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9" r:id="rId3"/>
    <p:sldId id="256" r:id="rId4"/>
    <p:sldId id="257" r:id="rId5"/>
    <p:sldId id="258" r:id="rId6"/>
    <p:sldId id="259" r:id="rId7"/>
    <p:sldId id="260" r:id="rId8"/>
    <p:sldId id="273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68" r:id="rId17"/>
    <p:sldId id="270" r:id="rId18"/>
    <p:sldId id="271" r:id="rId19"/>
    <p:sldId id="276" r:id="rId20"/>
    <p:sldId id="281" r:id="rId21"/>
    <p:sldId id="282" r:id="rId22"/>
    <p:sldId id="283" r:id="rId23"/>
    <p:sldId id="284" r:id="rId24"/>
    <p:sldId id="278" r:id="rId25"/>
    <p:sldId id="288" r:id="rId26"/>
    <p:sldId id="289" r:id="rId27"/>
    <p:sldId id="290" r:id="rId28"/>
    <p:sldId id="291" r:id="rId29"/>
    <p:sldId id="277" r:id="rId30"/>
    <p:sldId id="285" r:id="rId31"/>
    <p:sldId id="287" r:id="rId32"/>
    <p:sldId id="286" r:id="rId33"/>
    <p:sldId id="280" r:id="rId3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96A257-5268-4935-834D-7E2AAC3C0005}" v="6" dt="2021-09-02T20:04:03.293"/>
    <p1510:client id="{457C039A-A89D-4B1F-BAC9-FC4DFE6613CD}" v="439" dt="2021-09-03T12:13:31.8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59C84E-A3FF-447D-ADEF-C0C5AC11BE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885E9C-741F-4D85-AB5A-4509F759A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FB631E-F9D2-4261-B1B4-A3BAACAA2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6FF2-5B04-4A17-82A3-083E59F53F80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F44AC7-0C20-4F89-B8B2-A85B19202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77D484-0958-4A99-A2B3-7C3061540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A3D8-5206-48F4-AE8E-30F0CD0F0B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799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95AAD5-C188-4583-AB08-C767BD7F6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93A9447-A9BB-4BE9-9754-C9AC6BB53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D66DE3-6135-4F2D-AB5A-BB8BD6CD7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6FF2-5B04-4A17-82A3-083E59F53F80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218D2A-95F8-45FF-97BE-9019F6A47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120B6C-8B04-4A30-B60E-6E585835A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A3D8-5206-48F4-AE8E-30F0CD0F0B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0603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7B832EC-9F62-4480-8A3D-01622763CD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5682AF-DCA6-4F8C-9E90-1A656A392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B90928-D8D3-48BC-AAD9-954ED98CA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6FF2-5B04-4A17-82A3-083E59F53F80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D3414B-CEA1-49F6-9321-A67222AF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90D7A2-D9CD-4F3C-AF35-FBD21370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A3D8-5206-48F4-AE8E-30F0CD0F0B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641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5AA50-E722-4B38-9414-72A07BD87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3FFD16-531D-4C59-871D-AF1500F4B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7C4E71-456B-4262-A837-FABE4F69B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6FF2-5B04-4A17-82A3-083E59F53F80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C6E4DB-6662-4F70-BC4B-F3E665C46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68A048-27E7-4430-8487-DDCADDE7F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A3D8-5206-48F4-AE8E-30F0CD0F0B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413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25857F-10A7-4129-B17E-6CF7B10DC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FDC4BE-8958-4F75-B564-A1D1700B6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482594-A487-4AF9-8CD2-22E9E83A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6FF2-5B04-4A17-82A3-083E59F53F80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3F808C-0E71-4042-9A73-7A585495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040690-6CED-4E76-A68E-06F6F0AC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A3D8-5206-48F4-AE8E-30F0CD0F0B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05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D7A02-1505-43CF-B741-513F577BF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6181AF-CF3B-40AF-BBCE-E0A09B29BF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A5A3201-C251-44D0-B72C-50BFB93B7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A57101-44A4-4F83-9005-F233B665D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6FF2-5B04-4A17-82A3-083E59F53F80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0E94B3-C4E3-4CDE-8CA3-978FAB76F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74A2A7-EFFF-411D-8997-5E5B601BA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A3D8-5206-48F4-AE8E-30F0CD0F0B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162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60193F-3E83-463D-BF3D-2CB80F7A2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7A2CBE-BD96-45C1-91BF-951D1DFA2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AE1C5C-2CDC-45D1-A193-E224D03D7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AAE89C6-97C0-461C-916A-00959A21A2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2E9BBA0-4D80-4D43-855A-029F8738DE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DDB7381-FA9E-47E1-88A0-0FF4F78CB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6FF2-5B04-4A17-82A3-083E59F53F80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AD13D10-21BD-4200-A8ED-6561C2C05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227BC1F-D106-493B-B185-F7B9A6CB4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A3D8-5206-48F4-AE8E-30F0CD0F0B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986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7F195B-01A8-4AB9-AA1F-7F2EDFC18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B43B2D0-7E02-4885-8557-84C4FEA01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6FF2-5B04-4A17-82A3-083E59F53F80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661BC2A-E77D-45D1-A0DE-9BF7585FD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BA2817C-D383-453C-83CB-5124F03E0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A3D8-5206-48F4-AE8E-30F0CD0F0B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681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257D2D7-F081-4B7C-B909-DF5D9D713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6FF2-5B04-4A17-82A3-083E59F53F80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670D5DB-53B0-4659-9083-F1000549C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58645F8-2B6D-46E9-A177-D97A65A85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A3D8-5206-48F4-AE8E-30F0CD0F0B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420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846B96-FB43-4D30-87D6-D04F42E58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9D85C8-A02B-47D7-8A13-2AA10BE1E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9ADAAD2-1080-437D-8C62-95A816037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73FEE81-FC3E-4AD0-AC4D-A14E3631F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6FF2-5B04-4A17-82A3-083E59F53F80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31D86D-AF0E-4744-94C7-B88108A0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B413CC-F8E5-424F-BEDB-5F2F8CAF3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A3D8-5206-48F4-AE8E-30F0CD0F0B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759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3C38B-C2ED-4E23-8CFE-F1CF1F612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7B753B8-2215-49D4-817B-BB35A227B5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9FE5DA4-79B8-4A94-B30F-6F0A1EB7C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5CE08B-4B8D-4761-BB1D-6C9DC2248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6FF2-5B04-4A17-82A3-083E59F53F80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33D5D4-D06E-4943-85C8-0172C5882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733353-35BC-4089-8958-67AFE09F9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A3D8-5206-48F4-AE8E-30F0CD0F0B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692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D0456BE-79E5-4DA5-9B17-092C29589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42A57A-0A02-46DA-8F50-37FE6B65A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4E9122-0018-4317-B399-B5F042425D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06FF2-5B04-4A17-82A3-083E59F53F80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B3866B-9D73-41EA-9052-A931E98807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1B6B71-0D37-4EE4-9604-BAE177D29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5A3D8-5206-48F4-AE8E-30F0CD0F0B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633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8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10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12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632C155-7F3D-4B14-BF0C-F5E180F34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5"/>
            <a:ext cx="7021513" cy="3229134"/>
          </a:xfrm>
        </p:spPr>
        <p:txBody>
          <a:bodyPr>
            <a:normAutofit/>
          </a:bodyPr>
          <a:lstStyle/>
          <a:p>
            <a:pPr algn="l"/>
            <a:r>
              <a:rPr lang="pt-BR" dirty="0">
                <a:solidFill>
                  <a:srgbClr val="FFFFFF"/>
                </a:solidFill>
                <a:latin typeface="ui-sans-serif"/>
              </a:rPr>
              <a:t>Projeto Bolsa</a:t>
            </a:r>
            <a:br>
              <a:rPr lang="pt-BR" dirty="0">
                <a:solidFill>
                  <a:srgbClr val="FFFFFF"/>
                </a:solidFill>
                <a:latin typeface="ui-sans-serif"/>
              </a:rPr>
            </a:br>
            <a:r>
              <a:rPr lang="pt-BR" dirty="0">
                <a:solidFill>
                  <a:srgbClr val="FFFFFF"/>
                </a:solidFill>
                <a:latin typeface="ui-sans-serif"/>
              </a:rPr>
              <a:t>Avaliação SPRINT 01 </a:t>
            </a:r>
            <a:br>
              <a:rPr lang="pt-BR" dirty="0">
                <a:solidFill>
                  <a:srgbClr val="FFFFFF"/>
                </a:solidFill>
                <a:latin typeface="ui-sans-serif"/>
              </a:rPr>
            </a:br>
            <a:r>
              <a:rPr lang="pt-BR" dirty="0">
                <a:solidFill>
                  <a:srgbClr val="FFFFFF"/>
                </a:solidFill>
                <a:latin typeface="ui-sans-serif"/>
              </a:rPr>
              <a:t>Time 02</a:t>
            </a:r>
            <a:endParaRPr lang="pt-BR" dirty="0">
              <a:solidFill>
                <a:schemeClr val="bg1"/>
              </a:solidFill>
              <a:latin typeface="ui-sans-serif"/>
            </a:endParaRP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98C960E9-40E2-438F-A38F-BDDBA7FD3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4717279"/>
            <a:ext cx="7025753" cy="887056"/>
          </a:xfrm>
        </p:spPr>
        <p:txBody>
          <a:bodyPr>
            <a:normAutofit/>
          </a:bodyPr>
          <a:lstStyle/>
          <a:p>
            <a:pPr algn="l"/>
            <a:r>
              <a:rPr lang="pt-BR" sz="3200" dirty="0">
                <a:solidFill>
                  <a:schemeClr val="bg1"/>
                </a:solidFill>
                <a:latin typeface="ui-sans-serif"/>
              </a:rPr>
              <a:t>Dream </a:t>
            </a:r>
            <a:r>
              <a:rPr lang="pt-BR" sz="3200" dirty="0" err="1">
                <a:solidFill>
                  <a:schemeClr val="bg1"/>
                </a:solidFill>
                <a:latin typeface="ui-sans-serif"/>
              </a:rPr>
              <a:t>bigger</a:t>
            </a:r>
            <a:r>
              <a:rPr lang="pt-BR" sz="3200" dirty="0">
                <a:solidFill>
                  <a:schemeClr val="bg1"/>
                </a:solidFill>
                <a:latin typeface="ui-sans-serif"/>
              </a:rPr>
              <a:t>, </a:t>
            </a:r>
            <a:r>
              <a:rPr lang="pt-BR" sz="3200" dirty="0" err="1">
                <a:solidFill>
                  <a:schemeClr val="bg1"/>
                </a:solidFill>
                <a:latin typeface="ui-sans-serif"/>
              </a:rPr>
              <a:t>always</a:t>
            </a:r>
            <a:r>
              <a:rPr lang="pt-BR" sz="3200" dirty="0">
                <a:solidFill>
                  <a:schemeClr val="bg1"/>
                </a:solidFill>
                <a:latin typeface="ui-sans-serif"/>
              </a:rPr>
              <a:t>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B1BB2DB-9590-4DD6-9A39-5C8C32525B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548" y="912634"/>
            <a:ext cx="3213253" cy="73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4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A015569-05D5-405D-B11A-35A471265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05401" cy="4042196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ui-sans-serif"/>
              </a:rPr>
              <a:t>Planning Meeting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A3F3B0-75F4-4DFA-BB4B-B3DCBADF4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ui-sans-serif"/>
              </a:rPr>
              <a:t>Participantes = Time completo</a:t>
            </a:r>
          </a:p>
          <a:p>
            <a:r>
              <a:rPr lang="pt-BR" sz="2400" dirty="0">
                <a:solidFill>
                  <a:schemeClr val="bg1"/>
                </a:solidFill>
                <a:latin typeface="ui-sans-serif"/>
              </a:rPr>
              <a:t>Tempo = 5% do tempo total da Sprint</a:t>
            </a:r>
          </a:p>
          <a:p>
            <a:r>
              <a:rPr lang="pt-BR" sz="2400" dirty="0" err="1">
                <a:solidFill>
                  <a:schemeClr val="bg1"/>
                </a:solidFill>
                <a:latin typeface="ui-sans-serif"/>
              </a:rPr>
              <a:t>Product</a:t>
            </a:r>
            <a:r>
              <a:rPr lang="pt-BR" sz="2400" dirty="0">
                <a:solidFill>
                  <a:schemeClr val="bg1"/>
                </a:solidFill>
                <a:latin typeface="ui-sans-serif"/>
              </a:rPr>
              <a:t> </a:t>
            </a:r>
            <a:r>
              <a:rPr lang="pt-BR" sz="2400" dirty="0" err="1">
                <a:solidFill>
                  <a:schemeClr val="bg1"/>
                </a:solidFill>
                <a:latin typeface="ui-sans-serif"/>
              </a:rPr>
              <a:t>Owner</a:t>
            </a:r>
            <a:r>
              <a:rPr lang="pt-BR" sz="2400" dirty="0">
                <a:solidFill>
                  <a:schemeClr val="bg1"/>
                </a:solidFill>
                <a:latin typeface="ui-sans-serif"/>
              </a:rPr>
              <a:t> deve ter feito o </a:t>
            </a:r>
            <a:r>
              <a:rPr lang="pt-BR" sz="2400" i="1" dirty="0" err="1">
                <a:solidFill>
                  <a:schemeClr val="bg1"/>
                </a:solidFill>
                <a:effectLst/>
                <a:latin typeface="ui-sans-serif"/>
              </a:rPr>
              <a:t>grooming</a:t>
            </a:r>
            <a:r>
              <a:rPr lang="pt-BR" sz="2400" dirty="0">
                <a:solidFill>
                  <a:schemeClr val="bg1"/>
                </a:solidFill>
                <a:latin typeface="ui-sans-serif"/>
              </a:rPr>
              <a:t>, ou refinamento, do topo do </a:t>
            </a:r>
            <a:r>
              <a:rPr lang="pt-BR" sz="2400" dirty="0" err="1">
                <a:solidFill>
                  <a:schemeClr val="bg1"/>
                </a:solidFill>
                <a:latin typeface="ui-sans-serif"/>
              </a:rPr>
              <a:t>Product</a:t>
            </a:r>
            <a:r>
              <a:rPr lang="pt-BR" sz="2400" dirty="0">
                <a:solidFill>
                  <a:schemeClr val="bg1"/>
                </a:solidFill>
                <a:latin typeface="ui-sans-serif"/>
              </a:rPr>
              <a:t> Backlog</a:t>
            </a:r>
          </a:p>
          <a:p>
            <a:r>
              <a:rPr lang="pt-BR" sz="2400" dirty="0">
                <a:solidFill>
                  <a:schemeClr val="bg1"/>
                </a:solidFill>
                <a:latin typeface="ui-sans-serif"/>
              </a:rPr>
              <a:t>Analisar o </a:t>
            </a:r>
            <a:r>
              <a:rPr lang="pt-BR" sz="2400" dirty="0" err="1">
                <a:solidFill>
                  <a:schemeClr val="bg1"/>
                </a:solidFill>
                <a:latin typeface="ui-sans-serif"/>
              </a:rPr>
              <a:t>Product</a:t>
            </a:r>
            <a:r>
              <a:rPr lang="pt-BR" sz="2400" dirty="0">
                <a:solidFill>
                  <a:schemeClr val="bg1"/>
                </a:solidFill>
                <a:latin typeface="ui-sans-serif"/>
              </a:rPr>
              <a:t> Backlog e decidir o Sprint Backlog</a:t>
            </a:r>
          </a:p>
          <a:p>
            <a:r>
              <a:rPr lang="pt-BR" sz="2400" dirty="0">
                <a:solidFill>
                  <a:schemeClr val="bg1"/>
                </a:solidFill>
                <a:latin typeface="ui-sans-serif"/>
              </a:rPr>
              <a:t>Sprint Backlog = tarefas + histórias</a:t>
            </a:r>
          </a:p>
          <a:p>
            <a:r>
              <a:rPr lang="pt-BR" sz="2400" dirty="0">
                <a:solidFill>
                  <a:schemeClr val="bg1"/>
                </a:solidFill>
                <a:latin typeface="ui-sans-serif"/>
              </a:rPr>
              <a:t>Criar meta (frase que exprime valor incremental da sprint)</a:t>
            </a:r>
          </a:p>
        </p:txBody>
      </p:sp>
    </p:spTree>
    <p:extLst>
      <p:ext uri="{BB962C8B-B14F-4D97-AF65-F5344CB8AC3E}">
        <p14:creationId xmlns:p14="http://schemas.microsoft.com/office/powerpoint/2010/main" val="2938206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89B45E-5778-4265-9E91-C4B04FE58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ui-sans-serif"/>
              </a:rPr>
              <a:t>Backlog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F018DE-B22F-4058-91D4-F77A5D99E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pt-BR" sz="3200" dirty="0" err="1">
                <a:solidFill>
                  <a:schemeClr val="bg1"/>
                </a:solidFill>
                <a:latin typeface="ui-sans-serif"/>
              </a:rPr>
              <a:t>Product</a:t>
            </a:r>
            <a:r>
              <a:rPr lang="pt-BR" sz="3200" dirty="0">
                <a:solidFill>
                  <a:schemeClr val="bg1"/>
                </a:solidFill>
                <a:latin typeface="ui-sans-serif"/>
              </a:rPr>
              <a:t> Backlog</a:t>
            </a:r>
          </a:p>
          <a:p>
            <a:r>
              <a:rPr lang="pt-BR" sz="3200" dirty="0">
                <a:solidFill>
                  <a:schemeClr val="bg1"/>
                </a:solidFill>
                <a:latin typeface="ui-sans-serif"/>
              </a:rPr>
              <a:t>Sprint Backlog</a:t>
            </a:r>
          </a:p>
          <a:p>
            <a:r>
              <a:rPr lang="pt-BR" sz="3200" dirty="0" err="1">
                <a:solidFill>
                  <a:schemeClr val="bg1"/>
                </a:solidFill>
                <a:latin typeface="ui-sans-serif"/>
              </a:rPr>
              <a:t>Features</a:t>
            </a:r>
            <a:endParaRPr lang="pt-BR" sz="3200" dirty="0">
              <a:solidFill>
                <a:schemeClr val="bg1"/>
              </a:solidFill>
              <a:latin typeface="ui-sans-serif"/>
            </a:endParaRPr>
          </a:p>
          <a:p>
            <a:r>
              <a:rPr lang="pt-BR" sz="3200" dirty="0">
                <a:solidFill>
                  <a:schemeClr val="bg1"/>
                </a:solidFill>
                <a:latin typeface="ui-sans-serif"/>
              </a:rPr>
              <a:t>Histórias</a:t>
            </a:r>
          </a:p>
          <a:p>
            <a:r>
              <a:rPr lang="pt-BR" sz="3200" dirty="0">
                <a:solidFill>
                  <a:schemeClr val="bg1"/>
                </a:solidFill>
                <a:latin typeface="ui-sans-serif"/>
              </a:rPr>
              <a:t>Tarefas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12529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7618066-CD40-4485-A6EB-3CF736EA5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694268"/>
            <a:ext cx="3553510" cy="5477932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ui-sans-serif"/>
              </a:rPr>
              <a:t>Papéis no Scrum</a:t>
            </a:r>
          </a:p>
        </p:txBody>
      </p:sp>
      <p:grpSp>
        <p:nvGrpSpPr>
          <p:cNvPr id="10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10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9AC741-3C51-441A-BF77-14086013B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ui-sans-serif"/>
              </a:rPr>
              <a:t>Scrum Master: </a:t>
            </a:r>
            <a:r>
              <a:rPr lang="pt-BR" dirty="0">
                <a:solidFill>
                  <a:schemeClr val="bg1"/>
                </a:solidFill>
                <a:latin typeface="ui-sans-serif"/>
              </a:rPr>
              <a:t>focar no processo e se assegurar que o time esteja tirando o maior proveito possível dele.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 err="1">
                <a:solidFill>
                  <a:schemeClr val="bg1"/>
                </a:solidFill>
                <a:latin typeface="ui-sans-serif"/>
              </a:rPr>
              <a:t>Product</a:t>
            </a:r>
            <a:r>
              <a:rPr lang="pt-BR" b="1" dirty="0">
                <a:solidFill>
                  <a:schemeClr val="bg1"/>
                </a:solidFill>
                <a:latin typeface="ui-sans-serif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ui-sans-serif"/>
              </a:rPr>
              <a:t>Owner</a:t>
            </a:r>
            <a:r>
              <a:rPr lang="pt-BR" b="1" dirty="0">
                <a:solidFill>
                  <a:schemeClr val="bg1"/>
                </a:solidFill>
                <a:latin typeface="ui-sans-serif"/>
              </a:rPr>
              <a:t> (P.O.): </a:t>
            </a:r>
            <a:r>
              <a:rPr lang="pt-BR" dirty="0">
                <a:solidFill>
                  <a:schemeClr val="bg1"/>
                </a:solidFill>
                <a:latin typeface="ui-sans-serif"/>
              </a:rPr>
              <a:t>dono do </a:t>
            </a:r>
            <a:r>
              <a:rPr lang="pt-BR" i="1" dirty="0" err="1">
                <a:solidFill>
                  <a:schemeClr val="bg1"/>
                </a:solidFill>
                <a:effectLst/>
                <a:latin typeface="ui-sans-serif"/>
              </a:rPr>
              <a:t>Product</a:t>
            </a:r>
            <a:r>
              <a:rPr lang="pt-BR" i="1" dirty="0">
                <a:solidFill>
                  <a:schemeClr val="bg1"/>
                </a:solidFill>
                <a:effectLst/>
                <a:latin typeface="ui-sans-serif"/>
              </a:rPr>
              <a:t> Backlog</a:t>
            </a:r>
            <a:r>
              <a:rPr lang="pt-BR" dirty="0">
                <a:solidFill>
                  <a:schemeClr val="bg1"/>
                </a:solidFill>
                <a:latin typeface="ui-sans-serif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ui-sans-serif"/>
              </a:rPr>
              <a:t>Desenvolvedor: </a:t>
            </a:r>
            <a:r>
              <a:rPr lang="pt-BR" dirty="0">
                <a:solidFill>
                  <a:schemeClr val="bg1"/>
                </a:solidFill>
                <a:latin typeface="ui-sans-serif"/>
              </a:rPr>
              <a:t>atuar como time, decidir abordagem técnica, estimar histórias, realizar tarefas.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ui-sans-serif"/>
              </a:rPr>
              <a:t>Time todo: </a:t>
            </a:r>
            <a:r>
              <a:rPr lang="pt-BR" dirty="0">
                <a:solidFill>
                  <a:schemeClr val="bg1"/>
                </a:solidFill>
                <a:latin typeface="ui-sans-serif"/>
              </a:rPr>
              <a:t>melhoria contínua.</a:t>
            </a:r>
          </a:p>
        </p:txBody>
      </p:sp>
    </p:spTree>
    <p:extLst>
      <p:ext uri="{BB962C8B-B14F-4D97-AF65-F5344CB8AC3E}">
        <p14:creationId xmlns:p14="http://schemas.microsoft.com/office/powerpoint/2010/main" val="3184702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D9E340-CDD2-4C9D-AC2E-043CF4359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534" y="1344304"/>
            <a:ext cx="7451678" cy="2843702"/>
          </a:xfrm>
        </p:spPr>
        <p:txBody>
          <a:bodyPr>
            <a:normAutofit/>
          </a:bodyPr>
          <a:lstStyle/>
          <a:p>
            <a:r>
              <a:rPr lang="pt-BR" sz="5400" dirty="0" err="1">
                <a:solidFill>
                  <a:schemeClr val="bg1"/>
                </a:solidFill>
                <a:latin typeface="ui-sans-serif"/>
              </a:rPr>
              <a:t>Git</a:t>
            </a:r>
            <a:r>
              <a:rPr lang="pt-BR" sz="5400" dirty="0">
                <a:solidFill>
                  <a:schemeClr val="bg1"/>
                </a:solidFill>
                <a:latin typeface="ui-sans-serif"/>
              </a:rPr>
              <a:t> e </a:t>
            </a:r>
            <a:r>
              <a:rPr lang="pt-BR" sz="5400" dirty="0" err="1">
                <a:solidFill>
                  <a:schemeClr val="bg1"/>
                </a:solidFill>
                <a:latin typeface="ui-sans-serif"/>
              </a:rPr>
              <a:t>Github</a:t>
            </a:r>
            <a:endParaRPr lang="pt-BR" sz="5400" dirty="0">
              <a:solidFill>
                <a:schemeClr val="bg1"/>
              </a:solidFill>
              <a:latin typeface="ui-sans-serif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5FE26C-E545-4574-81E2-5AE7D4E2D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6765" y="4414123"/>
            <a:ext cx="6418471" cy="1432109"/>
          </a:xfrm>
        </p:spPr>
        <p:txBody>
          <a:bodyPr>
            <a:normAutofit/>
          </a:bodyPr>
          <a:lstStyle/>
          <a:p>
            <a:r>
              <a:rPr lang="pt-BR" sz="2000" b="1" i="0" dirty="0">
                <a:solidFill>
                  <a:schemeClr val="bg1"/>
                </a:solidFill>
                <a:effectLst/>
                <a:latin typeface="ui-sans-serif"/>
              </a:rPr>
              <a:t>Controle e compartilhe seu código</a:t>
            </a:r>
            <a:endParaRPr lang="pt-BR" sz="2000" b="0" i="0" dirty="0">
              <a:solidFill>
                <a:schemeClr val="bg1"/>
              </a:solidFill>
              <a:effectLst/>
              <a:latin typeface="ui-sans-serif"/>
            </a:endParaRPr>
          </a:p>
          <a:p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215AA9-FC72-428B-9803-2FE42826B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694268"/>
            <a:ext cx="3553510" cy="5477932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ui-sans-serif"/>
              </a:rPr>
              <a:t>S</a:t>
            </a:r>
            <a:r>
              <a:rPr lang="pt-BR" dirty="0">
                <a:solidFill>
                  <a:schemeClr val="bg1"/>
                </a:solidFill>
                <a:effectLst/>
                <a:latin typeface="ui-sans-serif"/>
              </a:rPr>
              <a:t>istemas de controle de versões</a:t>
            </a:r>
            <a:endParaRPr lang="pt-BR" dirty="0">
              <a:solidFill>
                <a:schemeClr val="bg1"/>
              </a:solidFill>
              <a:latin typeface="ui-sans-serif"/>
            </a:endParaRPr>
          </a:p>
        </p:txBody>
      </p:sp>
      <p:grpSp>
        <p:nvGrpSpPr>
          <p:cNvPr id="10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10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5E69D9-53AF-49CA-9046-B1177BA9A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ui-sans-serif"/>
              </a:rPr>
              <a:t>Manter um histórico de alterações.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ui-sans-serif"/>
              </a:rPr>
              <a:t>Controle sobre cada alteração no código.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ui-sans-serif"/>
              </a:rPr>
              <a:t>Uma alteração de determinada pessoa não influencie na alteração realizada por outra.</a:t>
            </a:r>
          </a:p>
        </p:txBody>
      </p:sp>
    </p:spTree>
    <p:extLst>
      <p:ext uri="{BB962C8B-B14F-4D97-AF65-F5344CB8AC3E}">
        <p14:creationId xmlns:p14="http://schemas.microsoft.com/office/powerpoint/2010/main" val="500437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5E71E5-8415-465F-829B-615183E1A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ui-sans-serif"/>
              </a:rPr>
              <a:t>Definições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54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6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2247AF-254B-4F5C-9F43-57DD9EDC2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ui-sans-serif"/>
              </a:rPr>
              <a:t>HEAD: Estado atual do nosso código</a:t>
            </a:r>
          </a:p>
          <a:p>
            <a:r>
              <a:rPr lang="pt-BR" sz="2000" dirty="0" err="1">
                <a:solidFill>
                  <a:schemeClr val="bg1"/>
                </a:solidFill>
                <a:latin typeface="ui-sans-serif"/>
              </a:rPr>
              <a:t>Working</a:t>
            </a:r>
            <a:r>
              <a:rPr lang="pt-BR" sz="2000" dirty="0">
                <a:solidFill>
                  <a:schemeClr val="bg1"/>
                </a:solidFill>
                <a:latin typeface="ui-sans-serif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ui-sans-serif"/>
              </a:rPr>
              <a:t>tree</a:t>
            </a:r>
            <a:r>
              <a:rPr lang="pt-BR" sz="2000" dirty="0">
                <a:solidFill>
                  <a:schemeClr val="bg1"/>
                </a:solidFill>
                <a:latin typeface="ui-sans-serif"/>
              </a:rPr>
              <a:t>: Local onde os arquivos realmente estão sendo armazenados e editados</a:t>
            </a:r>
          </a:p>
          <a:p>
            <a:r>
              <a:rPr lang="pt-BR" sz="2000" dirty="0">
                <a:solidFill>
                  <a:schemeClr val="bg1"/>
                </a:solidFill>
                <a:latin typeface="ui-sans-serif"/>
              </a:rPr>
              <a:t>index: Local onde o </a:t>
            </a:r>
            <a:r>
              <a:rPr lang="pt-BR" sz="2000" dirty="0" err="1">
                <a:solidFill>
                  <a:schemeClr val="bg1"/>
                </a:solidFill>
                <a:latin typeface="ui-sans-serif"/>
              </a:rPr>
              <a:t>Git</a:t>
            </a:r>
            <a:r>
              <a:rPr lang="pt-BR" sz="2000" dirty="0">
                <a:solidFill>
                  <a:schemeClr val="bg1"/>
                </a:solidFill>
                <a:latin typeface="ui-sans-serif"/>
              </a:rPr>
              <a:t> armazena o que será </a:t>
            </a:r>
            <a:r>
              <a:rPr lang="pt-BR" sz="2000" dirty="0" err="1">
                <a:solidFill>
                  <a:schemeClr val="bg1"/>
                </a:solidFill>
                <a:latin typeface="ui-sans-serif"/>
              </a:rPr>
              <a:t>commitado</a:t>
            </a:r>
            <a:r>
              <a:rPr lang="pt-BR" sz="2000" dirty="0">
                <a:solidFill>
                  <a:schemeClr val="bg1"/>
                </a:solidFill>
                <a:latin typeface="ui-sans-serif"/>
              </a:rPr>
              <a:t>, ou seja, o local entre a </a:t>
            </a:r>
            <a:r>
              <a:rPr lang="pt-BR" sz="2000" dirty="0" err="1">
                <a:solidFill>
                  <a:schemeClr val="bg1"/>
                </a:solidFill>
                <a:latin typeface="ui-sans-serif"/>
              </a:rPr>
              <a:t>working</a:t>
            </a:r>
            <a:r>
              <a:rPr lang="pt-BR" sz="2000" dirty="0">
                <a:solidFill>
                  <a:schemeClr val="bg1"/>
                </a:solidFill>
                <a:latin typeface="ui-sans-serif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ui-sans-serif"/>
              </a:rPr>
              <a:t>tree</a:t>
            </a:r>
            <a:r>
              <a:rPr lang="pt-BR" sz="2000" dirty="0">
                <a:solidFill>
                  <a:schemeClr val="bg1"/>
                </a:solidFill>
                <a:latin typeface="ui-sans-serif"/>
              </a:rPr>
              <a:t> e o repositório </a:t>
            </a:r>
            <a:r>
              <a:rPr lang="pt-BR" sz="2000" dirty="0" err="1">
                <a:solidFill>
                  <a:schemeClr val="bg1"/>
                </a:solidFill>
                <a:latin typeface="ui-sans-serif"/>
              </a:rPr>
              <a:t>Git</a:t>
            </a:r>
            <a:r>
              <a:rPr lang="pt-BR" sz="2000" dirty="0">
                <a:solidFill>
                  <a:schemeClr val="bg1"/>
                </a:solidFill>
                <a:latin typeface="ui-sans-serif"/>
              </a:rPr>
              <a:t> em si.</a:t>
            </a:r>
          </a:p>
          <a:p>
            <a:r>
              <a:rPr lang="pt-BR" sz="2000" dirty="0" err="1">
                <a:solidFill>
                  <a:schemeClr val="bg1"/>
                </a:solidFill>
                <a:latin typeface="ui-sans-serif"/>
              </a:rPr>
              <a:t>Commit</a:t>
            </a:r>
            <a:r>
              <a:rPr lang="pt-BR" sz="2000" dirty="0">
                <a:solidFill>
                  <a:schemeClr val="bg1"/>
                </a:solidFill>
                <a:latin typeface="ui-sans-serif"/>
              </a:rPr>
              <a:t>: forma de salvar uma versão do código</a:t>
            </a:r>
          </a:p>
          <a:p>
            <a:r>
              <a:rPr lang="pt-BR" sz="2000" dirty="0" err="1">
                <a:solidFill>
                  <a:schemeClr val="bg1"/>
                </a:solidFill>
                <a:latin typeface="ui-sans-serif"/>
              </a:rPr>
              <a:t>Git</a:t>
            </a:r>
            <a:r>
              <a:rPr lang="pt-BR" sz="2000" dirty="0">
                <a:solidFill>
                  <a:schemeClr val="bg1"/>
                </a:solidFill>
                <a:latin typeface="ui-sans-serif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ui-sans-serif"/>
              </a:rPr>
              <a:t>add</a:t>
            </a:r>
            <a:r>
              <a:rPr lang="pt-BR" sz="2000" dirty="0">
                <a:solidFill>
                  <a:schemeClr val="bg1"/>
                </a:solidFill>
                <a:latin typeface="ui-sans-serif"/>
              </a:rPr>
              <a:t>, </a:t>
            </a:r>
            <a:r>
              <a:rPr lang="pt-BR" sz="2000" dirty="0" err="1">
                <a:solidFill>
                  <a:schemeClr val="bg1"/>
                </a:solidFill>
                <a:latin typeface="ui-sans-serif"/>
              </a:rPr>
              <a:t>git</a:t>
            </a:r>
            <a:r>
              <a:rPr lang="pt-BR" sz="2000" dirty="0">
                <a:solidFill>
                  <a:schemeClr val="bg1"/>
                </a:solidFill>
                <a:latin typeface="ui-sans-serif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ui-sans-serif"/>
              </a:rPr>
              <a:t>commit</a:t>
            </a:r>
            <a:r>
              <a:rPr lang="pt-BR" sz="2000" dirty="0">
                <a:solidFill>
                  <a:schemeClr val="bg1"/>
                </a:solidFill>
                <a:latin typeface="ui-sans-serif"/>
              </a:rPr>
              <a:t>, </a:t>
            </a:r>
            <a:r>
              <a:rPr lang="pt-BR" sz="2000" dirty="0" err="1">
                <a:solidFill>
                  <a:schemeClr val="bg1"/>
                </a:solidFill>
                <a:latin typeface="ui-sans-serif"/>
              </a:rPr>
              <a:t>git</a:t>
            </a:r>
            <a:r>
              <a:rPr lang="pt-BR" sz="2000" dirty="0">
                <a:solidFill>
                  <a:schemeClr val="bg1"/>
                </a:solidFill>
                <a:latin typeface="ui-sans-serif"/>
              </a:rPr>
              <a:t> log, </a:t>
            </a:r>
            <a:r>
              <a:rPr lang="pt-BR" sz="2000" dirty="0" err="1">
                <a:solidFill>
                  <a:schemeClr val="bg1"/>
                </a:solidFill>
                <a:latin typeface="ui-sans-serif"/>
              </a:rPr>
              <a:t>git</a:t>
            </a:r>
            <a:r>
              <a:rPr lang="pt-BR" sz="2000" dirty="0">
                <a:solidFill>
                  <a:schemeClr val="bg1"/>
                </a:solidFill>
                <a:latin typeface="ui-sans-serif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ui-sans-serif"/>
              </a:rPr>
              <a:t>init</a:t>
            </a:r>
            <a:r>
              <a:rPr lang="pt-BR" sz="2000" dirty="0">
                <a:solidFill>
                  <a:schemeClr val="bg1"/>
                </a:solidFill>
                <a:latin typeface="ui-sans-serif"/>
              </a:rPr>
              <a:t>, </a:t>
            </a:r>
            <a:r>
              <a:rPr lang="pt-BR" sz="2000" dirty="0" err="1">
                <a:solidFill>
                  <a:schemeClr val="bg1"/>
                </a:solidFill>
                <a:latin typeface="ui-sans-serif"/>
              </a:rPr>
              <a:t>git</a:t>
            </a:r>
            <a:r>
              <a:rPr lang="pt-BR" sz="2000" dirty="0">
                <a:solidFill>
                  <a:schemeClr val="bg1"/>
                </a:solidFill>
                <a:latin typeface="ui-sans-serif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ui-sans-serif"/>
              </a:rPr>
              <a:t>push</a:t>
            </a:r>
            <a:r>
              <a:rPr lang="pt-BR" sz="2000" dirty="0">
                <a:solidFill>
                  <a:schemeClr val="bg1"/>
                </a:solidFill>
                <a:latin typeface="ui-sans-serif"/>
              </a:rPr>
              <a:t>, </a:t>
            </a:r>
            <a:r>
              <a:rPr lang="pt-BR" sz="2000" dirty="0" err="1">
                <a:solidFill>
                  <a:schemeClr val="bg1"/>
                </a:solidFill>
                <a:latin typeface="ui-sans-serif"/>
              </a:rPr>
              <a:t>git</a:t>
            </a:r>
            <a:r>
              <a:rPr lang="pt-BR" sz="2000" dirty="0">
                <a:solidFill>
                  <a:schemeClr val="bg1"/>
                </a:solidFill>
                <a:latin typeface="ui-sans-serif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ui-sans-serif"/>
              </a:rPr>
              <a:t>pull</a:t>
            </a:r>
            <a:endParaRPr lang="pt-BR" sz="2000" dirty="0">
              <a:solidFill>
                <a:schemeClr val="bg1"/>
              </a:solidFill>
              <a:latin typeface="ui-sans-serif"/>
            </a:endParaRPr>
          </a:p>
          <a:p>
            <a:r>
              <a:rPr lang="pt-BR" sz="2000" dirty="0">
                <a:solidFill>
                  <a:schemeClr val="bg1"/>
                </a:solidFill>
                <a:latin typeface="ui-sans-serif"/>
              </a:rPr>
              <a:t>Não se deve salvar um código que não está funcionando.</a:t>
            </a:r>
          </a:p>
        </p:txBody>
      </p:sp>
      <p:grpSp>
        <p:nvGrpSpPr>
          <p:cNvPr id="62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904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D7FD3803-C498-4F4A-A4EE-5B66D1EFCF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179830"/>
            <a:ext cx="10905066" cy="449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013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31B677-81B8-4641-B55D-65796AF57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ui-sans-serif"/>
              </a:rPr>
              <a:t>Definições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FE9B3A-6DC4-410B-A66E-93F425BC0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pt-BR" sz="2400" dirty="0" err="1">
                <a:solidFill>
                  <a:schemeClr val="bg1"/>
                </a:solidFill>
                <a:latin typeface="ui-sans-serif"/>
              </a:rPr>
              <a:t>Branches</a:t>
            </a:r>
            <a:r>
              <a:rPr lang="pt-BR" sz="2400" dirty="0">
                <a:solidFill>
                  <a:schemeClr val="bg1"/>
                </a:solidFill>
                <a:latin typeface="ui-sans-serif"/>
              </a:rPr>
              <a:t>: possibilita seguir com versões diferentes de um mesmo código sem que um interfira na outra.</a:t>
            </a:r>
          </a:p>
          <a:p>
            <a:r>
              <a:rPr lang="pt-BR" sz="2400" dirty="0">
                <a:solidFill>
                  <a:schemeClr val="bg1"/>
                </a:solidFill>
                <a:latin typeface="ui-sans-serif"/>
              </a:rPr>
              <a:t>Merge: une </a:t>
            </a:r>
            <a:r>
              <a:rPr lang="pt-BR" sz="2400" dirty="0" err="1">
                <a:solidFill>
                  <a:schemeClr val="bg1"/>
                </a:solidFill>
                <a:latin typeface="ui-sans-serif"/>
              </a:rPr>
              <a:t>branches</a:t>
            </a:r>
            <a:r>
              <a:rPr lang="pt-BR" sz="2400" dirty="0">
                <a:solidFill>
                  <a:schemeClr val="bg1"/>
                </a:solidFill>
                <a:latin typeface="ui-sans-serif"/>
              </a:rPr>
              <a:t>.</a:t>
            </a:r>
          </a:p>
          <a:p>
            <a:r>
              <a:rPr lang="pt-BR" sz="2400" dirty="0">
                <a:solidFill>
                  <a:schemeClr val="bg1"/>
                </a:solidFill>
                <a:latin typeface="ui-sans-serif"/>
              </a:rPr>
              <a:t>É possível transitar entre </a:t>
            </a:r>
            <a:r>
              <a:rPr lang="pt-BR" sz="2400" dirty="0" err="1">
                <a:solidFill>
                  <a:schemeClr val="bg1"/>
                </a:solidFill>
                <a:latin typeface="ui-sans-serif"/>
              </a:rPr>
              <a:t>branches</a:t>
            </a:r>
            <a:r>
              <a:rPr lang="pt-BR" sz="2400" dirty="0">
                <a:solidFill>
                  <a:schemeClr val="bg1"/>
                </a:solidFill>
                <a:latin typeface="ui-sans-serif"/>
              </a:rPr>
              <a:t>.</a:t>
            </a:r>
          </a:p>
          <a:p>
            <a:r>
              <a:rPr lang="pt-BR" sz="2400" dirty="0" err="1">
                <a:solidFill>
                  <a:schemeClr val="bg1"/>
                </a:solidFill>
                <a:latin typeface="ui-sans-serif"/>
              </a:rPr>
              <a:t>Git</a:t>
            </a:r>
            <a:r>
              <a:rPr lang="pt-BR" sz="2400" dirty="0">
                <a:solidFill>
                  <a:schemeClr val="bg1"/>
                </a:solidFill>
                <a:latin typeface="ui-sans-serif"/>
              </a:rPr>
              <a:t> checkout: desfaz uma alteração que ainda não foi adicionada ao index ou </a:t>
            </a:r>
            <a:r>
              <a:rPr lang="pt-BR" sz="2400" dirty="0" err="1">
                <a:solidFill>
                  <a:schemeClr val="bg1"/>
                </a:solidFill>
                <a:latin typeface="ui-sans-serif"/>
              </a:rPr>
              <a:t>stage</a:t>
            </a:r>
            <a:r>
              <a:rPr lang="pt-BR" sz="2400" dirty="0">
                <a:solidFill>
                  <a:schemeClr val="bg1"/>
                </a:solidFill>
                <a:latin typeface="ui-sans-serif"/>
              </a:rPr>
              <a:t>, ou seja, antes do </a:t>
            </a:r>
            <a:r>
              <a:rPr lang="pt-BR" sz="2400" dirty="0" err="1">
                <a:solidFill>
                  <a:schemeClr val="bg1"/>
                </a:solidFill>
                <a:latin typeface="ui-sans-serif"/>
              </a:rPr>
              <a:t>git</a:t>
            </a:r>
            <a:r>
              <a:rPr lang="pt-BR" sz="2400" dirty="0">
                <a:solidFill>
                  <a:schemeClr val="bg1"/>
                </a:solidFill>
                <a:latin typeface="ui-sans-serif"/>
              </a:rPr>
              <a:t> </a:t>
            </a:r>
            <a:r>
              <a:rPr lang="pt-BR" sz="2400" dirty="0" err="1">
                <a:solidFill>
                  <a:schemeClr val="bg1"/>
                </a:solidFill>
                <a:latin typeface="ui-sans-serif"/>
              </a:rPr>
              <a:t>add</a:t>
            </a:r>
            <a:r>
              <a:rPr lang="pt-BR" sz="2400" dirty="0">
                <a:solidFill>
                  <a:schemeClr val="bg1"/>
                </a:solidFill>
                <a:latin typeface="ui-sans-serif"/>
              </a:rPr>
              <a:t>. </a:t>
            </a:r>
          </a:p>
          <a:p>
            <a:r>
              <a:rPr lang="pt-BR" sz="2400" dirty="0">
                <a:solidFill>
                  <a:schemeClr val="bg1"/>
                </a:solidFill>
                <a:latin typeface="ui-sans-serif"/>
              </a:rPr>
              <a:t>Desfazer pós </a:t>
            </a:r>
            <a:r>
              <a:rPr lang="pt-BR" sz="2400" dirty="0" err="1">
                <a:solidFill>
                  <a:schemeClr val="bg1"/>
                </a:solidFill>
                <a:latin typeface="ui-sans-serif"/>
              </a:rPr>
              <a:t>commit</a:t>
            </a:r>
            <a:r>
              <a:rPr lang="pt-BR" sz="2400" dirty="0">
                <a:solidFill>
                  <a:schemeClr val="bg1"/>
                </a:solidFill>
                <a:latin typeface="ui-sans-serif"/>
              </a:rPr>
              <a:t>: </a:t>
            </a:r>
            <a:r>
              <a:rPr lang="pt-BR" sz="2400" dirty="0" err="1">
                <a:solidFill>
                  <a:schemeClr val="bg1"/>
                </a:solidFill>
                <a:effectLst/>
                <a:latin typeface="ui-sans-serif"/>
              </a:rPr>
              <a:t>git</a:t>
            </a:r>
            <a:r>
              <a:rPr lang="pt-BR" sz="2400" dirty="0">
                <a:solidFill>
                  <a:schemeClr val="bg1"/>
                </a:solidFill>
                <a:effectLst/>
                <a:latin typeface="ui-sans-serif"/>
              </a:rPr>
              <a:t> reset HEAD &lt;arquivos&gt;</a:t>
            </a:r>
            <a:r>
              <a:rPr lang="pt-BR" sz="2400" dirty="0">
                <a:solidFill>
                  <a:schemeClr val="bg1"/>
                </a:solidFill>
                <a:latin typeface="ui-sans-serif"/>
              </a:rPr>
              <a:t> e depois podemos desfazê-las com </a:t>
            </a:r>
            <a:r>
              <a:rPr lang="pt-BR" sz="2400" dirty="0" err="1">
                <a:solidFill>
                  <a:schemeClr val="bg1"/>
                </a:solidFill>
                <a:effectLst/>
                <a:latin typeface="ui-sans-serif"/>
              </a:rPr>
              <a:t>git</a:t>
            </a:r>
            <a:r>
              <a:rPr lang="pt-BR" sz="2400" dirty="0">
                <a:solidFill>
                  <a:schemeClr val="bg1"/>
                </a:solidFill>
                <a:effectLst/>
                <a:latin typeface="ui-sans-serif"/>
              </a:rPr>
              <a:t> checkout -- &lt;arquivos&gt;</a:t>
            </a:r>
            <a:endParaRPr lang="pt-BR" sz="2400" dirty="0">
              <a:solidFill>
                <a:schemeClr val="bg1"/>
              </a:solidFill>
              <a:latin typeface="ui-sans-serif"/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9299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ECCFF9-7630-48F1-B500-FB5DACB0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ui-sans-serif"/>
              </a:rPr>
              <a:t>Definições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8F78C1-72F4-41CB-BFA9-63B726F57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pt-BR" sz="2600" dirty="0" err="1">
                <a:solidFill>
                  <a:schemeClr val="bg1"/>
                </a:solidFill>
                <a:latin typeface="ui-sans-serif"/>
              </a:rPr>
              <a:t>Git</a:t>
            </a:r>
            <a:r>
              <a:rPr lang="pt-BR" sz="2600" dirty="0">
                <a:solidFill>
                  <a:schemeClr val="bg1"/>
                </a:solidFill>
                <a:latin typeface="ui-sans-serif"/>
              </a:rPr>
              <a:t> </a:t>
            </a:r>
            <a:r>
              <a:rPr lang="pt-BR" sz="2600" dirty="0" err="1">
                <a:solidFill>
                  <a:schemeClr val="bg1"/>
                </a:solidFill>
                <a:latin typeface="ui-sans-serif"/>
              </a:rPr>
              <a:t>revert</a:t>
            </a:r>
            <a:r>
              <a:rPr lang="pt-BR" sz="2600" dirty="0">
                <a:solidFill>
                  <a:schemeClr val="bg1"/>
                </a:solidFill>
                <a:latin typeface="ui-sans-serif"/>
              </a:rPr>
              <a:t> = reverte alterações, gerando novo </a:t>
            </a:r>
            <a:r>
              <a:rPr lang="pt-BR" sz="2600" dirty="0" err="1">
                <a:solidFill>
                  <a:schemeClr val="bg1"/>
                </a:solidFill>
                <a:latin typeface="ui-sans-serif"/>
              </a:rPr>
              <a:t>commit</a:t>
            </a:r>
            <a:r>
              <a:rPr lang="pt-BR" sz="2600" dirty="0">
                <a:solidFill>
                  <a:schemeClr val="bg1"/>
                </a:solidFill>
                <a:latin typeface="ui-sans-serif"/>
              </a:rPr>
              <a:t>.</a:t>
            </a:r>
          </a:p>
          <a:p>
            <a:r>
              <a:rPr lang="pt-BR" sz="2600" dirty="0" err="1">
                <a:solidFill>
                  <a:schemeClr val="bg1"/>
                </a:solidFill>
                <a:latin typeface="ui-sans-serif"/>
              </a:rPr>
              <a:t>Git</a:t>
            </a:r>
            <a:r>
              <a:rPr lang="pt-BR" sz="2600" dirty="0">
                <a:solidFill>
                  <a:schemeClr val="bg1"/>
                </a:solidFill>
                <a:latin typeface="ui-sans-serif"/>
              </a:rPr>
              <a:t> </a:t>
            </a:r>
            <a:r>
              <a:rPr lang="pt-BR" sz="2600" dirty="0" err="1">
                <a:solidFill>
                  <a:schemeClr val="bg1"/>
                </a:solidFill>
                <a:latin typeface="ui-sans-serif"/>
              </a:rPr>
              <a:t>stash</a:t>
            </a:r>
            <a:r>
              <a:rPr lang="pt-BR" sz="2600" dirty="0">
                <a:solidFill>
                  <a:schemeClr val="bg1"/>
                </a:solidFill>
                <a:latin typeface="ui-sans-serif"/>
              </a:rPr>
              <a:t> = guarda um trabalho sem </a:t>
            </a:r>
            <a:r>
              <a:rPr lang="pt-BR" sz="2600" dirty="0" err="1">
                <a:solidFill>
                  <a:schemeClr val="bg1"/>
                </a:solidFill>
                <a:latin typeface="ui-sans-serif"/>
              </a:rPr>
              <a:t>commitar</a:t>
            </a:r>
            <a:r>
              <a:rPr lang="pt-BR" sz="2600" dirty="0">
                <a:solidFill>
                  <a:schemeClr val="bg1"/>
                </a:solidFill>
                <a:latin typeface="ui-sans-serif"/>
              </a:rPr>
              <a:t>.</a:t>
            </a:r>
          </a:p>
          <a:p>
            <a:r>
              <a:rPr lang="pt-BR" sz="2600" dirty="0" err="1">
                <a:solidFill>
                  <a:schemeClr val="bg1"/>
                </a:solidFill>
                <a:latin typeface="ui-sans-serif"/>
              </a:rPr>
              <a:t>Git</a:t>
            </a:r>
            <a:r>
              <a:rPr lang="pt-BR" sz="2600" dirty="0">
                <a:solidFill>
                  <a:schemeClr val="bg1"/>
                </a:solidFill>
                <a:latin typeface="ui-sans-serif"/>
              </a:rPr>
              <a:t> </a:t>
            </a:r>
            <a:r>
              <a:rPr lang="pt-BR" sz="2600" dirty="0" err="1">
                <a:solidFill>
                  <a:schemeClr val="bg1"/>
                </a:solidFill>
                <a:latin typeface="ui-sans-serif"/>
              </a:rPr>
              <a:t>diff</a:t>
            </a:r>
            <a:r>
              <a:rPr lang="pt-BR" sz="2600" dirty="0">
                <a:solidFill>
                  <a:schemeClr val="bg1"/>
                </a:solidFill>
                <a:latin typeface="ui-sans-serif"/>
              </a:rPr>
              <a:t> = mostra alterações feitas em cada arquivo.</a:t>
            </a:r>
          </a:p>
          <a:p>
            <a:r>
              <a:rPr lang="pt-BR" sz="2600" dirty="0">
                <a:solidFill>
                  <a:schemeClr val="bg1"/>
                </a:solidFill>
                <a:latin typeface="ui-sans-serif"/>
              </a:rPr>
              <a:t>Com ele é possível comparar duas </a:t>
            </a:r>
            <a:r>
              <a:rPr lang="pt-BR" sz="2600" dirty="0" err="1">
                <a:solidFill>
                  <a:schemeClr val="bg1"/>
                </a:solidFill>
                <a:latin typeface="ui-sans-serif"/>
              </a:rPr>
              <a:t>branches</a:t>
            </a:r>
            <a:r>
              <a:rPr lang="pt-BR" sz="2600" dirty="0">
                <a:solidFill>
                  <a:schemeClr val="bg1"/>
                </a:solidFill>
                <a:latin typeface="ui-sans-serif"/>
              </a:rPr>
              <a:t> ou dois </a:t>
            </a:r>
            <a:r>
              <a:rPr lang="pt-BR" sz="2600" dirty="0" err="1">
                <a:solidFill>
                  <a:schemeClr val="bg1"/>
                </a:solidFill>
                <a:latin typeface="ui-sans-serif"/>
              </a:rPr>
              <a:t>commits</a:t>
            </a:r>
            <a:r>
              <a:rPr lang="pt-BR" sz="2600" dirty="0">
                <a:solidFill>
                  <a:schemeClr val="bg1"/>
                </a:solidFill>
                <a:latin typeface="ui-sans-serif"/>
              </a:rPr>
              <a:t>.</a:t>
            </a:r>
          </a:p>
          <a:p>
            <a:r>
              <a:rPr lang="pt-BR" sz="2600" dirty="0" err="1">
                <a:solidFill>
                  <a:schemeClr val="bg1"/>
                </a:solidFill>
                <a:latin typeface="ui-sans-serif"/>
              </a:rPr>
              <a:t>Git</a:t>
            </a:r>
            <a:r>
              <a:rPr lang="pt-BR" sz="2600" dirty="0">
                <a:solidFill>
                  <a:schemeClr val="bg1"/>
                </a:solidFill>
                <a:latin typeface="ui-sans-serif"/>
              </a:rPr>
              <a:t> </a:t>
            </a:r>
            <a:r>
              <a:rPr lang="pt-BR" sz="2600" dirty="0" err="1">
                <a:solidFill>
                  <a:schemeClr val="bg1"/>
                </a:solidFill>
                <a:latin typeface="ui-sans-serif"/>
              </a:rPr>
              <a:t>tag</a:t>
            </a:r>
            <a:r>
              <a:rPr lang="pt-BR" sz="2600" dirty="0">
                <a:solidFill>
                  <a:schemeClr val="bg1"/>
                </a:solidFill>
                <a:latin typeface="ui-sans-serif"/>
              </a:rPr>
              <a:t> = salva marcos da aplicação. Geram Releases no GitHub.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33062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D9E340-CDD2-4C9D-AC2E-043CF4359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534" y="1344304"/>
            <a:ext cx="7451678" cy="2843702"/>
          </a:xfrm>
        </p:spPr>
        <p:txBody>
          <a:bodyPr>
            <a:normAutofit/>
          </a:bodyPr>
          <a:lstStyle/>
          <a:p>
            <a:r>
              <a:rPr lang="pt-BR" sz="5400" dirty="0">
                <a:solidFill>
                  <a:schemeClr val="bg1"/>
                </a:solidFill>
                <a:latin typeface="ui-sans-serif"/>
              </a:rPr>
              <a:t>HTTP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5FE26C-E545-4574-81E2-5AE7D4E2D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6765" y="4414123"/>
            <a:ext cx="6418471" cy="1432109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ui-sans-serif"/>
              </a:rPr>
              <a:t>Entendendo a web por baixo dos panos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2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4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36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D9E340-CDD2-4C9D-AC2E-043CF4359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2368" y="1877492"/>
            <a:ext cx="4030132" cy="32153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bg1"/>
                </a:solidFill>
                <a:latin typeface="ui-sans-serif"/>
              </a:rPr>
              <a:t>Agenda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7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9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5FE26C-E545-4574-81E2-5AE7D4E2D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  <a:latin typeface="ui-sans-serif"/>
              </a:rPr>
              <a:t>Scrum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  <a:latin typeface="ui-sans-serif"/>
              </a:rPr>
              <a:t>Git e GitHub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  <a:latin typeface="ui-sans-serif"/>
              </a:rPr>
              <a:t>HTTP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  <a:latin typeface="ui-sans-serif"/>
              </a:rPr>
              <a:t>MySQL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  <a:latin typeface="ui-sans-serif"/>
              </a:rPr>
              <a:t>MongoDB</a:t>
            </a:r>
          </a:p>
        </p:txBody>
      </p:sp>
      <p:grpSp>
        <p:nvGrpSpPr>
          <p:cNvPr id="55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225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B45A0A-3164-47C7-8668-403727C39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pt-BR">
                <a:solidFill>
                  <a:schemeClr val="bg1"/>
                </a:solidFill>
              </a:rPr>
              <a:t>Definição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9B4BE9-082C-43C0-AD71-0881646D8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pt-BR" b="0" i="0" dirty="0">
                <a:solidFill>
                  <a:schemeClr val="bg1"/>
                </a:solidFill>
                <a:effectLst/>
                <a:latin typeface="ui-sans-serif"/>
              </a:rPr>
              <a:t>HTTP é um protocolo de comunicação utilizado para sistemas de informação de hipermídia, distribuídos e colaborativos.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5277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B45A0A-3164-47C7-8668-403727C39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pt-BR">
                <a:solidFill>
                  <a:schemeClr val="bg1"/>
                </a:solidFill>
              </a:rPr>
              <a:t>Definição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9B4BE9-082C-43C0-AD71-0881646D8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pt-BR" b="0" i="0" dirty="0">
                <a:solidFill>
                  <a:schemeClr val="bg1"/>
                </a:solidFill>
                <a:effectLst/>
                <a:latin typeface="ui-sans-serif"/>
              </a:rPr>
              <a:t>HTTP/1.1: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ui-sans-serif"/>
              </a:rPr>
              <a:t>HyperText</a:t>
            </a:r>
            <a:r>
              <a:rPr lang="pt-BR" b="0" i="0" dirty="0">
                <a:solidFill>
                  <a:schemeClr val="bg1"/>
                </a:solidFill>
                <a:effectLst/>
                <a:latin typeface="ui-sans-serif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ui-sans-serif"/>
              </a:rPr>
              <a:t>Transfer</a:t>
            </a:r>
            <a:r>
              <a:rPr lang="pt-BR" b="0" i="0" dirty="0">
                <a:solidFill>
                  <a:schemeClr val="bg1"/>
                </a:solidFill>
                <a:effectLst/>
                <a:latin typeface="ui-sans-serif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ui-sans-serif"/>
              </a:rPr>
              <a:t>Protocol</a:t>
            </a:r>
            <a:endParaRPr lang="pt-BR" b="0" i="0" dirty="0">
              <a:solidFill>
                <a:schemeClr val="bg1"/>
              </a:solidFill>
              <a:effectLst/>
              <a:latin typeface="ui-sans-serif"/>
            </a:endParaRPr>
          </a:p>
          <a:p>
            <a:endParaRPr lang="pt-BR" b="0" i="0" dirty="0">
              <a:solidFill>
                <a:schemeClr val="bg1"/>
              </a:solidFill>
              <a:effectLst/>
              <a:latin typeface="ui-sans-serif"/>
            </a:endParaRPr>
          </a:p>
          <a:p>
            <a:r>
              <a:rPr lang="pt-BR" b="0" i="0" dirty="0">
                <a:solidFill>
                  <a:schemeClr val="bg1"/>
                </a:solidFill>
                <a:effectLst/>
                <a:latin typeface="ui-sans-serif"/>
              </a:rPr>
              <a:t>HTTPS: Camada adicional de segurança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1262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B45A0A-3164-47C7-8668-403727C39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ui-sans-serif"/>
              </a:rPr>
              <a:t>Melhorias do HTTP2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9B4BE9-082C-43C0-AD71-0881646D8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pt-BR" b="0" i="0" dirty="0">
                <a:solidFill>
                  <a:schemeClr val="bg1"/>
                </a:solidFill>
                <a:effectLst/>
                <a:latin typeface="ui-sans-serif"/>
              </a:rPr>
              <a:t>Corpo da resposta comprimido pelo GZIP // Dados mais leves.</a:t>
            </a:r>
          </a:p>
          <a:p>
            <a:r>
              <a:rPr lang="pt-BR" b="0" i="0" dirty="0" err="1">
                <a:solidFill>
                  <a:schemeClr val="bg1"/>
                </a:solidFill>
                <a:effectLst/>
                <a:latin typeface="ui-sans-serif"/>
              </a:rPr>
              <a:t>Request</a:t>
            </a:r>
            <a:r>
              <a:rPr lang="pt-BR" b="0" i="0" dirty="0">
                <a:solidFill>
                  <a:schemeClr val="bg1"/>
                </a:solidFill>
                <a:effectLst/>
                <a:latin typeface="ui-sans-serif"/>
              </a:rPr>
              <a:t> e Response:</a:t>
            </a:r>
          </a:p>
          <a:p>
            <a:r>
              <a:rPr lang="pt-BR" b="0" i="0" dirty="0">
                <a:solidFill>
                  <a:schemeClr val="bg1"/>
                </a:solidFill>
                <a:effectLst/>
                <a:latin typeface="ui-sans-serif"/>
              </a:rPr>
              <a:t>Foram convertidos em binário.</a:t>
            </a:r>
          </a:p>
          <a:p>
            <a:r>
              <a:rPr lang="pt-BR" b="0" i="0" dirty="0">
                <a:solidFill>
                  <a:schemeClr val="bg1"/>
                </a:solidFill>
                <a:effectLst/>
                <a:latin typeface="ui-sans-serif"/>
              </a:rPr>
              <a:t>Foram comprimidos com HPACK</a:t>
            </a:r>
          </a:p>
          <a:p>
            <a:r>
              <a:rPr lang="pt-BR" b="0" i="0" dirty="0">
                <a:solidFill>
                  <a:schemeClr val="bg1"/>
                </a:solidFill>
                <a:effectLst/>
                <a:latin typeface="ui-sans-serif"/>
              </a:rPr>
              <a:t>Camadas de TLS (Segurança) agora é o padrão.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2471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B45A0A-3164-47C7-8668-403727C39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pt-BR" b="1" i="0" dirty="0">
                <a:solidFill>
                  <a:srgbClr val="F0F3F6"/>
                </a:solidFill>
                <a:effectLst/>
                <a:latin typeface="ui-sans-serif"/>
              </a:rPr>
              <a:t>URL: O caminho</a:t>
            </a:r>
            <a:endParaRPr lang="pt-BR" dirty="0">
              <a:solidFill>
                <a:schemeClr val="bg1"/>
              </a:solidFill>
              <a:latin typeface="ui-sans-serif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9B4BE9-082C-43C0-AD71-0881646D8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pt-BR" b="0" i="0" dirty="0">
                <a:solidFill>
                  <a:schemeClr val="bg1"/>
                </a:solidFill>
                <a:effectLst/>
                <a:latin typeface="ui-sans-serif"/>
              </a:rPr>
              <a:t>Um URL se refere ao endereço de rede no qual se encontra algum recurso informático, como por exemplo um arquivo de computador ou um dispositivo periférico.</a:t>
            </a:r>
          </a:p>
          <a:p>
            <a:endParaRPr lang="pt-BR" b="0" i="0" dirty="0">
              <a:solidFill>
                <a:schemeClr val="bg1"/>
              </a:solidFill>
              <a:effectLst/>
              <a:latin typeface="ui-sans-serif"/>
            </a:endParaRPr>
          </a:p>
          <a:p>
            <a:r>
              <a:rPr lang="pt-BR" b="0" i="0" dirty="0" err="1">
                <a:solidFill>
                  <a:schemeClr val="bg1"/>
                </a:solidFill>
                <a:effectLst/>
                <a:latin typeface="ui-sans-serif"/>
              </a:rPr>
              <a:t>Ex</a:t>
            </a:r>
            <a:r>
              <a:rPr lang="pt-BR" b="0" i="0" dirty="0">
                <a:solidFill>
                  <a:schemeClr val="bg1"/>
                </a:solidFill>
                <a:effectLst/>
                <a:latin typeface="ui-sans-serif"/>
              </a:rPr>
              <a:t>: https://compassouol.com/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9992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D9E340-CDD2-4C9D-AC2E-043CF4359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534" y="1344304"/>
            <a:ext cx="7451678" cy="2843702"/>
          </a:xfrm>
        </p:spPr>
        <p:txBody>
          <a:bodyPr>
            <a:normAutofit/>
          </a:bodyPr>
          <a:lstStyle/>
          <a:p>
            <a:r>
              <a:rPr lang="pt-BR" sz="5400" dirty="0">
                <a:solidFill>
                  <a:schemeClr val="bg1"/>
                </a:solidFill>
                <a:latin typeface="ui-sans-serif"/>
              </a:rPr>
              <a:t>MySQL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5FE26C-E545-4574-81E2-5AE7D4E2D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6765" y="4414123"/>
            <a:ext cx="6418471" cy="14321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ui-sans-serif"/>
              </a:rPr>
              <a:t>Manipule e consulte dados.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8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1FB8DE-1C1B-4811-A5EF-C3A3AE239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923293"/>
            <a:ext cx="4030132" cy="4641720"/>
          </a:xfrm>
        </p:spPr>
        <p:txBody>
          <a:bodyPr>
            <a:normAutofit/>
          </a:bodyPr>
          <a:lstStyle/>
          <a:p>
            <a:pPr algn="ctr"/>
            <a:r>
              <a:rPr lang="pt-BR" b="1" i="0">
                <a:solidFill>
                  <a:schemeClr val="bg1"/>
                </a:solidFill>
                <a:effectLst/>
                <a:latin typeface="-apple-system"/>
              </a:rPr>
              <a:t>SQL (Structured Query Language)</a:t>
            </a:r>
            <a:endParaRPr lang="pt-BR">
              <a:solidFill>
                <a:schemeClr val="bg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0A98BBA-D3EA-45DC-B8A1-9C61397D4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5862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E4C95AB-2BD7-4E38-BDD5-1E41F3A9B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0894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810C48-1976-42B9-A5C9-3121378AE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981" y="1231487"/>
            <a:ext cx="625234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-apple-system"/>
              </a:rPr>
              <a:t>Acessar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, </a:t>
            </a:r>
            <a:r>
              <a:rPr lang="pt-BR" b="1" dirty="0">
                <a:solidFill>
                  <a:schemeClr val="bg1"/>
                </a:solidFill>
                <a:latin typeface="-apple-system"/>
              </a:rPr>
              <a:t>consultar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 e </a:t>
            </a:r>
            <a:r>
              <a:rPr lang="pt-BR" b="1" dirty="0">
                <a:solidFill>
                  <a:schemeClr val="bg1"/>
                </a:solidFill>
                <a:latin typeface="-apple-system"/>
              </a:rPr>
              <a:t>modificar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 os dados estruturais de uma empresa ou organização.</a:t>
            </a:r>
            <a:endParaRPr lang="pt-BR">
              <a:solidFill>
                <a:schemeClr val="bg1"/>
              </a:solidFill>
              <a:latin typeface="Calibri"/>
              <a:cs typeface="Calibri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5836128-58DE-4E5A-B27E-DFE747CA0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8" y="5364542"/>
            <a:ext cx="1562428" cy="1493465"/>
            <a:chOff x="3121343" y="4864099"/>
            <a:chExt cx="2085971" cy="1993901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DA0090F-4FBF-434D-83B1-B274F83A9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8DF6032-C07A-45C6-8A4F-04EF4EDC0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5B89F44-A096-479D-AD1F-120561C2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45903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1FB8DE-1C1B-4811-A5EF-C3A3AE239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923293"/>
            <a:ext cx="4030132" cy="4641720"/>
          </a:xfrm>
        </p:spPr>
        <p:txBody>
          <a:bodyPr>
            <a:normAutofit/>
          </a:bodyPr>
          <a:lstStyle/>
          <a:p>
            <a:pPr algn="ctr"/>
            <a:r>
              <a:rPr lang="pt-BR" b="1" i="0">
                <a:solidFill>
                  <a:schemeClr val="bg1"/>
                </a:solidFill>
                <a:effectLst/>
                <a:latin typeface="-apple-system"/>
              </a:rPr>
              <a:t>SQL (Structured Query Language)</a:t>
            </a:r>
            <a:endParaRPr lang="pt-BR">
              <a:solidFill>
                <a:schemeClr val="bg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0A98BBA-D3EA-45DC-B8A1-9C61397D4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5862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E4C95AB-2BD7-4E38-BDD5-1E41F3A9B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0894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810C48-1976-42B9-A5C9-3121378AE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9245" y="2223526"/>
            <a:ext cx="5217173" cy="2050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b="0" i="0" dirty="0" err="1">
                <a:solidFill>
                  <a:srgbClr val="F0F3F6"/>
                </a:solidFill>
                <a:effectLst/>
                <a:latin typeface="-apple-system"/>
              </a:rPr>
              <a:t>Insert</a:t>
            </a:r>
            <a:r>
              <a:rPr lang="pt-BR" b="0" i="0" dirty="0">
                <a:solidFill>
                  <a:srgbClr val="F0F3F6"/>
                </a:solidFill>
                <a:effectLst/>
                <a:latin typeface="-apple-system"/>
              </a:rPr>
              <a:t> (inserir);</a:t>
            </a:r>
            <a:endParaRPr lang="pt-BR" dirty="0">
              <a:cs typeface="Calibri" panose="020F0502020204030204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F0F3F6"/>
                </a:solidFill>
                <a:effectLst/>
                <a:latin typeface="-apple-system"/>
              </a:rPr>
              <a:t>Delete (excluir);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F0F3F6"/>
                </a:solidFill>
                <a:effectLst/>
                <a:latin typeface="-apple-system"/>
              </a:rPr>
              <a:t>Update (atualizar);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F0F3F6"/>
                </a:solidFill>
                <a:effectLst/>
                <a:latin typeface="-apple-system"/>
              </a:rPr>
              <a:t>Search (pesquisar).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5836128-58DE-4E5A-B27E-DFE747CA0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8" y="5364542"/>
            <a:ext cx="1562428" cy="1493465"/>
            <a:chOff x="3121343" y="4864099"/>
            <a:chExt cx="2085971" cy="1993901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DA0090F-4FBF-434D-83B1-B274F83A9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8DF6032-C07A-45C6-8A4F-04EF4EDC0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5B89F44-A096-479D-AD1F-120561C2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30156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1FB8DE-1C1B-4811-A5EF-C3A3AE239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pt-BR" b="1" i="0">
                <a:solidFill>
                  <a:schemeClr val="bg1"/>
                </a:solidFill>
                <a:effectLst/>
                <a:latin typeface="-apple-system"/>
              </a:rPr>
              <a:t>Tipos de comandos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4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6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810C48-1976-42B9-A5C9-3121378AE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9811" y="2424808"/>
            <a:ext cx="589290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chemeClr val="bg1"/>
                </a:solidFill>
                <a:effectLst/>
                <a:latin typeface="-apple-system"/>
              </a:rPr>
              <a:t>DML – Data </a:t>
            </a:r>
            <a:r>
              <a:rPr lang="pt-BR" sz="2400" b="0" i="0" dirty="0" err="1">
                <a:solidFill>
                  <a:schemeClr val="bg1"/>
                </a:solidFill>
                <a:effectLst/>
                <a:latin typeface="-apple-system"/>
              </a:rPr>
              <a:t>Manipulation</a:t>
            </a:r>
            <a:r>
              <a:rPr lang="pt-BR" sz="2400" b="0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pt-BR" sz="2400" b="0" i="0" dirty="0" err="1">
                <a:solidFill>
                  <a:schemeClr val="bg1"/>
                </a:solidFill>
                <a:effectLst/>
                <a:latin typeface="-apple-system"/>
              </a:rPr>
              <a:t>Language</a:t>
            </a:r>
            <a:endParaRPr lang="pt-BR" sz="2400" b="1" i="0">
              <a:solidFill>
                <a:schemeClr val="bg1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chemeClr val="bg1"/>
                </a:solidFill>
                <a:effectLst/>
                <a:latin typeface="-apple-system"/>
              </a:rPr>
              <a:t>DDL – Data </a:t>
            </a:r>
            <a:r>
              <a:rPr lang="pt-BR" sz="2400" b="0" i="0" dirty="0" err="1">
                <a:solidFill>
                  <a:schemeClr val="bg1"/>
                </a:solidFill>
                <a:effectLst/>
                <a:latin typeface="-apple-system"/>
              </a:rPr>
              <a:t>Definition</a:t>
            </a:r>
            <a:r>
              <a:rPr lang="pt-BR" sz="2400" b="0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pt-BR" sz="2400" b="0" i="0" dirty="0" err="1">
                <a:solidFill>
                  <a:schemeClr val="bg1"/>
                </a:solidFill>
                <a:effectLst/>
                <a:latin typeface="-apple-system"/>
              </a:rPr>
              <a:t>Language</a:t>
            </a:r>
            <a:endParaRPr lang="pt-BR" sz="24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r>
              <a:rPr lang="pt-BR" sz="2400" b="0" i="0" dirty="0">
                <a:solidFill>
                  <a:schemeClr val="bg1"/>
                </a:solidFill>
                <a:effectLst/>
                <a:latin typeface="-apple-system"/>
              </a:rPr>
              <a:t>DCL – Data </a:t>
            </a:r>
            <a:r>
              <a:rPr lang="pt-BR" sz="2400" b="0" i="0" dirty="0" err="1">
                <a:solidFill>
                  <a:schemeClr val="bg1"/>
                </a:solidFill>
                <a:effectLst/>
                <a:latin typeface="-apple-system"/>
              </a:rPr>
              <a:t>Control</a:t>
            </a:r>
            <a:r>
              <a:rPr lang="pt-BR" sz="2400" b="0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pt-BR" sz="2400" dirty="0" err="1">
                <a:solidFill>
                  <a:schemeClr val="bg1"/>
                </a:solidFill>
                <a:latin typeface="-apple-system"/>
              </a:rPr>
              <a:t>Language</a:t>
            </a:r>
            <a:endParaRPr lang="pt-BR" sz="2400" dirty="0">
              <a:solidFill>
                <a:schemeClr val="bg1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latin typeface="-apple-system"/>
              </a:rPr>
              <a:t>DTL</a:t>
            </a:r>
            <a:r>
              <a:rPr lang="pt-BR" sz="2400" b="0" i="0" dirty="0">
                <a:solidFill>
                  <a:schemeClr val="bg1"/>
                </a:solidFill>
                <a:effectLst/>
                <a:latin typeface="-apple-system"/>
              </a:rPr>
              <a:t> – Linguagem de Transição de Dados</a:t>
            </a:r>
            <a:endParaRPr lang="pt-BR" sz="2400" dirty="0">
              <a:solidFill>
                <a:schemeClr val="bg1"/>
              </a:solidFill>
              <a:latin typeface="-apple-system"/>
            </a:endParaRPr>
          </a:p>
        </p:txBody>
      </p:sp>
      <p:grpSp>
        <p:nvGrpSpPr>
          <p:cNvPr id="52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40464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Graphic 212">
            <a:extLst>
              <a:ext uri="{FF2B5EF4-FFF2-40B4-BE49-F238E27FC236}">
                <a16:creationId xmlns:a16="http://schemas.microsoft.com/office/drawing/2014/main" id="{55C61911-45B2-48BF-AC7A-1EB579B42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6" name="Graphic 212">
            <a:extLst>
              <a:ext uri="{FF2B5EF4-FFF2-40B4-BE49-F238E27FC236}">
                <a16:creationId xmlns:a16="http://schemas.microsoft.com/office/drawing/2014/main" id="{2DE4D4CE-6DAE-4A05-BE5B-6BCE3F4EC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1FB8DE-1C1B-4811-A5EF-C3A3AE239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7" y="1264801"/>
            <a:ext cx="4114571" cy="4296387"/>
          </a:xfrm>
        </p:spPr>
        <p:txBody>
          <a:bodyPr>
            <a:normAutofit/>
          </a:bodyPr>
          <a:lstStyle/>
          <a:p>
            <a:pPr algn="ctr"/>
            <a:r>
              <a:rPr lang="pt-BR" b="1" i="0" dirty="0">
                <a:solidFill>
                  <a:schemeClr val="bg1"/>
                </a:solidFill>
                <a:effectLst/>
                <a:latin typeface="ui-sans-serif"/>
              </a:rPr>
              <a:t>MySQL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8CB1D39-68D4-4372-BF3B-2A33A7495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72" name="Oval 71">
            <a:extLst>
              <a:ext uri="{FF2B5EF4-FFF2-40B4-BE49-F238E27FC236}">
                <a16:creationId xmlns:a16="http://schemas.microsoft.com/office/drawing/2014/main" id="{10C23D31-5B0A-4956-A59F-A24F57D2A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4C6FC6E-4AAF-4628-B7E5-85DF9D32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810C48-1976-42B9-A5C9-3121378AE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1094" y="2309110"/>
            <a:ext cx="5245927" cy="22091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600" b="0" i="0" dirty="0">
                <a:solidFill>
                  <a:schemeClr val="bg1"/>
                </a:solidFill>
                <a:effectLst/>
                <a:latin typeface="ui-sans-serif"/>
              </a:rPr>
              <a:t>MySQL é um sistema de gerenciamento de Banco de Dados</a:t>
            </a:r>
            <a:r>
              <a:rPr lang="pt-BR" sz="2600" dirty="0">
                <a:solidFill>
                  <a:schemeClr val="bg1"/>
                </a:solidFill>
                <a:latin typeface="ui-sans-serif"/>
              </a:rPr>
              <a:t> (</a:t>
            </a:r>
            <a:r>
              <a:rPr lang="pt-BR" sz="2600" dirty="0">
                <a:solidFill>
                  <a:schemeClr val="bg1"/>
                </a:solidFill>
                <a:ea typeface="+mn-lt"/>
                <a:cs typeface="+mn-lt"/>
              </a:rPr>
              <a:t>SGBD</a:t>
            </a:r>
            <a:r>
              <a:rPr lang="pt-BR" sz="2600" dirty="0">
                <a:solidFill>
                  <a:schemeClr val="bg1"/>
                </a:solidFill>
                <a:latin typeface="ui-sans-serif"/>
              </a:rPr>
              <a:t>)</a:t>
            </a:r>
            <a:endParaRPr lang="pt-BR" sz="2600" b="0" i="0" dirty="0">
              <a:solidFill>
                <a:schemeClr val="bg1"/>
              </a:solidFill>
              <a:effectLst/>
              <a:latin typeface="ui-sans-serif"/>
            </a:endParaRPr>
          </a:p>
          <a:p>
            <a:r>
              <a:rPr lang="pt-BR" sz="2600" b="1" dirty="0">
                <a:solidFill>
                  <a:schemeClr val="bg1"/>
                </a:solidFill>
                <a:latin typeface="ui-sans-serif"/>
              </a:rPr>
              <a:t>O SQL permitiu similaridades</a:t>
            </a:r>
            <a:r>
              <a:rPr lang="pt-BR" sz="2600" b="1" i="0" dirty="0">
                <a:solidFill>
                  <a:schemeClr val="bg1"/>
                </a:solidFill>
                <a:effectLst/>
                <a:latin typeface="ui-sans-serif"/>
              </a:rPr>
              <a:t> entre bancos de dados SQL</a:t>
            </a:r>
            <a:r>
              <a:rPr lang="pt-BR" sz="2600" b="1" dirty="0">
                <a:solidFill>
                  <a:schemeClr val="bg1"/>
                </a:solidFill>
                <a:latin typeface="ui-sans-serif"/>
              </a:rPr>
              <a:t>.</a:t>
            </a:r>
            <a:endParaRPr lang="pt-BR" sz="2600" b="1" i="0" dirty="0">
              <a:solidFill>
                <a:schemeClr val="bg1"/>
              </a:solidFill>
              <a:effectLst/>
              <a:latin typeface="ui-sans-serif"/>
            </a:endParaRPr>
          </a:p>
        </p:txBody>
      </p:sp>
      <p:grpSp>
        <p:nvGrpSpPr>
          <p:cNvPr id="76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78894850-5EA2-42F6-9A31-4BCA31F2EEAD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/>
              <a:t>Clique para adicionar texto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CF733D6-1152-4456-B065-85520E97C668}"/>
              </a:ext>
            </a:extLst>
          </p:cNvPr>
          <p:cNvSpPr txBox="1"/>
          <p:nvPr/>
        </p:nvSpPr>
        <p:spPr>
          <a:xfrm>
            <a:off x="1287312" y="4622860"/>
            <a:ext cx="530236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Curiosidade: o MY de MySQL  é uma homenagem à filha do criador desse SGBD </a:t>
            </a:r>
            <a:r>
              <a:rPr lang="pt-BR" dirty="0"/>
              <a:t>texto</a:t>
            </a:r>
          </a:p>
        </p:txBody>
      </p:sp>
    </p:spTree>
    <p:extLst>
      <p:ext uri="{BB962C8B-B14F-4D97-AF65-F5344CB8AC3E}">
        <p14:creationId xmlns:p14="http://schemas.microsoft.com/office/powerpoint/2010/main" val="643641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D9E340-CDD2-4C9D-AC2E-043CF4359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534" y="3357134"/>
            <a:ext cx="7451678" cy="830872"/>
          </a:xfrm>
        </p:spPr>
        <p:txBody>
          <a:bodyPr>
            <a:normAutofit fontScale="90000"/>
          </a:bodyPr>
          <a:lstStyle/>
          <a:p>
            <a:r>
              <a:rPr lang="pt-BR" sz="5400" dirty="0" err="1">
                <a:solidFill>
                  <a:schemeClr val="bg1"/>
                </a:solidFill>
                <a:latin typeface="ui-sans-serif"/>
              </a:rPr>
              <a:t>MongoDB</a:t>
            </a:r>
            <a:endParaRPr lang="pt-BR" sz="5400" dirty="0">
              <a:solidFill>
                <a:schemeClr val="bg1"/>
              </a:solidFill>
              <a:latin typeface="ui-sans-serif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5FE26C-E545-4574-81E2-5AE7D4E2D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6765" y="4414123"/>
            <a:ext cx="6418471" cy="1432109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ui-sans-serif"/>
              </a:rPr>
              <a:t>Uma alternativa aos bancos relacionais tradicionais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2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14BC120-1BEF-4579-816F-8D81AC6AC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534" y="1344304"/>
            <a:ext cx="7451678" cy="2843702"/>
          </a:xfrm>
        </p:spPr>
        <p:txBody>
          <a:bodyPr>
            <a:normAutofit/>
          </a:bodyPr>
          <a:lstStyle/>
          <a:p>
            <a:r>
              <a:rPr lang="pt-BR" sz="5400" i="0" dirty="0">
                <a:solidFill>
                  <a:schemeClr val="bg1"/>
                </a:solidFill>
                <a:effectLst/>
                <a:latin typeface="ui-sans-serif"/>
              </a:rPr>
              <a:t>Scrum</a:t>
            </a:r>
            <a:endParaRPr lang="pt-BR" sz="54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585541-29A7-42FE-B383-A3907EF50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6765" y="4414123"/>
            <a:ext cx="6418471" cy="1432109"/>
          </a:xfrm>
        </p:spPr>
        <p:txBody>
          <a:bodyPr>
            <a:normAutofit/>
          </a:bodyPr>
          <a:lstStyle/>
          <a:p>
            <a:r>
              <a:rPr lang="pt-BR" sz="2000" b="1" i="0" dirty="0">
                <a:solidFill>
                  <a:schemeClr val="bg1"/>
                </a:solidFill>
                <a:effectLst/>
                <a:latin typeface="ui-sans-serif"/>
              </a:rPr>
              <a:t>Agilidade em seu projeto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669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073511-6D09-4181-857C-A7B8D159A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923293"/>
            <a:ext cx="4030132" cy="4641720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Definição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0A98BBA-D3EA-45DC-B8A1-9C61397D4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5862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E4C95AB-2BD7-4E38-BDD5-1E41F3A9B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0894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075911-7B21-4B5F-BDFC-C8889447F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pt-BR" sz="2600">
                <a:solidFill>
                  <a:schemeClr val="bg1"/>
                </a:solidFill>
              </a:rPr>
              <a:t>MongoDB é um banco de dados orientado a documentos que armazena dados em documentos JSON com esquema dinâmico. Isso significa que você pode armazenar seus registros sem se preocupar com a estrutura de dados, como o número de campos ou tipos de campos para armazenar valores. Os documentos do MongoDB são semelhantes aos objetos JSON.</a:t>
            </a:r>
          </a:p>
        </p:txBody>
      </p:sp>
      <p:grpSp>
        <p:nvGrpSpPr>
          <p:cNvPr id="98" name="Group 37">
            <a:extLst>
              <a:ext uri="{FF2B5EF4-FFF2-40B4-BE49-F238E27FC236}">
                <a16:creationId xmlns:a16="http://schemas.microsoft.com/office/drawing/2014/main" id="{85836128-58DE-4E5A-B27E-DFE747CA0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8" y="5364542"/>
            <a:ext cx="1562428" cy="1493465"/>
            <a:chOff x="3121343" y="4864099"/>
            <a:chExt cx="2085971" cy="1993901"/>
          </a:xfrm>
          <a:solidFill>
            <a:schemeClr val="bg1"/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99" name="Freeform: Shape 40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00" name="Freeform: Shape 45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DA0090F-4FBF-434D-83B1-B274F83A9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8DF6032-C07A-45C6-8A4F-04EF4EDC0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5B89F44-A096-479D-AD1F-120561C2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07955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4F4B2A-273B-4973-929C-38F8F4ECB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pt-BR" b="1" i="0">
                <a:solidFill>
                  <a:schemeClr val="bg1"/>
                </a:solidFill>
                <a:effectLst/>
                <a:latin typeface="-apple-system"/>
              </a:rPr>
              <a:t>ARQUIVO JSON</a:t>
            </a:r>
            <a:endParaRPr lang="pt-BR">
              <a:solidFill>
                <a:schemeClr val="bg1"/>
              </a:solidFill>
            </a:endParaRPr>
          </a:p>
        </p:txBody>
      </p:sp>
      <p:grpSp>
        <p:nvGrpSpPr>
          <p:cNvPr id="4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5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2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D885BFCB-D7DF-4924-8F69-72FB6C7C27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77270" y="1130846"/>
            <a:ext cx="4974771" cy="43513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0" rIns="9144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pt-BR" dirty="0">
                <a:solidFill>
                  <a:schemeClr val="bg1"/>
                </a:solidFill>
                <a:latin typeface="Consolas"/>
              </a:rPr>
              <a:t>{“endereco”: [
   {
    “rua”: Leonor Viana,
    “cidade”: São </a:t>
            </a:r>
            <a:r>
              <a:rPr lang="pt-BR">
                <a:solidFill>
                  <a:schemeClr val="bg1"/>
                </a:solidFill>
                <a:latin typeface="Consolas"/>
              </a:rPr>
              <a:t>Paulo,</a:t>
            </a:r>
            <a:r>
              <a:rPr lang="pt-BR" dirty="0">
                <a:solidFill>
                  <a:schemeClr val="bg1"/>
                </a:solidFill>
                <a:latin typeface="Consolas"/>
              </a:rPr>
              <a:t>
</a:t>
            </a:r>
            <a:r>
              <a:rPr lang="pt-BR">
                <a:solidFill>
                  <a:schemeClr val="bg1"/>
                </a:solidFill>
                <a:latin typeface="Consolas"/>
              </a:rPr>
              <a:t>    “estado”: SP</a:t>
            </a:r>
            <a:r>
              <a:rPr lang="pt-BR" dirty="0">
                <a:solidFill>
                  <a:schemeClr val="bg1"/>
                </a:solidFill>
                <a:latin typeface="Consolas"/>
              </a:rPr>
              <a:t>
</a:t>
            </a:r>
            <a:r>
              <a:rPr lang="pt-BR">
                <a:solidFill>
                  <a:schemeClr val="bg1"/>
                </a:solidFill>
                <a:latin typeface="Consolas"/>
              </a:rPr>
              <a:t>   }</a:t>
            </a:r>
            <a:r>
              <a:rPr lang="pt-BR" dirty="0">
                <a:solidFill>
                  <a:schemeClr val="bg1"/>
                </a:solidFill>
                <a:latin typeface="Consolas"/>
              </a:rPr>
              <a:t>
</a:t>
            </a:r>
            <a:r>
              <a:rPr lang="pt-BR">
                <a:solidFill>
                  <a:schemeClr val="bg1"/>
                </a:solidFill>
                <a:latin typeface="Consolas"/>
              </a:rPr>
              <a:t>]};</a:t>
            </a:r>
            <a:endParaRPr lang="pt-BR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alibri"/>
              <a:cs typeface="Calibri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031E650-3D21-4728-97B4-BDD8CE7C38A5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/>
              <a:t>Clique para adicionar texto</a:t>
            </a:r>
          </a:p>
        </p:txBody>
      </p:sp>
    </p:spTree>
    <p:extLst>
      <p:ext uri="{BB962C8B-B14F-4D97-AF65-F5344CB8AC3E}">
        <p14:creationId xmlns:p14="http://schemas.microsoft.com/office/powerpoint/2010/main" val="21872578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073511-6D09-4181-857C-A7B8D159A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694268"/>
            <a:ext cx="3553510" cy="5477932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ui-sans-serif"/>
              </a:rPr>
              <a:t>Vantagens do </a:t>
            </a:r>
            <a:r>
              <a:rPr lang="pt-BR">
                <a:solidFill>
                  <a:schemeClr val="bg1"/>
                </a:solidFill>
                <a:latin typeface="ui-sans-serif"/>
              </a:rPr>
              <a:t>MongoDB</a:t>
            </a:r>
            <a:endParaRPr lang="pt-BR" dirty="0">
              <a:solidFill>
                <a:schemeClr val="bg1"/>
              </a:solidFill>
              <a:latin typeface="ui-sans-serif"/>
            </a:endParaRPr>
          </a:p>
        </p:txBody>
      </p:sp>
      <p:grpSp>
        <p:nvGrpSpPr>
          <p:cNvPr id="107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1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10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26" name="Oval 125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075911-7B21-4B5F-BDFC-C8889447F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chemeClr val="bg1"/>
                </a:solidFill>
                <a:effectLst/>
                <a:latin typeface="ui-sans-serif"/>
              </a:rPr>
              <a:t>Utilizando </a:t>
            </a:r>
            <a:r>
              <a:rPr lang="pt-BR" sz="2000" b="0" i="0" dirty="0" err="1">
                <a:solidFill>
                  <a:schemeClr val="bg1"/>
                </a:solidFill>
                <a:effectLst/>
                <a:latin typeface="ui-sans-serif"/>
              </a:rPr>
              <a:t>MongoDB</a:t>
            </a:r>
            <a:r>
              <a:rPr lang="pt-BR" sz="2000" b="0" i="0" dirty="0">
                <a:solidFill>
                  <a:schemeClr val="bg1"/>
                </a:solidFill>
                <a:effectLst/>
                <a:latin typeface="ui-sans-serif"/>
              </a:rPr>
              <a:t> </a:t>
            </a:r>
            <a:r>
              <a:rPr lang="pt-BR" sz="2000" b="1" i="0" dirty="0">
                <a:solidFill>
                  <a:schemeClr val="bg1"/>
                </a:solidFill>
                <a:effectLst/>
                <a:latin typeface="ui-sans-serif"/>
              </a:rPr>
              <a:t>temos uma melhor performance</a:t>
            </a:r>
            <a:r>
              <a:rPr lang="pt-BR" sz="2000" b="0" i="0" dirty="0">
                <a:solidFill>
                  <a:schemeClr val="bg1"/>
                </a:solidFill>
                <a:effectLst/>
                <a:latin typeface="ui-sans-serif"/>
              </a:rPr>
              <a:t>, visto que uma única consulta retorna tudo o que precisamos saber sobre o documento.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chemeClr val="bg1"/>
                </a:solidFill>
                <a:effectLst/>
                <a:latin typeface="ui-sans-serif"/>
              </a:rPr>
              <a:t>Os bancos de dados </a:t>
            </a:r>
            <a:r>
              <a:rPr lang="pt-BR" sz="2000" b="1" i="0" dirty="0" err="1">
                <a:solidFill>
                  <a:schemeClr val="bg1"/>
                </a:solidFill>
                <a:effectLst/>
                <a:latin typeface="ui-sans-serif"/>
              </a:rPr>
              <a:t>NoSQL</a:t>
            </a:r>
            <a:r>
              <a:rPr lang="pt-BR" sz="2000" b="0" i="0" dirty="0">
                <a:solidFill>
                  <a:schemeClr val="bg1"/>
                </a:solidFill>
                <a:effectLst/>
                <a:latin typeface="ui-sans-serif"/>
              </a:rPr>
              <a:t> vão apresentar sempre muitas vantagens sobre os outros quando o assunto for necessidade. Trará assim a </a:t>
            </a:r>
            <a:r>
              <a:rPr lang="pt-BR" sz="2000" b="1" i="0" dirty="0">
                <a:solidFill>
                  <a:schemeClr val="bg1"/>
                </a:solidFill>
                <a:effectLst/>
                <a:latin typeface="ui-sans-serif"/>
              </a:rPr>
              <a:t>escalabilidade</a:t>
            </a:r>
            <a:r>
              <a:rPr lang="pt-BR" sz="2000" b="0" i="0" dirty="0">
                <a:solidFill>
                  <a:schemeClr val="bg1"/>
                </a:solidFill>
                <a:effectLst/>
                <a:latin typeface="ui-sans-serif"/>
              </a:rPr>
              <a:t>, </a:t>
            </a:r>
            <a:r>
              <a:rPr lang="pt-BR" sz="2000" b="1" i="0" dirty="0">
                <a:solidFill>
                  <a:schemeClr val="bg1"/>
                </a:solidFill>
                <a:effectLst/>
                <a:latin typeface="ui-sans-serif"/>
              </a:rPr>
              <a:t>flexibilidade</a:t>
            </a:r>
            <a:r>
              <a:rPr lang="pt-BR" sz="2000" b="0" i="0" dirty="0">
                <a:solidFill>
                  <a:schemeClr val="bg1"/>
                </a:solidFill>
                <a:effectLst/>
                <a:latin typeface="ui-sans-serif"/>
              </a:rPr>
              <a:t> e também o** desempenho** e uma </a:t>
            </a:r>
            <a:r>
              <a:rPr lang="pt-BR" sz="2000" b="1" i="0" dirty="0">
                <a:solidFill>
                  <a:schemeClr val="bg1"/>
                </a:solidFill>
                <a:effectLst/>
                <a:latin typeface="ui-sans-serif"/>
              </a:rPr>
              <a:t>facilidade para as consultas</a:t>
            </a:r>
            <a:r>
              <a:rPr lang="pt-BR" sz="2000" b="0" i="0" dirty="0">
                <a:solidFill>
                  <a:schemeClr val="bg1"/>
                </a:solidFill>
                <a:effectLst/>
                <a:latin typeface="ui-sans-serif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b="1" i="0" dirty="0">
                <a:solidFill>
                  <a:schemeClr val="bg1"/>
                </a:solidFill>
                <a:effectLst/>
                <a:latin typeface="ui-sans-serif"/>
              </a:rPr>
              <a:t>As consultas são simples de serem feitas</a:t>
            </a:r>
            <a:r>
              <a:rPr lang="pt-BR" sz="2000" b="0" i="0" dirty="0">
                <a:solidFill>
                  <a:schemeClr val="bg1"/>
                </a:solidFill>
                <a:effectLst/>
                <a:latin typeface="ui-sans-serif"/>
              </a:rPr>
              <a:t>, porém quando não existirem as transações e também </a:t>
            </a:r>
            <a:r>
              <a:rPr lang="pt-BR" sz="2000" b="0" i="0" dirty="0" err="1">
                <a:solidFill>
                  <a:schemeClr val="bg1"/>
                </a:solidFill>
                <a:effectLst/>
                <a:latin typeface="ui-sans-serif"/>
              </a:rPr>
              <a:t>joins</a:t>
            </a:r>
            <a:r>
              <a:rPr lang="pt-BR" sz="2000" b="0" i="0" dirty="0">
                <a:solidFill>
                  <a:schemeClr val="bg1"/>
                </a:solidFill>
                <a:effectLst/>
                <a:latin typeface="ui-sans-serif"/>
              </a:rPr>
              <a:t>.</a:t>
            </a:r>
          </a:p>
          <a:p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3723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D9E340-CDD2-4C9D-AC2E-043CF4359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534" y="1344304"/>
            <a:ext cx="7451678" cy="2843702"/>
          </a:xfrm>
        </p:spPr>
        <p:txBody>
          <a:bodyPr>
            <a:normAutofit/>
          </a:bodyPr>
          <a:lstStyle/>
          <a:p>
            <a:r>
              <a:rPr lang="pt-BR" sz="5400" dirty="0">
                <a:solidFill>
                  <a:schemeClr val="bg1"/>
                </a:solidFill>
                <a:latin typeface="ui-sans-serif"/>
              </a:rPr>
              <a:t>Obrigado pela atenção!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5FE26C-E545-4574-81E2-5AE7D4E2D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6765" y="4414123"/>
            <a:ext cx="6418471" cy="1432109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Gabriel Evaristo</a:t>
            </a:r>
          </a:p>
          <a:p>
            <a:r>
              <a:rPr lang="pt-BR" sz="2000" dirty="0">
                <a:solidFill>
                  <a:schemeClr val="bg1"/>
                </a:solidFill>
              </a:rPr>
              <a:t>Natasha Milhomem</a:t>
            </a:r>
          </a:p>
          <a:p>
            <a:r>
              <a:rPr lang="pt-BR" sz="2000" dirty="0">
                <a:solidFill>
                  <a:schemeClr val="bg1"/>
                </a:solidFill>
              </a:rPr>
              <a:t>Paulo Rodrigues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5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68EA64-A90E-45D7-AAE7-5285D1B6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ui-sans-serif"/>
              </a:rPr>
              <a:t>Metáfora</a:t>
            </a:r>
            <a:r>
              <a:rPr lang="pt-BR" dirty="0">
                <a:solidFill>
                  <a:schemeClr val="bg1"/>
                </a:solidFill>
              </a:rPr>
              <a:t>	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64AAF4-5470-45E1-951A-A543B9AD5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pt-BR" sz="2600" dirty="0" err="1">
                <a:solidFill>
                  <a:schemeClr val="bg1"/>
                </a:solidFill>
                <a:latin typeface="ui-sans-serif"/>
              </a:rPr>
              <a:t>Takeuchi</a:t>
            </a:r>
            <a:r>
              <a:rPr lang="pt-BR" sz="2600" dirty="0">
                <a:solidFill>
                  <a:schemeClr val="bg1"/>
                </a:solidFill>
                <a:latin typeface="ui-sans-serif"/>
              </a:rPr>
              <a:t> e </a:t>
            </a:r>
            <a:r>
              <a:rPr lang="pt-BR" sz="2600" dirty="0" err="1">
                <a:solidFill>
                  <a:schemeClr val="bg1"/>
                </a:solidFill>
                <a:latin typeface="ui-sans-serif"/>
              </a:rPr>
              <a:t>Nonaka</a:t>
            </a:r>
            <a:endParaRPr lang="pt-BR" sz="2600" dirty="0">
              <a:solidFill>
                <a:schemeClr val="bg1"/>
              </a:solidFill>
              <a:latin typeface="ui-sans-serif"/>
            </a:endParaRPr>
          </a:p>
          <a:p>
            <a:r>
              <a:rPr lang="pt-BR" sz="2600" dirty="0">
                <a:solidFill>
                  <a:schemeClr val="bg1"/>
                </a:solidFill>
                <a:latin typeface="ui-sans-serif"/>
              </a:rPr>
              <a:t>Rugby</a:t>
            </a:r>
          </a:p>
          <a:p>
            <a:r>
              <a:rPr lang="pt-BR" sz="2600" dirty="0">
                <a:solidFill>
                  <a:schemeClr val="bg1"/>
                </a:solidFill>
                <a:latin typeface="ui-sans-serif"/>
              </a:rPr>
              <a:t>Importância do time</a:t>
            </a:r>
          </a:p>
          <a:p>
            <a:r>
              <a:rPr lang="pt-BR" sz="2600" dirty="0">
                <a:solidFill>
                  <a:schemeClr val="bg1"/>
                </a:solidFill>
                <a:latin typeface="ui-sans-serif"/>
              </a:rPr>
              <a:t>Sprint = jogador correndo com a posse de bola</a:t>
            </a:r>
          </a:p>
          <a:p>
            <a:r>
              <a:rPr lang="pt-BR" sz="2600" dirty="0">
                <a:solidFill>
                  <a:schemeClr val="bg1"/>
                </a:solidFill>
                <a:latin typeface="ui-sans-serif"/>
              </a:rPr>
              <a:t>Método (COMO FAZER) </a:t>
            </a:r>
            <a:r>
              <a:rPr lang="pt-BR" sz="2600" dirty="0">
                <a:solidFill>
                  <a:schemeClr val="bg1"/>
                </a:solidFill>
                <a:latin typeface="ui-sans-serif"/>
                <a:sym typeface="Wingdings" panose="05000000000000000000" pitchFamily="2" charset="2"/>
              </a:rPr>
              <a:t>  Framework ( O QUE FAZER)</a:t>
            </a:r>
          </a:p>
          <a:p>
            <a:r>
              <a:rPr lang="pt-BR" sz="2600" dirty="0">
                <a:solidFill>
                  <a:schemeClr val="bg1"/>
                </a:solidFill>
                <a:latin typeface="ui-sans-serif"/>
                <a:sym typeface="Wingdings" panose="05000000000000000000" pitchFamily="2" charset="2"/>
              </a:rPr>
              <a:t>Diferencial: Time-boxes (</a:t>
            </a:r>
            <a:r>
              <a:rPr lang="pt-BR" sz="2600" dirty="0">
                <a:solidFill>
                  <a:schemeClr val="bg1"/>
                </a:solidFill>
                <a:latin typeface="ui-sans-serif"/>
              </a:rPr>
              <a:t>caixas de tempo com capacidade definida, rígida e não negociável)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3719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Graphic 212">
            <a:extLst>
              <a:ext uri="{FF2B5EF4-FFF2-40B4-BE49-F238E27FC236}">
                <a16:creationId xmlns:a16="http://schemas.microsoft.com/office/drawing/2014/main" id="{55C61911-45B2-48BF-AC7A-1EB579B42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" name="Graphic 212">
            <a:extLst>
              <a:ext uri="{FF2B5EF4-FFF2-40B4-BE49-F238E27FC236}">
                <a16:creationId xmlns:a16="http://schemas.microsoft.com/office/drawing/2014/main" id="{2DE4D4CE-6DAE-4A05-BE5B-6BCE3F4EC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E0D516-8606-4FE5-B310-9F0FBDD82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7" y="1264801"/>
            <a:ext cx="4114571" cy="4296387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ui-sans-serif"/>
              </a:rPr>
              <a:t>Duração da Sprint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CB1D39-68D4-4372-BF3B-2A33A7495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10C23D31-5B0A-4956-A59F-A24F57D2A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C6FC6E-4AAF-4628-B7E5-85DF9D32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8A5E78-5322-4AF9-8705-EAC352822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345827"/>
            <a:ext cx="521717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  <a:latin typeface="ui-sans-serif"/>
              </a:rPr>
              <a:t>Delimitar tamanho: </a:t>
            </a:r>
          </a:p>
          <a:p>
            <a:r>
              <a:rPr lang="pt-BR" dirty="0">
                <a:solidFill>
                  <a:schemeClr val="bg1"/>
                </a:solidFill>
                <a:latin typeface="ui-sans-serif"/>
              </a:rPr>
              <a:t>Inicio do projeto = sprints mais curtas</a:t>
            </a:r>
          </a:p>
          <a:p>
            <a:r>
              <a:rPr lang="pt-BR" dirty="0">
                <a:solidFill>
                  <a:schemeClr val="bg1"/>
                </a:solidFill>
                <a:latin typeface="ui-sans-serif"/>
              </a:rPr>
              <a:t>Muita demanda = sprints mais longas</a:t>
            </a:r>
          </a:p>
          <a:p>
            <a:r>
              <a:rPr lang="pt-BR" dirty="0">
                <a:solidFill>
                  <a:schemeClr val="bg1"/>
                </a:solidFill>
                <a:latin typeface="ui-sans-serif"/>
              </a:rPr>
              <a:t>Pouco conhecimento = sprints mais longas</a:t>
            </a:r>
          </a:p>
          <a:p>
            <a:r>
              <a:rPr lang="pt-BR" dirty="0">
                <a:solidFill>
                  <a:schemeClr val="bg1"/>
                </a:solidFill>
                <a:latin typeface="ui-sans-serif"/>
              </a:rPr>
              <a:t>Pessoas mais jovens =sprints mais curtas</a:t>
            </a:r>
          </a:p>
        </p:txBody>
      </p: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4946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AE571F-2C54-490F-B6CC-360B72F8C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ui-sans-serif"/>
              </a:rPr>
              <a:t>Etapas da Sprint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16468F-CDFE-4F04-B5A8-28877B8E3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ui-sans-serif"/>
              </a:rPr>
              <a:t>Planning (planejamento)</a:t>
            </a:r>
          </a:p>
          <a:p>
            <a:r>
              <a:rPr lang="pt-BR" dirty="0">
                <a:solidFill>
                  <a:schemeClr val="bg1"/>
                </a:solidFill>
                <a:latin typeface="ui-sans-serif"/>
              </a:rPr>
              <a:t>Desenvolvimento</a:t>
            </a:r>
          </a:p>
          <a:p>
            <a:r>
              <a:rPr lang="pt-BR" dirty="0">
                <a:solidFill>
                  <a:schemeClr val="bg1"/>
                </a:solidFill>
                <a:latin typeface="ui-sans-serif"/>
              </a:rPr>
              <a:t>Daily Scrum</a:t>
            </a:r>
          </a:p>
          <a:p>
            <a:r>
              <a:rPr lang="pt-BR" dirty="0">
                <a:solidFill>
                  <a:schemeClr val="bg1"/>
                </a:solidFill>
                <a:latin typeface="ui-sans-serif"/>
              </a:rPr>
              <a:t>Review Meeting (reunião de revisão)</a:t>
            </a:r>
          </a:p>
          <a:p>
            <a:r>
              <a:rPr lang="pt-BR" dirty="0">
                <a:solidFill>
                  <a:schemeClr val="bg1"/>
                </a:solidFill>
                <a:latin typeface="ui-sans-serif"/>
              </a:rPr>
              <a:t> </a:t>
            </a:r>
            <a:r>
              <a:rPr lang="pt-BR" i="1" dirty="0" err="1">
                <a:solidFill>
                  <a:schemeClr val="bg1"/>
                </a:solidFill>
                <a:effectLst/>
                <a:latin typeface="ui-sans-serif"/>
              </a:rPr>
              <a:t>Retrospective</a:t>
            </a:r>
            <a:r>
              <a:rPr lang="pt-BR" dirty="0">
                <a:solidFill>
                  <a:schemeClr val="bg1"/>
                </a:solidFill>
                <a:latin typeface="ui-sans-serif"/>
              </a:rPr>
              <a:t> (retrospectiva): melhoria contínua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9091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8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0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52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30CF2E4-B391-44C1-B283-F32D0C565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05401" cy="4042196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ui-sans-serif"/>
              </a:rPr>
              <a:t>Review Meeting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3A2B18-B5BC-4774-BABA-21852D0EF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ui-sans-serif"/>
              </a:rPr>
              <a:t>Tempo = até 2,5% do tempo total da sprint</a:t>
            </a:r>
          </a:p>
          <a:p>
            <a:r>
              <a:rPr lang="pt-BR" dirty="0">
                <a:solidFill>
                  <a:schemeClr val="bg1"/>
                </a:solidFill>
                <a:latin typeface="ui-sans-serif"/>
              </a:rPr>
              <a:t>cliente e o time de desenvolvimento se reúnem para mostrar os incrementos feitos na Sprint</a:t>
            </a:r>
          </a:p>
          <a:p>
            <a:r>
              <a:rPr lang="pt-BR" dirty="0">
                <a:solidFill>
                  <a:schemeClr val="bg1"/>
                </a:solidFill>
                <a:latin typeface="ui-sans-serif"/>
              </a:rPr>
              <a:t>Novas demandas = novo cartão no </a:t>
            </a:r>
            <a:r>
              <a:rPr lang="pt-BR" dirty="0" err="1">
                <a:solidFill>
                  <a:schemeClr val="bg1"/>
                </a:solidFill>
                <a:latin typeface="ui-sans-serif"/>
              </a:rPr>
              <a:t>Product</a:t>
            </a:r>
            <a:r>
              <a:rPr lang="pt-BR" dirty="0">
                <a:solidFill>
                  <a:schemeClr val="bg1"/>
                </a:solidFill>
                <a:latin typeface="ui-sans-serif"/>
              </a:rPr>
              <a:t> Backlog</a:t>
            </a:r>
          </a:p>
          <a:p>
            <a:r>
              <a:rPr lang="pt-BR" dirty="0">
                <a:solidFill>
                  <a:schemeClr val="bg1"/>
                </a:solidFill>
                <a:latin typeface="ui-sans-serif"/>
              </a:rPr>
              <a:t>Conceito de Pronto</a:t>
            </a:r>
          </a:p>
        </p:txBody>
      </p:sp>
    </p:spTree>
    <p:extLst>
      <p:ext uri="{BB962C8B-B14F-4D97-AF65-F5344CB8AC3E}">
        <p14:creationId xmlns:p14="http://schemas.microsoft.com/office/powerpoint/2010/main" val="1236930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8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0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52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30CF2E4-B391-44C1-B283-F32D0C565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05401" cy="4042196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ui-sans-serif"/>
              </a:rPr>
              <a:t>Retrospectiva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3A2B18-B5BC-4774-BABA-21852D0EF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ui-sans-serif"/>
              </a:rPr>
              <a:t>Participantes = Time completo</a:t>
            </a:r>
          </a:p>
          <a:p>
            <a:r>
              <a:rPr lang="pt-BR" dirty="0">
                <a:solidFill>
                  <a:schemeClr val="bg1"/>
                </a:solidFill>
                <a:latin typeface="ui-sans-serif"/>
              </a:rPr>
              <a:t>Melhoria contínua</a:t>
            </a:r>
          </a:p>
          <a:p>
            <a:endParaRPr lang="pt-BR" dirty="0">
              <a:solidFill>
                <a:schemeClr val="bg1"/>
              </a:solidFill>
              <a:latin typeface="ui-sans-serif"/>
            </a:endParaRPr>
          </a:p>
          <a:p>
            <a:endParaRPr lang="pt-BR" dirty="0">
              <a:solidFill>
                <a:schemeClr val="bg1"/>
              </a:solidFill>
              <a:latin typeface="ui-sans-serif"/>
            </a:endParaRPr>
          </a:p>
          <a:p>
            <a:endParaRPr lang="pt-BR" dirty="0">
              <a:solidFill>
                <a:schemeClr val="bg1"/>
              </a:solidFill>
              <a:latin typeface="ui-sans-serif"/>
            </a:endParaRPr>
          </a:p>
          <a:p>
            <a:pPr marL="457200" lvl="1" indent="0" algn="just">
              <a:buNone/>
            </a:pPr>
            <a:r>
              <a:rPr lang="pt-BR" sz="1500" dirty="0">
                <a:solidFill>
                  <a:schemeClr val="bg1"/>
                </a:solidFill>
                <a:latin typeface="ui-sans-serif"/>
              </a:rPr>
              <a:t>“Independentemente do que descobrimos, nós entendemos e realmente acreditamos que todos fizeram o melhor trabalho que  poderiam, dado o que era conhecido na época, suas habilidades e competências, os recursos disponíveis, bem como a situação em questão.”</a:t>
            </a:r>
          </a:p>
        </p:txBody>
      </p:sp>
    </p:spTree>
    <p:extLst>
      <p:ext uri="{BB962C8B-B14F-4D97-AF65-F5344CB8AC3E}">
        <p14:creationId xmlns:p14="http://schemas.microsoft.com/office/powerpoint/2010/main" val="3189338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0297AA3-579B-4CED-B7D2-5C50B1F15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05401" cy="4042196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ui-sans-serif"/>
              </a:rPr>
              <a:t>Daily Scrum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434195-5D14-4452-A8B0-66756E334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ui-sans-serif"/>
              </a:rPr>
              <a:t>Uma reunião diária com duração de até 15 minutos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effectLst/>
                <a:latin typeface="ui-sans-serif"/>
              </a:rPr>
              <a:t>Mesmo horário e local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ui-sans-serif"/>
              </a:rPr>
              <a:t>Três perguntas principais devem ser respondidas: O que fez? O que fará? Quais problemas enfrentou?</a:t>
            </a:r>
          </a:p>
          <a:p>
            <a:r>
              <a:rPr lang="pt-BR" dirty="0">
                <a:solidFill>
                  <a:schemeClr val="bg1"/>
                </a:solidFill>
                <a:latin typeface="ui-sans-serif"/>
              </a:rPr>
              <a:t>Participantes = Time completo</a:t>
            </a:r>
          </a:p>
        </p:txBody>
      </p:sp>
    </p:spTree>
    <p:extLst>
      <p:ext uri="{BB962C8B-B14F-4D97-AF65-F5344CB8AC3E}">
        <p14:creationId xmlns:p14="http://schemas.microsoft.com/office/powerpoint/2010/main" val="42549055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</TotalTime>
  <Words>1212</Words>
  <Application>Microsoft Office PowerPoint</Application>
  <PresentationFormat>Widescreen</PresentationFormat>
  <Paragraphs>147</Paragraphs>
  <Slides>33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4" baseType="lpstr">
      <vt:lpstr>Tema do Office</vt:lpstr>
      <vt:lpstr>Projeto Bolsa Avaliação SPRINT 01  Time 02</vt:lpstr>
      <vt:lpstr>Agenda</vt:lpstr>
      <vt:lpstr>Scrum</vt:lpstr>
      <vt:lpstr>Metáfora </vt:lpstr>
      <vt:lpstr>Duração da Sprint</vt:lpstr>
      <vt:lpstr>Etapas da Sprint</vt:lpstr>
      <vt:lpstr>Review Meeting</vt:lpstr>
      <vt:lpstr>Retrospectiva</vt:lpstr>
      <vt:lpstr>Daily Scrum</vt:lpstr>
      <vt:lpstr>Planning Meeting</vt:lpstr>
      <vt:lpstr>Backlog</vt:lpstr>
      <vt:lpstr>Papéis no Scrum</vt:lpstr>
      <vt:lpstr>Git e Github</vt:lpstr>
      <vt:lpstr>Sistemas de controle de versões</vt:lpstr>
      <vt:lpstr>Definições</vt:lpstr>
      <vt:lpstr>Apresentação do PowerPoint</vt:lpstr>
      <vt:lpstr>Definições</vt:lpstr>
      <vt:lpstr>Definições</vt:lpstr>
      <vt:lpstr>HTTP</vt:lpstr>
      <vt:lpstr>Definição</vt:lpstr>
      <vt:lpstr>Definição</vt:lpstr>
      <vt:lpstr>Melhorias do HTTP2</vt:lpstr>
      <vt:lpstr>URL: O caminho</vt:lpstr>
      <vt:lpstr>MySQL</vt:lpstr>
      <vt:lpstr>SQL (Structured Query Language)</vt:lpstr>
      <vt:lpstr>SQL (Structured Query Language)</vt:lpstr>
      <vt:lpstr>Tipos de comandos</vt:lpstr>
      <vt:lpstr>MySQL</vt:lpstr>
      <vt:lpstr>MongoDB</vt:lpstr>
      <vt:lpstr>Definição</vt:lpstr>
      <vt:lpstr>ARQUIVO JSON</vt:lpstr>
      <vt:lpstr>Vantagens do MongoDB</vt:lpstr>
      <vt:lpstr>Obrigado pela atenção!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</dc:title>
  <dc:creator>Natasha Milhomem</dc:creator>
  <cp:lastModifiedBy>Natasha Milhomem</cp:lastModifiedBy>
  <cp:revision>82</cp:revision>
  <dcterms:created xsi:type="dcterms:W3CDTF">2021-09-02T19:25:14Z</dcterms:created>
  <dcterms:modified xsi:type="dcterms:W3CDTF">2021-09-03T12:15:26Z</dcterms:modified>
</cp:coreProperties>
</file>