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9" r:id="rId3"/>
    <p:sldId id="256" r:id="rId4"/>
    <p:sldId id="257" r:id="rId5"/>
    <p:sldId id="258" r:id="rId6"/>
    <p:sldId id="259" r:id="rId7"/>
    <p:sldId id="260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6" r:id="rId20"/>
    <p:sldId id="281" r:id="rId21"/>
    <p:sldId id="282" r:id="rId22"/>
    <p:sldId id="283" r:id="rId23"/>
    <p:sldId id="284" r:id="rId24"/>
    <p:sldId id="278" r:id="rId25"/>
    <p:sldId id="288" r:id="rId26"/>
    <p:sldId id="289" r:id="rId27"/>
    <p:sldId id="290" r:id="rId28"/>
    <p:sldId id="291" r:id="rId29"/>
    <p:sldId id="277" r:id="rId30"/>
    <p:sldId id="285" r:id="rId31"/>
    <p:sldId id="287" r:id="rId32"/>
    <p:sldId id="286" r:id="rId33"/>
    <p:sldId id="280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6A257-5268-4935-834D-7E2AAC3C0005}" v="6" dt="2021-09-02T20:04:03.293"/>
    <p1510:client id="{457C039A-A89D-4B1F-BAC9-FC4DFE6613CD}" v="439" dt="2021-09-03T12:13:31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C84E-A3FF-447D-ADEF-C0C5AC11B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885E9C-741F-4D85-AB5A-4509F759A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B631E-F9D2-4261-B1B4-A3BAACAA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44AC7-0C20-4F89-B8B2-A85B1920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7D484-0958-4A99-A2B3-7C306154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9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5AAD5-C188-4583-AB08-C767BD7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3A9447-A9BB-4BE9-9754-C9AC6BB5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66DE3-6135-4F2D-AB5A-BB8BD6CD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18D2A-95F8-45FF-97BE-9019F6A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20B6C-8B04-4A30-B60E-6E585835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0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B832EC-9F62-4480-8A3D-01622763C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5682AF-DCA6-4F8C-9E90-1A656A39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90928-D8D3-48BC-AAD9-954ED98C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D3414B-CEA1-49F6-9321-A67222AF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0D7A2-D9CD-4F3C-AF35-FBD21370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4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5AA50-E722-4B38-9414-72A07BD8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FFD16-531D-4C59-871D-AF1500F4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7C4E71-456B-4262-A837-FABE4F69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C6E4DB-6662-4F70-BC4B-F3E665C4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8A048-27E7-4430-8487-DDCADDE7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41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5857F-10A7-4129-B17E-6CF7B10D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DC4BE-8958-4F75-B564-A1D1700B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82594-A487-4AF9-8CD2-22E9E83A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3F808C-0E71-4042-9A73-7A585495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40690-6CED-4E76-A68E-06F6F0AC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05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7A02-1505-43CF-B741-513F577B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181AF-CF3B-40AF-BBCE-E0A09B29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5A3201-C251-44D0-B72C-50BFB93B7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A57101-44A4-4F83-9005-F233B665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0E94B3-C4E3-4CDE-8CA3-978FAB76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74A2A7-EFFF-411D-8997-5E5B601B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62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0193F-3E83-463D-BF3D-2CB80F7A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7A2CBE-BD96-45C1-91BF-951D1DFA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AE1C5C-2CDC-45D1-A193-E224D03D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AE89C6-97C0-461C-916A-00959A21A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E9BBA0-4D80-4D43-855A-029F8738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DB7381-FA9E-47E1-88A0-0FF4F78C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D13D10-21BD-4200-A8ED-6561C2C0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27BC1F-D106-493B-B185-F7B9A6CB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6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195B-01A8-4AB9-AA1F-7F2EDFC1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43B2D0-7E02-4885-8557-84C4FEA0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61BC2A-E77D-45D1-A0DE-9BF7585F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A2817C-D383-453C-83CB-5124F03E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1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57D2D7-F081-4B7C-B909-DF5D9D71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0D5DB-53B0-4659-9083-F1000549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8645F8-2B6D-46E9-A177-D97A65A8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2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46B96-FB43-4D30-87D6-D04F42E5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D85C8-A02B-47D7-8A13-2AA10BE1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ADAAD2-1080-437D-8C62-95A816037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3FEE81-FC3E-4AD0-AC4D-A14E363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1D86D-AF0E-4744-94C7-B88108A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B413CC-F8E5-424F-BEDB-5F2F8CAF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3C38B-C2ED-4E23-8CFE-F1CF1F61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B753B8-2215-49D4-817B-BB35A227B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FE5DA4-79B8-4A94-B30F-6F0A1EB7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5CE08B-4B8D-4761-BB1D-6C9DC224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3D5D4-D06E-4943-85C8-0172C588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733353-35BC-4089-8958-67AFE09F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2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0456BE-79E5-4DA5-9B17-092C2958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2A57A-0A02-46DA-8F50-37FE6B65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4E9122-0018-4317-B399-B5F042425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3866B-9D73-41EA-9052-A931E9880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B6B71-0D37-4EE4-9604-BAE177D29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1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632C155-7F3D-4B14-BF0C-F5E180F34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5"/>
            <a:ext cx="7021513" cy="3229134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  <a:latin typeface="ui-sans-serif"/>
              </a:rPr>
              <a:t>Projeto Bolsa</a:t>
            </a:r>
            <a:br>
              <a:rPr lang="pt-BR" dirty="0">
                <a:solidFill>
                  <a:srgbClr val="FFFFFF"/>
                </a:solidFill>
                <a:latin typeface="ui-sans-serif"/>
              </a:rPr>
            </a:br>
            <a:r>
              <a:rPr lang="pt-BR" dirty="0">
                <a:solidFill>
                  <a:srgbClr val="FFFFFF"/>
                </a:solidFill>
                <a:latin typeface="ui-sans-serif"/>
              </a:rPr>
              <a:t>Avaliação SPRINT 01 </a:t>
            </a:r>
            <a:br>
              <a:rPr lang="pt-BR" dirty="0">
                <a:solidFill>
                  <a:srgbClr val="FFFFFF"/>
                </a:solidFill>
                <a:latin typeface="ui-sans-serif"/>
              </a:rPr>
            </a:br>
            <a:r>
              <a:rPr lang="pt-BR" dirty="0">
                <a:solidFill>
                  <a:srgbClr val="FFFFFF"/>
                </a:solidFill>
                <a:latin typeface="ui-sans-serif"/>
              </a:rPr>
              <a:t>Time 02</a:t>
            </a:r>
            <a:endParaRPr lang="pt-BR" dirty="0">
              <a:solidFill>
                <a:schemeClr val="bg1"/>
              </a:solidFill>
              <a:latin typeface="ui-sans-serif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8C960E9-40E2-438F-A38F-BDDBA7FD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717279"/>
            <a:ext cx="7025753" cy="887056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solidFill>
                  <a:schemeClr val="bg1"/>
                </a:solidFill>
                <a:latin typeface="ui-sans-serif"/>
              </a:rPr>
              <a:t>Dream </a:t>
            </a:r>
            <a:r>
              <a:rPr lang="pt-BR" sz="3200" dirty="0" err="1">
                <a:solidFill>
                  <a:schemeClr val="bg1"/>
                </a:solidFill>
                <a:latin typeface="ui-sans-serif"/>
              </a:rPr>
              <a:t>bigger</a:t>
            </a:r>
            <a:r>
              <a:rPr lang="pt-BR" sz="3200" dirty="0">
                <a:solidFill>
                  <a:schemeClr val="bg1"/>
                </a:solidFill>
                <a:latin typeface="ui-sans-serif"/>
              </a:rPr>
              <a:t>, </a:t>
            </a:r>
            <a:r>
              <a:rPr lang="pt-BR" sz="3200" dirty="0" err="1">
                <a:solidFill>
                  <a:schemeClr val="bg1"/>
                </a:solidFill>
                <a:latin typeface="ui-sans-serif"/>
              </a:rPr>
              <a:t>always</a:t>
            </a:r>
            <a:r>
              <a:rPr lang="pt-BR" sz="3200" dirty="0">
                <a:solidFill>
                  <a:schemeClr val="bg1"/>
                </a:solidFill>
                <a:latin typeface="ui-sans-serif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1BB2DB-9590-4DD6-9A39-5C8C32525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548" y="912634"/>
            <a:ext cx="3213253" cy="7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A015569-05D5-405D-B11A-35A47126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Planning Meeting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3F3B0-75F4-4DFA-BB4B-B3DCBADF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Participantes = Time completo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Tempo = 5% do tempo total da Sprint</a:t>
            </a:r>
          </a:p>
          <a:p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Owner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deve ter feito o </a:t>
            </a:r>
            <a:r>
              <a:rPr lang="pt-BR" sz="2400" i="1" dirty="0" err="1">
                <a:solidFill>
                  <a:schemeClr val="bg1"/>
                </a:solidFill>
                <a:effectLst/>
                <a:latin typeface="ui-sans-serif"/>
              </a:rPr>
              <a:t>grooming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, ou refinamento, do topo do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Backlog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Analisar o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Backlog e decidir o Sprint Backlog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Sprint Backlog = tarefas + histórias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Criar meta (frase que exprime valor incremental da sprint)</a:t>
            </a:r>
          </a:p>
        </p:txBody>
      </p:sp>
    </p:spTree>
    <p:extLst>
      <p:ext uri="{BB962C8B-B14F-4D97-AF65-F5344CB8AC3E}">
        <p14:creationId xmlns:p14="http://schemas.microsoft.com/office/powerpoint/2010/main" val="293820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89B45E-5778-4265-9E91-C4B04FE5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Backlog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018DE-B22F-4058-91D4-F77A5D99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sz="3200" dirty="0">
                <a:solidFill>
                  <a:schemeClr val="bg1"/>
                </a:solidFill>
                <a:latin typeface="ui-sans-serif"/>
              </a:rPr>
              <a:t> Backlog</a:t>
            </a:r>
          </a:p>
          <a:p>
            <a:r>
              <a:rPr lang="pt-BR" sz="3200" dirty="0">
                <a:solidFill>
                  <a:schemeClr val="bg1"/>
                </a:solidFill>
                <a:latin typeface="ui-sans-serif"/>
              </a:rPr>
              <a:t>Sprint Backlog</a:t>
            </a:r>
          </a:p>
          <a:p>
            <a:r>
              <a:rPr lang="pt-BR" sz="3200" dirty="0" err="1">
                <a:solidFill>
                  <a:schemeClr val="bg1"/>
                </a:solidFill>
                <a:latin typeface="ui-sans-serif"/>
              </a:rPr>
              <a:t>Features</a:t>
            </a:r>
            <a:endParaRPr lang="pt-BR" sz="3200" dirty="0">
              <a:solidFill>
                <a:schemeClr val="bg1"/>
              </a:solidFill>
              <a:latin typeface="ui-sans-serif"/>
            </a:endParaRPr>
          </a:p>
          <a:p>
            <a:r>
              <a:rPr lang="pt-BR" sz="3200" dirty="0">
                <a:solidFill>
                  <a:schemeClr val="bg1"/>
                </a:solidFill>
                <a:latin typeface="ui-sans-serif"/>
              </a:rPr>
              <a:t>Histórias</a:t>
            </a:r>
          </a:p>
          <a:p>
            <a:r>
              <a:rPr lang="pt-BR" sz="3200" dirty="0">
                <a:solidFill>
                  <a:schemeClr val="bg1"/>
                </a:solidFill>
                <a:latin typeface="ui-sans-serif"/>
              </a:rPr>
              <a:t>Tarefas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52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618066-CD40-4485-A6EB-3CF736EA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Papéis no Scrum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9AC741-3C51-441A-BF77-14086013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ui-sans-serif"/>
              </a:rPr>
              <a:t>Scrum Master: 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focar no processo e se assegurar que o time esteja tirando o maior proveito possível dele.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b="1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ui-sans-serif"/>
              </a:rPr>
              <a:t>Owner</a:t>
            </a:r>
            <a:r>
              <a:rPr lang="pt-BR" b="1" dirty="0">
                <a:solidFill>
                  <a:schemeClr val="bg1"/>
                </a:solidFill>
                <a:latin typeface="ui-sans-serif"/>
              </a:rPr>
              <a:t> (P.O.): 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dono do </a:t>
            </a:r>
            <a:r>
              <a:rPr lang="pt-BR" i="1" dirty="0" err="1">
                <a:solidFill>
                  <a:schemeClr val="bg1"/>
                </a:solidFill>
                <a:effectLst/>
                <a:latin typeface="ui-sans-serif"/>
              </a:rPr>
              <a:t>Product</a:t>
            </a:r>
            <a:r>
              <a:rPr lang="pt-BR" i="1" dirty="0">
                <a:solidFill>
                  <a:schemeClr val="bg1"/>
                </a:solidFill>
                <a:effectLst/>
                <a:latin typeface="ui-sans-serif"/>
              </a:rPr>
              <a:t> Backlog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ui-sans-serif"/>
              </a:rPr>
              <a:t>Desenvolvedor: 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atuar como time, decidir abordagem técnica, estimar histórias, realizar tarefas.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ui-sans-serif"/>
              </a:rPr>
              <a:t>Time todo: 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melhoria contínua.</a:t>
            </a:r>
          </a:p>
        </p:txBody>
      </p:sp>
    </p:spTree>
    <p:extLst>
      <p:ext uri="{BB962C8B-B14F-4D97-AF65-F5344CB8AC3E}">
        <p14:creationId xmlns:p14="http://schemas.microsoft.com/office/powerpoint/2010/main" val="318470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pt-BR" sz="54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5400" dirty="0">
                <a:solidFill>
                  <a:schemeClr val="bg1"/>
                </a:solidFill>
                <a:latin typeface="ui-sans-serif"/>
              </a:rPr>
              <a:t> e </a:t>
            </a:r>
            <a:r>
              <a:rPr lang="pt-BR" sz="5400" dirty="0" err="1">
                <a:solidFill>
                  <a:schemeClr val="bg1"/>
                </a:solidFill>
                <a:latin typeface="ui-sans-serif"/>
              </a:rPr>
              <a:t>Github</a:t>
            </a:r>
            <a:endParaRPr lang="pt-BR" sz="5400" dirty="0">
              <a:solidFill>
                <a:schemeClr val="bg1"/>
              </a:solidFill>
              <a:latin typeface="ui-sans-serif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Controle e compartilhe seu código</a:t>
            </a:r>
            <a:endParaRPr lang="pt-BR" sz="2000" b="0" i="0" dirty="0">
              <a:solidFill>
                <a:schemeClr val="bg1"/>
              </a:solidFill>
              <a:effectLst/>
              <a:latin typeface="ui-sans-serif"/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215AA9-FC72-428B-9803-2FE42826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S</a:t>
            </a:r>
            <a:r>
              <a:rPr lang="pt-BR" dirty="0">
                <a:solidFill>
                  <a:schemeClr val="bg1"/>
                </a:solidFill>
                <a:effectLst/>
                <a:latin typeface="ui-sans-serif"/>
              </a:rPr>
              <a:t>istemas de controle de versões</a:t>
            </a:r>
            <a:endParaRPr lang="pt-BR" dirty="0">
              <a:solidFill>
                <a:schemeClr val="bg1"/>
              </a:solidFill>
              <a:latin typeface="ui-sans-serif"/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E69D9-53AF-49CA-9046-B1177BA9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Manter um histórico de alterações.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Controle sobre cada alteração no código.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Uma alteração de determinada pessoa não influencie na alteração realizada por outra.</a:t>
            </a:r>
          </a:p>
        </p:txBody>
      </p:sp>
    </p:spTree>
    <p:extLst>
      <p:ext uri="{BB962C8B-B14F-4D97-AF65-F5344CB8AC3E}">
        <p14:creationId xmlns:p14="http://schemas.microsoft.com/office/powerpoint/2010/main" val="50043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E71E5-8415-465F-829B-615183E1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Definições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2247AF-254B-4F5C-9F43-57DD9EDC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HEAD: Estado atual do nosso código</a:t>
            </a:r>
          </a:p>
          <a:p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Working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tree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: Local onde os arquivos realmente estão sendo armazenados e editados</a:t>
            </a:r>
          </a:p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index: Local onde o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armazena o que será 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commitado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, ou seja, o local entre a 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working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tree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 e o repositório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em si.</a:t>
            </a:r>
          </a:p>
          <a:p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Commit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: forma de salvar uma versão do código</a:t>
            </a:r>
          </a:p>
          <a:p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add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commit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log,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init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push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pull</a:t>
            </a:r>
            <a:endParaRPr lang="pt-BR" sz="2000" dirty="0">
              <a:solidFill>
                <a:schemeClr val="bg1"/>
              </a:solidFill>
              <a:latin typeface="ui-sans-serif"/>
            </a:endParaRPr>
          </a:p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Não se deve salvar um código que não está funcionando.</a:t>
            </a:r>
          </a:p>
        </p:txBody>
      </p:sp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90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7FD3803-C498-4F4A-A4EE-5B66D1EF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1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31B677-81B8-4641-B55D-65796AF5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Definições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E9B3A-6DC4-410B-A66E-93F425BC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Branches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: possibilita seguir com versões diferentes de um mesmo código sem que um interfira na outra.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Merge: une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branches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É possível transitar entre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branches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checkout: desfaz uma alteração que ainda não foi adicionada ao index ou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stage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, ou seja, antes do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add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. 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Desfazer pós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commit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: </a:t>
            </a:r>
            <a:r>
              <a:rPr lang="pt-BR" sz="2400" dirty="0" err="1">
                <a:solidFill>
                  <a:schemeClr val="bg1"/>
                </a:solidFill>
                <a:effectLst/>
                <a:latin typeface="ui-sans-serif"/>
              </a:rPr>
              <a:t>git</a:t>
            </a:r>
            <a:r>
              <a:rPr lang="pt-BR" sz="2400" dirty="0">
                <a:solidFill>
                  <a:schemeClr val="bg1"/>
                </a:solidFill>
                <a:effectLst/>
                <a:latin typeface="ui-sans-serif"/>
              </a:rPr>
              <a:t> reset HEAD &lt;arquivos&gt;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 e depois podemos desfazê-las com </a:t>
            </a:r>
            <a:r>
              <a:rPr lang="pt-BR" sz="2400" dirty="0" err="1">
                <a:solidFill>
                  <a:schemeClr val="bg1"/>
                </a:solidFill>
                <a:effectLst/>
                <a:latin typeface="ui-sans-serif"/>
              </a:rPr>
              <a:t>git</a:t>
            </a:r>
            <a:r>
              <a:rPr lang="pt-BR" sz="2400" dirty="0">
                <a:solidFill>
                  <a:schemeClr val="bg1"/>
                </a:solidFill>
                <a:effectLst/>
                <a:latin typeface="ui-sans-serif"/>
              </a:rPr>
              <a:t> checkout -- &lt;arquivos&gt;</a:t>
            </a:r>
            <a:endParaRPr lang="pt-BR" sz="2400" dirty="0">
              <a:solidFill>
                <a:schemeClr val="bg1"/>
              </a:solidFill>
              <a:latin typeface="ui-sans-serif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29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ECCFF9-7630-48F1-B500-FB5DACB0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Definições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F78C1-72F4-41CB-BFA9-63B726F5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revert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= reverte alterações, gerando novo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commit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stash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= guarda um trabalho sem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commitar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diff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= mostra alterações feitas em cada arquivo.</a:t>
            </a:r>
          </a:p>
          <a:p>
            <a:r>
              <a:rPr lang="pt-BR" sz="2600" dirty="0">
                <a:solidFill>
                  <a:schemeClr val="bg1"/>
                </a:solidFill>
                <a:latin typeface="ui-sans-serif"/>
              </a:rPr>
              <a:t>Com ele é possível comparar duas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branches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ou dois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commits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tag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= salva marcos da aplicação. Geram Releases no GitHub.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06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ui-sans-serif"/>
              </a:rPr>
              <a:t>HTTP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Entendendo a web por baixo dos panos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3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ui-sans-serif"/>
              </a:rPr>
              <a:t>Agenda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ui-sans-serif"/>
              </a:rPr>
              <a:t>Scrum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ui-sans-serif"/>
              </a:rPr>
              <a:t>Git e GitHub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ui-sans-serif"/>
              </a:rPr>
              <a:t>HTTP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ui-sans-serif"/>
              </a:rPr>
              <a:t>MySQL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ui-sans-serif"/>
              </a:rPr>
              <a:t>MongoDB</a:t>
            </a:r>
          </a:p>
        </p:txBody>
      </p:sp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25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45A0A-3164-47C7-8668-403727C3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Definição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B4BE9-082C-43C0-AD71-0881646D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HTTP é um protocolo de comunicação utilizado para sistemas de informação de hipermídia, distribuídos e colaborativos.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527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45A0A-3164-47C7-8668-403727C3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Definição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B4BE9-082C-43C0-AD71-0881646D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HTTP/1.1: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ui-sans-serif"/>
              </a:rPr>
              <a:t>HyperText</a:t>
            </a:r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ui-sans-serif"/>
              </a:rPr>
              <a:t>Transfer</a:t>
            </a:r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ui-sans-serif"/>
              </a:rPr>
              <a:t>Protocol</a:t>
            </a:r>
            <a:endParaRPr lang="pt-BR" b="0" i="0" dirty="0">
              <a:solidFill>
                <a:schemeClr val="bg1"/>
              </a:solidFill>
              <a:effectLst/>
              <a:latin typeface="ui-sans-serif"/>
            </a:endParaRPr>
          </a:p>
          <a:p>
            <a:endParaRPr lang="pt-BR" b="0" i="0" dirty="0">
              <a:solidFill>
                <a:schemeClr val="bg1"/>
              </a:solidFill>
              <a:effectLst/>
              <a:latin typeface="ui-sans-serif"/>
            </a:endParaRP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HTTPS: Camada adicional de segurança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26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45A0A-3164-47C7-8668-403727C3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Melhorias do HTTP2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B4BE9-082C-43C0-AD71-0881646D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Corpo da resposta comprimido pelo GZIP // Dados mais leves.</a:t>
            </a:r>
          </a:p>
          <a:p>
            <a:r>
              <a:rPr lang="pt-BR" b="0" i="0" dirty="0" err="1">
                <a:solidFill>
                  <a:schemeClr val="bg1"/>
                </a:solidFill>
                <a:effectLst/>
                <a:latin typeface="ui-sans-serif"/>
              </a:rPr>
              <a:t>Request</a:t>
            </a:r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 e Response: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Foram convertidos em binário.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Foram comprimidos com HPACK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Camadas de TLS (Segurança) agora é o padrão.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247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45A0A-3164-47C7-8668-403727C3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b="1" i="0" dirty="0">
                <a:solidFill>
                  <a:srgbClr val="F0F3F6"/>
                </a:solidFill>
                <a:effectLst/>
                <a:latin typeface="ui-sans-serif"/>
              </a:rPr>
              <a:t>URL: O caminho</a:t>
            </a:r>
            <a:endParaRPr lang="pt-BR" dirty="0">
              <a:solidFill>
                <a:schemeClr val="bg1"/>
              </a:solidFill>
              <a:latin typeface="ui-sans-serif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B4BE9-082C-43C0-AD71-0881646D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Um URL se refere ao endereço de rede no qual se encontra algum recurso informático, como por exemplo um arquivo de computador ou um dispositivo periférico.</a:t>
            </a:r>
          </a:p>
          <a:p>
            <a:endParaRPr lang="pt-BR" b="0" i="0" dirty="0">
              <a:solidFill>
                <a:schemeClr val="bg1"/>
              </a:solidFill>
              <a:effectLst/>
              <a:latin typeface="ui-sans-serif"/>
            </a:endParaRPr>
          </a:p>
          <a:p>
            <a:r>
              <a:rPr lang="pt-BR" b="0" i="0" dirty="0" err="1">
                <a:solidFill>
                  <a:schemeClr val="bg1"/>
                </a:solidFill>
                <a:effectLst/>
                <a:latin typeface="ui-sans-serif"/>
              </a:rPr>
              <a:t>Ex</a:t>
            </a:r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: https://compassouol.com/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992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ui-sans-serif"/>
              </a:rPr>
              <a:t>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Manipule e consulte dados.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FB8DE-1C1B-4811-A5EF-C3A3AE23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pt-BR" b="1" i="0">
                <a:solidFill>
                  <a:schemeClr val="bg1"/>
                </a:solidFill>
                <a:effectLst/>
                <a:latin typeface="-apple-system"/>
              </a:rPr>
              <a:t>SQL (Structured Query Language)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10C48-1976-42B9-A5C9-3121378A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981" y="1231487"/>
            <a:ext cx="6252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-apple-system"/>
              </a:rPr>
              <a:t>Acessar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, </a:t>
            </a:r>
            <a:r>
              <a:rPr lang="pt-BR" b="1" dirty="0">
                <a:solidFill>
                  <a:schemeClr val="bg1"/>
                </a:solidFill>
                <a:latin typeface="-apple-system"/>
              </a:rPr>
              <a:t>consultar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 e </a:t>
            </a:r>
            <a:r>
              <a:rPr lang="pt-BR" b="1" dirty="0">
                <a:solidFill>
                  <a:schemeClr val="bg1"/>
                </a:solidFill>
                <a:latin typeface="-apple-system"/>
              </a:rPr>
              <a:t>modificar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 os dados estruturais de uma empresa ou organização.</a:t>
            </a:r>
            <a:endParaRPr lang="pt-BR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590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FB8DE-1C1B-4811-A5EF-C3A3AE23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pt-BR" b="1" i="0">
                <a:solidFill>
                  <a:schemeClr val="bg1"/>
                </a:solidFill>
                <a:effectLst/>
                <a:latin typeface="-apple-system"/>
              </a:rPr>
              <a:t>SQL (Structured Query Language)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10C48-1976-42B9-A5C9-3121378A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245" y="2223526"/>
            <a:ext cx="5217173" cy="2050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0" i="0" dirty="0" err="1">
                <a:solidFill>
                  <a:srgbClr val="F0F3F6"/>
                </a:solidFill>
                <a:effectLst/>
                <a:latin typeface="-apple-system"/>
              </a:rPr>
              <a:t>Insert</a:t>
            </a:r>
            <a:r>
              <a:rPr lang="pt-BR" b="0" i="0" dirty="0">
                <a:solidFill>
                  <a:srgbClr val="F0F3F6"/>
                </a:solidFill>
                <a:effectLst/>
                <a:latin typeface="-apple-system"/>
              </a:rPr>
              <a:t> (inserir);</a:t>
            </a:r>
            <a:endParaRPr lang="pt-BR" dirty="0">
              <a:cs typeface="Calibri" panose="020F050202020403020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0F3F6"/>
                </a:solidFill>
                <a:effectLst/>
                <a:latin typeface="-apple-system"/>
              </a:rPr>
              <a:t>Delete (excluir);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0F3F6"/>
                </a:solidFill>
                <a:effectLst/>
                <a:latin typeface="-apple-system"/>
              </a:rPr>
              <a:t>Update (atualizar);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0F3F6"/>
                </a:solidFill>
                <a:effectLst/>
                <a:latin typeface="-apple-system"/>
              </a:rPr>
              <a:t>Search (pesquisar).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015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FB8DE-1C1B-4811-A5EF-C3A3AE23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b="1" i="0">
                <a:solidFill>
                  <a:schemeClr val="bg1"/>
                </a:solidFill>
                <a:effectLst/>
                <a:latin typeface="-apple-system"/>
              </a:rPr>
              <a:t>Tipos de comandos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10C48-1976-42B9-A5C9-3121378A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811" y="2424808"/>
            <a:ext cx="58929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DML – Data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-apple-system"/>
              </a:rPr>
              <a:t>Manipulation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-apple-system"/>
              </a:rPr>
              <a:t>Language</a:t>
            </a:r>
            <a:endParaRPr lang="pt-BR" sz="2400" b="1" i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DDL – Data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-apple-system"/>
              </a:rPr>
              <a:t>Definition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-apple-system"/>
              </a:rPr>
              <a:t>Language</a:t>
            </a:r>
            <a:endParaRPr lang="pt-BR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DCL – Data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-apple-system"/>
              </a:rPr>
              <a:t>Control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-apple-system"/>
              </a:rPr>
              <a:t>Language</a:t>
            </a:r>
            <a:endParaRPr lang="pt-BR" sz="2400" dirty="0">
              <a:solidFill>
                <a:schemeClr val="bg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-apple-system"/>
              </a:rPr>
              <a:t>DTL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 – Linguagem de Transição de Dados</a:t>
            </a:r>
            <a:endParaRPr lang="pt-BR" sz="2400" dirty="0">
              <a:solidFill>
                <a:schemeClr val="bg1"/>
              </a:solidFill>
              <a:latin typeface="-apple-system"/>
            </a:endParaRPr>
          </a:p>
        </p:txBody>
      </p:sp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04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6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FB8DE-1C1B-4811-A5EF-C3A3AE23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BR" b="1" i="0" dirty="0">
                <a:solidFill>
                  <a:schemeClr val="bg1"/>
                </a:solidFill>
                <a:effectLst/>
                <a:latin typeface="ui-sans-serif"/>
              </a:rPr>
              <a:t>MySQL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10C48-1976-42B9-A5C9-3121378A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094" y="2309110"/>
            <a:ext cx="5245927" cy="2209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600" b="0" i="0" dirty="0">
                <a:solidFill>
                  <a:schemeClr val="bg1"/>
                </a:solidFill>
                <a:effectLst/>
                <a:latin typeface="ui-sans-serif"/>
              </a:rPr>
              <a:t>MySQL é um sistema de gerenciamento de Banco de Dados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(</a:t>
            </a:r>
            <a:r>
              <a:rPr lang="pt-BR" sz="2600" dirty="0">
                <a:solidFill>
                  <a:schemeClr val="bg1"/>
                </a:solidFill>
                <a:ea typeface="+mn-lt"/>
                <a:cs typeface="+mn-lt"/>
              </a:rPr>
              <a:t>SGBD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)</a:t>
            </a:r>
            <a:endParaRPr lang="pt-BR" sz="2600" b="0" i="0" dirty="0">
              <a:solidFill>
                <a:schemeClr val="bg1"/>
              </a:solidFill>
              <a:effectLst/>
              <a:latin typeface="ui-sans-serif"/>
            </a:endParaRPr>
          </a:p>
          <a:p>
            <a:r>
              <a:rPr lang="pt-BR" sz="2600" b="1" dirty="0">
                <a:solidFill>
                  <a:schemeClr val="bg1"/>
                </a:solidFill>
                <a:latin typeface="ui-sans-serif"/>
              </a:rPr>
              <a:t>O SQL permitiu similaridades</a:t>
            </a:r>
            <a:r>
              <a:rPr lang="pt-BR" sz="2600" b="1" i="0" dirty="0">
                <a:solidFill>
                  <a:schemeClr val="bg1"/>
                </a:solidFill>
                <a:effectLst/>
                <a:latin typeface="ui-sans-serif"/>
              </a:rPr>
              <a:t> entre bancos de dados SQL</a:t>
            </a:r>
            <a:r>
              <a:rPr lang="pt-BR" sz="2600" b="1" dirty="0">
                <a:solidFill>
                  <a:schemeClr val="bg1"/>
                </a:solidFill>
                <a:latin typeface="ui-sans-serif"/>
              </a:rPr>
              <a:t>.</a:t>
            </a:r>
            <a:endParaRPr lang="pt-BR" sz="2600" b="1" i="0" dirty="0">
              <a:solidFill>
                <a:schemeClr val="bg1"/>
              </a:solidFill>
              <a:effectLst/>
              <a:latin typeface="ui-sans-serif"/>
            </a:endParaRPr>
          </a:p>
        </p:txBody>
      </p: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894850-5EA2-42F6-9A31-4BCA31F2EEA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F733D6-1152-4456-B065-85520E97C668}"/>
              </a:ext>
            </a:extLst>
          </p:cNvPr>
          <p:cNvSpPr txBox="1"/>
          <p:nvPr/>
        </p:nvSpPr>
        <p:spPr>
          <a:xfrm>
            <a:off x="1287312" y="4622860"/>
            <a:ext cx="5302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Curiosidade: o MY de MySQL  é uma homenagem à filha do criador desse SGBD </a:t>
            </a:r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64364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3357134"/>
            <a:ext cx="7451678" cy="830872"/>
          </a:xfrm>
        </p:spPr>
        <p:txBody>
          <a:bodyPr>
            <a:normAutofit fontScale="90000"/>
          </a:bodyPr>
          <a:lstStyle/>
          <a:p>
            <a:r>
              <a:rPr lang="pt-BR" sz="5400" dirty="0" err="1">
                <a:solidFill>
                  <a:schemeClr val="bg1"/>
                </a:solidFill>
                <a:latin typeface="ui-sans-serif"/>
              </a:rPr>
              <a:t>MongoDB</a:t>
            </a:r>
            <a:endParaRPr lang="pt-BR" sz="5400" dirty="0">
              <a:solidFill>
                <a:schemeClr val="bg1"/>
              </a:solidFill>
              <a:latin typeface="ui-sans-serif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Uma alternativa aos bancos relacionais tradicionais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4BC120-1BEF-4579-816F-8D81AC6AC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pt-BR" sz="5400" i="0" dirty="0">
                <a:solidFill>
                  <a:schemeClr val="bg1"/>
                </a:solidFill>
                <a:effectLst/>
                <a:latin typeface="ui-sans-serif"/>
              </a:rPr>
              <a:t>Scrum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585541-29A7-42FE-B383-A3907EF50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Agilidade em seu projeto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6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73511-6D09-4181-857C-A7B8D159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Definição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75911-7B21-4B5F-BDFC-C8889447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600">
                <a:solidFill>
                  <a:schemeClr val="bg1"/>
                </a:solidFill>
              </a:rPr>
              <a:t>MongoDB é um banco de dados orientado a documentos que armazena dados em documentos JSON com esquema dinâmico. Isso significa que você pode armazenar seus registros sem se preocupar com a estrutura de dados, como o número de campos ou tipos de campos para armazenar valores. Os documentos do MongoDB são semelhantes aos objetos JSON.</a:t>
            </a:r>
          </a:p>
        </p:txBody>
      </p:sp>
      <p:grpSp>
        <p:nvGrpSpPr>
          <p:cNvPr id="98" name="Group 37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9" name="Freeform: Shape 40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0" name="Freeform: Shape 45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79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4F4B2A-273B-4973-929C-38F8F4EC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pt-BR" b="1" i="0">
                <a:solidFill>
                  <a:schemeClr val="bg1"/>
                </a:solidFill>
                <a:effectLst/>
                <a:latin typeface="-apple-system"/>
              </a:rPr>
              <a:t>ARQUIVO JSON</a:t>
            </a:r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4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885BFCB-D7DF-4924-8F69-72FB6C7C2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270" y="1130846"/>
            <a:ext cx="4974771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chemeClr val="bg1"/>
                </a:solidFill>
                <a:latin typeface="Consolas"/>
              </a:rPr>
              <a:t>{“endereco”: [
   {
    “rua”: Leonor Viana,
    “cidade”: São </a:t>
            </a:r>
            <a:r>
              <a:rPr lang="pt-BR">
                <a:solidFill>
                  <a:schemeClr val="bg1"/>
                </a:solidFill>
                <a:latin typeface="Consolas"/>
              </a:rPr>
              <a:t>Paulo,</a:t>
            </a:r>
            <a:r>
              <a:rPr lang="pt-BR" dirty="0">
                <a:solidFill>
                  <a:schemeClr val="bg1"/>
                </a:solidFill>
                <a:latin typeface="Consolas"/>
              </a:rPr>
              <a:t>
</a:t>
            </a:r>
            <a:r>
              <a:rPr lang="pt-BR">
                <a:solidFill>
                  <a:schemeClr val="bg1"/>
                </a:solidFill>
                <a:latin typeface="Consolas"/>
              </a:rPr>
              <a:t>    “estado”: SP</a:t>
            </a:r>
            <a:r>
              <a:rPr lang="pt-BR" dirty="0">
                <a:solidFill>
                  <a:schemeClr val="bg1"/>
                </a:solidFill>
                <a:latin typeface="Consolas"/>
              </a:rPr>
              <a:t>
</a:t>
            </a:r>
            <a:r>
              <a:rPr lang="pt-BR">
                <a:solidFill>
                  <a:schemeClr val="bg1"/>
                </a:solidFill>
                <a:latin typeface="Consolas"/>
              </a:rPr>
              <a:t>   }</a:t>
            </a:r>
            <a:r>
              <a:rPr lang="pt-BR" dirty="0">
                <a:solidFill>
                  <a:schemeClr val="bg1"/>
                </a:solidFill>
                <a:latin typeface="Consolas"/>
              </a:rPr>
              <a:t>
</a:t>
            </a:r>
            <a:r>
              <a:rPr lang="pt-BR">
                <a:solidFill>
                  <a:schemeClr val="bg1"/>
                </a:solidFill>
                <a:latin typeface="Consolas"/>
              </a:rPr>
              <a:t>]};</a:t>
            </a:r>
            <a:endParaRPr lang="pt-BR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257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73511-6D09-4181-857C-A7B8D159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Vantagens do </a:t>
            </a:r>
            <a:r>
              <a:rPr lang="pt-BR">
                <a:solidFill>
                  <a:schemeClr val="bg1"/>
                </a:solidFill>
                <a:latin typeface="ui-sans-serif"/>
              </a:rPr>
              <a:t>MongoDB</a:t>
            </a:r>
            <a:endParaRPr lang="pt-BR" dirty="0">
              <a:solidFill>
                <a:schemeClr val="bg1"/>
              </a:solidFill>
              <a:latin typeface="ui-sans-serif"/>
            </a:endParaRPr>
          </a:p>
        </p:txBody>
      </p:sp>
      <p:grpSp>
        <p:nvGrpSpPr>
          <p:cNvPr id="107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75911-7B21-4B5F-BDFC-C8889447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Utilizando 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ui-sans-serif"/>
              </a:rPr>
              <a:t>MongoDB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 </a:t>
            </a:r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temos uma melhor performance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, visto que uma única consulta retorna tudo o que precisamos saber sobre o documento.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Os bancos de dados </a:t>
            </a:r>
            <a:r>
              <a:rPr lang="pt-BR" sz="2000" b="1" i="0" dirty="0" err="1">
                <a:solidFill>
                  <a:schemeClr val="bg1"/>
                </a:solidFill>
                <a:effectLst/>
                <a:latin typeface="ui-sans-serif"/>
              </a:rPr>
              <a:t>NoSQL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 vão apresentar sempre muitas vantagens sobre os outros quando o assunto for necessidade. Trará assim a </a:t>
            </a:r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escalabilidade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, </a:t>
            </a:r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flexibilidade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 e também o** desempenho** e uma </a:t>
            </a:r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facilidade para as consultas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As consultas são simples de serem feitas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, porém quando não existirem as transações e também 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ui-sans-serif"/>
              </a:rPr>
              <a:t>joins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.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72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ui-sans-serif"/>
              </a:rPr>
              <a:t>Obrigado pela atenção!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Gabriel Evaristo</a:t>
            </a:r>
          </a:p>
          <a:p>
            <a:r>
              <a:rPr lang="pt-BR" sz="2000" dirty="0">
                <a:solidFill>
                  <a:schemeClr val="bg1"/>
                </a:solidFill>
              </a:rPr>
              <a:t>Natasha Milhomem</a:t>
            </a:r>
          </a:p>
          <a:p>
            <a:r>
              <a:rPr lang="pt-BR" sz="2000" dirty="0">
                <a:solidFill>
                  <a:schemeClr val="bg1"/>
                </a:solidFill>
              </a:rPr>
              <a:t>Paulo Rodrigues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5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68EA64-A90E-45D7-AAE7-5285D1B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Metáfora</a:t>
            </a:r>
            <a:r>
              <a:rPr lang="pt-BR" dirty="0">
                <a:solidFill>
                  <a:schemeClr val="bg1"/>
                </a:solidFill>
              </a:rPr>
              <a:t>	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4AAF4-5470-45E1-951A-A543B9AD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Takeuchi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e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Nonaka</a:t>
            </a:r>
            <a:endParaRPr lang="pt-BR" sz="2600" dirty="0">
              <a:solidFill>
                <a:schemeClr val="bg1"/>
              </a:solidFill>
              <a:latin typeface="ui-sans-serif"/>
            </a:endParaRPr>
          </a:p>
          <a:p>
            <a:r>
              <a:rPr lang="pt-BR" sz="2600" dirty="0">
                <a:solidFill>
                  <a:schemeClr val="bg1"/>
                </a:solidFill>
                <a:latin typeface="ui-sans-serif"/>
              </a:rPr>
              <a:t>Rugby</a:t>
            </a:r>
          </a:p>
          <a:p>
            <a:r>
              <a:rPr lang="pt-BR" sz="2600" dirty="0">
                <a:solidFill>
                  <a:schemeClr val="bg1"/>
                </a:solidFill>
                <a:latin typeface="ui-sans-serif"/>
              </a:rPr>
              <a:t>Importância do time</a:t>
            </a:r>
          </a:p>
          <a:p>
            <a:r>
              <a:rPr lang="pt-BR" sz="2600" dirty="0">
                <a:solidFill>
                  <a:schemeClr val="bg1"/>
                </a:solidFill>
                <a:latin typeface="ui-sans-serif"/>
              </a:rPr>
              <a:t>Sprint = jogador correndo com a posse de bola</a:t>
            </a:r>
          </a:p>
          <a:p>
            <a:r>
              <a:rPr lang="pt-BR" sz="2600" dirty="0">
                <a:solidFill>
                  <a:schemeClr val="bg1"/>
                </a:solidFill>
                <a:latin typeface="ui-sans-serif"/>
              </a:rPr>
              <a:t>Método (COMO FAZER) </a:t>
            </a:r>
            <a:r>
              <a:rPr lang="pt-BR" sz="2600" dirty="0">
                <a:solidFill>
                  <a:schemeClr val="bg1"/>
                </a:solidFill>
                <a:latin typeface="ui-sans-serif"/>
                <a:sym typeface="Wingdings" panose="05000000000000000000" pitchFamily="2" charset="2"/>
              </a:rPr>
              <a:t>  Framework ( O QUE FAZER)</a:t>
            </a:r>
          </a:p>
          <a:p>
            <a:r>
              <a:rPr lang="pt-BR" sz="2600" dirty="0">
                <a:solidFill>
                  <a:schemeClr val="bg1"/>
                </a:solidFill>
                <a:latin typeface="ui-sans-serif"/>
                <a:sym typeface="Wingdings" panose="05000000000000000000" pitchFamily="2" charset="2"/>
              </a:rPr>
              <a:t>Diferencial: Time-boxes (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caixas de tempo com capacidade definida, rígida e não negociável)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71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E0D516-8606-4FE5-B310-9F0FBDD8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Duração da Sprint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A5E78-5322-4AF9-8705-EAC35282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Delimitar tamanho: 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Inicio do projeto = sprints mais curtas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Muita demanda = sprints mais longas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Pouco conhecimento = sprints mais longas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Pessoas mais jovens =sprints mais curtas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94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AE571F-2C54-490F-B6CC-360B72F8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Etapas da Sprint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6468F-CDFE-4F04-B5A8-28877B8E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ui-sans-serif"/>
              </a:rPr>
              <a:t>Planning (planejamento)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Desenvolvimento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Daily Scrum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Review Meeting (reunião de revisão)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i="1" dirty="0" err="1">
                <a:solidFill>
                  <a:schemeClr val="bg1"/>
                </a:solidFill>
                <a:effectLst/>
                <a:latin typeface="ui-sans-serif"/>
              </a:rPr>
              <a:t>Retrospective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 (retrospectiva): melhoria contínua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909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2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30CF2E4-B391-44C1-B283-F32D0C56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Review Meeting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A2B18-B5BC-4774-BABA-21852D0E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ui-sans-serif"/>
              </a:rPr>
              <a:t>Tempo = até 2,5% do tempo total da sprint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cliente e o time de desenvolvimento se reúnem para mostrar os incrementos feitos na Sprint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Novas demandas = novo cartão no </a:t>
            </a:r>
            <a:r>
              <a:rPr lang="pt-BR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 Backlog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Conceito de Pronto</a:t>
            </a:r>
          </a:p>
        </p:txBody>
      </p:sp>
    </p:spTree>
    <p:extLst>
      <p:ext uri="{BB962C8B-B14F-4D97-AF65-F5344CB8AC3E}">
        <p14:creationId xmlns:p14="http://schemas.microsoft.com/office/powerpoint/2010/main" val="123693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2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30CF2E4-B391-44C1-B283-F32D0C56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Retrospectiva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A2B18-B5BC-4774-BABA-21852D0E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ui-sans-serif"/>
              </a:rPr>
              <a:t>Participantes = Time completo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Melhoria contínua</a:t>
            </a:r>
          </a:p>
          <a:p>
            <a:endParaRPr lang="pt-BR" dirty="0">
              <a:solidFill>
                <a:schemeClr val="bg1"/>
              </a:solidFill>
              <a:latin typeface="ui-sans-serif"/>
            </a:endParaRPr>
          </a:p>
          <a:p>
            <a:endParaRPr lang="pt-BR" dirty="0">
              <a:solidFill>
                <a:schemeClr val="bg1"/>
              </a:solidFill>
              <a:latin typeface="ui-sans-serif"/>
            </a:endParaRPr>
          </a:p>
          <a:p>
            <a:endParaRPr lang="pt-BR" dirty="0">
              <a:solidFill>
                <a:schemeClr val="bg1"/>
              </a:solidFill>
              <a:latin typeface="ui-sans-serif"/>
            </a:endParaRPr>
          </a:p>
          <a:p>
            <a:pPr marL="457200" lvl="1" indent="0" algn="just">
              <a:buNone/>
            </a:pPr>
            <a:r>
              <a:rPr lang="pt-BR" sz="1500" dirty="0">
                <a:solidFill>
                  <a:schemeClr val="bg1"/>
                </a:solidFill>
                <a:latin typeface="ui-sans-serif"/>
              </a:rPr>
              <a:t>“Independentemente do que descobrimos, nós entendemos e realmente acreditamos que todos fizeram o melhor trabalho que  poderiam, dado o que era conhecido na época, suas habilidades e competências, os recursos disponíveis, bem como a situação em questão.”</a:t>
            </a:r>
          </a:p>
        </p:txBody>
      </p:sp>
    </p:spTree>
    <p:extLst>
      <p:ext uri="{BB962C8B-B14F-4D97-AF65-F5344CB8AC3E}">
        <p14:creationId xmlns:p14="http://schemas.microsoft.com/office/powerpoint/2010/main" val="318933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297AA3-579B-4CED-B7D2-5C50B1F1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Daily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34195-5D14-4452-A8B0-66756E33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Uma reunião diária com duração de até 15 minutos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ffectLst/>
                <a:latin typeface="ui-sans-serif"/>
              </a:rPr>
              <a:t>Mesmo horário e local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Três perguntas principais devem ser respondidas: O que fez? O que fará? Quais problemas enfrentou?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Participantes = Time completo</a:t>
            </a:r>
          </a:p>
        </p:txBody>
      </p:sp>
    </p:spTree>
    <p:extLst>
      <p:ext uri="{BB962C8B-B14F-4D97-AF65-F5344CB8AC3E}">
        <p14:creationId xmlns:p14="http://schemas.microsoft.com/office/powerpoint/2010/main" val="4254905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1075</Words>
  <Application>Microsoft Office PowerPoint</Application>
  <PresentationFormat>Widescreen</PresentationFormat>
  <Paragraphs>140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Consolas</vt:lpstr>
      <vt:lpstr>ui-sans-serif</vt:lpstr>
      <vt:lpstr>Tema do Office</vt:lpstr>
      <vt:lpstr>Projeto Bolsa Avaliação SPRINT 01  Time 02</vt:lpstr>
      <vt:lpstr>Agenda</vt:lpstr>
      <vt:lpstr>Scrum</vt:lpstr>
      <vt:lpstr>Metáfora </vt:lpstr>
      <vt:lpstr>Duração da Sprint</vt:lpstr>
      <vt:lpstr>Etapas da Sprint</vt:lpstr>
      <vt:lpstr>Review Meeting</vt:lpstr>
      <vt:lpstr>Retrospectiva</vt:lpstr>
      <vt:lpstr>Daily Scrum</vt:lpstr>
      <vt:lpstr>Planning Meeting</vt:lpstr>
      <vt:lpstr>Backlog</vt:lpstr>
      <vt:lpstr>Papéis no Scrum</vt:lpstr>
      <vt:lpstr>Git e Github</vt:lpstr>
      <vt:lpstr>Sistemas de controle de versões</vt:lpstr>
      <vt:lpstr>Definições</vt:lpstr>
      <vt:lpstr>Apresentação do PowerPoint</vt:lpstr>
      <vt:lpstr>Definições</vt:lpstr>
      <vt:lpstr>Definições</vt:lpstr>
      <vt:lpstr>HTTP</vt:lpstr>
      <vt:lpstr>Definição</vt:lpstr>
      <vt:lpstr>Definição</vt:lpstr>
      <vt:lpstr>Melhorias do HTTP2</vt:lpstr>
      <vt:lpstr>URL: O caminho</vt:lpstr>
      <vt:lpstr>MySQL</vt:lpstr>
      <vt:lpstr>SQL (Structured Query Language)</vt:lpstr>
      <vt:lpstr>SQL (Structured Query Language)</vt:lpstr>
      <vt:lpstr>Tipos de comandos</vt:lpstr>
      <vt:lpstr>MySQL</vt:lpstr>
      <vt:lpstr>MongoDB</vt:lpstr>
      <vt:lpstr>Definição</vt:lpstr>
      <vt:lpstr>ARQUIVO JSON</vt:lpstr>
      <vt:lpstr>Vantagens do MongoDB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Natasha Milhomem</dc:creator>
  <cp:lastModifiedBy>Natasha Milhomem</cp:lastModifiedBy>
  <cp:revision>83</cp:revision>
  <dcterms:created xsi:type="dcterms:W3CDTF">2021-09-02T19:25:14Z</dcterms:created>
  <dcterms:modified xsi:type="dcterms:W3CDTF">2021-09-03T12:21:28Z</dcterms:modified>
</cp:coreProperties>
</file>