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Lst>
  <p:notesMasterIdLst>
    <p:notesMasterId r:id="rId39"/>
  </p:notesMasterIdLst>
  <p:handoutMasterIdLst>
    <p:handoutMasterId r:id="rId40"/>
  </p:handoutMasterIdLst>
  <p:sldIdLst>
    <p:sldId id="669" r:id="rId3"/>
    <p:sldId id="916" r:id="rId4"/>
    <p:sldId id="909" r:id="rId5"/>
    <p:sldId id="918" r:id="rId6"/>
    <p:sldId id="919" r:id="rId7"/>
    <p:sldId id="921" r:id="rId8"/>
    <p:sldId id="922" r:id="rId9"/>
    <p:sldId id="934" r:id="rId10"/>
    <p:sldId id="935" r:id="rId11"/>
    <p:sldId id="936" r:id="rId12"/>
    <p:sldId id="937" r:id="rId13"/>
    <p:sldId id="938" r:id="rId14"/>
    <p:sldId id="939" r:id="rId15"/>
    <p:sldId id="940" r:id="rId16"/>
    <p:sldId id="941" r:id="rId17"/>
    <p:sldId id="942" r:id="rId18"/>
    <p:sldId id="273" r:id="rId19"/>
    <p:sldId id="274" r:id="rId20"/>
    <p:sldId id="275" r:id="rId21"/>
    <p:sldId id="276" r:id="rId22"/>
    <p:sldId id="277" r:id="rId23"/>
    <p:sldId id="278" r:id="rId24"/>
    <p:sldId id="923" r:id="rId25"/>
    <p:sldId id="965" r:id="rId26"/>
    <p:sldId id="986" r:id="rId27"/>
    <p:sldId id="987" r:id="rId28"/>
    <p:sldId id="988" r:id="rId29"/>
    <p:sldId id="989" r:id="rId30"/>
    <p:sldId id="991" r:id="rId31"/>
    <p:sldId id="996" r:id="rId32"/>
    <p:sldId id="304" r:id="rId33"/>
    <p:sldId id="305" r:id="rId34"/>
    <p:sldId id="306" r:id="rId35"/>
    <p:sldId id="307" r:id="rId36"/>
    <p:sldId id="308" r:id="rId37"/>
    <p:sldId id="309" r:id="rId38"/>
  </p:sldIdLst>
  <p:sldSz cx="9144000" cy="6858000" type="screen4x3"/>
  <p:notesSz cx="7315200" cy="9601200"/>
  <p:defaultTextStyle>
    <a:defPPr>
      <a:defRPr lang="en-US"/>
    </a:defPPr>
    <a:lvl1pPr algn="l" rtl="0" eaLnBrk="0" fontAlgn="base" hangingPunct="0">
      <a:spcBef>
        <a:spcPct val="0"/>
      </a:spcBef>
      <a:spcAft>
        <a:spcPct val="0"/>
      </a:spcAft>
      <a:defRPr sz="1600" b="1" kern="1200">
        <a:solidFill>
          <a:schemeClr val="tx1"/>
        </a:solidFill>
        <a:latin typeface="Arial" charset="0"/>
        <a:ea typeface="+mn-ea"/>
        <a:cs typeface="+mn-cs"/>
      </a:defRPr>
    </a:lvl1pPr>
    <a:lvl2pPr marL="457130" algn="l" rtl="0" eaLnBrk="0" fontAlgn="base" hangingPunct="0">
      <a:spcBef>
        <a:spcPct val="0"/>
      </a:spcBef>
      <a:spcAft>
        <a:spcPct val="0"/>
      </a:spcAft>
      <a:defRPr sz="1600" b="1" kern="1200">
        <a:solidFill>
          <a:schemeClr val="tx1"/>
        </a:solidFill>
        <a:latin typeface="Arial" charset="0"/>
        <a:ea typeface="+mn-ea"/>
        <a:cs typeface="+mn-cs"/>
      </a:defRPr>
    </a:lvl2pPr>
    <a:lvl3pPr marL="914259" algn="l" rtl="0" eaLnBrk="0" fontAlgn="base" hangingPunct="0">
      <a:spcBef>
        <a:spcPct val="0"/>
      </a:spcBef>
      <a:spcAft>
        <a:spcPct val="0"/>
      </a:spcAft>
      <a:defRPr sz="1600" b="1" kern="1200">
        <a:solidFill>
          <a:schemeClr val="tx1"/>
        </a:solidFill>
        <a:latin typeface="Arial" charset="0"/>
        <a:ea typeface="+mn-ea"/>
        <a:cs typeface="+mn-cs"/>
      </a:defRPr>
    </a:lvl3pPr>
    <a:lvl4pPr marL="1371390" algn="l" rtl="0" eaLnBrk="0" fontAlgn="base" hangingPunct="0">
      <a:spcBef>
        <a:spcPct val="0"/>
      </a:spcBef>
      <a:spcAft>
        <a:spcPct val="0"/>
      </a:spcAft>
      <a:defRPr sz="1600" b="1" kern="1200">
        <a:solidFill>
          <a:schemeClr val="tx1"/>
        </a:solidFill>
        <a:latin typeface="Arial" charset="0"/>
        <a:ea typeface="+mn-ea"/>
        <a:cs typeface="+mn-cs"/>
      </a:defRPr>
    </a:lvl4pPr>
    <a:lvl5pPr marL="1828519" algn="l" rtl="0" eaLnBrk="0" fontAlgn="base" hangingPunct="0">
      <a:spcBef>
        <a:spcPct val="0"/>
      </a:spcBef>
      <a:spcAft>
        <a:spcPct val="0"/>
      </a:spcAft>
      <a:defRPr sz="1600" b="1" kern="1200">
        <a:solidFill>
          <a:schemeClr val="tx1"/>
        </a:solidFill>
        <a:latin typeface="Arial" charset="0"/>
        <a:ea typeface="+mn-ea"/>
        <a:cs typeface="+mn-cs"/>
      </a:defRPr>
    </a:lvl5pPr>
    <a:lvl6pPr marL="2285649" algn="l" defTabSz="914259" rtl="0" eaLnBrk="1" latinLnBrk="0" hangingPunct="1">
      <a:defRPr sz="1600" b="1" kern="1200">
        <a:solidFill>
          <a:schemeClr val="tx1"/>
        </a:solidFill>
        <a:latin typeface="Arial" charset="0"/>
        <a:ea typeface="+mn-ea"/>
        <a:cs typeface="+mn-cs"/>
      </a:defRPr>
    </a:lvl6pPr>
    <a:lvl7pPr marL="2742780" algn="l" defTabSz="914259" rtl="0" eaLnBrk="1" latinLnBrk="0" hangingPunct="1">
      <a:defRPr sz="1600" b="1" kern="1200">
        <a:solidFill>
          <a:schemeClr val="tx1"/>
        </a:solidFill>
        <a:latin typeface="Arial" charset="0"/>
        <a:ea typeface="+mn-ea"/>
        <a:cs typeface="+mn-cs"/>
      </a:defRPr>
    </a:lvl7pPr>
    <a:lvl8pPr marL="3199908" algn="l" defTabSz="914259" rtl="0" eaLnBrk="1" latinLnBrk="0" hangingPunct="1">
      <a:defRPr sz="1600" b="1" kern="1200">
        <a:solidFill>
          <a:schemeClr val="tx1"/>
        </a:solidFill>
        <a:latin typeface="Arial" charset="0"/>
        <a:ea typeface="+mn-ea"/>
        <a:cs typeface="+mn-cs"/>
      </a:defRPr>
    </a:lvl8pPr>
    <a:lvl9pPr marL="3657039" algn="l" defTabSz="914259" rtl="0" eaLnBrk="1" latinLnBrk="0" hangingPunct="1">
      <a:defRPr sz="16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CC99"/>
    <a:srgbClr val="CCFF99"/>
    <a:srgbClr val="CC99FF"/>
    <a:srgbClr val="000066"/>
    <a:srgbClr val="996600"/>
    <a:srgbClr val="4D6997"/>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21" autoAdjust="0"/>
    <p:restoredTop sz="83756" autoAdjust="0"/>
  </p:normalViewPr>
  <p:slideViewPr>
    <p:cSldViewPr>
      <p:cViewPr varScale="1">
        <p:scale>
          <a:sx n="73" d="100"/>
          <a:sy n="73" d="100"/>
        </p:scale>
        <p:origin x="1800" y="72"/>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56" d="100"/>
          <a:sy n="56" d="100"/>
        </p:scale>
        <p:origin x="-1782"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defTabSz="964451">
              <a:defRPr sz="1200" b="0">
                <a:latin typeface="Arial" charset="0"/>
              </a:defRPr>
            </a:lvl1pPr>
          </a:lstStyle>
          <a:p>
            <a:pPr>
              <a:defRPr/>
            </a:pPr>
            <a:endParaRPr lang="en-US"/>
          </a:p>
        </p:txBody>
      </p:sp>
      <p:sp>
        <p:nvSpPr>
          <p:cNvPr id="106499" name="Rectangle 3"/>
          <p:cNvSpPr>
            <a:spLocks noGrp="1" noChangeArrowheads="1"/>
          </p:cNvSpPr>
          <p:nvPr>
            <p:ph type="dt" sz="quarter" idx="1"/>
          </p:nvPr>
        </p:nvSpPr>
        <p:spPr bwMode="auto">
          <a:xfrm>
            <a:off x="4146551"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algn="r" defTabSz="964451">
              <a:defRPr sz="1200" b="0">
                <a:latin typeface="Arial" charset="0"/>
              </a:defRPr>
            </a:lvl1pPr>
          </a:lstStyle>
          <a:p>
            <a:pPr>
              <a:defRPr/>
            </a:pPr>
            <a:endParaRPr lang="en-US"/>
          </a:p>
        </p:txBody>
      </p:sp>
      <p:sp>
        <p:nvSpPr>
          <p:cNvPr id="106500" name="Rectangle 4"/>
          <p:cNvSpPr>
            <a:spLocks noGrp="1" noChangeArrowheads="1"/>
          </p:cNvSpPr>
          <p:nvPr>
            <p:ph type="ftr" sz="quarter" idx="2"/>
          </p:nvPr>
        </p:nvSpPr>
        <p:spPr bwMode="auto">
          <a:xfrm>
            <a:off x="0" y="9121776"/>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defTabSz="964451">
              <a:defRPr sz="1200" b="0">
                <a:latin typeface="Arial" charset="0"/>
              </a:defRPr>
            </a:lvl1pPr>
          </a:lstStyle>
          <a:p>
            <a:pPr>
              <a:defRPr/>
            </a:pPr>
            <a:endParaRPr lang="en-US"/>
          </a:p>
        </p:txBody>
      </p:sp>
      <p:sp>
        <p:nvSpPr>
          <p:cNvPr id="106501" name="Rectangle 5"/>
          <p:cNvSpPr>
            <a:spLocks noGrp="1" noChangeArrowheads="1"/>
          </p:cNvSpPr>
          <p:nvPr>
            <p:ph type="sldNum" sz="quarter" idx="3"/>
          </p:nvPr>
        </p:nvSpPr>
        <p:spPr bwMode="auto">
          <a:xfrm>
            <a:off x="4146551" y="9121776"/>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algn="r" defTabSz="964451">
              <a:defRPr sz="1200" b="0">
                <a:latin typeface="Arial" charset="0"/>
              </a:defRPr>
            </a:lvl1pPr>
          </a:lstStyle>
          <a:p>
            <a:pPr>
              <a:defRPr/>
            </a:pPr>
            <a:fld id="{D098A0DF-783C-49D9-9260-6806A799FD3D}" type="slidenum">
              <a:rPr lang="en-US"/>
              <a:pPr>
                <a:defRPr/>
              </a:pPr>
              <a:t>‹#›</a:t>
            </a:fld>
            <a:endParaRPr lang="en-US"/>
          </a:p>
        </p:txBody>
      </p:sp>
    </p:spTree>
    <p:extLst>
      <p:ext uri="{BB962C8B-B14F-4D97-AF65-F5344CB8AC3E}">
        <p14:creationId xmlns:p14="http://schemas.microsoft.com/office/powerpoint/2010/main" val="39800716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defTabSz="964451" eaLnBrk="1" hangingPunct="1">
              <a:defRPr sz="1200" b="0">
                <a:latin typeface="Arial" charset="0"/>
              </a:defRPr>
            </a:lvl1pPr>
          </a:lstStyle>
          <a:p>
            <a:pPr>
              <a:defRPr/>
            </a:pPr>
            <a:endParaRPr lang="en-US"/>
          </a:p>
        </p:txBody>
      </p:sp>
      <p:sp>
        <p:nvSpPr>
          <p:cNvPr id="5123" name="Rectangle 3"/>
          <p:cNvSpPr>
            <a:spLocks noGrp="1" noChangeArrowheads="1"/>
          </p:cNvSpPr>
          <p:nvPr>
            <p:ph type="dt" idx="1"/>
          </p:nvPr>
        </p:nvSpPr>
        <p:spPr bwMode="auto">
          <a:xfrm>
            <a:off x="4144964"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algn="r" defTabSz="964451" eaLnBrk="1" hangingPunct="1">
              <a:defRPr sz="1200" b="0">
                <a:latin typeface="Arial" charset="0"/>
              </a:defRPr>
            </a:lvl1pPr>
          </a:lstStyle>
          <a:p>
            <a:pPr>
              <a:defRPr/>
            </a:pPr>
            <a:endParaRPr lang="en-US"/>
          </a:p>
        </p:txBody>
      </p:sp>
      <p:sp>
        <p:nvSpPr>
          <p:cNvPr id="51204"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31838" y="4559301"/>
            <a:ext cx="5853113" cy="432117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9120189"/>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defTabSz="964451" eaLnBrk="1" hangingPunct="1">
              <a:defRPr sz="1200" b="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4144964" y="9120189"/>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algn="r" defTabSz="964451" eaLnBrk="1" hangingPunct="1">
              <a:defRPr sz="1200" b="0">
                <a:latin typeface="Arial" charset="0"/>
              </a:defRPr>
            </a:lvl1pPr>
          </a:lstStyle>
          <a:p>
            <a:pPr>
              <a:defRPr/>
            </a:pPr>
            <a:fld id="{A0D86A14-AC1F-4C9A-8DDE-CE6B11F31194}" type="slidenum">
              <a:rPr lang="en-US"/>
              <a:pPr>
                <a:defRPr/>
              </a:pPr>
              <a:t>‹#›</a:t>
            </a:fld>
            <a:endParaRPr lang="en-US"/>
          </a:p>
        </p:txBody>
      </p:sp>
    </p:spTree>
    <p:extLst>
      <p:ext uri="{BB962C8B-B14F-4D97-AF65-F5344CB8AC3E}">
        <p14:creationId xmlns:p14="http://schemas.microsoft.com/office/powerpoint/2010/main" val="6867597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130" algn="l" rtl="0" eaLnBrk="0" fontAlgn="base" hangingPunct="0">
      <a:spcBef>
        <a:spcPct val="30000"/>
      </a:spcBef>
      <a:spcAft>
        <a:spcPct val="0"/>
      </a:spcAft>
      <a:defRPr sz="1200" kern="1200">
        <a:solidFill>
          <a:schemeClr val="tx1"/>
        </a:solidFill>
        <a:latin typeface="Arial" charset="0"/>
        <a:ea typeface="+mn-ea"/>
        <a:cs typeface="+mn-cs"/>
      </a:defRPr>
    </a:lvl2pPr>
    <a:lvl3pPr marL="914259" algn="l" rtl="0" eaLnBrk="0" fontAlgn="base" hangingPunct="0">
      <a:spcBef>
        <a:spcPct val="30000"/>
      </a:spcBef>
      <a:spcAft>
        <a:spcPct val="0"/>
      </a:spcAft>
      <a:defRPr sz="1200" kern="1200">
        <a:solidFill>
          <a:schemeClr val="tx1"/>
        </a:solidFill>
        <a:latin typeface="Arial" charset="0"/>
        <a:ea typeface="+mn-ea"/>
        <a:cs typeface="+mn-cs"/>
      </a:defRPr>
    </a:lvl3pPr>
    <a:lvl4pPr marL="1371390" algn="l" rtl="0" eaLnBrk="0" fontAlgn="base" hangingPunct="0">
      <a:spcBef>
        <a:spcPct val="30000"/>
      </a:spcBef>
      <a:spcAft>
        <a:spcPct val="0"/>
      </a:spcAft>
      <a:defRPr sz="1200" kern="1200">
        <a:solidFill>
          <a:schemeClr val="tx1"/>
        </a:solidFill>
        <a:latin typeface="Arial" charset="0"/>
        <a:ea typeface="+mn-ea"/>
        <a:cs typeface="+mn-cs"/>
      </a:defRPr>
    </a:lvl4pPr>
    <a:lvl5pPr marL="1828519" algn="l" rtl="0" eaLnBrk="0" fontAlgn="base" hangingPunct="0">
      <a:spcBef>
        <a:spcPct val="30000"/>
      </a:spcBef>
      <a:spcAft>
        <a:spcPct val="0"/>
      </a:spcAft>
      <a:defRPr sz="1200" kern="1200">
        <a:solidFill>
          <a:schemeClr val="tx1"/>
        </a:solidFill>
        <a:latin typeface="Arial" charset="0"/>
        <a:ea typeface="+mn-ea"/>
        <a:cs typeface="+mn-cs"/>
      </a:defRPr>
    </a:lvl5pPr>
    <a:lvl6pPr marL="2285649" algn="l" defTabSz="914259" rtl="0" eaLnBrk="1" latinLnBrk="0" hangingPunct="1">
      <a:defRPr sz="1200" kern="1200">
        <a:solidFill>
          <a:schemeClr val="tx1"/>
        </a:solidFill>
        <a:latin typeface="+mn-lt"/>
        <a:ea typeface="+mn-ea"/>
        <a:cs typeface="+mn-cs"/>
      </a:defRPr>
    </a:lvl6pPr>
    <a:lvl7pPr marL="2742780" algn="l" defTabSz="914259" rtl="0" eaLnBrk="1" latinLnBrk="0" hangingPunct="1">
      <a:defRPr sz="1200" kern="1200">
        <a:solidFill>
          <a:schemeClr val="tx1"/>
        </a:solidFill>
        <a:latin typeface="+mn-lt"/>
        <a:ea typeface="+mn-ea"/>
        <a:cs typeface="+mn-cs"/>
      </a:defRPr>
    </a:lvl7pPr>
    <a:lvl8pPr marL="3199908" algn="l" defTabSz="914259" rtl="0" eaLnBrk="1" latinLnBrk="0" hangingPunct="1">
      <a:defRPr sz="1200" kern="1200">
        <a:solidFill>
          <a:schemeClr val="tx1"/>
        </a:solidFill>
        <a:latin typeface="+mn-lt"/>
        <a:ea typeface="+mn-ea"/>
        <a:cs typeface="+mn-cs"/>
      </a:defRPr>
    </a:lvl8pPr>
    <a:lvl9pPr marL="3657039" algn="l" defTabSz="91425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0D86A14-AC1F-4C9A-8DDE-CE6B11F31194}" type="slidenum">
              <a:rPr lang="en-US" smtClean="0"/>
              <a:pPr>
                <a:defRPr/>
              </a:pPr>
              <a:t>1</a:t>
            </a:fld>
            <a:endParaRPr lang="en-US"/>
          </a:p>
        </p:txBody>
      </p:sp>
    </p:spTree>
    <p:extLst>
      <p:ext uri="{BB962C8B-B14F-4D97-AF65-F5344CB8AC3E}">
        <p14:creationId xmlns:p14="http://schemas.microsoft.com/office/powerpoint/2010/main" val="2187188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A0D86A14-AC1F-4C9A-8DDE-CE6B11F31194}" type="slidenum">
              <a:rPr lang="en-US" smtClean="0"/>
              <a:pPr>
                <a:defRPr/>
              </a:pPr>
              <a:t>3</a:t>
            </a:fld>
            <a:endParaRPr lang="en-US"/>
          </a:p>
        </p:txBody>
      </p:sp>
    </p:spTree>
    <p:extLst>
      <p:ext uri="{BB962C8B-B14F-4D97-AF65-F5344CB8AC3E}">
        <p14:creationId xmlns:p14="http://schemas.microsoft.com/office/powerpoint/2010/main" val="1005716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Arial"/>
            </a:endParaRPr>
          </a:p>
        </p:txBody>
      </p:sp>
      <p:sp>
        <p:nvSpPr>
          <p:cNvPr id="4" name="Slide Number Placeholder 3"/>
          <p:cNvSpPr>
            <a:spLocks noGrp="1"/>
          </p:cNvSpPr>
          <p:nvPr>
            <p:ph type="sldNum" sz="quarter" idx="10"/>
          </p:nvPr>
        </p:nvSpPr>
        <p:spPr/>
        <p:txBody>
          <a:bodyPr/>
          <a:lstStyle/>
          <a:p>
            <a:pPr>
              <a:defRPr/>
            </a:pPr>
            <a:fld id="{A0D86A14-AC1F-4C9A-8DDE-CE6B11F31194}" type="slidenum">
              <a:rPr lang="en-US" smtClean="0"/>
              <a:pPr>
                <a:defRPr/>
              </a:pPr>
              <a:t>24</a:t>
            </a:fld>
            <a:endParaRPr lang="en-US"/>
          </a:p>
        </p:txBody>
      </p:sp>
    </p:spTree>
    <p:extLst>
      <p:ext uri="{BB962C8B-B14F-4D97-AF65-F5344CB8AC3E}">
        <p14:creationId xmlns:p14="http://schemas.microsoft.com/office/powerpoint/2010/main" val="770801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Arial"/>
            </a:endParaRPr>
          </a:p>
        </p:txBody>
      </p:sp>
      <p:sp>
        <p:nvSpPr>
          <p:cNvPr id="4" name="Slide Number Placeholder 3"/>
          <p:cNvSpPr>
            <a:spLocks noGrp="1"/>
          </p:cNvSpPr>
          <p:nvPr>
            <p:ph type="sldNum" sz="quarter" idx="10"/>
          </p:nvPr>
        </p:nvSpPr>
        <p:spPr/>
        <p:txBody>
          <a:bodyPr/>
          <a:lstStyle/>
          <a:p>
            <a:pPr>
              <a:defRPr/>
            </a:pPr>
            <a:fld id="{A0D86A14-AC1F-4C9A-8DDE-CE6B11F31194}" type="slidenum">
              <a:rPr lang="en-US" smtClean="0"/>
              <a:pPr>
                <a:defRPr/>
              </a:pPr>
              <a:t>25</a:t>
            </a:fld>
            <a:endParaRPr lang="en-US"/>
          </a:p>
        </p:txBody>
      </p:sp>
    </p:spTree>
    <p:extLst>
      <p:ext uri="{BB962C8B-B14F-4D97-AF65-F5344CB8AC3E}">
        <p14:creationId xmlns:p14="http://schemas.microsoft.com/office/powerpoint/2010/main" val="561717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cs typeface="Arial"/>
            </a:endParaRPr>
          </a:p>
          <a:p>
            <a:endParaRPr lang="en-SG" dirty="0"/>
          </a:p>
        </p:txBody>
      </p:sp>
      <p:sp>
        <p:nvSpPr>
          <p:cNvPr id="4" name="Slide Number Placeholder 3"/>
          <p:cNvSpPr>
            <a:spLocks noGrp="1"/>
          </p:cNvSpPr>
          <p:nvPr>
            <p:ph type="sldNum" sz="quarter" idx="10"/>
          </p:nvPr>
        </p:nvSpPr>
        <p:spPr/>
        <p:txBody>
          <a:bodyPr/>
          <a:lstStyle/>
          <a:p>
            <a:pPr>
              <a:defRPr/>
            </a:pPr>
            <a:fld id="{A0D86A14-AC1F-4C9A-8DDE-CE6B11F31194}" type="slidenum">
              <a:rPr lang="en-US" smtClean="0"/>
              <a:pPr>
                <a:defRPr/>
              </a:pPr>
              <a:t>26</a:t>
            </a:fld>
            <a:endParaRPr lang="en-US"/>
          </a:p>
        </p:txBody>
      </p:sp>
    </p:spTree>
    <p:extLst>
      <p:ext uri="{BB962C8B-B14F-4D97-AF65-F5344CB8AC3E}">
        <p14:creationId xmlns:p14="http://schemas.microsoft.com/office/powerpoint/2010/main" val="745836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Arial"/>
            </a:endParaRPr>
          </a:p>
        </p:txBody>
      </p:sp>
      <p:sp>
        <p:nvSpPr>
          <p:cNvPr id="4" name="Slide Number Placeholder 3"/>
          <p:cNvSpPr>
            <a:spLocks noGrp="1"/>
          </p:cNvSpPr>
          <p:nvPr>
            <p:ph type="sldNum" sz="quarter" idx="10"/>
          </p:nvPr>
        </p:nvSpPr>
        <p:spPr/>
        <p:txBody>
          <a:bodyPr/>
          <a:lstStyle/>
          <a:p>
            <a:pPr marL="0" marR="0" lvl="0" indent="0" algn="r" defTabSz="964451" rtl="0" eaLnBrk="1" fontAlgn="base" latinLnBrk="0" hangingPunct="1">
              <a:lnSpc>
                <a:spcPct val="100000"/>
              </a:lnSpc>
              <a:spcBef>
                <a:spcPct val="0"/>
              </a:spcBef>
              <a:spcAft>
                <a:spcPct val="0"/>
              </a:spcAft>
              <a:buClrTx/>
              <a:buSzTx/>
              <a:buFontTx/>
              <a:buNone/>
              <a:tabLst/>
              <a:defRPr/>
            </a:pPr>
            <a:fld id="{A0D86A14-AC1F-4C9A-8DDE-CE6B11F31194}"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64451" rtl="0" eaLnBrk="1" fontAlgn="base" latinLnBrk="0" hangingPunct="1">
                <a:lnSpc>
                  <a:spcPct val="100000"/>
                </a:lnSpc>
                <a:spcBef>
                  <a:spcPct val="0"/>
                </a:spcBef>
                <a:spcAft>
                  <a:spcPct val="0"/>
                </a:spcAft>
                <a:buClrTx/>
                <a:buSzTx/>
                <a:buFontTx/>
                <a:buNone/>
                <a:tabLst/>
                <a:defRPr/>
              </a:pPr>
              <a:t>27</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249717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cs typeface="Arial"/>
            </a:endParaRPr>
          </a:p>
          <a:p>
            <a:endParaRPr lang="en-SG" dirty="0"/>
          </a:p>
        </p:txBody>
      </p:sp>
      <p:sp>
        <p:nvSpPr>
          <p:cNvPr id="4" name="Slide Number Placeholder 3"/>
          <p:cNvSpPr>
            <a:spLocks noGrp="1"/>
          </p:cNvSpPr>
          <p:nvPr>
            <p:ph type="sldNum" sz="quarter" idx="10"/>
          </p:nvPr>
        </p:nvSpPr>
        <p:spPr/>
        <p:txBody>
          <a:bodyPr/>
          <a:lstStyle/>
          <a:p>
            <a:pPr marL="0" marR="0" lvl="0" indent="0" algn="r" defTabSz="964451" rtl="0" eaLnBrk="1" fontAlgn="base" latinLnBrk="0" hangingPunct="1">
              <a:lnSpc>
                <a:spcPct val="100000"/>
              </a:lnSpc>
              <a:spcBef>
                <a:spcPct val="0"/>
              </a:spcBef>
              <a:spcAft>
                <a:spcPct val="0"/>
              </a:spcAft>
              <a:buClrTx/>
              <a:buSzTx/>
              <a:buFontTx/>
              <a:buNone/>
              <a:tabLst/>
              <a:defRPr/>
            </a:pPr>
            <a:fld id="{A0D86A14-AC1F-4C9A-8DDE-CE6B11F31194}"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64451" rtl="0" eaLnBrk="1" fontAlgn="base" latinLnBrk="0" hangingPunct="1">
                <a:lnSpc>
                  <a:spcPct val="100000"/>
                </a:lnSpc>
                <a:spcBef>
                  <a:spcPct val="0"/>
                </a:spcBef>
                <a:spcAft>
                  <a:spcPct val="0"/>
                </a:spcAft>
                <a:buClrTx/>
                <a:buSzTx/>
                <a:buFontTx/>
                <a:buNone/>
                <a:tabLst/>
                <a:defRPr/>
              </a:pPr>
              <a:t>28</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501745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marL="0" marR="0" lvl="0" indent="0" algn="r" defTabSz="964451" rtl="0" eaLnBrk="1" fontAlgn="base" latinLnBrk="0" hangingPunct="1">
              <a:lnSpc>
                <a:spcPct val="100000"/>
              </a:lnSpc>
              <a:spcBef>
                <a:spcPct val="0"/>
              </a:spcBef>
              <a:spcAft>
                <a:spcPct val="0"/>
              </a:spcAft>
              <a:buClrTx/>
              <a:buSzTx/>
              <a:buFontTx/>
              <a:buNone/>
              <a:tabLst/>
              <a:defRPr/>
            </a:pPr>
            <a:fld id="{A0D86A14-AC1F-4C9A-8DDE-CE6B11F31194}"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64451" rtl="0" eaLnBrk="1" fontAlgn="base" latinLnBrk="0" hangingPunct="1">
                <a:lnSpc>
                  <a:spcPct val="100000"/>
                </a:lnSpc>
                <a:spcBef>
                  <a:spcPct val="0"/>
                </a:spcBef>
                <a:spcAft>
                  <a:spcPct val="0"/>
                </a:spcAft>
                <a:buClrTx/>
                <a:buSzTx/>
                <a:buFontTx/>
                <a:buNone/>
                <a:tabLst/>
                <a:defRPr/>
              </a:pPr>
              <a:t>29</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258099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Arial"/>
            </a:endParaRPr>
          </a:p>
        </p:txBody>
      </p:sp>
      <p:sp>
        <p:nvSpPr>
          <p:cNvPr id="4" name="Slide Number Placeholder 3"/>
          <p:cNvSpPr>
            <a:spLocks noGrp="1"/>
          </p:cNvSpPr>
          <p:nvPr>
            <p:ph type="sldNum" sz="quarter" idx="10"/>
          </p:nvPr>
        </p:nvSpPr>
        <p:spPr/>
        <p:txBody>
          <a:bodyPr/>
          <a:lstStyle/>
          <a:p>
            <a:pPr marL="0" marR="0" lvl="0" indent="0" algn="r" defTabSz="964451" rtl="0" eaLnBrk="1" fontAlgn="base" latinLnBrk="0" hangingPunct="1">
              <a:lnSpc>
                <a:spcPct val="100000"/>
              </a:lnSpc>
              <a:spcBef>
                <a:spcPct val="0"/>
              </a:spcBef>
              <a:spcAft>
                <a:spcPct val="0"/>
              </a:spcAft>
              <a:buClrTx/>
              <a:buSzTx/>
              <a:buFontTx/>
              <a:buNone/>
              <a:tabLst/>
              <a:defRPr/>
            </a:pPr>
            <a:fld id="{A0D86A14-AC1F-4C9A-8DDE-CE6B11F31194}"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64451" rtl="0" eaLnBrk="1" fontAlgn="base" latinLnBrk="0" hangingPunct="1">
                <a:lnSpc>
                  <a:spcPct val="100000"/>
                </a:lnSpc>
                <a:spcBef>
                  <a:spcPct val="0"/>
                </a:spcBef>
                <a:spcAft>
                  <a:spcPct val="0"/>
                </a:spcAft>
                <a:buClrTx/>
                <a:buSzTx/>
                <a:buFontTx/>
                <a:buNone/>
                <a:tabLst/>
                <a:defRPr/>
              </a:pPr>
              <a:t>30</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484508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8130" name="Rectangle 2"/>
          <p:cNvSpPr>
            <a:spLocks noGrp="1" noChangeArrowheads="1"/>
          </p:cNvSpPr>
          <p:nvPr>
            <p:ph type="ctrTitle"/>
          </p:nvPr>
        </p:nvSpPr>
        <p:spPr>
          <a:xfrm>
            <a:off x="2133601" y="1371600"/>
            <a:ext cx="6477000" cy="1752600"/>
          </a:xfrm>
        </p:spPr>
        <p:txBody>
          <a:bodyPr/>
          <a:lstStyle>
            <a:lvl1pPr>
              <a:defRPr sz="4200"/>
            </a:lvl1pPr>
          </a:lstStyle>
          <a:p>
            <a:r>
              <a:rPr lang="en-US"/>
              <a:t>Click to edit Master title style</a:t>
            </a:r>
          </a:p>
        </p:txBody>
      </p:sp>
      <p:sp>
        <p:nvSpPr>
          <p:cNvPr id="48131" name="Rectangle 3"/>
          <p:cNvSpPr>
            <a:spLocks noGrp="1" noChangeArrowheads="1"/>
          </p:cNvSpPr>
          <p:nvPr>
            <p:ph type="subTitle" idx="1"/>
          </p:nvPr>
        </p:nvSpPr>
        <p:spPr>
          <a:xfrm>
            <a:off x="2133601" y="3733800"/>
            <a:ext cx="6477000" cy="1981200"/>
          </a:xfrm>
        </p:spPr>
        <p:txBody>
          <a:bodyPr/>
          <a:lstStyle>
            <a:lvl1pPr marL="0" indent="0">
              <a:buFont typeface="Wingdings" pitchFamily="2" charset="2"/>
              <a:buNone/>
              <a:defRPr/>
            </a:lvl1pPr>
          </a:lstStyle>
          <a:p>
            <a:r>
              <a:rPr lang="en-US"/>
              <a:t>Click to edit Master subtitle style</a:t>
            </a:r>
          </a:p>
        </p:txBody>
      </p:sp>
      <p:sp>
        <p:nvSpPr>
          <p:cNvPr id="2" name="Slide Number Placeholder 1"/>
          <p:cNvSpPr>
            <a:spLocks noGrp="1"/>
          </p:cNvSpPr>
          <p:nvPr>
            <p:ph type="sldNum" sz="quarter" idx="10"/>
          </p:nvPr>
        </p:nvSpPr>
        <p:spPr/>
        <p:txBody>
          <a:bodyPr/>
          <a:lstStyle/>
          <a:p>
            <a:fld id="{95C605C4-1F5B-4B2B-8458-3FC432AF1FAC}"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标题文本"/>
          <p:cNvSpPr txBox="1">
            <a:spLocks noGrp="1"/>
          </p:cNvSpPr>
          <p:nvPr>
            <p:ph type="title"/>
          </p:nvPr>
        </p:nvSpPr>
        <p:spPr>
          <a:prstGeom prst="rect">
            <a:avLst/>
          </a:prstGeom>
        </p:spPr>
        <p:txBody>
          <a:bodyPr/>
          <a:lstStyle/>
          <a:p>
            <a:r>
              <a:t>标题文本</a:t>
            </a:r>
          </a:p>
        </p:txBody>
      </p:sp>
      <p:sp>
        <p:nvSpPr>
          <p:cNvPr id="48" name="正文级别 1…"/>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b="1"/>
            </a:lvl1pPr>
            <a:lvl2pPr marL="0" indent="0">
              <a:spcBef>
                <a:spcPts val="500"/>
              </a:spcBef>
              <a:buSzTx/>
              <a:buFontTx/>
              <a:buNone/>
              <a:defRPr sz="2400" b="1"/>
            </a:lvl2pPr>
            <a:lvl3pPr marL="0" indent="0">
              <a:spcBef>
                <a:spcPts val="500"/>
              </a:spcBef>
              <a:buSzTx/>
              <a:buFontTx/>
              <a:buNone/>
              <a:defRPr sz="2400" b="1"/>
            </a:lvl3pPr>
            <a:lvl4pPr marL="0" indent="0">
              <a:spcBef>
                <a:spcPts val="500"/>
              </a:spcBef>
              <a:buSzTx/>
              <a:buFontTx/>
              <a:buNone/>
              <a:defRPr sz="2400" b="1"/>
            </a:lvl4pPr>
            <a:lvl5pPr marL="0" indent="0">
              <a:spcBef>
                <a:spcPts val="500"/>
              </a:spcBef>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Text Placeholder 4"/>
          <p:cNvSpPr>
            <a:spLocks noGrp="1"/>
          </p:cNvSpPr>
          <p:nvPr>
            <p:ph type="body" sz="quarter" idx="13"/>
          </p:nvPr>
        </p:nvSpPr>
        <p:spPr>
          <a:xfrm>
            <a:off x="4645025" y="1535112"/>
            <a:ext cx="4041775" cy="639765"/>
          </a:xfrm>
          <a:prstGeom prst="rect">
            <a:avLst/>
          </a:prstGeom>
        </p:spPr>
        <p:txBody>
          <a:bodyPr anchor="b"/>
          <a:lstStyle/>
          <a:p>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24148488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标题文本"/>
          <p:cNvSpPr txBox="1">
            <a:spLocks noGrp="1"/>
          </p:cNvSpPr>
          <p:nvPr>
            <p:ph type="title"/>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01460930"/>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08345164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标题文本"/>
          <p:cNvSpPr txBox="1">
            <a:spLocks noGrp="1"/>
          </p:cNvSpPr>
          <p:nvPr>
            <p:ph type="title"/>
          </p:nvPr>
        </p:nvSpPr>
        <p:spPr>
          <a:xfrm>
            <a:off x="457200" y="273050"/>
            <a:ext cx="3008316" cy="1162050"/>
          </a:xfrm>
          <a:prstGeom prst="rect">
            <a:avLst/>
          </a:prstGeom>
        </p:spPr>
        <p:txBody>
          <a:bodyPr anchor="b"/>
          <a:lstStyle>
            <a:lvl1pPr algn="l">
              <a:defRPr sz="2000" b="1"/>
            </a:lvl1pPr>
          </a:lstStyle>
          <a:p>
            <a:r>
              <a:t>标题文本</a:t>
            </a:r>
          </a:p>
        </p:txBody>
      </p:sp>
      <p:sp>
        <p:nvSpPr>
          <p:cNvPr id="73" name="正文级别 1…"/>
          <p:cNvSpPr txBox="1">
            <a:spLocks noGrp="1"/>
          </p:cNvSpPr>
          <p:nvPr>
            <p:ph type="body" idx="1"/>
          </p:nvPr>
        </p:nvSpPr>
        <p:spPr>
          <a:xfrm>
            <a:off x="3575050" y="273050"/>
            <a:ext cx="5111750" cy="5853113"/>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4" name="Text Placeholder 3"/>
          <p:cNvSpPr>
            <a:spLocks noGrp="1"/>
          </p:cNvSpPr>
          <p:nvPr>
            <p:ph type="body" sz="half" idx="13"/>
          </p:nvPr>
        </p:nvSpPr>
        <p:spPr>
          <a:xfrm>
            <a:off x="457198" y="1435100"/>
            <a:ext cx="3008317" cy="4691063"/>
          </a:xfrm>
          <a:prstGeom prst="rect">
            <a:avLst/>
          </a:prstGeom>
        </p:spPr>
        <p:txBody>
          <a:bodyPr/>
          <a:lstStyle/>
          <a:p>
            <a:endParaR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19785841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标题文本"/>
          <p:cNvSpPr txBox="1">
            <a:spLocks noGrp="1"/>
          </p:cNvSpPr>
          <p:nvPr>
            <p:ph type="title"/>
          </p:nvPr>
        </p:nvSpPr>
        <p:spPr>
          <a:xfrm>
            <a:off x="1792288" y="4800600"/>
            <a:ext cx="5486403" cy="566738"/>
          </a:xfrm>
          <a:prstGeom prst="rect">
            <a:avLst/>
          </a:prstGeom>
        </p:spPr>
        <p:txBody>
          <a:bodyPr anchor="b"/>
          <a:lstStyle>
            <a:lvl1pPr algn="l">
              <a:defRPr sz="2000" b="1"/>
            </a:lvl1pPr>
          </a:lstStyle>
          <a:p>
            <a:r>
              <a:t>标题文本</a:t>
            </a:r>
          </a:p>
        </p:txBody>
      </p:sp>
      <p:sp>
        <p:nvSpPr>
          <p:cNvPr id="83" name="Picture Placeholder 2"/>
          <p:cNvSpPr>
            <a:spLocks noGrp="1"/>
          </p:cNvSpPr>
          <p:nvPr>
            <p:ph type="pic" sz="half" idx="13"/>
          </p:nvPr>
        </p:nvSpPr>
        <p:spPr>
          <a:xfrm>
            <a:off x="1792288" y="612775"/>
            <a:ext cx="5486403" cy="4114800"/>
          </a:xfrm>
          <a:prstGeom prst="rect">
            <a:avLst/>
          </a:prstGeom>
        </p:spPr>
        <p:txBody>
          <a:bodyPr lIns="91439" tIns="45719" rIns="91439" bIns="45719">
            <a:noAutofit/>
          </a:bodyPr>
          <a:lstStyle/>
          <a:p>
            <a:endParaRPr/>
          </a:p>
        </p:txBody>
      </p:sp>
      <p:sp>
        <p:nvSpPr>
          <p:cNvPr id="84" name="正文级别 1…"/>
          <p:cNvSpPr txBox="1">
            <a:spLocks noGrp="1"/>
          </p:cNvSpPr>
          <p:nvPr>
            <p:ph type="body" sz="quarter" idx="1"/>
          </p:nvPr>
        </p:nvSpPr>
        <p:spPr>
          <a:xfrm>
            <a:off x="1792288" y="5367337"/>
            <a:ext cx="5486403" cy="804865"/>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15319609"/>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标题文本"/>
          <p:cNvSpPr txBox="1">
            <a:spLocks noGrp="1"/>
          </p:cNvSpPr>
          <p:nvPr>
            <p:ph type="title"/>
          </p:nvPr>
        </p:nvSpPr>
        <p:spPr>
          <a:prstGeom prst="rect">
            <a:avLst/>
          </a:prstGeom>
        </p:spPr>
        <p:txBody>
          <a:bodyPr/>
          <a:lstStyle/>
          <a:p>
            <a:r>
              <a:t>标题文本</a:t>
            </a:r>
          </a:p>
        </p:txBody>
      </p:sp>
      <p:sp>
        <p:nvSpPr>
          <p:cNvPr id="93"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59619389"/>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标题文本"/>
          <p:cNvSpPr txBox="1">
            <a:spLocks noGrp="1"/>
          </p:cNvSpPr>
          <p:nvPr>
            <p:ph type="title"/>
          </p:nvPr>
        </p:nvSpPr>
        <p:spPr>
          <a:xfrm>
            <a:off x="6629400" y="274638"/>
            <a:ext cx="2057400" cy="5851527"/>
          </a:xfrm>
          <a:prstGeom prst="rect">
            <a:avLst/>
          </a:prstGeom>
        </p:spPr>
        <p:txBody>
          <a:bodyPr/>
          <a:lstStyle/>
          <a:p>
            <a:r>
              <a:t>标题文本</a:t>
            </a:r>
          </a:p>
        </p:txBody>
      </p:sp>
      <p:sp>
        <p:nvSpPr>
          <p:cNvPr id="102" name="正文级别 1…"/>
          <p:cNvSpPr txBox="1">
            <a:spLocks noGrp="1"/>
          </p:cNvSpPr>
          <p:nvPr>
            <p:ph type="body" idx="1"/>
          </p:nvPr>
        </p:nvSpPr>
        <p:spPr>
          <a:xfrm>
            <a:off x="457200" y="274638"/>
            <a:ext cx="6019800" cy="5851527"/>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9089799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0"/>
          </p:nvPr>
        </p:nvSpPr>
        <p:spPr/>
        <p:txBody>
          <a:bodyPr/>
          <a:lstStyle/>
          <a:p>
            <a:fld id="{95C605C4-1F5B-4B2B-8458-3FC432AF1FAC}" type="slidenum">
              <a:rPr lang="en-US" smtClean="0"/>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bg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95C605C4-1F5B-4B2B-8458-3FC432AF1FAC}"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p:spTree>
      <p:nvGrpSpPr>
        <p:cNvPr id="1" name=""/>
        <p:cNvGrpSpPr/>
        <p:nvPr/>
      </p:nvGrpSpPr>
      <p:grpSpPr>
        <a:xfrm>
          <a:off x="0" y="0"/>
          <a:ext cx="0" cy="0"/>
          <a:chOff x="0" y="0"/>
          <a:chExt cx="0" cy="0"/>
        </a:xfrm>
      </p:grpSpPr>
      <p:sp>
        <p:nvSpPr>
          <p:cNvPr id="4" name="Title 1"/>
          <p:cNvSpPr>
            <a:spLocks noGrp="1"/>
          </p:cNvSpPr>
          <p:nvPr>
            <p:ph type="title"/>
          </p:nvPr>
        </p:nvSpPr>
        <p:spPr>
          <a:xfrm>
            <a:off x="0" y="2895600"/>
            <a:ext cx="9144000" cy="1028700"/>
          </a:xfrm>
        </p:spPr>
        <p:txBody>
          <a:bodyPr/>
          <a:lstStyle>
            <a:lvl1pPr algn="ctr">
              <a:defRPr sz="4000" b="1">
                <a:latin typeface="+mn-lt"/>
              </a:defRPr>
            </a:lvl1pPr>
          </a:lstStyle>
          <a:p>
            <a:r>
              <a:rPr lang="en-US" dirty="0"/>
              <a:t>Click to edit Master title style</a:t>
            </a:r>
          </a:p>
        </p:txBody>
      </p:sp>
      <p:sp>
        <p:nvSpPr>
          <p:cNvPr id="2" name="Slide Number Placeholder 1"/>
          <p:cNvSpPr>
            <a:spLocks noGrp="1"/>
          </p:cNvSpPr>
          <p:nvPr>
            <p:ph type="sldNum" sz="quarter" idx="10"/>
          </p:nvPr>
        </p:nvSpPr>
        <p:spPr/>
        <p:txBody>
          <a:bodyPr/>
          <a:lstStyle/>
          <a:p>
            <a:fld id="{95C605C4-1F5B-4B2B-8458-3FC432AF1FAC}"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774035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685800" y="2130425"/>
            <a:ext cx="7772400" cy="1470025"/>
          </a:xfrm>
          <a:prstGeom prst="rect">
            <a:avLst/>
          </a:prstGeom>
        </p:spPr>
        <p:txBody>
          <a:bodyPr/>
          <a:lstStyle/>
          <a:p>
            <a:r>
              <a:t>标题文本</a:t>
            </a:r>
          </a:p>
        </p:txBody>
      </p:sp>
      <p:sp>
        <p:nvSpPr>
          <p:cNvPr id="12" name="正文级别 1…"/>
          <p:cNvSpPr txBox="1">
            <a:spLocks noGrp="1"/>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669678646"/>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1087731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722312" y="4406900"/>
            <a:ext cx="7772401" cy="1362075"/>
          </a:xfrm>
          <a:prstGeom prst="rect">
            <a:avLst/>
          </a:prstGeom>
        </p:spPr>
        <p:txBody>
          <a:bodyPr anchor="t"/>
          <a:lstStyle>
            <a:lvl1pPr algn="l">
              <a:defRPr sz="4000" b="1" cap="all"/>
            </a:lvl1pPr>
          </a:lstStyle>
          <a:p>
            <a:r>
              <a:t>标题文本</a:t>
            </a:r>
          </a:p>
        </p:txBody>
      </p:sp>
      <p:sp>
        <p:nvSpPr>
          <p:cNvPr id="30" name="正文级别 1…"/>
          <p:cNvSpPr txBox="1">
            <a:spLocks noGrp="1"/>
          </p:cNvSpPr>
          <p:nvPr>
            <p:ph type="body" sz="quarter" idx="1"/>
          </p:nvPr>
        </p:nvSpPr>
        <p:spPr>
          <a:xfrm>
            <a:off x="722312" y="2906713"/>
            <a:ext cx="7772401" cy="1500190"/>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048336943"/>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052585662"/>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114300"/>
            <a:ext cx="8686800" cy="1028700"/>
          </a:xfrm>
          <a:prstGeom prst="rect">
            <a:avLst/>
          </a:prstGeom>
          <a:noFill/>
          <a:ln w="9525">
            <a:noFill/>
            <a:miter lim="800000"/>
            <a:headEnd/>
            <a:tailEnd/>
          </a:ln>
        </p:spPr>
        <p:txBody>
          <a:bodyPr vert="horz" wrap="square" lIns="91425" tIns="45713" rIns="91425" bIns="45713"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381000" y="1066800"/>
            <a:ext cx="8458200" cy="5105400"/>
          </a:xfrm>
          <a:prstGeom prst="rect">
            <a:avLst/>
          </a:prstGeom>
          <a:noFill/>
          <a:ln w="9525">
            <a:noFill/>
            <a:miter lim="800000"/>
            <a:headEnd/>
            <a:tailEnd/>
          </a:ln>
        </p:spPr>
        <p:txBody>
          <a:bodyPr vert="horz" wrap="square" lIns="91425" tIns="45713" rIns="91425" bIns="45713"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bg1"/>
                </a:solidFill>
              </a:defRPr>
            </a:lvl1pPr>
          </a:lstStyle>
          <a:p>
            <a:fld id="{95C605C4-1F5B-4B2B-8458-3FC432AF1FAC}"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6" r:id="rId3"/>
    <p:sldLayoutId id="2147483654" r:id="rId4"/>
    <p:sldLayoutId id="2147483657" r:id="rId5"/>
  </p:sldLayoutIdLst>
  <p:transition/>
  <p:hf hdr="0" ftr="0" dt="0"/>
  <p:txStyles>
    <p:titleStyle>
      <a:lvl1pPr algn="l" rtl="0" eaLnBrk="0" fontAlgn="base" hangingPunct="0">
        <a:spcBef>
          <a:spcPct val="0"/>
        </a:spcBef>
        <a:spcAft>
          <a:spcPct val="0"/>
        </a:spcAft>
        <a:defRPr sz="3200" b="1" baseline="0">
          <a:solidFill>
            <a:schemeClr val="bg1"/>
          </a:solidFill>
          <a:latin typeface="Gill Sans"/>
          <a:ea typeface="+mj-ea"/>
          <a:cs typeface="Gill Sans"/>
        </a:defRPr>
      </a:lvl1pPr>
      <a:lvl2pPr algn="l" rtl="0" eaLnBrk="0" fontAlgn="base" hangingPunct="0">
        <a:spcBef>
          <a:spcPct val="0"/>
        </a:spcBef>
        <a:spcAft>
          <a:spcPct val="0"/>
        </a:spcAft>
        <a:defRPr sz="3200">
          <a:solidFill>
            <a:schemeClr val="tx1"/>
          </a:solidFill>
          <a:latin typeface="Arial Black" pitchFamily="34" charset="0"/>
        </a:defRPr>
      </a:lvl2pPr>
      <a:lvl3pPr algn="l" rtl="0" eaLnBrk="0" fontAlgn="base" hangingPunct="0">
        <a:spcBef>
          <a:spcPct val="0"/>
        </a:spcBef>
        <a:spcAft>
          <a:spcPct val="0"/>
        </a:spcAft>
        <a:defRPr sz="3200">
          <a:solidFill>
            <a:schemeClr val="tx1"/>
          </a:solidFill>
          <a:latin typeface="Arial Black" pitchFamily="34" charset="0"/>
        </a:defRPr>
      </a:lvl3pPr>
      <a:lvl4pPr algn="l" rtl="0" eaLnBrk="0" fontAlgn="base" hangingPunct="0">
        <a:spcBef>
          <a:spcPct val="0"/>
        </a:spcBef>
        <a:spcAft>
          <a:spcPct val="0"/>
        </a:spcAft>
        <a:defRPr sz="3200">
          <a:solidFill>
            <a:schemeClr val="tx1"/>
          </a:solidFill>
          <a:latin typeface="Arial Black" pitchFamily="34" charset="0"/>
        </a:defRPr>
      </a:lvl4pPr>
      <a:lvl5pPr algn="l" rtl="0" eaLnBrk="0" fontAlgn="base" hangingPunct="0">
        <a:spcBef>
          <a:spcPct val="0"/>
        </a:spcBef>
        <a:spcAft>
          <a:spcPct val="0"/>
        </a:spcAft>
        <a:defRPr sz="3200">
          <a:solidFill>
            <a:schemeClr val="tx1"/>
          </a:solidFill>
          <a:latin typeface="Arial Black" pitchFamily="34" charset="0"/>
        </a:defRPr>
      </a:lvl5pPr>
      <a:lvl6pPr marL="457130" algn="l" rtl="0" fontAlgn="base">
        <a:spcBef>
          <a:spcPct val="0"/>
        </a:spcBef>
        <a:spcAft>
          <a:spcPct val="0"/>
        </a:spcAft>
        <a:defRPr sz="3200">
          <a:solidFill>
            <a:srgbClr val="663300"/>
          </a:solidFill>
          <a:latin typeface="Arial Black" pitchFamily="34" charset="0"/>
        </a:defRPr>
      </a:lvl6pPr>
      <a:lvl7pPr marL="914259" algn="l" rtl="0" fontAlgn="base">
        <a:spcBef>
          <a:spcPct val="0"/>
        </a:spcBef>
        <a:spcAft>
          <a:spcPct val="0"/>
        </a:spcAft>
        <a:defRPr sz="3200">
          <a:solidFill>
            <a:srgbClr val="663300"/>
          </a:solidFill>
          <a:latin typeface="Arial Black" pitchFamily="34" charset="0"/>
        </a:defRPr>
      </a:lvl7pPr>
      <a:lvl8pPr marL="1371390" algn="l" rtl="0" fontAlgn="base">
        <a:spcBef>
          <a:spcPct val="0"/>
        </a:spcBef>
        <a:spcAft>
          <a:spcPct val="0"/>
        </a:spcAft>
        <a:defRPr sz="3200">
          <a:solidFill>
            <a:srgbClr val="663300"/>
          </a:solidFill>
          <a:latin typeface="Arial Black" pitchFamily="34" charset="0"/>
        </a:defRPr>
      </a:lvl8pPr>
      <a:lvl9pPr marL="1828519" algn="l" rtl="0" fontAlgn="base">
        <a:spcBef>
          <a:spcPct val="0"/>
        </a:spcBef>
        <a:spcAft>
          <a:spcPct val="0"/>
        </a:spcAft>
        <a:defRPr sz="3200">
          <a:solidFill>
            <a:srgbClr val="663300"/>
          </a:solidFill>
          <a:latin typeface="Arial Black" pitchFamily="34" charset="0"/>
        </a:defRPr>
      </a:lvl9pPr>
    </p:titleStyle>
    <p:bodyStyle>
      <a:lvl1pPr marL="342848" indent="-342848" algn="l" rtl="0" eaLnBrk="0" fontAlgn="base" hangingPunct="0">
        <a:spcBef>
          <a:spcPct val="25000"/>
        </a:spcBef>
        <a:spcAft>
          <a:spcPct val="25000"/>
        </a:spcAft>
        <a:buClr>
          <a:srgbClr val="5675A9"/>
        </a:buClr>
        <a:buSzPct val="75000"/>
        <a:buFont typeface="Wingdings" charset="2"/>
        <a:buChar char="¢"/>
        <a:defRPr sz="2400" baseline="0">
          <a:solidFill>
            <a:schemeClr val="bg1"/>
          </a:solidFill>
          <a:latin typeface="Gill Sans"/>
          <a:ea typeface="+mn-ea"/>
          <a:cs typeface="Gill Sans"/>
        </a:defRPr>
      </a:lvl1pPr>
      <a:lvl2pPr marL="742836" indent="-285707" algn="l" rtl="0" eaLnBrk="0" fontAlgn="base" hangingPunct="0">
        <a:spcBef>
          <a:spcPct val="10000"/>
        </a:spcBef>
        <a:spcAft>
          <a:spcPct val="10000"/>
        </a:spcAft>
        <a:buClr>
          <a:srgbClr val="5675A9"/>
        </a:buClr>
        <a:buSzPct val="75000"/>
        <a:buFont typeface="Wingdings" charset="2"/>
        <a:buChar char="l"/>
        <a:defRPr sz="2000" baseline="0">
          <a:solidFill>
            <a:schemeClr val="bg1"/>
          </a:solidFill>
          <a:latin typeface="Gill Sans"/>
          <a:cs typeface="Gill Sans"/>
        </a:defRPr>
      </a:lvl2pPr>
      <a:lvl3pPr marL="1142824" indent="-228564" algn="l" rtl="0" eaLnBrk="0" fontAlgn="base" hangingPunct="0">
        <a:spcBef>
          <a:spcPct val="20000"/>
        </a:spcBef>
        <a:spcAft>
          <a:spcPct val="0"/>
        </a:spcAft>
        <a:buClr>
          <a:srgbClr val="5675A9"/>
        </a:buClr>
        <a:buChar char="•"/>
        <a:defRPr sz="1800" baseline="0">
          <a:solidFill>
            <a:schemeClr val="bg1"/>
          </a:solidFill>
          <a:latin typeface="Gill Sans"/>
          <a:cs typeface="Gill Sans"/>
        </a:defRPr>
      </a:lvl3pPr>
      <a:lvl4pPr marL="1599954" indent="-228564" algn="l" rtl="0" eaLnBrk="0" fontAlgn="base" hangingPunct="0">
        <a:spcBef>
          <a:spcPct val="20000"/>
        </a:spcBef>
        <a:spcAft>
          <a:spcPct val="0"/>
        </a:spcAft>
        <a:buClr>
          <a:srgbClr val="5675A9"/>
        </a:buClr>
        <a:buChar char="•"/>
        <a:defRPr sz="1600" baseline="0">
          <a:solidFill>
            <a:schemeClr val="bg1"/>
          </a:solidFill>
          <a:latin typeface="Gill Sans"/>
          <a:cs typeface="Gill Sans"/>
        </a:defRPr>
      </a:lvl4pPr>
      <a:lvl5pPr marL="2057085" indent="-228564" algn="l" rtl="0" eaLnBrk="0" fontAlgn="base" hangingPunct="0">
        <a:spcBef>
          <a:spcPct val="20000"/>
        </a:spcBef>
        <a:spcAft>
          <a:spcPct val="0"/>
        </a:spcAft>
        <a:buClr>
          <a:srgbClr val="5675A9"/>
        </a:buClr>
        <a:buChar char="•"/>
        <a:defRPr sz="1600" baseline="0">
          <a:solidFill>
            <a:schemeClr val="bg1"/>
          </a:solidFill>
          <a:latin typeface="Gill Sans"/>
          <a:cs typeface="Gill Sans"/>
        </a:defRPr>
      </a:lvl5pPr>
      <a:lvl6pPr marL="2514215" indent="-228564" algn="l" rtl="0" fontAlgn="base">
        <a:spcBef>
          <a:spcPct val="20000"/>
        </a:spcBef>
        <a:spcAft>
          <a:spcPct val="0"/>
        </a:spcAft>
        <a:buChar char="•"/>
        <a:defRPr sz="1600">
          <a:solidFill>
            <a:schemeClr val="tx2"/>
          </a:solidFill>
          <a:latin typeface="+mn-lt"/>
        </a:defRPr>
      </a:lvl6pPr>
      <a:lvl7pPr marL="2971344" indent="-228564" algn="l" rtl="0" fontAlgn="base">
        <a:spcBef>
          <a:spcPct val="20000"/>
        </a:spcBef>
        <a:spcAft>
          <a:spcPct val="0"/>
        </a:spcAft>
        <a:buChar char="•"/>
        <a:defRPr sz="1600">
          <a:solidFill>
            <a:schemeClr val="tx2"/>
          </a:solidFill>
          <a:latin typeface="+mn-lt"/>
        </a:defRPr>
      </a:lvl7pPr>
      <a:lvl8pPr marL="3428475" indent="-228564" algn="l" rtl="0" fontAlgn="base">
        <a:spcBef>
          <a:spcPct val="20000"/>
        </a:spcBef>
        <a:spcAft>
          <a:spcPct val="0"/>
        </a:spcAft>
        <a:buChar char="•"/>
        <a:defRPr sz="1600">
          <a:solidFill>
            <a:schemeClr val="tx2"/>
          </a:solidFill>
          <a:latin typeface="+mn-lt"/>
        </a:defRPr>
      </a:lvl8pPr>
      <a:lvl9pPr marL="3885603" indent="-228564" algn="l" rtl="0" fontAlgn="base">
        <a:spcBef>
          <a:spcPct val="20000"/>
        </a:spcBef>
        <a:spcAft>
          <a:spcPct val="0"/>
        </a:spcAft>
        <a:buChar char="•"/>
        <a:defRPr sz="1600">
          <a:solidFill>
            <a:schemeClr val="tx2"/>
          </a:solidFill>
          <a:latin typeface="+mn-lt"/>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30"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90" algn="l" defTabSz="914259" rtl="0" eaLnBrk="1" latinLnBrk="0" hangingPunct="1">
        <a:defRPr sz="1800" kern="1200">
          <a:solidFill>
            <a:schemeClr val="tx1"/>
          </a:solidFill>
          <a:latin typeface="+mn-lt"/>
          <a:ea typeface="+mn-ea"/>
          <a:cs typeface="+mn-cs"/>
        </a:defRPr>
      </a:lvl4pPr>
      <a:lvl5pPr marL="1828519" algn="l" defTabSz="914259" rtl="0" eaLnBrk="1" latinLnBrk="0" hangingPunct="1">
        <a:defRPr sz="1800" kern="1200">
          <a:solidFill>
            <a:schemeClr val="tx1"/>
          </a:solidFill>
          <a:latin typeface="+mn-lt"/>
          <a:ea typeface="+mn-ea"/>
          <a:cs typeface="+mn-cs"/>
        </a:defRPr>
      </a:lvl5pPr>
      <a:lvl6pPr marL="2285649" algn="l" defTabSz="914259" rtl="0" eaLnBrk="1" latinLnBrk="0" hangingPunct="1">
        <a:defRPr sz="1800" kern="1200">
          <a:solidFill>
            <a:schemeClr val="tx1"/>
          </a:solidFill>
          <a:latin typeface="+mn-lt"/>
          <a:ea typeface="+mn-ea"/>
          <a:cs typeface="+mn-cs"/>
        </a:defRPr>
      </a:lvl6pPr>
      <a:lvl7pPr marL="2742780" algn="l" defTabSz="914259" rtl="0" eaLnBrk="1" latinLnBrk="0" hangingPunct="1">
        <a:defRPr sz="1800" kern="1200">
          <a:solidFill>
            <a:schemeClr val="tx1"/>
          </a:solidFill>
          <a:latin typeface="+mn-lt"/>
          <a:ea typeface="+mn-ea"/>
          <a:cs typeface="+mn-cs"/>
        </a:defRPr>
      </a:lvl7pPr>
      <a:lvl8pPr marL="3199908" algn="l" defTabSz="914259" rtl="0" eaLnBrk="1" latinLnBrk="0" hangingPunct="1">
        <a:defRPr sz="1800" kern="1200">
          <a:solidFill>
            <a:schemeClr val="tx1"/>
          </a:solidFill>
          <a:latin typeface="+mn-lt"/>
          <a:ea typeface="+mn-ea"/>
          <a:cs typeface="+mn-cs"/>
        </a:defRPr>
      </a:lvl8pPr>
      <a:lvl9pPr marL="3657039" algn="l" defTabSz="91425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normAutofit/>
          </a:bodyPr>
          <a:lstStyle/>
          <a:p>
            <a:r>
              <a:t>标题文本</a:t>
            </a:r>
          </a:p>
        </p:txBody>
      </p:sp>
      <p:sp>
        <p:nvSpPr>
          <p:cNvPr id="3" name="正文级别 1…"/>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8422823" y="6404294"/>
            <a:ext cx="263978" cy="269237"/>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fld id="{86CB4B4D-7CA3-9044-876B-883B54F8677D}" type="slidenum">
              <a:t>‹#›</a:t>
            </a:fld>
            <a:endParaRPr/>
          </a:p>
        </p:txBody>
      </p:sp>
    </p:spTree>
    <p:extLst>
      <p:ext uri="{BB962C8B-B14F-4D97-AF65-F5344CB8AC3E}">
        <p14:creationId xmlns:p14="http://schemas.microsoft.com/office/powerpoint/2010/main" val="619639679"/>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4"/>
          <p:cNvSpPr>
            <a:spLocks noChangeArrowheads="1"/>
          </p:cNvSpPr>
          <p:nvPr/>
        </p:nvSpPr>
        <p:spPr bwMode="auto">
          <a:xfrm>
            <a:off x="70617" y="1518349"/>
            <a:ext cx="8991600" cy="1371601"/>
          </a:xfrm>
          <a:prstGeom prst="rect">
            <a:avLst/>
          </a:prstGeom>
          <a:noFill/>
          <a:ln w="9525">
            <a:noFill/>
            <a:miter lim="800000"/>
            <a:headEnd/>
            <a:tailEnd/>
          </a:ln>
        </p:spPr>
        <p:txBody>
          <a:bodyPr lIns="91425" tIns="45713" rIns="91425" bIns="45713" anchor="ctr"/>
          <a:lstStyle/>
          <a:p>
            <a:pPr algn="ctr" eaLnBrk="1" hangingPunct="1"/>
            <a:r>
              <a:rPr lang="en-US" sz="3600" dirty="0">
                <a:solidFill>
                  <a:schemeClr val="bg2"/>
                </a:solidFill>
                <a:latin typeface="Gill Sans"/>
                <a:cs typeface="Gill Sans"/>
              </a:rPr>
              <a:t>CS4225/CS5425 Big Data Systems for Data Science</a:t>
            </a:r>
          </a:p>
        </p:txBody>
      </p:sp>
      <p:sp>
        <p:nvSpPr>
          <p:cNvPr id="11" name="Rectangle 3"/>
          <p:cNvSpPr txBox="1">
            <a:spLocks noChangeArrowheads="1"/>
          </p:cNvSpPr>
          <p:nvPr/>
        </p:nvSpPr>
        <p:spPr bwMode="auto">
          <a:xfrm>
            <a:off x="3924300" y="4774613"/>
            <a:ext cx="1295400" cy="548473"/>
          </a:xfrm>
          <a:prstGeom prst="rect">
            <a:avLst/>
          </a:prstGeom>
          <a:noFill/>
          <a:ln w="9525">
            <a:noFill/>
            <a:miter lim="800000"/>
            <a:headEnd/>
            <a:tailEnd/>
          </a:ln>
        </p:spPr>
        <p:txBody>
          <a:bodyPr vert="horz" wrap="square" lIns="91425" tIns="45713" rIns="91425" bIns="45713" numCol="1" anchor="t" anchorCtr="0" compatLnSpc="1">
            <a:prstTxWarp prst="textNoShape">
              <a:avLst/>
            </a:prstTxWarp>
          </a:bodyPr>
          <a:lstStyle/>
          <a:p>
            <a:pPr defTabSz="914259" eaLnBrk="1" hangingPunct="1">
              <a:buClr>
                <a:srgbClr val="5675A9"/>
              </a:buClr>
              <a:buSzPct val="75000"/>
              <a:defRPr/>
            </a:pPr>
            <a:r>
              <a:rPr lang="en-US" altLang="zh-CN" sz="2000" dirty="0" err="1">
                <a:solidFill>
                  <a:schemeClr val="bg1"/>
                </a:solidFill>
              </a:rPr>
              <a:t>Qinbin</a:t>
            </a:r>
            <a:r>
              <a:rPr lang="zh-CN" altLang="en-US" sz="2000" dirty="0">
                <a:solidFill>
                  <a:schemeClr val="bg1"/>
                </a:solidFill>
              </a:rPr>
              <a:t> </a:t>
            </a:r>
            <a:r>
              <a:rPr lang="en-US" altLang="zh-CN" sz="2000" dirty="0">
                <a:solidFill>
                  <a:schemeClr val="bg1"/>
                </a:solidFill>
              </a:rPr>
              <a:t>Li</a:t>
            </a:r>
            <a:endParaRPr lang="en-US" sz="2000" dirty="0">
              <a:solidFill>
                <a:schemeClr val="bg1"/>
              </a:solidFill>
            </a:endParaRPr>
          </a:p>
        </p:txBody>
      </p:sp>
      <p:sp>
        <p:nvSpPr>
          <p:cNvPr id="7" name="Rectangle 14"/>
          <p:cNvSpPr>
            <a:spLocks noChangeArrowheads="1"/>
          </p:cNvSpPr>
          <p:nvPr/>
        </p:nvSpPr>
        <p:spPr bwMode="auto">
          <a:xfrm>
            <a:off x="89598" y="2637624"/>
            <a:ext cx="8991600" cy="914400"/>
          </a:xfrm>
          <a:prstGeom prst="rect">
            <a:avLst/>
          </a:prstGeom>
          <a:noFill/>
          <a:ln w="9525">
            <a:noFill/>
            <a:miter lim="800000"/>
            <a:headEnd/>
            <a:tailEnd/>
          </a:ln>
        </p:spPr>
        <p:txBody>
          <a:bodyPr lIns="91425" tIns="45713" rIns="91425" bIns="45713" anchor="ctr"/>
          <a:lstStyle/>
          <a:p>
            <a:pPr algn="ctr" eaLnBrk="1" hangingPunct="1"/>
            <a:r>
              <a:rPr lang="en-US" sz="3200" b="0" dirty="0">
                <a:solidFill>
                  <a:schemeClr val="bg2"/>
                </a:solidFill>
                <a:latin typeface="Gill Sans"/>
                <a:cs typeface="Gill Sans"/>
              </a:rPr>
              <a:t>Assignment 1: Introduction and Hadoop</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0800" y="18422"/>
            <a:ext cx="2648857" cy="1469366"/>
          </a:xfrm>
          <a:prstGeom prst="rect">
            <a:avLst/>
          </a:prstGeom>
        </p:spPr>
      </p:pic>
      <p:sp>
        <p:nvSpPr>
          <p:cNvPr id="5" name="Slide Number Placeholder 4"/>
          <p:cNvSpPr>
            <a:spLocks noGrp="1"/>
          </p:cNvSpPr>
          <p:nvPr>
            <p:ph type="sldNum" sz="quarter" idx="10"/>
          </p:nvPr>
        </p:nvSpPr>
        <p:spPr/>
        <p:txBody>
          <a:bodyPr/>
          <a:lstStyle/>
          <a:p>
            <a:fld id="{95C605C4-1F5B-4B2B-8458-3FC432AF1FAC}" type="slidenum">
              <a:rPr lang="en-US" smtClean="0"/>
              <a:t>1</a:t>
            </a:fld>
            <a:endParaRPr lang="en-US"/>
          </a:p>
        </p:txBody>
      </p:sp>
    </p:spTree>
    <p:extLst>
      <p:ext uri="{BB962C8B-B14F-4D97-AF65-F5344CB8AC3E}">
        <p14:creationId xmlns:p14="http://schemas.microsoft.com/office/powerpoint/2010/main" val="34225280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itle 1"/>
          <p:cNvSpPr txBox="1">
            <a:spLocks noGrp="1"/>
          </p:cNvSpPr>
          <p:nvPr>
            <p:ph type="title"/>
          </p:nvPr>
        </p:nvSpPr>
        <p:spPr>
          <a:xfrm>
            <a:off x="457200" y="274637"/>
            <a:ext cx="8229600" cy="1143004"/>
          </a:xfrm>
          <a:prstGeom prst="rect">
            <a:avLst/>
          </a:prstGeom>
        </p:spPr>
        <p:txBody>
          <a:bodyPr/>
          <a:lstStyle/>
          <a:p>
            <a:r>
              <a:t>Naïve Solution</a:t>
            </a:r>
          </a:p>
        </p:txBody>
      </p:sp>
      <p:sp>
        <p:nvSpPr>
          <p:cNvPr id="167" name="Content Placeholder 2"/>
          <p:cNvSpPr txBox="1">
            <a:spLocks noGrp="1"/>
          </p:cNvSpPr>
          <p:nvPr>
            <p:ph type="body" idx="1"/>
          </p:nvPr>
        </p:nvSpPr>
        <p:spPr>
          <a:xfrm>
            <a:off x="533400" y="1447800"/>
            <a:ext cx="8229600" cy="4525963"/>
          </a:xfrm>
          <a:prstGeom prst="rect">
            <a:avLst/>
          </a:prstGeom>
        </p:spPr>
        <p:txBody>
          <a:bodyPr/>
          <a:lstStyle/>
          <a:p>
            <a:r>
              <a:t>4 MapReduce stages</a:t>
            </a:r>
          </a:p>
        </p:txBody>
      </p:sp>
      <p:grpSp>
        <p:nvGrpSpPr>
          <p:cNvPr id="170" name="Folded Corner 3"/>
          <p:cNvGrpSpPr/>
          <p:nvPr/>
        </p:nvGrpSpPr>
        <p:grpSpPr>
          <a:xfrm>
            <a:off x="609595" y="2920997"/>
            <a:ext cx="802113" cy="541875"/>
            <a:chOff x="-1" y="0"/>
            <a:chExt cx="802111" cy="541873"/>
          </a:xfrm>
        </p:grpSpPr>
        <p:sp>
          <p:nvSpPr>
            <p:cNvPr id="168" name="线条"/>
            <p:cNvSpPr/>
            <p:nvPr/>
          </p:nvSpPr>
          <p:spPr>
            <a:xfrm>
              <a:off x="-2" y="-1"/>
              <a:ext cx="802113" cy="541875"/>
            </a:xfrm>
            <a:custGeom>
              <a:avLst/>
              <a:gdLst/>
              <a:ahLst/>
              <a:cxnLst>
                <a:cxn ang="0">
                  <a:pos x="wd2" y="hd2"/>
                </a:cxn>
                <a:cxn ang="5400000">
                  <a:pos x="wd2" y="hd2"/>
                </a:cxn>
                <a:cxn ang="10800000">
                  <a:pos x="wd2" y="hd2"/>
                </a:cxn>
                <a:cxn ang="16200000">
                  <a:pos x="wd2" y="hd2"/>
                </a:cxn>
              </a:cxnLst>
              <a:rect l="0" t="0" r="r" b="b"/>
              <a:pathLst>
                <a:path w="21600" h="21600" extrusionOk="0">
                  <a:moveTo>
                    <a:pt x="19168" y="21600"/>
                  </a:moveTo>
                  <a:lnTo>
                    <a:pt x="19654" y="18720"/>
                  </a:lnTo>
                  <a:lnTo>
                    <a:pt x="21600" y="18000"/>
                  </a:lnTo>
                  <a:lnTo>
                    <a:pt x="19168" y="21600"/>
                  </a:lnTo>
                  <a:lnTo>
                    <a:pt x="0" y="21600"/>
                  </a:lnTo>
                  <a:lnTo>
                    <a:pt x="0" y="0"/>
                  </a:lnTo>
                  <a:lnTo>
                    <a:pt x="21600" y="0"/>
                  </a:lnTo>
                  <a:lnTo>
                    <a:pt x="21600" y="18000"/>
                  </a:lnTo>
                </a:path>
              </a:pathLst>
            </a:custGeom>
            <a:noFill/>
            <a:ln w="25400" cap="flat">
              <a:solidFill>
                <a:srgbClr val="3A5E8A"/>
              </a:solidFill>
              <a:prstDash val="solid"/>
              <a:round/>
            </a:ln>
            <a:effectLst/>
          </p:spPr>
          <p:txBody>
            <a:bodyPr wrap="square" lIns="45718" tIns="45718" rIns="45718" bIns="45718"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169" name="File 1"/>
            <p:cNvSpPr txBox="1"/>
            <p:nvPr/>
          </p:nvSpPr>
          <p:spPr>
            <a:xfrm>
              <a:off x="-2" y="46706"/>
              <a:ext cx="802113" cy="3581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File 1</a:t>
              </a:r>
            </a:p>
          </p:txBody>
        </p:sp>
      </p:grpSp>
      <p:grpSp>
        <p:nvGrpSpPr>
          <p:cNvPr id="173" name="Rectangle 5"/>
          <p:cNvGrpSpPr/>
          <p:nvPr/>
        </p:nvGrpSpPr>
        <p:grpSpPr>
          <a:xfrm>
            <a:off x="1905000" y="2614928"/>
            <a:ext cx="1371600" cy="1424937"/>
            <a:chOff x="0" y="0"/>
            <a:chExt cx="1371600" cy="1424935"/>
          </a:xfrm>
        </p:grpSpPr>
        <p:sp>
          <p:nvSpPr>
            <p:cNvPr id="171" name="矩形"/>
            <p:cNvSpPr/>
            <p:nvPr/>
          </p:nvSpPr>
          <p:spPr>
            <a:xfrm>
              <a:off x="0" y="1270"/>
              <a:ext cx="1371600" cy="1422405"/>
            </a:xfrm>
            <a:prstGeom prst="rect">
              <a:avLst/>
            </a:prstGeom>
            <a:noFill/>
            <a:ln w="25400" cap="flat">
              <a:solidFill>
                <a:srgbClr val="000000"/>
              </a:solidFill>
              <a:prstDash val="solid"/>
              <a:round/>
            </a:ln>
            <a:effectLst/>
          </p:spPr>
          <p:txBody>
            <a:bodyPr wrap="square" lIns="45718" tIns="45718" rIns="45718" bIns="45718" numCol="1" anchor="ctr">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172" name="he 2…"/>
            <p:cNvSpPr txBox="1"/>
            <p:nvPr/>
          </p:nvSpPr>
          <p:spPr>
            <a:xfrm>
              <a:off x="0" y="0"/>
              <a:ext cx="1371600" cy="14249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he	2</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sugar	1</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coffee 	1</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put	1</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a:t>
              </a:r>
            </a:p>
          </p:txBody>
        </p:sp>
      </p:grpSp>
      <p:sp>
        <p:nvSpPr>
          <p:cNvPr id="174" name="Straight Arrow Connector 6"/>
          <p:cNvSpPr/>
          <p:nvPr/>
        </p:nvSpPr>
        <p:spPr>
          <a:xfrm>
            <a:off x="1411705" y="3191933"/>
            <a:ext cx="493295" cy="4"/>
          </a:xfrm>
          <a:prstGeom prst="line">
            <a:avLst/>
          </a:prstGeom>
          <a:ln w="28575">
            <a:solidFill>
              <a:srgbClr val="000000"/>
            </a:solidFill>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grpSp>
        <p:nvGrpSpPr>
          <p:cNvPr id="177" name="Folded Corner 10"/>
          <p:cNvGrpSpPr/>
          <p:nvPr/>
        </p:nvGrpSpPr>
        <p:grpSpPr>
          <a:xfrm>
            <a:off x="685795" y="5283195"/>
            <a:ext cx="725914" cy="541875"/>
            <a:chOff x="-1" y="0"/>
            <a:chExt cx="725912" cy="541873"/>
          </a:xfrm>
        </p:grpSpPr>
        <p:sp>
          <p:nvSpPr>
            <p:cNvPr id="175" name="线条"/>
            <p:cNvSpPr/>
            <p:nvPr/>
          </p:nvSpPr>
          <p:spPr>
            <a:xfrm>
              <a:off x="-1" y="-1"/>
              <a:ext cx="725913" cy="541875"/>
            </a:xfrm>
            <a:custGeom>
              <a:avLst/>
              <a:gdLst/>
              <a:ahLst/>
              <a:cxnLst>
                <a:cxn ang="0">
                  <a:pos x="wd2" y="hd2"/>
                </a:cxn>
                <a:cxn ang="5400000">
                  <a:pos x="wd2" y="hd2"/>
                </a:cxn>
                <a:cxn ang="10800000">
                  <a:pos x="wd2" y="hd2"/>
                </a:cxn>
                <a:cxn ang="16200000">
                  <a:pos x="wd2" y="hd2"/>
                </a:cxn>
              </a:cxnLst>
              <a:rect l="0" t="0" r="r" b="b"/>
              <a:pathLst>
                <a:path w="21600" h="21600" extrusionOk="0">
                  <a:moveTo>
                    <a:pt x="18913" y="21600"/>
                  </a:moveTo>
                  <a:lnTo>
                    <a:pt x="19450" y="18720"/>
                  </a:lnTo>
                  <a:lnTo>
                    <a:pt x="21600" y="18000"/>
                  </a:lnTo>
                  <a:lnTo>
                    <a:pt x="18913" y="21600"/>
                  </a:lnTo>
                  <a:lnTo>
                    <a:pt x="0" y="21600"/>
                  </a:lnTo>
                  <a:lnTo>
                    <a:pt x="0" y="0"/>
                  </a:lnTo>
                  <a:lnTo>
                    <a:pt x="21600" y="0"/>
                  </a:lnTo>
                  <a:lnTo>
                    <a:pt x="21600" y="18000"/>
                  </a:lnTo>
                </a:path>
              </a:pathLst>
            </a:custGeom>
            <a:noFill/>
            <a:ln w="25400" cap="flat">
              <a:solidFill>
                <a:srgbClr val="3A5E8A"/>
              </a:solidFill>
              <a:prstDash val="solid"/>
              <a:round/>
            </a:ln>
            <a:effectLst/>
          </p:spPr>
          <p:txBody>
            <a:bodyPr wrap="square" lIns="45718" tIns="45718" rIns="45718" bIns="45718"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176" name="File 2"/>
            <p:cNvSpPr txBox="1"/>
            <p:nvPr/>
          </p:nvSpPr>
          <p:spPr>
            <a:xfrm>
              <a:off x="-2" y="46706"/>
              <a:ext cx="725913" cy="3581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File 2</a:t>
              </a:r>
            </a:p>
          </p:txBody>
        </p:sp>
      </p:grpSp>
      <p:grpSp>
        <p:nvGrpSpPr>
          <p:cNvPr id="180" name="Rectangle 11"/>
          <p:cNvGrpSpPr/>
          <p:nvPr/>
        </p:nvGrpSpPr>
        <p:grpSpPr>
          <a:xfrm>
            <a:off x="1905000" y="4748529"/>
            <a:ext cx="1371600" cy="1424937"/>
            <a:chOff x="0" y="0"/>
            <a:chExt cx="1371600" cy="1424935"/>
          </a:xfrm>
        </p:grpSpPr>
        <p:sp>
          <p:nvSpPr>
            <p:cNvPr id="178" name="矩形"/>
            <p:cNvSpPr/>
            <p:nvPr/>
          </p:nvSpPr>
          <p:spPr>
            <a:xfrm>
              <a:off x="0" y="1270"/>
              <a:ext cx="1371600" cy="1422405"/>
            </a:xfrm>
            <a:prstGeom prst="rect">
              <a:avLst/>
            </a:prstGeom>
            <a:noFill/>
            <a:ln w="25400" cap="flat">
              <a:solidFill>
                <a:srgbClr val="000000"/>
              </a:solidFill>
              <a:prstDash val="solid"/>
              <a:round/>
            </a:ln>
            <a:effectLst/>
          </p:spPr>
          <p:txBody>
            <a:bodyPr wrap="square" lIns="45718" tIns="45718" rIns="45718" bIns="45718" numCol="1" anchor="ctr">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179" name="he 2…"/>
            <p:cNvSpPr txBox="1"/>
            <p:nvPr/>
          </p:nvSpPr>
          <p:spPr>
            <a:xfrm>
              <a:off x="0" y="0"/>
              <a:ext cx="1371600" cy="14249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he	2</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sugar	1</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coffee 	1</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had	1</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a:t>
              </a:r>
            </a:p>
          </p:txBody>
        </p:sp>
      </p:grpSp>
      <p:sp>
        <p:nvSpPr>
          <p:cNvPr id="181" name="Straight Arrow Connector 12"/>
          <p:cNvSpPr/>
          <p:nvPr/>
        </p:nvSpPr>
        <p:spPr>
          <a:xfrm>
            <a:off x="1411705" y="5554132"/>
            <a:ext cx="493295" cy="3"/>
          </a:xfrm>
          <a:prstGeom prst="line">
            <a:avLst/>
          </a:prstGeom>
          <a:ln w="28575">
            <a:solidFill>
              <a:srgbClr val="000000"/>
            </a:solidFill>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182" name="TextBox 13"/>
          <p:cNvSpPr txBox="1"/>
          <p:nvPr/>
        </p:nvSpPr>
        <p:spPr>
          <a:xfrm>
            <a:off x="806325" y="2221468"/>
            <a:ext cx="2394077" cy="35813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defRPr b="1"/>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1" i="0" u="none" strike="noStrike" kern="0" cap="none" spc="0" normalizeH="0" baseline="0" noProof="0">
                <a:ln>
                  <a:noFill/>
                </a:ln>
                <a:solidFill>
                  <a:srgbClr val="000000"/>
                </a:solidFill>
                <a:effectLst/>
                <a:uLnTx/>
                <a:uFillTx/>
                <a:latin typeface="Calibri"/>
                <a:cs typeface="Calibri"/>
                <a:sym typeface="Calibri"/>
              </a:rPr>
              <a:t>Stage 1: (WordCount)</a:t>
            </a:r>
          </a:p>
        </p:txBody>
      </p:sp>
      <p:sp>
        <p:nvSpPr>
          <p:cNvPr id="183" name="TextBox 19"/>
          <p:cNvSpPr txBox="1"/>
          <p:nvPr/>
        </p:nvSpPr>
        <p:spPr>
          <a:xfrm>
            <a:off x="882528" y="4311134"/>
            <a:ext cx="2394075" cy="35813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defRPr b="1"/>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1" i="0" u="none" strike="noStrike" kern="0" cap="none" spc="0" normalizeH="0" baseline="0" noProof="0">
                <a:ln>
                  <a:noFill/>
                </a:ln>
                <a:solidFill>
                  <a:srgbClr val="000000"/>
                </a:solidFill>
                <a:effectLst/>
                <a:uLnTx/>
                <a:uFillTx/>
                <a:latin typeface="Calibri"/>
                <a:cs typeface="Calibri"/>
                <a:sym typeface="Calibri"/>
              </a:rPr>
              <a:t>Stage 2: (WordCount)</a:t>
            </a:r>
          </a:p>
        </p:txBody>
      </p:sp>
      <p:sp>
        <p:nvSpPr>
          <p:cNvPr id="184" name="Slide Number Placeholder 38"/>
          <p:cNvSpPr txBox="1">
            <a:spLocks noGrp="1"/>
          </p:cNvSpPr>
          <p:nvPr>
            <p:ph type="sldNum" sz="quarter" idx="4294967295"/>
          </p:nvPr>
        </p:nvSpPr>
        <p:spPr>
          <a:xfrm>
            <a:off x="8422819" y="6404293"/>
            <a:ext cx="263979" cy="269237"/>
          </a:xfrm>
          <a:prstGeom prst="rect">
            <a:avLst/>
          </a:prstGeom>
          <a:extLst>
            <a:ext uri="{C572A759-6A51-4108-AA02-DFA0A04FC94B}">
              <ma14:wrappingTextBoxFlag xmlns:ma14="http://schemas.microsoft.com/office/mac/drawingml/2011/main" xmlns="" val="1"/>
            </a:ext>
          </a:extLst>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10</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259604460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itle 1"/>
          <p:cNvSpPr txBox="1">
            <a:spLocks noGrp="1"/>
          </p:cNvSpPr>
          <p:nvPr>
            <p:ph type="title"/>
          </p:nvPr>
        </p:nvSpPr>
        <p:spPr>
          <a:xfrm>
            <a:off x="457200" y="274637"/>
            <a:ext cx="8229600" cy="1143004"/>
          </a:xfrm>
          <a:prstGeom prst="rect">
            <a:avLst/>
          </a:prstGeom>
        </p:spPr>
        <p:txBody>
          <a:bodyPr/>
          <a:lstStyle/>
          <a:p>
            <a:r>
              <a:t>Naïve Solution</a:t>
            </a:r>
          </a:p>
        </p:txBody>
      </p:sp>
      <p:sp>
        <p:nvSpPr>
          <p:cNvPr id="187" name="Content Placeholder 2"/>
          <p:cNvSpPr txBox="1">
            <a:spLocks noGrp="1"/>
          </p:cNvSpPr>
          <p:nvPr>
            <p:ph type="body" idx="1"/>
          </p:nvPr>
        </p:nvSpPr>
        <p:spPr>
          <a:xfrm>
            <a:off x="533400" y="1447800"/>
            <a:ext cx="8229600" cy="4525963"/>
          </a:xfrm>
          <a:prstGeom prst="rect">
            <a:avLst/>
          </a:prstGeom>
        </p:spPr>
        <p:txBody>
          <a:bodyPr/>
          <a:lstStyle/>
          <a:p>
            <a:r>
              <a:t>4 MapReduce stages</a:t>
            </a:r>
          </a:p>
        </p:txBody>
      </p:sp>
      <p:grpSp>
        <p:nvGrpSpPr>
          <p:cNvPr id="190" name="Folded Corner 3"/>
          <p:cNvGrpSpPr/>
          <p:nvPr/>
        </p:nvGrpSpPr>
        <p:grpSpPr>
          <a:xfrm>
            <a:off x="609595" y="2920997"/>
            <a:ext cx="802113" cy="541875"/>
            <a:chOff x="-1" y="0"/>
            <a:chExt cx="802111" cy="541873"/>
          </a:xfrm>
        </p:grpSpPr>
        <p:sp>
          <p:nvSpPr>
            <p:cNvPr id="188" name="线条"/>
            <p:cNvSpPr/>
            <p:nvPr/>
          </p:nvSpPr>
          <p:spPr>
            <a:xfrm>
              <a:off x="-2" y="-1"/>
              <a:ext cx="802113" cy="541875"/>
            </a:xfrm>
            <a:custGeom>
              <a:avLst/>
              <a:gdLst/>
              <a:ahLst/>
              <a:cxnLst>
                <a:cxn ang="0">
                  <a:pos x="wd2" y="hd2"/>
                </a:cxn>
                <a:cxn ang="5400000">
                  <a:pos x="wd2" y="hd2"/>
                </a:cxn>
                <a:cxn ang="10800000">
                  <a:pos x="wd2" y="hd2"/>
                </a:cxn>
                <a:cxn ang="16200000">
                  <a:pos x="wd2" y="hd2"/>
                </a:cxn>
              </a:cxnLst>
              <a:rect l="0" t="0" r="r" b="b"/>
              <a:pathLst>
                <a:path w="21600" h="21600" extrusionOk="0">
                  <a:moveTo>
                    <a:pt x="19168" y="21600"/>
                  </a:moveTo>
                  <a:lnTo>
                    <a:pt x="19654" y="18720"/>
                  </a:lnTo>
                  <a:lnTo>
                    <a:pt x="21600" y="18000"/>
                  </a:lnTo>
                  <a:lnTo>
                    <a:pt x="19168" y="21600"/>
                  </a:lnTo>
                  <a:lnTo>
                    <a:pt x="0" y="21600"/>
                  </a:lnTo>
                  <a:lnTo>
                    <a:pt x="0" y="0"/>
                  </a:lnTo>
                  <a:lnTo>
                    <a:pt x="21600" y="0"/>
                  </a:lnTo>
                  <a:lnTo>
                    <a:pt x="21600" y="18000"/>
                  </a:lnTo>
                </a:path>
              </a:pathLst>
            </a:custGeom>
            <a:noFill/>
            <a:ln w="25400" cap="flat">
              <a:solidFill>
                <a:srgbClr val="3A5E8A"/>
              </a:solidFill>
              <a:prstDash val="solid"/>
              <a:round/>
            </a:ln>
            <a:effectLst/>
          </p:spPr>
          <p:txBody>
            <a:bodyPr wrap="square" lIns="45718" tIns="45718" rIns="45718" bIns="45718"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189" name="File 1"/>
            <p:cNvSpPr txBox="1"/>
            <p:nvPr/>
          </p:nvSpPr>
          <p:spPr>
            <a:xfrm>
              <a:off x="-2" y="46706"/>
              <a:ext cx="802113" cy="3581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File 1</a:t>
              </a:r>
            </a:p>
          </p:txBody>
        </p:sp>
      </p:grpSp>
      <p:grpSp>
        <p:nvGrpSpPr>
          <p:cNvPr id="193" name="Rectangle 5"/>
          <p:cNvGrpSpPr/>
          <p:nvPr/>
        </p:nvGrpSpPr>
        <p:grpSpPr>
          <a:xfrm>
            <a:off x="1905000" y="2614928"/>
            <a:ext cx="1371600" cy="1424937"/>
            <a:chOff x="0" y="0"/>
            <a:chExt cx="1371600" cy="1424935"/>
          </a:xfrm>
        </p:grpSpPr>
        <p:sp>
          <p:nvSpPr>
            <p:cNvPr id="191" name="矩形"/>
            <p:cNvSpPr/>
            <p:nvPr/>
          </p:nvSpPr>
          <p:spPr>
            <a:xfrm>
              <a:off x="0" y="1270"/>
              <a:ext cx="1371600" cy="1422405"/>
            </a:xfrm>
            <a:prstGeom prst="rect">
              <a:avLst/>
            </a:prstGeom>
            <a:noFill/>
            <a:ln w="25400" cap="flat">
              <a:solidFill>
                <a:srgbClr val="000000"/>
              </a:solidFill>
              <a:prstDash val="solid"/>
              <a:round/>
            </a:ln>
            <a:effectLst/>
          </p:spPr>
          <p:txBody>
            <a:bodyPr wrap="square" lIns="45718" tIns="45718" rIns="45718" bIns="45718" numCol="1" anchor="ctr">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192" name="he 2…"/>
            <p:cNvSpPr txBox="1"/>
            <p:nvPr/>
          </p:nvSpPr>
          <p:spPr>
            <a:xfrm>
              <a:off x="0" y="0"/>
              <a:ext cx="1371600" cy="14249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he	2</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sugar	1</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coffee 	1</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put	1</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a:t>
              </a:r>
            </a:p>
          </p:txBody>
        </p:sp>
      </p:grpSp>
      <p:sp>
        <p:nvSpPr>
          <p:cNvPr id="194" name="Straight Arrow Connector 6"/>
          <p:cNvSpPr/>
          <p:nvPr/>
        </p:nvSpPr>
        <p:spPr>
          <a:xfrm>
            <a:off x="1411705" y="3191933"/>
            <a:ext cx="493295" cy="4"/>
          </a:xfrm>
          <a:prstGeom prst="line">
            <a:avLst/>
          </a:prstGeom>
          <a:ln w="28575">
            <a:solidFill>
              <a:srgbClr val="000000"/>
            </a:solidFill>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grpSp>
        <p:nvGrpSpPr>
          <p:cNvPr id="197" name="Folded Corner 10"/>
          <p:cNvGrpSpPr/>
          <p:nvPr/>
        </p:nvGrpSpPr>
        <p:grpSpPr>
          <a:xfrm>
            <a:off x="685795" y="5283195"/>
            <a:ext cx="725914" cy="541875"/>
            <a:chOff x="-1" y="0"/>
            <a:chExt cx="725912" cy="541873"/>
          </a:xfrm>
        </p:grpSpPr>
        <p:sp>
          <p:nvSpPr>
            <p:cNvPr id="195" name="线条"/>
            <p:cNvSpPr/>
            <p:nvPr/>
          </p:nvSpPr>
          <p:spPr>
            <a:xfrm>
              <a:off x="-1" y="-1"/>
              <a:ext cx="725913" cy="541875"/>
            </a:xfrm>
            <a:custGeom>
              <a:avLst/>
              <a:gdLst/>
              <a:ahLst/>
              <a:cxnLst>
                <a:cxn ang="0">
                  <a:pos x="wd2" y="hd2"/>
                </a:cxn>
                <a:cxn ang="5400000">
                  <a:pos x="wd2" y="hd2"/>
                </a:cxn>
                <a:cxn ang="10800000">
                  <a:pos x="wd2" y="hd2"/>
                </a:cxn>
                <a:cxn ang="16200000">
                  <a:pos x="wd2" y="hd2"/>
                </a:cxn>
              </a:cxnLst>
              <a:rect l="0" t="0" r="r" b="b"/>
              <a:pathLst>
                <a:path w="21600" h="21600" extrusionOk="0">
                  <a:moveTo>
                    <a:pt x="18913" y="21600"/>
                  </a:moveTo>
                  <a:lnTo>
                    <a:pt x="19450" y="18720"/>
                  </a:lnTo>
                  <a:lnTo>
                    <a:pt x="21600" y="18000"/>
                  </a:lnTo>
                  <a:lnTo>
                    <a:pt x="18913" y="21600"/>
                  </a:lnTo>
                  <a:lnTo>
                    <a:pt x="0" y="21600"/>
                  </a:lnTo>
                  <a:lnTo>
                    <a:pt x="0" y="0"/>
                  </a:lnTo>
                  <a:lnTo>
                    <a:pt x="21600" y="0"/>
                  </a:lnTo>
                  <a:lnTo>
                    <a:pt x="21600" y="18000"/>
                  </a:lnTo>
                </a:path>
              </a:pathLst>
            </a:custGeom>
            <a:noFill/>
            <a:ln w="25400" cap="flat">
              <a:solidFill>
                <a:srgbClr val="3A5E8A"/>
              </a:solidFill>
              <a:prstDash val="solid"/>
              <a:round/>
            </a:ln>
            <a:effectLst/>
          </p:spPr>
          <p:txBody>
            <a:bodyPr wrap="square" lIns="45718" tIns="45718" rIns="45718" bIns="45718"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196" name="File 2"/>
            <p:cNvSpPr txBox="1"/>
            <p:nvPr/>
          </p:nvSpPr>
          <p:spPr>
            <a:xfrm>
              <a:off x="-2" y="46706"/>
              <a:ext cx="725913" cy="3581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File 2</a:t>
              </a:r>
            </a:p>
          </p:txBody>
        </p:sp>
      </p:grpSp>
      <p:grpSp>
        <p:nvGrpSpPr>
          <p:cNvPr id="200" name="Rectangle 11"/>
          <p:cNvGrpSpPr/>
          <p:nvPr/>
        </p:nvGrpSpPr>
        <p:grpSpPr>
          <a:xfrm>
            <a:off x="1905000" y="4748529"/>
            <a:ext cx="1371600" cy="1424937"/>
            <a:chOff x="0" y="0"/>
            <a:chExt cx="1371600" cy="1424935"/>
          </a:xfrm>
        </p:grpSpPr>
        <p:sp>
          <p:nvSpPr>
            <p:cNvPr id="198" name="矩形"/>
            <p:cNvSpPr/>
            <p:nvPr/>
          </p:nvSpPr>
          <p:spPr>
            <a:xfrm>
              <a:off x="0" y="1270"/>
              <a:ext cx="1371600" cy="1422405"/>
            </a:xfrm>
            <a:prstGeom prst="rect">
              <a:avLst/>
            </a:prstGeom>
            <a:noFill/>
            <a:ln w="25400" cap="flat">
              <a:solidFill>
                <a:srgbClr val="000000"/>
              </a:solidFill>
              <a:prstDash val="solid"/>
              <a:round/>
            </a:ln>
            <a:effectLst/>
          </p:spPr>
          <p:txBody>
            <a:bodyPr wrap="square" lIns="45718" tIns="45718" rIns="45718" bIns="45718" numCol="1" anchor="ctr">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199" name="he 2…"/>
            <p:cNvSpPr txBox="1"/>
            <p:nvPr/>
          </p:nvSpPr>
          <p:spPr>
            <a:xfrm>
              <a:off x="0" y="0"/>
              <a:ext cx="1371600" cy="14249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he	2</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sugar	1</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coffee 	1</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had	1</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a:t>
              </a:r>
            </a:p>
          </p:txBody>
        </p:sp>
      </p:grpSp>
      <p:sp>
        <p:nvSpPr>
          <p:cNvPr id="201" name="Straight Arrow Connector 12"/>
          <p:cNvSpPr/>
          <p:nvPr/>
        </p:nvSpPr>
        <p:spPr>
          <a:xfrm>
            <a:off x="1411705" y="5554132"/>
            <a:ext cx="493295" cy="3"/>
          </a:xfrm>
          <a:prstGeom prst="line">
            <a:avLst/>
          </a:prstGeom>
          <a:ln w="28575">
            <a:solidFill>
              <a:srgbClr val="000000"/>
            </a:solidFill>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202" name="TextBox 13"/>
          <p:cNvSpPr txBox="1"/>
          <p:nvPr/>
        </p:nvSpPr>
        <p:spPr>
          <a:xfrm>
            <a:off x="806325" y="2221468"/>
            <a:ext cx="2394077" cy="35813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defRPr b="1"/>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1" i="0" u="none" strike="noStrike" kern="0" cap="none" spc="0" normalizeH="0" baseline="0" noProof="0">
                <a:ln>
                  <a:noFill/>
                </a:ln>
                <a:solidFill>
                  <a:srgbClr val="000000"/>
                </a:solidFill>
                <a:effectLst/>
                <a:uLnTx/>
                <a:uFillTx/>
                <a:latin typeface="Calibri"/>
                <a:cs typeface="Calibri"/>
                <a:sym typeface="Calibri"/>
              </a:rPr>
              <a:t>Stage 1: (WordCount)</a:t>
            </a:r>
          </a:p>
        </p:txBody>
      </p:sp>
      <p:sp>
        <p:nvSpPr>
          <p:cNvPr id="203" name="Left Brace 15"/>
          <p:cNvSpPr/>
          <p:nvPr/>
        </p:nvSpPr>
        <p:spPr>
          <a:xfrm rot="10800000">
            <a:off x="3429001" y="3149600"/>
            <a:ext cx="505329" cy="209973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406"/>
                  <a:pt x="10800" y="21167"/>
                </a:cubicBezTo>
                <a:lnTo>
                  <a:pt x="10800" y="11233"/>
                </a:lnTo>
                <a:cubicBezTo>
                  <a:pt x="10800" y="10994"/>
                  <a:pt x="5965" y="10800"/>
                  <a:pt x="0" y="10800"/>
                </a:cubicBezTo>
                <a:cubicBezTo>
                  <a:pt x="5965" y="10800"/>
                  <a:pt x="10800" y="10606"/>
                  <a:pt x="10800" y="10367"/>
                </a:cubicBezTo>
                <a:lnTo>
                  <a:pt x="10800" y="433"/>
                </a:lnTo>
                <a:cubicBezTo>
                  <a:pt x="10800" y="194"/>
                  <a:pt x="15635" y="0"/>
                  <a:pt x="21600" y="0"/>
                </a:cubicBezTo>
              </a:path>
            </a:pathLst>
          </a:custGeom>
          <a:ln w="28575">
            <a:solidFill>
              <a:srgbClr val="000000"/>
            </a:solidFill>
          </a:ln>
        </p:spPr>
        <p:txBody>
          <a:bodyPr lIns="45718" tIns="45718" rIns="45718" bIns="45718" anchor="ct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grpSp>
        <p:nvGrpSpPr>
          <p:cNvPr id="206" name="Rectangle 16"/>
          <p:cNvGrpSpPr/>
          <p:nvPr/>
        </p:nvGrpSpPr>
        <p:grpSpPr>
          <a:xfrm>
            <a:off x="4191000" y="3657600"/>
            <a:ext cx="1371600" cy="1219200"/>
            <a:chOff x="0" y="0"/>
            <a:chExt cx="1371600" cy="1219200"/>
          </a:xfrm>
        </p:grpSpPr>
        <p:sp>
          <p:nvSpPr>
            <p:cNvPr id="204" name="矩形"/>
            <p:cNvSpPr/>
            <p:nvPr/>
          </p:nvSpPr>
          <p:spPr>
            <a:xfrm>
              <a:off x="0" y="0"/>
              <a:ext cx="1371600" cy="1219200"/>
            </a:xfrm>
            <a:prstGeom prst="rect">
              <a:avLst/>
            </a:prstGeom>
            <a:noFill/>
            <a:ln w="25400" cap="flat">
              <a:solidFill>
                <a:srgbClr val="000000"/>
              </a:solidFill>
              <a:prstDash val="solid"/>
              <a:round/>
            </a:ln>
            <a:effectLst/>
          </p:spPr>
          <p:txBody>
            <a:bodyPr wrap="square" lIns="45718" tIns="45718" rIns="45718" bIns="45718" numCol="1" anchor="ctr">
              <a:noAutofit/>
            </a:bodyPr>
            <a:lstStyle/>
            <a:p>
              <a:pPr marL="0" marR="0" lvl="0" indent="0" algn="l" defTabSz="914400" rtl="0" eaLnBrk="1" fontAlgn="auto" latinLnBrk="0" hangingPunct="0">
                <a:lnSpc>
                  <a:spcPct val="100000"/>
                </a:lnSpc>
                <a:spcBef>
                  <a:spcPts val="0"/>
                </a:spcBef>
                <a:spcAft>
                  <a:spcPts val="0"/>
                </a:spcAft>
                <a:buClrTx/>
                <a:buSzTx/>
                <a:buFontTx/>
                <a:buNone/>
                <a:tabLst/>
                <a:defRPr>
                  <a:solidFill>
                    <a:srgbClr val="FFFFFF"/>
                  </a:solidFill>
                </a:defRPr>
              </a:pPr>
              <a:endParaRPr kumimoji="0" sz="1800" b="0" i="0" u="none" strike="noStrike" kern="0" cap="none" spc="0" normalizeH="0" baseline="0" noProof="0">
                <a:ln>
                  <a:noFill/>
                </a:ln>
                <a:solidFill>
                  <a:srgbClr val="FFFFFF"/>
                </a:solidFill>
                <a:effectLst/>
                <a:uLnTx/>
                <a:uFillTx/>
                <a:latin typeface="Calibri"/>
                <a:cs typeface="Calibri"/>
                <a:sym typeface="Calibri"/>
              </a:endParaRPr>
            </a:p>
          </p:txBody>
        </p:sp>
        <p:sp>
          <p:nvSpPr>
            <p:cNvPr id="205" name="he 2…"/>
            <p:cNvSpPr txBox="1"/>
            <p:nvPr/>
          </p:nvSpPr>
          <p:spPr>
            <a:xfrm>
              <a:off x="0" y="163829"/>
              <a:ext cx="1371600" cy="8915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he	2</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sugar	1</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coffee 	1</a:t>
              </a:r>
            </a:p>
          </p:txBody>
        </p:sp>
      </p:grpSp>
      <p:sp>
        <p:nvSpPr>
          <p:cNvPr id="207" name="TextBox 17"/>
          <p:cNvSpPr txBox="1"/>
          <p:nvPr/>
        </p:nvSpPr>
        <p:spPr>
          <a:xfrm>
            <a:off x="3794218" y="2293701"/>
            <a:ext cx="3505202" cy="103123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marL="0" marR="0" lvl="0" indent="0" algn="l" defTabSz="914400" rtl="0" eaLnBrk="1" fontAlgn="auto" latinLnBrk="0" hangingPunct="0">
              <a:lnSpc>
                <a:spcPct val="100000"/>
              </a:lnSpc>
              <a:spcBef>
                <a:spcPts val="0"/>
              </a:spcBef>
              <a:spcAft>
                <a:spcPts val="0"/>
              </a:spcAft>
              <a:buClrTx/>
              <a:buSzTx/>
              <a:buFontTx/>
              <a:buNone/>
              <a:tabLst/>
              <a:defRPr b="1"/>
            </a:pPr>
            <a:r>
              <a:rPr kumimoji="0" sz="1800" b="1" i="0" u="none" strike="noStrike" kern="0" cap="none" spc="0" normalizeH="0" baseline="0" noProof="0">
                <a:ln>
                  <a:noFill/>
                </a:ln>
                <a:solidFill>
                  <a:srgbClr val="000000"/>
                </a:solidFill>
                <a:effectLst/>
                <a:uLnTx/>
                <a:uFillTx/>
                <a:latin typeface="Calibri"/>
                <a:cs typeface="Calibri"/>
                <a:sym typeface="Calibri"/>
              </a:rPr>
              <a:t>Stage 3: (Count words in common)</a:t>
            </a:r>
          </a:p>
          <a:p>
            <a:pPr marL="0" marR="0" lvl="1" indent="0" algn="l" defTabSz="914400" rtl="0" eaLnBrk="1" fontAlgn="auto" latinLnBrk="0" hangingPunct="0">
              <a:lnSpc>
                <a:spcPct val="100000"/>
              </a:lnSpc>
              <a:spcBef>
                <a:spcPts val="0"/>
              </a:spcBef>
              <a:spcAft>
                <a:spcPts val="0"/>
              </a:spcAft>
              <a:buClrTx/>
              <a:buSzTx/>
              <a:buFontTx/>
              <a:buNone/>
              <a:tabLst/>
              <a:defRPr sz="1400" i="1"/>
            </a:pPr>
            <a:r>
              <a:rPr kumimoji="0" sz="1400" b="0" i="1" u="none" strike="noStrike" kern="0" cap="none" spc="0" normalizeH="0" baseline="0" noProof="0">
                <a:ln>
                  <a:noFill/>
                </a:ln>
                <a:solidFill>
                  <a:srgbClr val="000000"/>
                </a:solidFill>
                <a:effectLst/>
                <a:uLnTx/>
                <a:uFillTx/>
                <a:latin typeface="Calibri"/>
                <a:cs typeface="Calibri"/>
                <a:sym typeface="Calibri"/>
              </a:rPr>
              <a:t> Notice: </a:t>
            </a:r>
            <a:r>
              <a:rPr kumimoji="0" sz="1400" b="0" i="1" u="none" strike="noStrike" kern="0" cap="none" spc="0" normalizeH="0" baseline="0" noProof="0">
                <a:ln>
                  <a:noFill/>
                </a:ln>
                <a:solidFill>
                  <a:srgbClr val="0070C0"/>
                </a:solidFill>
                <a:effectLst/>
                <a:uLnTx/>
                <a:uFillTx/>
                <a:latin typeface="Calibri"/>
                <a:cs typeface="Calibri"/>
                <a:sym typeface="Calibri"/>
              </a:rPr>
              <a:t>Stage 1 and Stage 2’s output  </a:t>
            </a:r>
          </a:p>
          <a:p>
            <a:pPr marL="0" marR="0" lvl="1" indent="0" algn="l" defTabSz="914400" rtl="0" eaLnBrk="1" fontAlgn="auto" latinLnBrk="0" hangingPunct="0">
              <a:lnSpc>
                <a:spcPct val="100000"/>
              </a:lnSpc>
              <a:spcBef>
                <a:spcPts val="0"/>
              </a:spcBef>
              <a:spcAft>
                <a:spcPts val="0"/>
              </a:spcAft>
              <a:buClrTx/>
              <a:buSzTx/>
              <a:buFontTx/>
              <a:buNone/>
              <a:tabLst/>
              <a:defRPr sz="1400" i="1">
                <a:solidFill>
                  <a:srgbClr val="0070C0"/>
                </a:solidFill>
              </a:defRPr>
            </a:pPr>
            <a:r>
              <a:rPr kumimoji="0" sz="1400" b="0" i="1" u="none" strike="noStrike" kern="0" cap="none" spc="0" normalizeH="0" baseline="0" noProof="0">
                <a:ln>
                  <a:noFill/>
                </a:ln>
                <a:solidFill>
                  <a:srgbClr val="0070C0"/>
                </a:solidFill>
                <a:effectLst/>
                <a:uLnTx/>
                <a:uFillTx/>
                <a:latin typeface="Calibri"/>
                <a:cs typeface="Calibri"/>
                <a:sym typeface="Calibri"/>
              </a:rPr>
              <a:t>together become the input of Stage 3.</a:t>
            </a:r>
          </a:p>
        </p:txBody>
      </p:sp>
      <p:sp>
        <p:nvSpPr>
          <p:cNvPr id="208" name="TextBox 19"/>
          <p:cNvSpPr txBox="1"/>
          <p:nvPr/>
        </p:nvSpPr>
        <p:spPr>
          <a:xfrm>
            <a:off x="882528" y="4311134"/>
            <a:ext cx="2394075" cy="35813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defRPr b="1"/>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1" i="0" u="none" strike="noStrike" kern="0" cap="none" spc="0" normalizeH="0" baseline="0" noProof="0">
                <a:ln>
                  <a:noFill/>
                </a:ln>
                <a:solidFill>
                  <a:srgbClr val="000000"/>
                </a:solidFill>
                <a:effectLst/>
                <a:uLnTx/>
                <a:uFillTx/>
                <a:latin typeface="Calibri"/>
                <a:cs typeface="Calibri"/>
                <a:sym typeface="Calibri"/>
              </a:rPr>
              <a:t>Stage 2: (WordCount)</a:t>
            </a:r>
          </a:p>
        </p:txBody>
      </p:sp>
      <p:sp>
        <p:nvSpPr>
          <p:cNvPr id="209" name="Oval 27"/>
          <p:cNvSpPr/>
          <p:nvPr/>
        </p:nvSpPr>
        <p:spPr>
          <a:xfrm>
            <a:off x="2819400" y="2616200"/>
            <a:ext cx="304800" cy="293134"/>
          </a:xfrm>
          <a:prstGeom prst="ellipse">
            <a:avLst/>
          </a:prstGeom>
          <a:ln w="25400">
            <a:solidFill>
              <a:srgbClr val="FF0000"/>
            </a:solidFill>
          </a:ln>
        </p:spPr>
        <p:txBody>
          <a:bodyPr lIns="45718" tIns="45718" rIns="45718" bIns="45718" anchor="ctr"/>
          <a:lstStyle/>
          <a:p>
            <a:pPr marL="0" marR="0" lvl="0" indent="0" algn="ctr" defTabSz="914400" rtl="0" eaLnBrk="1" fontAlgn="auto" latinLnBrk="0" hangingPunct="0">
              <a:lnSpc>
                <a:spcPct val="100000"/>
              </a:lnSpc>
              <a:spcBef>
                <a:spcPts val="0"/>
              </a:spcBef>
              <a:spcAft>
                <a:spcPts val="0"/>
              </a:spcAft>
              <a:buClrTx/>
              <a:buSzTx/>
              <a:buFontTx/>
              <a:buNone/>
              <a:tabLst/>
              <a:defRPr>
                <a:solidFill>
                  <a:srgbClr val="FFFFFF"/>
                </a:solidFill>
              </a:defRPr>
            </a:pPr>
            <a:endParaRPr kumimoji="0" sz="1800" b="0" i="0" u="none" strike="noStrike" kern="0" cap="none" spc="0" normalizeH="0" baseline="0" noProof="0">
              <a:ln>
                <a:noFill/>
              </a:ln>
              <a:solidFill>
                <a:srgbClr val="FFFFFF"/>
              </a:solidFill>
              <a:effectLst/>
              <a:uLnTx/>
              <a:uFillTx/>
              <a:latin typeface="Calibri"/>
              <a:cs typeface="Calibri"/>
              <a:sym typeface="Calibri"/>
            </a:endParaRPr>
          </a:p>
        </p:txBody>
      </p:sp>
      <p:sp>
        <p:nvSpPr>
          <p:cNvPr id="210" name="Oval 28"/>
          <p:cNvSpPr/>
          <p:nvPr/>
        </p:nvSpPr>
        <p:spPr>
          <a:xfrm>
            <a:off x="2819400" y="4761467"/>
            <a:ext cx="304800" cy="293137"/>
          </a:xfrm>
          <a:prstGeom prst="ellipse">
            <a:avLst/>
          </a:prstGeom>
          <a:ln w="25400">
            <a:solidFill>
              <a:srgbClr val="FF0000"/>
            </a:solidFill>
          </a:ln>
        </p:spPr>
        <p:txBody>
          <a:bodyPr lIns="45718" tIns="45718" rIns="45718" bIns="45718" anchor="ctr"/>
          <a:lstStyle/>
          <a:p>
            <a:pPr marL="0" marR="0" lvl="0" indent="0" algn="ctr" defTabSz="914400" rtl="0" eaLnBrk="1" fontAlgn="auto" latinLnBrk="0" hangingPunct="0">
              <a:lnSpc>
                <a:spcPct val="100000"/>
              </a:lnSpc>
              <a:spcBef>
                <a:spcPts val="0"/>
              </a:spcBef>
              <a:spcAft>
                <a:spcPts val="0"/>
              </a:spcAft>
              <a:buClrTx/>
              <a:buSzTx/>
              <a:buFontTx/>
              <a:buNone/>
              <a:tabLst/>
              <a:defRPr>
                <a:solidFill>
                  <a:srgbClr val="FFFFFF"/>
                </a:solidFill>
              </a:defRPr>
            </a:pPr>
            <a:endParaRPr kumimoji="0" sz="1800" b="0" i="0" u="none" strike="noStrike" kern="0" cap="none" spc="0" normalizeH="0" baseline="0" noProof="0">
              <a:ln>
                <a:noFill/>
              </a:ln>
              <a:solidFill>
                <a:srgbClr val="FFFFFF"/>
              </a:solidFill>
              <a:effectLst/>
              <a:uLnTx/>
              <a:uFillTx/>
              <a:latin typeface="Calibri"/>
              <a:cs typeface="Calibri"/>
              <a:sym typeface="Calibri"/>
            </a:endParaRPr>
          </a:p>
        </p:txBody>
      </p:sp>
      <p:sp>
        <p:nvSpPr>
          <p:cNvPr id="211" name="Straight Arrow Connector 29"/>
          <p:cNvSpPr/>
          <p:nvPr/>
        </p:nvSpPr>
        <p:spPr>
          <a:xfrm>
            <a:off x="3124198" y="2832309"/>
            <a:ext cx="2025841" cy="1020621"/>
          </a:xfrm>
          <a:prstGeom prst="line">
            <a:avLst/>
          </a:prstGeom>
          <a:ln w="12700">
            <a:solidFill>
              <a:srgbClr val="000000"/>
            </a:solidFill>
            <a:prstDash val="dash"/>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cxnSp>
        <p:nvCxnSpPr>
          <p:cNvPr id="212" name="Straight Arrow Connector 31"/>
          <p:cNvCxnSpPr>
            <a:cxnSpLocks/>
            <a:stCxn id="210" idx="0"/>
          </p:cNvCxnSpPr>
          <p:nvPr/>
        </p:nvCxnSpPr>
        <p:spPr>
          <a:xfrm flipV="1">
            <a:off x="2971800" y="4038605"/>
            <a:ext cx="2133600" cy="722862"/>
          </a:xfrm>
          <a:prstGeom prst="straightConnector1">
            <a:avLst/>
          </a:prstGeom>
          <a:ln w="12700">
            <a:solidFill>
              <a:srgbClr val="000000"/>
            </a:solidFill>
            <a:prstDash val="dash"/>
            <a:tailEnd type="triangle"/>
          </a:ln>
        </p:spPr>
      </p:cxnSp>
      <p:sp>
        <p:nvSpPr>
          <p:cNvPr id="213" name="Oval 34"/>
          <p:cNvSpPr/>
          <p:nvPr/>
        </p:nvSpPr>
        <p:spPr>
          <a:xfrm>
            <a:off x="5105400" y="3810000"/>
            <a:ext cx="304800" cy="293134"/>
          </a:xfrm>
          <a:prstGeom prst="ellipse">
            <a:avLst/>
          </a:prstGeom>
          <a:ln w="25400">
            <a:solidFill>
              <a:srgbClr val="FF0000"/>
            </a:solidFill>
          </a:ln>
        </p:spPr>
        <p:txBody>
          <a:bodyPr lIns="45718" tIns="45718" rIns="45718" bIns="45718" anchor="ctr"/>
          <a:lstStyle/>
          <a:p>
            <a:pPr marL="0" marR="0" lvl="0" indent="0" algn="ctr" defTabSz="914400" rtl="0" eaLnBrk="1" fontAlgn="auto" latinLnBrk="0" hangingPunct="0">
              <a:lnSpc>
                <a:spcPct val="100000"/>
              </a:lnSpc>
              <a:spcBef>
                <a:spcPts val="0"/>
              </a:spcBef>
              <a:spcAft>
                <a:spcPts val="0"/>
              </a:spcAft>
              <a:buClrTx/>
              <a:buSzTx/>
              <a:buFontTx/>
              <a:buNone/>
              <a:tabLst/>
              <a:defRPr>
                <a:solidFill>
                  <a:srgbClr val="FFFFFF"/>
                </a:solidFill>
              </a:defRPr>
            </a:pPr>
            <a:endParaRPr kumimoji="0" sz="1800" b="0" i="0" u="none" strike="noStrike" kern="0" cap="none" spc="0" normalizeH="0" baseline="0" noProof="0">
              <a:ln>
                <a:noFill/>
              </a:ln>
              <a:solidFill>
                <a:srgbClr val="FFFFFF"/>
              </a:solidFill>
              <a:effectLst/>
              <a:uLnTx/>
              <a:uFillTx/>
              <a:latin typeface="Calibri"/>
              <a:cs typeface="Calibri"/>
              <a:sym typeface="Calibri"/>
            </a:endParaRPr>
          </a:p>
        </p:txBody>
      </p:sp>
      <p:sp>
        <p:nvSpPr>
          <p:cNvPr id="214" name="TextBox 37"/>
          <p:cNvSpPr txBox="1"/>
          <p:nvPr/>
        </p:nvSpPr>
        <p:spPr>
          <a:xfrm>
            <a:off x="4495800" y="3242846"/>
            <a:ext cx="2209800" cy="57403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defRPr sz="1600" i="1">
                <a:solidFill>
                  <a:srgbClr val="00B050"/>
                </a:solidFill>
              </a:defRPr>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600" b="0" i="1" u="none" strike="noStrike" kern="0" cap="none" spc="0" normalizeH="0" baseline="0" noProof="0">
                <a:ln>
                  <a:noFill/>
                </a:ln>
                <a:solidFill>
                  <a:srgbClr val="00B050"/>
                </a:solidFill>
                <a:effectLst/>
                <a:uLnTx/>
                <a:uFillTx/>
                <a:latin typeface="Calibri"/>
                <a:cs typeface="Calibri"/>
                <a:sym typeface="Calibri"/>
              </a:rPr>
              <a:t>Keep the smaller value!</a:t>
            </a:r>
          </a:p>
        </p:txBody>
      </p:sp>
      <p:sp>
        <p:nvSpPr>
          <p:cNvPr id="215" name="Slide Number Placeholder 38"/>
          <p:cNvSpPr txBox="1">
            <a:spLocks noGrp="1"/>
          </p:cNvSpPr>
          <p:nvPr>
            <p:ph type="sldNum" sz="quarter" idx="4294967295"/>
          </p:nvPr>
        </p:nvSpPr>
        <p:spPr>
          <a:xfrm>
            <a:off x="8422819" y="6404293"/>
            <a:ext cx="263979" cy="269237"/>
          </a:xfrm>
          <a:prstGeom prst="rect">
            <a:avLst/>
          </a:prstGeom>
          <a:extLst>
            <a:ext uri="{C572A759-6A51-4108-AA02-DFA0A04FC94B}">
              <ma14:wrappingTextBoxFlag xmlns:ma14="http://schemas.microsoft.com/office/mac/drawingml/2011/main" xmlns="" val="1"/>
            </a:ext>
          </a:extLst>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11</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78682983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itle 1"/>
          <p:cNvSpPr txBox="1">
            <a:spLocks noGrp="1"/>
          </p:cNvSpPr>
          <p:nvPr>
            <p:ph type="title"/>
          </p:nvPr>
        </p:nvSpPr>
        <p:spPr>
          <a:xfrm>
            <a:off x="457200" y="274637"/>
            <a:ext cx="8229600" cy="1143004"/>
          </a:xfrm>
          <a:prstGeom prst="rect">
            <a:avLst/>
          </a:prstGeom>
        </p:spPr>
        <p:txBody>
          <a:bodyPr/>
          <a:lstStyle/>
          <a:p>
            <a:r>
              <a:t>Naïve Solution</a:t>
            </a:r>
          </a:p>
        </p:txBody>
      </p:sp>
      <p:sp>
        <p:nvSpPr>
          <p:cNvPr id="218" name="Content Placeholder 2"/>
          <p:cNvSpPr txBox="1">
            <a:spLocks noGrp="1"/>
          </p:cNvSpPr>
          <p:nvPr>
            <p:ph type="body" idx="1"/>
          </p:nvPr>
        </p:nvSpPr>
        <p:spPr>
          <a:xfrm>
            <a:off x="533400" y="1447800"/>
            <a:ext cx="8229600" cy="4525963"/>
          </a:xfrm>
          <a:prstGeom prst="rect">
            <a:avLst/>
          </a:prstGeom>
        </p:spPr>
        <p:txBody>
          <a:bodyPr/>
          <a:lstStyle/>
          <a:p>
            <a:r>
              <a:t>4 MapReduce stages</a:t>
            </a:r>
          </a:p>
        </p:txBody>
      </p:sp>
      <p:grpSp>
        <p:nvGrpSpPr>
          <p:cNvPr id="221" name="Folded Corner 3"/>
          <p:cNvGrpSpPr/>
          <p:nvPr/>
        </p:nvGrpSpPr>
        <p:grpSpPr>
          <a:xfrm>
            <a:off x="609595" y="2920997"/>
            <a:ext cx="802113" cy="541875"/>
            <a:chOff x="-1" y="0"/>
            <a:chExt cx="802111" cy="541873"/>
          </a:xfrm>
        </p:grpSpPr>
        <p:sp>
          <p:nvSpPr>
            <p:cNvPr id="219" name="线条"/>
            <p:cNvSpPr/>
            <p:nvPr/>
          </p:nvSpPr>
          <p:spPr>
            <a:xfrm>
              <a:off x="-2" y="-1"/>
              <a:ext cx="802113" cy="541875"/>
            </a:xfrm>
            <a:custGeom>
              <a:avLst/>
              <a:gdLst/>
              <a:ahLst/>
              <a:cxnLst>
                <a:cxn ang="0">
                  <a:pos x="wd2" y="hd2"/>
                </a:cxn>
                <a:cxn ang="5400000">
                  <a:pos x="wd2" y="hd2"/>
                </a:cxn>
                <a:cxn ang="10800000">
                  <a:pos x="wd2" y="hd2"/>
                </a:cxn>
                <a:cxn ang="16200000">
                  <a:pos x="wd2" y="hd2"/>
                </a:cxn>
              </a:cxnLst>
              <a:rect l="0" t="0" r="r" b="b"/>
              <a:pathLst>
                <a:path w="21600" h="21600" extrusionOk="0">
                  <a:moveTo>
                    <a:pt x="19168" y="21600"/>
                  </a:moveTo>
                  <a:lnTo>
                    <a:pt x="19654" y="18720"/>
                  </a:lnTo>
                  <a:lnTo>
                    <a:pt x="21600" y="18000"/>
                  </a:lnTo>
                  <a:lnTo>
                    <a:pt x="19168" y="21600"/>
                  </a:lnTo>
                  <a:lnTo>
                    <a:pt x="0" y="21600"/>
                  </a:lnTo>
                  <a:lnTo>
                    <a:pt x="0" y="0"/>
                  </a:lnTo>
                  <a:lnTo>
                    <a:pt x="21600" y="0"/>
                  </a:lnTo>
                  <a:lnTo>
                    <a:pt x="21600" y="18000"/>
                  </a:lnTo>
                </a:path>
              </a:pathLst>
            </a:custGeom>
            <a:noFill/>
            <a:ln w="25400" cap="flat">
              <a:solidFill>
                <a:srgbClr val="3A5E8A"/>
              </a:solidFill>
              <a:prstDash val="solid"/>
              <a:round/>
            </a:ln>
            <a:effectLst/>
          </p:spPr>
          <p:txBody>
            <a:bodyPr wrap="square" lIns="45718" tIns="45718" rIns="45718" bIns="45718"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220" name="File 1"/>
            <p:cNvSpPr txBox="1"/>
            <p:nvPr/>
          </p:nvSpPr>
          <p:spPr>
            <a:xfrm>
              <a:off x="-2" y="46706"/>
              <a:ext cx="802113" cy="3581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File 1</a:t>
              </a:r>
            </a:p>
          </p:txBody>
        </p:sp>
      </p:grpSp>
      <p:grpSp>
        <p:nvGrpSpPr>
          <p:cNvPr id="224" name="Rectangle 5"/>
          <p:cNvGrpSpPr/>
          <p:nvPr/>
        </p:nvGrpSpPr>
        <p:grpSpPr>
          <a:xfrm>
            <a:off x="1905000" y="2614928"/>
            <a:ext cx="1371600" cy="1424937"/>
            <a:chOff x="0" y="0"/>
            <a:chExt cx="1371600" cy="1424935"/>
          </a:xfrm>
        </p:grpSpPr>
        <p:sp>
          <p:nvSpPr>
            <p:cNvPr id="222" name="矩形"/>
            <p:cNvSpPr/>
            <p:nvPr/>
          </p:nvSpPr>
          <p:spPr>
            <a:xfrm>
              <a:off x="0" y="1270"/>
              <a:ext cx="1371600" cy="1422405"/>
            </a:xfrm>
            <a:prstGeom prst="rect">
              <a:avLst/>
            </a:prstGeom>
            <a:noFill/>
            <a:ln w="25400" cap="flat">
              <a:solidFill>
                <a:srgbClr val="000000"/>
              </a:solidFill>
              <a:prstDash val="solid"/>
              <a:round/>
            </a:ln>
            <a:effectLst/>
          </p:spPr>
          <p:txBody>
            <a:bodyPr wrap="square" lIns="45718" tIns="45718" rIns="45718" bIns="45718" numCol="1" anchor="ctr">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223" name="he 2…"/>
            <p:cNvSpPr txBox="1"/>
            <p:nvPr/>
          </p:nvSpPr>
          <p:spPr>
            <a:xfrm>
              <a:off x="0" y="0"/>
              <a:ext cx="1371600" cy="14249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he	2</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sugar	1</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coffee 	1</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put	1</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a:t>
              </a:r>
            </a:p>
          </p:txBody>
        </p:sp>
      </p:grpSp>
      <p:sp>
        <p:nvSpPr>
          <p:cNvPr id="225" name="Straight Arrow Connector 6"/>
          <p:cNvSpPr/>
          <p:nvPr/>
        </p:nvSpPr>
        <p:spPr>
          <a:xfrm>
            <a:off x="1411705" y="3191933"/>
            <a:ext cx="493295" cy="4"/>
          </a:xfrm>
          <a:prstGeom prst="line">
            <a:avLst/>
          </a:prstGeom>
          <a:ln w="28575">
            <a:solidFill>
              <a:srgbClr val="000000"/>
            </a:solidFill>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grpSp>
        <p:nvGrpSpPr>
          <p:cNvPr id="228" name="Folded Corner 10"/>
          <p:cNvGrpSpPr/>
          <p:nvPr/>
        </p:nvGrpSpPr>
        <p:grpSpPr>
          <a:xfrm>
            <a:off x="685795" y="5283195"/>
            <a:ext cx="725914" cy="541875"/>
            <a:chOff x="-1" y="0"/>
            <a:chExt cx="725912" cy="541873"/>
          </a:xfrm>
        </p:grpSpPr>
        <p:sp>
          <p:nvSpPr>
            <p:cNvPr id="226" name="线条"/>
            <p:cNvSpPr/>
            <p:nvPr/>
          </p:nvSpPr>
          <p:spPr>
            <a:xfrm>
              <a:off x="-1" y="-1"/>
              <a:ext cx="725913" cy="541875"/>
            </a:xfrm>
            <a:custGeom>
              <a:avLst/>
              <a:gdLst/>
              <a:ahLst/>
              <a:cxnLst>
                <a:cxn ang="0">
                  <a:pos x="wd2" y="hd2"/>
                </a:cxn>
                <a:cxn ang="5400000">
                  <a:pos x="wd2" y="hd2"/>
                </a:cxn>
                <a:cxn ang="10800000">
                  <a:pos x="wd2" y="hd2"/>
                </a:cxn>
                <a:cxn ang="16200000">
                  <a:pos x="wd2" y="hd2"/>
                </a:cxn>
              </a:cxnLst>
              <a:rect l="0" t="0" r="r" b="b"/>
              <a:pathLst>
                <a:path w="21600" h="21600" extrusionOk="0">
                  <a:moveTo>
                    <a:pt x="18913" y="21600"/>
                  </a:moveTo>
                  <a:lnTo>
                    <a:pt x="19450" y="18720"/>
                  </a:lnTo>
                  <a:lnTo>
                    <a:pt x="21600" y="18000"/>
                  </a:lnTo>
                  <a:lnTo>
                    <a:pt x="18913" y="21600"/>
                  </a:lnTo>
                  <a:lnTo>
                    <a:pt x="0" y="21600"/>
                  </a:lnTo>
                  <a:lnTo>
                    <a:pt x="0" y="0"/>
                  </a:lnTo>
                  <a:lnTo>
                    <a:pt x="21600" y="0"/>
                  </a:lnTo>
                  <a:lnTo>
                    <a:pt x="21600" y="18000"/>
                  </a:lnTo>
                </a:path>
              </a:pathLst>
            </a:custGeom>
            <a:noFill/>
            <a:ln w="25400" cap="flat">
              <a:solidFill>
                <a:srgbClr val="3A5E8A"/>
              </a:solidFill>
              <a:prstDash val="solid"/>
              <a:round/>
            </a:ln>
            <a:effectLst/>
          </p:spPr>
          <p:txBody>
            <a:bodyPr wrap="square" lIns="45718" tIns="45718" rIns="45718" bIns="45718"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227" name="File 2"/>
            <p:cNvSpPr txBox="1"/>
            <p:nvPr/>
          </p:nvSpPr>
          <p:spPr>
            <a:xfrm>
              <a:off x="-2" y="46706"/>
              <a:ext cx="725913" cy="3581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File 2</a:t>
              </a:r>
            </a:p>
          </p:txBody>
        </p:sp>
      </p:grpSp>
      <p:grpSp>
        <p:nvGrpSpPr>
          <p:cNvPr id="231" name="Rectangle 11"/>
          <p:cNvGrpSpPr/>
          <p:nvPr/>
        </p:nvGrpSpPr>
        <p:grpSpPr>
          <a:xfrm>
            <a:off x="1905000" y="4748529"/>
            <a:ext cx="1371600" cy="1424937"/>
            <a:chOff x="0" y="0"/>
            <a:chExt cx="1371600" cy="1424935"/>
          </a:xfrm>
        </p:grpSpPr>
        <p:sp>
          <p:nvSpPr>
            <p:cNvPr id="229" name="矩形"/>
            <p:cNvSpPr/>
            <p:nvPr/>
          </p:nvSpPr>
          <p:spPr>
            <a:xfrm>
              <a:off x="0" y="1270"/>
              <a:ext cx="1371600" cy="1422405"/>
            </a:xfrm>
            <a:prstGeom prst="rect">
              <a:avLst/>
            </a:prstGeom>
            <a:noFill/>
            <a:ln w="25400" cap="flat">
              <a:solidFill>
                <a:srgbClr val="000000"/>
              </a:solidFill>
              <a:prstDash val="solid"/>
              <a:round/>
            </a:ln>
            <a:effectLst/>
          </p:spPr>
          <p:txBody>
            <a:bodyPr wrap="square" lIns="45718" tIns="45718" rIns="45718" bIns="45718" numCol="1" anchor="ctr">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230" name="he 2…"/>
            <p:cNvSpPr txBox="1"/>
            <p:nvPr/>
          </p:nvSpPr>
          <p:spPr>
            <a:xfrm>
              <a:off x="0" y="0"/>
              <a:ext cx="1371600" cy="14249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he	2</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sugar	1</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coffee 	1</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had	1</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a:t>
              </a:r>
            </a:p>
          </p:txBody>
        </p:sp>
      </p:grpSp>
      <p:sp>
        <p:nvSpPr>
          <p:cNvPr id="232" name="Straight Arrow Connector 12"/>
          <p:cNvSpPr/>
          <p:nvPr/>
        </p:nvSpPr>
        <p:spPr>
          <a:xfrm>
            <a:off x="1411705" y="5554132"/>
            <a:ext cx="493295" cy="3"/>
          </a:xfrm>
          <a:prstGeom prst="line">
            <a:avLst/>
          </a:prstGeom>
          <a:ln w="28575">
            <a:solidFill>
              <a:srgbClr val="000000"/>
            </a:solidFill>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233" name="TextBox 13"/>
          <p:cNvSpPr txBox="1"/>
          <p:nvPr/>
        </p:nvSpPr>
        <p:spPr>
          <a:xfrm>
            <a:off x="806325" y="2221468"/>
            <a:ext cx="2394077" cy="35813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defRPr b="1"/>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1" i="0" u="none" strike="noStrike" kern="0" cap="none" spc="0" normalizeH="0" baseline="0" noProof="0">
                <a:ln>
                  <a:noFill/>
                </a:ln>
                <a:solidFill>
                  <a:srgbClr val="000000"/>
                </a:solidFill>
                <a:effectLst/>
                <a:uLnTx/>
                <a:uFillTx/>
                <a:latin typeface="Calibri"/>
                <a:cs typeface="Calibri"/>
                <a:sym typeface="Calibri"/>
              </a:rPr>
              <a:t>Stage 1: (WordCount)</a:t>
            </a:r>
          </a:p>
        </p:txBody>
      </p:sp>
      <p:sp>
        <p:nvSpPr>
          <p:cNvPr id="234" name="Left Brace 15"/>
          <p:cNvSpPr/>
          <p:nvPr/>
        </p:nvSpPr>
        <p:spPr>
          <a:xfrm rot="10800000">
            <a:off x="3429001" y="3149600"/>
            <a:ext cx="505329" cy="209973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406"/>
                  <a:pt x="10800" y="21167"/>
                </a:cubicBezTo>
                <a:lnTo>
                  <a:pt x="10800" y="11233"/>
                </a:lnTo>
                <a:cubicBezTo>
                  <a:pt x="10800" y="10994"/>
                  <a:pt x="5965" y="10800"/>
                  <a:pt x="0" y="10800"/>
                </a:cubicBezTo>
                <a:cubicBezTo>
                  <a:pt x="5965" y="10800"/>
                  <a:pt x="10800" y="10606"/>
                  <a:pt x="10800" y="10367"/>
                </a:cubicBezTo>
                <a:lnTo>
                  <a:pt x="10800" y="433"/>
                </a:lnTo>
                <a:cubicBezTo>
                  <a:pt x="10800" y="194"/>
                  <a:pt x="15635" y="0"/>
                  <a:pt x="21600" y="0"/>
                </a:cubicBezTo>
              </a:path>
            </a:pathLst>
          </a:custGeom>
          <a:ln w="28575">
            <a:solidFill>
              <a:srgbClr val="000000"/>
            </a:solidFill>
          </a:ln>
        </p:spPr>
        <p:txBody>
          <a:bodyPr lIns="45718" tIns="45718" rIns="45718" bIns="45718" anchor="ct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grpSp>
        <p:nvGrpSpPr>
          <p:cNvPr id="237" name="Rectangle 16"/>
          <p:cNvGrpSpPr/>
          <p:nvPr/>
        </p:nvGrpSpPr>
        <p:grpSpPr>
          <a:xfrm>
            <a:off x="4191000" y="3657600"/>
            <a:ext cx="1371600" cy="1219200"/>
            <a:chOff x="0" y="0"/>
            <a:chExt cx="1371600" cy="1219200"/>
          </a:xfrm>
        </p:grpSpPr>
        <p:sp>
          <p:nvSpPr>
            <p:cNvPr id="235" name="矩形"/>
            <p:cNvSpPr/>
            <p:nvPr/>
          </p:nvSpPr>
          <p:spPr>
            <a:xfrm>
              <a:off x="0" y="0"/>
              <a:ext cx="1371600" cy="1219200"/>
            </a:xfrm>
            <a:prstGeom prst="rect">
              <a:avLst/>
            </a:prstGeom>
            <a:noFill/>
            <a:ln w="25400" cap="flat">
              <a:solidFill>
                <a:srgbClr val="000000"/>
              </a:solidFill>
              <a:prstDash val="solid"/>
              <a:round/>
            </a:ln>
            <a:effectLst/>
          </p:spPr>
          <p:txBody>
            <a:bodyPr wrap="square" lIns="45718" tIns="45718" rIns="45718" bIns="45718" numCol="1" anchor="ctr">
              <a:noAutofit/>
            </a:bodyPr>
            <a:lstStyle/>
            <a:p>
              <a:pPr marL="0" marR="0" lvl="0" indent="0" algn="l" defTabSz="914400" rtl="0" eaLnBrk="1" fontAlgn="auto" latinLnBrk="0" hangingPunct="0">
                <a:lnSpc>
                  <a:spcPct val="100000"/>
                </a:lnSpc>
                <a:spcBef>
                  <a:spcPts val="0"/>
                </a:spcBef>
                <a:spcAft>
                  <a:spcPts val="0"/>
                </a:spcAft>
                <a:buClrTx/>
                <a:buSzTx/>
                <a:buFontTx/>
                <a:buNone/>
                <a:tabLst/>
                <a:defRPr>
                  <a:solidFill>
                    <a:srgbClr val="FFFFFF"/>
                  </a:solidFill>
                </a:defRPr>
              </a:pPr>
              <a:endParaRPr kumimoji="0" sz="1800" b="0" i="0" u="none" strike="noStrike" kern="0" cap="none" spc="0" normalizeH="0" baseline="0" noProof="0">
                <a:ln>
                  <a:noFill/>
                </a:ln>
                <a:solidFill>
                  <a:srgbClr val="FFFFFF"/>
                </a:solidFill>
                <a:effectLst/>
                <a:uLnTx/>
                <a:uFillTx/>
                <a:latin typeface="Calibri"/>
                <a:cs typeface="Calibri"/>
                <a:sym typeface="Calibri"/>
              </a:endParaRPr>
            </a:p>
          </p:txBody>
        </p:sp>
        <p:sp>
          <p:nvSpPr>
            <p:cNvPr id="236" name="he 2…"/>
            <p:cNvSpPr txBox="1"/>
            <p:nvPr/>
          </p:nvSpPr>
          <p:spPr>
            <a:xfrm>
              <a:off x="0" y="163829"/>
              <a:ext cx="1371600" cy="8915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he	2</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sugar	1</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coffee 	1</a:t>
              </a:r>
            </a:p>
          </p:txBody>
        </p:sp>
      </p:grpSp>
      <p:sp>
        <p:nvSpPr>
          <p:cNvPr id="238" name="TextBox 17"/>
          <p:cNvSpPr txBox="1"/>
          <p:nvPr/>
        </p:nvSpPr>
        <p:spPr>
          <a:xfrm>
            <a:off x="3794218" y="2293701"/>
            <a:ext cx="3505202" cy="103123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marL="0" marR="0" lvl="0" indent="0" algn="l" defTabSz="914400" rtl="0" eaLnBrk="1" fontAlgn="auto" latinLnBrk="0" hangingPunct="0">
              <a:lnSpc>
                <a:spcPct val="100000"/>
              </a:lnSpc>
              <a:spcBef>
                <a:spcPts val="0"/>
              </a:spcBef>
              <a:spcAft>
                <a:spcPts val="0"/>
              </a:spcAft>
              <a:buClrTx/>
              <a:buSzTx/>
              <a:buFontTx/>
              <a:buNone/>
              <a:tabLst/>
              <a:defRPr b="1"/>
            </a:pPr>
            <a:r>
              <a:rPr kumimoji="0" sz="1800" b="1" i="0" u="none" strike="noStrike" kern="0" cap="none" spc="0" normalizeH="0" baseline="0" noProof="0">
                <a:ln>
                  <a:noFill/>
                </a:ln>
                <a:solidFill>
                  <a:srgbClr val="000000"/>
                </a:solidFill>
                <a:effectLst/>
                <a:uLnTx/>
                <a:uFillTx/>
                <a:latin typeface="Calibri"/>
                <a:cs typeface="Calibri"/>
                <a:sym typeface="Calibri"/>
              </a:rPr>
              <a:t>Stage 3: (Count words in common)</a:t>
            </a:r>
          </a:p>
          <a:p>
            <a:pPr marL="0" marR="0" lvl="1" indent="0" algn="l" defTabSz="914400" rtl="0" eaLnBrk="1" fontAlgn="auto" latinLnBrk="0" hangingPunct="0">
              <a:lnSpc>
                <a:spcPct val="100000"/>
              </a:lnSpc>
              <a:spcBef>
                <a:spcPts val="0"/>
              </a:spcBef>
              <a:spcAft>
                <a:spcPts val="0"/>
              </a:spcAft>
              <a:buClrTx/>
              <a:buSzTx/>
              <a:buFontTx/>
              <a:buNone/>
              <a:tabLst/>
              <a:defRPr sz="1400" i="1"/>
            </a:pPr>
            <a:r>
              <a:rPr kumimoji="0" sz="1400" b="0" i="1" u="none" strike="noStrike" kern="0" cap="none" spc="0" normalizeH="0" baseline="0" noProof="0">
                <a:ln>
                  <a:noFill/>
                </a:ln>
                <a:solidFill>
                  <a:srgbClr val="000000"/>
                </a:solidFill>
                <a:effectLst/>
                <a:uLnTx/>
                <a:uFillTx/>
                <a:latin typeface="Calibri"/>
                <a:cs typeface="Calibri"/>
                <a:sym typeface="Calibri"/>
              </a:rPr>
              <a:t> Notice: </a:t>
            </a:r>
            <a:r>
              <a:rPr kumimoji="0" sz="1400" b="0" i="1" u="none" strike="noStrike" kern="0" cap="none" spc="0" normalizeH="0" baseline="0" noProof="0">
                <a:ln>
                  <a:noFill/>
                </a:ln>
                <a:solidFill>
                  <a:srgbClr val="0070C0"/>
                </a:solidFill>
                <a:effectLst/>
                <a:uLnTx/>
                <a:uFillTx/>
                <a:latin typeface="Calibri"/>
                <a:cs typeface="Calibri"/>
                <a:sym typeface="Calibri"/>
              </a:rPr>
              <a:t>Stage 1 and Stage 2’s output  </a:t>
            </a:r>
          </a:p>
          <a:p>
            <a:pPr marL="0" marR="0" lvl="1" indent="0" algn="l" defTabSz="914400" rtl="0" eaLnBrk="1" fontAlgn="auto" latinLnBrk="0" hangingPunct="0">
              <a:lnSpc>
                <a:spcPct val="100000"/>
              </a:lnSpc>
              <a:spcBef>
                <a:spcPts val="0"/>
              </a:spcBef>
              <a:spcAft>
                <a:spcPts val="0"/>
              </a:spcAft>
              <a:buClrTx/>
              <a:buSzTx/>
              <a:buFontTx/>
              <a:buNone/>
              <a:tabLst/>
              <a:defRPr sz="1400" i="1">
                <a:solidFill>
                  <a:srgbClr val="0070C0"/>
                </a:solidFill>
              </a:defRPr>
            </a:pPr>
            <a:r>
              <a:rPr kumimoji="0" sz="1400" b="0" i="1" u="none" strike="noStrike" kern="0" cap="none" spc="0" normalizeH="0" baseline="0" noProof="0">
                <a:ln>
                  <a:noFill/>
                </a:ln>
                <a:solidFill>
                  <a:srgbClr val="0070C0"/>
                </a:solidFill>
                <a:effectLst/>
                <a:uLnTx/>
                <a:uFillTx/>
                <a:latin typeface="Calibri"/>
                <a:cs typeface="Calibri"/>
                <a:sym typeface="Calibri"/>
              </a:rPr>
              <a:t>together become the input of Stage 3.</a:t>
            </a:r>
          </a:p>
        </p:txBody>
      </p:sp>
      <p:sp>
        <p:nvSpPr>
          <p:cNvPr id="239" name="TextBox 19"/>
          <p:cNvSpPr txBox="1"/>
          <p:nvPr/>
        </p:nvSpPr>
        <p:spPr>
          <a:xfrm>
            <a:off x="882528" y="4311134"/>
            <a:ext cx="2394075" cy="35813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defRPr b="1"/>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1" i="0" u="none" strike="noStrike" kern="0" cap="none" spc="0" normalizeH="0" baseline="0" noProof="0">
                <a:ln>
                  <a:noFill/>
                </a:ln>
                <a:solidFill>
                  <a:srgbClr val="000000"/>
                </a:solidFill>
                <a:effectLst/>
                <a:uLnTx/>
                <a:uFillTx/>
                <a:latin typeface="Calibri"/>
                <a:cs typeface="Calibri"/>
                <a:sym typeface="Calibri"/>
              </a:rPr>
              <a:t>Stage 2: (WordCount)</a:t>
            </a:r>
          </a:p>
        </p:txBody>
      </p:sp>
      <p:sp>
        <p:nvSpPr>
          <p:cNvPr id="240" name="Oval 27"/>
          <p:cNvSpPr/>
          <p:nvPr/>
        </p:nvSpPr>
        <p:spPr>
          <a:xfrm>
            <a:off x="2819400" y="2616200"/>
            <a:ext cx="304800" cy="293134"/>
          </a:xfrm>
          <a:prstGeom prst="ellipse">
            <a:avLst/>
          </a:prstGeom>
          <a:ln w="25400">
            <a:solidFill>
              <a:srgbClr val="FF0000"/>
            </a:solidFill>
          </a:ln>
        </p:spPr>
        <p:txBody>
          <a:bodyPr lIns="45718" tIns="45718" rIns="45718" bIns="45718" anchor="ctr"/>
          <a:lstStyle/>
          <a:p>
            <a:pPr marL="0" marR="0" lvl="0" indent="0" algn="ctr" defTabSz="914400" rtl="0" eaLnBrk="1" fontAlgn="auto" latinLnBrk="0" hangingPunct="0">
              <a:lnSpc>
                <a:spcPct val="100000"/>
              </a:lnSpc>
              <a:spcBef>
                <a:spcPts val="0"/>
              </a:spcBef>
              <a:spcAft>
                <a:spcPts val="0"/>
              </a:spcAft>
              <a:buClrTx/>
              <a:buSzTx/>
              <a:buFontTx/>
              <a:buNone/>
              <a:tabLst/>
              <a:defRPr>
                <a:solidFill>
                  <a:srgbClr val="FFFFFF"/>
                </a:solidFill>
              </a:defRPr>
            </a:pPr>
            <a:endParaRPr kumimoji="0" sz="1800" b="0" i="0" u="none" strike="noStrike" kern="0" cap="none" spc="0" normalizeH="0" baseline="0" noProof="0">
              <a:ln>
                <a:noFill/>
              </a:ln>
              <a:solidFill>
                <a:srgbClr val="FFFFFF"/>
              </a:solidFill>
              <a:effectLst/>
              <a:uLnTx/>
              <a:uFillTx/>
              <a:latin typeface="Calibri"/>
              <a:cs typeface="Calibri"/>
              <a:sym typeface="Calibri"/>
            </a:endParaRPr>
          </a:p>
        </p:txBody>
      </p:sp>
      <p:sp>
        <p:nvSpPr>
          <p:cNvPr id="241" name="Oval 28"/>
          <p:cNvSpPr/>
          <p:nvPr/>
        </p:nvSpPr>
        <p:spPr>
          <a:xfrm>
            <a:off x="2819400" y="4761467"/>
            <a:ext cx="304800" cy="293137"/>
          </a:xfrm>
          <a:prstGeom prst="ellipse">
            <a:avLst/>
          </a:prstGeom>
          <a:ln w="25400">
            <a:solidFill>
              <a:srgbClr val="FF0000"/>
            </a:solidFill>
          </a:ln>
        </p:spPr>
        <p:txBody>
          <a:bodyPr lIns="45718" tIns="45718" rIns="45718" bIns="45718" anchor="ctr"/>
          <a:lstStyle/>
          <a:p>
            <a:pPr marL="0" marR="0" lvl="0" indent="0" algn="ctr" defTabSz="914400" rtl="0" eaLnBrk="1" fontAlgn="auto" latinLnBrk="0" hangingPunct="0">
              <a:lnSpc>
                <a:spcPct val="100000"/>
              </a:lnSpc>
              <a:spcBef>
                <a:spcPts val="0"/>
              </a:spcBef>
              <a:spcAft>
                <a:spcPts val="0"/>
              </a:spcAft>
              <a:buClrTx/>
              <a:buSzTx/>
              <a:buFontTx/>
              <a:buNone/>
              <a:tabLst/>
              <a:defRPr>
                <a:solidFill>
                  <a:srgbClr val="FFFFFF"/>
                </a:solidFill>
              </a:defRPr>
            </a:pPr>
            <a:endParaRPr kumimoji="0" sz="1800" b="0" i="0" u="none" strike="noStrike" kern="0" cap="none" spc="0" normalizeH="0" baseline="0" noProof="0">
              <a:ln>
                <a:noFill/>
              </a:ln>
              <a:solidFill>
                <a:srgbClr val="FFFFFF"/>
              </a:solidFill>
              <a:effectLst/>
              <a:uLnTx/>
              <a:uFillTx/>
              <a:latin typeface="Calibri"/>
              <a:cs typeface="Calibri"/>
              <a:sym typeface="Calibri"/>
            </a:endParaRPr>
          </a:p>
        </p:txBody>
      </p:sp>
      <p:sp>
        <p:nvSpPr>
          <p:cNvPr id="242" name="Straight Arrow Connector 29"/>
          <p:cNvSpPr/>
          <p:nvPr/>
        </p:nvSpPr>
        <p:spPr>
          <a:xfrm>
            <a:off x="3124198" y="2832309"/>
            <a:ext cx="2025841" cy="1020621"/>
          </a:xfrm>
          <a:prstGeom prst="line">
            <a:avLst/>
          </a:prstGeom>
          <a:ln w="12700">
            <a:solidFill>
              <a:srgbClr val="000000"/>
            </a:solidFill>
            <a:prstDash val="dash"/>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cxnSp>
        <p:nvCxnSpPr>
          <p:cNvPr id="243" name="Straight Arrow Connector 31"/>
          <p:cNvCxnSpPr>
            <a:stCxn id="241" idx="0"/>
            <a:endCxn id="244" idx="0"/>
          </p:cNvCxnSpPr>
          <p:nvPr/>
        </p:nvCxnSpPr>
        <p:spPr>
          <a:xfrm flipV="1">
            <a:off x="2971800" y="3956566"/>
            <a:ext cx="2286000" cy="951470"/>
          </a:xfrm>
          <a:prstGeom prst="straightConnector1">
            <a:avLst/>
          </a:prstGeom>
          <a:ln w="12700">
            <a:solidFill>
              <a:srgbClr val="000000"/>
            </a:solidFill>
            <a:prstDash val="dash"/>
            <a:tailEnd type="triangle"/>
          </a:ln>
        </p:spPr>
      </p:cxnSp>
      <p:sp>
        <p:nvSpPr>
          <p:cNvPr id="244" name="Oval 34"/>
          <p:cNvSpPr/>
          <p:nvPr/>
        </p:nvSpPr>
        <p:spPr>
          <a:xfrm>
            <a:off x="5105400" y="3810000"/>
            <a:ext cx="304800" cy="293134"/>
          </a:xfrm>
          <a:prstGeom prst="ellipse">
            <a:avLst/>
          </a:prstGeom>
          <a:ln w="25400">
            <a:solidFill>
              <a:srgbClr val="FF0000"/>
            </a:solidFill>
          </a:ln>
        </p:spPr>
        <p:txBody>
          <a:bodyPr lIns="45718" tIns="45718" rIns="45718" bIns="45718" anchor="ctr"/>
          <a:lstStyle/>
          <a:p>
            <a:pPr marL="0" marR="0" lvl="0" indent="0" algn="ctr" defTabSz="914400" rtl="0" eaLnBrk="1" fontAlgn="auto" latinLnBrk="0" hangingPunct="0">
              <a:lnSpc>
                <a:spcPct val="100000"/>
              </a:lnSpc>
              <a:spcBef>
                <a:spcPts val="0"/>
              </a:spcBef>
              <a:spcAft>
                <a:spcPts val="0"/>
              </a:spcAft>
              <a:buClrTx/>
              <a:buSzTx/>
              <a:buFontTx/>
              <a:buNone/>
              <a:tabLst/>
              <a:defRPr>
                <a:solidFill>
                  <a:srgbClr val="FFFFFF"/>
                </a:solidFill>
              </a:defRPr>
            </a:pPr>
            <a:endParaRPr kumimoji="0" sz="1800" b="0" i="0" u="none" strike="noStrike" kern="0" cap="none" spc="0" normalizeH="0" baseline="0" noProof="0">
              <a:ln>
                <a:noFill/>
              </a:ln>
              <a:solidFill>
                <a:srgbClr val="FFFFFF"/>
              </a:solidFill>
              <a:effectLst/>
              <a:uLnTx/>
              <a:uFillTx/>
              <a:latin typeface="Calibri"/>
              <a:cs typeface="Calibri"/>
              <a:sym typeface="Calibri"/>
            </a:endParaRPr>
          </a:p>
        </p:txBody>
      </p:sp>
      <p:sp>
        <p:nvSpPr>
          <p:cNvPr id="245" name="TextBox 37"/>
          <p:cNvSpPr txBox="1"/>
          <p:nvPr/>
        </p:nvSpPr>
        <p:spPr>
          <a:xfrm>
            <a:off x="4495800" y="3242846"/>
            <a:ext cx="2209800" cy="57403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defRPr sz="1600" i="1">
                <a:solidFill>
                  <a:srgbClr val="00B050"/>
                </a:solidFill>
              </a:defRPr>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600" b="0" i="1" u="none" strike="noStrike" kern="0" cap="none" spc="0" normalizeH="0" baseline="0" noProof="0">
                <a:ln>
                  <a:noFill/>
                </a:ln>
                <a:solidFill>
                  <a:srgbClr val="00B050"/>
                </a:solidFill>
                <a:effectLst/>
                <a:uLnTx/>
                <a:uFillTx/>
                <a:latin typeface="Calibri"/>
                <a:cs typeface="Calibri"/>
                <a:sym typeface="Calibri"/>
              </a:rPr>
              <a:t>Keep the smaller value!</a:t>
            </a:r>
          </a:p>
        </p:txBody>
      </p:sp>
      <p:sp>
        <p:nvSpPr>
          <p:cNvPr id="246" name="Slide Number Placeholder 38"/>
          <p:cNvSpPr txBox="1">
            <a:spLocks noGrp="1"/>
          </p:cNvSpPr>
          <p:nvPr>
            <p:ph type="sldNum" sz="quarter" idx="4294967295"/>
          </p:nvPr>
        </p:nvSpPr>
        <p:spPr>
          <a:xfrm>
            <a:off x="8422819" y="6404293"/>
            <a:ext cx="263979" cy="269237"/>
          </a:xfrm>
          <a:prstGeom prst="rect">
            <a:avLst/>
          </a:prstGeom>
          <a:extLst>
            <a:ext uri="{C572A759-6A51-4108-AA02-DFA0A04FC94B}">
              <ma14:wrappingTextBoxFlag xmlns:ma14="http://schemas.microsoft.com/office/mac/drawingml/2011/main" xmlns="" val="1"/>
            </a:ext>
          </a:extLst>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12</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247" name="Straight Arrow Connector 21"/>
          <p:cNvSpPr/>
          <p:nvPr/>
        </p:nvSpPr>
        <p:spPr>
          <a:xfrm>
            <a:off x="5791200" y="4113195"/>
            <a:ext cx="838200" cy="1"/>
          </a:xfrm>
          <a:prstGeom prst="line">
            <a:avLst/>
          </a:prstGeom>
          <a:ln w="28575">
            <a:solidFill>
              <a:srgbClr val="000000"/>
            </a:solidFill>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grpSp>
        <p:nvGrpSpPr>
          <p:cNvPr id="250" name="Rectangle 23"/>
          <p:cNvGrpSpPr/>
          <p:nvPr/>
        </p:nvGrpSpPr>
        <p:grpSpPr>
          <a:xfrm>
            <a:off x="6934200" y="3657600"/>
            <a:ext cx="1676400" cy="1219200"/>
            <a:chOff x="0" y="0"/>
            <a:chExt cx="1676400" cy="1219200"/>
          </a:xfrm>
        </p:grpSpPr>
        <p:sp>
          <p:nvSpPr>
            <p:cNvPr id="248" name="矩形"/>
            <p:cNvSpPr/>
            <p:nvPr/>
          </p:nvSpPr>
          <p:spPr>
            <a:xfrm>
              <a:off x="0" y="0"/>
              <a:ext cx="1676400" cy="1219200"/>
            </a:xfrm>
            <a:prstGeom prst="rect">
              <a:avLst/>
            </a:prstGeom>
            <a:noFill/>
            <a:ln w="25400" cap="flat">
              <a:solidFill>
                <a:srgbClr val="000000"/>
              </a:solidFill>
              <a:prstDash val="solid"/>
              <a:round/>
            </a:ln>
            <a:effectLst/>
          </p:spPr>
          <p:txBody>
            <a:bodyPr wrap="square" lIns="45718" tIns="45718" rIns="45718" bIns="45718" numCol="1" anchor="ctr">
              <a:noAutofit/>
            </a:bodyPr>
            <a:lstStyle/>
            <a:p>
              <a:pPr marL="0" marR="0" lvl="0" indent="0" algn="l" defTabSz="914400" rtl="0" eaLnBrk="1" fontAlgn="auto" latinLnBrk="0" hangingPunct="0">
                <a:lnSpc>
                  <a:spcPct val="100000"/>
                </a:lnSpc>
                <a:spcBef>
                  <a:spcPts val="0"/>
                </a:spcBef>
                <a:spcAft>
                  <a:spcPts val="0"/>
                </a:spcAft>
                <a:buClrTx/>
                <a:buSzTx/>
                <a:buFontTx/>
                <a:buNone/>
                <a:tabLst/>
                <a:defRPr>
                  <a:solidFill>
                    <a:srgbClr val="FFFFFF"/>
                  </a:solidFill>
                </a:defRPr>
              </a:pPr>
              <a:endParaRPr kumimoji="0" sz="1800" b="0" i="0" u="none" strike="noStrike" kern="0" cap="none" spc="0" normalizeH="0" baseline="0" noProof="0">
                <a:ln>
                  <a:noFill/>
                </a:ln>
                <a:solidFill>
                  <a:srgbClr val="FFFFFF"/>
                </a:solidFill>
                <a:effectLst/>
                <a:uLnTx/>
                <a:uFillTx/>
                <a:latin typeface="Calibri"/>
                <a:cs typeface="Calibri"/>
                <a:sym typeface="Calibri"/>
              </a:endParaRPr>
            </a:p>
          </p:txBody>
        </p:sp>
        <p:sp>
          <p:nvSpPr>
            <p:cNvPr id="249" name="2 he…"/>
            <p:cNvSpPr txBox="1"/>
            <p:nvPr/>
          </p:nvSpPr>
          <p:spPr>
            <a:xfrm>
              <a:off x="0" y="163829"/>
              <a:ext cx="1676400" cy="8915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2	he</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1	sugar</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1	coffee</a:t>
              </a:r>
            </a:p>
          </p:txBody>
        </p:sp>
      </p:grpSp>
      <p:sp>
        <p:nvSpPr>
          <p:cNvPr id="251" name="TextBox 24"/>
          <p:cNvSpPr txBox="1"/>
          <p:nvPr/>
        </p:nvSpPr>
        <p:spPr>
          <a:xfrm>
            <a:off x="7054728" y="3212068"/>
            <a:ext cx="1860675" cy="35813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defRPr b="1"/>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1" i="0" u="none" strike="noStrike" kern="0" cap="none" spc="0" normalizeH="0" baseline="0" noProof="0">
                <a:ln>
                  <a:noFill/>
                </a:ln>
                <a:solidFill>
                  <a:srgbClr val="000000"/>
                </a:solidFill>
                <a:effectLst/>
                <a:uLnTx/>
                <a:uFillTx/>
                <a:latin typeface="Calibri"/>
                <a:cs typeface="Calibri"/>
                <a:sym typeface="Calibri"/>
              </a:rPr>
              <a:t>Stage 4: (Sort)</a:t>
            </a:r>
          </a:p>
        </p:txBody>
      </p:sp>
    </p:spTree>
    <p:extLst>
      <p:ext uri="{BB962C8B-B14F-4D97-AF65-F5344CB8AC3E}">
        <p14:creationId xmlns:p14="http://schemas.microsoft.com/office/powerpoint/2010/main" val="154663984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itle 1"/>
          <p:cNvSpPr txBox="1">
            <a:spLocks noGrp="1"/>
          </p:cNvSpPr>
          <p:nvPr>
            <p:ph type="title"/>
          </p:nvPr>
        </p:nvSpPr>
        <p:spPr>
          <a:xfrm>
            <a:off x="457200" y="274637"/>
            <a:ext cx="8229600" cy="1143004"/>
          </a:xfrm>
          <a:prstGeom prst="rect">
            <a:avLst/>
          </a:prstGeom>
        </p:spPr>
        <p:txBody>
          <a:bodyPr/>
          <a:lstStyle/>
          <a:p>
            <a:r>
              <a:rPr dirty="0">
                <a:solidFill>
                  <a:srgbClr val="FF0000"/>
                </a:solidFill>
              </a:rPr>
              <a:t>Zoom in Stage 3</a:t>
            </a:r>
          </a:p>
        </p:txBody>
      </p:sp>
      <p:sp>
        <p:nvSpPr>
          <p:cNvPr id="254" name="Slide Number Placeholder 3"/>
          <p:cNvSpPr txBox="1">
            <a:spLocks noGrp="1"/>
          </p:cNvSpPr>
          <p:nvPr>
            <p:ph type="sldNum" sz="quarter" idx="4294967295"/>
          </p:nvPr>
        </p:nvSpPr>
        <p:spPr>
          <a:xfrm>
            <a:off x="8422816" y="6404290"/>
            <a:ext cx="263979" cy="269237"/>
          </a:xfrm>
          <a:prstGeom prst="rect">
            <a:avLst/>
          </a:prstGeom>
          <a:extLst>
            <a:ext uri="{C572A759-6A51-4108-AA02-DFA0A04FC94B}">
              <ma14:wrappingTextBoxFlag xmlns:ma14="http://schemas.microsoft.com/office/mac/drawingml/2011/main" xmlns="" val="1"/>
            </a:ext>
          </a:extLst>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13</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grpSp>
        <p:nvGrpSpPr>
          <p:cNvPr id="257" name="Rectangle 4"/>
          <p:cNvGrpSpPr/>
          <p:nvPr/>
        </p:nvGrpSpPr>
        <p:grpSpPr>
          <a:xfrm>
            <a:off x="838200" y="2360928"/>
            <a:ext cx="1371600" cy="1424937"/>
            <a:chOff x="0" y="0"/>
            <a:chExt cx="1371600" cy="1424935"/>
          </a:xfrm>
        </p:grpSpPr>
        <p:sp>
          <p:nvSpPr>
            <p:cNvPr id="255" name="矩形"/>
            <p:cNvSpPr/>
            <p:nvPr/>
          </p:nvSpPr>
          <p:spPr>
            <a:xfrm>
              <a:off x="0" y="1270"/>
              <a:ext cx="1371600" cy="1422405"/>
            </a:xfrm>
            <a:prstGeom prst="rect">
              <a:avLst/>
            </a:prstGeom>
            <a:noFill/>
            <a:ln w="25400" cap="flat">
              <a:solidFill>
                <a:srgbClr val="000000"/>
              </a:solidFill>
              <a:prstDash val="solid"/>
              <a:round/>
            </a:ln>
            <a:effectLst/>
          </p:spPr>
          <p:txBody>
            <a:bodyPr wrap="square" lIns="45718" tIns="45718" rIns="45718" bIns="45718" numCol="1" anchor="ctr">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256" name="he 2…"/>
            <p:cNvSpPr txBox="1"/>
            <p:nvPr/>
          </p:nvSpPr>
          <p:spPr>
            <a:xfrm>
              <a:off x="0" y="0"/>
              <a:ext cx="1371600" cy="14249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he	2</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sugar	1</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coffee 	1</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put	1</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a:t>
              </a:r>
            </a:p>
          </p:txBody>
        </p:sp>
      </p:grpSp>
      <p:grpSp>
        <p:nvGrpSpPr>
          <p:cNvPr id="260" name="Rectangle 5"/>
          <p:cNvGrpSpPr/>
          <p:nvPr/>
        </p:nvGrpSpPr>
        <p:grpSpPr>
          <a:xfrm>
            <a:off x="838200" y="4494529"/>
            <a:ext cx="1371600" cy="1424937"/>
            <a:chOff x="0" y="0"/>
            <a:chExt cx="1371600" cy="1424935"/>
          </a:xfrm>
        </p:grpSpPr>
        <p:sp>
          <p:nvSpPr>
            <p:cNvPr id="258" name="矩形"/>
            <p:cNvSpPr/>
            <p:nvPr/>
          </p:nvSpPr>
          <p:spPr>
            <a:xfrm>
              <a:off x="0" y="1270"/>
              <a:ext cx="1371600" cy="1422405"/>
            </a:xfrm>
            <a:prstGeom prst="rect">
              <a:avLst/>
            </a:prstGeom>
            <a:noFill/>
            <a:ln w="25400" cap="flat">
              <a:solidFill>
                <a:srgbClr val="000000"/>
              </a:solidFill>
              <a:prstDash val="solid"/>
              <a:round/>
            </a:ln>
            <a:effectLst/>
          </p:spPr>
          <p:txBody>
            <a:bodyPr wrap="square" lIns="45718" tIns="45718" rIns="45718" bIns="45718" numCol="1" anchor="ctr">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259" name="he 2…"/>
            <p:cNvSpPr txBox="1"/>
            <p:nvPr/>
          </p:nvSpPr>
          <p:spPr>
            <a:xfrm>
              <a:off x="0" y="0"/>
              <a:ext cx="1371600" cy="14249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he	2</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sugar	1</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coffee 	1</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had	1</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a:t>
              </a:r>
            </a:p>
          </p:txBody>
        </p:sp>
      </p:grpSp>
      <p:sp>
        <p:nvSpPr>
          <p:cNvPr id="261" name="Straight Arrow Connector 6"/>
          <p:cNvSpPr/>
          <p:nvPr/>
        </p:nvSpPr>
        <p:spPr>
          <a:xfrm>
            <a:off x="2478502" y="2971800"/>
            <a:ext cx="493298" cy="0"/>
          </a:xfrm>
          <a:prstGeom prst="line">
            <a:avLst/>
          </a:prstGeom>
          <a:ln w="28575">
            <a:solidFill>
              <a:srgbClr val="000000"/>
            </a:solidFill>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grpSp>
        <p:nvGrpSpPr>
          <p:cNvPr id="264" name="Rectangle 7"/>
          <p:cNvGrpSpPr/>
          <p:nvPr/>
        </p:nvGrpSpPr>
        <p:grpSpPr>
          <a:xfrm>
            <a:off x="3200400" y="2360928"/>
            <a:ext cx="1981200" cy="1424937"/>
            <a:chOff x="0" y="0"/>
            <a:chExt cx="1981200" cy="1424935"/>
          </a:xfrm>
        </p:grpSpPr>
        <p:sp>
          <p:nvSpPr>
            <p:cNvPr id="262" name="矩形"/>
            <p:cNvSpPr/>
            <p:nvPr/>
          </p:nvSpPr>
          <p:spPr>
            <a:xfrm>
              <a:off x="0" y="1270"/>
              <a:ext cx="1981200" cy="1422405"/>
            </a:xfrm>
            <a:prstGeom prst="rect">
              <a:avLst/>
            </a:prstGeom>
            <a:noFill/>
            <a:ln w="25400" cap="flat">
              <a:solidFill>
                <a:srgbClr val="000000"/>
              </a:solidFill>
              <a:prstDash val="solid"/>
              <a:round/>
            </a:ln>
            <a:effectLst/>
          </p:spPr>
          <p:txBody>
            <a:bodyPr wrap="square" lIns="45718" tIns="45718" rIns="45718" bIns="45718" numCol="1" anchor="ctr">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263" name="he (2, s1)…"/>
            <p:cNvSpPr txBox="1"/>
            <p:nvPr/>
          </p:nvSpPr>
          <p:spPr>
            <a:xfrm>
              <a:off x="0" y="0"/>
              <a:ext cx="1981200" cy="14249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he	(2, s1)</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sugar	(1, s1)</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coffee 	(1, s1)</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put	(1, s1)</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a:t>
              </a:r>
            </a:p>
          </p:txBody>
        </p:sp>
      </p:grpSp>
      <p:grpSp>
        <p:nvGrpSpPr>
          <p:cNvPr id="267" name="Rectangle 8"/>
          <p:cNvGrpSpPr/>
          <p:nvPr/>
        </p:nvGrpSpPr>
        <p:grpSpPr>
          <a:xfrm>
            <a:off x="3200400" y="4494529"/>
            <a:ext cx="1981200" cy="1424937"/>
            <a:chOff x="0" y="0"/>
            <a:chExt cx="1981200" cy="1424935"/>
          </a:xfrm>
        </p:grpSpPr>
        <p:sp>
          <p:nvSpPr>
            <p:cNvPr id="265" name="矩形"/>
            <p:cNvSpPr/>
            <p:nvPr/>
          </p:nvSpPr>
          <p:spPr>
            <a:xfrm>
              <a:off x="0" y="1270"/>
              <a:ext cx="1981200" cy="1422405"/>
            </a:xfrm>
            <a:prstGeom prst="rect">
              <a:avLst/>
            </a:prstGeom>
            <a:noFill/>
            <a:ln w="25400" cap="flat">
              <a:solidFill>
                <a:srgbClr val="000000"/>
              </a:solidFill>
              <a:prstDash val="solid"/>
              <a:round/>
            </a:ln>
            <a:effectLst/>
          </p:spPr>
          <p:txBody>
            <a:bodyPr wrap="square" lIns="45718" tIns="45718" rIns="45718" bIns="45718" numCol="1" anchor="ctr">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266" name="he (2, s2)…"/>
            <p:cNvSpPr txBox="1"/>
            <p:nvPr/>
          </p:nvSpPr>
          <p:spPr>
            <a:xfrm>
              <a:off x="0" y="0"/>
              <a:ext cx="1981200" cy="14249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he	(2, s2)</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sugar	(1, s2)</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coffee 	(1, s2)</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had	(1, s2)</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a:t>
              </a:r>
            </a:p>
          </p:txBody>
        </p:sp>
      </p:grpSp>
      <p:sp>
        <p:nvSpPr>
          <p:cNvPr id="268" name="Straight Arrow Connector 9"/>
          <p:cNvSpPr/>
          <p:nvPr/>
        </p:nvSpPr>
        <p:spPr>
          <a:xfrm>
            <a:off x="2478502" y="5105400"/>
            <a:ext cx="493298" cy="0"/>
          </a:xfrm>
          <a:prstGeom prst="line">
            <a:avLst/>
          </a:prstGeom>
          <a:ln w="28575">
            <a:solidFill>
              <a:srgbClr val="000000"/>
            </a:solidFill>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269" name="TextBox 10"/>
          <p:cNvSpPr txBox="1"/>
          <p:nvPr/>
        </p:nvSpPr>
        <p:spPr>
          <a:xfrm>
            <a:off x="1034928" y="1905000"/>
            <a:ext cx="946272" cy="35813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defRPr b="1"/>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1" i="0" u="none" strike="noStrike" kern="0" cap="none" spc="0" normalizeH="0" baseline="0" noProof="0">
                <a:ln>
                  <a:noFill/>
                </a:ln>
                <a:solidFill>
                  <a:srgbClr val="000000"/>
                </a:solidFill>
                <a:effectLst/>
                <a:uLnTx/>
                <a:uFillTx/>
                <a:latin typeface="Calibri"/>
                <a:cs typeface="Calibri"/>
                <a:sym typeface="Calibri"/>
              </a:rPr>
              <a:t>Input1</a:t>
            </a:r>
          </a:p>
        </p:txBody>
      </p:sp>
      <p:sp>
        <p:nvSpPr>
          <p:cNvPr id="270" name="TextBox 11"/>
          <p:cNvSpPr txBox="1"/>
          <p:nvPr/>
        </p:nvSpPr>
        <p:spPr>
          <a:xfrm>
            <a:off x="1034928" y="4126467"/>
            <a:ext cx="946272" cy="35813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defRPr b="1"/>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1" i="0" u="none" strike="noStrike" kern="0" cap="none" spc="0" normalizeH="0" baseline="0" noProof="0">
                <a:ln>
                  <a:noFill/>
                </a:ln>
                <a:solidFill>
                  <a:srgbClr val="000000"/>
                </a:solidFill>
                <a:effectLst/>
                <a:uLnTx/>
                <a:uFillTx/>
                <a:latin typeface="Calibri"/>
                <a:cs typeface="Calibri"/>
                <a:sym typeface="Calibri"/>
              </a:rPr>
              <a:t>Input2</a:t>
            </a:r>
          </a:p>
        </p:txBody>
      </p:sp>
      <p:sp>
        <p:nvSpPr>
          <p:cNvPr id="271" name="TextBox 12"/>
          <p:cNvSpPr txBox="1"/>
          <p:nvPr/>
        </p:nvSpPr>
        <p:spPr>
          <a:xfrm>
            <a:off x="2330325" y="2602468"/>
            <a:ext cx="946273" cy="35813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defRPr b="1"/>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1" i="0" u="none" strike="noStrike" kern="0" cap="none" spc="0" normalizeH="0" baseline="0" noProof="0">
                <a:ln>
                  <a:noFill/>
                </a:ln>
                <a:solidFill>
                  <a:srgbClr val="000000"/>
                </a:solidFill>
                <a:effectLst/>
                <a:uLnTx/>
                <a:uFillTx/>
                <a:latin typeface="Calibri"/>
                <a:cs typeface="Calibri"/>
                <a:sym typeface="Calibri"/>
              </a:rPr>
              <a:t>Map1</a:t>
            </a:r>
          </a:p>
        </p:txBody>
      </p:sp>
      <p:sp>
        <p:nvSpPr>
          <p:cNvPr id="272" name="TextBox 13"/>
          <p:cNvSpPr txBox="1"/>
          <p:nvPr/>
        </p:nvSpPr>
        <p:spPr>
          <a:xfrm>
            <a:off x="2330325" y="4736067"/>
            <a:ext cx="946273" cy="35813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defRPr b="1"/>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1" i="0" u="none" strike="noStrike" kern="0" cap="none" spc="0" normalizeH="0" baseline="0" noProof="0">
                <a:ln>
                  <a:noFill/>
                </a:ln>
                <a:solidFill>
                  <a:srgbClr val="000000"/>
                </a:solidFill>
                <a:effectLst/>
                <a:uLnTx/>
                <a:uFillTx/>
                <a:latin typeface="Calibri"/>
                <a:cs typeface="Calibri"/>
                <a:sym typeface="Calibri"/>
              </a:rPr>
              <a:t>Map2</a:t>
            </a:r>
          </a:p>
        </p:txBody>
      </p:sp>
      <p:sp>
        <p:nvSpPr>
          <p:cNvPr id="273" name="TextBox 23"/>
          <p:cNvSpPr txBox="1"/>
          <p:nvPr/>
        </p:nvSpPr>
        <p:spPr>
          <a:xfrm>
            <a:off x="3168525" y="1828800"/>
            <a:ext cx="641475" cy="35813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key</a:t>
            </a:r>
          </a:p>
        </p:txBody>
      </p:sp>
      <p:sp>
        <p:nvSpPr>
          <p:cNvPr id="274" name="TextBox 24"/>
          <p:cNvSpPr txBox="1"/>
          <p:nvPr/>
        </p:nvSpPr>
        <p:spPr>
          <a:xfrm>
            <a:off x="4191000" y="1840468"/>
            <a:ext cx="838200" cy="35813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value</a:t>
            </a:r>
          </a:p>
        </p:txBody>
      </p:sp>
      <p:sp>
        <p:nvSpPr>
          <p:cNvPr id="275" name="Straight Arrow Connector 27"/>
          <p:cNvSpPr/>
          <p:nvPr/>
        </p:nvSpPr>
        <p:spPr>
          <a:xfrm>
            <a:off x="3429000" y="2089666"/>
            <a:ext cx="3" cy="272537"/>
          </a:xfrm>
          <a:prstGeom prst="line">
            <a:avLst/>
          </a:prstGeom>
          <a:ln w="28575">
            <a:solidFill>
              <a:srgbClr val="FF0000"/>
            </a:solidFill>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276" name="Straight Arrow Connector 32"/>
          <p:cNvSpPr/>
          <p:nvPr/>
        </p:nvSpPr>
        <p:spPr>
          <a:xfrm>
            <a:off x="4495800" y="2089666"/>
            <a:ext cx="3" cy="272537"/>
          </a:xfrm>
          <a:prstGeom prst="line">
            <a:avLst/>
          </a:prstGeom>
          <a:ln w="28575">
            <a:solidFill>
              <a:srgbClr val="FF0000"/>
            </a:solidFill>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277" name="TextBox 33"/>
          <p:cNvSpPr txBox="1"/>
          <p:nvPr/>
        </p:nvSpPr>
        <p:spPr>
          <a:xfrm>
            <a:off x="3168525" y="3962400"/>
            <a:ext cx="641475" cy="35813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key</a:t>
            </a:r>
          </a:p>
        </p:txBody>
      </p:sp>
      <p:sp>
        <p:nvSpPr>
          <p:cNvPr id="278" name="TextBox 34"/>
          <p:cNvSpPr txBox="1"/>
          <p:nvPr/>
        </p:nvSpPr>
        <p:spPr>
          <a:xfrm>
            <a:off x="4191000" y="3974067"/>
            <a:ext cx="838200" cy="35813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value</a:t>
            </a:r>
          </a:p>
        </p:txBody>
      </p:sp>
      <p:sp>
        <p:nvSpPr>
          <p:cNvPr id="279" name="Straight Arrow Connector 35"/>
          <p:cNvSpPr/>
          <p:nvPr/>
        </p:nvSpPr>
        <p:spPr>
          <a:xfrm>
            <a:off x="3429000" y="4223265"/>
            <a:ext cx="3" cy="272537"/>
          </a:xfrm>
          <a:prstGeom prst="line">
            <a:avLst/>
          </a:prstGeom>
          <a:ln w="28575">
            <a:solidFill>
              <a:srgbClr val="FF0000"/>
            </a:solidFill>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280" name="Straight Arrow Connector 36"/>
          <p:cNvSpPr/>
          <p:nvPr/>
        </p:nvSpPr>
        <p:spPr>
          <a:xfrm>
            <a:off x="4495800" y="4223265"/>
            <a:ext cx="3" cy="272537"/>
          </a:xfrm>
          <a:prstGeom prst="line">
            <a:avLst/>
          </a:prstGeom>
          <a:ln w="28575">
            <a:solidFill>
              <a:srgbClr val="FF0000"/>
            </a:solidFill>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281" name="Oval 37"/>
          <p:cNvSpPr/>
          <p:nvPr/>
        </p:nvSpPr>
        <p:spPr>
          <a:xfrm>
            <a:off x="4457700" y="2373868"/>
            <a:ext cx="304800" cy="293137"/>
          </a:xfrm>
          <a:prstGeom prst="ellipse">
            <a:avLst/>
          </a:prstGeom>
          <a:ln w="25400">
            <a:solidFill>
              <a:srgbClr val="00B050"/>
            </a:solidFill>
          </a:ln>
        </p:spPr>
        <p:txBody>
          <a:bodyPr lIns="45718" tIns="45718" rIns="45718" bIns="45718" anchor="ctr"/>
          <a:lstStyle/>
          <a:p>
            <a:pPr marL="0" marR="0" lvl="0" indent="0" algn="ctr" defTabSz="914400" rtl="0" eaLnBrk="1" fontAlgn="auto" latinLnBrk="0" hangingPunct="0">
              <a:lnSpc>
                <a:spcPct val="100000"/>
              </a:lnSpc>
              <a:spcBef>
                <a:spcPts val="0"/>
              </a:spcBef>
              <a:spcAft>
                <a:spcPts val="0"/>
              </a:spcAft>
              <a:buClrTx/>
              <a:buSzTx/>
              <a:buFontTx/>
              <a:buNone/>
              <a:tabLst/>
              <a:defRPr>
                <a:solidFill>
                  <a:srgbClr val="00B050"/>
                </a:solidFill>
              </a:defRPr>
            </a:pPr>
            <a:endParaRPr kumimoji="0" sz="1800" b="0" i="0" u="none" strike="noStrike" kern="0" cap="none" spc="0" normalizeH="0" baseline="0" noProof="0">
              <a:ln>
                <a:noFill/>
              </a:ln>
              <a:solidFill>
                <a:srgbClr val="00B050"/>
              </a:solidFill>
              <a:effectLst/>
              <a:uLnTx/>
              <a:uFillTx/>
              <a:latin typeface="Calibri"/>
              <a:cs typeface="Calibri"/>
              <a:sym typeface="Calibri"/>
            </a:endParaRPr>
          </a:p>
        </p:txBody>
      </p:sp>
      <p:sp>
        <p:nvSpPr>
          <p:cNvPr id="282" name="Straight Arrow Connector 38"/>
          <p:cNvSpPr/>
          <p:nvPr/>
        </p:nvSpPr>
        <p:spPr>
          <a:xfrm flipV="1">
            <a:off x="4717863" y="2013465"/>
            <a:ext cx="1149540" cy="403333"/>
          </a:xfrm>
          <a:prstGeom prst="line">
            <a:avLst/>
          </a:prstGeom>
          <a:ln w="12700">
            <a:solidFill>
              <a:srgbClr val="000000"/>
            </a:solidFill>
            <a:prstDash val="dash"/>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283" name="TextBox 41"/>
          <p:cNvSpPr txBox="1"/>
          <p:nvPr/>
        </p:nvSpPr>
        <p:spPr>
          <a:xfrm>
            <a:off x="5867400" y="1871246"/>
            <a:ext cx="1981200" cy="57403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defRPr sz="1600" i="1">
                <a:solidFill>
                  <a:srgbClr val="00B050"/>
                </a:solidFill>
              </a:defRPr>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600" b="0" i="1" u="none" strike="noStrike" kern="0" cap="none" spc="0" normalizeH="0" baseline="0" noProof="0">
                <a:ln>
                  <a:noFill/>
                </a:ln>
                <a:solidFill>
                  <a:srgbClr val="00B050"/>
                </a:solidFill>
                <a:effectLst/>
                <a:uLnTx/>
                <a:uFillTx/>
                <a:latin typeface="Calibri"/>
                <a:cs typeface="Calibri"/>
                <a:sym typeface="Calibri"/>
              </a:rPr>
              <a:t>Identifier for Stage 1</a:t>
            </a:r>
          </a:p>
        </p:txBody>
      </p:sp>
      <p:sp>
        <p:nvSpPr>
          <p:cNvPr id="284" name="Oval 42"/>
          <p:cNvSpPr/>
          <p:nvPr/>
        </p:nvSpPr>
        <p:spPr>
          <a:xfrm>
            <a:off x="4419600" y="5345667"/>
            <a:ext cx="304800" cy="293137"/>
          </a:xfrm>
          <a:prstGeom prst="ellipse">
            <a:avLst/>
          </a:prstGeom>
          <a:ln w="25400">
            <a:solidFill>
              <a:srgbClr val="00B050"/>
            </a:solidFill>
          </a:ln>
        </p:spPr>
        <p:txBody>
          <a:bodyPr lIns="45718" tIns="45718" rIns="45718" bIns="45718" anchor="ctr"/>
          <a:lstStyle/>
          <a:p>
            <a:pPr marL="0" marR="0" lvl="0" indent="0" algn="ctr" defTabSz="914400" rtl="0" eaLnBrk="1" fontAlgn="auto" latinLnBrk="0" hangingPunct="0">
              <a:lnSpc>
                <a:spcPct val="100000"/>
              </a:lnSpc>
              <a:spcBef>
                <a:spcPts val="0"/>
              </a:spcBef>
              <a:spcAft>
                <a:spcPts val="0"/>
              </a:spcAft>
              <a:buClrTx/>
              <a:buSzTx/>
              <a:buFontTx/>
              <a:buNone/>
              <a:tabLst/>
              <a:defRPr>
                <a:solidFill>
                  <a:srgbClr val="00B050"/>
                </a:solidFill>
              </a:defRPr>
            </a:pPr>
            <a:endParaRPr kumimoji="0" sz="1800" b="0" i="0" u="none" strike="noStrike" kern="0" cap="none" spc="0" normalizeH="0" baseline="0" noProof="0">
              <a:ln>
                <a:noFill/>
              </a:ln>
              <a:solidFill>
                <a:srgbClr val="00B050"/>
              </a:solidFill>
              <a:effectLst/>
              <a:uLnTx/>
              <a:uFillTx/>
              <a:latin typeface="Calibri"/>
              <a:cs typeface="Calibri"/>
              <a:sym typeface="Calibri"/>
            </a:endParaRPr>
          </a:p>
        </p:txBody>
      </p:sp>
      <p:sp>
        <p:nvSpPr>
          <p:cNvPr id="285" name="Straight Arrow Connector 43"/>
          <p:cNvSpPr/>
          <p:nvPr/>
        </p:nvSpPr>
        <p:spPr>
          <a:xfrm>
            <a:off x="4679763" y="5595869"/>
            <a:ext cx="882840" cy="212207"/>
          </a:xfrm>
          <a:prstGeom prst="line">
            <a:avLst/>
          </a:prstGeom>
          <a:ln w="12700">
            <a:solidFill>
              <a:srgbClr val="000000"/>
            </a:solidFill>
            <a:prstDash val="dash"/>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286" name="TextBox 44"/>
          <p:cNvSpPr txBox="1"/>
          <p:nvPr/>
        </p:nvSpPr>
        <p:spPr>
          <a:xfrm>
            <a:off x="5486400" y="5638800"/>
            <a:ext cx="1981200" cy="57403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defRPr sz="1600" i="1">
                <a:solidFill>
                  <a:srgbClr val="00B050"/>
                </a:solidFill>
              </a:defRPr>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600" b="0" i="1" u="none" strike="noStrike" kern="0" cap="none" spc="0" normalizeH="0" baseline="0" noProof="0">
                <a:ln>
                  <a:noFill/>
                </a:ln>
                <a:solidFill>
                  <a:srgbClr val="00B050"/>
                </a:solidFill>
                <a:effectLst/>
                <a:uLnTx/>
                <a:uFillTx/>
                <a:latin typeface="Calibri"/>
                <a:cs typeface="Calibri"/>
                <a:sym typeface="Calibri"/>
              </a:rPr>
              <a:t>Identifier for Stage 2</a:t>
            </a:r>
          </a:p>
        </p:txBody>
      </p:sp>
    </p:spTree>
    <p:extLst>
      <p:ext uri="{BB962C8B-B14F-4D97-AF65-F5344CB8AC3E}">
        <p14:creationId xmlns:p14="http://schemas.microsoft.com/office/powerpoint/2010/main" val="404132854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Title 1"/>
          <p:cNvSpPr txBox="1">
            <a:spLocks noGrp="1"/>
          </p:cNvSpPr>
          <p:nvPr>
            <p:ph type="title"/>
          </p:nvPr>
        </p:nvSpPr>
        <p:spPr>
          <a:xfrm>
            <a:off x="457200" y="274637"/>
            <a:ext cx="8229600" cy="1143004"/>
          </a:xfrm>
          <a:prstGeom prst="rect">
            <a:avLst/>
          </a:prstGeom>
        </p:spPr>
        <p:txBody>
          <a:bodyPr/>
          <a:lstStyle/>
          <a:p>
            <a:r>
              <a:t>Zoom in Stage 3</a:t>
            </a:r>
          </a:p>
        </p:txBody>
      </p:sp>
      <p:sp>
        <p:nvSpPr>
          <p:cNvPr id="289" name="Slide Number Placeholder 3"/>
          <p:cNvSpPr txBox="1">
            <a:spLocks noGrp="1"/>
          </p:cNvSpPr>
          <p:nvPr>
            <p:ph type="sldNum" sz="quarter" idx="4294967295"/>
          </p:nvPr>
        </p:nvSpPr>
        <p:spPr>
          <a:xfrm>
            <a:off x="8422816" y="6404290"/>
            <a:ext cx="263979" cy="269237"/>
          </a:xfrm>
          <a:prstGeom prst="rect">
            <a:avLst/>
          </a:prstGeom>
          <a:extLst>
            <a:ext uri="{C572A759-6A51-4108-AA02-DFA0A04FC94B}">
              <ma14:wrappingTextBoxFlag xmlns:ma14="http://schemas.microsoft.com/office/mac/drawingml/2011/main" xmlns="" val="1"/>
            </a:ext>
          </a:extLst>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14</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grpSp>
        <p:nvGrpSpPr>
          <p:cNvPr id="292" name="Rectangle 4"/>
          <p:cNvGrpSpPr/>
          <p:nvPr/>
        </p:nvGrpSpPr>
        <p:grpSpPr>
          <a:xfrm>
            <a:off x="838200" y="2360928"/>
            <a:ext cx="1371600" cy="1424937"/>
            <a:chOff x="0" y="0"/>
            <a:chExt cx="1371600" cy="1424935"/>
          </a:xfrm>
        </p:grpSpPr>
        <p:sp>
          <p:nvSpPr>
            <p:cNvPr id="290" name="矩形"/>
            <p:cNvSpPr/>
            <p:nvPr/>
          </p:nvSpPr>
          <p:spPr>
            <a:xfrm>
              <a:off x="0" y="1270"/>
              <a:ext cx="1371600" cy="1422405"/>
            </a:xfrm>
            <a:prstGeom prst="rect">
              <a:avLst/>
            </a:prstGeom>
            <a:noFill/>
            <a:ln w="25400" cap="flat">
              <a:solidFill>
                <a:srgbClr val="000000"/>
              </a:solidFill>
              <a:prstDash val="solid"/>
              <a:round/>
            </a:ln>
            <a:effectLst/>
          </p:spPr>
          <p:txBody>
            <a:bodyPr wrap="square" lIns="45718" tIns="45718" rIns="45718" bIns="45718" numCol="1" anchor="ctr">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291" name="he 2…"/>
            <p:cNvSpPr txBox="1"/>
            <p:nvPr/>
          </p:nvSpPr>
          <p:spPr>
            <a:xfrm>
              <a:off x="0" y="0"/>
              <a:ext cx="1371600" cy="14249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he	2</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sugar	1</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coffee 	1</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put	1</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a:t>
              </a:r>
            </a:p>
          </p:txBody>
        </p:sp>
      </p:grpSp>
      <p:grpSp>
        <p:nvGrpSpPr>
          <p:cNvPr id="295" name="Rectangle 5"/>
          <p:cNvGrpSpPr/>
          <p:nvPr/>
        </p:nvGrpSpPr>
        <p:grpSpPr>
          <a:xfrm>
            <a:off x="838200" y="4494529"/>
            <a:ext cx="1371600" cy="1424937"/>
            <a:chOff x="0" y="0"/>
            <a:chExt cx="1371600" cy="1424935"/>
          </a:xfrm>
        </p:grpSpPr>
        <p:sp>
          <p:nvSpPr>
            <p:cNvPr id="293" name="矩形"/>
            <p:cNvSpPr/>
            <p:nvPr/>
          </p:nvSpPr>
          <p:spPr>
            <a:xfrm>
              <a:off x="0" y="1270"/>
              <a:ext cx="1371600" cy="1422405"/>
            </a:xfrm>
            <a:prstGeom prst="rect">
              <a:avLst/>
            </a:prstGeom>
            <a:noFill/>
            <a:ln w="25400" cap="flat">
              <a:solidFill>
                <a:srgbClr val="000000"/>
              </a:solidFill>
              <a:prstDash val="solid"/>
              <a:round/>
            </a:ln>
            <a:effectLst/>
          </p:spPr>
          <p:txBody>
            <a:bodyPr wrap="square" lIns="45718" tIns="45718" rIns="45718" bIns="45718" numCol="1" anchor="ctr">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294" name="he 2…"/>
            <p:cNvSpPr txBox="1"/>
            <p:nvPr/>
          </p:nvSpPr>
          <p:spPr>
            <a:xfrm>
              <a:off x="0" y="0"/>
              <a:ext cx="1371600" cy="14249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he	2</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sugar	1</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coffee 	1</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had	1</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a:t>
              </a:r>
            </a:p>
          </p:txBody>
        </p:sp>
      </p:grpSp>
      <p:sp>
        <p:nvSpPr>
          <p:cNvPr id="296" name="Straight Arrow Connector 6"/>
          <p:cNvSpPr/>
          <p:nvPr/>
        </p:nvSpPr>
        <p:spPr>
          <a:xfrm>
            <a:off x="2478502" y="2971800"/>
            <a:ext cx="493298" cy="0"/>
          </a:xfrm>
          <a:prstGeom prst="line">
            <a:avLst/>
          </a:prstGeom>
          <a:ln w="28575">
            <a:solidFill>
              <a:srgbClr val="000000"/>
            </a:solidFill>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grpSp>
        <p:nvGrpSpPr>
          <p:cNvPr id="299" name="Rectangle 7"/>
          <p:cNvGrpSpPr/>
          <p:nvPr/>
        </p:nvGrpSpPr>
        <p:grpSpPr>
          <a:xfrm>
            <a:off x="3200400" y="2360928"/>
            <a:ext cx="1981200" cy="1424937"/>
            <a:chOff x="0" y="0"/>
            <a:chExt cx="1981200" cy="1424935"/>
          </a:xfrm>
        </p:grpSpPr>
        <p:sp>
          <p:nvSpPr>
            <p:cNvPr id="297" name="矩形"/>
            <p:cNvSpPr/>
            <p:nvPr/>
          </p:nvSpPr>
          <p:spPr>
            <a:xfrm>
              <a:off x="0" y="1270"/>
              <a:ext cx="1981200" cy="1422405"/>
            </a:xfrm>
            <a:prstGeom prst="rect">
              <a:avLst/>
            </a:prstGeom>
            <a:noFill/>
            <a:ln w="25400" cap="flat">
              <a:solidFill>
                <a:srgbClr val="000000"/>
              </a:solidFill>
              <a:prstDash val="solid"/>
              <a:round/>
            </a:ln>
            <a:effectLst/>
          </p:spPr>
          <p:txBody>
            <a:bodyPr wrap="square" lIns="45718" tIns="45718" rIns="45718" bIns="45718" numCol="1" anchor="ctr">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298" name="he (2, s1)…"/>
            <p:cNvSpPr txBox="1"/>
            <p:nvPr/>
          </p:nvSpPr>
          <p:spPr>
            <a:xfrm>
              <a:off x="0" y="0"/>
              <a:ext cx="1981200" cy="14249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he	(2, s1)</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sugar	(1, s1)</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coffee 	(1, s1)</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put	(1, s1)</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a:t>
              </a:r>
            </a:p>
          </p:txBody>
        </p:sp>
      </p:grpSp>
      <p:grpSp>
        <p:nvGrpSpPr>
          <p:cNvPr id="302" name="Rectangle 8"/>
          <p:cNvGrpSpPr/>
          <p:nvPr/>
        </p:nvGrpSpPr>
        <p:grpSpPr>
          <a:xfrm>
            <a:off x="3200400" y="4494529"/>
            <a:ext cx="1981200" cy="1424937"/>
            <a:chOff x="0" y="0"/>
            <a:chExt cx="1981200" cy="1424935"/>
          </a:xfrm>
        </p:grpSpPr>
        <p:sp>
          <p:nvSpPr>
            <p:cNvPr id="300" name="矩形"/>
            <p:cNvSpPr/>
            <p:nvPr/>
          </p:nvSpPr>
          <p:spPr>
            <a:xfrm>
              <a:off x="0" y="1270"/>
              <a:ext cx="1981200" cy="1422405"/>
            </a:xfrm>
            <a:prstGeom prst="rect">
              <a:avLst/>
            </a:prstGeom>
            <a:noFill/>
            <a:ln w="25400" cap="flat">
              <a:solidFill>
                <a:srgbClr val="000000"/>
              </a:solidFill>
              <a:prstDash val="solid"/>
              <a:round/>
            </a:ln>
            <a:effectLst/>
          </p:spPr>
          <p:txBody>
            <a:bodyPr wrap="square" lIns="45718" tIns="45718" rIns="45718" bIns="45718" numCol="1" anchor="ctr">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301" name="he (2, s2)…"/>
            <p:cNvSpPr txBox="1"/>
            <p:nvPr/>
          </p:nvSpPr>
          <p:spPr>
            <a:xfrm>
              <a:off x="0" y="0"/>
              <a:ext cx="1981200" cy="14249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he	(2, s2)</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sugar	(1, s2)</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coffee 	(1, s2)</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had	(1, s2)</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a:t>
              </a:r>
            </a:p>
          </p:txBody>
        </p:sp>
      </p:grpSp>
      <p:sp>
        <p:nvSpPr>
          <p:cNvPr id="303" name="Straight Arrow Connector 9"/>
          <p:cNvSpPr/>
          <p:nvPr/>
        </p:nvSpPr>
        <p:spPr>
          <a:xfrm>
            <a:off x="2478502" y="5105400"/>
            <a:ext cx="493298" cy="0"/>
          </a:xfrm>
          <a:prstGeom prst="line">
            <a:avLst/>
          </a:prstGeom>
          <a:ln w="28575">
            <a:solidFill>
              <a:srgbClr val="000000"/>
            </a:solidFill>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304" name="TextBox 10"/>
          <p:cNvSpPr txBox="1"/>
          <p:nvPr/>
        </p:nvSpPr>
        <p:spPr>
          <a:xfrm>
            <a:off x="1034928" y="1905000"/>
            <a:ext cx="946272" cy="35813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defRPr b="1"/>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1" i="0" u="none" strike="noStrike" kern="0" cap="none" spc="0" normalizeH="0" baseline="0" noProof="0">
                <a:ln>
                  <a:noFill/>
                </a:ln>
                <a:solidFill>
                  <a:srgbClr val="000000"/>
                </a:solidFill>
                <a:effectLst/>
                <a:uLnTx/>
                <a:uFillTx/>
                <a:latin typeface="Calibri"/>
                <a:cs typeface="Calibri"/>
                <a:sym typeface="Calibri"/>
              </a:rPr>
              <a:t>Input1</a:t>
            </a:r>
          </a:p>
        </p:txBody>
      </p:sp>
      <p:sp>
        <p:nvSpPr>
          <p:cNvPr id="305" name="TextBox 11"/>
          <p:cNvSpPr txBox="1"/>
          <p:nvPr/>
        </p:nvSpPr>
        <p:spPr>
          <a:xfrm>
            <a:off x="1034928" y="4126467"/>
            <a:ext cx="946272" cy="35813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defRPr b="1"/>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1" i="0" u="none" strike="noStrike" kern="0" cap="none" spc="0" normalizeH="0" baseline="0" noProof="0">
                <a:ln>
                  <a:noFill/>
                </a:ln>
                <a:solidFill>
                  <a:srgbClr val="000000"/>
                </a:solidFill>
                <a:effectLst/>
                <a:uLnTx/>
                <a:uFillTx/>
                <a:latin typeface="Calibri"/>
                <a:cs typeface="Calibri"/>
                <a:sym typeface="Calibri"/>
              </a:rPr>
              <a:t>Input2</a:t>
            </a:r>
          </a:p>
        </p:txBody>
      </p:sp>
      <p:sp>
        <p:nvSpPr>
          <p:cNvPr id="306" name="TextBox 12"/>
          <p:cNvSpPr txBox="1"/>
          <p:nvPr/>
        </p:nvSpPr>
        <p:spPr>
          <a:xfrm>
            <a:off x="2330325" y="2602468"/>
            <a:ext cx="946273" cy="35813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defRPr b="1"/>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1" i="0" u="none" strike="noStrike" kern="0" cap="none" spc="0" normalizeH="0" baseline="0" noProof="0">
                <a:ln>
                  <a:noFill/>
                </a:ln>
                <a:solidFill>
                  <a:srgbClr val="000000"/>
                </a:solidFill>
                <a:effectLst/>
                <a:uLnTx/>
                <a:uFillTx/>
                <a:latin typeface="Calibri"/>
                <a:cs typeface="Calibri"/>
                <a:sym typeface="Calibri"/>
              </a:rPr>
              <a:t>Map1</a:t>
            </a:r>
          </a:p>
        </p:txBody>
      </p:sp>
      <p:sp>
        <p:nvSpPr>
          <p:cNvPr id="307" name="TextBox 13"/>
          <p:cNvSpPr txBox="1"/>
          <p:nvPr/>
        </p:nvSpPr>
        <p:spPr>
          <a:xfrm>
            <a:off x="2330325" y="4736067"/>
            <a:ext cx="946273" cy="35813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defRPr b="1"/>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1" i="0" u="none" strike="noStrike" kern="0" cap="none" spc="0" normalizeH="0" baseline="0" noProof="0">
                <a:ln>
                  <a:noFill/>
                </a:ln>
                <a:solidFill>
                  <a:srgbClr val="000000"/>
                </a:solidFill>
                <a:effectLst/>
                <a:uLnTx/>
                <a:uFillTx/>
                <a:latin typeface="Calibri"/>
                <a:cs typeface="Calibri"/>
                <a:sym typeface="Calibri"/>
              </a:rPr>
              <a:t>Map2</a:t>
            </a:r>
          </a:p>
        </p:txBody>
      </p:sp>
      <p:grpSp>
        <p:nvGrpSpPr>
          <p:cNvPr id="310" name="Rectangle 14"/>
          <p:cNvGrpSpPr/>
          <p:nvPr/>
        </p:nvGrpSpPr>
        <p:grpSpPr>
          <a:xfrm>
            <a:off x="7162800" y="3327400"/>
            <a:ext cx="1447800" cy="1244600"/>
            <a:chOff x="0" y="0"/>
            <a:chExt cx="1447800" cy="1244600"/>
          </a:xfrm>
        </p:grpSpPr>
        <p:sp>
          <p:nvSpPr>
            <p:cNvPr id="308" name="矩形"/>
            <p:cNvSpPr/>
            <p:nvPr/>
          </p:nvSpPr>
          <p:spPr>
            <a:xfrm>
              <a:off x="0" y="0"/>
              <a:ext cx="1447800" cy="1244600"/>
            </a:xfrm>
            <a:prstGeom prst="rect">
              <a:avLst/>
            </a:prstGeom>
            <a:noFill/>
            <a:ln w="25400" cap="flat">
              <a:solidFill>
                <a:srgbClr val="000000"/>
              </a:solidFill>
              <a:prstDash val="solid"/>
              <a:round/>
            </a:ln>
            <a:effectLst/>
          </p:spPr>
          <p:txBody>
            <a:bodyPr wrap="square" lIns="45718" tIns="45718" rIns="45718" bIns="45718" numCol="1" anchor="ctr">
              <a:noAutofit/>
            </a:bodyPr>
            <a:lstStyle/>
            <a:p>
              <a:pPr marL="0" marR="0" lvl="0" indent="0" algn="l" defTabSz="914400" rtl="0" eaLnBrk="1" fontAlgn="auto" latinLnBrk="0" hangingPunct="0">
                <a:lnSpc>
                  <a:spcPct val="100000"/>
                </a:lnSpc>
                <a:spcBef>
                  <a:spcPts val="0"/>
                </a:spcBef>
                <a:spcAft>
                  <a:spcPts val="0"/>
                </a:spcAft>
                <a:buClrTx/>
                <a:buSzTx/>
                <a:buFontTx/>
                <a:buNone/>
                <a:tabLst/>
                <a:defRPr>
                  <a:solidFill>
                    <a:srgbClr val="FFFFFF"/>
                  </a:solidFill>
                </a:defRPr>
              </a:pPr>
              <a:endParaRPr kumimoji="0" sz="1800" b="0" i="0" u="none" strike="noStrike" kern="0" cap="none" spc="0" normalizeH="0" baseline="0" noProof="0">
                <a:ln>
                  <a:noFill/>
                </a:ln>
                <a:solidFill>
                  <a:srgbClr val="FFFFFF"/>
                </a:solidFill>
                <a:effectLst/>
                <a:uLnTx/>
                <a:uFillTx/>
                <a:latin typeface="Calibri"/>
                <a:cs typeface="Calibri"/>
                <a:sym typeface="Calibri"/>
              </a:endParaRPr>
            </a:p>
          </p:txBody>
        </p:sp>
        <p:sp>
          <p:nvSpPr>
            <p:cNvPr id="309" name="he 2…"/>
            <p:cNvSpPr txBox="1"/>
            <p:nvPr/>
          </p:nvSpPr>
          <p:spPr>
            <a:xfrm>
              <a:off x="0" y="176527"/>
              <a:ext cx="1447800" cy="8915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he	2</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sugar	1</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coffee 	1</a:t>
              </a:r>
            </a:p>
          </p:txBody>
        </p:sp>
      </p:grpSp>
      <p:sp>
        <p:nvSpPr>
          <p:cNvPr id="311" name="Straight Arrow Connector 15"/>
          <p:cNvSpPr/>
          <p:nvPr/>
        </p:nvSpPr>
        <p:spPr>
          <a:xfrm>
            <a:off x="5194300" y="3311293"/>
            <a:ext cx="1955801" cy="463752"/>
          </a:xfrm>
          <a:prstGeom prst="line">
            <a:avLst/>
          </a:prstGeom>
          <a:ln w="28575">
            <a:solidFill>
              <a:srgbClr val="000000"/>
            </a:solidFill>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312" name="Straight Arrow Connector 18"/>
          <p:cNvSpPr/>
          <p:nvPr/>
        </p:nvSpPr>
        <p:spPr>
          <a:xfrm flipV="1">
            <a:off x="5194300" y="4200295"/>
            <a:ext cx="1955802" cy="665379"/>
          </a:xfrm>
          <a:prstGeom prst="line">
            <a:avLst/>
          </a:prstGeom>
          <a:ln w="28575">
            <a:solidFill>
              <a:srgbClr val="000000"/>
            </a:solidFill>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313" name="TextBox 21"/>
          <p:cNvSpPr txBox="1"/>
          <p:nvPr/>
        </p:nvSpPr>
        <p:spPr>
          <a:xfrm>
            <a:off x="5911727" y="3135868"/>
            <a:ext cx="946273" cy="35813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defRPr b="1"/>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1" i="0" u="none" strike="noStrike" kern="0" cap="none" spc="0" normalizeH="0" baseline="0" noProof="0">
                <a:ln>
                  <a:noFill/>
                </a:ln>
                <a:solidFill>
                  <a:srgbClr val="000000"/>
                </a:solidFill>
                <a:effectLst/>
                <a:uLnTx/>
                <a:uFillTx/>
                <a:latin typeface="Calibri"/>
                <a:cs typeface="Calibri"/>
                <a:sym typeface="Calibri"/>
              </a:rPr>
              <a:t>Reduce</a:t>
            </a:r>
          </a:p>
        </p:txBody>
      </p:sp>
      <p:sp>
        <p:nvSpPr>
          <p:cNvPr id="314" name="TextBox 22"/>
          <p:cNvSpPr txBox="1"/>
          <p:nvPr/>
        </p:nvSpPr>
        <p:spPr>
          <a:xfrm>
            <a:off x="5943600" y="4659867"/>
            <a:ext cx="946272" cy="35813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defRPr b="1"/>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1" i="0" u="none" strike="noStrike" kern="0" cap="none" spc="0" normalizeH="0" baseline="0" noProof="0">
                <a:ln>
                  <a:noFill/>
                </a:ln>
                <a:solidFill>
                  <a:srgbClr val="000000"/>
                </a:solidFill>
                <a:effectLst/>
                <a:uLnTx/>
                <a:uFillTx/>
                <a:latin typeface="Calibri"/>
                <a:cs typeface="Calibri"/>
                <a:sym typeface="Calibri"/>
              </a:rPr>
              <a:t>Reduce</a:t>
            </a:r>
          </a:p>
        </p:txBody>
      </p:sp>
      <p:sp>
        <p:nvSpPr>
          <p:cNvPr id="315" name="Straight Connector 39"/>
          <p:cNvSpPr/>
          <p:nvPr/>
        </p:nvSpPr>
        <p:spPr>
          <a:xfrm>
            <a:off x="3276600" y="2667000"/>
            <a:ext cx="1524000" cy="0"/>
          </a:xfrm>
          <a:prstGeom prst="line">
            <a:avLst/>
          </a:prstGeom>
          <a:ln w="28575">
            <a:solidFill>
              <a:srgbClr val="FF0000"/>
            </a:solidFill>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316" name="Straight Connector 40"/>
          <p:cNvSpPr/>
          <p:nvPr/>
        </p:nvSpPr>
        <p:spPr>
          <a:xfrm>
            <a:off x="3276600" y="4800600"/>
            <a:ext cx="1524000" cy="0"/>
          </a:xfrm>
          <a:prstGeom prst="line">
            <a:avLst/>
          </a:prstGeom>
          <a:ln w="28575">
            <a:solidFill>
              <a:srgbClr val="FF0000"/>
            </a:solidFill>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317" name="Straight Arrow Connector 30"/>
          <p:cNvSpPr/>
          <p:nvPr/>
        </p:nvSpPr>
        <p:spPr>
          <a:xfrm flipV="1">
            <a:off x="4813539" y="4190998"/>
            <a:ext cx="215661" cy="545074"/>
          </a:xfrm>
          <a:prstGeom prst="line">
            <a:avLst/>
          </a:prstGeom>
          <a:ln>
            <a:solidFill>
              <a:srgbClr val="000000"/>
            </a:solidFill>
            <a:prstDash val="dash"/>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318" name="TextBox 50"/>
          <p:cNvSpPr txBox="1"/>
          <p:nvPr/>
        </p:nvSpPr>
        <p:spPr>
          <a:xfrm>
            <a:off x="3886200" y="3928645"/>
            <a:ext cx="2971800" cy="57403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defRPr sz="1600" i="1">
                <a:solidFill>
                  <a:srgbClr val="00B050"/>
                </a:solidFill>
              </a:defRPr>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600" b="0" i="1" u="none" strike="noStrike" kern="0" cap="none" spc="0" normalizeH="0" baseline="0" noProof="0">
                <a:ln>
                  <a:noFill/>
                </a:ln>
                <a:solidFill>
                  <a:srgbClr val="00B050"/>
                </a:solidFill>
                <a:effectLst/>
                <a:uLnTx/>
                <a:uFillTx/>
                <a:latin typeface="Calibri"/>
                <a:cs typeface="Calibri"/>
                <a:sym typeface="Calibri"/>
              </a:rPr>
              <a:t>Will be sent to the same reducer!</a:t>
            </a:r>
          </a:p>
        </p:txBody>
      </p:sp>
      <p:sp>
        <p:nvSpPr>
          <p:cNvPr id="319" name="Straight Arrow Connector 51"/>
          <p:cNvSpPr/>
          <p:nvPr/>
        </p:nvSpPr>
        <p:spPr>
          <a:xfrm>
            <a:off x="4800598" y="2602467"/>
            <a:ext cx="228602" cy="1347235"/>
          </a:xfrm>
          <a:prstGeom prst="line">
            <a:avLst/>
          </a:prstGeom>
          <a:ln>
            <a:solidFill>
              <a:srgbClr val="000000"/>
            </a:solidFill>
            <a:prstDash val="dash"/>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Tree>
    <p:extLst>
      <p:ext uri="{BB962C8B-B14F-4D97-AF65-F5344CB8AC3E}">
        <p14:creationId xmlns:p14="http://schemas.microsoft.com/office/powerpoint/2010/main" val="69284456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Title 1"/>
          <p:cNvSpPr txBox="1">
            <a:spLocks noGrp="1"/>
          </p:cNvSpPr>
          <p:nvPr>
            <p:ph type="title"/>
          </p:nvPr>
        </p:nvSpPr>
        <p:spPr>
          <a:xfrm>
            <a:off x="457200" y="274637"/>
            <a:ext cx="8229600" cy="1143004"/>
          </a:xfrm>
          <a:prstGeom prst="rect">
            <a:avLst/>
          </a:prstGeom>
        </p:spPr>
        <p:txBody>
          <a:bodyPr/>
          <a:lstStyle/>
          <a:p>
            <a:r>
              <a:rPr dirty="0">
                <a:solidFill>
                  <a:srgbClr val="FF0000"/>
                </a:solidFill>
              </a:rPr>
              <a:t>Implementation for Stage 3</a:t>
            </a:r>
          </a:p>
        </p:txBody>
      </p:sp>
      <p:sp>
        <p:nvSpPr>
          <p:cNvPr id="322" name="Content Placeholder 2"/>
          <p:cNvSpPr txBox="1">
            <a:spLocks noGrp="1"/>
          </p:cNvSpPr>
          <p:nvPr>
            <p:ph type="body" idx="1"/>
          </p:nvPr>
        </p:nvSpPr>
        <p:spPr>
          <a:xfrm>
            <a:off x="457200" y="1600200"/>
            <a:ext cx="8229600" cy="4525963"/>
          </a:xfrm>
          <a:prstGeom prst="rect">
            <a:avLst/>
          </a:prstGeom>
        </p:spPr>
        <p:txBody>
          <a:bodyPr/>
          <a:lstStyle/>
          <a:p>
            <a:r>
              <a:rPr dirty="0"/>
              <a:t>Input: </a:t>
            </a:r>
          </a:p>
          <a:p>
            <a:pPr marL="742950" lvl="1" indent="-285750">
              <a:spcBef>
                <a:spcPts val="600"/>
              </a:spcBef>
              <a:defRPr sz="2800"/>
            </a:pPr>
            <a:r>
              <a:rPr dirty="0"/>
              <a:t>Stage 1 output files</a:t>
            </a:r>
          </a:p>
          <a:p>
            <a:pPr marL="742950" lvl="1" indent="-285750">
              <a:spcBef>
                <a:spcPts val="600"/>
              </a:spcBef>
              <a:defRPr sz="2800"/>
            </a:pPr>
            <a:r>
              <a:rPr dirty="0"/>
              <a:t>Stage 2 output files</a:t>
            </a:r>
          </a:p>
          <a:p>
            <a:pPr marL="742950" lvl="1" indent="-285750">
              <a:spcBef>
                <a:spcPts val="600"/>
              </a:spcBef>
              <a:defRPr sz="2800"/>
            </a:pPr>
            <a:endParaRPr dirty="0"/>
          </a:p>
          <a:p>
            <a:r>
              <a:rPr dirty="0"/>
              <a:t>Problem: </a:t>
            </a:r>
          </a:p>
          <a:p>
            <a:pPr marL="742950" lvl="1" indent="-285750">
              <a:spcBef>
                <a:spcPts val="600"/>
              </a:spcBef>
              <a:defRPr sz="2800"/>
            </a:pPr>
            <a:r>
              <a:rPr dirty="0"/>
              <a:t>We have two different input paths.</a:t>
            </a:r>
          </a:p>
          <a:p>
            <a:pPr marL="742950" lvl="1" indent="-285750">
              <a:spcBef>
                <a:spcPts val="600"/>
              </a:spcBef>
              <a:defRPr sz="2800"/>
            </a:pPr>
            <a:r>
              <a:rPr dirty="0"/>
              <a:t>We have two different map functions. </a:t>
            </a:r>
          </a:p>
        </p:txBody>
      </p:sp>
      <p:sp>
        <p:nvSpPr>
          <p:cNvPr id="323" name="Slide Number Placeholder 3"/>
          <p:cNvSpPr txBox="1">
            <a:spLocks noGrp="1"/>
          </p:cNvSpPr>
          <p:nvPr>
            <p:ph type="sldNum" sz="quarter" idx="4294967295"/>
          </p:nvPr>
        </p:nvSpPr>
        <p:spPr>
          <a:xfrm>
            <a:off x="8422816" y="6404290"/>
            <a:ext cx="263979" cy="269237"/>
          </a:xfrm>
          <a:prstGeom prst="rect">
            <a:avLst/>
          </a:prstGeom>
          <a:extLst>
            <a:ext uri="{C572A759-6A51-4108-AA02-DFA0A04FC94B}">
              <ma14:wrappingTextBoxFlag xmlns:ma14="http://schemas.microsoft.com/office/mac/drawingml/2011/main" xmlns="" val="1"/>
            </a:ext>
          </a:extLst>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15</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334840723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Title 1"/>
          <p:cNvSpPr txBox="1">
            <a:spLocks noGrp="1"/>
          </p:cNvSpPr>
          <p:nvPr>
            <p:ph type="title"/>
          </p:nvPr>
        </p:nvSpPr>
        <p:spPr>
          <a:xfrm>
            <a:off x="457200" y="274637"/>
            <a:ext cx="8229600" cy="1143004"/>
          </a:xfrm>
          <a:prstGeom prst="rect">
            <a:avLst/>
          </a:prstGeom>
        </p:spPr>
        <p:txBody>
          <a:bodyPr/>
          <a:lstStyle/>
          <a:p>
            <a:r>
              <a:t>Implementation for Stage 3</a:t>
            </a:r>
          </a:p>
        </p:txBody>
      </p:sp>
      <p:sp>
        <p:nvSpPr>
          <p:cNvPr id="326" name="Content Placeholder 2"/>
          <p:cNvSpPr txBox="1">
            <a:spLocks noGrp="1"/>
          </p:cNvSpPr>
          <p:nvPr>
            <p:ph type="body" idx="1"/>
          </p:nvPr>
        </p:nvSpPr>
        <p:spPr>
          <a:xfrm>
            <a:off x="457200" y="1600200"/>
            <a:ext cx="8229600" cy="4525963"/>
          </a:xfrm>
          <a:prstGeom prst="rect">
            <a:avLst/>
          </a:prstGeom>
        </p:spPr>
        <p:txBody>
          <a:bodyPr/>
          <a:lstStyle/>
          <a:p>
            <a:r>
              <a:t>Usage of </a:t>
            </a:r>
            <a:r>
              <a:rPr>
                <a:solidFill>
                  <a:srgbClr val="FF0000"/>
                </a:solidFill>
              </a:rPr>
              <a:t>MultipleInputs</a:t>
            </a:r>
          </a:p>
        </p:txBody>
      </p:sp>
      <p:sp>
        <p:nvSpPr>
          <p:cNvPr id="327" name="Slide Number Placeholder 5"/>
          <p:cNvSpPr txBox="1">
            <a:spLocks noGrp="1"/>
          </p:cNvSpPr>
          <p:nvPr>
            <p:ph type="sldNum" sz="quarter" idx="4294967295"/>
          </p:nvPr>
        </p:nvSpPr>
        <p:spPr>
          <a:xfrm>
            <a:off x="8422816" y="6404290"/>
            <a:ext cx="263979" cy="269237"/>
          </a:xfrm>
          <a:prstGeom prst="rect">
            <a:avLst/>
          </a:prstGeom>
          <a:extLst>
            <a:ext uri="{C572A759-6A51-4108-AA02-DFA0A04FC94B}">
              <ma14:wrappingTextBoxFlag xmlns:ma14="http://schemas.microsoft.com/office/mac/drawingml/2011/main" xmlns="" val="1"/>
            </a:ext>
          </a:extLst>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16</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328" name="Rectangle 10"/>
          <p:cNvSpPr txBox="1"/>
          <p:nvPr/>
        </p:nvSpPr>
        <p:spPr>
          <a:xfrm>
            <a:off x="381000" y="2438400"/>
            <a:ext cx="8534400" cy="339343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marL="0" marR="0" lvl="1" indent="457200" algn="l" defTabSz="914400" rtl="0" eaLnBrk="1" fontAlgn="auto" latinLnBrk="0" hangingPunct="0">
              <a:lnSpc>
                <a:spcPct val="100000"/>
              </a:lnSpc>
              <a:spcBef>
                <a:spcPts val="0"/>
              </a:spcBef>
              <a:spcAft>
                <a:spcPts val="0"/>
              </a:spcAft>
              <a:buClrTx/>
              <a:buSzTx/>
              <a:buFontTx/>
              <a:buNone/>
              <a:tabLst/>
              <a:defRPr sz="2000">
                <a:solidFill>
                  <a:srgbClr val="00B050"/>
                </a:solidFill>
              </a:defRPr>
            </a:pPr>
            <a:r>
              <a:rPr kumimoji="0" sz="2000" b="0" i="0" u="none" strike="noStrike" kern="0" cap="none" spc="0" normalizeH="0" baseline="0" noProof="0" dirty="0">
                <a:ln>
                  <a:noFill/>
                </a:ln>
                <a:solidFill>
                  <a:srgbClr val="00B050"/>
                </a:solidFill>
                <a:effectLst/>
                <a:uLnTx/>
                <a:uFillTx/>
                <a:latin typeface="Calibri"/>
                <a:cs typeface="Calibri"/>
                <a:sym typeface="Calibri"/>
              </a:rPr>
              <a:t>//in the beginning </a:t>
            </a:r>
          </a:p>
          <a:p>
            <a:pPr marL="0" marR="0" lvl="1" indent="457200" algn="l" defTabSz="914400" rtl="0" eaLnBrk="1" fontAlgn="auto" latinLnBrk="0" hangingPunct="0">
              <a:lnSpc>
                <a:spcPct val="100000"/>
              </a:lnSpc>
              <a:spcBef>
                <a:spcPts val="0"/>
              </a:spcBef>
              <a:spcAft>
                <a:spcPts val="0"/>
              </a:spcAft>
              <a:buClrTx/>
              <a:buSzTx/>
              <a:buFontTx/>
              <a:buNone/>
              <a:tabLst/>
              <a:defRPr sz="2000" b="1"/>
            </a:pPr>
            <a:r>
              <a:rPr kumimoji="0" sz="2000" b="1" i="0" u="none" strike="noStrike" kern="0" cap="none" spc="0" normalizeH="0" baseline="0" noProof="0" dirty="0">
                <a:ln>
                  <a:noFill/>
                </a:ln>
                <a:solidFill>
                  <a:srgbClr val="000000"/>
                </a:solidFill>
                <a:effectLst/>
                <a:uLnTx/>
                <a:uFillTx/>
                <a:latin typeface="Calibri"/>
                <a:cs typeface="Calibri"/>
                <a:sym typeface="Calibri"/>
              </a:rPr>
              <a:t>*Import </a:t>
            </a:r>
            <a:r>
              <a:rPr kumimoji="0" sz="2000" b="1" i="0" u="none" strike="noStrike" kern="0" cap="none" spc="0" normalizeH="0" baseline="0" noProof="0" dirty="0" err="1">
                <a:ln>
                  <a:noFill/>
                </a:ln>
                <a:solidFill>
                  <a:srgbClr val="000000"/>
                </a:solidFill>
                <a:effectLst/>
                <a:uLnTx/>
                <a:uFillTx/>
                <a:latin typeface="Calibri"/>
                <a:cs typeface="Calibri"/>
                <a:sym typeface="Calibri"/>
              </a:rPr>
              <a:t>org.apache.hadoop.mapreduce.lib.input.MultipleInputs</a:t>
            </a:r>
            <a:r>
              <a:rPr kumimoji="0" sz="2000" b="1" i="0" u="none" strike="noStrike" kern="0" cap="none" spc="0" normalizeH="0" baseline="0" noProof="0" dirty="0">
                <a:ln>
                  <a:noFill/>
                </a:ln>
                <a:solidFill>
                  <a:srgbClr val="000000"/>
                </a:solidFill>
                <a:effectLst/>
                <a:uLnTx/>
                <a:uFillTx/>
                <a:latin typeface="Calibri"/>
                <a:cs typeface="Calibri"/>
                <a:sym typeface="Calibri"/>
              </a:rPr>
              <a:t>;</a:t>
            </a:r>
          </a:p>
          <a:p>
            <a:pPr marL="0" marR="0" lvl="1" indent="457200" algn="l" defTabSz="914400" rtl="0" eaLnBrk="1" fontAlgn="auto" latinLnBrk="0" hangingPunct="0">
              <a:lnSpc>
                <a:spcPct val="100000"/>
              </a:lnSpc>
              <a:spcBef>
                <a:spcPts val="0"/>
              </a:spcBef>
              <a:spcAft>
                <a:spcPts val="0"/>
              </a:spcAft>
              <a:buClrTx/>
              <a:buSzTx/>
              <a:buFontTx/>
              <a:buNone/>
              <a:tabLst/>
              <a:defRPr/>
            </a:pPr>
            <a:endParaRPr kumimoji="0" sz="2000" b="1" i="0" u="none" strike="noStrike" kern="0" cap="none" spc="0" normalizeH="0" baseline="0" noProof="0" dirty="0">
              <a:ln>
                <a:noFill/>
              </a:ln>
              <a:solidFill>
                <a:srgbClr val="000000"/>
              </a:solidFill>
              <a:effectLst/>
              <a:uLnTx/>
              <a:uFillTx/>
              <a:latin typeface="Calibri"/>
              <a:cs typeface="Calibri"/>
              <a:sym typeface="Calibri"/>
            </a:endParaRPr>
          </a:p>
          <a:p>
            <a:pPr marL="0" marR="0" lvl="1" indent="457200" algn="l" defTabSz="914400" rtl="0" eaLnBrk="1" fontAlgn="auto" latinLnBrk="0" hangingPunct="0">
              <a:lnSpc>
                <a:spcPct val="100000"/>
              </a:lnSpc>
              <a:spcBef>
                <a:spcPts val="0"/>
              </a:spcBef>
              <a:spcAft>
                <a:spcPts val="0"/>
              </a:spcAft>
              <a:buClrTx/>
              <a:buSzTx/>
              <a:buFontTx/>
              <a:buNone/>
              <a:tabLst/>
              <a:defRPr sz="2000">
                <a:solidFill>
                  <a:srgbClr val="00B050"/>
                </a:solidFill>
              </a:defRPr>
            </a:pPr>
            <a:r>
              <a:rPr kumimoji="0" sz="2000" b="0" i="0" u="none" strike="noStrike" kern="0" cap="none" spc="0" normalizeH="0" baseline="0" noProof="0" dirty="0">
                <a:ln>
                  <a:noFill/>
                </a:ln>
                <a:solidFill>
                  <a:srgbClr val="00B050"/>
                </a:solidFill>
                <a:effectLst/>
                <a:uLnTx/>
                <a:uFillTx/>
                <a:latin typeface="Calibri"/>
                <a:cs typeface="Calibri"/>
                <a:sym typeface="Calibri"/>
              </a:rPr>
              <a:t>// in main function, add the following sentences:</a:t>
            </a:r>
          </a:p>
          <a:p>
            <a:pPr marL="0" marR="0" lvl="1" indent="457200" algn="l" defTabSz="914400" rtl="0" eaLnBrk="1" fontAlgn="auto" latinLnBrk="0" hangingPunct="0">
              <a:lnSpc>
                <a:spcPct val="100000"/>
              </a:lnSpc>
              <a:spcBef>
                <a:spcPts val="0"/>
              </a:spcBef>
              <a:spcAft>
                <a:spcPts val="0"/>
              </a:spcAft>
              <a:buClrTx/>
              <a:buSzTx/>
              <a:buFontTx/>
              <a:buNone/>
              <a:tabLst/>
              <a:defRPr sz="2400"/>
            </a:pPr>
            <a:r>
              <a:rPr kumimoji="0" sz="2400" b="0" i="0" u="none" strike="noStrike" kern="0" cap="none" spc="0" normalizeH="0" baseline="0" noProof="0" dirty="0" err="1">
                <a:ln>
                  <a:noFill/>
                </a:ln>
                <a:solidFill>
                  <a:srgbClr val="000000"/>
                </a:solidFill>
                <a:effectLst/>
                <a:uLnTx/>
                <a:uFillTx/>
                <a:latin typeface="Calibri"/>
                <a:cs typeface="Calibri"/>
                <a:sym typeface="Calibri"/>
              </a:rPr>
              <a:t>MultipleInputs.addInputPath</a:t>
            </a:r>
            <a:r>
              <a:rPr kumimoji="0" sz="2400" b="0" i="0" u="none" strike="noStrike" kern="0" cap="none" spc="0" normalizeH="0" baseline="0" noProof="0" dirty="0">
                <a:ln>
                  <a:noFill/>
                </a:ln>
                <a:solidFill>
                  <a:srgbClr val="000000"/>
                </a:solidFill>
                <a:effectLst/>
                <a:uLnTx/>
                <a:uFillTx/>
                <a:latin typeface="Calibri"/>
                <a:cs typeface="Calibri"/>
                <a:sym typeface="Calibri"/>
              </a:rPr>
              <a:t>(job, inputPath</a:t>
            </a:r>
            <a:r>
              <a:rPr kumimoji="0" sz="2400" b="0" i="0" u="none" strike="noStrike" kern="0" cap="none" spc="0" normalizeH="0" baseline="0" noProof="0" dirty="0">
                <a:ln>
                  <a:noFill/>
                </a:ln>
                <a:solidFill>
                  <a:srgbClr val="FF0000"/>
                </a:solidFill>
                <a:effectLst/>
                <a:uLnTx/>
                <a:uFillTx/>
                <a:latin typeface="Calibri"/>
                <a:cs typeface="Calibri"/>
                <a:sym typeface="Calibri"/>
              </a:rPr>
              <a:t>1</a:t>
            </a:r>
            <a:r>
              <a:rPr kumimoji="0" sz="2400" b="0" i="0" u="none" strike="noStrike" kern="0" cap="none" spc="0" normalizeH="0" baseline="0" noProof="0" dirty="0">
                <a:ln>
                  <a:noFill/>
                </a:ln>
                <a:solidFill>
                  <a:srgbClr val="000000"/>
                </a:solidFill>
                <a:effectLst/>
                <a:uLnTx/>
                <a:uFillTx/>
                <a:latin typeface="Calibri"/>
                <a:cs typeface="Calibri"/>
                <a:sym typeface="Calibri"/>
              </a:rPr>
              <a:t>, </a:t>
            </a:r>
          </a:p>
          <a:p>
            <a:pPr marL="0" marR="0" lvl="1" indent="457200" algn="l" defTabSz="914400" rtl="0" eaLnBrk="1" fontAlgn="auto" latinLnBrk="0" hangingPunct="0">
              <a:lnSpc>
                <a:spcPct val="100000"/>
              </a:lnSpc>
              <a:spcBef>
                <a:spcPts val="0"/>
              </a:spcBef>
              <a:spcAft>
                <a:spcPts val="0"/>
              </a:spcAft>
              <a:buClrTx/>
              <a:buSzTx/>
              <a:buFontTx/>
              <a:buNone/>
              <a:tabLst/>
              <a:defRPr sz="2400"/>
            </a:pPr>
            <a:r>
              <a:rPr kumimoji="0" sz="2400" b="0" i="0" u="none" strike="noStrike" kern="0" cap="none" spc="0" normalizeH="0" baseline="0" noProof="0" dirty="0">
                <a:ln>
                  <a:noFill/>
                </a:ln>
                <a:solidFill>
                  <a:srgbClr val="000000"/>
                </a:solidFill>
                <a:effectLst/>
                <a:uLnTx/>
                <a:uFillTx/>
                <a:latin typeface="Calibri"/>
                <a:cs typeface="Calibri"/>
                <a:sym typeface="Calibri"/>
              </a:rPr>
              <a:t>                            inputFormatClass</a:t>
            </a:r>
            <a:r>
              <a:rPr kumimoji="0" sz="2400" b="0" i="0" u="none" strike="noStrike" kern="0" cap="none" spc="0" normalizeH="0" baseline="0" noProof="0" dirty="0">
                <a:ln>
                  <a:noFill/>
                </a:ln>
                <a:solidFill>
                  <a:srgbClr val="FF0000"/>
                </a:solidFill>
                <a:effectLst/>
                <a:uLnTx/>
                <a:uFillTx/>
                <a:latin typeface="Calibri"/>
                <a:cs typeface="Calibri"/>
                <a:sym typeface="Calibri"/>
              </a:rPr>
              <a:t>1</a:t>
            </a:r>
            <a:r>
              <a:rPr kumimoji="0" sz="2400" b="0" i="0" u="none" strike="noStrike" kern="0" cap="none" spc="0" normalizeH="0" baseline="0" noProof="0" dirty="0">
                <a:ln>
                  <a:noFill/>
                </a:ln>
                <a:solidFill>
                  <a:srgbClr val="000000"/>
                </a:solidFill>
                <a:effectLst/>
                <a:uLnTx/>
                <a:uFillTx/>
                <a:latin typeface="Calibri"/>
                <a:cs typeface="Calibri"/>
                <a:sym typeface="Calibri"/>
              </a:rPr>
              <a:t>, mapper</a:t>
            </a:r>
            <a:r>
              <a:rPr kumimoji="0" sz="2400" b="0" i="0" u="none" strike="noStrike" kern="0" cap="none" spc="0" normalizeH="0" baseline="0" noProof="0" dirty="0">
                <a:ln>
                  <a:noFill/>
                </a:ln>
                <a:solidFill>
                  <a:srgbClr val="FF0000"/>
                </a:solidFill>
                <a:effectLst/>
                <a:uLnTx/>
                <a:uFillTx/>
                <a:latin typeface="Calibri"/>
                <a:cs typeface="Calibri"/>
                <a:sym typeface="Calibri"/>
              </a:rPr>
              <a:t>1</a:t>
            </a:r>
            <a:r>
              <a:rPr kumimoji="0" sz="2400" b="0" i="0" u="none" strike="noStrike" kern="0" cap="none" spc="0" normalizeH="0" baseline="0" noProof="0" dirty="0">
                <a:ln>
                  <a:noFill/>
                </a:ln>
                <a:solidFill>
                  <a:srgbClr val="000000"/>
                </a:solidFill>
                <a:effectLst/>
                <a:uLnTx/>
                <a:uFillTx/>
                <a:latin typeface="Calibri"/>
                <a:cs typeface="Calibri"/>
                <a:sym typeface="Calibri"/>
              </a:rPr>
              <a:t>.class);</a:t>
            </a:r>
          </a:p>
          <a:p>
            <a:pPr marL="0" marR="0" lvl="1" indent="457200" algn="l" defTabSz="914400" rtl="0" eaLnBrk="1" fontAlgn="auto" latinLnBrk="0" hangingPunct="0">
              <a:lnSpc>
                <a:spcPct val="100000"/>
              </a:lnSpc>
              <a:spcBef>
                <a:spcPts val="0"/>
              </a:spcBef>
              <a:spcAft>
                <a:spcPts val="0"/>
              </a:spcAft>
              <a:buClrTx/>
              <a:buSzTx/>
              <a:buFontTx/>
              <a:buNone/>
              <a:tabLst/>
              <a:defRPr sz="2400"/>
            </a:pPr>
            <a:endParaRPr kumimoji="0" sz="2400" b="0" i="0" u="none" strike="noStrike" kern="0" cap="none" spc="0" normalizeH="0" baseline="0" noProof="0" dirty="0">
              <a:ln>
                <a:noFill/>
              </a:ln>
              <a:solidFill>
                <a:srgbClr val="000000"/>
              </a:solidFill>
              <a:effectLst/>
              <a:uLnTx/>
              <a:uFillTx/>
              <a:latin typeface="Calibri"/>
              <a:cs typeface="Calibri"/>
              <a:sym typeface="Calibri"/>
            </a:endParaRPr>
          </a:p>
          <a:p>
            <a:pPr marL="0" marR="0" lvl="1" indent="457200" algn="l" defTabSz="914400" rtl="0" eaLnBrk="1" fontAlgn="auto" latinLnBrk="0" hangingPunct="0">
              <a:lnSpc>
                <a:spcPct val="100000"/>
              </a:lnSpc>
              <a:spcBef>
                <a:spcPts val="0"/>
              </a:spcBef>
              <a:spcAft>
                <a:spcPts val="0"/>
              </a:spcAft>
              <a:buClrTx/>
              <a:buSzTx/>
              <a:buFontTx/>
              <a:buNone/>
              <a:tabLst/>
              <a:defRPr sz="2400"/>
            </a:pPr>
            <a:endParaRPr kumimoji="0" sz="2400" b="0" i="0" u="none" strike="noStrike" kern="0" cap="none" spc="0" normalizeH="0" baseline="0" noProof="0" dirty="0">
              <a:ln>
                <a:noFill/>
              </a:ln>
              <a:solidFill>
                <a:srgbClr val="000000"/>
              </a:solidFill>
              <a:effectLst/>
              <a:uLnTx/>
              <a:uFillTx/>
              <a:latin typeface="Calibri"/>
              <a:cs typeface="Calibri"/>
              <a:sym typeface="Calibri"/>
            </a:endParaRPr>
          </a:p>
          <a:p>
            <a:pPr marL="0" marR="0" lvl="1" indent="457200" algn="l" defTabSz="914400" rtl="0" eaLnBrk="1" fontAlgn="auto" latinLnBrk="0" hangingPunct="0">
              <a:lnSpc>
                <a:spcPct val="100000"/>
              </a:lnSpc>
              <a:spcBef>
                <a:spcPts val="0"/>
              </a:spcBef>
              <a:spcAft>
                <a:spcPts val="0"/>
              </a:spcAft>
              <a:buClrTx/>
              <a:buSzTx/>
              <a:buFontTx/>
              <a:buNone/>
              <a:tabLst/>
              <a:defRPr sz="2400"/>
            </a:pPr>
            <a:r>
              <a:rPr kumimoji="0" sz="2400" b="0" i="0" u="none" strike="noStrike" kern="0" cap="none" spc="0" normalizeH="0" baseline="0" noProof="0" dirty="0" err="1">
                <a:ln>
                  <a:noFill/>
                </a:ln>
                <a:solidFill>
                  <a:srgbClr val="000000"/>
                </a:solidFill>
                <a:effectLst/>
                <a:uLnTx/>
                <a:uFillTx/>
                <a:latin typeface="Calibri"/>
                <a:cs typeface="Calibri"/>
                <a:sym typeface="Calibri"/>
              </a:rPr>
              <a:t>MultipleInputs.addInputPath</a:t>
            </a:r>
            <a:r>
              <a:rPr kumimoji="0" sz="2400" b="0" i="0" u="none" strike="noStrike" kern="0" cap="none" spc="0" normalizeH="0" baseline="0" noProof="0" dirty="0">
                <a:ln>
                  <a:noFill/>
                </a:ln>
                <a:solidFill>
                  <a:srgbClr val="000000"/>
                </a:solidFill>
                <a:effectLst/>
                <a:uLnTx/>
                <a:uFillTx/>
                <a:latin typeface="Calibri"/>
                <a:cs typeface="Calibri"/>
                <a:sym typeface="Calibri"/>
              </a:rPr>
              <a:t>(job, inputPath</a:t>
            </a:r>
            <a:r>
              <a:rPr kumimoji="0" sz="2400" b="0" i="0" u="none" strike="noStrike" kern="0" cap="none" spc="0" normalizeH="0" baseline="0" noProof="0" dirty="0">
                <a:ln>
                  <a:noFill/>
                </a:ln>
                <a:solidFill>
                  <a:srgbClr val="FF0000"/>
                </a:solidFill>
                <a:effectLst/>
                <a:uLnTx/>
                <a:uFillTx/>
                <a:latin typeface="Calibri"/>
                <a:cs typeface="Calibri"/>
                <a:sym typeface="Calibri"/>
              </a:rPr>
              <a:t>2</a:t>
            </a:r>
            <a:r>
              <a:rPr kumimoji="0" sz="2400" b="0" i="0" u="none" strike="noStrike" kern="0" cap="none" spc="0" normalizeH="0" baseline="0" noProof="0" dirty="0">
                <a:ln>
                  <a:noFill/>
                </a:ln>
                <a:solidFill>
                  <a:srgbClr val="000000"/>
                </a:solidFill>
                <a:effectLst/>
                <a:uLnTx/>
                <a:uFillTx/>
                <a:latin typeface="Calibri"/>
                <a:cs typeface="Calibri"/>
                <a:sym typeface="Calibri"/>
              </a:rPr>
              <a:t>, </a:t>
            </a:r>
          </a:p>
          <a:p>
            <a:pPr marL="0" marR="0" lvl="1" indent="457200" algn="l" defTabSz="914400" rtl="0" eaLnBrk="1" fontAlgn="auto" latinLnBrk="0" hangingPunct="0">
              <a:lnSpc>
                <a:spcPct val="100000"/>
              </a:lnSpc>
              <a:spcBef>
                <a:spcPts val="0"/>
              </a:spcBef>
              <a:spcAft>
                <a:spcPts val="0"/>
              </a:spcAft>
              <a:buClrTx/>
              <a:buSzTx/>
              <a:buFontTx/>
              <a:buNone/>
              <a:tabLst/>
              <a:defRPr sz="2400"/>
            </a:pPr>
            <a:r>
              <a:rPr kumimoji="0" sz="2400" b="0" i="0" u="none" strike="noStrike" kern="0" cap="none" spc="0" normalizeH="0" baseline="0" noProof="0" dirty="0">
                <a:ln>
                  <a:noFill/>
                </a:ln>
                <a:solidFill>
                  <a:srgbClr val="000000"/>
                </a:solidFill>
                <a:effectLst/>
                <a:uLnTx/>
                <a:uFillTx/>
                <a:latin typeface="Calibri"/>
                <a:cs typeface="Calibri"/>
                <a:sym typeface="Calibri"/>
              </a:rPr>
              <a:t>                            inputFormatClass</a:t>
            </a:r>
            <a:r>
              <a:rPr kumimoji="0" sz="2400" b="0" i="0" u="none" strike="noStrike" kern="0" cap="none" spc="0" normalizeH="0" baseline="0" noProof="0" dirty="0">
                <a:ln>
                  <a:noFill/>
                </a:ln>
                <a:solidFill>
                  <a:srgbClr val="FF0000"/>
                </a:solidFill>
                <a:effectLst/>
                <a:uLnTx/>
                <a:uFillTx/>
                <a:latin typeface="Calibri"/>
                <a:cs typeface="Calibri"/>
                <a:sym typeface="Calibri"/>
              </a:rPr>
              <a:t>2</a:t>
            </a:r>
            <a:r>
              <a:rPr kumimoji="0" sz="2400" b="0" i="0" u="none" strike="noStrike" kern="0" cap="none" spc="0" normalizeH="0" baseline="0" noProof="0" dirty="0">
                <a:ln>
                  <a:noFill/>
                </a:ln>
                <a:solidFill>
                  <a:srgbClr val="000000"/>
                </a:solidFill>
                <a:effectLst/>
                <a:uLnTx/>
                <a:uFillTx/>
                <a:latin typeface="Calibri"/>
                <a:cs typeface="Calibri"/>
                <a:sym typeface="Calibri"/>
              </a:rPr>
              <a:t>, mapper</a:t>
            </a:r>
            <a:r>
              <a:rPr kumimoji="0" sz="2400" b="0" i="0" u="none" strike="noStrike" kern="0" cap="none" spc="0" normalizeH="0" baseline="0" noProof="0" dirty="0">
                <a:ln>
                  <a:noFill/>
                </a:ln>
                <a:solidFill>
                  <a:srgbClr val="FF0000"/>
                </a:solidFill>
                <a:effectLst/>
                <a:uLnTx/>
                <a:uFillTx/>
                <a:latin typeface="Calibri"/>
                <a:cs typeface="Calibri"/>
                <a:sym typeface="Calibri"/>
              </a:rPr>
              <a:t>2</a:t>
            </a:r>
            <a:r>
              <a:rPr kumimoji="0" sz="2400" b="0" i="0" u="none" strike="noStrike" kern="0" cap="none" spc="0" normalizeH="0" baseline="0" noProof="0" dirty="0">
                <a:ln>
                  <a:noFill/>
                </a:ln>
                <a:solidFill>
                  <a:srgbClr val="000000"/>
                </a:solidFill>
                <a:effectLst/>
                <a:uLnTx/>
                <a:uFillTx/>
                <a:latin typeface="Calibri"/>
                <a:cs typeface="Calibri"/>
                <a:sym typeface="Calibri"/>
              </a:rPr>
              <a:t>.class);</a:t>
            </a:r>
          </a:p>
        </p:txBody>
      </p:sp>
      <p:sp>
        <p:nvSpPr>
          <p:cNvPr id="329" name="Straight Arrow Connector 13"/>
          <p:cNvSpPr/>
          <p:nvPr/>
        </p:nvSpPr>
        <p:spPr>
          <a:xfrm flipV="1">
            <a:off x="6324597" y="3543298"/>
            <a:ext cx="304803" cy="190504"/>
          </a:xfrm>
          <a:prstGeom prst="line">
            <a:avLst/>
          </a:prstGeom>
          <a:ln w="19050">
            <a:solidFill>
              <a:srgbClr val="000000"/>
            </a:solidFill>
            <a:prstDash val="dash"/>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330" name="TextBox 16"/>
          <p:cNvSpPr txBox="1"/>
          <p:nvPr/>
        </p:nvSpPr>
        <p:spPr>
          <a:xfrm>
            <a:off x="6553200" y="3395245"/>
            <a:ext cx="2209800" cy="33273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defRPr sz="1600" b="1" i="1">
                <a:solidFill>
                  <a:srgbClr val="0070C0"/>
                </a:solidFill>
              </a:defRPr>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600" b="1" i="1" u="none" strike="noStrike" kern="0" cap="none" spc="0" normalizeH="0" baseline="0" noProof="0">
                <a:ln>
                  <a:noFill/>
                </a:ln>
                <a:solidFill>
                  <a:srgbClr val="0070C0"/>
                </a:solidFill>
                <a:effectLst/>
                <a:uLnTx/>
                <a:uFillTx/>
                <a:latin typeface="Calibri"/>
                <a:cs typeface="Calibri"/>
                <a:sym typeface="Calibri"/>
              </a:rPr>
              <a:t>Input path 1</a:t>
            </a:r>
          </a:p>
        </p:txBody>
      </p:sp>
      <p:sp>
        <p:nvSpPr>
          <p:cNvPr id="331" name="TextBox 17"/>
          <p:cNvSpPr txBox="1"/>
          <p:nvPr/>
        </p:nvSpPr>
        <p:spPr>
          <a:xfrm>
            <a:off x="2552700" y="4614445"/>
            <a:ext cx="2895600" cy="57403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defRPr sz="1600" b="1" i="1">
                <a:solidFill>
                  <a:srgbClr val="0070C0"/>
                </a:solidFill>
              </a:defRPr>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600" b="1" i="1" u="none" strike="noStrike" kern="0" cap="none" spc="0" normalizeH="0" baseline="0" noProof="0" dirty="0">
                <a:ln>
                  <a:noFill/>
                </a:ln>
                <a:solidFill>
                  <a:srgbClr val="0070C0"/>
                </a:solidFill>
                <a:effectLst/>
                <a:uLnTx/>
                <a:uFillTx/>
                <a:latin typeface="Calibri"/>
                <a:cs typeface="Calibri"/>
                <a:sym typeface="Calibri"/>
              </a:rPr>
              <a:t>Input format of files in path 1   </a:t>
            </a:r>
          </a:p>
        </p:txBody>
      </p:sp>
      <p:sp>
        <p:nvSpPr>
          <p:cNvPr id="332" name="Straight Arrow Connector 21"/>
          <p:cNvSpPr/>
          <p:nvPr/>
        </p:nvSpPr>
        <p:spPr>
          <a:xfrm flipH="1">
            <a:off x="4000499" y="4343399"/>
            <a:ext cx="76203" cy="271049"/>
          </a:xfrm>
          <a:prstGeom prst="line">
            <a:avLst/>
          </a:prstGeom>
          <a:ln w="19050">
            <a:solidFill>
              <a:srgbClr val="000000"/>
            </a:solidFill>
            <a:prstDash val="dash"/>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333" name="TextBox 29"/>
          <p:cNvSpPr txBox="1"/>
          <p:nvPr/>
        </p:nvSpPr>
        <p:spPr>
          <a:xfrm>
            <a:off x="5676900" y="4614445"/>
            <a:ext cx="2895600" cy="57403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defRPr sz="1600" b="1" i="1">
                <a:solidFill>
                  <a:srgbClr val="0070C0"/>
                </a:solidFill>
              </a:defRPr>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600" b="1" i="1" u="none" strike="noStrike" kern="0" cap="none" spc="0" normalizeH="0" baseline="0" noProof="0" dirty="0">
                <a:ln>
                  <a:noFill/>
                </a:ln>
                <a:solidFill>
                  <a:srgbClr val="0070C0"/>
                </a:solidFill>
                <a:effectLst/>
                <a:uLnTx/>
                <a:uFillTx/>
                <a:latin typeface="Calibri"/>
                <a:cs typeface="Calibri"/>
                <a:sym typeface="Calibri"/>
              </a:rPr>
              <a:t>Map function for files in path 1</a:t>
            </a:r>
          </a:p>
        </p:txBody>
      </p:sp>
      <p:sp>
        <p:nvSpPr>
          <p:cNvPr id="334" name="Straight Arrow Connector 30"/>
          <p:cNvSpPr/>
          <p:nvPr/>
        </p:nvSpPr>
        <p:spPr>
          <a:xfrm>
            <a:off x="6591299" y="4343398"/>
            <a:ext cx="76203" cy="304804"/>
          </a:xfrm>
          <a:prstGeom prst="line">
            <a:avLst/>
          </a:prstGeom>
          <a:ln w="19050">
            <a:solidFill>
              <a:srgbClr val="000000"/>
            </a:solidFill>
            <a:prstDash val="dash"/>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Tree>
    <p:extLst>
      <p:ext uri="{BB962C8B-B14F-4D97-AF65-F5344CB8AC3E}">
        <p14:creationId xmlns:p14="http://schemas.microsoft.com/office/powerpoint/2010/main" val="239325338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Title 1"/>
          <p:cNvSpPr txBox="1">
            <a:spLocks noGrp="1"/>
          </p:cNvSpPr>
          <p:nvPr>
            <p:ph type="title"/>
          </p:nvPr>
        </p:nvSpPr>
        <p:spPr>
          <a:xfrm>
            <a:off x="457200" y="274637"/>
            <a:ext cx="8229600" cy="1143004"/>
          </a:xfrm>
          <a:prstGeom prst="rect">
            <a:avLst/>
          </a:prstGeom>
        </p:spPr>
        <p:txBody>
          <a:bodyPr/>
          <a:lstStyle/>
          <a:p>
            <a:r>
              <a:t>Implementation for Stage 3</a:t>
            </a:r>
          </a:p>
        </p:txBody>
      </p:sp>
      <p:sp>
        <p:nvSpPr>
          <p:cNvPr id="337" name="Content Placeholder 2"/>
          <p:cNvSpPr txBox="1">
            <a:spLocks noGrp="1"/>
          </p:cNvSpPr>
          <p:nvPr>
            <p:ph type="body" idx="1"/>
          </p:nvPr>
        </p:nvSpPr>
        <p:spPr>
          <a:xfrm>
            <a:off x="457200" y="1600200"/>
            <a:ext cx="8229600" cy="4525963"/>
          </a:xfrm>
          <a:prstGeom prst="rect">
            <a:avLst/>
          </a:prstGeom>
        </p:spPr>
        <p:txBody>
          <a:bodyPr/>
          <a:lstStyle/>
          <a:p>
            <a:r>
              <a:t>Define two types of mappers</a:t>
            </a:r>
          </a:p>
        </p:txBody>
      </p:sp>
      <p:sp>
        <p:nvSpPr>
          <p:cNvPr id="338" name="TextBox 4"/>
          <p:cNvSpPr txBox="1"/>
          <p:nvPr/>
        </p:nvSpPr>
        <p:spPr>
          <a:xfrm>
            <a:off x="762000" y="2278082"/>
            <a:ext cx="7391400" cy="419353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1600" b="1">
                <a:solidFill>
                  <a:srgbClr val="00B050"/>
                </a:solidFill>
              </a:defRPr>
            </a:pPr>
            <a:r>
              <a:rPr kumimoji="0" sz="1600" b="1" i="0" u="none" strike="noStrike" kern="0" cap="none" spc="0" normalizeH="0" baseline="0" noProof="0">
                <a:ln>
                  <a:noFill/>
                </a:ln>
                <a:solidFill>
                  <a:srgbClr val="00B050"/>
                </a:solidFill>
                <a:effectLst/>
                <a:uLnTx/>
                <a:uFillTx/>
                <a:latin typeface="Calibri"/>
                <a:cs typeface="Calibri"/>
                <a:sym typeface="Calibri"/>
              </a:rPr>
              <a:t>//Mapper 1: (deal with word counts of file 1)</a:t>
            </a:r>
          </a:p>
          <a:p>
            <a:pPr marL="0" marR="0" lvl="0" indent="0" algn="l" defTabSz="914400" rtl="0" eaLnBrk="1" fontAlgn="auto" latinLnBrk="0" hangingPunct="0">
              <a:lnSpc>
                <a:spcPct val="100000"/>
              </a:lnSpc>
              <a:spcBef>
                <a:spcPts val="0"/>
              </a:spcBef>
              <a:spcAft>
                <a:spcPts val="0"/>
              </a:spcAft>
              <a:buClrTx/>
              <a:buSzTx/>
              <a:buFontTx/>
              <a:buNone/>
              <a:tabLst/>
              <a:defRPr sz="1600"/>
            </a:pPr>
            <a:r>
              <a:rPr kumimoji="0" sz="1600" b="0" i="0" u="none" strike="noStrike" kern="0" cap="none" spc="0" normalizeH="0" baseline="0" noProof="0">
                <a:ln>
                  <a:noFill/>
                </a:ln>
                <a:solidFill>
                  <a:srgbClr val="000000"/>
                </a:solidFill>
                <a:effectLst/>
                <a:uLnTx/>
                <a:uFillTx/>
                <a:latin typeface="Calibri"/>
                <a:cs typeface="Calibri"/>
                <a:sym typeface="Calibri"/>
              </a:rPr>
              <a:t>public static class </a:t>
            </a:r>
            <a:r>
              <a:rPr kumimoji="0" sz="1600" b="0" i="0" u="none" strike="noStrike" kern="0" cap="none" spc="0" normalizeH="0" baseline="0" noProof="0">
                <a:ln>
                  <a:noFill/>
                </a:ln>
                <a:solidFill>
                  <a:srgbClr val="FF0000"/>
                </a:solidFill>
                <a:effectLst/>
                <a:uLnTx/>
                <a:uFillTx/>
                <a:latin typeface="Calibri"/>
                <a:cs typeface="Calibri"/>
                <a:sym typeface="Calibri"/>
              </a:rPr>
              <a:t>Mapper1</a:t>
            </a:r>
            <a:r>
              <a:rPr kumimoji="0" sz="1600" b="0" i="0" u="none" strike="noStrike" kern="0" cap="none" spc="0" normalizeH="0" baseline="0" noProof="0">
                <a:ln>
                  <a:noFill/>
                </a:ln>
                <a:solidFill>
                  <a:srgbClr val="000000"/>
                </a:solidFill>
                <a:effectLst/>
                <a:uLnTx/>
                <a:uFillTx/>
                <a:latin typeface="Calibri"/>
                <a:cs typeface="Calibri"/>
                <a:sym typeface="Calibri"/>
              </a:rPr>
              <a:t> extends Mapper&lt;Object, Text, Text, Text&gt;{</a:t>
            </a:r>
          </a:p>
          <a:p>
            <a:pPr marL="0" marR="0" lvl="0" indent="0" algn="l" defTabSz="914400" rtl="0" eaLnBrk="1" fontAlgn="auto" latinLnBrk="0" hangingPunct="0">
              <a:lnSpc>
                <a:spcPct val="100000"/>
              </a:lnSpc>
              <a:spcBef>
                <a:spcPts val="0"/>
              </a:spcBef>
              <a:spcAft>
                <a:spcPts val="0"/>
              </a:spcAft>
              <a:buClrTx/>
              <a:buSzTx/>
              <a:buFontTx/>
              <a:buNone/>
              <a:tabLst/>
              <a:defRPr sz="1600"/>
            </a:pPr>
            <a:r>
              <a:rPr kumimoji="0" sz="1600" b="0" i="0" u="none" strike="noStrike" kern="0" cap="none" spc="0" normalizeH="0" baseline="0" noProof="0">
                <a:ln>
                  <a:noFill/>
                </a:ln>
                <a:solidFill>
                  <a:srgbClr val="000000"/>
                </a:solidFill>
                <a:effectLst/>
                <a:uLnTx/>
                <a:uFillTx/>
                <a:latin typeface="Calibri"/>
                <a:cs typeface="Calibri"/>
                <a:sym typeface="Calibri"/>
              </a:rPr>
              <a:t>    public void map(Object key, Text value, Context context) throws IOException, InterruptedException { </a:t>
            </a:r>
          </a:p>
          <a:p>
            <a:pPr marL="0" marR="0" lvl="0" indent="0" algn="l" defTabSz="914400" rtl="0" eaLnBrk="1" fontAlgn="auto" latinLnBrk="0" hangingPunct="0">
              <a:lnSpc>
                <a:spcPct val="100000"/>
              </a:lnSpc>
              <a:spcBef>
                <a:spcPts val="0"/>
              </a:spcBef>
              <a:spcAft>
                <a:spcPts val="0"/>
              </a:spcAft>
              <a:buClrTx/>
              <a:buSzTx/>
              <a:buFontTx/>
              <a:buNone/>
              <a:tabLst/>
              <a:defRPr sz="1600"/>
            </a:pPr>
            <a:r>
              <a:rPr kumimoji="0" sz="1600" b="0" i="0" u="none" strike="noStrike" kern="0" cap="none" spc="0" normalizeH="0" baseline="0" noProof="0">
                <a:ln>
                  <a:noFill/>
                </a:ln>
                <a:solidFill>
                  <a:srgbClr val="000000"/>
                </a:solidFill>
                <a:effectLst/>
                <a:uLnTx/>
                <a:uFillTx/>
                <a:latin typeface="Calibri"/>
                <a:cs typeface="Calibri"/>
                <a:sym typeface="Calibri"/>
              </a:rPr>
              <a:t>                    //read one line, parse into  (word, frequency) pair</a:t>
            </a:r>
          </a:p>
          <a:p>
            <a:pPr marL="0" marR="0" lvl="0" indent="0" algn="l" defTabSz="914400" rtl="0" eaLnBrk="1" fontAlgn="auto" latinLnBrk="0" hangingPunct="0">
              <a:lnSpc>
                <a:spcPct val="100000"/>
              </a:lnSpc>
              <a:spcBef>
                <a:spcPts val="0"/>
              </a:spcBef>
              <a:spcAft>
                <a:spcPts val="0"/>
              </a:spcAft>
              <a:buClrTx/>
              <a:buSzTx/>
              <a:buFontTx/>
              <a:buNone/>
              <a:tabLst/>
              <a:defRPr sz="1600"/>
            </a:pPr>
            <a:r>
              <a:rPr kumimoji="0" sz="1600" b="0" i="0" u="none" strike="noStrike" kern="0" cap="none" spc="0" normalizeH="0" baseline="0" noProof="0">
                <a:ln>
                  <a:noFill/>
                </a:ln>
                <a:solidFill>
                  <a:srgbClr val="000000"/>
                </a:solidFill>
                <a:effectLst/>
                <a:uLnTx/>
                <a:uFillTx/>
                <a:latin typeface="Calibri"/>
                <a:cs typeface="Calibri"/>
                <a:sym typeface="Calibri"/>
              </a:rPr>
              <a:t>	//output (word, frequency_</a:t>
            </a:r>
            <a:r>
              <a:rPr kumimoji="0" sz="1600" b="0" i="0" u="none" strike="noStrike" kern="0" cap="none" spc="0" normalizeH="0" baseline="0" noProof="0">
                <a:ln>
                  <a:noFill/>
                </a:ln>
                <a:solidFill>
                  <a:srgbClr val="FF0000"/>
                </a:solidFill>
                <a:effectLst/>
                <a:uLnTx/>
                <a:uFillTx/>
                <a:latin typeface="Calibri"/>
                <a:cs typeface="Calibri"/>
                <a:sym typeface="Calibri"/>
              </a:rPr>
              <a:t>s1</a:t>
            </a:r>
            <a:r>
              <a:rPr kumimoji="0" sz="1600" b="0" i="0" u="none" strike="noStrike" kern="0" cap="none" spc="0" normalizeH="0" baseline="0" noProof="0">
                <a:ln>
                  <a:noFill/>
                </a:ln>
                <a:solidFill>
                  <a:srgbClr val="000000"/>
                </a:solidFill>
                <a:effectLst/>
                <a:uLnTx/>
                <a:uFillTx/>
                <a:latin typeface="Calibri"/>
                <a:cs typeface="Calibri"/>
                <a:sym typeface="Calibri"/>
              </a:rPr>
              <a:t>)                     </a:t>
            </a:r>
          </a:p>
          <a:p>
            <a:pPr marL="0" marR="0" lvl="0" indent="0" algn="l" defTabSz="914400" rtl="0" eaLnBrk="1" fontAlgn="auto" latinLnBrk="0" hangingPunct="0">
              <a:lnSpc>
                <a:spcPct val="100000"/>
              </a:lnSpc>
              <a:spcBef>
                <a:spcPts val="0"/>
              </a:spcBef>
              <a:spcAft>
                <a:spcPts val="0"/>
              </a:spcAft>
              <a:buClrTx/>
              <a:buSzTx/>
              <a:buFontTx/>
              <a:buNone/>
              <a:tabLst/>
              <a:defRPr sz="1600"/>
            </a:pPr>
            <a:r>
              <a:rPr kumimoji="0" sz="1600" b="0" i="0" u="none" strike="noStrike" kern="0" cap="none" spc="0" normalizeH="0" baseline="0" noProof="0">
                <a:ln>
                  <a:noFill/>
                </a:ln>
                <a:solidFill>
                  <a:srgbClr val="000000"/>
                </a:solidFill>
                <a:effectLst/>
                <a:uLnTx/>
                <a:uFillTx/>
                <a:latin typeface="Calibri"/>
                <a:cs typeface="Calibri"/>
                <a:sym typeface="Calibri"/>
              </a:rPr>
              <a:t>    }</a:t>
            </a:r>
          </a:p>
          <a:p>
            <a:pPr marL="0" marR="0" lvl="0" indent="0" algn="l" defTabSz="914400" rtl="0" eaLnBrk="1" fontAlgn="auto" latinLnBrk="0" hangingPunct="0">
              <a:lnSpc>
                <a:spcPct val="100000"/>
              </a:lnSpc>
              <a:spcBef>
                <a:spcPts val="0"/>
              </a:spcBef>
              <a:spcAft>
                <a:spcPts val="0"/>
              </a:spcAft>
              <a:buClrTx/>
              <a:buSzTx/>
              <a:buFontTx/>
              <a:buNone/>
              <a:tabLst/>
              <a:defRPr sz="1600"/>
            </a:pPr>
            <a:r>
              <a:rPr kumimoji="0" sz="1600" b="0" i="0" u="none" strike="noStrike" kern="0" cap="none" spc="0" normalizeH="0" baseline="0" noProof="0">
                <a:ln>
                  <a:noFill/>
                </a:ln>
                <a:solidFill>
                  <a:srgbClr val="000000"/>
                </a:solidFill>
                <a:effectLst/>
                <a:uLnTx/>
                <a:uFillTx/>
                <a:latin typeface="Calibri"/>
                <a:cs typeface="Calibri"/>
                <a:sym typeface="Calibri"/>
              </a:rPr>
              <a:t>}</a:t>
            </a:r>
          </a:p>
          <a:p>
            <a:pPr marL="0" marR="0" lvl="0" indent="0" algn="l" defTabSz="914400" rtl="0" eaLnBrk="1" fontAlgn="auto" latinLnBrk="0" hangingPunct="0">
              <a:lnSpc>
                <a:spcPct val="100000"/>
              </a:lnSpc>
              <a:spcBef>
                <a:spcPts val="0"/>
              </a:spcBef>
              <a:spcAft>
                <a:spcPts val="0"/>
              </a:spcAft>
              <a:buClrTx/>
              <a:buSzTx/>
              <a:buFontTx/>
              <a:buNone/>
              <a:tabLst/>
              <a:defRPr sz="1600"/>
            </a:pPr>
            <a:endParaRPr kumimoji="0" sz="1600" b="0" i="0" u="none" strike="noStrike" kern="0" cap="none" spc="0" normalizeH="0" baseline="0" noProof="0">
              <a:ln>
                <a:noFill/>
              </a:ln>
              <a:solidFill>
                <a:srgbClr val="000000"/>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sz="1600" b="1">
                <a:solidFill>
                  <a:srgbClr val="00B050"/>
                </a:solidFill>
              </a:defRPr>
            </a:pPr>
            <a:r>
              <a:rPr kumimoji="0" sz="1600" b="1" i="0" u="none" strike="noStrike" kern="0" cap="none" spc="0" normalizeH="0" baseline="0" noProof="0">
                <a:ln>
                  <a:noFill/>
                </a:ln>
                <a:solidFill>
                  <a:srgbClr val="00B050"/>
                </a:solidFill>
                <a:effectLst/>
                <a:uLnTx/>
                <a:uFillTx/>
                <a:latin typeface="Calibri"/>
                <a:cs typeface="Calibri"/>
                <a:sym typeface="Calibri"/>
              </a:rPr>
              <a:t>//Mapper 2: (deal with word counts of file2)</a:t>
            </a:r>
          </a:p>
          <a:p>
            <a:pPr marL="0" marR="0" lvl="0" indent="0" algn="l" defTabSz="914400" rtl="0" eaLnBrk="1" fontAlgn="auto" latinLnBrk="0" hangingPunct="0">
              <a:lnSpc>
                <a:spcPct val="100000"/>
              </a:lnSpc>
              <a:spcBef>
                <a:spcPts val="0"/>
              </a:spcBef>
              <a:spcAft>
                <a:spcPts val="0"/>
              </a:spcAft>
              <a:buClrTx/>
              <a:buSzTx/>
              <a:buFontTx/>
              <a:buNone/>
              <a:tabLst/>
              <a:defRPr sz="1600"/>
            </a:pPr>
            <a:r>
              <a:rPr kumimoji="0" sz="1600" b="0" i="0" u="none" strike="noStrike" kern="0" cap="none" spc="0" normalizeH="0" baseline="0" noProof="0">
                <a:ln>
                  <a:noFill/>
                </a:ln>
                <a:solidFill>
                  <a:srgbClr val="000000"/>
                </a:solidFill>
                <a:effectLst/>
                <a:uLnTx/>
                <a:uFillTx/>
                <a:latin typeface="Calibri"/>
                <a:cs typeface="Calibri"/>
                <a:sym typeface="Calibri"/>
              </a:rPr>
              <a:t>public static class </a:t>
            </a:r>
            <a:r>
              <a:rPr kumimoji="0" sz="1600" b="0" i="0" u="none" strike="noStrike" kern="0" cap="none" spc="0" normalizeH="0" baseline="0" noProof="0">
                <a:ln>
                  <a:noFill/>
                </a:ln>
                <a:solidFill>
                  <a:srgbClr val="FF0000"/>
                </a:solidFill>
                <a:effectLst/>
                <a:uLnTx/>
                <a:uFillTx/>
                <a:latin typeface="Calibri"/>
                <a:cs typeface="Calibri"/>
                <a:sym typeface="Calibri"/>
              </a:rPr>
              <a:t>Mapper2</a:t>
            </a:r>
            <a:r>
              <a:rPr kumimoji="0" sz="1600" b="0" i="0" u="none" strike="noStrike" kern="0" cap="none" spc="0" normalizeH="0" baseline="0" noProof="0">
                <a:ln>
                  <a:noFill/>
                </a:ln>
                <a:solidFill>
                  <a:srgbClr val="000000"/>
                </a:solidFill>
                <a:effectLst/>
                <a:uLnTx/>
                <a:uFillTx/>
                <a:latin typeface="Calibri"/>
                <a:cs typeface="Calibri"/>
                <a:sym typeface="Calibri"/>
              </a:rPr>
              <a:t> extends Mapper&lt;Object, Text, Text, Text&gt;{</a:t>
            </a:r>
          </a:p>
          <a:p>
            <a:pPr marL="0" marR="0" lvl="0" indent="0" algn="l" defTabSz="914400" rtl="0" eaLnBrk="1" fontAlgn="auto" latinLnBrk="0" hangingPunct="0">
              <a:lnSpc>
                <a:spcPct val="100000"/>
              </a:lnSpc>
              <a:spcBef>
                <a:spcPts val="0"/>
              </a:spcBef>
              <a:spcAft>
                <a:spcPts val="0"/>
              </a:spcAft>
              <a:buClrTx/>
              <a:buSzTx/>
              <a:buFontTx/>
              <a:buNone/>
              <a:tabLst/>
              <a:defRPr sz="1600"/>
            </a:pPr>
            <a:r>
              <a:rPr kumimoji="0" sz="1600" b="0" i="0" u="none" strike="noStrike" kern="0" cap="none" spc="0" normalizeH="0" baseline="0" noProof="0">
                <a:ln>
                  <a:noFill/>
                </a:ln>
                <a:solidFill>
                  <a:srgbClr val="000000"/>
                </a:solidFill>
                <a:effectLst/>
                <a:uLnTx/>
                <a:uFillTx/>
                <a:latin typeface="Calibri"/>
                <a:cs typeface="Calibri"/>
                <a:sym typeface="Calibri"/>
              </a:rPr>
              <a:t>    public void map(Object key, Text value, Context context) throws IOException, InterruptedException { </a:t>
            </a:r>
          </a:p>
          <a:p>
            <a:pPr marL="0" marR="0" lvl="0" indent="0" algn="l" defTabSz="914400" rtl="0" eaLnBrk="1" fontAlgn="auto" latinLnBrk="0" hangingPunct="0">
              <a:lnSpc>
                <a:spcPct val="100000"/>
              </a:lnSpc>
              <a:spcBef>
                <a:spcPts val="0"/>
              </a:spcBef>
              <a:spcAft>
                <a:spcPts val="0"/>
              </a:spcAft>
              <a:buClrTx/>
              <a:buSzTx/>
              <a:buFontTx/>
              <a:buNone/>
              <a:tabLst/>
              <a:defRPr sz="1600"/>
            </a:pPr>
            <a:r>
              <a:rPr kumimoji="0" sz="1600" b="0" i="0" u="none" strike="noStrike" kern="0" cap="none" spc="0" normalizeH="0" baseline="0" noProof="0">
                <a:ln>
                  <a:noFill/>
                </a:ln>
                <a:solidFill>
                  <a:srgbClr val="000000"/>
                </a:solidFill>
                <a:effectLst/>
                <a:uLnTx/>
                <a:uFillTx/>
                <a:latin typeface="Calibri"/>
                <a:cs typeface="Calibri"/>
                <a:sym typeface="Calibri"/>
              </a:rPr>
              <a:t>	//read one line, parse into  (word, frequency) pair</a:t>
            </a:r>
          </a:p>
          <a:p>
            <a:pPr marL="0" marR="0" lvl="0" indent="0" algn="l" defTabSz="914400" rtl="0" eaLnBrk="1" fontAlgn="auto" latinLnBrk="0" hangingPunct="0">
              <a:lnSpc>
                <a:spcPct val="100000"/>
              </a:lnSpc>
              <a:spcBef>
                <a:spcPts val="0"/>
              </a:spcBef>
              <a:spcAft>
                <a:spcPts val="0"/>
              </a:spcAft>
              <a:buClrTx/>
              <a:buSzTx/>
              <a:buFontTx/>
              <a:buNone/>
              <a:tabLst/>
              <a:defRPr sz="1600"/>
            </a:pPr>
            <a:r>
              <a:rPr kumimoji="0" sz="1600" b="0" i="0" u="none" strike="noStrike" kern="0" cap="none" spc="0" normalizeH="0" baseline="0" noProof="0">
                <a:ln>
                  <a:noFill/>
                </a:ln>
                <a:solidFill>
                  <a:srgbClr val="000000"/>
                </a:solidFill>
                <a:effectLst/>
                <a:uLnTx/>
                <a:uFillTx/>
                <a:latin typeface="Calibri"/>
                <a:cs typeface="Calibri"/>
                <a:sym typeface="Calibri"/>
              </a:rPr>
              <a:t>	//output (word, frequency_</a:t>
            </a:r>
            <a:r>
              <a:rPr kumimoji="0" sz="1600" b="0" i="0" u="none" strike="noStrike" kern="0" cap="none" spc="0" normalizeH="0" baseline="0" noProof="0">
                <a:ln>
                  <a:noFill/>
                </a:ln>
                <a:solidFill>
                  <a:srgbClr val="FF0000"/>
                </a:solidFill>
                <a:effectLst/>
                <a:uLnTx/>
                <a:uFillTx/>
                <a:latin typeface="Calibri"/>
                <a:cs typeface="Calibri"/>
                <a:sym typeface="Calibri"/>
              </a:rPr>
              <a:t>s2</a:t>
            </a:r>
            <a:r>
              <a:rPr kumimoji="0" sz="1600" b="0" i="0" u="none" strike="noStrike" kern="0" cap="none" spc="0" normalizeH="0" baseline="0" noProof="0">
                <a:ln>
                  <a:noFill/>
                </a:ln>
                <a:solidFill>
                  <a:srgbClr val="000000"/>
                </a:solidFill>
                <a:effectLst/>
                <a:uLnTx/>
                <a:uFillTx/>
                <a:latin typeface="Calibri"/>
                <a:cs typeface="Calibri"/>
                <a:sym typeface="Calibri"/>
              </a:rPr>
              <a:t>)                            </a:t>
            </a:r>
          </a:p>
          <a:p>
            <a:pPr marL="0" marR="0" lvl="0" indent="0" algn="l" defTabSz="914400" rtl="0" eaLnBrk="1" fontAlgn="auto" latinLnBrk="0" hangingPunct="0">
              <a:lnSpc>
                <a:spcPct val="100000"/>
              </a:lnSpc>
              <a:spcBef>
                <a:spcPts val="0"/>
              </a:spcBef>
              <a:spcAft>
                <a:spcPts val="0"/>
              </a:spcAft>
              <a:buClrTx/>
              <a:buSzTx/>
              <a:buFontTx/>
              <a:buNone/>
              <a:tabLst/>
              <a:defRPr sz="1600"/>
            </a:pPr>
            <a:r>
              <a:rPr kumimoji="0" sz="1600" b="0" i="0" u="none" strike="noStrike" kern="0" cap="none" spc="0" normalizeH="0" baseline="0" noProof="0">
                <a:ln>
                  <a:noFill/>
                </a:ln>
                <a:solidFill>
                  <a:srgbClr val="000000"/>
                </a:solidFill>
                <a:effectLst/>
                <a:uLnTx/>
                <a:uFillTx/>
                <a:latin typeface="Calibri"/>
                <a:cs typeface="Calibri"/>
                <a:sym typeface="Calibri"/>
              </a:rPr>
              <a:t>    }</a:t>
            </a:r>
          </a:p>
          <a:p>
            <a:pPr marL="0" marR="0" lvl="0" indent="0" algn="l" defTabSz="914400" rtl="0" eaLnBrk="1" fontAlgn="auto" latinLnBrk="0" hangingPunct="0">
              <a:lnSpc>
                <a:spcPct val="100000"/>
              </a:lnSpc>
              <a:spcBef>
                <a:spcPts val="0"/>
              </a:spcBef>
              <a:spcAft>
                <a:spcPts val="0"/>
              </a:spcAft>
              <a:buClrTx/>
              <a:buSzTx/>
              <a:buFontTx/>
              <a:buNone/>
              <a:tabLst/>
              <a:defRPr sz="1600"/>
            </a:pPr>
            <a:r>
              <a:rPr kumimoji="0" sz="1600" b="0" i="0" u="none" strike="noStrike" kern="0" cap="none" spc="0" normalizeH="0" baseline="0" noProof="0">
                <a:ln>
                  <a:noFill/>
                </a:ln>
                <a:solidFill>
                  <a:srgbClr val="000000"/>
                </a:solidFill>
                <a:effectLst/>
                <a:uLnTx/>
                <a:uFillTx/>
                <a:latin typeface="Calibri"/>
                <a:cs typeface="Calibri"/>
                <a:sym typeface="Calibri"/>
              </a:rPr>
              <a:t>}</a:t>
            </a:r>
          </a:p>
        </p:txBody>
      </p:sp>
      <p:sp>
        <p:nvSpPr>
          <p:cNvPr id="339" name="Slide Number Placeholder 5"/>
          <p:cNvSpPr txBox="1">
            <a:spLocks noGrp="1"/>
          </p:cNvSpPr>
          <p:nvPr>
            <p:ph type="sldNum" sz="quarter" idx="4294967295"/>
          </p:nvPr>
        </p:nvSpPr>
        <p:spPr>
          <a:xfrm>
            <a:off x="8422816" y="6404290"/>
            <a:ext cx="263979" cy="269237"/>
          </a:xfrm>
          <a:prstGeom prst="rect">
            <a:avLst/>
          </a:prstGeom>
          <a:extLst>
            <a:ext uri="{C572A759-6A51-4108-AA02-DFA0A04FC94B}">
              <ma14:wrappingTextBoxFlag xmlns:ma14="http://schemas.microsoft.com/office/mac/drawingml/2011/main" xmlns="" val="1"/>
            </a:ext>
          </a:extLst>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17</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277875170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Title 1"/>
          <p:cNvSpPr txBox="1">
            <a:spLocks noGrp="1"/>
          </p:cNvSpPr>
          <p:nvPr>
            <p:ph type="title"/>
          </p:nvPr>
        </p:nvSpPr>
        <p:spPr>
          <a:xfrm>
            <a:off x="457200" y="274637"/>
            <a:ext cx="8229600" cy="1143004"/>
          </a:xfrm>
          <a:prstGeom prst="rect">
            <a:avLst/>
          </a:prstGeom>
        </p:spPr>
        <p:txBody>
          <a:bodyPr/>
          <a:lstStyle/>
          <a:p>
            <a:r>
              <a:t>Implementation for Stage 3</a:t>
            </a:r>
          </a:p>
        </p:txBody>
      </p:sp>
      <p:sp>
        <p:nvSpPr>
          <p:cNvPr id="342" name="Content Placeholder 2"/>
          <p:cNvSpPr txBox="1">
            <a:spLocks noGrp="1"/>
          </p:cNvSpPr>
          <p:nvPr>
            <p:ph type="body" idx="1"/>
          </p:nvPr>
        </p:nvSpPr>
        <p:spPr>
          <a:xfrm>
            <a:off x="457200" y="1600200"/>
            <a:ext cx="8229600" cy="4525963"/>
          </a:xfrm>
          <a:prstGeom prst="rect">
            <a:avLst/>
          </a:prstGeom>
        </p:spPr>
        <p:txBody>
          <a:bodyPr/>
          <a:lstStyle/>
          <a:p>
            <a:r>
              <a:t>Define one reducer function</a:t>
            </a:r>
          </a:p>
        </p:txBody>
      </p:sp>
      <p:sp>
        <p:nvSpPr>
          <p:cNvPr id="343" name="Slide Number Placeholder 3"/>
          <p:cNvSpPr txBox="1">
            <a:spLocks noGrp="1"/>
          </p:cNvSpPr>
          <p:nvPr>
            <p:ph type="sldNum" sz="quarter" idx="4294967295"/>
          </p:nvPr>
        </p:nvSpPr>
        <p:spPr>
          <a:xfrm>
            <a:off x="8422816" y="6404290"/>
            <a:ext cx="263979" cy="269237"/>
          </a:xfrm>
          <a:prstGeom prst="rect">
            <a:avLst/>
          </a:prstGeom>
          <a:extLst>
            <a:ext uri="{C572A759-6A51-4108-AA02-DFA0A04FC94B}">
              <ma14:wrappingTextBoxFlag xmlns:ma14="http://schemas.microsoft.com/office/mac/drawingml/2011/main" xmlns="" val="1"/>
            </a:ext>
          </a:extLst>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18</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344" name="TextBox 4"/>
          <p:cNvSpPr txBox="1"/>
          <p:nvPr/>
        </p:nvSpPr>
        <p:spPr>
          <a:xfrm>
            <a:off x="685800" y="2278082"/>
            <a:ext cx="8305800" cy="329183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marL="0" marR="0" lvl="0" indent="0" algn="l" defTabSz="914400" rtl="0" eaLnBrk="1" fontAlgn="auto" latinLnBrk="0" hangingPunct="0">
              <a:lnSpc>
                <a:spcPct val="100000"/>
              </a:lnSpc>
              <a:spcBef>
                <a:spcPts val="0"/>
              </a:spcBef>
              <a:spcAft>
                <a:spcPts val="0"/>
              </a:spcAft>
              <a:buClrTx/>
              <a:buSzTx/>
              <a:buFontTx/>
              <a:buNone/>
              <a:tabLst/>
              <a:defRPr b="1">
                <a:solidFill>
                  <a:srgbClr val="00B050"/>
                </a:solidFill>
              </a:defRPr>
            </a:pPr>
            <a:r>
              <a:rPr kumimoji="0" sz="1800" b="1" i="0" u="none" strike="noStrike" kern="0" cap="none" spc="0" normalizeH="0" baseline="0" noProof="0">
                <a:ln>
                  <a:noFill/>
                </a:ln>
                <a:solidFill>
                  <a:srgbClr val="00B050"/>
                </a:solidFill>
                <a:effectLst/>
                <a:uLnTx/>
                <a:uFillTx/>
                <a:latin typeface="Calibri"/>
                <a:cs typeface="Calibri"/>
                <a:sym typeface="Calibri"/>
              </a:rPr>
              <a:t>//Reducer: (get the number of common words)</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public static class </a:t>
            </a:r>
            <a:r>
              <a:rPr kumimoji="0" sz="1800" b="0" i="0" u="none" strike="noStrike" kern="0" cap="none" spc="0" normalizeH="0" baseline="0" noProof="0">
                <a:ln>
                  <a:noFill/>
                </a:ln>
                <a:solidFill>
                  <a:srgbClr val="FF0000"/>
                </a:solidFill>
                <a:effectLst/>
                <a:uLnTx/>
                <a:uFillTx/>
                <a:latin typeface="Calibri"/>
                <a:cs typeface="Calibri"/>
                <a:sym typeface="Calibri"/>
              </a:rPr>
              <a:t>Reducer1 </a:t>
            </a:r>
            <a:r>
              <a:rPr kumimoji="0" sz="1800" b="0" i="0" u="none" strike="noStrike" kern="0" cap="none" spc="0" normalizeH="0" baseline="0" noProof="0">
                <a:ln>
                  <a:noFill/>
                </a:ln>
                <a:solidFill>
                  <a:srgbClr val="000000"/>
                </a:solidFill>
                <a:effectLst/>
                <a:uLnTx/>
                <a:uFillTx/>
                <a:latin typeface="Calibri"/>
                <a:cs typeface="Calibri"/>
                <a:sym typeface="Calibri"/>
              </a:rPr>
              <a:t>extends Reducer&lt; Text, Text, Text, IntWritable&gt;{</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    public void reduce(Text key, Iterable&lt;Text&gt; value, Context context) throws 	IOException, InterruptedException { </a:t>
            </a:r>
          </a:p>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	//parse each value (e.g., n1_s1), get frequency (n1) and stage identifier (s1)</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	//if the key has two values, output (key, samller_frequency)   </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	//if the key has only one value, output nothing</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	                         </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    }</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a:t>
            </a:r>
          </a:p>
        </p:txBody>
      </p:sp>
    </p:spTree>
    <p:extLst>
      <p:ext uri="{BB962C8B-B14F-4D97-AF65-F5344CB8AC3E}">
        <p14:creationId xmlns:p14="http://schemas.microsoft.com/office/powerpoint/2010/main" val="384060199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Title 1"/>
          <p:cNvSpPr txBox="1">
            <a:spLocks noGrp="1"/>
          </p:cNvSpPr>
          <p:nvPr>
            <p:ph type="title"/>
          </p:nvPr>
        </p:nvSpPr>
        <p:spPr>
          <a:xfrm>
            <a:off x="457200" y="274637"/>
            <a:ext cx="8229600" cy="1143004"/>
          </a:xfrm>
          <a:prstGeom prst="rect">
            <a:avLst/>
          </a:prstGeom>
        </p:spPr>
        <p:txBody>
          <a:bodyPr/>
          <a:lstStyle/>
          <a:p>
            <a:r>
              <a:t>Overall Implementation</a:t>
            </a:r>
          </a:p>
        </p:txBody>
      </p:sp>
      <p:sp>
        <p:nvSpPr>
          <p:cNvPr id="347" name="Content Placeholder 2"/>
          <p:cNvSpPr txBox="1">
            <a:spLocks noGrp="1"/>
          </p:cNvSpPr>
          <p:nvPr>
            <p:ph type="body" sz="half" idx="1"/>
          </p:nvPr>
        </p:nvSpPr>
        <p:spPr>
          <a:xfrm>
            <a:off x="76200" y="1265237"/>
            <a:ext cx="3505200" cy="4525963"/>
          </a:xfrm>
          <a:prstGeom prst="rect">
            <a:avLst/>
          </a:prstGeom>
        </p:spPr>
        <p:txBody>
          <a:bodyPr/>
          <a:lstStyle/>
          <a:p>
            <a:r>
              <a:t>Put all the codes into one file</a:t>
            </a:r>
          </a:p>
        </p:txBody>
      </p:sp>
      <p:sp>
        <p:nvSpPr>
          <p:cNvPr id="348" name="Slide Number Placeholder 4"/>
          <p:cNvSpPr txBox="1">
            <a:spLocks noGrp="1"/>
          </p:cNvSpPr>
          <p:nvPr>
            <p:ph type="sldNum" sz="quarter" idx="4294967295"/>
          </p:nvPr>
        </p:nvSpPr>
        <p:spPr>
          <a:xfrm>
            <a:off x="8422816" y="6404290"/>
            <a:ext cx="263979" cy="269237"/>
          </a:xfrm>
          <a:prstGeom prst="rect">
            <a:avLst/>
          </a:prstGeom>
          <a:extLst>
            <a:ext uri="{C572A759-6A51-4108-AA02-DFA0A04FC94B}">
              <ma14:wrappingTextBoxFlag xmlns:ma14="http://schemas.microsoft.com/office/mac/drawingml/2011/main" xmlns="" val="1"/>
            </a:ext>
          </a:extLst>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19</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349" name="TextBox 5"/>
          <p:cNvSpPr txBox="1"/>
          <p:nvPr/>
        </p:nvSpPr>
        <p:spPr>
          <a:xfrm>
            <a:off x="4267200" y="1008378"/>
            <a:ext cx="4724400" cy="5509196"/>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1600">
                <a:solidFill>
                  <a:srgbClr val="00B050"/>
                </a:solidFill>
              </a:defRPr>
            </a:pPr>
            <a:r>
              <a:rPr kumimoji="0" sz="1600" b="0" i="0" u="none" strike="noStrike" kern="0" cap="none" spc="0" normalizeH="0" baseline="0" noProof="0" dirty="0">
                <a:ln>
                  <a:noFill/>
                </a:ln>
                <a:solidFill>
                  <a:srgbClr val="00B050"/>
                </a:solidFill>
                <a:effectLst/>
                <a:uLnTx/>
                <a:uFillTx/>
                <a:latin typeface="Calibri"/>
                <a:cs typeface="Calibri"/>
                <a:sym typeface="Calibri"/>
              </a:rPr>
              <a:t>//in the beginning, import necessary libraries</a:t>
            </a:r>
          </a:p>
          <a:p>
            <a:pPr marL="0" marR="0" lvl="0" indent="0" algn="l" defTabSz="914400" rtl="0" eaLnBrk="1" fontAlgn="auto" latinLnBrk="0" hangingPunct="0">
              <a:lnSpc>
                <a:spcPct val="100000"/>
              </a:lnSpc>
              <a:spcBef>
                <a:spcPts val="0"/>
              </a:spcBef>
              <a:spcAft>
                <a:spcPts val="0"/>
              </a:spcAft>
              <a:buClrTx/>
              <a:buSzTx/>
              <a:buFontTx/>
              <a:buNone/>
              <a:tabLst/>
              <a:defRPr sz="1600"/>
            </a:pPr>
            <a:r>
              <a:rPr kumimoji="0" sz="1600" b="0" i="0" u="none" strike="noStrike" kern="0" cap="none" spc="0" normalizeH="0" baseline="0" noProof="0" dirty="0">
                <a:ln>
                  <a:noFill/>
                </a:ln>
                <a:solidFill>
                  <a:srgbClr val="000000"/>
                </a:solidFill>
                <a:effectLst/>
                <a:uLnTx/>
                <a:uFillTx/>
                <a:latin typeface="Calibri"/>
                <a:cs typeface="Calibri"/>
                <a:sym typeface="Calibri"/>
              </a:rPr>
              <a:t>import …;</a:t>
            </a:r>
          </a:p>
          <a:p>
            <a:pPr marL="0" marR="0" lvl="0" indent="0" algn="l" defTabSz="914400" rtl="0" eaLnBrk="1" fontAlgn="auto" latinLnBrk="0" hangingPunct="0">
              <a:lnSpc>
                <a:spcPct val="100000"/>
              </a:lnSpc>
              <a:spcBef>
                <a:spcPts val="0"/>
              </a:spcBef>
              <a:spcAft>
                <a:spcPts val="0"/>
              </a:spcAft>
              <a:buClrTx/>
              <a:buSzTx/>
              <a:buFontTx/>
              <a:buNone/>
              <a:tabLst/>
              <a:defRPr sz="1600"/>
            </a:pPr>
            <a:endParaRPr kumimoji="0" sz="1600" b="0" i="0" u="none" strike="noStrike" kern="0" cap="none" spc="0" normalizeH="0" baseline="0" noProof="0" dirty="0">
              <a:ln>
                <a:noFill/>
              </a:ln>
              <a:solidFill>
                <a:srgbClr val="000000"/>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sz="1600">
                <a:solidFill>
                  <a:srgbClr val="00B050"/>
                </a:solidFill>
              </a:defRPr>
            </a:pPr>
            <a:r>
              <a:rPr kumimoji="0" sz="1600" b="0" i="0" u="none" strike="noStrike" kern="0" cap="none" spc="0" normalizeH="0" baseline="0" noProof="0" dirty="0">
                <a:ln>
                  <a:noFill/>
                </a:ln>
                <a:solidFill>
                  <a:srgbClr val="00B050"/>
                </a:solidFill>
                <a:effectLst/>
                <a:uLnTx/>
                <a:uFillTx/>
                <a:latin typeface="Calibri"/>
                <a:cs typeface="Calibri"/>
                <a:sym typeface="Calibri"/>
              </a:rPr>
              <a:t>//define all the mapper classes and reducer classes</a:t>
            </a:r>
          </a:p>
          <a:p>
            <a:pPr marL="0" marR="0" lvl="0" indent="0" algn="l" defTabSz="914400" rtl="0" eaLnBrk="1" fontAlgn="auto" latinLnBrk="0" hangingPunct="0">
              <a:lnSpc>
                <a:spcPct val="100000"/>
              </a:lnSpc>
              <a:spcBef>
                <a:spcPts val="0"/>
              </a:spcBef>
              <a:spcAft>
                <a:spcPts val="0"/>
              </a:spcAft>
              <a:buClrTx/>
              <a:buSzTx/>
              <a:buFontTx/>
              <a:buNone/>
              <a:tabLst/>
              <a:defRPr sz="1600"/>
            </a:pPr>
            <a:r>
              <a:rPr kumimoji="0" sz="1600" b="0" i="0" u="none" strike="noStrike" kern="0" cap="none" spc="0" normalizeH="0" baseline="0" noProof="0" dirty="0">
                <a:ln>
                  <a:noFill/>
                </a:ln>
                <a:solidFill>
                  <a:srgbClr val="000000"/>
                </a:solidFill>
                <a:effectLst/>
                <a:uLnTx/>
                <a:uFillTx/>
                <a:latin typeface="Calibri"/>
                <a:cs typeface="Calibri"/>
                <a:sym typeface="Calibri"/>
              </a:rPr>
              <a:t>public static class </a:t>
            </a:r>
            <a:r>
              <a:rPr kumimoji="0" sz="1600" b="0" i="0" u="none" strike="noStrike" kern="0" cap="none" spc="0" normalizeH="0" baseline="0" noProof="0" dirty="0" err="1">
                <a:ln>
                  <a:noFill/>
                </a:ln>
                <a:solidFill>
                  <a:srgbClr val="000000"/>
                </a:solidFill>
                <a:effectLst/>
                <a:uLnTx/>
                <a:uFillTx/>
                <a:latin typeface="Calibri"/>
                <a:cs typeface="Calibri"/>
                <a:sym typeface="Calibri"/>
              </a:rPr>
              <a:t>WCMapper</a:t>
            </a:r>
            <a:r>
              <a:rPr kumimoji="0" sz="1600" b="0" i="0" u="none" strike="noStrike" kern="0" cap="none" spc="0" normalizeH="0" baseline="0" noProof="0" dirty="0">
                <a:ln>
                  <a:noFill/>
                </a:ln>
                <a:solidFill>
                  <a:srgbClr val="000000"/>
                </a:solidFill>
                <a:effectLst/>
                <a:uLnTx/>
                <a:uFillTx/>
                <a:latin typeface="Calibri"/>
                <a:cs typeface="Calibri"/>
                <a:sym typeface="Calibri"/>
              </a:rPr>
              <a:t>…</a:t>
            </a:r>
          </a:p>
          <a:p>
            <a:pPr marL="0" marR="0" lvl="0" indent="0" algn="l" defTabSz="914400" rtl="0" eaLnBrk="1" fontAlgn="auto" latinLnBrk="0" hangingPunct="0">
              <a:lnSpc>
                <a:spcPct val="100000"/>
              </a:lnSpc>
              <a:spcBef>
                <a:spcPts val="0"/>
              </a:spcBef>
              <a:spcAft>
                <a:spcPts val="0"/>
              </a:spcAft>
              <a:buClrTx/>
              <a:buSzTx/>
              <a:buFontTx/>
              <a:buNone/>
              <a:tabLst/>
              <a:defRPr sz="1600"/>
            </a:pPr>
            <a:r>
              <a:rPr kumimoji="0" sz="1600" b="0" i="0" u="none" strike="noStrike" kern="0" cap="none" spc="0" normalizeH="0" baseline="0" noProof="0" dirty="0">
                <a:ln>
                  <a:noFill/>
                </a:ln>
                <a:solidFill>
                  <a:srgbClr val="000000"/>
                </a:solidFill>
                <a:effectLst/>
                <a:uLnTx/>
                <a:uFillTx/>
                <a:latin typeface="Calibri"/>
                <a:cs typeface="Calibri"/>
                <a:sym typeface="Calibri"/>
              </a:rPr>
              <a:t>public static class Mapper1…</a:t>
            </a:r>
          </a:p>
          <a:p>
            <a:pPr marL="0" marR="0" lvl="0" indent="0" algn="l" defTabSz="914400" rtl="0" eaLnBrk="1" fontAlgn="auto" latinLnBrk="0" hangingPunct="0">
              <a:lnSpc>
                <a:spcPct val="100000"/>
              </a:lnSpc>
              <a:spcBef>
                <a:spcPts val="0"/>
              </a:spcBef>
              <a:spcAft>
                <a:spcPts val="0"/>
              </a:spcAft>
              <a:buClrTx/>
              <a:buSzTx/>
              <a:buFontTx/>
              <a:buNone/>
              <a:tabLst/>
              <a:defRPr sz="1600"/>
            </a:pPr>
            <a:r>
              <a:rPr kumimoji="0" sz="1600" b="0" i="0" u="none" strike="noStrike" kern="0" cap="none" spc="0" normalizeH="0" baseline="0" noProof="0" dirty="0">
                <a:ln>
                  <a:noFill/>
                </a:ln>
                <a:solidFill>
                  <a:srgbClr val="000000"/>
                </a:solidFill>
                <a:effectLst/>
                <a:uLnTx/>
                <a:uFillTx/>
                <a:latin typeface="Calibri"/>
                <a:cs typeface="Calibri"/>
                <a:sym typeface="Calibri"/>
              </a:rPr>
              <a:t>public static class Mapper2…</a:t>
            </a:r>
          </a:p>
          <a:p>
            <a:pPr marL="0" marR="0" lvl="0" indent="0" algn="l" defTabSz="914400" rtl="0" eaLnBrk="1" fontAlgn="auto" latinLnBrk="0" hangingPunct="0">
              <a:lnSpc>
                <a:spcPct val="100000"/>
              </a:lnSpc>
              <a:spcBef>
                <a:spcPts val="0"/>
              </a:spcBef>
              <a:spcAft>
                <a:spcPts val="0"/>
              </a:spcAft>
              <a:buClrTx/>
              <a:buSzTx/>
              <a:buFontTx/>
              <a:buNone/>
              <a:tabLst/>
              <a:defRPr sz="1600"/>
            </a:pPr>
            <a:r>
              <a:rPr kumimoji="0" sz="1600" b="0" i="0" u="none" strike="noStrike" kern="0" cap="none" spc="0" normalizeH="0" baseline="0" noProof="0" dirty="0">
                <a:ln>
                  <a:noFill/>
                </a:ln>
                <a:solidFill>
                  <a:srgbClr val="000000"/>
                </a:solidFill>
                <a:effectLst/>
                <a:uLnTx/>
                <a:uFillTx/>
                <a:latin typeface="Calibri"/>
                <a:cs typeface="Calibri"/>
                <a:sym typeface="Calibri"/>
              </a:rPr>
              <a:t>public static class </a:t>
            </a:r>
            <a:r>
              <a:rPr kumimoji="0" sz="1600" b="0" i="0" u="none" strike="noStrike" kern="0" cap="none" spc="0" normalizeH="0" baseline="0" noProof="0" dirty="0" err="1">
                <a:ln>
                  <a:noFill/>
                </a:ln>
                <a:solidFill>
                  <a:srgbClr val="000000"/>
                </a:solidFill>
                <a:effectLst/>
                <a:uLnTx/>
                <a:uFillTx/>
                <a:latin typeface="Calibri"/>
                <a:cs typeface="Calibri"/>
                <a:sym typeface="Calibri"/>
              </a:rPr>
              <a:t>SortMapper</a:t>
            </a:r>
            <a:r>
              <a:rPr kumimoji="0" sz="1600" b="0" i="0" u="none" strike="noStrike" kern="0" cap="none" spc="0" normalizeH="0" baseline="0" noProof="0" dirty="0">
                <a:ln>
                  <a:noFill/>
                </a:ln>
                <a:solidFill>
                  <a:srgbClr val="000000"/>
                </a:solidFill>
                <a:effectLst/>
                <a:uLnTx/>
                <a:uFillTx/>
                <a:latin typeface="Calibri"/>
                <a:cs typeface="Calibri"/>
                <a:sym typeface="Calibri"/>
              </a:rPr>
              <a:t>…</a:t>
            </a:r>
          </a:p>
          <a:p>
            <a:pPr marL="0" marR="0" lvl="0" indent="0" algn="l" defTabSz="914400" rtl="0" eaLnBrk="1" fontAlgn="auto" latinLnBrk="0" hangingPunct="0">
              <a:lnSpc>
                <a:spcPct val="100000"/>
              </a:lnSpc>
              <a:spcBef>
                <a:spcPts val="0"/>
              </a:spcBef>
              <a:spcAft>
                <a:spcPts val="0"/>
              </a:spcAft>
              <a:buClrTx/>
              <a:buSzTx/>
              <a:buFontTx/>
              <a:buNone/>
              <a:tabLst/>
              <a:defRPr sz="1600"/>
            </a:pPr>
            <a:r>
              <a:rPr kumimoji="0" sz="1600" b="0" i="0" u="none" strike="noStrike" kern="0" cap="none" spc="0" normalizeH="0" baseline="0" noProof="0" dirty="0">
                <a:ln>
                  <a:noFill/>
                </a:ln>
                <a:solidFill>
                  <a:srgbClr val="000000"/>
                </a:solidFill>
                <a:effectLst/>
                <a:uLnTx/>
                <a:uFillTx/>
                <a:latin typeface="Calibri"/>
                <a:cs typeface="Calibri"/>
                <a:sym typeface="Calibri"/>
              </a:rPr>
              <a:t>public static class Reducer1…</a:t>
            </a:r>
          </a:p>
          <a:p>
            <a:pPr marL="0" marR="0" lvl="0" indent="0" algn="l" defTabSz="914400" rtl="0" eaLnBrk="1" fontAlgn="auto" latinLnBrk="0" hangingPunct="0">
              <a:lnSpc>
                <a:spcPct val="100000"/>
              </a:lnSpc>
              <a:spcBef>
                <a:spcPts val="0"/>
              </a:spcBef>
              <a:spcAft>
                <a:spcPts val="0"/>
              </a:spcAft>
              <a:buClrTx/>
              <a:buSzTx/>
              <a:buFontTx/>
              <a:buNone/>
              <a:tabLst/>
              <a:defRPr sz="1600"/>
            </a:pPr>
            <a:r>
              <a:rPr kumimoji="0" sz="1600" b="0" i="0" u="none" strike="noStrike" kern="0" cap="none" spc="0" normalizeH="0" baseline="0" noProof="0" dirty="0">
                <a:ln>
                  <a:noFill/>
                </a:ln>
                <a:solidFill>
                  <a:srgbClr val="000000"/>
                </a:solidFill>
                <a:effectLst/>
                <a:uLnTx/>
                <a:uFillTx/>
                <a:latin typeface="Calibri"/>
                <a:cs typeface="Calibri"/>
                <a:sym typeface="Calibri"/>
              </a:rPr>
              <a:t>……</a:t>
            </a:r>
          </a:p>
          <a:p>
            <a:pPr marL="0" marR="0" lvl="0" indent="0" algn="l" defTabSz="914400" rtl="0" eaLnBrk="1" fontAlgn="auto" latinLnBrk="0" hangingPunct="0">
              <a:lnSpc>
                <a:spcPct val="100000"/>
              </a:lnSpc>
              <a:spcBef>
                <a:spcPts val="0"/>
              </a:spcBef>
              <a:spcAft>
                <a:spcPts val="0"/>
              </a:spcAft>
              <a:buClrTx/>
              <a:buSzTx/>
              <a:buFontTx/>
              <a:buNone/>
              <a:tabLst/>
              <a:defRPr sz="1600"/>
            </a:pPr>
            <a:endParaRPr kumimoji="0" sz="1600" b="0" i="0" u="none" strike="noStrike" kern="0" cap="none" spc="0" normalizeH="0" baseline="0" noProof="0" dirty="0">
              <a:ln>
                <a:noFill/>
              </a:ln>
              <a:solidFill>
                <a:srgbClr val="000000"/>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sz="1600">
                <a:solidFill>
                  <a:srgbClr val="00B050"/>
                </a:solidFill>
              </a:defRPr>
            </a:pPr>
            <a:r>
              <a:rPr kumimoji="0" sz="1600" b="0" i="0" u="none" strike="noStrike" kern="0" cap="none" spc="0" normalizeH="0" baseline="0" noProof="0" dirty="0">
                <a:ln>
                  <a:noFill/>
                </a:ln>
                <a:solidFill>
                  <a:srgbClr val="00B050"/>
                </a:solidFill>
                <a:effectLst/>
                <a:uLnTx/>
                <a:uFillTx/>
                <a:latin typeface="Calibri"/>
                <a:cs typeface="Calibri"/>
                <a:sym typeface="Calibri"/>
              </a:rPr>
              <a:t>//Main function</a:t>
            </a:r>
          </a:p>
          <a:p>
            <a:pPr marL="0" marR="0" lvl="0" indent="0" algn="l" defTabSz="914400" rtl="0" eaLnBrk="1" fontAlgn="auto" latinLnBrk="0" hangingPunct="0">
              <a:lnSpc>
                <a:spcPct val="100000"/>
              </a:lnSpc>
              <a:spcBef>
                <a:spcPts val="0"/>
              </a:spcBef>
              <a:spcAft>
                <a:spcPts val="0"/>
              </a:spcAft>
              <a:buClrTx/>
              <a:buSzTx/>
              <a:buFontTx/>
              <a:buNone/>
              <a:tabLst/>
              <a:defRPr sz="1600">
                <a:solidFill>
                  <a:srgbClr val="00B050"/>
                </a:solidFill>
              </a:defRPr>
            </a:pPr>
            <a:r>
              <a:rPr kumimoji="0" sz="1600" b="0" i="0" u="none" strike="noStrike" kern="0" cap="none" spc="0" normalizeH="0" baseline="0" noProof="0" dirty="0">
                <a:ln>
                  <a:noFill/>
                </a:ln>
                <a:solidFill>
                  <a:srgbClr val="00B050"/>
                </a:solidFill>
                <a:effectLst/>
                <a:uLnTx/>
                <a:uFillTx/>
                <a:latin typeface="Calibri"/>
                <a:cs typeface="Calibri"/>
                <a:sym typeface="Calibri"/>
              </a:rPr>
              <a:t>//for Stage 1: </a:t>
            </a:r>
          </a:p>
          <a:p>
            <a:pPr marL="0" marR="0" lvl="0" indent="0" algn="l" defTabSz="914400" rtl="0" eaLnBrk="1" fontAlgn="auto" latinLnBrk="0" hangingPunct="0">
              <a:lnSpc>
                <a:spcPct val="100000"/>
              </a:lnSpc>
              <a:spcBef>
                <a:spcPts val="0"/>
              </a:spcBef>
              <a:spcAft>
                <a:spcPts val="0"/>
              </a:spcAft>
              <a:buClrTx/>
              <a:buSzTx/>
              <a:buFontTx/>
              <a:buNone/>
              <a:tabLst/>
              <a:defRPr sz="1600"/>
            </a:pPr>
            <a:r>
              <a:rPr kumimoji="0" sz="1600" b="0" i="0" u="none" strike="noStrike" kern="0" cap="none" spc="0" normalizeH="0" baseline="0" noProof="0" dirty="0">
                <a:ln>
                  <a:noFill/>
                </a:ln>
                <a:solidFill>
                  <a:srgbClr val="000000"/>
                </a:solidFill>
                <a:effectLst/>
                <a:uLnTx/>
                <a:uFillTx/>
                <a:latin typeface="Calibri"/>
                <a:cs typeface="Calibri"/>
                <a:sym typeface="Calibri"/>
              </a:rPr>
              <a:t>(1) new a job (job1), </a:t>
            </a:r>
          </a:p>
          <a:p>
            <a:pPr marL="0" marR="0" lvl="0" indent="0" algn="l" defTabSz="914400" rtl="0" eaLnBrk="1" fontAlgn="auto" latinLnBrk="0" hangingPunct="0">
              <a:lnSpc>
                <a:spcPct val="100000"/>
              </a:lnSpc>
              <a:spcBef>
                <a:spcPts val="0"/>
              </a:spcBef>
              <a:spcAft>
                <a:spcPts val="0"/>
              </a:spcAft>
              <a:buClrTx/>
              <a:buSzTx/>
              <a:buFontTx/>
              <a:buNone/>
              <a:tabLst/>
              <a:defRPr sz="1600"/>
            </a:pPr>
            <a:r>
              <a:rPr kumimoji="0" sz="1600" b="0" i="0" u="none" strike="noStrike" kern="0" cap="none" spc="0" normalizeH="0" baseline="0" noProof="0" dirty="0">
                <a:ln>
                  <a:noFill/>
                </a:ln>
                <a:solidFill>
                  <a:srgbClr val="000000"/>
                </a:solidFill>
                <a:effectLst/>
                <a:uLnTx/>
                <a:uFillTx/>
                <a:latin typeface="Calibri"/>
                <a:cs typeface="Calibri"/>
                <a:sym typeface="Calibri"/>
              </a:rPr>
              <a:t>(2) set job1 information (e.g., input/output path, etc.)</a:t>
            </a:r>
          </a:p>
          <a:p>
            <a:pPr marL="0" marR="0" lvl="0" indent="0" algn="l" defTabSz="914400" rtl="0" eaLnBrk="1" fontAlgn="auto" latinLnBrk="0" hangingPunct="0">
              <a:lnSpc>
                <a:spcPct val="100000"/>
              </a:lnSpc>
              <a:spcBef>
                <a:spcPts val="0"/>
              </a:spcBef>
              <a:spcAft>
                <a:spcPts val="0"/>
              </a:spcAft>
              <a:buClrTx/>
              <a:buSzTx/>
              <a:buFontTx/>
              <a:buNone/>
              <a:tabLst/>
              <a:defRPr sz="1600"/>
            </a:pPr>
            <a:r>
              <a:rPr kumimoji="0" sz="1600" b="0" i="0" u="none" strike="noStrike" kern="0" cap="none" spc="0" normalizeH="0" baseline="0" noProof="0" dirty="0">
                <a:ln>
                  <a:noFill/>
                </a:ln>
                <a:solidFill>
                  <a:srgbClr val="000000"/>
                </a:solidFill>
                <a:effectLst/>
                <a:uLnTx/>
                <a:uFillTx/>
                <a:latin typeface="Calibri"/>
                <a:cs typeface="Calibri"/>
                <a:sym typeface="Calibri"/>
              </a:rPr>
              <a:t>(3) job1.waitForCompletion(true)</a:t>
            </a:r>
          </a:p>
          <a:p>
            <a:pPr marL="0" marR="0" lvl="0" indent="0" algn="l" defTabSz="914400" rtl="0" eaLnBrk="1" fontAlgn="auto" latinLnBrk="0" hangingPunct="0">
              <a:lnSpc>
                <a:spcPct val="100000"/>
              </a:lnSpc>
              <a:spcBef>
                <a:spcPts val="0"/>
              </a:spcBef>
              <a:spcAft>
                <a:spcPts val="0"/>
              </a:spcAft>
              <a:buClrTx/>
              <a:buSzTx/>
              <a:buFontTx/>
              <a:buNone/>
              <a:tabLst/>
              <a:defRPr sz="1600">
                <a:solidFill>
                  <a:srgbClr val="00B050"/>
                </a:solidFill>
              </a:defRPr>
            </a:pPr>
            <a:r>
              <a:rPr kumimoji="0" sz="1600" b="0" i="0" u="none" strike="noStrike" kern="0" cap="none" spc="0" normalizeH="0" baseline="0" noProof="0" dirty="0">
                <a:ln>
                  <a:noFill/>
                </a:ln>
                <a:solidFill>
                  <a:srgbClr val="00B050"/>
                </a:solidFill>
                <a:effectLst/>
                <a:uLnTx/>
                <a:uFillTx/>
                <a:latin typeface="Calibri"/>
                <a:cs typeface="Calibri"/>
                <a:sym typeface="Calibri"/>
              </a:rPr>
              <a:t>//For stage 2</a:t>
            </a:r>
          </a:p>
          <a:p>
            <a:pPr marL="0" marR="0" lvl="0" indent="0" algn="l" defTabSz="914400" rtl="0" eaLnBrk="1" fontAlgn="auto" latinLnBrk="0" hangingPunct="0">
              <a:lnSpc>
                <a:spcPct val="100000"/>
              </a:lnSpc>
              <a:spcBef>
                <a:spcPts val="0"/>
              </a:spcBef>
              <a:spcAft>
                <a:spcPts val="0"/>
              </a:spcAft>
              <a:buClrTx/>
              <a:buSzTx/>
              <a:buFontTx/>
              <a:buNone/>
              <a:tabLst/>
              <a:defRPr sz="1600"/>
            </a:pPr>
            <a:r>
              <a:rPr kumimoji="0" sz="1600" b="0" i="0" u="none" strike="noStrike" kern="0" cap="none" spc="0" normalizeH="0" baseline="0" noProof="0" dirty="0">
                <a:ln>
                  <a:noFill/>
                </a:ln>
                <a:solidFill>
                  <a:srgbClr val="000000"/>
                </a:solidFill>
                <a:effectLst/>
                <a:uLnTx/>
                <a:uFillTx/>
                <a:latin typeface="Calibri"/>
                <a:cs typeface="Calibri"/>
                <a:sym typeface="Calibri"/>
              </a:rPr>
              <a:t>……(</a:t>
            </a:r>
            <a:r>
              <a:rPr kumimoji="0" lang="en-US" sz="1600" b="0" i="0" u="none" strike="noStrike" kern="0" cap="none" spc="0" normalizeH="0" baseline="0" noProof="0" dirty="0">
                <a:ln>
                  <a:noFill/>
                </a:ln>
                <a:solidFill>
                  <a:srgbClr val="000000"/>
                </a:solidFill>
                <a:effectLst/>
                <a:uLnTx/>
                <a:uFillTx/>
                <a:latin typeface="Calibri"/>
                <a:cs typeface="Calibri"/>
                <a:sym typeface="Calibri"/>
              </a:rPr>
              <a:t>some </a:t>
            </a:r>
            <a:r>
              <a:rPr kumimoji="0" sz="1600" b="0" i="0" u="none" strike="noStrike" kern="0" cap="none" spc="0" normalizeH="0" baseline="0" noProof="0" dirty="0">
                <a:ln>
                  <a:noFill/>
                </a:ln>
                <a:solidFill>
                  <a:srgbClr val="000000"/>
                </a:solidFill>
                <a:effectLst/>
                <a:uLnTx/>
                <a:uFillTx/>
                <a:latin typeface="Calibri"/>
                <a:cs typeface="Calibri"/>
                <a:sym typeface="Calibri"/>
              </a:rPr>
              <a:t>procedure)</a:t>
            </a:r>
          </a:p>
          <a:p>
            <a:pPr marL="0" marR="0" lvl="0" indent="0" algn="l" defTabSz="914400" rtl="0" eaLnBrk="1" fontAlgn="auto" latinLnBrk="0" hangingPunct="0">
              <a:lnSpc>
                <a:spcPct val="100000"/>
              </a:lnSpc>
              <a:spcBef>
                <a:spcPts val="0"/>
              </a:spcBef>
              <a:spcAft>
                <a:spcPts val="0"/>
              </a:spcAft>
              <a:buClrTx/>
              <a:buSzTx/>
              <a:buFontTx/>
              <a:buNone/>
              <a:tabLst/>
              <a:defRPr sz="1600">
                <a:solidFill>
                  <a:srgbClr val="00B050"/>
                </a:solidFill>
              </a:defRPr>
            </a:pPr>
            <a:r>
              <a:rPr kumimoji="0" sz="1600" b="0" i="0" u="none" strike="noStrike" kern="0" cap="none" spc="0" normalizeH="0" baseline="0" noProof="0" dirty="0">
                <a:ln>
                  <a:noFill/>
                </a:ln>
                <a:solidFill>
                  <a:srgbClr val="00B050"/>
                </a:solidFill>
                <a:effectLst/>
                <a:uLnTx/>
                <a:uFillTx/>
                <a:latin typeface="Calibri"/>
                <a:cs typeface="Calibri"/>
                <a:sym typeface="Calibri"/>
              </a:rPr>
              <a:t>//for Stage 3</a:t>
            </a:r>
          </a:p>
          <a:p>
            <a:pPr lvl="0" eaLnBrk="1" fontAlgn="auto">
              <a:spcBef>
                <a:spcPts val="0"/>
              </a:spcBef>
              <a:spcAft>
                <a:spcPts val="0"/>
              </a:spcAft>
              <a:defRPr sz="1600"/>
            </a:pPr>
            <a:r>
              <a:rPr kumimoji="0" sz="1600" b="0" i="0" u="none" strike="noStrike" kern="0" cap="none" spc="0" normalizeH="0" baseline="0" noProof="0" dirty="0">
                <a:ln>
                  <a:noFill/>
                </a:ln>
                <a:solidFill>
                  <a:srgbClr val="000000"/>
                </a:solidFill>
                <a:effectLst/>
                <a:uLnTx/>
                <a:uFillTx/>
                <a:latin typeface="Calibri"/>
                <a:cs typeface="Calibri"/>
                <a:sym typeface="Calibri"/>
              </a:rPr>
              <a:t>……(</a:t>
            </a:r>
            <a:r>
              <a:rPr lang="en-US" b="0" kern="0" dirty="0">
                <a:solidFill>
                  <a:srgbClr val="000000"/>
                </a:solidFill>
                <a:latin typeface="Calibri"/>
                <a:sym typeface="Calibri"/>
              </a:rPr>
              <a:t>some </a:t>
            </a:r>
            <a:r>
              <a:rPr kumimoji="0" sz="1600" b="0" i="0" u="none" strike="noStrike" kern="0" cap="none" spc="0" normalizeH="0" baseline="0" noProof="0" dirty="0">
                <a:ln>
                  <a:noFill/>
                </a:ln>
                <a:solidFill>
                  <a:srgbClr val="000000"/>
                </a:solidFill>
                <a:effectLst/>
                <a:uLnTx/>
                <a:uFillTx/>
                <a:latin typeface="Calibri"/>
                <a:cs typeface="Calibri"/>
                <a:sym typeface="Calibri"/>
              </a:rPr>
              <a:t>procedure)</a:t>
            </a:r>
          </a:p>
          <a:p>
            <a:pPr marL="0" marR="0" lvl="0" indent="0" algn="l" defTabSz="914400" rtl="0" eaLnBrk="1" fontAlgn="auto" latinLnBrk="0" hangingPunct="0">
              <a:lnSpc>
                <a:spcPct val="100000"/>
              </a:lnSpc>
              <a:spcBef>
                <a:spcPts val="0"/>
              </a:spcBef>
              <a:spcAft>
                <a:spcPts val="0"/>
              </a:spcAft>
              <a:buClrTx/>
              <a:buSzTx/>
              <a:buFontTx/>
              <a:buNone/>
              <a:tabLst/>
              <a:defRPr sz="1600">
                <a:solidFill>
                  <a:srgbClr val="00B050"/>
                </a:solidFill>
              </a:defRPr>
            </a:pPr>
            <a:r>
              <a:rPr kumimoji="0" sz="1600" b="0" i="0" u="none" strike="noStrike" kern="0" cap="none" spc="0" normalizeH="0" baseline="0" noProof="0" dirty="0">
                <a:ln>
                  <a:noFill/>
                </a:ln>
                <a:solidFill>
                  <a:srgbClr val="00B050"/>
                </a:solidFill>
                <a:effectLst/>
                <a:uLnTx/>
                <a:uFillTx/>
                <a:latin typeface="Calibri"/>
                <a:cs typeface="Calibri"/>
                <a:sym typeface="Calibri"/>
              </a:rPr>
              <a:t>//for Stage 4</a:t>
            </a:r>
          </a:p>
          <a:p>
            <a:pPr lvl="0" eaLnBrk="1" fontAlgn="auto">
              <a:spcBef>
                <a:spcPts val="0"/>
              </a:spcBef>
              <a:spcAft>
                <a:spcPts val="0"/>
              </a:spcAft>
              <a:defRPr sz="1600"/>
            </a:pPr>
            <a:r>
              <a:rPr kumimoji="0" sz="1600" b="0" i="0" u="none" strike="noStrike" kern="0" cap="none" spc="0" normalizeH="0" baseline="0" noProof="0" dirty="0">
                <a:ln>
                  <a:noFill/>
                </a:ln>
                <a:solidFill>
                  <a:srgbClr val="000000"/>
                </a:solidFill>
                <a:effectLst/>
                <a:uLnTx/>
                <a:uFillTx/>
                <a:latin typeface="Calibri"/>
                <a:cs typeface="Calibri"/>
                <a:sym typeface="Calibri"/>
              </a:rPr>
              <a:t>……(</a:t>
            </a:r>
            <a:r>
              <a:rPr lang="en-US" b="0" kern="0" dirty="0">
                <a:solidFill>
                  <a:srgbClr val="000000"/>
                </a:solidFill>
                <a:latin typeface="Calibri"/>
                <a:sym typeface="Calibri"/>
              </a:rPr>
              <a:t>some </a:t>
            </a:r>
            <a:r>
              <a:rPr kumimoji="0" sz="1600" b="0" i="0" u="none" strike="noStrike" kern="0" cap="none" spc="0" normalizeH="0" baseline="0" noProof="0" dirty="0">
                <a:ln>
                  <a:noFill/>
                </a:ln>
                <a:solidFill>
                  <a:srgbClr val="000000"/>
                </a:solidFill>
                <a:effectLst/>
                <a:uLnTx/>
                <a:uFillTx/>
                <a:latin typeface="Calibri"/>
                <a:cs typeface="Calibri"/>
                <a:sym typeface="Calibri"/>
              </a:rPr>
              <a:t>procedure)</a:t>
            </a:r>
          </a:p>
        </p:txBody>
      </p:sp>
    </p:spTree>
    <p:extLst>
      <p:ext uri="{BB962C8B-B14F-4D97-AF65-F5344CB8AC3E}">
        <p14:creationId xmlns:p14="http://schemas.microsoft.com/office/powerpoint/2010/main" val="67407612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AE5F6FA-7E64-45F1-921C-AF80BBBE72F3}"/>
              </a:ext>
            </a:extLst>
          </p:cNvPr>
          <p:cNvSpPr>
            <a:spLocks noGrp="1"/>
          </p:cNvSpPr>
          <p:nvPr>
            <p:ph idx="1"/>
          </p:nvPr>
        </p:nvSpPr>
        <p:spPr>
          <a:xfrm>
            <a:off x="381000" y="1371600"/>
            <a:ext cx="8458200" cy="4800600"/>
          </a:xfrm>
        </p:spPr>
        <p:txBody>
          <a:bodyPr/>
          <a:lstStyle/>
          <a:p>
            <a:r>
              <a:rPr lang="en-US" sz="2800" dirty="0"/>
              <a:t>Guide for IDE setup and cluster build</a:t>
            </a:r>
          </a:p>
          <a:p>
            <a:r>
              <a:rPr lang="en-US" sz="2800" dirty="0"/>
              <a:t>Description to Tasks 1&amp;2</a:t>
            </a:r>
          </a:p>
          <a:p>
            <a:r>
              <a:rPr lang="en-US" sz="2800" dirty="0"/>
              <a:t>Information about assignment 1:</a:t>
            </a:r>
          </a:p>
          <a:p>
            <a:pPr marL="742950" lvl="1" indent="-285750">
              <a:spcBef>
                <a:spcPts val="600"/>
              </a:spcBef>
              <a:defRPr sz="2800"/>
            </a:pPr>
            <a:r>
              <a:rPr lang="en-US" sz="2400" dirty="0"/>
              <a:t>Submission requirements</a:t>
            </a:r>
          </a:p>
          <a:p>
            <a:pPr marL="742950" lvl="1" indent="-285750">
              <a:spcBef>
                <a:spcPts val="600"/>
              </a:spcBef>
              <a:defRPr sz="2800"/>
            </a:pPr>
            <a:r>
              <a:rPr lang="en-US" sz="2400" dirty="0"/>
              <a:t>What is this coding assignment about (you need to implement them into Hadoop)</a:t>
            </a:r>
          </a:p>
          <a:p>
            <a:endParaRPr lang="en-SG" dirty="0"/>
          </a:p>
        </p:txBody>
      </p:sp>
      <p:sp>
        <p:nvSpPr>
          <p:cNvPr id="3" name="标题 2">
            <a:extLst>
              <a:ext uri="{FF2B5EF4-FFF2-40B4-BE49-F238E27FC236}">
                <a16:creationId xmlns:a16="http://schemas.microsoft.com/office/drawing/2014/main" id="{137DC154-77AF-4BF4-8BE9-9081B9A9B682}"/>
              </a:ext>
            </a:extLst>
          </p:cNvPr>
          <p:cNvSpPr>
            <a:spLocks noGrp="1"/>
          </p:cNvSpPr>
          <p:nvPr>
            <p:ph type="title"/>
          </p:nvPr>
        </p:nvSpPr>
        <p:spPr/>
        <p:txBody>
          <a:bodyPr/>
          <a:lstStyle/>
          <a:p>
            <a:r>
              <a:rPr lang="en-US" dirty="0"/>
              <a:t>Coding Assignment Guideline for CS4225&amp;5425: Assignment 1</a:t>
            </a:r>
            <a:endParaRPr lang="en-SG" dirty="0"/>
          </a:p>
        </p:txBody>
      </p:sp>
      <p:sp>
        <p:nvSpPr>
          <p:cNvPr id="4" name="灯片编号占位符 3">
            <a:extLst>
              <a:ext uri="{FF2B5EF4-FFF2-40B4-BE49-F238E27FC236}">
                <a16:creationId xmlns:a16="http://schemas.microsoft.com/office/drawing/2014/main" id="{9F0F00BC-33F7-44B1-89B7-1D9BA4B5F6EF}"/>
              </a:ext>
            </a:extLst>
          </p:cNvPr>
          <p:cNvSpPr>
            <a:spLocks noGrp="1"/>
          </p:cNvSpPr>
          <p:nvPr>
            <p:ph type="sldNum" sz="quarter" idx="10"/>
          </p:nvPr>
        </p:nvSpPr>
        <p:spPr/>
        <p:txBody>
          <a:bodyPr/>
          <a:lstStyle/>
          <a:p>
            <a:fld id="{95C605C4-1F5B-4B2B-8458-3FC432AF1FAC}" type="slidenum">
              <a:rPr lang="en-US" smtClean="0"/>
              <a:t>2</a:t>
            </a:fld>
            <a:endParaRPr lang="en-US"/>
          </a:p>
        </p:txBody>
      </p:sp>
    </p:spTree>
    <p:extLst>
      <p:ext uri="{BB962C8B-B14F-4D97-AF65-F5344CB8AC3E}">
        <p14:creationId xmlns:p14="http://schemas.microsoft.com/office/powerpoint/2010/main" val="371168858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Title 1"/>
          <p:cNvSpPr txBox="1">
            <a:spLocks noGrp="1"/>
          </p:cNvSpPr>
          <p:nvPr>
            <p:ph type="title"/>
          </p:nvPr>
        </p:nvSpPr>
        <p:spPr>
          <a:xfrm>
            <a:off x="457200" y="274637"/>
            <a:ext cx="8229600" cy="1143004"/>
          </a:xfrm>
          <a:prstGeom prst="rect">
            <a:avLst/>
          </a:prstGeom>
        </p:spPr>
        <p:txBody>
          <a:bodyPr/>
          <a:lstStyle/>
          <a:p>
            <a:r>
              <a:t>Remove Stopwords</a:t>
            </a:r>
          </a:p>
        </p:txBody>
      </p:sp>
      <p:sp>
        <p:nvSpPr>
          <p:cNvPr id="352" name="Content Placeholder 2"/>
          <p:cNvSpPr txBox="1">
            <a:spLocks noGrp="1"/>
          </p:cNvSpPr>
          <p:nvPr>
            <p:ph type="body" idx="1"/>
          </p:nvPr>
        </p:nvSpPr>
        <p:spPr>
          <a:xfrm>
            <a:off x="457200" y="1600200"/>
            <a:ext cx="8229600" cy="4525963"/>
          </a:xfrm>
          <a:prstGeom prst="rect">
            <a:avLst/>
          </a:prstGeom>
        </p:spPr>
        <p:txBody>
          <a:bodyPr/>
          <a:lstStyle/>
          <a:p>
            <a:r>
              <a:rPr dirty="0"/>
              <a:t>Put stop word file into HDFS</a:t>
            </a:r>
          </a:p>
          <a:p>
            <a:pPr marL="742950" lvl="1" indent="-285750">
              <a:spcBef>
                <a:spcPts val="600"/>
              </a:spcBef>
              <a:defRPr sz="2800"/>
            </a:pPr>
            <a:r>
              <a:rPr lang="en-SG" dirty="0"/>
              <a:t>e.g. </a:t>
            </a:r>
            <a:r>
              <a:rPr dirty="0" err="1"/>
              <a:t>hadoop</a:t>
            </a:r>
            <a:r>
              <a:rPr dirty="0"/>
              <a:t> fs -put </a:t>
            </a:r>
            <a:r>
              <a:rPr dirty="0" err="1"/>
              <a:t>stw_file_path</a:t>
            </a:r>
            <a:r>
              <a:rPr dirty="0"/>
              <a:t> </a:t>
            </a:r>
            <a:r>
              <a:rPr dirty="0" err="1"/>
              <a:t>hdfs_dir</a:t>
            </a:r>
            <a:endParaRPr dirty="0"/>
          </a:p>
          <a:p>
            <a:pPr marL="742950" lvl="1" indent="-285750">
              <a:spcBef>
                <a:spcPts val="600"/>
              </a:spcBef>
              <a:defRPr sz="2800"/>
            </a:pPr>
            <a:endParaRPr dirty="0"/>
          </a:p>
          <a:p>
            <a:r>
              <a:rPr dirty="0"/>
              <a:t>In the beginning of WordCount.java</a:t>
            </a:r>
          </a:p>
          <a:p>
            <a:pPr marL="742950" lvl="1" indent="-285750">
              <a:spcBef>
                <a:spcPts val="600"/>
              </a:spcBef>
              <a:defRPr sz="2800"/>
            </a:pPr>
            <a:r>
              <a:rPr dirty="0"/>
              <a:t>Add the following libraries</a:t>
            </a:r>
          </a:p>
        </p:txBody>
      </p:sp>
      <p:sp>
        <p:nvSpPr>
          <p:cNvPr id="353" name="Slide Number Placeholder 3"/>
          <p:cNvSpPr txBox="1">
            <a:spLocks noGrp="1"/>
          </p:cNvSpPr>
          <p:nvPr>
            <p:ph type="sldNum" sz="quarter" idx="4294967295"/>
          </p:nvPr>
        </p:nvSpPr>
        <p:spPr>
          <a:xfrm>
            <a:off x="8422816" y="6404290"/>
            <a:ext cx="263979" cy="269237"/>
          </a:xfrm>
          <a:prstGeom prst="rect">
            <a:avLst/>
          </a:prstGeom>
          <a:extLst>
            <a:ext uri="{C572A759-6A51-4108-AA02-DFA0A04FC94B}">
              <ma14:wrappingTextBoxFlag xmlns:ma14="http://schemas.microsoft.com/office/mac/drawingml/2011/main" xmlns="" val="1"/>
            </a:ext>
          </a:extLst>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20</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354" name="TextBox 4"/>
          <p:cNvSpPr txBox="1"/>
          <p:nvPr/>
        </p:nvSpPr>
        <p:spPr>
          <a:xfrm>
            <a:off x="1371600" y="4343400"/>
            <a:ext cx="5105400" cy="142493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import java.io.BufferedReader;</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import java.io.IOException;</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import java.io.InputStreamReader;</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import java.util.HashSet;</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import java.util.Set;</a:t>
            </a:r>
          </a:p>
        </p:txBody>
      </p:sp>
    </p:spTree>
    <p:extLst>
      <p:ext uri="{BB962C8B-B14F-4D97-AF65-F5344CB8AC3E}">
        <p14:creationId xmlns:p14="http://schemas.microsoft.com/office/powerpoint/2010/main" val="399900999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Title 1"/>
          <p:cNvSpPr txBox="1">
            <a:spLocks noGrp="1"/>
          </p:cNvSpPr>
          <p:nvPr>
            <p:ph type="title"/>
          </p:nvPr>
        </p:nvSpPr>
        <p:spPr>
          <a:xfrm>
            <a:off x="457200" y="274637"/>
            <a:ext cx="8229600" cy="1143004"/>
          </a:xfrm>
          <a:prstGeom prst="rect">
            <a:avLst/>
          </a:prstGeom>
        </p:spPr>
        <p:txBody>
          <a:bodyPr/>
          <a:lstStyle/>
          <a:p>
            <a:r>
              <a:t>Remove Stopwords</a:t>
            </a:r>
          </a:p>
        </p:txBody>
      </p:sp>
      <p:sp>
        <p:nvSpPr>
          <p:cNvPr id="357" name="Content Placeholder 2"/>
          <p:cNvSpPr txBox="1">
            <a:spLocks noGrp="1"/>
          </p:cNvSpPr>
          <p:nvPr>
            <p:ph type="body" idx="1"/>
          </p:nvPr>
        </p:nvSpPr>
        <p:spPr>
          <a:xfrm>
            <a:off x="228600" y="1166017"/>
            <a:ext cx="8458200" cy="4525966"/>
          </a:xfrm>
          <a:prstGeom prst="rect">
            <a:avLst/>
          </a:prstGeom>
        </p:spPr>
        <p:txBody>
          <a:bodyPr/>
          <a:lstStyle/>
          <a:p>
            <a:pPr>
              <a:spcBef>
                <a:spcPts val="600"/>
              </a:spcBef>
              <a:defRPr sz="2800"/>
            </a:pPr>
            <a:r>
              <a:t>In mapper, add </a:t>
            </a:r>
            <a:r>
              <a:rPr>
                <a:solidFill>
                  <a:srgbClr val="0070C0"/>
                </a:solidFill>
              </a:rPr>
              <a:t>setup</a:t>
            </a:r>
            <a:r>
              <a:t> function to load stopwords file from HDFS and parse contents into a set of words</a:t>
            </a:r>
          </a:p>
        </p:txBody>
      </p:sp>
      <p:sp>
        <p:nvSpPr>
          <p:cNvPr id="358" name="Slide Number Placeholder 3"/>
          <p:cNvSpPr txBox="1">
            <a:spLocks noGrp="1"/>
          </p:cNvSpPr>
          <p:nvPr>
            <p:ph type="sldNum" sz="quarter" idx="4294967295"/>
          </p:nvPr>
        </p:nvSpPr>
        <p:spPr>
          <a:xfrm>
            <a:off x="8422816" y="6404290"/>
            <a:ext cx="263979" cy="269237"/>
          </a:xfrm>
          <a:prstGeom prst="rect">
            <a:avLst/>
          </a:prstGeom>
          <a:extLst>
            <a:ext uri="{C572A759-6A51-4108-AA02-DFA0A04FC94B}">
              <ma14:wrappingTextBoxFlag xmlns:ma14="http://schemas.microsoft.com/office/mac/drawingml/2011/main" xmlns="" val="1"/>
            </a:ext>
          </a:extLst>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21</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359" name="TextBox 4"/>
          <p:cNvSpPr txBox="1"/>
          <p:nvPr/>
        </p:nvSpPr>
        <p:spPr>
          <a:xfrm>
            <a:off x="457200" y="2316063"/>
            <a:ext cx="7772400" cy="467613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1600"/>
            </a:pPr>
            <a:r>
              <a:rPr kumimoji="0" sz="1600" b="0" i="0" u="none" strike="noStrike" kern="0" cap="none" spc="0" normalizeH="0" baseline="0" noProof="0">
                <a:ln>
                  <a:noFill/>
                </a:ln>
                <a:solidFill>
                  <a:srgbClr val="000000"/>
                </a:solidFill>
                <a:effectLst/>
                <a:uLnTx/>
                <a:uFillTx/>
                <a:latin typeface="Calibri"/>
                <a:cs typeface="Calibri"/>
                <a:sym typeface="Calibri"/>
              </a:rPr>
              <a:t>public static class TokenizerMapper extends Mapper&lt;Object, Text, Text, IntWritable&gt;{    </a:t>
            </a:r>
          </a:p>
          <a:p>
            <a:pPr marL="0" marR="0" lvl="0" indent="0" algn="l" defTabSz="914400" rtl="0" eaLnBrk="1" fontAlgn="auto" latinLnBrk="0" hangingPunct="0">
              <a:lnSpc>
                <a:spcPct val="100000"/>
              </a:lnSpc>
              <a:spcBef>
                <a:spcPts val="0"/>
              </a:spcBef>
              <a:spcAft>
                <a:spcPts val="0"/>
              </a:spcAft>
              <a:buClrTx/>
              <a:buSzTx/>
              <a:buFontTx/>
              <a:buNone/>
              <a:tabLst/>
              <a:defRPr sz="1600"/>
            </a:pPr>
            <a:r>
              <a:rPr kumimoji="0" sz="1600" b="0" i="0" u="none" strike="noStrike" kern="0" cap="none" spc="0" normalizeH="0" baseline="0" noProof="0">
                <a:ln>
                  <a:noFill/>
                </a:ln>
                <a:solidFill>
                  <a:srgbClr val="000000"/>
                </a:solidFill>
                <a:effectLst/>
                <a:uLnTx/>
                <a:uFillTx/>
                <a:latin typeface="Calibri"/>
                <a:cs typeface="Calibri"/>
                <a:sym typeface="Calibri"/>
              </a:rPr>
              <a:t>   </a:t>
            </a:r>
            <a:r>
              <a:rPr kumimoji="0" sz="1600" b="0" i="0" u="none" strike="noStrike" kern="0" cap="none" spc="0" normalizeH="0" baseline="0" noProof="0">
                <a:ln>
                  <a:noFill/>
                </a:ln>
                <a:solidFill>
                  <a:srgbClr val="FF0000"/>
                </a:solidFill>
                <a:effectLst/>
                <a:uLnTx/>
                <a:uFillTx/>
                <a:latin typeface="Calibri"/>
                <a:cs typeface="Calibri"/>
                <a:sym typeface="Calibri"/>
              </a:rPr>
              <a:t> Set&lt;String&gt; stopwords = new HashSet&lt;String&gt;();      </a:t>
            </a:r>
          </a:p>
          <a:p>
            <a:pPr marL="0" marR="0" lvl="0" indent="0" algn="l" defTabSz="914400" rtl="0" eaLnBrk="1" fontAlgn="auto" latinLnBrk="0" hangingPunct="0">
              <a:lnSpc>
                <a:spcPct val="100000"/>
              </a:lnSpc>
              <a:spcBef>
                <a:spcPts val="0"/>
              </a:spcBef>
              <a:spcAft>
                <a:spcPts val="0"/>
              </a:spcAft>
              <a:buClrTx/>
              <a:buSzTx/>
              <a:buFontTx/>
              <a:buNone/>
              <a:tabLst/>
              <a:defRPr sz="1600">
                <a:solidFill>
                  <a:srgbClr val="FF0000"/>
                </a:solidFill>
              </a:defRPr>
            </a:pPr>
            <a:r>
              <a:rPr kumimoji="0" sz="1600" b="0" i="0" u="none" strike="noStrike" kern="0" cap="none" spc="0" normalizeH="0" baseline="0" noProof="0">
                <a:ln>
                  <a:noFill/>
                </a:ln>
                <a:solidFill>
                  <a:srgbClr val="FF0000"/>
                </a:solidFill>
                <a:effectLst/>
                <a:uLnTx/>
                <a:uFillTx/>
                <a:latin typeface="Calibri"/>
                <a:cs typeface="Calibri"/>
                <a:sym typeface="Calibri"/>
              </a:rPr>
              <a:t>    @Override</a:t>
            </a:r>
          </a:p>
          <a:p>
            <a:pPr marL="0" marR="0" lvl="0" indent="0" algn="l" defTabSz="914400" rtl="0" eaLnBrk="1" fontAlgn="auto" latinLnBrk="0" hangingPunct="0">
              <a:lnSpc>
                <a:spcPct val="100000"/>
              </a:lnSpc>
              <a:spcBef>
                <a:spcPts val="0"/>
              </a:spcBef>
              <a:spcAft>
                <a:spcPts val="0"/>
              </a:spcAft>
              <a:buClrTx/>
              <a:buSzTx/>
              <a:buFontTx/>
              <a:buNone/>
              <a:tabLst/>
              <a:defRPr sz="1600">
                <a:solidFill>
                  <a:srgbClr val="FF0000"/>
                </a:solidFill>
              </a:defRPr>
            </a:pPr>
            <a:r>
              <a:rPr kumimoji="0" sz="1600" b="0" i="0" u="none" strike="noStrike" kern="0" cap="none" spc="0" normalizeH="0" baseline="0" noProof="0">
                <a:ln>
                  <a:noFill/>
                </a:ln>
                <a:solidFill>
                  <a:srgbClr val="FF0000"/>
                </a:solidFill>
                <a:effectLst/>
                <a:uLnTx/>
                <a:uFillTx/>
                <a:latin typeface="Calibri"/>
                <a:cs typeface="Calibri"/>
                <a:sym typeface="Calibri"/>
              </a:rPr>
              <a:t>    protected void setup(Context context){</a:t>
            </a:r>
          </a:p>
          <a:p>
            <a:pPr marL="0" marR="0" lvl="0" indent="0" algn="l" defTabSz="914400" rtl="0" eaLnBrk="1" fontAlgn="auto" latinLnBrk="0" hangingPunct="0">
              <a:lnSpc>
                <a:spcPct val="100000"/>
              </a:lnSpc>
              <a:spcBef>
                <a:spcPts val="0"/>
              </a:spcBef>
              <a:spcAft>
                <a:spcPts val="0"/>
              </a:spcAft>
              <a:buClrTx/>
              <a:buSzTx/>
              <a:buFontTx/>
              <a:buNone/>
              <a:tabLst/>
              <a:defRPr sz="1600">
                <a:solidFill>
                  <a:srgbClr val="FF0000"/>
                </a:solidFill>
              </a:defRPr>
            </a:pPr>
            <a:r>
              <a:rPr kumimoji="0" sz="1600" b="0" i="0" u="none" strike="noStrike" kern="0" cap="none" spc="0" normalizeH="0" baseline="0" noProof="0">
                <a:ln>
                  <a:noFill/>
                </a:ln>
                <a:solidFill>
                  <a:srgbClr val="FF0000"/>
                </a:solidFill>
                <a:effectLst/>
                <a:uLnTx/>
                <a:uFillTx/>
                <a:latin typeface="Calibri"/>
                <a:cs typeface="Calibri"/>
                <a:sym typeface="Calibri"/>
              </a:rPr>
              <a:t>        Configuration conf = context.getConfiguration();</a:t>
            </a:r>
          </a:p>
          <a:p>
            <a:pPr marL="0" marR="0" lvl="0" indent="0" algn="l" defTabSz="914400" rtl="0" eaLnBrk="1" fontAlgn="auto" latinLnBrk="0" hangingPunct="0">
              <a:lnSpc>
                <a:spcPct val="100000"/>
              </a:lnSpc>
              <a:spcBef>
                <a:spcPts val="0"/>
              </a:spcBef>
              <a:spcAft>
                <a:spcPts val="0"/>
              </a:spcAft>
              <a:buClrTx/>
              <a:buSzTx/>
              <a:buFontTx/>
              <a:buNone/>
              <a:tabLst/>
              <a:defRPr sz="1600">
                <a:solidFill>
                  <a:srgbClr val="FF0000"/>
                </a:solidFill>
              </a:defRPr>
            </a:pPr>
            <a:r>
              <a:rPr kumimoji="0" sz="1600" b="0" i="0" u="none" strike="noStrike" kern="0" cap="none" spc="0" normalizeH="0" baseline="0" noProof="0">
                <a:ln>
                  <a:noFill/>
                </a:ln>
                <a:solidFill>
                  <a:srgbClr val="FF0000"/>
                </a:solidFill>
                <a:effectLst/>
                <a:uLnTx/>
                <a:uFillTx/>
                <a:latin typeface="Calibri"/>
                <a:cs typeface="Calibri"/>
                <a:sym typeface="Calibri"/>
              </a:rPr>
              <a:t>        try {</a:t>
            </a:r>
          </a:p>
          <a:p>
            <a:pPr marL="0" marR="0" lvl="0" indent="0" algn="l" defTabSz="914400" rtl="0" eaLnBrk="1" fontAlgn="auto" latinLnBrk="0" hangingPunct="0">
              <a:lnSpc>
                <a:spcPct val="100000"/>
              </a:lnSpc>
              <a:spcBef>
                <a:spcPts val="0"/>
              </a:spcBef>
              <a:spcAft>
                <a:spcPts val="0"/>
              </a:spcAft>
              <a:buClrTx/>
              <a:buSzTx/>
              <a:buFontTx/>
              <a:buNone/>
              <a:tabLst/>
              <a:defRPr sz="1600">
                <a:solidFill>
                  <a:srgbClr val="FF0000"/>
                </a:solidFill>
              </a:defRPr>
            </a:pPr>
            <a:r>
              <a:rPr kumimoji="0" sz="1600" b="0" i="0" u="none" strike="noStrike" kern="0" cap="none" spc="0" normalizeH="0" baseline="0" noProof="0">
                <a:ln>
                  <a:noFill/>
                </a:ln>
                <a:solidFill>
                  <a:srgbClr val="FF0000"/>
                </a:solidFill>
                <a:effectLst/>
                <a:uLnTx/>
                <a:uFillTx/>
                <a:latin typeface="Calibri"/>
                <a:cs typeface="Calibri"/>
                <a:sym typeface="Calibri"/>
              </a:rPr>
              <a:t>         Path path = new Path(“</a:t>
            </a:r>
            <a:r>
              <a:rPr kumimoji="0" sz="1600" b="1" i="0" u="none" strike="noStrike" kern="0" cap="none" spc="0" normalizeH="0" baseline="0" noProof="0">
                <a:ln>
                  <a:noFill/>
                </a:ln>
                <a:solidFill>
                  <a:srgbClr val="FF0000"/>
                </a:solidFill>
                <a:effectLst/>
                <a:uLnTx/>
                <a:uFillTx/>
                <a:latin typeface="Calibri"/>
                <a:cs typeface="Calibri"/>
                <a:sym typeface="Calibri"/>
              </a:rPr>
              <a:t>path.stopwords</a:t>
            </a:r>
            <a:r>
              <a:rPr kumimoji="0" sz="1600" b="0" i="0" u="none" strike="noStrike" kern="0" cap="none" spc="0" normalizeH="0" baseline="0" noProof="0">
                <a:ln>
                  <a:noFill/>
                </a:ln>
                <a:solidFill>
                  <a:srgbClr val="FF0000"/>
                </a:solidFill>
                <a:effectLst/>
                <a:uLnTx/>
                <a:uFillTx/>
                <a:latin typeface="Calibri"/>
                <a:cs typeface="Calibri"/>
                <a:sym typeface="Calibri"/>
              </a:rPr>
              <a:t>”);</a:t>
            </a:r>
          </a:p>
          <a:p>
            <a:pPr marL="0" marR="0" lvl="0" indent="0" algn="l" defTabSz="914400" rtl="0" eaLnBrk="1" fontAlgn="auto" latinLnBrk="0" hangingPunct="0">
              <a:lnSpc>
                <a:spcPct val="100000"/>
              </a:lnSpc>
              <a:spcBef>
                <a:spcPts val="0"/>
              </a:spcBef>
              <a:spcAft>
                <a:spcPts val="0"/>
              </a:spcAft>
              <a:buClrTx/>
              <a:buSzTx/>
              <a:buFontTx/>
              <a:buNone/>
              <a:tabLst/>
              <a:defRPr sz="1600">
                <a:solidFill>
                  <a:srgbClr val="FF0000"/>
                </a:solidFill>
              </a:defRPr>
            </a:pPr>
            <a:r>
              <a:rPr kumimoji="0" sz="1600" b="0" i="0" u="none" strike="noStrike" kern="0" cap="none" spc="0" normalizeH="0" baseline="0" noProof="0">
                <a:ln>
                  <a:noFill/>
                </a:ln>
                <a:solidFill>
                  <a:srgbClr val="FF0000"/>
                </a:solidFill>
                <a:effectLst/>
                <a:uLnTx/>
                <a:uFillTx/>
                <a:latin typeface="Calibri"/>
                <a:cs typeface="Calibri"/>
                <a:sym typeface="Calibri"/>
              </a:rPr>
              <a:t>         FileSystem fs= FileSystem.get(new Configuration());</a:t>
            </a:r>
          </a:p>
          <a:p>
            <a:pPr marL="0" marR="0" lvl="0" indent="0" algn="l" defTabSz="914400" rtl="0" eaLnBrk="1" fontAlgn="auto" latinLnBrk="0" hangingPunct="0">
              <a:lnSpc>
                <a:spcPct val="100000"/>
              </a:lnSpc>
              <a:spcBef>
                <a:spcPts val="0"/>
              </a:spcBef>
              <a:spcAft>
                <a:spcPts val="0"/>
              </a:spcAft>
              <a:buClrTx/>
              <a:buSzTx/>
              <a:buFontTx/>
              <a:buNone/>
              <a:tabLst/>
              <a:defRPr sz="1600">
                <a:solidFill>
                  <a:srgbClr val="FF0000"/>
                </a:solidFill>
              </a:defRPr>
            </a:pPr>
            <a:r>
              <a:rPr kumimoji="0" sz="1600" b="0" i="0" u="none" strike="noStrike" kern="0" cap="none" spc="0" normalizeH="0" baseline="0" noProof="0">
                <a:ln>
                  <a:noFill/>
                </a:ln>
                <a:solidFill>
                  <a:srgbClr val="FF0000"/>
                </a:solidFill>
                <a:effectLst/>
                <a:uLnTx/>
                <a:uFillTx/>
                <a:latin typeface="Calibri"/>
                <a:cs typeface="Calibri"/>
                <a:sym typeface="Calibri"/>
              </a:rPr>
              <a:t>         BufferedReader br = new BufferedReader(new InputStreamReader(fs.open(path)));</a:t>
            </a:r>
          </a:p>
          <a:p>
            <a:pPr marL="0" marR="0" lvl="0" indent="0" algn="l" defTabSz="914400" rtl="0" eaLnBrk="1" fontAlgn="auto" latinLnBrk="0" hangingPunct="0">
              <a:lnSpc>
                <a:spcPct val="100000"/>
              </a:lnSpc>
              <a:spcBef>
                <a:spcPts val="0"/>
              </a:spcBef>
              <a:spcAft>
                <a:spcPts val="0"/>
              </a:spcAft>
              <a:buClrTx/>
              <a:buSzTx/>
              <a:buFontTx/>
              <a:buNone/>
              <a:tabLst/>
              <a:defRPr sz="1600">
                <a:solidFill>
                  <a:srgbClr val="FF0000"/>
                </a:solidFill>
              </a:defRPr>
            </a:pPr>
            <a:r>
              <a:rPr kumimoji="0" sz="1600" b="0" i="0" u="none" strike="noStrike" kern="0" cap="none" spc="0" normalizeH="0" baseline="0" noProof="0">
                <a:ln>
                  <a:noFill/>
                </a:ln>
                <a:solidFill>
                  <a:srgbClr val="FF0000"/>
                </a:solidFill>
                <a:effectLst/>
                <a:uLnTx/>
                <a:uFillTx/>
                <a:latin typeface="Calibri"/>
                <a:cs typeface="Calibri"/>
                <a:sym typeface="Calibri"/>
              </a:rPr>
              <a:t>         String word = null;</a:t>
            </a:r>
          </a:p>
          <a:p>
            <a:pPr marL="0" marR="0" lvl="0" indent="0" algn="l" defTabSz="914400" rtl="0" eaLnBrk="1" fontAlgn="auto" latinLnBrk="0" hangingPunct="0">
              <a:lnSpc>
                <a:spcPct val="100000"/>
              </a:lnSpc>
              <a:spcBef>
                <a:spcPts val="0"/>
              </a:spcBef>
              <a:spcAft>
                <a:spcPts val="0"/>
              </a:spcAft>
              <a:buClrTx/>
              <a:buSzTx/>
              <a:buFontTx/>
              <a:buNone/>
              <a:tabLst/>
              <a:defRPr sz="1600">
                <a:solidFill>
                  <a:srgbClr val="FF0000"/>
                </a:solidFill>
              </a:defRPr>
            </a:pPr>
            <a:r>
              <a:rPr kumimoji="0" sz="1600" b="0" i="0" u="none" strike="noStrike" kern="0" cap="none" spc="0" normalizeH="0" baseline="0" noProof="0">
                <a:ln>
                  <a:noFill/>
                </a:ln>
                <a:solidFill>
                  <a:srgbClr val="FF0000"/>
                </a:solidFill>
                <a:effectLst/>
                <a:uLnTx/>
                <a:uFillTx/>
                <a:latin typeface="Calibri"/>
                <a:cs typeface="Calibri"/>
                <a:sym typeface="Calibri"/>
              </a:rPr>
              <a:t>         while ((word= br.readLine())!= null) {</a:t>
            </a:r>
          </a:p>
          <a:p>
            <a:pPr marL="0" marR="0" lvl="0" indent="0" algn="l" defTabSz="914400" rtl="0" eaLnBrk="1" fontAlgn="auto" latinLnBrk="0" hangingPunct="0">
              <a:lnSpc>
                <a:spcPct val="100000"/>
              </a:lnSpc>
              <a:spcBef>
                <a:spcPts val="0"/>
              </a:spcBef>
              <a:spcAft>
                <a:spcPts val="0"/>
              </a:spcAft>
              <a:buClrTx/>
              <a:buSzTx/>
              <a:buFontTx/>
              <a:buNone/>
              <a:tabLst/>
              <a:defRPr sz="1600">
                <a:solidFill>
                  <a:srgbClr val="FF0000"/>
                </a:solidFill>
              </a:defRPr>
            </a:pPr>
            <a:r>
              <a:rPr kumimoji="0" sz="1600" b="0" i="0" u="none" strike="noStrike" kern="0" cap="none" spc="0" normalizeH="0" baseline="0" noProof="0">
                <a:ln>
                  <a:noFill/>
                </a:ln>
                <a:solidFill>
                  <a:srgbClr val="FF0000"/>
                </a:solidFill>
                <a:effectLst/>
                <a:uLnTx/>
                <a:uFillTx/>
                <a:latin typeface="Calibri"/>
                <a:cs typeface="Calibri"/>
                <a:sym typeface="Calibri"/>
              </a:rPr>
              <a:t>         stopwords.add(word);</a:t>
            </a:r>
          </a:p>
          <a:p>
            <a:pPr marL="0" marR="0" lvl="0" indent="0" algn="l" defTabSz="914400" rtl="0" eaLnBrk="1" fontAlgn="auto" latinLnBrk="0" hangingPunct="0">
              <a:lnSpc>
                <a:spcPct val="100000"/>
              </a:lnSpc>
              <a:spcBef>
                <a:spcPts val="0"/>
              </a:spcBef>
              <a:spcAft>
                <a:spcPts val="0"/>
              </a:spcAft>
              <a:buClrTx/>
              <a:buSzTx/>
              <a:buFontTx/>
              <a:buNone/>
              <a:tabLst/>
              <a:defRPr sz="1600">
                <a:solidFill>
                  <a:srgbClr val="FF0000"/>
                </a:solidFill>
              </a:defRPr>
            </a:pPr>
            <a:r>
              <a:rPr kumimoji="0" sz="1600" b="0" i="0" u="none" strike="noStrike" kern="0" cap="none" spc="0" normalizeH="0" baseline="0" noProof="0">
                <a:ln>
                  <a:noFill/>
                </a:ln>
                <a:solidFill>
                  <a:srgbClr val="FF0000"/>
                </a:solidFill>
                <a:effectLst/>
                <a:uLnTx/>
                <a:uFillTx/>
                <a:latin typeface="Calibri"/>
                <a:cs typeface="Calibri"/>
                <a:sym typeface="Calibri"/>
              </a:rPr>
              <a:t>         }</a:t>
            </a:r>
          </a:p>
          <a:p>
            <a:pPr marL="0" marR="0" lvl="0" indent="0" algn="l" defTabSz="914400" rtl="0" eaLnBrk="1" fontAlgn="auto" latinLnBrk="0" hangingPunct="0">
              <a:lnSpc>
                <a:spcPct val="100000"/>
              </a:lnSpc>
              <a:spcBef>
                <a:spcPts val="0"/>
              </a:spcBef>
              <a:spcAft>
                <a:spcPts val="0"/>
              </a:spcAft>
              <a:buClrTx/>
              <a:buSzTx/>
              <a:buFontTx/>
              <a:buNone/>
              <a:tabLst/>
              <a:defRPr sz="1600">
                <a:solidFill>
                  <a:srgbClr val="FF0000"/>
                </a:solidFill>
              </a:defRPr>
            </a:pPr>
            <a:r>
              <a:rPr kumimoji="0" sz="1600" b="0" i="0" u="none" strike="noStrike" kern="0" cap="none" spc="0" normalizeH="0" baseline="0" noProof="0">
                <a:ln>
                  <a:noFill/>
                </a:ln>
                <a:solidFill>
                  <a:srgbClr val="FF0000"/>
                </a:solidFill>
                <a:effectLst/>
                <a:uLnTx/>
                <a:uFillTx/>
                <a:latin typeface="Calibri"/>
                <a:cs typeface="Calibri"/>
                <a:sym typeface="Calibri"/>
              </a:rPr>
              <a:t>        } catch (IOException e) {</a:t>
            </a:r>
          </a:p>
          <a:p>
            <a:pPr marL="0" marR="0" lvl="0" indent="0" algn="l" defTabSz="914400" rtl="0" eaLnBrk="1" fontAlgn="auto" latinLnBrk="0" hangingPunct="0">
              <a:lnSpc>
                <a:spcPct val="100000"/>
              </a:lnSpc>
              <a:spcBef>
                <a:spcPts val="0"/>
              </a:spcBef>
              <a:spcAft>
                <a:spcPts val="0"/>
              </a:spcAft>
              <a:buClrTx/>
              <a:buSzTx/>
              <a:buFontTx/>
              <a:buNone/>
              <a:tabLst/>
              <a:defRPr sz="1600">
                <a:solidFill>
                  <a:srgbClr val="FF0000"/>
                </a:solidFill>
              </a:defRPr>
            </a:pPr>
            <a:r>
              <a:rPr kumimoji="0" sz="1600" b="0" i="0" u="none" strike="noStrike" kern="0" cap="none" spc="0" normalizeH="0" baseline="0" noProof="0">
                <a:ln>
                  <a:noFill/>
                </a:ln>
                <a:solidFill>
                  <a:srgbClr val="FF0000"/>
                </a:solidFill>
                <a:effectLst/>
                <a:uLnTx/>
                <a:uFillTx/>
                <a:latin typeface="Calibri"/>
                <a:cs typeface="Calibri"/>
                <a:sym typeface="Calibri"/>
              </a:rPr>
              <a:t>         e.printStackTrace();</a:t>
            </a:r>
          </a:p>
          <a:p>
            <a:pPr marL="0" marR="0" lvl="0" indent="0" algn="l" defTabSz="914400" rtl="0" eaLnBrk="1" fontAlgn="auto" latinLnBrk="0" hangingPunct="0">
              <a:lnSpc>
                <a:spcPct val="100000"/>
              </a:lnSpc>
              <a:spcBef>
                <a:spcPts val="0"/>
              </a:spcBef>
              <a:spcAft>
                <a:spcPts val="0"/>
              </a:spcAft>
              <a:buClrTx/>
              <a:buSzTx/>
              <a:buFontTx/>
              <a:buNone/>
              <a:tabLst/>
              <a:defRPr sz="1600">
                <a:solidFill>
                  <a:srgbClr val="FF0000"/>
                </a:solidFill>
              </a:defRPr>
            </a:pPr>
            <a:r>
              <a:rPr kumimoji="0" sz="1600" b="0" i="0" u="none" strike="noStrike" kern="0" cap="none" spc="0" normalizeH="0" baseline="0" noProof="0">
                <a:ln>
                  <a:noFill/>
                </a:ln>
                <a:solidFill>
                  <a:srgbClr val="FF0000"/>
                </a:solidFill>
                <a:effectLst/>
                <a:uLnTx/>
                <a:uFillTx/>
                <a:latin typeface="Calibri"/>
                <a:cs typeface="Calibri"/>
                <a:sym typeface="Calibri"/>
              </a:rPr>
              <a:t>        }</a:t>
            </a:r>
          </a:p>
          <a:p>
            <a:pPr marL="0" marR="0" lvl="0" indent="0" algn="l" defTabSz="914400" rtl="0" eaLnBrk="1" fontAlgn="auto" latinLnBrk="0" hangingPunct="0">
              <a:lnSpc>
                <a:spcPct val="100000"/>
              </a:lnSpc>
              <a:spcBef>
                <a:spcPts val="0"/>
              </a:spcBef>
              <a:spcAft>
                <a:spcPts val="0"/>
              </a:spcAft>
              <a:buClrTx/>
              <a:buSzTx/>
              <a:buFontTx/>
              <a:buNone/>
              <a:tabLst/>
              <a:defRPr sz="1600">
                <a:solidFill>
                  <a:srgbClr val="FF0000"/>
                </a:solidFill>
              </a:defRPr>
            </a:pPr>
            <a:r>
              <a:rPr kumimoji="0" sz="1600" b="0" i="0" u="none" strike="noStrike" kern="0" cap="none" spc="0" normalizeH="0" baseline="0" noProof="0">
                <a:ln>
                  <a:noFill/>
                </a:ln>
                <a:solidFill>
                  <a:srgbClr val="FF0000"/>
                </a:solidFill>
                <a:effectLst/>
                <a:uLnTx/>
                <a:uFillTx/>
                <a:latin typeface="Calibri"/>
                <a:cs typeface="Calibri"/>
                <a:sym typeface="Calibri"/>
              </a:rPr>
              <a:t>    }   </a:t>
            </a:r>
          </a:p>
        </p:txBody>
      </p:sp>
      <p:sp>
        <p:nvSpPr>
          <p:cNvPr id="360" name="Straight Arrow Connector 5"/>
          <p:cNvSpPr/>
          <p:nvPr/>
        </p:nvSpPr>
        <p:spPr>
          <a:xfrm>
            <a:off x="4876798" y="2743199"/>
            <a:ext cx="838204" cy="1590"/>
          </a:xfrm>
          <a:prstGeom prst="line">
            <a:avLst/>
          </a:prstGeom>
          <a:ln w="12700">
            <a:solidFill>
              <a:srgbClr val="000000"/>
            </a:solidFill>
            <a:prstDash val="dash"/>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grpSp>
        <p:nvGrpSpPr>
          <p:cNvPr id="363" name="Rectangle 9"/>
          <p:cNvGrpSpPr/>
          <p:nvPr/>
        </p:nvGrpSpPr>
        <p:grpSpPr>
          <a:xfrm>
            <a:off x="5715000" y="2576827"/>
            <a:ext cx="1828800" cy="332737"/>
            <a:chOff x="0" y="0"/>
            <a:chExt cx="1828800" cy="332735"/>
          </a:xfrm>
        </p:grpSpPr>
        <p:sp>
          <p:nvSpPr>
            <p:cNvPr id="361" name="矩形"/>
            <p:cNvSpPr/>
            <p:nvPr/>
          </p:nvSpPr>
          <p:spPr>
            <a:xfrm>
              <a:off x="0" y="13970"/>
              <a:ext cx="1828800" cy="304804"/>
            </a:xfrm>
            <a:prstGeom prst="rect">
              <a:avLst/>
            </a:prstGeom>
            <a:noFill/>
            <a:ln w="25400" cap="flat">
              <a:solidFill>
                <a:srgbClr val="000000"/>
              </a:solidFill>
              <a:prstDash val="solid"/>
              <a:round/>
            </a:ln>
            <a:effectLst/>
          </p:spPr>
          <p:txBody>
            <a:bodyPr wrap="square" lIns="45718" tIns="45718" rIns="45718" bIns="45718"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sz="1600"/>
              </a:pPr>
              <a:endParaRPr kumimoji="0" sz="1600" b="0" i="0" u="none" strike="noStrike" kern="0" cap="none" spc="0" normalizeH="0" baseline="0" noProof="0">
                <a:ln>
                  <a:noFill/>
                </a:ln>
                <a:solidFill>
                  <a:srgbClr val="000000"/>
                </a:solidFill>
                <a:effectLst/>
                <a:uLnTx/>
                <a:uFillTx/>
                <a:latin typeface="Calibri"/>
                <a:cs typeface="Calibri"/>
                <a:sym typeface="Calibri"/>
              </a:endParaRPr>
            </a:p>
          </p:txBody>
        </p:sp>
        <p:sp>
          <p:nvSpPr>
            <p:cNvPr id="362" name="store stopwords"/>
            <p:cNvSpPr txBox="1"/>
            <p:nvPr/>
          </p:nvSpPr>
          <p:spPr>
            <a:xfrm>
              <a:off x="0" y="-1"/>
              <a:ext cx="1828800" cy="3327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defRPr sz="1600"/>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sz="1600" b="0" i="0" u="none" strike="noStrike" kern="0" cap="none" spc="0" normalizeH="0" baseline="0" noProof="0">
                  <a:ln>
                    <a:noFill/>
                  </a:ln>
                  <a:solidFill>
                    <a:srgbClr val="000000"/>
                  </a:solidFill>
                  <a:effectLst/>
                  <a:uLnTx/>
                  <a:uFillTx/>
                  <a:latin typeface="Calibri"/>
                  <a:cs typeface="Calibri"/>
                  <a:sym typeface="Calibri"/>
                </a:rPr>
                <a:t>store stopwords</a:t>
              </a:r>
            </a:p>
          </p:txBody>
        </p:sp>
      </p:grpSp>
      <p:sp>
        <p:nvSpPr>
          <p:cNvPr id="364" name="Straight Arrow Connector 10"/>
          <p:cNvSpPr/>
          <p:nvPr/>
        </p:nvSpPr>
        <p:spPr>
          <a:xfrm flipV="1">
            <a:off x="4419598" y="3848097"/>
            <a:ext cx="1295403" cy="114306"/>
          </a:xfrm>
          <a:prstGeom prst="line">
            <a:avLst/>
          </a:prstGeom>
          <a:ln w="12700">
            <a:solidFill>
              <a:srgbClr val="000000"/>
            </a:solidFill>
            <a:prstDash val="dash"/>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grpSp>
        <p:nvGrpSpPr>
          <p:cNvPr id="367" name="Rectangle 11"/>
          <p:cNvGrpSpPr/>
          <p:nvPr/>
        </p:nvGrpSpPr>
        <p:grpSpPr>
          <a:xfrm>
            <a:off x="5715000" y="3429000"/>
            <a:ext cx="3200400" cy="838200"/>
            <a:chOff x="0" y="0"/>
            <a:chExt cx="3200400" cy="838200"/>
          </a:xfrm>
        </p:grpSpPr>
        <p:sp>
          <p:nvSpPr>
            <p:cNvPr id="365" name="矩形"/>
            <p:cNvSpPr/>
            <p:nvPr/>
          </p:nvSpPr>
          <p:spPr>
            <a:xfrm>
              <a:off x="0" y="0"/>
              <a:ext cx="3200400" cy="838200"/>
            </a:xfrm>
            <a:prstGeom prst="rect">
              <a:avLst/>
            </a:prstGeom>
            <a:noFill/>
            <a:ln w="25400" cap="flat">
              <a:solidFill>
                <a:srgbClr val="000000"/>
              </a:solidFill>
              <a:prstDash val="solid"/>
              <a:round/>
            </a:ln>
            <a:effectLst/>
          </p:spPr>
          <p:txBody>
            <a:bodyPr wrap="square" lIns="45718" tIns="45718" rIns="45718" bIns="45718"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sz="1600"/>
              </a:pPr>
              <a:endParaRPr kumimoji="0" sz="1600" b="0" i="0" u="none" strike="noStrike" kern="0" cap="none" spc="0" normalizeH="0" baseline="0" noProof="0">
                <a:ln>
                  <a:noFill/>
                </a:ln>
                <a:solidFill>
                  <a:srgbClr val="000000"/>
                </a:solidFill>
                <a:effectLst/>
                <a:uLnTx/>
                <a:uFillTx/>
                <a:latin typeface="Calibri"/>
                <a:cs typeface="Calibri"/>
                <a:sym typeface="Calibri"/>
              </a:endParaRPr>
            </a:p>
          </p:txBody>
        </p:sp>
        <p:sp>
          <p:nvSpPr>
            <p:cNvPr id="366" name="Replace path.stopwords with the real stopword file path in HDFS"/>
            <p:cNvSpPr txBox="1"/>
            <p:nvPr/>
          </p:nvSpPr>
          <p:spPr>
            <a:xfrm>
              <a:off x="0" y="132077"/>
              <a:ext cx="3200400" cy="5740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defRPr sz="1600"/>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sz="1600" b="0" i="0" u="none" strike="noStrike" kern="0" cap="none" spc="0" normalizeH="0" baseline="0" noProof="0">
                  <a:ln>
                    <a:noFill/>
                  </a:ln>
                  <a:solidFill>
                    <a:srgbClr val="000000"/>
                  </a:solidFill>
                  <a:effectLst/>
                  <a:uLnTx/>
                  <a:uFillTx/>
                  <a:latin typeface="Calibri"/>
                  <a:cs typeface="Calibri"/>
                  <a:sym typeface="Calibri"/>
                </a:rPr>
                <a:t>Replace path.stopwords with the real stopword file path in HDFS</a:t>
              </a:r>
            </a:p>
          </p:txBody>
        </p:sp>
      </p:grpSp>
      <p:sp>
        <p:nvSpPr>
          <p:cNvPr id="368" name="Right Brace 16"/>
          <p:cNvSpPr/>
          <p:nvPr/>
        </p:nvSpPr>
        <p:spPr>
          <a:xfrm>
            <a:off x="5257800" y="4191000"/>
            <a:ext cx="304800" cy="2133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115"/>
                  <a:pt x="10800" y="257"/>
                </a:cubicBezTo>
                <a:lnTo>
                  <a:pt x="10800" y="10543"/>
                </a:lnTo>
                <a:cubicBezTo>
                  <a:pt x="10800" y="10685"/>
                  <a:pt x="15635" y="10800"/>
                  <a:pt x="21600" y="10800"/>
                </a:cubicBezTo>
                <a:cubicBezTo>
                  <a:pt x="15635" y="10800"/>
                  <a:pt x="10800" y="10915"/>
                  <a:pt x="10800" y="11057"/>
                </a:cubicBezTo>
                <a:lnTo>
                  <a:pt x="10800" y="21343"/>
                </a:lnTo>
                <a:cubicBezTo>
                  <a:pt x="10800" y="21485"/>
                  <a:pt x="5965" y="21600"/>
                  <a:pt x="0" y="21600"/>
                </a:cubicBezTo>
              </a:path>
            </a:pathLst>
          </a:custGeom>
          <a:ln>
            <a:solidFill>
              <a:srgbClr val="000000"/>
            </a:solidFill>
            <a:prstDash val="dash"/>
          </a:ln>
        </p:spPr>
        <p:txBody>
          <a:bodyPr lIns="45718" tIns="45718" rIns="45718" bIns="45718" anchor="ct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grpSp>
        <p:nvGrpSpPr>
          <p:cNvPr id="371" name="Rectangle 17"/>
          <p:cNvGrpSpPr/>
          <p:nvPr/>
        </p:nvGrpSpPr>
        <p:grpSpPr>
          <a:xfrm>
            <a:off x="5638800" y="4919978"/>
            <a:ext cx="3352800" cy="1056637"/>
            <a:chOff x="0" y="0"/>
            <a:chExt cx="3352800" cy="1056635"/>
          </a:xfrm>
        </p:grpSpPr>
        <p:sp>
          <p:nvSpPr>
            <p:cNvPr id="369" name="矩形"/>
            <p:cNvSpPr/>
            <p:nvPr/>
          </p:nvSpPr>
          <p:spPr>
            <a:xfrm>
              <a:off x="0" y="33020"/>
              <a:ext cx="3352800" cy="990604"/>
            </a:xfrm>
            <a:prstGeom prst="rect">
              <a:avLst/>
            </a:prstGeom>
            <a:noFill/>
            <a:ln w="25400" cap="flat">
              <a:solidFill>
                <a:srgbClr val="000000"/>
              </a:solidFill>
              <a:prstDash val="solid"/>
              <a:round/>
            </a:ln>
            <a:effectLst/>
          </p:spPr>
          <p:txBody>
            <a:bodyPr wrap="square" lIns="45718" tIns="45718" rIns="45718" bIns="45718" numCol="1" anchor="ctr">
              <a:noAutofit/>
            </a:bodyPr>
            <a:lstStyle/>
            <a:p>
              <a:pPr marL="0" marR="0" lvl="0" indent="0" algn="l" defTabSz="914400" rtl="0" eaLnBrk="1" fontAlgn="auto" latinLnBrk="0" hangingPunct="0">
                <a:lnSpc>
                  <a:spcPct val="100000"/>
                </a:lnSpc>
                <a:spcBef>
                  <a:spcPts val="0"/>
                </a:spcBef>
                <a:spcAft>
                  <a:spcPts val="0"/>
                </a:spcAft>
                <a:buClrTx/>
                <a:buSzTx/>
                <a:buFontTx/>
                <a:buNone/>
                <a:tabLst/>
                <a:defRPr sz="1600"/>
              </a:pPr>
              <a:endParaRPr kumimoji="0" sz="1600" b="0" i="0" u="none" strike="noStrike" kern="0" cap="none" spc="0" normalizeH="0" baseline="0" noProof="0">
                <a:ln>
                  <a:noFill/>
                </a:ln>
                <a:solidFill>
                  <a:srgbClr val="000000"/>
                </a:solidFill>
                <a:effectLst/>
                <a:uLnTx/>
                <a:uFillTx/>
                <a:latin typeface="Calibri"/>
                <a:cs typeface="Calibri"/>
                <a:sym typeface="Calibri"/>
              </a:endParaRPr>
            </a:p>
          </p:txBody>
        </p:sp>
        <p:sp>
          <p:nvSpPr>
            <p:cNvPr id="370" name="-Read contents from the file…"/>
            <p:cNvSpPr txBox="1"/>
            <p:nvPr/>
          </p:nvSpPr>
          <p:spPr>
            <a:xfrm>
              <a:off x="0" y="-1"/>
              <a:ext cx="3352800" cy="10566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1600"/>
              </a:pPr>
              <a:r>
                <a:rPr kumimoji="0" sz="1600" b="0" i="0" u="none" strike="noStrike" kern="0" cap="none" spc="0" normalizeH="0" baseline="0" noProof="0">
                  <a:ln>
                    <a:noFill/>
                  </a:ln>
                  <a:solidFill>
                    <a:srgbClr val="000000"/>
                  </a:solidFill>
                  <a:effectLst/>
                  <a:uLnTx/>
                  <a:uFillTx/>
                  <a:latin typeface="Calibri"/>
                  <a:cs typeface="Calibri"/>
                  <a:sym typeface="Calibri"/>
                </a:rPr>
                <a:t>-Read contents from the file</a:t>
              </a:r>
              <a:endParaRPr kumimoji="0" sz="16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sz="1600"/>
              </a:pPr>
              <a:r>
                <a:rPr kumimoji="0" sz="1600" b="0" i="0" u="none" strike="noStrike" kern="0" cap="none" spc="0" normalizeH="0" baseline="0" noProof="0">
                  <a:ln>
                    <a:noFill/>
                  </a:ln>
                  <a:solidFill>
                    <a:srgbClr val="000000"/>
                  </a:solidFill>
                  <a:effectLst/>
                  <a:uLnTx/>
                  <a:uFillTx/>
                  <a:latin typeface="Calibri"/>
                  <a:cs typeface="Calibri"/>
                  <a:sym typeface="Calibri"/>
                </a:rPr>
                <a:t>-Parse each line to get a stopword. </a:t>
              </a:r>
              <a:endParaRPr kumimoji="0" sz="16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sz="1600"/>
              </a:pPr>
              <a:r>
                <a:rPr kumimoji="0" sz="1600" b="0" i="0" u="none" strike="noStrike" kern="0" cap="none" spc="0" normalizeH="0" baseline="0" noProof="0">
                  <a:ln>
                    <a:noFill/>
                  </a:ln>
                  <a:solidFill>
                    <a:srgbClr val="000000"/>
                  </a:solidFill>
                  <a:effectLst/>
                  <a:uLnTx/>
                  <a:uFillTx/>
                  <a:latin typeface="Calibri"/>
                  <a:cs typeface="Calibri"/>
                  <a:sym typeface="Calibri"/>
                </a:rPr>
                <a:t>-Keep all the words into stopwords set</a:t>
              </a:r>
            </a:p>
          </p:txBody>
        </p:sp>
      </p:grpSp>
    </p:spTree>
    <p:extLst>
      <p:ext uri="{BB962C8B-B14F-4D97-AF65-F5344CB8AC3E}">
        <p14:creationId xmlns:p14="http://schemas.microsoft.com/office/powerpoint/2010/main" val="46337390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Title 1"/>
          <p:cNvSpPr txBox="1">
            <a:spLocks noGrp="1"/>
          </p:cNvSpPr>
          <p:nvPr>
            <p:ph type="title"/>
          </p:nvPr>
        </p:nvSpPr>
        <p:spPr>
          <a:xfrm>
            <a:off x="457200" y="274637"/>
            <a:ext cx="8229600" cy="1143004"/>
          </a:xfrm>
          <a:prstGeom prst="rect">
            <a:avLst/>
          </a:prstGeom>
        </p:spPr>
        <p:txBody>
          <a:bodyPr/>
          <a:lstStyle/>
          <a:p>
            <a:r>
              <a:t>Remove Stopwords</a:t>
            </a:r>
          </a:p>
        </p:txBody>
      </p:sp>
      <p:sp>
        <p:nvSpPr>
          <p:cNvPr id="374" name="Content Placeholder 2"/>
          <p:cNvSpPr txBox="1">
            <a:spLocks noGrp="1"/>
          </p:cNvSpPr>
          <p:nvPr>
            <p:ph type="body" idx="1"/>
          </p:nvPr>
        </p:nvSpPr>
        <p:spPr>
          <a:xfrm>
            <a:off x="457200" y="1600200"/>
            <a:ext cx="8229600" cy="4525963"/>
          </a:xfrm>
          <a:prstGeom prst="rect">
            <a:avLst/>
          </a:prstGeom>
        </p:spPr>
        <p:txBody>
          <a:bodyPr/>
          <a:lstStyle/>
          <a:p>
            <a:r>
              <a:t>Modify mapper function to filter stopwords</a:t>
            </a:r>
          </a:p>
        </p:txBody>
      </p:sp>
      <p:sp>
        <p:nvSpPr>
          <p:cNvPr id="375" name="Slide Number Placeholder 3"/>
          <p:cNvSpPr txBox="1">
            <a:spLocks noGrp="1"/>
          </p:cNvSpPr>
          <p:nvPr>
            <p:ph type="sldNum" sz="quarter" idx="4294967295"/>
          </p:nvPr>
        </p:nvSpPr>
        <p:spPr>
          <a:xfrm>
            <a:off x="8422816" y="6404290"/>
            <a:ext cx="263979" cy="269237"/>
          </a:xfrm>
          <a:prstGeom prst="rect">
            <a:avLst/>
          </a:prstGeom>
          <a:extLst>
            <a:ext uri="{C572A759-6A51-4108-AA02-DFA0A04FC94B}">
              <ma14:wrappingTextBoxFlag xmlns:ma14="http://schemas.microsoft.com/office/mac/drawingml/2011/main" xmlns="" val="1"/>
            </a:ext>
          </a:extLst>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22</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376" name="TextBox 4"/>
          <p:cNvSpPr txBox="1"/>
          <p:nvPr/>
        </p:nvSpPr>
        <p:spPr>
          <a:xfrm>
            <a:off x="685800" y="2684363"/>
            <a:ext cx="7772400" cy="302513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public void map(Object key, Text value, Context context</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                    ) throws IOException, InterruptedException {</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      StringTokenizer itr = new StringTokenizer(value.toString());</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      while (itr.hasMoreTokens()) {</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        word.set(itr.nextToken());</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       </a:t>
            </a:r>
            <a:r>
              <a:rPr kumimoji="0" sz="1800" b="0" i="0" u="none" strike="noStrike" kern="0" cap="none" spc="0" normalizeH="0" baseline="0" noProof="0">
                <a:ln>
                  <a:noFill/>
                </a:ln>
                <a:solidFill>
                  <a:srgbClr val="FF0000"/>
                </a:solidFill>
                <a:effectLst/>
                <a:uLnTx/>
                <a:uFillTx/>
                <a:latin typeface="Calibri"/>
                <a:cs typeface="Calibri"/>
                <a:sym typeface="Calibri"/>
              </a:rPr>
              <a:t> if(stopwords.contains(word.toString()))</a:t>
            </a:r>
          </a:p>
          <a:p>
            <a:pPr marL="0" marR="0" lvl="0" indent="0" algn="l" defTabSz="914400" rtl="0" eaLnBrk="1" fontAlgn="auto" latinLnBrk="0" hangingPunct="0">
              <a:lnSpc>
                <a:spcPct val="100000"/>
              </a:lnSpc>
              <a:spcBef>
                <a:spcPts val="0"/>
              </a:spcBef>
              <a:spcAft>
                <a:spcPts val="0"/>
              </a:spcAft>
              <a:buClrTx/>
              <a:buSzTx/>
              <a:buFontTx/>
              <a:buNone/>
              <a:tabLst/>
              <a:defRPr>
                <a:solidFill>
                  <a:srgbClr val="FF0000"/>
                </a:solidFill>
              </a:defRPr>
            </a:pPr>
            <a:r>
              <a:rPr kumimoji="0" sz="1800" b="0" i="0" u="none" strike="noStrike" kern="0" cap="none" spc="0" normalizeH="0" baseline="0" noProof="0">
                <a:ln>
                  <a:noFill/>
                </a:ln>
                <a:solidFill>
                  <a:srgbClr val="FF0000"/>
                </a:solidFill>
                <a:effectLst/>
                <a:uLnTx/>
                <a:uFillTx/>
                <a:latin typeface="Calibri"/>
                <a:cs typeface="Calibri"/>
                <a:sym typeface="Calibri"/>
              </a:rPr>
              <a:t>         continue;</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        context.write(word, one);</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      }</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    }</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  }</a:t>
            </a:r>
          </a:p>
        </p:txBody>
      </p:sp>
      <p:sp>
        <p:nvSpPr>
          <p:cNvPr id="377" name="Straight Arrow Connector 5"/>
          <p:cNvSpPr/>
          <p:nvPr/>
        </p:nvSpPr>
        <p:spPr>
          <a:xfrm flipV="1">
            <a:off x="4800600" y="3809999"/>
            <a:ext cx="533403" cy="76202"/>
          </a:xfrm>
          <a:prstGeom prst="line">
            <a:avLst/>
          </a:prstGeom>
          <a:ln w="12700">
            <a:solidFill>
              <a:srgbClr val="000000"/>
            </a:solidFill>
            <a:prstDash val="dash"/>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grpSp>
        <p:nvGrpSpPr>
          <p:cNvPr id="380" name="Rectangle 6"/>
          <p:cNvGrpSpPr/>
          <p:nvPr/>
        </p:nvGrpSpPr>
        <p:grpSpPr>
          <a:xfrm>
            <a:off x="5448299" y="3587331"/>
            <a:ext cx="3200400" cy="609600"/>
            <a:chOff x="0" y="0"/>
            <a:chExt cx="3200400" cy="609600"/>
          </a:xfrm>
        </p:grpSpPr>
        <p:sp>
          <p:nvSpPr>
            <p:cNvPr id="378" name="矩形"/>
            <p:cNvSpPr/>
            <p:nvPr/>
          </p:nvSpPr>
          <p:spPr>
            <a:xfrm>
              <a:off x="0" y="0"/>
              <a:ext cx="3200400" cy="609600"/>
            </a:xfrm>
            <a:prstGeom prst="rect">
              <a:avLst/>
            </a:prstGeom>
            <a:noFill/>
            <a:ln w="25400" cap="flat">
              <a:solidFill>
                <a:srgbClr val="000000"/>
              </a:solidFill>
              <a:prstDash val="solid"/>
              <a:round/>
            </a:ln>
            <a:effectLst/>
          </p:spPr>
          <p:txBody>
            <a:bodyPr wrap="square" lIns="45718" tIns="45718" rIns="45718" bIns="45718"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sz="1600"/>
              </a:pPr>
              <a:endParaRPr kumimoji="0" sz="1600" b="0" i="0" u="none" strike="noStrike" kern="0" cap="none" spc="0" normalizeH="0" baseline="0" noProof="0">
                <a:ln>
                  <a:noFill/>
                </a:ln>
                <a:solidFill>
                  <a:srgbClr val="000000"/>
                </a:solidFill>
                <a:effectLst/>
                <a:uLnTx/>
                <a:uFillTx/>
                <a:latin typeface="Calibri"/>
                <a:cs typeface="Calibri"/>
                <a:sym typeface="Calibri"/>
              </a:endParaRPr>
            </a:p>
          </p:txBody>
        </p:sp>
        <p:sp>
          <p:nvSpPr>
            <p:cNvPr id="379" name="Ignore the word if it is contained in stopwords set"/>
            <p:cNvSpPr txBox="1"/>
            <p:nvPr/>
          </p:nvSpPr>
          <p:spPr>
            <a:xfrm>
              <a:off x="0" y="17779"/>
              <a:ext cx="3200400" cy="5740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defRPr sz="1600"/>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sz="1600" b="0" i="0" u="none" strike="noStrike" kern="0" cap="none" spc="0" normalizeH="0" baseline="0" noProof="0">
                  <a:ln>
                    <a:noFill/>
                  </a:ln>
                  <a:solidFill>
                    <a:srgbClr val="000000"/>
                  </a:solidFill>
                  <a:effectLst/>
                  <a:uLnTx/>
                  <a:uFillTx/>
                  <a:latin typeface="Calibri"/>
                  <a:cs typeface="Calibri"/>
                  <a:sym typeface="Calibri"/>
                </a:rPr>
                <a:t>Ignore the word if it is contained in stopwords set</a:t>
              </a:r>
            </a:p>
          </p:txBody>
        </p:sp>
      </p:grpSp>
    </p:spTree>
    <p:extLst>
      <p:ext uri="{BB962C8B-B14F-4D97-AF65-F5344CB8AC3E}">
        <p14:creationId xmlns:p14="http://schemas.microsoft.com/office/powerpoint/2010/main" val="1882520426"/>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5172A9B-C561-41A6-B234-2C7E38E79237}"/>
              </a:ext>
            </a:extLst>
          </p:cNvPr>
          <p:cNvSpPr>
            <a:spLocks noGrp="1"/>
          </p:cNvSpPr>
          <p:nvPr>
            <p:ph idx="1"/>
          </p:nvPr>
        </p:nvSpPr>
        <p:spPr/>
        <p:txBody>
          <a:bodyPr/>
          <a:lstStyle/>
          <a:p>
            <a:r>
              <a:rPr lang="en-US" altLang="zh-CN" dirty="0"/>
              <a:t>In</a:t>
            </a:r>
            <a:r>
              <a:rPr lang="zh-CN" altLang="en-US" dirty="0"/>
              <a:t> </a:t>
            </a:r>
            <a:r>
              <a:rPr lang="en-US" altLang="zh-CN" dirty="0"/>
              <a:t>this</a:t>
            </a:r>
            <a:r>
              <a:rPr lang="zh-CN" altLang="en-US" dirty="0"/>
              <a:t> </a:t>
            </a:r>
            <a:r>
              <a:rPr lang="en-US" altLang="zh-CN" dirty="0"/>
              <a:t>project,</a:t>
            </a:r>
            <a:r>
              <a:rPr lang="zh-CN" altLang="en-US" dirty="0"/>
              <a:t> </a:t>
            </a:r>
            <a:r>
              <a:rPr lang="en-US" altLang="zh-CN" dirty="0"/>
              <a:t>we</a:t>
            </a:r>
            <a:r>
              <a:rPr lang="zh-CN" altLang="en-US" dirty="0"/>
              <a:t> </a:t>
            </a:r>
            <a:r>
              <a:rPr lang="en-US" altLang="zh-CN" dirty="0"/>
              <a:t>will</a:t>
            </a:r>
            <a:r>
              <a:rPr lang="zh-CN" altLang="en-US" dirty="0"/>
              <a:t> </a:t>
            </a:r>
            <a:r>
              <a:rPr lang="en-US" altLang="zh-CN" dirty="0"/>
              <a:t>build</a:t>
            </a:r>
            <a:r>
              <a:rPr lang="zh-CN" altLang="en-US" dirty="0"/>
              <a:t> </a:t>
            </a:r>
            <a:r>
              <a:rPr lang="en-US" altLang="zh-CN" dirty="0"/>
              <a:t>a</a:t>
            </a:r>
            <a:r>
              <a:rPr lang="zh-CN" altLang="en-US" dirty="0"/>
              <a:t> </a:t>
            </a:r>
            <a:r>
              <a:rPr lang="en-US" altLang="zh-CN" b="1" dirty="0"/>
              <a:t>Recommendation</a:t>
            </a:r>
            <a:r>
              <a:rPr lang="zh-CN" altLang="en-US" b="1" dirty="0"/>
              <a:t> </a:t>
            </a:r>
            <a:r>
              <a:rPr lang="en-US" altLang="zh-CN" b="1" dirty="0"/>
              <a:t>System</a:t>
            </a:r>
            <a:r>
              <a:rPr lang="zh-CN" altLang="en-US" dirty="0"/>
              <a:t>  </a:t>
            </a:r>
            <a:r>
              <a:rPr lang="en-US" altLang="zh-CN" dirty="0"/>
              <a:t>on</a:t>
            </a:r>
            <a:r>
              <a:rPr lang="zh-CN" altLang="en-US" dirty="0"/>
              <a:t> </a:t>
            </a:r>
            <a:r>
              <a:rPr lang="en-SG" altLang="zh-CN" dirty="0"/>
              <a:t>Item </a:t>
            </a:r>
            <a:r>
              <a:rPr lang="en-US" altLang="zh-CN" dirty="0"/>
              <a:t>Collaborative</a:t>
            </a:r>
            <a:r>
              <a:rPr lang="zh-CN" altLang="en-US" dirty="0"/>
              <a:t> </a:t>
            </a:r>
            <a:r>
              <a:rPr lang="en-US" altLang="zh-CN" dirty="0"/>
              <a:t>Filtering</a:t>
            </a:r>
            <a:r>
              <a:rPr lang="zh-CN" altLang="en-US" dirty="0"/>
              <a:t> </a:t>
            </a:r>
            <a:r>
              <a:rPr lang="en-US" altLang="zh-CN" dirty="0"/>
              <a:t>using</a:t>
            </a:r>
            <a:r>
              <a:rPr lang="zh-CN" altLang="en-US" dirty="0"/>
              <a:t> </a:t>
            </a:r>
            <a:r>
              <a:rPr lang="en-US" altLang="zh-CN" dirty="0"/>
              <a:t>Hadoop</a:t>
            </a:r>
            <a:r>
              <a:rPr lang="zh-CN" altLang="en-US" dirty="0"/>
              <a:t> </a:t>
            </a:r>
            <a:r>
              <a:rPr lang="en-US" altLang="zh-CN" dirty="0"/>
              <a:t>MapReduce.</a:t>
            </a:r>
          </a:p>
        </p:txBody>
      </p:sp>
      <p:sp>
        <p:nvSpPr>
          <p:cNvPr id="3" name="标题 2">
            <a:extLst>
              <a:ext uri="{FF2B5EF4-FFF2-40B4-BE49-F238E27FC236}">
                <a16:creationId xmlns:a16="http://schemas.microsoft.com/office/drawing/2014/main" id="{03311ABA-698A-4B37-A399-9DC511D4EE1B}"/>
              </a:ext>
            </a:extLst>
          </p:cNvPr>
          <p:cNvSpPr>
            <a:spLocks noGrp="1"/>
          </p:cNvSpPr>
          <p:nvPr>
            <p:ph type="title"/>
          </p:nvPr>
        </p:nvSpPr>
        <p:spPr/>
        <p:txBody>
          <a:bodyPr/>
          <a:lstStyle/>
          <a:p>
            <a:r>
              <a:rPr lang="en-SG" dirty="0"/>
              <a:t>Task2:</a:t>
            </a:r>
          </a:p>
        </p:txBody>
      </p:sp>
      <p:sp>
        <p:nvSpPr>
          <p:cNvPr id="4" name="灯片编号占位符 3">
            <a:extLst>
              <a:ext uri="{FF2B5EF4-FFF2-40B4-BE49-F238E27FC236}">
                <a16:creationId xmlns:a16="http://schemas.microsoft.com/office/drawing/2014/main" id="{3B7E5B2B-DAAB-495F-BBEB-1073F3B9C816}"/>
              </a:ext>
            </a:extLst>
          </p:cNvPr>
          <p:cNvSpPr>
            <a:spLocks noGrp="1"/>
          </p:cNvSpPr>
          <p:nvPr>
            <p:ph type="sldNum" sz="quarter" idx="10"/>
          </p:nvPr>
        </p:nvSpPr>
        <p:spPr/>
        <p:txBody>
          <a:bodyPr/>
          <a:lstStyle/>
          <a:p>
            <a:fld id="{95C605C4-1F5B-4B2B-8458-3FC432AF1FAC}" type="slidenum">
              <a:rPr lang="en-US" smtClean="0"/>
              <a:t>23</a:t>
            </a:fld>
            <a:endParaRPr lang="en-US"/>
          </a:p>
        </p:txBody>
      </p:sp>
    </p:spTree>
    <p:extLst>
      <p:ext uri="{BB962C8B-B14F-4D97-AF65-F5344CB8AC3E}">
        <p14:creationId xmlns:p14="http://schemas.microsoft.com/office/powerpoint/2010/main" val="161757649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dirty="0"/>
              <a:t>Collaborative</a:t>
            </a:r>
            <a:r>
              <a:rPr lang="zh-CN" altLang="en-US" dirty="0"/>
              <a:t> </a:t>
            </a:r>
            <a:r>
              <a:rPr lang="en-US" altLang="zh-CN" dirty="0"/>
              <a:t>filtering</a:t>
            </a:r>
            <a:r>
              <a:rPr lang="zh-CN" altLang="en-US" dirty="0"/>
              <a:t> </a:t>
            </a:r>
            <a:r>
              <a:rPr lang="en-US" altLang="zh-CN" dirty="0">
                <a:solidFill>
                  <a:srgbClr val="000000"/>
                </a:solidFill>
              </a:rPr>
              <a:t>is</a:t>
            </a:r>
            <a:r>
              <a:rPr lang="zh-CN" altLang="en-US" dirty="0">
                <a:solidFill>
                  <a:srgbClr val="000000"/>
                </a:solidFill>
              </a:rPr>
              <a:t> </a:t>
            </a:r>
            <a:r>
              <a:rPr lang="en-US" altLang="zh-CN" dirty="0">
                <a:solidFill>
                  <a:srgbClr val="000000"/>
                </a:solidFill>
              </a:rPr>
              <a:t>the</a:t>
            </a:r>
            <a:r>
              <a:rPr lang="zh-CN" altLang="en-US" dirty="0">
                <a:solidFill>
                  <a:srgbClr val="000000"/>
                </a:solidFill>
              </a:rPr>
              <a:t> </a:t>
            </a:r>
            <a:r>
              <a:rPr lang="en-US" altLang="zh-CN" dirty="0">
                <a:solidFill>
                  <a:srgbClr val="000000"/>
                </a:solidFill>
              </a:rPr>
              <a:t>proce</a:t>
            </a:r>
            <a:r>
              <a:rPr lang="en-US" altLang="zh-CN" dirty="0"/>
              <a:t>ss</a:t>
            </a:r>
            <a:r>
              <a:rPr lang="zh-CN" altLang="en-US" dirty="0"/>
              <a:t> </a:t>
            </a:r>
            <a:r>
              <a:rPr lang="en-US" altLang="zh-CN" dirty="0"/>
              <a:t>of</a:t>
            </a:r>
            <a:r>
              <a:rPr lang="zh-CN" altLang="en-US" dirty="0"/>
              <a:t> </a:t>
            </a:r>
            <a:r>
              <a:rPr lang="en-US" altLang="zh-CN" dirty="0"/>
              <a:t>filtering</a:t>
            </a:r>
            <a:r>
              <a:rPr lang="zh-CN" altLang="en-US" dirty="0"/>
              <a:t> </a:t>
            </a:r>
            <a:r>
              <a:rPr lang="en-US" altLang="zh-CN" dirty="0"/>
              <a:t>for</a:t>
            </a:r>
            <a:r>
              <a:rPr lang="zh-CN" altLang="en-US" dirty="0"/>
              <a:t> </a:t>
            </a:r>
            <a:r>
              <a:rPr lang="en-US" altLang="zh-CN" dirty="0"/>
              <a:t>information</a:t>
            </a:r>
            <a:r>
              <a:rPr lang="zh-CN" altLang="en-US" dirty="0"/>
              <a:t> </a:t>
            </a:r>
            <a:r>
              <a:rPr lang="en-US" altLang="zh-CN" dirty="0"/>
              <a:t>or</a:t>
            </a:r>
            <a:r>
              <a:rPr lang="zh-CN" altLang="en-US" dirty="0"/>
              <a:t> </a:t>
            </a:r>
            <a:r>
              <a:rPr lang="en-US" altLang="zh-CN" dirty="0"/>
              <a:t>patterns</a:t>
            </a:r>
            <a:r>
              <a:rPr lang="zh-CN" altLang="en-US" dirty="0"/>
              <a:t> </a:t>
            </a:r>
            <a:r>
              <a:rPr lang="en-US" altLang="zh-CN" dirty="0"/>
              <a:t>using</a:t>
            </a:r>
            <a:r>
              <a:rPr lang="zh-CN" altLang="en-US" dirty="0"/>
              <a:t> </a:t>
            </a:r>
            <a:r>
              <a:rPr lang="en-US" altLang="zh-CN" dirty="0"/>
              <a:t>techniques</a:t>
            </a:r>
            <a:r>
              <a:rPr lang="zh-CN" altLang="en-US" dirty="0"/>
              <a:t> </a:t>
            </a:r>
            <a:r>
              <a:rPr lang="en-US" altLang="zh-CN" dirty="0"/>
              <a:t>involving</a:t>
            </a:r>
            <a:r>
              <a:rPr lang="zh-CN" altLang="en-US" dirty="0"/>
              <a:t> </a:t>
            </a:r>
            <a:r>
              <a:rPr lang="en-US" altLang="zh-CN" dirty="0"/>
              <a:t>collaboration</a:t>
            </a:r>
            <a:r>
              <a:rPr lang="zh-CN" altLang="en-US" dirty="0"/>
              <a:t> </a:t>
            </a:r>
            <a:r>
              <a:rPr lang="en-US" altLang="zh-CN" dirty="0"/>
              <a:t>among</a:t>
            </a:r>
            <a:r>
              <a:rPr lang="zh-CN" altLang="en-US" dirty="0"/>
              <a:t> </a:t>
            </a:r>
            <a:r>
              <a:rPr lang="en-US" altLang="zh-CN" dirty="0"/>
              <a:t>multiple</a:t>
            </a:r>
            <a:r>
              <a:rPr lang="zh-CN" altLang="en-US" dirty="0"/>
              <a:t> </a:t>
            </a:r>
            <a:r>
              <a:rPr lang="en-US" altLang="zh-CN" dirty="0"/>
              <a:t>data</a:t>
            </a:r>
            <a:r>
              <a:rPr lang="zh-CN" altLang="en-US" dirty="0"/>
              <a:t> </a:t>
            </a:r>
            <a:r>
              <a:rPr lang="en-US" altLang="zh-CN" dirty="0">
                <a:solidFill>
                  <a:srgbClr val="000000"/>
                </a:solidFill>
              </a:rPr>
              <a:t>sources</a:t>
            </a:r>
            <a:r>
              <a:rPr lang="en-US" altLang="zh-CN" dirty="0"/>
              <a:t>.</a:t>
            </a:r>
            <a:endParaRPr lang="zh-CN" altLang="en-US" dirty="0"/>
          </a:p>
          <a:p>
            <a:pPr>
              <a:spcBef>
                <a:spcPts val="1600"/>
              </a:spcBef>
              <a:spcAft>
                <a:spcPts val="0"/>
              </a:spcAft>
            </a:pPr>
            <a:r>
              <a:rPr lang="en-US" altLang="zh-CN" dirty="0"/>
              <a:t>Motivation:</a:t>
            </a:r>
            <a:endParaRPr lang="en-US" dirty="0"/>
          </a:p>
          <a:p>
            <a:pPr lvl="1">
              <a:spcBef>
                <a:spcPts val="1600"/>
              </a:spcBef>
              <a:spcAft>
                <a:spcPts val="1600"/>
              </a:spcAft>
            </a:pPr>
            <a:r>
              <a:rPr lang="en-US" altLang="zh-CN" dirty="0">
                <a:solidFill>
                  <a:srgbClr val="000000"/>
                </a:solidFill>
              </a:rPr>
              <a:t>CF comes from the idea that the people often get the best recommendations from someone with tests similar to themselves.</a:t>
            </a:r>
          </a:p>
          <a:p>
            <a:pPr lvl="1">
              <a:spcBef>
                <a:spcPts val="1600"/>
              </a:spcBef>
              <a:spcAft>
                <a:spcPts val="1600"/>
              </a:spcAft>
            </a:pPr>
            <a:r>
              <a:rPr lang="en-US" altLang="zh-CN" dirty="0">
                <a:solidFill>
                  <a:srgbClr val="000000"/>
                </a:solidFill>
              </a:rPr>
              <a:t>CF encompasses techniques for matching people with similar interests and making recommendations on this basis.</a:t>
            </a:r>
          </a:p>
        </p:txBody>
      </p:sp>
      <p:sp>
        <p:nvSpPr>
          <p:cNvPr id="3" name="Title 2"/>
          <p:cNvSpPr>
            <a:spLocks noGrp="1"/>
          </p:cNvSpPr>
          <p:nvPr>
            <p:ph type="title"/>
          </p:nvPr>
        </p:nvSpPr>
        <p:spPr/>
        <p:txBody>
          <a:bodyPr/>
          <a:lstStyle/>
          <a:p>
            <a:r>
              <a:rPr lang="en-US" altLang="zh-CN" dirty="0"/>
              <a:t>Collaborative</a:t>
            </a:r>
            <a:r>
              <a:rPr lang="zh-CN" altLang="en-US"/>
              <a:t> F</a:t>
            </a:r>
            <a:r>
              <a:rPr lang="en-US" altLang="zh-CN" dirty="0" err="1"/>
              <a:t>iltering</a:t>
            </a:r>
            <a:r>
              <a:rPr lang="zh-CN" altLang="en-US" b="0" dirty="0"/>
              <a:t> </a:t>
            </a:r>
            <a:r>
              <a:rPr lang="en-US" altLang="zh-CN" b="0" dirty="0"/>
              <a:t>(</a:t>
            </a:r>
            <a:r>
              <a:rPr lang="en-US" altLang="zh-CN" dirty="0"/>
              <a:t>CF</a:t>
            </a:r>
            <a:r>
              <a:rPr lang="en-US" altLang="zh-CN" b="0" dirty="0"/>
              <a:t>)</a:t>
            </a:r>
            <a:endParaRPr lang="zh-CN" altLang="en-US" dirty="0">
              <a:solidFill>
                <a:schemeClr val="tx1"/>
              </a:solidFill>
            </a:endParaRPr>
          </a:p>
        </p:txBody>
      </p:sp>
      <p:sp>
        <p:nvSpPr>
          <p:cNvPr id="4" name="Slide Number Placeholder 3"/>
          <p:cNvSpPr>
            <a:spLocks noGrp="1"/>
          </p:cNvSpPr>
          <p:nvPr>
            <p:ph type="sldNum" sz="quarter" idx="10"/>
          </p:nvPr>
        </p:nvSpPr>
        <p:spPr/>
        <p:txBody>
          <a:bodyPr/>
          <a:lstStyle/>
          <a:p>
            <a:fld id="{95C605C4-1F5B-4B2B-8458-3FC432AF1FAC}" type="slidenum">
              <a:rPr lang="en-US" smtClean="0"/>
              <a:t>24</a:t>
            </a:fld>
            <a:endParaRPr lang="en-US"/>
          </a:p>
        </p:txBody>
      </p:sp>
    </p:spTree>
    <p:extLst>
      <p:ext uri="{BB962C8B-B14F-4D97-AF65-F5344CB8AC3E}">
        <p14:creationId xmlns:p14="http://schemas.microsoft.com/office/powerpoint/2010/main" val="154435901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spcBef>
                <a:spcPts val="0"/>
              </a:spcBef>
              <a:spcAft>
                <a:spcPts val="0"/>
              </a:spcAft>
            </a:pPr>
            <a:r>
              <a:rPr lang="en-US" altLang="zh-CN" sz="2800" dirty="0"/>
              <a:t>Memory</a:t>
            </a:r>
            <a:r>
              <a:rPr lang="zh-CN" altLang="en-US" sz="2800" dirty="0"/>
              <a:t> </a:t>
            </a:r>
            <a:r>
              <a:rPr lang="en-US" altLang="zh-CN" sz="2800" dirty="0"/>
              <a:t>based:</a:t>
            </a:r>
            <a:endParaRPr lang="en-US" altLang="zh-CN" dirty="0">
              <a:solidFill>
                <a:srgbClr val="000000"/>
              </a:solidFill>
            </a:endParaRPr>
          </a:p>
          <a:p>
            <a:pPr lvl="1">
              <a:spcBef>
                <a:spcPts val="0"/>
              </a:spcBef>
              <a:spcAft>
                <a:spcPts val="0"/>
              </a:spcAft>
            </a:pPr>
            <a:r>
              <a:rPr lang="en-US" altLang="zh-CN" dirty="0"/>
              <a:t>User-based:</a:t>
            </a:r>
            <a:r>
              <a:rPr lang="zh-CN" altLang="en-US" dirty="0"/>
              <a:t> </a:t>
            </a:r>
            <a:r>
              <a:rPr lang="en-US" altLang="zh-CN" dirty="0"/>
              <a:t>uses</a:t>
            </a:r>
            <a:r>
              <a:rPr lang="zh-CN" altLang="en-US" dirty="0"/>
              <a:t> </a:t>
            </a:r>
            <a:r>
              <a:rPr lang="zh-CN" dirty="0"/>
              <a:t>a</a:t>
            </a:r>
            <a:r>
              <a:rPr lang="zh-CN" altLang="en-US" dirty="0"/>
              <a:t> </a:t>
            </a:r>
            <a:r>
              <a:rPr lang="en-US" altLang="zh-CN" dirty="0"/>
              <a:t>similarity-based</a:t>
            </a:r>
            <a:r>
              <a:rPr lang="zh-CN" altLang="en-US" dirty="0">
                <a:solidFill>
                  <a:srgbClr val="000000"/>
                </a:solidFill>
              </a:rPr>
              <a:t> </a:t>
            </a:r>
            <a:r>
              <a:rPr lang="en-US" altLang="zh-CN" dirty="0">
                <a:solidFill>
                  <a:srgbClr val="000000"/>
                </a:solidFill>
              </a:rPr>
              <a:t>vect</a:t>
            </a:r>
            <a:r>
              <a:rPr lang="en-US" altLang="zh-CN" dirty="0"/>
              <a:t>or</a:t>
            </a:r>
            <a:r>
              <a:rPr lang="zh-CN" dirty="0"/>
              <a:t> model</a:t>
            </a:r>
            <a:r>
              <a:rPr lang="zh-CN" altLang="en-US" dirty="0"/>
              <a:t> t</a:t>
            </a:r>
            <a:r>
              <a:rPr lang="zh-CN" altLang="en-US" dirty="0">
                <a:solidFill>
                  <a:srgbClr val="000000"/>
                </a:solidFill>
              </a:rPr>
              <a:t>o identify the k most similar users to an active user</a:t>
            </a:r>
            <a:r>
              <a:rPr lang="en-US" altLang="zh-CN" dirty="0">
                <a:solidFill>
                  <a:srgbClr val="000000"/>
                </a:solidFill>
              </a:rPr>
              <a:t>.</a:t>
            </a:r>
          </a:p>
          <a:p>
            <a:pPr lvl="1">
              <a:spcBef>
                <a:spcPts val="0"/>
              </a:spcBef>
              <a:spcAft>
                <a:spcPts val="0"/>
              </a:spcAft>
            </a:pPr>
            <a:r>
              <a:rPr lang="en-US" altLang="zh-CN" dirty="0"/>
              <a:t>Item</a:t>
            </a:r>
            <a:r>
              <a:rPr lang="zh-CN" dirty="0"/>
              <a:t>-</a:t>
            </a:r>
            <a:r>
              <a:rPr lang="en-US" altLang="zh-CN" dirty="0"/>
              <a:t>based:</a:t>
            </a:r>
            <a:r>
              <a:rPr lang="zh-CN" altLang="en-US" dirty="0"/>
              <a:t> </a:t>
            </a:r>
            <a:r>
              <a:rPr lang="en-US" altLang="zh-CN" dirty="0"/>
              <a:t>based</a:t>
            </a:r>
            <a:r>
              <a:rPr lang="zh-CN" altLang="en-US" dirty="0"/>
              <a:t> </a:t>
            </a:r>
            <a:r>
              <a:rPr lang="zh-CN" dirty="0"/>
              <a:t>o</a:t>
            </a:r>
            <a:r>
              <a:rPr lang="en-US" altLang="zh-CN" dirty="0"/>
              <a:t>n</a:t>
            </a:r>
            <a:r>
              <a:rPr lang="zh-CN" altLang="en-US" dirty="0"/>
              <a:t> </a:t>
            </a:r>
            <a:r>
              <a:rPr lang="en-US" altLang="zh-CN" dirty="0"/>
              <a:t>the</a:t>
            </a:r>
            <a:r>
              <a:rPr lang="zh-CN" dirty="0"/>
              <a:t> </a:t>
            </a:r>
            <a:r>
              <a:rPr lang="en-US" altLang="zh-CN" dirty="0"/>
              <a:t>similarity be</a:t>
            </a:r>
            <a:r>
              <a:rPr lang="zh-CN" dirty="0"/>
              <a:t>t</a:t>
            </a:r>
            <a:r>
              <a:rPr lang="en-US" altLang="zh-CN" dirty="0">
                <a:solidFill>
                  <a:srgbClr val="000000"/>
                </a:solidFill>
              </a:rPr>
              <a:t>ween</a:t>
            </a:r>
            <a:r>
              <a:rPr lang="zh-CN" altLang="en-US" dirty="0">
                <a:solidFill>
                  <a:srgbClr val="000000"/>
                </a:solidFill>
              </a:rPr>
              <a:t> it</a:t>
            </a:r>
            <a:r>
              <a:rPr lang="en-US" altLang="zh-CN" dirty="0">
                <a:solidFill>
                  <a:srgbClr val="000000"/>
                </a:solidFill>
              </a:rPr>
              <a:t>e</a:t>
            </a:r>
            <a:r>
              <a:rPr lang="zh-CN" dirty="0"/>
              <a:t>m</a:t>
            </a:r>
            <a:r>
              <a:rPr lang="en-US" altLang="zh-CN" dirty="0"/>
              <a:t>s</a:t>
            </a:r>
            <a:r>
              <a:rPr lang="zh-CN" altLang="en-US" dirty="0"/>
              <a:t> </a:t>
            </a:r>
            <a:r>
              <a:rPr lang="en-US" altLang="zh-CN" dirty="0"/>
              <a:t>calculated</a:t>
            </a:r>
            <a:r>
              <a:rPr lang="zh-CN" altLang="en-US" dirty="0"/>
              <a:t> </a:t>
            </a:r>
            <a:r>
              <a:rPr lang="en-US" altLang="zh-CN" dirty="0">
                <a:solidFill>
                  <a:srgbClr val="000000"/>
                </a:solidFill>
              </a:rPr>
              <a:t>using</a:t>
            </a:r>
            <a:r>
              <a:rPr lang="zh-CN" altLang="en-US" dirty="0">
                <a:solidFill>
                  <a:srgbClr val="000000"/>
                </a:solidFill>
              </a:rPr>
              <a:t> </a:t>
            </a:r>
            <a:r>
              <a:rPr lang="en-US" altLang="zh-CN" dirty="0">
                <a:solidFill>
                  <a:srgbClr val="000000"/>
                </a:solidFill>
              </a:rPr>
              <a:t>people's</a:t>
            </a:r>
            <a:r>
              <a:rPr lang="zh-CN" altLang="en-US" dirty="0">
                <a:solidFill>
                  <a:srgbClr val="000000"/>
                </a:solidFill>
              </a:rPr>
              <a:t> </a:t>
            </a:r>
            <a:r>
              <a:rPr lang="en-US" altLang="zh-CN" dirty="0">
                <a:solidFill>
                  <a:srgbClr val="000000"/>
                </a:solidFill>
              </a:rPr>
              <a:t>ratings</a:t>
            </a:r>
            <a:r>
              <a:rPr lang="zh-CN" altLang="en-US" dirty="0">
                <a:solidFill>
                  <a:srgbClr val="000000"/>
                </a:solidFill>
              </a:rPr>
              <a:t> </a:t>
            </a:r>
            <a:r>
              <a:rPr lang="en-US" altLang="zh-CN" dirty="0">
                <a:solidFill>
                  <a:srgbClr val="000000"/>
                </a:solidFill>
              </a:rPr>
              <a:t>of</a:t>
            </a:r>
            <a:r>
              <a:rPr lang="zh-CN" altLang="en-US" dirty="0">
                <a:solidFill>
                  <a:srgbClr val="000000"/>
                </a:solidFill>
              </a:rPr>
              <a:t> </a:t>
            </a:r>
            <a:r>
              <a:rPr lang="en-US" altLang="zh-CN" dirty="0">
                <a:solidFill>
                  <a:srgbClr val="000000"/>
                </a:solidFill>
              </a:rPr>
              <a:t>those</a:t>
            </a:r>
            <a:r>
              <a:rPr lang="zh-CN" altLang="en-US" dirty="0">
                <a:solidFill>
                  <a:srgbClr val="000000"/>
                </a:solidFill>
              </a:rPr>
              <a:t> </a:t>
            </a:r>
            <a:r>
              <a:rPr lang="en-US" altLang="zh-CN" dirty="0">
                <a:solidFill>
                  <a:srgbClr val="000000"/>
                </a:solidFill>
              </a:rPr>
              <a:t>items</a:t>
            </a:r>
            <a:r>
              <a:rPr lang="en-US" altLang="zh-CN" dirty="0"/>
              <a:t>.</a:t>
            </a:r>
            <a:endParaRPr lang="en-US" altLang="zh-CN" dirty="0">
              <a:solidFill>
                <a:srgbClr val="000000"/>
              </a:solidFill>
            </a:endParaRPr>
          </a:p>
          <a:p>
            <a:pPr>
              <a:spcBef>
                <a:spcPts val="0"/>
              </a:spcBef>
              <a:spcAft>
                <a:spcPts val="0"/>
              </a:spcAft>
            </a:pPr>
            <a:endParaRPr lang="en-US" altLang="zh-CN" dirty="0">
              <a:solidFill>
                <a:srgbClr val="000000"/>
              </a:solidFill>
            </a:endParaRPr>
          </a:p>
          <a:p>
            <a:pPr>
              <a:spcBef>
                <a:spcPts val="0"/>
              </a:spcBef>
              <a:spcAft>
                <a:spcPts val="0"/>
              </a:spcAft>
            </a:pPr>
            <a:r>
              <a:rPr lang="en-US" altLang="zh-CN" sz="2800" dirty="0">
                <a:solidFill>
                  <a:srgbClr val="000000"/>
                </a:solidFill>
              </a:rPr>
              <a:t>Model based:</a:t>
            </a:r>
          </a:p>
          <a:p>
            <a:pPr lvl="1">
              <a:spcBef>
                <a:spcPts val="0"/>
              </a:spcBef>
              <a:spcAft>
                <a:spcPts val="0"/>
              </a:spcAft>
            </a:pPr>
            <a:r>
              <a:rPr lang="en-US" altLang="zh-CN" dirty="0">
                <a:solidFill>
                  <a:srgbClr val="000000"/>
                </a:solidFill>
              </a:rPr>
              <a:t>Models are developed using different data mining, machine learning algorithms to predict users' rating of unrated items. E.g. Bayesian networks, Clustering models.     </a:t>
            </a:r>
          </a:p>
          <a:p>
            <a:pPr marL="0" indent="0">
              <a:spcBef>
                <a:spcPts val="0"/>
              </a:spcBef>
              <a:spcAft>
                <a:spcPts val="0"/>
              </a:spcAft>
              <a:buNone/>
            </a:pPr>
            <a:endParaRPr lang="en-US" altLang="zh-CN" dirty="0">
              <a:solidFill>
                <a:schemeClr val="tx1"/>
              </a:solidFill>
            </a:endParaRPr>
          </a:p>
          <a:p>
            <a:pPr marL="0" indent="0">
              <a:spcBef>
                <a:spcPts val="0"/>
              </a:spcBef>
              <a:spcAft>
                <a:spcPts val="0"/>
              </a:spcAft>
              <a:buNone/>
            </a:pPr>
            <a:r>
              <a:rPr lang="en-US" altLang="zh-CN" dirty="0">
                <a:solidFill>
                  <a:schemeClr val="tx1"/>
                </a:solidFill>
              </a:rPr>
              <a:t>Model based</a:t>
            </a:r>
            <a:br>
              <a:rPr lang="en-US" altLang="zh-CN" dirty="0">
                <a:solidFill>
                  <a:schemeClr val="tx1"/>
                </a:solidFill>
              </a:rPr>
            </a:br>
            <a:endParaRPr lang="en-US" altLang="zh-CN" dirty="0">
              <a:solidFill>
                <a:srgbClr val="000000"/>
              </a:solidFill>
            </a:endParaRPr>
          </a:p>
        </p:txBody>
      </p:sp>
      <p:sp>
        <p:nvSpPr>
          <p:cNvPr id="3" name="Title 2"/>
          <p:cNvSpPr>
            <a:spLocks noGrp="1"/>
          </p:cNvSpPr>
          <p:nvPr>
            <p:ph type="title"/>
          </p:nvPr>
        </p:nvSpPr>
        <p:spPr/>
        <p:txBody>
          <a:bodyPr/>
          <a:lstStyle/>
          <a:p>
            <a:r>
              <a:rPr lang="en-US" altLang="zh-CN" dirty="0">
                <a:solidFill>
                  <a:srgbClr val="000000"/>
                </a:solidFill>
              </a:rPr>
              <a:t>CF Types: Memory Based and Model Based</a:t>
            </a:r>
          </a:p>
        </p:txBody>
      </p:sp>
      <p:sp>
        <p:nvSpPr>
          <p:cNvPr id="4" name="Slide Number Placeholder 3"/>
          <p:cNvSpPr>
            <a:spLocks noGrp="1"/>
          </p:cNvSpPr>
          <p:nvPr>
            <p:ph type="sldNum" sz="quarter" idx="10"/>
          </p:nvPr>
        </p:nvSpPr>
        <p:spPr/>
        <p:txBody>
          <a:bodyPr/>
          <a:lstStyle/>
          <a:p>
            <a:fld id="{95C605C4-1F5B-4B2B-8458-3FC432AF1FAC}" type="slidenum">
              <a:rPr lang="en-US" smtClean="0"/>
              <a:t>25</a:t>
            </a:fld>
            <a:endParaRPr lang="en-US"/>
          </a:p>
        </p:txBody>
      </p:sp>
    </p:spTree>
    <p:extLst>
      <p:ext uri="{BB962C8B-B14F-4D97-AF65-F5344CB8AC3E}">
        <p14:creationId xmlns:p14="http://schemas.microsoft.com/office/powerpoint/2010/main" val="34309830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solidFill>
                  <a:srgbClr val="000000"/>
                </a:solidFill>
              </a:rPr>
              <a:t>CF: Item-Based</a:t>
            </a:r>
          </a:p>
        </p:txBody>
      </p:sp>
      <p:sp>
        <p:nvSpPr>
          <p:cNvPr id="4" name="Slide Number Placeholder 3"/>
          <p:cNvSpPr>
            <a:spLocks noGrp="1"/>
          </p:cNvSpPr>
          <p:nvPr>
            <p:ph type="sldNum" sz="quarter" idx="10"/>
          </p:nvPr>
        </p:nvSpPr>
        <p:spPr/>
        <p:txBody>
          <a:bodyPr/>
          <a:lstStyle/>
          <a:p>
            <a:fld id="{95C605C4-1F5B-4B2B-8458-3FC432AF1FAC}" type="slidenum">
              <a:rPr lang="en-US" smtClean="0"/>
              <a:t>26</a:t>
            </a:fld>
            <a:endParaRPr lang="en-US"/>
          </a:p>
        </p:txBody>
      </p:sp>
      <p:sp>
        <p:nvSpPr>
          <p:cNvPr id="6" name="内容占位符 5">
            <a:extLst>
              <a:ext uri="{FF2B5EF4-FFF2-40B4-BE49-F238E27FC236}">
                <a16:creationId xmlns:a16="http://schemas.microsoft.com/office/drawing/2014/main" id="{C5D2B060-263A-4C7D-A693-EBD033666AAE}"/>
              </a:ext>
            </a:extLst>
          </p:cNvPr>
          <p:cNvSpPr>
            <a:spLocks noGrp="1"/>
          </p:cNvSpPr>
          <p:nvPr>
            <p:ph idx="1"/>
          </p:nvPr>
        </p:nvSpPr>
        <p:spPr/>
        <p:txBody>
          <a:bodyPr/>
          <a:lstStyle/>
          <a:p>
            <a:r>
              <a:rPr lang="zh-CN" altLang="en-US" dirty="0"/>
              <a:t>Item-based techniques </a:t>
            </a:r>
            <a:r>
              <a:rPr lang="en-US" altLang="zh-CN" dirty="0"/>
              <a:t>have two major parts:</a:t>
            </a:r>
          </a:p>
          <a:p>
            <a:pPr lvl="1"/>
            <a:r>
              <a:rPr lang="en-US" altLang="zh-CN" b="1" dirty="0"/>
              <a:t>1)</a:t>
            </a:r>
            <a:r>
              <a:rPr lang="zh-CN" altLang="en-US" dirty="0"/>
              <a:t> analyze the user-item matrix to identify relationships between different items</a:t>
            </a:r>
            <a:r>
              <a:rPr lang="en-SG" altLang="zh-CN" dirty="0"/>
              <a:t>.</a:t>
            </a:r>
            <a:endParaRPr lang="en-US" altLang="zh-CN" b="1" dirty="0"/>
          </a:p>
          <a:p>
            <a:pPr lvl="1"/>
            <a:r>
              <a:rPr lang="en-US" altLang="zh-CN" b="1" dirty="0"/>
              <a:t>2) </a:t>
            </a:r>
            <a:r>
              <a:rPr lang="zh-CN" altLang="en-US" dirty="0"/>
              <a:t>use these relationships to indirectly compute recommendations for use</a:t>
            </a:r>
            <a:r>
              <a:rPr lang="en-SG" altLang="zh-CN" dirty="0"/>
              <a:t>r</a:t>
            </a:r>
            <a:r>
              <a:rPr lang="zh-CN" altLang="en-US" dirty="0"/>
              <a:t>s.</a:t>
            </a:r>
          </a:p>
          <a:p>
            <a:r>
              <a:rPr lang="zh-CN" altLang="en-US" dirty="0"/>
              <a:t>So we need to implement two parts:</a:t>
            </a:r>
            <a:endParaRPr lang="zh-CN" dirty="0">
              <a:solidFill>
                <a:schemeClr val="tx1"/>
              </a:solidFill>
            </a:endParaRPr>
          </a:p>
          <a:p>
            <a:pPr lvl="1"/>
            <a:r>
              <a:rPr lang="zh-CN" altLang="en-US" dirty="0"/>
              <a:t>PART 1: Compute the similarities between items.</a:t>
            </a:r>
          </a:p>
          <a:p>
            <a:pPr lvl="1"/>
            <a:r>
              <a:rPr lang="zh-CN" altLang="en-US" dirty="0"/>
              <a:t>PART 2: Predict the recommendation scores for every user. </a:t>
            </a:r>
          </a:p>
        </p:txBody>
      </p:sp>
    </p:spTree>
    <p:extLst>
      <p:ext uri="{BB962C8B-B14F-4D97-AF65-F5344CB8AC3E}">
        <p14:creationId xmlns:p14="http://schemas.microsoft.com/office/powerpoint/2010/main" val="323160402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spcBef>
                <a:spcPts val="0"/>
              </a:spcBef>
              <a:spcAft>
                <a:spcPts val="0"/>
              </a:spcAft>
              <a:buNone/>
            </a:pPr>
            <a:r>
              <a:rPr lang="zh-CN" altLang="en-US" dirty="0"/>
              <a:t>We can build a co-occurrence matrix </a:t>
            </a:r>
            <a:r>
              <a:rPr lang="en-SG" altLang="zh-CN"/>
              <a:t>based </a:t>
            </a:r>
            <a:r>
              <a:rPr lang="zh-CN" altLang="en-US"/>
              <a:t>o</a:t>
            </a:r>
            <a:r>
              <a:rPr lang="zh-CN" altLang="en-US" dirty="0"/>
              <a:t>n items to represent the similarities</a:t>
            </a:r>
            <a:r>
              <a:rPr lang="en-US" altLang="zh-CN" dirty="0"/>
              <a:t>, based on the below three steps:</a:t>
            </a:r>
            <a:endParaRPr lang="zh-CN" altLang="en-US" dirty="0"/>
          </a:p>
          <a:p>
            <a:pPr marL="0" indent="0">
              <a:spcBef>
                <a:spcPts val="0"/>
              </a:spcBef>
              <a:spcAft>
                <a:spcPts val="0"/>
              </a:spcAft>
              <a:buNone/>
            </a:pPr>
            <a:endParaRPr lang="en-US" altLang="zh-CN" dirty="0">
              <a:solidFill>
                <a:schemeClr val="tx1"/>
              </a:solidFill>
            </a:endParaRPr>
          </a:p>
          <a:p>
            <a:pPr marL="0" indent="0">
              <a:spcBef>
                <a:spcPts val="0"/>
              </a:spcBef>
              <a:spcAft>
                <a:spcPts val="0"/>
              </a:spcAft>
              <a:buNone/>
            </a:pPr>
            <a:r>
              <a:rPr lang="en-US" altLang="zh-CN" dirty="0">
                <a:solidFill>
                  <a:schemeClr val="tx1"/>
                </a:solidFill>
              </a:rPr>
              <a:t>Model based</a:t>
            </a:r>
            <a:br>
              <a:rPr lang="en-US" altLang="zh-CN" dirty="0">
                <a:solidFill>
                  <a:schemeClr val="tx1"/>
                </a:solidFill>
              </a:rPr>
            </a:br>
            <a:endParaRPr lang="en-US" altLang="zh-CN" dirty="0">
              <a:solidFill>
                <a:srgbClr val="000000"/>
              </a:solidFill>
            </a:endParaRPr>
          </a:p>
        </p:txBody>
      </p:sp>
      <p:sp>
        <p:nvSpPr>
          <p:cNvPr id="3" name="Title 2"/>
          <p:cNvSpPr>
            <a:spLocks noGrp="1"/>
          </p:cNvSpPr>
          <p:nvPr>
            <p:ph type="title"/>
          </p:nvPr>
        </p:nvSpPr>
        <p:spPr/>
        <p:txBody>
          <a:bodyPr/>
          <a:lstStyle/>
          <a:p>
            <a:r>
              <a:rPr lang="en-US" altLang="zh-CN" dirty="0">
                <a:solidFill>
                  <a:srgbClr val="000000"/>
                </a:solidFill>
              </a:rPr>
              <a:t>PART 1</a:t>
            </a:r>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5C605C4-1F5B-4B2B-8458-3FC432AF1FAC}" type="slidenum">
              <a:rPr kumimoji="0" lang="en-US" sz="1200" b="1"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27</a:t>
            </a:fld>
            <a:endParaRPr kumimoji="0" lang="en-US" sz="1200" b="1" i="0" u="none" strike="noStrike" kern="1200" cap="none" spc="0" normalizeH="0" baseline="0" noProof="0">
              <a:ln>
                <a:noFill/>
              </a:ln>
              <a:solidFill>
                <a:srgbClr val="000000"/>
              </a:solidFill>
              <a:effectLst/>
              <a:uLnTx/>
              <a:uFillTx/>
              <a:latin typeface="Arial" charset="0"/>
              <a:ea typeface="+mn-ea"/>
              <a:cs typeface="+mn-cs"/>
            </a:endParaRPr>
          </a:p>
        </p:txBody>
      </p:sp>
      <p:pic>
        <p:nvPicPr>
          <p:cNvPr id="5" name="图片 5" descr="图片包含 文字&#10;&#10;已生成极高可信度的说明">
            <a:extLst>
              <a:ext uri="{FF2B5EF4-FFF2-40B4-BE49-F238E27FC236}">
                <a16:creationId xmlns:a16="http://schemas.microsoft.com/office/drawing/2014/main" id="{2B08BFC9-68F8-4059-B49F-F2FF23242B4D}"/>
              </a:ext>
            </a:extLst>
          </p:cNvPr>
          <p:cNvPicPr>
            <a:picLocks noChangeAspect="1"/>
          </p:cNvPicPr>
          <p:nvPr/>
        </p:nvPicPr>
        <p:blipFill rotWithShape="1">
          <a:blip r:embed="rId3"/>
          <a:srcRect b="34484"/>
          <a:stretch/>
        </p:blipFill>
        <p:spPr>
          <a:xfrm>
            <a:off x="3082438" y="2505058"/>
            <a:ext cx="5985362" cy="3040183"/>
          </a:xfrm>
          <a:prstGeom prst="rect">
            <a:avLst/>
          </a:prstGeom>
        </p:spPr>
      </p:pic>
      <p:sp>
        <p:nvSpPr>
          <p:cNvPr id="7" name="Shape 104">
            <a:extLst>
              <a:ext uri="{FF2B5EF4-FFF2-40B4-BE49-F238E27FC236}">
                <a16:creationId xmlns:a16="http://schemas.microsoft.com/office/drawing/2014/main" id="{40B48E69-45EF-46C3-979D-64C534206746}"/>
              </a:ext>
            </a:extLst>
          </p:cNvPr>
          <p:cNvSpPr txBox="1"/>
          <p:nvPr/>
        </p:nvSpPr>
        <p:spPr>
          <a:xfrm>
            <a:off x="384313" y="2582915"/>
            <a:ext cx="3277875" cy="41253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ts val="0"/>
              </a:spcAft>
              <a:buClr>
                <a:srgbClr val="000000"/>
              </a:buClr>
              <a:buSzPts val="1100"/>
              <a:buFont typeface="Arial"/>
              <a:buNone/>
              <a:tabLst/>
              <a:defRPr/>
            </a:pPr>
            <a:r>
              <a:rPr kumimoji="0" lang="en-US" altLang="zh-CN" sz="1800" b="1" i="0" u="none" strike="noStrike" kern="1200" cap="none" spc="0" normalizeH="0" baseline="0" noProof="0" dirty="0">
                <a:ln>
                  <a:noFill/>
                </a:ln>
                <a:solidFill>
                  <a:srgbClr val="000000"/>
                </a:solidFill>
                <a:effectLst/>
                <a:uLnTx/>
                <a:uFillTx/>
                <a:latin typeface="Gill Sans"/>
                <a:cs typeface="Arial"/>
                <a:sym typeface="Arial"/>
              </a:rPr>
              <a:t>1) Build history matrix</a:t>
            </a:r>
            <a:endParaRPr kumimoji="0" lang="zh-CN" altLang="en-US" sz="1800" b="1" i="0" u="none" strike="noStrike" kern="1200" cap="none" spc="0" normalizeH="0" baseline="0" noProof="0" dirty="0">
              <a:ln>
                <a:noFill/>
              </a:ln>
              <a:solidFill>
                <a:srgbClr val="000000"/>
              </a:solidFill>
              <a:effectLst/>
              <a:uLnTx/>
              <a:uFillTx/>
              <a:latin typeface="Arial"/>
              <a:cs typeface="Arial"/>
              <a:sym typeface="Arial"/>
            </a:endParaRPr>
          </a:p>
          <a:p>
            <a:pPr marL="0" marR="0" lvl="0" indent="0" algn="l" defTabSz="914400" rtl="0" eaLnBrk="0" fontAlgn="base" latinLnBrk="0" hangingPunct="0">
              <a:lnSpc>
                <a:spcPct val="100000"/>
              </a:lnSpc>
              <a:spcBef>
                <a:spcPts val="0"/>
              </a:spcBef>
              <a:spcAft>
                <a:spcPts val="0"/>
              </a:spcAft>
              <a:buClr>
                <a:srgbClr val="000000"/>
              </a:buClr>
              <a:buSzPts val="1100"/>
              <a:buFont typeface="Arial"/>
              <a:buNone/>
              <a:tabLst/>
              <a:defRPr/>
            </a:pPr>
            <a:r>
              <a:rPr kumimoji="0" lang="en-US" altLang="zh-CN" sz="1800" b="0" i="0" u="none" strike="noStrike" kern="1200" cap="none" spc="0" normalizeH="0" baseline="0" noProof="0" dirty="0">
                <a:ln>
                  <a:noFill/>
                </a:ln>
                <a:solidFill>
                  <a:srgbClr val="000000"/>
                </a:solidFill>
                <a:effectLst/>
                <a:uLnTx/>
                <a:uFillTx/>
                <a:latin typeface="Gill Sans"/>
                <a:cs typeface="Arial"/>
                <a:sym typeface="Arial"/>
              </a:rPr>
              <a:t>Records the interactions between users and items as a user-by-item matrix</a:t>
            </a:r>
            <a:endParaRPr kumimoji="0" lang="zh-CN" altLang="en-US" sz="1800" b="0" i="0" u="none" strike="noStrike" kern="1200" cap="none" spc="0" normalizeH="0" baseline="0" noProof="0" dirty="0">
              <a:ln>
                <a:noFill/>
              </a:ln>
              <a:solidFill>
                <a:srgbClr val="000000"/>
              </a:solidFill>
              <a:effectLst/>
              <a:uLnTx/>
              <a:uFillTx/>
              <a:latin typeface="Arial"/>
              <a:cs typeface="Arial"/>
              <a:sym typeface="Arial"/>
            </a:endParaRPr>
          </a:p>
          <a:p>
            <a:pPr marL="0" marR="0" lvl="0" indent="0" algn="l" defTabSz="914400" rtl="0" eaLnBrk="0" fontAlgn="base" latinLnBrk="0" hangingPunct="0">
              <a:lnSpc>
                <a:spcPct val="100000"/>
              </a:lnSpc>
              <a:spcBef>
                <a:spcPts val="0"/>
              </a:spcBef>
              <a:spcAft>
                <a:spcPts val="0"/>
              </a:spcAft>
              <a:buClr>
                <a:srgbClr val="000000"/>
              </a:buClr>
              <a:buSzTx/>
              <a:buFont typeface="Arial"/>
              <a:buNone/>
              <a:tabLst/>
              <a:defRPr/>
            </a:pPr>
            <a:endParaRPr kumimoji="0" sz="1800" b="0" i="0" u="none" strike="noStrike" kern="1200" cap="none" spc="0" normalizeH="0" baseline="0" noProof="0" dirty="0">
              <a:ln>
                <a:noFill/>
              </a:ln>
              <a:solidFill>
                <a:srgbClr val="000000"/>
              </a:solidFill>
              <a:effectLst/>
              <a:uLnTx/>
              <a:uFillTx/>
              <a:latin typeface="Arial"/>
              <a:cs typeface="Arial"/>
              <a:sym typeface="Arial"/>
            </a:endParaRPr>
          </a:p>
          <a:p>
            <a:pPr marL="0" marR="0" lvl="0" indent="0" algn="l" defTabSz="914400" rtl="0" eaLnBrk="0" fontAlgn="base" latinLnBrk="0" hangingPunct="0">
              <a:lnSpc>
                <a:spcPct val="100000"/>
              </a:lnSpc>
              <a:spcBef>
                <a:spcPts val="0"/>
              </a:spcBef>
              <a:spcAft>
                <a:spcPts val="0"/>
              </a:spcAft>
              <a:buClr>
                <a:srgbClr val="000000"/>
              </a:buClr>
              <a:buSzPts val="1100"/>
              <a:buFont typeface="Arial"/>
              <a:buNone/>
              <a:tabLst/>
              <a:defRPr/>
            </a:pPr>
            <a:r>
              <a:rPr kumimoji="0" lang="en-US" altLang="zh-CN" sz="1800" b="1" i="0" u="none" strike="noStrike" kern="1200" cap="none" spc="0" normalizeH="0" baseline="0" noProof="0" dirty="0">
                <a:ln>
                  <a:noFill/>
                </a:ln>
                <a:solidFill>
                  <a:srgbClr val="000000"/>
                </a:solidFill>
                <a:effectLst/>
                <a:uLnTx/>
                <a:uFillTx/>
                <a:latin typeface="Gill Sans"/>
                <a:cs typeface="Arial"/>
                <a:sym typeface="Arial"/>
              </a:rPr>
              <a:t>2) Build co-occurrence matrix</a:t>
            </a:r>
            <a:endParaRPr kumimoji="0" lang="zh-CN" altLang="en-US" sz="1800" b="1" i="0" u="none" strike="noStrike" kern="1200" cap="none" spc="0" normalizeH="0" baseline="0" noProof="0" dirty="0">
              <a:ln>
                <a:noFill/>
              </a:ln>
              <a:solidFill>
                <a:srgbClr val="000000"/>
              </a:solidFill>
              <a:effectLst/>
              <a:uLnTx/>
              <a:uFillTx/>
              <a:latin typeface="Arial"/>
              <a:cs typeface="Arial"/>
              <a:sym typeface="Arial"/>
            </a:endParaRPr>
          </a:p>
          <a:p>
            <a:pPr marL="0" marR="0" lvl="0" indent="0" algn="l" defTabSz="914400" rtl="0" eaLnBrk="0" fontAlgn="base" latinLnBrk="0" hangingPunct="0">
              <a:lnSpc>
                <a:spcPct val="100000"/>
              </a:lnSpc>
              <a:spcBef>
                <a:spcPts val="0"/>
              </a:spcBef>
              <a:spcAft>
                <a:spcPts val="0"/>
              </a:spcAft>
              <a:buClr>
                <a:srgbClr val="000000"/>
              </a:buClr>
              <a:buSzPts val="1100"/>
              <a:buFont typeface="Arial"/>
              <a:buNone/>
              <a:tabLst/>
              <a:defRPr/>
            </a:pPr>
            <a:r>
              <a:rPr kumimoji="0" lang="en-US" altLang="zh-CN" sz="1800" b="0" i="0" u="none" strike="noStrike" kern="1200" cap="none" spc="0" normalizeH="0" baseline="0" noProof="0" dirty="0">
                <a:ln>
                  <a:noFill/>
                </a:ln>
                <a:solidFill>
                  <a:srgbClr val="000000"/>
                </a:solidFill>
                <a:effectLst/>
                <a:uLnTx/>
                <a:uFillTx/>
                <a:latin typeface="Gill Sans"/>
                <a:cs typeface="Arial"/>
                <a:sym typeface="Arial"/>
              </a:rPr>
              <a:t>An item-by-item matrix, recording which items appeared together in user histories</a:t>
            </a:r>
            <a:endParaRPr kumimoji="0" sz="1800" b="0" i="0" u="none" strike="noStrike" kern="1200" cap="none" spc="0" normalizeH="0" baseline="0" noProof="0" dirty="0">
              <a:ln>
                <a:noFill/>
              </a:ln>
              <a:solidFill>
                <a:srgbClr val="000000"/>
              </a:solidFill>
              <a:effectLst/>
              <a:uLnTx/>
              <a:uFillTx/>
              <a:latin typeface="Arial"/>
              <a:cs typeface="Arial"/>
              <a:sym typeface="Arial"/>
            </a:endParaRPr>
          </a:p>
          <a:p>
            <a:pPr marL="0" marR="0" lvl="0" indent="0" algn="l" defTabSz="914400" rtl="0" eaLnBrk="0" fontAlgn="base" latinLnBrk="0" hangingPunct="0">
              <a:lnSpc>
                <a:spcPct val="100000"/>
              </a:lnSpc>
              <a:spcBef>
                <a:spcPts val="0"/>
              </a:spcBef>
              <a:spcAft>
                <a:spcPts val="0"/>
              </a:spcAft>
              <a:buClr>
                <a:srgbClr val="000000"/>
              </a:buClr>
              <a:buSzTx/>
              <a:buFont typeface="Arial"/>
              <a:buNone/>
              <a:tabLst/>
              <a:defRPr/>
            </a:pPr>
            <a:endParaRPr kumimoji="0" sz="1800" b="0" i="0" u="none" strike="noStrike" kern="120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03408593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solidFill>
                  <a:srgbClr val="000000"/>
                </a:solidFill>
              </a:rPr>
              <a:t>PART 2</a:t>
            </a:r>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5C605C4-1F5B-4B2B-8458-3FC432AF1FAC}" type="slidenum">
              <a:rPr kumimoji="0" lang="en-US" sz="1200" b="1"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28</a:t>
            </a:fld>
            <a:endParaRPr kumimoji="0" lang="en-US" sz="1200" b="1" i="0" u="none" strike="noStrike" kern="1200" cap="none" spc="0" normalizeH="0" baseline="0" noProof="0">
              <a:ln>
                <a:noFill/>
              </a:ln>
              <a:solidFill>
                <a:srgbClr val="000000"/>
              </a:solidFill>
              <a:effectLst/>
              <a:uLnTx/>
              <a:uFillTx/>
              <a:latin typeface="Arial" charset="0"/>
              <a:ea typeface="+mn-ea"/>
              <a:cs typeface="+mn-cs"/>
            </a:endParaRPr>
          </a:p>
        </p:txBody>
      </p:sp>
      <p:sp>
        <p:nvSpPr>
          <p:cNvPr id="7" name="内容占位符 6">
            <a:extLst>
              <a:ext uri="{FF2B5EF4-FFF2-40B4-BE49-F238E27FC236}">
                <a16:creationId xmlns:a16="http://schemas.microsoft.com/office/drawing/2014/main" id="{B64A7A50-E046-407B-81E5-A883235DD20C}"/>
              </a:ext>
            </a:extLst>
          </p:cNvPr>
          <p:cNvSpPr>
            <a:spLocks noGrp="1"/>
          </p:cNvSpPr>
          <p:nvPr>
            <p:ph idx="1"/>
          </p:nvPr>
        </p:nvSpPr>
        <p:spPr/>
        <p:txBody>
          <a:bodyPr/>
          <a:lstStyle/>
          <a:p>
            <a:r>
              <a:rPr lang="zh-CN" altLang="en-US" dirty="0"/>
              <a:t>We have the </a:t>
            </a:r>
            <a:r>
              <a:rPr lang="en-US" altLang="zh-CN" dirty="0"/>
              <a:t>input </a:t>
            </a:r>
            <a:r>
              <a:rPr lang="zh-CN" altLang="en-US" dirty="0"/>
              <a:t>data like Figure 1</a:t>
            </a:r>
            <a:r>
              <a:rPr lang="en-US" altLang="zh-CN" dirty="0"/>
              <a:t>.</a:t>
            </a:r>
          </a:p>
          <a:p>
            <a:r>
              <a:rPr lang="zh-CN" altLang="en-US" dirty="0"/>
              <a:t>Figure 2 shows the meaning,</a:t>
            </a:r>
          </a:p>
          <a:p>
            <a:r>
              <a:rPr lang="zh-CN" altLang="en-US" dirty="0"/>
              <a:t>Figure 3 is a score matrix from our data for a specific user.</a:t>
            </a:r>
          </a:p>
          <a:p>
            <a:pPr marL="0" indent="0">
              <a:buNone/>
            </a:pPr>
            <a:endParaRPr lang="zh-CN" altLang="en-US" dirty="0"/>
          </a:p>
          <a:p>
            <a:pPr marL="0" indent="0">
              <a:buNone/>
            </a:pPr>
            <a:endParaRPr lang="zh-CN" altLang="en-US" dirty="0"/>
          </a:p>
        </p:txBody>
      </p:sp>
      <p:graphicFrame>
        <p:nvGraphicFramePr>
          <p:cNvPr id="11" name="表格 10">
            <a:extLst>
              <a:ext uri="{FF2B5EF4-FFF2-40B4-BE49-F238E27FC236}">
                <a16:creationId xmlns:a16="http://schemas.microsoft.com/office/drawing/2014/main" id="{4CF4057C-E33A-47F8-BBF9-D144F8A242B4}"/>
              </a:ext>
            </a:extLst>
          </p:cNvPr>
          <p:cNvGraphicFramePr>
            <a:graphicFrameLocks noGrp="1"/>
          </p:cNvGraphicFramePr>
          <p:nvPr/>
        </p:nvGraphicFramePr>
        <p:xfrm>
          <a:off x="6184510" y="2718551"/>
          <a:ext cx="2307852" cy="2281675"/>
        </p:xfrm>
        <a:graphic>
          <a:graphicData uri="http://schemas.openxmlformats.org/drawingml/2006/table">
            <a:tbl>
              <a:tblPr firstRow="1" bandRow="1">
                <a:tableStyleId>{073A0DAA-6AF3-43AB-8588-CEC1D06C72B9}</a:tableStyleId>
              </a:tblPr>
              <a:tblGrid>
                <a:gridCol w="1153926">
                  <a:extLst>
                    <a:ext uri="{9D8B030D-6E8A-4147-A177-3AD203B41FA5}">
                      <a16:colId xmlns:a16="http://schemas.microsoft.com/office/drawing/2014/main" val="4155809824"/>
                    </a:ext>
                  </a:extLst>
                </a:gridCol>
                <a:gridCol w="1153926">
                  <a:extLst>
                    <a:ext uri="{9D8B030D-6E8A-4147-A177-3AD203B41FA5}">
                      <a16:colId xmlns:a16="http://schemas.microsoft.com/office/drawing/2014/main" val="2799202553"/>
                    </a:ext>
                  </a:extLst>
                </a:gridCol>
              </a:tblGrid>
              <a:tr h="329711">
                <a:tc>
                  <a:txBody>
                    <a:bodyPr/>
                    <a:lstStyle/>
                    <a:p>
                      <a:pPr fontAlgn="auto"/>
                      <a:r>
                        <a:rPr lang="en-US" sz="1400" dirty="0">
                          <a:effectLst/>
                        </a:rPr>
                        <a:t>​</a:t>
                      </a:r>
                    </a:p>
                  </a:txBody>
                  <a:tcPr/>
                </a:tc>
                <a:tc>
                  <a:txBody>
                    <a:bodyPr/>
                    <a:lstStyle/>
                    <a:p>
                      <a:pPr fontAlgn="base"/>
                      <a:r>
                        <a:rPr lang="af-ZA" altLang="zh-CN" sz="1400" dirty="0">
                          <a:effectLst/>
                        </a:rPr>
                        <a:t>USER 1</a:t>
                      </a:r>
                      <a:r>
                        <a:rPr lang="af-ZA" sz="1400" dirty="0">
                          <a:effectLst/>
                        </a:rPr>
                        <a:t>​</a:t>
                      </a:r>
                      <a:endParaRPr lang="af-ZA" dirty="0">
                        <a:effectLst/>
                      </a:endParaRPr>
                    </a:p>
                  </a:txBody>
                  <a:tcPr/>
                </a:tc>
                <a:extLst>
                  <a:ext uri="{0D108BD9-81ED-4DB2-BD59-A6C34878D82A}">
                    <a16:rowId xmlns:a16="http://schemas.microsoft.com/office/drawing/2014/main" val="2521909159"/>
                  </a:ext>
                </a:extLst>
              </a:tr>
              <a:tr h="487991">
                <a:tc>
                  <a:txBody>
                    <a:bodyPr/>
                    <a:lstStyle/>
                    <a:p>
                      <a:pPr fontAlgn="base"/>
                      <a:r>
                        <a:rPr lang="af-ZA" altLang="zh-CN" sz="1400" dirty="0">
                          <a:effectLst/>
                        </a:rPr>
                        <a:t>ITEM1</a:t>
                      </a:r>
                      <a:r>
                        <a:rPr lang="af-ZA" sz="1400" dirty="0">
                          <a:effectLst/>
                        </a:rPr>
                        <a:t>​</a:t>
                      </a:r>
                      <a:endParaRPr lang="af-ZA" dirty="0">
                        <a:effectLst/>
                      </a:endParaRPr>
                    </a:p>
                  </a:txBody>
                  <a:tcPr/>
                </a:tc>
                <a:tc>
                  <a:txBody>
                    <a:bodyPr/>
                    <a:lstStyle/>
                    <a:p>
                      <a:pPr fontAlgn="base"/>
                      <a:r>
                        <a:rPr lang="en-US" altLang="zh-CN" sz="1400" dirty="0">
                          <a:effectLst/>
                        </a:rPr>
                        <a:t>0.5</a:t>
                      </a:r>
                    </a:p>
                  </a:txBody>
                  <a:tcPr/>
                </a:tc>
                <a:extLst>
                  <a:ext uri="{0D108BD9-81ED-4DB2-BD59-A6C34878D82A}">
                    <a16:rowId xmlns:a16="http://schemas.microsoft.com/office/drawing/2014/main" val="1782344164"/>
                  </a:ext>
                </a:extLst>
              </a:tr>
              <a:tr h="487991">
                <a:tc>
                  <a:txBody>
                    <a:bodyPr/>
                    <a:lstStyle/>
                    <a:p>
                      <a:pPr fontAlgn="base"/>
                      <a:r>
                        <a:rPr lang="af-ZA" sz="1400" dirty="0">
                          <a:effectLst/>
                        </a:rPr>
                        <a:t>ITEM2​</a:t>
                      </a:r>
                      <a:endParaRPr lang="af-ZA" dirty="0">
                        <a:effectLst/>
                      </a:endParaRPr>
                    </a:p>
                  </a:txBody>
                  <a:tcPr/>
                </a:tc>
                <a:tc>
                  <a:txBody>
                    <a:bodyPr/>
                    <a:lstStyle/>
                    <a:p>
                      <a:pPr fontAlgn="base"/>
                      <a:r>
                        <a:rPr lang="en-US" altLang="zh-CN" sz="1400" dirty="0">
                          <a:effectLst/>
                        </a:rPr>
                        <a:t>4.5</a:t>
                      </a:r>
                    </a:p>
                  </a:txBody>
                  <a:tcPr/>
                </a:tc>
                <a:extLst>
                  <a:ext uri="{0D108BD9-81ED-4DB2-BD59-A6C34878D82A}">
                    <a16:rowId xmlns:a16="http://schemas.microsoft.com/office/drawing/2014/main" val="4017307710"/>
                  </a:ext>
                </a:extLst>
              </a:tr>
              <a:tr h="487991">
                <a:tc>
                  <a:txBody>
                    <a:bodyPr/>
                    <a:lstStyle/>
                    <a:p>
                      <a:pPr fontAlgn="base"/>
                      <a:r>
                        <a:rPr lang="af-ZA" altLang="zh-CN" sz="1400" dirty="0">
                          <a:effectLst/>
                        </a:rPr>
                        <a:t>ITEM3</a:t>
                      </a:r>
                      <a:r>
                        <a:rPr lang="af-ZA" sz="1400" dirty="0">
                          <a:effectLst/>
                        </a:rPr>
                        <a:t>​</a:t>
                      </a:r>
                      <a:endParaRPr lang="af-ZA" dirty="0">
                        <a:effectLst/>
                      </a:endParaRPr>
                    </a:p>
                  </a:txBody>
                  <a:tcPr/>
                </a:tc>
                <a:tc>
                  <a:txBody>
                    <a:bodyPr/>
                    <a:lstStyle/>
                    <a:p>
                      <a:pPr fontAlgn="base"/>
                      <a:r>
                        <a:rPr lang="en-US" altLang="zh-CN" sz="1400" dirty="0">
                          <a:effectLst/>
                        </a:rPr>
                        <a:t>4.5</a:t>
                      </a:r>
                    </a:p>
                  </a:txBody>
                  <a:tcPr/>
                </a:tc>
                <a:extLst>
                  <a:ext uri="{0D108BD9-81ED-4DB2-BD59-A6C34878D82A}">
                    <a16:rowId xmlns:a16="http://schemas.microsoft.com/office/drawing/2014/main" val="4087004241"/>
                  </a:ext>
                </a:extLst>
              </a:tr>
              <a:tr h="487991">
                <a:tc>
                  <a:txBody>
                    <a:bodyPr/>
                    <a:lstStyle/>
                    <a:p>
                      <a:pPr fontAlgn="base"/>
                      <a:r>
                        <a:rPr lang="af-ZA" altLang="zh-CN" sz="1400" dirty="0">
                          <a:effectLst/>
                        </a:rPr>
                        <a:t>ITEM4</a:t>
                      </a:r>
                      <a:r>
                        <a:rPr lang="af-ZA" sz="1400" dirty="0">
                          <a:effectLst/>
                        </a:rPr>
                        <a:t>​</a:t>
                      </a:r>
                      <a:endParaRPr lang="af-ZA" dirty="0">
                        <a:effectLst/>
                      </a:endParaRPr>
                    </a:p>
                  </a:txBody>
                  <a:tcPr/>
                </a:tc>
                <a:tc>
                  <a:txBody>
                    <a:bodyPr/>
                    <a:lstStyle/>
                    <a:p>
                      <a:pPr fontAlgn="base"/>
                      <a:r>
                        <a:rPr lang="en-US" altLang="zh-CN" sz="1400" dirty="0">
                          <a:effectLst/>
                        </a:rPr>
                        <a:t>2.0</a:t>
                      </a:r>
                    </a:p>
                  </a:txBody>
                  <a:tcPr/>
                </a:tc>
                <a:extLst>
                  <a:ext uri="{0D108BD9-81ED-4DB2-BD59-A6C34878D82A}">
                    <a16:rowId xmlns:a16="http://schemas.microsoft.com/office/drawing/2014/main" val="3832723616"/>
                  </a:ext>
                </a:extLst>
              </a:tr>
            </a:tbl>
          </a:graphicData>
        </a:graphic>
      </p:graphicFrame>
      <p:pic>
        <p:nvPicPr>
          <p:cNvPr id="5" name="图片 5">
            <a:extLst>
              <a:ext uri="{FF2B5EF4-FFF2-40B4-BE49-F238E27FC236}">
                <a16:creationId xmlns:a16="http://schemas.microsoft.com/office/drawing/2014/main" id="{6BF75936-BC50-4ADE-87C2-320BFEE86698}"/>
              </a:ext>
            </a:extLst>
          </p:cNvPr>
          <p:cNvPicPr>
            <a:picLocks noChangeAspect="1"/>
          </p:cNvPicPr>
          <p:nvPr/>
        </p:nvPicPr>
        <p:blipFill>
          <a:blip r:embed="rId3"/>
          <a:stretch>
            <a:fillRect/>
          </a:stretch>
        </p:blipFill>
        <p:spPr>
          <a:xfrm>
            <a:off x="455163" y="2590800"/>
            <a:ext cx="1907037" cy="3454706"/>
          </a:xfrm>
          <a:prstGeom prst="rect">
            <a:avLst/>
          </a:prstGeom>
        </p:spPr>
      </p:pic>
      <p:graphicFrame>
        <p:nvGraphicFramePr>
          <p:cNvPr id="12" name="表格 11">
            <a:extLst>
              <a:ext uri="{FF2B5EF4-FFF2-40B4-BE49-F238E27FC236}">
                <a16:creationId xmlns:a16="http://schemas.microsoft.com/office/drawing/2014/main" id="{8DEC6A68-B079-4F9D-A540-153249100C4F}"/>
              </a:ext>
            </a:extLst>
          </p:cNvPr>
          <p:cNvGraphicFramePr>
            <a:graphicFrameLocks noGrp="1"/>
          </p:cNvGraphicFramePr>
          <p:nvPr/>
        </p:nvGraphicFramePr>
        <p:xfrm>
          <a:off x="2802915" y="2708484"/>
          <a:ext cx="3101164" cy="2438400"/>
        </p:xfrm>
        <a:graphic>
          <a:graphicData uri="http://schemas.openxmlformats.org/drawingml/2006/table">
            <a:tbl>
              <a:tblPr firstRow="1" bandRow="1">
                <a:tableStyleId>{073A0DAA-6AF3-43AB-8588-CEC1D06C72B9}</a:tableStyleId>
              </a:tblPr>
              <a:tblGrid>
                <a:gridCol w="1245350">
                  <a:extLst>
                    <a:ext uri="{9D8B030D-6E8A-4147-A177-3AD203B41FA5}">
                      <a16:colId xmlns:a16="http://schemas.microsoft.com/office/drawing/2014/main" val="240195618"/>
                    </a:ext>
                  </a:extLst>
                </a:gridCol>
                <a:gridCol w="927907">
                  <a:extLst>
                    <a:ext uri="{9D8B030D-6E8A-4147-A177-3AD203B41FA5}">
                      <a16:colId xmlns:a16="http://schemas.microsoft.com/office/drawing/2014/main" val="1186054493"/>
                    </a:ext>
                  </a:extLst>
                </a:gridCol>
                <a:gridCol w="927907">
                  <a:extLst>
                    <a:ext uri="{9D8B030D-6E8A-4147-A177-3AD203B41FA5}">
                      <a16:colId xmlns:a16="http://schemas.microsoft.com/office/drawing/2014/main" val="2679874558"/>
                    </a:ext>
                  </a:extLst>
                </a:gridCol>
              </a:tblGrid>
              <a:tr h="0">
                <a:tc>
                  <a:txBody>
                    <a:bodyPr/>
                    <a:lstStyle/>
                    <a:p>
                      <a:pPr fontAlgn="base"/>
                      <a:r>
                        <a:rPr lang="af-ZA" altLang="zh-CN" sz="1400" dirty="0">
                          <a:effectLst/>
                        </a:rPr>
                        <a:t>USER ID</a:t>
                      </a:r>
                      <a:r>
                        <a:rPr lang="af-ZA" sz="1400" dirty="0">
                          <a:effectLst/>
                        </a:rPr>
                        <a:t>​</a:t>
                      </a:r>
                      <a:endParaRPr lang="af-ZA" dirty="0">
                        <a:effectLst/>
                      </a:endParaRPr>
                    </a:p>
                  </a:txBody>
                  <a:tcPr/>
                </a:tc>
                <a:tc>
                  <a:txBody>
                    <a:bodyPr/>
                    <a:lstStyle/>
                    <a:p>
                      <a:pPr fontAlgn="base"/>
                      <a:r>
                        <a:rPr lang="af-ZA" altLang="zh-CN" sz="1400" dirty="0">
                          <a:effectLst/>
                        </a:rPr>
                        <a:t>ITEM ID</a:t>
                      </a:r>
                      <a:r>
                        <a:rPr lang="af-ZA" sz="1400" dirty="0">
                          <a:effectLst/>
                        </a:rPr>
                        <a:t>​</a:t>
                      </a:r>
                      <a:endParaRPr lang="af-ZA" dirty="0">
                        <a:effectLst/>
                      </a:endParaRPr>
                    </a:p>
                  </a:txBody>
                  <a:tcPr/>
                </a:tc>
                <a:tc>
                  <a:txBody>
                    <a:bodyPr/>
                    <a:lstStyle/>
                    <a:p>
                      <a:pPr fontAlgn="base"/>
                      <a:r>
                        <a:rPr lang="af-ZA" sz="1400" dirty="0">
                          <a:effectLst/>
                        </a:rPr>
                        <a:t>SCORE​</a:t>
                      </a:r>
                      <a:endParaRPr lang="af-ZA" dirty="0">
                        <a:effectLst/>
                      </a:endParaRPr>
                    </a:p>
                  </a:txBody>
                  <a:tcPr/>
                </a:tc>
                <a:extLst>
                  <a:ext uri="{0D108BD9-81ED-4DB2-BD59-A6C34878D82A}">
                    <a16:rowId xmlns:a16="http://schemas.microsoft.com/office/drawing/2014/main" val="2278912535"/>
                  </a:ext>
                </a:extLst>
              </a:tr>
              <a:tr h="0">
                <a:tc>
                  <a:txBody>
                    <a:bodyPr/>
                    <a:lstStyle/>
                    <a:p>
                      <a:pPr fontAlgn="base"/>
                      <a:r>
                        <a:rPr lang="en-US" altLang="zh-CN" sz="1400" dirty="0">
                          <a:effectLst/>
                        </a:rPr>
                        <a:t>1</a:t>
                      </a:r>
                      <a:r>
                        <a:rPr lang="zh-CN" altLang="en-US" sz="1400">
                          <a:effectLst/>
                        </a:rPr>
                        <a:t>​</a:t>
                      </a:r>
                      <a:endParaRPr lang="zh-CN" altLang="en-US">
                        <a:effectLst/>
                      </a:endParaRPr>
                    </a:p>
                  </a:txBody>
                  <a:tcPr/>
                </a:tc>
                <a:tc>
                  <a:txBody>
                    <a:bodyPr/>
                    <a:lstStyle/>
                    <a:p>
                      <a:pPr fontAlgn="base"/>
                      <a:r>
                        <a:rPr lang="en-US" altLang="zh-CN" sz="1400" dirty="0">
                          <a:effectLst/>
                        </a:rPr>
                        <a:t>1</a:t>
                      </a:r>
                      <a:endParaRPr lang="zh-CN" altLang="en-US" sz="1400" dirty="0">
                        <a:effectLst/>
                      </a:endParaRPr>
                    </a:p>
                  </a:txBody>
                  <a:tcPr/>
                </a:tc>
                <a:tc>
                  <a:txBody>
                    <a:bodyPr/>
                    <a:lstStyle/>
                    <a:p>
                      <a:pPr fontAlgn="base"/>
                      <a:r>
                        <a:rPr lang="en-US" altLang="zh-CN" sz="1400" dirty="0">
                          <a:effectLst/>
                        </a:rPr>
                        <a:t>0.5</a:t>
                      </a:r>
                    </a:p>
                  </a:txBody>
                  <a:tcPr/>
                </a:tc>
                <a:extLst>
                  <a:ext uri="{0D108BD9-81ED-4DB2-BD59-A6C34878D82A}">
                    <a16:rowId xmlns:a16="http://schemas.microsoft.com/office/drawing/2014/main" val="2069160842"/>
                  </a:ext>
                </a:extLst>
              </a:tr>
              <a:tr h="0">
                <a:tc>
                  <a:txBody>
                    <a:bodyPr/>
                    <a:lstStyle/>
                    <a:p>
                      <a:pPr fontAlgn="base"/>
                      <a:r>
                        <a:rPr lang="en-US" altLang="zh-CN" sz="1400" dirty="0">
                          <a:effectLst/>
                        </a:rPr>
                        <a:t>1</a:t>
                      </a:r>
                      <a:r>
                        <a:rPr lang="zh-CN" altLang="en-US" sz="1400">
                          <a:effectLst/>
                        </a:rPr>
                        <a:t>​</a:t>
                      </a:r>
                      <a:endParaRPr lang="zh-CN" altLang="en-US">
                        <a:effectLst/>
                      </a:endParaRPr>
                    </a:p>
                  </a:txBody>
                  <a:tcPr/>
                </a:tc>
                <a:tc>
                  <a:txBody>
                    <a:bodyPr/>
                    <a:lstStyle/>
                    <a:p>
                      <a:pPr fontAlgn="base"/>
                      <a:r>
                        <a:rPr lang="zh-CN" altLang="en-US" sz="1400">
                          <a:effectLst/>
                        </a:rPr>
                        <a:t>2​</a:t>
                      </a:r>
                      <a:endParaRPr lang="zh-CN" altLang="en-US">
                        <a:effectLst/>
                      </a:endParaRPr>
                    </a:p>
                  </a:txBody>
                  <a:tcPr/>
                </a:tc>
                <a:tc>
                  <a:txBody>
                    <a:bodyPr/>
                    <a:lstStyle/>
                    <a:p>
                      <a:pPr fontAlgn="base"/>
                      <a:r>
                        <a:rPr lang="en-US" altLang="zh-CN" sz="1400" dirty="0">
                          <a:effectLst/>
                        </a:rPr>
                        <a:t>4.5</a:t>
                      </a:r>
                    </a:p>
                  </a:txBody>
                  <a:tcPr/>
                </a:tc>
                <a:extLst>
                  <a:ext uri="{0D108BD9-81ED-4DB2-BD59-A6C34878D82A}">
                    <a16:rowId xmlns:a16="http://schemas.microsoft.com/office/drawing/2014/main" val="2274098331"/>
                  </a:ext>
                </a:extLst>
              </a:tr>
              <a:tr h="0">
                <a:tc>
                  <a:txBody>
                    <a:bodyPr/>
                    <a:lstStyle/>
                    <a:p>
                      <a:pPr fontAlgn="base"/>
                      <a:r>
                        <a:rPr lang="en-US" altLang="zh-CN" sz="1400" dirty="0">
                          <a:effectLst/>
                        </a:rPr>
                        <a:t>1</a:t>
                      </a:r>
                    </a:p>
                  </a:txBody>
                  <a:tcPr/>
                </a:tc>
                <a:tc>
                  <a:txBody>
                    <a:bodyPr/>
                    <a:lstStyle/>
                    <a:p>
                      <a:pPr fontAlgn="base"/>
                      <a:r>
                        <a:rPr lang="en-US" altLang="zh-CN" sz="1400" dirty="0">
                          <a:effectLst/>
                        </a:rPr>
                        <a:t>3</a:t>
                      </a:r>
                    </a:p>
                  </a:txBody>
                  <a:tcPr/>
                </a:tc>
                <a:tc>
                  <a:txBody>
                    <a:bodyPr/>
                    <a:lstStyle/>
                    <a:p>
                      <a:pPr fontAlgn="base"/>
                      <a:r>
                        <a:rPr lang="en-US" altLang="zh-CN" sz="1400" dirty="0">
                          <a:effectLst/>
                        </a:rPr>
                        <a:t>4.5</a:t>
                      </a:r>
                    </a:p>
                  </a:txBody>
                  <a:tcPr/>
                </a:tc>
                <a:extLst>
                  <a:ext uri="{0D108BD9-81ED-4DB2-BD59-A6C34878D82A}">
                    <a16:rowId xmlns:a16="http://schemas.microsoft.com/office/drawing/2014/main" val="1995833675"/>
                  </a:ext>
                </a:extLst>
              </a:tr>
              <a:tr h="0">
                <a:tc>
                  <a:txBody>
                    <a:bodyPr/>
                    <a:lstStyle/>
                    <a:p>
                      <a:pPr fontAlgn="base"/>
                      <a:r>
                        <a:rPr lang="en-US" altLang="zh-CN" sz="1400" dirty="0">
                          <a:effectLst/>
                        </a:rPr>
                        <a:t>1</a:t>
                      </a:r>
                    </a:p>
                  </a:txBody>
                  <a:tcPr/>
                </a:tc>
                <a:tc>
                  <a:txBody>
                    <a:bodyPr/>
                    <a:lstStyle/>
                    <a:p>
                      <a:pPr fontAlgn="base"/>
                      <a:r>
                        <a:rPr lang="en-US" altLang="zh-CN" sz="1400" dirty="0">
                          <a:effectLst/>
                        </a:rPr>
                        <a:t>4</a:t>
                      </a:r>
                    </a:p>
                  </a:txBody>
                  <a:tcPr/>
                </a:tc>
                <a:tc>
                  <a:txBody>
                    <a:bodyPr/>
                    <a:lstStyle/>
                    <a:p>
                      <a:pPr fontAlgn="base"/>
                      <a:r>
                        <a:rPr lang="en-US" altLang="zh-CN" sz="1400" dirty="0">
                          <a:effectLst/>
                        </a:rPr>
                        <a:t>2.0</a:t>
                      </a:r>
                    </a:p>
                  </a:txBody>
                  <a:tcPr/>
                </a:tc>
                <a:extLst>
                  <a:ext uri="{0D108BD9-81ED-4DB2-BD59-A6C34878D82A}">
                    <a16:rowId xmlns:a16="http://schemas.microsoft.com/office/drawing/2014/main" val="1819830551"/>
                  </a:ext>
                </a:extLst>
              </a:tr>
              <a:tr h="0">
                <a:tc>
                  <a:txBody>
                    <a:bodyPr/>
                    <a:lstStyle/>
                    <a:p>
                      <a:pPr fontAlgn="base"/>
                      <a:r>
                        <a:rPr lang="en-US" altLang="zh-CN" sz="1400" dirty="0">
                          <a:effectLst/>
                        </a:rPr>
                        <a:t>1</a:t>
                      </a:r>
                    </a:p>
                  </a:txBody>
                  <a:tcPr/>
                </a:tc>
                <a:tc>
                  <a:txBody>
                    <a:bodyPr/>
                    <a:lstStyle/>
                    <a:p>
                      <a:pPr fontAlgn="base"/>
                      <a:r>
                        <a:rPr lang="en-US" altLang="zh-CN" sz="1400" dirty="0">
                          <a:effectLst/>
                        </a:rPr>
                        <a:t>5</a:t>
                      </a:r>
                    </a:p>
                  </a:txBody>
                  <a:tcPr/>
                </a:tc>
                <a:tc>
                  <a:txBody>
                    <a:bodyPr/>
                    <a:lstStyle/>
                    <a:p>
                      <a:pPr fontAlgn="base"/>
                      <a:r>
                        <a:rPr lang="en-US" altLang="zh-CN" sz="1400" dirty="0">
                          <a:effectLst/>
                        </a:rPr>
                        <a:t>2.0</a:t>
                      </a:r>
                    </a:p>
                  </a:txBody>
                  <a:tcPr/>
                </a:tc>
                <a:extLst>
                  <a:ext uri="{0D108BD9-81ED-4DB2-BD59-A6C34878D82A}">
                    <a16:rowId xmlns:a16="http://schemas.microsoft.com/office/drawing/2014/main" val="1519842666"/>
                  </a:ext>
                </a:extLst>
              </a:tr>
              <a:tr h="0">
                <a:tc>
                  <a:txBody>
                    <a:bodyPr/>
                    <a:lstStyle/>
                    <a:p>
                      <a:pPr fontAlgn="base"/>
                      <a:r>
                        <a:rPr lang="en-US" altLang="zh-CN" sz="1400" dirty="0">
                          <a:effectLst/>
                        </a:rPr>
                        <a:t>1</a:t>
                      </a:r>
                    </a:p>
                  </a:txBody>
                  <a:tcPr/>
                </a:tc>
                <a:tc>
                  <a:txBody>
                    <a:bodyPr/>
                    <a:lstStyle/>
                    <a:p>
                      <a:pPr fontAlgn="base"/>
                      <a:r>
                        <a:rPr lang="en-US" altLang="zh-CN" sz="1400" dirty="0">
                          <a:effectLst/>
                        </a:rPr>
                        <a:t>6</a:t>
                      </a:r>
                    </a:p>
                  </a:txBody>
                  <a:tcPr/>
                </a:tc>
                <a:tc>
                  <a:txBody>
                    <a:bodyPr/>
                    <a:lstStyle/>
                    <a:p>
                      <a:pPr fontAlgn="base"/>
                      <a:r>
                        <a:rPr lang="en-US" altLang="zh-CN" sz="1400" dirty="0">
                          <a:effectLst/>
                        </a:rPr>
                        <a:t>1.5</a:t>
                      </a:r>
                      <a:endParaRPr lang="zh-CN" altLang="en-US" sz="1400" dirty="0">
                        <a:effectLst/>
                      </a:endParaRPr>
                    </a:p>
                  </a:txBody>
                  <a:tcPr/>
                </a:tc>
                <a:extLst>
                  <a:ext uri="{0D108BD9-81ED-4DB2-BD59-A6C34878D82A}">
                    <a16:rowId xmlns:a16="http://schemas.microsoft.com/office/drawing/2014/main" val="2809309246"/>
                  </a:ext>
                </a:extLst>
              </a:tr>
              <a:tr h="0">
                <a:tc>
                  <a:txBody>
                    <a:bodyPr/>
                    <a:lstStyle/>
                    <a:p>
                      <a:pPr fontAlgn="base"/>
                      <a:r>
                        <a:rPr lang="zh-CN" altLang="en-US" sz="1400">
                          <a:effectLst/>
                        </a:rPr>
                        <a:t>1​</a:t>
                      </a:r>
                      <a:endParaRPr lang="zh-CN" altLang="en-US">
                        <a:effectLst/>
                      </a:endParaRPr>
                    </a:p>
                  </a:txBody>
                  <a:tcPr/>
                </a:tc>
                <a:tc>
                  <a:txBody>
                    <a:bodyPr/>
                    <a:lstStyle/>
                    <a:p>
                      <a:pPr fontAlgn="base"/>
                      <a:r>
                        <a:rPr lang="en-US" altLang="zh-CN" sz="1400" dirty="0">
                          <a:effectLst/>
                        </a:rPr>
                        <a:t>7</a:t>
                      </a:r>
                    </a:p>
                  </a:txBody>
                  <a:tcPr/>
                </a:tc>
                <a:tc>
                  <a:txBody>
                    <a:bodyPr/>
                    <a:lstStyle/>
                    <a:p>
                      <a:pPr fontAlgn="base"/>
                      <a:r>
                        <a:rPr lang="en-US" altLang="zh-CN" sz="1400" dirty="0">
                          <a:effectLst/>
                        </a:rPr>
                        <a:t>1.5</a:t>
                      </a:r>
                    </a:p>
                  </a:txBody>
                  <a:tcPr/>
                </a:tc>
                <a:extLst>
                  <a:ext uri="{0D108BD9-81ED-4DB2-BD59-A6C34878D82A}">
                    <a16:rowId xmlns:a16="http://schemas.microsoft.com/office/drawing/2014/main" val="14486977"/>
                  </a:ext>
                </a:extLst>
              </a:tr>
            </a:tbl>
          </a:graphicData>
        </a:graphic>
      </p:graphicFrame>
      <p:sp>
        <p:nvSpPr>
          <p:cNvPr id="13" name="文本框 12">
            <a:extLst>
              <a:ext uri="{FF2B5EF4-FFF2-40B4-BE49-F238E27FC236}">
                <a16:creationId xmlns:a16="http://schemas.microsoft.com/office/drawing/2014/main" id="{55A3FFD2-6E07-4811-9894-F995D470FB84}"/>
              </a:ext>
            </a:extLst>
          </p:cNvPr>
          <p:cNvSpPr txBox="1"/>
          <p:nvPr/>
        </p:nvSpPr>
        <p:spPr>
          <a:xfrm>
            <a:off x="152400" y="6054110"/>
            <a:ext cx="2292595" cy="33855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srgbClr val="000000"/>
                </a:solidFill>
                <a:effectLst/>
                <a:uLnTx/>
                <a:uFillTx/>
                <a:latin typeface="Arial" charset="0"/>
                <a:ea typeface="+mn-ea"/>
                <a:cs typeface="Arial"/>
              </a:rPr>
              <a:t>Figure 1</a:t>
            </a:r>
          </a:p>
        </p:txBody>
      </p:sp>
      <p:sp>
        <p:nvSpPr>
          <p:cNvPr id="14" name="文本框 13">
            <a:extLst>
              <a:ext uri="{FF2B5EF4-FFF2-40B4-BE49-F238E27FC236}">
                <a16:creationId xmlns:a16="http://schemas.microsoft.com/office/drawing/2014/main" id="{EB0A005A-CA30-4DFB-B293-004F623A4CEC}"/>
              </a:ext>
            </a:extLst>
          </p:cNvPr>
          <p:cNvSpPr txBox="1"/>
          <p:nvPr/>
        </p:nvSpPr>
        <p:spPr>
          <a:xfrm>
            <a:off x="3223479" y="6057041"/>
            <a:ext cx="2292595" cy="33855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600" b="1" i="0" u="none" strike="noStrike" kern="1200" cap="none" spc="0" normalizeH="0" baseline="0" noProof="0">
                <a:ln>
                  <a:noFill/>
                </a:ln>
                <a:solidFill>
                  <a:srgbClr val="000000"/>
                </a:solidFill>
                <a:effectLst/>
                <a:uLnTx/>
                <a:uFillTx/>
                <a:latin typeface="Arial" charset="0"/>
                <a:ea typeface="+mn-ea"/>
                <a:cs typeface="Arial"/>
              </a:rPr>
              <a:t>Figure 2</a:t>
            </a:r>
            <a:endParaRPr kumimoji="0" lang="zh-CN" altLang="en-US" sz="1600" b="1" i="0" u="none" strike="noStrike" kern="1200" cap="none" spc="0" normalizeH="0" baseline="0" noProof="0" dirty="0">
              <a:ln>
                <a:noFill/>
              </a:ln>
              <a:solidFill>
                <a:srgbClr val="000000"/>
              </a:solidFill>
              <a:effectLst/>
              <a:uLnTx/>
              <a:uFillTx/>
              <a:latin typeface="Arial" charset="0"/>
              <a:ea typeface="+mn-ea"/>
              <a:cs typeface="Arial"/>
            </a:endParaRPr>
          </a:p>
        </p:txBody>
      </p:sp>
      <p:sp>
        <p:nvSpPr>
          <p:cNvPr id="15" name="文本框 14">
            <a:extLst>
              <a:ext uri="{FF2B5EF4-FFF2-40B4-BE49-F238E27FC236}">
                <a16:creationId xmlns:a16="http://schemas.microsoft.com/office/drawing/2014/main" id="{66B80FED-DD6D-412E-BF53-E4A5BFCC2A90}"/>
              </a:ext>
            </a:extLst>
          </p:cNvPr>
          <p:cNvSpPr txBox="1"/>
          <p:nvPr/>
        </p:nvSpPr>
        <p:spPr>
          <a:xfrm>
            <a:off x="6278805" y="6057041"/>
            <a:ext cx="2292595" cy="33855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600" b="1" i="0" u="none" strike="noStrike" kern="1200" cap="none" spc="0" normalizeH="0" baseline="0" noProof="0">
                <a:ln>
                  <a:noFill/>
                </a:ln>
                <a:solidFill>
                  <a:srgbClr val="000000"/>
                </a:solidFill>
                <a:effectLst/>
                <a:uLnTx/>
                <a:uFillTx/>
                <a:latin typeface="Arial" charset="0"/>
                <a:ea typeface="+mn-ea"/>
                <a:cs typeface="Arial"/>
              </a:rPr>
              <a:t>Figure 3</a:t>
            </a:r>
            <a:endParaRPr kumimoji="0" lang="zh-CN" altLang="en-US" sz="1600" b="1" i="0" u="none" strike="noStrike" kern="1200" cap="none" spc="0" normalizeH="0" baseline="0" noProof="0" dirty="0">
              <a:ln>
                <a:noFill/>
              </a:ln>
              <a:solidFill>
                <a:srgbClr val="000000"/>
              </a:solidFill>
              <a:effectLst/>
              <a:uLnTx/>
              <a:uFillTx/>
              <a:latin typeface="Arial" charset="0"/>
              <a:ea typeface="+mn-ea"/>
              <a:cs typeface="Arial"/>
            </a:endParaRPr>
          </a:p>
        </p:txBody>
      </p:sp>
      <p:sp>
        <p:nvSpPr>
          <p:cNvPr id="2" name="文本框 1">
            <a:extLst>
              <a:ext uri="{FF2B5EF4-FFF2-40B4-BE49-F238E27FC236}">
                <a16:creationId xmlns:a16="http://schemas.microsoft.com/office/drawing/2014/main" id="{E01896BE-BE8B-49A9-94FD-875AC638AAD0}"/>
              </a:ext>
            </a:extLst>
          </p:cNvPr>
          <p:cNvSpPr txBox="1"/>
          <p:nvPr/>
        </p:nvSpPr>
        <p:spPr>
          <a:xfrm>
            <a:off x="3971749" y="5058651"/>
            <a:ext cx="793790"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srgbClr val="000000"/>
                </a:solidFill>
                <a:effectLst/>
                <a:uLnTx/>
                <a:uFillTx/>
                <a:latin typeface="Arial" charset="0"/>
                <a:ea typeface="+mn-ea"/>
                <a:cs typeface="Arial"/>
              </a:rPr>
              <a: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srgbClr val="000000"/>
                </a:solidFill>
                <a:effectLst/>
                <a:uLnTx/>
                <a:uFillTx/>
                <a:latin typeface="Arial" charset="0"/>
                <a:ea typeface="+mn-ea"/>
                <a:cs typeface="Arial"/>
              </a:rPr>
              <a: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srgbClr val="000000"/>
                </a:solidFill>
                <a:effectLst/>
                <a:uLnTx/>
                <a:uFillTx/>
                <a:latin typeface="Arial" charset="0"/>
                <a:ea typeface="+mn-ea"/>
                <a:cs typeface="Arial"/>
              </a:rPr>
              <a:t>.</a:t>
            </a:r>
          </a:p>
        </p:txBody>
      </p:sp>
      <p:sp>
        <p:nvSpPr>
          <p:cNvPr id="16" name="文本框 15">
            <a:extLst>
              <a:ext uri="{FF2B5EF4-FFF2-40B4-BE49-F238E27FC236}">
                <a16:creationId xmlns:a16="http://schemas.microsoft.com/office/drawing/2014/main" id="{8EEBC2DC-1BA5-4577-BE8B-7B768A6633C7}"/>
              </a:ext>
            </a:extLst>
          </p:cNvPr>
          <p:cNvSpPr txBox="1"/>
          <p:nvPr/>
        </p:nvSpPr>
        <p:spPr>
          <a:xfrm>
            <a:off x="6958975" y="5058654"/>
            <a:ext cx="793790"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srgbClr val="000000"/>
                </a:solidFill>
                <a:effectLst/>
                <a:uLnTx/>
                <a:uFillTx/>
                <a:latin typeface="Arial" charset="0"/>
                <a:ea typeface="+mn-ea"/>
                <a:cs typeface="Arial"/>
              </a:rPr>
              <a: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srgbClr val="000000"/>
                </a:solidFill>
                <a:effectLst/>
                <a:uLnTx/>
                <a:uFillTx/>
                <a:latin typeface="Arial" charset="0"/>
                <a:ea typeface="+mn-ea"/>
                <a:cs typeface="Arial"/>
              </a:rPr>
              <a: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srgbClr val="000000"/>
                </a:solidFill>
                <a:effectLst/>
                <a:uLnTx/>
                <a:uFillTx/>
                <a:latin typeface="Arial" charset="0"/>
                <a:ea typeface="+mn-ea"/>
                <a:cs typeface="Arial"/>
              </a:rPr>
              <a:t>.</a:t>
            </a:r>
          </a:p>
        </p:txBody>
      </p:sp>
    </p:spTree>
    <p:extLst>
      <p:ext uri="{BB962C8B-B14F-4D97-AF65-F5344CB8AC3E}">
        <p14:creationId xmlns:p14="http://schemas.microsoft.com/office/powerpoint/2010/main" val="350294709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solidFill>
                  <a:srgbClr val="000000"/>
                </a:solidFill>
              </a:rPr>
              <a:t>PART 2</a:t>
            </a:r>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5C605C4-1F5B-4B2B-8458-3FC432AF1FAC}" type="slidenum">
              <a:rPr kumimoji="0" lang="en-US" sz="1200" b="1"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29</a:t>
            </a:fld>
            <a:endParaRPr kumimoji="0" lang="en-US" sz="1200" b="1" i="0" u="none" strike="noStrike" kern="1200" cap="none" spc="0" normalizeH="0" baseline="0" noProof="0">
              <a:ln>
                <a:noFill/>
              </a:ln>
              <a:solidFill>
                <a:srgbClr val="000000"/>
              </a:solidFill>
              <a:effectLst/>
              <a:uLnTx/>
              <a:uFillTx/>
              <a:latin typeface="Arial" charset="0"/>
              <a:ea typeface="+mn-ea"/>
              <a:cs typeface="+mn-cs"/>
            </a:endParaRPr>
          </a:p>
        </p:txBody>
      </p:sp>
      <p:sp>
        <p:nvSpPr>
          <p:cNvPr id="9" name="Shape 129">
            <a:extLst>
              <a:ext uri="{FF2B5EF4-FFF2-40B4-BE49-F238E27FC236}">
                <a16:creationId xmlns:a16="http://schemas.microsoft.com/office/drawing/2014/main" id="{66E25A9D-08BC-46EA-AE32-4EDB1913A0E9}"/>
              </a:ext>
            </a:extLst>
          </p:cNvPr>
          <p:cNvSpPr txBox="1"/>
          <p:nvPr/>
        </p:nvSpPr>
        <p:spPr>
          <a:xfrm>
            <a:off x="477968" y="924955"/>
            <a:ext cx="8508686" cy="17783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848" marR="0" lvl="0" indent="-342848" algn="l" defTabSz="914400" rtl="0" eaLnBrk="0" fontAlgn="base" latinLnBrk="0" hangingPunct="0">
              <a:lnSpc>
                <a:spcPct val="100000"/>
              </a:lnSpc>
              <a:spcBef>
                <a:spcPct val="25000"/>
              </a:spcBef>
              <a:spcAft>
                <a:spcPct val="25000"/>
              </a:spcAft>
              <a:buClr>
                <a:srgbClr val="5675A9"/>
              </a:buClr>
              <a:buSzPct val="75000"/>
              <a:buFont typeface="Wingdings" charset="2"/>
              <a:buChar char="¢"/>
              <a:tabLst/>
              <a:defRPr/>
            </a:pPr>
            <a:r>
              <a:rPr kumimoji="0" lang="en-US" altLang="zh-CN" sz="2400" b="0" i="0" u="none" strike="noStrike" kern="1200" cap="none" spc="0" normalizeH="0" baseline="0" noProof="0" dirty="0">
                <a:ln>
                  <a:noFill/>
                </a:ln>
                <a:solidFill>
                  <a:srgbClr val="000000"/>
                </a:solidFill>
                <a:effectLst/>
                <a:uLnTx/>
                <a:uFillTx/>
                <a:latin typeface="Gill Sans"/>
                <a:ea typeface="+mn-ea"/>
                <a:cs typeface="Gill Sans"/>
                <a:sym typeface="Arial"/>
              </a:rPr>
              <a:t>We</a:t>
            </a:r>
            <a:r>
              <a:rPr kumimoji="0" lang="zh-CN" altLang="en-US" sz="2400" b="0" i="0" u="none" strike="noStrike" kern="1200" cap="none" spc="0" normalizeH="0" baseline="0" noProof="0" dirty="0">
                <a:ln>
                  <a:noFill/>
                </a:ln>
                <a:solidFill>
                  <a:srgbClr val="000000"/>
                </a:solidFill>
                <a:effectLst/>
                <a:uLnTx/>
                <a:uFillTx/>
                <a:latin typeface="Gill Sans"/>
                <a:ea typeface="+mn-ea"/>
                <a:cs typeface="Gill Sans"/>
                <a:sym typeface="Arial"/>
              </a:rPr>
              <a:t> get the scor</a:t>
            </a:r>
            <a:r>
              <a:rPr kumimoji="0" lang="en-US" altLang="zh-CN" sz="2400" b="0" i="0" u="none" strike="noStrike" kern="1200" cap="none" spc="0" normalizeH="0" baseline="0" noProof="0" dirty="0">
                <a:ln>
                  <a:noFill/>
                </a:ln>
                <a:solidFill>
                  <a:srgbClr val="000000"/>
                </a:solidFill>
                <a:effectLst/>
                <a:uLnTx/>
                <a:uFillTx/>
                <a:latin typeface="Gill Sans"/>
                <a:ea typeface="+mn-ea"/>
                <a:cs typeface="Gill Sans"/>
                <a:sym typeface="Arial"/>
              </a:rPr>
              <a:t>e</a:t>
            </a:r>
            <a:r>
              <a:rPr kumimoji="0" lang="zh-CN" altLang="en-US" sz="2400" b="0" i="0" u="none" strike="noStrike" kern="1200" cap="none" spc="0" normalizeH="0" baseline="0" noProof="0" dirty="0">
                <a:ln>
                  <a:noFill/>
                </a:ln>
                <a:solidFill>
                  <a:srgbClr val="000000"/>
                </a:solidFill>
                <a:effectLst/>
                <a:uLnTx/>
                <a:uFillTx/>
                <a:latin typeface="Gill Sans"/>
                <a:ea typeface="+mn-ea"/>
                <a:cs typeface="Gill Sans"/>
                <a:sym typeface="Arial"/>
              </a:rPr>
              <a:t> by u</a:t>
            </a:r>
            <a:r>
              <a:rPr kumimoji="0" lang="en-US" altLang="en-US" sz="2400" b="0" i="0" u="none" strike="noStrike" kern="1200" cap="none" spc="0" normalizeH="0" baseline="0" noProof="0" dirty="0">
                <a:ln>
                  <a:noFill/>
                </a:ln>
                <a:solidFill>
                  <a:srgbClr val="000000"/>
                </a:solidFill>
                <a:effectLst/>
                <a:uLnTx/>
                <a:uFillTx/>
                <a:latin typeface="Gill Sans"/>
                <a:ea typeface="+mn-ea"/>
                <a:cs typeface="Gill Sans"/>
                <a:sym typeface="Arial"/>
              </a:rPr>
              <a:t>sing</a:t>
            </a:r>
            <a:r>
              <a:rPr kumimoji="0" lang="zh-CN" altLang="en-US" sz="2400" b="0" i="0" u="none" strike="noStrike" kern="1200" cap="none" spc="0" normalizeH="0" baseline="0" noProof="0" dirty="0">
                <a:ln>
                  <a:noFill/>
                </a:ln>
                <a:solidFill>
                  <a:srgbClr val="000000"/>
                </a:solidFill>
                <a:effectLst/>
                <a:uLnTx/>
                <a:uFillTx/>
                <a:latin typeface="Gill Sans"/>
                <a:ea typeface="+mn-ea"/>
                <a:cs typeface="Gill Sans"/>
                <a:sym typeface="Arial"/>
              </a:rPr>
              <a:t> </a:t>
            </a:r>
            <a:r>
              <a:rPr kumimoji="0" lang="en-US" altLang="en-US" sz="2400" b="0" i="0" u="none" strike="noStrike" kern="1200" cap="none" spc="0" normalizeH="0" baseline="0" noProof="0" dirty="0">
                <a:ln>
                  <a:noFill/>
                </a:ln>
                <a:solidFill>
                  <a:srgbClr val="000000"/>
                </a:solidFill>
                <a:effectLst/>
                <a:uLnTx/>
                <a:uFillTx/>
                <a:latin typeface="Gill Sans"/>
                <a:ea typeface="+mn-ea"/>
                <a:cs typeface="Gill Sans"/>
                <a:sym typeface="Arial"/>
              </a:rPr>
              <a:t>a</a:t>
            </a:r>
            <a:r>
              <a:rPr kumimoji="0" lang="zh-CN" altLang="en-US" sz="2400" b="0" i="0" u="none" strike="noStrike" kern="1200" cap="none" spc="0" normalizeH="0" baseline="0" noProof="0" dirty="0">
                <a:ln>
                  <a:noFill/>
                </a:ln>
                <a:solidFill>
                  <a:srgbClr val="000000"/>
                </a:solidFill>
                <a:effectLst/>
                <a:uLnTx/>
                <a:uFillTx/>
                <a:latin typeface="Gill Sans"/>
                <a:ea typeface="+mn-ea"/>
                <a:cs typeface="Gill Sans"/>
                <a:sym typeface="Arial"/>
              </a:rPr>
              <a:t> </a:t>
            </a:r>
            <a:r>
              <a:rPr kumimoji="0" lang="en-US" altLang="zh-CN" sz="2400" b="0" i="0" u="none" strike="noStrike" kern="1200" cap="none" spc="0" normalizeH="0" baseline="0" noProof="0" dirty="0">
                <a:ln>
                  <a:noFill/>
                </a:ln>
                <a:solidFill>
                  <a:srgbClr val="000000"/>
                </a:solidFill>
                <a:effectLst/>
                <a:uLnTx/>
                <a:uFillTx/>
                <a:latin typeface="Gill Sans"/>
                <a:ea typeface="+mn-ea"/>
                <a:cs typeface="Gill Sans"/>
                <a:sym typeface="Arial"/>
              </a:rPr>
              <a:t>matrix product of co-occurrence and score matrix.</a:t>
            </a:r>
          </a:p>
          <a:p>
            <a:pPr marL="342848" marR="0" lvl="0" indent="-342848" algn="l" defTabSz="914400" rtl="0" eaLnBrk="0" fontAlgn="base" latinLnBrk="0" hangingPunct="0">
              <a:lnSpc>
                <a:spcPct val="100000"/>
              </a:lnSpc>
              <a:spcBef>
                <a:spcPct val="25000"/>
              </a:spcBef>
              <a:spcAft>
                <a:spcPct val="25000"/>
              </a:spcAft>
              <a:buClr>
                <a:srgbClr val="5675A9"/>
              </a:buClr>
              <a:buSzPct val="75000"/>
              <a:buFont typeface="Wingdings" charset="2"/>
              <a:buChar char="¢"/>
              <a:tabLst/>
              <a:defRPr/>
            </a:pPr>
            <a:r>
              <a:rPr kumimoji="0" lang="en-US" altLang="zh-CN" sz="2400" b="0" i="0" u="none" strike="noStrike" kern="1200" cap="none" spc="0" normalizeH="0" baseline="0" noProof="0" dirty="0">
                <a:ln>
                  <a:noFill/>
                </a:ln>
                <a:solidFill>
                  <a:srgbClr val="000000"/>
                </a:solidFill>
                <a:effectLst/>
                <a:uLnTx/>
                <a:uFillTx/>
                <a:latin typeface="Gill Sans"/>
                <a:ea typeface="+mn-ea"/>
                <a:cs typeface="Gill Sans"/>
                <a:sym typeface="Arial"/>
              </a:rPr>
              <a:t>Co-occurrence is like similarity:</a:t>
            </a:r>
            <a:r>
              <a:rPr kumimoji="0" lang="zh-CN" altLang="en-US" sz="2400" b="0" i="0" u="none" strike="noStrike" kern="1200" cap="none" spc="0" normalizeH="0" baseline="0" noProof="0" dirty="0">
                <a:ln>
                  <a:noFill/>
                </a:ln>
                <a:solidFill>
                  <a:srgbClr val="000000"/>
                </a:solidFill>
                <a:effectLst/>
                <a:uLnTx/>
                <a:uFillTx/>
                <a:latin typeface="Gill Sans"/>
                <a:ea typeface="+mn-ea"/>
                <a:cs typeface="Gill Sans"/>
                <a:sym typeface="Arial"/>
              </a:rPr>
              <a:t> </a:t>
            </a:r>
            <a:r>
              <a:rPr kumimoji="0" lang="en-US" altLang="zh-CN" sz="2400" b="0" i="0" u="none" strike="noStrike" kern="1200" cap="none" spc="0" normalizeH="0" baseline="0" noProof="0" dirty="0">
                <a:ln>
                  <a:noFill/>
                </a:ln>
                <a:solidFill>
                  <a:srgbClr val="000000"/>
                </a:solidFill>
                <a:effectLst/>
                <a:uLnTx/>
                <a:uFillTx/>
                <a:latin typeface="Gill Sans"/>
                <a:ea typeface="+mn-ea"/>
                <a:cs typeface="Gill Sans"/>
                <a:sym typeface="Arial"/>
              </a:rPr>
              <a:t>the more</a:t>
            </a:r>
            <a:r>
              <a:rPr kumimoji="0" lang="zh-CN" altLang="en-US" sz="2400" b="0" i="0" u="none" strike="noStrike" kern="1200" cap="none" spc="0" normalizeH="0" baseline="0" noProof="0" dirty="0">
                <a:ln>
                  <a:noFill/>
                </a:ln>
                <a:solidFill>
                  <a:srgbClr val="000000"/>
                </a:solidFill>
                <a:effectLst/>
                <a:uLnTx/>
                <a:uFillTx/>
                <a:latin typeface="Gill Sans"/>
                <a:ea typeface="+mn-ea"/>
                <a:cs typeface="Gill Sans"/>
                <a:sym typeface="Arial"/>
              </a:rPr>
              <a:t> </a:t>
            </a:r>
            <a:r>
              <a:rPr kumimoji="0" lang="en-US" altLang="zh-CN" sz="2400" b="0" i="0" u="none" strike="noStrike" kern="1200" cap="none" spc="0" normalizeH="0" baseline="0" noProof="0" dirty="0">
                <a:ln>
                  <a:noFill/>
                </a:ln>
                <a:solidFill>
                  <a:srgbClr val="000000"/>
                </a:solidFill>
                <a:effectLst/>
                <a:uLnTx/>
                <a:uFillTx/>
                <a:latin typeface="Gill Sans"/>
                <a:ea typeface="+mn-ea"/>
                <a:cs typeface="Gill Sans"/>
                <a:sym typeface="Arial"/>
              </a:rPr>
              <a:t>two</a:t>
            </a:r>
            <a:r>
              <a:rPr kumimoji="0" lang="zh-CN" altLang="en-US" sz="2400" b="0" i="0" u="none" strike="noStrike" kern="1200" cap="none" spc="0" normalizeH="0" baseline="0" noProof="0" dirty="0">
                <a:ln>
                  <a:noFill/>
                </a:ln>
                <a:solidFill>
                  <a:srgbClr val="000000"/>
                </a:solidFill>
                <a:effectLst/>
                <a:uLnTx/>
                <a:uFillTx/>
                <a:latin typeface="Gill Sans"/>
                <a:ea typeface="+mn-ea"/>
                <a:cs typeface="Gill Sans"/>
                <a:sym typeface="Arial"/>
              </a:rPr>
              <a:t> </a:t>
            </a:r>
            <a:r>
              <a:rPr kumimoji="0" lang="en-US" altLang="zh-CN" sz="2400" b="0" i="0" u="none" strike="noStrike" kern="1200" cap="none" spc="0" normalizeH="0" baseline="0" noProof="0" dirty="0">
                <a:ln>
                  <a:noFill/>
                </a:ln>
                <a:solidFill>
                  <a:srgbClr val="000000"/>
                </a:solidFill>
                <a:effectLst/>
                <a:uLnTx/>
                <a:uFillTx/>
                <a:latin typeface="Gill Sans"/>
                <a:ea typeface="+mn-ea"/>
                <a:cs typeface="Gill Sans"/>
                <a:sym typeface="Arial"/>
              </a:rPr>
              <a:t>items</a:t>
            </a:r>
            <a:r>
              <a:rPr kumimoji="0" lang="zh-CN" altLang="en-US" sz="2400" b="0" i="0" u="none" strike="noStrike" kern="1200" cap="none" spc="0" normalizeH="0" baseline="0" noProof="0" dirty="0">
                <a:ln>
                  <a:noFill/>
                </a:ln>
                <a:solidFill>
                  <a:srgbClr val="000000"/>
                </a:solidFill>
                <a:effectLst/>
                <a:uLnTx/>
                <a:uFillTx/>
                <a:latin typeface="Gill Sans"/>
                <a:ea typeface="+mn-ea"/>
                <a:cs typeface="Gill Sans"/>
                <a:sym typeface="Arial"/>
              </a:rPr>
              <a:t> </a:t>
            </a:r>
            <a:r>
              <a:rPr kumimoji="0" lang="en-US" altLang="zh-CN" sz="2400" b="0" i="0" u="none" strike="noStrike" kern="1200" cap="none" spc="0" normalizeH="0" baseline="0" noProof="0" dirty="0">
                <a:ln>
                  <a:noFill/>
                </a:ln>
                <a:solidFill>
                  <a:srgbClr val="000000"/>
                </a:solidFill>
                <a:effectLst/>
                <a:uLnTx/>
                <a:uFillTx/>
                <a:latin typeface="Gill Sans"/>
                <a:ea typeface="+mn-ea"/>
                <a:cs typeface="Gill Sans"/>
                <a:sym typeface="Arial"/>
              </a:rPr>
              <a:t>occur</a:t>
            </a:r>
            <a:r>
              <a:rPr kumimoji="0" lang="zh-CN" altLang="en-US" sz="2400" b="0" i="0" u="none" strike="noStrike" kern="1200" cap="none" spc="0" normalizeH="0" baseline="0" noProof="0" dirty="0">
                <a:ln>
                  <a:noFill/>
                </a:ln>
                <a:solidFill>
                  <a:srgbClr val="000000"/>
                </a:solidFill>
                <a:effectLst/>
                <a:uLnTx/>
                <a:uFillTx/>
                <a:latin typeface="Gill Sans"/>
                <a:ea typeface="+mn-ea"/>
                <a:cs typeface="Gill Sans"/>
                <a:sym typeface="Arial"/>
              </a:rPr>
              <a:t> </a:t>
            </a:r>
            <a:r>
              <a:rPr kumimoji="0" lang="en-US" altLang="zh-CN" sz="2400" b="0" i="0" u="none" strike="noStrike" kern="1200" cap="none" spc="0" normalizeH="0" baseline="0" noProof="0" dirty="0">
                <a:ln>
                  <a:noFill/>
                </a:ln>
                <a:solidFill>
                  <a:srgbClr val="000000"/>
                </a:solidFill>
                <a:effectLst/>
                <a:uLnTx/>
                <a:uFillTx/>
                <a:latin typeface="Gill Sans"/>
                <a:ea typeface="+mn-ea"/>
                <a:cs typeface="Gill Sans"/>
                <a:sym typeface="Arial"/>
              </a:rPr>
              <a:t>together,</a:t>
            </a:r>
            <a:r>
              <a:rPr kumimoji="0" lang="zh-CN" altLang="en-US" sz="2400" b="0" i="0" u="none" strike="noStrike" kern="1200" cap="none" spc="0" normalizeH="0" baseline="0" noProof="0" dirty="0">
                <a:ln>
                  <a:noFill/>
                </a:ln>
                <a:solidFill>
                  <a:srgbClr val="000000"/>
                </a:solidFill>
                <a:effectLst/>
                <a:uLnTx/>
                <a:uFillTx/>
                <a:latin typeface="Gill Sans"/>
                <a:ea typeface="+mn-ea"/>
                <a:cs typeface="Gill Sans"/>
                <a:sym typeface="Arial"/>
              </a:rPr>
              <a:t> </a:t>
            </a:r>
            <a:r>
              <a:rPr kumimoji="0" lang="en-US" altLang="zh-CN" sz="2400" b="0" i="0" u="none" strike="noStrike" kern="1200" cap="none" spc="0" normalizeH="0" baseline="0" noProof="0" dirty="0">
                <a:ln>
                  <a:noFill/>
                </a:ln>
                <a:solidFill>
                  <a:srgbClr val="000000"/>
                </a:solidFill>
                <a:effectLst/>
                <a:uLnTx/>
                <a:uFillTx/>
                <a:latin typeface="Gill Sans"/>
                <a:ea typeface="+mn-ea"/>
                <a:cs typeface="Gill Sans"/>
                <a:sym typeface="Arial"/>
              </a:rPr>
              <a:t>the more they are probably related.</a:t>
            </a:r>
            <a:r>
              <a:rPr kumimoji="0" lang="zh-CN" altLang="en-US" sz="2400" b="0" i="0" u="none" strike="noStrike" kern="1200" cap="none" spc="0" normalizeH="0" baseline="0" noProof="0" dirty="0">
                <a:ln>
                  <a:noFill/>
                </a:ln>
                <a:solidFill>
                  <a:srgbClr val="000000"/>
                </a:solidFill>
                <a:effectLst/>
                <a:uLnTx/>
                <a:uFillTx/>
                <a:latin typeface="Gill Sans"/>
                <a:ea typeface="+mn-ea"/>
                <a:cs typeface="Gill Sans"/>
                <a:sym typeface="Arial"/>
              </a:rPr>
              <a:t> </a:t>
            </a:r>
          </a:p>
          <a:p>
            <a:pPr marL="0" marR="0" lvl="0" indent="0" algn="l" defTabSz="914400" rtl="0" eaLnBrk="0" fontAlgn="base" latinLnBrk="0" hangingPunct="0">
              <a:lnSpc>
                <a:spcPct val="100000"/>
              </a:lnSpc>
              <a:spcBef>
                <a:spcPts val="0"/>
              </a:spcBef>
              <a:spcAft>
                <a:spcPts val="1600"/>
              </a:spcAft>
              <a:buClr>
                <a:srgbClr val="000000"/>
              </a:buClr>
              <a:buSzPts val="1100"/>
              <a:buFont typeface="Arial"/>
              <a:buNone/>
              <a:tabLst/>
              <a:defRPr/>
            </a:pPr>
            <a:endParaRPr kumimoji="0" lang="zh-CN" altLang="en-US" sz="2400" b="1" i="0" u="none" strike="noStrike" kern="1200" cap="none" spc="0" normalizeH="0" baseline="0" noProof="0" dirty="0">
              <a:ln>
                <a:noFill/>
              </a:ln>
              <a:solidFill>
                <a:srgbClr val="000000"/>
              </a:solidFill>
              <a:effectLst/>
              <a:uLnTx/>
              <a:uFillTx/>
              <a:latin typeface="Gill Sans"/>
              <a:cs typeface="Arial"/>
              <a:sym typeface="Arial"/>
            </a:endParaRPr>
          </a:p>
        </p:txBody>
      </p:sp>
      <p:sp>
        <p:nvSpPr>
          <p:cNvPr id="10" name="Shape 129">
            <a:extLst>
              <a:ext uri="{FF2B5EF4-FFF2-40B4-BE49-F238E27FC236}">
                <a16:creationId xmlns:a16="http://schemas.microsoft.com/office/drawing/2014/main" id="{46D20E35-72A1-4FA6-9985-4BED89BEF101}"/>
              </a:ext>
            </a:extLst>
          </p:cNvPr>
          <p:cNvSpPr txBox="1"/>
          <p:nvPr/>
        </p:nvSpPr>
        <p:spPr>
          <a:xfrm>
            <a:off x="1357198" y="5672805"/>
            <a:ext cx="8508686" cy="8111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ts val="1600"/>
              </a:spcAft>
              <a:buClr>
                <a:srgbClr val="000000"/>
              </a:buClr>
              <a:buSzPts val="1100"/>
              <a:buFont typeface="Arial"/>
              <a:buNone/>
              <a:tabLst/>
              <a:defRPr/>
            </a:pPr>
            <a:r>
              <a:rPr kumimoji="0" lang="en-US" altLang="zh-CN" sz="2400" b="1" i="0" u="none" strike="noStrike" kern="1200" cap="none" spc="0" normalizeH="0" baseline="0" noProof="0">
                <a:ln>
                  <a:noFill/>
                </a:ln>
                <a:solidFill>
                  <a:srgbClr val="000000"/>
                </a:solidFill>
                <a:effectLst/>
                <a:uLnTx/>
                <a:uFillTx/>
                <a:latin typeface="Gill Sans"/>
                <a:cs typeface="Arial"/>
                <a:sym typeface="Arial"/>
              </a:rPr>
              <a:t>A</a:t>
            </a:r>
            <a:r>
              <a:rPr kumimoji="0" lang="zh-CN" altLang="en-US" sz="2400" b="1" i="0" u="none" strike="noStrike" kern="1200" cap="none" spc="0" normalizeH="0" baseline="0" noProof="0">
                <a:ln>
                  <a:noFill/>
                </a:ln>
                <a:solidFill>
                  <a:srgbClr val="000000"/>
                </a:solidFill>
                <a:effectLst/>
                <a:uLnTx/>
                <a:uFillTx/>
                <a:latin typeface="Gill Sans"/>
                <a:cs typeface="Arial"/>
                <a:sym typeface="Arial"/>
              </a:rPr>
              <a:t> </a:t>
            </a:r>
            <a:r>
              <a:rPr kumimoji="0" lang="en-US" altLang="zh-CN" sz="2400" b="1" i="0" u="none" strike="noStrike" kern="1200" cap="none" spc="0" normalizeH="0" baseline="0" noProof="0">
                <a:ln>
                  <a:noFill/>
                </a:ln>
                <a:solidFill>
                  <a:srgbClr val="000000"/>
                </a:solidFill>
                <a:effectLst/>
                <a:uLnTx/>
                <a:uFillTx/>
                <a:latin typeface="Gill Sans"/>
                <a:cs typeface="Arial"/>
                <a:sym typeface="Arial"/>
              </a:rPr>
              <a:t>higher R value means better recommendation.</a:t>
            </a:r>
            <a:endParaRPr kumimoji="0" lang="zh-CN" altLang="en-US" sz="2400" b="1" i="0" u="none" strike="noStrike" kern="1200" cap="none" spc="0" normalizeH="0" baseline="0" noProof="0">
              <a:ln>
                <a:noFill/>
              </a:ln>
              <a:solidFill>
                <a:srgbClr val="000000"/>
              </a:solidFill>
              <a:effectLst/>
              <a:uLnTx/>
              <a:uFillTx/>
              <a:latin typeface="Arial"/>
              <a:cs typeface="Arial"/>
              <a:sym typeface="Arial"/>
            </a:endParaRPr>
          </a:p>
        </p:txBody>
      </p:sp>
      <p:graphicFrame>
        <p:nvGraphicFramePr>
          <p:cNvPr id="12" name="表格 11">
            <a:extLst>
              <a:ext uri="{FF2B5EF4-FFF2-40B4-BE49-F238E27FC236}">
                <a16:creationId xmlns:a16="http://schemas.microsoft.com/office/drawing/2014/main" id="{CB1A27C7-D224-489A-B43B-635E9B55F0A0}"/>
              </a:ext>
            </a:extLst>
          </p:cNvPr>
          <p:cNvGraphicFramePr>
            <a:graphicFrameLocks noGrp="1"/>
          </p:cNvGraphicFramePr>
          <p:nvPr/>
        </p:nvGraphicFramePr>
        <p:xfrm>
          <a:off x="648432" y="3226777"/>
          <a:ext cx="2171624" cy="1924870"/>
        </p:xfrm>
        <a:graphic>
          <a:graphicData uri="http://schemas.openxmlformats.org/drawingml/2006/table">
            <a:tbl>
              <a:tblPr firstRow="1" bandRow="1">
                <a:tableStyleId>{073A0DAA-6AF3-43AB-8588-CEC1D06C72B9}</a:tableStyleId>
              </a:tblPr>
              <a:tblGrid>
                <a:gridCol w="542906">
                  <a:extLst>
                    <a:ext uri="{9D8B030D-6E8A-4147-A177-3AD203B41FA5}">
                      <a16:colId xmlns:a16="http://schemas.microsoft.com/office/drawing/2014/main" val="1590654329"/>
                    </a:ext>
                  </a:extLst>
                </a:gridCol>
                <a:gridCol w="542906">
                  <a:extLst>
                    <a:ext uri="{9D8B030D-6E8A-4147-A177-3AD203B41FA5}">
                      <a16:colId xmlns:a16="http://schemas.microsoft.com/office/drawing/2014/main" val="366556892"/>
                    </a:ext>
                  </a:extLst>
                </a:gridCol>
                <a:gridCol w="542906">
                  <a:extLst>
                    <a:ext uri="{9D8B030D-6E8A-4147-A177-3AD203B41FA5}">
                      <a16:colId xmlns:a16="http://schemas.microsoft.com/office/drawing/2014/main" val="603469701"/>
                    </a:ext>
                  </a:extLst>
                </a:gridCol>
                <a:gridCol w="542906">
                  <a:extLst>
                    <a:ext uri="{9D8B030D-6E8A-4147-A177-3AD203B41FA5}">
                      <a16:colId xmlns:a16="http://schemas.microsoft.com/office/drawing/2014/main" val="4198614569"/>
                    </a:ext>
                  </a:extLst>
                </a:gridCol>
              </a:tblGrid>
              <a:tr h="486178">
                <a:tc>
                  <a:txBody>
                    <a:bodyPr/>
                    <a:lstStyle/>
                    <a:p>
                      <a:pPr fontAlgn="auto"/>
                      <a:r>
                        <a:rPr lang="en-US" sz="1400" dirty="0">
                          <a:effectLst/>
                        </a:rPr>
                        <a:t>​</a:t>
                      </a:r>
                    </a:p>
                  </a:txBody>
                  <a:tcPr/>
                </a:tc>
                <a:tc>
                  <a:txBody>
                    <a:bodyPr/>
                    <a:lstStyle/>
                    <a:p>
                      <a:pPr fontAlgn="base"/>
                      <a:r>
                        <a:rPr lang="en-US" altLang="zh-CN" sz="1400" dirty="0">
                          <a:effectLst/>
                        </a:rPr>
                        <a:t>100</a:t>
                      </a:r>
                      <a:r>
                        <a:rPr lang="zh-CN" altLang="en-US" sz="1400">
                          <a:effectLst/>
                        </a:rPr>
                        <a:t>​</a:t>
                      </a:r>
                      <a:endParaRPr lang="zh-CN" altLang="en-US">
                        <a:effectLst/>
                      </a:endParaRPr>
                    </a:p>
                  </a:txBody>
                  <a:tcPr/>
                </a:tc>
                <a:tc>
                  <a:txBody>
                    <a:bodyPr/>
                    <a:lstStyle/>
                    <a:p>
                      <a:pPr fontAlgn="base"/>
                      <a:r>
                        <a:rPr lang="en-US" altLang="zh-CN" sz="1400" dirty="0">
                          <a:effectLst/>
                        </a:rPr>
                        <a:t>101</a:t>
                      </a:r>
                      <a:r>
                        <a:rPr lang="zh-CN" altLang="en-US" sz="1400">
                          <a:effectLst/>
                        </a:rPr>
                        <a:t>​</a:t>
                      </a:r>
                      <a:endParaRPr lang="zh-CN" altLang="en-US">
                        <a:effectLst/>
                      </a:endParaRPr>
                    </a:p>
                  </a:txBody>
                  <a:tcPr/>
                </a:tc>
                <a:tc>
                  <a:txBody>
                    <a:bodyPr/>
                    <a:lstStyle/>
                    <a:p>
                      <a:pPr fontAlgn="base"/>
                      <a:r>
                        <a:rPr lang="en-US" altLang="zh-CN" sz="1400" dirty="0">
                          <a:effectLst/>
                        </a:rPr>
                        <a:t>102</a:t>
                      </a:r>
                      <a:r>
                        <a:rPr lang="zh-CN" altLang="en-US" sz="1400">
                          <a:effectLst/>
                        </a:rPr>
                        <a:t>​</a:t>
                      </a:r>
                      <a:endParaRPr lang="zh-CN" altLang="en-US">
                        <a:effectLst/>
                      </a:endParaRPr>
                    </a:p>
                  </a:txBody>
                  <a:tcPr/>
                </a:tc>
                <a:extLst>
                  <a:ext uri="{0D108BD9-81ED-4DB2-BD59-A6C34878D82A}">
                    <a16:rowId xmlns:a16="http://schemas.microsoft.com/office/drawing/2014/main" val="3533753135"/>
                  </a:ext>
                </a:extLst>
              </a:tr>
              <a:tr h="486178">
                <a:tc>
                  <a:txBody>
                    <a:bodyPr/>
                    <a:lstStyle/>
                    <a:p>
                      <a:pPr fontAlgn="base"/>
                      <a:r>
                        <a:rPr lang="en-US" altLang="zh-CN" sz="1400" dirty="0">
                          <a:effectLst/>
                        </a:rPr>
                        <a:t>100</a:t>
                      </a:r>
                      <a:r>
                        <a:rPr lang="zh-CN" altLang="en-US" sz="1400">
                          <a:effectLst/>
                        </a:rPr>
                        <a:t>​</a:t>
                      </a:r>
                      <a:endParaRPr lang="zh-CN" altLang="en-US">
                        <a:effectLst/>
                      </a:endParaRPr>
                    </a:p>
                  </a:txBody>
                  <a:tcPr/>
                </a:tc>
                <a:tc>
                  <a:txBody>
                    <a:bodyPr/>
                    <a:lstStyle/>
                    <a:p>
                      <a:pPr fontAlgn="base"/>
                      <a:r>
                        <a:rPr lang="en-US" altLang="zh-CN" sz="1400" dirty="0">
                          <a:effectLst/>
                        </a:rPr>
                        <a:t>3</a:t>
                      </a:r>
                      <a:r>
                        <a:rPr lang="zh-CN" altLang="en-US" sz="1400">
                          <a:effectLst/>
                        </a:rPr>
                        <a:t>​</a:t>
                      </a:r>
                      <a:endParaRPr lang="zh-CN" altLang="en-US">
                        <a:effectLst/>
                      </a:endParaRPr>
                    </a:p>
                  </a:txBody>
                  <a:tcPr/>
                </a:tc>
                <a:tc>
                  <a:txBody>
                    <a:bodyPr/>
                    <a:lstStyle/>
                    <a:p>
                      <a:pPr fontAlgn="base"/>
                      <a:r>
                        <a:rPr lang="en-US" altLang="zh-CN" sz="1400" dirty="0">
                          <a:effectLst/>
                        </a:rPr>
                        <a:t>3</a:t>
                      </a:r>
                      <a:r>
                        <a:rPr lang="zh-CN" altLang="en-US" sz="1400">
                          <a:effectLst/>
                        </a:rPr>
                        <a:t>​</a:t>
                      </a:r>
                      <a:endParaRPr lang="zh-CN" altLang="en-US">
                        <a:effectLst/>
                      </a:endParaRPr>
                    </a:p>
                  </a:txBody>
                  <a:tcPr/>
                </a:tc>
                <a:tc>
                  <a:txBody>
                    <a:bodyPr/>
                    <a:lstStyle/>
                    <a:p>
                      <a:pPr fontAlgn="base"/>
                      <a:r>
                        <a:rPr lang="en-US" altLang="zh-CN" sz="1400" dirty="0">
                          <a:effectLst/>
                        </a:rPr>
                        <a:t>1</a:t>
                      </a:r>
                      <a:r>
                        <a:rPr lang="zh-CN" altLang="en-US" sz="1400">
                          <a:effectLst/>
                        </a:rPr>
                        <a:t>​</a:t>
                      </a:r>
                      <a:endParaRPr lang="zh-CN" altLang="en-US">
                        <a:effectLst/>
                      </a:endParaRPr>
                    </a:p>
                  </a:txBody>
                  <a:tcPr/>
                </a:tc>
                <a:extLst>
                  <a:ext uri="{0D108BD9-81ED-4DB2-BD59-A6C34878D82A}">
                    <a16:rowId xmlns:a16="http://schemas.microsoft.com/office/drawing/2014/main" val="1834664721"/>
                  </a:ext>
                </a:extLst>
              </a:tr>
              <a:tr h="476257">
                <a:tc>
                  <a:txBody>
                    <a:bodyPr/>
                    <a:lstStyle/>
                    <a:p>
                      <a:pPr fontAlgn="base"/>
                      <a:r>
                        <a:rPr lang="en-US" altLang="zh-CN" sz="1400" dirty="0">
                          <a:effectLst/>
                        </a:rPr>
                        <a:t>101</a:t>
                      </a:r>
                      <a:r>
                        <a:rPr lang="zh-CN" altLang="en-US" sz="1400">
                          <a:effectLst/>
                        </a:rPr>
                        <a:t>​</a:t>
                      </a:r>
                      <a:endParaRPr lang="zh-CN" altLang="en-US">
                        <a:effectLst/>
                      </a:endParaRPr>
                    </a:p>
                  </a:txBody>
                  <a:tcPr/>
                </a:tc>
                <a:tc>
                  <a:txBody>
                    <a:bodyPr/>
                    <a:lstStyle/>
                    <a:p>
                      <a:pPr fontAlgn="base"/>
                      <a:r>
                        <a:rPr lang="en-US" altLang="zh-CN" sz="1400" dirty="0">
                          <a:effectLst/>
                        </a:rPr>
                        <a:t>3</a:t>
                      </a:r>
                      <a:r>
                        <a:rPr lang="zh-CN" altLang="en-US" sz="1400">
                          <a:effectLst/>
                        </a:rPr>
                        <a:t>​</a:t>
                      </a:r>
                      <a:endParaRPr lang="zh-CN" altLang="en-US">
                        <a:effectLst/>
                      </a:endParaRPr>
                    </a:p>
                  </a:txBody>
                  <a:tcPr/>
                </a:tc>
                <a:tc>
                  <a:txBody>
                    <a:bodyPr/>
                    <a:lstStyle/>
                    <a:p>
                      <a:pPr fontAlgn="base"/>
                      <a:r>
                        <a:rPr lang="en-US" altLang="zh-CN" sz="1400" dirty="0">
                          <a:effectLst/>
                        </a:rPr>
                        <a:t>3</a:t>
                      </a:r>
                      <a:r>
                        <a:rPr lang="zh-CN" altLang="en-US" sz="1400">
                          <a:effectLst/>
                        </a:rPr>
                        <a:t>​</a:t>
                      </a:r>
                      <a:endParaRPr lang="zh-CN" altLang="en-US">
                        <a:effectLst/>
                      </a:endParaRPr>
                    </a:p>
                  </a:txBody>
                  <a:tcPr/>
                </a:tc>
                <a:tc>
                  <a:txBody>
                    <a:bodyPr/>
                    <a:lstStyle/>
                    <a:p>
                      <a:pPr fontAlgn="base"/>
                      <a:r>
                        <a:rPr lang="en-US" altLang="zh-CN" sz="1400" dirty="0">
                          <a:effectLst/>
                        </a:rPr>
                        <a:t>1</a:t>
                      </a:r>
                      <a:r>
                        <a:rPr lang="zh-CN" altLang="en-US" sz="1400">
                          <a:effectLst/>
                        </a:rPr>
                        <a:t>​</a:t>
                      </a:r>
                      <a:endParaRPr lang="zh-CN" altLang="en-US">
                        <a:effectLst/>
                      </a:endParaRPr>
                    </a:p>
                  </a:txBody>
                  <a:tcPr/>
                </a:tc>
                <a:extLst>
                  <a:ext uri="{0D108BD9-81ED-4DB2-BD59-A6C34878D82A}">
                    <a16:rowId xmlns:a16="http://schemas.microsoft.com/office/drawing/2014/main" val="2412199988"/>
                  </a:ext>
                </a:extLst>
              </a:tr>
              <a:tr h="476257">
                <a:tc>
                  <a:txBody>
                    <a:bodyPr/>
                    <a:lstStyle/>
                    <a:p>
                      <a:pPr fontAlgn="base"/>
                      <a:r>
                        <a:rPr lang="en-US" altLang="zh-CN" sz="1400" dirty="0">
                          <a:effectLst/>
                        </a:rPr>
                        <a:t>102</a:t>
                      </a:r>
                      <a:r>
                        <a:rPr lang="zh-CN" altLang="en-US" sz="1400">
                          <a:effectLst/>
                        </a:rPr>
                        <a:t>​</a:t>
                      </a:r>
                      <a:endParaRPr lang="zh-CN" altLang="en-US">
                        <a:effectLst/>
                      </a:endParaRPr>
                    </a:p>
                  </a:txBody>
                  <a:tcPr/>
                </a:tc>
                <a:tc>
                  <a:txBody>
                    <a:bodyPr/>
                    <a:lstStyle/>
                    <a:p>
                      <a:pPr fontAlgn="base"/>
                      <a:r>
                        <a:rPr lang="en-US" altLang="zh-CN" sz="1400" dirty="0">
                          <a:effectLst/>
                        </a:rPr>
                        <a:t>1</a:t>
                      </a:r>
                      <a:r>
                        <a:rPr lang="zh-CN" altLang="en-US" sz="1400">
                          <a:effectLst/>
                        </a:rPr>
                        <a:t>​</a:t>
                      </a:r>
                      <a:endParaRPr lang="zh-CN" altLang="en-US">
                        <a:effectLst/>
                      </a:endParaRPr>
                    </a:p>
                  </a:txBody>
                  <a:tcPr/>
                </a:tc>
                <a:tc>
                  <a:txBody>
                    <a:bodyPr/>
                    <a:lstStyle/>
                    <a:p>
                      <a:pPr fontAlgn="base"/>
                      <a:r>
                        <a:rPr lang="en-US" altLang="zh-CN" sz="1400" dirty="0">
                          <a:effectLst/>
                        </a:rPr>
                        <a:t>1</a:t>
                      </a:r>
                      <a:r>
                        <a:rPr lang="zh-CN" altLang="en-US" sz="1400">
                          <a:effectLst/>
                        </a:rPr>
                        <a:t>​</a:t>
                      </a:r>
                      <a:endParaRPr lang="zh-CN" altLang="en-US">
                        <a:effectLst/>
                      </a:endParaRPr>
                    </a:p>
                  </a:txBody>
                  <a:tcPr/>
                </a:tc>
                <a:tc>
                  <a:txBody>
                    <a:bodyPr/>
                    <a:lstStyle/>
                    <a:p>
                      <a:pPr fontAlgn="base"/>
                      <a:r>
                        <a:rPr lang="en-US" altLang="zh-CN" sz="1400" dirty="0">
                          <a:effectLst/>
                        </a:rPr>
                        <a:t>1</a:t>
                      </a:r>
                      <a:r>
                        <a:rPr lang="zh-CN" altLang="en-US" sz="1400">
                          <a:effectLst/>
                        </a:rPr>
                        <a:t>​</a:t>
                      </a:r>
                      <a:endParaRPr lang="zh-CN" altLang="en-US">
                        <a:effectLst/>
                      </a:endParaRPr>
                    </a:p>
                  </a:txBody>
                  <a:tcPr/>
                </a:tc>
                <a:extLst>
                  <a:ext uri="{0D108BD9-81ED-4DB2-BD59-A6C34878D82A}">
                    <a16:rowId xmlns:a16="http://schemas.microsoft.com/office/drawing/2014/main" val="3147519186"/>
                  </a:ext>
                </a:extLst>
              </a:tr>
            </a:tbl>
          </a:graphicData>
        </a:graphic>
      </p:graphicFrame>
      <p:graphicFrame>
        <p:nvGraphicFramePr>
          <p:cNvPr id="16" name="表格 15">
            <a:extLst>
              <a:ext uri="{FF2B5EF4-FFF2-40B4-BE49-F238E27FC236}">
                <a16:creationId xmlns:a16="http://schemas.microsoft.com/office/drawing/2014/main" id="{2BDCCE1E-6B1B-4B02-B240-F13340DA9F4A}"/>
              </a:ext>
            </a:extLst>
          </p:cNvPr>
          <p:cNvGraphicFramePr>
            <a:graphicFrameLocks noGrp="1"/>
          </p:cNvGraphicFramePr>
          <p:nvPr/>
        </p:nvGraphicFramePr>
        <p:xfrm>
          <a:off x="3545498" y="3226777"/>
          <a:ext cx="1943100" cy="1943100"/>
        </p:xfrm>
        <a:graphic>
          <a:graphicData uri="http://schemas.openxmlformats.org/drawingml/2006/table">
            <a:tbl>
              <a:tblPr firstRow="1" bandRow="1">
                <a:tableStyleId>{073A0DAA-6AF3-43AB-8588-CEC1D06C72B9}</a:tableStyleId>
              </a:tblPr>
              <a:tblGrid>
                <a:gridCol w="971550">
                  <a:extLst>
                    <a:ext uri="{9D8B030D-6E8A-4147-A177-3AD203B41FA5}">
                      <a16:colId xmlns:a16="http://schemas.microsoft.com/office/drawing/2014/main" val="1535088015"/>
                    </a:ext>
                  </a:extLst>
                </a:gridCol>
                <a:gridCol w="971550">
                  <a:extLst>
                    <a:ext uri="{9D8B030D-6E8A-4147-A177-3AD203B41FA5}">
                      <a16:colId xmlns:a16="http://schemas.microsoft.com/office/drawing/2014/main" val="154507074"/>
                    </a:ext>
                  </a:extLst>
                </a:gridCol>
              </a:tblGrid>
              <a:tr h="485775">
                <a:tc>
                  <a:txBody>
                    <a:bodyPr/>
                    <a:lstStyle/>
                    <a:p>
                      <a:pPr fontAlgn="auto"/>
                      <a:r>
                        <a:rPr lang="en-US" sz="1400" dirty="0">
                          <a:effectLst/>
                        </a:rPr>
                        <a:t>​</a:t>
                      </a:r>
                    </a:p>
                  </a:txBody>
                  <a:tcPr/>
                </a:tc>
                <a:tc>
                  <a:txBody>
                    <a:bodyPr/>
                    <a:lstStyle/>
                    <a:p>
                      <a:pPr fontAlgn="base"/>
                      <a:r>
                        <a:rPr lang="af-ZA" altLang="zh-CN" sz="1400" dirty="0">
                          <a:effectLst/>
                        </a:rPr>
                        <a:t>USER 4</a:t>
                      </a:r>
                      <a:r>
                        <a:rPr lang="af-ZA" sz="1400" dirty="0">
                          <a:effectLst/>
                        </a:rPr>
                        <a:t>​</a:t>
                      </a:r>
                      <a:endParaRPr lang="af-ZA" dirty="0">
                        <a:effectLst/>
                      </a:endParaRPr>
                    </a:p>
                  </a:txBody>
                  <a:tcPr/>
                </a:tc>
                <a:extLst>
                  <a:ext uri="{0D108BD9-81ED-4DB2-BD59-A6C34878D82A}">
                    <a16:rowId xmlns:a16="http://schemas.microsoft.com/office/drawing/2014/main" val="2111569971"/>
                  </a:ext>
                </a:extLst>
              </a:tr>
              <a:tr h="485775">
                <a:tc>
                  <a:txBody>
                    <a:bodyPr/>
                    <a:lstStyle/>
                    <a:p>
                      <a:pPr fontAlgn="base"/>
                      <a:r>
                        <a:rPr lang="en-US" altLang="zh-CN" sz="1400" dirty="0">
                          <a:effectLst/>
                        </a:rPr>
                        <a:t>100</a:t>
                      </a:r>
                      <a:r>
                        <a:rPr lang="zh-CN" altLang="en-US" sz="1400">
                          <a:effectLst/>
                        </a:rPr>
                        <a:t>​</a:t>
                      </a:r>
                      <a:endParaRPr lang="zh-CN" altLang="en-US">
                        <a:effectLst/>
                      </a:endParaRPr>
                    </a:p>
                  </a:txBody>
                  <a:tcPr/>
                </a:tc>
                <a:tc>
                  <a:txBody>
                    <a:bodyPr/>
                    <a:lstStyle/>
                    <a:p>
                      <a:pPr fontAlgn="base"/>
                      <a:r>
                        <a:rPr lang="en-US" altLang="zh-CN" sz="1400" dirty="0">
                          <a:effectLst/>
                        </a:rPr>
                        <a:t>3.0</a:t>
                      </a:r>
                      <a:r>
                        <a:rPr lang="zh-CN" altLang="en-US" sz="1400">
                          <a:effectLst/>
                        </a:rPr>
                        <a:t>​</a:t>
                      </a:r>
                      <a:endParaRPr lang="zh-CN" altLang="en-US">
                        <a:effectLst/>
                      </a:endParaRPr>
                    </a:p>
                  </a:txBody>
                  <a:tcPr/>
                </a:tc>
                <a:extLst>
                  <a:ext uri="{0D108BD9-81ED-4DB2-BD59-A6C34878D82A}">
                    <a16:rowId xmlns:a16="http://schemas.microsoft.com/office/drawing/2014/main" val="1275383677"/>
                  </a:ext>
                </a:extLst>
              </a:tr>
              <a:tr h="485775">
                <a:tc>
                  <a:txBody>
                    <a:bodyPr/>
                    <a:lstStyle/>
                    <a:p>
                      <a:pPr fontAlgn="base"/>
                      <a:r>
                        <a:rPr lang="en-US" altLang="zh-CN" sz="1400" dirty="0">
                          <a:effectLst/>
                        </a:rPr>
                        <a:t>101</a:t>
                      </a:r>
                      <a:r>
                        <a:rPr lang="zh-CN" altLang="en-US" sz="1400">
                          <a:effectLst/>
                        </a:rPr>
                        <a:t>​</a:t>
                      </a:r>
                      <a:endParaRPr lang="zh-CN" altLang="en-US">
                        <a:effectLst/>
                      </a:endParaRPr>
                    </a:p>
                  </a:txBody>
                  <a:tcPr/>
                </a:tc>
                <a:tc>
                  <a:txBody>
                    <a:bodyPr/>
                    <a:lstStyle/>
                    <a:p>
                      <a:pPr fontAlgn="base"/>
                      <a:r>
                        <a:rPr lang="en-US" altLang="zh-CN" sz="1400" dirty="0">
                          <a:effectLst/>
                        </a:rPr>
                        <a:t>0.0</a:t>
                      </a:r>
                      <a:r>
                        <a:rPr lang="zh-CN" altLang="en-US" sz="1400">
                          <a:effectLst/>
                        </a:rPr>
                        <a:t>​</a:t>
                      </a:r>
                      <a:endParaRPr lang="zh-CN" altLang="en-US">
                        <a:effectLst/>
                      </a:endParaRPr>
                    </a:p>
                  </a:txBody>
                  <a:tcPr/>
                </a:tc>
                <a:extLst>
                  <a:ext uri="{0D108BD9-81ED-4DB2-BD59-A6C34878D82A}">
                    <a16:rowId xmlns:a16="http://schemas.microsoft.com/office/drawing/2014/main" val="1602399934"/>
                  </a:ext>
                </a:extLst>
              </a:tr>
              <a:tr h="485775">
                <a:tc>
                  <a:txBody>
                    <a:bodyPr/>
                    <a:lstStyle/>
                    <a:p>
                      <a:pPr fontAlgn="base"/>
                      <a:r>
                        <a:rPr lang="en-US" altLang="zh-CN" sz="1400" dirty="0">
                          <a:effectLst/>
                        </a:rPr>
                        <a:t>102</a:t>
                      </a:r>
                      <a:r>
                        <a:rPr lang="zh-CN" altLang="en-US" sz="1400">
                          <a:effectLst/>
                        </a:rPr>
                        <a:t>​</a:t>
                      </a:r>
                      <a:endParaRPr lang="zh-CN" altLang="en-US">
                        <a:effectLst/>
                      </a:endParaRPr>
                    </a:p>
                  </a:txBody>
                  <a:tcPr/>
                </a:tc>
                <a:tc>
                  <a:txBody>
                    <a:bodyPr/>
                    <a:lstStyle/>
                    <a:p>
                      <a:pPr fontAlgn="base"/>
                      <a:r>
                        <a:rPr lang="en-US" altLang="zh-CN" sz="1400" dirty="0">
                          <a:effectLst/>
                        </a:rPr>
                        <a:t>0.0</a:t>
                      </a:r>
                      <a:r>
                        <a:rPr lang="zh-CN" altLang="en-US" sz="1400">
                          <a:effectLst/>
                        </a:rPr>
                        <a:t>​</a:t>
                      </a:r>
                      <a:endParaRPr lang="zh-CN" altLang="en-US">
                        <a:effectLst/>
                      </a:endParaRPr>
                    </a:p>
                  </a:txBody>
                  <a:tcPr/>
                </a:tc>
                <a:extLst>
                  <a:ext uri="{0D108BD9-81ED-4DB2-BD59-A6C34878D82A}">
                    <a16:rowId xmlns:a16="http://schemas.microsoft.com/office/drawing/2014/main" val="2336694114"/>
                  </a:ext>
                </a:extLst>
              </a:tr>
            </a:tbl>
          </a:graphicData>
        </a:graphic>
      </p:graphicFrame>
      <p:sp>
        <p:nvSpPr>
          <p:cNvPr id="17" name="乘号 16">
            <a:extLst>
              <a:ext uri="{FF2B5EF4-FFF2-40B4-BE49-F238E27FC236}">
                <a16:creationId xmlns:a16="http://schemas.microsoft.com/office/drawing/2014/main" id="{C0BDA6F5-FEFF-432E-8C82-09930DBF6870}"/>
              </a:ext>
            </a:extLst>
          </p:cNvPr>
          <p:cNvSpPr/>
          <p:nvPr/>
        </p:nvSpPr>
        <p:spPr bwMode="auto">
          <a:xfrm>
            <a:off x="2905857" y="3905982"/>
            <a:ext cx="518747" cy="518747"/>
          </a:xfrm>
          <a:prstGeom prst="mathMultiply">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1" i="0" u="none" strike="noStrike" kern="1200" cap="none" spc="0" normalizeH="0" baseline="0" noProof="0">
              <a:ln>
                <a:noFill/>
              </a:ln>
              <a:solidFill>
                <a:srgbClr val="FFFFFF"/>
              </a:solidFill>
              <a:effectLst/>
              <a:uLnTx/>
              <a:uFillTx/>
              <a:latin typeface="Arial" charset="0"/>
              <a:ea typeface="+mn-ea"/>
              <a:cs typeface="+mn-cs"/>
            </a:endParaRPr>
          </a:p>
        </p:txBody>
      </p:sp>
      <p:sp>
        <p:nvSpPr>
          <p:cNvPr id="18" name="等号 17">
            <a:extLst>
              <a:ext uri="{FF2B5EF4-FFF2-40B4-BE49-F238E27FC236}">
                <a16:creationId xmlns:a16="http://schemas.microsoft.com/office/drawing/2014/main" id="{59C8470C-239F-4B72-A383-A5B60EF63C7A}"/>
              </a:ext>
            </a:extLst>
          </p:cNvPr>
          <p:cNvSpPr/>
          <p:nvPr/>
        </p:nvSpPr>
        <p:spPr bwMode="auto">
          <a:xfrm>
            <a:off x="5620482" y="3927962"/>
            <a:ext cx="474785" cy="474785"/>
          </a:xfrm>
          <a:prstGeom prst="mathEqual">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1" i="0" u="none" strike="noStrike" kern="1200" cap="none" spc="0" normalizeH="0" baseline="0" noProof="0">
              <a:ln>
                <a:noFill/>
              </a:ln>
              <a:solidFill>
                <a:srgbClr val="FFFFFF"/>
              </a:solidFill>
              <a:effectLst/>
              <a:uLnTx/>
              <a:uFillTx/>
              <a:latin typeface="Arial" charset="0"/>
              <a:ea typeface="+mn-ea"/>
              <a:cs typeface="+mn-cs"/>
            </a:endParaRPr>
          </a:p>
        </p:txBody>
      </p:sp>
      <p:graphicFrame>
        <p:nvGraphicFramePr>
          <p:cNvPr id="20" name="表格 19">
            <a:extLst>
              <a:ext uri="{FF2B5EF4-FFF2-40B4-BE49-F238E27FC236}">
                <a16:creationId xmlns:a16="http://schemas.microsoft.com/office/drawing/2014/main" id="{CB67F0A5-784E-480C-A359-40F29AD3F331}"/>
              </a:ext>
            </a:extLst>
          </p:cNvPr>
          <p:cNvGraphicFramePr>
            <a:graphicFrameLocks noGrp="1"/>
          </p:cNvGraphicFramePr>
          <p:nvPr/>
        </p:nvGraphicFramePr>
        <p:xfrm>
          <a:off x="6340720" y="3248757"/>
          <a:ext cx="704850" cy="1943100"/>
        </p:xfrm>
        <a:graphic>
          <a:graphicData uri="http://schemas.openxmlformats.org/drawingml/2006/table">
            <a:tbl>
              <a:tblPr firstRow="1" bandRow="1">
                <a:tableStyleId>{073A0DAA-6AF3-43AB-8588-CEC1D06C72B9}</a:tableStyleId>
              </a:tblPr>
              <a:tblGrid>
                <a:gridCol w="704850">
                  <a:extLst>
                    <a:ext uri="{9D8B030D-6E8A-4147-A177-3AD203B41FA5}">
                      <a16:colId xmlns:a16="http://schemas.microsoft.com/office/drawing/2014/main" val="4231628044"/>
                    </a:ext>
                  </a:extLst>
                </a:gridCol>
              </a:tblGrid>
              <a:tr h="485775">
                <a:tc>
                  <a:txBody>
                    <a:bodyPr/>
                    <a:lstStyle/>
                    <a:p>
                      <a:pPr fontAlgn="base"/>
                      <a:r>
                        <a:rPr lang="af-ZA" altLang="zh-CN" sz="1400" dirty="0">
                          <a:effectLst/>
                        </a:rPr>
                        <a:t>R</a:t>
                      </a:r>
                      <a:r>
                        <a:rPr lang="af-ZA" sz="1400" dirty="0">
                          <a:effectLst/>
                        </a:rPr>
                        <a:t>​</a:t>
                      </a:r>
                      <a:endParaRPr lang="af-ZA" dirty="0">
                        <a:effectLst/>
                      </a:endParaRPr>
                    </a:p>
                  </a:txBody>
                  <a:tcPr/>
                </a:tc>
                <a:extLst>
                  <a:ext uri="{0D108BD9-81ED-4DB2-BD59-A6C34878D82A}">
                    <a16:rowId xmlns:a16="http://schemas.microsoft.com/office/drawing/2014/main" val="4234021907"/>
                  </a:ext>
                </a:extLst>
              </a:tr>
              <a:tr h="485775">
                <a:tc>
                  <a:txBody>
                    <a:bodyPr/>
                    <a:lstStyle/>
                    <a:p>
                      <a:pPr fontAlgn="base"/>
                      <a:r>
                        <a:rPr lang="en-US" altLang="zh-CN" sz="1400" dirty="0">
                          <a:effectLst/>
                        </a:rPr>
                        <a:t>9</a:t>
                      </a:r>
                      <a:r>
                        <a:rPr lang="zh-CN" altLang="en-US" sz="1400">
                          <a:effectLst/>
                        </a:rPr>
                        <a:t>​</a:t>
                      </a:r>
                      <a:endParaRPr lang="zh-CN" altLang="en-US">
                        <a:effectLst/>
                      </a:endParaRPr>
                    </a:p>
                  </a:txBody>
                  <a:tcPr/>
                </a:tc>
                <a:extLst>
                  <a:ext uri="{0D108BD9-81ED-4DB2-BD59-A6C34878D82A}">
                    <a16:rowId xmlns:a16="http://schemas.microsoft.com/office/drawing/2014/main" val="1765612577"/>
                  </a:ext>
                </a:extLst>
              </a:tr>
              <a:tr h="485775">
                <a:tc>
                  <a:txBody>
                    <a:bodyPr/>
                    <a:lstStyle/>
                    <a:p>
                      <a:pPr fontAlgn="base"/>
                      <a:r>
                        <a:rPr lang="en-US" altLang="zh-CN" sz="1400" dirty="0">
                          <a:effectLst/>
                        </a:rPr>
                        <a:t>9</a:t>
                      </a:r>
                      <a:r>
                        <a:rPr lang="zh-CN" altLang="en-US" sz="1400">
                          <a:effectLst/>
                        </a:rPr>
                        <a:t>​</a:t>
                      </a:r>
                      <a:endParaRPr lang="zh-CN" altLang="en-US">
                        <a:effectLst/>
                      </a:endParaRPr>
                    </a:p>
                  </a:txBody>
                  <a:tcPr/>
                </a:tc>
                <a:extLst>
                  <a:ext uri="{0D108BD9-81ED-4DB2-BD59-A6C34878D82A}">
                    <a16:rowId xmlns:a16="http://schemas.microsoft.com/office/drawing/2014/main" val="891176402"/>
                  </a:ext>
                </a:extLst>
              </a:tr>
              <a:tr h="485775">
                <a:tc>
                  <a:txBody>
                    <a:bodyPr/>
                    <a:lstStyle/>
                    <a:p>
                      <a:pPr fontAlgn="base"/>
                      <a:r>
                        <a:rPr lang="en-US" altLang="zh-CN" sz="1400" dirty="0">
                          <a:effectLst/>
                        </a:rPr>
                        <a:t>3</a:t>
                      </a:r>
                      <a:r>
                        <a:rPr lang="zh-CN" altLang="en-US" sz="1400">
                          <a:effectLst/>
                        </a:rPr>
                        <a:t>​</a:t>
                      </a:r>
                      <a:endParaRPr lang="zh-CN" altLang="en-US">
                        <a:effectLst/>
                      </a:endParaRPr>
                    </a:p>
                  </a:txBody>
                  <a:tcPr/>
                </a:tc>
                <a:extLst>
                  <a:ext uri="{0D108BD9-81ED-4DB2-BD59-A6C34878D82A}">
                    <a16:rowId xmlns:a16="http://schemas.microsoft.com/office/drawing/2014/main" val="2447942395"/>
                  </a:ext>
                </a:extLst>
              </a:tr>
            </a:tbl>
          </a:graphicData>
        </a:graphic>
      </p:graphicFrame>
      <p:sp>
        <p:nvSpPr>
          <p:cNvPr id="21" name="文本框 20">
            <a:extLst>
              <a:ext uri="{FF2B5EF4-FFF2-40B4-BE49-F238E27FC236}">
                <a16:creationId xmlns:a16="http://schemas.microsoft.com/office/drawing/2014/main" id="{9E212695-3155-40F2-9A7E-83224D93159B}"/>
              </a:ext>
            </a:extLst>
          </p:cNvPr>
          <p:cNvSpPr txBox="1"/>
          <p:nvPr/>
        </p:nvSpPr>
        <p:spPr>
          <a:xfrm>
            <a:off x="562707" y="2881679"/>
            <a:ext cx="2380518" cy="27699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spc="0" normalizeH="0" baseline="0" noProof="0">
                <a:ln>
                  <a:noFill/>
                </a:ln>
                <a:solidFill>
                  <a:srgbClr val="000000"/>
                </a:solidFill>
                <a:effectLst/>
                <a:uLnTx/>
                <a:uFillTx/>
                <a:latin typeface="Gill Sans"/>
                <a:ea typeface="+mn-ea"/>
                <a:cs typeface="Arial"/>
              </a:rPr>
              <a:t>CO-OCCURRENC MATRIX</a:t>
            </a:r>
          </a:p>
        </p:txBody>
      </p:sp>
      <p:sp>
        <p:nvSpPr>
          <p:cNvPr id="22" name="文本框 21">
            <a:extLst>
              <a:ext uri="{FF2B5EF4-FFF2-40B4-BE49-F238E27FC236}">
                <a16:creationId xmlns:a16="http://schemas.microsoft.com/office/drawing/2014/main" id="{0095E07A-E171-4F60-851B-D2750EF3767C}"/>
              </a:ext>
            </a:extLst>
          </p:cNvPr>
          <p:cNvSpPr txBox="1"/>
          <p:nvPr/>
        </p:nvSpPr>
        <p:spPr>
          <a:xfrm>
            <a:off x="3299313" y="2881679"/>
            <a:ext cx="2380518" cy="27699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spc="0" normalizeH="0" baseline="0" noProof="0">
                <a:ln>
                  <a:noFill/>
                </a:ln>
                <a:solidFill>
                  <a:srgbClr val="000000"/>
                </a:solidFill>
                <a:effectLst/>
                <a:uLnTx/>
                <a:uFillTx/>
                <a:latin typeface="Gill Sans"/>
                <a:ea typeface="+mn-ea"/>
                <a:cs typeface="Arial"/>
              </a:rPr>
              <a:t>SCORE MATRIX</a:t>
            </a:r>
            <a:endParaRPr kumimoji="0" lang="zh-CN" altLang="en-US" sz="1200" b="1" i="0" u="none" strike="noStrike" kern="1200" cap="none" spc="0" normalizeH="0" baseline="0" noProof="0" dirty="0">
              <a:ln>
                <a:noFill/>
              </a:ln>
              <a:solidFill>
                <a:srgbClr val="000000"/>
              </a:solidFill>
              <a:effectLst/>
              <a:uLnTx/>
              <a:uFillTx/>
              <a:latin typeface="Gill Sans"/>
              <a:ea typeface="+mn-ea"/>
              <a:cs typeface="Arial"/>
            </a:endParaRPr>
          </a:p>
        </p:txBody>
      </p:sp>
      <p:sp>
        <p:nvSpPr>
          <p:cNvPr id="23" name="文本框 22">
            <a:extLst>
              <a:ext uri="{FF2B5EF4-FFF2-40B4-BE49-F238E27FC236}">
                <a16:creationId xmlns:a16="http://schemas.microsoft.com/office/drawing/2014/main" id="{F5808F0A-A02E-477C-89BE-65D551CA6651}"/>
              </a:ext>
            </a:extLst>
          </p:cNvPr>
          <p:cNvSpPr txBox="1"/>
          <p:nvPr/>
        </p:nvSpPr>
        <p:spPr>
          <a:xfrm>
            <a:off x="5486400" y="2881679"/>
            <a:ext cx="2380518" cy="27699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spc="0" normalizeH="0" baseline="0" noProof="0">
                <a:ln>
                  <a:noFill/>
                </a:ln>
                <a:solidFill>
                  <a:srgbClr val="000000"/>
                </a:solidFill>
                <a:effectLst/>
                <a:uLnTx/>
                <a:uFillTx/>
                <a:latin typeface="Gill Sans"/>
                <a:ea typeface="+mn-ea"/>
                <a:cs typeface="Arial"/>
              </a:rPr>
              <a:t>RESULT</a:t>
            </a:r>
          </a:p>
        </p:txBody>
      </p:sp>
      <p:sp>
        <p:nvSpPr>
          <p:cNvPr id="24" name="文本框 23">
            <a:extLst>
              <a:ext uri="{FF2B5EF4-FFF2-40B4-BE49-F238E27FC236}">
                <a16:creationId xmlns:a16="http://schemas.microsoft.com/office/drawing/2014/main" id="{D84775DD-77A8-4CC7-B7FC-9EC456DDAA74}"/>
              </a:ext>
            </a:extLst>
          </p:cNvPr>
          <p:cNvSpPr txBox="1"/>
          <p:nvPr/>
        </p:nvSpPr>
        <p:spPr>
          <a:xfrm>
            <a:off x="518746" y="5222631"/>
            <a:ext cx="2380518" cy="27699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spc="0" normalizeH="0" baseline="0" noProof="0">
                <a:ln>
                  <a:noFill/>
                </a:ln>
                <a:solidFill>
                  <a:srgbClr val="000000"/>
                </a:solidFill>
                <a:effectLst/>
                <a:uLnTx/>
                <a:uFillTx/>
                <a:latin typeface="Gill Sans"/>
                <a:ea typeface="+mn-ea"/>
                <a:cs typeface="Arial"/>
              </a:rPr>
              <a:t>100,101,102 are ITEM ID</a:t>
            </a:r>
          </a:p>
        </p:txBody>
      </p:sp>
    </p:spTree>
    <p:extLst>
      <p:ext uri="{BB962C8B-B14F-4D97-AF65-F5344CB8AC3E}">
        <p14:creationId xmlns:p14="http://schemas.microsoft.com/office/powerpoint/2010/main" val="130898071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066800"/>
            <a:ext cx="8458200" cy="5410200"/>
          </a:xfrm>
        </p:spPr>
        <p:txBody>
          <a:bodyPr>
            <a:normAutofit lnSpcReduction="10000"/>
          </a:bodyPr>
          <a:lstStyle/>
          <a:p>
            <a:r>
              <a:rPr lang="en-SG" dirty="0"/>
              <a:t>The document “setup_IDE_win_macos_linux.docx” is for you to setup the IDE on your computer such that you can write Hadoop code on your computer. That IDE is only used to ensure the correctness of your code logic. </a:t>
            </a:r>
          </a:p>
          <a:p>
            <a:pPr lvl="1"/>
            <a:r>
              <a:rPr lang="en-SG" dirty="0"/>
              <a:t>The </a:t>
            </a:r>
            <a:r>
              <a:rPr lang="en-SG" dirty="0" err="1"/>
              <a:t>WordCount</a:t>
            </a:r>
            <a:r>
              <a:rPr lang="en-SG" dirty="0"/>
              <a:t> example is used to verify the setup of your IDE. You can get start with this example.  </a:t>
            </a:r>
          </a:p>
          <a:p>
            <a:r>
              <a:rPr lang="en-SG" dirty="0"/>
              <a:t>In order to run you code on real distributed system, we need to build or simulate a cluster with multiple machines. You can choose “VirtualBox” </a:t>
            </a:r>
            <a:r>
              <a:rPr lang="en-SG"/>
              <a:t>or </a:t>
            </a:r>
            <a:r>
              <a:rPr lang="en-SG" smtClean="0"/>
              <a:t>Docker </a:t>
            </a:r>
            <a:r>
              <a:rPr lang="en-SG" dirty="0"/>
              <a:t>to build a Hadoop/Spark cluster.</a:t>
            </a:r>
          </a:p>
          <a:p>
            <a:pPr lvl="1"/>
            <a:r>
              <a:rPr lang="en-SG" dirty="0"/>
              <a:t>We recommend Docker, since it is more lightweight to build a cluster than using virtual machines. </a:t>
            </a:r>
          </a:p>
          <a:p>
            <a:pPr lvl="1"/>
            <a:r>
              <a:rPr lang="en-SG" dirty="0"/>
              <a:t>The manual provided (build_cluster_with_dockers.docx) is for your reference. It may not cover all the details and you may find some problems in your environments. </a:t>
            </a:r>
            <a:r>
              <a:rPr lang="en-SG" dirty="0">
                <a:sym typeface="Wingdings" panose="05000000000000000000" pitchFamily="2" charset="2"/>
              </a:rPr>
              <a:t> find solutions online.</a:t>
            </a:r>
            <a:endParaRPr lang="en-SG" dirty="0"/>
          </a:p>
        </p:txBody>
      </p:sp>
      <p:sp>
        <p:nvSpPr>
          <p:cNvPr id="3" name="Title 2"/>
          <p:cNvSpPr>
            <a:spLocks noGrp="1"/>
          </p:cNvSpPr>
          <p:nvPr>
            <p:ph type="title"/>
          </p:nvPr>
        </p:nvSpPr>
        <p:spPr>
          <a:xfrm>
            <a:off x="381000" y="13816"/>
            <a:ext cx="8458200" cy="1028700"/>
          </a:xfrm>
        </p:spPr>
        <p:txBody>
          <a:bodyPr/>
          <a:lstStyle/>
          <a:p>
            <a:r>
              <a:rPr lang="en-US" dirty="0"/>
              <a:t>Guide for IDE setup and cluster build</a:t>
            </a:r>
          </a:p>
        </p:txBody>
      </p:sp>
      <p:sp>
        <p:nvSpPr>
          <p:cNvPr id="4" name="Slide Number Placeholder 3"/>
          <p:cNvSpPr>
            <a:spLocks noGrp="1"/>
          </p:cNvSpPr>
          <p:nvPr>
            <p:ph type="sldNum" sz="quarter" idx="10"/>
          </p:nvPr>
        </p:nvSpPr>
        <p:spPr/>
        <p:txBody>
          <a:bodyPr/>
          <a:lstStyle/>
          <a:p>
            <a:fld id="{95C605C4-1F5B-4B2B-8458-3FC432AF1FAC}" type="slidenum">
              <a:rPr lang="en-US" smtClean="0"/>
              <a:t>3</a:t>
            </a:fld>
            <a:endParaRPr lang="en-US"/>
          </a:p>
        </p:txBody>
      </p:sp>
    </p:spTree>
    <p:extLst>
      <p:ext uri="{BB962C8B-B14F-4D97-AF65-F5344CB8AC3E}">
        <p14:creationId xmlns:p14="http://schemas.microsoft.com/office/powerpoint/2010/main" val="257256943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spcBef>
                <a:spcPts val="0"/>
              </a:spcBef>
              <a:spcAft>
                <a:spcPts val="0"/>
              </a:spcAft>
              <a:buNone/>
            </a:pPr>
            <a:endParaRPr lang="en-US" altLang="zh-CN" dirty="0">
              <a:solidFill>
                <a:srgbClr val="000000"/>
              </a:solidFill>
            </a:endParaRPr>
          </a:p>
          <a:p>
            <a:pPr marL="0" indent="0">
              <a:spcBef>
                <a:spcPts val="0"/>
              </a:spcBef>
              <a:spcAft>
                <a:spcPts val="0"/>
              </a:spcAft>
              <a:buNone/>
            </a:pPr>
            <a:endParaRPr lang="en-US" altLang="zh-CN" dirty="0">
              <a:solidFill>
                <a:schemeClr val="tx1"/>
              </a:solidFill>
            </a:endParaRPr>
          </a:p>
          <a:p>
            <a:pPr marL="0" indent="0">
              <a:spcBef>
                <a:spcPts val="0"/>
              </a:spcBef>
              <a:spcAft>
                <a:spcPts val="0"/>
              </a:spcAft>
              <a:buNone/>
            </a:pPr>
            <a:r>
              <a:rPr lang="en-US" altLang="zh-CN" dirty="0">
                <a:solidFill>
                  <a:schemeClr val="tx1"/>
                </a:solidFill>
              </a:rPr>
              <a:t>Model based</a:t>
            </a:r>
            <a:br>
              <a:rPr lang="en-US" altLang="zh-CN" dirty="0">
                <a:solidFill>
                  <a:schemeClr val="tx1"/>
                </a:solidFill>
              </a:rPr>
            </a:br>
            <a:endParaRPr lang="en-US" altLang="zh-CN" dirty="0">
              <a:solidFill>
                <a:srgbClr val="000000"/>
              </a:solidFill>
            </a:endParaRPr>
          </a:p>
        </p:txBody>
      </p:sp>
      <p:sp>
        <p:nvSpPr>
          <p:cNvPr id="3" name="Title 2"/>
          <p:cNvSpPr>
            <a:spLocks noGrp="1"/>
          </p:cNvSpPr>
          <p:nvPr>
            <p:ph type="title"/>
          </p:nvPr>
        </p:nvSpPr>
        <p:spPr/>
        <p:txBody>
          <a:bodyPr/>
          <a:lstStyle/>
          <a:p>
            <a:r>
              <a:rPr lang="en-US" altLang="zh-CN" dirty="0">
                <a:solidFill>
                  <a:srgbClr val="000000"/>
                </a:solidFill>
              </a:rPr>
              <a:t>Structure of The Project</a:t>
            </a:r>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5C605C4-1F5B-4B2B-8458-3FC432AF1FAC}" type="slidenum">
              <a:rPr kumimoji="0" lang="en-US" sz="1200" b="1"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30</a:t>
            </a:fld>
            <a:endParaRPr kumimoji="0" lang="en-US" sz="1200" b="1"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Shape 135">
            <a:extLst>
              <a:ext uri="{FF2B5EF4-FFF2-40B4-BE49-F238E27FC236}">
                <a16:creationId xmlns:a16="http://schemas.microsoft.com/office/drawing/2014/main" id="{4DE41F5E-DD06-42D0-BAB9-E1C703B25FF9}"/>
              </a:ext>
            </a:extLst>
          </p:cNvPr>
          <p:cNvSpPr txBox="1">
            <a:spLocks noGrp="1"/>
          </p:cNvSpPr>
          <p:nvPr/>
        </p:nvSpPr>
        <p:spPr>
          <a:xfrm>
            <a:off x="584163" y="1062462"/>
            <a:ext cx="6684282" cy="46996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2pPr>
            <a:lvl3pPr marL="1371600" marR="0" lvl="2"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3pPr>
            <a:lvl4pPr marL="1828800" marR="0" lvl="3"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4pPr>
            <a:lvl5pPr marL="2286000" marR="0" lvl="4"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5pPr>
            <a:lvl6pPr marL="2743200" marR="0" lvl="5"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6pPr>
            <a:lvl7pPr marL="3200400" marR="0" lvl="6"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7pPr>
            <a:lvl8pPr marL="3657600" marR="0" lvl="7"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8pPr>
            <a:lvl9pPr marL="4114800" marR="0" lvl="8" indent="-317500" algn="l" rtl="0">
              <a:lnSpc>
                <a:spcPct val="115000"/>
              </a:lnSpc>
              <a:spcBef>
                <a:spcPts val="1600"/>
              </a:spcBef>
              <a:spcAft>
                <a:spcPts val="1600"/>
              </a:spcAft>
              <a:buClr>
                <a:schemeClr val="dk2"/>
              </a:buClr>
              <a:buSzPts val="1400"/>
              <a:buFont typeface="Lato"/>
              <a:buChar char="■"/>
              <a:defRPr sz="1400" b="0" i="0" u="none" strike="noStrike" cap="none">
                <a:solidFill>
                  <a:schemeClr val="dk2"/>
                </a:solidFill>
                <a:latin typeface="Lato"/>
                <a:ea typeface="Lato"/>
                <a:cs typeface="Lato"/>
                <a:sym typeface="Lato"/>
              </a:defRPr>
            </a:lvl9pPr>
          </a:lstStyle>
          <a:p>
            <a:pPr marL="285750" marR="0" lvl="0" indent="-285750" algn="l" defTabSz="914400" rtl="0" eaLnBrk="0" fontAlgn="base" latinLnBrk="0" hangingPunct="0">
              <a:lnSpc>
                <a:spcPct val="100000"/>
              </a:lnSpc>
              <a:spcBef>
                <a:spcPts val="0"/>
              </a:spcBef>
              <a:spcAft>
                <a:spcPts val="0"/>
              </a:spcAft>
              <a:buClr>
                <a:srgbClr val="000000"/>
              </a:buClr>
              <a:buSzPts val="1800"/>
              <a:buFont typeface="Lato"/>
              <a:buChar char="●"/>
              <a:tabLst/>
              <a:defRPr/>
            </a:pPr>
            <a:r>
              <a:rPr kumimoji="0" lang="en-US" altLang="zh-CN" sz="2000" b="0" i="0" u="none" strike="noStrike" kern="1200" cap="none" spc="0" normalizeH="0" baseline="0" noProof="0" dirty="0">
                <a:ln>
                  <a:noFill/>
                </a:ln>
                <a:solidFill>
                  <a:srgbClr val="000000"/>
                </a:solidFill>
                <a:effectLst/>
                <a:uLnTx/>
                <a:uFillTx/>
                <a:latin typeface="Lato"/>
                <a:sym typeface="Lato"/>
              </a:rPr>
              <a:t>We can implement CF based on the below structure.</a:t>
            </a:r>
            <a:endParaRPr kumimoji="0" lang="zh-CN" altLang="en-US" sz="2000" b="0" i="0" u="none" strike="noStrike" kern="1200" cap="none" spc="0" normalizeH="0" baseline="0" noProof="0" dirty="0">
              <a:ln>
                <a:noFill/>
              </a:ln>
              <a:solidFill>
                <a:srgbClr val="000000"/>
              </a:solidFill>
              <a:effectLst/>
              <a:uLnTx/>
              <a:uFillTx/>
              <a:latin typeface="Lato"/>
              <a:sym typeface="Lato"/>
            </a:endParaRPr>
          </a:p>
          <a:p>
            <a:pPr marL="742950" marR="0" lvl="1" indent="-285750" algn="l" defTabSz="914400" rtl="0" eaLnBrk="0" fontAlgn="base" latinLnBrk="0" hangingPunct="0">
              <a:lnSpc>
                <a:spcPct val="100000"/>
              </a:lnSpc>
              <a:spcBef>
                <a:spcPts val="1600"/>
              </a:spcBef>
              <a:spcAft>
                <a:spcPts val="0"/>
              </a:spcAft>
              <a:buClr>
                <a:srgbClr val="000000"/>
              </a:buClr>
              <a:buSzPts val="1400"/>
              <a:buFont typeface="Lato"/>
              <a:buChar char="○"/>
              <a:tabLst/>
              <a:defRPr/>
            </a:pPr>
            <a:r>
              <a:rPr kumimoji="0" lang="en-US" altLang="zh-CN" sz="1600" b="0" i="0" u="none" strike="noStrike" kern="1200" cap="none" spc="0" normalizeH="0" baseline="0" noProof="0" dirty="0">
                <a:ln>
                  <a:noFill/>
                </a:ln>
                <a:solidFill>
                  <a:srgbClr val="000000"/>
                </a:solidFill>
                <a:effectLst/>
                <a:uLnTx/>
                <a:uFillTx/>
                <a:latin typeface="Gill Sans"/>
                <a:sym typeface="Lato"/>
              </a:rPr>
              <a:t>Recommend.java -- main function</a:t>
            </a:r>
            <a:endParaRPr kumimoji="0" sz="1600" b="0" i="0" u="none" strike="noStrike" kern="1200" cap="none" spc="0" normalizeH="0" baseline="0" noProof="0" dirty="0">
              <a:ln>
                <a:noFill/>
              </a:ln>
              <a:solidFill>
                <a:srgbClr val="000000"/>
              </a:solidFill>
              <a:effectLst/>
              <a:uLnTx/>
              <a:uFillTx/>
              <a:latin typeface="Lato"/>
              <a:sym typeface="Lato"/>
            </a:endParaRPr>
          </a:p>
          <a:p>
            <a:pPr marL="742950" marR="0" lvl="1" indent="-285750" algn="l" defTabSz="914400" rtl="0" eaLnBrk="0" fontAlgn="base" latinLnBrk="0" hangingPunct="0">
              <a:lnSpc>
                <a:spcPct val="100000"/>
              </a:lnSpc>
              <a:spcBef>
                <a:spcPts val="1600"/>
              </a:spcBef>
              <a:spcAft>
                <a:spcPts val="0"/>
              </a:spcAft>
              <a:buClr>
                <a:srgbClr val="000000"/>
              </a:buClr>
              <a:buSzPts val="1400"/>
              <a:buFont typeface="Lato"/>
              <a:buChar char="○"/>
              <a:tabLst/>
              <a:defRPr/>
            </a:pPr>
            <a:r>
              <a:rPr kumimoji="0" lang="en-US" altLang="zh-CN" sz="1600" b="0" i="0" u="none" strike="noStrike" kern="1200" cap="none" spc="0" normalizeH="0" baseline="0" noProof="0" dirty="0">
                <a:ln>
                  <a:noFill/>
                </a:ln>
                <a:solidFill>
                  <a:srgbClr val="000000"/>
                </a:solidFill>
                <a:effectLst/>
                <a:uLnTx/>
                <a:uFillTx/>
                <a:latin typeface="Gill Sans"/>
                <a:sym typeface="Lato"/>
              </a:rPr>
              <a:t>Step1.java:get score matrix, group the users.</a:t>
            </a:r>
            <a:endParaRPr kumimoji="0" sz="1600" b="0" i="0" u="none" strike="noStrike" kern="1200" cap="none" spc="0" normalizeH="0" baseline="0" noProof="0" dirty="0">
              <a:ln>
                <a:noFill/>
              </a:ln>
              <a:solidFill>
                <a:srgbClr val="000000"/>
              </a:solidFill>
              <a:effectLst/>
              <a:uLnTx/>
              <a:uFillTx/>
              <a:latin typeface="Lato"/>
              <a:sym typeface="Lato"/>
            </a:endParaRPr>
          </a:p>
          <a:p>
            <a:pPr marL="742950" marR="0" lvl="1" indent="-285750" algn="l" defTabSz="914400" rtl="0" eaLnBrk="0" fontAlgn="base" latinLnBrk="0" hangingPunct="0">
              <a:lnSpc>
                <a:spcPct val="100000"/>
              </a:lnSpc>
              <a:spcBef>
                <a:spcPts val="1600"/>
              </a:spcBef>
              <a:spcAft>
                <a:spcPts val="0"/>
              </a:spcAft>
              <a:buClr>
                <a:srgbClr val="000000"/>
              </a:buClr>
              <a:buSzPts val="1400"/>
              <a:buFont typeface="Lato"/>
              <a:buChar char="○"/>
              <a:tabLst/>
              <a:defRPr/>
            </a:pPr>
            <a:r>
              <a:rPr lang="en-US" altLang="zh-CN" sz="1600" dirty="0">
                <a:solidFill>
                  <a:srgbClr val="000000"/>
                </a:solidFill>
                <a:latin typeface="Gill Sans"/>
              </a:rPr>
              <a:t>S</a:t>
            </a:r>
            <a:r>
              <a:rPr kumimoji="0" lang="en-US" altLang="zh-CN" sz="1600" b="0" i="0" u="none" strike="noStrike" kern="1200" cap="none" spc="0" normalizeH="0" baseline="0" noProof="0" dirty="0">
                <a:ln>
                  <a:noFill/>
                </a:ln>
                <a:solidFill>
                  <a:srgbClr val="000000"/>
                </a:solidFill>
                <a:effectLst/>
                <a:uLnTx/>
                <a:uFillTx/>
                <a:latin typeface="Gill Sans"/>
                <a:sym typeface="Lato"/>
              </a:rPr>
              <a:t>tep2.java:build co-occurrence matrix.</a:t>
            </a:r>
            <a:endParaRPr kumimoji="0" sz="1600" b="0" i="0" u="none" strike="noStrike" kern="1200" cap="none" spc="0" normalizeH="0" baseline="0" noProof="0" dirty="0">
              <a:ln>
                <a:noFill/>
              </a:ln>
              <a:solidFill>
                <a:srgbClr val="000000"/>
              </a:solidFill>
              <a:effectLst/>
              <a:uLnTx/>
              <a:uFillTx/>
              <a:latin typeface="Lato"/>
              <a:sym typeface="Lato"/>
            </a:endParaRPr>
          </a:p>
          <a:p>
            <a:pPr marL="742950" marR="0" lvl="1" indent="-285750" algn="l" defTabSz="914400" rtl="0" eaLnBrk="0" fontAlgn="base" latinLnBrk="0" hangingPunct="0">
              <a:lnSpc>
                <a:spcPct val="100000"/>
              </a:lnSpc>
              <a:spcBef>
                <a:spcPts val="1600"/>
              </a:spcBef>
              <a:spcAft>
                <a:spcPts val="0"/>
              </a:spcAft>
              <a:buClr>
                <a:srgbClr val="000000"/>
              </a:buClr>
              <a:buSzPts val="1400"/>
              <a:buFont typeface="Lato"/>
              <a:buChar char="○"/>
              <a:tabLst/>
              <a:defRPr/>
            </a:pPr>
            <a:r>
              <a:rPr lang="en-US" altLang="zh-CN" sz="1600" dirty="0">
                <a:solidFill>
                  <a:srgbClr val="000000"/>
                </a:solidFill>
                <a:latin typeface="Gill Sans"/>
              </a:rPr>
              <a:t>S</a:t>
            </a:r>
            <a:r>
              <a:rPr kumimoji="0" lang="en-US" altLang="zh-CN" sz="1600" b="0" i="0" u="none" strike="noStrike" kern="1200" cap="none" spc="0" normalizeH="0" baseline="0" noProof="0" dirty="0">
                <a:ln>
                  <a:noFill/>
                </a:ln>
                <a:solidFill>
                  <a:srgbClr val="000000"/>
                </a:solidFill>
                <a:effectLst/>
                <a:uLnTx/>
                <a:uFillTx/>
                <a:latin typeface="Gill Sans"/>
                <a:sym typeface="Lato"/>
              </a:rPr>
              <a:t>tep3.java:Further processing for matrices</a:t>
            </a:r>
            <a:endParaRPr kumimoji="0" sz="1600" b="0" i="0" u="none" strike="noStrike" kern="1200" cap="none" spc="0" normalizeH="0" baseline="0" noProof="0" dirty="0">
              <a:ln>
                <a:noFill/>
              </a:ln>
              <a:solidFill>
                <a:srgbClr val="000000"/>
              </a:solidFill>
              <a:effectLst/>
              <a:uLnTx/>
              <a:uFillTx/>
              <a:latin typeface="Lato"/>
              <a:sym typeface="Lato"/>
            </a:endParaRPr>
          </a:p>
          <a:p>
            <a:pPr marL="742950" marR="0" lvl="1" indent="-285750" algn="l" defTabSz="914400" rtl="0" eaLnBrk="0" fontAlgn="base" latinLnBrk="0" hangingPunct="0">
              <a:lnSpc>
                <a:spcPct val="100000"/>
              </a:lnSpc>
              <a:spcBef>
                <a:spcPts val="1600"/>
              </a:spcBef>
              <a:spcAft>
                <a:spcPts val="0"/>
              </a:spcAft>
              <a:buClr>
                <a:srgbClr val="000000"/>
              </a:buClr>
              <a:buSzPts val="1400"/>
              <a:buFont typeface="Lato"/>
              <a:buChar char="○"/>
              <a:tabLst/>
              <a:defRPr/>
            </a:pPr>
            <a:r>
              <a:rPr lang="en-US" altLang="zh-CN" sz="1600" dirty="0">
                <a:solidFill>
                  <a:srgbClr val="000000"/>
                </a:solidFill>
                <a:latin typeface="Gill Sans"/>
              </a:rPr>
              <a:t>S</a:t>
            </a:r>
            <a:r>
              <a:rPr kumimoji="0" lang="en-US" altLang="zh-CN" sz="1600" b="0" i="0" u="none" strike="noStrike" kern="1200" cap="none" spc="0" normalizeH="0" baseline="0" noProof="0" dirty="0">
                <a:ln>
                  <a:noFill/>
                </a:ln>
                <a:solidFill>
                  <a:srgbClr val="000000"/>
                </a:solidFill>
                <a:effectLst/>
                <a:uLnTx/>
                <a:uFillTx/>
                <a:latin typeface="Gill Sans"/>
                <a:sym typeface="Lato"/>
              </a:rPr>
              <a:t>tep4_1.java:First part of Matrix multiplication</a:t>
            </a:r>
            <a:endParaRPr kumimoji="0" sz="1600" b="0" i="0" u="none" strike="noStrike" kern="1200" cap="none" spc="0" normalizeH="0" baseline="0" noProof="0" dirty="0">
              <a:ln>
                <a:noFill/>
              </a:ln>
              <a:solidFill>
                <a:srgbClr val="000000"/>
              </a:solidFill>
              <a:effectLst/>
              <a:uLnTx/>
              <a:uFillTx/>
              <a:latin typeface="Lato"/>
              <a:sym typeface="Lato"/>
            </a:endParaRPr>
          </a:p>
          <a:p>
            <a:pPr marL="742950" marR="0" lvl="1" indent="-285750" algn="l" defTabSz="914400" rtl="0" eaLnBrk="0" fontAlgn="base" latinLnBrk="0" hangingPunct="0">
              <a:lnSpc>
                <a:spcPct val="100000"/>
              </a:lnSpc>
              <a:spcBef>
                <a:spcPts val="1600"/>
              </a:spcBef>
              <a:spcAft>
                <a:spcPts val="0"/>
              </a:spcAft>
              <a:buClr>
                <a:srgbClr val="000000"/>
              </a:buClr>
              <a:buSzPts val="1400"/>
              <a:buFont typeface="Lato"/>
              <a:buChar char="○"/>
              <a:tabLst/>
              <a:defRPr/>
            </a:pPr>
            <a:r>
              <a:rPr lang="en-US" altLang="zh-CN" sz="1600" dirty="0">
                <a:solidFill>
                  <a:srgbClr val="000000"/>
                </a:solidFill>
                <a:latin typeface="Gill Sans"/>
              </a:rPr>
              <a:t>S</a:t>
            </a:r>
            <a:r>
              <a:rPr kumimoji="0" lang="en-US" altLang="zh-CN" sz="1600" b="0" i="0" u="none" strike="noStrike" kern="1200" cap="none" spc="0" normalizeH="0" baseline="0" noProof="0" dirty="0">
                <a:ln>
                  <a:noFill/>
                </a:ln>
                <a:solidFill>
                  <a:srgbClr val="000000"/>
                </a:solidFill>
                <a:effectLst/>
                <a:uLnTx/>
                <a:uFillTx/>
                <a:latin typeface="Gill Sans"/>
                <a:sym typeface="Lato"/>
              </a:rPr>
              <a:t>tep4_2.java:Second part of Matrix multiplication_2</a:t>
            </a:r>
            <a:endParaRPr kumimoji="0" sz="1600" b="0" i="0" u="none" strike="noStrike" kern="1200" cap="none" spc="0" normalizeH="0" baseline="0" noProof="0" dirty="0">
              <a:ln>
                <a:noFill/>
              </a:ln>
              <a:solidFill>
                <a:srgbClr val="000000"/>
              </a:solidFill>
              <a:effectLst/>
              <a:uLnTx/>
              <a:uFillTx/>
              <a:latin typeface="Lato"/>
              <a:sym typeface="Lato"/>
            </a:endParaRPr>
          </a:p>
          <a:p>
            <a:pPr marL="742950" marR="0" lvl="1" indent="-285750" algn="l" defTabSz="914400" rtl="0" eaLnBrk="0" fontAlgn="base" latinLnBrk="0" hangingPunct="0">
              <a:lnSpc>
                <a:spcPct val="100000"/>
              </a:lnSpc>
              <a:spcBef>
                <a:spcPts val="1600"/>
              </a:spcBef>
              <a:spcAft>
                <a:spcPts val="0"/>
              </a:spcAft>
              <a:buClr>
                <a:srgbClr val="000000"/>
              </a:buClr>
              <a:buSzPts val="1400"/>
              <a:buFont typeface="Lato"/>
              <a:buChar char="○"/>
              <a:tabLst/>
              <a:defRPr/>
            </a:pPr>
            <a:r>
              <a:rPr lang="en-US" altLang="zh-CN" sz="1600" dirty="0">
                <a:solidFill>
                  <a:srgbClr val="000000"/>
                </a:solidFill>
                <a:latin typeface="Gill Sans"/>
              </a:rPr>
              <a:t>S</a:t>
            </a:r>
            <a:r>
              <a:rPr kumimoji="0" lang="en-US" altLang="zh-CN" sz="1600" b="0" i="0" u="none" strike="noStrike" kern="1200" cap="none" spc="0" normalizeH="0" baseline="0" noProof="0" dirty="0">
                <a:ln>
                  <a:noFill/>
                </a:ln>
                <a:solidFill>
                  <a:srgbClr val="000000"/>
                </a:solidFill>
                <a:effectLst/>
                <a:uLnTx/>
                <a:uFillTx/>
                <a:latin typeface="Gill Sans"/>
                <a:sym typeface="Lato"/>
              </a:rPr>
              <a:t>tep5.java filtering and sorting</a:t>
            </a:r>
            <a:endParaRPr kumimoji="0" sz="1600" b="0" i="0" u="none" strike="noStrike" kern="1200" cap="none" spc="0" normalizeH="0" baseline="0" noProof="0" dirty="0">
              <a:ln>
                <a:noFill/>
              </a:ln>
              <a:solidFill>
                <a:srgbClr val="000000"/>
              </a:solidFill>
              <a:effectLst/>
              <a:uLnTx/>
              <a:uFillTx/>
              <a:latin typeface="Lato"/>
              <a:sym typeface="Lato"/>
            </a:endParaRPr>
          </a:p>
          <a:p>
            <a:pPr marL="742950" marR="0" lvl="1" indent="-285750" algn="l" defTabSz="914400" rtl="0" eaLnBrk="0" fontAlgn="base" latinLnBrk="0" hangingPunct="0">
              <a:lnSpc>
                <a:spcPct val="100000"/>
              </a:lnSpc>
              <a:spcBef>
                <a:spcPts val="1600"/>
              </a:spcBef>
              <a:spcAft>
                <a:spcPts val="1600"/>
              </a:spcAft>
              <a:buClr>
                <a:srgbClr val="000000"/>
              </a:buClr>
              <a:buSzPts val="1400"/>
              <a:buFont typeface="Lato"/>
              <a:buChar char="○"/>
              <a:tabLst/>
              <a:defRPr/>
            </a:pPr>
            <a:r>
              <a:rPr kumimoji="0" lang="en-US" altLang="zh-CN" sz="1600" b="0" i="0" u="none" strike="noStrike" kern="1200" cap="none" spc="0" normalizeH="0" baseline="0" noProof="0" dirty="0">
                <a:ln>
                  <a:noFill/>
                </a:ln>
                <a:solidFill>
                  <a:srgbClr val="000000"/>
                </a:solidFill>
                <a:effectLst/>
                <a:uLnTx/>
                <a:uFillTx/>
                <a:latin typeface="Gill Sans"/>
                <a:sym typeface="Lato"/>
              </a:rPr>
              <a:t>HDFSAPI:DAO for HDFS; SortHashMap.java: HashMap calss</a:t>
            </a:r>
          </a:p>
          <a:p>
            <a:pPr marL="0" marR="0" lvl="0" indent="0" algn="l" defTabSz="914400" rtl="0" eaLnBrk="0" fontAlgn="base" latinLnBrk="0" hangingPunct="0">
              <a:lnSpc>
                <a:spcPct val="100000"/>
              </a:lnSpc>
              <a:spcBef>
                <a:spcPts val="1600"/>
              </a:spcBef>
              <a:spcAft>
                <a:spcPts val="1600"/>
              </a:spcAft>
              <a:buClr>
                <a:srgbClr val="000000"/>
              </a:buClr>
              <a:buSzPts val="1800"/>
              <a:buFont typeface="Lato"/>
              <a:buNone/>
              <a:tabLst/>
              <a:defRPr/>
            </a:pPr>
            <a:r>
              <a:rPr kumimoji="0" lang="zh-CN" altLang="en-US" sz="1800" b="0" i="0" u="none" strike="noStrike" kern="1200" cap="none" spc="0" normalizeH="0" baseline="0" noProof="0" dirty="0">
                <a:ln>
                  <a:noFill/>
                </a:ln>
                <a:solidFill>
                  <a:srgbClr val="000000"/>
                </a:solidFill>
                <a:effectLst/>
                <a:uLnTx/>
                <a:uFillTx/>
                <a:latin typeface="Gill Sans"/>
                <a:sym typeface="Lato"/>
              </a:rPr>
              <a:t>You can see the details in </a:t>
            </a:r>
            <a:r>
              <a:rPr lang="en-SG" altLang="zh-CN" dirty="0">
                <a:solidFill>
                  <a:srgbClr val="000000"/>
                </a:solidFill>
                <a:latin typeface="Gill Sans"/>
              </a:rPr>
              <a:t>sample</a:t>
            </a:r>
            <a:r>
              <a:rPr lang="zh-CN" altLang="en-US" dirty="0">
                <a:solidFill>
                  <a:srgbClr val="000000"/>
                </a:solidFill>
                <a:latin typeface="Gill Sans"/>
              </a:rPr>
              <a:t> </a:t>
            </a:r>
            <a:r>
              <a:rPr lang="en-SG" altLang="zh-CN" dirty="0">
                <a:solidFill>
                  <a:srgbClr val="000000"/>
                </a:solidFill>
                <a:latin typeface="Gill Sans"/>
              </a:rPr>
              <a:t>code (Task2_code),</a:t>
            </a:r>
            <a:r>
              <a:rPr lang="zh-CN" altLang="en-US" dirty="0">
                <a:solidFill>
                  <a:srgbClr val="000000"/>
                </a:solidFill>
                <a:latin typeface="Gill Sans"/>
              </a:rPr>
              <a:t> </a:t>
            </a:r>
            <a:r>
              <a:rPr lang="en-SG" altLang="zh-CN" dirty="0">
                <a:solidFill>
                  <a:srgbClr val="000000"/>
                </a:solidFill>
                <a:latin typeface="Gill Sans"/>
              </a:rPr>
              <a:t>you</a:t>
            </a:r>
            <a:r>
              <a:rPr lang="zh-CN" altLang="en-US" dirty="0">
                <a:solidFill>
                  <a:srgbClr val="000000"/>
                </a:solidFill>
                <a:latin typeface="Gill Sans"/>
              </a:rPr>
              <a:t> </a:t>
            </a:r>
            <a:r>
              <a:rPr lang="en-SG" altLang="zh-CN" dirty="0">
                <a:solidFill>
                  <a:srgbClr val="000000"/>
                </a:solidFill>
                <a:latin typeface="Gill Sans"/>
              </a:rPr>
              <a:t>need</a:t>
            </a:r>
            <a:r>
              <a:rPr lang="zh-CN" altLang="en-US" dirty="0">
                <a:solidFill>
                  <a:srgbClr val="000000"/>
                </a:solidFill>
                <a:latin typeface="Gill Sans"/>
              </a:rPr>
              <a:t> </a:t>
            </a:r>
            <a:r>
              <a:rPr lang="en-SG" altLang="zh-CN" dirty="0">
                <a:solidFill>
                  <a:srgbClr val="000000"/>
                </a:solidFill>
                <a:latin typeface="Gill Sans"/>
              </a:rPr>
              <a:t>to</a:t>
            </a:r>
            <a:r>
              <a:rPr lang="zh-CN" altLang="en-US" dirty="0">
                <a:solidFill>
                  <a:srgbClr val="000000"/>
                </a:solidFill>
                <a:latin typeface="Gill Sans"/>
              </a:rPr>
              <a:t> </a:t>
            </a:r>
            <a:r>
              <a:rPr lang="en-SG" altLang="zh-CN" dirty="0">
                <a:solidFill>
                  <a:srgbClr val="000000"/>
                </a:solidFill>
                <a:latin typeface="Gill Sans"/>
              </a:rPr>
              <a:t>follow</a:t>
            </a:r>
            <a:r>
              <a:rPr lang="zh-CN" altLang="en-US" dirty="0">
                <a:solidFill>
                  <a:srgbClr val="000000"/>
                </a:solidFill>
                <a:latin typeface="Gill Sans"/>
              </a:rPr>
              <a:t> </a:t>
            </a:r>
            <a:r>
              <a:rPr lang="en-SG" altLang="zh-CN" dirty="0">
                <a:solidFill>
                  <a:srgbClr val="000000"/>
                </a:solidFill>
                <a:latin typeface="Gill Sans"/>
              </a:rPr>
              <a:t>this</a:t>
            </a:r>
            <a:r>
              <a:rPr lang="zh-CN" altLang="en-US" dirty="0">
                <a:solidFill>
                  <a:srgbClr val="000000"/>
                </a:solidFill>
                <a:latin typeface="Gill Sans"/>
              </a:rPr>
              <a:t> </a:t>
            </a:r>
            <a:r>
              <a:rPr lang="en-SG" altLang="zh-CN" dirty="0">
                <a:solidFill>
                  <a:srgbClr val="000000"/>
                </a:solidFill>
                <a:latin typeface="Gill Sans"/>
              </a:rPr>
              <a:t>structure and fill all the part.</a:t>
            </a:r>
            <a:endParaRPr kumimoji="0" lang="zh-CN" altLang="en-US" sz="1800" b="0" i="0" u="none" strike="noStrike" kern="1200" cap="none" spc="0" normalizeH="0" baseline="0" noProof="0" dirty="0">
              <a:ln>
                <a:noFill/>
              </a:ln>
              <a:solidFill>
                <a:srgbClr val="000000"/>
              </a:solidFill>
              <a:effectLst/>
              <a:uLnTx/>
              <a:uFillTx/>
              <a:latin typeface="Gill Sans"/>
              <a:sym typeface="Lato"/>
            </a:endParaRPr>
          </a:p>
        </p:txBody>
      </p:sp>
      <p:sp>
        <p:nvSpPr>
          <p:cNvPr id="7" name="右大括号 6">
            <a:extLst>
              <a:ext uri="{FF2B5EF4-FFF2-40B4-BE49-F238E27FC236}">
                <a16:creationId xmlns:a16="http://schemas.microsoft.com/office/drawing/2014/main" id="{4F2EDCD2-A876-4DDC-A65D-98E28FBCD2D5}"/>
              </a:ext>
            </a:extLst>
          </p:cNvPr>
          <p:cNvSpPr/>
          <p:nvPr/>
        </p:nvSpPr>
        <p:spPr bwMode="auto">
          <a:xfrm>
            <a:off x="5891670" y="1971045"/>
            <a:ext cx="847427" cy="1309816"/>
          </a:xfrm>
          <a:prstGeom prst="rightBrac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1" i="0" u="none" strike="noStrike" kern="1200" cap="none" spc="0" normalizeH="0" baseline="0" noProof="0">
              <a:ln>
                <a:noFill/>
              </a:ln>
              <a:solidFill>
                <a:srgbClr val="FFFFFF"/>
              </a:solidFill>
              <a:effectLst/>
              <a:uLnTx/>
              <a:uFillTx/>
              <a:latin typeface="Arial" charset="0"/>
              <a:ea typeface="+mn-ea"/>
              <a:cs typeface="+mn-cs"/>
            </a:endParaRPr>
          </a:p>
        </p:txBody>
      </p:sp>
      <p:sp>
        <p:nvSpPr>
          <p:cNvPr id="8" name="右大括号 7">
            <a:extLst>
              <a:ext uri="{FF2B5EF4-FFF2-40B4-BE49-F238E27FC236}">
                <a16:creationId xmlns:a16="http://schemas.microsoft.com/office/drawing/2014/main" id="{BE0A27AD-2B88-4F6D-A458-A0F47FFBC448}"/>
              </a:ext>
            </a:extLst>
          </p:cNvPr>
          <p:cNvSpPr/>
          <p:nvPr/>
        </p:nvSpPr>
        <p:spPr bwMode="auto">
          <a:xfrm>
            <a:off x="7066236" y="3560291"/>
            <a:ext cx="847427" cy="1309816"/>
          </a:xfrm>
          <a:prstGeom prst="rightBrac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1" i="0" u="none" strike="noStrike" kern="1200" cap="none" spc="0" normalizeH="0" baseline="0" noProof="0">
              <a:ln>
                <a:noFill/>
              </a:ln>
              <a:solidFill>
                <a:srgbClr val="FFFFFF"/>
              </a:solidFill>
              <a:effectLst/>
              <a:uLnTx/>
              <a:uFillTx/>
              <a:latin typeface="Arial" charset="0"/>
              <a:ea typeface="+mn-ea"/>
              <a:cs typeface="+mn-cs"/>
            </a:endParaRPr>
          </a:p>
        </p:txBody>
      </p:sp>
      <p:sp>
        <p:nvSpPr>
          <p:cNvPr id="9" name="文本框 8">
            <a:extLst>
              <a:ext uri="{FF2B5EF4-FFF2-40B4-BE49-F238E27FC236}">
                <a16:creationId xmlns:a16="http://schemas.microsoft.com/office/drawing/2014/main" id="{F878426D-C6F4-4117-92C7-471625A8D3E3}"/>
              </a:ext>
            </a:extLst>
          </p:cNvPr>
          <p:cNvSpPr txBox="1"/>
          <p:nvPr/>
        </p:nvSpPr>
        <p:spPr>
          <a:xfrm>
            <a:off x="6449779" y="2456676"/>
            <a:ext cx="1729946" cy="33855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srgbClr val="000000"/>
                </a:solidFill>
                <a:effectLst/>
                <a:uLnTx/>
                <a:uFillTx/>
                <a:latin typeface="Arial" charset="0"/>
                <a:ea typeface="+mn-ea"/>
                <a:cs typeface="Arial"/>
              </a:rPr>
              <a:t>PART 1</a:t>
            </a:r>
          </a:p>
        </p:txBody>
      </p:sp>
      <p:sp>
        <p:nvSpPr>
          <p:cNvPr id="10" name="文本框 9">
            <a:extLst>
              <a:ext uri="{FF2B5EF4-FFF2-40B4-BE49-F238E27FC236}">
                <a16:creationId xmlns:a16="http://schemas.microsoft.com/office/drawing/2014/main" id="{E3A15921-20B0-48A4-89C2-75D87E924B66}"/>
              </a:ext>
            </a:extLst>
          </p:cNvPr>
          <p:cNvSpPr txBox="1"/>
          <p:nvPr/>
        </p:nvSpPr>
        <p:spPr>
          <a:xfrm>
            <a:off x="7650377" y="4108907"/>
            <a:ext cx="1729946" cy="33855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srgbClr val="000000"/>
                </a:solidFill>
                <a:effectLst/>
                <a:uLnTx/>
                <a:uFillTx/>
                <a:latin typeface="Arial" charset="0"/>
                <a:ea typeface="+mn-ea"/>
                <a:cs typeface="Arial"/>
              </a:rPr>
              <a:t>PART 2</a:t>
            </a:r>
          </a:p>
        </p:txBody>
      </p:sp>
    </p:spTree>
    <p:extLst>
      <p:ext uri="{BB962C8B-B14F-4D97-AF65-F5344CB8AC3E}">
        <p14:creationId xmlns:p14="http://schemas.microsoft.com/office/powerpoint/2010/main" val="290312866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 name="Title 1"/>
          <p:cNvSpPr txBox="1">
            <a:spLocks noGrp="1"/>
          </p:cNvSpPr>
          <p:nvPr>
            <p:ph type="title"/>
          </p:nvPr>
        </p:nvSpPr>
        <p:spPr>
          <a:xfrm>
            <a:off x="457200" y="274637"/>
            <a:ext cx="8229600" cy="1143004"/>
          </a:xfrm>
          <a:prstGeom prst="rect">
            <a:avLst/>
          </a:prstGeom>
        </p:spPr>
        <p:txBody>
          <a:bodyPr/>
          <a:lstStyle/>
          <a:p>
            <a:r>
              <a:t>Submission requirement</a:t>
            </a:r>
          </a:p>
        </p:txBody>
      </p:sp>
      <p:sp>
        <p:nvSpPr>
          <p:cNvPr id="736" name="Content Placeholder 2"/>
          <p:cNvSpPr txBox="1">
            <a:spLocks noGrp="1"/>
          </p:cNvSpPr>
          <p:nvPr>
            <p:ph type="body" idx="1"/>
          </p:nvPr>
        </p:nvSpPr>
        <p:spPr>
          <a:xfrm>
            <a:off x="457200" y="1600200"/>
            <a:ext cx="8229600" cy="4525963"/>
          </a:xfrm>
          <a:prstGeom prst="rect">
            <a:avLst/>
          </a:prstGeom>
        </p:spPr>
        <p:txBody>
          <a:bodyPr/>
          <a:lstStyle/>
          <a:p>
            <a:pPr marL="332613" indent="-332613" defTabSz="886966">
              <a:lnSpc>
                <a:spcPct val="80000"/>
              </a:lnSpc>
              <a:spcBef>
                <a:spcPts val="500"/>
              </a:spcBef>
              <a:defRPr sz="2700"/>
            </a:pPr>
            <a:r>
              <a:rPr dirty="0"/>
              <a:t>Task1:</a:t>
            </a:r>
            <a:endParaRPr sz="2200" dirty="0"/>
          </a:p>
          <a:p>
            <a:pPr marL="332613" indent="-332613" defTabSz="886966">
              <a:lnSpc>
                <a:spcPct val="80000"/>
              </a:lnSpc>
              <a:spcBef>
                <a:spcPts val="500"/>
              </a:spcBef>
              <a:defRPr sz="2400"/>
            </a:pPr>
            <a:r>
              <a:rPr dirty="0"/>
              <a:t>Input data</a:t>
            </a:r>
            <a:r>
              <a:rPr lang="en-SG" dirty="0"/>
              <a:t> (in </a:t>
            </a:r>
            <a:r>
              <a:rPr lang="en-SG" dirty="0">
                <a:solidFill>
                  <a:srgbClr val="FF0000"/>
                </a:solidFill>
              </a:rPr>
              <a:t>Task1-data</a:t>
            </a:r>
            <a:r>
              <a:rPr lang="en-SG" dirty="0"/>
              <a:t>)</a:t>
            </a:r>
            <a:endParaRPr b="1" dirty="0">
              <a:solidFill>
                <a:srgbClr val="FF0000"/>
              </a:solidFill>
            </a:endParaRPr>
          </a:p>
          <a:p>
            <a:pPr marL="720661" lvl="1" indent="-277177" defTabSz="886966">
              <a:lnSpc>
                <a:spcPct val="80000"/>
              </a:lnSpc>
              <a:spcBef>
                <a:spcPts val="400"/>
              </a:spcBef>
              <a:defRPr sz="2400"/>
            </a:pPr>
            <a:r>
              <a:rPr dirty="0"/>
              <a:t>Use the following two files:task1-input1.txt &amp; task1-input2.txt</a:t>
            </a:r>
            <a:endParaRPr lang="en-US" dirty="0"/>
          </a:p>
          <a:p>
            <a:pPr marL="720661" lvl="1" indent="-277177" defTabSz="886966">
              <a:lnSpc>
                <a:spcPct val="80000"/>
              </a:lnSpc>
              <a:spcBef>
                <a:spcPts val="400"/>
              </a:spcBef>
              <a:defRPr sz="2400"/>
            </a:pPr>
            <a:r>
              <a:rPr lang="en-US" dirty="0"/>
              <a:t>Stop words are provided: Stopwords.txt</a:t>
            </a:r>
            <a:endParaRPr lang="en-US" sz="1600" dirty="0"/>
          </a:p>
          <a:p>
            <a:pPr marL="332613" indent="-332613" defTabSz="886966">
              <a:lnSpc>
                <a:spcPct val="80000"/>
              </a:lnSpc>
              <a:spcBef>
                <a:spcPts val="500"/>
              </a:spcBef>
              <a:defRPr sz="2200" u="sng">
                <a:solidFill>
                  <a:srgbClr val="0000FF"/>
                </a:solidFill>
                <a:uFill>
                  <a:solidFill>
                    <a:srgbClr val="0000FF"/>
                  </a:solidFill>
                </a:uFill>
              </a:defRPr>
            </a:pPr>
            <a:endParaRPr sz="1600" dirty="0"/>
          </a:p>
          <a:p>
            <a:pPr marL="332613" indent="-332613" defTabSz="886966">
              <a:lnSpc>
                <a:spcPct val="80000"/>
              </a:lnSpc>
              <a:spcBef>
                <a:spcPts val="500"/>
              </a:spcBef>
              <a:defRPr sz="2700"/>
            </a:pPr>
            <a:r>
              <a:rPr dirty="0"/>
              <a:t>Task2:</a:t>
            </a:r>
            <a:endParaRPr sz="2200" dirty="0"/>
          </a:p>
          <a:p>
            <a:pPr marL="332613" indent="-332613" defTabSz="886966">
              <a:lnSpc>
                <a:spcPct val="80000"/>
              </a:lnSpc>
              <a:spcBef>
                <a:spcPts val="500"/>
              </a:spcBef>
              <a:defRPr sz="2400"/>
            </a:pPr>
            <a:r>
              <a:rPr dirty="0"/>
              <a:t>Input data</a:t>
            </a:r>
            <a:r>
              <a:rPr lang="en-SG" dirty="0"/>
              <a:t> (in Task2-data)</a:t>
            </a:r>
            <a:endParaRPr b="1" dirty="0">
              <a:solidFill>
                <a:srgbClr val="FF0000"/>
              </a:solidFill>
            </a:endParaRPr>
          </a:p>
          <a:p>
            <a:pPr marL="720661" lvl="1" indent="-277177" defTabSz="886966">
              <a:lnSpc>
                <a:spcPct val="80000"/>
              </a:lnSpc>
              <a:spcBef>
                <a:spcPts val="400"/>
              </a:spcBef>
              <a:defRPr sz="2400"/>
            </a:pPr>
            <a:r>
              <a:rPr dirty="0"/>
              <a:t>Use </a:t>
            </a:r>
            <a:r>
              <a:rPr lang="en-SG" dirty="0"/>
              <a:t>data.zip</a:t>
            </a:r>
            <a:br>
              <a:rPr lang="en-SG" dirty="0"/>
            </a:br>
            <a:endParaRPr dirty="0"/>
          </a:p>
        </p:txBody>
      </p:sp>
      <p:sp>
        <p:nvSpPr>
          <p:cNvPr id="737" name="Slide Number Placeholder 3"/>
          <p:cNvSpPr txBox="1">
            <a:spLocks noGrp="1"/>
          </p:cNvSpPr>
          <p:nvPr>
            <p:ph type="sldNum" sz="quarter" idx="4294967295"/>
          </p:nvPr>
        </p:nvSpPr>
        <p:spPr>
          <a:xfrm>
            <a:off x="8422816" y="6404290"/>
            <a:ext cx="263979" cy="269237"/>
          </a:xfrm>
          <a:prstGeom prst="rect">
            <a:avLst/>
          </a:prstGeom>
          <a:extLst>
            <a:ext uri="{C572A759-6A51-4108-AA02-DFA0A04FC94B}">
              <ma14:wrappingTextBoxFlag xmlns:ma14="http://schemas.microsoft.com/office/mac/drawingml/2011/main" xmlns="" val="1"/>
            </a:ext>
          </a:extLst>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31</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878751304"/>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 name="Title 1"/>
          <p:cNvSpPr txBox="1">
            <a:spLocks noGrp="1"/>
          </p:cNvSpPr>
          <p:nvPr>
            <p:ph type="title"/>
          </p:nvPr>
        </p:nvSpPr>
        <p:spPr>
          <a:xfrm>
            <a:off x="457200" y="274637"/>
            <a:ext cx="8229600" cy="1143004"/>
          </a:xfrm>
          <a:prstGeom prst="rect">
            <a:avLst/>
          </a:prstGeom>
        </p:spPr>
        <p:txBody>
          <a:bodyPr/>
          <a:lstStyle/>
          <a:p>
            <a:r>
              <a:t>Submission requirement</a:t>
            </a:r>
          </a:p>
        </p:txBody>
      </p:sp>
      <p:sp>
        <p:nvSpPr>
          <p:cNvPr id="740" name="Content Placeholder 2"/>
          <p:cNvSpPr txBox="1">
            <a:spLocks noGrp="1"/>
          </p:cNvSpPr>
          <p:nvPr>
            <p:ph type="body" idx="1"/>
          </p:nvPr>
        </p:nvSpPr>
        <p:spPr>
          <a:xfrm>
            <a:off x="457200" y="1600200"/>
            <a:ext cx="8229600" cy="4525963"/>
          </a:xfrm>
          <a:prstGeom prst="rect">
            <a:avLst/>
          </a:prstGeom>
        </p:spPr>
        <p:txBody>
          <a:bodyPr/>
          <a:lstStyle/>
          <a:p>
            <a:pPr>
              <a:lnSpc>
                <a:spcPct val="80000"/>
              </a:lnSpc>
              <a:spcBef>
                <a:spcPts val="500"/>
              </a:spcBef>
              <a:defRPr sz="1700"/>
            </a:pPr>
            <a:endParaRPr dirty="0"/>
          </a:p>
          <a:p>
            <a:pPr marL="400049" indent="-400049">
              <a:spcBef>
                <a:spcPts val="600"/>
              </a:spcBef>
              <a:defRPr sz="2700"/>
            </a:pPr>
            <a:r>
              <a:rPr dirty="0"/>
              <a:t>Deadline: </a:t>
            </a:r>
            <a:r>
              <a:rPr dirty="0">
                <a:solidFill>
                  <a:srgbClr val="FF0000"/>
                </a:solidFill>
              </a:rPr>
              <a:t>Feb 2</a:t>
            </a:r>
            <a:r>
              <a:rPr lang="en-US" dirty="0">
                <a:solidFill>
                  <a:srgbClr val="FF0000"/>
                </a:solidFill>
              </a:rPr>
              <a:t>2</a:t>
            </a:r>
            <a:r>
              <a:rPr dirty="0">
                <a:solidFill>
                  <a:srgbClr val="FF0000"/>
                </a:solidFill>
              </a:rPr>
              <a:t>, 20</a:t>
            </a:r>
            <a:r>
              <a:rPr lang="en-US" dirty="0">
                <a:solidFill>
                  <a:srgbClr val="FF0000"/>
                </a:solidFill>
              </a:rPr>
              <a:t>20</a:t>
            </a:r>
            <a:r>
              <a:rPr dirty="0">
                <a:solidFill>
                  <a:srgbClr val="FF0000"/>
                </a:solidFill>
              </a:rPr>
              <a:t> 11:59pm</a:t>
            </a:r>
          </a:p>
          <a:p>
            <a:pPr marL="400049" indent="-400049">
              <a:spcBef>
                <a:spcPts val="600"/>
              </a:spcBef>
              <a:defRPr sz="2700"/>
            </a:pPr>
            <a:r>
              <a:rPr dirty="0"/>
              <a:t>Submit the following: </a:t>
            </a:r>
            <a:endParaRPr sz="2400" dirty="0"/>
          </a:p>
          <a:p>
            <a:pPr marL="790575" lvl="1" indent="-333375">
              <a:spcBef>
                <a:spcPts val="600"/>
              </a:spcBef>
              <a:defRPr sz="2400"/>
            </a:pPr>
            <a:r>
              <a:rPr dirty="0"/>
              <a:t>Your whole project included in the MapReduce program (not just .java file)</a:t>
            </a:r>
          </a:p>
          <a:p>
            <a:pPr marL="790575" lvl="1" indent="-333375">
              <a:spcBef>
                <a:spcPts val="600"/>
              </a:spcBef>
              <a:defRPr sz="2400"/>
            </a:pPr>
            <a:r>
              <a:rPr dirty="0"/>
              <a:t>Task1: Top-</a:t>
            </a:r>
            <a:r>
              <a:rPr lang="en-SG" dirty="0"/>
              <a:t>15</a:t>
            </a:r>
            <a:r>
              <a:rPr dirty="0"/>
              <a:t> output of the result using the data files listed above.</a:t>
            </a:r>
          </a:p>
          <a:p>
            <a:pPr marL="790575" lvl="1" indent="-333375">
              <a:spcBef>
                <a:spcPts val="600"/>
              </a:spcBef>
              <a:defRPr sz="2400"/>
            </a:pPr>
            <a:r>
              <a:rPr dirty="0"/>
              <a:t>Task2:</a:t>
            </a:r>
            <a:r>
              <a:rPr lang="zh-CN" altLang="en-US" dirty="0"/>
              <a:t> </a:t>
            </a:r>
            <a:r>
              <a:rPr lang="en-SG" altLang="zh-CN" dirty="0"/>
              <a:t>The </a:t>
            </a:r>
            <a:r>
              <a:rPr lang="zh-CN" altLang="en-US" dirty="0"/>
              <a:t>recommendation scores </a:t>
            </a:r>
            <a:r>
              <a:rPr lang="en-SG" altLang="zh-CN" dirty="0"/>
              <a:t>for the user whose ID is same as the last three number of your student ID.(E0204123)</a:t>
            </a:r>
            <a:r>
              <a:rPr lang="en-SG" altLang="zh-CN" dirty="0">
                <a:sym typeface="Wingdings" panose="05000000000000000000" pitchFamily="2" charset="2"/>
              </a:rPr>
              <a:t> User ID:123</a:t>
            </a:r>
            <a:r>
              <a:rPr lang="zh-CN" altLang="en-US" dirty="0"/>
              <a:t> </a:t>
            </a:r>
            <a:endParaRPr dirty="0"/>
          </a:p>
        </p:txBody>
      </p:sp>
      <p:sp>
        <p:nvSpPr>
          <p:cNvPr id="741" name="Slide Number Placeholder 3"/>
          <p:cNvSpPr txBox="1">
            <a:spLocks noGrp="1"/>
          </p:cNvSpPr>
          <p:nvPr>
            <p:ph type="sldNum" sz="quarter" idx="4294967295"/>
          </p:nvPr>
        </p:nvSpPr>
        <p:spPr>
          <a:xfrm>
            <a:off x="8422816" y="6404290"/>
            <a:ext cx="263979" cy="269237"/>
          </a:xfrm>
          <a:prstGeom prst="rect">
            <a:avLst/>
          </a:prstGeom>
          <a:extLst>
            <a:ext uri="{C572A759-6A51-4108-AA02-DFA0A04FC94B}">
              <ma14:wrappingTextBoxFlag xmlns:ma14="http://schemas.microsoft.com/office/mac/drawingml/2011/main" xmlns="" val="1"/>
            </a:ext>
          </a:extLst>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32</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3422792544"/>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 name="Title 1"/>
          <p:cNvSpPr txBox="1">
            <a:spLocks noGrp="1"/>
          </p:cNvSpPr>
          <p:nvPr>
            <p:ph type="title"/>
          </p:nvPr>
        </p:nvSpPr>
        <p:spPr>
          <a:xfrm>
            <a:off x="457200" y="274637"/>
            <a:ext cx="8229600" cy="1143004"/>
          </a:xfrm>
          <a:prstGeom prst="rect">
            <a:avLst/>
          </a:prstGeom>
        </p:spPr>
        <p:txBody>
          <a:bodyPr/>
          <a:lstStyle/>
          <a:p>
            <a:r>
              <a:t>Submission requirement</a:t>
            </a:r>
          </a:p>
        </p:txBody>
      </p:sp>
      <p:sp>
        <p:nvSpPr>
          <p:cNvPr id="744" name="Content Placeholder 2"/>
          <p:cNvSpPr txBox="1">
            <a:spLocks noGrp="1"/>
          </p:cNvSpPr>
          <p:nvPr>
            <p:ph type="body" idx="1"/>
          </p:nvPr>
        </p:nvSpPr>
        <p:spPr>
          <a:xfrm>
            <a:off x="457200" y="1600200"/>
            <a:ext cx="8229600" cy="4525963"/>
          </a:xfrm>
          <a:prstGeom prst="rect">
            <a:avLst/>
          </a:prstGeom>
        </p:spPr>
        <p:txBody>
          <a:bodyPr/>
          <a:lstStyle/>
          <a:p>
            <a:pPr defTabSz="877822">
              <a:lnSpc>
                <a:spcPct val="80000"/>
              </a:lnSpc>
              <a:spcBef>
                <a:spcPts val="400"/>
              </a:spcBef>
              <a:defRPr sz="2300"/>
            </a:pPr>
            <a:r>
              <a:rPr lang="en-US" dirty="0"/>
              <a:t>Submission</a:t>
            </a:r>
            <a:endParaRPr dirty="0"/>
          </a:p>
          <a:p>
            <a:pPr marL="758951" lvl="1" indent="-320038" defTabSz="877822">
              <a:spcBef>
                <a:spcPts val="500"/>
              </a:spcBef>
              <a:defRPr sz="2300"/>
            </a:pPr>
            <a:r>
              <a:rPr lang="en-US" dirty="0"/>
              <a:t>Report: </a:t>
            </a:r>
            <a:r>
              <a:rPr dirty="0"/>
              <a:t>A simple description (1-2 pages pdf) about your code</a:t>
            </a:r>
            <a:r>
              <a:rPr lang="en-SG" dirty="0"/>
              <a:t> </a:t>
            </a:r>
            <a:r>
              <a:rPr dirty="0"/>
              <a:t>(If you did not follow the stages </a:t>
            </a:r>
            <a:r>
              <a:rPr lang="en-SG" dirty="0"/>
              <a:t>described in the slides, then </a:t>
            </a:r>
            <a:r>
              <a:rPr dirty="0"/>
              <a:t>you should describe your </a:t>
            </a:r>
            <a:r>
              <a:rPr lang="en-SG" dirty="0"/>
              <a:t>own </a:t>
            </a:r>
            <a:r>
              <a:rPr dirty="0"/>
              <a:t>scheme)</a:t>
            </a:r>
          </a:p>
          <a:p>
            <a:pPr marL="713230" lvl="1" indent="-274319" defTabSz="877822">
              <a:spcBef>
                <a:spcPts val="500"/>
              </a:spcBef>
              <a:defRPr sz="2300"/>
            </a:pPr>
            <a:r>
              <a:rPr lang="en-US" dirty="0"/>
              <a:t>Code: </a:t>
            </a:r>
            <a:r>
              <a:rPr dirty="0"/>
              <a:t>Make sure your code is self-contained, and please submit a simple README to explain how to run your project</a:t>
            </a:r>
            <a:r>
              <a:rPr lang="en-SG" dirty="0"/>
              <a:t> using HDFS</a:t>
            </a:r>
            <a:r>
              <a:rPr dirty="0"/>
              <a:t>.</a:t>
            </a:r>
            <a:r>
              <a:rPr lang="en-SG" dirty="0"/>
              <a:t> </a:t>
            </a:r>
            <a:r>
              <a:rPr dirty="0"/>
              <a:t/>
            </a:r>
            <a:br>
              <a:rPr dirty="0"/>
            </a:br>
            <a:r>
              <a:rPr dirty="0"/>
              <a:t/>
            </a:r>
            <a:br>
              <a:rPr dirty="0"/>
            </a:br>
            <a:endParaRPr dirty="0"/>
          </a:p>
          <a:p>
            <a:pPr marL="384047" indent="-384047" defTabSz="877822">
              <a:spcBef>
                <a:spcPts val="500"/>
              </a:spcBef>
              <a:defRPr sz="2600"/>
            </a:pPr>
            <a:r>
              <a:rPr dirty="0"/>
              <a:t>Files should be compressed in a zip file to IVLE, with the name </a:t>
            </a:r>
            <a:r>
              <a:rPr dirty="0">
                <a:solidFill>
                  <a:srgbClr val="FF0000"/>
                </a:solidFill>
              </a:rPr>
              <a:t>[Your Student ID]-Assignment1.zip</a:t>
            </a:r>
          </a:p>
        </p:txBody>
      </p:sp>
      <p:sp>
        <p:nvSpPr>
          <p:cNvPr id="745" name="Slide Number Placeholder 3"/>
          <p:cNvSpPr txBox="1">
            <a:spLocks noGrp="1"/>
          </p:cNvSpPr>
          <p:nvPr>
            <p:ph type="sldNum" sz="quarter" idx="4294967295"/>
          </p:nvPr>
        </p:nvSpPr>
        <p:spPr>
          <a:xfrm>
            <a:off x="8422816" y="6404290"/>
            <a:ext cx="263979" cy="269237"/>
          </a:xfrm>
          <a:prstGeom prst="rect">
            <a:avLst/>
          </a:prstGeom>
          <a:extLst>
            <a:ext uri="{C572A759-6A51-4108-AA02-DFA0A04FC94B}">
              <ma14:wrappingTextBoxFlag xmlns:ma14="http://schemas.microsoft.com/office/mac/drawingml/2011/main" xmlns="" val="1"/>
            </a:ext>
          </a:extLst>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33</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1064757513"/>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 name="Title 1"/>
          <p:cNvSpPr txBox="1">
            <a:spLocks noGrp="1"/>
          </p:cNvSpPr>
          <p:nvPr>
            <p:ph type="title"/>
          </p:nvPr>
        </p:nvSpPr>
        <p:spPr>
          <a:xfrm>
            <a:off x="457200" y="274637"/>
            <a:ext cx="8229600" cy="1143004"/>
          </a:xfrm>
          <a:prstGeom prst="rect">
            <a:avLst/>
          </a:prstGeom>
        </p:spPr>
        <p:txBody>
          <a:bodyPr/>
          <a:lstStyle/>
          <a:p>
            <a:r>
              <a:t>Marking Schemes</a:t>
            </a:r>
          </a:p>
        </p:txBody>
      </p:sp>
      <p:sp>
        <p:nvSpPr>
          <p:cNvPr id="748" name="Text Placeholder 2"/>
          <p:cNvSpPr txBox="1">
            <a:spLocks noGrp="1"/>
          </p:cNvSpPr>
          <p:nvPr>
            <p:ph type="body" idx="1"/>
          </p:nvPr>
        </p:nvSpPr>
        <p:spPr>
          <a:xfrm>
            <a:off x="457200" y="1600200"/>
            <a:ext cx="8229600" cy="4525963"/>
          </a:xfrm>
          <a:prstGeom prst="rect">
            <a:avLst/>
          </a:prstGeom>
        </p:spPr>
        <p:txBody>
          <a:bodyPr>
            <a:normAutofit/>
          </a:bodyPr>
          <a:lstStyle/>
          <a:p>
            <a:r>
              <a:rPr dirty="0">
                <a:solidFill>
                  <a:srgbClr val="FF0000"/>
                </a:solidFill>
              </a:rPr>
              <a:t>Total: </a:t>
            </a:r>
            <a:r>
              <a:rPr lang="en-SG" dirty="0">
                <a:solidFill>
                  <a:srgbClr val="FF0000"/>
                </a:solidFill>
              </a:rPr>
              <a:t>8</a:t>
            </a:r>
            <a:r>
              <a:rPr dirty="0">
                <a:solidFill>
                  <a:srgbClr val="FF0000"/>
                </a:solidFill>
              </a:rPr>
              <a:t>% of final mark.</a:t>
            </a:r>
          </a:p>
          <a:p>
            <a:pPr lvl="1"/>
            <a:r>
              <a:rPr dirty="0">
                <a:solidFill>
                  <a:srgbClr val="FF0000"/>
                </a:solidFill>
              </a:rPr>
              <a:t>Task1</a:t>
            </a:r>
            <a:r>
              <a:rPr lang="en-US" dirty="0">
                <a:solidFill>
                  <a:srgbClr val="FF0000"/>
                </a:solidFill>
              </a:rPr>
              <a:t> </a:t>
            </a:r>
            <a:r>
              <a:rPr lang="en-SG" dirty="0">
                <a:solidFill>
                  <a:srgbClr val="FF0000"/>
                </a:solidFill>
              </a:rPr>
              <a:t>Code &amp; Report: 3%</a:t>
            </a:r>
            <a:endParaRPr dirty="0">
              <a:solidFill>
                <a:srgbClr val="FF0000"/>
              </a:solidFill>
            </a:endParaRPr>
          </a:p>
          <a:p>
            <a:pPr lvl="1"/>
            <a:r>
              <a:rPr dirty="0">
                <a:solidFill>
                  <a:srgbClr val="FF0000"/>
                </a:solidFill>
              </a:rPr>
              <a:t>Task2</a:t>
            </a:r>
            <a:r>
              <a:rPr lang="en-US" dirty="0">
                <a:solidFill>
                  <a:srgbClr val="FF0000"/>
                </a:solidFill>
              </a:rPr>
              <a:t> </a:t>
            </a:r>
            <a:r>
              <a:rPr lang="en-SG" dirty="0">
                <a:solidFill>
                  <a:srgbClr val="FF0000"/>
                </a:solidFill>
              </a:rPr>
              <a:t>Code &amp; Report: 3% </a:t>
            </a:r>
          </a:p>
          <a:p>
            <a:pPr lvl="1"/>
            <a:r>
              <a:rPr lang="en-SG" altLang="zh-CN" dirty="0">
                <a:solidFill>
                  <a:srgbClr val="FF0000"/>
                </a:solidFill>
              </a:rPr>
              <a:t>Writing </a:t>
            </a:r>
            <a:r>
              <a:rPr lang="en-US" altLang="zh-CN" dirty="0">
                <a:solidFill>
                  <a:srgbClr val="FF0000"/>
                </a:solidFill>
              </a:rPr>
              <a:t>assessment</a:t>
            </a:r>
            <a:r>
              <a:rPr dirty="0">
                <a:solidFill>
                  <a:srgbClr val="FF0000"/>
                </a:solidFill>
              </a:rPr>
              <a:t>:</a:t>
            </a:r>
            <a:r>
              <a:rPr lang="en-SG" dirty="0">
                <a:solidFill>
                  <a:srgbClr val="FF0000"/>
                </a:solidFill>
              </a:rPr>
              <a:t> </a:t>
            </a:r>
            <a:r>
              <a:rPr dirty="0">
                <a:solidFill>
                  <a:srgbClr val="FF0000"/>
                </a:solidFill>
              </a:rPr>
              <a:t>2%</a:t>
            </a:r>
            <a:endParaRPr lang="en-SG" dirty="0">
              <a:solidFill>
                <a:srgbClr val="FF0000"/>
              </a:solidFill>
            </a:endParaRPr>
          </a:p>
          <a:p>
            <a:pPr lvl="2"/>
            <a:r>
              <a:rPr lang="en-SG" sz="2000" dirty="0">
                <a:solidFill>
                  <a:schemeClr val="tx1"/>
                </a:solidFill>
              </a:rPr>
              <a:t>The written assessment’s questions depend on your submission. You need to understand your code. For example, please explain some specific lines of your code.</a:t>
            </a:r>
          </a:p>
          <a:p>
            <a:pPr lvl="2"/>
            <a:r>
              <a:rPr lang="en-US" sz="1800" dirty="0">
                <a:solidFill>
                  <a:schemeClr val="tx1"/>
                </a:solidFill>
              </a:rPr>
              <a:t>Time: Week 7</a:t>
            </a:r>
            <a:r>
              <a:rPr lang="zh-CN" altLang="en-US" sz="1800" dirty="0">
                <a:solidFill>
                  <a:schemeClr val="tx1"/>
                </a:solidFill>
              </a:rPr>
              <a:t> </a:t>
            </a:r>
            <a:r>
              <a:rPr lang="en-US" altLang="zh-CN" sz="1800" dirty="0">
                <a:solidFill>
                  <a:schemeClr val="tx1"/>
                </a:solidFill>
              </a:rPr>
              <a:t>Lecture</a:t>
            </a:r>
            <a:r>
              <a:rPr lang="en-US" sz="1800" dirty="0">
                <a:solidFill>
                  <a:schemeClr val="tx1"/>
                </a:solidFill>
              </a:rPr>
              <a:t>.</a:t>
            </a:r>
            <a:endParaRPr sz="1800" dirty="0">
              <a:solidFill>
                <a:schemeClr val="tx1"/>
              </a:solidFill>
            </a:endParaRPr>
          </a:p>
        </p:txBody>
      </p:sp>
      <p:sp>
        <p:nvSpPr>
          <p:cNvPr id="749" name="Slide Number Placeholder 3"/>
          <p:cNvSpPr txBox="1">
            <a:spLocks noGrp="1"/>
          </p:cNvSpPr>
          <p:nvPr>
            <p:ph type="sldNum" sz="quarter" idx="4294967295"/>
          </p:nvPr>
        </p:nvSpPr>
        <p:spPr>
          <a:xfrm>
            <a:off x="8422816" y="6404290"/>
            <a:ext cx="263979" cy="269237"/>
          </a:xfrm>
          <a:prstGeom prst="rect">
            <a:avLst/>
          </a:prstGeom>
          <a:extLst>
            <a:ext uri="{C572A759-6A51-4108-AA02-DFA0A04FC94B}">
              <ma14:wrappingTextBoxFlag xmlns:ma14="http://schemas.microsoft.com/office/mac/drawingml/2011/main" xmlns="" val="1"/>
            </a:ext>
          </a:extLst>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34</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558787768"/>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 name="Title 1"/>
          <p:cNvSpPr txBox="1">
            <a:spLocks noGrp="1"/>
          </p:cNvSpPr>
          <p:nvPr>
            <p:ph type="title"/>
          </p:nvPr>
        </p:nvSpPr>
        <p:spPr>
          <a:xfrm>
            <a:off x="457200" y="274637"/>
            <a:ext cx="8229600" cy="1143004"/>
          </a:xfrm>
          <a:prstGeom prst="rect">
            <a:avLst/>
          </a:prstGeom>
        </p:spPr>
        <p:txBody>
          <a:bodyPr/>
          <a:lstStyle/>
          <a:p>
            <a:r>
              <a:rPr dirty="0"/>
              <a:t>Notice</a:t>
            </a:r>
          </a:p>
        </p:txBody>
      </p:sp>
      <p:sp>
        <p:nvSpPr>
          <p:cNvPr id="752" name="Content Placeholder 2"/>
          <p:cNvSpPr txBox="1">
            <a:spLocks noGrp="1"/>
          </p:cNvSpPr>
          <p:nvPr>
            <p:ph type="body" idx="1"/>
          </p:nvPr>
        </p:nvSpPr>
        <p:spPr>
          <a:xfrm>
            <a:off x="457200" y="1600200"/>
            <a:ext cx="8229600" cy="4525963"/>
          </a:xfrm>
          <a:prstGeom prst="rect">
            <a:avLst/>
          </a:prstGeom>
        </p:spPr>
        <p:txBody>
          <a:bodyPr/>
          <a:lstStyle/>
          <a:p>
            <a:r>
              <a:rPr dirty="0"/>
              <a:t>Please don't consider this homework as the same as ACM-ICPC programming contest (check by exact input-output pairs), we use this to enhance your understanding about the programming using Hadoop</a:t>
            </a:r>
            <a:endParaRPr lang="en-US" dirty="0"/>
          </a:p>
          <a:p>
            <a:r>
              <a:rPr lang="en-US" dirty="0"/>
              <a:t>D</a:t>
            </a:r>
            <a:r>
              <a:rPr dirty="0"/>
              <a:t>on't need to worry about whether your result "exactly matches" final result.</a:t>
            </a:r>
          </a:p>
        </p:txBody>
      </p:sp>
      <p:sp>
        <p:nvSpPr>
          <p:cNvPr id="753" name="Slide Number Placeholder 3"/>
          <p:cNvSpPr txBox="1">
            <a:spLocks noGrp="1"/>
          </p:cNvSpPr>
          <p:nvPr>
            <p:ph type="sldNum" sz="quarter" idx="4294967295"/>
          </p:nvPr>
        </p:nvSpPr>
        <p:spPr>
          <a:xfrm>
            <a:off x="8422816" y="6404290"/>
            <a:ext cx="263979" cy="269237"/>
          </a:xfrm>
          <a:prstGeom prst="rect">
            <a:avLst/>
          </a:prstGeom>
          <a:extLst>
            <a:ext uri="{C572A759-6A51-4108-AA02-DFA0A04FC94B}">
              <ma14:wrappingTextBoxFlag xmlns:ma14="http://schemas.microsoft.com/office/mac/drawingml/2011/main" xmlns="" val="1"/>
            </a:ext>
          </a:extLst>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35</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2951749691"/>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 name="Title 1"/>
          <p:cNvSpPr txBox="1">
            <a:spLocks noGrp="1"/>
          </p:cNvSpPr>
          <p:nvPr>
            <p:ph type="title"/>
          </p:nvPr>
        </p:nvSpPr>
        <p:spPr>
          <a:xfrm>
            <a:off x="457200" y="274637"/>
            <a:ext cx="8229600" cy="1143004"/>
          </a:xfrm>
          <a:prstGeom prst="rect">
            <a:avLst/>
          </a:prstGeom>
        </p:spPr>
        <p:txBody>
          <a:bodyPr/>
          <a:lstStyle/>
          <a:p>
            <a:r>
              <a:t>Feedbacks are Welcome</a:t>
            </a:r>
          </a:p>
        </p:txBody>
      </p:sp>
      <p:sp>
        <p:nvSpPr>
          <p:cNvPr id="756" name="Text Placeholder 2"/>
          <p:cNvSpPr txBox="1">
            <a:spLocks noGrp="1"/>
          </p:cNvSpPr>
          <p:nvPr>
            <p:ph type="body" idx="1"/>
          </p:nvPr>
        </p:nvSpPr>
        <p:spPr>
          <a:xfrm>
            <a:off x="457200" y="1600200"/>
            <a:ext cx="8229600" cy="4525963"/>
          </a:xfrm>
          <a:prstGeom prst="rect">
            <a:avLst/>
          </a:prstGeom>
        </p:spPr>
        <p:txBody>
          <a:bodyPr/>
          <a:lstStyle/>
          <a:p>
            <a:r>
              <a:t>Email: </a:t>
            </a:r>
            <a:r>
              <a:rPr lang="en-SG" dirty="0" err="1"/>
              <a:t>xinyuc</a:t>
            </a:r>
            <a:r>
              <a:rPr dirty="0"/>
              <a:t>@u.nus.edu</a:t>
            </a:r>
          </a:p>
          <a:p>
            <a:r>
              <a:rPr dirty="0"/>
              <a:t>Or, post your questions in the IVLE forum (preferred). </a:t>
            </a:r>
          </a:p>
        </p:txBody>
      </p:sp>
      <p:sp>
        <p:nvSpPr>
          <p:cNvPr id="757" name="Slide Number Placeholder 3"/>
          <p:cNvSpPr txBox="1">
            <a:spLocks noGrp="1"/>
          </p:cNvSpPr>
          <p:nvPr>
            <p:ph type="sldNum" sz="quarter" idx="4294967295"/>
          </p:nvPr>
        </p:nvSpPr>
        <p:spPr>
          <a:xfrm>
            <a:off x="8422816" y="6404290"/>
            <a:ext cx="263979" cy="269237"/>
          </a:xfrm>
          <a:prstGeom prst="rect">
            <a:avLst/>
          </a:prstGeom>
          <a:extLst>
            <a:ext uri="{C572A759-6A51-4108-AA02-DFA0A04FC94B}">
              <ma14:wrappingTextBoxFlag xmlns:ma14="http://schemas.microsoft.com/office/mac/drawingml/2011/main" xmlns="" val="1"/>
            </a:ext>
          </a:extLst>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36</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61153998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7046D61-2087-43D1-87FF-E76CDD57F46E}"/>
              </a:ext>
            </a:extLst>
          </p:cNvPr>
          <p:cNvSpPr>
            <a:spLocks noGrp="1"/>
          </p:cNvSpPr>
          <p:nvPr>
            <p:ph idx="1"/>
          </p:nvPr>
        </p:nvSpPr>
        <p:spPr/>
        <p:txBody>
          <a:bodyPr>
            <a:normAutofit/>
          </a:bodyPr>
          <a:lstStyle/>
          <a:p>
            <a:pPr>
              <a:lnSpc>
                <a:spcPct val="80000"/>
              </a:lnSpc>
              <a:defRPr sz="2700"/>
            </a:pPr>
            <a:r>
              <a:rPr lang="en-US" dirty="0"/>
              <a:t>Motivation</a:t>
            </a:r>
          </a:p>
          <a:p>
            <a:pPr marL="783769" lvl="1" indent="-326569">
              <a:lnSpc>
                <a:spcPct val="80000"/>
              </a:lnSpc>
              <a:defRPr sz="2400"/>
            </a:pPr>
            <a:r>
              <a:rPr lang="en-US" dirty="0"/>
              <a:t>Text and documents are big data.</a:t>
            </a:r>
          </a:p>
          <a:p>
            <a:pPr marL="783769" lvl="1" indent="-326569">
              <a:lnSpc>
                <a:spcPct val="80000"/>
              </a:lnSpc>
              <a:defRPr sz="2400"/>
            </a:pPr>
            <a:r>
              <a:rPr lang="en-US" dirty="0"/>
              <a:t>Text and document processing is fundamental for many Web applications. </a:t>
            </a:r>
            <a:endParaRPr lang="en-US" sz="2700" dirty="0"/>
          </a:p>
          <a:p>
            <a:pPr>
              <a:lnSpc>
                <a:spcPct val="80000"/>
              </a:lnSpc>
              <a:defRPr sz="2700"/>
            </a:pPr>
            <a:r>
              <a:rPr lang="en-US" dirty="0"/>
              <a:t>In this coding assignment, you need to implement two tasks with Hadoop.</a:t>
            </a:r>
          </a:p>
          <a:p>
            <a:pPr marL="783769" lvl="1" indent="-326569">
              <a:lnSpc>
                <a:spcPct val="80000"/>
              </a:lnSpc>
              <a:defRPr sz="2400"/>
            </a:pPr>
            <a:r>
              <a:rPr lang="en-US" dirty="0"/>
              <a:t>Task 1: Given TWO textual files, count the number of words that are common. </a:t>
            </a:r>
          </a:p>
          <a:p>
            <a:pPr marL="783769" lvl="1" indent="-326569">
              <a:lnSpc>
                <a:spcPct val="80000"/>
              </a:lnSpc>
              <a:defRPr sz="2400"/>
            </a:pPr>
            <a:r>
              <a:rPr lang="en-US" dirty="0"/>
              <a:t>Task 2: </a:t>
            </a:r>
            <a:r>
              <a:rPr lang="en-SG" altLang="zh-CN" dirty="0"/>
              <a:t>Recommendation System</a:t>
            </a:r>
            <a:br>
              <a:rPr lang="en-SG" altLang="zh-CN" dirty="0"/>
            </a:br>
            <a:endParaRPr lang="en-US" dirty="0"/>
          </a:p>
          <a:p>
            <a:pPr marL="783769" lvl="1" indent="-326569">
              <a:lnSpc>
                <a:spcPct val="80000"/>
              </a:lnSpc>
              <a:defRPr sz="2400"/>
            </a:pPr>
            <a:r>
              <a:rPr lang="en-US" dirty="0"/>
              <a:t>Detailed guideline and specification are given in the later slides. </a:t>
            </a:r>
          </a:p>
          <a:p>
            <a:endParaRPr lang="en-SG" dirty="0"/>
          </a:p>
        </p:txBody>
      </p:sp>
      <p:sp>
        <p:nvSpPr>
          <p:cNvPr id="3" name="标题 2">
            <a:extLst>
              <a:ext uri="{FF2B5EF4-FFF2-40B4-BE49-F238E27FC236}">
                <a16:creationId xmlns:a16="http://schemas.microsoft.com/office/drawing/2014/main" id="{A4E53F52-0920-4820-9394-35236D20A9DA}"/>
              </a:ext>
            </a:extLst>
          </p:cNvPr>
          <p:cNvSpPr>
            <a:spLocks noGrp="1"/>
          </p:cNvSpPr>
          <p:nvPr>
            <p:ph type="title"/>
          </p:nvPr>
        </p:nvSpPr>
        <p:spPr/>
        <p:txBody>
          <a:bodyPr/>
          <a:lstStyle/>
          <a:p>
            <a:r>
              <a:rPr lang="en-SG" dirty="0"/>
              <a:t>Task Overview</a:t>
            </a:r>
          </a:p>
        </p:txBody>
      </p:sp>
      <p:sp>
        <p:nvSpPr>
          <p:cNvPr id="4" name="灯片编号占位符 3">
            <a:extLst>
              <a:ext uri="{FF2B5EF4-FFF2-40B4-BE49-F238E27FC236}">
                <a16:creationId xmlns:a16="http://schemas.microsoft.com/office/drawing/2014/main" id="{B3F5E365-7AE0-46F8-B98A-CD830B6D9329}"/>
              </a:ext>
            </a:extLst>
          </p:cNvPr>
          <p:cNvSpPr>
            <a:spLocks noGrp="1"/>
          </p:cNvSpPr>
          <p:nvPr>
            <p:ph type="sldNum" sz="quarter" idx="10"/>
          </p:nvPr>
        </p:nvSpPr>
        <p:spPr/>
        <p:txBody>
          <a:bodyPr/>
          <a:lstStyle/>
          <a:p>
            <a:fld id="{95C605C4-1F5B-4B2B-8458-3FC432AF1FAC}" type="slidenum">
              <a:rPr lang="en-US" smtClean="0"/>
              <a:t>4</a:t>
            </a:fld>
            <a:endParaRPr lang="en-US"/>
          </a:p>
        </p:txBody>
      </p:sp>
    </p:spTree>
    <p:extLst>
      <p:ext uri="{BB962C8B-B14F-4D97-AF65-F5344CB8AC3E}">
        <p14:creationId xmlns:p14="http://schemas.microsoft.com/office/powerpoint/2010/main" val="383513413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95E021A-8ED2-46F6-8287-C99975AE3AD9}"/>
              </a:ext>
            </a:extLst>
          </p:cNvPr>
          <p:cNvSpPr>
            <a:spLocks noGrp="1"/>
          </p:cNvSpPr>
          <p:nvPr>
            <p:ph idx="1"/>
          </p:nvPr>
        </p:nvSpPr>
        <p:spPr/>
        <p:txBody>
          <a:bodyPr/>
          <a:lstStyle/>
          <a:p>
            <a:pPr>
              <a:lnSpc>
                <a:spcPct val="80000"/>
              </a:lnSpc>
              <a:defRPr sz="2700"/>
            </a:pPr>
            <a:r>
              <a:rPr lang="en-US" dirty="0"/>
              <a:t>Motivation</a:t>
            </a:r>
          </a:p>
          <a:p>
            <a:pPr marL="783769" lvl="1" indent="-326569">
              <a:lnSpc>
                <a:spcPct val="80000"/>
              </a:lnSpc>
              <a:defRPr sz="2400"/>
            </a:pPr>
            <a:r>
              <a:rPr lang="en-US" dirty="0"/>
              <a:t>We choose </a:t>
            </a:r>
            <a:r>
              <a:rPr lang="en-US" b="1" dirty="0" err="1"/>
              <a:t>CommonWords</a:t>
            </a:r>
            <a:r>
              <a:rPr lang="en-US" dirty="0"/>
              <a:t> as our first task because it is representative and it is based on </a:t>
            </a:r>
            <a:r>
              <a:rPr lang="en-US" b="1" dirty="0" err="1"/>
              <a:t>WordCount</a:t>
            </a:r>
            <a:r>
              <a:rPr lang="en-US" dirty="0"/>
              <a:t>. After reading the </a:t>
            </a:r>
            <a:r>
              <a:rPr lang="en-US" b="1" dirty="0" err="1"/>
              <a:t>WordCount</a:t>
            </a:r>
            <a:r>
              <a:rPr lang="en-US" dirty="0"/>
              <a:t> example, I think all of you can complete this task easily.</a:t>
            </a:r>
          </a:p>
          <a:p>
            <a:endParaRPr lang="en-SG" dirty="0"/>
          </a:p>
        </p:txBody>
      </p:sp>
      <p:sp>
        <p:nvSpPr>
          <p:cNvPr id="3" name="标题 2">
            <a:extLst>
              <a:ext uri="{FF2B5EF4-FFF2-40B4-BE49-F238E27FC236}">
                <a16:creationId xmlns:a16="http://schemas.microsoft.com/office/drawing/2014/main" id="{215A3E0A-0433-455C-8912-2CED3B856666}"/>
              </a:ext>
            </a:extLst>
          </p:cNvPr>
          <p:cNvSpPr>
            <a:spLocks noGrp="1"/>
          </p:cNvSpPr>
          <p:nvPr>
            <p:ph type="title"/>
          </p:nvPr>
        </p:nvSpPr>
        <p:spPr/>
        <p:txBody>
          <a:bodyPr/>
          <a:lstStyle/>
          <a:p>
            <a:r>
              <a:rPr lang="en-SG" dirty="0"/>
              <a:t>Task1:</a:t>
            </a:r>
          </a:p>
        </p:txBody>
      </p:sp>
      <p:sp>
        <p:nvSpPr>
          <p:cNvPr id="4" name="灯片编号占位符 3">
            <a:extLst>
              <a:ext uri="{FF2B5EF4-FFF2-40B4-BE49-F238E27FC236}">
                <a16:creationId xmlns:a16="http://schemas.microsoft.com/office/drawing/2014/main" id="{873F8D38-D65A-475B-ABE5-2E9B03E7C673}"/>
              </a:ext>
            </a:extLst>
          </p:cNvPr>
          <p:cNvSpPr>
            <a:spLocks noGrp="1"/>
          </p:cNvSpPr>
          <p:nvPr>
            <p:ph type="sldNum" sz="quarter" idx="10"/>
          </p:nvPr>
        </p:nvSpPr>
        <p:spPr/>
        <p:txBody>
          <a:bodyPr/>
          <a:lstStyle/>
          <a:p>
            <a:fld id="{95C605C4-1F5B-4B2B-8458-3FC432AF1FAC}" type="slidenum">
              <a:rPr lang="en-US" smtClean="0"/>
              <a:t>5</a:t>
            </a:fld>
            <a:endParaRPr lang="en-US"/>
          </a:p>
        </p:txBody>
      </p:sp>
    </p:spTree>
    <p:extLst>
      <p:ext uri="{BB962C8B-B14F-4D97-AF65-F5344CB8AC3E}">
        <p14:creationId xmlns:p14="http://schemas.microsoft.com/office/powerpoint/2010/main" val="147218468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C334D46-8071-4EC9-97F7-93138FE9D389}"/>
              </a:ext>
            </a:extLst>
          </p:cNvPr>
          <p:cNvSpPr>
            <a:spLocks noGrp="1"/>
          </p:cNvSpPr>
          <p:nvPr>
            <p:ph idx="1"/>
          </p:nvPr>
        </p:nvSpPr>
        <p:spPr/>
        <p:txBody>
          <a:bodyPr>
            <a:normAutofit/>
          </a:bodyPr>
          <a:lstStyle/>
          <a:p>
            <a:pPr>
              <a:lnSpc>
                <a:spcPct val="80000"/>
              </a:lnSpc>
              <a:spcBef>
                <a:spcPts val="600"/>
              </a:spcBef>
              <a:defRPr sz="2700"/>
            </a:pPr>
            <a:r>
              <a:rPr lang="en-US" dirty="0"/>
              <a:t>Problem</a:t>
            </a:r>
          </a:p>
          <a:p>
            <a:pPr lvl="1">
              <a:lnSpc>
                <a:spcPct val="80000"/>
              </a:lnSpc>
              <a:spcBef>
                <a:spcPts val="600"/>
              </a:spcBef>
              <a:defRPr sz="2700"/>
            </a:pPr>
            <a:r>
              <a:rPr lang="en-US" dirty="0"/>
              <a:t>Given TWO textual files, count the number of words that are common.</a:t>
            </a:r>
          </a:p>
          <a:p>
            <a:pPr>
              <a:lnSpc>
                <a:spcPct val="80000"/>
              </a:lnSpc>
              <a:spcBef>
                <a:spcPts val="600"/>
              </a:spcBef>
              <a:defRPr sz="2700"/>
            </a:pPr>
            <a:r>
              <a:rPr lang="en-US" sz="2900" dirty="0"/>
              <a:t>Goals</a:t>
            </a:r>
          </a:p>
          <a:p>
            <a:pPr marL="742950" lvl="1" indent="-285750">
              <a:lnSpc>
                <a:spcPct val="80000"/>
              </a:lnSpc>
              <a:spcBef>
                <a:spcPts val="600"/>
              </a:spcBef>
              <a:defRPr sz="2400"/>
            </a:pPr>
            <a:r>
              <a:rPr lang="en-US" dirty="0"/>
              <a:t>You should learn how to </a:t>
            </a:r>
          </a:p>
          <a:p>
            <a:pPr marL="1143000" lvl="2" indent="-228600">
              <a:lnSpc>
                <a:spcPct val="80000"/>
              </a:lnSpc>
              <a:spcBef>
                <a:spcPts val="500"/>
              </a:spcBef>
              <a:defRPr sz="2400"/>
            </a:pPr>
            <a:r>
              <a:rPr lang="en-US" dirty="0"/>
              <a:t>write programs that involve </a:t>
            </a:r>
            <a:r>
              <a:rPr lang="en-US" dirty="0">
                <a:solidFill>
                  <a:srgbClr val="FF0000"/>
                </a:solidFill>
              </a:rPr>
              <a:t>multiple stages</a:t>
            </a:r>
            <a:endParaRPr lang="en-US" dirty="0"/>
          </a:p>
          <a:p>
            <a:pPr marL="1143000" lvl="2" indent="-228600">
              <a:lnSpc>
                <a:spcPct val="80000"/>
              </a:lnSpc>
              <a:spcBef>
                <a:spcPts val="500"/>
              </a:spcBef>
              <a:defRPr sz="2400"/>
            </a:pPr>
            <a:r>
              <a:rPr lang="en-US" dirty="0"/>
              <a:t>perform a task that combine information from two files</a:t>
            </a:r>
            <a:endParaRPr lang="en-US" sz="2200" dirty="0"/>
          </a:p>
          <a:p>
            <a:pPr>
              <a:lnSpc>
                <a:spcPct val="80000"/>
              </a:lnSpc>
              <a:spcBef>
                <a:spcPts val="600"/>
              </a:spcBef>
              <a:defRPr sz="2700"/>
            </a:pPr>
            <a:r>
              <a:rPr lang="en-US" dirty="0"/>
              <a:t>Scenarios to consider</a:t>
            </a:r>
            <a:endParaRPr lang="en-US" sz="2900" dirty="0"/>
          </a:p>
          <a:p>
            <a:pPr marL="742950" lvl="1" indent="-285750">
              <a:lnSpc>
                <a:spcPct val="80000"/>
              </a:lnSpc>
              <a:spcBef>
                <a:spcPts val="600"/>
              </a:spcBef>
              <a:defRPr sz="2400"/>
            </a:pPr>
            <a:r>
              <a:rPr lang="en-US" dirty="0"/>
              <a:t>Remove stop-words like “a”, “the”, “that”, “of”, …</a:t>
            </a:r>
          </a:p>
          <a:p>
            <a:pPr marL="742950" lvl="1" indent="-285750">
              <a:lnSpc>
                <a:spcPct val="80000"/>
              </a:lnSpc>
              <a:spcBef>
                <a:spcPts val="600"/>
              </a:spcBef>
              <a:defRPr sz="2400"/>
            </a:pPr>
            <a:r>
              <a:rPr lang="en-US" dirty="0"/>
              <a:t>Sort the output in descending order of number of common words</a:t>
            </a:r>
          </a:p>
          <a:p>
            <a:endParaRPr lang="en-SG" dirty="0"/>
          </a:p>
        </p:txBody>
      </p:sp>
      <p:sp>
        <p:nvSpPr>
          <p:cNvPr id="4" name="灯片编号占位符 3">
            <a:extLst>
              <a:ext uri="{FF2B5EF4-FFF2-40B4-BE49-F238E27FC236}">
                <a16:creationId xmlns:a16="http://schemas.microsoft.com/office/drawing/2014/main" id="{9D527DE5-D1A4-4349-B571-DF2D4FA46C92}"/>
              </a:ext>
            </a:extLst>
          </p:cNvPr>
          <p:cNvSpPr>
            <a:spLocks noGrp="1"/>
          </p:cNvSpPr>
          <p:nvPr>
            <p:ph type="sldNum" sz="quarter" idx="10"/>
          </p:nvPr>
        </p:nvSpPr>
        <p:spPr/>
        <p:txBody>
          <a:bodyPr/>
          <a:lstStyle/>
          <a:p>
            <a:fld id="{95C605C4-1F5B-4B2B-8458-3FC432AF1FAC}" type="slidenum">
              <a:rPr lang="en-US" smtClean="0"/>
              <a:t>6</a:t>
            </a:fld>
            <a:endParaRPr lang="en-US"/>
          </a:p>
        </p:txBody>
      </p:sp>
    </p:spTree>
    <p:extLst>
      <p:ext uri="{BB962C8B-B14F-4D97-AF65-F5344CB8AC3E}">
        <p14:creationId xmlns:p14="http://schemas.microsoft.com/office/powerpoint/2010/main" val="191777948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152C252-A1E4-40EB-829A-982ADC05B993}"/>
              </a:ext>
            </a:extLst>
          </p:cNvPr>
          <p:cNvSpPr>
            <a:spLocks noGrp="1"/>
          </p:cNvSpPr>
          <p:nvPr>
            <p:ph idx="1"/>
          </p:nvPr>
        </p:nvSpPr>
        <p:spPr/>
        <p:txBody>
          <a:bodyPr/>
          <a:lstStyle/>
          <a:p>
            <a:pPr marL="339470" indent="-339470" defTabSz="905255">
              <a:lnSpc>
                <a:spcPct val="80000"/>
              </a:lnSpc>
              <a:spcBef>
                <a:spcPts val="500"/>
              </a:spcBef>
              <a:defRPr sz="2600"/>
            </a:pPr>
            <a:r>
              <a:rPr lang="en-US" dirty="0"/>
              <a:t>Input data</a:t>
            </a:r>
          </a:p>
          <a:p>
            <a:pPr marL="797018" lvl="1" indent="-344390" defTabSz="905255">
              <a:spcBef>
                <a:spcPts val="500"/>
              </a:spcBef>
              <a:defRPr sz="2300"/>
            </a:pPr>
            <a:r>
              <a:rPr lang="en-US" dirty="0"/>
              <a:t>Use the stop-word file:</a:t>
            </a:r>
          </a:p>
          <a:p>
            <a:pPr marL="1222094" lvl="2" indent="-316838" defTabSz="905255">
              <a:spcBef>
                <a:spcPts val="500"/>
              </a:spcBef>
              <a:defRPr sz="2300"/>
            </a:pPr>
            <a:r>
              <a:rPr lang="en-US" dirty="0"/>
              <a:t>Stopwords.txt</a:t>
            </a:r>
          </a:p>
          <a:p>
            <a:pPr marL="797018" lvl="1" indent="-344390" defTabSz="905255">
              <a:spcBef>
                <a:spcPts val="500"/>
              </a:spcBef>
              <a:defRPr sz="2300"/>
            </a:pPr>
            <a:r>
              <a:rPr lang="en-US" dirty="0"/>
              <a:t>Use the following two files:</a:t>
            </a:r>
          </a:p>
          <a:p>
            <a:pPr marL="1222094" lvl="2" indent="-316838" defTabSz="905255">
              <a:spcBef>
                <a:spcPts val="500"/>
              </a:spcBef>
              <a:defRPr sz="2300"/>
            </a:pPr>
            <a:r>
              <a:rPr lang="en-US" dirty="0"/>
              <a:t>Task1-input1.txt</a:t>
            </a:r>
          </a:p>
          <a:p>
            <a:pPr marL="1222094" lvl="2" indent="-316838" defTabSz="905255">
              <a:spcBef>
                <a:spcPts val="500"/>
              </a:spcBef>
              <a:defRPr sz="2300"/>
            </a:pPr>
            <a:r>
              <a:rPr lang="en-US" dirty="0"/>
              <a:t>Task1-input2.txt</a:t>
            </a:r>
          </a:p>
          <a:p>
            <a:pPr marL="1131569" lvl="2" indent="-226313" defTabSz="905255">
              <a:lnSpc>
                <a:spcPct val="80000"/>
              </a:lnSpc>
              <a:spcBef>
                <a:spcPts val="300"/>
              </a:spcBef>
              <a:defRPr sz="2200" u="sng">
                <a:solidFill>
                  <a:srgbClr val="0000FF"/>
                </a:solidFill>
                <a:uFill>
                  <a:solidFill>
                    <a:srgbClr val="0000FF"/>
                  </a:solidFill>
                </a:uFill>
              </a:defRPr>
            </a:pPr>
            <a:endParaRPr lang="en-US" dirty="0"/>
          </a:p>
          <a:p>
            <a:pPr marL="339470" indent="-339470" defTabSz="905255">
              <a:lnSpc>
                <a:spcPct val="80000"/>
              </a:lnSpc>
              <a:spcBef>
                <a:spcPts val="500"/>
              </a:spcBef>
              <a:defRPr sz="2600"/>
            </a:pPr>
            <a:r>
              <a:rPr lang="en-US" dirty="0"/>
              <a:t>Output</a:t>
            </a:r>
          </a:p>
          <a:p>
            <a:pPr marL="846216" lvl="1" indent="-393589" defTabSz="905255">
              <a:spcBef>
                <a:spcPts val="600"/>
              </a:spcBef>
              <a:defRPr sz="2300"/>
            </a:pPr>
            <a:r>
              <a:rPr lang="en-US" dirty="0" err="1"/>
              <a:t>Wordcount</a:t>
            </a:r>
            <a:r>
              <a:rPr lang="en-US" dirty="0"/>
              <a:t> for two input files</a:t>
            </a:r>
          </a:p>
          <a:p>
            <a:pPr marL="846216" lvl="1" indent="-393589" defTabSz="905255">
              <a:spcBef>
                <a:spcPts val="600"/>
              </a:spcBef>
              <a:defRPr sz="2300"/>
            </a:pPr>
            <a:r>
              <a:rPr lang="en-US" dirty="0"/>
              <a:t>Top-15 output of the result using the data files listed above (you only need to extract these 15 output from the sorted output)</a:t>
            </a:r>
          </a:p>
          <a:p>
            <a:endParaRPr lang="en-SG" dirty="0"/>
          </a:p>
        </p:txBody>
      </p:sp>
      <p:sp>
        <p:nvSpPr>
          <p:cNvPr id="4" name="灯片编号占位符 3">
            <a:extLst>
              <a:ext uri="{FF2B5EF4-FFF2-40B4-BE49-F238E27FC236}">
                <a16:creationId xmlns:a16="http://schemas.microsoft.com/office/drawing/2014/main" id="{AC8016F9-5A1A-4630-BD05-E997879CFF95}"/>
              </a:ext>
            </a:extLst>
          </p:cNvPr>
          <p:cNvSpPr>
            <a:spLocks noGrp="1"/>
          </p:cNvSpPr>
          <p:nvPr>
            <p:ph type="sldNum" sz="quarter" idx="10"/>
          </p:nvPr>
        </p:nvSpPr>
        <p:spPr/>
        <p:txBody>
          <a:bodyPr/>
          <a:lstStyle/>
          <a:p>
            <a:fld id="{95C605C4-1F5B-4B2B-8458-3FC432AF1FAC}" type="slidenum">
              <a:rPr lang="en-US" smtClean="0"/>
              <a:t>7</a:t>
            </a:fld>
            <a:endParaRPr lang="en-US"/>
          </a:p>
        </p:txBody>
      </p:sp>
    </p:spTree>
    <p:extLst>
      <p:ext uri="{BB962C8B-B14F-4D97-AF65-F5344CB8AC3E}">
        <p14:creationId xmlns:p14="http://schemas.microsoft.com/office/powerpoint/2010/main" val="1803377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itle 1"/>
          <p:cNvSpPr txBox="1">
            <a:spLocks noGrp="1"/>
          </p:cNvSpPr>
          <p:nvPr>
            <p:ph type="title"/>
          </p:nvPr>
        </p:nvSpPr>
        <p:spPr>
          <a:xfrm>
            <a:off x="457200" y="274637"/>
            <a:ext cx="8229600" cy="1143004"/>
          </a:xfrm>
          <a:prstGeom prst="rect">
            <a:avLst/>
          </a:prstGeom>
        </p:spPr>
        <p:txBody>
          <a:bodyPr/>
          <a:lstStyle/>
          <a:p>
            <a:r>
              <a:rPr dirty="0"/>
              <a:t>Running Example</a:t>
            </a:r>
          </a:p>
        </p:txBody>
      </p:sp>
      <p:sp>
        <p:nvSpPr>
          <p:cNvPr id="144" name="Content Placeholder 2"/>
          <p:cNvSpPr txBox="1">
            <a:spLocks noGrp="1"/>
          </p:cNvSpPr>
          <p:nvPr>
            <p:ph type="body" idx="1"/>
          </p:nvPr>
        </p:nvSpPr>
        <p:spPr>
          <a:xfrm>
            <a:off x="457200" y="1600200"/>
            <a:ext cx="8458200" cy="4525963"/>
          </a:xfrm>
          <a:prstGeom prst="rect">
            <a:avLst/>
          </a:prstGeom>
        </p:spPr>
        <p:txBody>
          <a:bodyPr/>
          <a:lstStyle/>
          <a:p>
            <a:r>
              <a:rPr dirty="0"/>
              <a:t>File 1</a:t>
            </a:r>
          </a:p>
          <a:p>
            <a:pPr marL="742950" lvl="1" indent="-285750">
              <a:spcBef>
                <a:spcPts val="600"/>
              </a:spcBef>
              <a:defRPr sz="2800">
                <a:solidFill>
                  <a:srgbClr val="FF0000"/>
                </a:solidFill>
              </a:defRPr>
            </a:pPr>
            <a:r>
              <a:rPr dirty="0"/>
              <a:t>He</a:t>
            </a:r>
            <a:r>
              <a:rPr dirty="0">
                <a:solidFill>
                  <a:srgbClr val="000000"/>
                </a:solidFill>
              </a:rPr>
              <a:t> put some </a:t>
            </a:r>
            <a:r>
              <a:rPr dirty="0">
                <a:solidFill>
                  <a:srgbClr val="0070C0"/>
                </a:solidFill>
              </a:rPr>
              <a:t>sugar</a:t>
            </a:r>
            <a:r>
              <a:rPr dirty="0">
                <a:solidFill>
                  <a:srgbClr val="000000"/>
                </a:solidFill>
              </a:rPr>
              <a:t> into his </a:t>
            </a:r>
            <a:r>
              <a:rPr dirty="0">
                <a:solidFill>
                  <a:srgbClr val="00B050"/>
                </a:solidFill>
              </a:rPr>
              <a:t>coffee</a:t>
            </a:r>
            <a:r>
              <a:rPr dirty="0">
                <a:solidFill>
                  <a:srgbClr val="000000"/>
                </a:solidFill>
              </a:rPr>
              <a:t>, as </a:t>
            </a:r>
            <a:r>
              <a:rPr dirty="0"/>
              <a:t>he</a:t>
            </a:r>
            <a:r>
              <a:rPr dirty="0">
                <a:solidFill>
                  <a:srgbClr val="000000"/>
                </a:solidFill>
              </a:rPr>
              <a:t> always did.</a:t>
            </a:r>
          </a:p>
          <a:p>
            <a:r>
              <a:rPr dirty="0"/>
              <a:t>File 2</a:t>
            </a:r>
          </a:p>
          <a:p>
            <a:pPr marL="742950" lvl="1" indent="-285750">
              <a:spcBef>
                <a:spcPts val="600"/>
              </a:spcBef>
              <a:defRPr sz="2800">
                <a:solidFill>
                  <a:srgbClr val="FF0000"/>
                </a:solidFill>
              </a:defRPr>
            </a:pPr>
            <a:r>
              <a:rPr dirty="0"/>
              <a:t>He</a:t>
            </a:r>
            <a:r>
              <a:rPr dirty="0">
                <a:solidFill>
                  <a:srgbClr val="000000"/>
                </a:solidFill>
              </a:rPr>
              <a:t> had </a:t>
            </a:r>
            <a:r>
              <a:rPr dirty="0">
                <a:solidFill>
                  <a:srgbClr val="0070C0"/>
                </a:solidFill>
              </a:rPr>
              <a:t>sugar</a:t>
            </a:r>
            <a:r>
              <a:rPr dirty="0">
                <a:solidFill>
                  <a:srgbClr val="000000"/>
                </a:solidFill>
              </a:rPr>
              <a:t> in his </a:t>
            </a:r>
            <a:r>
              <a:rPr dirty="0">
                <a:solidFill>
                  <a:srgbClr val="00B050"/>
                </a:solidFill>
              </a:rPr>
              <a:t>coffee, </a:t>
            </a:r>
            <a:r>
              <a:rPr dirty="0">
                <a:solidFill>
                  <a:srgbClr val="000000"/>
                </a:solidFill>
              </a:rPr>
              <a:t>though</a:t>
            </a:r>
            <a:r>
              <a:rPr dirty="0">
                <a:solidFill>
                  <a:srgbClr val="00B050"/>
                </a:solidFill>
              </a:rPr>
              <a:t> </a:t>
            </a:r>
            <a:r>
              <a:rPr dirty="0"/>
              <a:t>he</a:t>
            </a:r>
            <a:r>
              <a:rPr dirty="0">
                <a:solidFill>
                  <a:srgbClr val="00B050"/>
                </a:solidFill>
              </a:rPr>
              <a:t> </a:t>
            </a:r>
            <a:r>
              <a:rPr dirty="0">
                <a:solidFill>
                  <a:srgbClr val="000000"/>
                </a:solidFill>
              </a:rPr>
              <a:t>is diabetic</a:t>
            </a:r>
            <a:r>
              <a:rPr dirty="0">
                <a:solidFill>
                  <a:srgbClr val="00B050"/>
                </a:solidFill>
              </a:rPr>
              <a:t>.</a:t>
            </a:r>
          </a:p>
          <a:p>
            <a:pPr marL="742950" lvl="1" indent="-285750">
              <a:spcBef>
                <a:spcPts val="600"/>
              </a:spcBef>
              <a:defRPr sz="2800">
                <a:solidFill>
                  <a:srgbClr val="00B050"/>
                </a:solidFill>
              </a:defRPr>
            </a:pPr>
            <a:endParaRPr dirty="0">
              <a:solidFill>
                <a:srgbClr val="00B050"/>
              </a:solidFill>
            </a:endParaRPr>
          </a:p>
          <a:p>
            <a:r>
              <a:rPr dirty="0"/>
              <a:t>Output:</a:t>
            </a:r>
          </a:p>
        </p:txBody>
      </p:sp>
      <p:grpSp>
        <p:nvGrpSpPr>
          <p:cNvPr id="147" name="Rectangle 4"/>
          <p:cNvGrpSpPr/>
          <p:nvPr/>
        </p:nvGrpSpPr>
        <p:grpSpPr>
          <a:xfrm>
            <a:off x="2438400" y="4457700"/>
            <a:ext cx="1790701" cy="1066800"/>
            <a:chOff x="0" y="0"/>
            <a:chExt cx="1790701" cy="1066800"/>
          </a:xfrm>
        </p:grpSpPr>
        <p:sp>
          <p:nvSpPr>
            <p:cNvPr id="145" name="矩形"/>
            <p:cNvSpPr/>
            <p:nvPr/>
          </p:nvSpPr>
          <p:spPr>
            <a:xfrm>
              <a:off x="0" y="0"/>
              <a:ext cx="1752600" cy="1066800"/>
            </a:xfrm>
            <a:prstGeom prst="rect">
              <a:avLst/>
            </a:prstGeom>
            <a:noFill/>
            <a:ln w="25400" cap="flat">
              <a:solidFill>
                <a:srgbClr val="000000"/>
              </a:solidFill>
              <a:prstDash val="solid"/>
              <a:round/>
            </a:ln>
            <a:effectLst/>
          </p:spPr>
          <p:txBody>
            <a:bodyPr wrap="square" lIns="45718" tIns="45718" rIns="45718" bIns="45718" numCol="1" anchor="ctr">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146" name="2 he…"/>
            <p:cNvSpPr txBox="1"/>
            <p:nvPr/>
          </p:nvSpPr>
          <p:spPr>
            <a:xfrm>
              <a:off x="38101" y="99247"/>
              <a:ext cx="1752600" cy="8915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dirty="0">
                  <a:ln>
                    <a:noFill/>
                  </a:ln>
                  <a:solidFill>
                    <a:srgbClr val="000000"/>
                  </a:solidFill>
                  <a:effectLst/>
                  <a:uLnTx/>
                  <a:uFillTx/>
                  <a:latin typeface="Calibri"/>
                  <a:cs typeface="Calibri"/>
                  <a:sym typeface="Calibri"/>
                </a:rPr>
                <a:t>2	he</a:t>
              </a:r>
              <a:endParaRPr kumimoji="0" sz="1800" b="0" i="0" u="none" strike="noStrike" kern="0" cap="none" spc="0" normalizeH="0" baseline="0" noProof="0" dirty="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dirty="0">
                  <a:ln>
                    <a:noFill/>
                  </a:ln>
                  <a:solidFill>
                    <a:srgbClr val="000000"/>
                  </a:solidFill>
                  <a:effectLst/>
                  <a:uLnTx/>
                  <a:uFillTx/>
                  <a:latin typeface="Calibri"/>
                  <a:cs typeface="Calibri"/>
                  <a:sym typeface="Calibri"/>
                </a:rPr>
                <a:t>1	sugar</a:t>
              </a:r>
              <a:endParaRPr kumimoji="0" sz="1800" b="0" i="0" u="none" strike="noStrike" kern="0" cap="none" spc="0" normalizeH="0" baseline="0" noProof="0" dirty="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dirty="0">
                  <a:ln>
                    <a:noFill/>
                  </a:ln>
                  <a:solidFill>
                    <a:srgbClr val="000000"/>
                  </a:solidFill>
                  <a:effectLst/>
                  <a:uLnTx/>
                  <a:uFillTx/>
                  <a:latin typeface="Calibri"/>
                  <a:cs typeface="Calibri"/>
                  <a:sym typeface="Calibri"/>
                </a:rPr>
                <a:t>1	coffee</a:t>
              </a:r>
            </a:p>
          </p:txBody>
        </p:sp>
      </p:grpSp>
      <p:sp>
        <p:nvSpPr>
          <p:cNvPr id="148" name="TextBox 5"/>
          <p:cNvSpPr txBox="1"/>
          <p:nvPr/>
        </p:nvSpPr>
        <p:spPr>
          <a:xfrm>
            <a:off x="3657600" y="5904207"/>
            <a:ext cx="1676400" cy="57403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1600"/>
            </a:pPr>
            <a:r>
              <a:rPr kumimoji="0" sz="1600" b="0" i="0" u="none" strike="noStrike" kern="0" cap="none" spc="0" normalizeH="0" baseline="0" noProof="0" dirty="0">
                <a:ln>
                  <a:noFill/>
                </a:ln>
                <a:solidFill>
                  <a:srgbClr val="000000"/>
                </a:solidFill>
                <a:effectLst/>
                <a:uLnTx/>
                <a:uFillTx/>
                <a:latin typeface="Calibri"/>
                <a:cs typeface="Calibri"/>
                <a:sym typeface="Calibri"/>
              </a:rPr>
              <a:t>Common words</a:t>
            </a:r>
          </a:p>
          <a:p>
            <a:pPr marL="0" marR="0" lvl="0" indent="0" algn="l" defTabSz="914400" rtl="0" eaLnBrk="1" fontAlgn="auto" latinLnBrk="0" hangingPunct="0">
              <a:lnSpc>
                <a:spcPct val="100000"/>
              </a:lnSpc>
              <a:spcBef>
                <a:spcPts val="0"/>
              </a:spcBef>
              <a:spcAft>
                <a:spcPts val="0"/>
              </a:spcAft>
              <a:buClrTx/>
              <a:buSzTx/>
              <a:buFontTx/>
              <a:buNone/>
              <a:tabLst/>
              <a:defRPr sz="1600"/>
            </a:pPr>
            <a:r>
              <a:rPr kumimoji="0" sz="1600" b="0" i="0" u="none" strike="noStrike" kern="0" cap="none" spc="0" normalizeH="0" baseline="0" noProof="0" dirty="0">
                <a:ln>
                  <a:noFill/>
                </a:ln>
                <a:solidFill>
                  <a:srgbClr val="000000"/>
                </a:solidFill>
                <a:effectLst/>
                <a:uLnTx/>
                <a:uFillTx/>
                <a:latin typeface="Calibri"/>
                <a:cs typeface="Calibri"/>
                <a:sym typeface="Calibri"/>
              </a:rPr>
              <a:t>(value)</a:t>
            </a:r>
          </a:p>
        </p:txBody>
      </p:sp>
      <p:sp>
        <p:nvSpPr>
          <p:cNvPr id="149" name="TextBox 6"/>
          <p:cNvSpPr txBox="1"/>
          <p:nvPr/>
        </p:nvSpPr>
        <p:spPr>
          <a:xfrm>
            <a:off x="1524001" y="5734585"/>
            <a:ext cx="1828800" cy="105663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1600" b="1"/>
            </a:pPr>
            <a:r>
              <a:rPr kumimoji="0" sz="1600" b="1" i="0" u="none" strike="noStrike" kern="0" cap="none" spc="0" normalizeH="0" baseline="0" noProof="0" dirty="0">
                <a:ln>
                  <a:noFill/>
                </a:ln>
                <a:solidFill>
                  <a:srgbClr val="000000"/>
                </a:solidFill>
                <a:effectLst/>
                <a:uLnTx/>
                <a:uFillTx/>
                <a:latin typeface="Calibri"/>
                <a:cs typeface="Calibri"/>
                <a:sym typeface="Calibri"/>
              </a:rPr>
              <a:t>Sorted</a:t>
            </a:r>
            <a:r>
              <a:rPr kumimoji="0" sz="1600" b="0" i="0" u="none" strike="noStrike" kern="0" cap="none" spc="0" normalizeH="0" baseline="0" noProof="0" dirty="0">
                <a:ln>
                  <a:noFill/>
                </a:ln>
                <a:solidFill>
                  <a:srgbClr val="000000"/>
                </a:solidFill>
                <a:effectLst/>
                <a:uLnTx/>
                <a:uFillTx/>
                <a:latin typeface="Calibri"/>
                <a:cs typeface="Calibri"/>
                <a:sym typeface="Calibri"/>
              </a:rPr>
              <a:t> frequencies of common words</a:t>
            </a:r>
          </a:p>
          <a:p>
            <a:pPr marL="0" marR="0" lvl="0" indent="0" algn="l" defTabSz="914400" rtl="0" eaLnBrk="1" fontAlgn="auto" latinLnBrk="0" hangingPunct="0">
              <a:lnSpc>
                <a:spcPct val="100000"/>
              </a:lnSpc>
              <a:spcBef>
                <a:spcPts val="0"/>
              </a:spcBef>
              <a:spcAft>
                <a:spcPts val="0"/>
              </a:spcAft>
              <a:buClrTx/>
              <a:buSzTx/>
              <a:buFontTx/>
              <a:buNone/>
              <a:tabLst/>
              <a:defRPr sz="1600"/>
            </a:pPr>
            <a:r>
              <a:rPr kumimoji="0" sz="1600" b="0" i="0" u="none" strike="noStrike" kern="0" cap="none" spc="0" normalizeH="0" baseline="0" noProof="0" dirty="0">
                <a:ln>
                  <a:noFill/>
                </a:ln>
                <a:solidFill>
                  <a:srgbClr val="000000"/>
                </a:solidFill>
                <a:effectLst/>
                <a:uLnTx/>
                <a:uFillTx/>
                <a:latin typeface="Calibri"/>
                <a:cs typeface="Calibri"/>
                <a:sym typeface="Calibri"/>
              </a:rPr>
              <a:t>(key)</a:t>
            </a:r>
          </a:p>
        </p:txBody>
      </p:sp>
      <p:sp>
        <p:nvSpPr>
          <p:cNvPr id="150" name="Straight Arrow Connector 8"/>
          <p:cNvSpPr/>
          <p:nvPr/>
        </p:nvSpPr>
        <p:spPr>
          <a:xfrm flipV="1">
            <a:off x="2543041" y="5375617"/>
            <a:ext cx="38103" cy="423449"/>
          </a:xfrm>
          <a:prstGeom prst="line">
            <a:avLst/>
          </a:prstGeom>
          <a:ln w="28575">
            <a:solidFill>
              <a:srgbClr val="FF0000"/>
            </a:solidFill>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151" name="Straight Arrow Connector 9"/>
          <p:cNvSpPr/>
          <p:nvPr/>
        </p:nvSpPr>
        <p:spPr>
          <a:xfrm flipH="1" flipV="1">
            <a:off x="3691834" y="5384648"/>
            <a:ext cx="133353" cy="499649"/>
          </a:xfrm>
          <a:prstGeom prst="line">
            <a:avLst/>
          </a:prstGeom>
          <a:ln w="28575">
            <a:solidFill>
              <a:srgbClr val="FF0000"/>
            </a:solidFill>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152" name="Slide Number Placeholder 11"/>
          <p:cNvSpPr txBox="1">
            <a:spLocks noGrp="1"/>
          </p:cNvSpPr>
          <p:nvPr>
            <p:ph type="sldNum" sz="quarter" idx="4294967295"/>
          </p:nvPr>
        </p:nvSpPr>
        <p:spPr>
          <a:xfrm>
            <a:off x="8502738" y="6404290"/>
            <a:ext cx="184058" cy="269237"/>
          </a:xfrm>
          <a:prstGeom prst="rect">
            <a:avLst/>
          </a:prstGeom>
          <a:extLst>
            <a:ext uri="{C572A759-6A51-4108-AA02-DFA0A04FC94B}">
              <ma14:wrappingTextBoxFlag xmlns:ma14="http://schemas.microsoft.com/office/mac/drawingml/2011/main" xmlns="" val="1"/>
            </a:ext>
          </a:extLst>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8</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254985723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itle 1"/>
          <p:cNvSpPr txBox="1">
            <a:spLocks noGrp="1"/>
          </p:cNvSpPr>
          <p:nvPr>
            <p:ph type="title"/>
          </p:nvPr>
        </p:nvSpPr>
        <p:spPr>
          <a:xfrm>
            <a:off x="457200" y="274637"/>
            <a:ext cx="8229600" cy="1143004"/>
          </a:xfrm>
          <a:prstGeom prst="rect">
            <a:avLst/>
          </a:prstGeom>
        </p:spPr>
        <p:txBody>
          <a:bodyPr/>
          <a:lstStyle/>
          <a:p>
            <a:pPr>
              <a:defRPr>
                <a:solidFill>
                  <a:srgbClr val="FF0000"/>
                </a:solidFill>
              </a:defRPr>
            </a:pPr>
            <a:r>
              <a:t>Naïve</a:t>
            </a:r>
            <a:r>
              <a:rPr>
                <a:solidFill>
                  <a:srgbClr val="000000"/>
                </a:solidFill>
              </a:rPr>
              <a:t> Solution</a:t>
            </a:r>
          </a:p>
        </p:txBody>
      </p:sp>
      <p:sp>
        <p:nvSpPr>
          <p:cNvPr id="155" name="Content Placeholder 2"/>
          <p:cNvSpPr txBox="1">
            <a:spLocks noGrp="1"/>
          </p:cNvSpPr>
          <p:nvPr>
            <p:ph type="body" idx="1"/>
          </p:nvPr>
        </p:nvSpPr>
        <p:spPr>
          <a:xfrm>
            <a:off x="533400" y="1447800"/>
            <a:ext cx="8229600" cy="4525963"/>
          </a:xfrm>
          <a:prstGeom prst="rect">
            <a:avLst/>
          </a:prstGeom>
        </p:spPr>
        <p:txBody>
          <a:bodyPr/>
          <a:lstStyle/>
          <a:p>
            <a:r>
              <a:t>4 MapReduce stages</a:t>
            </a:r>
          </a:p>
        </p:txBody>
      </p:sp>
      <p:grpSp>
        <p:nvGrpSpPr>
          <p:cNvPr id="158" name="Folded Corner 3"/>
          <p:cNvGrpSpPr/>
          <p:nvPr/>
        </p:nvGrpSpPr>
        <p:grpSpPr>
          <a:xfrm>
            <a:off x="609595" y="2920997"/>
            <a:ext cx="802113" cy="541875"/>
            <a:chOff x="-1" y="0"/>
            <a:chExt cx="802111" cy="541873"/>
          </a:xfrm>
        </p:grpSpPr>
        <p:sp>
          <p:nvSpPr>
            <p:cNvPr id="156" name="线条"/>
            <p:cNvSpPr/>
            <p:nvPr/>
          </p:nvSpPr>
          <p:spPr>
            <a:xfrm>
              <a:off x="-2" y="-1"/>
              <a:ext cx="802113" cy="541875"/>
            </a:xfrm>
            <a:custGeom>
              <a:avLst/>
              <a:gdLst/>
              <a:ahLst/>
              <a:cxnLst>
                <a:cxn ang="0">
                  <a:pos x="wd2" y="hd2"/>
                </a:cxn>
                <a:cxn ang="5400000">
                  <a:pos x="wd2" y="hd2"/>
                </a:cxn>
                <a:cxn ang="10800000">
                  <a:pos x="wd2" y="hd2"/>
                </a:cxn>
                <a:cxn ang="16200000">
                  <a:pos x="wd2" y="hd2"/>
                </a:cxn>
              </a:cxnLst>
              <a:rect l="0" t="0" r="r" b="b"/>
              <a:pathLst>
                <a:path w="21600" h="21600" extrusionOk="0">
                  <a:moveTo>
                    <a:pt x="19168" y="21600"/>
                  </a:moveTo>
                  <a:lnTo>
                    <a:pt x="19654" y="18720"/>
                  </a:lnTo>
                  <a:lnTo>
                    <a:pt x="21600" y="18000"/>
                  </a:lnTo>
                  <a:lnTo>
                    <a:pt x="19168" y="21600"/>
                  </a:lnTo>
                  <a:lnTo>
                    <a:pt x="0" y="21600"/>
                  </a:lnTo>
                  <a:lnTo>
                    <a:pt x="0" y="0"/>
                  </a:lnTo>
                  <a:lnTo>
                    <a:pt x="21600" y="0"/>
                  </a:lnTo>
                  <a:lnTo>
                    <a:pt x="21600" y="18000"/>
                  </a:lnTo>
                </a:path>
              </a:pathLst>
            </a:custGeom>
            <a:noFill/>
            <a:ln w="25400" cap="flat">
              <a:solidFill>
                <a:srgbClr val="3A5E8A"/>
              </a:solidFill>
              <a:prstDash val="solid"/>
              <a:round/>
            </a:ln>
            <a:effectLst/>
          </p:spPr>
          <p:txBody>
            <a:bodyPr wrap="square" lIns="45718" tIns="45718" rIns="45718" bIns="45718"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157" name="File 1"/>
            <p:cNvSpPr txBox="1"/>
            <p:nvPr/>
          </p:nvSpPr>
          <p:spPr>
            <a:xfrm>
              <a:off x="-2" y="46706"/>
              <a:ext cx="802113" cy="3581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File 1</a:t>
              </a:r>
            </a:p>
          </p:txBody>
        </p:sp>
      </p:grpSp>
      <p:grpSp>
        <p:nvGrpSpPr>
          <p:cNvPr id="161" name="Rectangle 5"/>
          <p:cNvGrpSpPr/>
          <p:nvPr/>
        </p:nvGrpSpPr>
        <p:grpSpPr>
          <a:xfrm>
            <a:off x="1905000" y="2614928"/>
            <a:ext cx="1371600" cy="1424937"/>
            <a:chOff x="0" y="0"/>
            <a:chExt cx="1371600" cy="1424935"/>
          </a:xfrm>
        </p:grpSpPr>
        <p:sp>
          <p:nvSpPr>
            <p:cNvPr id="159" name="矩形"/>
            <p:cNvSpPr/>
            <p:nvPr/>
          </p:nvSpPr>
          <p:spPr>
            <a:xfrm>
              <a:off x="0" y="1270"/>
              <a:ext cx="1371600" cy="1422405"/>
            </a:xfrm>
            <a:prstGeom prst="rect">
              <a:avLst/>
            </a:prstGeom>
            <a:noFill/>
            <a:ln w="25400" cap="flat">
              <a:solidFill>
                <a:srgbClr val="000000"/>
              </a:solidFill>
              <a:prstDash val="solid"/>
              <a:round/>
            </a:ln>
            <a:effectLst/>
          </p:spPr>
          <p:txBody>
            <a:bodyPr wrap="square" lIns="45718" tIns="45718" rIns="45718" bIns="45718" numCol="1" anchor="ctr">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160" name="he 2…"/>
            <p:cNvSpPr txBox="1"/>
            <p:nvPr/>
          </p:nvSpPr>
          <p:spPr>
            <a:xfrm>
              <a:off x="0" y="0"/>
              <a:ext cx="1371600" cy="14249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he	2</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sugar	1</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coffee 	1</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put	1</a:t>
              </a:r>
              <a:endParaRPr kumimoji="0" sz="1800" b="0" i="0" u="none" strike="noStrike" kern="0" cap="none" spc="0" normalizeH="0" baseline="0" noProof="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Calibri"/>
                  <a:cs typeface="Calibri"/>
                  <a:sym typeface="Calibri"/>
                </a:rPr>
                <a:t>…</a:t>
              </a:r>
            </a:p>
          </p:txBody>
        </p:sp>
      </p:grpSp>
      <p:sp>
        <p:nvSpPr>
          <p:cNvPr id="162" name="Straight Arrow Connector 6"/>
          <p:cNvSpPr/>
          <p:nvPr/>
        </p:nvSpPr>
        <p:spPr>
          <a:xfrm>
            <a:off x="1411705" y="3191933"/>
            <a:ext cx="493295" cy="4"/>
          </a:xfrm>
          <a:prstGeom prst="line">
            <a:avLst/>
          </a:prstGeom>
          <a:ln w="28575">
            <a:solidFill>
              <a:srgbClr val="000000"/>
            </a:solidFill>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163" name="TextBox 13"/>
          <p:cNvSpPr txBox="1"/>
          <p:nvPr/>
        </p:nvSpPr>
        <p:spPr>
          <a:xfrm>
            <a:off x="806325" y="2221468"/>
            <a:ext cx="2394077" cy="35813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defRPr b="1"/>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1" i="0" u="none" strike="noStrike" kern="0" cap="none" spc="0" normalizeH="0" baseline="0" noProof="0">
                <a:ln>
                  <a:noFill/>
                </a:ln>
                <a:solidFill>
                  <a:srgbClr val="000000"/>
                </a:solidFill>
                <a:effectLst/>
                <a:uLnTx/>
                <a:uFillTx/>
                <a:latin typeface="Calibri"/>
                <a:cs typeface="Calibri"/>
                <a:sym typeface="Calibri"/>
              </a:rPr>
              <a:t>Stage 1: (WordCount)</a:t>
            </a:r>
          </a:p>
        </p:txBody>
      </p:sp>
      <p:sp>
        <p:nvSpPr>
          <p:cNvPr id="164" name="Slide Number Placeholder 38"/>
          <p:cNvSpPr txBox="1">
            <a:spLocks noGrp="1"/>
          </p:cNvSpPr>
          <p:nvPr>
            <p:ph type="sldNum" sz="quarter" idx="4294967295"/>
          </p:nvPr>
        </p:nvSpPr>
        <p:spPr>
          <a:xfrm>
            <a:off x="8422821" y="6404292"/>
            <a:ext cx="263978" cy="269237"/>
          </a:xfrm>
          <a:prstGeom prst="rect">
            <a:avLst/>
          </a:prstGeom>
          <a:extLst>
            <a:ext uri="{C572A759-6A51-4108-AA02-DFA0A04FC94B}">
              <ma14:wrappingTextBoxFlag xmlns:ma14="http://schemas.microsoft.com/office/mac/drawingml/2011/main" xmlns="" val="1"/>
            </a:ext>
          </a:extLst>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9</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2986935150"/>
      </p:ext>
    </p:extLst>
  </p:cSld>
  <p:clrMapOvr>
    <a:masterClrMapping/>
  </p:clrMapOvr>
  <p:transition spd="med"/>
</p:sld>
</file>

<file path=ppt/theme/theme1.xml><?xml version="1.0" encoding="utf-8"?>
<a:theme xmlns:a="http://schemas.openxmlformats.org/drawingml/2006/main" name="Default Design">
  <a:themeElements>
    <a:clrScheme name="Custom 2">
      <a:dk1>
        <a:srgbClr val="000000"/>
      </a:dk1>
      <a:lt1>
        <a:srgbClr val="FFFFFF"/>
      </a:lt1>
      <a:dk2>
        <a:srgbClr val="000000"/>
      </a:dk2>
      <a:lt2>
        <a:srgbClr val="FFFFFF"/>
      </a:lt2>
      <a:accent1>
        <a:srgbClr val="FFFF99"/>
      </a:accent1>
      <a:accent2>
        <a:srgbClr val="9999FF"/>
      </a:accent2>
      <a:accent3>
        <a:srgbClr val="CCFF99"/>
      </a:accent3>
      <a:accent4>
        <a:srgbClr val="FF99CC"/>
      </a:accent4>
      <a:accent5>
        <a:srgbClr val="99CCFF"/>
      </a:accent5>
      <a:accent6>
        <a:srgbClr val="FFCC99"/>
      </a:accent6>
      <a:hlink>
        <a:srgbClr val="3333FF"/>
      </a:hlink>
      <a:folHlink>
        <a:srgbClr val="000066"/>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Default Design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Default Design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Default Design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Default Design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52736</TotalTime>
  <Words>2329</Words>
  <Application>Microsoft Office PowerPoint</Application>
  <PresentationFormat>On-screen Show (4:3)</PresentationFormat>
  <Paragraphs>531</Paragraphs>
  <Slides>36</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36</vt:i4>
      </vt:variant>
    </vt:vector>
  </HeadingPairs>
  <TitlesOfParts>
    <vt:vector size="44" baseType="lpstr">
      <vt:lpstr>Gill Sans</vt:lpstr>
      <vt:lpstr>Lato</vt:lpstr>
      <vt:lpstr>Arial</vt:lpstr>
      <vt:lpstr>Arial Black</vt:lpstr>
      <vt:lpstr>Calibri</vt:lpstr>
      <vt:lpstr>Wingdings</vt:lpstr>
      <vt:lpstr>Default Design</vt:lpstr>
      <vt:lpstr>Office Theme</vt:lpstr>
      <vt:lpstr>PowerPoint Presentation</vt:lpstr>
      <vt:lpstr>Coding Assignment Guideline for CS4225&amp;5425: Assignment 1</vt:lpstr>
      <vt:lpstr>Guide for IDE setup and cluster build</vt:lpstr>
      <vt:lpstr>Task Overview</vt:lpstr>
      <vt:lpstr>Task1:</vt:lpstr>
      <vt:lpstr>PowerPoint Presentation</vt:lpstr>
      <vt:lpstr>PowerPoint Presentation</vt:lpstr>
      <vt:lpstr>Running Example</vt:lpstr>
      <vt:lpstr>Naïve Solution</vt:lpstr>
      <vt:lpstr>Naïve Solution</vt:lpstr>
      <vt:lpstr>Naïve Solution</vt:lpstr>
      <vt:lpstr>Naïve Solution</vt:lpstr>
      <vt:lpstr>Zoom in Stage 3</vt:lpstr>
      <vt:lpstr>Zoom in Stage 3</vt:lpstr>
      <vt:lpstr>Implementation for Stage 3</vt:lpstr>
      <vt:lpstr>Implementation for Stage 3</vt:lpstr>
      <vt:lpstr>Implementation for Stage 3</vt:lpstr>
      <vt:lpstr>Implementation for Stage 3</vt:lpstr>
      <vt:lpstr>Overall Implementation</vt:lpstr>
      <vt:lpstr>Remove Stopwords</vt:lpstr>
      <vt:lpstr>Remove Stopwords</vt:lpstr>
      <vt:lpstr>Remove Stopwords</vt:lpstr>
      <vt:lpstr>Task2:</vt:lpstr>
      <vt:lpstr>Collaborative Filtering (CF)</vt:lpstr>
      <vt:lpstr>CF Types: Memory Based and Model Based</vt:lpstr>
      <vt:lpstr>CF: Item-Based</vt:lpstr>
      <vt:lpstr>PART 1</vt:lpstr>
      <vt:lpstr>PART 2</vt:lpstr>
      <vt:lpstr>PART 2</vt:lpstr>
      <vt:lpstr>Structure of The Project</vt:lpstr>
      <vt:lpstr>Submission requirement</vt:lpstr>
      <vt:lpstr>Submission requirement</vt:lpstr>
      <vt:lpstr>Submission requirement</vt:lpstr>
      <vt:lpstr>Marking Schemes</vt:lpstr>
      <vt:lpstr>Notice</vt:lpstr>
      <vt:lpstr>Feedbacks are Welcome</vt:lpstr>
    </vt:vector>
  </TitlesOfParts>
  <Company>University of Maryland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Data-Intensive Information Processing Applications</dc:title>
  <dc:creator>Jimmy Lin</dc:creator>
  <cp:lastModifiedBy>Administrator</cp:lastModifiedBy>
  <cp:revision>8483</cp:revision>
  <dcterms:created xsi:type="dcterms:W3CDTF">2012-08-31T06:36:49Z</dcterms:created>
  <dcterms:modified xsi:type="dcterms:W3CDTF">2020-01-21T13:46:56Z</dcterms:modified>
</cp:coreProperties>
</file>