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8" r:id="rId2"/>
  </p:sldMasterIdLst>
  <p:notesMasterIdLst>
    <p:notesMasterId r:id="rId22"/>
  </p:notesMasterIdLst>
  <p:handoutMasterIdLst>
    <p:handoutMasterId r:id="rId23"/>
  </p:handoutMasterIdLst>
  <p:sldIdLst>
    <p:sldId id="669" r:id="rId3"/>
    <p:sldId id="916" r:id="rId4"/>
    <p:sldId id="926" r:id="rId5"/>
    <p:sldId id="931" r:id="rId6"/>
    <p:sldId id="917" r:id="rId7"/>
    <p:sldId id="921" r:id="rId8"/>
    <p:sldId id="927" r:id="rId9"/>
    <p:sldId id="922" r:id="rId10"/>
    <p:sldId id="924" r:id="rId11"/>
    <p:sldId id="928" r:id="rId12"/>
    <p:sldId id="930" r:id="rId13"/>
    <p:sldId id="929" r:id="rId14"/>
    <p:sldId id="925" r:id="rId15"/>
    <p:sldId id="305" r:id="rId16"/>
    <p:sldId id="306" r:id="rId17"/>
    <p:sldId id="307" r:id="rId18"/>
    <p:sldId id="308" r:id="rId19"/>
    <p:sldId id="309" r:id="rId20"/>
    <p:sldId id="923" r:id="rId2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2780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199908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03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FFCC99"/>
    <a:srgbClr val="CCFF99"/>
    <a:srgbClr val="CC99FF"/>
    <a:srgbClr val="000066"/>
    <a:srgbClr val="996600"/>
    <a:srgbClr val="4D6997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A84E78-85CA-41FD-AA81-FE54C2712DA1}" v="13" dt="2020-03-08T13:26:16.8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1" autoAdjust="0"/>
    <p:restoredTop sz="83705" autoAdjust="0"/>
  </p:normalViewPr>
  <p:slideViewPr>
    <p:cSldViewPr>
      <p:cViewPr varScale="1">
        <p:scale>
          <a:sx n="73" d="100"/>
          <a:sy n="73" d="100"/>
        </p:scale>
        <p:origin x="1790" y="3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78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6AA84E78-85CA-41FD-AA81-FE54C2712DA1}"/>
    <pc:docChg chg="modSld">
      <pc:chgData name="" userId="" providerId="" clId="Web-{6AA84E78-85CA-41FD-AA81-FE54C2712DA1}" dt="2020-03-08T13:26:16.817" v="10" actId="20577"/>
      <pc:docMkLst>
        <pc:docMk/>
      </pc:docMkLst>
      <pc:sldChg chg="modSp">
        <pc:chgData name="" userId="" providerId="" clId="Web-{6AA84E78-85CA-41FD-AA81-FE54C2712DA1}" dt="2020-03-08T13:26:16.770" v="8" actId="20577"/>
        <pc:sldMkLst>
          <pc:docMk/>
          <pc:sldMk cId="3634078112" sldId="928"/>
        </pc:sldMkLst>
        <pc:spChg chg="mod">
          <ac:chgData name="" userId="" providerId="" clId="Web-{6AA84E78-85CA-41FD-AA81-FE54C2712DA1}" dt="2020-03-08T13:26:16.770" v="8" actId="20577"/>
          <ac:spMkLst>
            <pc:docMk/>
            <pc:sldMk cId="3634078112" sldId="928"/>
            <ac:spMk id="2" creationId="{95FF960A-A052-4996-A137-96E311EEFDB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098A0DF-783C-49D9-9260-6806A799F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716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1"/>
            <a:ext cx="58531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0D86A14-AC1F-4C9A-8DDE-CE6B11F3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597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86A14-AC1F-4C9A-8DDE-CE6B11F311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88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D86A14-AC1F-4C9A-8DDE-CE6B11F3119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18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1371600"/>
            <a:ext cx="64770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1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5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148488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460930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345164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标题文本</a:t>
            </a:r>
          </a:p>
        </p:txBody>
      </p:sp>
      <p:sp>
        <p:nvSpPr>
          <p:cNvPr id="73" name="正文级别 1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7858412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3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标题文本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3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3" cy="80486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5319609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9619389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 txBox="1"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2" name="正文级别 1…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089799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28700"/>
          </a:xfrm>
        </p:spPr>
        <p:txBody>
          <a:bodyPr/>
          <a:lstStyle>
            <a:lvl1pPr algn="ctr">
              <a:defRPr sz="40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774035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9678646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0877313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9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833694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258566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14300"/>
            <a:ext cx="8686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C605C4-1F5B-4B2B-8458-3FC432AF1FA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7" r:id="rId5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chemeClr val="bg1"/>
          </a:solidFill>
          <a:latin typeface="Gill Sans"/>
          <a:ea typeface="+mj-ea"/>
          <a:cs typeface="Gill San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Gill Sans"/>
          <a:ea typeface="+mn-ea"/>
          <a:cs typeface="Gill San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Gill Sans"/>
          <a:cs typeface="Gill Sans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800" baseline="0">
          <a:solidFill>
            <a:schemeClr val="bg1"/>
          </a:solidFill>
          <a:latin typeface="Gill Sans"/>
          <a:cs typeface="Gill Sans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963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xinyuc@u.nus.edu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ala-lang.org/learn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4"/>
          <p:cNvSpPr>
            <a:spLocks noChangeArrowheads="1"/>
          </p:cNvSpPr>
          <p:nvPr/>
        </p:nvSpPr>
        <p:spPr bwMode="auto">
          <a:xfrm>
            <a:off x="76200" y="1219200"/>
            <a:ext cx="8991600" cy="1371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ctr" eaLnBrk="1" hangingPunct="1"/>
            <a:r>
              <a:rPr lang="en-US" sz="3600" dirty="0">
                <a:solidFill>
                  <a:schemeClr val="bg2"/>
                </a:solidFill>
                <a:latin typeface="Gill Sans"/>
                <a:cs typeface="Gill Sans"/>
              </a:rPr>
              <a:t>CS4225/CS5425 Big Data Systems for Data Science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914400" y="3763176"/>
            <a:ext cx="3886200" cy="162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defTabSz="914259" eaLnBrk="1" hangingPunct="1">
              <a:buClr>
                <a:srgbClr val="5675A9"/>
              </a:buClr>
              <a:buSzPct val="75000"/>
              <a:defRPr/>
            </a:pPr>
            <a:r>
              <a:rPr lang="en-US" sz="2000" b="0" kern="0" dirty="0">
                <a:solidFill>
                  <a:schemeClr val="bg2"/>
                </a:solidFill>
                <a:latin typeface="Gill Sans"/>
                <a:cs typeface="Gill Sans"/>
              </a:rPr>
              <a:t>Xinyu Chen, Bingsheng He</a:t>
            </a:r>
          </a:p>
          <a:p>
            <a:pPr defTabSz="914259" eaLnBrk="1" hangingPunct="1">
              <a:buClr>
                <a:srgbClr val="5675A9"/>
              </a:buClr>
              <a:buSzPct val="75000"/>
              <a:defRPr/>
            </a:pPr>
            <a:r>
              <a:rPr lang="en-US" sz="2000" b="0" kern="0" dirty="0">
                <a:solidFill>
                  <a:schemeClr val="bg2"/>
                </a:solidFill>
                <a:latin typeface="Gill Sans"/>
                <a:cs typeface="Gill Sans"/>
              </a:rPr>
              <a:t>School of  Computing</a:t>
            </a:r>
          </a:p>
          <a:p>
            <a:pPr defTabSz="914259" eaLnBrk="1" hangingPunct="1">
              <a:buClr>
                <a:srgbClr val="5675A9"/>
              </a:buClr>
              <a:buSzPct val="75000"/>
              <a:defRPr/>
            </a:pPr>
            <a:r>
              <a:rPr lang="en-US" sz="2000" b="0" kern="0" dirty="0">
                <a:solidFill>
                  <a:schemeClr val="bg2"/>
                </a:solidFill>
                <a:latin typeface="Gill Sans"/>
                <a:cs typeface="Gill Sans"/>
              </a:rPr>
              <a:t>National University of Singapore</a:t>
            </a:r>
          </a:p>
          <a:p>
            <a:r>
              <a:rPr lang="en-US" sz="2000" dirty="0">
                <a:solidFill>
                  <a:schemeClr val="bg1"/>
                </a:solidFill>
              </a:rPr>
              <a:t>xinyuc@u.nus.edu</a:t>
            </a: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76200" y="2362200"/>
            <a:ext cx="8991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ctr" eaLnBrk="1" hangingPunct="1"/>
            <a:r>
              <a:rPr lang="en-US" sz="3200" b="0" dirty="0">
                <a:solidFill>
                  <a:schemeClr val="bg2"/>
                </a:solidFill>
                <a:latin typeface="Gill Sans"/>
                <a:cs typeface="Gill Sans"/>
              </a:rPr>
              <a:t>Coding Assignment 2: Spark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5388634"/>
            <a:ext cx="2648857" cy="146936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2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5FF960A-A052-4996-A137-96E311EEF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181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There are many ways to create a vector from a post for clustering. In this task, we choose this method:</a:t>
            </a:r>
            <a:br>
              <a:rPr lang="en-US" dirty="0"/>
            </a:br>
            <a:endParaRPr lang="en-US" dirty="0"/>
          </a:p>
          <a:p>
            <a:pPr marL="342265" indent="-342265"/>
            <a:r>
              <a:rPr lang="en-US" dirty="0"/>
              <a:t>Given a question from domain A, </a:t>
            </a:r>
            <a:r>
              <a:rPr lang="en-US" b="1" dirty="0"/>
              <a:t>score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 is the highest score from all its answers. </a:t>
            </a:r>
          </a:p>
          <a:p>
            <a:r>
              <a:rPr lang="en-US" dirty="0"/>
              <a:t>The </a:t>
            </a:r>
            <a:r>
              <a:rPr lang="en-US" b="1" dirty="0"/>
              <a:t>index</a:t>
            </a:r>
            <a:r>
              <a:rPr lang="en-US" dirty="0"/>
              <a:t> of domain A in the </a:t>
            </a:r>
            <a:r>
              <a:rPr lang="en-US" b="1" dirty="0"/>
              <a:t>domain list </a:t>
            </a:r>
            <a:r>
              <a:rPr lang="en-US" dirty="0"/>
              <a:t>(provided in the code template) is 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.</a:t>
            </a: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dirty="0"/>
              <a:t>A predefined parameter </a:t>
            </a:r>
            <a:r>
              <a:rPr lang="en-US" b="1" dirty="0" err="1"/>
              <a:t>DomainSpread</a:t>
            </a:r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 is used to make values for domains far away.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Finally, the domain will be represented as </a:t>
            </a:r>
            <a:r>
              <a:rPr lang="en-US" dirty="0">
                <a:solidFill>
                  <a:srgbClr val="FF0000"/>
                </a:solidFill>
              </a:rPr>
              <a:t>D*X</a:t>
            </a:r>
            <a:r>
              <a:rPr lang="en-US" dirty="0"/>
              <a:t>. </a:t>
            </a:r>
          </a:p>
          <a:p>
            <a:r>
              <a:rPr lang="en-US" dirty="0"/>
              <a:t>The two dimensional vector for this question is </a:t>
            </a:r>
            <a:r>
              <a:rPr lang="en-US" dirty="0">
                <a:solidFill>
                  <a:srgbClr val="FF0000"/>
                </a:solidFill>
              </a:rPr>
              <a:t>(D*X, S)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E069CB-5F90-410A-B91E-6CC1A0949B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10</a:t>
            </a:fld>
            <a:endParaRPr lang="en-US"/>
          </a:p>
        </p:txBody>
      </p:sp>
      <p:sp>
        <p:nvSpPr>
          <p:cNvPr id="5" name="标题 2">
            <a:extLst>
              <a:ext uri="{FF2B5EF4-FFF2-40B4-BE49-F238E27FC236}">
                <a16:creationId xmlns:a16="http://schemas.microsoft.com/office/drawing/2014/main" id="{CDB43013-FA00-454B-8CA9-59A16A9B1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14300"/>
            <a:ext cx="8686800" cy="1028700"/>
          </a:xfrm>
        </p:spPr>
        <p:txBody>
          <a:bodyPr/>
          <a:lstStyle/>
          <a:p>
            <a:r>
              <a:rPr lang="en-US" dirty="0"/>
              <a:t>Vector format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3407811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285EE5E-3901-4076-8931-C8E015CB5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b="1" dirty="0"/>
              <a:t>Include the below outputs:</a:t>
            </a:r>
          </a:p>
          <a:p>
            <a:pPr lvl="1"/>
            <a:r>
              <a:rPr lang="en-SG" dirty="0"/>
              <a:t>The cluster centroid for every cluster.</a:t>
            </a:r>
          </a:p>
          <a:p>
            <a:pPr lvl="1"/>
            <a:r>
              <a:rPr lang="en-SG" dirty="0"/>
              <a:t>The size of every cluster.</a:t>
            </a:r>
          </a:p>
          <a:p>
            <a:pPr lvl="1"/>
            <a:r>
              <a:rPr lang="en-SG" dirty="0"/>
              <a:t>The median score of every cluster.</a:t>
            </a:r>
          </a:p>
          <a:p>
            <a:pPr lvl="1"/>
            <a:r>
              <a:rPr lang="en-SG" dirty="0"/>
              <a:t>The average score of every cluster.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B7989B5-2501-4570-8F97-2FFC2F97C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Output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517E00-2655-41E9-870D-6EB266C254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1299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09B6020-A504-4399-8323-ABB4173D3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Key parameters in k-means are predefined in the provided code template.</a:t>
            </a:r>
          </a:p>
          <a:p>
            <a:endParaRPr lang="en-SG" dirty="0"/>
          </a:p>
          <a:p>
            <a:pPr marL="0" indent="0">
              <a:buNone/>
            </a:pPr>
            <a:r>
              <a:rPr lang="en-SG" sz="1900" dirty="0"/>
              <a:t> </a:t>
            </a:r>
            <a:br>
              <a:rPr lang="en-SG" sz="1900" dirty="0"/>
            </a:br>
            <a:endParaRPr lang="en-SG" sz="19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E53DE49-9026-4E07-882F-08373C9BC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Required parameters</a:t>
            </a:r>
            <a:endParaRPr lang="en-SG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301F39-77DA-4FCD-B747-0E35D85C6E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532E74-F302-4948-9C21-146B8082F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0800"/>
            <a:ext cx="9144000" cy="275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9926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26813E4-A1A5-45AA-BEC0-A75DCC905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In Task2, you need to submit a report (2-3 pages), including:</a:t>
            </a:r>
          </a:p>
          <a:p>
            <a:pPr lvl="1"/>
            <a:r>
              <a:rPr lang="en-SG" dirty="0"/>
              <a:t>Analyse your result</a:t>
            </a:r>
          </a:p>
          <a:p>
            <a:pPr lvl="2"/>
            <a:r>
              <a:rPr lang="en-SG" dirty="0"/>
              <a:t>The insight that you can get from the result of clustering for </a:t>
            </a:r>
            <a:r>
              <a:rPr lang="en-SG" dirty="0" err="1"/>
              <a:t>QA_data</a:t>
            </a:r>
            <a:r>
              <a:rPr lang="en-SG" dirty="0"/>
              <a:t>.</a:t>
            </a:r>
          </a:p>
          <a:p>
            <a:pPr lvl="1"/>
            <a:r>
              <a:rPr lang="en-SG" dirty="0"/>
              <a:t>Analysis of the parameters (in Slide 13) in k-means</a:t>
            </a:r>
          </a:p>
          <a:p>
            <a:pPr lvl="2"/>
            <a:r>
              <a:rPr lang="en-SG" dirty="0"/>
              <a:t>how do different parameters impact the performance and clustering results of k-means?  </a:t>
            </a:r>
          </a:p>
          <a:p>
            <a:pPr lvl="1"/>
            <a:r>
              <a:rPr lang="en-SG" dirty="0"/>
              <a:t>Further discussion on the system performance</a:t>
            </a:r>
          </a:p>
          <a:p>
            <a:pPr lvl="2"/>
            <a:r>
              <a:rPr lang="en-SG" dirty="0"/>
              <a:t>How to improve the efficiency? </a:t>
            </a:r>
          </a:p>
          <a:p>
            <a:pPr lvl="2"/>
            <a:r>
              <a:rPr lang="en-SG" dirty="0"/>
              <a:t>How to speed up the processing?</a:t>
            </a:r>
          </a:p>
          <a:p>
            <a:endParaRPr lang="en-SG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CEFBCDC-F1D3-4763-8576-652A58487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Task2: Report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E35E54-7869-40BB-97EE-6AA19BB76D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6493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Title 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4"/>
          </a:xfrm>
          <a:prstGeom prst="rect">
            <a:avLst/>
          </a:prstGeom>
        </p:spPr>
        <p:txBody>
          <a:bodyPr/>
          <a:lstStyle/>
          <a:p>
            <a:r>
              <a:t>Submission requirement</a:t>
            </a:r>
          </a:p>
        </p:txBody>
      </p:sp>
      <p:sp>
        <p:nvSpPr>
          <p:cNvPr id="740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400049" indent="-400049">
              <a:spcBef>
                <a:spcPts val="600"/>
              </a:spcBef>
              <a:defRPr sz="2700"/>
            </a:pPr>
            <a:r>
              <a:rPr dirty="0"/>
              <a:t>Deadline: </a:t>
            </a:r>
            <a:r>
              <a:rPr lang="en-SG" dirty="0">
                <a:solidFill>
                  <a:srgbClr val="FF0000"/>
                </a:solidFill>
              </a:rPr>
              <a:t>Apr</a:t>
            </a:r>
            <a:r>
              <a:rPr dirty="0">
                <a:solidFill>
                  <a:srgbClr val="FF0000"/>
                </a:solidFill>
              </a:rPr>
              <a:t> </a:t>
            </a:r>
            <a:r>
              <a:rPr lang="en-SG" dirty="0">
                <a:solidFill>
                  <a:srgbClr val="FF0000"/>
                </a:solidFill>
              </a:rPr>
              <a:t>5</a:t>
            </a:r>
            <a:r>
              <a:rPr dirty="0">
                <a:solidFill>
                  <a:srgbClr val="FF0000"/>
                </a:solidFill>
              </a:rPr>
              <a:t>, 20</a:t>
            </a:r>
            <a:r>
              <a:rPr lang="en-US" dirty="0">
                <a:solidFill>
                  <a:srgbClr val="FF0000"/>
                </a:solidFill>
              </a:rPr>
              <a:t>20</a:t>
            </a:r>
            <a:r>
              <a:rPr dirty="0">
                <a:solidFill>
                  <a:srgbClr val="FF0000"/>
                </a:solidFill>
              </a:rPr>
              <a:t> 11:59pm</a:t>
            </a:r>
          </a:p>
          <a:p>
            <a:pPr marL="400049" indent="-400049">
              <a:spcBef>
                <a:spcPts val="600"/>
              </a:spcBef>
              <a:defRPr sz="2700"/>
            </a:pPr>
            <a:r>
              <a:rPr dirty="0"/>
              <a:t>Submit the following: </a:t>
            </a:r>
            <a:endParaRPr lang="en-SG" dirty="0"/>
          </a:p>
          <a:p>
            <a:pPr marL="840920" lvl="1" indent="-400049">
              <a:spcBef>
                <a:spcPts val="600"/>
              </a:spcBef>
              <a:defRPr sz="2700"/>
            </a:pPr>
            <a:r>
              <a:rPr lang="en-SG" sz="2400" dirty="0"/>
              <a:t>Task1: </a:t>
            </a:r>
            <a:endParaRPr sz="2400" dirty="0"/>
          </a:p>
          <a:p>
            <a:pPr marL="1226004" lvl="2" indent="-333375">
              <a:spcBef>
                <a:spcPts val="600"/>
              </a:spcBef>
              <a:defRPr sz="2400"/>
            </a:pPr>
            <a:r>
              <a:rPr dirty="0"/>
              <a:t>Your </a:t>
            </a:r>
            <a:r>
              <a:rPr lang="en-SG" dirty="0"/>
              <a:t>source code without the data </a:t>
            </a:r>
          </a:p>
          <a:p>
            <a:pPr marL="1226004" lvl="2" indent="-333375">
              <a:spcBef>
                <a:spcPts val="600"/>
              </a:spcBef>
              <a:defRPr sz="2400"/>
            </a:pPr>
            <a:r>
              <a:rPr lang="en-SG" dirty="0">
                <a:solidFill>
                  <a:schemeClr val="tx1"/>
                </a:solidFill>
              </a:rPr>
              <a:t>Snapshot of the final results which are t</a:t>
            </a:r>
            <a:r>
              <a:rPr lang="en-US" dirty="0"/>
              <a:t>op-15 outputs of the results in descending order.</a:t>
            </a:r>
          </a:p>
          <a:p>
            <a:pPr marL="1226004" lvl="2" indent="-333375">
              <a:spcBef>
                <a:spcPts val="600"/>
              </a:spcBef>
              <a:defRPr sz="2400"/>
            </a:pPr>
            <a:r>
              <a:rPr lang="en-US" dirty="0"/>
              <a:t>The report.(1-2 pages) </a:t>
            </a:r>
          </a:p>
          <a:p>
            <a:pPr marL="1226004" lvl="2" indent="-333375">
              <a:spcBef>
                <a:spcPts val="600"/>
              </a:spcBef>
              <a:defRPr sz="2400"/>
            </a:pPr>
            <a:r>
              <a:rPr lang="en-SG" dirty="0">
                <a:solidFill>
                  <a:schemeClr val="tx1"/>
                </a:solidFill>
              </a:rPr>
              <a:t>Readme on how to run the code on IDE</a:t>
            </a:r>
            <a:endParaRPr lang="en-US" dirty="0"/>
          </a:p>
          <a:p>
            <a:pPr marL="824918" lvl="1" indent="-384047" defTabSz="877822">
              <a:spcBef>
                <a:spcPts val="500"/>
              </a:spcBef>
              <a:defRPr sz="2600"/>
            </a:pPr>
            <a:r>
              <a:rPr lang="en-US" dirty="0"/>
              <a:t>Task2:</a:t>
            </a:r>
          </a:p>
          <a:p>
            <a:pPr marL="1226004" lvl="2" indent="-333375">
              <a:spcBef>
                <a:spcPts val="600"/>
              </a:spcBef>
              <a:defRPr sz="2400"/>
            </a:pPr>
            <a:r>
              <a:rPr lang="en-SG" dirty="0"/>
              <a:t>Your source code without the data </a:t>
            </a:r>
            <a:endParaRPr lang="en-US" dirty="0"/>
          </a:p>
          <a:p>
            <a:pPr marL="1226004" lvl="2" indent="-333375">
              <a:spcBef>
                <a:spcPts val="600"/>
              </a:spcBef>
              <a:defRPr sz="2400"/>
            </a:pPr>
            <a:r>
              <a:rPr lang="en-SG" dirty="0">
                <a:solidFill>
                  <a:schemeClr val="tx1"/>
                </a:solidFill>
              </a:rPr>
              <a:t>Snapshot of the final results which are the</a:t>
            </a:r>
            <a:r>
              <a:rPr lang="en-US" dirty="0"/>
              <a:t> clustering results with predefined parameters. (shown in previous slides)</a:t>
            </a:r>
          </a:p>
          <a:p>
            <a:pPr marL="1226004" lvl="2" indent="-333375">
              <a:spcBef>
                <a:spcPts val="600"/>
              </a:spcBef>
              <a:defRPr sz="2400"/>
            </a:pPr>
            <a:r>
              <a:rPr lang="en-US" dirty="0"/>
              <a:t>The report.(2-3 pages)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  <a:p>
            <a:pPr marL="1226004" lvl="2" indent="-333375">
              <a:spcBef>
                <a:spcPts val="600"/>
              </a:spcBef>
              <a:defRPr sz="2400"/>
            </a:pPr>
            <a:r>
              <a:rPr lang="en-SG" dirty="0">
                <a:solidFill>
                  <a:schemeClr val="tx1"/>
                </a:solidFill>
              </a:rPr>
              <a:t>Readme on how to run the code on IDE</a:t>
            </a:r>
          </a:p>
          <a:p>
            <a:pPr marL="1226004" lvl="2" indent="-333375">
              <a:spcBef>
                <a:spcPts val="600"/>
              </a:spcBef>
              <a:defRPr sz="2400"/>
            </a:pPr>
            <a:endParaRPr lang="en-US" dirty="0"/>
          </a:p>
          <a:p>
            <a:pPr marL="790575" lvl="1" indent="-333375">
              <a:spcBef>
                <a:spcPts val="600"/>
              </a:spcBef>
              <a:defRPr sz="2400"/>
            </a:pPr>
            <a:endParaRPr lang="en-SG" dirty="0"/>
          </a:p>
          <a:p>
            <a:pPr marL="790575" lvl="1" indent="-333375">
              <a:spcBef>
                <a:spcPts val="600"/>
              </a:spcBef>
              <a:defRPr sz="2400"/>
            </a:pPr>
            <a:endParaRPr lang="en-SG" dirty="0"/>
          </a:p>
        </p:txBody>
      </p:sp>
      <p:sp>
        <p:nvSpPr>
          <p:cNvPr id="741" name="Slide Number Placeholder 3"/>
          <p:cNvSpPr txBox="1">
            <a:spLocks noGrp="1"/>
          </p:cNvSpPr>
          <p:nvPr>
            <p:ph type="sldNum" sz="quarter" idx="4294967295"/>
          </p:nvPr>
        </p:nvSpPr>
        <p:spPr>
          <a:xfrm>
            <a:off x="8422816" y="6404290"/>
            <a:ext cx="263979" cy="26923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279254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Title 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4"/>
          </a:xfrm>
          <a:prstGeom prst="rect">
            <a:avLst/>
          </a:prstGeom>
        </p:spPr>
        <p:txBody>
          <a:bodyPr/>
          <a:lstStyle/>
          <a:p>
            <a:r>
              <a:t>Submission requirement</a:t>
            </a:r>
          </a:p>
        </p:txBody>
      </p:sp>
      <p:sp>
        <p:nvSpPr>
          <p:cNvPr id="74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8913" lvl="1" indent="0" defTabSz="877822">
              <a:spcBef>
                <a:spcPts val="500"/>
              </a:spcBef>
              <a:buNone/>
              <a:defRPr sz="2300"/>
            </a:pPr>
            <a:endParaRPr dirty="0"/>
          </a:p>
          <a:p>
            <a:pPr marL="384047" indent="-384047" defTabSz="877822">
              <a:spcBef>
                <a:spcPts val="500"/>
              </a:spcBef>
              <a:defRPr sz="2600"/>
            </a:pPr>
            <a:endParaRPr lang="en-SG" dirty="0"/>
          </a:p>
          <a:p>
            <a:pPr marL="384047" indent="-384047" defTabSz="877822">
              <a:spcBef>
                <a:spcPts val="500"/>
              </a:spcBef>
              <a:defRPr sz="2600"/>
            </a:pPr>
            <a:r>
              <a:rPr dirty="0"/>
              <a:t>Files should be compressed in a zip file to IVLE, with the name </a:t>
            </a:r>
            <a:r>
              <a:rPr dirty="0">
                <a:solidFill>
                  <a:srgbClr val="FF0000"/>
                </a:solidFill>
              </a:rPr>
              <a:t>[Your Student ID]-Assignment</a:t>
            </a:r>
            <a:r>
              <a:rPr lang="en-SG" dirty="0">
                <a:solidFill>
                  <a:srgbClr val="FF0000"/>
                </a:solidFill>
              </a:rPr>
              <a:t>2</a:t>
            </a:r>
            <a:r>
              <a:rPr dirty="0">
                <a:solidFill>
                  <a:srgbClr val="FF0000"/>
                </a:solidFill>
              </a:rPr>
              <a:t>.zip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745" name="Slide Number Placeholder 3"/>
          <p:cNvSpPr txBox="1">
            <a:spLocks noGrp="1"/>
          </p:cNvSpPr>
          <p:nvPr>
            <p:ph type="sldNum" sz="quarter" idx="4294967295"/>
          </p:nvPr>
        </p:nvSpPr>
        <p:spPr>
          <a:xfrm>
            <a:off x="8422816" y="6404290"/>
            <a:ext cx="263979" cy="26923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475751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Title 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4"/>
          </a:xfrm>
          <a:prstGeom prst="rect">
            <a:avLst/>
          </a:prstGeom>
        </p:spPr>
        <p:txBody>
          <a:bodyPr/>
          <a:lstStyle/>
          <a:p>
            <a:r>
              <a:t>Marking Schemes</a:t>
            </a:r>
          </a:p>
        </p:txBody>
      </p:sp>
      <p:sp>
        <p:nvSpPr>
          <p:cNvPr id="748" name="Tex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Total: 12% of final mark.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Task1 Code &amp; Report: 4%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Task2 Code &amp; Report: 6% 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Writing assessment</a:t>
            </a:r>
            <a:r>
              <a:rPr lang="en-US" dirty="0">
                <a:solidFill>
                  <a:srgbClr val="FF0000"/>
                </a:solidFill>
              </a:rPr>
              <a:t>: 2%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The written assessment’s questions depend on your submission. You need to understand your code. For example, please explain some specific lines of your code.</a:t>
            </a:r>
          </a:p>
        </p:txBody>
      </p:sp>
      <p:sp>
        <p:nvSpPr>
          <p:cNvPr id="749" name="Slide Number Placeholder 3"/>
          <p:cNvSpPr txBox="1">
            <a:spLocks noGrp="1"/>
          </p:cNvSpPr>
          <p:nvPr>
            <p:ph type="sldNum" sz="quarter" idx="4294967295"/>
          </p:nvPr>
        </p:nvSpPr>
        <p:spPr>
          <a:xfrm>
            <a:off x="8422816" y="6404290"/>
            <a:ext cx="263979" cy="26923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878776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Title 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4"/>
          </a:xfrm>
          <a:prstGeom prst="rect">
            <a:avLst/>
          </a:prstGeom>
        </p:spPr>
        <p:txBody>
          <a:bodyPr/>
          <a:lstStyle/>
          <a:p>
            <a:r>
              <a:rPr dirty="0"/>
              <a:t>Notice</a:t>
            </a:r>
          </a:p>
        </p:txBody>
      </p:sp>
      <p:sp>
        <p:nvSpPr>
          <p:cNvPr id="75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dirty="0"/>
              <a:t>Please don't consider this homework as the same as ACM-ICPC programming contest (check by exact input-output pairs), we use this to enhance your understanding about the programming using </a:t>
            </a:r>
            <a:r>
              <a:rPr lang="en-US" dirty="0"/>
              <a:t>Spark.</a:t>
            </a:r>
          </a:p>
          <a:p>
            <a:r>
              <a:rPr lang="en-US" dirty="0"/>
              <a:t>D</a:t>
            </a:r>
            <a:r>
              <a:rPr dirty="0"/>
              <a:t>on't need to worry about whether your result "exactly matches" final result.</a:t>
            </a:r>
          </a:p>
        </p:txBody>
      </p:sp>
      <p:sp>
        <p:nvSpPr>
          <p:cNvPr id="753" name="Slide Number Placeholder 3"/>
          <p:cNvSpPr txBox="1">
            <a:spLocks noGrp="1"/>
          </p:cNvSpPr>
          <p:nvPr>
            <p:ph type="sldNum" sz="quarter" idx="4294967295"/>
          </p:nvPr>
        </p:nvSpPr>
        <p:spPr>
          <a:xfrm>
            <a:off x="8422816" y="6404290"/>
            <a:ext cx="263979" cy="26923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174969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Title 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4"/>
          </a:xfrm>
          <a:prstGeom prst="rect">
            <a:avLst/>
          </a:prstGeom>
        </p:spPr>
        <p:txBody>
          <a:bodyPr/>
          <a:lstStyle/>
          <a:p>
            <a:r>
              <a:rPr lang="en-SG" dirty="0"/>
              <a:t>Questions</a:t>
            </a:r>
            <a:r>
              <a:rPr dirty="0"/>
              <a:t> are Welcome</a:t>
            </a:r>
          </a:p>
        </p:txBody>
      </p:sp>
      <p:sp>
        <p:nvSpPr>
          <p:cNvPr id="756" name="Tex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dirty="0"/>
              <a:t>Email me: </a:t>
            </a:r>
            <a:r>
              <a:rPr lang="en-SG" dirty="0" err="1">
                <a:hlinkClick r:id="rId2"/>
              </a:rPr>
              <a:t>xinyuc</a:t>
            </a:r>
            <a:r>
              <a:rPr dirty="0">
                <a:hlinkClick r:id="rId2"/>
              </a:rPr>
              <a:t>@u.nus.edu</a:t>
            </a:r>
            <a:r>
              <a:rPr lang="en-SG" dirty="0"/>
              <a:t>, if necessary.</a:t>
            </a:r>
            <a:endParaRPr dirty="0"/>
          </a:p>
          <a:p>
            <a:r>
              <a:rPr dirty="0"/>
              <a:t>Or, post your questions in the IVLE forum (preferred). </a:t>
            </a:r>
          </a:p>
        </p:txBody>
      </p:sp>
      <p:sp>
        <p:nvSpPr>
          <p:cNvPr id="757" name="Slide Number Placeholder 3"/>
          <p:cNvSpPr txBox="1">
            <a:spLocks noGrp="1"/>
          </p:cNvSpPr>
          <p:nvPr>
            <p:ph type="sldNum" sz="quarter" idx="4294967295"/>
          </p:nvPr>
        </p:nvSpPr>
        <p:spPr>
          <a:xfrm>
            <a:off x="8422816" y="6404290"/>
            <a:ext cx="263979" cy="26923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153998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5FF960A-A052-4996-A137-96E311EEF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609600"/>
            <a:ext cx="8458200" cy="5562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You should use pair RDDs. It’s something like a map data structure, and it is similar to a format of key-value </a:t>
            </a:r>
            <a:r>
              <a:rPr lang="en-US" dirty="0" err="1"/>
              <a:t>paris</a:t>
            </a:r>
            <a:r>
              <a:rPr lang="en-US" dirty="0"/>
              <a:t>. Comparing to regular RDDs you get a set of powerful functions which you can apply to exactly to pair RDDs. They give a much easier way to operate with data. For example when you want to group or aggregate a data based on some of its properties. For this purposes, Spark has a special set of functions such as: </a:t>
            </a:r>
            <a:r>
              <a:rPr lang="en-US" b="1" dirty="0" err="1"/>
              <a:t>groupByKey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 err="1"/>
              <a:t>aggregateByKey</a:t>
            </a:r>
            <a:r>
              <a:rPr lang="en-US" dirty="0"/>
              <a:t>, </a:t>
            </a:r>
            <a:r>
              <a:rPr lang="en-US" b="1" dirty="0" err="1"/>
              <a:t>reduceByKey</a:t>
            </a:r>
            <a:r>
              <a:rPr lang="en-US" dirty="0"/>
              <a:t> etc.</a:t>
            </a:r>
          </a:p>
          <a:p>
            <a:r>
              <a:rPr lang="en-US" dirty="0"/>
              <a:t>Small example. If you have an RDD of goods and You want to group these goods by their price. With Spark, you need </a:t>
            </a:r>
            <a:br>
              <a:rPr lang="en-US" dirty="0"/>
            </a:br>
            <a:r>
              <a:rPr lang="en-US" dirty="0"/>
              <a:t>1.create a pair RDD, where a role of key will play a price field, a role of value will play an appropriate good.</a:t>
            </a:r>
            <a:br>
              <a:rPr lang="en-US" dirty="0"/>
            </a:br>
            <a:r>
              <a:rPr lang="en-US" dirty="0"/>
              <a:t>2.apply</a:t>
            </a:r>
            <a:r>
              <a:rPr lang="en-US" b="1" dirty="0"/>
              <a:t> </a:t>
            </a:r>
            <a:r>
              <a:rPr lang="en-US" b="1" dirty="0" err="1"/>
              <a:t>groupByKey</a:t>
            </a:r>
            <a:r>
              <a:rPr lang="en-US" b="1" dirty="0"/>
              <a:t> </a:t>
            </a:r>
            <a:r>
              <a:rPr lang="en-US" dirty="0"/>
              <a:t>function to the pair RDD.</a:t>
            </a:r>
            <a:endParaRPr lang="en-SG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E069CB-5F90-410A-B91E-6CC1A0949B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19</a:t>
            </a:fld>
            <a:endParaRPr lang="en-US"/>
          </a:p>
        </p:txBody>
      </p:sp>
      <p:sp>
        <p:nvSpPr>
          <p:cNvPr id="5" name="标题 2">
            <a:extLst>
              <a:ext uri="{FF2B5EF4-FFF2-40B4-BE49-F238E27FC236}">
                <a16:creationId xmlns:a16="http://schemas.microsoft.com/office/drawing/2014/main" id="{CDB43013-FA00-454B-8CA9-59A16A9B1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14300"/>
            <a:ext cx="8686800" cy="1028700"/>
          </a:xfrm>
        </p:spPr>
        <p:txBody>
          <a:bodyPr/>
          <a:lstStyle/>
          <a:p>
            <a:r>
              <a:rPr lang="en-SG" dirty="0"/>
              <a:t>Hints</a:t>
            </a:r>
          </a:p>
        </p:txBody>
      </p:sp>
    </p:spTree>
    <p:extLst>
      <p:ext uri="{BB962C8B-B14F-4D97-AF65-F5344CB8AC3E}">
        <p14:creationId xmlns:p14="http://schemas.microsoft.com/office/powerpoint/2010/main" val="206064130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AE5F6FA-7E64-45F1-921C-AF80BBBE7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Task1: </a:t>
            </a:r>
            <a:r>
              <a:rPr lang="en-US" dirty="0" err="1"/>
              <a:t>CommonWords</a:t>
            </a:r>
            <a:endParaRPr lang="en-US" dirty="0"/>
          </a:p>
          <a:p>
            <a:r>
              <a:rPr lang="en-US" altLang="zh-CN" dirty="0"/>
              <a:t>Task2: K-means </a:t>
            </a:r>
            <a:endParaRPr lang="en-US" dirty="0"/>
          </a:p>
          <a:p>
            <a:pPr defTabSz="868680">
              <a:lnSpc>
                <a:spcPct val="80000"/>
              </a:lnSpc>
              <a:defRPr sz="2200"/>
            </a:pPr>
            <a:r>
              <a:rPr lang="en-US" dirty="0"/>
              <a:t>Submission requirements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37DC154-77AF-4BF4-8BE9-9081B9A9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SG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0F00BC-33F7-44B1-89B7-1D9BA4B5F6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8858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32A687E-3E9D-4D19-AEE8-4D8AF69C1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You are asked to implement the </a:t>
            </a:r>
            <a:r>
              <a:rPr lang="en-SG" b="1" dirty="0" err="1"/>
              <a:t>Commonwords</a:t>
            </a:r>
            <a:r>
              <a:rPr lang="en-SG" b="1" dirty="0"/>
              <a:t> </a:t>
            </a:r>
            <a:r>
              <a:rPr lang="en-SG" dirty="0"/>
              <a:t>using Spark. </a:t>
            </a:r>
          </a:p>
          <a:p>
            <a:r>
              <a:rPr lang="en-SG" dirty="0"/>
              <a:t>The application description is same as Task1 in assignment1, except that we recommend you to write the program in Scala.</a:t>
            </a:r>
          </a:p>
          <a:p>
            <a:pPr lvl="1"/>
            <a:r>
              <a:rPr lang="en-SG" dirty="0"/>
              <a:t>Why Scala? Because it is native in Spark.</a:t>
            </a:r>
          </a:p>
          <a:p>
            <a:r>
              <a:rPr lang="en-SG" dirty="0"/>
              <a:t>Learn Scala here: </a:t>
            </a:r>
            <a:r>
              <a:rPr lang="en-SG" dirty="0">
                <a:hlinkClick r:id="rId3"/>
              </a:rPr>
              <a:t>https://docs.scala-lang.org/learn.html</a:t>
            </a:r>
            <a:r>
              <a:rPr lang="en-SG" dirty="0"/>
              <a:t> </a:t>
            </a:r>
          </a:p>
          <a:p>
            <a:r>
              <a:rPr lang="en-SG" dirty="0"/>
              <a:t>The input and output requirements are same. </a:t>
            </a:r>
          </a:p>
          <a:p>
            <a:endParaRPr lang="en-SG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59FDF14-4CBC-48DC-8351-FD972A61B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Task1: </a:t>
            </a:r>
            <a:r>
              <a:rPr lang="en-SG" dirty="0" err="1"/>
              <a:t>Commonwords</a:t>
            </a:r>
            <a:r>
              <a:rPr lang="en-SG" dirty="0"/>
              <a:t> with Spark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85F52C-1292-48D2-916C-967BF007F0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6486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5754" indent="-325754" defTabSz="868680">
              <a:lnSpc>
                <a:spcPct val="80000"/>
              </a:lnSpc>
              <a:spcBef>
                <a:spcPts val="400"/>
              </a:spcBef>
              <a:defRPr sz="2200"/>
            </a:pPr>
            <a:r>
              <a:rPr lang="en-US" sz="2200" dirty="0"/>
              <a:t>You need to summarize Task1 and write a report </a:t>
            </a:r>
            <a:r>
              <a:rPr lang="en-US" sz="2200" b="1" dirty="0"/>
              <a:t>(up to 2 pages)</a:t>
            </a:r>
            <a:r>
              <a:rPr lang="en-US" sz="2200" dirty="0"/>
              <a:t>, including at least the following two aspects.</a:t>
            </a:r>
            <a:endParaRPr lang="en-US" sz="1900" dirty="0"/>
          </a:p>
          <a:p>
            <a:pPr marL="325754" indent="-325754" defTabSz="868680">
              <a:lnSpc>
                <a:spcPct val="80000"/>
              </a:lnSpc>
              <a:spcBef>
                <a:spcPts val="400"/>
              </a:spcBef>
              <a:defRPr sz="2200"/>
            </a:pPr>
            <a:r>
              <a:rPr lang="en-US" dirty="0"/>
              <a:t>Comparisons on programming with Hadoop and Spark</a:t>
            </a:r>
          </a:p>
          <a:p>
            <a:pPr marL="744582" lvl="1" indent="-310240" defTabSz="868680">
              <a:lnSpc>
                <a:spcPct val="80000"/>
              </a:lnSpc>
              <a:spcBef>
                <a:spcPts val="400"/>
              </a:spcBef>
              <a:defRPr sz="2200"/>
            </a:pPr>
            <a:r>
              <a:rPr lang="en-US" dirty="0"/>
              <a:t>The difference between your implementation with two programming platforms.</a:t>
            </a:r>
          </a:p>
          <a:p>
            <a:pPr marL="744582" lvl="1" indent="-310240" defTabSz="868680">
              <a:lnSpc>
                <a:spcPct val="80000"/>
              </a:lnSpc>
              <a:spcBef>
                <a:spcPts val="400"/>
              </a:spcBef>
              <a:defRPr sz="2200"/>
            </a:pPr>
            <a:r>
              <a:rPr lang="en-US" sz="2200" dirty="0"/>
              <a:t>Pros and Cons among Hadoop and Spark</a:t>
            </a:r>
          </a:p>
          <a:p>
            <a:pPr marL="744582" lvl="1" indent="-310240" defTabSz="868680">
              <a:lnSpc>
                <a:spcPct val="80000"/>
              </a:lnSpc>
              <a:spcBef>
                <a:spcPts val="400"/>
              </a:spcBef>
              <a:defRPr sz="2200"/>
            </a:pPr>
            <a:r>
              <a:rPr lang="en-US" sz="2200" dirty="0"/>
              <a:t>…</a:t>
            </a:r>
            <a:endParaRPr lang="en-US" sz="1900" dirty="0"/>
          </a:p>
          <a:p>
            <a:pPr marL="325754" indent="-325754" defTabSz="868680">
              <a:lnSpc>
                <a:spcPct val="80000"/>
              </a:lnSpc>
              <a:spcBef>
                <a:spcPts val="400"/>
              </a:spcBef>
              <a:defRPr sz="2200"/>
            </a:pPr>
            <a:r>
              <a:rPr lang="en-US" dirty="0"/>
              <a:t>Comparisons on runtime execution with Hadoop and Spark</a:t>
            </a:r>
          </a:p>
          <a:p>
            <a:pPr marL="744582" lvl="1" indent="-310240" defTabSz="868680">
              <a:lnSpc>
                <a:spcPct val="80000"/>
              </a:lnSpc>
              <a:spcBef>
                <a:spcPts val="400"/>
              </a:spcBef>
              <a:defRPr sz="2200"/>
            </a:pPr>
            <a:r>
              <a:rPr lang="en-US" dirty="0"/>
              <a:t>Program performance (in comparison with Hadoop)</a:t>
            </a:r>
          </a:p>
          <a:p>
            <a:pPr marL="744582" lvl="1" indent="-310240" defTabSz="868680">
              <a:lnSpc>
                <a:spcPct val="80000"/>
              </a:lnSpc>
              <a:spcBef>
                <a:spcPts val="400"/>
              </a:spcBef>
              <a:defRPr sz="2200"/>
            </a:pPr>
            <a:r>
              <a:rPr lang="en-US" dirty="0"/>
              <a:t>Pros and Cons between Hadoop and Spark</a:t>
            </a:r>
          </a:p>
          <a:p>
            <a:pPr marL="744582" lvl="1" indent="-310240" defTabSz="868680">
              <a:lnSpc>
                <a:spcPct val="80000"/>
              </a:lnSpc>
              <a:spcBef>
                <a:spcPts val="400"/>
              </a:spcBef>
              <a:defRPr sz="2200"/>
            </a:pPr>
            <a:r>
              <a:rPr lang="en-US" dirty="0"/>
              <a:t>…</a:t>
            </a:r>
            <a:endParaRPr lang="en-SG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1: 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2449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E361229-3FE2-4DBD-84E7-EB522DF6E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1.The goal of Task2 is to implement a k-means algorithm which clusters some posts according to their </a:t>
            </a:r>
            <a:r>
              <a:rPr lang="en-US" b="1" dirty="0"/>
              <a:t>scores</a:t>
            </a:r>
            <a:r>
              <a:rPr lang="en-US" dirty="0"/>
              <a:t> and </a:t>
            </a:r>
            <a:r>
              <a:rPr lang="en-US" b="1" dirty="0"/>
              <a:t>domains</a:t>
            </a:r>
            <a:r>
              <a:rPr lang="en-US" dirty="0"/>
              <a:t>. Moreover, this clustering should be executed in parallel for different domains.</a:t>
            </a:r>
          </a:p>
          <a:p>
            <a:r>
              <a:rPr lang="en-US" b="1" dirty="0"/>
              <a:t>2.Do not use some libraries like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Mllib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/>
              <a:t>directly, you need to implement k-means step by step.</a:t>
            </a:r>
          </a:p>
          <a:p>
            <a:endParaRPr 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771DF79-6123-45DA-8D51-59C85A797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Task2: k-means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77AEE8-B9E3-43BD-88A0-0C8D87E096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5857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3D8479F-1A16-4D3C-9A96-4001EC4EC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600" dirty="0"/>
              <a:t>k-means is one of the most commonly used clustering algorithms that clusters the data points into a predefined number of clusters.</a:t>
            </a:r>
          </a:p>
          <a:p>
            <a:r>
              <a:rPr lang="en-US" dirty="0"/>
              <a:t>Given k, the k-means algorithm works as follows: </a:t>
            </a:r>
          </a:p>
          <a:p>
            <a:pPr lvl="1"/>
            <a:r>
              <a:rPr lang="en-US" sz="2400" dirty="0"/>
              <a:t>1. Choose k (random) data points (seeds) to be the initial centroids (cluster centers)</a:t>
            </a:r>
          </a:p>
          <a:p>
            <a:pPr lvl="1"/>
            <a:r>
              <a:rPr lang="en-US" sz="2400" dirty="0"/>
              <a:t>2. Assign each data point to the closest centroid by computing the distances to centroids</a:t>
            </a:r>
          </a:p>
          <a:p>
            <a:pPr lvl="1"/>
            <a:r>
              <a:rPr lang="en-US" sz="2400" dirty="0"/>
              <a:t>3. Re-compute the centroids using the current cluster memberships </a:t>
            </a:r>
          </a:p>
          <a:p>
            <a:pPr lvl="1"/>
            <a:r>
              <a:rPr lang="en-US" sz="2400" dirty="0"/>
              <a:t>4. If a convergence criterion is not met, repeat steps 2 and 3</a:t>
            </a:r>
            <a:endParaRPr lang="en-US" sz="1800" dirty="0"/>
          </a:p>
          <a:p>
            <a:endParaRPr lang="en-SG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563A6AD-E7CF-4C67-9404-6824AED71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Introduction to k-means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B3EAFB-96D5-4601-A4BC-5D38D243D7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6806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C8EA4DB-3D2A-4B9B-8B9B-28CB06A13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have some popular question-answer platforms like Quora, yahoo answers, </a:t>
            </a:r>
            <a:r>
              <a:rPr lang="en-US" dirty="0" err="1"/>
              <a:t>StackOverflow</a:t>
            </a:r>
            <a:r>
              <a:rPr lang="en-US" dirty="0"/>
              <a:t>… </a:t>
            </a:r>
          </a:p>
          <a:p>
            <a:r>
              <a:rPr lang="en-US" dirty="0"/>
              <a:t>There are a lot of posts there. We can cluster some posts according to their score and domains to find some interesting results. </a:t>
            </a:r>
          </a:p>
          <a:p>
            <a:r>
              <a:rPr lang="en-SG" dirty="0"/>
              <a:t>F</a:t>
            </a:r>
            <a:r>
              <a:rPr lang="en-US" altLang="zh-CN" dirty="0"/>
              <a:t>or example:</a:t>
            </a:r>
            <a:br>
              <a:rPr lang="en-US" altLang="zh-CN" dirty="0"/>
            </a:br>
            <a:r>
              <a:rPr lang="en-US" altLang="zh-CN" dirty="0"/>
              <a:t>some questions about "Machine-Learning", "Compute-Science", "Algorithm", "Big-Data", "Security“… and the score is used to evaluate the quality of the answer.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2FDBD30-404A-49E9-B037-D589C9C37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64ED7E-216C-4669-A55D-6BE7DCF14D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0475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880BDEB-D593-4E95-B9A1-D986E3DDB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4876800" cy="5105400"/>
          </a:xfrm>
        </p:spPr>
        <p:txBody>
          <a:bodyPr>
            <a:normAutofit fontScale="92500"/>
          </a:bodyPr>
          <a:lstStyle/>
          <a:p>
            <a:r>
              <a:rPr lang="en-US" dirty="0"/>
              <a:t>Input data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	Task2_data/QA_data.zip</a:t>
            </a:r>
            <a:endParaRPr lang="en-US" dirty="0"/>
          </a:p>
          <a:p>
            <a:r>
              <a:rPr lang="en-SG" dirty="0"/>
              <a:t>Data format shown in table</a:t>
            </a:r>
          </a:p>
          <a:p>
            <a:r>
              <a:rPr lang="en-SG" dirty="0"/>
              <a:t>Attributes: </a:t>
            </a:r>
            <a:r>
              <a:rPr lang="en-SG" dirty="0" err="1"/>
              <a:t>PostingType</a:t>
            </a:r>
            <a:r>
              <a:rPr lang="en-SG" dirty="0"/>
              <a:t>, ID, </a:t>
            </a:r>
            <a:r>
              <a:rPr lang="en-SG" dirty="0" err="1"/>
              <a:t>ParentID</a:t>
            </a:r>
            <a:r>
              <a:rPr lang="en-SG" dirty="0"/>
              <a:t>, Score, Domains.</a:t>
            </a:r>
          </a:p>
          <a:p>
            <a:pPr lvl="1"/>
            <a:r>
              <a:rPr lang="en-SG" dirty="0" err="1"/>
              <a:t>PostingType</a:t>
            </a:r>
            <a:r>
              <a:rPr lang="en-SG" dirty="0"/>
              <a:t>:</a:t>
            </a:r>
          </a:p>
          <a:p>
            <a:pPr lvl="2"/>
            <a:r>
              <a:rPr lang="en-SG" dirty="0" err="1"/>
              <a:t>PostingType</a:t>
            </a:r>
            <a:r>
              <a:rPr lang="en-SG" dirty="0"/>
              <a:t>=1: this post is a question.</a:t>
            </a:r>
          </a:p>
          <a:p>
            <a:pPr lvl="2"/>
            <a:r>
              <a:rPr lang="en-SG" dirty="0" err="1"/>
              <a:t>PostingType</a:t>
            </a:r>
            <a:r>
              <a:rPr lang="en-SG" dirty="0"/>
              <a:t>=2: this post is an answer.</a:t>
            </a:r>
          </a:p>
          <a:p>
            <a:pPr lvl="1"/>
            <a:r>
              <a:rPr lang="en-SG" dirty="0"/>
              <a:t>ID: the id for the post	</a:t>
            </a:r>
          </a:p>
          <a:p>
            <a:pPr lvl="1"/>
            <a:r>
              <a:rPr lang="en-SG" dirty="0" err="1"/>
              <a:t>ParentId</a:t>
            </a:r>
            <a:r>
              <a:rPr lang="en-SG" dirty="0"/>
              <a:t>: which question it belongs to.</a:t>
            </a:r>
          </a:p>
          <a:p>
            <a:pPr lvl="1"/>
            <a:r>
              <a:rPr lang="en-SG" dirty="0"/>
              <a:t>Score: the score of the answer.</a:t>
            </a:r>
          </a:p>
          <a:p>
            <a:pPr lvl="1"/>
            <a:r>
              <a:rPr lang="en-SG" dirty="0"/>
              <a:t>Domains: which domain does this question belong to.</a:t>
            </a:r>
          </a:p>
          <a:p>
            <a:endParaRPr lang="en-SG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200AC50-1BBB-4BF3-91F7-0E98F7AA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Dataset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2829D2-96E6-4E42-84FB-B607C9CB9B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6EA7B6-F0C9-4CE4-9A4C-FD66AD954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1573629"/>
            <a:ext cx="4038600" cy="409257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45B3132-C325-4764-9CC0-C9B582DC2622}"/>
              </a:ext>
            </a:extLst>
          </p:cNvPr>
          <p:cNvSpPr/>
          <p:nvPr/>
        </p:nvSpPr>
        <p:spPr bwMode="auto">
          <a:xfrm>
            <a:off x="5105400" y="1718842"/>
            <a:ext cx="4017666" cy="26235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49960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003D704-C732-4EA8-B146-57538EB5C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You could follow a flow like this:</a:t>
            </a:r>
          </a:p>
          <a:p>
            <a:pPr lvl="1"/>
            <a:r>
              <a:rPr lang="en-SG" dirty="0"/>
              <a:t>Group the questions and answers together</a:t>
            </a:r>
          </a:p>
          <a:p>
            <a:pPr lvl="1"/>
            <a:r>
              <a:rPr lang="en-US" altLang="zh-CN" dirty="0"/>
              <a:t>C</a:t>
            </a:r>
            <a:r>
              <a:rPr lang="en-SG" dirty="0" err="1"/>
              <a:t>hoose</a:t>
            </a:r>
            <a:r>
              <a:rPr lang="en-SG" dirty="0"/>
              <a:t> the highest score for each question</a:t>
            </a:r>
          </a:p>
          <a:p>
            <a:pPr lvl="1"/>
            <a:r>
              <a:rPr lang="en-SG" b="1" dirty="0"/>
              <a:t>Design the vectors for clustering with score and domain</a:t>
            </a:r>
          </a:p>
          <a:p>
            <a:pPr lvl="1"/>
            <a:r>
              <a:rPr lang="en-SG" dirty="0"/>
              <a:t>Do clustering with the vectors</a:t>
            </a:r>
          </a:p>
          <a:p>
            <a:pPr lvl="1"/>
            <a:r>
              <a:rPr lang="en-SG" b="1" dirty="0"/>
              <a:t>Output</a:t>
            </a:r>
          </a:p>
          <a:p>
            <a:pPr lvl="1"/>
            <a:endParaRPr lang="en-SG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A081F0-4406-4147-878C-04ECDA4A6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Design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125CB8-6DEB-44B4-AF37-10B2AAB7D4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578977-3221-4807-A34C-F46C262C8352}"/>
              </a:ext>
            </a:extLst>
          </p:cNvPr>
          <p:cNvSpPr/>
          <p:nvPr/>
        </p:nvSpPr>
        <p:spPr>
          <a:xfrm>
            <a:off x="1371600" y="6169580"/>
            <a:ext cx="8115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800" b="0" dirty="0">
                <a:solidFill>
                  <a:schemeClr val="bg1"/>
                </a:solidFill>
              </a:rPr>
              <a:t>This flow is shown in the code template in Task2_code folder.</a:t>
            </a:r>
          </a:p>
        </p:txBody>
      </p:sp>
    </p:spTree>
    <p:extLst>
      <p:ext uri="{BB962C8B-B14F-4D97-AF65-F5344CB8AC3E}">
        <p14:creationId xmlns:p14="http://schemas.microsoft.com/office/powerpoint/2010/main" val="50108883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3333FF"/>
      </a:hlink>
      <a:folHlink>
        <a:srgbClr val="000066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49958</TotalTime>
  <Words>1238</Words>
  <Application>Microsoft Office PowerPoint</Application>
  <PresentationFormat>On-screen Show (4:3)</PresentationFormat>
  <Paragraphs>141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Gill Sans</vt:lpstr>
      <vt:lpstr>Arial</vt:lpstr>
      <vt:lpstr>Arial Black</vt:lpstr>
      <vt:lpstr>Calibri</vt:lpstr>
      <vt:lpstr>Wingdings</vt:lpstr>
      <vt:lpstr>Default Design</vt:lpstr>
      <vt:lpstr>Office Theme</vt:lpstr>
      <vt:lpstr>PowerPoint Presentation</vt:lpstr>
      <vt:lpstr>Outline</vt:lpstr>
      <vt:lpstr>Task1: Commonwords with Spark</vt:lpstr>
      <vt:lpstr>Task 1: Report</vt:lpstr>
      <vt:lpstr>Task2: k-means</vt:lpstr>
      <vt:lpstr>Introduction to k-means</vt:lpstr>
      <vt:lpstr>Problem </vt:lpstr>
      <vt:lpstr>Dataset</vt:lpstr>
      <vt:lpstr>Design</vt:lpstr>
      <vt:lpstr>Vector format</vt:lpstr>
      <vt:lpstr>Output</vt:lpstr>
      <vt:lpstr>Required parameters</vt:lpstr>
      <vt:lpstr>Task2: Report</vt:lpstr>
      <vt:lpstr>Submission requirement</vt:lpstr>
      <vt:lpstr>Submission requirement</vt:lpstr>
      <vt:lpstr>Marking Schemes</vt:lpstr>
      <vt:lpstr>Notice</vt:lpstr>
      <vt:lpstr>Questions are Welcome</vt:lpstr>
      <vt:lpstr>Hints</vt:lpstr>
    </vt:vector>
  </TitlesOfParts>
  <Company>University of Maryland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Data-Intensive Information Processing Applications</dc:title>
  <dc:creator>Jimmy Lin</dc:creator>
  <cp:lastModifiedBy>Chen Xinyu</cp:lastModifiedBy>
  <cp:revision>8558</cp:revision>
  <dcterms:created xsi:type="dcterms:W3CDTF">2012-08-31T06:36:49Z</dcterms:created>
  <dcterms:modified xsi:type="dcterms:W3CDTF">2020-03-09T07:45:19Z</dcterms:modified>
</cp:coreProperties>
</file>