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5E74-5257-3A43-9BC1-0D90411E64C8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E4A3-25F8-2D45-A9C7-8D0735F5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BED-DE19-504C-AE8F-0EF2AD485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Model &amp; Operation Model in Online Platform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E50D0-0DB6-284B-979E-7E031CE63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Judy Wang </a:t>
            </a:r>
          </a:p>
          <a:p>
            <a:r>
              <a:rPr lang="en-US" dirty="0"/>
              <a:t>May 15 2019</a:t>
            </a:r>
          </a:p>
        </p:txBody>
      </p:sp>
    </p:spTree>
    <p:extLst>
      <p:ext uri="{BB962C8B-B14F-4D97-AF65-F5344CB8AC3E}">
        <p14:creationId xmlns:p14="http://schemas.microsoft.com/office/powerpoint/2010/main" val="36742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43FF4-02BE-654B-8193-C798FF9805A0}"/>
              </a:ext>
            </a:extLst>
          </p:cNvPr>
          <p:cNvSpPr txBox="1"/>
          <p:nvPr/>
        </p:nvSpPr>
        <p:spPr>
          <a:xfrm>
            <a:off x="468351" y="267629"/>
            <a:ext cx="1125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Journey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46887-03E5-494F-81FA-86A6F1700338}"/>
              </a:ext>
            </a:extLst>
          </p:cNvPr>
          <p:cNvSpPr/>
          <p:nvPr/>
        </p:nvSpPr>
        <p:spPr>
          <a:xfrm>
            <a:off x="6179633" y="2896453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Re-purchase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F001D-3EF1-A44B-9D0A-7DD091324E00}"/>
              </a:ext>
            </a:extLst>
          </p:cNvPr>
          <p:cNvSpPr/>
          <p:nvPr/>
        </p:nvSpPr>
        <p:spPr>
          <a:xfrm>
            <a:off x="927406" y="3772159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the 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70264-1487-484D-B0BC-A659CDF733C4}"/>
              </a:ext>
            </a:extLst>
          </p:cNvPr>
          <p:cNvSpPr/>
          <p:nvPr/>
        </p:nvSpPr>
        <p:spPr>
          <a:xfrm>
            <a:off x="3304476" y="3772159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Experiencing the 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12422-D98A-CB47-B3E5-B71EEE70D9D3}"/>
              </a:ext>
            </a:extLst>
          </p:cNvPr>
          <p:cNvSpPr/>
          <p:nvPr/>
        </p:nvSpPr>
        <p:spPr>
          <a:xfrm>
            <a:off x="5709421" y="3772159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 a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5D6E3-B0A2-8245-88F2-E75B9F9FE023}"/>
              </a:ext>
            </a:extLst>
          </p:cNvPr>
          <p:cNvSpPr/>
          <p:nvPr/>
        </p:nvSpPr>
        <p:spPr>
          <a:xfrm>
            <a:off x="8255620" y="3772159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 topic of interest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EBBE6-2A2F-9E4B-AAD2-6AF874215F2C}"/>
              </a:ext>
            </a:extLst>
          </p:cNvPr>
          <p:cNvSpPr/>
          <p:nvPr/>
        </p:nvSpPr>
        <p:spPr>
          <a:xfrm>
            <a:off x="8255620" y="2065351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package &amp; purchase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3CD80-2E79-3D4F-9BF0-A3AE96190F2E}"/>
              </a:ext>
            </a:extLst>
          </p:cNvPr>
          <p:cNvSpPr/>
          <p:nvPr/>
        </p:nvSpPr>
        <p:spPr>
          <a:xfrm>
            <a:off x="5839522" y="2065351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Trial session &amp; level placement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2E0E8-D9A3-DA49-B85D-F2B45C5E00BD}"/>
              </a:ext>
            </a:extLst>
          </p:cNvPr>
          <p:cNvSpPr/>
          <p:nvPr/>
        </p:nvSpPr>
        <p:spPr>
          <a:xfrm>
            <a:off x="3423424" y="2066538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Tele-Marketing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62414-EBF9-D441-88AB-AECE5E74F972}"/>
              </a:ext>
            </a:extLst>
          </p:cNvPr>
          <p:cNvSpPr/>
          <p:nvPr/>
        </p:nvSpPr>
        <p:spPr>
          <a:xfrm>
            <a:off x="903248" y="2065351"/>
            <a:ext cx="2207941" cy="691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Online 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3A0A-B4F2-664A-9C9A-921523A8ACB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111189" y="2411039"/>
            <a:ext cx="312235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0B0C0-B5D9-E94D-951A-7DD9D4BAC74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631365" y="2411039"/>
            <a:ext cx="208157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5804EC-36FB-E846-B1DC-DDF565A503C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047463" y="2411039"/>
            <a:ext cx="20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99EC4-C4C6-C94D-93DB-54380457E25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917362" y="4117847"/>
            <a:ext cx="33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45492-9B21-1742-B22E-62F36761EDE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512417" y="4117847"/>
            <a:ext cx="19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162AF5-CBF6-1343-9436-A1C4DDB0EDB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35347" y="4117847"/>
            <a:ext cx="169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997038E-5693-A64D-A72F-AF1AB398B399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 flipH="1" flipV="1">
            <a:off x="927406" y="4117847"/>
            <a:ext cx="5885986" cy="345688"/>
          </a:xfrm>
          <a:prstGeom prst="bentConnector4">
            <a:avLst>
              <a:gd name="adj1" fmla="val -3884"/>
              <a:gd name="adj2" fmla="val 24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50BB2-9027-E041-91D7-451C0AD0C97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6813392" y="3587829"/>
            <a:ext cx="470212" cy="18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5C51C8-B86B-4C42-88FC-190227144FA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8387574" y="2756727"/>
            <a:ext cx="972017" cy="48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99C4175-23A1-0B4B-BC58-EBE9A2F8E9B8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>
            <a:off x="10463561" y="2411039"/>
            <a:ext cx="12700" cy="170680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43FF4-02BE-654B-8193-C798FF9805A0}"/>
              </a:ext>
            </a:extLst>
          </p:cNvPr>
          <p:cNvSpPr txBox="1"/>
          <p:nvPr/>
        </p:nvSpPr>
        <p:spPr>
          <a:xfrm>
            <a:off x="468351" y="267629"/>
            <a:ext cx="1125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46887-03E5-494F-81FA-86A6F1700338}"/>
              </a:ext>
            </a:extLst>
          </p:cNvPr>
          <p:cNvSpPr/>
          <p:nvPr/>
        </p:nvSpPr>
        <p:spPr>
          <a:xfrm>
            <a:off x="7274311" y="1243700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Re-purchase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F001D-3EF1-A44B-9D0A-7DD091324E00}"/>
              </a:ext>
            </a:extLst>
          </p:cNvPr>
          <p:cNvSpPr/>
          <p:nvPr/>
        </p:nvSpPr>
        <p:spPr>
          <a:xfrm>
            <a:off x="170799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the 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70264-1487-484D-B0BC-A659CDF733C4}"/>
              </a:ext>
            </a:extLst>
          </p:cNvPr>
          <p:cNvSpPr/>
          <p:nvPr/>
        </p:nvSpPr>
        <p:spPr>
          <a:xfrm>
            <a:off x="408506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Experiencing the 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12422-D98A-CB47-B3E5-B71EEE70D9D3}"/>
              </a:ext>
            </a:extLst>
          </p:cNvPr>
          <p:cNvSpPr/>
          <p:nvPr/>
        </p:nvSpPr>
        <p:spPr>
          <a:xfrm>
            <a:off x="6490006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Book a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5D6E3-B0A2-8245-88F2-E75B9F9FE023}"/>
              </a:ext>
            </a:extLst>
          </p:cNvPr>
          <p:cNvSpPr/>
          <p:nvPr/>
        </p:nvSpPr>
        <p:spPr>
          <a:xfrm>
            <a:off x="9036205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up topic of interest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EBBE6-2A2F-9E4B-AAD2-6AF874215F2C}"/>
              </a:ext>
            </a:extLst>
          </p:cNvPr>
          <p:cNvSpPr/>
          <p:nvPr/>
        </p:nvSpPr>
        <p:spPr>
          <a:xfrm>
            <a:off x="9036205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package &amp; purchase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3CD80-2E79-3D4F-9BF0-A3AE96190F2E}"/>
              </a:ext>
            </a:extLst>
          </p:cNvPr>
          <p:cNvSpPr/>
          <p:nvPr/>
        </p:nvSpPr>
        <p:spPr>
          <a:xfrm>
            <a:off x="6620107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Trail session &amp; level placement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2E0E8-D9A3-DA49-B85D-F2B45C5E00BD}"/>
              </a:ext>
            </a:extLst>
          </p:cNvPr>
          <p:cNvSpPr/>
          <p:nvPr/>
        </p:nvSpPr>
        <p:spPr>
          <a:xfrm>
            <a:off x="4204009" y="73716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Tele-Marketing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62414-EBF9-D441-88AB-AECE5E74F972}"/>
              </a:ext>
            </a:extLst>
          </p:cNvPr>
          <p:cNvSpPr/>
          <p:nvPr/>
        </p:nvSpPr>
        <p:spPr>
          <a:xfrm>
            <a:off x="1683833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Online 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3A0A-B4F2-664A-9C9A-921523A8ACB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111188" y="943463"/>
            <a:ext cx="1092821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0B0C0-B5D9-E94D-951A-7DD9D4BAC74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631364" y="943463"/>
            <a:ext cx="988743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5804EC-36FB-E846-B1DC-DDF565A503C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047462" y="943463"/>
            <a:ext cx="98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99EC4-C4C6-C94D-93DB-54380457E25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917361" y="1992360"/>
            <a:ext cx="111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45492-9B21-1742-B22E-62F36761EDE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512416" y="1992360"/>
            <a:ext cx="97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162AF5-CBF6-1343-9436-A1C4DDB0EDB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35346" y="1992360"/>
            <a:ext cx="94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997038E-5693-A64D-A72F-AF1AB398B399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 flipH="1" flipV="1">
            <a:off x="1707990" y="1992359"/>
            <a:ext cx="5495693" cy="207485"/>
          </a:xfrm>
          <a:prstGeom prst="bentConnector4">
            <a:avLst>
              <a:gd name="adj1" fmla="val -4160"/>
              <a:gd name="adj2" fmla="val 21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50BB2-9027-E041-91D7-451C0AD0C97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203684" y="1658671"/>
            <a:ext cx="784305" cy="1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5C51C8-B86B-4C42-88FC-190227144FA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8701666" y="1150948"/>
            <a:ext cx="1048217" cy="30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99C4175-23A1-0B4B-BC58-EBE9A2F8E9B8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>
            <a:off x="10463560" y="943463"/>
            <a:ext cx="12700" cy="1048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BB19C-6E90-CB42-A134-C2ADD8C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99" y="2832582"/>
            <a:ext cx="5946594" cy="38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43FF4-02BE-654B-8193-C798FF9805A0}"/>
              </a:ext>
            </a:extLst>
          </p:cNvPr>
          <p:cNvSpPr txBox="1"/>
          <p:nvPr/>
        </p:nvSpPr>
        <p:spPr>
          <a:xfrm>
            <a:off x="468351" y="267629"/>
            <a:ext cx="1125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Business model - </a:t>
            </a:r>
            <a:r>
              <a:rPr lang="zh-CN" altLang="en-US" dirty="0"/>
              <a:t>人人都需要學英文</a:t>
            </a:r>
            <a:r>
              <a:rPr lang="zh-TW" altLang="en-US" dirty="0"/>
              <a:t> 但是他們主打的是什麼族群？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46887-03E5-494F-81FA-86A6F1700338}"/>
              </a:ext>
            </a:extLst>
          </p:cNvPr>
          <p:cNvSpPr/>
          <p:nvPr/>
        </p:nvSpPr>
        <p:spPr>
          <a:xfrm>
            <a:off x="7274311" y="1243700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Re-purchase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F001D-3EF1-A44B-9D0A-7DD091324E00}"/>
              </a:ext>
            </a:extLst>
          </p:cNvPr>
          <p:cNvSpPr/>
          <p:nvPr/>
        </p:nvSpPr>
        <p:spPr>
          <a:xfrm>
            <a:off x="170799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the 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70264-1487-484D-B0BC-A659CDF733C4}"/>
              </a:ext>
            </a:extLst>
          </p:cNvPr>
          <p:cNvSpPr/>
          <p:nvPr/>
        </p:nvSpPr>
        <p:spPr>
          <a:xfrm>
            <a:off x="408506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Experiencing the 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12422-D98A-CB47-B3E5-B71EEE70D9D3}"/>
              </a:ext>
            </a:extLst>
          </p:cNvPr>
          <p:cNvSpPr/>
          <p:nvPr/>
        </p:nvSpPr>
        <p:spPr>
          <a:xfrm>
            <a:off x="6490006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Book a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5D6E3-B0A2-8245-88F2-E75B9F9FE023}"/>
              </a:ext>
            </a:extLst>
          </p:cNvPr>
          <p:cNvSpPr/>
          <p:nvPr/>
        </p:nvSpPr>
        <p:spPr>
          <a:xfrm>
            <a:off x="9036205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up topic of interest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EBBE6-2A2F-9E4B-AAD2-6AF874215F2C}"/>
              </a:ext>
            </a:extLst>
          </p:cNvPr>
          <p:cNvSpPr/>
          <p:nvPr/>
        </p:nvSpPr>
        <p:spPr>
          <a:xfrm>
            <a:off x="9036205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package &amp; purchase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3CD80-2E79-3D4F-9BF0-A3AE96190F2E}"/>
              </a:ext>
            </a:extLst>
          </p:cNvPr>
          <p:cNvSpPr/>
          <p:nvPr/>
        </p:nvSpPr>
        <p:spPr>
          <a:xfrm>
            <a:off x="6620107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Trail session &amp; level placement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2E0E8-D9A3-DA49-B85D-F2B45C5E00BD}"/>
              </a:ext>
            </a:extLst>
          </p:cNvPr>
          <p:cNvSpPr/>
          <p:nvPr/>
        </p:nvSpPr>
        <p:spPr>
          <a:xfrm>
            <a:off x="4204009" y="73716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Tele-Marketing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62414-EBF9-D441-88AB-AECE5E74F972}"/>
              </a:ext>
            </a:extLst>
          </p:cNvPr>
          <p:cNvSpPr/>
          <p:nvPr/>
        </p:nvSpPr>
        <p:spPr>
          <a:xfrm>
            <a:off x="1683833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Online 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B3A0A-B4F2-664A-9C9A-921523A8ACB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111188" y="943463"/>
            <a:ext cx="1092821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0B0C0-B5D9-E94D-951A-7DD9D4BAC74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631364" y="943463"/>
            <a:ext cx="988743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5804EC-36FB-E846-B1DC-DDF565A503C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047462" y="943463"/>
            <a:ext cx="98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099EC4-C4C6-C94D-93DB-54380457E255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917361" y="1992360"/>
            <a:ext cx="111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45492-9B21-1742-B22E-62F36761EDE9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5512416" y="1992360"/>
            <a:ext cx="97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162AF5-CBF6-1343-9436-A1C4DDB0EDB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135346" y="1992360"/>
            <a:ext cx="94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997038E-5693-A64D-A72F-AF1AB398B399}"/>
              </a:ext>
            </a:extLst>
          </p:cNvPr>
          <p:cNvCxnSpPr>
            <a:cxnSpLocks/>
            <a:stCxn id="6" idx="1"/>
            <a:endCxn id="8" idx="2"/>
          </p:cNvCxnSpPr>
          <p:nvPr/>
        </p:nvCxnSpPr>
        <p:spPr>
          <a:xfrm rot="10800000" flipH="1" flipV="1">
            <a:off x="1707990" y="1992359"/>
            <a:ext cx="5495693" cy="207485"/>
          </a:xfrm>
          <a:prstGeom prst="bentConnector4">
            <a:avLst>
              <a:gd name="adj1" fmla="val -4160"/>
              <a:gd name="adj2" fmla="val 21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50BB2-9027-E041-91D7-451C0AD0C97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203684" y="1658671"/>
            <a:ext cx="784305" cy="1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5C51C8-B86B-4C42-88FC-190227144FAC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8701666" y="1150948"/>
            <a:ext cx="1048217" cy="30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99C4175-23A1-0B4B-BC58-EBE9A2F8E9B8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>
            <a:off x="10463560" y="943463"/>
            <a:ext cx="12700" cy="1048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BB19C-6E90-CB42-A134-C2ADD8C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99" y="2741019"/>
            <a:ext cx="5946594" cy="39420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31A39E-DF22-0A4F-A942-A46A4D429FB4}"/>
              </a:ext>
            </a:extLst>
          </p:cNvPr>
          <p:cNvSpPr/>
          <p:nvPr/>
        </p:nvSpPr>
        <p:spPr>
          <a:xfrm>
            <a:off x="9225774" y="2832582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成人</a:t>
            </a:r>
            <a:r>
              <a:rPr lang="zh-TW" altLang="en-US" sz="1200" dirty="0">
                <a:solidFill>
                  <a:schemeClr val="tx1"/>
                </a:solidFill>
              </a:rPr>
              <a:t> 連交通時間都抽不出來學英文的那種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28F9AA-F496-994E-9D6C-F03E895C7EE7}"/>
              </a:ext>
            </a:extLst>
          </p:cNvPr>
          <p:cNvSpPr/>
          <p:nvPr/>
        </p:nvSpPr>
        <p:spPr>
          <a:xfrm>
            <a:off x="9225774" y="4331440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已經有點基礎</a:t>
            </a:r>
            <a:r>
              <a:rPr lang="zh-TW" altLang="en-US" sz="1200" dirty="0">
                <a:solidFill>
                  <a:schemeClr val="tx1"/>
                </a:solidFill>
              </a:rPr>
              <a:t> 只是苦無練習的機會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3C0BCE-63B2-9747-972F-BA7444B611E3}"/>
              </a:ext>
            </a:extLst>
          </p:cNvPr>
          <p:cNvSpPr/>
          <p:nvPr/>
        </p:nvSpPr>
        <p:spPr>
          <a:xfrm>
            <a:off x="9249627" y="5917350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注重口說</a:t>
            </a:r>
            <a:r>
              <a:rPr lang="zh-TW" altLang="en-US" sz="1200" dirty="0">
                <a:solidFill>
                  <a:schemeClr val="tx1"/>
                </a:solidFill>
              </a:rPr>
              <a:t> 純正英美口英或是多元口英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BB6488-34E2-054C-B8BA-A80682CD1CD0}"/>
              </a:ext>
            </a:extLst>
          </p:cNvPr>
          <p:cNvSpPr/>
          <p:nvPr/>
        </p:nvSpPr>
        <p:spPr>
          <a:xfrm>
            <a:off x="9249627" y="3568931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最好是在家裡就可以學 而且 </a:t>
            </a:r>
            <a:r>
              <a:rPr lang="en-US" altLang="zh-TW" sz="1200" dirty="0">
                <a:solidFill>
                  <a:schemeClr val="tx1"/>
                </a:solidFill>
              </a:rPr>
              <a:t>24x7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4C109B-55D7-3443-9382-403752FD0EE1}"/>
              </a:ext>
            </a:extLst>
          </p:cNvPr>
          <p:cNvSpPr/>
          <p:nvPr/>
        </p:nvSpPr>
        <p:spPr>
          <a:xfrm>
            <a:off x="876452" y="5419843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教學（通訊） 平台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317CF-BFDA-DA41-A28B-425151EDDABA}"/>
              </a:ext>
            </a:extLst>
          </p:cNvPr>
          <p:cNvSpPr/>
          <p:nvPr/>
        </p:nvSpPr>
        <p:spPr>
          <a:xfrm>
            <a:off x="876452" y="6102914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200" dirty="0">
                <a:solidFill>
                  <a:schemeClr val="tx1"/>
                </a:solidFill>
              </a:rPr>
              <a:t>數位行銷＋電話行銷＋線上交易＋客服電話中心的平台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2A1D32-8776-F14F-B29B-75050CE5BCB4}"/>
              </a:ext>
            </a:extLst>
          </p:cNvPr>
          <p:cNvSpPr/>
          <p:nvPr/>
        </p:nvSpPr>
        <p:spPr>
          <a:xfrm>
            <a:off x="876452" y="3396666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招募與訓練老師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6121BD-A53C-0843-AE23-5965289F9963}"/>
              </a:ext>
            </a:extLst>
          </p:cNvPr>
          <p:cNvSpPr/>
          <p:nvPr/>
        </p:nvSpPr>
        <p:spPr>
          <a:xfrm>
            <a:off x="908764" y="2704181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激勵制度薪資（</a:t>
            </a:r>
            <a:r>
              <a:rPr lang="en-US" altLang="zh-CN" sz="1200" dirty="0">
                <a:solidFill>
                  <a:schemeClr val="tx1"/>
                </a:solidFill>
              </a:rPr>
              <a:t>rating)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7D668E-DEA2-CA45-A345-5DF2B75B4D28}"/>
              </a:ext>
            </a:extLst>
          </p:cNvPr>
          <p:cNvSpPr/>
          <p:nvPr/>
        </p:nvSpPr>
        <p:spPr>
          <a:xfrm>
            <a:off x="900609" y="4064480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教材規劃與製作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7616F4-45BB-7E4E-A675-6CC210626BA0}"/>
              </a:ext>
            </a:extLst>
          </p:cNvPr>
          <p:cNvSpPr/>
          <p:nvPr/>
        </p:nvSpPr>
        <p:spPr>
          <a:xfrm>
            <a:off x="9225774" y="5103255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只想加強自己有興趣的主題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FC68B-85F5-874E-BFF9-EBEE3E3E70E4}"/>
              </a:ext>
            </a:extLst>
          </p:cNvPr>
          <p:cNvSpPr/>
          <p:nvPr/>
        </p:nvSpPr>
        <p:spPr>
          <a:xfrm>
            <a:off x="876452" y="4768989"/>
            <a:ext cx="1614762" cy="5835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排課系統（學生興趣等級與教材媒合）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43FF4-02BE-654B-8193-C798FF9805A0}"/>
              </a:ext>
            </a:extLst>
          </p:cNvPr>
          <p:cNvSpPr txBox="1"/>
          <p:nvPr/>
        </p:nvSpPr>
        <p:spPr>
          <a:xfrm>
            <a:off x="468351" y="267629"/>
            <a:ext cx="1125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about “Gaming coach platform “ ?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BB19C-6E90-CB42-A134-C2ADD8C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85" y="1025912"/>
            <a:ext cx="8197419" cy="54341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4F3FBC2-999C-F942-A662-C55B781EDE43}"/>
              </a:ext>
            </a:extLst>
          </p:cNvPr>
          <p:cNvSpPr/>
          <p:nvPr/>
        </p:nvSpPr>
        <p:spPr>
          <a:xfrm>
            <a:off x="10567637" y="1345578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59B90-AA99-F944-ADE7-C61B2128F3D9}"/>
              </a:ext>
            </a:extLst>
          </p:cNvPr>
          <p:cNvSpPr/>
          <p:nvPr/>
        </p:nvSpPr>
        <p:spPr>
          <a:xfrm>
            <a:off x="2174485" y="1613208"/>
            <a:ext cx="7515926" cy="15871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8EB83-BDF9-C941-ACBF-D3628D3E7EC3}"/>
              </a:ext>
            </a:extLst>
          </p:cNvPr>
          <p:cNvSpPr/>
          <p:nvPr/>
        </p:nvSpPr>
        <p:spPr>
          <a:xfrm>
            <a:off x="2115011" y="3471744"/>
            <a:ext cx="7575400" cy="1713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ACA77-8AAA-5446-816D-0B6827F89448}"/>
              </a:ext>
            </a:extLst>
          </p:cNvPr>
          <p:cNvSpPr/>
          <p:nvPr/>
        </p:nvSpPr>
        <p:spPr>
          <a:xfrm>
            <a:off x="2174485" y="5512417"/>
            <a:ext cx="7515926" cy="585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6D8C3D-2B7E-DD46-A338-15EE80C99CBB}"/>
              </a:ext>
            </a:extLst>
          </p:cNvPr>
          <p:cNvSpPr/>
          <p:nvPr/>
        </p:nvSpPr>
        <p:spPr>
          <a:xfrm>
            <a:off x="8289933" y="3200399"/>
            <a:ext cx="1400478" cy="27134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A1FB08-3B52-EF44-92F1-FD822E06BAFB}"/>
              </a:ext>
            </a:extLst>
          </p:cNvPr>
          <p:cNvSpPr/>
          <p:nvPr/>
        </p:nvSpPr>
        <p:spPr>
          <a:xfrm>
            <a:off x="5202472" y="3200398"/>
            <a:ext cx="1341004" cy="27134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F8AE7D-4F6B-AF44-98D7-07B4417590ED}"/>
              </a:ext>
            </a:extLst>
          </p:cNvPr>
          <p:cNvSpPr/>
          <p:nvPr/>
        </p:nvSpPr>
        <p:spPr>
          <a:xfrm>
            <a:off x="2115011" y="3200397"/>
            <a:ext cx="1389327" cy="27134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DF7A5A-BAAD-0A45-9DD0-A38D7996A4F0}"/>
              </a:ext>
            </a:extLst>
          </p:cNvPr>
          <p:cNvSpPr/>
          <p:nvPr/>
        </p:nvSpPr>
        <p:spPr>
          <a:xfrm>
            <a:off x="3532645" y="5185317"/>
            <a:ext cx="1541159" cy="3271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35E325-DF58-C547-887C-C1622DFB65D4}"/>
              </a:ext>
            </a:extLst>
          </p:cNvPr>
          <p:cNvSpPr/>
          <p:nvPr/>
        </p:nvSpPr>
        <p:spPr>
          <a:xfrm>
            <a:off x="10567639" y="2697253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438A81-1F39-DD4E-AE69-5480DD1E7DC1}"/>
              </a:ext>
            </a:extLst>
          </p:cNvPr>
          <p:cNvSpPr/>
          <p:nvPr/>
        </p:nvSpPr>
        <p:spPr>
          <a:xfrm>
            <a:off x="10584367" y="5563116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D1F570-1D11-354C-9CD3-9C96638E158B}"/>
              </a:ext>
            </a:extLst>
          </p:cNvPr>
          <p:cNvSpPr/>
          <p:nvPr/>
        </p:nvSpPr>
        <p:spPr>
          <a:xfrm>
            <a:off x="10567638" y="2023733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1A3EA-9199-1046-9CB1-FEDEBC65F6E9}"/>
              </a:ext>
            </a:extLst>
          </p:cNvPr>
          <p:cNvSpPr/>
          <p:nvPr/>
        </p:nvSpPr>
        <p:spPr>
          <a:xfrm>
            <a:off x="10584367" y="3437256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809F50-8718-EF4A-82F7-A391FFEFBE38}"/>
              </a:ext>
            </a:extLst>
          </p:cNvPr>
          <p:cNvSpPr/>
          <p:nvPr/>
        </p:nvSpPr>
        <p:spPr>
          <a:xfrm>
            <a:off x="10588084" y="4149593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4F59A0E-E989-CC49-A1E2-0195B566BB10}"/>
              </a:ext>
            </a:extLst>
          </p:cNvPr>
          <p:cNvSpPr/>
          <p:nvPr/>
        </p:nvSpPr>
        <p:spPr>
          <a:xfrm>
            <a:off x="10584367" y="4850779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7479BA-668C-8343-8EB5-B28B4872F538}"/>
              </a:ext>
            </a:extLst>
          </p:cNvPr>
          <p:cNvSpPr/>
          <p:nvPr/>
        </p:nvSpPr>
        <p:spPr>
          <a:xfrm>
            <a:off x="840779" y="1196895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09FFA1-7935-8C46-B573-1CA2B5AC0020}"/>
              </a:ext>
            </a:extLst>
          </p:cNvPr>
          <p:cNvSpPr/>
          <p:nvPr/>
        </p:nvSpPr>
        <p:spPr>
          <a:xfrm>
            <a:off x="840781" y="2548570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2DEF3C-14F7-C743-A8BF-EF598FD75866}"/>
              </a:ext>
            </a:extLst>
          </p:cNvPr>
          <p:cNvSpPr/>
          <p:nvPr/>
        </p:nvSpPr>
        <p:spPr>
          <a:xfrm>
            <a:off x="857509" y="5414433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7869B9-0D28-5B44-92BC-80A04C30D40B}"/>
              </a:ext>
            </a:extLst>
          </p:cNvPr>
          <p:cNvSpPr/>
          <p:nvPr/>
        </p:nvSpPr>
        <p:spPr>
          <a:xfrm>
            <a:off x="840780" y="1875050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3EADCE-1FFC-6049-BEC0-7B1D5991729F}"/>
              </a:ext>
            </a:extLst>
          </p:cNvPr>
          <p:cNvSpPr/>
          <p:nvPr/>
        </p:nvSpPr>
        <p:spPr>
          <a:xfrm>
            <a:off x="857509" y="3288573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D836DB-6040-F045-836F-FE9A0E571B7B}"/>
              </a:ext>
            </a:extLst>
          </p:cNvPr>
          <p:cNvSpPr/>
          <p:nvPr/>
        </p:nvSpPr>
        <p:spPr>
          <a:xfrm>
            <a:off x="861226" y="4000910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9B025B-5C34-4349-A918-0BF39487B196}"/>
              </a:ext>
            </a:extLst>
          </p:cNvPr>
          <p:cNvSpPr/>
          <p:nvPr/>
        </p:nvSpPr>
        <p:spPr>
          <a:xfrm>
            <a:off x="857509" y="4702096"/>
            <a:ext cx="643057" cy="5352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563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43FF4-02BE-654B-8193-C798FF9805A0}"/>
              </a:ext>
            </a:extLst>
          </p:cNvPr>
          <p:cNvSpPr txBox="1"/>
          <p:nvPr/>
        </p:nvSpPr>
        <p:spPr>
          <a:xfrm>
            <a:off x="375420" y="251073"/>
            <a:ext cx="1125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that business model construct a customer journey 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8521C94-49BC-B54D-A8D8-82C1812AC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4" t="29895" r="11540" b="16772"/>
          <a:stretch/>
        </p:blipFill>
        <p:spPr>
          <a:xfrm>
            <a:off x="2014997" y="2558061"/>
            <a:ext cx="7972425" cy="407373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5009C0F-09E0-184D-BFEB-89B3B273EF58}"/>
              </a:ext>
            </a:extLst>
          </p:cNvPr>
          <p:cNvSpPr/>
          <p:nvPr/>
        </p:nvSpPr>
        <p:spPr>
          <a:xfrm>
            <a:off x="7274311" y="1243700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FE4002-1CD3-394B-BAFA-73699B583BB3}"/>
              </a:ext>
            </a:extLst>
          </p:cNvPr>
          <p:cNvSpPr/>
          <p:nvPr/>
        </p:nvSpPr>
        <p:spPr>
          <a:xfrm>
            <a:off x="170799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5C31F-BD0E-1844-A4B2-67F064B30087}"/>
              </a:ext>
            </a:extLst>
          </p:cNvPr>
          <p:cNvSpPr/>
          <p:nvPr/>
        </p:nvSpPr>
        <p:spPr>
          <a:xfrm>
            <a:off x="4085061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575182-0AA0-054D-83EF-D26DB726EDDA}"/>
              </a:ext>
            </a:extLst>
          </p:cNvPr>
          <p:cNvSpPr/>
          <p:nvPr/>
        </p:nvSpPr>
        <p:spPr>
          <a:xfrm>
            <a:off x="6490006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4CF6BB-BCF5-764E-B9DD-3A373988715D}"/>
              </a:ext>
            </a:extLst>
          </p:cNvPr>
          <p:cNvSpPr/>
          <p:nvPr/>
        </p:nvSpPr>
        <p:spPr>
          <a:xfrm>
            <a:off x="9036205" y="178487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98557B-D5F7-DD47-8959-AE22840EBEB5}"/>
              </a:ext>
            </a:extLst>
          </p:cNvPr>
          <p:cNvSpPr/>
          <p:nvPr/>
        </p:nvSpPr>
        <p:spPr>
          <a:xfrm>
            <a:off x="9036205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320EDD-5053-BC4A-A68D-D098AD6E5C22}"/>
              </a:ext>
            </a:extLst>
          </p:cNvPr>
          <p:cNvSpPr/>
          <p:nvPr/>
        </p:nvSpPr>
        <p:spPr>
          <a:xfrm>
            <a:off x="6620107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7B3DDE-9EF4-F341-8D8E-B263E84F4481}"/>
              </a:ext>
            </a:extLst>
          </p:cNvPr>
          <p:cNvSpPr/>
          <p:nvPr/>
        </p:nvSpPr>
        <p:spPr>
          <a:xfrm>
            <a:off x="4204009" y="737164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EBA7B4-2BFC-EF48-A648-C096CFA822C0}"/>
              </a:ext>
            </a:extLst>
          </p:cNvPr>
          <p:cNvSpPr/>
          <p:nvPr/>
        </p:nvSpPr>
        <p:spPr>
          <a:xfrm>
            <a:off x="1683833" y="735977"/>
            <a:ext cx="1427355" cy="414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BBC4A3-607F-8548-8C60-C0540FB5370C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>
            <a:off x="3111188" y="943463"/>
            <a:ext cx="1092821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7DA54D-FBBE-E149-B2C7-E596D606626F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5631364" y="943463"/>
            <a:ext cx="988743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E75BA1-C69B-3745-BC91-41BB37B814BB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8047462" y="943463"/>
            <a:ext cx="988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616B8B-0E6D-644C-8040-DC27AF92513C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7917361" y="1992360"/>
            <a:ext cx="1118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863432-E509-6A4C-89D7-360766D64195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5512416" y="1992360"/>
            <a:ext cx="977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6721F4-595F-B44E-9AFE-32E07D94ECB7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3135346" y="1992360"/>
            <a:ext cx="949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86FC6D8-48F0-4244-B197-C50EE2DCA553}"/>
              </a:ext>
            </a:extLst>
          </p:cNvPr>
          <p:cNvCxnSpPr>
            <a:cxnSpLocks/>
            <a:stCxn id="37" idx="1"/>
            <a:endCxn id="40" idx="2"/>
          </p:cNvCxnSpPr>
          <p:nvPr/>
        </p:nvCxnSpPr>
        <p:spPr>
          <a:xfrm rot="10800000" flipH="1" flipV="1">
            <a:off x="1707990" y="1992359"/>
            <a:ext cx="5495693" cy="207485"/>
          </a:xfrm>
          <a:prstGeom prst="bentConnector4">
            <a:avLst>
              <a:gd name="adj1" fmla="val -4160"/>
              <a:gd name="adj2" fmla="val 21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9671F0-73D9-5248-B608-FE9D4DA9947E}"/>
              </a:ext>
            </a:extLst>
          </p:cNvPr>
          <p:cNvCxnSpPr>
            <a:cxnSpLocks/>
            <a:stCxn id="40" idx="0"/>
            <a:endCxn id="35" idx="2"/>
          </p:cNvCxnSpPr>
          <p:nvPr/>
        </p:nvCxnSpPr>
        <p:spPr>
          <a:xfrm flipV="1">
            <a:off x="7203684" y="1658671"/>
            <a:ext cx="784305" cy="1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F4FF8F-872D-2148-8051-AD82A96A9B0B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8701666" y="1150948"/>
            <a:ext cx="1048217" cy="30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DB97977-75C4-C544-9A8E-C5B87D9951D2}"/>
              </a:ext>
            </a:extLst>
          </p:cNvPr>
          <p:cNvCxnSpPr>
            <a:cxnSpLocks/>
            <a:stCxn id="42" idx="3"/>
            <a:endCxn id="41" idx="3"/>
          </p:cNvCxnSpPr>
          <p:nvPr/>
        </p:nvCxnSpPr>
        <p:spPr>
          <a:xfrm>
            <a:off x="10463560" y="943463"/>
            <a:ext cx="12700" cy="10488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828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162</TotalTime>
  <Words>244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新細明體</vt:lpstr>
      <vt:lpstr>宋体</vt:lpstr>
      <vt:lpstr>Calibri</vt:lpstr>
      <vt:lpstr>Calibri Light</vt:lpstr>
      <vt:lpstr>Rockwell</vt:lpstr>
      <vt:lpstr>Wingdings</vt:lpstr>
      <vt:lpstr>Atlas</vt:lpstr>
      <vt:lpstr>Business Model &amp; Operation Model in Online Platform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Judy Wang</dc:creator>
  <cp:lastModifiedBy>Judy Wang</cp:lastModifiedBy>
  <cp:revision>6</cp:revision>
  <dcterms:created xsi:type="dcterms:W3CDTF">2019-05-12T11:23:58Z</dcterms:created>
  <dcterms:modified xsi:type="dcterms:W3CDTF">2019-05-12T14:06:31Z</dcterms:modified>
</cp:coreProperties>
</file>