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Nunito"/>
      <p:regular r:id="rId29"/>
      <p:bold r:id="rId30"/>
      <p:italic r:id="rId31"/>
      <p:boldItalic r:id="rId32"/>
    </p:embeddedFont>
    <p:embeddedFont>
      <p:font typeface="Maven Pro"/>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6.xml"/><Relationship Id="rId33" Type="http://schemas.openxmlformats.org/officeDocument/2006/relationships/font" Target="fonts/MavenPro-regular.fntdata"/><Relationship Id="rId10" Type="http://schemas.openxmlformats.org/officeDocument/2006/relationships/slide" Target="slides/slide5.xml"/><Relationship Id="rId32"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MavenPro-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45b55e4377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45b55e4377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45b55e4377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45b55e4377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45b58f70f0_9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45b58f70f0_9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45b55e4377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45b55e4377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300">
                <a:solidFill>
                  <a:schemeClr val="dk2"/>
                </a:solidFill>
                <a:latin typeface="Nunito"/>
                <a:ea typeface="Nunito"/>
                <a:cs typeface="Nunito"/>
                <a:sym typeface="Nunito"/>
              </a:rPr>
              <a:t>first part:create account→set profile→choose subject(select&amp;deselect)-recommendation/ranking-profile-logout</a:t>
            </a:r>
            <a:endParaRPr sz="1300">
              <a:solidFill>
                <a:schemeClr val="dk2"/>
              </a:solidFill>
              <a:latin typeface="Nunito"/>
              <a:ea typeface="Nunito"/>
              <a:cs typeface="Nunito"/>
              <a:sym typeface="Nunito"/>
            </a:endParaRPr>
          </a:p>
          <a:p>
            <a:pPr indent="0" lvl="0" marL="0" rtl="0" algn="l">
              <a:lnSpc>
                <a:spcPct val="115000"/>
              </a:lnSpc>
              <a:spcBef>
                <a:spcPts val="1600"/>
              </a:spcBef>
              <a:spcAft>
                <a:spcPts val="0"/>
              </a:spcAft>
              <a:buNone/>
            </a:pPr>
            <a:r>
              <a:rPr lang="en-GB" sz="1300">
                <a:solidFill>
                  <a:schemeClr val="dk2"/>
                </a:solidFill>
                <a:latin typeface="Nunito"/>
                <a:ea typeface="Nunito"/>
                <a:cs typeface="Nunito"/>
                <a:sym typeface="Nunito"/>
              </a:rPr>
              <a:t>login same account(click rememeb password)-library-search(specific book)-book detail(description/reviews)-read now-reading-add to shelf(trends ranking)-go to shelf-</a:t>
            </a:r>
            <a:endParaRPr sz="1300">
              <a:solidFill>
                <a:schemeClr val="dk2"/>
              </a:solidFill>
              <a:latin typeface="Nunito"/>
              <a:ea typeface="Nunito"/>
              <a:cs typeface="Nunito"/>
              <a:sym typeface="Nunito"/>
            </a:endParaRPr>
          </a:p>
          <a:p>
            <a:pPr indent="0" lvl="0" marL="0" rtl="0" algn="l">
              <a:lnSpc>
                <a:spcPct val="115000"/>
              </a:lnSpc>
              <a:spcBef>
                <a:spcPts val="1600"/>
              </a:spcBef>
              <a:spcAft>
                <a:spcPts val="0"/>
              </a:spcAft>
              <a:buNone/>
            </a:pPr>
            <a:r>
              <a:rPr lang="en-GB" sz="1300">
                <a:solidFill>
                  <a:schemeClr val="dk2"/>
                </a:solidFill>
                <a:latin typeface="Nunito"/>
                <a:ea typeface="Nunito"/>
                <a:cs typeface="Nunito"/>
                <a:sym typeface="Nunito"/>
              </a:rPr>
              <a:t>(second part)several posts-pull to refresh-logout</a:t>
            </a:r>
            <a:endParaRPr sz="1300">
              <a:solidFill>
                <a:schemeClr val="dk2"/>
              </a:solidFill>
              <a:latin typeface="Nunito"/>
              <a:ea typeface="Nunito"/>
              <a:cs typeface="Nunito"/>
              <a:sym typeface="Nunito"/>
            </a:endParaRPr>
          </a:p>
          <a:p>
            <a:pPr indent="0" lvl="0" marL="0" rtl="0" algn="l">
              <a:lnSpc>
                <a:spcPct val="115000"/>
              </a:lnSpc>
              <a:spcBef>
                <a:spcPts val="1600"/>
              </a:spcBef>
              <a:spcAft>
                <a:spcPts val="1600"/>
              </a:spcAft>
              <a:buNone/>
            </a:pPr>
            <a:r>
              <a:rPr lang="en-GB" sz="1300">
                <a:solidFill>
                  <a:schemeClr val="dk2"/>
                </a:solidFill>
                <a:latin typeface="Nunito"/>
                <a:ea typeface="Nunito"/>
                <a:cs typeface="Nunito"/>
                <a:sym typeface="Nunito"/>
              </a:rPr>
              <a:t>facebook login(see the password is remembered)-post-pull to refresh-click delete button-pull to refresh-profile image-logout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45b58f70f0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45b58f70f0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45b55e4377_2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45b55e4377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45b55e437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45b55e437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45b55e4377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45b55e4377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45b55e4377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45b55e4377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45b55e4377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45b55e4377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5a12b5aa1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5a12b5aa1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45b58f70f0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45b58f70f0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Explain my thoughts. The relationship between friends and thoughts. The lasted thought would be at the top. The thought from friends would have higher priority than thoughts from others. Explain color of the thoughts are randomly changed due to each update.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45b58f70f0_9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45b58f70f0_9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45b58f70f0_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45b58f70f0_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45a589714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45a589714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45b58f70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45b58f70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45b58f70f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45b58f70f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45b58f70f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45b58f70f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45a589714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45a589714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45b55e4377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45b55e4377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45b55e4377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45b55e4377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45b55e4377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45b55e4377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jpg"/><Relationship Id="rId4"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jpg"/><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jpg"/><Relationship Id="rId4" Type="http://schemas.openxmlformats.org/officeDocument/2006/relationships/image" Target="../media/image1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 Id="rId4"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2006 DEMO</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Design Pattern Used : </a:t>
            </a:r>
            <a:r>
              <a:rPr lang="en-GB"/>
              <a:t>Façade Design Pattern</a:t>
            </a:r>
            <a:endParaRPr/>
          </a:p>
        </p:txBody>
      </p:sp>
      <p:sp>
        <p:nvSpPr>
          <p:cNvPr id="340" name="Google Shape;340;p22"/>
          <p:cNvSpPr txBox="1"/>
          <p:nvPr>
            <p:ph idx="1" type="body"/>
          </p:nvPr>
        </p:nvSpPr>
        <p:spPr>
          <a:xfrm>
            <a:off x="1303800" y="1960775"/>
            <a:ext cx="5247000" cy="38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Provides unified interface to set of interfaces in a subsystem</a:t>
            </a:r>
            <a:endParaRPr/>
          </a:p>
        </p:txBody>
      </p:sp>
      <p:sp>
        <p:nvSpPr>
          <p:cNvPr id="341" name="Google Shape;341;p22"/>
          <p:cNvSpPr txBox="1"/>
          <p:nvPr>
            <p:ph idx="1" type="body"/>
          </p:nvPr>
        </p:nvSpPr>
        <p:spPr>
          <a:xfrm>
            <a:off x="1303800" y="3094550"/>
            <a:ext cx="1836900" cy="38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Intent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Design Pattern Used : Adapter Design Pattern</a:t>
            </a:r>
            <a:endParaRPr/>
          </a:p>
        </p:txBody>
      </p:sp>
      <p:sp>
        <p:nvSpPr>
          <p:cNvPr id="347" name="Google Shape;347;p23"/>
          <p:cNvSpPr txBox="1"/>
          <p:nvPr>
            <p:ph idx="1" type="body"/>
          </p:nvPr>
        </p:nvSpPr>
        <p:spPr>
          <a:xfrm>
            <a:off x="1303800" y="1884575"/>
            <a:ext cx="6526800" cy="999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The adapter pattern convert the interface of a class into another interface that the clients expect. </a:t>
            </a:r>
            <a:endParaRPr/>
          </a:p>
          <a:p>
            <a:pPr indent="-311150" lvl="0" marL="457200" rtl="0" algn="l">
              <a:spcBef>
                <a:spcPts val="0"/>
              </a:spcBef>
              <a:spcAft>
                <a:spcPts val="0"/>
              </a:spcAft>
              <a:buSzPts val="1300"/>
              <a:buChar char="-"/>
            </a:pPr>
            <a:r>
              <a:rPr lang="en-GB"/>
              <a:t>Adapter lets classes work together that couldn’t otherwise because of incompatible interfaces.</a:t>
            </a:r>
            <a:endParaRPr/>
          </a:p>
        </p:txBody>
      </p:sp>
      <p:sp>
        <p:nvSpPr>
          <p:cNvPr id="348" name="Google Shape;348;p23"/>
          <p:cNvSpPr txBox="1"/>
          <p:nvPr>
            <p:ph idx="1" type="body"/>
          </p:nvPr>
        </p:nvSpPr>
        <p:spPr>
          <a:xfrm>
            <a:off x="1303800" y="3035175"/>
            <a:ext cx="3647100" cy="38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RecyclerView - Adapter - ViewHolder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Demo (1st part)</a:t>
            </a:r>
            <a:endParaRPr/>
          </a:p>
        </p:txBody>
      </p:sp>
      <p:sp>
        <p:nvSpPr>
          <p:cNvPr id="354" name="Google Shape;354;p2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Create a new account</a:t>
            </a:r>
            <a:endParaRPr/>
          </a:p>
          <a:p>
            <a:pPr indent="0" lvl="0" marL="0" rtl="0" algn="l">
              <a:spcBef>
                <a:spcPts val="1600"/>
              </a:spcBef>
              <a:spcAft>
                <a:spcPts val="0"/>
              </a:spcAft>
              <a:buNone/>
            </a:pPr>
            <a:r>
              <a:rPr lang="en-GB"/>
              <a:t>Set profile ( nickname and self description)</a:t>
            </a:r>
            <a:endParaRPr/>
          </a:p>
          <a:p>
            <a:pPr indent="0" lvl="0" marL="0" rtl="0" algn="l">
              <a:spcBef>
                <a:spcPts val="1600"/>
              </a:spcBef>
              <a:spcAft>
                <a:spcPts val="0"/>
              </a:spcAft>
              <a:buNone/>
            </a:pPr>
            <a:r>
              <a:rPr lang="en-GB"/>
              <a:t>Choose interested subjects</a:t>
            </a:r>
            <a:endParaRPr/>
          </a:p>
          <a:p>
            <a:pPr indent="0" lvl="0" marL="0" rtl="0" algn="l">
              <a:spcBef>
                <a:spcPts val="1600"/>
              </a:spcBef>
              <a:spcAft>
                <a:spcPts val="0"/>
              </a:spcAft>
              <a:buNone/>
            </a:pPr>
            <a:r>
              <a:rPr lang="en-GB"/>
              <a:t>Light recommends particular books according to users’  interests and the most popular books</a:t>
            </a:r>
            <a:endParaRPr/>
          </a:p>
          <a:p>
            <a:pPr indent="0" lvl="0" marL="0" rtl="0" algn="l">
              <a:spcBef>
                <a:spcPts val="1600"/>
              </a:spcBef>
              <a:spcAft>
                <a:spcPts val="1600"/>
              </a:spcAft>
              <a:buNone/>
            </a:pPr>
            <a:r>
              <a:rPr lang="en-GB"/>
              <a:t>View users’ personal profile and log out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Demo</a:t>
            </a:r>
            <a:endParaRPr/>
          </a:p>
        </p:txBody>
      </p:sp>
      <p:pic>
        <p:nvPicPr>
          <p:cNvPr id="360" name="Google Shape;360;p25"/>
          <p:cNvPicPr preferRelativeResize="0"/>
          <p:nvPr/>
        </p:nvPicPr>
        <p:blipFill>
          <a:blip r:embed="rId3">
            <a:alphaModFix/>
          </a:blip>
          <a:stretch>
            <a:fillRect/>
          </a:stretch>
        </p:blipFill>
        <p:spPr>
          <a:xfrm>
            <a:off x="1402875" y="216175"/>
            <a:ext cx="7258426" cy="47111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67" name="Google Shape;367;p26"/>
          <p:cNvPicPr preferRelativeResize="0"/>
          <p:nvPr/>
        </p:nvPicPr>
        <p:blipFill>
          <a:blip r:embed="rId3">
            <a:alphaModFix/>
          </a:blip>
          <a:stretch>
            <a:fillRect/>
          </a:stretch>
        </p:blipFill>
        <p:spPr>
          <a:xfrm>
            <a:off x="463700" y="1647900"/>
            <a:ext cx="8216599" cy="1847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2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73" name="Google Shape;373;p27"/>
          <p:cNvPicPr preferRelativeResize="0"/>
          <p:nvPr/>
        </p:nvPicPr>
        <p:blipFill>
          <a:blip r:embed="rId3">
            <a:alphaModFix/>
          </a:blip>
          <a:stretch>
            <a:fillRect/>
          </a:stretch>
        </p:blipFill>
        <p:spPr>
          <a:xfrm>
            <a:off x="1176500" y="1435838"/>
            <a:ext cx="4991100" cy="1781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Demo (2nd part)</a:t>
            </a:r>
            <a:endParaRPr/>
          </a:p>
        </p:txBody>
      </p:sp>
      <p:sp>
        <p:nvSpPr>
          <p:cNvPr id="379" name="Google Shape;379;p28"/>
          <p:cNvSpPr txBox="1"/>
          <p:nvPr>
            <p:ph idx="1" type="body"/>
          </p:nvPr>
        </p:nvSpPr>
        <p:spPr>
          <a:xfrm>
            <a:off x="1303800" y="1960775"/>
            <a:ext cx="5247000" cy="38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Login to the app using an existing account.</a:t>
            </a:r>
            <a:endParaRPr/>
          </a:p>
          <a:p>
            <a:pPr indent="0" lvl="0" marL="0" rtl="0" algn="l">
              <a:spcBef>
                <a:spcPts val="1600"/>
              </a:spcBef>
              <a:spcAft>
                <a:spcPts val="0"/>
              </a:spcAft>
              <a:buNone/>
            </a:pPr>
            <a:r>
              <a:rPr lang="en-GB"/>
              <a:t>Go to the library page to view the library.</a:t>
            </a:r>
            <a:endParaRPr/>
          </a:p>
          <a:p>
            <a:pPr indent="0" lvl="0" marL="0" rtl="0" algn="l">
              <a:spcBef>
                <a:spcPts val="1600"/>
              </a:spcBef>
              <a:spcAft>
                <a:spcPts val="0"/>
              </a:spcAft>
              <a:buNone/>
            </a:pPr>
            <a:r>
              <a:rPr lang="en-GB"/>
              <a:t>Search a book and go to its detail page.</a:t>
            </a:r>
            <a:endParaRPr/>
          </a:p>
          <a:p>
            <a:pPr indent="0" lvl="0" marL="0" rtl="0" algn="l">
              <a:spcBef>
                <a:spcPts val="1600"/>
              </a:spcBef>
              <a:spcAft>
                <a:spcPts val="0"/>
              </a:spcAft>
              <a:buNone/>
            </a:pPr>
            <a:r>
              <a:rPr lang="en-GB"/>
              <a:t>Read the book and add the book to the bookshelf.</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pic>
        <p:nvPicPr>
          <p:cNvPr id="384" name="Google Shape;384;p29"/>
          <p:cNvPicPr preferRelativeResize="0"/>
          <p:nvPr/>
        </p:nvPicPr>
        <p:blipFill>
          <a:blip r:embed="rId3">
            <a:alphaModFix/>
          </a:blip>
          <a:stretch>
            <a:fillRect/>
          </a:stretch>
        </p:blipFill>
        <p:spPr>
          <a:xfrm>
            <a:off x="1417225" y="828976"/>
            <a:ext cx="6432400" cy="2295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Demo</a:t>
            </a:r>
            <a:endParaRPr/>
          </a:p>
        </p:txBody>
      </p:sp>
      <p:pic>
        <p:nvPicPr>
          <p:cNvPr id="390" name="Google Shape;390;p30"/>
          <p:cNvPicPr preferRelativeResize="0"/>
          <p:nvPr/>
        </p:nvPicPr>
        <p:blipFill>
          <a:blip r:embed="rId3">
            <a:alphaModFix/>
          </a:blip>
          <a:stretch>
            <a:fillRect/>
          </a:stretch>
        </p:blipFill>
        <p:spPr>
          <a:xfrm>
            <a:off x="1303800" y="2863826"/>
            <a:ext cx="7140750" cy="1780699"/>
          </a:xfrm>
          <a:prstGeom prst="rect">
            <a:avLst/>
          </a:prstGeom>
          <a:noFill/>
          <a:ln>
            <a:noFill/>
          </a:ln>
        </p:spPr>
      </p:pic>
      <p:pic>
        <p:nvPicPr>
          <p:cNvPr id="391" name="Google Shape;391;p30"/>
          <p:cNvPicPr preferRelativeResize="0"/>
          <p:nvPr/>
        </p:nvPicPr>
        <p:blipFill>
          <a:blip r:embed="rId4">
            <a:alphaModFix/>
          </a:blip>
          <a:stretch>
            <a:fillRect/>
          </a:stretch>
        </p:blipFill>
        <p:spPr>
          <a:xfrm>
            <a:off x="1353389" y="365750"/>
            <a:ext cx="6973360" cy="233824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Demo</a:t>
            </a:r>
            <a:endParaRPr/>
          </a:p>
        </p:txBody>
      </p:sp>
      <p:pic>
        <p:nvPicPr>
          <p:cNvPr id="397" name="Google Shape;397;p31"/>
          <p:cNvPicPr preferRelativeResize="0"/>
          <p:nvPr/>
        </p:nvPicPr>
        <p:blipFill>
          <a:blip r:embed="rId3">
            <a:alphaModFix/>
          </a:blip>
          <a:stretch>
            <a:fillRect/>
          </a:stretch>
        </p:blipFill>
        <p:spPr>
          <a:xfrm>
            <a:off x="1433500" y="2662150"/>
            <a:ext cx="6276975" cy="1847850"/>
          </a:xfrm>
          <a:prstGeom prst="rect">
            <a:avLst/>
          </a:prstGeom>
          <a:noFill/>
          <a:ln>
            <a:noFill/>
          </a:ln>
        </p:spPr>
      </p:pic>
      <p:pic>
        <p:nvPicPr>
          <p:cNvPr id="398" name="Google Shape;398;p31"/>
          <p:cNvPicPr preferRelativeResize="0"/>
          <p:nvPr/>
        </p:nvPicPr>
        <p:blipFill>
          <a:blip r:embed="rId4">
            <a:alphaModFix/>
          </a:blip>
          <a:stretch>
            <a:fillRect/>
          </a:stretch>
        </p:blipFill>
        <p:spPr>
          <a:xfrm>
            <a:off x="1419975" y="421238"/>
            <a:ext cx="5772150" cy="1724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Agenda</a:t>
            </a:r>
            <a:endParaRPr/>
          </a:p>
        </p:txBody>
      </p:sp>
      <p:sp>
        <p:nvSpPr>
          <p:cNvPr id="284" name="Google Shape;284;p14"/>
          <p:cNvSpPr txBox="1"/>
          <p:nvPr>
            <p:ph idx="1" type="body"/>
          </p:nvPr>
        </p:nvSpPr>
        <p:spPr>
          <a:xfrm>
            <a:off x="1303800" y="1666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-Background</a:t>
            </a:r>
            <a:endParaRPr/>
          </a:p>
          <a:p>
            <a:pPr indent="0" lvl="0" marL="0" rtl="0" algn="l">
              <a:spcBef>
                <a:spcPts val="1600"/>
              </a:spcBef>
              <a:spcAft>
                <a:spcPts val="0"/>
              </a:spcAft>
              <a:buNone/>
            </a:pPr>
            <a:r>
              <a:rPr lang="en-GB"/>
              <a:t>-Main functions</a:t>
            </a:r>
            <a:endParaRPr/>
          </a:p>
          <a:p>
            <a:pPr indent="0" lvl="0" marL="0" rtl="0" algn="l">
              <a:spcBef>
                <a:spcPts val="1600"/>
              </a:spcBef>
              <a:spcAft>
                <a:spcPts val="0"/>
              </a:spcAft>
              <a:buNone/>
            </a:pPr>
            <a:r>
              <a:rPr lang="en-GB"/>
              <a:t>-System &amp; Object design</a:t>
            </a:r>
            <a:endParaRPr/>
          </a:p>
          <a:p>
            <a:pPr indent="0" lvl="0" marL="0" rtl="0" algn="l">
              <a:spcBef>
                <a:spcPts val="1600"/>
              </a:spcBef>
              <a:spcAft>
                <a:spcPts val="0"/>
              </a:spcAft>
              <a:buNone/>
            </a:pPr>
            <a:r>
              <a:rPr lang="en-GB"/>
              <a:t>-Live demo</a:t>
            </a:r>
            <a:endParaRPr/>
          </a:p>
          <a:p>
            <a:pPr indent="0" lvl="0" marL="0" rtl="0" algn="l">
              <a:spcBef>
                <a:spcPts val="1600"/>
              </a:spcBef>
              <a:spcAft>
                <a:spcPts val="1600"/>
              </a:spcAft>
              <a:buNone/>
            </a:pPr>
            <a:r>
              <a:rPr lang="en-GB"/>
              <a:t>-Conclusion</a:t>
            </a:r>
            <a:endParaRPr/>
          </a:p>
        </p:txBody>
      </p:sp>
      <p:pic>
        <p:nvPicPr>
          <p:cNvPr id="285" name="Google Shape;285;p14"/>
          <p:cNvPicPr preferRelativeResize="0"/>
          <p:nvPr/>
        </p:nvPicPr>
        <p:blipFill>
          <a:blip r:embed="rId3">
            <a:alphaModFix/>
          </a:blip>
          <a:stretch>
            <a:fillRect/>
          </a:stretch>
        </p:blipFill>
        <p:spPr>
          <a:xfrm>
            <a:off x="4062750" y="305438"/>
            <a:ext cx="4532626" cy="45326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Demo (3rd part)</a:t>
            </a:r>
            <a:endParaRPr/>
          </a:p>
        </p:txBody>
      </p:sp>
      <p:sp>
        <p:nvSpPr>
          <p:cNvPr id="404" name="Google Shape;404;p32"/>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 the current account to post three thoughts. Delete one of the thoughts. Pull to refresh to see each update. Log out of the current account.</a:t>
            </a:r>
            <a:endParaRPr/>
          </a:p>
          <a:p>
            <a:pPr indent="0" lvl="0" marL="0" rtl="0" algn="l">
              <a:spcBef>
                <a:spcPts val="1600"/>
              </a:spcBef>
              <a:spcAft>
                <a:spcPts val="0"/>
              </a:spcAft>
              <a:buNone/>
            </a:pPr>
            <a:r>
              <a:rPr lang="en-GB"/>
              <a:t>On the login page, the remembered password button is clicked. Username and password are remembered. </a:t>
            </a:r>
            <a:endParaRPr/>
          </a:p>
          <a:p>
            <a:pPr indent="0" lvl="0" marL="0" rtl="0" algn="l">
              <a:spcBef>
                <a:spcPts val="1600"/>
              </a:spcBef>
              <a:spcAft>
                <a:spcPts val="0"/>
              </a:spcAft>
              <a:buNone/>
            </a:pPr>
            <a:r>
              <a:rPr lang="en-GB"/>
              <a:t>Facebook login. Post three thoughts. See the difference of delete icon existence for thoughts from different users. Delete one post. Pull to refresh to see each deletion.</a:t>
            </a:r>
            <a:endParaRPr/>
          </a:p>
          <a:p>
            <a:pPr indent="0" lvl="0" marL="0" rtl="0" algn="l">
              <a:spcBef>
                <a:spcPts val="1600"/>
              </a:spcBef>
              <a:spcAft>
                <a:spcPts val="1600"/>
              </a:spcAft>
              <a:buNone/>
            </a:pPr>
            <a:r>
              <a:rPr lang="en-GB"/>
              <a:t>Check the profile page that our facebook photo is displayed. Finally logout.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3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11" name="Google Shape;411;p33"/>
          <p:cNvPicPr preferRelativeResize="0"/>
          <p:nvPr/>
        </p:nvPicPr>
        <p:blipFill>
          <a:blip r:embed="rId3">
            <a:alphaModFix/>
          </a:blip>
          <a:stretch>
            <a:fillRect/>
          </a:stretch>
        </p:blipFill>
        <p:spPr>
          <a:xfrm>
            <a:off x="1201188" y="526850"/>
            <a:ext cx="6106767" cy="1685250"/>
          </a:xfrm>
          <a:prstGeom prst="rect">
            <a:avLst/>
          </a:prstGeom>
          <a:noFill/>
          <a:ln>
            <a:noFill/>
          </a:ln>
        </p:spPr>
      </p:pic>
      <p:pic>
        <p:nvPicPr>
          <p:cNvPr id="412" name="Google Shape;412;p33"/>
          <p:cNvPicPr preferRelativeResize="0"/>
          <p:nvPr/>
        </p:nvPicPr>
        <p:blipFill>
          <a:blip r:embed="rId4">
            <a:alphaModFix/>
          </a:blip>
          <a:stretch>
            <a:fillRect/>
          </a:stretch>
        </p:blipFill>
        <p:spPr>
          <a:xfrm>
            <a:off x="1201188" y="2341650"/>
            <a:ext cx="6419850" cy="1771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3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19" name="Google Shape;419;p34"/>
          <p:cNvPicPr preferRelativeResize="0"/>
          <p:nvPr/>
        </p:nvPicPr>
        <p:blipFill>
          <a:blip r:embed="rId3">
            <a:alphaModFix/>
          </a:blip>
          <a:stretch>
            <a:fillRect/>
          </a:stretch>
        </p:blipFill>
        <p:spPr>
          <a:xfrm>
            <a:off x="1303788" y="1597875"/>
            <a:ext cx="6419850" cy="1771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35"/>
          <p:cNvSpPr txBox="1"/>
          <p:nvPr>
            <p:ph type="title"/>
          </p:nvPr>
        </p:nvSpPr>
        <p:spPr>
          <a:xfrm>
            <a:off x="1534750" y="3698925"/>
            <a:ext cx="3989400" cy="149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000"/>
              <a:t>Let books become your best friends!</a:t>
            </a:r>
            <a:endParaRPr sz="3000"/>
          </a:p>
          <a:p>
            <a:pPr indent="0" lvl="0" marL="0" rtl="0" algn="l">
              <a:spcBef>
                <a:spcPts val="0"/>
              </a:spcBef>
              <a:spcAft>
                <a:spcPts val="0"/>
              </a:spcAft>
              <a:buNone/>
            </a:pPr>
            <a:r>
              <a:t/>
            </a:r>
            <a:endParaRPr sz="3000"/>
          </a:p>
        </p:txBody>
      </p:sp>
      <p:pic>
        <p:nvPicPr>
          <p:cNvPr id="425" name="Google Shape;425;p35"/>
          <p:cNvPicPr preferRelativeResize="0"/>
          <p:nvPr/>
        </p:nvPicPr>
        <p:blipFill>
          <a:blip r:embed="rId3">
            <a:alphaModFix/>
          </a:blip>
          <a:stretch>
            <a:fillRect/>
          </a:stretch>
        </p:blipFill>
        <p:spPr>
          <a:xfrm>
            <a:off x="1534750" y="769538"/>
            <a:ext cx="6667500" cy="2657475"/>
          </a:xfrm>
          <a:prstGeom prst="rect">
            <a:avLst/>
          </a:prstGeom>
          <a:noFill/>
          <a:ln>
            <a:noFill/>
          </a:ln>
        </p:spPr>
      </p:pic>
      <p:pic>
        <p:nvPicPr>
          <p:cNvPr id="426" name="Google Shape;426;p35"/>
          <p:cNvPicPr preferRelativeResize="0"/>
          <p:nvPr/>
        </p:nvPicPr>
        <p:blipFill>
          <a:blip r:embed="rId4">
            <a:alphaModFix/>
          </a:blip>
          <a:stretch>
            <a:fillRect/>
          </a:stretch>
        </p:blipFill>
        <p:spPr>
          <a:xfrm>
            <a:off x="5524150" y="3541525"/>
            <a:ext cx="1490700" cy="1490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580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Background</a:t>
            </a:r>
            <a:endParaRPr/>
          </a:p>
        </p:txBody>
      </p:sp>
      <p:sp>
        <p:nvSpPr>
          <p:cNvPr id="291" name="Google Shape;291;p15"/>
          <p:cNvSpPr txBox="1"/>
          <p:nvPr>
            <p:ph idx="1" type="body"/>
          </p:nvPr>
        </p:nvSpPr>
        <p:spPr>
          <a:xfrm>
            <a:off x="1303800" y="1129800"/>
            <a:ext cx="7030500" cy="303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5"/>
                </a:solidFill>
              </a:rPr>
              <a:t>Government API</a:t>
            </a:r>
            <a:r>
              <a:rPr lang="en-GB"/>
              <a:t>: </a:t>
            </a:r>
            <a:r>
              <a:rPr b="1" lang="en-GB"/>
              <a:t>National Library Board READ! Singapore Short Stories.</a:t>
            </a:r>
            <a:endParaRPr b="1"/>
          </a:p>
          <a:p>
            <a:pPr indent="0" lvl="0" marL="0" rtl="0" algn="l">
              <a:spcBef>
                <a:spcPts val="1600"/>
              </a:spcBef>
              <a:spcAft>
                <a:spcPts val="0"/>
              </a:spcAft>
              <a:buNone/>
            </a:pPr>
            <a:r>
              <a:rPr b="1" lang="en-GB"/>
              <a:t>120 books, refreshed weekly.  </a:t>
            </a:r>
            <a:endParaRPr b="1"/>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92" name="Google Shape;292;p15"/>
          <p:cNvPicPr preferRelativeResize="0"/>
          <p:nvPr/>
        </p:nvPicPr>
        <p:blipFill>
          <a:blip r:embed="rId3">
            <a:alphaModFix/>
          </a:blip>
          <a:stretch>
            <a:fillRect/>
          </a:stretch>
        </p:blipFill>
        <p:spPr>
          <a:xfrm>
            <a:off x="1303800" y="2014700"/>
            <a:ext cx="6089026" cy="3463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254325" y="6282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6"/>
                </a:solidFill>
              </a:rPr>
              <a:t>Extra APIs</a:t>
            </a:r>
            <a:r>
              <a:rPr lang="en-GB"/>
              <a:t> used during development</a:t>
            </a:r>
            <a:endParaRPr/>
          </a:p>
        </p:txBody>
      </p:sp>
      <p:sp>
        <p:nvSpPr>
          <p:cNvPr id="298" name="Google Shape;298;p16"/>
          <p:cNvSpPr txBox="1"/>
          <p:nvPr>
            <p:ph idx="1" type="body"/>
          </p:nvPr>
        </p:nvSpPr>
        <p:spPr>
          <a:xfrm>
            <a:off x="1185050" y="172282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accent6"/>
                </a:solidFill>
              </a:rPr>
              <a:t>Facebook API</a:t>
            </a:r>
            <a:r>
              <a:rPr lang="en-GB"/>
              <a:t>: Link with Facebook account.</a:t>
            </a:r>
            <a:endParaRPr/>
          </a:p>
          <a:p>
            <a:pPr indent="0" lvl="0" marL="0" rtl="0" algn="l">
              <a:spcBef>
                <a:spcPts val="1600"/>
              </a:spcBef>
              <a:spcAft>
                <a:spcPts val="0"/>
              </a:spcAft>
              <a:buNone/>
            </a:pPr>
            <a:r>
              <a:rPr b="1" lang="en-GB">
                <a:solidFill>
                  <a:schemeClr val="accent6"/>
                </a:solidFill>
              </a:rPr>
              <a:t>Picasso</a:t>
            </a:r>
            <a:r>
              <a:rPr lang="en-GB"/>
              <a:t>: Load images from Facebook account.</a:t>
            </a:r>
            <a:endParaRPr/>
          </a:p>
          <a:p>
            <a:pPr indent="0" lvl="0" marL="0" rtl="0" algn="l">
              <a:spcBef>
                <a:spcPts val="1600"/>
              </a:spcBef>
              <a:spcAft>
                <a:spcPts val="0"/>
              </a:spcAft>
              <a:buNone/>
            </a:pPr>
            <a:r>
              <a:rPr b="1" lang="en-GB">
                <a:solidFill>
                  <a:schemeClr val="accent6"/>
                </a:solidFill>
              </a:rPr>
              <a:t>JSoup</a:t>
            </a:r>
            <a:r>
              <a:rPr lang="en-GB"/>
              <a:t>: Web Scraping.</a:t>
            </a:r>
            <a:endParaRPr/>
          </a:p>
          <a:p>
            <a:pPr indent="0" lvl="0" marL="0" rtl="0" algn="l">
              <a:spcBef>
                <a:spcPts val="1600"/>
              </a:spcBef>
              <a:spcAft>
                <a:spcPts val="0"/>
              </a:spcAft>
              <a:buNone/>
            </a:pPr>
            <a:r>
              <a:rPr b="1" lang="en-GB">
                <a:solidFill>
                  <a:schemeClr val="accent6"/>
                </a:solidFill>
              </a:rPr>
              <a:t>Epublib</a:t>
            </a:r>
            <a:r>
              <a:rPr lang="en-GB"/>
              <a:t>: Parse documents of EPUB format.</a:t>
            </a:r>
            <a:endParaRPr/>
          </a:p>
          <a:p>
            <a:pPr indent="0" lvl="0" marL="0" rtl="0" algn="l">
              <a:spcBef>
                <a:spcPts val="1600"/>
              </a:spcBef>
              <a:spcAft>
                <a:spcPts val="0"/>
              </a:spcAft>
              <a:buNone/>
            </a:pPr>
            <a:r>
              <a:rPr b="1" lang="en-GB">
                <a:solidFill>
                  <a:schemeClr val="accent6"/>
                </a:solidFill>
              </a:rPr>
              <a:t>Tamilutillib</a:t>
            </a:r>
            <a:r>
              <a:rPr lang="en-GB"/>
              <a:t>:  UTF-8 to Tamil string conversion to display Tamil fonts on Android. </a:t>
            </a:r>
            <a:endParaRPr/>
          </a:p>
          <a:p>
            <a:pPr indent="0" lvl="0" marL="0" rtl="0" algn="l">
              <a:spcBef>
                <a:spcPts val="1600"/>
              </a:spcBef>
              <a:spcAft>
                <a:spcPts val="0"/>
              </a:spcAft>
              <a:buNone/>
            </a:pPr>
            <a:r>
              <a:rPr b="1" lang="en-GB">
                <a:solidFill>
                  <a:schemeClr val="accent6"/>
                </a:solidFill>
              </a:rPr>
              <a:t>Parceler</a:t>
            </a:r>
            <a:r>
              <a:rPr lang="en-GB"/>
              <a:t>:  object instances passing between different Android activities.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Main Functions</a:t>
            </a:r>
            <a:endParaRPr/>
          </a:p>
        </p:txBody>
      </p:sp>
      <p:sp>
        <p:nvSpPr>
          <p:cNvPr id="304" name="Google Shape;304;p1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chemeClr val="accent6"/>
              </a:buClr>
              <a:buSzPts val="1300"/>
              <a:buChar char="●"/>
            </a:pPr>
            <a:r>
              <a:rPr lang="en-GB">
                <a:solidFill>
                  <a:schemeClr val="accent6"/>
                </a:solidFill>
              </a:rPr>
              <a:t>Create Account &amp; Login</a:t>
            </a:r>
            <a:r>
              <a:rPr lang="en-GB"/>
              <a:t> with email of Facebook account</a:t>
            </a:r>
            <a:endParaRPr/>
          </a:p>
          <a:p>
            <a:pPr indent="-311150" lvl="0" marL="457200" rtl="0" algn="l">
              <a:lnSpc>
                <a:spcPct val="150000"/>
              </a:lnSpc>
              <a:spcBef>
                <a:spcPts val="0"/>
              </a:spcBef>
              <a:spcAft>
                <a:spcPts val="0"/>
              </a:spcAft>
              <a:buClr>
                <a:schemeClr val="accent6"/>
              </a:buClr>
              <a:buSzPts val="1300"/>
              <a:buChar char="●"/>
            </a:pPr>
            <a:r>
              <a:rPr lang="en-GB">
                <a:solidFill>
                  <a:schemeClr val="accent6"/>
                </a:solidFill>
              </a:rPr>
              <a:t>Search</a:t>
            </a:r>
            <a:endParaRPr>
              <a:solidFill>
                <a:schemeClr val="accent6"/>
              </a:solidFill>
            </a:endParaRPr>
          </a:p>
          <a:p>
            <a:pPr indent="-311150" lvl="0" marL="457200" rtl="0" algn="l">
              <a:lnSpc>
                <a:spcPct val="150000"/>
              </a:lnSpc>
              <a:spcBef>
                <a:spcPts val="0"/>
              </a:spcBef>
              <a:spcAft>
                <a:spcPts val="0"/>
              </a:spcAft>
              <a:buClr>
                <a:schemeClr val="accent6"/>
              </a:buClr>
              <a:buSzPts val="1300"/>
              <a:buChar char="●"/>
            </a:pPr>
            <a:r>
              <a:rPr lang="en-GB">
                <a:solidFill>
                  <a:schemeClr val="accent6"/>
                </a:solidFill>
              </a:rPr>
              <a:t>Trending &amp; Recommendations</a:t>
            </a:r>
            <a:endParaRPr>
              <a:solidFill>
                <a:schemeClr val="accent6"/>
              </a:solidFill>
            </a:endParaRPr>
          </a:p>
          <a:p>
            <a:pPr indent="-311150" lvl="0" marL="457200" rtl="0" algn="l">
              <a:lnSpc>
                <a:spcPct val="150000"/>
              </a:lnSpc>
              <a:spcBef>
                <a:spcPts val="0"/>
              </a:spcBef>
              <a:spcAft>
                <a:spcPts val="0"/>
              </a:spcAft>
              <a:buClr>
                <a:schemeClr val="accent6"/>
              </a:buClr>
              <a:buSzPts val="1300"/>
              <a:buChar char="●"/>
            </a:pPr>
            <a:r>
              <a:rPr lang="en-GB">
                <a:solidFill>
                  <a:schemeClr val="accent6"/>
                </a:solidFill>
              </a:rPr>
              <a:t>Read</a:t>
            </a:r>
            <a:endParaRPr>
              <a:solidFill>
                <a:schemeClr val="accent6"/>
              </a:solidFill>
            </a:endParaRPr>
          </a:p>
          <a:p>
            <a:pPr indent="-311150" lvl="0" marL="457200" rtl="0" algn="l">
              <a:lnSpc>
                <a:spcPct val="150000"/>
              </a:lnSpc>
              <a:spcBef>
                <a:spcPts val="0"/>
              </a:spcBef>
              <a:spcAft>
                <a:spcPts val="0"/>
              </a:spcAft>
              <a:buClr>
                <a:schemeClr val="accent6"/>
              </a:buClr>
              <a:buSzPts val="1300"/>
              <a:buChar char="●"/>
            </a:pPr>
            <a:r>
              <a:rPr lang="en-GB">
                <a:solidFill>
                  <a:schemeClr val="accent6"/>
                </a:solidFill>
              </a:rPr>
              <a:t>Thoughts</a:t>
            </a:r>
            <a:r>
              <a:rPr lang="en-GB"/>
              <a:t> (posted by the user and the user’s facebook friends) </a:t>
            </a:r>
            <a:endParaRPr/>
          </a:p>
          <a:p>
            <a:pPr indent="-311150" lvl="0" marL="457200" rtl="0" algn="l">
              <a:lnSpc>
                <a:spcPct val="150000"/>
              </a:lnSpc>
              <a:spcBef>
                <a:spcPts val="0"/>
              </a:spcBef>
              <a:spcAft>
                <a:spcPts val="0"/>
              </a:spcAft>
              <a:buClr>
                <a:schemeClr val="accent6"/>
              </a:buClr>
              <a:buSzPts val="1300"/>
              <a:buChar char="●"/>
            </a:pPr>
            <a:r>
              <a:rPr lang="en-GB">
                <a:solidFill>
                  <a:schemeClr val="accent6"/>
                </a:solidFill>
              </a:rPr>
              <a:t>Profile management</a:t>
            </a:r>
            <a:endParaRPr>
              <a:solidFill>
                <a:schemeClr val="accent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System &amp; Object design (jeko)</a:t>
            </a:r>
            <a:endParaRPr/>
          </a:p>
        </p:txBody>
      </p:sp>
      <p:sp>
        <p:nvSpPr>
          <p:cNvPr id="310" name="Google Shape;310;p18"/>
          <p:cNvSpPr txBox="1"/>
          <p:nvPr>
            <p:ph idx="1" type="body"/>
          </p:nvPr>
        </p:nvSpPr>
        <p:spPr>
          <a:xfrm>
            <a:off x="1303800" y="1960775"/>
            <a:ext cx="1668000" cy="38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SE Principles Used:</a:t>
            </a:r>
            <a:endParaRPr/>
          </a:p>
        </p:txBody>
      </p:sp>
      <p:sp>
        <p:nvSpPr>
          <p:cNvPr id="311" name="Google Shape;311;p18"/>
          <p:cNvSpPr txBox="1"/>
          <p:nvPr>
            <p:ph idx="1" type="body"/>
          </p:nvPr>
        </p:nvSpPr>
        <p:spPr>
          <a:xfrm>
            <a:off x="3140550" y="1960775"/>
            <a:ext cx="3499500" cy="383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Single Responsibility Principle</a:t>
            </a:r>
            <a:endParaRPr/>
          </a:p>
          <a:p>
            <a:pPr indent="-311150" lvl="0" marL="457200" rtl="0" algn="l">
              <a:spcBef>
                <a:spcPts val="0"/>
              </a:spcBef>
              <a:spcAft>
                <a:spcPts val="0"/>
              </a:spcAft>
              <a:buSzPts val="1300"/>
              <a:buChar char="-"/>
            </a:pPr>
            <a:r>
              <a:rPr lang="en-GB"/>
              <a:t>Open-Closed Principle</a:t>
            </a:r>
            <a:endParaRPr/>
          </a:p>
          <a:p>
            <a:pPr indent="-311150" lvl="0" marL="457200" rtl="0" algn="l">
              <a:spcBef>
                <a:spcPts val="0"/>
              </a:spcBef>
              <a:spcAft>
                <a:spcPts val="0"/>
              </a:spcAft>
              <a:buSzPts val="1300"/>
              <a:buChar char="-"/>
            </a:pPr>
            <a:r>
              <a:rPr lang="en-GB"/>
              <a:t>Don’t Repeat Yourself Principle</a:t>
            </a:r>
            <a:endParaRPr/>
          </a:p>
        </p:txBody>
      </p:sp>
      <p:sp>
        <p:nvSpPr>
          <p:cNvPr id="312" name="Google Shape;312;p18"/>
          <p:cNvSpPr txBox="1"/>
          <p:nvPr>
            <p:ph idx="1" type="body"/>
          </p:nvPr>
        </p:nvSpPr>
        <p:spPr>
          <a:xfrm>
            <a:off x="1303800" y="3094550"/>
            <a:ext cx="1836900" cy="38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Design Patterns Used</a:t>
            </a:r>
            <a:r>
              <a:rPr lang="en-GB"/>
              <a:t>:</a:t>
            </a:r>
            <a:endParaRPr/>
          </a:p>
        </p:txBody>
      </p:sp>
      <p:sp>
        <p:nvSpPr>
          <p:cNvPr id="313" name="Google Shape;313;p18"/>
          <p:cNvSpPr txBox="1"/>
          <p:nvPr>
            <p:ph idx="1" type="body"/>
          </p:nvPr>
        </p:nvSpPr>
        <p:spPr>
          <a:xfrm>
            <a:off x="3140550" y="3094550"/>
            <a:ext cx="3499500" cy="383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Façade Design Pattern</a:t>
            </a:r>
            <a:endParaRPr/>
          </a:p>
          <a:p>
            <a:pPr indent="-311150" lvl="0" marL="457200" rtl="0" algn="l">
              <a:spcBef>
                <a:spcPts val="0"/>
              </a:spcBef>
              <a:spcAft>
                <a:spcPts val="0"/>
              </a:spcAft>
              <a:buSzPts val="1300"/>
              <a:buChar char="-"/>
            </a:pPr>
            <a:r>
              <a:rPr lang="en-GB"/>
              <a:t>Adapter Design Pattern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 Principle Used : Single Responsibility Principle</a:t>
            </a:r>
            <a:endParaRPr/>
          </a:p>
        </p:txBody>
      </p:sp>
      <p:sp>
        <p:nvSpPr>
          <p:cNvPr id="319" name="Google Shape;319;p19"/>
          <p:cNvSpPr txBox="1"/>
          <p:nvPr>
            <p:ph idx="1" type="body"/>
          </p:nvPr>
        </p:nvSpPr>
        <p:spPr>
          <a:xfrm>
            <a:off x="1303800" y="1960775"/>
            <a:ext cx="5718600" cy="38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“There should never be more than ONE reason for a class to change”</a:t>
            </a:r>
            <a:endParaRPr/>
          </a:p>
        </p:txBody>
      </p:sp>
      <p:sp>
        <p:nvSpPr>
          <p:cNvPr id="320" name="Google Shape;320;p19"/>
          <p:cNvSpPr txBox="1"/>
          <p:nvPr>
            <p:ph idx="1" type="body"/>
          </p:nvPr>
        </p:nvSpPr>
        <p:spPr>
          <a:xfrm>
            <a:off x="1303800" y="3094550"/>
            <a:ext cx="1836900" cy="38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EpubDownload</a:t>
            </a:r>
            <a:endParaRPr/>
          </a:p>
          <a:p>
            <a:pPr indent="0" lvl="0" marL="0" rtl="0" algn="l">
              <a:spcBef>
                <a:spcPts val="1600"/>
              </a:spcBef>
              <a:spcAft>
                <a:spcPts val="1600"/>
              </a:spcAft>
              <a:buNone/>
            </a:pPr>
            <a:r>
              <a:rPr lang="en-GB"/>
              <a:t>BookInfo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 Principle Used : Open-Closed Principle</a:t>
            </a:r>
            <a:endParaRPr/>
          </a:p>
        </p:txBody>
      </p:sp>
      <p:sp>
        <p:nvSpPr>
          <p:cNvPr id="326" name="Google Shape;326;p20"/>
          <p:cNvSpPr txBox="1"/>
          <p:nvPr>
            <p:ph idx="1" type="body"/>
          </p:nvPr>
        </p:nvSpPr>
        <p:spPr>
          <a:xfrm>
            <a:off x="1303800" y="1884575"/>
            <a:ext cx="7183500" cy="38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“A module should be open for extension but closed for modification”.</a:t>
            </a:r>
            <a:endParaRPr/>
          </a:p>
        </p:txBody>
      </p:sp>
      <p:sp>
        <p:nvSpPr>
          <p:cNvPr id="327" name="Google Shape;327;p20"/>
          <p:cNvSpPr txBox="1"/>
          <p:nvPr>
            <p:ph idx="1" type="body"/>
          </p:nvPr>
        </p:nvSpPr>
        <p:spPr>
          <a:xfrm>
            <a:off x="1303800" y="3018350"/>
            <a:ext cx="1836900" cy="38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Download Interface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 Principle Used : Don’t Repeat Yourself Principle</a:t>
            </a:r>
            <a:endParaRPr/>
          </a:p>
        </p:txBody>
      </p:sp>
      <p:sp>
        <p:nvSpPr>
          <p:cNvPr id="333" name="Google Shape;333;p21"/>
          <p:cNvSpPr txBox="1"/>
          <p:nvPr>
            <p:ph idx="1" type="body"/>
          </p:nvPr>
        </p:nvSpPr>
        <p:spPr>
          <a:xfrm>
            <a:off x="1303800" y="1960775"/>
            <a:ext cx="5432100" cy="38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Principle of SE aimed at reducing repetition of software patterns.</a:t>
            </a:r>
            <a:endParaRPr/>
          </a:p>
        </p:txBody>
      </p:sp>
      <p:sp>
        <p:nvSpPr>
          <p:cNvPr id="334" name="Google Shape;334;p21"/>
          <p:cNvSpPr txBox="1"/>
          <p:nvPr>
            <p:ph idx="1" type="body"/>
          </p:nvPr>
        </p:nvSpPr>
        <p:spPr>
          <a:xfrm>
            <a:off x="1303800" y="3094550"/>
            <a:ext cx="1836900" cy="38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Throughout the code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