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7" r:id="rId9"/>
    <p:sldId id="268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9CB"/>
          </a:solidFill>
        </a:fill>
      </a:tcStyle>
    </a:wholeTbl>
    <a:band2H>
      <a:tcTxStyle/>
      <a:tcStyle>
        <a:tcBdr/>
        <a:fill>
          <a:solidFill>
            <a:srgbClr val="EE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6CB"/>
          </a:solidFill>
        </a:fill>
      </a:tcStyle>
    </a:wholeTbl>
    <a:band2H>
      <a:tcTxStyle/>
      <a:tcStyle>
        <a:tcBdr/>
        <a:fill>
          <a:solidFill>
            <a:srgbClr val="FAF3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8D0"/>
          </a:solidFill>
        </a:fill>
      </a:tcStyle>
    </a:wholeTbl>
    <a:band2H>
      <a:tcTxStyle/>
      <a:tcStyle>
        <a:tcBdr/>
        <a:fill>
          <a:solidFill>
            <a:srgbClr val="EEED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Trebuchet MS"/>
      </a:defRPr>
    </a:lvl1pPr>
    <a:lvl2pPr indent="228600" defTabSz="457200" latinLnBrk="0">
      <a:defRPr sz="1200">
        <a:latin typeface="+mn-lt"/>
        <a:ea typeface="+mn-ea"/>
        <a:cs typeface="+mn-cs"/>
        <a:sym typeface="Trebuchet MS"/>
      </a:defRPr>
    </a:lvl2pPr>
    <a:lvl3pPr indent="457200" defTabSz="457200" latinLnBrk="0">
      <a:defRPr sz="1200">
        <a:latin typeface="+mn-lt"/>
        <a:ea typeface="+mn-ea"/>
        <a:cs typeface="+mn-cs"/>
        <a:sym typeface="Trebuchet MS"/>
      </a:defRPr>
    </a:lvl3pPr>
    <a:lvl4pPr indent="685800" defTabSz="457200" latinLnBrk="0">
      <a:defRPr sz="1200">
        <a:latin typeface="+mn-lt"/>
        <a:ea typeface="+mn-ea"/>
        <a:cs typeface="+mn-cs"/>
        <a:sym typeface="Trebuchet MS"/>
      </a:defRPr>
    </a:lvl4pPr>
    <a:lvl5pPr indent="914400" defTabSz="457200" latinLnBrk="0">
      <a:defRPr sz="1200">
        <a:latin typeface="+mn-lt"/>
        <a:ea typeface="+mn-ea"/>
        <a:cs typeface="+mn-cs"/>
        <a:sym typeface="Trebuchet MS"/>
      </a:defRPr>
    </a:lvl5pPr>
    <a:lvl6pPr indent="1143000" defTabSz="457200" latinLnBrk="0">
      <a:defRPr sz="1200">
        <a:latin typeface="+mn-lt"/>
        <a:ea typeface="+mn-ea"/>
        <a:cs typeface="+mn-cs"/>
        <a:sym typeface="Trebuchet MS"/>
      </a:defRPr>
    </a:lvl6pPr>
    <a:lvl7pPr indent="1371600" defTabSz="457200" latinLnBrk="0">
      <a:defRPr sz="1200">
        <a:latin typeface="+mn-lt"/>
        <a:ea typeface="+mn-ea"/>
        <a:cs typeface="+mn-cs"/>
        <a:sym typeface="Trebuchet MS"/>
      </a:defRPr>
    </a:lvl7pPr>
    <a:lvl8pPr indent="1600200" defTabSz="457200" latinLnBrk="0">
      <a:defRPr sz="1200">
        <a:latin typeface="+mn-lt"/>
        <a:ea typeface="+mn-ea"/>
        <a:cs typeface="+mn-cs"/>
        <a:sym typeface="Trebuchet MS"/>
      </a:defRPr>
    </a:lvl8pPr>
    <a:lvl9pPr indent="1828800" defTabSz="457200" latinLnBrk="0">
      <a:defRPr sz="1200">
        <a:latin typeface="+mn-lt"/>
        <a:ea typeface="+mn-ea"/>
        <a:cs typeface="+mn-cs"/>
        <a:sym typeface="Trebuchet M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6"/>
          <p:cNvGrpSpPr/>
          <p:nvPr/>
        </p:nvGrpSpPr>
        <p:grpSpPr>
          <a:xfrm>
            <a:off x="-1" y="-8467"/>
            <a:ext cx="12192001" cy="6866468"/>
            <a:chOff x="0" y="0"/>
            <a:chExt cx="12192000" cy="6866467"/>
          </a:xfrm>
        </p:grpSpPr>
        <p:sp>
          <p:nvSpPr>
            <p:cNvPr id="22" name="Straight Connector 31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" name="Straight Connector 20"/>
            <p:cNvSpPr/>
            <p:nvPr/>
          </p:nvSpPr>
          <p:spPr>
            <a:xfrm flipH="1">
              <a:off x="7425266" y="3689880"/>
              <a:ext cx="4763559" cy="3176587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81476" y="0"/>
              <a:ext cx="300734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" name="Rectangle 25"/>
            <p:cNvSpPr/>
            <p:nvPr/>
          </p:nvSpPr>
          <p:spPr>
            <a:xfrm>
              <a:off x="9603441" y="0"/>
              <a:ext cx="258855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" name="Isosceles Triangle 26"/>
            <p:cNvSpPr/>
            <p:nvPr/>
          </p:nvSpPr>
          <p:spPr>
            <a:xfrm>
              <a:off x="8932333" y="3056466"/>
              <a:ext cx="3259667" cy="381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" name="Rectangle 27"/>
            <p:cNvSpPr/>
            <p:nvPr/>
          </p:nvSpPr>
          <p:spPr>
            <a:xfrm>
              <a:off x="9334500" y="0"/>
              <a:ext cx="2854326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" name="Rectangle 29"/>
            <p:cNvSpPr/>
            <p:nvPr/>
          </p:nvSpPr>
          <p:spPr>
            <a:xfrm>
              <a:off x="10938998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" name="Isosceles Triangle 30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" name="Isosceles Triangle 18"/>
            <p:cNvSpPr/>
            <p:nvPr/>
          </p:nvSpPr>
          <p:spPr>
            <a:xfrm rot="10800000">
              <a:off x="-1" y="8466"/>
              <a:ext cx="842597" cy="5666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1507067" y="2404534"/>
            <a:ext cx="7766937" cy="1646303"/>
          </a:xfrm>
          <a:prstGeom prst="rect">
            <a:avLst/>
          </a:prstGeom>
        </p:spPr>
        <p:txBody>
          <a:bodyPr anchor="b"/>
          <a:lstStyle>
            <a:lvl1pPr algn="r"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07067" y="4050832"/>
            <a:ext cx="7766937" cy="1096901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None/>
              <a:defRPr>
                <a:solidFill>
                  <a:srgbClr val="808080"/>
                </a:solidFill>
              </a:defRPr>
            </a:lvl1pPr>
            <a:lvl2pPr marL="0" indent="457200" algn="r">
              <a:buClrTx/>
              <a:buSzTx/>
              <a:buNone/>
              <a:defRPr>
                <a:solidFill>
                  <a:srgbClr val="808080"/>
                </a:solidFill>
              </a:defRPr>
            </a:lvl2pPr>
            <a:lvl3pPr marL="0" indent="914400" algn="r">
              <a:buClrTx/>
              <a:buSzTx/>
              <a:buNone/>
              <a:defRPr>
                <a:solidFill>
                  <a:srgbClr val="808080"/>
                </a:solidFill>
              </a:defRPr>
            </a:lvl3pPr>
            <a:lvl4pPr marL="0" indent="1371600" algn="r">
              <a:buClrTx/>
              <a:buSzTx/>
              <a:buNone/>
              <a:defRPr>
                <a:solidFill>
                  <a:srgbClr val="808080"/>
                </a:solidFill>
              </a:defRPr>
            </a:lvl4pPr>
            <a:lvl5pPr marL="0" indent="1828800" algn="r">
              <a:buClrTx/>
              <a:buSzTx/>
              <a:buNone/>
              <a:defRPr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9" cy="3403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5" y="4470400"/>
            <a:ext cx="8596669" cy="157096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6138" y="3632200"/>
            <a:ext cx="7224526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16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16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16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16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1600"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4" y="4470400"/>
            <a:ext cx="8596670" cy="1570963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</a:pPr>
            <a:endParaRPr/>
          </a:p>
        </p:txBody>
      </p:sp>
      <p:sp>
        <p:nvSpPr>
          <p:cNvPr id="126" name="TextBox 19"/>
          <p:cNvSpPr txBox="1"/>
          <p:nvPr/>
        </p:nvSpPr>
        <p:spPr>
          <a:xfrm>
            <a:off x="541869" y="469465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127" name="TextBox 21"/>
          <p:cNvSpPr txBox="1"/>
          <p:nvPr/>
        </p:nvSpPr>
        <p:spPr>
          <a:xfrm>
            <a:off x="8893010" y="256564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9" cy="2595461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5" y="4527448"/>
            <a:ext cx="8596669" cy="151391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Text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4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147" name="TextBox 23"/>
          <p:cNvSpPr txBox="1"/>
          <p:nvPr/>
        </p:nvSpPr>
        <p:spPr>
          <a:xfrm>
            <a:off x="541869" y="469465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148" name="TextBox 24"/>
          <p:cNvSpPr txBox="1"/>
          <p:nvPr/>
        </p:nvSpPr>
        <p:spPr>
          <a:xfrm>
            <a:off x="8893010" y="256564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1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Text"/>
          <p:cNvSpPr txBox="1">
            <a:spLocks noGrp="1"/>
          </p:cNvSpPr>
          <p:nvPr>
            <p:ph type="title"/>
          </p:nvPr>
        </p:nvSpPr>
        <p:spPr>
          <a:xfrm>
            <a:off x="685798" y="609600"/>
            <a:ext cx="858820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Text"/>
          <p:cNvSpPr txBox="1">
            <a:spLocks noGrp="1"/>
          </p:cNvSpPr>
          <p:nvPr>
            <p:ph type="title"/>
          </p:nvPr>
        </p:nvSpPr>
        <p:spPr>
          <a:xfrm>
            <a:off x="7967673" y="609598"/>
            <a:ext cx="1304744" cy="5251453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176" name="Body Level One…"/>
          <p:cNvSpPr txBox="1">
            <a:spLocks noGrp="1"/>
          </p:cNvSpPr>
          <p:nvPr>
            <p:ph type="body" idx="1"/>
          </p:nvPr>
        </p:nvSpPr>
        <p:spPr>
          <a:xfrm>
            <a:off x="677335" y="609600"/>
            <a:ext cx="7060150" cy="52514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677335" y="2700866"/>
            <a:ext cx="8596669" cy="1826582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5" y="4527448"/>
            <a:ext cx="8596669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20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20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20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2000"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3" y="2160589"/>
            <a:ext cx="4184036" cy="388077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5744" y="2160983"/>
            <a:ext cx="4185624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8382" y="2160983"/>
            <a:ext cx="4185619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  <a:endParaRPr/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>
            <a:spLocks noGrp="1"/>
          </p:cNvSpPr>
          <p:nvPr>
            <p:ph type="title"/>
          </p:nvPr>
        </p:nvSpPr>
        <p:spPr>
          <a:xfrm>
            <a:off x="677333" y="1498603"/>
            <a:ext cx="3854529" cy="1278467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9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760460" y="514923"/>
            <a:ext cx="4513543" cy="552643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77334" y="2777069"/>
            <a:ext cx="3854528" cy="258445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668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0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677333" y="609600"/>
            <a:ext cx="8596670" cy="38457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3" y="5367337"/>
            <a:ext cx="8596668" cy="6740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/>
          <p:cNvGrpSpPr/>
          <p:nvPr/>
        </p:nvGrpSpPr>
        <p:grpSpPr>
          <a:xfrm>
            <a:off x="-1" y="-8467"/>
            <a:ext cx="12192001" cy="6866468"/>
            <a:chOff x="0" y="0"/>
            <a:chExt cx="12192000" cy="6866467"/>
          </a:xfrm>
        </p:grpSpPr>
        <p:sp>
          <p:nvSpPr>
            <p:cNvPr id="2" name="Straight Connector 19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" name="Straight Connector 20"/>
            <p:cNvSpPr/>
            <p:nvPr/>
          </p:nvSpPr>
          <p:spPr>
            <a:xfrm flipH="1">
              <a:off x="7425266" y="3689880"/>
              <a:ext cx="4763559" cy="3176587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" name="Rectangle 23"/>
            <p:cNvSpPr/>
            <p:nvPr/>
          </p:nvSpPr>
          <p:spPr>
            <a:xfrm>
              <a:off x="9181476" y="0"/>
              <a:ext cx="300734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" name="Rectangle 25"/>
            <p:cNvSpPr/>
            <p:nvPr/>
          </p:nvSpPr>
          <p:spPr>
            <a:xfrm>
              <a:off x="9603441" y="0"/>
              <a:ext cx="258855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" name="Isosceles Triangle 23"/>
            <p:cNvSpPr/>
            <p:nvPr/>
          </p:nvSpPr>
          <p:spPr>
            <a:xfrm>
              <a:off x="8932333" y="3056466"/>
              <a:ext cx="3259667" cy="381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" name="Rectangle 27"/>
            <p:cNvSpPr/>
            <p:nvPr/>
          </p:nvSpPr>
          <p:spPr>
            <a:xfrm>
              <a:off x="9334500" y="0"/>
              <a:ext cx="2854326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" name="Rectangle 29"/>
            <p:cNvSpPr/>
            <p:nvPr/>
          </p:nvSpPr>
          <p:spPr>
            <a:xfrm>
              <a:off x="10938998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" name="Isosceles Triangle 27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" name="Isosceles Triangle 28"/>
            <p:cNvSpPr/>
            <p:nvPr/>
          </p:nvSpPr>
          <p:spPr>
            <a:xfrm>
              <a:off x="-1" y="4021666"/>
              <a:ext cx="448734" cy="284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34340">
              <a:defRPr sz="5130"/>
            </a:lvl1pPr>
          </a:lstStyle>
          <a:p>
            <a:r>
              <a:t>CZ 3003 Software Systems Analysis and Design</a:t>
            </a:r>
          </a:p>
        </p:txBody>
      </p:sp>
      <p:sp>
        <p:nvSpPr>
          <p:cNvPr id="187" name="Subtitle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of Crisis Management System by team 8Pax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Product Scope</a:t>
            </a:r>
          </a:p>
        </p:txBody>
      </p:sp>
      <p:sp>
        <p:nvSpPr>
          <p:cNvPr id="190" name="Content Placeholder 6"/>
          <p:cNvSpPr txBox="1">
            <a:spLocks noGrp="1"/>
          </p:cNvSpPr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r>
              <a:t>The </a:t>
            </a:r>
            <a:r>
              <a:rPr b="1"/>
              <a:t>Crisis Management System(CMS) </a:t>
            </a:r>
            <a:r>
              <a:t>is designed with the intent to send out important information regarding hazardous incidents to the general public and relevant departments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What should it do?</a:t>
            </a:r>
          </a:p>
        </p:txBody>
      </p:sp>
      <p:sp>
        <p:nvSpPr>
          <p:cNvPr id="193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r>
              <a:t>Users make reports regarding incidents that occur at their location i.e. fires, epidemic, accidents</a:t>
            </a:r>
          </a:p>
          <a:p>
            <a:r>
              <a:t>Reports will be sent to the Call Centre and from there, the information is sent to the corresponding departments</a:t>
            </a:r>
          </a:p>
          <a:p>
            <a:r>
              <a:t>Subscribers of the CMS social media, SMS list will be notified about the updates on the incidents that are in their Area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How it should work</a:t>
            </a:r>
          </a:p>
        </p:txBody>
      </p:sp>
      <p:pic>
        <p:nvPicPr>
          <p:cNvPr id="196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9342" y="1767839"/>
            <a:ext cx="8449790" cy="4274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rPr dirty="0"/>
              <a:t>Overall CMS System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9E3CE5C-5072-4F57-B694-56324A6E9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31" y="1201751"/>
            <a:ext cx="9413137" cy="504664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rPr dirty="0"/>
              <a:t>Subsystem 1: </a:t>
            </a:r>
            <a:r>
              <a:rPr lang="en-SG" dirty="0"/>
              <a:t>Map Information Display</a:t>
            </a: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7E0098-2432-4263-B947-457857EC3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12" y="1713584"/>
            <a:ext cx="9320555" cy="4318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le 1"/>
          <p:cNvSpPr txBox="1">
            <a:spLocks noGrp="1"/>
          </p:cNvSpPr>
          <p:nvPr>
            <p:ph type="title"/>
          </p:nvPr>
        </p:nvSpPr>
        <p:spPr>
          <a:xfrm>
            <a:off x="696186" y="619026"/>
            <a:ext cx="10653686" cy="1320800"/>
          </a:xfrm>
          <a:prstGeom prst="rect">
            <a:avLst/>
          </a:prstGeom>
        </p:spPr>
        <p:txBody>
          <a:bodyPr/>
          <a:lstStyle/>
          <a:p>
            <a:r>
              <a:rPr dirty="0"/>
              <a:t>Subsystem 2: </a:t>
            </a:r>
            <a:r>
              <a:rPr lang="en-SG" dirty="0"/>
              <a:t>Incident Information Management</a:t>
            </a:r>
            <a:endParaRPr dirty="0"/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76615DA-17AA-4F96-9930-799118819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1" y="1433308"/>
            <a:ext cx="9784902" cy="529062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Subsystem 3: Information Distribution</a:t>
            </a:r>
          </a:p>
        </p:txBody>
      </p:sp>
      <p:pic>
        <p:nvPicPr>
          <p:cNvPr id="220" name="Subsystem3ArchitechtureDiagram.png" descr="Subsystem3ArchitechtureDia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2958" y="1769009"/>
            <a:ext cx="9074450" cy="4214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itl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3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Facet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Facet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135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Facet</vt:lpstr>
      <vt:lpstr>CZ 3003 Software Systems Analysis and Design</vt:lpstr>
      <vt:lpstr>Product Scope</vt:lpstr>
      <vt:lpstr>What should it do?</vt:lpstr>
      <vt:lpstr>How it should work</vt:lpstr>
      <vt:lpstr>Overall CMS System</vt:lpstr>
      <vt:lpstr>Subsystem 1: Map Information Display</vt:lpstr>
      <vt:lpstr>Subsystem 2: Incident Information Management</vt:lpstr>
      <vt:lpstr>Subsystem 3: Information Distribution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 3003 Software Systems Analysis and Design</dc:title>
  <cp:lastModifiedBy>#LI GUANLONG#</cp:lastModifiedBy>
  <cp:revision>5</cp:revision>
  <dcterms:modified xsi:type="dcterms:W3CDTF">2018-11-13T02:41:46Z</dcterms:modified>
</cp:coreProperties>
</file>