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1" r:id="rId3"/>
    <p:sldId id="403" r:id="rId5"/>
    <p:sldId id="408" r:id="rId6"/>
    <p:sldId id="410" r:id="rId7"/>
    <p:sldId id="379" r:id="rId8"/>
    <p:sldId id="409" r:id="rId9"/>
    <p:sldId id="412" r:id="rId10"/>
    <p:sldId id="413" r:id="rId11"/>
    <p:sldId id="414" r:id="rId12"/>
    <p:sldId id="406" r:id="rId13"/>
    <p:sldId id="407" r:id="rId14"/>
    <p:sldId id="411" r:id="rId15"/>
    <p:sldId id="415" r:id="rId16"/>
    <p:sldId id="416" r:id="rId17"/>
    <p:sldId id="359" r:id="rId18"/>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yuguang" initials="ly"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1B29"/>
    <a:srgbClr val="01090C"/>
    <a:srgbClr val="000000"/>
    <a:srgbClr val="7F7F7F"/>
    <a:srgbClr val="669900"/>
    <a:srgbClr val="17375E"/>
    <a:srgbClr val="4C4C4C"/>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6224" autoAdjust="0"/>
  </p:normalViewPr>
  <p:slideViewPr>
    <p:cSldViewPr>
      <p:cViewPr varScale="1">
        <p:scale>
          <a:sx n="106" d="100"/>
          <a:sy n="106" d="100"/>
        </p:scale>
        <p:origin x="714" y="-54"/>
      </p:cViewPr>
      <p:guideLst>
        <p:guide orient="horz" pos="2073"/>
        <p:guide pos="3822"/>
        <p:guide pos="7296"/>
      </p:guideLst>
    </p:cSldViewPr>
  </p:slideViewPr>
  <p:outlineViewPr>
    <p:cViewPr>
      <p:scale>
        <a:sx n="33" d="100"/>
        <a:sy n="33" d="100"/>
      </p:scale>
      <p:origin x="0" y="-3738"/>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9T00:39:41.550" idx="3">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9T00:39:41.550" idx="3">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页眉占位符 1"/>
          <p:cNvSpPr>
            <a:spLocks noGrp="1" noChangeArrowheads="1"/>
          </p:cNvSpPr>
          <p:nvPr>
            <p:ph type="hdr" sz="quarter" idx="4294967295"/>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13315"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a:defRPr/>
            </a:pPr>
            <a:fld id="{5E93587F-CCA4-4744-B097-815D1C45E4C9}" type="datetime1">
              <a:rPr lang="zh-CN" altLang="en-US"/>
            </a:fld>
            <a:endParaRPr lang="zh-CN" altLang="en-US" sz="1200"/>
          </a:p>
        </p:txBody>
      </p:sp>
      <p:sp>
        <p:nvSpPr>
          <p:cNvPr id="10244" name="幻灯片图像占位符 3"/>
          <p:cNvSpPr>
            <a:spLocks noGrp="1" noRot="1" noChangeAspect="1" noChangeArrowheads="1"/>
          </p:cNvSpPr>
          <p:nvPr>
            <p:ph type="sldImg" idx="9"/>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7221"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30000"/>
              </a:spcBef>
              <a:defRPr/>
            </a:pPr>
            <a:r>
              <a:rPr lang="zh-CN" altLang="en-US" sz="1200">
                <a:sym typeface="+mn-ea"/>
              </a:rPr>
              <a:t>单击此处编辑母版文本样式</a:t>
            </a:r>
            <a:endParaRPr lang="zh-CN" altLang="en-US" sz="1200">
              <a:sym typeface="+mn-ea"/>
            </a:endParaRPr>
          </a:p>
          <a:p>
            <a:pPr eaLnBrk="0" hangingPunct="0">
              <a:spcBef>
                <a:spcPct val="30000"/>
              </a:spcBef>
              <a:defRPr/>
            </a:pPr>
            <a:r>
              <a:rPr lang="zh-CN" altLang="en-US" sz="1200">
                <a:sym typeface="+mn-ea"/>
              </a:rPr>
              <a:t>第二级</a:t>
            </a:r>
            <a:endParaRPr lang="zh-CN" altLang="en-US" sz="1200">
              <a:sym typeface="+mn-ea"/>
            </a:endParaRPr>
          </a:p>
          <a:p>
            <a:pPr eaLnBrk="0" hangingPunct="0">
              <a:spcBef>
                <a:spcPct val="30000"/>
              </a:spcBef>
              <a:defRPr/>
            </a:pPr>
            <a:r>
              <a:rPr lang="zh-CN" altLang="en-US" sz="1200">
                <a:sym typeface="+mn-ea"/>
              </a:rPr>
              <a:t>第三级</a:t>
            </a:r>
            <a:endParaRPr lang="zh-CN" altLang="en-US" sz="1200">
              <a:sym typeface="+mn-ea"/>
            </a:endParaRPr>
          </a:p>
          <a:p>
            <a:pPr eaLnBrk="0" hangingPunct="0">
              <a:spcBef>
                <a:spcPct val="30000"/>
              </a:spcBef>
              <a:defRPr/>
            </a:pPr>
            <a:r>
              <a:rPr lang="zh-CN" altLang="en-US" sz="1200">
                <a:sym typeface="+mn-ea"/>
              </a:rPr>
              <a:t>第四级</a:t>
            </a:r>
            <a:endParaRPr lang="zh-CN" altLang="en-US" sz="1200">
              <a:sym typeface="+mn-ea"/>
            </a:endParaRPr>
          </a:p>
          <a:p>
            <a:pPr eaLnBrk="0" hangingPunct="0">
              <a:spcBef>
                <a:spcPct val="30000"/>
              </a:spcBef>
              <a:defRPr/>
            </a:pPr>
            <a:r>
              <a:rPr lang="zh-CN" altLang="en-US" sz="1200">
                <a:sym typeface="+mn-ea"/>
              </a:rPr>
              <a:t>第五级</a:t>
            </a:r>
            <a:endParaRPr lang="zh-CN" altLang="en-US" sz="1200">
              <a:sym typeface="+mn-ea"/>
            </a:endParaRPr>
          </a:p>
        </p:txBody>
      </p:sp>
      <p:sp>
        <p:nvSpPr>
          <p:cNvPr id="13318"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en-US"/>
          </a:p>
        </p:txBody>
      </p:sp>
      <p:sp>
        <p:nvSpPr>
          <p:cNvPr id="13319"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a:lvl1pPr>
          </a:lstStyle>
          <a:p>
            <a:pPr>
              <a:defRPr/>
            </a:pPr>
            <a:fld id="{7C5F0202-0FFD-49B9-B05D-703D3770BF7F}" type="slidenum">
              <a:rPr lang="zh-CN" altLang="en-US"/>
            </a:fld>
            <a:endParaRPr lang="zh-CN" altLang="en-US" sz="120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p:sp>
      <p:sp>
        <p:nvSpPr>
          <p:cNvPr id="12290" name="备注占位符 2"/>
          <p:cNvSpPr>
            <a:spLocks noGrp="1" noChangeArrowheads="1"/>
          </p:cNvSpPr>
          <p:nvPr>
            <p:ph type="body" idx="4294967295"/>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今天，我们一起</a:t>
            </a:r>
            <a:r>
              <a:rPr lang="zh-CN" altLang="en-US" smtClean="0"/>
              <a:t>开始学习</a:t>
            </a:r>
            <a:r>
              <a:rPr lang="en-US" altLang="zh-CN" smtClean="0"/>
              <a:t>《</a:t>
            </a:r>
            <a:r>
              <a:rPr lang="zh-CN" altLang="en-US" smtClean="0"/>
              <a:t>数值计算方法</a:t>
            </a:r>
            <a:r>
              <a:rPr lang="en-US" altLang="zh-CN" smtClean="0"/>
              <a:t>》</a:t>
            </a:r>
            <a:r>
              <a:rPr lang="zh-CN" altLang="en-US" smtClean="0"/>
              <a:t>这门课程</a:t>
            </a:r>
            <a:r>
              <a:rPr lang="zh-CN" altLang="zh-CN" smtClean="0"/>
              <a:t>。</a:t>
            </a:r>
            <a:endParaRPr lang="en-US" altLang="zh-CN" smtClean="0"/>
          </a:p>
          <a:p>
            <a:r>
              <a:rPr lang="zh-CN" altLang="en-US" smtClean="0"/>
              <a:t>随着社会的进步和科技的发展，数学以其独有的抽象性、准确性、广泛性，在许多领域应用并且迅速向一些新领域渗透，形成了许多交叉学科，发挥出越来越重要的作用。同时也出现了大量复杂的数值计算问题。这些计算问题如果使用传统的手算（包括借助算盘、计算器等简单计算工具）已不能胜任。</a:t>
            </a:r>
            <a:endParaRPr lang="zh-CN" altLang="en-US" smtClean="0"/>
          </a:p>
        </p:txBody>
      </p:sp>
      <p:sp>
        <p:nvSpPr>
          <p:cNvPr id="1229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06A16618-152A-4EC1-9EB8-F6C9D52168BC}" type="slidenum">
              <a:rPr lang="zh-CN" altLang="en-US" smtClean="0"/>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ChangeArrowheads="1" noTextEdit="1"/>
          </p:cNvSpPr>
          <p:nvPr>
            <p:ph type="sldImg" idx="4294967295"/>
          </p:nvPr>
        </p:nvSpPr>
        <p:spPr/>
      </p:sp>
      <p:sp>
        <p:nvSpPr>
          <p:cNvPr id="30722" name="备注占位符 2"/>
          <p:cNvSpPr>
            <a:spLocks noGrp="1" noChangeArrowheads="1"/>
          </p:cNvSpPr>
          <p:nvPr>
            <p:ph type="body" idx="4294967295"/>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
        <p:nvSpPr>
          <p:cNvPr id="3072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8D6E0B98-39B2-466A-BEC2-E8853FFE7DDB}"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ChangeArrowheads="1" noTextEdit="1"/>
          </p:cNvSpPr>
          <p:nvPr>
            <p:ph type="sldImg" idx="4294967295"/>
          </p:nvPr>
        </p:nvSpPr>
        <p:spPr/>
      </p:sp>
      <p:sp>
        <p:nvSpPr>
          <p:cNvPr id="32770" name="备注占位符 2"/>
          <p:cNvSpPr>
            <a:spLocks noGrp="1" noChangeArrowheads="1"/>
          </p:cNvSpPr>
          <p:nvPr>
            <p:ph type="body" idx="4294967295"/>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解决一个数值问题时，几乎每一步都存在着误差。</a:t>
            </a:r>
            <a:endParaRPr lang="en-US" altLang="zh-CN" smtClean="0"/>
          </a:p>
          <a:p>
            <a:r>
              <a:rPr lang="zh-CN" altLang="en-US" smtClean="0"/>
              <a:t>对于模型误差，可通过更加合理的假设，把影响实际问题的不可忽略的因素更多地加入模型，才可能得到更加接近实际问题的结果。但这样所得的模型可能更加复杂，使模型的求解难度进一步增大。</a:t>
            </a:r>
            <a:endParaRPr lang="en-US" altLang="zh-CN" smtClean="0"/>
          </a:p>
          <a:p>
            <a:r>
              <a:rPr lang="zh-CN" altLang="en-US" smtClean="0"/>
              <a:t>对于观测误差，一方面可通过提高观测工具的精度和更加仔细的正确使用提高观测数据的真实性，另一方面可利用某些统计方法对原始数据进行加工处理，来缩小由于随机性所带来的误差。</a:t>
            </a:r>
            <a:endParaRPr lang="en-US" altLang="zh-CN" smtClean="0"/>
          </a:p>
          <a:p>
            <a:r>
              <a:rPr lang="zh-CN" altLang="en-US" smtClean="0"/>
              <a:t>对于方法误差和舍入误差，是本课程主要讨论的误差，将结合具体算法进行讨论。</a:t>
            </a:r>
            <a:endParaRPr lang="en-US" altLang="zh-CN" smtClean="0"/>
          </a:p>
        </p:txBody>
      </p:sp>
      <p:sp>
        <p:nvSpPr>
          <p:cNvPr id="3277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A3F837A0-11B7-4448-B184-FFAC186025AB}"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ChangeArrowheads="1" noTextEdit="1"/>
          </p:cNvSpPr>
          <p:nvPr>
            <p:ph type="sldImg" idx="4294967295"/>
          </p:nvPr>
        </p:nvSpPr>
        <p:spPr/>
      </p:sp>
      <p:sp>
        <p:nvSpPr>
          <p:cNvPr id="37890" name="备注占位符 2"/>
          <p:cNvSpPr>
            <a:spLocks noGrp="1" noChangeArrowheads="1"/>
          </p:cNvSpPr>
          <p:nvPr>
            <p:ph type="body" idx="4294967295"/>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开清楚要解决的是个什么计算问题，怎么样去解决，解决的好不好，这就是本课程的核心内容了。数学计算问题我们应该把它们进行一定的归类，然后按照类别利用我们学到的相应的知识去解决。</a:t>
            </a:r>
            <a:endParaRPr lang="zh-CN" altLang="zh-CN" dirty="0" smtClean="0"/>
          </a:p>
        </p:txBody>
      </p:sp>
      <p:sp>
        <p:nvSpPr>
          <p:cNvPr id="3789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B7D035A9-11E9-4714-A9F7-F44DD3465873}"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ChangeArrowheads="1" noTextEdit="1"/>
          </p:cNvSpPr>
          <p:nvPr>
            <p:ph type="sldImg" idx="4294967295"/>
          </p:nvPr>
        </p:nvSpPr>
        <p:spPr/>
      </p:sp>
      <p:sp>
        <p:nvSpPr>
          <p:cNvPr id="14338" name="备注占位符 2"/>
          <p:cNvSpPr>
            <a:spLocks noGrp="1" noChangeArrowheads="1"/>
          </p:cNvSpPr>
          <p:nvPr>
            <p:ph type="body" idx="4294967295"/>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计算机的出现和高速发展，为数值计算问题的解决提供了强有力的支撑。计算机解决数值计算问题时，需要输入数据，编制算法才可能得到相应的结果。</a:t>
            </a:r>
            <a:endParaRPr lang="en-US" altLang="zh-CN" smtClean="0"/>
          </a:p>
          <a:p>
            <a:r>
              <a:rPr lang="zh-CN" altLang="en-US" smtClean="0"/>
              <a:t>使用计算机帮我们算出一个满意的结果不是一件容易的事。计算机只能按照我们输入的指令，按部就班地一条条执行，这个有顺序的指令集就是这个数值问题的算法。 通俗而言，算法是一个定义明确的计算过程，是将输入转为输出的一系列计算步骤。</a:t>
            </a:r>
            <a:endParaRPr lang="en-US" altLang="zh-CN" smtClean="0"/>
          </a:p>
          <a:p>
            <a:r>
              <a:rPr lang="zh-CN" altLang="en-US" smtClean="0"/>
              <a:t>计算结果的好坏，涉及到计算过程使用的算法的误差大小、稳定性能、收敛状况以及算法的复杂度等因素。</a:t>
            </a:r>
            <a:endParaRPr lang="en-US" altLang="zh-CN" smtClean="0"/>
          </a:p>
          <a:p>
            <a:endParaRPr lang="zh-CN" altLang="en-US" smtClean="0"/>
          </a:p>
        </p:txBody>
      </p:sp>
      <p:sp>
        <p:nvSpPr>
          <p:cNvPr id="1433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E62B5DB4-0A27-4C09-BA08-E3669BF251DF}" type="slidenum">
              <a:rPr lang="zh-CN" altLang="en-US" smtClean="0"/>
            </a:fld>
            <a:endParaRPr lang="zh-CN"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ChangeArrowheads="1" noTextEdit="1"/>
          </p:cNvSpPr>
          <p:nvPr>
            <p:ph type="sldImg" idx="4294967295"/>
          </p:nvPr>
        </p:nvSpPr>
        <p:spPr/>
      </p:sp>
      <p:sp>
        <p:nvSpPr>
          <p:cNvPr id="16386" name="备注占位符 2"/>
          <p:cNvSpPr>
            <a:spLocks noGrp="1" noChangeArrowheads="1"/>
          </p:cNvSpPr>
          <p:nvPr>
            <p:ph type="body" idx="4294967295"/>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一个给定的数值计算问题，可能有很多不同时的算法，它们都能给出近似的答案，但其所需的计算量和精确程度可能相差很大。</a:t>
            </a:r>
            <a:endParaRPr lang="en-US" altLang="zh-CN" smtClean="0"/>
          </a:p>
          <a:p>
            <a:r>
              <a:rPr lang="zh-CN" altLang="en-US" smtClean="0"/>
              <a:t>计算问题求解的速度，依赖于计算机处理运算的能力和算法的好坏。当选用高斯消元法求解</a:t>
            </a:r>
            <a:r>
              <a:rPr lang="en-US" altLang="zh-CN" smtClean="0"/>
              <a:t>n=20</a:t>
            </a:r>
            <a:r>
              <a:rPr lang="zh-CN" altLang="en-US" smtClean="0"/>
              <a:t>元线性方程组时，计算量仅仅只是用克拉默法则求解的</a:t>
            </a:r>
            <a:r>
              <a:rPr lang="en-US" altLang="zh-CN" smtClean="0"/>
              <a:t>36.5</a:t>
            </a:r>
            <a:r>
              <a:rPr lang="zh-CN" altLang="en-US" smtClean="0"/>
              <a:t>亿亿分之一</a:t>
            </a:r>
            <a:r>
              <a:rPr lang="en-US" altLang="zh-CN" smtClean="0"/>
              <a:t>,</a:t>
            </a:r>
            <a:r>
              <a:rPr lang="zh-CN" altLang="en-US" smtClean="0"/>
              <a:t>如果</a:t>
            </a:r>
            <a:r>
              <a:rPr lang="en-US" altLang="zh-CN" smtClean="0"/>
              <a:t>n</a:t>
            </a:r>
            <a:r>
              <a:rPr lang="zh-CN" altLang="en-US" smtClean="0"/>
              <a:t>更大一些，这个数字将更加惊人。当今公布的运行速度最快的计算机是中国“神威</a:t>
            </a:r>
            <a:r>
              <a:rPr lang="en-US" altLang="zh-CN" smtClean="0"/>
              <a:t>·</a:t>
            </a:r>
            <a:r>
              <a:rPr lang="zh-CN" altLang="en-US" smtClean="0"/>
              <a:t>太湖之光”计算机系统，运行速度大约就是</a:t>
            </a:r>
            <a:r>
              <a:rPr lang="en-US" altLang="zh-CN" smtClean="0"/>
              <a:t>10</a:t>
            </a:r>
            <a:r>
              <a:rPr lang="zh-CN" altLang="en-US" smtClean="0"/>
              <a:t>亿亿次</a:t>
            </a:r>
            <a:r>
              <a:rPr lang="en-US" altLang="zh-CN" smtClean="0"/>
              <a:t>/</a:t>
            </a:r>
            <a:r>
              <a:rPr lang="zh-CN" altLang="en-US" smtClean="0"/>
              <a:t>秒。可见，选择好算法比提高计算机系统的能力产生的效果更加突出。</a:t>
            </a:r>
            <a:endParaRPr lang="zh-CN" altLang="en-US" smtClean="0"/>
          </a:p>
        </p:txBody>
      </p:sp>
      <p:sp>
        <p:nvSpPr>
          <p:cNvPr id="1638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B1760833-37A7-4374-9804-A9AB22773FA1}" type="slidenum">
              <a:rPr lang="zh-CN" altLang="en-US" smtClean="0"/>
            </a:fld>
            <a:endParaRPr lang="zh-CN"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ChangeArrowheads="1" noTextEdit="1"/>
          </p:cNvSpPr>
          <p:nvPr>
            <p:ph type="sldImg" idx="4294967295"/>
          </p:nvPr>
        </p:nvSpPr>
        <p:spPr/>
      </p:sp>
      <p:sp>
        <p:nvSpPr>
          <p:cNvPr id="18434" name="备注占位符 2"/>
          <p:cNvSpPr>
            <a:spLocks noGrp="1" noChangeArrowheads="1"/>
          </p:cNvSpPr>
          <p:nvPr>
            <p:ph type="body" idx="4294967295"/>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除了不同算法带来的计算复杂性的巨大变化之外，常用的算法还有迭代算法、线性化算法、松驰算法等。</a:t>
            </a:r>
            <a:endParaRPr lang="zh-CN" altLang="en-US" smtClean="0"/>
          </a:p>
        </p:txBody>
      </p:sp>
      <p:sp>
        <p:nvSpPr>
          <p:cNvPr id="1843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2A0D5E70-3C11-4210-858F-9BA9DE4EB560}" type="slidenum">
              <a:rPr lang="zh-CN" altLang="en-US" smtClean="0"/>
            </a:fld>
            <a:endParaRPr lang="zh-CN"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ChangeArrowheads="1" noTextEdit="1"/>
          </p:cNvSpPr>
          <p:nvPr>
            <p:ph type="sldImg" idx="4294967295"/>
          </p:nvPr>
        </p:nvSpPr>
        <p:spPr/>
      </p:sp>
      <p:sp>
        <p:nvSpPr>
          <p:cNvPr id="20482" name="备注占位符 2"/>
          <p:cNvSpPr>
            <a:spLocks noGrp="1" noChangeArrowheads="1"/>
          </p:cNvSpPr>
          <p:nvPr>
            <p:ph type="body" idx="4294967295"/>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我们应该前期熟有关微积分、线性代数、常微分方程的基本内容。根据本课程特点，学习时我们首先要掌握方法的基本原理和思想，注意方法处理的技巧及其与计算机的结合，重视误差分析、收敛性及稳定性的基本理论；其次，要通过例子，学习使用各种数值方法解决实际计算问题；最后，就做一定数量的理论分析与计算练习掌握本课程内容。</a:t>
            </a:r>
            <a:endParaRPr lang="en-US" altLang="zh-CN" smtClean="0"/>
          </a:p>
        </p:txBody>
      </p:sp>
      <p:sp>
        <p:nvSpPr>
          <p:cNvPr id="20483"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8130EB4F-C6F5-4CB6-ABFD-9FA96A7BEBC5}"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ChangeArrowheads="1" noTextEdit="1"/>
          </p:cNvSpPr>
          <p:nvPr>
            <p:ph type="sldImg" idx="4294967295"/>
          </p:nvPr>
        </p:nvSpPr>
        <p:spPr/>
      </p:sp>
      <p:sp>
        <p:nvSpPr>
          <p:cNvPr id="22530" name="备注占位符 2"/>
          <p:cNvSpPr>
            <a:spLocks noGrp="1" noChangeArrowheads="1"/>
          </p:cNvSpPr>
          <p:nvPr>
            <p:ph type="body" idx="4294967295"/>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通常准确值</a:t>
            </a:r>
            <a:r>
              <a:rPr lang="en-US" altLang="zh-CN" smtClean="0">
                <a:latin typeface="Cambria Math" panose="02040503050406030204" pitchFamily="18" charset="0"/>
              </a:rPr>
              <a:t>𝑥</a:t>
            </a:r>
            <a:r>
              <a:rPr lang="zh-CN" altLang="en-US" smtClean="0">
                <a:latin typeface="Cambria Math" panose="02040503050406030204" pitchFamily="18" charset="0"/>
              </a:rPr>
              <a:t>我</a:t>
            </a:r>
            <a:r>
              <a:rPr lang="zh-CN" altLang="en-US" smtClean="0"/>
              <a:t>们是不知道的，那么近似值的误差也就不能算出。</a:t>
            </a:r>
            <a:endParaRPr lang="zh-CN" altLang="en-US" smtClean="0"/>
          </a:p>
          <a:p>
            <a:endParaRPr lang="zh-CN" altLang="en-US" smtClean="0"/>
          </a:p>
        </p:txBody>
      </p:sp>
      <p:sp>
        <p:nvSpPr>
          <p:cNvPr id="22531"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3406F89D-D03C-45C8-8F86-A5093C81628D}" type="slidenum">
              <a:rPr lang="zh-CN" altLang="en-US" smtClean="0"/>
            </a:fld>
            <a:endParaRPr lang="zh-CN"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ChangeArrowheads="1" noTextEdit="1"/>
          </p:cNvSpPr>
          <p:nvPr>
            <p:ph type="sldImg" idx="4294967295"/>
          </p:nvPr>
        </p:nvSpPr>
        <p:spPr/>
      </p:sp>
      <p:sp>
        <p:nvSpPr>
          <p:cNvPr id="24578" name="备注占位符 2"/>
          <p:cNvSpPr>
            <a:spLocks noGrp="1" noChangeArrowheads="1"/>
          </p:cNvSpPr>
          <p:nvPr>
            <p:ph type="body" idx="4294967295"/>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457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6CE0C462-3903-4B2B-82FC-782EEDF05A79}" type="slidenum">
              <a:rPr lang="zh-CN" altLang="en-US" smtClean="0"/>
            </a:fld>
            <a:endParaRPr lang="zh-CN"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noTextEdit="1"/>
          </p:cNvSpPr>
          <p:nvPr>
            <p:ph type="sldImg" idx="4294967295"/>
          </p:nvPr>
        </p:nvSpPr>
        <p:spPr/>
      </p:sp>
      <p:sp>
        <p:nvSpPr>
          <p:cNvPr id="26626" name="备注占位符 2"/>
          <p:cNvSpPr>
            <a:spLocks noGrp="1" noChangeArrowheads="1"/>
          </p:cNvSpPr>
          <p:nvPr>
            <p:ph type="body" idx="4294967295"/>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利用缩放得到的误差限估计可能会比较保守，从而满足要求精度的结果出现时迭代的步数可能会比估计的迭代步数少。</a:t>
            </a:r>
            <a:endParaRPr lang="zh-CN" altLang="en-US" smtClean="0"/>
          </a:p>
        </p:txBody>
      </p:sp>
      <p:sp>
        <p:nvSpPr>
          <p:cNvPr id="26627"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92FC711D-0140-44BC-B77A-153A403A3E20}" type="slidenum">
              <a:rPr lang="zh-CN" altLang="en-US" smtClean="0"/>
            </a:fld>
            <a:endParaRPr lang="zh-CN"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ChangeArrowheads="1" noTextEdit="1"/>
          </p:cNvSpPr>
          <p:nvPr>
            <p:ph type="sldImg" idx="4294967295"/>
          </p:nvPr>
        </p:nvSpPr>
        <p:spPr/>
      </p:sp>
      <p:sp>
        <p:nvSpPr>
          <p:cNvPr id="28674" name="备注占位符 2"/>
          <p:cNvSpPr>
            <a:spLocks noGrp="1" noChangeArrowheads="1"/>
          </p:cNvSpPr>
          <p:nvPr>
            <p:ph type="body" idx="4294967295"/>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利用缩放得到的误差限估计可能会比较保守，从而满足要求精度的结果出现时迭代的步数可能会比估计的迭代步数少。</a:t>
            </a:r>
            <a:endParaRPr lang="zh-CN" altLang="en-US" smtClean="0"/>
          </a:p>
        </p:txBody>
      </p:sp>
      <p:sp>
        <p:nvSpPr>
          <p:cNvPr id="28675"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fld id="{D5BC100B-CA04-4619-9EF6-5DB1A6A57043}" type="slidenum">
              <a:rPr lang="zh-CN" altLang="en-US"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4938" y="-768350"/>
            <a:ext cx="12485688" cy="837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7225" y="1147763"/>
            <a:ext cx="6291263"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1"/>
          <p:cNvSpPr>
            <a:spLocks noGrp="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4E59F1BD-95E7-449F-91F0-191BE8858898}"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3353131-B550-4809-9236-BB84B398F38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82647BD-BE83-4D99-9982-6C93BE47DEEF}"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B8EE42D-37C2-42F5-A12D-DA9543E580FE}"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339A27A-5DF9-4CC1-B5A5-FB4D2BBBBCC9}"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5BBB8127-1E71-4FE2-9013-6CAFEECAB27B}"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D34496F-D61C-4C86-8979-33FE163D41D0}"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A7C90A9-4D1A-4581-94D3-F1619716125B}"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F8217CA-479F-4313-B042-A5625C852589}"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92E2B9C-C397-461E-8E29-E502D2D5AD6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4938" y="-768350"/>
            <a:ext cx="12485688" cy="837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1"/>
          <p:cNvSpPr>
            <a:spLocks noChangeArrowheads="1"/>
          </p:cNvSpPr>
          <p:nvPr/>
        </p:nvSpPr>
        <p:spPr bwMode="auto">
          <a:xfrm>
            <a:off x="-134938" y="2336800"/>
            <a:ext cx="8288338" cy="2590800"/>
          </a:xfrm>
          <a:prstGeom prst="rect">
            <a:avLst/>
          </a:prstGeom>
          <a:solidFill>
            <a:schemeClr val="bg1">
              <a:alpha val="59999"/>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mtClean="0"/>
          </a:p>
        </p:txBody>
      </p:sp>
      <p:sp>
        <p:nvSpPr>
          <p:cNvPr id="5" name="日期占位符 1"/>
          <p:cNvSpPr>
            <a:spLocks noGrp="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886BE623-43E2-4DE3-B2D7-AABD224BE73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2E9C5D0D-D2A4-40BA-9498-90845B3CB7B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0162B4AE-ED11-485E-B269-FBBF4B51456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KSO_Shape"/>
          <p:cNvSpPr/>
          <p:nvPr/>
        </p:nvSpPr>
        <p:spPr bwMode="auto">
          <a:xfrm>
            <a:off x="533400" y="460375"/>
            <a:ext cx="387350" cy="530225"/>
          </a:xfrm>
          <a:custGeom>
            <a:avLst/>
            <a:gdLst>
              <a:gd name="T0" fmla="*/ 559992551 w 2924"/>
              <a:gd name="T1" fmla="*/ 344656664 h 3994"/>
              <a:gd name="T2" fmla="*/ 252371942 w 2924"/>
              <a:gd name="T3" fmla="*/ 765751810 h 3994"/>
              <a:gd name="T4" fmla="*/ 559992551 w 2924"/>
              <a:gd name="T5" fmla="*/ 765751810 h 3994"/>
              <a:gd name="T6" fmla="*/ 559992551 w 2924"/>
              <a:gd name="T7" fmla="*/ 344656664 h 3994"/>
              <a:gd name="T8" fmla="*/ 559992551 w 2924"/>
              <a:gd name="T9" fmla="*/ 344656664 h 3994"/>
              <a:gd name="T10" fmla="*/ 664806380 w 2924"/>
              <a:gd name="T11" fmla="*/ 0 h 3994"/>
              <a:gd name="T12" fmla="*/ 664806380 w 2924"/>
              <a:gd name="T13" fmla="*/ 908619179 h 3994"/>
              <a:gd name="T14" fmla="*/ 0 w 2924"/>
              <a:gd name="T15" fmla="*/ 908619179 h 3994"/>
              <a:gd name="T16" fmla="*/ 664806380 w 2924"/>
              <a:gd name="T17" fmla="*/ 0 h 3994"/>
              <a:gd name="T18" fmla="*/ 664806380 w 2924"/>
              <a:gd name="T19" fmla="*/ 0 h 3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4" h="3994">
                <a:moveTo>
                  <a:pt x="2463" y="1515"/>
                </a:moveTo>
                <a:lnTo>
                  <a:pt x="1110" y="3366"/>
                </a:lnTo>
                <a:lnTo>
                  <a:pt x="2463" y="3366"/>
                </a:lnTo>
                <a:lnTo>
                  <a:pt x="2463" y="1515"/>
                </a:lnTo>
                <a:close/>
                <a:moveTo>
                  <a:pt x="2924" y="0"/>
                </a:moveTo>
                <a:lnTo>
                  <a:pt x="2924" y="3994"/>
                </a:lnTo>
                <a:lnTo>
                  <a:pt x="0" y="3994"/>
                </a:lnTo>
                <a:lnTo>
                  <a:pt x="2924" y="0"/>
                </a:lnTo>
                <a:close/>
              </a:path>
            </a:pathLst>
          </a:custGeom>
          <a:solidFill>
            <a:schemeClr val="bg1"/>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buFontTx/>
              <a:buNone/>
              <a:defRPr/>
            </a:pPr>
            <a:endParaRPr lang="zh-CN" altLang="en-US"/>
          </a:p>
        </p:txBody>
      </p:sp>
      <p:pic>
        <p:nvPicPr>
          <p:cNvPr id="3"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7225" y="1147763"/>
            <a:ext cx="6291263"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1"/>
          <p:cNvSpPr>
            <a:spLocks noChangeArrowheads="1"/>
          </p:cNvSpPr>
          <p:nvPr/>
        </p:nvSpPr>
        <p:spPr bwMode="auto">
          <a:xfrm>
            <a:off x="1028700" y="2228850"/>
            <a:ext cx="5475288" cy="2743200"/>
          </a:xfrm>
          <a:prstGeom prst="rect">
            <a:avLst/>
          </a:prstGeom>
          <a:solidFill>
            <a:srgbClr val="001B29"/>
          </a:solidFill>
          <a:ln w="9525" algn="ctr">
            <a:solidFill>
              <a:schemeClr val="tx1"/>
            </a:solidFill>
            <a:rou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mtClean="0"/>
          </a:p>
        </p:txBody>
      </p:sp>
      <p:pic>
        <p:nvPicPr>
          <p:cNvPr id="5" name="图片 4"/>
          <p:cNvPicPr>
            <a:picLocks noChangeAspect="1"/>
          </p:cNvPicPr>
          <p:nvPr/>
        </p:nvPicPr>
        <p:blipFill>
          <a:blip r:embed="rId3"/>
          <a:stretch>
            <a:fillRect/>
          </a:stretch>
        </p:blipFill>
        <p:spPr>
          <a:xfrm rot="19850327">
            <a:off x="328613" y="5581650"/>
            <a:ext cx="957262" cy="969963"/>
          </a:xfrm>
          <a:prstGeom prst="rect">
            <a:avLst/>
          </a:prstGeom>
          <a:ln>
            <a:noFill/>
          </a:ln>
          <a:effectLst>
            <a:outerShdw blurRad="292100" dist="139700" dir="2700000" algn="tl" rotWithShape="0">
              <a:srgbClr val="333333">
                <a:alpha val="65000"/>
              </a:srgbClr>
            </a:outerShdw>
          </a:effectLst>
        </p:spPr>
      </p:pic>
      <p:sp>
        <p:nvSpPr>
          <p:cNvPr id="6" name="日期占位符 1"/>
          <p:cNvSpPr>
            <a:spLocks noGrp="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30B1E88F-D608-4F38-A696-3CAA1DE61E8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2" name="KSO_Shape"/>
          <p:cNvSpPr/>
          <p:nvPr/>
        </p:nvSpPr>
        <p:spPr bwMode="auto">
          <a:xfrm>
            <a:off x="533400" y="460375"/>
            <a:ext cx="387350" cy="530225"/>
          </a:xfrm>
          <a:custGeom>
            <a:avLst/>
            <a:gdLst>
              <a:gd name="T0" fmla="*/ 559992551 w 2924"/>
              <a:gd name="T1" fmla="*/ 344656664 h 3994"/>
              <a:gd name="T2" fmla="*/ 252371942 w 2924"/>
              <a:gd name="T3" fmla="*/ 765751810 h 3994"/>
              <a:gd name="T4" fmla="*/ 559992551 w 2924"/>
              <a:gd name="T5" fmla="*/ 765751810 h 3994"/>
              <a:gd name="T6" fmla="*/ 559992551 w 2924"/>
              <a:gd name="T7" fmla="*/ 344656664 h 3994"/>
              <a:gd name="T8" fmla="*/ 559992551 w 2924"/>
              <a:gd name="T9" fmla="*/ 344656664 h 3994"/>
              <a:gd name="T10" fmla="*/ 664806380 w 2924"/>
              <a:gd name="T11" fmla="*/ 0 h 3994"/>
              <a:gd name="T12" fmla="*/ 664806380 w 2924"/>
              <a:gd name="T13" fmla="*/ 908619179 h 3994"/>
              <a:gd name="T14" fmla="*/ 0 w 2924"/>
              <a:gd name="T15" fmla="*/ 908619179 h 3994"/>
              <a:gd name="T16" fmla="*/ 664806380 w 2924"/>
              <a:gd name="T17" fmla="*/ 0 h 3994"/>
              <a:gd name="T18" fmla="*/ 664806380 w 2924"/>
              <a:gd name="T19" fmla="*/ 0 h 3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4" h="3994">
                <a:moveTo>
                  <a:pt x="2463" y="1515"/>
                </a:moveTo>
                <a:lnTo>
                  <a:pt x="1110" y="3366"/>
                </a:lnTo>
                <a:lnTo>
                  <a:pt x="2463" y="3366"/>
                </a:lnTo>
                <a:lnTo>
                  <a:pt x="2463" y="1515"/>
                </a:lnTo>
                <a:close/>
                <a:moveTo>
                  <a:pt x="2924" y="0"/>
                </a:moveTo>
                <a:lnTo>
                  <a:pt x="2924" y="3994"/>
                </a:lnTo>
                <a:lnTo>
                  <a:pt x="0" y="3994"/>
                </a:lnTo>
                <a:lnTo>
                  <a:pt x="2924" y="0"/>
                </a:lnTo>
                <a:close/>
              </a:path>
            </a:pathLst>
          </a:custGeom>
          <a:solidFill>
            <a:schemeClr val="bg1"/>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buFontTx/>
              <a:buNone/>
              <a:defRPr/>
            </a:pPr>
            <a:endParaRPr lang="zh-CN" altLang="en-US"/>
          </a:p>
        </p:txBody>
      </p:sp>
      <p:grpSp>
        <p:nvGrpSpPr>
          <p:cNvPr id="3" name="组合 2"/>
          <p:cNvGrpSpPr/>
          <p:nvPr/>
        </p:nvGrpSpPr>
        <p:grpSpPr>
          <a:xfrm>
            <a:off x="685942" y="1371654"/>
            <a:ext cx="7010216" cy="4648078"/>
            <a:chOff x="1021338" y="1295456"/>
            <a:chExt cx="10332324" cy="5105265"/>
          </a:xfrm>
          <a:effectLst>
            <a:outerShdw blurRad="50800" dist="38100" dir="18900000" algn="bl" rotWithShape="0">
              <a:prstClr val="black">
                <a:alpha val="40000"/>
              </a:prstClr>
            </a:outerShdw>
          </a:effectLst>
        </p:grpSpPr>
        <p:sp>
          <p:nvSpPr>
            <p:cNvPr id="4" name="矩形 3"/>
            <p:cNvSpPr/>
            <p:nvPr/>
          </p:nvSpPr>
          <p:spPr bwMode="auto">
            <a:xfrm>
              <a:off x="1021338" y="1295456"/>
              <a:ext cx="10332324" cy="5105265"/>
            </a:xfrm>
            <a:prstGeom prst="rect">
              <a:avLst/>
            </a:prstGeom>
            <a:solidFill>
              <a:schemeClr val="bg1"/>
            </a:solidFill>
            <a:ln w="9525" cap="flat" cmpd="sng" algn="ctr">
              <a:noFill/>
              <a:prstDash val="solid"/>
              <a:round/>
              <a:headEnd type="none" w="med" len="med"/>
              <a:tailEnd type="none" w="med" len="med"/>
            </a:ln>
            <a:effectLst/>
          </p:spPr>
          <p:txBody>
            <a:bodyPr/>
            <a:lstStyle/>
            <a:p>
              <a:pPr>
                <a:defRPr/>
              </a:pPr>
              <a:endParaRPr lang="zh-CN" altLang="en-US"/>
            </a:p>
          </p:txBody>
        </p:sp>
        <p:sp>
          <p:nvSpPr>
            <p:cNvPr id="5" name="矩形 4"/>
            <p:cNvSpPr/>
            <p:nvPr/>
          </p:nvSpPr>
          <p:spPr bwMode="auto">
            <a:xfrm>
              <a:off x="1303333" y="1568395"/>
              <a:ext cx="9768334" cy="4559387"/>
            </a:xfrm>
            <a:prstGeom prst="rect">
              <a:avLst/>
            </a:prstGeom>
            <a:solidFill>
              <a:srgbClr val="001B29"/>
            </a:solidFill>
            <a:ln w="9525" cap="flat" cmpd="sng" algn="ctr">
              <a:noFill/>
              <a:prstDash val="solid"/>
              <a:round/>
              <a:headEnd type="none" w="med" len="med"/>
              <a:tailEnd type="none" w="med" len="med"/>
            </a:ln>
            <a:effectLst>
              <a:innerShdw blurRad="63500" dist="50800" dir="13500000">
                <a:prstClr val="black">
                  <a:alpha val="50000"/>
                </a:prstClr>
              </a:innerShdw>
            </a:effectLst>
          </p:spPr>
          <p:txBody>
            <a:bodyPr/>
            <a:lstStyle/>
            <a:p>
              <a:pPr>
                <a:defRPr/>
              </a:pPr>
              <a:endParaRPr lang="zh-CN" altLang="en-US"/>
            </a:p>
          </p:txBody>
        </p:sp>
      </p:grpSp>
      <p:pic>
        <p:nvPicPr>
          <p:cNvPr id="6" name="图片 5"/>
          <p:cNvPicPr>
            <a:picLocks noChangeAspect="1"/>
          </p:cNvPicPr>
          <p:nvPr/>
        </p:nvPicPr>
        <p:blipFill>
          <a:blip r:embed="rId2"/>
          <a:stretch>
            <a:fillRect/>
          </a:stretch>
        </p:blipFill>
        <p:spPr>
          <a:xfrm rot="19850327">
            <a:off x="176213" y="5791200"/>
            <a:ext cx="957262" cy="971550"/>
          </a:xfrm>
          <a:prstGeom prst="rect">
            <a:avLst/>
          </a:prstGeom>
          <a:ln>
            <a:noFill/>
          </a:ln>
          <a:effectLst>
            <a:outerShdw blurRad="292100" dist="139700" dir="2700000" algn="tl" rotWithShape="0">
              <a:srgbClr val="333333">
                <a:alpha val="65000"/>
              </a:srgbClr>
            </a:outerShdw>
          </a:effectLst>
        </p:spPr>
      </p:pic>
      <p:sp>
        <p:nvSpPr>
          <p:cNvPr id="7" name="日期占位符 1"/>
          <p:cNvSpPr>
            <a:spLocks noGrp="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31C92690-DCBA-46A7-A556-5DE0EFDB6C4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KSO_Shape"/>
          <p:cNvSpPr/>
          <p:nvPr/>
        </p:nvSpPr>
        <p:spPr bwMode="auto">
          <a:xfrm>
            <a:off x="533400" y="460375"/>
            <a:ext cx="387350" cy="530225"/>
          </a:xfrm>
          <a:custGeom>
            <a:avLst/>
            <a:gdLst>
              <a:gd name="T0" fmla="*/ 559992551 w 2924"/>
              <a:gd name="T1" fmla="*/ 344656664 h 3994"/>
              <a:gd name="T2" fmla="*/ 252371942 w 2924"/>
              <a:gd name="T3" fmla="*/ 765751810 h 3994"/>
              <a:gd name="T4" fmla="*/ 559992551 w 2924"/>
              <a:gd name="T5" fmla="*/ 765751810 h 3994"/>
              <a:gd name="T6" fmla="*/ 559992551 w 2924"/>
              <a:gd name="T7" fmla="*/ 344656664 h 3994"/>
              <a:gd name="T8" fmla="*/ 559992551 w 2924"/>
              <a:gd name="T9" fmla="*/ 344656664 h 3994"/>
              <a:gd name="T10" fmla="*/ 664806380 w 2924"/>
              <a:gd name="T11" fmla="*/ 0 h 3994"/>
              <a:gd name="T12" fmla="*/ 664806380 w 2924"/>
              <a:gd name="T13" fmla="*/ 908619179 h 3994"/>
              <a:gd name="T14" fmla="*/ 0 w 2924"/>
              <a:gd name="T15" fmla="*/ 908619179 h 3994"/>
              <a:gd name="T16" fmla="*/ 664806380 w 2924"/>
              <a:gd name="T17" fmla="*/ 0 h 3994"/>
              <a:gd name="T18" fmla="*/ 664806380 w 2924"/>
              <a:gd name="T19" fmla="*/ 0 h 3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4" h="3994">
                <a:moveTo>
                  <a:pt x="2463" y="1515"/>
                </a:moveTo>
                <a:lnTo>
                  <a:pt x="1110" y="3366"/>
                </a:lnTo>
                <a:lnTo>
                  <a:pt x="2463" y="3366"/>
                </a:lnTo>
                <a:lnTo>
                  <a:pt x="2463" y="1515"/>
                </a:lnTo>
                <a:close/>
                <a:moveTo>
                  <a:pt x="2924" y="0"/>
                </a:moveTo>
                <a:lnTo>
                  <a:pt x="2924" y="3994"/>
                </a:lnTo>
                <a:lnTo>
                  <a:pt x="0" y="3994"/>
                </a:lnTo>
                <a:lnTo>
                  <a:pt x="2924" y="0"/>
                </a:lnTo>
                <a:close/>
              </a:path>
            </a:pathLst>
          </a:custGeom>
          <a:solidFill>
            <a:schemeClr val="bg1"/>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buFontTx/>
              <a:buNone/>
              <a:defRPr/>
            </a:pPr>
            <a:endParaRPr lang="zh-CN" altLang="en-US"/>
          </a:p>
        </p:txBody>
      </p:sp>
      <p:pic>
        <p:nvPicPr>
          <p:cNvPr id="3"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8800" y="685800"/>
            <a:ext cx="11153775"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1"/>
          <p:cNvSpPr>
            <a:spLocks noChangeArrowheads="1"/>
          </p:cNvSpPr>
          <p:nvPr/>
        </p:nvSpPr>
        <p:spPr bwMode="auto">
          <a:xfrm>
            <a:off x="1204913" y="2222500"/>
            <a:ext cx="9767887" cy="3873500"/>
          </a:xfrm>
          <a:prstGeom prst="rect">
            <a:avLst/>
          </a:prstGeom>
          <a:solidFill>
            <a:srgbClr val="001B29"/>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smtClean="0"/>
          </a:p>
        </p:txBody>
      </p:sp>
      <p:pic>
        <p:nvPicPr>
          <p:cNvPr id="5" name="图片 4"/>
          <p:cNvPicPr>
            <a:picLocks noChangeAspect="1"/>
          </p:cNvPicPr>
          <p:nvPr/>
        </p:nvPicPr>
        <p:blipFill>
          <a:blip r:embed="rId3"/>
          <a:stretch>
            <a:fillRect/>
          </a:stretch>
        </p:blipFill>
        <p:spPr>
          <a:xfrm rot="19850327">
            <a:off x="328613" y="5581650"/>
            <a:ext cx="957262" cy="969963"/>
          </a:xfrm>
          <a:prstGeom prst="rect">
            <a:avLst/>
          </a:prstGeom>
          <a:ln>
            <a:noFill/>
          </a:ln>
          <a:effectLst>
            <a:outerShdw blurRad="292100" dist="139700" dir="2700000" algn="tl" rotWithShape="0">
              <a:srgbClr val="333333">
                <a:alpha val="65000"/>
              </a:srgbClr>
            </a:outerShdw>
          </a:effectLst>
        </p:spPr>
      </p:pic>
      <p:sp>
        <p:nvSpPr>
          <p:cNvPr id="6" name="日期占位符 1"/>
          <p:cNvSpPr>
            <a:spLocks noGrp="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95951117-EAB5-4F53-9769-DA0F49A0468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KSO_Shape"/>
          <p:cNvSpPr/>
          <p:nvPr/>
        </p:nvSpPr>
        <p:spPr bwMode="auto">
          <a:xfrm>
            <a:off x="533400" y="460375"/>
            <a:ext cx="387350" cy="530225"/>
          </a:xfrm>
          <a:custGeom>
            <a:avLst/>
            <a:gdLst>
              <a:gd name="T0" fmla="*/ 559992551 w 2924"/>
              <a:gd name="T1" fmla="*/ 344656664 h 3994"/>
              <a:gd name="T2" fmla="*/ 252371942 w 2924"/>
              <a:gd name="T3" fmla="*/ 765751810 h 3994"/>
              <a:gd name="T4" fmla="*/ 559992551 w 2924"/>
              <a:gd name="T5" fmla="*/ 765751810 h 3994"/>
              <a:gd name="T6" fmla="*/ 559992551 w 2924"/>
              <a:gd name="T7" fmla="*/ 344656664 h 3994"/>
              <a:gd name="T8" fmla="*/ 559992551 w 2924"/>
              <a:gd name="T9" fmla="*/ 344656664 h 3994"/>
              <a:gd name="T10" fmla="*/ 664806380 w 2924"/>
              <a:gd name="T11" fmla="*/ 0 h 3994"/>
              <a:gd name="T12" fmla="*/ 664806380 w 2924"/>
              <a:gd name="T13" fmla="*/ 908619179 h 3994"/>
              <a:gd name="T14" fmla="*/ 0 w 2924"/>
              <a:gd name="T15" fmla="*/ 908619179 h 3994"/>
              <a:gd name="T16" fmla="*/ 664806380 w 2924"/>
              <a:gd name="T17" fmla="*/ 0 h 3994"/>
              <a:gd name="T18" fmla="*/ 664806380 w 2924"/>
              <a:gd name="T19" fmla="*/ 0 h 3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4" h="3994">
                <a:moveTo>
                  <a:pt x="2463" y="1515"/>
                </a:moveTo>
                <a:lnTo>
                  <a:pt x="1110" y="3366"/>
                </a:lnTo>
                <a:lnTo>
                  <a:pt x="2463" y="3366"/>
                </a:lnTo>
                <a:lnTo>
                  <a:pt x="2463" y="1515"/>
                </a:lnTo>
                <a:close/>
                <a:moveTo>
                  <a:pt x="2924" y="0"/>
                </a:moveTo>
                <a:lnTo>
                  <a:pt x="2924" y="3994"/>
                </a:lnTo>
                <a:lnTo>
                  <a:pt x="0" y="3994"/>
                </a:lnTo>
                <a:lnTo>
                  <a:pt x="2924" y="0"/>
                </a:lnTo>
                <a:close/>
              </a:path>
            </a:pathLst>
          </a:custGeom>
          <a:solidFill>
            <a:schemeClr val="bg1"/>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buFontTx/>
              <a:buNone/>
              <a:defRPr/>
            </a:pPr>
            <a:endParaRPr lang="zh-CN" altLang="en-US"/>
          </a:p>
        </p:txBody>
      </p:sp>
      <p:grpSp>
        <p:nvGrpSpPr>
          <p:cNvPr id="3" name="组合 2"/>
          <p:cNvGrpSpPr/>
          <p:nvPr/>
        </p:nvGrpSpPr>
        <p:grpSpPr>
          <a:xfrm>
            <a:off x="838336" y="1295456"/>
            <a:ext cx="10332324" cy="5105265"/>
            <a:chOff x="1021338" y="1295456"/>
            <a:chExt cx="10332324" cy="5105265"/>
          </a:xfrm>
          <a:effectLst>
            <a:outerShdw blurRad="50800" dist="38100" dir="18900000" algn="bl" rotWithShape="0">
              <a:prstClr val="black">
                <a:alpha val="40000"/>
              </a:prstClr>
            </a:outerShdw>
          </a:effectLst>
        </p:grpSpPr>
        <p:sp>
          <p:nvSpPr>
            <p:cNvPr id="4" name="矩形 3"/>
            <p:cNvSpPr/>
            <p:nvPr/>
          </p:nvSpPr>
          <p:spPr bwMode="auto">
            <a:xfrm>
              <a:off x="1021338" y="1295456"/>
              <a:ext cx="10332324" cy="5105265"/>
            </a:xfrm>
            <a:prstGeom prst="rect">
              <a:avLst/>
            </a:prstGeom>
            <a:solidFill>
              <a:schemeClr val="bg1"/>
            </a:solidFill>
            <a:ln w="9525" cap="flat" cmpd="sng" algn="ctr">
              <a:noFill/>
              <a:prstDash val="solid"/>
              <a:round/>
              <a:headEnd type="none" w="med" len="med"/>
              <a:tailEnd type="none" w="med" len="med"/>
            </a:ln>
            <a:effectLst/>
          </p:spPr>
          <p:txBody>
            <a:bodyPr/>
            <a:lstStyle/>
            <a:p>
              <a:pPr>
                <a:defRPr/>
              </a:pPr>
              <a:endParaRPr lang="zh-CN" altLang="en-US"/>
            </a:p>
          </p:txBody>
        </p:sp>
        <p:sp>
          <p:nvSpPr>
            <p:cNvPr id="5" name="矩形 4"/>
            <p:cNvSpPr/>
            <p:nvPr/>
          </p:nvSpPr>
          <p:spPr bwMode="auto">
            <a:xfrm>
              <a:off x="1303333" y="1568395"/>
              <a:ext cx="9768334" cy="4559387"/>
            </a:xfrm>
            <a:prstGeom prst="rect">
              <a:avLst/>
            </a:prstGeom>
            <a:solidFill>
              <a:srgbClr val="001B29"/>
            </a:solidFill>
            <a:ln w="9525" cap="flat" cmpd="sng" algn="ctr">
              <a:noFill/>
              <a:prstDash val="solid"/>
              <a:round/>
              <a:headEnd type="none" w="med" len="med"/>
              <a:tailEnd type="none" w="med" len="med"/>
            </a:ln>
            <a:effectLst>
              <a:innerShdw blurRad="63500" dist="50800" dir="13500000">
                <a:prstClr val="black">
                  <a:alpha val="50000"/>
                </a:prstClr>
              </a:innerShdw>
            </a:effectLst>
          </p:spPr>
          <p:txBody>
            <a:bodyPr/>
            <a:lstStyle/>
            <a:p>
              <a:pPr>
                <a:defRPr/>
              </a:pPr>
              <a:endParaRPr lang="zh-CN" altLang="en-US"/>
            </a:p>
          </p:txBody>
        </p:sp>
      </p:grpSp>
      <p:pic>
        <p:nvPicPr>
          <p:cNvPr id="6" name="图片 5"/>
          <p:cNvPicPr>
            <a:picLocks noChangeAspect="1"/>
          </p:cNvPicPr>
          <p:nvPr/>
        </p:nvPicPr>
        <p:blipFill>
          <a:blip r:embed="rId2"/>
          <a:stretch>
            <a:fillRect/>
          </a:stretch>
        </p:blipFill>
        <p:spPr>
          <a:xfrm rot="19850327">
            <a:off x="176213" y="5791200"/>
            <a:ext cx="957262" cy="971550"/>
          </a:xfrm>
          <a:prstGeom prst="rect">
            <a:avLst/>
          </a:prstGeom>
          <a:ln>
            <a:noFill/>
          </a:ln>
          <a:effectLst>
            <a:outerShdw blurRad="292100" dist="139700" dir="2700000" algn="tl" rotWithShape="0">
              <a:srgbClr val="333333">
                <a:alpha val="65000"/>
              </a:srgbClr>
            </a:outerShdw>
          </a:effectLst>
        </p:spPr>
      </p:pic>
      <p:sp>
        <p:nvSpPr>
          <p:cNvPr id="7" name="日期占位符 1"/>
          <p:cNvSpPr>
            <a:spLocks noGrp="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F48A4675-95BD-4D1C-8555-AC913BD9ACA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KSO_Shape"/>
          <p:cNvSpPr/>
          <p:nvPr/>
        </p:nvSpPr>
        <p:spPr bwMode="auto">
          <a:xfrm>
            <a:off x="533400" y="460375"/>
            <a:ext cx="387350" cy="530225"/>
          </a:xfrm>
          <a:custGeom>
            <a:avLst/>
            <a:gdLst>
              <a:gd name="T0" fmla="*/ 559992551 w 2924"/>
              <a:gd name="T1" fmla="*/ 344656664 h 3994"/>
              <a:gd name="T2" fmla="*/ 252371942 w 2924"/>
              <a:gd name="T3" fmla="*/ 765751810 h 3994"/>
              <a:gd name="T4" fmla="*/ 559992551 w 2924"/>
              <a:gd name="T5" fmla="*/ 765751810 h 3994"/>
              <a:gd name="T6" fmla="*/ 559992551 w 2924"/>
              <a:gd name="T7" fmla="*/ 344656664 h 3994"/>
              <a:gd name="T8" fmla="*/ 559992551 w 2924"/>
              <a:gd name="T9" fmla="*/ 344656664 h 3994"/>
              <a:gd name="T10" fmla="*/ 664806380 w 2924"/>
              <a:gd name="T11" fmla="*/ 0 h 3994"/>
              <a:gd name="T12" fmla="*/ 664806380 w 2924"/>
              <a:gd name="T13" fmla="*/ 908619179 h 3994"/>
              <a:gd name="T14" fmla="*/ 0 w 2924"/>
              <a:gd name="T15" fmla="*/ 908619179 h 3994"/>
              <a:gd name="T16" fmla="*/ 664806380 w 2924"/>
              <a:gd name="T17" fmla="*/ 0 h 3994"/>
              <a:gd name="T18" fmla="*/ 664806380 w 2924"/>
              <a:gd name="T19" fmla="*/ 0 h 3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24" h="3994">
                <a:moveTo>
                  <a:pt x="2463" y="1515"/>
                </a:moveTo>
                <a:lnTo>
                  <a:pt x="1110" y="3366"/>
                </a:lnTo>
                <a:lnTo>
                  <a:pt x="2463" y="3366"/>
                </a:lnTo>
                <a:lnTo>
                  <a:pt x="2463" y="1515"/>
                </a:lnTo>
                <a:close/>
                <a:moveTo>
                  <a:pt x="2924" y="0"/>
                </a:moveTo>
                <a:lnTo>
                  <a:pt x="2924" y="3994"/>
                </a:lnTo>
                <a:lnTo>
                  <a:pt x="0" y="3994"/>
                </a:lnTo>
                <a:lnTo>
                  <a:pt x="2924" y="0"/>
                </a:lnTo>
                <a:close/>
              </a:path>
            </a:pathLst>
          </a:custGeom>
          <a:solidFill>
            <a:schemeClr val="bg1"/>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buFontTx/>
              <a:buNone/>
              <a:defRPr/>
            </a:pPr>
            <a:endParaRPr lang="zh-CN" altLang="en-US"/>
          </a:p>
        </p:txBody>
      </p:sp>
      <p:sp>
        <p:nvSpPr>
          <p:cNvPr id="3" name="日期占位符 1"/>
          <p:cNvSpPr>
            <a:spLocks noGrp="1"/>
          </p:cNvSpPr>
          <p:nvPr>
            <p:ph type="dt" sz="half" idx="10"/>
          </p:nvPr>
        </p:nvSpPr>
        <p:spPr/>
        <p:txBody>
          <a:bodyPr/>
          <a:lstStyle>
            <a:lvl1pPr>
              <a:defRPr/>
            </a:lvl1pPr>
          </a:lstStyle>
          <a:p>
            <a:pPr>
              <a:defRPr/>
            </a:pPr>
            <a:fld id="{D9540E0F-CC5D-4A2C-9037-1E5DCA97CD7C}" type="datetime1">
              <a:rPr lang="zh-CN" altLang="en-US"/>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C07FA2AD-AD6D-411B-96AA-1F867021C1D5}"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8.jpeg"/><Relationship Id="rId20" Type="http://schemas.openxmlformats.org/officeDocument/2006/relationships/image" Target="../media/image7.jpeg"/><Relationship Id="rId2" Type="http://schemas.openxmlformats.org/officeDocument/2006/relationships/slideLayout" Target="../slideLayouts/slideLayout2.xml"/><Relationship Id="rId19" Type="http://schemas.openxmlformats.org/officeDocument/2006/relationships/image" Target="../media/image6.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027" name="文本占位符 2"/>
          <p:cNvSpPr>
            <a:spLocks noGrp="1" noChangeArrowheads="1"/>
          </p:cNvSpPr>
          <p:nvPr>
            <p:ph type="body" idx="9"/>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6713"/>
          </a:xfrm>
          <a:prstGeom prst="rect">
            <a:avLst/>
          </a:prstGeom>
          <a:noFill/>
          <a:ln w="9525">
            <a:noFill/>
            <a:miter lim="800000"/>
          </a:ln>
        </p:spPr>
        <p:txBody>
          <a:bodyPr vert="horz" wrap="square" lIns="91440" tIns="45720" rIns="91440" bIns="45720" numCol="1" anchor="ctr" anchorCtr="0" compatLnSpc="1"/>
          <a:lstStyle>
            <a:lvl1pPr eaLnBrk="1" hangingPunct="1">
              <a:buFont typeface="Arial" panose="020B0604020202020204" pitchFamily="34" charset="0"/>
              <a:buNone/>
              <a:defRPr sz="1600">
                <a:solidFill>
                  <a:srgbClr val="898989"/>
                </a:solidFill>
                <a:latin typeface="+mn-lt"/>
                <a:ea typeface="MS PGothic" panose="020B0600070205080204" pitchFamily="34" charset="-128"/>
                <a:sym typeface="Calibri" panose="020F0502020204030204" pitchFamily="34" charset="0"/>
              </a:defRPr>
            </a:lvl1pPr>
          </a:lstStyle>
          <a:p>
            <a:pPr>
              <a:defRPr/>
            </a:pPr>
            <a:fld id="{D9540E0F-CC5D-4A2C-9037-1E5DCA97CD7C}" type="datetime1">
              <a:rPr lang="zh-CN" altLang="en-US"/>
            </a:fld>
            <a:endParaRPr lang="zh-CN" altLang="en-US"/>
          </a:p>
        </p:txBody>
      </p:sp>
      <p:sp>
        <p:nvSpPr>
          <p:cNvPr id="1029" name="页脚占位符 4"/>
          <p:cNvSpPr>
            <a:spLocks noGrp="1" noChangeArrowheads="1"/>
          </p:cNvSpPr>
          <p:nvPr>
            <p:ph type="ftr" sz="quarter" idx="3"/>
          </p:nvPr>
        </p:nvSpPr>
        <p:spPr bwMode="auto">
          <a:xfrm>
            <a:off x="4165600" y="6356350"/>
            <a:ext cx="3860800" cy="366713"/>
          </a:xfrm>
          <a:prstGeom prst="rect">
            <a:avLst/>
          </a:prstGeom>
          <a:noFill/>
          <a:ln w="9525">
            <a:noFill/>
            <a:miter lim="800000"/>
          </a:ln>
        </p:spPr>
        <p:txBody>
          <a:bodyPr vert="horz" wrap="square" lIns="91440" tIns="45720" rIns="91440" bIns="45720" numCol="1" anchor="ctr" anchorCtr="0" compatLnSpc="1"/>
          <a:lstStyle>
            <a:lvl1pPr algn="ctr" eaLnBrk="1" hangingPunct="1">
              <a:buFont typeface="Arial" panose="020B0604020202020204" pitchFamily="34" charset="0"/>
              <a:buNone/>
              <a:defRPr sz="1600">
                <a:solidFill>
                  <a:srgbClr val="898989"/>
                </a:solidFill>
                <a:latin typeface="+mn-lt"/>
                <a:ea typeface="MS PGothic" panose="020B0600070205080204" pitchFamily="34" charset="-128"/>
                <a:sym typeface="Calibri" panose="020F0502020204030204" pitchFamily="34" charset="0"/>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737600" y="6356350"/>
            <a:ext cx="2844800" cy="366713"/>
          </a:xfrm>
          <a:prstGeom prst="rect">
            <a:avLst/>
          </a:prstGeom>
          <a:noFill/>
          <a:ln w="9525">
            <a:noFill/>
            <a:miter lim="800000"/>
          </a:ln>
        </p:spPr>
        <p:txBody>
          <a:bodyPr vert="horz" wrap="square" lIns="91440" tIns="45720" rIns="91440" bIns="45720" numCol="1" anchor="ctr" anchorCtr="0" compatLnSpc="1"/>
          <a:lstStyle>
            <a:lvl1pPr algn="r" eaLnBrk="1" hangingPunct="1">
              <a:buFont typeface="Arial" panose="020B0604020202020204" pitchFamily="34" charset="0"/>
              <a:buNone/>
              <a:defRPr sz="1600">
                <a:solidFill>
                  <a:srgbClr val="898989"/>
                </a:solidFill>
              </a:defRPr>
            </a:lvl1pPr>
          </a:lstStyle>
          <a:p>
            <a:pPr>
              <a:defRPr/>
            </a:pPr>
            <a:fld id="{07A85211-4820-460D-B6F9-D62B403D482D}" type="slidenum">
              <a:rPr lang="zh-CN" altLang="en-US"/>
            </a:fld>
            <a:endParaRPr lang="zh-CN" altLang="en-US"/>
          </a:p>
        </p:txBody>
      </p:sp>
      <p:pic>
        <p:nvPicPr>
          <p:cNvPr id="1031" name="图片 2"/>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9"/>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19063" y="0"/>
            <a:ext cx="12463463"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rtl="0" eaLnBrk="0" fontAlgn="base" hangingPunct="0">
        <a:spcBef>
          <a:spcPct val="0"/>
        </a:spcBef>
        <a:spcAft>
          <a:spcPct val="0"/>
        </a:spcAft>
        <a:defRPr sz="5800">
          <a:solidFill>
            <a:schemeClr val="tx1"/>
          </a:solidFill>
          <a:latin typeface="+mj-lt"/>
          <a:ea typeface="+mj-ea"/>
          <a:cs typeface="+mj-cs"/>
          <a:sym typeface="Calibri" panose="020F0502020204030204" pitchFamily="34" charset="0"/>
        </a:defRPr>
      </a:lvl1pPr>
      <a:lvl2pPr algn="ctr"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gn="ctr"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gn="ctr"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gn="ctr"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457200" algn="ctr"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457200" indent="-457200" algn="l" defTabSz="0" rtl="0" eaLnBrk="0" fontAlgn="base" hangingPunct="0">
        <a:spcBef>
          <a:spcPct val="20000"/>
        </a:spcBef>
        <a:spcAft>
          <a:spcPct val="0"/>
        </a:spcAft>
        <a:buFont typeface="Arial" panose="020B0604020202020204" pitchFamily="34" charset="0"/>
        <a:buChar char="•"/>
        <a:defRPr sz="4200">
          <a:solidFill>
            <a:schemeClr val="tx1"/>
          </a:solidFill>
          <a:latin typeface="+mn-lt"/>
          <a:ea typeface="+mn-ea"/>
          <a:cs typeface="+mn-cs"/>
          <a:sym typeface="Calibri" panose="020F0502020204030204" pitchFamily="34" charset="0"/>
        </a:defRPr>
      </a:lvl1pPr>
      <a:lvl2pPr marL="990600" indent="-381000" algn="l" defTabSz="0" rtl="0" eaLnBrk="0" fontAlgn="base" hangingPunct="0">
        <a:spcBef>
          <a:spcPct val="20000"/>
        </a:spcBef>
        <a:spcAft>
          <a:spcPct val="0"/>
        </a:spcAft>
        <a:buFont typeface="Arial" panose="020B0604020202020204" pitchFamily="34" charset="0"/>
        <a:buChar char="–"/>
        <a:defRPr sz="3700">
          <a:solidFill>
            <a:schemeClr val="tx1"/>
          </a:solidFill>
          <a:latin typeface="+mn-lt"/>
          <a:ea typeface="+mn-ea"/>
          <a:sym typeface="Calibri" panose="020F0502020204030204" pitchFamily="34" charset="0"/>
        </a:defRPr>
      </a:lvl2pPr>
      <a:lvl3pPr marL="1524000" indent="-3048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sym typeface="Calibri" panose="020F0502020204030204" pitchFamily="34" charset="0"/>
        </a:defRPr>
      </a:lvl3pPr>
      <a:lvl4pPr marL="2133600" indent="-304800" algn="l" defTabSz="0"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4pPr>
      <a:lvl5pPr marL="2743200" indent="-304800" algn="l" defTabSz="0"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5pPr>
      <a:lvl6pPr marL="3200400" indent="-304800" algn="l" defTabSz="0"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6pPr>
      <a:lvl7pPr marL="3657600" indent="-304800" algn="l" defTabSz="0"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7pPr>
      <a:lvl8pPr marL="4114800" indent="-304800" algn="l" defTabSz="0"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8pPr>
      <a:lvl9pPr marL="4572000" indent="-304800" algn="l" defTabSz="0"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0" Type="http://schemas.openxmlformats.org/officeDocument/2006/relationships/comments" Target="../comments/comment1.xml"/><Relationship Id="rId2" Type="http://schemas.openxmlformats.org/officeDocument/2006/relationships/tags" Target="../tags/tag19.xml"/><Relationship Id="rId19" Type="http://schemas.openxmlformats.org/officeDocument/2006/relationships/notesSlide" Target="../notesSlides/notesSlide10.xml"/><Relationship Id="rId18" Type="http://schemas.openxmlformats.org/officeDocument/2006/relationships/slideLayout" Target="../slideLayouts/slideLayout9.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0" Type="http://schemas.openxmlformats.org/officeDocument/2006/relationships/comments" Target="../comments/comment2.xml"/><Relationship Id="rId2" Type="http://schemas.openxmlformats.org/officeDocument/2006/relationships/tags" Target="../tags/tag36.xml"/><Relationship Id="rId19" Type="http://schemas.openxmlformats.org/officeDocument/2006/relationships/notesSlide" Target="../notesSlides/notesSlide11.xml"/><Relationship Id="rId18" Type="http://schemas.openxmlformats.org/officeDocument/2006/relationships/slideLayout" Target="../slideLayouts/slideLayout9.xml"/><Relationship Id="rId17" Type="http://schemas.openxmlformats.org/officeDocument/2006/relationships/tags" Target="../tags/tag51.xml"/><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6.png"/><Relationship Id="rId1"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openxmlformats.org/officeDocument/2006/relationships/image" Target="../media/image12.jpe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jpeg"/></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notesSlide" Target="../notesSlides/notesSlide5.xml"/><Relationship Id="rId18" Type="http://schemas.openxmlformats.org/officeDocument/2006/relationships/slideLayout" Target="../slideLayouts/slideLayout9.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5.xml"/><Relationship Id="rId2" Type="http://schemas.openxmlformats.org/officeDocument/2006/relationships/image" Target="../media/image27.png"/><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5.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5.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04800" y="3182938"/>
            <a:ext cx="7162800" cy="1200150"/>
          </a:xfrm>
          <a:prstGeom prst="rect">
            <a:avLst/>
          </a:prstGeom>
        </p:spPr>
        <p:txBody>
          <a:bodyPr>
            <a:spAutoFit/>
          </a:bodyPr>
          <a:lstStyle/>
          <a:p>
            <a:pPr algn="ctr" eaLnBrk="0" hangingPunct="0">
              <a:buFontTx/>
              <a:buNone/>
              <a:defRPr/>
            </a:pPr>
            <a:r>
              <a:rPr lang="zh-CN" altLang="en-US" sz="7200" b="1" dirty="0">
                <a:effectLst>
                  <a:outerShdw blurRad="38100" dist="38100" dir="2700000" algn="tl">
                    <a:srgbClr val="000000">
                      <a:alpha val="43137"/>
                    </a:srgbClr>
                  </a:outerShdw>
                </a:effectLst>
                <a:latin typeface="全新硬笔行书简" panose="02010600040101010101" pitchFamily="2" charset="-122"/>
                <a:ea typeface="全新硬笔行书简" panose="02010600040101010101" pitchFamily="2" charset="-122"/>
                <a:cs typeface="方正静蕾简体" panose="02000000000000000000" pitchFamily="2" charset="-122"/>
                <a:sym typeface="+mn-ea"/>
              </a:rPr>
              <a:t>数值计算方法</a:t>
            </a:r>
            <a:endParaRPr lang="zh-CN" altLang="en-US" sz="7200" b="1" dirty="0">
              <a:effectLst>
                <a:outerShdw blurRad="38100" dist="38100" dir="2700000" algn="tl">
                  <a:srgbClr val="000000">
                    <a:alpha val="43137"/>
                  </a:srgbClr>
                </a:outerShdw>
              </a:effectLst>
              <a:latin typeface="全新硬笔行书简" panose="02010600040101010101" pitchFamily="2" charset="-122"/>
              <a:ea typeface="全新硬笔行书简" panose="02010600040101010101" pitchFamily="2" charset="-122"/>
              <a:cs typeface="方正静蕾简体" panose="02000000000000000000" pitchFamily="2" charset="-122"/>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a:off x="4491038" y="1870075"/>
            <a:ext cx="1582737" cy="1582738"/>
          </a:xfrm>
          <a:custGeom>
            <a:avLst/>
            <a:gdLst>
              <a:gd name="connsiteX0" fmla="*/ 1583559 w 1583559"/>
              <a:gd name="connsiteY0" fmla="*/ 0 h 1583558"/>
              <a:gd name="connsiteX1" fmla="*/ 1583559 w 1583559"/>
              <a:gd name="connsiteY1" fmla="*/ 1583558 h 1583558"/>
              <a:gd name="connsiteX2" fmla="*/ 0 w 1583559"/>
              <a:gd name="connsiteY2" fmla="*/ 1583558 h 1583558"/>
              <a:gd name="connsiteX3" fmla="*/ 1583559 w 1583559"/>
              <a:gd name="connsiteY3" fmla="*/ 0 h 1583558"/>
            </a:gdLst>
            <a:ahLst/>
            <a:cxnLst>
              <a:cxn ang="0">
                <a:pos x="connsiteX0" y="connsiteY0"/>
              </a:cxn>
              <a:cxn ang="0">
                <a:pos x="connsiteX1" y="connsiteY1"/>
              </a:cxn>
              <a:cxn ang="0">
                <a:pos x="connsiteX2" y="connsiteY2"/>
              </a:cxn>
              <a:cxn ang="0">
                <a:pos x="connsiteX3" y="connsiteY3"/>
              </a:cxn>
            </a:cxnLst>
            <a:rect l="l" t="t" r="r" b="b"/>
            <a:pathLst>
              <a:path w="1583559" h="1583558">
                <a:moveTo>
                  <a:pt x="1583559" y="0"/>
                </a:moveTo>
                <a:lnTo>
                  <a:pt x="1583559" y="1583558"/>
                </a:lnTo>
                <a:lnTo>
                  <a:pt x="0" y="1583558"/>
                </a:lnTo>
                <a:cubicBezTo>
                  <a:pt x="0" y="708983"/>
                  <a:pt x="708984" y="0"/>
                  <a:pt x="158355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3600" dirty="0">
                <a:solidFill>
                  <a:srgbClr val="FFFFFF"/>
                </a:solidFill>
                <a:latin typeface="Adobe Gothic Std B" pitchFamily="34" charset="-128"/>
                <a:ea typeface="Adobe Gothic Std B" pitchFamily="34" charset="-128"/>
                <a:sym typeface="+mn-ea"/>
              </a:rPr>
              <a:t>1</a:t>
            </a:r>
            <a:endParaRPr lang="zh-CN" altLang="en-US" sz="3600" dirty="0">
              <a:solidFill>
                <a:srgbClr val="FFFFFF"/>
              </a:solidFill>
              <a:latin typeface="Adobe Gothic Std B" pitchFamily="34" charset="-128"/>
              <a:sym typeface="+mn-ea"/>
            </a:endParaRPr>
          </a:p>
        </p:txBody>
      </p:sp>
      <p:sp>
        <p:nvSpPr>
          <p:cNvPr id="10" name="MH_Other_2"/>
          <p:cNvSpPr/>
          <p:nvPr>
            <p:custDataLst>
              <p:tags r:id="rId2"/>
            </p:custDataLst>
          </p:nvPr>
        </p:nvSpPr>
        <p:spPr>
          <a:xfrm>
            <a:off x="6194425" y="1870075"/>
            <a:ext cx="1584325" cy="1582738"/>
          </a:xfrm>
          <a:custGeom>
            <a:avLst/>
            <a:gdLst>
              <a:gd name="connsiteX0" fmla="*/ 0 w 1583559"/>
              <a:gd name="connsiteY0" fmla="*/ 0 h 1583558"/>
              <a:gd name="connsiteX1" fmla="*/ 1583559 w 1583559"/>
              <a:gd name="connsiteY1" fmla="*/ 1583558 h 1583558"/>
              <a:gd name="connsiteX2" fmla="*/ 0 w 1583559"/>
              <a:gd name="connsiteY2" fmla="*/ 1583558 h 1583558"/>
            </a:gdLst>
            <a:ahLst/>
            <a:cxnLst>
              <a:cxn ang="0">
                <a:pos x="connsiteX0" y="connsiteY0"/>
              </a:cxn>
              <a:cxn ang="0">
                <a:pos x="connsiteX1" y="connsiteY1"/>
              </a:cxn>
              <a:cxn ang="0">
                <a:pos x="connsiteX2" y="connsiteY2"/>
              </a:cxn>
            </a:cxnLst>
            <a:rect l="l" t="t" r="r" b="b"/>
            <a:pathLst>
              <a:path w="1583559" h="1583558">
                <a:moveTo>
                  <a:pt x="0" y="0"/>
                </a:moveTo>
                <a:cubicBezTo>
                  <a:pt x="874575" y="0"/>
                  <a:pt x="1583559" y="708983"/>
                  <a:pt x="1583559" y="1583558"/>
                </a:cubicBezTo>
                <a:lnTo>
                  <a:pt x="0" y="158355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3600" dirty="0">
                <a:solidFill>
                  <a:srgbClr val="FFFFFF"/>
                </a:solidFill>
                <a:latin typeface="Adobe Gothic Std B" pitchFamily="34" charset="-128"/>
                <a:ea typeface="Adobe Gothic Std B" pitchFamily="34" charset="-128"/>
                <a:sym typeface="+mn-ea"/>
              </a:rPr>
              <a:t>2</a:t>
            </a:r>
            <a:endParaRPr lang="zh-CN" altLang="en-US" sz="3600" dirty="0">
              <a:solidFill>
                <a:srgbClr val="FFFFFF"/>
              </a:solidFill>
              <a:latin typeface="Adobe Gothic Std B" pitchFamily="34" charset="-128"/>
              <a:sym typeface="+mn-ea"/>
            </a:endParaRPr>
          </a:p>
        </p:txBody>
      </p:sp>
      <p:sp>
        <p:nvSpPr>
          <p:cNvPr id="11" name="MH_Other_3"/>
          <p:cNvSpPr/>
          <p:nvPr>
            <p:custDataLst>
              <p:tags r:id="rId3"/>
            </p:custDataLst>
          </p:nvPr>
        </p:nvSpPr>
        <p:spPr>
          <a:xfrm>
            <a:off x="6194425" y="3568700"/>
            <a:ext cx="1584325" cy="1582738"/>
          </a:xfrm>
          <a:custGeom>
            <a:avLst/>
            <a:gdLst>
              <a:gd name="connsiteX0" fmla="*/ 0 w 1583559"/>
              <a:gd name="connsiteY0" fmla="*/ 0 h 1583558"/>
              <a:gd name="connsiteX1" fmla="*/ 1583559 w 1583559"/>
              <a:gd name="connsiteY1" fmla="*/ 0 h 1583558"/>
              <a:gd name="connsiteX2" fmla="*/ 0 w 1583559"/>
              <a:gd name="connsiteY2" fmla="*/ 1583558 h 1583558"/>
            </a:gdLst>
            <a:ahLst/>
            <a:cxnLst>
              <a:cxn ang="0">
                <a:pos x="connsiteX0" y="connsiteY0"/>
              </a:cxn>
              <a:cxn ang="0">
                <a:pos x="connsiteX1" y="connsiteY1"/>
              </a:cxn>
              <a:cxn ang="0">
                <a:pos x="connsiteX2" y="connsiteY2"/>
              </a:cxn>
            </a:cxnLst>
            <a:rect l="l" t="t" r="r" b="b"/>
            <a:pathLst>
              <a:path w="1583559" h="1583558">
                <a:moveTo>
                  <a:pt x="0" y="0"/>
                </a:moveTo>
                <a:lnTo>
                  <a:pt x="1583559" y="0"/>
                </a:lnTo>
                <a:cubicBezTo>
                  <a:pt x="1583559" y="874575"/>
                  <a:pt x="874575" y="1583558"/>
                  <a:pt x="0" y="1583558"/>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r>
              <a:rPr lang="en-US" altLang="zh-CN" sz="3600" dirty="0" smtClean="0">
                <a:solidFill>
                  <a:srgbClr val="FFFFFF"/>
                </a:solidFill>
                <a:latin typeface="Adobe Gothic Std B" pitchFamily="34" charset="-128"/>
                <a:ea typeface="Adobe Gothic Std B" pitchFamily="34" charset="-128"/>
                <a:sym typeface="+mn-ea"/>
              </a:rPr>
              <a:t>3</a:t>
            </a:r>
            <a:endParaRPr lang="zh-HK" altLang="en-US" sz="3600" dirty="0">
              <a:solidFill>
                <a:srgbClr val="FFFFFF"/>
              </a:solidFill>
              <a:latin typeface="Adobe Gothic Std B" pitchFamily="34" charset="-128"/>
              <a:ea typeface="PMingLiU" pitchFamily="18" charset="-120"/>
              <a:sym typeface="+mn-ea"/>
            </a:endParaRPr>
          </a:p>
        </p:txBody>
      </p:sp>
      <p:sp>
        <p:nvSpPr>
          <p:cNvPr id="12" name="MH_Other_4"/>
          <p:cNvSpPr/>
          <p:nvPr>
            <p:custDataLst>
              <p:tags r:id="rId4"/>
            </p:custDataLst>
          </p:nvPr>
        </p:nvSpPr>
        <p:spPr>
          <a:xfrm flipH="1">
            <a:off x="4491038" y="3568700"/>
            <a:ext cx="1582737" cy="1582738"/>
          </a:xfrm>
          <a:custGeom>
            <a:avLst/>
            <a:gdLst>
              <a:gd name="connsiteX0" fmla="*/ 1583553 w 1583553"/>
              <a:gd name="connsiteY0" fmla="*/ 0 h 1583440"/>
              <a:gd name="connsiteX1" fmla="*/ 0 w 1583553"/>
              <a:gd name="connsiteY1" fmla="*/ 0 h 1583440"/>
              <a:gd name="connsiteX2" fmla="*/ 0 w 1583553"/>
              <a:gd name="connsiteY2" fmla="*/ 1583440 h 1583440"/>
              <a:gd name="connsiteX3" fmla="*/ 1575383 w 1583553"/>
              <a:gd name="connsiteY3" fmla="*/ 161792 h 1583440"/>
            </a:gdLst>
            <a:ahLst/>
            <a:cxnLst>
              <a:cxn ang="0">
                <a:pos x="connsiteX0" y="connsiteY0"/>
              </a:cxn>
              <a:cxn ang="0">
                <a:pos x="connsiteX1" y="connsiteY1"/>
              </a:cxn>
              <a:cxn ang="0">
                <a:pos x="connsiteX2" y="connsiteY2"/>
              </a:cxn>
              <a:cxn ang="0">
                <a:pos x="connsiteX3" y="connsiteY3"/>
              </a:cxn>
            </a:cxnLst>
            <a:rect l="l" t="t" r="r" b="b"/>
            <a:pathLst>
              <a:path w="1583553" h="1583440">
                <a:moveTo>
                  <a:pt x="1583553" y="0"/>
                </a:moveTo>
                <a:lnTo>
                  <a:pt x="0" y="0"/>
                </a:lnTo>
                <a:lnTo>
                  <a:pt x="0" y="1583440"/>
                </a:lnTo>
                <a:cubicBezTo>
                  <a:pt x="819914" y="1583440"/>
                  <a:pt x="1494289" y="960311"/>
                  <a:pt x="1575383" y="161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r>
              <a:rPr lang="en-US" altLang="zh-CN" sz="3600" dirty="0" smtClean="0">
                <a:solidFill>
                  <a:srgbClr val="FFFFFF"/>
                </a:solidFill>
                <a:latin typeface="Adobe Gothic Std B" pitchFamily="34" charset="-128"/>
                <a:ea typeface="Adobe Gothic Std B" pitchFamily="34" charset="-128"/>
                <a:sym typeface="+mn-ea"/>
              </a:rPr>
              <a:t>4</a:t>
            </a:r>
            <a:endParaRPr lang="zh-HK" altLang="en-US" sz="3600" dirty="0">
              <a:solidFill>
                <a:srgbClr val="FFFFFF"/>
              </a:solidFill>
              <a:latin typeface="Adobe Gothic Std B" pitchFamily="34" charset="-128"/>
              <a:ea typeface="PMingLiU" pitchFamily="18" charset="-120"/>
              <a:sym typeface="+mn-ea"/>
            </a:endParaRPr>
          </a:p>
        </p:txBody>
      </p:sp>
      <p:sp>
        <p:nvSpPr>
          <p:cNvPr id="13" name="MH_Title_1"/>
          <p:cNvSpPr/>
          <p:nvPr>
            <p:custDataLst>
              <p:tags r:id="rId5"/>
            </p:custDataLst>
          </p:nvPr>
        </p:nvSpPr>
        <p:spPr>
          <a:xfrm>
            <a:off x="5302250" y="2686050"/>
            <a:ext cx="1651000" cy="1649413"/>
          </a:xfrm>
          <a:prstGeom prst="ellipse">
            <a:avLst/>
          </a:prstGeom>
          <a:solidFill>
            <a:srgbClr val="FFFFFF"/>
          </a:solidFill>
          <a:ln w="38100">
            <a:noFill/>
          </a:ln>
          <a:effectLst>
            <a:outerShdw blurRad="63500" sx="102000" sy="102000" algn="ctr" rotWithShape="0">
              <a:srgbClr val="7E82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buFontTx/>
              <a:buNone/>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解决实际问题的步骤</a:t>
            </a:r>
            <a:endParaRPr lang="zh-HK"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2775" name="MH_SubTitle_1"/>
          <p:cNvSpPr txBox="1">
            <a:spLocks noChangeArrowheads="1"/>
          </p:cNvSpPr>
          <p:nvPr>
            <p:custDataLst>
              <p:tags r:id="rId6"/>
            </p:custDataLst>
          </p:nvPr>
        </p:nvSpPr>
        <p:spPr bwMode="auto">
          <a:xfrm>
            <a:off x="1981200" y="1524000"/>
            <a:ext cx="217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根据实际问题建立数学模型</a:t>
            </a:r>
            <a:endParaRPr lang="zh-CN"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15" name="MH_Other_5"/>
          <p:cNvSpPr/>
          <p:nvPr>
            <p:custDataLst>
              <p:tags r:id="rId7"/>
            </p:custDataLst>
          </p:nvPr>
        </p:nvSpPr>
        <p:spPr>
          <a:xfrm>
            <a:off x="2078038" y="2108200"/>
            <a:ext cx="2124075" cy="460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77" name="MH_Text_2"/>
          <p:cNvSpPr>
            <a:spLocks noChangeArrowheads="1"/>
          </p:cNvSpPr>
          <p:nvPr>
            <p:custDataLst>
              <p:tags r:id="rId8"/>
            </p:custDataLst>
          </p:nvPr>
        </p:nvSpPr>
        <p:spPr bwMode="auto">
          <a:xfrm>
            <a:off x="1981200" y="4583113"/>
            <a:ext cx="21161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noProof="1">
                <a:solidFill>
                  <a:schemeClr val="bg1"/>
                </a:solidFill>
                <a:latin typeface="微软雅黑" panose="020B0503020204020204" pitchFamily="34" charset="-122"/>
                <a:ea typeface="微软雅黑" panose="020B0503020204020204" pitchFamily="34" charset="-122"/>
              </a:rPr>
              <a:t>检验结果是否符合问题实际</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78" name="MH_SubTitle_2"/>
          <p:cNvSpPr txBox="1">
            <a:spLocks noChangeArrowheads="1"/>
          </p:cNvSpPr>
          <p:nvPr>
            <p:custDataLst>
              <p:tags r:id="rId9"/>
            </p:custDataLst>
          </p:nvPr>
        </p:nvSpPr>
        <p:spPr bwMode="auto">
          <a:xfrm>
            <a:off x="2020888" y="3937000"/>
            <a:ext cx="213201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对计算结果进行分析检验</a:t>
            </a:r>
            <a:endParaRPr lang="zh-HK"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19" name="MH_Other_6"/>
          <p:cNvSpPr/>
          <p:nvPr>
            <p:custDataLst>
              <p:tags r:id="rId10"/>
            </p:custDataLst>
          </p:nvPr>
        </p:nvSpPr>
        <p:spPr>
          <a:xfrm>
            <a:off x="2078038" y="4530725"/>
            <a:ext cx="2124075" cy="46038"/>
          </a:xfrm>
          <a:prstGeom prst="rect">
            <a:avLst/>
          </a:prstGeom>
          <a:solidFill>
            <a:srgbClr val="D4D5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0" name="MH_Text_4"/>
          <p:cNvSpPr>
            <a:spLocks noChangeArrowheads="1"/>
          </p:cNvSpPr>
          <p:nvPr>
            <p:custDataLst>
              <p:tags r:id="rId11"/>
            </p:custDataLst>
          </p:nvPr>
        </p:nvSpPr>
        <p:spPr bwMode="auto">
          <a:xfrm>
            <a:off x="7888288" y="4583113"/>
            <a:ext cx="22463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noProof="1">
                <a:solidFill>
                  <a:schemeClr val="bg1"/>
                </a:solidFill>
                <a:latin typeface="微软雅黑" panose="020B0503020204020204" pitchFamily="34" charset="-122"/>
                <a:ea typeface="微软雅黑" panose="020B0503020204020204" pitchFamily="34" charset="-122"/>
              </a:rPr>
              <a:t>根据求解数学模型的算法，编制算法程序并上机计算出结果</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81" name="MH_SubTitle_4"/>
          <p:cNvSpPr txBox="1">
            <a:spLocks noChangeArrowheads="1"/>
          </p:cNvSpPr>
          <p:nvPr>
            <p:custDataLst>
              <p:tags r:id="rId12"/>
            </p:custDataLst>
          </p:nvPr>
        </p:nvSpPr>
        <p:spPr bwMode="auto">
          <a:xfrm>
            <a:off x="7888288" y="3937000"/>
            <a:ext cx="21717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编制算法程序上机计算</a:t>
            </a:r>
            <a:endParaRPr lang="zh-HK"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24" name="MH_Other_7"/>
          <p:cNvSpPr/>
          <p:nvPr>
            <p:custDataLst>
              <p:tags r:id="rId13"/>
            </p:custDataLst>
          </p:nvPr>
        </p:nvSpPr>
        <p:spPr>
          <a:xfrm>
            <a:off x="7978775" y="4530725"/>
            <a:ext cx="2124075" cy="460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3" name="MH_Text_3"/>
          <p:cNvSpPr>
            <a:spLocks noChangeArrowheads="1"/>
          </p:cNvSpPr>
          <p:nvPr>
            <p:custDataLst>
              <p:tags r:id="rId14"/>
            </p:custDataLst>
          </p:nvPr>
        </p:nvSpPr>
        <p:spPr bwMode="auto">
          <a:xfrm>
            <a:off x="7888288" y="2166938"/>
            <a:ext cx="22463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spcAft>
                <a:spcPct val="35000"/>
              </a:spcAft>
            </a:pPr>
            <a:r>
              <a:rPr lang="zh-CN" altLang="en-US" sz="1600" noProof="1">
                <a:solidFill>
                  <a:schemeClr val="bg1"/>
                </a:solidFill>
                <a:latin typeface="微软雅黑" panose="020B0503020204020204" pitchFamily="34" charset="-122"/>
                <a:ea typeface="微软雅黑" panose="020B0503020204020204" pitchFamily="34" charset="-122"/>
              </a:rPr>
              <a:t>计算数学的任务，对数学模型分析研究可靠有效的算法</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84" name="MH_SubTitle_3"/>
          <p:cNvSpPr txBox="1">
            <a:spLocks noChangeArrowheads="1"/>
          </p:cNvSpPr>
          <p:nvPr>
            <p:custDataLst>
              <p:tags r:id="rId15"/>
            </p:custDataLst>
          </p:nvPr>
        </p:nvSpPr>
        <p:spPr bwMode="auto">
          <a:xfrm>
            <a:off x="7888288" y="1524000"/>
            <a:ext cx="217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给出数值计算方法</a:t>
            </a:r>
            <a:endParaRPr lang="zh-CN"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27" name="MH_Other_8"/>
          <p:cNvSpPr/>
          <p:nvPr>
            <p:custDataLst>
              <p:tags r:id="rId16"/>
            </p:custDataLst>
          </p:nvPr>
        </p:nvSpPr>
        <p:spPr>
          <a:xfrm>
            <a:off x="7986713" y="2108200"/>
            <a:ext cx="2124075" cy="46038"/>
          </a:xfrm>
          <a:prstGeom prst="rect">
            <a:avLst/>
          </a:prstGeom>
          <a:solidFill>
            <a:srgbClr val="D4D5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6" name="MH_Text_1"/>
          <p:cNvSpPr>
            <a:spLocks noChangeArrowheads="1"/>
          </p:cNvSpPr>
          <p:nvPr>
            <p:custDataLst>
              <p:tags r:id="rId17"/>
            </p:custDataLst>
          </p:nvPr>
        </p:nvSpPr>
        <p:spPr bwMode="auto">
          <a:xfrm>
            <a:off x="1981200" y="2166938"/>
            <a:ext cx="2228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rPr>
              <a:t>这是应用数学的任务，由相关专业的人员和应用数学工作者结合实际问题建立对应数学结构。</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9714" name="矩形 1"/>
          <p:cNvSpPr>
            <a:spLocks noChangeArrowheads="1"/>
          </p:cNvSpPr>
          <p:nvPr/>
        </p:nvSpPr>
        <p:spPr bwMode="auto">
          <a:xfrm>
            <a:off x="990600" y="523875"/>
            <a:ext cx="9899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600" b="1">
                <a:solidFill>
                  <a:srgbClr val="FF0000"/>
                </a:solidFill>
                <a:latin typeface="全新硬笔楷书简" panose="02010600040101010101" pitchFamily="2" charset="-122"/>
                <a:ea typeface="全新硬笔楷书简" panose="02010600040101010101" pitchFamily="2" charset="-122"/>
              </a:rPr>
              <a:t>计算机解决科学技术实际问题的步骤及误差来源</a:t>
            </a:r>
            <a:endParaRPr lang="zh-CN" altLang="en-US" sz="3600" b="1">
              <a:solidFill>
                <a:srgbClr val="FF0000"/>
              </a:solidFill>
              <a:latin typeface="全新硬笔楷书简" panose="02010600040101010101" pitchFamily="2" charset="-122"/>
              <a:ea typeface="全新硬笔楷书简" panose="02010600040101010101" pitchFamily="2" charset="-122"/>
            </a:endParaRPr>
          </a:p>
        </p:txBody>
      </p:sp>
      <p:sp>
        <p:nvSpPr>
          <p:cNvPr id="2" name="矩形标注 1"/>
          <p:cNvSpPr>
            <a:spLocks noChangeArrowheads="1"/>
          </p:cNvSpPr>
          <p:nvPr/>
        </p:nvSpPr>
        <p:spPr bwMode="auto">
          <a:xfrm>
            <a:off x="10439400" y="1905000"/>
            <a:ext cx="1752600" cy="457200"/>
          </a:xfrm>
          <a:prstGeom prst="wedgeRectCallout">
            <a:avLst>
              <a:gd name="adj1" fmla="val -68912"/>
              <a:gd name="adj2" fmla="val -7218"/>
            </a:avLst>
          </a:prstGeom>
          <a:solidFill>
            <a:schemeClr val="accent1"/>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本课程的任务</a:t>
            </a:r>
            <a:endParaRPr lang="zh-CN" altLang="en-US"/>
          </a:p>
        </p:txBody>
      </p:sp>
      <p:sp>
        <p:nvSpPr>
          <p:cNvPr id="3" name="矩形 2"/>
          <p:cNvSpPr>
            <a:spLocks noChangeArrowheads="1"/>
          </p:cNvSpPr>
          <p:nvPr/>
        </p:nvSpPr>
        <p:spPr bwMode="auto">
          <a:xfrm>
            <a:off x="7696200" y="1371600"/>
            <a:ext cx="2514600" cy="1981200"/>
          </a:xfrm>
          <a:prstGeom prst="rect">
            <a:avLst/>
          </a:prstGeom>
          <a:noFill/>
          <a:ln w="34925">
            <a:solidFill>
              <a:schemeClr val="bg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1" presetClass="entr" presetSubtype="1" fill="hold" grpId="0" nodeType="with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wheel(1)">
                                      <p:cBhvr>
                                        <p:cTn id="12" dur="2000"/>
                                        <p:tgtEl>
                                          <p:spTgt spid="327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2786"/>
                                        </p:tgtEl>
                                        <p:attrNameLst>
                                          <p:attrName>style.visibility</p:attrName>
                                        </p:attrNameLst>
                                      </p:cBhvr>
                                      <p:to>
                                        <p:strVal val="visible"/>
                                      </p:to>
                                    </p:set>
                                    <p:animEffect transition="in" filter="fade">
                                      <p:cBhvr>
                                        <p:cTn id="17" dur="1000"/>
                                        <p:tgtEl>
                                          <p:spTgt spid="32786"/>
                                        </p:tgtEl>
                                      </p:cBhvr>
                                    </p:animEffect>
                                    <p:anim calcmode="lin" valueType="num">
                                      <p:cBhvr>
                                        <p:cTn id="18" dur="1000" fill="hold"/>
                                        <p:tgtEl>
                                          <p:spTgt spid="32786"/>
                                        </p:tgtEl>
                                        <p:attrNameLst>
                                          <p:attrName>ppt_x</p:attrName>
                                        </p:attrNameLst>
                                      </p:cBhvr>
                                      <p:tavLst>
                                        <p:tav tm="0">
                                          <p:val>
                                            <p:strVal val="#ppt_x"/>
                                          </p:val>
                                        </p:tav>
                                        <p:tav tm="100000">
                                          <p:val>
                                            <p:strVal val="#ppt_x"/>
                                          </p:val>
                                        </p:tav>
                                      </p:tavLst>
                                    </p:anim>
                                    <p:anim calcmode="lin" valueType="num">
                                      <p:cBhvr>
                                        <p:cTn id="19" dur="1000" fill="hold"/>
                                        <p:tgtEl>
                                          <p:spTgt spid="3278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21" presetClass="entr" presetSubtype="1" fill="hold" grpId="0" nodeType="withEffect">
                                  <p:stCondLst>
                                    <p:cond delay="0"/>
                                  </p:stCondLst>
                                  <p:childTnLst>
                                    <p:set>
                                      <p:cBhvr>
                                        <p:cTn id="28" dur="1" fill="hold">
                                          <p:stCondLst>
                                            <p:cond delay="0"/>
                                          </p:stCondLst>
                                        </p:cTn>
                                        <p:tgtEl>
                                          <p:spTgt spid="32784"/>
                                        </p:tgtEl>
                                        <p:attrNameLst>
                                          <p:attrName>style.visibility</p:attrName>
                                        </p:attrNameLst>
                                      </p:cBhvr>
                                      <p:to>
                                        <p:strVal val="visible"/>
                                      </p:to>
                                    </p:set>
                                    <p:animEffect transition="in" filter="wheel(1)">
                                      <p:cBhvr>
                                        <p:cTn id="29" dur="2000"/>
                                        <p:tgtEl>
                                          <p:spTgt spid="3278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2783"/>
                                        </p:tgtEl>
                                        <p:attrNameLst>
                                          <p:attrName>style.visibility</p:attrName>
                                        </p:attrNameLst>
                                      </p:cBhvr>
                                      <p:to>
                                        <p:strVal val="visible"/>
                                      </p:to>
                                    </p:set>
                                    <p:animEffect transition="in" filter="fade">
                                      <p:cBhvr>
                                        <p:cTn id="34" dur="1000"/>
                                        <p:tgtEl>
                                          <p:spTgt spid="32783"/>
                                        </p:tgtEl>
                                      </p:cBhvr>
                                    </p:animEffect>
                                    <p:anim calcmode="lin" valueType="num">
                                      <p:cBhvr>
                                        <p:cTn id="35" dur="1000" fill="hold"/>
                                        <p:tgtEl>
                                          <p:spTgt spid="32783"/>
                                        </p:tgtEl>
                                        <p:attrNameLst>
                                          <p:attrName>ppt_x</p:attrName>
                                        </p:attrNameLst>
                                      </p:cBhvr>
                                      <p:tavLst>
                                        <p:tav tm="0">
                                          <p:val>
                                            <p:strVal val="#ppt_x"/>
                                          </p:val>
                                        </p:tav>
                                        <p:tav tm="100000">
                                          <p:val>
                                            <p:strVal val="#ppt_x"/>
                                          </p:val>
                                        </p:tav>
                                      </p:tavLst>
                                    </p:anim>
                                    <p:anim calcmode="lin" valueType="num">
                                      <p:cBhvr>
                                        <p:cTn id="36" dur="1000" fill="hold"/>
                                        <p:tgtEl>
                                          <p:spTgt spid="3278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32781"/>
                                        </p:tgtEl>
                                        <p:attrNameLst>
                                          <p:attrName>style.visibility</p:attrName>
                                        </p:attrNameLst>
                                      </p:cBhvr>
                                      <p:to>
                                        <p:strVal val="visible"/>
                                      </p:to>
                                    </p:set>
                                    <p:animEffect transition="in" filter="fade">
                                      <p:cBhvr>
                                        <p:cTn id="44" dur="1000"/>
                                        <p:tgtEl>
                                          <p:spTgt spid="32781"/>
                                        </p:tgtEl>
                                      </p:cBhvr>
                                    </p:animEffect>
                                    <p:anim calcmode="lin" valueType="num">
                                      <p:cBhvr>
                                        <p:cTn id="45" dur="1000" fill="hold"/>
                                        <p:tgtEl>
                                          <p:spTgt spid="32781"/>
                                        </p:tgtEl>
                                        <p:attrNameLst>
                                          <p:attrName>ppt_x</p:attrName>
                                        </p:attrNameLst>
                                      </p:cBhvr>
                                      <p:tavLst>
                                        <p:tav tm="0">
                                          <p:val>
                                            <p:strVal val="#ppt_x"/>
                                          </p:val>
                                        </p:tav>
                                        <p:tav tm="100000">
                                          <p:val>
                                            <p:strVal val="#ppt_x"/>
                                          </p:val>
                                        </p:tav>
                                      </p:tavLst>
                                    </p:anim>
                                    <p:anim calcmode="lin" valueType="num">
                                      <p:cBhvr>
                                        <p:cTn id="46" dur="1000" fill="hold"/>
                                        <p:tgtEl>
                                          <p:spTgt spid="3278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2780"/>
                                        </p:tgtEl>
                                        <p:attrNameLst>
                                          <p:attrName>style.visibility</p:attrName>
                                        </p:attrNameLst>
                                      </p:cBhvr>
                                      <p:to>
                                        <p:strVal val="visible"/>
                                      </p:to>
                                    </p:set>
                                    <p:animEffect transition="in" filter="fade">
                                      <p:cBhvr>
                                        <p:cTn id="51" dur="1000"/>
                                        <p:tgtEl>
                                          <p:spTgt spid="32780"/>
                                        </p:tgtEl>
                                      </p:cBhvr>
                                    </p:animEffect>
                                    <p:anim calcmode="lin" valueType="num">
                                      <p:cBhvr>
                                        <p:cTn id="52" dur="1000" fill="hold"/>
                                        <p:tgtEl>
                                          <p:spTgt spid="32780"/>
                                        </p:tgtEl>
                                        <p:attrNameLst>
                                          <p:attrName>ppt_x</p:attrName>
                                        </p:attrNameLst>
                                      </p:cBhvr>
                                      <p:tavLst>
                                        <p:tav tm="0">
                                          <p:val>
                                            <p:strVal val="#ppt_x"/>
                                          </p:val>
                                        </p:tav>
                                        <p:tav tm="100000">
                                          <p:val>
                                            <p:strVal val="#ppt_x"/>
                                          </p:val>
                                        </p:tav>
                                      </p:tavLst>
                                    </p:anim>
                                    <p:anim calcmode="lin" valueType="num">
                                      <p:cBhvr>
                                        <p:cTn id="53" dur="1000" fill="hold"/>
                                        <p:tgtEl>
                                          <p:spTgt spid="3278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32778"/>
                                        </p:tgtEl>
                                        <p:attrNameLst>
                                          <p:attrName>style.visibility</p:attrName>
                                        </p:attrNameLst>
                                      </p:cBhvr>
                                      <p:to>
                                        <p:strVal val="visible"/>
                                      </p:to>
                                    </p:set>
                                    <p:animEffect transition="in" filter="wheel(1)">
                                      <p:cBhvr>
                                        <p:cTn id="61" dur="2000"/>
                                        <p:tgtEl>
                                          <p:spTgt spid="327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2777"/>
                                        </p:tgtEl>
                                        <p:attrNameLst>
                                          <p:attrName>style.visibility</p:attrName>
                                        </p:attrNameLst>
                                      </p:cBhvr>
                                      <p:to>
                                        <p:strVal val="visible"/>
                                      </p:to>
                                    </p:set>
                                    <p:animEffect transition="in" filter="fade">
                                      <p:cBhvr>
                                        <p:cTn id="66" dur="1000"/>
                                        <p:tgtEl>
                                          <p:spTgt spid="32777"/>
                                        </p:tgtEl>
                                      </p:cBhvr>
                                    </p:animEffect>
                                    <p:anim calcmode="lin" valueType="num">
                                      <p:cBhvr>
                                        <p:cTn id="67" dur="1000" fill="hold"/>
                                        <p:tgtEl>
                                          <p:spTgt spid="32777"/>
                                        </p:tgtEl>
                                        <p:attrNameLst>
                                          <p:attrName>ppt_x</p:attrName>
                                        </p:attrNameLst>
                                      </p:cBhvr>
                                      <p:tavLst>
                                        <p:tav tm="0">
                                          <p:val>
                                            <p:strVal val="#ppt_x"/>
                                          </p:val>
                                        </p:tav>
                                        <p:tav tm="100000">
                                          <p:val>
                                            <p:strVal val="#ppt_x"/>
                                          </p:val>
                                        </p:tav>
                                      </p:tavLst>
                                    </p:anim>
                                    <p:anim calcmode="lin" valueType="num">
                                      <p:cBhvr>
                                        <p:cTn id="68" dur="1000" fill="hold"/>
                                        <p:tgtEl>
                                          <p:spTgt spid="3277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500" fill="hold"/>
                                        <p:tgtEl>
                                          <p:spTgt spid="3"/>
                                        </p:tgtEl>
                                        <p:attrNameLst>
                                          <p:attrName>ppt_w</p:attrName>
                                        </p:attrNameLst>
                                      </p:cBhvr>
                                      <p:tavLst>
                                        <p:tav tm="0">
                                          <p:val>
                                            <p:fltVal val="0"/>
                                          </p:val>
                                        </p:tav>
                                        <p:tav tm="100000">
                                          <p:val>
                                            <p:strVal val="#ppt_w"/>
                                          </p:val>
                                        </p:tav>
                                      </p:tavLst>
                                    </p:anim>
                                    <p:anim calcmode="lin" valueType="num">
                                      <p:cBhvr>
                                        <p:cTn id="74" dur="500" fill="hold"/>
                                        <p:tgtEl>
                                          <p:spTgt spid="3"/>
                                        </p:tgtEl>
                                        <p:attrNameLst>
                                          <p:attrName>ppt_h</p:attrName>
                                        </p:attrNameLst>
                                      </p:cBhvr>
                                      <p:tavLst>
                                        <p:tav tm="0">
                                          <p:val>
                                            <p:fltVal val="0"/>
                                          </p:val>
                                        </p:tav>
                                        <p:tav tm="100000">
                                          <p:val>
                                            <p:strVal val="#ppt_h"/>
                                          </p:val>
                                        </p:tav>
                                      </p:tavLst>
                                    </p:anim>
                                    <p:animEffect transition="in" filter="fade">
                                      <p:cBhvr>
                                        <p:cTn id="75" dur="500"/>
                                        <p:tgtEl>
                                          <p:spTgt spid="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2775" grpId="0"/>
      <p:bldP spid="32777" grpId="0"/>
      <p:bldP spid="32778" grpId="0"/>
      <p:bldP spid="32780" grpId="0"/>
      <p:bldP spid="32781" grpId="0"/>
      <p:bldP spid="32783" grpId="0"/>
      <p:bldP spid="32784" grpId="0"/>
      <p:bldP spid="32786" grpId="0"/>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a:off x="4491038" y="1870075"/>
            <a:ext cx="1582737" cy="1582738"/>
          </a:xfrm>
          <a:custGeom>
            <a:avLst/>
            <a:gdLst>
              <a:gd name="connsiteX0" fmla="*/ 1583559 w 1583559"/>
              <a:gd name="connsiteY0" fmla="*/ 0 h 1583558"/>
              <a:gd name="connsiteX1" fmla="*/ 1583559 w 1583559"/>
              <a:gd name="connsiteY1" fmla="*/ 1583558 h 1583558"/>
              <a:gd name="connsiteX2" fmla="*/ 0 w 1583559"/>
              <a:gd name="connsiteY2" fmla="*/ 1583558 h 1583558"/>
              <a:gd name="connsiteX3" fmla="*/ 1583559 w 1583559"/>
              <a:gd name="connsiteY3" fmla="*/ 0 h 1583558"/>
            </a:gdLst>
            <a:ahLst/>
            <a:cxnLst>
              <a:cxn ang="0">
                <a:pos x="connsiteX0" y="connsiteY0"/>
              </a:cxn>
              <a:cxn ang="0">
                <a:pos x="connsiteX1" y="connsiteY1"/>
              </a:cxn>
              <a:cxn ang="0">
                <a:pos x="connsiteX2" y="connsiteY2"/>
              </a:cxn>
              <a:cxn ang="0">
                <a:pos x="connsiteX3" y="connsiteY3"/>
              </a:cxn>
            </a:cxnLst>
            <a:rect l="l" t="t" r="r" b="b"/>
            <a:pathLst>
              <a:path w="1583559" h="1583558">
                <a:moveTo>
                  <a:pt x="1583559" y="0"/>
                </a:moveTo>
                <a:lnTo>
                  <a:pt x="1583559" y="1583558"/>
                </a:lnTo>
                <a:lnTo>
                  <a:pt x="0" y="1583558"/>
                </a:lnTo>
                <a:cubicBezTo>
                  <a:pt x="0" y="708983"/>
                  <a:pt x="708984" y="0"/>
                  <a:pt x="158355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3600" dirty="0">
                <a:solidFill>
                  <a:srgbClr val="FFFFFF"/>
                </a:solidFill>
                <a:latin typeface="Adobe Gothic Std B" pitchFamily="34" charset="-128"/>
                <a:ea typeface="Adobe Gothic Std B" pitchFamily="34" charset="-128"/>
                <a:sym typeface="+mn-ea"/>
              </a:rPr>
              <a:t>1</a:t>
            </a:r>
            <a:endParaRPr lang="zh-CN" altLang="en-US" sz="3600" dirty="0">
              <a:solidFill>
                <a:srgbClr val="FFFFFF"/>
              </a:solidFill>
              <a:latin typeface="Adobe Gothic Std B" pitchFamily="34" charset="-128"/>
              <a:sym typeface="+mn-ea"/>
            </a:endParaRPr>
          </a:p>
        </p:txBody>
      </p:sp>
      <p:sp>
        <p:nvSpPr>
          <p:cNvPr id="10" name="MH_Other_2"/>
          <p:cNvSpPr/>
          <p:nvPr>
            <p:custDataLst>
              <p:tags r:id="rId2"/>
            </p:custDataLst>
          </p:nvPr>
        </p:nvSpPr>
        <p:spPr>
          <a:xfrm>
            <a:off x="6194425" y="1870075"/>
            <a:ext cx="1584325" cy="1582738"/>
          </a:xfrm>
          <a:custGeom>
            <a:avLst/>
            <a:gdLst>
              <a:gd name="connsiteX0" fmla="*/ 0 w 1583559"/>
              <a:gd name="connsiteY0" fmla="*/ 0 h 1583558"/>
              <a:gd name="connsiteX1" fmla="*/ 1583559 w 1583559"/>
              <a:gd name="connsiteY1" fmla="*/ 1583558 h 1583558"/>
              <a:gd name="connsiteX2" fmla="*/ 0 w 1583559"/>
              <a:gd name="connsiteY2" fmla="*/ 1583558 h 1583558"/>
            </a:gdLst>
            <a:ahLst/>
            <a:cxnLst>
              <a:cxn ang="0">
                <a:pos x="connsiteX0" y="connsiteY0"/>
              </a:cxn>
              <a:cxn ang="0">
                <a:pos x="connsiteX1" y="connsiteY1"/>
              </a:cxn>
              <a:cxn ang="0">
                <a:pos x="connsiteX2" y="connsiteY2"/>
              </a:cxn>
            </a:cxnLst>
            <a:rect l="l" t="t" r="r" b="b"/>
            <a:pathLst>
              <a:path w="1583559" h="1583558">
                <a:moveTo>
                  <a:pt x="0" y="0"/>
                </a:moveTo>
                <a:cubicBezTo>
                  <a:pt x="874575" y="0"/>
                  <a:pt x="1583559" y="708983"/>
                  <a:pt x="1583559" y="1583558"/>
                </a:cubicBezTo>
                <a:lnTo>
                  <a:pt x="0" y="158355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3600" dirty="0">
                <a:solidFill>
                  <a:srgbClr val="FFFFFF"/>
                </a:solidFill>
                <a:latin typeface="Adobe Gothic Std B" pitchFamily="34" charset="-128"/>
                <a:ea typeface="Adobe Gothic Std B" pitchFamily="34" charset="-128"/>
                <a:sym typeface="+mn-ea"/>
              </a:rPr>
              <a:t>2</a:t>
            </a:r>
            <a:endParaRPr lang="zh-CN" altLang="en-US" sz="3600" dirty="0">
              <a:solidFill>
                <a:srgbClr val="FFFFFF"/>
              </a:solidFill>
              <a:latin typeface="Adobe Gothic Std B" pitchFamily="34" charset="-128"/>
              <a:sym typeface="+mn-ea"/>
            </a:endParaRPr>
          </a:p>
        </p:txBody>
      </p:sp>
      <p:sp>
        <p:nvSpPr>
          <p:cNvPr id="11" name="MH_Other_3"/>
          <p:cNvSpPr/>
          <p:nvPr>
            <p:custDataLst>
              <p:tags r:id="rId3"/>
            </p:custDataLst>
          </p:nvPr>
        </p:nvSpPr>
        <p:spPr>
          <a:xfrm>
            <a:off x="6194425" y="3568700"/>
            <a:ext cx="1584325" cy="1582738"/>
          </a:xfrm>
          <a:custGeom>
            <a:avLst/>
            <a:gdLst>
              <a:gd name="connsiteX0" fmla="*/ 0 w 1583559"/>
              <a:gd name="connsiteY0" fmla="*/ 0 h 1583558"/>
              <a:gd name="connsiteX1" fmla="*/ 1583559 w 1583559"/>
              <a:gd name="connsiteY1" fmla="*/ 0 h 1583558"/>
              <a:gd name="connsiteX2" fmla="*/ 0 w 1583559"/>
              <a:gd name="connsiteY2" fmla="*/ 1583558 h 1583558"/>
            </a:gdLst>
            <a:ahLst/>
            <a:cxnLst>
              <a:cxn ang="0">
                <a:pos x="connsiteX0" y="connsiteY0"/>
              </a:cxn>
              <a:cxn ang="0">
                <a:pos x="connsiteX1" y="connsiteY1"/>
              </a:cxn>
              <a:cxn ang="0">
                <a:pos x="connsiteX2" y="connsiteY2"/>
              </a:cxn>
            </a:cxnLst>
            <a:rect l="l" t="t" r="r" b="b"/>
            <a:pathLst>
              <a:path w="1583559" h="1583558">
                <a:moveTo>
                  <a:pt x="0" y="0"/>
                </a:moveTo>
                <a:lnTo>
                  <a:pt x="1583559" y="0"/>
                </a:lnTo>
                <a:cubicBezTo>
                  <a:pt x="1583559" y="874575"/>
                  <a:pt x="874575" y="1583558"/>
                  <a:pt x="0" y="1583558"/>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r>
              <a:rPr lang="en-US" altLang="zh-CN" sz="3600" dirty="0" smtClean="0">
                <a:solidFill>
                  <a:srgbClr val="FFFFFF"/>
                </a:solidFill>
                <a:latin typeface="Adobe Gothic Std B" pitchFamily="34" charset="-128"/>
                <a:ea typeface="Adobe Gothic Std B" pitchFamily="34" charset="-128"/>
                <a:sym typeface="+mn-ea"/>
              </a:rPr>
              <a:t>3</a:t>
            </a:r>
            <a:endParaRPr lang="zh-HK" altLang="en-US" sz="3600" dirty="0">
              <a:solidFill>
                <a:srgbClr val="FFFFFF"/>
              </a:solidFill>
              <a:latin typeface="Adobe Gothic Std B" pitchFamily="34" charset="-128"/>
              <a:ea typeface="PMingLiU" pitchFamily="18" charset="-120"/>
              <a:sym typeface="+mn-ea"/>
            </a:endParaRPr>
          </a:p>
        </p:txBody>
      </p:sp>
      <p:sp>
        <p:nvSpPr>
          <p:cNvPr id="12" name="MH_Other_4"/>
          <p:cNvSpPr/>
          <p:nvPr>
            <p:custDataLst>
              <p:tags r:id="rId4"/>
            </p:custDataLst>
          </p:nvPr>
        </p:nvSpPr>
        <p:spPr>
          <a:xfrm flipH="1">
            <a:off x="4491038" y="3568700"/>
            <a:ext cx="1582737" cy="1582738"/>
          </a:xfrm>
          <a:custGeom>
            <a:avLst/>
            <a:gdLst>
              <a:gd name="connsiteX0" fmla="*/ 1583553 w 1583553"/>
              <a:gd name="connsiteY0" fmla="*/ 0 h 1583440"/>
              <a:gd name="connsiteX1" fmla="*/ 0 w 1583553"/>
              <a:gd name="connsiteY1" fmla="*/ 0 h 1583440"/>
              <a:gd name="connsiteX2" fmla="*/ 0 w 1583553"/>
              <a:gd name="connsiteY2" fmla="*/ 1583440 h 1583440"/>
              <a:gd name="connsiteX3" fmla="*/ 1575383 w 1583553"/>
              <a:gd name="connsiteY3" fmla="*/ 161792 h 1583440"/>
            </a:gdLst>
            <a:ahLst/>
            <a:cxnLst>
              <a:cxn ang="0">
                <a:pos x="connsiteX0" y="connsiteY0"/>
              </a:cxn>
              <a:cxn ang="0">
                <a:pos x="connsiteX1" y="connsiteY1"/>
              </a:cxn>
              <a:cxn ang="0">
                <a:pos x="connsiteX2" y="connsiteY2"/>
              </a:cxn>
              <a:cxn ang="0">
                <a:pos x="connsiteX3" y="connsiteY3"/>
              </a:cxn>
            </a:cxnLst>
            <a:rect l="l" t="t" r="r" b="b"/>
            <a:pathLst>
              <a:path w="1583553" h="1583440">
                <a:moveTo>
                  <a:pt x="1583553" y="0"/>
                </a:moveTo>
                <a:lnTo>
                  <a:pt x="0" y="0"/>
                </a:lnTo>
                <a:lnTo>
                  <a:pt x="0" y="1583440"/>
                </a:lnTo>
                <a:cubicBezTo>
                  <a:pt x="819914" y="1583440"/>
                  <a:pt x="1494289" y="960311"/>
                  <a:pt x="1575383" y="161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r>
              <a:rPr lang="en-US" altLang="zh-CN" sz="3600" dirty="0" smtClean="0">
                <a:solidFill>
                  <a:srgbClr val="FFFFFF"/>
                </a:solidFill>
                <a:latin typeface="Adobe Gothic Std B" pitchFamily="34" charset="-128"/>
                <a:ea typeface="Adobe Gothic Std B" pitchFamily="34" charset="-128"/>
                <a:sym typeface="+mn-ea"/>
              </a:rPr>
              <a:t>4</a:t>
            </a:r>
            <a:endParaRPr lang="zh-HK" altLang="en-US" sz="3600" dirty="0">
              <a:solidFill>
                <a:srgbClr val="FFFFFF"/>
              </a:solidFill>
              <a:latin typeface="Adobe Gothic Std B" pitchFamily="34" charset="-128"/>
              <a:ea typeface="PMingLiU" pitchFamily="18" charset="-120"/>
              <a:sym typeface="+mn-ea"/>
            </a:endParaRPr>
          </a:p>
        </p:txBody>
      </p:sp>
      <p:sp>
        <p:nvSpPr>
          <p:cNvPr id="13" name="MH_Title_1"/>
          <p:cNvSpPr/>
          <p:nvPr>
            <p:custDataLst>
              <p:tags r:id="rId5"/>
            </p:custDataLst>
          </p:nvPr>
        </p:nvSpPr>
        <p:spPr>
          <a:xfrm>
            <a:off x="5302250" y="2686050"/>
            <a:ext cx="1651000" cy="1649413"/>
          </a:xfrm>
          <a:prstGeom prst="ellipse">
            <a:avLst/>
          </a:prstGeom>
          <a:solidFill>
            <a:srgbClr val="FFFFFF"/>
          </a:solidFill>
          <a:ln w="38100">
            <a:noFill/>
          </a:ln>
          <a:effectLst>
            <a:outerShdw blurRad="63500" sx="102000" sy="102000" algn="ctr" rotWithShape="0">
              <a:srgbClr val="7E82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buFontTx/>
              <a:buNone/>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误差</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fontAlgn="auto">
              <a:spcBef>
                <a:spcPts val="0"/>
              </a:spcBef>
              <a:spcAft>
                <a:spcPts val="0"/>
              </a:spcAft>
              <a:buFontTx/>
              <a:buNone/>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来源</a:t>
            </a:r>
            <a:endParaRPr lang="zh-HK"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2775" name="MH_SubTitle_1"/>
          <p:cNvSpPr txBox="1">
            <a:spLocks noChangeArrowheads="1"/>
          </p:cNvSpPr>
          <p:nvPr>
            <p:custDataLst>
              <p:tags r:id="rId6"/>
            </p:custDataLst>
          </p:nvPr>
        </p:nvSpPr>
        <p:spPr bwMode="auto">
          <a:xfrm>
            <a:off x="1981200" y="1524000"/>
            <a:ext cx="217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模型误差</a:t>
            </a:r>
            <a:endParaRPr lang="zh-CN"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15" name="MH_Other_5"/>
          <p:cNvSpPr/>
          <p:nvPr>
            <p:custDataLst>
              <p:tags r:id="rId7"/>
            </p:custDataLst>
          </p:nvPr>
        </p:nvSpPr>
        <p:spPr>
          <a:xfrm>
            <a:off x="2078038" y="2108200"/>
            <a:ext cx="2124075" cy="460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77" name="MH_Text_2"/>
          <p:cNvSpPr>
            <a:spLocks noChangeArrowheads="1"/>
          </p:cNvSpPr>
          <p:nvPr>
            <p:custDataLst>
              <p:tags r:id="rId8"/>
            </p:custDataLst>
          </p:nvPr>
        </p:nvSpPr>
        <p:spPr bwMode="auto">
          <a:xfrm>
            <a:off x="1981200" y="4583113"/>
            <a:ext cx="21161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noProof="1">
                <a:solidFill>
                  <a:schemeClr val="bg1"/>
                </a:solidFill>
                <a:latin typeface="微软雅黑" panose="020B0503020204020204" pitchFamily="34" charset="-122"/>
                <a:ea typeface="微软雅黑" panose="020B0503020204020204" pitchFamily="34" charset="-122"/>
              </a:rPr>
              <a:t>由于计算机存储和记录数据受计算机的字长限制，原始的和计算进程中的舍入产生</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78" name="MH_SubTitle_2"/>
          <p:cNvSpPr txBox="1">
            <a:spLocks noChangeArrowheads="1"/>
          </p:cNvSpPr>
          <p:nvPr>
            <p:custDataLst>
              <p:tags r:id="rId9"/>
            </p:custDataLst>
          </p:nvPr>
        </p:nvSpPr>
        <p:spPr bwMode="auto">
          <a:xfrm>
            <a:off x="2020888" y="3937000"/>
            <a:ext cx="213201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舍入误差</a:t>
            </a:r>
            <a:endParaRPr lang="zh-HK"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19" name="MH_Other_6"/>
          <p:cNvSpPr/>
          <p:nvPr>
            <p:custDataLst>
              <p:tags r:id="rId10"/>
            </p:custDataLst>
          </p:nvPr>
        </p:nvSpPr>
        <p:spPr>
          <a:xfrm>
            <a:off x="2078038" y="4530725"/>
            <a:ext cx="2124075" cy="46038"/>
          </a:xfrm>
          <a:prstGeom prst="rect">
            <a:avLst/>
          </a:prstGeom>
          <a:solidFill>
            <a:srgbClr val="D4D5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0" name="MH_Text_4"/>
          <p:cNvSpPr>
            <a:spLocks noChangeArrowheads="1"/>
          </p:cNvSpPr>
          <p:nvPr>
            <p:custDataLst>
              <p:tags r:id="rId11"/>
            </p:custDataLst>
          </p:nvPr>
        </p:nvSpPr>
        <p:spPr bwMode="auto">
          <a:xfrm>
            <a:off x="7888288" y="4583113"/>
            <a:ext cx="22463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noProof="1">
                <a:solidFill>
                  <a:schemeClr val="bg1"/>
                </a:solidFill>
                <a:latin typeface="微软雅黑" panose="020B0503020204020204" pitchFamily="34" charset="-122"/>
                <a:ea typeface="微软雅黑" panose="020B0503020204020204" pitchFamily="34" charset="-122"/>
              </a:rPr>
              <a:t>对数学模型求解时因选择的数值计算方法产生的近似解与精确解间的误差</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81" name="MH_SubTitle_4"/>
          <p:cNvSpPr txBox="1">
            <a:spLocks noChangeArrowheads="1"/>
          </p:cNvSpPr>
          <p:nvPr>
            <p:custDataLst>
              <p:tags r:id="rId12"/>
            </p:custDataLst>
          </p:nvPr>
        </p:nvSpPr>
        <p:spPr bwMode="auto">
          <a:xfrm>
            <a:off x="7888288" y="3937000"/>
            <a:ext cx="21717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截断误差、方法误差</a:t>
            </a:r>
            <a:endParaRPr lang="zh-HK"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24" name="MH_Other_7"/>
          <p:cNvSpPr/>
          <p:nvPr>
            <p:custDataLst>
              <p:tags r:id="rId13"/>
            </p:custDataLst>
          </p:nvPr>
        </p:nvSpPr>
        <p:spPr>
          <a:xfrm>
            <a:off x="7978775" y="4530725"/>
            <a:ext cx="2124075" cy="460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3" name="MH_Text_3"/>
          <p:cNvSpPr>
            <a:spLocks noChangeArrowheads="1"/>
          </p:cNvSpPr>
          <p:nvPr>
            <p:custDataLst>
              <p:tags r:id="rId14"/>
            </p:custDataLst>
          </p:nvPr>
        </p:nvSpPr>
        <p:spPr bwMode="auto">
          <a:xfrm>
            <a:off x="7888288" y="2166938"/>
            <a:ext cx="22463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spcAft>
                <a:spcPct val="35000"/>
              </a:spcAft>
            </a:pPr>
            <a:r>
              <a:rPr lang="zh-CN" altLang="en-US" sz="1600" noProof="1">
                <a:solidFill>
                  <a:schemeClr val="bg1"/>
                </a:solidFill>
                <a:latin typeface="微软雅黑" panose="020B0503020204020204" pitchFamily="34" charset="-122"/>
                <a:ea typeface="微软雅黑" panose="020B0503020204020204" pitchFamily="34" charset="-122"/>
              </a:rPr>
              <a:t>由观测或估计所产生的实际问题的原始数据观测工具或获取方法产生</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84" name="MH_SubTitle_3"/>
          <p:cNvSpPr txBox="1">
            <a:spLocks noChangeArrowheads="1"/>
          </p:cNvSpPr>
          <p:nvPr>
            <p:custDataLst>
              <p:tags r:id="rId15"/>
            </p:custDataLst>
          </p:nvPr>
        </p:nvSpPr>
        <p:spPr bwMode="auto">
          <a:xfrm>
            <a:off x="7888288" y="1524000"/>
            <a:ext cx="217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观测误差</a:t>
            </a:r>
            <a:endParaRPr lang="zh-CN"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27" name="MH_Other_8"/>
          <p:cNvSpPr/>
          <p:nvPr>
            <p:custDataLst>
              <p:tags r:id="rId16"/>
            </p:custDataLst>
          </p:nvPr>
        </p:nvSpPr>
        <p:spPr>
          <a:xfrm>
            <a:off x="7986713" y="2108200"/>
            <a:ext cx="2124075" cy="46038"/>
          </a:xfrm>
          <a:prstGeom prst="rect">
            <a:avLst/>
          </a:prstGeom>
          <a:solidFill>
            <a:srgbClr val="D4D5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6" name="MH_Text_1"/>
          <p:cNvSpPr>
            <a:spLocks noChangeArrowheads="1"/>
          </p:cNvSpPr>
          <p:nvPr>
            <p:custDataLst>
              <p:tags r:id="rId17"/>
            </p:custDataLst>
          </p:nvPr>
        </p:nvSpPr>
        <p:spPr bwMode="auto">
          <a:xfrm>
            <a:off x="1981200" y="2166938"/>
            <a:ext cx="2228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rPr>
              <a:t>建立数学模型时要对实际问题进行抽象、简化从而产生模型与实际的误差。</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31762" name="矩形 1"/>
          <p:cNvSpPr>
            <a:spLocks noChangeArrowheads="1"/>
          </p:cNvSpPr>
          <p:nvPr/>
        </p:nvSpPr>
        <p:spPr bwMode="auto">
          <a:xfrm>
            <a:off x="990600" y="523875"/>
            <a:ext cx="9899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600" b="1">
                <a:solidFill>
                  <a:srgbClr val="FF0000"/>
                </a:solidFill>
                <a:latin typeface="全新硬笔楷书简" panose="02010600040101010101" pitchFamily="2" charset="-122"/>
                <a:ea typeface="全新硬笔楷书简" panose="02010600040101010101" pitchFamily="2" charset="-122"/>
              </a:rPr>
              <a:t>计算机解决科学技术实际问题的步骤及误差来源</a:t>
            </a:r>
            <a:endParaRPr lang="zh-CN" altLang="en-US" sz="3600" b="1">
              <a:solidFill>
                <a:srgbClr val="FF0000"/>
              </a:solidFill>
              <a:latin typeface="全新硬笔楷书简" panose="02010600040101010101" pitchFamily="2" charset="-122"/>
              <a:ea typeface="全新硬笔楷书简" panose="02010600040101010101" pitchFamily="2" charset="-122"/>
            </a:endParaRPr>
          </a:p>
        </p:txBody>
      </p:sp>
      <p:sp>
        <p:nvSpPr>
          <p:cNvPr id="4" name="矩形标注 3"/>
          <p:cNvSpPr>
            <a:spLocks noChangeArrowheads="1"/>
          </p:cNvSpPr>
          <p:nvPr/>
        </p:nvSpPr>
        <p:spPr bwMode="auto">
          <a:xfrm>
            <a:off x="7772400" y="3810000"/>
            <a:ext cx="2514600" cy="2209800"/>
          </a:xfrm>
          <a:prstGeom prst="wedgeRectCallout">
            <a:avLst>
              <a:gd name="adj1" fmla="val -78977"/>
              <a:gd name="adj2" fmla="val 36185"/>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矩形标注 22"/>
          <p:cNvSpPr>
            <a:spLocks noChangeArrowheads="1"/>
          </p:cNvSpPr>
          <p:nvPr/>
        </p:nvSpPr>
        <p:spPr bwMode="auto">
          <a:xfrm>
            <a:off x="1981200" y="4038600"/>
            <a:ext cx="2514600" cy="1981200"/>
          </a:xfrm>
          <a:prstGeom prst="wedgeRectCallout">
            <a:avLst>
              <a:gd name="adj1" fmla="val 79704"/>
              <a:gd name="adj2" fmla="val 35352"/>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文本框 4"/>
          <p:cNvSpPr txBox="1">
            <a:spLocks noChangeArrowheads="1"/>
          </p:cNvSpPr>
          <p:nvPr/>
        </p:nvSpPr>
        <p:spPr bwMode="auto">
          <a:xfrm>
            <a:off x="5334000" y="5449888"/>
            <a:ext cx="1676400" cy="646112"/>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solidFill>
                  <a:schemeClr val="bg1"/>
                </a:solidFill>
              </a:rPr>
              <a:t>本课程主要讨论的误差</a:t>
            </a:r>
            <a:endParaRPr lang="zh-CN" altLang="en-US">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1" presetClass="entr" presetSubtype="1" fill="hold" grpId="0" nodeType="with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wheel(1)">
                                      <p:cBhvr>
                                        <p:cTn id="12" dur="2000"/>
                                        <p:tgtEl>
                                          <p:spTgt spid="327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2786"/>
                                        </p:tgtEl>
                                        <p:attrNameLst>
                                          <p:attrName>style.visibility</p:attrName>
                                        </p:attrNameLst>
                                      </p:cBhvr>
                                      <p:to>
                                        <p:strVal val="visible"/>
                                      </p:to>
                                    </p:set>
                                    <p:animEffect transition="in" filter="fade">
                                      <p:cBhvr>
                                        <p:cTn id="17" dur="1000"/>
                                        <p:tgtEl>
                                          <p:spTgt spid="32786"/>
                                        </p:tgtEl>
                                      </p:cBhvr>
                                    </p:animEffect>
                                    <p:anim calcmode="lin" valueType="num">
                                      <p:cBhvr>
                                        <p:cTn id="18" dur="1000" fill="hold"/>
                                        <p:tgtEl>
                                          <p:spTgt spid="32786"/>
                                        </p:tgtEl>
                                        <p:attrNameLst>
                                          <p:attrName>ppt_x</p:attrName>
                                        </p:attrNameLst>
                                      </p:cBhvr>
                                      <p:tavLst>
                                        <p:tav tm="0">
                                          <p:val>
                                            <p:strVal val="#ppt_x"/>
                                          </p:val>
                                        </p:tav>
                                        <p:tav tm="100000">
                                          <p:val>
                                            <p:strVal val="#ppt_x"/>
                                          </p:val>
                                        </p:tav>
                                      </p:tavLst>
                                    </p:anim>
                                    <p:anim calcmode="lin" valueType="num">
                                      <p:cBhvr>
                                        <p:cTn id="19" dur="1000" fill="hold"/>
                                        <p:tgtEl>
                                          <p:spTgt spid="3278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21" presetClass="entr" presetSubtype="1" fill="hold" grpId="0" nodeType="withEffect">
                                  <p:stCondLst>
                                    <p:cond delay="0"/>
                                  </p:stCondLst>
                                  <p:childTnLst>
                                    <p:set>
                                      <p:cBhvr>
                                        <p:cTn id="28" dur="1" fill="hold">
                                          <p:stCondLst>
                                            <p:cond delay="0"/>
                                          </p:stCondLst>
                                        </p:cTn>
                                        <p:tgtEl>
                                          <p:spTgt spid="32784"/>
                                        </p:tgtEl>
                                        <p:attrNameLst>
                                          <p:attrName>style.visibility</p:attrName>
                                        </p:attrNameLst>
                                      </p:cBhvr>
                                      <p:to>
                                        <p:strVal val="visible"/>
                                      </p:to>
                                    </p:set>
                                    <p:animEffect transition="in" filter="wheel(1)">
                                      <p:cBhvr>
                                        <p:cTn id="29" dur="2000"/>
                                        <p:tgtEl>
                                          <p:spTgt spid="3278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2783"/>
                                        </p:tgtEl>
                                        <p:attrNameLst>
                                          <p:attrName>style.visibility</p:attrName>
                                        </p:attrNameLst>
                                      </p:cBhvr>
                                      <p:to>
                                        <p:strVal val="visible"/>
                                      </p:to>
                                    </p:set>
                                    <p:animEffect transition="in" filter="fade">
                                      <p:cBhvr>
                                        <p:cTn id="34" dur="1000"/>
                                        <p:tgtEl>
                                          <p:spTgt spid="32783"/>
                                        </p:tgtEl>
                                      </p:cBhvr>
                                    </p:animEffect>
                                    <p:anim calcmode="lin" valueType="num">
                                      <p:cBhvr>
                                        <p:cTn id="35" dur="1000" fill="hold"/>
                                        <p:tgtEl>
                                          <p:spTgt spid="32783"/>
                                        </p:tgtEl>
                                        <p:attrNameLst>
                                          <p:attrName>ppt_x</p:attrName>
                                        </p:attrNameLst>
                                      </p:cBhvr>
                                      <p:tavLst>
                                        <p:tav tm="0">
                                          <p:val>
                                            <p:strVal val="#ppt_x"/>
                                          </p:val>
                                        </p:tav>
                                        <p:tav tm="100000">
                                          <p:val>
                                            <p:strVal val="#ppt_x"/>
                                          </p:val>
                                        </p:tav>
                                      </p:tavLst>
                                    </p:anim>
                                    <p:anim calcmode="lin" valueType="num">
                                      <p:cBhvr>
                                        <p:cTn id="36" dur="1000" fill="hold"/>
                                        <p:tgtEl>
                                          <p:spTgt spid="3278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32781"/>
                                        </p:tgtEl>
                                        <p:attrNameLst>
                                          <p:attrName>style.visibility</p:attrName>
                                        </p:attrNameLst>
                                      </p:cBhvr>
                                      <p:to>
                                        <p:strVal val="visible"/>
                                      </p:to>
                                    </p:set>
                                    <p:animEffect transition="in" filter="fade">
                                      <p:cBhvr>
                                        <p:cTn id="44" dur="1000"/>
                                        <p:tgtEl>
                                          <p:spTgt spid="32781"/>
                                        </p:tgtEl>
                                      </p:cBhvr>
                                    </p:animEffect>
                                    <p:anim calcmode="lin" valueType="num">
                                      <p:cBhvr>
                                        <p:cTn id="45" dur="1000" fill="hold"/>
                                        <p:tgtEl>
                                          <p:spTgt spid="32781"/>
                                        </p:tgtEl>
                                        <p:attrNameLst>
                                          <p:attrName>ppt_x</p:attrName>
                                        </p:attrNameLst>
                                      </p:cBhvr>
                                      <p:tavLst>
                                        <p:tav tm="0">
                                          <p:val>
                                            <p:strVal val="#ppt_x"/>
                                          </p:val>
                                        </p:tav>
                                        <p:tav tm="100000">
                                          <p:val>
                                            <p:strVal val="#ppt_x"/>
                                          </p:val>
                                        </p:tav>
                                      </p:tavLst>
                                    </p:anim>
                                    <p:anim calcmode="lin" valueType="num">
                                      <p:cBhvr>
                                        <p:cTn id="46" dur="1000" fill="hold"/>
                                        <p:tgtEl>
                                          <p:spTgt spid="3278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2780"/>
                                        </p:tgtEl>
                                        <p:attrNameLst>
                                          <p:attrName>style.visibility</p:attrName>
                                        </p:attrNameLst>
                                      </p:cBhvr>
                                      <p:to>
                                        <p:strVal val="visible"/>
                                      </p:to>
                                    </p:set>
                                    <p:animEffect transition="in" filter="fade">
                                      <p:cBhvr>
                                        <p:cTn id="51" dur="1000"/>
                                        <p:tgtEl>
                                          <p:spTgt spid="32780"/>
                                        </p:tgtEl>
                                      </p:cBhvr>
                                    </p:animEffect>
                                    <p:anim calcmode="lin" valueType="num">
                                      <p:cBhvr>
                                        <p:cTn id="52" dur="1000" fill="hold"/>
                                        <p:tgtEl>
                                          <p:spTgt spid="32780"/>
                                        </p:tgtEl>
                                        <p:attrNameLst>
                                          <p:attrName>ppt_x</p:attrName>
                                        </p:attrNameLst>
                                      </p:cBhvr>
                                      <p:tavLst>
                                        <p:tav tm="0">
                                          <p:val>
                                            <p:strVal val="#ppt_x"/>
                                          </p:val>
                                        </p:tav>
                                        <p:tav tm="100000">
                                          <p:val>
                                            <p:strVal val="#ppt_x"/>
                                          </p:val>
                                        </p:tav>
                                      </p:tavLst>
                                    </p:anim>
                                    <p:anim calcmode="lin" valueType="num">
                                      <p:cBhvr>
                                        <p:cTn id="53" dur="1000" fill="hold"/>
                                        <p:tgtEl>
                                          <p:spTgt spid="3278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32778"/>
                                        </p:tgtEl>
                                        <p:attrNameLst>
                                          <p:attrName>style.visibility</p:attrName>
                                        </p:attrNameLst>
                                      </p:cBhvr>
                                      <p:to>
                                        <p:strVal val="visible"/>
                                      </p:to>
                                    </p:set>
                                    <p:animEffect transition="in" filter="wheel(1)">
                                      <p:cBhvr>
                                        <p:cTn id="61" dur="2000"/>
                                        <p:tgtEl>
                                          <p:spTgt spid="327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2777"/>
                                        </p:tgtEl>
                                        <p:attrNameLst>
                                          <p:attrName>style.visibility</p:attrName>
                                        </p:attrNameLst>
                                      </p:cBhvr>
                                      <p:to>
                                        <p:strVal val="visible"/>
                                      </p:to>
                                    </p:set>
                                    <p:animEffect transition="in" filter="fade">
                                      <p:cBhvr>
                                        <p:cTn id="66" dur="1000"/>
                                        <p:tgtEl>
                                          <p:spTgt spid="32777"/>
                                        </p:tgtEl>
                                      </p:cBhvr>
                                    </p:animEffect>
                                    <p:anim calcmode="lin" valueType="num">
                                      <p:cBhvr>
                                        <p:cTn id="67" dur="1000" fill="hold"/>
                                        <p:tgtEl>
                                          <p:spTgt spid="32777"/>
                                        </p:tgtEl>
                                        <p:attrNameLst>
                                          <p:attrName>ppt_x</p:attrName>
                                        </p:attrNameLst>
                                      </p:cBhvr>
                                      <p:tavLst>
                                        <p:tav tm="0">
                                          <p:val>
                                            <p:strVal val="#ppt_x"/>
                                          </p:val>
                                        </p:tav>
                                        <p:tav tm="100000">
                                          <p:val>
                                            <p:strVal val="#ppt_x"/>
                                          </p:val>
                                        </p:tav>
                                      </p:tavLst>
                                    </p:anim>
                                    <p:anim calcmode="lin" valueType="num">
                                      <p:cBhvr>
                                        <p:cTn id="68" dur="1000" fill="hold"/>
                                        <p:tgtEl>
                                          <p:spTgt spid="3277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500" fill="hold"/>
                                        <p:tgtEl>
                                          <p:spTgt spid="23"/>
                                        </p:tgtEl>
                                        <p:attrNameLst>
                                          <p:attrName>ppt_w</p:attrName>
                                        </p:attrNameLst>
                                      </p:cBhvr>
                                      <p:tavLst>
                                        <p:tav tm="0">
                                          <p:val>
                                            <p:fltVal val="0"/>
                                          </p:val>
                                        </p:tav>
                                        <p:tav tm="100000">
                                          <p:val>
                                            <p:strVal val="#ppt_w"/>
                                          </p:val>
                                        </p:tav>
                                      </p:tavLst>
                                    </p:anim>
                                    <p:anim calcmode="lin" valueType="num">
                                      <p:cBhvr>
                                        <p:cTn id="74" dur="500" fill="hold"/>
                                        <p:tgtEl>
                                          <p:spTgt spid="23"/>
                                        </p:tgtEl>
                                        <p:attrNameLst>
                                          <p:attrName>ppt_h</p:attrName>
                                        </p:attrNameLst>
                                      </p:cBhvr>
                                      <p:tavLst>
                                        <p:tav tm="0">
                                          <p:val>
                                            <p:fltVal val="0"/>
                                          </p:val>
                                        </p:tav>
                                        <p:tav tm="100000">
                                          <p:val>
                                            <p:strVal val="#ppt_h"/>
                                          </p:val>
                                        </p:tav>
                                      </p:tavLst>
                                    </p:anim>
                                    <p:animEffect transition="in" filter="fade">
                                      <p:cBhvr>
                                        <p:cTn id="75" dur="500"/>
                                        <p:tgtEl>
                                          <p:spTgt spid="2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4"/>
                                        </p:tgtEl>
                                        <p:attrNameLst>
                                          <p:attrName>style.visibility</p:attrName>
                                        </p:attrNameLst>
                                      </p:cBhvr>
                                      <p:to>
                                        <p:strVal val="visible"/>
                                      </p:to>
                                    </p:set>
                                    <p:anim calcmode="lin" valueType="num">
                                      <p:cBhvr>
                                        <p:cTn id="78" dur="500" fill="hold"/>
                                        <p:tgtEl>
                                          <p:spTgt spid="4"/>
                                        </p:tgtEl>
                                        <p:attrNameLst>
                                          <p:attrName>ppt_w</p:attrName>
                                        </p:attrNameLst>
                                      </p:cBhvr>
                                      <p:tavLst>
                                        <p:tav tm="0">
                                          <p:val>
                                            <p:fltVal val="0"/>
                                          </p:val>
                                        </p:tav>
                                        <p:tav tm="100000">
                                          <p:val>
                                            <p:strVal val="#ppt_w"/>
                                          </p:val>
                                        </p:tav>
                                      </p:tavLst>
                                    </p:anim>
                                    <p:anim calcmode="lin" valueType="num">
                                      <p:cBhvr>
                                        <p:cTn id="79" dur="500" fill="hold"/>
                                        <p:tgtEl>
                                          <p:spTgt spid="4"/>
                                        </p:tgtEl>
                                        <p:attrNameLst>
                                          <p:attrName>ppt_h</p:attrName>
                                        </p:attrNameLst>
                                      </p:cBhvr>
                                      <p:tavLst>
                                        <p:tav tm="0">
                                          <p:val>
                                            <p:fltVal val="0"/>
                                          </p:val>
                                        </p:tav>
                                        <p:tav tm="100000">
                                          <p:val>
                                            <p:strVal val="#ppt_h"/>
                                          </p:val>
                                        </p:tav>
                                      </p:tavLst>
                                    </p:anim>
                                    <p:animEffect transition="in" filter="fade">
                                      <p:cBhvr>
                                        <p:cTn id="80" dur="500"/>
                                        <p:tgtEl>
                                          <p:spTgt spid="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p:cTn id="83" dur="500" fill="hold"/>
                                        <p:tgtEl>
                                          <p:spTgt spid="5"/>
                                        </p:tgtEl>
                                        <p:attrNameLst>
                                          <p:attrName>ppt_w</p:attrName>
                                        </p:attrNameLst>
                                      </p:cBhvr>
                                      <p:tavLst>
                                        <p:tav tm="0">
                                          <p:val>
                                            <p:fltVal val="0"/>
                                          </p:val>
                                        </p:tav>
                                        <p:tav tm="100000">
                                          <p:val>
                                            <p:strVal val="#ppt_w"/>
                                          </p:val>
                                        </p:tav>
                                      </p:tavLst>
                                    </p:anim>
                                    <p:anim calcmode="lin" valueType="num">
                                      <p:cBhvr>
                                        <p:cTn id="84" dur="500" fill="hold"/>
                                        <p:tgtEl>
                                          <p:spTgt spid="5"/>
                                        </p:tgtEl>
                                        <p:attrNameLst>
                                          <p:attrName>ppt_h</p:attrName>
                                        </p:attrNameLst>
                                      </p:cBhvr>
                                      <p:tavLst>
                                        <p:tav tm="0">
                                          <p:val>
                                            <p:fltVal val="0"/>
                                          </p:val>
                                        </p:tav>
                                        <p:tav tm="100000">
                                          <p:val>
                                            <p:strVal val="#ppt_h"/>
                                          </p:val>
                                        </p:tav>
                                      </p:tavLst>
                                    </p:anim>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2775" grpId="0"/>
      <p:bldP spid="32777" grpId="0"/>
      <p:bldP spid="32778" grpId="0"/>
      <p:bldP spid="32780" grpId="0"/>
      <p:bldP spid="32781" grpId="0"/>
      <p:bldP spid="32783" grpId="0"/>
      <p:bldP spid="32784" grpId="0"/>
      <p:bldP spid="32786" grpId="0"/>
      <p:bldP spid="4" grpId="0" animBg="1"/>
      <p:bldP spid="23"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a:xfrm>
            <a:off x="609600" y="273050"/>
            <a:ext cx="5410200" cy="946150"/>
          </a:xfrm>
        </p:spPr>
        <p:txBody>
          <a:bodyPr/>
          <a:lstStyle/>
          <a:p>
            <a:r>
              <a:rPr lang="zh-CN" altLang="en-US" sz="3600" smtClean="0">
                <a:solidFill>
                  <a:srgbClr val="FF0000"/>
                </a:solidFill>
                <a:latin typeface="全新硬笔行书简" panose="02010600040101010101" pitchFamily="2" charset="-122"/>
                <a:ea typeface="全新硬笔行书简" panose="02010600040101010101" pitchFamily="2" charset="-122"/>
              </a:rPr>
              <a:t>误差分析及误差危害规避</a:t>
            </a:r>
            <a:endParaRPr lang="zh-CN" altLang="en-US" sz="3600" smtClean="0">
              <a:solidFill>
                <a:srgbClr val="FF0000"/>
              </a:solidFill>
              <a:latin typeface="全新硬笔行书简" panose="02010600040101010101" pitchFamily="2" charset="-122"/>
              <a:ea typeface="全新硬笔行书简" panose="02010600040101010101" pitchFamily="2" charset="-122"/>
            </a:endParaRPr>
          </a:p>
        </p:txBody>
      </p:sp>
      <p:sp>
        <p:nvSpPr>
          <p:cNvPr id="4" name="文本占位符 3"/>
          <p:cNvSpPr>
            <a:spLocks noGrp="1" noRot="1" noChangeAspect="1" noMove="1" noResize="1" noEditPoints="1" noAdjustHandles="1" noChangeArrowheads="1" noChangeShapeType="1" noTextEdit="1"/>
          </p:cNvSpPr>
          <p:nvPr>
            <p:ph type="body" sz="half" idx="2"/>
          </p:nvPr>
        </p:nvSpPr>
        <p:spPr>
          <a:xfrm>
            <a:off x="76358" y="1371654"/>
            <a:ext cx="6324434" cy="4754508"/>
          </a:xfrm>
          <a:blipFill>
            <a:blip r:embed="rId1"/>
            <a:stretch>
              <a:fillRect l="-2025" t="-1795" r="-675"/>
            </a:stretch>
          </a:blipFill>
        </p:spPr>
        <p:txBody>
          <a:bodyPr/>
          <a:lstStyle/>
          <a:p>
            <a:pPr>
              <a:defRPr/>
            </a:pPr>
            <a:r>
              <a:rPr lang="zh-CN" altLang="en-US" dirty="0">
                <a:noFill/>
              </a:rPr>
              <a:t> </a:t>
            </a:r>
            <a:endParaRPr lang="zh-CN" altLang="en-US" dirty="0">
              <a:no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a:xfrm>
            <a:off x="609600" y="273050"/>
            <a:ext cx="6705600" cy="946150"/>
          </a:xfrm>
        </p:spPr>
        <p:txBody>
          <a:bodyPr/>
          <a:lstStyle/>
          <a:p>
            <a:r>
              <a:rPr lang="zh-CN" altLang="en-US" sz="4000" smtClean="0">
                <a:solidFill>
                  <a:srgbClr val="FF0000"/>
                </a:solidFill>
                <a:latin typeface="全新硬笔行书简" panose="02010600040101010101" pitchFamily="2" charset="-122"/>
                <a:ea typeface="全新硬笔行书简" panose="02010600040101010101" pitchFamily="2" charset="-122"/>
              </a:rPr>
              <a:t>误差分析及误差危害规避</a:t>
            </a:r>
            <a:endParaRPr lang="zh-CN" altLang="en-US" sz="4000" smtClean="0">
              <a:solidFill>
                <a:srgbClr val="FF0000"/>
              </a:solidFill>
              <a:latin typeface="全新硬笔行书简" panose="02010600040101010101" pitchFamily="2" charset="-122"/>
              <a:ea typeface="全新硬笔行书简" panose="02010600040101010101" pitchFamily="2" charset="-122"/>
            </a:endParaRPr>
          </a:p>
        </p:txBody>
      </p:sp>
      <p:pic>
        <p:nvPicPr>
          <p:cNvPr id="35844" name="文本框 4"/>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5334000"/>
            <a:ext cx="9829800" cy="13462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占位符 3"/>
          <p:cNvSpPr>
            <a:spLocks noGrp="1" noRot="1" noChangeAspect="1" noMove="1" noResize="1" noEditPoints="1" noAdjustHandles="1" noChangeArrowheads="1" noChangeShapeType="1" noTextEdit="1"/>
          </p:cNvSpPr>
          <p:nvPr>
            <p:ph type="body" sz="half" idx="2"/>
          </p:nvPr>
        </p:nvSpPr>
        <p:spPr>
          <a:xfrm>
            <a:off x="76358" y="1371655"/>
            <a:ext cx="11505898" cy="3886098"/>
          </a:xfrm>
          <a:blipFill>
            <a:blip r:embed="rId2"/>
            <a:stretch>
              <a:fillRect l="-848" t="-1884" b="-1884"/>
            </a:stretch>
          </a:blipFill>
        </p:spPr>
        <p:txBody>
          <a:bodyPr/>
          <a:lstStyle/>
          <a:p>
            <a:pPr>
              <a:defRPr/>
            </a:pPr>
            <a:r>
              <a:rPr lang="zh-CN" altLang="en-US" sz="2800" dirty="0" smtClean="0">
                <a:noFill/>
              </a:rPr>
              <a:t> </a:t>
            </a:r>
            <a:endParaRPr lang="zh-CN" altLang="en-US" sz="2800" dirty="0">
              <a:no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文本框 1"/>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348" y="381080"/>
            <a:ext cx="7217475" cy="4571880"/>
          </a:xfrm>
          <a:prstGeom prst="rect">
            <a:avLst/>
          </a:prstGeom>
          <a:noFill/>
          <a:extLst>
            <a:ext uri="{909E8E84-426E-40DD-AFC4-6F175D3DCCD1}">
              <a14:hiddenFill xmlns:a14="http://schemas.microsoft.com/office/drawing/2010/main">
                <a:solidFill>
                  <a:srgbClr val="FFFFFF"/>
                </a:solidFill>
              </a14:hiddenFill>
            </a:ext>
          </a:extLst>
        </p:spPr>
      </p:pic>
      <p:sp>
        <p:nvSpPr>
          <p:cNvPr id="35843" name="矩形 2"/>
          <p:cNvSpPr>
            <a:spLocks noChangeArrowheads="1"/>
          </p:cNvSpPr>
          <p:nvPr/>
        </p:nvSpPr>
        <p:spPr bwMode="auto">
          <a:xfrm>
            <a:off x="6934200" y="1981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1"/>
          <p:cNvSpPr>
            <a:spLocks noChangeArrowheads="1"/>
          </p:cNvSpPr>
          <p:nvPr/>
        </p:nvSpPr>
        <p:spPr bwMode="auto">
          <a:xfrm>
            <a:off x="1219328" y="2209832"/>
            <a:ext cx="518146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dirty="0">
                <a:solidFill>
                  <a:schemeClr val="bg1"/>
                </a:solidFill>
                <a:latin typeface="方正静蕾简体" panose="02000000000000000000" pitchFamily="2" charset="-122"/>
                <a:ea typeface="方正静蕾简体" panose="02000000000000000000" pitchFamily="2" charset="-122"/>
              </a:rPr>
              <a:t>解决一个科学计算问题，总是围绕着这三个问题展开，即：做什么？怎么做？效果如何？</a:t>
            </a:r>
            <a:endParaRPr lang="zh-CN" altLang="en-US" sz="2400" b="1" dirty="0">
              <a:solidFill>
                <a:schemeClr val="bg1"/>
              </a:solidFill>
              <a:latin typeface="方正静蕾简体" panose="02000000000000000000" pitchFamily="2" charset="-122"/>
              <a:ea typeface="方正静蕾简体" panose="02000000000000000000" pitchFamily="2" charset="-122"/>
            </a:endParaRPr>
          </a:p>
          <a:p>
            <a:pPr algn="ctr">
              <a:lnSpc>
                <a:spcPct val="150000"/>
              </a:lnSpc>
            </a:pPr>
            <a:r>
              <a:rPr lang="zh-CN" altLang="en-US" sz="2400" b="1" dirty="0" smtClean="0">
                <a:solidFill>
                  <a:schemeClr val="bg1"/>
                </a:solidFill>
                <a:latin typeface="方正静蕾简体" panose="02000000000000000000" pitchFamily="2" charset="-122"/>
                <a:ea typeface="方正静蕾简体" panose="02000000000000000000" pitchFamily="2" charset="-122"/>
              </a:rPr>
              <a:t>正确</a:t>
            </a:r>
            <a:r>
              <a:rPr lang="zh-CN" altLang="en-US" sz="2400" b="1" dirty="0">
                <a:solidFill>
                  <a:schemeClr val="bg1"/>
                </a:solidFill>
                <a:latin typeface="方正静蕾简体" panose="02000000000000000000" pitchFamily="2" charset="-122"/>
                <a:ea typeface="方正静蕾简体" panose="02000000000000000000" pitchFamily="2" charset="-122"/>
              </a:rPr>
              <a:t>有效地制定算法是科学计算成败的</a:t>
            </a:r>
            <a:r>
              <a:rPr lang="zh-CN" altLang="en-US" sz="2400" b="1" dirty="0" smtClean="0">
                <a:solidFill>
                  <a:schemeClr val="bg1"/>
                </a:solidFill>
                <a:latin typeface="方正静蕾简体" panose="02000000000000000000" pitchFamily="2" charset="-122"/>
                <a:ea typeface="方正静蕾简体" panose="02000000000000000000" pitchFamily="2" charset="-122"/>
              </a:rPr>
              <a:t>关键</a:t>
            </a:r>
            <a:endParaRPr lang="en-US" altLang="zh-CN" sz="2400" b="1" dirty="0" smtClean="0">
              <a:solidFill>
                <a:schemeClr val="bg1"/>
              </a:solidFill>
              <a:latin typeface="方正静蕾简体" panose="02000000000000000000" pitchFamily="2" charset="-122"/>
              <a:ea typeface="方正静蕾简体" panose="02000000000000000000" pitchFamily="2" charset="-122"/>
            </a:endParaRPr>
          </a:p>
        </p:txBody>
      </p:sp>
      <p:sp>
        <p:nvSpPr>
          <p:cNvPr id="36868" name="矩形 5"/>
          <p:cNvSpPr>
            <a:spLocks noChangeArrowheads="1"/>
          </p:cNvSpPr>
          <p:nvPr/>
        </p:nvSpPr>
        <p:spPr bwMode="auto">
          <a:xfrm>
            <a:off x="990600" y="523875"/>
            <a:ext cx="388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全新硬笔楷书简" panose="02010600040101010101" pitchFamily="2" charset="-122"/>
                <a:ea typeface="全新硬笔楷书简" panose="02010600040101010101" pitchFamily="2" charset="-122"/>
              </a:rPr>
              <a:t>能否正确有效地制定算法是科学计算成败的关键</a:t>
            </a:r>
            <a:endParaRPr lang="zh-CN" altLang="en-US" sz="2400" b="1">
              <a:solidFill>
                <a:schemeClr val="bg1"/>
              </a:solidFill>
              <a:latin typeface="全新硬笔楷书简" panose="02010600040101010101" pitchFamily="2" charset="-122"/>
              <a:ea typeface="全新硬笔楷书简" panose="02010600040101010101" pitchFamily="2" charset="-122"/>
            </a:endParaRPr>
          </a:p>
        </p:txBody>
      </p:sp>
      <p:pic>
        <p:nvPicPr>
          <p:cNvPr id="10" name="图片 9"/>
          <p:cNvPicPr>
            <a:picLocks noChangeAspect="1"/>
          </p:cNvPicPr>
          <p:nvPr/>
        </p:nvPicPr>
        <p:blipFill>
          <a:blip r:embed="rId1"/>
          <a:stretch>
            <a:fillRect/>
          </a:stretch>
        </p:blipFill>
        <p:spPr>
          <a:xfrm rot="19850327">
            <a:off x="328613" y="5581650"/>
            <a:ext cx="957262" cy="96996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title"/>
          </p:nvPr>
        </p:nvSpPr>
        <p:spPr>
          <a:xfrm>
            <a:off x="228754" y="273050"/>
            <a:ext cx="4648078" cy="1162050"/>
          </a:xfrm>
        </p:spPr>
        <p:txBody>
          <a:bodyPr/>
          <a:lstStyle/>
          <a:p>
            <a:r>
              <a:rPr lang="zh-CN" altLang="en-US" sz="6600" dirty="0" smtClean="0">
                <a:solidFill>
                  <a:srgbClr val="00B050"/>
                </a:solidFill>
                <a:latin typeface="全新硬笔行书简" panose="02010600040101010101" pitchFamily="2" charset="-122"/>
                <a:ea typeface="全新硬笔行书简" panose="02010600040101010101" pitchFamily="2" charset="-122"/>
              </a:rPr>
              <a:t>插值与拟合</a:t>
            </a:r>
            <a:endParaRPr lang="zh-CN" altLang="en-US" sz="6600" dirty="0" smtClean="0">
              <a:solidFill>
                <a:srgbClr val="00B050"/>
              </a:solidFill>
              <a:latin typeface="全新硬笔行书简" panose="02010600040101010101" pitchFamily="2" charset="-122"/>
              <a:ea typeface="全新硬笔行书简" panose="02010600040101010101" pitchFamily="2" charset="-122"/>
            </a:endParaRPr>
          </a:p>
        </p:txBody>
      </p:sp>
      <p:sp>
        <p:nvSpPr>
          <p:cNvPr id="4" name="文本占位符 3"/>
          <p:cNvSpPr>
            <a:spLocks noGrp="1" noChangeArrowheads="1"/>
          </p:cNvSpPr>
          <p:nvPr>
            <p:ph type="body" sz="half" idx="2"/>
          </p:nvPr>
        </p:nvSpPr>
        <p:spPr/>
        <p:txBody>
          <a:bodyPr/>
          <a:lstStyle/>
          <a:p>
            <a:r>
              <a:rPr lang="zh-CN" altLang="en-US" sz="3200" b="1" smtClean="0">
                <a:solidFill>
                  <a:srgbClr val="FF0000"/>
                </a:solidFill>
                <a:latin typeface="全新硬笔行书简" panose="02010600040101010101" pitchFamily="2" charset="-122"/>
                <a:ea typeface="全新硬笔行书简" panose="02010600040101010101" pitchFamily="2" charset="-122"/>
              </a:rPr>
              <a:t>数值分析</a:t>
            </a:r>
            <a:r>
              <a:rPr lang="zh-CN" altLang="en-US" sz="3200" smtClean="0">
                <a:solidFill>
                  <a:schemeClr val="bg1"/>
                </a:solidFill>
                <a:latin typeface="全新硬笔行书简" panose="02010600040101010101" pitchFamily="2" charset="-122"/>
                <a:ea typeface="全新硬笔行书简" panose="02010600040101010101" pitchFamily="2" charset="-122"/>
              </a:rPr>
              <a:t>也称</a:t>
            </a:r>
            <a:r>
              <a:rPr lang="zh-CN" altLang="en-US" sz="3200" b="1" smtClean="0">
                <a:solidFill>
                  <a:srgbClr val="FF0000"/>
                </a:solidFill>
                <a:latin typeface="全新硬笔行书简" panose="02010600040101010101" pitchFamily="2" charset="-122"/>
                <a:ea typeface="全新硬笔行书简" panose="02010600040101010101" pitchFamily="2" charset="-122"/>
              </a:rPr>
              <a:t>计算方法</a:t>
            </a:r>
            <a:r>
              <a:rPr lang="zh-CN" altLang="en-US" sz="3200" smtClean="0">
                <a:solidFill>
                  <a:schemeClr val="bg1"/>
                </a:solidFill>
                <a:latin typeface="全新硬笔行书简" panose="02010600040101010101" pitchFamily="2" charset="-122"/>
                <a:ea typeface="全新硬笔行书简" panose="02010600040101010101" pitchFamily="2" charset="-122"/>
              </a:rPr>
              <a:t>，它是将一个数值计算问题，选取一种</a:t>
            </a:r>
            <a:r>
              <a:rPr lang="zh-CN" altLang="en-US" sz="3200" smtClean="0">
                <a:solidFill>
                  <a:srgbClr val="FFFF00"/>
                </a:solidFill>
                <a:latin typeface="全新硬笔行书简" panose="02010600040101010101" pitchFamily="2" charset="-122"/>
                <a:ea typeface="全新硬笔行书简" panose="02010600040101010101" pitchFamily="2" charset="-122"/>
              </a:rPr>
              <a:t>有序计算过程</a:t>
            </a:r>
            <a:r>
              <a:rPr lang="zh-CN" altLang="en-US" sz="3200" smtClean="0">
                <a:solidFill>
                  <a:schemeClr val="bg1"/>
                </a:solidFill>
                <a:latin typeface="全新硬笔行书简" panose="02010600040101010101" pitchFamily="2" charset="-122"/>
                <a:ea typeface="全新硬笔行书简" panose="02010600040101010101" pitchFamily="2" charset="-122"/>
              </a:rPr>
              <a:t>，输入到计算机执行得到计算结果，并对计算过程及结果进行分析评估的数学学科</a:t>
            </a:r>
            <a:r>
              <a:rPr lang="zh-CN" altLang="en-US" smtClean="0">
                <a:solidFill>
                  <a:schemeClr val="bg1"/>
                </a:solidFill>
              </a:rPr>
              <a:t>。</a:t>
            </a:r>
            <a:endParaRPr lang="zh-CN" altLang="en-US" smtClean="0">
              <a:solidFill>
                <a:schemeClr val="bg1"/>
              </a:solidFill>
            </a:endParaRPr>
          </a:p>
        </p:txBody>
      </p:sp>
      <p:pic>
        <p:nvPicPr>
          <p:cNvPr id="8"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0600" y="76200"/>
            <a:ext cx="600233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内容占位符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76863" y="2309813"/>
            <a:ext cx="6815137" cy="4548187"/>
          </a:xfrm>
        </p:spPr>
      </p:pic>
      <p:sp>
        <p:nvSpPr>
          <p:cNvPr id="9" name="圆角矩形标注 8"/>
          <p:cNvSpPr/>
          <p:nvPr/>
        </p:nvSpPr>
        <p:spPr bwMode="auto">
          <a:xfrm>
            <a:off x="-152239" y="2667019"/>
            <a:ext cx="609586" cy="1371564"/>
          </a:xfrm>
          <a:prstGeom prst="wedgeRoundRectCallout">
            <a:avLst>
              <a:gd name="adj1" fmla="val 110438"/>
              <a:gd name="adj2" fmla="val -9652"/>
              <a:gd name="adj3" fmla="val 16667"/>
            </a:avLst>
          </a:prstGeom>
          <a:solidFill>
            <a:schemeClr val="accent1"/>
          </a:solidFill>
          <a:ln w="9525" cap="flat" cmpd="sng" algn="ct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prstDash val="solid"/>
            <a:round/>
            <a:headEnd type="none" w="med" len="med"/>
            <a:tailEnd type="none" w="med" len="med"/>
          </a:ln>
          <a:effectLst/>
        </p:spPr>
        <p:txBody>
          <a:bodyPr/>
          <a:lstStyle/>
          <a:p>
            <a:pPr>
              <a:defRPr/>
            </a:pPr>
            <a:r>
              <a:rPr lang="zh-CN" altLang="en-US" sz="3600" dirty="0">
                <a:solidFill>
                  <a:srgbClr val="FFFF00"/>
                </a:solidFill>
                <a:sym typeface="+mn-ea"/>
              </a:rPr>
              <a:t>算法</a:t>
            </a:r>
            <a:endParaRPr lang="zh-CN" altLang="en-US" sz="3600"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nodeType="clickEffect">
                                  <p:stCondLst>
                                    <p:cond delay="0"/>
                                  </p:stCondLst>
                                  <p:childTnLst>
                                    <p:anim calcmode="lin" valueType="num">
                                      <p:cBhvr>
                                        <p:cTn id="26" dur="500"/>
                                        <p:tgtEl>
                                          <p:spTgt spid="8"/>
                                        </p:tgtEl>
                                        <p:attrNameLst>
                                          <p:attrName>ppt_w</p:attrName>
                                        </p:attrNameLst>
                                      </p:cBhvr>
                                      <p:tavLst>
                                        <p:tav tm="0">
                                          <p:val>
                                            <p:strVal val="ppt_w"/>
                                          </p:val>
                                        </p:tav>
                                        <p:tav tm="100000">
                                          <p:val>
                                            <p:fltVal val="0"/>
                                          </p:val>
                                        </p:tav>
                                      </p:tavLst>
                                    </p:anim>
                                    <p:anim calcmode="lin" valueType="num">
                                      <p:cBhvr>
                                        <p:cTn id="27" dur="500"/>
                                        <p:tgtEl>
                                          <p:spTgt spid="8"/>
                                        </p:tgtEl>
                                        <p:attrNameLst>
                                          <p:attrName>ppt_h</p:attrName>
                                        </p:attrNameLst>
                                      </p:cBhvr>
                                      <p:tavLst>
                                        <p:tav tm="0">
                                          <p:val>
                                            <p:strVal val="ppt_h"/>
                                          </p:val>
                                        </p:tav>
                                        <p:tav tm="100000">
                                          <p:val>
                                            <p:fltVal val="0"/>
                                          </p:val>
                                        </p:tav>
                                      </p:tavLst>
                                    </p:anim>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2170113"/>
            <a:ext cx="5029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标题 1"/>
          <p:cNvSpPr>
            <a:spLocks noGrp="1" noChangeArrowheads="1"/>
          </p:cNvSpPr>
          <p:nvPr>
            <p:ph type="title"/>
          </p:nvPr>
        </p:nvSpPr>
        <p:spPr/>
        <p:txBody>
          <a:bodyPr/>
          <a:lstStyle/>
          <a:p>
            <a:r>
              <a:rPr lang="zh-CN" altLang="en-US" sz="4400" smtClean="0">
                <a:solidFill>
                  <a:srgbClr val="FF0000"/>
                </a:solidFill>
                <a:latin typeface="全新硬笔行书简" panose="02010600040101010101" pitchFamily="2" charset="-122"/>
                <a:ea typeface="全新硬笔行书简" panose="02010600040101010101" pitchFamily="2" charset="-122"/>
              </a:rPr>
              <a:t>一、算法</a:t>
            </a:r>
            <a:endParaRPr lang="zh-CN" altLang="en-US" sz="4400" smtClean="0">
              <a:solidFill>
                <a:srgbClr val="FF0000"/>
              </a:solidFill>
              <a:latin typeface="全新硬笔行书简" panose="02010600040101010101" pitchFamily="2" charset="-122"/>
              <a:ea typeface="全新硬笔行书简" panose="02010600040101010101" pitchFamily="2" charset="-122"/>
            </a:endParaRPr>
          </a:p>
        </p:txBody>
      </p:sp>
      <p:sp>
        <p:nvSpPr>
          <p:cNvPr id="5" name="文本框 4"/>
          <p:cNvSpPr txBox="1">
            <a:spLocks noChangeArrowheads="1"/>
          </p:cNvSpPr>
          <p:nvPr/>
        </p:nvSpPr>
        <p:spPr bwMode="auto">
          <a:xfrm>
            <a:off x="6781800" y="838200"/>
            <a:ext cx="5029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chemeClr val="bg1"/>
                </a:solidFill>
              </a:rPr>
              <a:t>使用</a:t>
            </a:r>
            <a:r>
              <a:rPr lang="zh-CN" altLang="en-US" sz="2800">
                <a:solidFill>
                  <a:srgbClr val="00B0F0"/>
                </a:solidFill>
              </a:rPr>
              <a:t>克拉默</a:t>
            </a:r>
            <a:r>
              <a:rPr lang="en-US" altLang="zh-CN" sz="2800">
                <a:solidFill>
                  <a:srgbClr val="00B0F0"/>
                </a:solidFill>
              </a:rPr>
              <a:t>(Cramer)</a:t>
            </a:r>
            <a:r>
              <a:rPr lang="zh-CN" altLang="en-US" sz="2800">
                <a:solidFill>
                  <a:srgbClr val="00B0F0"/>
                </a:solidFill>
              </a:rPr>
              <a:t>法则</a:t>
            </a:r>
            <a:r>
              <a:rPr lang="zh-CN" altLang="en-US" sz="2800">
                <a:solidFill>
                  <a:schemeClr val="bg1"/>
                </a:solidFill>
              </a:rPr>
              <a:t>，要计算         个</a:t>
            </a:r>
            <a:r>
              <a:rPr lang="en-US" altLang="zh-CN" sz="2800" i="1">
                <a:solidFill>
                  <a:schemeClr val="bg1"/>
                </a:solidFill>
                <a:latin typeface="Times New Roman" panose="02020603050405020304" pitchFamily="18" charset="0"/>
              </a:rPr>
              <a:t>n</a:t>
            </a:r>
            <a:r>
              <a:rPr lang="zh-CN" altLang="en-US" sz="2800">
                <a:solidFill>
                  <a:schemeClr val="bg1"/>
                </a:solidFill>
              </a:rPr>
              <a:t>阶行列式</a:t>
            </a:r>
            <a:r>
              <a:rPr lang="en-US" altLang="zh-CN" sz="2800">
                <a:solidFill>
                  <a:schemeClr val="bg1"/>
                </a:solidFill>
              </a:rPr>
              <a:t>,</a:t>
            </a:r>
            <a:endParaRPr lang="zh-CN" altLang="en-US" sz="2800" b="1"/>
          </a:p>
        </p:txBody>
      </p:sp>
      <p:sp>
        <p:nvSpPr>
          <p:cNvPr id="4" name="文本占位符 3"/>
          <p:cNvSpPr>
            <a:spLocks noGrp="1" noChangeArrowheads="1"/>
          </p:cNvSpPr>
          <p:nvPr>
            <p:ph type="body" sz="half" idx="2"/>
          </p:nvPr>
        </p:nvSpPr>
        <p:spPr>
          <a:xfrm>
            <a:off x="228600" y="1435100"/>
            <a:ext cx="5257800" cy="4965700"/>
          </a:xfrm>
        </p:spPr>
        <p:txBody>
          <a:bodyPr/>
          <a:lstStyle/>
          <a:p>
            <a:r>
              <a:rPr lang="zh-CN" altLang="en-US" sz="2400" smtClean="0">
                <a:solidFill>
                  <a:schemeClr val="bg1"/>
                </a:solidFill>
                <a:latin typeface="全新硬笔行书简" panose="02010600040101010101" pitchFamily="2" charset="-122"/>
                <a:ea typeface="全新硬笔行书简" panose="02010600040101010101" pitchFamily="2" charset="-122"/>
              </a:rPr>
              <a:t>计算方法就是研究各种“数值问题”的算法。一个</a:t>
            </a:r>
            <a:r>
              <a:rPr lang="zh-CN" altLang="en-US" sz="2400" smtClean="0">
                <a:solidFill>
                  <a:srgbClr val="FFFF00"/>
                </a:solidFill>
                <a:latin typeface="全新硬笔行书简" panose="02010600040101010101" pitchFamily="2" charset="-122"/>
                <a:ea typeface="全新硬笔行书简" panose="02010600040101010101" pitchFamily="2" charset="-122"/>
              </a:rPr>
              <a:t>面向计算机</a:t>
            </a:r>
            <a:r>
              <a:rPr lang="zh-CN" altLang="en-US" sz="2400" smtClean="0">
                <a:solidFill>
                  <a:schemeClr val="bg1"/>
                </a:solidFill>
                <a:latin typeface="全新硬笔行书简" panose="02010600040101010101" pitchFamily="2" charset="-122"/>
                <a:ea typeface="全新硬笔行书简" panose="02010600040101010101" pitchFamily="2" charset="-122"/>
              </a:rPr>
              <a:t>，有</a:t>
            </a:r>
            <a:r>
              <a:rPr lang="zh-CN" altLang="en-US" sz="2400" smtClean="0">
                <a:solidFill>
                  <a:srgbClr val="FFFF00"/>
                </a:solidFill>
                <a:latin typeface="全新硬笔行书简" panose="02010600040101010101" pitchFamily="2" charset="-122"/>
                <a:ea typeface="全新硬笔行书简" panose="02010600040101010101" pitchFamily="2" charset="-122"/>
              </a:rPr>
              <a:t>可靠理论分析</a:t>
            </a:r>
            <a:r>
              <a:rPr lang="zh-CN" altLang="en-US" sz="2400" smtClean="0">
                <a:solidFill>
                  <a:schemeClr val="bg1"/>
                </a:solidFill>
                <a:latin typeface="全新硬笔行书简" panose="02010600040101010101" pitchFamily="2" charset="-122"/>
                <a:ea typeface="全新硬笔行书简" panose="02010600040101010101" pitchFamily="2" charset="-122"/>
              </a:rPr>
              <a:t>且</a:t>
            </a:r>
            <a:r>
              <a:rPr lang="zh-CN" altLang="en-US" sz="2400" smtClean="0">
                <a:solidFill>
                  <a:srgbClr val="FFFF00"/>
                </a:solidFill>
                <a:latin typeface="全新硬笔行书简" panose="02010600040101010101" pitchFamily="2" charset="-122"/>
                <a:ea typeface="全新硬笔行书简" panose="02010600040101010101" pitchFamily="2" charset="-122"/>
              </a:rPr>
              <a:t>计算复杂性好</a:t>
            </a:r>
            <a:r>
              <a:rPr lang="zh-CN" altLang="en-US" sz="2400" smtClean="0">
                <a:solidFill>
                  <a:schemeClr val="bg1"/>
                </a:solidFill>
                <a:latin typeface="全新硬笔行书简" panose="02010600040101010101" pitchFamily="2" charset="-122"/>
                <a:ea typeface="全新硬笔行书简" panose="02010600040101010101" pitchFamily="2" charset="-122"/>
              </a:rPr>
              <a:t>的算法就是一个好算法。</a:t>
            </a:r>
            <a:endParaRPr lang="en-US" altLang="zh-CN" sz="2400" smtClean="0">
              <a:solidFill>
                <a:schemeClr val="bg1"/>
              </a:solidFill>
              <a:latin typeface="全新硬笔行书简" panose="02010600040101010101" pitchFamily="2" charset="-122"/>
              <a:ea typeface="全新硬笔行书简" panose="02010600040101010101" pitchFamily="2" charset="-122"/>
            </a:endParaRPr>
          </a:p>
          <a:p>
            <a:r>
              <a:rPr lang="zh-CN" altLang="en-US" sz="2400" smtClean="0">
                <a:solidFill>
                  <a:srgbClr val="FF0000"/>
                </a:solidFill>
                <a:latin typeface="全新硬笔行书简" panose="02010600040101010101" pitchFamily="2" charset="-122"/>
                <a:ea typeface="全新硬笔行书简" panose="02010600040101010101" pitchFamily="2" charset="-122"/>
              </a:rPr>
              <a:t>算法的理论分析</a:t>
            </a:r>
            <a:r>
              <a:rPr lang="zh-CN" altLang="en-US" sz="2400" smtClean="0">
                <a:solidFill>
                  <a:schemeClr val="bg1"/>
                </a:solidFill>
                <a:latin typeface="全新硬笔行书简" panose="02010600040101010101" pitchFamily="2" charset="-122"/>
                <a:ea typeface="全新硬笔行书简" panose="02010600040101010101" pitchFamily="2" charset="-122"/>
              </a:rPr>
              <a:t>：主要是连续问题离散化和离散性方程数值求解，包括</a:t>
            </a:r>
            <a:r>
              <a:rPr lang="zh-CN" altLang="en-US" sz="2400" smtClean="0">
                <a:solidFill>
                  <a:srgbClr val="FFFF00"/>
                </a:solidFill>
                <a:latin typeface="全新硬笔行书简" panose="02010600040101010101" pitchFamily="2" charset="-122"/>
                <a:ea typeface="全新硬笔行书简" panose="02010600040101010101" pitchFamily="2" charset="-122"/>
              </a:rPr>
              <a:t>误差分析</a:t>
            </a:r>
            <a:r>
              <a:rPr lang="zh-CN" altLang="en-US" sz="2400" smtClean="0">
                <a:solidFill>
                  <a:schemeClr val="bg1"/>
                </a:solidFill>
                <a:latin typeface="全新硬笔行书简" panose="02010600040101010101" pitchFamily="2" charset="-122"/>
                <a:ea typeface="全新硬笔行书简" panose="02010600040101010101" pitchFamily="2" charset="-122"/>
              </a:rPr>
              <a:t>、</a:t>
            </a:r>
            <a:r>
              <a:rPr lang="zh-CN" altLang="en-US" sz="2400" smtClean="0">
                <a:solidFill>
                  <a:srgbClr val="FFFF00"/>
                </a:solidFill>
                <a:latin typeface="全新硬笔行书简" panose="02010600040101010101" pitchFamily="2" charset="-122"/>
                <a:ea typeface="全新硬笔行书简" panose="02010600040101010101" pitchFamily="2" charset="-122"/>
              </a:rPr>
              <a:t>稳定性</a:t>
            </a:r>
            <a:r>
              <a:rPr lang="zh-CN" altLang="en-US" sz="2400" smtClean="0">
                <a:solidFill>
                  <a:schemeClr val="bg1"/>
                </a:solidFill>
                <a:latin typeface="全新硬笔行书简" panose="02010600040101010101" pitchFamily="2" charset="-122"/>
                <a:ea typeface="全新硬笔行书简" panose="02010600040101010101" pitchFamily="2" charset="-122"/>
              </a:rPr>
              <a:t>、</a:t>
            </a:r>
            <a:r>
              <a:rPr lang="zh-CN" altLang="en-US" sz="2400" smtClean="0">
                <a:solidFill>
                  <a:srgbClr val="FFFF00"/>
                </a:solidFill>
                <a:latin typeface="全新硬笔行书简" panose="02010600040101010101" pitchFamily="2" charset="-122"/>
                <a:ea typeface="全新硬笔行书简" panose="02010600040101010101" pitchFamily="2" charset="-122"/>
              </a:rPr>
              <a:t>收敛性</a:t>
            </a:r>
            <a:r>
              <a:rPr lang="zh-CN" altLang="en-US" sz="2400" smtClean="0">
                <a:solidFill>
                  <a:schemeClr val="bg1"/>
                </a:solidFill>
                <a:latin typeface="全新硬笔行书简" panose="02010600040101010101" pitchFamily="2" charset="-122"/>
                <a:ea typeface="全新硬笔行书简" panose="02010600040101010101" pitchFamily="2" charset="-122"/>
              </a:rPr>
              <a:t>等，它刻画了算法的可靠性、准确性。</a:t>
            </a:r>
            <a:endParaRPr lang="en-US" altLang="zh-CN" sz="2400" smtClean="0">
              <a:solidFill>
                <a:schemeClr val="bg1"/>
              </a:solidFill>
              <a:latin typeface="全新硬笔行书简" panose="02010600040101010101" pitchFamily="2" charset="-122"/>
              <a:ea typeface="全新硬笔行书简" panose="02010600040101010101" pitchFamily="2" charset="-122"/>
            </a:endParaRPr>
          </a:p>
          <a:p>
            <a:r>
              <a:rPr lang="zh-CN" altLang="en-US" sz="2400" smtClean="0">
                <a:solidFill>
                  <a:srgbClr val="FF0000"/>
                </a:solidFill>
                <a:latin typeface="全新硬笔行书简" panose="02010600040101010101" pitchFamily="2" charset="-122"/>
                <a:ea typeface="全新硬笔行书简" panose="02010600040101010101" pitchFamily="2" charset="-122"/>
              </a:rPr>
              <a:t>算法的复杂性</a:t>
            </a:r>
            <a:r>
              <a:rPr lang="zh-CN" altLang="en-US" sz="2400" smtClean="0">
                <a:solidFill>
                  <a:schemeClr val="bg1"/>
                </a:solidFill>
                <a:latin typeface="全新硬笔行书简" panose="02010600040101010101" pitchFamily="2" charset="-122"/>
                <a:ea typeface="全新硬笔行书简" panose="02010600040101010101" pitchFamily="2" charset="-122"/>
              </a:rPr>
              <a:t>包括计算的</a:t>
            </a:r>
            <a:r>
              <a:rPr lang="zh-CN" altLang="en-US" sz="2400" smtClean="0">
                <a:solidFill>
                  <a:srgbClr val="FFFF00"/>
                </a:solidFill>
                <a:latin typeface="全新硬笔行书简" panose="02010600040101010101" pitchFamily="2" charset="-122"/>
                <a:ea typeface="全新硬笔行书简" panose="02010600040101010101" pitchFamily="2" charset="-122"/>
              </a:rPr>
              <a:t>时间复杂性</a:t>
            </a:r>
            <a:r>
              <a:rPr lang="zh-CN" altLang="en-US" sz="2400" smtClean="0">
                <a:solidFill>
                  <a:schemeClr val="bg1"/>
                </a:solidFill>
                <a:latin typeface="全新硬笔行书简" panose="02010600040101010101" pitchFamily="2" charset="-122"/>
                <a:ea typeface="全新硬笔行书简" panose="02010600040101010101" pitchFamily="2" charset="-122"/>
              </a:rPr>
              <a:t>和</a:t>
            </a:r>
            <a:r>
              <a:rPr lang="zh-CN" altLang="en-US" sz="2400" smtClean="0">
                <a:solidFill>
                  <a:srgbClr val="FFFF00"/>
                </a:solidFill>
                <a:latin typeface="全新硬笔行书简" panose="02010600040101010101" pitchFamily="2" charset="-122"/>
                <a:ea typeface="全新硬笔行书简" panose="02010600040101010101" pitchFamily="2" charset="-122"/>
              </a:rPr>
              <a:t>空间的复杂性</a:t>
            </a:r>
            <a:r>
              <a:rPr lang="zh-CN" altLang="en-US" sz="2400" smtClean="0">
                <a:solidFill>
                  <a:schemeClr val="bg1"/>
                </a:solidFill>
                <a:latin typeface="全新硬笔行书简" panose="02010600040101010101" pitchFamily="2" charset="-122"/>
                <a:ea typeface="全新硬笔行书简" panose="02010600040101010101" pitchFamily="2" charset="-122"/>
              </a:rPr>
              <a:t>。即同一规模和精度下计算时间的长短和计算机内存空间占用的多少，也就是计算量和存储量的分析。</a:t>
            </a:r>
            <a:endParaRPr lang="en-US" altLang="zh-CN" sz="2400" smtClean="0">
              <a:solidFill>
                <a:schemeClr val="bg1"/>
              </a:solidFill>
              <a:latin typeface="全新硬笔行书简" panose="02010600040101010101" pitchFamily="2" charset="-122"/>
              <a:ea typeface="全新硬笔行书简" panose="02010600040101010101" pitchFamily="2" charset="-122"/>
            </a:endParaRPr>
          </a:p>
          <a:p>
            <a:endParaRPr lang="en-US" altLang="zh-CN" sz="3200" smtClean="0">
              <a:solidFill>
                <a:schemeClr val="bg1"/>
              </a:solidFill>
              <a:latin typeface="全新硬笔行书简" panose="02010600040101010101" pitchFamily="2" charset="-122"/>
              <a:ea typeface="全新硬笔行书简" panose="02010600040101010101" pitchFamily="2" charset="-122"/>
            </a:endParaRPr>
          </a:p>
          <a:p>
            <a:endParaRPr lang="zh-CN" altLang="en-US" smtClean="0"/>
          </a:p>
        </p:txBody>
      </p:sp>
      <p:sp>
        <p:nvSpPr>
          <p:cNvPr id="7" name="文本框 6"/>
          <p:cNvSpPr txBox="1">
            <a:spLocks noChangeArrowheads="1"/>
          </p:cNvSpPr>
          <p:nvPr/>
        </p:nvSpPr>
        <p:spPr bwMode="auto">
          <a:xfrm>
            <a:off x="6781800" y="1274763"/>
            <a:ext cx="50339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chemeClr val="bg1"/>
                </a:solidFill>
              </a:rPr>
              <a:t>        </a:t>
            </a:r>
            <a:r>
              <a:rPr lang="zh-CN" altLang="en-US" sz="2800">
                <a:solidFill>
                  <a:srgbClr val="FF0000"/>
                </a:solidFill>
              </a:rPr>
              <a:t>         </a:t>
            </a:r>
            <a:r>
              <a:rPr lang="zh-CN" altLang="en-US" sz="2800">
                <a:solidFill>
                  <a:schemeClr val="bg1"/>
                </a:solidFill>
              </a:rPr>
              <a:t>                       每个行列式要计算   </a:t>
            </a:r>
            <a:r>
              <a:rPr lang="en-US" altLang="zh-CN" sz="2800">
                <a:solidFill>
                  <a:schemeClr val="bg1"/>
                </a:solidFill>
              </a:rPr>
              <a:t>  </a:t>
            </a:r>
            <a:r>
              <a:rPr lang="zh-CN" altLang="en-US" sz="2800">
                <a:solidFill>
                  <a:schemeClr val="bg1"/>
                </a:solidFill>
              </a:rPr>
              <a:t>个项，</a:t>
            </a:r>
            <a:endParaRPr lang="zh-CN" altLang="en-US" sz="2800"/>
          </a:p>
        </p:txBody>
      </p:sp>
      <p:sp>
        <p:nvSpPr>
          <p:cNvPr id="9" name="文本框 8"/>
          <p:cNvSpPr txBox="1">
            <a:spLocks noChangeArrowheads="1"/>
          </p:cNvSpPr>
          <p:nvPr/>
        </p:nvSpPr>
        <p:spPr bwMode="auto">
          <a:xfrm>
            <a:off x="6858000" y="1712913"/>
            <a:ext cx="4800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chemeClr val="bg1"/>
                </a:solidFill>
              </a:rPr>
              <a:t>                                    每项要计算        次乘法，</a:t>
            </a:r>
            <a:endParaRPr lang="zh-CN" altLang="en-US" sz="2800"/>
          </a:p>
        </p:txBody>
      </p:sp>
      <p:sp>
        <p:nvSpPr>
          <p:cNvPr id="8" name="文本框 7"/>
          <p:cNvSpPr txBox="1">
            <a:spLocks noRot="1" noChangeAspect="1" noEditPoints="1" noChangeArrowheads="1" noTextEdit="1"/>
          </p:cNvSpPr>
          <p:nvPr/>
        </p:nvSpPr>
        <p:spPr bwMode="auto">
          <a:xfrm>
            <a:off x="9067800" y="1676400"/>
            <a:ext cx="457200" cy="523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3" name="文本框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933700"/>
            <a:ext cx="5029200" cy="18161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a:spLocks noRot="1" noChangeAspect="1" noEditPoints="1" noChangeArrowheads="1" noTextEdit="1"/>
          </p:cNvSpPr>
          <p:nvPr/>
        </p:nvSpPr>
        <p:spPr bwMode="auto">
          <a:xfrm>
            <a:off x="7921625" y="2133600"/>
            <a:ext cx="1066800" cy="5238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文本框 1"/>
          <p:cNvSpPr txBox="1">
            <a:spLocks noChangeArrowheads="1"/>
          </p:cNvSpPr>
          <p:nvPr/>
        </p:nvSpPr>
        <p:spPr bwMode="auto">
          <a:xfrm>
            <a:off x="6248400" y="314325"/>
            <a:ext cx="563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chemeClr val="bg1"/>
                </a:solidFill>
              </a:rPr>
              <a:t>例</a:t>
            </a:r>
            <a:r>
              <a:rPr lang="en-US" altLang="zh-CN" sz="2800">
                <a:solidFill>
                  <a:schemeClr val="bg1"/>
                </a:solidFill>
              </a:rPr>
              <a:t>1</a:t>
            </a:r>
            <a:r>
              <a:rPr lang="zh-CN" altLang="en-US" sz="2800">
                <a:solidFill>
                  <a:schemeClr val="bg1"/>
                </a:solidFill>
              </a:rPr>
              <a:t>：</a:t>
            </a:r>
            <a:r>
              <a:rPr lang="en-US" altLang="zh-CN" sz="2800">
                <a:solidFill>
                  <a:schemeClr val="bg1"/>
                </a:solidFill>
              </a:rPr>
              <a:t>n</a:t>
            </a:r>
            <a:r>
              <a:rPr lang="zh-CN" altLang="en-US" sz="2800">
                <a:solidFill>
                  <a:schemeClr val="bg1"/>
                </a:solidFill>
              </a:rPr>
              <a:t>元线性方程组求解</a:t>
            </a:r>
            <a:endParaRPr lang="zh-CN" altLang="en-US" sz="2800">
              <a:solidFill>
                <a:schemeClr val="bg1"/>
              </a:solidFill>
            </a:endParaRPr>
          </a:p>
        </p:txBody>
      </p:sp>
      <p:pic>
        <p:nvPicPr>
          <p:cNvPr id="11" name="文本框 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4724400"/>
            <a:ext cx="5029200" cy="2246313"/>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219200"/>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1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wd">
                                    <p:tmAbs val="100"/>
                                  </p:iterate>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wd">
                                    <p:tmAbs val="100"/>
                                  </p:iterate>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zh-CN" altLang="en-US" sz="4400" smtClean="0">
                <a:solidFill>
                  <a:srgbClr val="FF0000"/>
                </a:solidFill>
                <a:latin typeface="全新硬笔行书简" panose="02010600040101010101" pitchFamily="2" charset="-122"/>
                <a:ea typeface="全新硬笔行书简" panose="02010600040101010101" pitchFamily="2" charset="-122"/>
              </a:rPr>
              <a:t>一、算法</a:t>
            </a:r>
            <a:endParaRPr lang="zh-CN" altLang="en-US" sz="4400" smtClean="0">
              <a:solidFill>
                <a:srgbClr val="FF0000"/>
              </a:solidFill>
              <a:latin typeface="全新硬笔行书简" panose="02010600040101010101" pitchFamily="2" charset="-122"/>
              <a:ea typeface="全新硬笔行书简" panose="02010600040101010101" pitchFamily="2" charset="-122"/>
            </a:endParaRPr>
          </a:p>
        </p:txBody>
      </p:sp>
      <p:sp>
        <p:nvSpPr>
          <p:cNvPr id="4" name="文本占位符 3"/>
          <p:cNvSpPr>
            <a:spLocks noGrp="1" noChangeArrowheads="1"/>
          </p:cNvSpPr>
          <p:nvPr>
            <p:ph type="body" sz="half" idx="2"/>
          </p:nvPr>
        </p:nvSpPr>
        <p:spPr>
          <a:xfrm>
            <a:off x="0" y="1435100"/>
            <a:ext cx="5486400" cy="4965700"/>
          </a:xfrm>
        </p:spPr>
        <p:txBody>
          <a:bodyPr/>
          <a:lstStyle/>
          <a:p>
            <a:r>
              <a:rPr lang="zh-CN" altLang="en-US" sz="1800" smtClean="0">
                <a:solidFill>
                  <a:schemeClr val="bg1"/>
                </a:solidFill>
                <a:latin typeface="全新硬笔行书简" panose="02010600040101010101" pitchFamily="2" charset="-122"/>
                <a:ea typeface="全新硬笔行书简" panose="02010600040101010101" pitchFamily="2" charset="-122"/>
              </a:rPr>
              <a:t>秦九韶</a:t>
            </a:r>
            <a:r>
              <a:rPr lang="en-US" altLang="zh-CN" sz="1800" smtClean="0">
                <a:solidFill>
                  <a:schemeClr val="bg1"/>
                </a:solidFill>
                <a:latin typeface="Times New Roman" panose="02020603050405020304" pitchFamily="18" charset="0"/>
                <a:ea typeface="全新硬笔行书简" panose="02010600040101010101" pitchFamily="2" charset="-122"/>
              </a:rPr>
              <a:t>(1208-1261</a:t>
            </a:r>
            <a:r>
              <a:rPr lang="zh-CN" altLang="en-US" sz="1800" smtClean="0">
                <a:solidFill>
                  <a:schemeClr val="bg1"/>
                </a:solidFill>
                <a:latin typeface="全新硬笔行书简" panose="02010600040101010101" pitchFamily="2" charset="-122"/>
                <a:ea typeface="全新硬笔行书简" panose="02010600040101010101" pitchFamily="2" charset="-122"/>
              </a:rPr>
              <a:t>年</a:t>
            </a:r>
            <a:r>
              <a:rPr lang="en-US" altLang="zh-CN" sz="1800" smtClean="0">
                <a:solidFill>
                  <a:schemeClr val="bg1"/>
                </a:solidFill>
                <a:latin typeface="Times New Roman" panose="02020603050405020304" pitchFamily="18" charset="0"/>
                <a:ea typeface="全新硬笔行书简" panose="02010600040101010101" pitchFamily="2" charset="-122"/>
              </a:rPr>
              <a:t>)</a:t>
            </a:r>
            <a:r>
              <a:rPr lang="zh-CN" altLang="en-US" sz="1800" smtClean="0">
                <a:solidFill>
                  <a:schemeClr val="bg1"/>
                </a:solidFill>
                <a:latin typeface="全新硬笔行书简" panose="02010600040101010101" pitchFamily="2" charset="-122"/>
                <a:ea typeface="全新硬笔行书简" panose="02010600040101010101" pitchFamily="2" charset="-122"/>
              </a:rPr>
              <a:t>，中国南宋时期数学家</a:t>
            </a:r>
            <a:r>
              <a:rPr lang="en-US" altLang="zh-CN" sz="1800" smtClean="0">
                <a:solidFill>
                  <a:schemeClr val="bg1"/>
                </a:solidFill>
                <a:latin typeface="全新硬笔行书简" panose="02010600040101010101" pitchFamily="2" charset="-122"/>
                <a:ea typeface="全新硬笔行书简" panose="02010600040101010101" pitchFamily="2" charset="-122"/>
              </a:rPr>
              <a:t>,</a:t>
            </a:r>
            <a:r>
              <a:rPr lang="zh-CN" altLang="en-US" sz="1800" smtClean="0">
                <a:solidFill>
                  <a:schemeClr val="bg1"/>
                </a:solidFill>
                <a:latin typeface="全新硬笔行书简" panose="02010600040101010101" pitchFamily="2" charset="-122"/>
                <a:ea typeface="全新硬笔行书简" panose="02010600040101010101" pitchFamily="2" charset="-122"/>
              </a:rPr>
              <a:t>著有</a:t>
            </a:r>
            <a:r>
              <a:rPr lang="en-US" altLang="zh-CN" sz="1800" smtClean="0">
                <a:solidFill>
                  <a:schemeClr val="bg1"/>
                </a:solidFill>
                <a:latin typeface="全新硬笔行书简" panose="02010600040101010101" pitchFamily="2" charset="-122"/>
                <a:ea typeface="全新硬笔行书简" panose="02010600040101010101" pitchFamily="2" charset="-122"/>
              </a:rPr>
              <a:t>《</a:t>
            </a:r>
            <a:r>
              <a:rPr lang="zh-CN" altLang="en-US" sz="1800" smtClean="0">
                <a:solidFill>
                  <a:schemeClr val="bg1"/>
                </a:solidFill>
                <a:latin typeface="全新硬笔行书简" panose="02010600040101010101" pitchFamily="2" charset="-122"/>
                <a:ea typeface="全新硬笔行书简" panose="02010600040101010101" pitchFamily="2" charset="-122"/>
              </a:rPr>
              <a:t>数书九章</a:t>
            </a:r>
            <a:r>
              <a:rPr lang="en-US" altLang="zh-CN" sz="1800" smtClean="0">
                <a:solidFill>
                  <a:schemeClr val="bg1"/>
                </a:solidFill>
                <a:latin typeface="全新硬笔行书简" panose="02010600040101010101" pitchFamily="2" charset="-122"/>
                <a:ea typeface="全新硬笔行书简" panose="02010600040101010101" pitchFamily="2" charset="-122"/>
              </a:rPr>
              <a:t>》</a:t>
            </a:r>
            <a:r>
              <a:rPr lang="zh-CN" altLang="en-US" sz="1800" smtClean="0">
                <a:solidFill>
                  <a:schemeClr val="bg1"/>
                </a:solidFill>
                <a:latin typeface="全新硬笔行书简" panose="02010600040101010101" pitchFamily="2" charset="-122"/>
                <a:ea typeface="全新硬笔行书简" panose="02010600040101010101" pitchFamily="2" charset="-122"/>
              </a:rPr>
              <a:t>，其成就代表了中世纪数学发展的主流与最高水平，在世界数学史上占有崇高的地位，对后世数学发展产生了广泛的影响。他提出一种多项式算法“秦九韶算法</a:t>
            </a:r>
            <a:r>
              <a:rPr lang="zh-CN" altLang="en-US" sz="1800" smtClean="0">
                <a:solidFill>
                  <a:schemeClr val="bg1"/>
                </a:solidFill>
                <a:latin typeface="Times New Roman" panose="02020603050405020304" pitchFamily="18" charset="0"/>
                <a:ea typeface="全新硬笔行书简" panose="02010600040101010101" pitchFamily="2" charset="-122"/>
              </a:rPr>
              <a:t>（</a:t>
            </a:r>
            <a:r>
              <a:rPr lang="en-US" altLang="zh-CN" sz="1800" smtClean="0">
                <a:solidFill>
                  <a:schemeClr val="bg1"/>
                </a:solidFill>
                <a:latin typeface="Times New Roman" panose="02020603050405020304" pitchFamily="18" charset="0"/>
                <a:ea typeface="全新硬笔行书简" panose="02010600040101010101" pitchFamily="2" charset="-122"/>
              </a:rPr>
              <a:t>1247</a:t>
            </a:r>
            <a:r>
              <a:rPr lang="zh-CN" altLang="en-US" sz="1800" smtClean="0">
                <a:solidFill>
                  <a:schemeClr val="bg1"/>
                </a:solidFill>
                <a:latin typeface="全新硬笔行书简" panose="02010600040101010101" pitchFamily="2" charset="-122"/>
                <a:ea typeface="全新硬笔行书简" panose="02010600040101010101" pitchFamily="2" charset="-122"/>
              </a:rPr>
              <a:t>）”比国外称为“霍纳</a:t>
            </a:r>
            <a:r>
              <a:rPr lang="en-US" altLang="zh-CN" sz="1800" smtClean="0">
                <a:solidFill>
                  <a:schemeClr val="bg1"/>
                </a:solidFill>
                <a:latin typeface="Times New Roman" panose="02020603050405020304" pitchFamily="18" charset="0"/>
                <a:ea typeface="全新硬笔行书简" panose="02010600040101010101" pitchFamily="2" charset="-122"/>
              </a:rPr>
              <a:t>(Hernor</a:t>
            </a:r>
            <a:r>
              <a:rPr lang="zh-CN" altLang="en-US" sz="1800" smtClean="0">
                <a:solidFill>
                  <a:schemeClr val="bg1"/>
                </a:solidFill>
                <a:latin typeface="Times New Roman" panose="02020603050405020304" pitchFamily="18" charset="0"/>
                <a:ea typeface="全新硬笔行书简" panose="02010600040101010101" pitchFamily="2" charset="-122"/>
              </a:rPr>
              <a:t>，英</a:t>
            </a:r>
            <a:r>
              <a:rPr lang="en-US" altLang="zh-CN" sz="1800" smtClean="0">
                <a:solidFill>
                  <a:schemeClr val="bg1"/>
                </a:solidFill>
                <a:latin typeface="Times New Roman" panose="02020603050405020304" pitchFamily="18" charset="0"/>
                <a:ea typeface="全新硬笔行书简" panose="02010600040101010101" pitchFamily="2" charset="-122"/>
              </a:rPr>
              <a:t>)</a:t>
            </a:r>
            <a:r>
              <a:rPr lang="zh-CN" altLang="en-US" sz="1800" smtClean="0">
                <a:solidFill>
                  <a:schemeClr val="bg1"/>
                </a:solidFill>
                <a:latin typeface="Times New Roman" panose="02020603050405020304" pitchFamily="18" charset="0"/>
                <a:ea typeface="全新硬笔行书简" panose="02010600040101010101" pitchFamily="2" charset="-122"/>
              </a:rPr>
              <a:t>算法（</a:t>
            </a:r>
            <a:r>
              <a:rPr lang="en-US" altLang="zh-CN" sz="1800" smtClean="0">
                <a:solidFill>
                  <a:schemeClr val="bg1"/>
                </a:solidFill>
                <a:latin typeface="Times New Roman" panose="02020603050405020304" pitchFamily="18" charset="0"/>
                <a:ea typeface="全新硬笔行书简" panose="02010600040101010101" pitchFamily="2" charset="-122"/>
              </a:rPr>
              <a:t>1819</a:t>
            </a:r>
            <a:r>
              <a:rPr lang="zh-CN" altLang="en-US" sz="1800" smtClean="0">
                <a:solidFill>
                  <a:schemeClr val="bg1"/>
                </a:solidFill>
                <a:latin typeface="Times New Roman" panose="02020603050405020304" pitchFamily="18" charset="0"/>
                <a:ea typeface="全新硬笔行书简" panose="02010600040101010101" pitchFamily="2" charset="-122"/>
              </a:rPr>
              <a:t>）”早</a:t>
            </a:r>
            <a:r>
              <a:rPr lang="en-US" altLang="zh-CN" sz="1800" smtClean="0">
                <a:solidFill>
                  <a:schemeClr val="bg1"/>
                </a:solidFill>
                <a:latin typeface="Times New Roman" panose="02020603050405020304" pitchFamily="18" charset="0"/>
                <a:ea typeface="全新硬笔行书简" panose="02010600040101010101" pitchFamily="2" charset="-122"/>
              </a:rPr>
              <a:t>560</a:t>
            </a:r>
            <a:r>
              <a:rPr lang="zh-CN" altLang="en-US" sz="1800" smtClean="0">
                <a:solidFill>
                  <a:schemeClr val="bg1"/>
                </a:solidFill>
                <a:latin typeface="Times New Roman" panose="02020603050405020304" pitchFamily="18" charset="0"/>
                <a:ea typeface="全新硬笔行书简" panose="02010600040101010101" pitchFamily="2" charset="-122"/>
              </a:rPr>
              <a:t>多年，即使在当代用计算机多项式求值时仍是最优算法。</a:t>
            </a:r>
            <a:endParaRPr lang="zh-CN" altLang="en-US" sz="1800" smtClean="0">
              <a:solidFill>
                <a:schemeClr val="bg1"/>
              </a:solidFill>
              <a:latin typeface="全新硬笔行书简" panose="02010600040101010101" pitchFamily="2" charset="-122"/>
              <a:ea typeface="全新硬笔行书简" panose="02010600040101010101" pitchFamily="2" charset="-122"/>
            </a:endParaRPr>
          </a:p>
        </p:txBody>
      </p:sp>
      <p:sp>
        <p:nvSpPr>
          <p:cNvPr id="14" name="文本框 13"/>
          <p:cNvSpPr txBox="1">
            <a:spLocks noChangeArrowheads="1"/>
          </p:cNvSpPr>
          <p:nvPr/>
        </p:nvSpPr>
        <p:spPr bwMode="auto">
          <a:xfrm>
            <a:off x="6248400" y="314325"/>
            <a:ext cx="563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chemeClr val="bg1"/>
                </a:solidFill>
              </a:rPr>
              <a:t>例</a:t>
            </a:r>
            <a:r>
              <a:rPr lang="en-US" altLang="zh-CN" sz="2800">
                <a:solidFill>
                  <a:schemeClr val="bg1"/>
                </a:solidFill>
              </a:rPr>
              <a:t>2</a:t>
            </a:r>
            <a:r>
              <a:rPr lang="zh-CN" altLang="en-US" sz="2800">
                <a:solidFill>
                  <a:schemeClr val="bg1"/>
                </a:solidFill>
              </a:rPr>
              <a:t>：多项式求值的秦九韶方法</a:t>
            </a:r>
            <a:endParaRPr lang="zh-CN" altLang="en-US" sz="2800">
              <a:solidFill>
                <a:schemeClr val="bg1"/>
              </a:solidFill>
            </a:endParaRPr>
          </a:p>
        </p:txBody>
      </p:sp>
      <p:pic>
        <p:nvPicPr>
          <p:cNvPr id="3"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88" y="4124325"/>
            <a:ext cx="3097212"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文本框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990600"/>
            <a:ext cx="5943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2" name="文本框 1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5638800" cy="773113"/>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429000"/>
            <a:ext cx="28717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文本框 1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2960688"/>
            <a:ext cx="5638800" cy="927100"/>
          </a:xfrm>
          <a:prstGeom prst="rect">
            <a:avLst/>
          </a:prstGeom>
          <a:noFill/>
          <a:extLst>
            <a:ext uri="{909E8E84-426E-40DD-AFC4-6F175D3DCCD1}">
              <a14:hiddenFill xmlns:a14="http://schemas.microsoft.com/office/drawing/2010/main">
                <a:solidFill>
                  <a:srgbClr val="FFFFFF"/>
                </a:solidFill>
              </a14:hiddenFill>
            </a:ext>
          </a:extLst>
        </p:spPr>
      </p:pic>
      <p:pic>
        <p:nvPicPr>
          <p:cNvPr id="20" name="文本框 1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875088"/>
            <a:ext cx="5638800" cy="2620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fltVal val="0"/>
                                          </p:val>
                                        </p:tav>
                                        <p:tav tm="100000">
                                          <p:val>
                                            <p:strVal val="#ppt_w"/>
                                          </p:val>
                                        </p:tav>
                                      </p:tavLst>
                                    </p:anim>
                                    <p:anim calcmode="lin" valueType="num">
                                      <p:cBhvr>
                                        <p:cTn id="41" dur="1000" fill="hold"/>
                                        <p:tgtEl>
                                          <p:spTgt spid="16"/>
                                        </p:tgtEl>
                                        <p:attrNameLst>
                                          <p:attrName>ppt_h</p:attrName>
                                        </p:attrNameLst>
                                      </p:cBhvr>
                                      <p:tavLst>
                                        <p:tav tm="0">
                                          <p:val>
                                            <p:fltVal val="0"/>
                                          </p:val>
                                        </p:tav>
                                        <p:tav tm="100000">
                                          <p:val>
                                            <p:strVal val="#ppt_h"/>
                                          </p:val>
                                        </p:tav>
                                      </p:tavLst>
                                    </p:anim>
                                    <p:anim calcmode="lin" valueType="num">
                                      <p:cBhvr>
                                        <p:cTn id="42" dur="1000" fill="hold"/>
                                        <p:tgtEl>
                                          <p:spTgt spid="16"/>
                                        </p:tgtEl>
                                        <p:attrNameLst>
                                          <p:attrName>style.rotation</p:attrName>
                                        </p:attrNameLst>
                                      </p:cBhvr>
                                      <p:tavLst>
                                        <p:tav tm="0">
                                          <p:val>
                                            <p:fltVal val="90"/>
                                          </p:val>
                                        </p:tav>
                                        <p:tav tm="100000">
                                          <p:val>
                                            <p:fltVal val="0"/>
                                          </p:val>
                                        </p:tav>
                                      </p:tavLst>
                                    </p:anim>
                                    <p:animEffect transition="in" filter="fade">
                                      <p:cBhvr>
                                        <p:cTn id="43" dur="1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iterate type="wd">
                                    <p:tmPct val="10000"/>
                                  </p:iterate>
                                  <p:childTnLst>
                                    <p:set>
                                      <p:cBhvr>
                                        <p:cTn id="47" dur="1" fill="hold">
                                          <p:stCondLst>
                                            <p:cond delay="0"/>
                                          </p:stCondLst>
                                        </p:cTn>
                                        <p:tgtEl>
                                          <p:spTgt spid="4">
                                            <p:txEl>
                                              <p:pRg st="0" end="0"/>
                                            </p:txEl>
                                          </p:spTgt>
                                        </p:tgtEl>
                                        <p:attrNameLst>
                                          <p:attrName>style.visibility</p:attrName>
                                        </p:attrNameLst>
                                      </p:cBhvr>
                                      <p:to>
                                        <p:strVal val="visible"/>
                                      </p:to>
                                    </p:set>
                                    <p:anim calcmode="lin" valueType="num">
                                      <p:cBhvr additive="base">
                                        <p:cTn id="4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8800"/>
                            </p:stCondLst>
                            <p:childTnLst>
                              <p:par>
                                <p:cTn id="51" presetID="1" presetClass="entr" presetSubtype="0" fill="hold" nodeType="afterEffect">
                                  <p:stCondLst>
                                    <p:cond delay="0"/>
                                  </p:stCondLst>
                                  <p:iterate type="wd">
                                    <p:tmAbs val="100"/>
                                  </p:iterate>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iterate type="wd">
                                    <p:tmAbs val="0"/>
                                  </p:iterate>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1"/>
            </p:custDataLst>
          </p:nvPr>
        </p:nvSpPr>
        <p:spPr>
          <a:xfrm>
            <a:off x="4491038" y="1870075"/>
            <a:ext cx="1582737" cy="1582738"/>
          </a:xfrm>
          <a:custGeom>
            <a:avLst/>
            <a:gdLst>
              <a:gd name="connsiteX0" fmla="*/ 1583559 w 1583559"/>
              <a:gd name="connsiteY0" fmla="*/ 0 h 1583558"/>
              <a:gd name="connsiteX1" fmla="*/ 1583559 w 1583559"/>
              <a:gd name="connsiteY1" fmla="*/ 1583558 h 1583558"/>
              <a:gd name="connsiteX2" fmla="*/ 0 w 1583559"/>
              <a:gd name="connsiteY2" fmla="*/ 1583558 h 1583558"/>
              <a:gd name="connsiteX3" fmla="*/ 1583559 w 1583559"/>
              <a:gd name="connsiteY3" fmla="*/ 0 h 1583558"/>
            </a:gdLst>
            <a:ahLst/>
            <a:cxnLst>
              <a:cxn ang="0">
                <a:pos x="connsiteX0" y="connsiteY0"/>
              </a:cxn>
              <a:cxn ang="0">
                <a:pos x="connsiteX1" y="connsiteY1"/>
              </a:cxn>
              <a:cxn ang="0">
                <a:pos x="connsiteX2" y="connsiteY2"/>
              </a:cxn>
              <a:cxn ang="0">
                <a:pos x="connsiteX3" y="connsiteY3"/>
              </a:cxn>
            </a:cxnLst>
            <a:rect l="l" t="t" r="r" b="b"/>
            <a:pathLst>
              <a:path w="1583559" h="1583558">
                <a:moveTo>
                  <a:pt x="1583559" y="0"/>
                </a:moveTo>
                <a:lnTo>
                  <a:pt x="1583559" y="1583558"/>
                </a:lnTo>
                <a:lnTo>
                  <a:pt x="0" y="1583558"/>
                </a:lnTo>
                <a:cubicBezTo>
                  <a:pt x="0" y="708983"/>
                  <a:pt x="708984" y="0"/>
                  <a:pt x="158355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3600" dirty="0">
                <a:solidFill>
                  <a:srgbClr val="FFFFFF"/>
                </a:solidFill>
                <a:latin typeface="Adobe Gothic Std B" pitchFamily="34" charset="-128"/>
                <a:ea typeface="Adobe Gothic Std B" pitchFamily="34" charset="-128"/>
                <a:sym typeface="+mn-ea"/>
              </a:rPr>
              <a:t>1</a:t>
            </a:r>
            <a:endParaRPr lang="zh-CN" altLang="en-US" sz="3600" dirty="0">
              <a:solidFill>
                <a:srgbClr val="FFFFFF"/>
              </a:solidFill>
              <a:latin typeface="Adobe Gothic Std B" pitchFamily="34" charset="-128"/>
              <a:sym typeface="+mn-ea"/>
            </a:endParaRPr>
          </a:p>
        </p:txBody>
      </p:sp>
      <p:sp>
        <p:nvSpPr>
          <p:cNvPr id="10" name="MH_Other_2"/>
          <p:cNvSpPr/>
          <p:nvPr>
            <p:custDataLst>
              <p:tags r:id="rId2"/>
            </p:custDataLst>
          </p:nvPr>
        </p:nvSpPr>
        <p:spPr>
          <a:xfrm>
            <a:off x="6194425" y="1870075"/>
            <a:ext cx="1584325" cy="1582738"/>
          </a:xfrm>
          <a:custGeom>
            <a:avLst/>
            <a:gdLst>
              <a:gd name="connsiteX0" fmla="*/ 0 w 1583559"/>
              <a:gd name="connsiteY0" fmla="*/ 0 h 1583558"/>
              <a:gd name="connsiteX1" fmla="*/ 1583559 w 1583559"/>
              <a:gd name="connsiteY1" fmla="*/ 1583558 h 1583558"/>
              <a:gd name="connsiteX2" fmla="*/ 0 w 1583559"/>
              <a:gd name="connsiteY2" fmla="*/ 1583558 h 1583558"/>
            </a:gdLst>
            <a:ahLst/>
            <a:cxnLst>
              <a:cxn ang="0">
                <a:pos x="connsiteX0" y="connsiteY0"/>
              </a:cxn>
              <a:cxn ang="0">
                <a:pos x="connsiteX1" y="connsiteY1"/>
              </a:cxn>
              <a:cxn ang="0">
                <a:pos x="connsiteX2" y="connsiteY2"/>
              </a:cxn>
            </a:cxnLst>
            <a:rect l="l" t="t" r="r" b="b"/>
            <a:pathLst>
              <a:path w="1583559" h="1583558">
                <a:moveTo>
                  <a:pt x="0" y="0"/>
                </a:moveTo>
                <a:cubicBezTo>
                  <a:pt x="874575" y="0"/>
                  <a:pt x="1583559" y="708983"/>
                  <a:pt x="1583559" y="1583558"/>
                </a:cubicBezTo>
                <a:lnTo>
                  <a:pt x="0" y="158355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en-US" altLang="zh-CN" sz="3600" dirty="0">
                <a:solidFill>
                  <a:srgbClr val="FFFFFF"/>
                </a:solidFill>
                <a:latin typeface="Adobe Gothic Std B" pitchFamily="34" charset="-128"/>
                <a:ea typeface="Adobe Gothic Std B" pitchFamily="34" charset="-128"/>
                <a:sym typeface="+mn-ea"/>
              </a:rPr>
              <a:t>2</a:t>
            </a:r>
            <a:endParaRPr lang="zh-CN" altLang="en-US" sz="3600" dirty="0">
              <a:solidFill>
                <a:srgbClr val="FFFFFF"/>
              </a:solidFill>
              <a:latin typeface="Adobe Gothic Std B" pitchFamily="34" charset="-128"/>
              <a:sym typeface="+mn-ea"/>
            </a:endParaRPr>
          </a:p>
        </p:txBody>
      </p:sp>
      <p:sp>
        <p:nvSpPr>
          <p:cNvPr id="11" name="MH_Other_3"/>
          <p:cNvSpPr/>
          <p:nvPr>
            <p:custDataLst>
              <p:tags r:id="rId3"/>
            </p:custDataLst>
          </p:nvPr>
        </p:nvSpPr>
        <p:spPr>
          <a:xfrm>
            <a:off x="6194425" y="3568700"/>
            <a:ext cx="1584325" cy="1582738"/>
          </a:xfrm>
          <a:custGeom>
            <a:avLst/>
            <a:gdLst>
              <a:gd name="connsiteX0" fmla="*/ 0 w 1583559"/>
              <a:gd name="connsiteY0" fmla="*/ 0 h 1583558"/>
              <a:gd name="connsiteX1" fmla="*/ 1583559 w 1583559"/>
              <a:gd name="connsiteY1" fmla="*/ 0 h 1583558"/>
              <a:gd name="connsiteX2" fmla="*/ 0 w 1583559"/>
              <a:gd name="connsiteY2" fmla="*/ 1583558 h 1583558"/>
            </a:gdLst>
            <a:ahLst/>
            <a:cxnLst>
              <a:cxn ang="0">
                <a:pos x="connsiteX0" y="connsiteY0"/>
              </a:cxn>
              <a:cxn ang="0">
                <a:pos x="connsiteX1" y="connsiteY1"/>
              </a:cxn>
              <a:cxn ang="0">
                <a:pos x="connsiteX2" y="connsiteY2"/>
              </a:cxn>
            </a:cxnLst>
            <a:rect l="l" t="t" r="r" b="b"/>
            <a:pathLst>
              <a:path w="1583559" h="1583558">
                <a:moveTo>
                  <a:pt x="0" y="0"/>
                </a:moveTo>
                <a:lnTo>
                  <a:pt x="1583559" y="0"/>
                </a:lnTo>
                <a:cubicBezTo>
                  <a:pt x="1583559" y="874575"/>
                  <a:pt x="874575" y="1583558"/>
                  <a:pt x="0" y="1583558"/>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r>
              <a:rPr lang="en-US" altLang="zh-CN" sz="3600" dirty="0" smtClean="0">
                <a:solidFill>
                  <a:srgbClr val="FFFFFF"/>
                </a:solidFill>
                <a:latin typeface="Adobe Gothic Std B" pitchFamily="34" charset="-128"/>
                <a:ea typeface="Adobe Gothic Std B" pitchFamily="34" charset="-128"/>
                <a:sym typeface="+mn-ea"/>
              </a:rPr>
              <a:t>3</a:t>
            </a:r>
            <a:endParaRPr lang="zh-HK" altLang="en-US" sz="3600" dirty="0">
              <a:solidFill>
                <a:srgbClr val="FFFFFF"/>
              </a:solidFill>
              <a:latin typeface="Adobe Gothic Std B" pitchFamily="34" charset="-128"/>
              <a:ea typeface="PMingLiU" pitchFamily="18" charset="-120"/>
              <a:sym typeface="+mn-ea"/>
            </a:endParaRPr>
          </a:p>
        </p:txBody>
      </p:sp>
      <p:sp>
        <p:nvSpPr>
          <p:cNvPr id="12" name="MH_Other_4"/>
          <p:cNvSpPr/>
          <p:nvPr>
            <p:custDataLst>
              <p:tags r:id="rId4"/>
            </p:custDataLst>
          </p:nvPr>
        </p:nvSpPr>
        <p:spPr>
          <a:xfrm flipH="1">
            <a:off x="4491038" y="3568700"/>
            <a:ext cx="1582737" cy="1582738"/>
          </a:xfrm>
          <a:custGeom>
            <a:avLst/>
            <a:gdLst>
              <a:gd name="connsiteX0" fmla="*/ 1583553 w 1583553"/>
              <a:gd name="connsiteY0" fmla="*/ 0 h 1583440"/>
              <a:gd name="connsiteX1" fmla="*/ 0 w 1583553"/>
              <a:gd name="connsiteY1" fmla="*/ 0 h 1583440"/>
              <a:gd name="connsiteX2" fmla="*/ 0 w 1583553"/>
              <a:gd name="connsiteY2" fmla="*/ 1583440 h 1583440"/>
              <a:gd name="connsiteX3" fmla="*/ 1575383 w 1583553"/>
              <a:gd name="connsiteY3" fmla="*/ 161792 h 1583440"/>
            </a:gdLst>
            <a:ahLst/>
            <a:cxnLst>
              <a:cxn ang="0">
                <a:pos x="connsiteX0" y="connsiteY0"/>
              </a:cxn>
              <a:cxn ang="0">
                <a:pos x="connsiteX1" y="connsiteY1"/>
              </a:cxn>
              <a:cxn ang="0">
                <a:pos x="connsiteX2" y="connsiteY2"/>
              </a:cxn>
              <a:cxn ang="0">
                <a:pos x="connsiteX3" y="connsiteY3"/>
              </a:cxn>
            </a:cxnLst>
            <a:rect l="l" t="t" r="r" b="b"/>
            <a:pathLst>
              <a:path w="1583553" h="1583440">
                <a:moveTo>
                  <a:pt x="1583553" y="0"/>
                </a:moveTo>
                <a:lnTo>
                  <a:pt x="0" y="0"/>
                </a:lnTo>
                <a:lnTo>
                  <a:pt x="0" y="1583440"/>
                </a:lnTo>
                <a:cubicBezTo>
                  <a:pt x="819914" y="1583440"/>
                  <a:pt x="1494289" y="960311"/>
                  <a:pt x="1575383" y="16179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r>
              <a:rPr lang="en-US" altLang="zh-CN" sz="3600" dirty="0" smtClean="0">
                <a:solidFill>
                  <a:srgbClr val="FFFFFF"/>
                </a:solidFill>
                <a:latin typeface="Adobe Gothic Std B" pitchFamily="34" charset="-128"/>
                <a:ea typeface="Adobe Gothic Std B" pitchFamily="34" charset="-128"/>
                <a:sym typeface="+mn-ea"/>
              </a:rPr>
              <a:t>4</a:t>
            </a:r>
            <a:endParaRPr lang="zh-HK" altLang="en-US" sz="3600" dirty="0">
              <a:solidFill>
                <a:srgbClr val="FFFFFF"/>
              </a:solidFill>
              <a:latin typeface="Adobe Gothic Std B" pitchFamily="34" charset="-128"/>
              <a:ea typeface="PMingLiU" pitchFamily="18" charset="-120"/>
              <a:sym typeface="+mn-ea"/>
            </a:endParaRPr>
          </a:p>
        </p:txBody>
      </p:sp>
      <p:sp>
        <p:nvSpPr>
          <p:cNvPr id="13" name="MH_Title_1"/>
          <p:cNvSpPr/>
          <p:nvPr>
            <p:custDataLst>
              <p:tags r:id="rId5"/>
            </p:custDataLst>
          </p:nvPr>
        </p:nvSpPr>
        <p:spPr>
          <a:xfrm>
            <a:off x="5302250" y="2686050"/>
            <a:ext cx="1651000" cy="1649413"/>
          </a:xfrm>
          <a:prstGeom prst="ellipse">
            <a:avLst/>
          </a:prstGeom>
          <a:solidFill>
            <a:srgbClr val="FFFFFF"/>
          </a:solidFill>
          <a:ln w="38100">
            <a:noFill/>
          </a:ln>
          <a:effectLst>
            <a:outerShdw blurRad="63500" sx="102000" sy="102000" algn="ctr" rotWithShape="0">
              <a:srgbClr val="7E828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spcBef>
                <a:spcPts val="0"/>
              </a:spcBef>
              <a:spcAft>
                <a:spcPts val="0"/>
              </a:spcAft>
              <a:buFontTx/>
              <a:buNone/>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算法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fontAlgn="auto">
              <a:spcBef>
                <a:spcPts val="0"/>
              </a:spcBef>
              <a:spcAft>
                <a:spcPts val="0"/>
              </a:spcAft>
              <a:buFontTx/>
              <a:buNone/>
              <a:defRPr/>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特点</a:t>
            </a:r>
            <a:endParaRPr lang="zh-HK"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2775" name="MH_SubTitle_1"/>
          <p:cNvSpPr txBox="1">
            <a:spLocks noChangeArrowheads="1"/>
          </p:cNvSpPr>
          <p:nvPr>
            <p:custDataLst>
              <p:tags r:id="rId6"/>
            </p:custDataLst>
          </p:nvPr>
        </p:nvSpPr>
        <p:spPr bwMode="auto">
          <a:xfrm>
            <a:off x="1981200" y="1524000"/>
            <a:ext cx="217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面向计算机</a:t>
            </a:r>
            <a:endParaRPr lang="zh-CN"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15" name="MH_Other_5"/>
          <p:cNvSpPr/>
          <p:nvPr>
            <p:custDataLst>
              <p:tags r:id="rId7"/>
            </p:custDataLst>
          </p:nvPr>
        </p:nvSpPr>
        <p:spPr>
          <a:xfrm>
            <a:off x="2078038" y="2108200"/>
            <a:ext cx="2124075" cy="460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77" name="MH_Text_2"/>
          <p:cNvSpPr>
            <a:spLocks noChangeArrowheads="1"/>
          </p:cNvSpPr>
          <p:nvPr>
            <p:custDataLst>
              <p:tags r:id="rId8"/>
            </p:custDataLst>
          </p:nvPr>
        </p:nvSpPr>
        <p:spPr bwMode="auto">
          <a:xfrm>
            <a:off x="1981200" y="4583113"/>
            <a:ext cx="211613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noProof="1">
                <a:solidFill>
                  <a:schemeClr val="bg1"/>
                </a:solidFill>
                <a:latin typeface="微软雅黑" panose="020B0503020204020204" pitchFamily="34" charset="-122"/>
                <a:ea typeface="微软雅黑" panose="020B0503020204020204" pitchFamily="34" charset="-122"/>
              </a:rPr>
              <a:t>通过数值实验说明算法行之有效</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78" name="MH_SubTitle_2"/>
          <p:cNvSpPr txBox="1">
            <a:spLocks noChangeArrowheads="1"/>
          </p:cNvSpPr>
          <p:nvPr>
            <p:custDataLst>
              <p:tags r:id="rId9"/>
            </p:custDataLst>
          </p:nvPr>
        </p:nvSpPr>
        <p:spPr bwMode="auto">
          <a:xfrm>
            <a:off x="2020888" y="3937000"/>
            <a:ext cx="213201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实例验证有效</a:t>
            </a:r>
            <a:endParaRPr lang="zh-HK"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19" name="MH_Other_6"/>
          <p:cNvSpPr/>
          <p:nvPr>
            <p:custDataLst>
              <p:tags r:id="rId10"/>
            </p:custDataLst>
          </p:nvPr>
        </p:nvSpPr>
        <p:spPr>
          <a:xfrm>
            <a:off x="2078038" y="4530725"/>
            <a:ext cx="2124075" cy="46038"/>
          </a:xfrm>
          <a:prstGeom prst="rect">
            <a:avLst/>
          </a:prstGeom>
          <a:solidFill>
            <a:srgbClr val="D4D5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0" name="MH_Text_4"/>
          <p:cNvSpPr>
            <a:spLocks noChangeArrowheads="1"/>
          </p:cNvSpPr>
          <p:nvPr>
            <p:custDataLst>
              <p:tags r:id="rId11"/>
            </p:custDataLst>
          </p:nvPr>
        </p:nvSpPr>
        <p:spPr bwMode="auto">
          <a:xfrm>
            <a:off x="7888288" y="4583113"/>
            <a:ext cx="22463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noProof="1">
                <a:solidFill>
                  <a:schemeClr val="bg1"/>
                </a:solidFill>
                <a:latin typeface="微软雅黑" panose="020B0503020204020204" pitchFamily="34" charset="-122"/>
                <a:ea typeface="微软雅黑" panose="020B0503020204020204" pitchFamily="34" charset="-122"/>
              </a:rPr>
              <a:t>节省时间和空间，这关系到算法能否在计算机上实现。算法应该能高效完成计算任务。</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81" name="MH_SubTitle_4"/>
          <p:cNvSpPr txBox="1">
            <a:spLocks noChangeArrowheads="1"/>
          </p:cNvSpPr>
          <p:nvPr>
            <p:custDataLst>
              <p:tags r:id="rId12"/>
            </p:custDataLst>
          </p:nvPr>
        </p:nvSpPr>
        <p:spPr bwMode="auto">
          <a:xfrm>
            <a:off x="7888288" y="3937000"/>
            <a:ext cx="21717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好的计算复杂性</a:t>
            </a:r>
            <a:endParaRPr lang="zh-HK"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24" name="MH_Other_7"/>
          <p:cNvSpPr/>
          <p:nvPr>
            <p:custDataLst>
              <p:tags r:id="rId13"/>
            </p:custDataLst>
          </p:nvPr>
        </p:nvSpPr>
        <p:spPr>
          <a:xfrm>
            <a:off x="7978775" y="4530725"/>
            <a:ext cx="2124075" cy="460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3" name="MH_Text_3"/>
          <p:cNvSpPr>
            <a:spLocks noChangeArrowheads="1"/>
          </p:cNvSpPr>
          <p:nvPr>
            <p:custDataLst>
              <p:tags r:id="rId14"/>
            </p:custDataLst>
          </p:nvPr>
        </p:nvSpPr>
        <p:spPr bwMode="auto">
          <a:xfrm>
            <a:off x="7888288" y="2166938"/>
            <a:ext cx="22463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6750" eaLnBrk="0" hangingPunct="0">
              <a:defRPr>
                <a:solidFill>
                  <a:schemeClr val="tx1"/>
                </a:solidFill>
                <a:latin typeface="Arial" panose="020B0604020202020204" pitchFamily="34" charset="0"/>
                <a:ea typeface="宋体" panose="02010600030101010101" pitchFamily="2" charset="-122"/>
              </a:defRPr>
            </a:lvl1pPr>
            <a:lvl2pPr defTabSz="666750" eaLnBrk="0" hangingPunct="0">
              <a:defRPr>
                <a:solidFill>
                  <a:schemeClr val="tx1"/>
                </a:solidFill>
                <a:latin typeface="Arial" panose="020B0604020202020204" pitchFamily="34" charset="0"/>
                <a:ea typeface="宋体" panose="02010600030101010101" pitchFamily="2" charset="-122"/>
              </a:defRPr>
            </a:lvl2pPr>
            <a:lvl3pPr defTabSz="666750" eaLnBrk="0" hangingPunct="0">
              <a:defRPr>
                <a:solidFill>
                  <a:schemeClr val="tx1"/>
                </a:solidFill>
                <a:latin typeface="Arial" panose="020B0604020202020204" pitchFamily="34" charset="0"/>
                <a:ea typeface="宋体" panose="02010600030101010101" pitchFamily="2" charset="-122"/>
              </a:defRPr>
            </a:lvl3pPr>
            <a:lvl4pPr defTabSz="666750" eaLnBrk="0" hangingPunct="0">
              <a:defRPr>
                <a:solidFill>
                  <a:schemeClr val="tx1"/>
                </a:solidFill>
                <a:latin typeface="Arial" panose="020B0604020202020204" pitchFamily="34" charset="0"/>
                <a:ea typeface="宋体" panose="02010600030101010101" pitchFamily="2" charset="-122"/>
              </a:defRPr>
            </a:lvl4pPr>
            <a:lvl5pPr defTabSz="666750" eaLnBrk="0" hangingPunct="0">
              <a:defRPr>
                <a:solidFill>
                  <a:schemeClr val="tx1"/>
                </a:solidFill>
                <a:latin typeface="Arial" panose="020B0604020202020204" pitchFamily="34" charset="0"/>
                <a:ea typeface="宋体" panose="02010600030101010101" pitchFamily="2" charset="-122"/>
              </a:defRPr>
            </a:lvl5pPr>
            <a:lvl6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defTabSz="66675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50000"/>
              </a:lnSpc>
              <a:spcAft>
                <a:spcPct val="35000"/>
              </a:spcAft>
            </a:pPr>
            <a:r>
              <a:rPr lang="zh-CN" altLang="en-US" sz="1600" noProof="1">
                <a:solidFill>
                  <a:schemeClr val="bg1"/>
                </a:solidFill>
                <a:latin typeface="微软雅黑" panose="020B0503020204020204" pitchFamily="34" charset="-122"/>
                <a:ea typeface="微软雅黑" panose="020B0503020204020204" pitchFamily="34" charset="-122"/>
              </a:rPr>
              <a:t>能任意逼近达到精度要求，保证收敛性和稳定性，能估计误差。</a:t>
            </a:r>
            <a:endParaRPr lang="en-US" altLang="zh-CN" sz="1600">
              <a:solidFill>
                <a:schemeClr val="bg1"/>
              </a:solidFill>
              <a:latin typeface="微软雅黑" panose="020B0503020204020204" pitchFamily="34" charset="-122"/>
              <a:ea typeface="微软雅黑" panose="020B0503020204020204" pitchFamily="34" charset="-122"/>
            </a:endParaRPr>
          </a:p>
        </p:txBody>
      </p:sp>
      <p:sp>
        <p:nvSpPr>
          <p:cNvPr id="32784" name="MH_SubTitle_3"/>
          <p:cNvSpPr txBox="1">
            <a:spLocks noChangeArrowheads="1"/>
          </p:cNvSpPr>
          <p:nvPr>
            <p:custDataLst>
              <p:tags r:id="rId15"/>
            </p:custDataLst>
          </p:nvPr>
        </p:nvSpPr>
        <p:spPr bwMode="auto">
          <a:xfrm>
            <a:off x="7888288" y="1524000"/>
            <a:ext cx="217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solidFill>
                  <a:srgbClr val="FF0000"/>
                </a:solidFill>
                <a:latin typeface="全新硬笔行书简" panose="02010600040101010101" pitchFamily="2" charset="-122"/>
                <a:ea typeface="全新硬笔行书简" panose="02010600040101010101" pitchFamily="2" charset="-122"/>
              </a:rPr>
              <a:t>可靠的理论分析</a:t>
            </a:r>
            <a:endParaRPr lang="zh-CN" altLang="en-US" sz="2200">
              <a:solidFill>
                <a:srgbClr val="FF0000"/>
              </a:solidFill>
              <a:latin typeface="全新硬笔行书简" panose="02010600040101010101" pitchFamily="2" charset="-122"/>
              <a:ea typeface="全新硬笔行书简" panose="02010600040101010101" pitchFamily="2" charset="-122"/>
            </a:endParaRPr>
          </a:p>
        </p:txBody>
      </p:sp>
      <p:sp>
        <p:nvSpPr>
          <p:cNvPr id="27" name="MH_Other_8"/>
          <p:cNvSpPr/>
          <p:nvPr>
            <p:custDataLst>
              <p:tags r:id="rId16"/>
            </p:custDataLst>
          </p:nvPr>
        </p:nvSpPr>
        <p:spPr>
          <a:xfrm>
            <a:off x="7986713" y="2108200"/>
            <a:ext cx="2124075" cy="46038"/>
          </a:xfrm>
          <a:prstGeom prst="rect">
            <a:avLst/>
          </a:prstGeom>
          <a:solidFill>
            <a:srgbClr val="D4D5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Tx/>
              <a:buNone/>
              <a:defRPr/>
            </a:pPr>
            <a:endParaRPr lang="zh-HK" altLang="en-US">
              <a:solidFill>
                <a:schemeClr val="bg1"/>
              </a:solidFill>
              <a:ea typeface="PMingLiU" pitchFamily="18" charset="-120"/>
            </a:endParaRPr>
          </a:p>
        </p:txBody>
      </p:sp>
      <p:sp>
        <p:nvSpPr>
          <p:cNvPr id="32786" name="MH_Text_1"/>
          <p:cNvSpPr>
            <a:spLocks noChangeArrowheads="1"/>
          </p:cNvSpPr>
          <p:nvPr>
            <p:custDataLst>
              <p:tags r:id="rId17"/>
            </p:custDataLst>
          </p:nvPr>
        </p:nvSpPr>
        <p:spPr bwMode="auto">
          <a:xfrm>
            <a:off x="1981200" y="2166938"/>
            <a:ext cx="22288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rPr>
              <a:t>运算必须是计算机能直接处理的，算法只能包括加减乘除和逻辑运算，必须指令明确且有限。</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9474" name="矩形 1"/>
          <p:cNvSpPr>
            <a:spLocks noChangeArrowheads="1"/>
          </p:cNvSpPr>
          <p:nvPr/>
        </p:nvSpPr>
        <p:spPr bwMode="auto">
          <a:xfrm>
            <a:off x="990600" y="523875"/>
            <a:ext cx="9901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600" b="1">
                <a:solidFill>
                  <a:srgbClr val="FF0000"/>
                </a:solidFill>
                <a:latin typeface="全新硬笔楷书简" panose="02010600040101010101" pitchFamily="2" charset="-122"/>
                <a:ea typeface="全新硬笔楷书简" panose="02010600040101010101" pitchFamily="2" charset="-122"/>
              </a:rPr>
              <a:t>能否正确有效地制定算法是科学计算成败的关键</a:t>
            </a:r>
            <a:endParaRPr lang="zh-CN" altLang="en-US" sz="3600" b="1">
              <a:solidFill>
                <a:srgbClr val="FF0000"/>
              </a:solidFill>
              <a:latin typeface="全新硬笔楷书简" panose="02010600040101010101" pitchFamily="2" charset="-122"/>
              <a:ea typeface="全新硬笔楷书简" panose="0201060004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1" presetClass="entr" presetSubtype="1" fill="hold" grpId="0" nodeType="with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wheel(1)">
                                      <p:cBhvr>
                                        <p:cTn id="12" dur="2000"/>
                                        <p:tgtEl>
                                          <p:spTgt spid="3277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2786"/>
                                        </p:tgtEl>
                                        <p:attrNameLst>
                                          <p:attrName>style.visibility</p:attrName>
                                        </p:attrNameLst>
                                      </p:cBhvr>
                                      <p:to>
                                        <p:strVal val="visible"/>
                                      </p:to>
                                    </p:set>
                                    <p:animEffect transition="in" filter="fade">
                                      <p:cBhvr>
                                        <p:cTn id="17" dur="1000"/>
                                        <p:tgtEl>
                                          <p:spTgt spid="32786"/>
                                        </p:tgtEl>
                                      </p:cBhvr>
                                    </p:animEffect>
                                    <p:anim calcmode="lin" valueType="num">
                                      <p:cBhvr>
                                        <p:cTn id="18" dur="1000" fill="hold"/>
                                        <p:tgtEl>
                                          <p:spTgt spid="32786"/>
                                        </p:tgtEl>
                                        <p:attrNameLst>
                                          <p:attrName>ppt_x</p:attrName>
                                        </p:attrNameLst>
                                      </p:cBhvr>
                                      <p:tavLst>
                                        <p:tav tm="0">
                                          <p:val>
                                            <p:strVal val="#ppt_x"/>
                                          </p:val>
                                        </p:tav>
                                        <p:tav tm="100000">
                                          <p:val>
                                            <p:strVal val="#ppt_x"/>
                                          </p:val>
                                        </p:tav>
                                      </p:tavLst>
                                    </p:anim>
                                    <p:anim calcmode="lin" valueType="num">
                                      <p:cBhvr>
                                        <p:cTn id="19" dur="1000" fill="hold"/>
                                        <p:tgtEl>
                                          <p:spTgt spid="3278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21" presetClass="entr" presetSubtype="1" fill="hold" grpId="0" nodeType="withEffect">
                                  <p:stCondLst>
                                    <p:cond delay="0"/>
                                  </p:stCondLst>
                                  <p:childTnLst>
                                    <p:set>
                                      <p:cBhvr>
                                        <p:cTn id="28" dur="1" fill="hold">
                                          <p:stCondLst>
                                            <p:cond delay="0"/>
                                          </p:stCondLst>
                                        </p:cTn>
                                        <p:tgtEl>
                                          <p:spTgt spid="32784"/>
                                        </p:tgtEl>
                                        <p:attrNameLst>
                                          <p:attrName>style.visibility</p:attrName>
                                        </p:attrNameLst>
                                      </p:cBhvr>
                                      <p:to>
                                        <p:strVal val="visible"/>
                                      </p:to>
                                    </p:set>
                                    <p:animEffect transition="in" filter="wheel(1)">
                                      <p:cBhvr>
                                        <p:cTn id="29" dur="2000"/>
                                        <p:tgtEl>
                                          <p:spTgt spid="3278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2783"/>
                                        </p:tgtEl>
                                        <p:attrNameLst>
                                          <p:attrName>style.visibility</p:attrName>
                                        </p:attrNameLst>
                                      </p:cBhvr>
                                      <p:to>
                                        <p:strVal val="visible"/>
                                      </p:to>
                                    </p:set>
                                    <p:animEffect transition="in" filter="fade">
                                      <p:cBhvr>
                                        <p:cTn id="34" dur="1000"/>
                                        <p:tgtEl>
                                          <p:spTgt spid="32783"/>
                                        </p:tgtEl>
                                      </p:cBhvr>
                                    </p:animEffect>
                                    <p:anim calcmode="lin" valueType="num">
                                      <p:cBhvr>
                                        <p:cTn id="35" dur="1000" fill="hold"/>
                                        <p:tgtEl>
                                          <p:spTgt spid="32783"/>
                                        </p:tgtEl>
                                        <p:attrNameLst>
                                          <p:attrName>ppt_x</p:attrName>
                                        </p:attrNameLst>
                                      </p:cBhvr>
                                      <p:tavLst>
                                        <p:tav tm="0">
                                          <p:val>
                                            <p:strVal val="#ppt_x"/>
                                          </p:val>
                                        </p:tav>
                                        <p:tav tm="100000">
                                          <p:val>
                                            <p:strVal val="#ppt_x"/>
                                          </p:val>
                                        </p:tav>
                                      </p:tavLst>
                                    </p:anim>
                                    <p:anim calcmode="lin" valueType="num">
                                      <p:cBhvr>
                                        <p:cTn id="36" dur="1000" fill="hold"/>
                                        <p:tgtEl>
                                          <p:spTgt spid="3278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32781"/>
                                        </p:tgtEl>
                                        <p:attrNameLst>
                                          <p:attrName>style.visibility</p:attrName>
                                        </p:attrNameLst>
                                      </p:cBhvr>
                                      <p:to>
                                        <p:strVal val="visible"/>
                                      </p:to>
                                    </p:set>
                                    <p:animEffect transition="in" filter="fade">
                                      <p:cBhvr>
                                        <p:cTn id="44" dur="1000"/>
                                        <p:tgtEl>
                                          <p:spTgt spid="32781"/>
                                        </p:tgtEl>
                                      </p:cBhvr>
                                    </p:animEffect>
                                    <p:anim calcmode="lin" valueType="num">
                                      <p:cBhvr>
                                        <p:cTn id="45" dur="1000" fill="hold"/>
                                        <p:tgtEl>
                                          <p:spTgt spid="32781"/>
                                        </p:tgtEl>
                                        <p:attrNameLst>
                                          <p:attrName>ppt_x</p:attrName>
                                        </p:attrNameLst>
                                      </p:cBhvr>
                                      <p:tavLst>
                                        <p:tav tm="0">
                                          <p:val>
                                            <p:strVal val="#ppt_x"/>
                                          </p:val>
                                        </p:tav>
                                        <p:tav tm="100000">
                                          <p:val>
                                            <p:strVal val="#ppt_x"/>
                                          </p:val>
                                        </p:tav>
                                      </p:tavLst>
                                    </p:anim>
                                    <p:anim calcmode="lin" valueType="num">
                                      <p:cBhvr>
                                        <p:cTn id="46" dur="1000" fill="hold"/>
                                        <p:tgtEl>
                                          <p:spTgt spid="3278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2780"/>
                                        </p:tgtEl>
                                        <p:attrNameLst>
                                          <p:attrName>style.visibility</p:attrName>
                                        </p:attrNameLst>
                                      </p:cBhvr>
                                      <p:to>
                                        <p:strVal val="visible"/>
                                      </p:to>
                                    </p:set>
                                    <p:animEffect transition="in" filter="fade">
                                      <p:cBhvr>
                                        <p:cTn id="51" dur="1000"/>
                                        <p:tgtEl>
                                          <p:spTgt spid="32780"/>
                                        </p:tgtEl>
                                      </p:cBhvr>
                                    </p:animEffect>
                                    <p:anim calcmode="lin" valueType="num">
                                      <p:cBhvr>
                                        <p:cTn id="52" dur="1000" fill="hold"/>
                                        <p:tgtEl>
                                          <p:spTgt spid="32780"/>
                                        </p:tgtEl>
                                        <p:attrNameLst>
                                          <p:attrName>ppt_x</p:attrName>
                                        </p:attrNameLst>
                                      </p:cBhvr>
                                      <p:tavLst>
                                        <p:tav tm="0">
                                          <p:val>
                                            <p:strVal val="#ppt_x"/>
                                          </p:val>
                                        </p:tav>
                                        <p:tav tm="100000">
                                          <p:val>
                                            <p:strVal val="#ppt_x"/>
                                          </p:val>
                                        </p:tav>
                                      </p:tavLst>
                                    </p:anim>
                                    <p:anim calcmode="lin" valueType="num">
                                      <p:cBhvr>
                                        <p:cTn id="53" dur="1000" fill="hold"/>
                                        <p:tgtEl>
                                          <p:spTgt spid="3278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32778"/>
                                        </p:tgtEl>
                                        <p:attrNameLst>
                                          <p:attrName>style.visibility</p:attrName>
                                        </p:attrNameLst>
                                      </p:cBhvr>
                                      <p:to>
                                        <p:strVal val="visible"/>
                                      </p:to>
                                    </p:set>
                                    <p:animEffect transition="in" filter="wheel(1)">
                                      <p:cBhvr>
                                        <p:cTn id="61" dur="2000"/>
                                        <p:tgtEl>
                                          <p:spTgt spid="327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2777"/>
                                        </p:tgtEl>
                                        <p:attrNameLst>
                                          <p:attrName>style.visibility</p:attrName>
                                        </p:attrNameLst>
                                      </p:cBhvr>
                                      <p:to>
                                        <p:strVal val="visible"/>
                                      </p:to>
                                    </p:set>
                                    <p:animEffect transition="in" filter="fade">
                                      <p:cBhvr>
                                        <p:cTn id="66" dur="1000"/>
                                        <p:tgtEl>
                                          <p:spTgt spid="32777"/>
                                        </p:tgtEl>
                                      </p:cBhvr>
                                    </p:animEffect>
                                    <p:anim calcmode="lin" valueType="num">
                                      <p:cBhvr>
                                        <p:cTn id="67" dur="1000" fill="hold"/>
                                        <p:tgtEl>
                                          <p:spTgt spid="32777"/>
                                        </p:tgtEl>
                                        <p:attrNameLst>
                                          <p:attrName>ppt_x</p:attrName>
                                        </p:attrNameLst>
                                      </p:cBhvr>
                                      <p:tavLst>
                                        <p:tav tm="0">
                                          <p:val>
                                            <p:strVal val="#ppt_x"/>
                                          </p:val>
                                        </p:tav>
                                        <p:tav tm="100000">
                                          <p:val>
                                            <p:strVal val="#ppt_x"/>
                                          </p:val>
                                        </p:tav>
                                      </p:tavLst>
                                    </p:anim>
                                    <p:anim calcmode="lin" valueType="num">
                                      <p:cBhvr>
                                        <p:cTn id="68" dur="1000" fill="hold"/>
                                        <p:tgtEl>
                                          <p:spTgt spid="327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2775" grpId="0"/>
      <p:bldP spid="32777" grpId="0"/>
      <p:bldP spid="32778" grpId="0"/>
      <p:bldP spid="32780" grpId="0"/>
      <p:bldP spid="32781" grpId="0"/>
      <p:bldP spid="32783" grpId="0"/>
      <p:bldP spid="32784" grpId="0"/>
      <p:bldP spid="327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title"/>
          </p:nvPr>
        </p:nvSpPr>
        <p:spPr/>
        <p:txBody>
          <a:bodyPr/>
          <a:lstStyle/>
          <a:p>
            <a:r>
              <a:rPr lang="zh-CN" altLang="en-US" sz="3600" dirty="0" smtClean="0">
                <a:solidFill>
                  <a:srgbClr val="FF0000"/>
                </a:solidFill>
                <a:latin typeface="全新硬笔行书简" panose="02010600040101010101" pitchFamily="2" charset="-122"/>
                <a:ea typeface="全新硬笔行书简" panose="02010600040101010101" pitchFamily="2" charset="-122"/>
              </a:rPr>
              <a:t>二、误差</a:t>
            </a:r>
            <a:endParaRPr lang="zh-CN" altLang="en-US" sz="3600" dirty="0" smtClean="0">
              <a:solidFill>
                <a:srgbClr val="FF0000"/>
              </a:solidFill>
              <a:latin typeface="全新硬笔行书简" panose="02010600040101010101" pitchFamily="2" charset="-122"/>
              <a:ea typeface="全新硬笔行书简" panose="02010600040101010101" pitchFamily="2" charset="-122"/>
            </a:endParaRPr>
          </a:p>
        </p:txBody>
      </p:sp>
      <p:sp>
        <p:nvSpPr>
          <p:cNvPr id="4" name="文本占位符 3"/>
          <p:cNvSpPr>
            <a:spLocks noGrp="1" noRot="1" noChangeAspect="1" noMove="1" noResize="1" noEditPoints="1" noAdjustHandles="1" noChangeArrowheads="1" noChangeShapeType="1" noTextEdit="1"/>
          </p:cNvSpPr>
          <p:nvPr>
            <p:ph type="body" sz="half" idx="2"/>
          </p:nvPr>
        </p:nvSpPr>
        <p:spPr>
          <a:xfrm>
            <a:off x="457348" y="1435100"/>
            <a:ext cx="4163864" cy="4691062"/>
          </a:xfrm>
          <a:blipFill>
            <a:blip r:embed="rId1"/>
            <a:stretch>
              <a:fillRect l="-2928" t="-1429" r="-1757"/>
            </a:stretch>
          </a:blipFill>
        </p:spPr>
        <p:txBody>
          <a:bodyPr/>
          <a:lstStyle/>
          <a:p>
            <a:pPr>
              <a:defRPr/>
            </a:pPr>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noRot="1" noChangeAspect="1" noMove="1" noResize="1" noEditPoints="1" noAdjustHandles="1" noChangeArrowheads="1" noChangeShapeType="1" noTextEdit="1"/>
          </p:cNvSpPr>
          <p:nvPr>
            <p:ph type="body" sz="half" idx="2"/>
          </p:nvPr>
        </p:nvSpPr>
        <p:spPr>
          <a:blipFill>
            <a:blip r:embed="rId1"/>
            <a:stretch>
              <a:fillRect l="-2222" t="-1039" b="-3117"/>
            </a:stretch>
          </a:blipFill>
        </p:spPr>
        <p:txBody>
          <a:bodyPr/>
          <a:lstStyle/>
          <a:p>
            <a:r>
              <a:rPr lang="zh-CN" altLang="en-US" dirty="0" smtClean="0"/>
              <a:t> </a:t>
            </a:r>
            <a:endParaRPr lang="zh-CN" altLang="en-US" dirty="0"/>
          </a:p>
        </p:txBody>
      </p:sp>
      <mc:AlternateContent xmlns:mc="http://schemas.openxmlformats.org/markup-compatibility/2006">
        <mc:Choice xmlns:a14="http://schemas.microsoft.com/office/drawing/2010/main" Requires="a14">
          <p:sp>
            <p:nvSpPr>
              <p:cNvPr id="2" name="文本框 1"/>
              <p:cNvSpPr txBox="1"/>
              <p:nvPr/>
            </p:nvSpPr>
            <p:spPr bwMode="auto">
              <a:xfrm>
                <a:off x="4800634" y="685872"/>
                <a:ext cx="6857820" cy="3236912"/>
              </a:xfrm>
              <a:prstGeom prst="rect">
                <a:avLst/>
              </a:prstGeom>
              <a:noFill/>
              <a:ln>
                <a:noFill/>
              </a:ln>
            </p:spPr>
            <p:txBody>
              <a:bodyPr wrap="square" rtlCol="0">
                <a:spAutoFit/>
              </a:bodyPr>
              <a:lstStyle/>
              <a:p>
                <a:pPr marL="342900" indent="-342900" defTabSz="0" eaLnBrk="0" hangingPunct="0">
                  <a:spcBef>
                    <a:spcPct val="20000"/>
                  </a:spcBef>
                  <a:buFont typeface="Arial" panose="020B0604020202020204" pitchFamily="34" charset="0"/>
                  <a:buChar char="•"/>
                </a:pPr>
                <a:r>
                  <a:rPr lang="zh-CN" altLang="en-US"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相对误差是无量纲的量；</a:t>
                </a:r>
                <a:endParaRPr lang="en-US" altLang="zh-CN"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endParaRPr>
              </a:p>
              <a:p>
                <a:pPr marL="342900" lvl="0" indent="-342900" defTabSz="0" eaLnBrk="0" hangingPunct="0">
                  <a:spcBef>
                    <a:spcPct val="20000"/>
                  </a:spcBef>
                  <a:buFont typeface="Arial" panose="020B0604020202020204" pitchFamily="34" charset="0"/>
                  <a:buChar char="•"/>
                </a:pPr>
                <a:r>
                  <a:rPr lang="zh-CN" altLang="en-US"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相对误差能更好地反映近似程度的好坏；</a:t>
                </a:r>
                <a:endParaRPr lang="en-US" altLang="zh-CN"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endParaRPr>
              </a:p>
              <a:p>
                <a:pPr marL="342900" lvl="0" indent="-342900" defTabSz="0" eaLnBrk="0" hangingPunct="0">
                  <a:spcBef>
                    <a:spcPct val="20000"/>
                  </a:spcBef>
                  <a:buFont typeface="Arial" panose="020B0604020202020204" pitchFamily="34" charset="0"/>
                  <a:buChar char="•"/>
                </a:pPr>
                <a:r>
                  <a:rPr lang="zh-CN" altLang="en-US"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实际计算中，由于准确值</a:t>
                </a:r>
                <a14:m>
                  <m:oMath xmlns:m="http://schemas.openxmlformats.org/officeDocument/2006/math">
                    <m:r>
                      <a:rPr lang="en-US" altLang="zh-CN" sz="240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oMath>
                </a14:m>
                <a:r>
                  <a:rPr lang="zh-CN" altLang="en-US"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总是不知道的，常用</a:t>
                </a:r>
                <a14:m>
                  <m:oMath xmlns:m="http://schemas.openxmlformats.org/officeDocument/2006/math">
                    <m:sSup>
                      <m:sSupPr>
                        <m:ctrlPr>
                          <a:rPr lang="en-US" altLang="zh-CN" sz="2400" b="0" i="1" kern="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r>
                      <a:rPr lang="en-US" altLang="zh-CN" sz="2400" b="0" i="1" kern="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Sup>
                      <m:sSupPr>
                        <m:ctrlPr>
                          <a:rPr lang="en-US" altLang="zh-CN" sz="2400" b="0" i="1" kern="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e>
                      <m:sup>
                        <m:r>
                          <a:rPr lang="en-US" altLang="zh-CN" sz="2400" b="0" i="1" kern="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oMath>
                </a14:m>
                <a:r>
                  <a:rPr lang="zh-CN" altLang="en-US"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作为的相对误差，事实上，</a:t>
                </a:r>
                <a:r>
                  <a:rPr lang="zh-CN" altLang="en-US" sz="2400" kern="0" dirty="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当</a:t>
                </a:r>
                <a14:m>
                  <m:oMath xmlns:m="http://schemas.openxmlformats.org/officeDocument/2006/math">
                    <m:f>
                      <m:f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fPr>
                      <m:num>
                        <m:sSup>
                          <m:sSupPr>
                            <m:ctrlPr>
                              <a:rPr lang="en-US" altLang="zh-CN" sz="240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num>
                      <m:den>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den>
                    </m:f>
                  </m:oMath>
                </a14:m>
                <a:r>
                  <a:rPr lang="zh-CN" altLang="en-US"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较小时，因</a:t>
                </a:r>
                <a14:m>
                  <m:oMath xmlns:m="http://schemas.openxmlformats.org/officeDocument/2006/math">
                    <m:f>
                      <m:f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fPr>
                      <m:num>
                        <m:sSup>
                          <m:sSupPr>
                            <m:ctrlPr>
                              <a:rPr lang="en-US" altLang="zh-CN" sz="240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num>
                      <m:den>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den>
                    </m:f>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f>
                      <m:f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fPr>
                      <m:num>
                        <m:sSup>
                          <m:sSupPr>
                            <m:ctrlPr>
                              <a:rPr lang="en-US" altLang="zh-CN" sz="240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num>
                      <m:den>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den>
                    </m:f>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f>
                      <m:f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fPr>
                      <m:num>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∗2</m:t>
                            </m:r>
                          </m:sup>
                        </m:sSup>
                      </m:num>
                      <m:den>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d>
                          <m:d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dPr>
                          <m:e>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e>
                        </m:d>
                      </m:den>
                    </m:f>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f>
                      <m:f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fPr>
                      <m:num>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f>
                              <m:f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fPr>
                              <m:num>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num>
                              <m:den>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den>
                            </m:f>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2</m:t>
                            </m:r>
                          </m:sup>
                        </m:sSup>
                      </m:num>
                      <m:den>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1−</m:t>
                        </m:r>
                        <m:f>
                          <m:f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fPr>
                          <m:num>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num>
                          <m:den>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den>
                        </m:f>
                      </m:den>
                    </m:f>
                  </m:oMath>
                </a14:m>
                <a:r>
                  <a:rPr lang="en-US" altLang="zh-CN"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a:t>
                </a:r>
                <a14:m>
                  <m:oMath xmlns:m="http://schemas.openxmlformats.org/officeDocument/2006/math">
                    <m:r>
                      <a:rPr lang="en-US" altLang="zh-CN" sz="240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𝑂</m:t>
                    </m:r>
                    <m:r>
                      <a:rPr lang="en-US" altLang="zh-CN" sz="240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f>
                          <m:f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fPr>
                          <m:num>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𝑒</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num>
                          <m:den>
                            <m:sSup>
                              <m:sSupPr>
                                <m:ctrlP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ctrlPr>
                              </m:sSupPr>
                              <m:e>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𝑥</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sup>
                            </m:sSup>
                          </m:den>
                        </m:f>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e>
                      <m:sup>
                        <m:r>
                          <a:rPr lang="en-US" altLang="zh-CN" sz="2400" b="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2</m:t>
                        </m:r>
                      </m:sup>
                    </m:sSup>
                    <m:r>
                      <a:rPr lang="en-US" altLang="zh-CN" sz="2400" i="1" kern="0" dirty="0" smtClean="0">
                        <a:solidFill>
                          <a:schemeClr val="bg1"/>
                        </a:solidFill>
                        <a:latin typeface="Cambria Math" panose="02040503050406030204" pitchFamily="18" charset="0"/>
                        <a:ea typeface="全新硬笔楷书简" panose="02010600040101010101" pitchFamily="2" charset="-122"/>
                        <a:sym typeface="Calibri" panose="020F0502020204030204" pitchFamily="34" charset="0"/>
                      </a:rPr>
                      <m:t>)</m:t>
                    </m:r>
                  </m:oMath>
                </a14:m>
                <a:r>
                  <a:rPr lang="en-US" altLang="zh-CN"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a:t>
                </a:r>
              </a:p>
              <a:p>
                <a:pPr lvl="0" defTabSz="0" eaLnBrk="0" hangingPunct="0">
                  <a:spcBef>
                    <a:spcPct val="20000"/>
                  </a:spcBef>
                </a:pPr>
                <a:r>
                  <a:rPr lang="en-US" altLang="zh-CN" sz="2400" kern="0" dirty="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 </a:t>
                </a:r>
                <a:r>
                  <a:rPr lang="en-US" altLang="zh-CN"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    </a:t>
                </a:r>
                <a:r>
                  <a:rPr lang="zh-CN" altLang="en-US" sz="2400" kern="0" dirty="0" smtClean="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rPr>
                  <a:t>故这样处理产生的误差可忽略不计。</a:t>
                </a:r>
                <a:endParaRPr lang="zh-CN" altLang="en-US" sz="2400" kern="0" dirty="0">
                  <a:solidFill>
                    <a:schemeClr val="bg1"/>
                  </a:solidFill>
                  <a:latin typeface="全新硬笔楷书简" panose="02010600040101010101" pitchFamily="2" charset="-122"/>
                  <a:ea typeface="全新硬笔楷书简" panose="02010600040101010101" pitchFamily="2" charset="-122"/>
                  <a:sym typeface="Calibri" panose="020F0502020204030204" pitchFamily="34" charset="0"/>
                </a:endParaRPr>
              </a:p>
            </p:txBody>
          </p:sp>
        </mc:Choice>
        <mc:Fallback>
          <p:sp>
            <p:nvSpPr>
              <p:cNvPr id="2" name="文本框 1"/>
              <p:cNvSpPr txBox="1">
                <a:spLocks noRot="1" noChangeAspect="1" noMove="1" noResize="1" noEditPoints="1" noAdjustHandles="1" noChangeArrowheads="1" noChangeShapeType="1" noTextEdit="1"/>
              </p:cNvSpPr>
              <p:nvPr/>
            </p:nvSpPr>
            <p:spPr bwMode="auto">
              <a:xfrm>
                <a:off x="4800634" y="685872"/>
                <a:ext cx="6857820" cy="3236912"/>
              </a:xfrm>
              <a:prstGeom prst="rect">
                <a:avLst/>
              </a:prstGeom>
              <a:blipFill rotWithShape="1">
                <a:blip r:embed="rId2"/>
                <a:stretch>
                  <a:fillRect l="-1246" t="-1507" r="-445" b="-3390"/>
                </a:stretch>
              </a:blipFill>
              <a:ln>
                <a:noFill/>
              </a:ln>
            </p:spPr>
            <p:txBody>
              <a:bodyPr/>
              <a:lstStyle/>
              <a:p>
                <a:r>
                  <a:rPr lang="zh-CN" altLang="en-US">
                    <a:noFill/>
                  </a:rPr>
                  <a:t> </a:t>
                </a:r>
                <a:endParaRPr lang="zh-CN" altLang="en-US">
                  <a:noFill/>
                </a:endParaRPr>
              </a:p>
            </p:txBody>
          </p:sp>
        </mc:Fallback>
      </mc:AlternateContent>
      <p:sp>
        <p:nvSpPr>
          <p:cNvPr id="11" name="标题 1"/>
          <p:cNvSpPr>
            <a:spLocks noGrp="1" noChangeArrowheads="1"/>
          </p:cNvSpPr>
          <p:nvPr>
            <p:ph type="title"/>
          </p:nvPr>
        </p:nvSpPr>
        <p:spPr>
          <a:xfrm>
            <a:off x="609600" y="273050"/>
            <a:ext cx="4011613" cy="1162050"/>
          </a:xfrm>
        </p:spPr>
        <p:txBody>
          <a:bodyPr/>
          <a:lstStyle/>
          <a:p>
            <a:r>
              <a:rPr lang="zh-CN" altLang="en-US" sz="3600" dirty="0" smtClean="0">
                <a:solidFill>
                  <a:srgbClr val="FF0000"/>
                </a:solidFill>
                <a:latin typeface="全新硬笔行书简" panose="02010600040101010101" pitchFamily="2" charset="-122"/>
                <a:ea typeface="全新硬笔行书简" panose="02010600040101010101" pitchFamily="2" charset="-122"/>
              </a:rPr>
              <a:t>二、误差</a:t>
            </a:r>
            <a:endParaRPr lang="zh-CN" altLang="en-US" sz="3600" dirty="0" smtClean="0">
              <a:solidFill>
                <a:srgbClr val="FF0000"/>
              </a:solidFill>
              <a:latin typeface="全新硬笔行书简" panose="02010600040101010101" pitchFamily="2" charset="-122"/>
              <a:ea typeface="全新硬笔行书简"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anim calcmode="lin" valueType="num">
                                      <p:cBhvr>
                                        <p:cTn id="11" dur="500" fill="hold"/>
                                        <p:tgtEl>
                                          <p:spTgt spid="4">
                                            <p:bg/>
                                          </p:spTgt>
                                        </p:tgtEl>
                                        <p:attrNameLst>
                                          <p:attrName>ppt_w</p:attrName>
                                        </p:attrNameLst>
                                      </p:cBhvr>
                                      <p:tavLst>
                                        <p:tav tm="0">
                                          <p:val>
                                            <p:fltVal val="0"/>
                                          </p:val>
                                        </p:tav>
                                        <p:tav tm="100000">
                                          <p:val>
                                            <p:strVal val="#ppt_w"/>
                                          </p:val>
                                        </p:tav>
                                      </p:tavLst>
                                    </p:anim>
                                    <p:anim calcmode="lin" valueType="num">
                                      <p:cBhvr>
                                        <p:cTn id="12" dur="500" fill="hold"/>
                                        <p:tgtEl>
                                          <p:spTgt spid="4">
                                            <p:bg/>
                                          </p:spTgt>
                                        </p:tgtEl>
                                        <p:attrNameLst>
                                          <p:attrName>ppt_h</p:attrName>
                                        </p:attrNameLst>
                                      </p:cBhvr>
                                      <p:tavLst>
                                        <p:tav tm="0">
                                          <p:val>
                                            <p:fltVal val="0"/>
                                          </p:val>
                                        </p:tav>
                                        <p:tav tm="100000">
                                          <p:val>
                                            <p:strVal val="#ppt_h"/>
                                          </p:val>
                                        </p:tav>
                                      </p:tavLst>
                                    </p:anim>
                                    <p:animEffect transition="in" filter="fade">
                                      <p:cBhvr>
                                        <p:cTn id="13" dur="500"/>
                                        <p:tgtEl>
                                          <p:spTgt spid="4">
                                            <p:bg/>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2"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r>
              <a:rPr lang="zh-CN" altLang="en-US" sz="3600" smtClean="0">
                <a:solidFill>
                  <a:srgbClr val="FF0000"/>
                </a:solidFill>
                <a:latin typeface="全新硬笔行书简" panose="02010600040101010101" pitchFamily="2" charset="-122"/>
                <a:ea typeface="全新硬笔行书简" panose="02010600040101010101" pitchFamily="2" charset="-122"/>
              </a:rPr>
              <a:t>二、误差</a:t>
            </a:r>
            <a:endParaRPr lang="zh-CN" altLang="en-US" sz="3600" smtClean="0">
              <a:solidFill>
                <a:srgbClr val="FF0000"/>
              </a:solidFill>
              <a:latin typeface="全新硬笔行书简" panose="02010600040101010101" pitchFamily="2" charset="-122"/>
              <a:ea typeface="全新硬笔行书简" panose="02010600040101010101" pitchFamily="2" charset="-122"/>
            </a:endParaRPr>
          </a:p>
        </p:txBody>
      </p:sp>
      <p:sp>
        <p:nvSpPr>
          <p:cNvPr id="4" name="文本占位符 3"/>
          <p:cNvSpPr>
            <a:spLocks noGrp="1" noChangeArrowheads="1"/>
          </p:cNvSpPr>
          <p:nvPr>
            <p:ph type="body" sz="half" idx="2"/>
          </p:nvPr>
        </p:nvSpPr>
        <p:spPr>
          <a:xfrm>
            <a:off x="228600" y="1435100"/>
            <a:ext cx="4343400" cy="4965700"/>
          </a:xfrm>
        </p:spPr>
        <p:txBody>
          <a:bodyPr/>
          <a:lstStyle/>
          <a:p>
            <a:r>
              <a:rPr lang="zh-CN" altLang="en-US" sz="2400" smtClean="0">
                <a:solidFill>
                  <a:schemeClr val="bg1"/>
                </a:solidFill>
                <a:latin typeface="全新硬笔行书简" panose="02010600040101010101" pitchFamily="2" charset="-122"/>
                <a:ea typeface="全新硬笔行书简" panose="02010600040101010101" pitchFamily="2" charset="-122"/>
              </a:rPr>
              <a:t>当准确值有多位数时，常按</a:t>
            </a:r>
            <a:r>
              <a:rPr lang="zh-CN" altLang="en-US" sz="2400" smtClean="0">
                <a:solidFill>
                  <a:srgbClr val="FFFF00"/>
                </a:solidFill>
                <a:latin typeface="全新硬笔行书简" panose="02010600040101010101" pitchFamily="2" charset="-122"/>
                <a:ea typeface="全新硬笔行书简" panose="02010600040101010101" pitchFamily="2" charset="-122"/>
              </a:rPr>
              <a:t>四舍五入原则</a:t>
            </a:r>
            <a:r>
              <a:rPr lang="zh-CN" altLang="en-US" sz="2400" smtClean="0">
                <a:solidFill>
                  <a:schemeClr val="bg1"/>
                </a:solidFill>
                <a:latin typeface="全新硬笔行书简" panose="02010600040101010101" pitchFamily="2" charset="-122"/>
                <a:ea typeface="全新硬笔行书简" panose="02010600040101010101" pitchFamily="2" charset="-122"/>
              </a:rPr>
              <a:t>得到其近似值，近似数的最末位的半个单位就是近似数的误差限，称这个近似数</a:t>
            </a:r>
            <a:r>
              <a:rPr lang="zh-CN" altLang="en-US" sz="2400" smtClean="0">
                <a:solidFill>
                  <a:srgbClr val="FFFF00"/>
                </a:solidFill>
                <a:latin typeface="全新硬笔行书简" panose="02010600040101010101" pitchFamily="2" charset="-122"/>
                <a:ea typeface="全新硬笔行书简" panose="02010600040101010101" pitchFamily="2" charset="-122"/>
              </a:rPr>
              <a:t>准确</a:t>
            </a:r>
            <a:r>
              <a:rPr lang="zh-CN" altLang="en-US" sz="2400" smtClean="0">
                <a:solidFill>
                  <a:schemeClr val="bg1"/>
                </a:solidFill>
                <a:latin typeface="全新硬笔行书简" panose="02010600040101010101" pitchFamily="2" charset="-122"/>
                <a:ea typeface="全新硬笔行书简" panose="02010600040101010101" pitchFamily="2" charset="-122"/>
              </a:rPr>
              <a:t>到这一位。</a:t>
            </a:r>
            <a:endParaRPr lang="en-US" altLang="zh-CN" sz="2400" smtClean="0">
              <a:solidFill>
                <a:schemeClr val="bg1"/>
              </a:solidFill>
              <a:latin typeface="全新硬笔行书简" panose="02010600040101010101" pitchFamily="2" charset="-122"/>
              <a:ea typeface="全新硬笔行书简" panose="02010600040101010101" pitchFamily="2" charset="-122"/>
            </a:endParaRPr>
          </a:p>
          <a:p>
            <a:r>
              <a:rPr lang="zh-CN" altLang="en-US" sz="2400" b="1" smtClean="0">
                <a:solidFill>
                  <a:schemeClr val="bg1"/>
                </a:solidFill>
                <a:latin typeface="全新硬笔行书简" panose="02010600040101010101" pitchFamily="2" charset="-122"/>
                <a:ea typeface="全新硬笔行书简" panose="02010600040101010101" pitchFamily="2" charset="-122"/>
              </a:rPr>
              <a:t>定义</a:t>
            </a:r>
            <a:r>
              <a:rPr lang="en-US" altLang="zh-CN" sz="2400" b="1" smtClean="0">
                <a:solidFill>
                  <a:schemeClr val="bg1"/>
                </a:solidFill>
                <a:latin typeface="Times New Roman" panose="02020603050405020304" pitchFamily="18" charset="0"/>
                <a:ea typeface="全新硬笔行书简" panose="02010600040101010101" pitchFamily="2" charset="-122"/>
              </a:rPr>
              <a:t>3 </a:t>
            </a:r>
            <a:r>
              <a:rPr lang="zh-CN" altLang="en-US" sz="2400" b="1" smtClean="0">
                <a:solidFill>
                  <a:schemeClr val="bg1"/>
                </a:solidFill>
                <a:latin typeface="Times New Roman" panose="02020603050405020304" pitchFamily="18" charset="0"/>
                <a:ea typeface="全新硬笔行书简" panose="02010600040101010101" pitchFamily="2" charset="-122"/>
              </a:rPr>
              <a:t>若近似数的误差限是它的某一位的半个单位时，从这一位起到前面第一个非零数字为止的所有数字称为</a:t>
            </a:r>
            <a:r>
              <a:rPr lang="zh-CN" altLang="en-US" sz="2400" b="1" smtClean="0">
                <a:solidFill>
                  <a:srgbClr val="FFFF00"/>
                </a:solidFill>
                <a:latin typeface="Times New Roman" panose="02020603050405020304" pitchFamily="18" charset="0"/>
                <a:ea typeface="全新硬笔行书简" panose="02010600040101010101" pitchFamily="2" charset="-122"/>
              </a:rPr>
              <a:t>有效数字</a:t>
            </a:r>
            <a:r>
              <a:rPr lang="zh-CN" altLang="en-US" sz="2400" b="1" smtClean="0">
                <a:solidFill>
                  <a:schemeClr val="bg1"/>
                </a:solidFill>
                <a:latin typeface="Times New Roman" panose="02020603050405020304" pitchFamily="18" charset="0"/>
                <a:ea typeface="全新硬笔行书简" panose="02010600040101010101" pitchFamily="2" charset="-122"/>
              </a:rPr>
              <a:t>。</a:t>
            </a:r>
            <a:endParaRPr lang="en-US" altLang="zh-CN" sz="2400" i="1" smtClean="0">
              <a:solidFill>
                <a:schemeClr val="bg1"/>
              </a:solidFill>
              <a:latin typeface="全新硬笔行书简" panose="02010600040101010101" pitchFamily="2" charset="-122"/>
              <a:ea typeface="全新硬笔行书简" panose="02010600040101010101" pitchFamily="2" charset="-122"/>
            </a:endParaRPr>
          </a:p>
        </p:txBody>
      </p:sp>
      <p:sp>
        <p:nvSpPr>
          <p:cNvPr id="3" name="内容占位符 2"/>
          <p:cNvSpPr>
            <a:spLocks noGrp="1" noRot="1" noChangeAspect="1" noMove="1" noResize="1" noEditPoints="1" noAdjustHandles="1" noChangeArrowheads="1" noChangeShapeType="1" noTextEdit="1"/>
          </p:cNvSpPr>
          <p:nvPr>
            <p:ph idx="1"/>
          </p:nvPr>
        </p:nvSpPr>
        <p:spPr>
          <a:xfrm>
            <a:off x="4767260" y="273049"/>
            <a:ext cx="6815140" cy="1784388"/>
          </a:xfrm>
          <a:blipFill>
            <a:blip r:embed="rId1"/>
            <a:stretch>
              <a:fillRect l="-1163" t="-3072" r="-894"/>
            </a:stretch>
          </a:blipFill>
        </p:spPr>
        <p:txBody>
          <a:bodyPr/>
          <a:lstStyle/>
          <a:p>
            <a:pPr>
              <a:defRPr/>
            </a:pPr>
            <a:r>
              <a:rPr lang="zh-CN" altLang="en-US">
                <a:noFill/>
              </a:rPr>
              <a:t> </a:t>
            </a:r>
            <a:endParaRPr lang="zh-CN" altLang="en-US">
              <a:noFill/>
            </a:endParaRPr>
          </a:p>
        </p:txBody>
      </p:sp>
      <p:pic>
        <p:nvPicPr>
          <p:cNvPr id="5" name="文本框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905000"/>
            <a:ext cx="7086600" cy="1354138"/>
          </a:xfrm>
          <a:prstGeom prst="rect">
            <a:avLst/>
          </a:prstGeom>
          <a:noFill/>
          <a:extLst>
            <a:ext uri="{909E8E84-426E-40DD-AFC4-6F175D3DCCD1}">
              <a14:hiddenFill xmlns:a14="http://schemas.microsoft.com/office/drawing/2010/main">
                <a:solidFill>
                  <a:srgbClr val="FFFFFF"/>
                </a:solidFill>
              </a14:hiddenFill>
            </a:ext>
          </a:extLst>
        </p:spPr>
      </p:pic>
      <p:pic>
        <p:nvPicPr>
          <p:cNvPr id="6" name="文本框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352800"/>
            <a:ext cx="6858000" cy="3306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r>
              <a:rPr lang="zh-CN" altLang="en-US" sz="3600" smtClean="0">
                <a:solidFill>
                  <a:srgbClr val="FF0000"/>
                </a:solidFill>
                <a:latin typeface="全新硬笔行书简" panose="02010600040101010101" pitchFamily="2" charset="-122"/>
                <a:ea typeface="全新硬笔行书简" panose="02010600040101010101" pitchFamily="2" charset="-122"/>
              </a:rPr>
              <a:t>二、误差</a:t>
            </a:r>
            <a:endParaRPr lang="zh-CN" altLang="en-US" sz="3600" smtClean="0">
              <a:solidFill>
                <a:srgbClr val="FF0000"/>
              </a:solidFill>
              <a:latin typeface="全新硬笔行书简" panose="02010600040101010101" pitchFamily="2" charset="-122"/>
              <a:ea typeface="全新硬笔行书简" panose="02010600040101010101" pitchFamily="2" charset="-122"/>
            </a:endParaRPr>
          </a:p>
        </p:txBody>
      </p:sp>
      <p:sp>
        <p:nvSpPr>
          <p:cNvPr id="27650" name="文本占位符 3"/>
          <p:cNvSpPr>
            <a:spLocks noGrp="1" noChangeArrowheads="1"/>
          </p:cNvSpPr>
          <p:nvPr>
            <p:ph type="body" sz="half" idx="2"/>
          </p:nvPr>
        </p:nvSpPr>
        <p:spPr>
          <a:xfrm>
            <a:off x="228600" y="1435100"/>
            <a:ext cx="4343400" cy="4965700"/>
          </a:xfrm>
        </p:spPr>
        <p:txBody>
          <a:bodyPr/>
          <a:lstStyle/>
          <a:p>
            <a:r>
              <a:rPr lang="zh-CN" altLang="en-US" sz="2400" smtClean="0">
                <a:solidFill>
                  <a:schemeClr val="bg1"/>
                </a:solidFill>
                <a:latin typeface="全新硬笔行书简" panose="02010600040101010101" pitchFamily="2" charset="-122"/>
                <a:ea typeface="全新硬笔行书简" panose="02010600040101010101" pitchFamily="2" charset="-122"/>
              </a:rPr>
              <a:t>当准确值有多位数时，常按</a:t>
            </a:r>
            <a:r>
              <a:rPr lang="zh-CN" altLang="en-US" sz="2400" smtClean="0">
                <a:solidFill>
                  <a:srgbClr val="FFFF00"/>
                </a:solidFill>
                <a:latin typeface="全新硬笔行书简" panose="02010600040101010101" pitchFamily="2" charset="-122"/>
                <a:ea typeface="全新硬笔行书简" panose="02010600040101010101" pitchFamily="2" charset="-122"/>
              </a:rPr>
              <a:t>四舍五入原则</a:t>
            </a:r>
            <a:r>
              <a:rPr lang="zh-CN" altLang="en-US" sz="2400" smtClean="0">
                <a:solidFill>
                  <a:schemeClr val="bg1"/>
                </a:solidFill>
                <a:latin typeface="全新硬笔行书简" panose="02010600040101010101" pitchFamily="2" charset="-122"/>
                <a:ea typeface="全新硬笔行书简" panose="02010600040101010101" pitchFamily="2" charset="-122"/>
              </a:rPr>
              <a:t>得到其近似值，近似数的最末位的半个单位就是近似数的误差限，称这个近似数</a:t>
            </a:r>
            <a:r>
              <a:rPr lang="zh-CN" altLang="en-US" sz="2400" smtClean="0">
                <a:solidFill>
                  <a:srgbClr val="FFFF00"/>
                </a:solidFill>
                <a:latin typeface="全新硬笔行书简" panose="02010600040101010101" pitchFamily="2" charset="-122"/>
                <a:ea typeface="全新硬笔行书简" panose="02010600040101010101" pitchFamily="2" charset="-122"/>
              </a:rPr>
              <a:t>准确</a:t>
            </a:r>
            <a:r>
              <a:rPr lang="zh-CN" altLang="en-US" sz="2400" smtClean="0">
                <a:solidFill>
                  <a:schemeClr val="bg1"/>
                </a:solidFill>
                <a:latin typeface="全新硬笔行书简" panose="02010600040101010101" pitchFamily="2" charset="-122"/>
                <a:ea typeface="全新硬笔行书简" panose="02010600040101010101" pitchFamily="2" charset="-122"/>
              </a:rPr>
              <a:t>到这一位。</a:t>
            </a:r>
            <a:endParaRPr lang="en-US" altLang="zh-CN" sz="2400" smtClean="0">
              <a:solidFill>
                <a:schemeClr val="bg1"/>
              </a:solidFill>
              <a:latin typeface="全新硬笔行书简" panose="02010600040101010101" pitchFamily="2" charset="-122"/>
              <a:ea typeface="全新硬笔行书简" panose="02010600040101010101" pitchFamily="2" charset="-122"/>
            </a:endParaRPr>
          </a:p>
          <a:p>
            <a:r>
              <a:rPr lang="zh-CN" altLang="en-US" sz="2400" b="1" smtClean="0">
                <a:solidFill>
                  <a:schemeClr val="bg1"/>
                </a:solidFill>
                <a:latin typeface="全新硬笔行书简" panose="02010600040101010101" pitchFamily="2" charset="-122"/>
                <a:ea typeface="全新硬笔行书简" panose="02010600040101010101" pitchFamily="2" charset="-122"/>
              </a:rPr>
              <a:t>定义</a:t>
            </a:r>
            <a:r>
              <a:rPr lang="en-US" altLang="zh-CN" sz="2400" b="1" smtClean="0">
                <a:solidFill>
                  <a:schemeClr val="bg1"/>
                </a:solidFill>
                <a:latin typeface="Times New Roman" panose="02020603050405020304" pitchFamily="18" charset="0"/>
                <a:ea typeface="全新硬笔行书简" panose="02010600040101010101" pitchFamily="2" charset="-122"/>
              </a:rPr>
              <a:t>3 </a:t>
            </a:r>
            <a:r>
              <a:rPr lang="zh-CN" altLang="en-US" sz="2400" b="1" smtClean="0">
                <a:solidFill>
                  <a:schemeClr val="bg1"/>
                </a:solidFill>
                <a:latin typeface="Times New Roman" panose="02020603050405020304" pitchFamily="18" charset="0"/>
                <a:ea typeface="全新硬笔行书简" panose="02010600040101010101" pitchFamily="2" charset="-122"/>
              </a:rPr>
              <a:t>若近似数的误差限是它的某一位的半个单位时，从这一位起到前面第一个非零数字为止的所有数字称为</a:t>
            </a:r>
            <a:r>
              <a:rPr lang="zh-CN" altLang="en-US" sz="2400" b="1" smtClean="0">
                <a:solidFill>
                  <a:srgbClr val="FFFF00"/>
                </a:solidFill>
                <a:latin typeface="Times New Roman" panose="02020603050405020304" pitchFamily="18" charset="0"/>
                <a:ea typeface="全新硬笔行书简" panose="02010600040101010101" pitchFamily="2" charset="-122"/>
              </a:rPr>
              <a:t>有效数字</a:t>
            </a:r>
            <a:r>
              <a:rPr lang="zh-CN" altLang="en-US" sz="2400" b="1" smtClean="0">
                <a:solidFill>
                  <a:schemeClr val="bg1"/>
                </a:solidFill>
                <a:latin typeface="Times New Roman" panose="02020603050405020304" pitchFamily="18" charset="0"/>
                <a:ea typeface="全新硬笔行书简" panose="02010600040101010101" pitchFamily="2" charset="-122"/>
              </a:rPr>
              <a:t>。</a:t>
            </a:r>
            <a:endParaRPr lang="en-US" altLang="zh-CN" sz="2400" i="1" smtClean="0">
              <a:solidFill>
                <a:schemeClr val="bg1"/>
              </a:solidFill>
              <a:latin typeface="全新硬笔行书简" panose="02010600040101010101" pitchFamily="2" charset="-122"/>
              <a:ea typeface="全新硬笔行书简" panose="02010600040101010101" pitchFamily="2" charset="-122"/>
            </a:endParaRPr>
          </a:p>
        </p:txBody>
      </p:sp>
      <p:pic>
        <p:nvPicPr>
          <p:cNvPr id="5" name="文本框 4"/>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4400" y="304800"/>
            <a:ext cx="7086600" cy="1354138"/>
          </a:xfrm>
          <a:prstGeom prst="rect">
            <a:avLst/>
          </a:prstGeom>
          <a:noFill/>
          <a:extLst>
            <a:ext uri="{909E8E84-426E-40DD-AFC4-6F175D3DCCD1}">
              <a14:hiddenFill xmlns:a14="http://schemas.microsoft.com/office/drawing/2010/main">
                <a:solidFill>
                  <a:srgbClr val="FFFFFF"/>
                </a:solidFill>
              </a14:hiddenFill>
            </a:ext>
          </a:extLst>
        </p:spPr>
      </p:pic>
      <p:pic>
        <p:nvPicPr>
          <p:cNvPr id="6" name="文本框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905000"/>
            <a:ext cx="6858000" cy="1973263"/>
          </a:xfrm>
          <a:prstGeom prst="rect">
            <a:avLst/>
          </a:prstGeom>
          <a:noFill/>
          <a:extLst>
            <a:ext uri="{909E8E84-426E-40DD-AFC4-6F175D3DCCD1}">
              <a14:hiddenFill xmlns:a14="http://schemas.microsoft.com/office/drawing/2010/main">
                <a:solidFill>
                  <a:srgbClr val="FFFFFF"/>
                </a:solidFill>
              </a14:hiddenFill>
            </a:ext>
          </a:extLst>
        </p:spPr>
      </p:pic>
      <p:pic>
        <p:nvPicPr>
          <p:cNvPr id="8" name="文本框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886200"/>
            <a:ext cx="67818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704155638"/>
  <p:tag name="MH_LIBRARY" val="GRAPHIC"/>
  <p:tag name="MH_TYPE" val="Other"/>
  <p:tag name="MH_ORDER" val="1"/>
</p:tagLst>
</file>

<file path=ppt/tags/tag10.xml><?xml version="1.0" encoding="utf-8"?>
<p:tagLst xmlns:p="http://schemas.openxmlformats.org/presentationml/2006/main">
  <p:tag name="MH" val="20170704155638"/>
  <p:tag name="MH_LIBRARY" val="GRAPHIC"/>
  <p:tag name="MH_TYPE" val="Other"/>
  <p:tag name="MH_ORDER" val="6"/>
</p:tagLst>
</file>

<file path=ppt/tags/tag11.xml><?xml version="1.0" encoding="utf-8"?>
<p:tagLst xmlns:p="http://schemas.openxmlformats.org/presentationml/2006/main">
  <p:tag name="MH" val="20170704155638"/>
  <p:tag name="MH_LIBRARY" val="GRAPHIC"/>
  <p:tag name="MH_TYPE" val="Text"/>
  <p:tag name="MH_ORDER" val="4"/>
</p:tagLst>
</file>

<file path=ppt/tags/tag12.xml><?xml version="1.0" encoding="utf-8"?>
<p:tagLst xmlns:p="http://schemas.openxmlformats.org/presentationml/2006/main">
  <p:tag name="MH" val="20170704155638"/>
  <p:tag name="MH_LIBRARY" val="GRAPHIC"/>
  <p:tag name="MH_TYPE" val="SubTitle"/>
  <p:tag name="MH_ORDER" val="4"/>
</p:tagLst>
</file>

<file path=ppt/tags/tag13.xml><?xml version="1.0" encoding="utf-8"?>
<p:tagLst xmlns:p="http://schemas.openxmlformats.org/presentationml/2006/main">
  <p:tag name="MH" val="20170704155638"/>
  <p:tag name="MH_LIBRARY" val="GRAPHIC"/>
  <p:tag name="MH_TYPE" val="Other"/>
  <p:tag name="MH_ORDER" val="7"/>
</p:tagLst>
</file>

<file path=ppt/tags/tag14.xml><?xml version="1.0" encoding="utf-8"?>
<p:tagLst xmlns:p="http://schemas.openxmlformats.org/presentationml/2006/main">
  <p:tag name="MH" val="20170704155638"/>
  <p:tag name="MH_LIBRARY" val="GRAPHIC"/>
  <p:tag name="MH_TYPE" val="Text"/>
  <p:tag name="MH_ORDER" val="3"/>
</p:tagLst>
</file>

<file path=ppt/tags/tag15.xml><?xml version="1.0" encoding="utf-8"?>
<p:tagLst xmlns:p="http://schemas.openxmlformats.org/presentationml/2006/main">
  <p:tag name="MH" val="20170704155638"/>
  <p:tag name="MH_LIBRARY" val="GRAPHIC"/>
  <p:tag name="MH_TYPE" val="SubTitle"/>
  <p:tag name="MH_ORDER" val="3"/>
</p:tagLst>
</file>

<file path=ppt/tags/tag16.xml><?xml version="1.0" encoding="utf-8"?>
<p:tagLst xmlns:p="http://schemas.openxmlformats.org/presentationml/2006/main">
  <p:tag name="MH" val="20170704155638"/>
  <p:tag name="MH_LIBRARY" val="GRAPHIC"/>
  <p:tag name="MH_TYPE" val="Other"/>
  <p:tag name="MH_ORDER" val="8"/>
</p:tagLst>
</file>

<file path=ppt/tags/tag17.xml><?xml version="1.0" encoding="utf-8"?>
<p:tagLst xmlns:p="http://schemas.openxmlformats.org/presentationml/2006/main">
  <p:tag name="MH" val="20170704155638"/>
  <p:tag name="MH_LIBRARY" val="GRAPHIC"/>
  <p:tag name="MH_TYPE" val="Text"/>
  <p:tag name="MH_ORDER" val="1"/>
</p:tagLst>
</file>

<file path=ppt/tags/tag18.xml><?xml version="1.0" encoding="utf-8"?>
<p:tagLst xmlns:p="http://schemas.openxmlformats.org/presentationml/2006/main">
  <p:tag name="MH" val="20170704155638"/>
  <p:tag name="MH_LIBRARY" val="GRAPHIC"/>
  <p:tag name="MH_TYPE" val="Other"/>
  <p:tag name="MH_ORDER" val="1"/>
</p:tagLst>
</file>

<file path=ppt/tags/tag19.xml><?xml version="1.0" encoding="utf-8"?>
<p:tagLst xmlns:p="http://schemas.openxmlformats.org/presentationml/2006/main">
  <p:tag name="MH" val="20170704155638"/>
  <p:tag name="MH_LIBRARY" val="GRAPHIC"/>
  <p:tag name="MH_TYPE" val="Other"/>
  <p:tag name="MH_ORDER" val="2"/>
</p:tagLst>
</file>

<file path=ppt/tags/tag2.xml><?xml version="1.0" encoding="utf-8"?>
<p:tagLst xmlns:p="http://schemas.openxmlformats.org/presentationml/2006/main">
  <p:tag name="MH" val="20170704155638"/>
  <p:tag name="MH_LIBRARY" val="GRAPHIC"/>
  <p:tag name="MH_TYPE" val="Other"/>
  <p:tag name="MH_ORDER" val="2"/>
</p:tagLst>
</file>

<file path=ppt/tags/tag20.xml><?xml version="1.0" encoding="utf-8"?>
<p:tagLst xmlns:p="http://schemas.openxmlformats.org/presentationml/2006/main">
  <p:tag name="MH" val="20170704155638"/>
  <p:tag name="MH_LIBRARY" val="GRAPHIC"/>
  <p:tag name="MH_TYPE" val="Other"/>
  <p:tag name="MH_ORDER" val="3"/>
</p:tagLst>
</file>

<file path=ppt/tags/tag21.xml><?xml version="1.0" encoding="utf-8"?>
<p:tagLst xmlns:p="http://schemas.openxmlformats.org/presentationml/2006/main">
  <p:tag name="MH" val="20170704155638"/>
  <p:tag name="MH_LIBRARY" val="GRAPHIC"/>
  <p:tag name="MH_TYPE" val="Other"/>
  <p:tag name="MH_ORDER" val="4"/>
</p:tagLst>
</file>

<file path=ppt/tags/tag22.xml><?xml version="1.0" encoding="utf-8"?>
<p:tagLst xmlns:p="http://schemas.openxmlformats.org/presentationml/2006/main">
  <p:tag name="MH" val="20170704155638"/>
  <p:tag name="MH_LIBRARY" val="GRAPHIC"/>
  <p:tag name="MH_TYPE" val="Title"/>
  <p:tag name="MH_ORDER" val="1"/>
</p:tagLst>
</file>

<file path=ppt/tags/tag23.xml><?xml version="1.0" encoding="utf-8"?>
<p:tagLst xmlns:p="http://schemas.openxmlformats.org/presentationml/2006/main">
  <p:tag name="MH" val="20170704155638"/>
  <p:tag name="MH_LIBRARY" val="GRAPHIC"/>
  <p:tag name="MH_TYPE" val="SubTitle"/>
  <p:tag name="MH_ORDER" val="1"/>
</p:tagLst>
</file>

<file path=ppt/tags/tag24.xml><?xml version="1.0" encoding="utf-8"?>
<p:tagLst xmlns:p="http://schemas.openxmlformats.org/presentationml/2006/main">
  <p:tag name="MH" val="20170704155638"/>
  <p:tag name="MH_LIBRARY" val="GRAPHIC"/>
  <p:tag name="MH_TYPE" val="Other"/>
  <p:tag name="MH_ORDER" val="5"/>
</p:tagLst>
</file>

<file path=ppt/tags/tag25.xml><?xml version="1.0" encoding="utf-8"?>
<p:tagLst xmlns:p="http://schemas.openxmlformats.org/presentationml/2006/main">
  <p:tag name="MH" val="20170704155638"/>
  <p:tag name="MH_LIBRARY" val="GRAPHIC"/>
  <p:tag name="MH_TYPE" val="Text"/>
  <p:tag name="MH_ORDER" val="2"/>
</p:tagLst>
</file>

<file path=ppt/tags/tag26.xml><?xml version="1.0" encoding="utf-8"?>
<p:tagLst xmlns:p="http://schemas.openxmlformats.org/presentationml/2006/main">
  <p:tag name="MH" val="20170704155638"/>
  <p:tag name="MH_LIBRARY" val="GRAPHIC"/>
  <p:tag name="MH_TYPE" val="SubTitle"/>
  <p:tag name="MH_ORDER" val="2"/>
</p:tagLst>
</file>

<file path=ppt/tags/tag27.xml><?xml version="1.0" encoding="utf-8"?>
<p:tagLst xmlns:p="http://schemas.openxmlformats.org/presentationml/2006/main">
  <p:tag name="MH" val="20170704155638"/>
  <p:tag name="MH_LIBRARY" val="GRAPHIC"/>
  <p:tag name="MH_TYPE" val="Other"/>
  <p:tag name="MH_ORDER" val="6"/>
</p:tagLst>
</file>

<file path=ppt/tags/tag28.xml><?xml version="1.0" encoding="utf-8"?>
<p:tagLst xmlns:p="http://schemas.openxmlformats.org/presentationml/2006/main">
  <p:tag name="MH" val="20170704155638"/>
  <p:tag name="MH_LIBRARY" val="GRAPHIC"/>
  <p:tag name="MH_TYPE" val="Text"/>
  <p:tag name="MH_ORDER" val="4"/>
</p:tagLst>
</file>

<file path=ppt/tags/tag29.xml><?xml version="1.0" encoding="utf-8"?>
<p:tagLst xmlns:p="http://schemas.openxmlformats.org/presentationml/2006/main">
  <p:tag name="MH" val="20170704155638"/>
  <p:tag name="MH_LIBRARY" val="GRAPHIC"/>
  <p:tag name="MH_TYPE" val="SubTitle"/>
  <p:tag name="MH_ORDER" val="4"/>
</p:tagLst>
</file>

<file path=ppt/tags/tag3.xml><?xml version="1.0" encoding="utf-8"?>
<p:tagLst xmlns:p="http://schemas.openxmlformats.org/presentationml/2006/main">
  <p:tag name="MH" val="20170704155638"/>
  <p:tag name="MH_LIBRARY" val="GRAPHIC"/>
  <p:tag name="MH_TYPE" val="Other"/>
  <p:tag name="MH_ORDER" val="3"/>
</p:tagLst>
</file>

<file path=ppt/tags/tag30.xml><?xml version="1.0" encoding="utf-8"?>
<p:tagLst xmlns:p="http://schemas.openxmlformats.org/presentationml/2006/main">
  <p:tag name="MH" val="20170704155638"/>
  <p:tag name="MH_LIBRARY" val="GRAPHIC"/>
  <p:tag name="MH_TYPE" val="Other"/>
  <p:tag name="MH_ORDER" val="7"/>
</p:tagLst>
</file>

<file path=ppt/tags/tag31.xml><?xml version="1.0" encoding="utf-8"?>
<p:tagLst xmlns:p="http://schemas.openxmlformats.org/presentationml/2006/main">
  <p:tag name="MH" val="20170704155638"/>
  <p:tag name="MH_LIBRARY" val="GRAPHIC"/>
  <p:tag name="MH_TYPE" val="Text"/>
  <p:tag name="MH_ORDER" val="3"/>
</p:tagLst>
</file>

<file path=ppt/tags/tag32.xml><?xml version="1.0" encoding="utf-8"?>
<p:tagLst xmlns:p="http://schemas.openxmlformats.org/presentationml/2006/main">
  <p:tag name="MH" val="20170704155638"/>
  <p:tag name="MH_LIBRARY" val="GRAPHIC"/>
  <p:tag name="MH_TYPE" val="SubTitle"/>
  <p:tag name="MH_ORDER" val="3"/>
</p:tagLst>
</file>

<file path=ppt/tags/tag33.xml><?xml version="1.0" encoding="utf-8"?>
<p:tagLst xmlns:p="http://schemas.openxmlformats.org/presentationml/2006/main">
  <p:tag name="MH" val="20170704155638"/>
  <p:tag name="MH_LIBRARY" val="GRAPHIC"/>
  <p:tag name="MH_TYPE" val="Other"/>
  <p:tag name="MH_ORDER" val="8"/>
</p:tagLst>
</file>

<file path=ppt/tags/tag34.xml><?xml version="1.0" encoding="utf-8"?>
<p:tagLst xmlns:p="http://schemas.openxmlformats.org/presentationml/2006/main">
  <p:tag name="MH" val="20170704155638"/>
  <p:tag name="MH_LIBRARY" val="GRAPHIC"/>
  <p:tag name="MH_TYPE" val="Text"/>
  <p:tag name="MH_ORDER" val="1"/>
</p:tagLst>
</file>

<file path=ppt/tags/tag35.xml><?xml version="1.0" encoding="utf-8"?>
<p:tagLst xmlns:p="http://schemas.openxmlformats.org/presentationml/2006/main">
  <p:tag name="MH" val="20170704155638"/>
  <p:tag name="MH_LIBRARY" val="GRAPHIC"/>
  <p:tag name="MH_TYPE" val="Other"/>
  <p:tag name="MH_ORDER" val="1"/>
</p:tagLst>
</file>

<file path=ppt/tags/tag36.xml><?xml version="1.0" encoding="utf-8"?>
<p:tagLst xmlns:p="http://schemas.openxmlformats.org/presentationml/2006/main">
  <p:tag name="MH" val="20170704155638"/>
  <p:tag name="MH_LIBRARY" val="GRAPHIC"/>
  <p:tag name="MH_TYPE" val="Other"/>
  <p:tag name="MH_ORDER" val="2"/>
</p:tagLst>
</file>

<file path=ppt/tags/tag37.xml><?xml version="1.0" encoding="utf-8"?>
<p:tagLst xmlns:p="http://schemas.openxmlformats.org/presentationml/2006/main">
  <p:tag name="MH" val="20170704155638"/>
  <p:tag name="MH_LIBRARY" val="GRAPHIC"/>
  <p:tag name="MH_TYPE" val="Other"/>
  <p:tag name="MH_ORDER" val="3"/>
</p:tagLst>
</file>

<file path=ppt/tags/tag38.xml><?xml version="1.0" encoding="utf-8"?>
<p:tagLst xmlns:p="http://schemas.openxmlformats.org/presentationml/2006/main">
  <p:tag name="MH" val="20170704155638"/>
  <p:tag name="MH_LIBRARY" val="GRAPHIC"/>
  <p:tag name="MH_TYPE" val="Other"/>
  <p:tag name="MH_ORDER" val="4"/>
</p:tagLst>
</file>

<file path=ppt/tags/tag39.xml><?xml version="1.0" encoding="utf-8"?>
<p:tagLst xmlns:p="http://schemas.openxmlformats.org/presentationml/2006/main">
  <p:tag name="MH" val="20170704155638"/>
  <p:tag name="MH_LIBRARY" val="GRAPHIC"/>
  <p:tag name="MH_TYPE" val="Title"/>
  <p:tag name="MH_ORDER" val="1"/>
</p:tagLst>
</file>

<file path=ppt/tags/tag4.xml><?xml version="1.0" encoding="utf-8"?>
<p:tagLst xmlns:p="http://schemas.openxmlformats.org/presentationml/2006/main">
  <p:tag name="MH" val="20170704155638"/>
  <p:tag name="MH_LIBRARY" val="GRAPHIC"/>
  <p:tag name="MH_TYPE" val="Other"/>
  <p:tag name="MH_ORDER" val="4"/>
</p:tagLst>
</file>

<file path=ppt/tags/tag40.xml><?xml version="1.0" encoding="utf-8"?>
<p:tagLst xmlns:p="http://schemas.openxmlformats.org/presentationml/2006/main">
  <p:tag name="MH" val="20170704155638"/>
  <p:tag name="MH_LIBRARY" val="GRAPHIC"/>
  <p:tag name="MH_TYPE" val="SubTitle"/>
  <p:tag name="MH_ORDER" val="1"/>
</p:tagLst>
</file>

<file path=ppt/tags/tag41.xml><?xml version="1.0" encoding="utf-8"?>
<p:tagLst xmlns:p="http://schemas.openxmlformats.org/presentationml/2006/main">
  <p:tag name="MH" val="20170704155638"/>
  <p:tag name="MH_LIBRARY" val="GRAPHIC"/>
  <p:tag name="MH_TYPE" val="Other"/>
  <p:tag name="MH_ORDER" val="5"/>
</p:tagLst>
</file>

<file path=ppt/tags/tag42.xml><?xml version="1.0" encoding="utf-8"?>
<p:tagLst xmlns:p="http://schemas.openxmlformats.org/presentationml/2006/main">
  <p:tag name="MH" val="20170704155638"/>
  <p:tag name="MH_LIBRARY" val="GRAPHIC"/>
  <p:tag name="MH_TYPE" val="Text"/>
  <p:tag name="MH_ORDER" val="2"/>
</p:tagLst>
</file>

<file path=ppt/tags/tag43.xml><?xml version="1.0" encoding="utf-8"?>
<p:tagLst xmlns:p="http://schemas.openxmlformats.org/presentationml/2006/main">
  <p:tag name="MH" val="20170704155638"/>
  <p:tag name="MH_LIBRARY" val="GRAPHIC"/>
  <p:tag name="MH_TYPE" val="SubTitle"/>
  <p:tag name="MH_ORDER" val="2"/>
</p:tagLst>
</file>

<file path=ppt/tags/tag44.xml><?xml version="1.0" encoding="utf-8"?>
<p:tagLst xmlns:p="http://schemas.openxmlformats.org/presentationml/2006/main">
  <p:tag name="MH" val="20170704155638"/>
  <p:tag name="MH_LIBRARY" val="GRAPHIC"/>
  <p:tag name="MH_TYPE" val="Other"/>
  <p:tag name="MH_ORDER" val="6"/>
</p:tagLst>
</file>

<file path=ppt/tags/tag45.xml><?xml version="1.0" encoding="utf-8"?>
<p:tagLst xmlns:p="http://schemas.openxmlformats.org/presentationml/2006/main">
  <p:tag name="MH" val="20170704155638"/>
  <p:tag name="MH_LIBRARY" val="GRAPHIC"/>
  <p:tag name="MH_TYPE" val="Text"/>
  <p:tag name="MH_ORDER" val="4"/>
</p:tagLst>
</file>

<file path=ppt/tags/tag46.xml><?xml version="1.0" encoding="utf-8"?>
<p:tagLst xmlns:p="http://schemas.openxmlformats.org/presentationml/2006/main">
  <p:tag name="MH" val="20170704155638"/>
  <p:tag name="MH_LIBRARY" val="GRAPHIC"/>
  <p:tag name="MH_TYPE" val="SubTitle"/>
  <p:tag name="MH_ORDER" val="4"/>
</p:tagLst>
</file>

<file path=ppt/tags/tag47.xml><?xml version="1.0" encoding="utf-8"?>
<p:tagLst xmlns:p="http://schemas.openxmlformats.org/presentationml/2006/main">
  <p:tag name="MH" val="20170704155638"/>
  <p:tag name="MH_LIBRARY" val="GRAPHIC"/>
  <p:tag name="MH_TYPE" val="Other"/>
  <p:tag name="MH_ORDER" val="7"/>
</p:tagLst>
</file>

<file path=ppt/tags/tag48.xml><?xml version="1.0" encoding="utf-8"?>
<p:tagLst xmlns:p="http://schemas.openxmlformats.org/presentationml/2006/main">
  <p:tag name="MH" val="20170704155638"/>
  <p:tag name="MH_LIBRARY" val="GRAPHIC"/>
  <p:tag name="MH_TYPE" val="Text"/>
  <p:tag name="MH_ORDER" val="3"/>
</p:tagLst>
</file>

<file path=ppt/tags/tag49.xml><?xml version="1.0" encoding="utf-8"?>
<p:tagLst xmlns:p="http://schemas.openxmlformats.org/presentationml/2006/main">
  <p:tag name="MH" val="20170704155638"/>
  <p:tag name="MH_LIBRARY" val="GRAPHIC"/>
  <p:tag name="MH_TYPE" val="SubTitle"/>
  <p:tag name="MH_ORDER" val="3"/>
</p:tagLst>
</file>

<file path=ppt/tags/tag5.xml><?xml version="1.0" encoding="utf-8"?>
<p:tagLst xmlns:p="http://schemas.openxmlformats.org/presentationml/2006/main">
  <p:tag name="MH" val="20170704155638"/>
  <p:tag name="MH_LIBRARY" val="GRAPHIC"/>
  <p:tag name="MH_TYPE" val="Title"/>
  <p:tag name="MH_ORDER" val="1"/>
</p:tagLst>
</file>

<file path=ppt/tags/tag50.xml><?xml version="1.0" encoding="utf-8"?>
<p:tagLst xmlns:p="http://schemas.openxmlformats.org/presentationml/2006/main">
  <p:tag name="MH" val="20170704155638"/>
  <p:tag name="MH_LIBRARY" val="GRAPHIC"/>
  <p:tag name="MH_TYPE" val="Other"/>
  <p:tag name="MH_ORDER" val="8"/>
</p:tagLst>
</file>

<file path=ppt/tags/tag51.xml><?xml version="1.0" encoding="utf-8"?>
<p:tagLst xmlns:p="http://schemas.openxmlformats.org/presentationml/2006/main">
  <p:tag name="MH" val="20170704155638"/>
  <p:tag name="MH_LIBRARY" val="GRAPHIC"/>
  <p:tag name="MH_TYPE" val="Text"/>
  <p:tag name="MH_ORDER" val="1"/>
</p:tagLst>
</file>

<file path=ppt/tags/tag6.xml><?xml version="1.0" encoding="utf-8"?>
<p:tagLst xmlns:p="http://schemas.openxmlformats.org/presentationml/2006/main">
  <p:tag name="MH" val="20170704155638"/>
  <p:tag name="MH_LIBRARY" val="GRAPHIC"/>
  <p:tag name="MH_TYPE" val="SubTitle"/>
  <p:tag name="MH_ORDER" val="1"/>
</p:tagLst>
</file>

<file path=ppt/tags/tag7.xml><?xml version="1.0" encoding="utf-8"?>
<p:tagLst xmlns:p="http://schemas.openxmlformats.org/presentationml/2006/main">
  <p:tag name="MH" val="20170704155638"/>
  <p:tag name="MH_LIBRARY" val="GRAPHIC"/>
  <p:tag name="MH_TYPE" val="Other"/>
  <p:tag name="MH_ORDER" val="5"/>
</p:tagLst>
</file>

<file path=ppt/tags/tag8.xml><?xml version="1.0" encoding="utf-8"?>
<p:tagLst xmlns:p="http://schemas.openxmlformats.org/presentationml/2006/main">
  <p:tag name="MH" val="20170704155638"/>
  <p:tag name="MH_LIBRARY" val="GRAPHIC"/>
  <p:tag name="MH_TYPE" val="Text"/>
  <p:tag name="MH_ORDER" val="2"/>
</p:tagLst>
</file>

<file path=ppt/tags/tag9.xml><?xml version="1.0" encoding="utf-8"?>
<p:tagLst xmlns:p="http://schemas.openxmlformats.org/presentationml/2006/main">
  <p:tag name="MH" val="20170704155638"/>
  <p:tag name="MH_LIBRARY" val="GRAPHIC"/>
  <p:tag name="MH_TYPE" val="SubTitle"/>
  <p:tag name="MH_ORDER" val="2"/>
</p:tagLst>
</file>

<file path=ppt/theme/_rels/theme1.xml.rels><?xml version="1.0" encoding="UTF-8" standalone="yes"?>
<Relationships xmlns="http://schemas.openxmlformats.org/package/2006/relationships"><Relationship Id="rId1" Type="http://schemas.openxmlformats.org/officeDocument/2006/relationships/image" Target="../media/image9.png"/></Relationships>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bwMode="auto">
        <a:blipFill>
          <a:blip xmlns:r="http://schemas.openxmlformats.org/officeDocument/2006/relationships" r:embed="rId1"/>
          <a:stretch>
            <a:fillRect l="-558" t="-1810" b="-4977"/>
          </a:stretch>
        </a:blipFill>
        <a:ln>
          <a:noFill/>
        </a:ln>
      </a:spPr>
      <a:bodyPr/>
      <a:lstStyle>
        <a:defPPr eaLnBrk="0" hangingPunct="0">
          <a:buFontTx/>
          <a:buNone/>
          <a:defRPr>
            <a:noFill/>
            <a:sym typeface="+mn-ea"/>
          </a:defRPr>
        </a:defPPr>
      </a:lstStyle>
    </a:txDef>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1510</Words>
  <Application>WPS 演示</Application>
  <PresentationFormat>宽屏</PresentationFormat>
  <Paragraphs>155</Paragraphs>
  <Slides>15</Slides>
  <Notes>12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宋体</vt:lpstr>
      <vt:lpstr>Wingdings</vt:lpstr>
      <vt:lpstr>Calibri</vt:lpstr>
      <vt:lpstr>MS PGothic</vt:lpstr>
      <vt:lpstr>全新硬笔行书简</vt:lpstr>
      <vt:lpstr>方正静蕾简体</vt:lpstr>
      <vt:lpstr>Times New Roman</vt:lpstr>
      <vt:lpstr>Adobe Gothic Std B</vt:lpstr>
      <vt:lpstr>PMingLiU</vt:lpstr>
      <vt:lpstr>微软雅黑</vt:lpstr>
      <vt:lpstr>全新硬笔楷书简</vt:lpstr>
      <vt:lpstr>Cambria Math</vt:lpstr>
      <vt:lpstr>Arial Unicode MS</vt:lpstr>
      <vt:lpstr>Yu Gothic</vt:lpstr>
      <vt:lpstr>MingLiU-ExtB</vt:lpstr>
      <vt:lpstr>BatangChe</vt:lpstr>
      <vt:lpstr>Segoe Print</vt:lpstr>
      <vt:lpstr>1_Office 主题</vt:lpstr>
      <vt:lpstr>PowerPoint 演示文稿</vt:lpstr>
      <vt:lpstr>插值与拟合</vt:lpstr>
      <vt:lpstr>一、算法</vt:lpstr>
      <vt:lpstr>一、算法</vt:lpstr>
      <vt:lpstr>PowerPoint 演示文稿</vt:lpstr>
      <vt:lpstr>二、误差</vt:lpstr>
      <vt:lpstr>二、误差</vt:lpstr>
      <vt:lpstr>二、误差</vt:lpstr>
      <vt:lpstr>二、误差</vt:lpstr>
      <vt:lpstr>PowerPoint 演示文稿</vt:lpstr>
      <vt:lpstr>PowerPoint 演示文稿</vt:lpstr>
      <vt:lpstr>误差分析及误差危害规避</vt:lpstr>
      <vt:lpstr>误差分析及误差危害规避</vt:lpstr>
      <vt:lpstr>PowerPoint 演示文稿</vt:lpstr>
      <vt:lpstr>PowerPoint 演示文稿</vt:lpstr>
    </vt:vector>
  </TitlesOfParts>
  <Company>上海锐普广告有限公司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锐普红色牛顿撞球2014年总结汇报动画PPT模板</dc:title>
  <dc:creator>chenkui</dc:creator>
  <cp:keywords>锐普PPT</cp:keywords>
  <dc:subject>工作汇报PPT模板</dc:subject>
  <cp:category>www.rapidppt.com</cp:category>
  <cp:lastModifiedBy>天风华健</cp:lastModifiedBy>
  <cp:revision>552</cp:revision>
  <dcterms:created xsi:type="dcterms:W3CDTF">2006-08-15T16:00:00Z</dcterms:created>
  <dcterms:modified xsi:type="dcterms:W3CDTF">2018-03-07T02:44:14Z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