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85" r:id="rId6"/>
    <p:sldId id="260" r:id="rId7"/>
    <p:sldId id="261" r:id="rId8"/>
    <p:sldId id="286" r:id="rId9"/>
    <p:sldId id="287" r:id="rId10"/>
    <p:sldId id="288" r:id="rId11"/>
    <p:sldId id="289" r:id="rId12"/>
    <p:sldId id="290" r:id="rId13"/>
    <p:sldId id="277" r:id="rId14"/>
    <p:sldId id="293" r:id="rId15"/>
    <p:sldId id="282" r:id="rId16"/>
    <p:sldId id="294" r:id="rId17"/>
    <p:sldId id="295" r:id="rId18"/>
    <p:sldId id="283" r:id="rId19"/>
    <p:sldId id="284" r:id="rId20"/>
    <p:sldId id="291" r:id="rId21"/>
    <p:sldId id="292" r:id="rId22"/>
    <p:sldId id="298" r:id="rId23"/>
    <p:sldId id="299" r:id="rId24"/>
    <p:sldId id="300" r:id="rId25"/>
    <p:sldId id="296" r:id="rId26"/>
    <p:sldId id="301" r:id="rId27"/>
    <p:sldId id="302" r:id="rId28"/>
    <p:sldId id="297" r:id="rId29"/>
    <p:sldId id="265" r:id="rId30"/>
    <p:sldId id="266" r:id="rId31"/>
    <p:sldId id="281" r:id="rId32"/>
    <p:sldId id="303" r:id="rId33"/>
    <p:sldId id="278" r:id="rId34"/>
    <p:sldId id="304" r:id="rId35"/>
    <p:sldId id="280" r:id="rId36"/>
    <p:sldId id="267" r:id="rId37"/>
    <p:sldId id="279" r:id="rId38"/>
    <p:sldId id="305" r:id="rId39"/>
    <p:sldId id="263" r:id="rId40"/>
    <p:sldId id="306" r:id="rId41"/>
    <p:sldId id="269" r:id="rId42"/>
    <p:sldId id="270" r:id="rId43"/>
    <p:sldId id="271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0066"/>
    <a:srgbClr val="0033CC"/>
    <a:srgbClr val="0000CC"/>
    <a:srgbClr val="66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84" d="100"/>
          <a:sy n="84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FB225-11A7-448B-BDD7-0172F5D2CE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736A6-8C39-40D0-B482-6A96AD6B6E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0"/>
            <a:ext cx="2057400" cy="6092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019800" cy="6092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1BEA9-CAE2-407A-A131-087BEC370E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C6336-F332-41F6-ADE2-DEA1D33321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1B34A-27C3-4D6B-95CB-DBEA69D9DE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341438"/>
            <a:ext cx="40386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848AD-9EA4-4EF6-B20E-3AB6955EB9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75966-8C5F-4B01-89C7-F8D822D69D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41C054-060A-49A5-B27E-ED30E61301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30907-30A4-4D5D-A192-F0D682D5C3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D9139-28AD-4C59-AE27-D83892576A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49C2C-D2F5-403B-ABE4-83D0F05367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t01527a73c679835c3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30163"/>
            <a:ext cx="9144000" cy="6827837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 userDrawn="1"/>
        </p:nvSpPr>
        <p:spPr bwMode="auto">
          <a:xfrm rot="5400000">
            <a:off x="3176588" y="890587"/>
            <a:ext cx="6858000" cy="5076825"/>
          </a:xfrm>
          <a:prstGeom prst="rect">
            <a:avLst/>
          </a:prstGeom>
          <a:gradFill rotWithShape="1">
            <a:gsLst>
              <a:gs pos="0">
                <a:srgbClr val="99CCFF">
                  <a:alpha val="0"/>
                </a:srgbClr>
              </a:gs>
              <a:gs pos="100000">
                <a:srgbClr val="FFFFFF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0"/>
            <a:ext cx="7077075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DC2A61-2A74-41BB-92E2-8C7DB1750BF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 rot="5400000">
            <a:off x="3176588" y="890587"/>
            <a:ext cx="6858000" cy="5076825"/>
          </a:xfrm>
          <a:prstGeom prst="rect">
            <a:avLst/>
          </a:prstGeom>
          <a:gradFill rotWithShape="1">
            <a:gsLst>
              <a:gs pos="0">
                <a:srgbClr val="99CCFF">
                  <a:alpha val="0"/>
                </a:srgbClr>
              </a:gs>
              <a:gs pos="100000">
                <a:srgbClr val="FFFFFF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 rot="16200000">
            <a:off x="3743325" y="1160463"/>
            <a:ext cx="5724525" cy="5076825"/>
          </a:xfrm>
          <a:prstGeom prst="rect">
            <a:avLst/>
          </a:prstGeom>
          <a:gradFill rotWithShape="1">
            <a:gsLst>
              <a:gs pos="0">
                <a:srgbClr val="99CCFF">
                  <a:alpha val="0"/>
                </a:srgbClr>
              </a:gs>
              <a:gs pos="100000">
                <a:srgbClr val="FFFFFF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/>
          <p:cNvSpPr>
            <a:spLocks noChangeArrowheads="1"/>
          </p:cNvSpPr>
          <p:nvPr userDrawn="1"/>
        </p:nvSpPr>
        <p:spPr bwMode="auto">
          <a:xfrm flipH="1">
            <a:off x="331788" y="908050"/>
            <a:ext cx="8812212" cy="152400"/>
          </a:xfrm>
          <a:prstGeom prst="homePlate">
            <a:avLst>
              <a:gd name="adj" fmla="val 100655"/>
            </a:avLst>
          </a:prstGeom>
          <a:gradFill rotWithShape="0">
            <a:gsLst>
              <a:gs pos="0">
                <a:schemeClr val="tx1"/>
              </a:gs>
              <a:gs pos="50000">
                <a:srgbClr val="007CA8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 rot="10800000">
            <a:off x="4140200" y="1125538"/>
            <a:ext cx="5003800" cy="5076825"/>
          </a:xfrm>
          <a:prstGeom prst="rect">
            <a:avLst/>
          </a:prstGeom>
          <a:gradFill rotWithShape="1">
            <a:gsLst>
              <a:gs pos="0">
                <a:srgbClr val="99CCFF">
                  <a:alpha val="0"/>
                </a:srgbClr>
              </a:gs>
              <a:gs pos="100000">
                <a:srgbClr val="FFFFFF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29600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50" name="Picture 26" descr="t017d823995d8b14bb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331913" cy="13176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0066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guimin@whut.edu.c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1052433.htm" TargetMode="External"/><Relationship Id="rId3" Type="http://schemas.openxmlformats.org/officeDocument/2006/relationships/hyperlink" Target="http://baike.baidu.com/view/596488.htm" TargetMode="External"/><Relationship Id="rId7" Type="http://schemas.openxmlformats.org/officeDocument/2006/relationships/hyperlink" Target="http://baike.baidu.com/view/50415.htm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view/64741.htm" TargetMode="External"/><Relationship Id="rId5" Type="http://schemas.openxmlformats.org/officeDocument/2006/relationships/hyperlink" Target="http://baike.baidu.com/view/24214.htm" TargetMode="External"/><Relationship Id="rId4" Type="http://schemas.openxmlformats.org/officeDocument/2006/relationships/hyperlink" Target="http://baike.baidu.com/view/176798.ht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21855.htm" TargetMode="External"/><Relationship Id="rId3" Type="http://schemas.openxmlformats.org/officeDocument/2006/relationships/hyperlink" Target="http://baike.baidu.com/view/2507.htm" TargetMode="External"/><Relationship Id="rId7" Type="http://schemas.openxmlformats.org/officeDocument/2006/relationships/hyperlink" Target="http://baike.baidu.com/view/25255.ht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view/50415.htm" TargetMode="External"/><Relationship Id="rId5" Type="http://schemas.openxmlformats.org/officeDocument/2006/relationships/hyperlink" Target="http://baike.baidu.com/view/3784.htm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://baike.baidu.com/view/2505.htm" TargetMode="External"/><Relationship Id="rId9" Type="http://schemas.openxmlformats.org/officeDocument/2006/relationships/hyperlink" Target="http://baike.baidu.com/view/58845.ht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024.htm" TargetMode="External"/><Relationship Id="rId7" Type="http://schemas.openxmlformats.org/officeDocument/2006/relationships/hyperlink" Target="http://baike.baidu.com/view/29887.ht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view/3850118.htm" TargetMode="External"/><Relationship Id="rId5" Type="http://schemas.openxmlformats.org/officeDocument/2006/relationships/hyperlink" Target="http://baike.baidu.com/view/10151.htm" TargetMode="Externa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6431.htm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view/7559.htm" TargetMode="External"/><Relationship Id="rId5" Type="http://schemas.openxmlformats.org/officeDocument/2006/relationships/hyperlink" Target="http://baike.baidu.com/view/88074.htm" TargetMode="External"/><Relationship Id="rId4" Type="http://schemas.openxmlformats.org/officeDocument/2006/relationships/hyperlink" Target="http://baike.baidu.com/view/67012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45322.htm" TargetMode="External"/><Relationship Id="rId7" Type="http://schemas.openxmlformats.org/officeDocument/2006/relationships/image" Target="../media/image34.jpeg"/><Relationship Id="rId2" Type="http://schemas.openxmlformats.org/officeDocument/2006/relationships/hyperlink" Target="http://baike.baidu.com/view/3762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hyperlink" Target="http://baike.baidu.com/view/29887.ht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ourses.cn/hom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14282" y="1285860"/>
            <a:ext cx="7924800" cy="2133600"/>
          </a:xfrm>
          <a:ln/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4400" b="1" dirty="0" smtClean="0">
                <a:ea typeface="黑体" pitchFamily="2" charset="-122"/>
              </a:rPr>
              <a:t>普  通  化  学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sz="28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42910" y="2928934"/>
            <a:ext cx="8305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          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授课教师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：张桂敏</a:t>
            </a:r>
            <a:endParaRPr lang="zh-CN" altLang="en-US" sz="2800" b="1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                  课         时：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48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学时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                  邮箱：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hlinkClick r:id="rId2"/>
              </a:rPr>
              <a:t>zhangguimin@whut.edu.cn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           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电话：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15972942047                                 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中国出土的青铜器</a:t>
            </a:r>
          </a:p>
        </p:txBody>
      </p:sp>
      <p:sp>
        <p:nvSpPr>
          <p:cNvPr id="24587" name="AutoShape 11" descr="u=100619619,3159764134&amp;fm=23&amp;gp=0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24585" name="Picture 9" descr="201203230440224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928802"/>
            <a:ext cx="2070100" cy="2924175"/>
          </a:xfrm>
          <a:prstGeom prst="rect">
            <a:avLst/>
          </a:prstGeom>
          <a:noFill/>
        </p:spPr>
      </p:pic>
      <p:pic>
        <p:nvPicPr>
          <p:cNvPr id="24593" name="Picture 17" descr="qtq001%E5%9B%BD%E5%8D%9A%E9%9D%92%E9%93%9C%E5%A4%A7%E5%9B%B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71612"/>
            <a:ext cx="3754478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炼金术和炼丹术</a:t>
            </a:r>
          </a:p>
        </p:txBody>
      </p:sp>
      <p:pic>
        <p:nvPicPr>
          <p:cNvPr id="25604" name="Picture 4" descr="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12875"/>
            <a:ext cx="4284663" cy="3814763"/>
          </a:xfrm>
          <a:prstGeom prst="rect">
            <a:avLst/>
          </a:prstGeom>
          <a:noFill/>
        </p:spPr>
      </p:pic>
      <p:pic>
        <p:nvPicPr>
          <p:cNvPr id="25605" name="Picture 5" descr="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1412875"/>
            <a:ext cx="5003800" cy="3816350"/>
          </a:xfrm>
          <a:prstGeom prst="rect">
            <a:avLst/>
          </a:prstGeom>
          <a:noFill/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735013" y="5341938"/>
            <a:ext cx="7185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西方炼金术                                   东方炼丹术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化之基本单元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在中国古代，人们提出了阴阳五行说，认为万物之源是由</a:t>
            </a:r>
            <a:r>
              <a:rPr lang="zh-CN" altLang="en-US" dirty="0" smtClean="0">
                <a:solidFill>
                  <a:srgbClr val="FF0000"/>
                </a:solidFill>
              </a:rPr>
              <a:t>金、木、水、火、土</a:t>
            </a:r>
            <a:r>
              <a:rPr lang="zh-CN" altLang="en-US" dirty="0" smtClean="0"/>
              <a:t>组成的。</a:t>
            </a:r>
            <a:endParaRPr lang="en-US" altLang="zh-CN" dirty="0" smtClean="0"/>
          </a:p>
          <a:p>
            <a:r>
              <a:rPr lang="zh-CN" altLang="en-US" dirty="0" smtClean="0"/>
              <a:t>以西方，哲学家认为，物质本质是由元素组成，元素只有四个：</a:t>
            </a:r>
            <a:r>
              <a:rPr lang="zh-CN" altLang="en-US" dirty="0" smtClean="0">
                <a:solidFill>
                  <a:srgbClr val="FF0000"/>
                </a:solidFill>
              </a:rPr>
              <a:t>水、 火、气、土</a:t>
            </a:r>
            <a:r>
              <a:rPr lang="zh-CN" altLang="en-US" dirty="0" smtClean="0"/>
              <a:t>组成了世界的万物。</a:t>
            </a:r>
            <a:endParaRPr lang="en-US" altLang="zh-CN" dirty="0" smtClean="0"/>
          </a:p>
          <a:p>
            <a:r>
              <a:rPr lang="en-US" dirty="0" smtClean="0"/>
              <a:t>17</a:t>
            </a:r>
            <a:r>
              <a:rPr lang="zh-CN" altLang="en-US" dirty="0" smtClean="0"/>
              <a:t>世纪中叶以前化学处于工艺技术阶段。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化学科学的诞生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14282" y="1500174"/>
            <a:ext cx="528641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187325"/>
            <a:r>
              <a:rPr lang="zh-CN" altLang="en-US" sz="2400" b="1" dirty="0" smtClean="0"/>
              <a:t>         罗伯特</a:t>
            </a:r>
            <a:r>
              <a:rPr lang="en-US" altLang="zh-CN" sz="2400" b="1" dirty="0"/>
              <a:t>·</a:t>
            </a:r>
            <a:r>
              <a:rPr lang="zh-CN" altLang="en-US" sz="2400" b="1" dirty="0"/>
              <a:t>波义耳（</a:t>
            </a:r>
            <a:r>
              <a:rPr lang="en-US" altLang="zh-CN" sz="2400" b="1" dirty="0"/>
              <a:t>Robert Boyle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1627—1691</a:t>
            </a:r>
            <a:r>
              <a:rPr lang="zh-CN" altLang="en-US" sz="2400" b="1" dirty="0"/>
              <a:t>），英国化学家，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怀疑派化学家</a:t>
            </a:r>
            <a:r>
              <a:rPr lang="en-US" altLang="zh-CN" sz="2400" b="1" dirty="0"/>
              <a:t>The </a:t>
            </a:r>
            <a:r>
              <a:rPr lang="en-US" altLang="zh-CN" sz="2400" b="1" dirty="0" err="1"/>
              <a:t>Sceptical</a:t>
            </a:r>
            <a:r>
              <a:rPr lang="en-US" altLang="zh-CN" sz="2400" b="1" dirty="0"/>
              <a:t> Chemist》</a:t>
            </a:r>
            <a:r>
              <a:rPr lang="zh-CN" altLang="en-US" sz="2400" b="1" dirty="0" smtClean="0"/>
              <a:t>作者。</a:t>
            </a:r>
            <a:endParaRPr lang="en-US" altLang="zh-CN" sz="2400" b="1" dirty="0" smtClean="0"/>
          </a:p>
          <a:p>
            <a:pPr indent="187325"/>
            <a:endParaRPr lang="en-US" altLang="zh-CN" sz="2400" b="1" dirty="0" smtClean="0"/>
          </a:p>
          <a:p>
            <a:pPr indent="187325"/>
            <a:r>
              <a:rPr lang="zh-CN" altLang="en-US" sz="2400" b="1" dirty="0" smtClean="0"/>
              <a:t> </a:t>
            </a:r>
            <a:r>
              <a:rPr lang="zh-CN" altLang="en-US" sz="2400" b="1" dirty="0"/>
              <a:t>“波义耳把化学确立为科学”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indent="187325"/>
            <a:r>
              <a:rPr lang="en-US" altLang="zh-CN" sz="2400" b="1" dirty="0" smtClean="0"/>
              <a:t>                                           --</a:t>
            </a:r>
            <a:r>
              <a:rPr lang="zh-CN" altLang="en-US" sz="2400" b="1" dirty="0" smtClean="0"/>
              <a:t>恩格斯 </a:t>
            </a:r>
            <a:endParaRPr lang="zh-CN" altLang="en-US" sz="2400" b="1" dirty="0"/>
          </a:p>
        </p:txBody>
      </p:sp>
      <p:pic>
        <p:nvPicPr>
          <p:cNvPr id="26631" name="Picture 7" descr="罗伯特．波义耳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000108"/>
            <a:ext cx="2543175" cy="309562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14348" y="4500570"/>
            <a:ext cx="5357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元素：</a:t>
            </a:r>
            <a:r>
              <a:rPr lang="zh-CN" altLang="en-US" sz="2400" b="1" dirty="0" smtClean="0"/>
              <a:t>就是使混合物分解以后最后不能再分解的物质。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近代化学的奠基</a:t>
            </a:r>
            <a:endParaRPr lang="zh-CN" altLang="en-US" dirty="0"/>
          </a:p>
        </p:txBody>
      </p:sp>
      <p:pic>
        <p:nvPicPr>
          <p:cNvPr id="4" name="Picture 10" descr="c2fdfc039245d6889bb1f8aba4c27d1ed21b240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214422"/>
            <a:ext cx="1917700" cy="2527300"/>
          </a:xfrm>
          <a:prstGeom prst="rect">
            <a:avLst/>
          </a:prstGeom>
          <a:noFill/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143636" y="4000504"/>
            <a:ext cx="2714644" cy="19389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187325"/>
            <a:r>
              <a:rPr lang="zh-CN" altLang="en-US" sz="2000" b="1" u="sng" dirty="0">
                <a:hlinkClick r:id="rId3"/>
              </a:rPr>
              <a:t>安托万</a:t>
            </a:r>
            <a:r>
              <a:rPr lang="zh-CN" altLang="en-US" sz="2000" b="1" dirty="0"/>
              <a:t>－</a:t>
            </a:r>
            <a:r>
              <a:rPr lang="zh-CN" altLang="en-US" sz="2000" b="1" dirty="0">
                <a:hlinkClick r:id="rId4"/>
              </a:rPr>
              <a:t>洛朗</a:t>
            </a:r>
            <a:r>
              <a:rPr lang="en-US" altLang="zh-CN" sz="2000" b="1" dirty="0"/>
              <a:t>·</a:t>
            </a:r>
            <a:r>
              <a:rPr lang="zh-CN" altLang="en-US" sz="2000" b="1" dirty="0">
                <a:hlinkClick r:id="rId5"/>
              </a:rPr>
              <a:t>拉瓦锡</a:t>
            </a:r>
            <a:r>
              <a:rPr lang="zh-CN" altLang="en-US" sz="2000" b="1" dirty="0"/>
              <a:t>（</a:t>
            </a:r>
            <a:r>
              <a:rPr lang="en-US" altLang="zh-CN" sz="2000" b="1" dirty="0" err="1"/>
              <a:t>A.L.Lavoisier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1743-1794</a:t>
            </a:r>
            <a:r>
              <a:rPr lang="zh-CN" altLang="en-US" sz="2000" b="1" dirty="0"/>
              <a:t>）</a:t>
            </a:r>
            <a:r>
              <a:rPr lang="zh-CN" altLang="en-US" sz="2000" b="1" dirty="0">
                <a:hlinkClick r:id="rId6"/>
              </a:rPr>
              <a:t>法国</a:t>
            </a:r>
            <a:r>
              <a:rPr lang="zh-CN" altLang="en-US" sz="2000" b="1" dirty="0"/>
              <a:t>著名</a:t>
            </a:r>
            <a:r>
              <a:rPr lang="zh-CN" altLang="en-US" sz="2000" b="1" dirty="0">
                <a:hlinkClick r:id="rId7"/>
              </a:rPr>
              <a:t>化学家</a:t>
            </a:r>
            <a:r>
              <a:rPr lang="zh-CN" altLang="en-US" sz="2000" b="1" dirty="0"/>
              <a:t>，近代化学的</a:t>
            </a:r>
            <a:r>
              <a:rPr lang="zh-CN" altLang="en-US" sz="2000" b="1" dirty="0">
                <a:hlinkClick r:id="rId8"/>
              </a:rPr>
              <a:t>奠基人</a:t>
            </a:r>
            <a:r>
              <a:rPr lang="zh-CN" altLang="en-US" sz="2000" b="1" dirty="0"/>
              <a:t>之一，“燃烧的氧学说”的提出者。 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42844" y="1928802"/>
            <a:ext cx="628654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列出了第一张化学元素表，包含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种元素。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证明了质量守恒定律，推动化学进入定量时期。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 smtClean="0"/>
              <a:t>提出了化学物种命名的原则，创立了化学物种分类的体系。</a:t>
            </a:r>
            <a:endParaRPr lang="en-US" altLang="zh-CN" sz="2400" dirty="0" smtClean="0"/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著作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化学概要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b="1" dirty="0" smtClean="0"/>
              <a:t>近代化学的发展</a:t>
            </a:r>
            <a:endParaRPr lang="zh-CN" altLang="en-US" b="1" dirty="0"/>
          </a:p>
        </p:txBody>
      </p:sp>
      <p:pic>
        <p:nvPicPr>
          <p:cNvPr id="31750" name="Picture 6" descr="9345d688d43f8794eb43fd94d31b0ef41ad53ac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071546"/>
            <a:ext cx="1766912" cy="2342048"/>
          </a:xfrm>
          <a:prstGeom prst="rect">
            <a:avLst/>
          </a:prstGeom>
          <a:noFill/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572264" y="3500438"/>
            <a:ext cx="2357422" cy="19389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187325"/>
            <a:r>
              <a:rPr lang="zh-CN" altLang="en-US" sz="2000" b="1" dirty="0" smtClean="0"/>
              <a:t>约翰</a:t>
            </a:r>
            <a:r>
              <a:rPr lang="en-US" altLang="zh-CN" sz="2000" b="1" dirty="0"/>
              <a:t>·</a:t>
            </a:r>
            <a:r>
              <a:rPr lang="zh-CN" altLang="en-US" sz="2000" b="1" dirty="0"/>
              <a:t>道尔顿（</a:t>
            </a:r>
            <a:r>
              <a:rPr lang="en-US" altLang="zh-CN" sz="2000" b="1" dirty="0"/>
              <a:t>John Dalton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1766</a:t>
            </a:r>
            <a:r>
              <a:rPr lang="zh-CN" altLang="en-US" sz="2000" b="1" dirty="0"/>
              <a:t>－</a:t>
            </a:r>
            <a:r>
              <a:rPr lang="en-US" altLang="zh-CN" sz="2000" b="1" dirty="0"/>
              <a:t>1844</a:t>
            </a:r>
            <a:r>
              <a:rPr lang="zh-CN" altLang="en-US" sz="2000" b="1" dirty="0"/>
              <a:t>），英国</a:t>
            </a:r>
            <a:r>
              <a:rPr lang="zh-CN" altLang="en-US" sz="2000" b="1" dirty="0">
                <a:hlinkClick r:id="rId3"/>
              </a:rPr>
              <a:t>化学</a:t>
            </a:r>
            <a:r>
              <a:rPr lang="zh-CN" altLang="en-US" sz="2000" b="1" dirty="0"/>
              <a:t>家和</a:t>
            </a:r>
            <a:r>
              <a:rPr lang="zh-CN" altLang="en-US" sz="2000" b="1" dirty="0">
                <a:hlinkClick r:id="rId4"/>
              </a:rPr>
              <a:t>物理</a:t>
            </a:r>
            <a:r>
              <a:rPr lang="zh-CN" altLang="en-US" sz="2000" b="1" dirty="0"/>
              <a:t>学家，原子学说的创立者。 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928926" y="4857760"/>
            <a:ext cx="3143272" cy="16312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187325"/>
            <a:r>
              <a:rPr lang="zh-CN" altLang="en-US" sz="2000" b="1" dirty="0"/>
              <a:t>阿伏伽德罗（</a:t>
            </a:r>
            <a:r>
              <a:rPr lang="en-US" altLang="zh-CN" sz="2000" b="1" dirty="0" err="1"/>
              <a:t>Amedeo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Avogadro,1776</a:t>
            </a:r>
            <a:r>
              <a:rPr lang="zh-CN" altLang="en-US" sz="2000" b="1" dirty="0"/>
              <a:t>－</a:t>
            </a:r>
            <a:r>
              <a:rPr lang="en-US" altLang="zh-CN" sz="2000" b="1" dirty="0"/>
              <a:t>1856</a:t>
            </a:r>
            <a:r>
              <a:rPr lang="zh-CN" altLang="en-US" sz="2000" b="1" dirty="0"/>
              <a:t>），</a:t>
            </a:r>
            <a:r>
              <a:rPr lang="zh-CN" altLang="en-US" sz="2000" b="1" dirty="0">
                <a:hlinkClick r:id="rId5"/>
              </a:rPr>
              <a:t>意大利</a:t>
            </a:r>
            <a:r>
              <a:rPr lang="zh-CN" altLang="en-US" sz="2000" b="1" dirty="0">
                <a:hlinkClick r:id="rId6"/>
              </a:rPr>
              <a:t>化学家</a:t>
            </a:r>
            <a:r>
              <a:rPr lang="zh-CN" altLang="en-US" sz="2000" b="1" dirty="0"/>
              <a:t>，提出</a:t>
            </a:r>
            <a:r>
              <a:rPr lang="zh-CN" altLang="en-US" sz="2000" b="1" dirty="0">
                <a:hlinkClick r:id="rId7"/>
              </a:rPr>
              <a:t>分子</a:t>
            </a:r>
            <a:r>
              <a:rPr lang="zh-CN" altLang="en-US" sz="2000" b="1" dirty="0"/>
              <a:t>概念及</a:t>
            </a:r>
            <a:r>
              <a:rPr lang="zh-CN" altLang="en-US" sz="2000" b="1" dirty="0">
                <a:hlinkClick r:id="rId8"/>
              </a:rPr>
              <a:t>原子</a:t>
            </a:r>
            <a:r>
              <a:rPr lang="zh-CN" altLang="en-US" sz="2000" b="1" dirty="0"/>
              <a:t>、</a:t>
            </a:r>
            <a:r>
              <a:rPr lang="zh-CN" altLang="en-US" sz="2000" b="1" dirty="0">
                <a:hlinkClick r:id="rId7"/>
              </a:rPr>
              <a:t>分子</a:t>
            </a:r>
            <a:r>
              <a:rPr lang="zh-CN" altLang="en-US" sz="2000" b="1" dirty="0"/>
              <a:t>区别等重要化学</a:t>
            </a:r>
            <a:r>
              <a:rPr lang="zh-CN" altLang="en-US" sz="2000" b="1" dirty="0">
                <a:hlinkClick r:id="rId9"/>
              </a:rPr>
              <a:t>问题</a:t>
            </a:r>
            <a:r>
              <a:rPr lang="zh-CN" altLang="en-US" sz="2000" b="1" dirty="0"/>
              <a:t>。 </a:t>
            </a:r>
          </a:p>
        </p:txBody>
      </p:sp>
      <p:pic>
        <p:nvPicPr>
          <p:cNvPr id="31754" name="Picture 10" descr="838ba61ea8d3fd1f885c7dd1304e251f94ca5f8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8662" y="4786322"/>
            <a:ext cx="1571636" cy="1805015"/>
          </a:xfrm>
          <a:prstGeom prst="rect">
            <a:avLst/>
          </a:prstGeom>
          <a:noFill/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57158" y="1500174"/>
            <a:ext cx="628654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 smtClean="0"/>
              <a:t>元素的最终粒子称为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简单原子</a:t>
            </a:r>
            <a:r>
              <a:rPr lang="zh-CN" altLang="en-US" sz="2400" dirty="0" smtClean="0"/>
              <a:t>，每一种元素以其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原子的质量</a:t>
            </a:r>
            <a:r>
              <a:rPr lang="zh-CN" altLang="en-US" sz="2400" dirty="0" smtClean="0"/>
              <a:t>为最基本的特征。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 smtClean="0"/>
              <a:t>不同元素的原子以简单数目的比例相结合，形成了化学中的化合现象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 smtClean="0"/>
              <a:t>原子学说经过阿伏加德罗和康尼扎罗两位意大利人的完善，提出了分子假说。形成科学的原子分子论。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近代化学的发展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15016"/>
            <a:ext cx="9144000" cy="1142984"/>
          </a:xfrm>
        </p:spPr>
        <p:txBody>
          <a:bodyPr/>
          <a:lstStyle/>
          <a:p>
            <a:r>
              <a:rPr lang="en-US" altLang="zh-CN" sz="2800" dirty="0" smtClean="0"/>
              <a:t>1869</a:t>
            </a:r>
            <a:r>
              <a:rPr lang="zh-CN" altLang="en-US" sz="2800" dirty="0" smtClean="0"/>
              <a:t>年发表了元素周期律，并成功预测了</a:t>
            </a:r>
            <a:r>
              <a:rPr lang="en-US" altLang="zh-CN" sz="2800" dirty="0" smtClean="0"/>
              <a:t>15</a:t>
            </a:r>
            <a:r>
              <a:rPr lang="zh-CN" altLang="en-US" sz="2800" dirty="0" smtClean="0"/>
              <a:t>种以上的未知元素。</a:t>
            </a:r>
            <a:r>
              <a:rPr lang="en-US" altLang="zh-CN" sz="2800" dirty="0" smtClean="0"/>
              <a:t>101</a:t>
            </a:r>
            <a:r>
              <a:rPr lang="zh-CN" altLang="en-US" sz="2800" dirty="0" smtClean="0"/>
              <a:t>号元素命名为“钔”。</a:t>
            </a:r>
            <a:endParaRPr lang="zh-CN" altLang="en-US" sz="2800" dirty="0"/>
          </a:p>
        </p:txBody>
      </p:sp>
      <p:pic>
        <p:nvPicPr>
          <p:cNvPr id="1026" name="Picture 2" descr="https://timgsa.baidu.com/timg?image&amp;quality=80&amp;size=b9999_10000&amp;sec=1504267022758&amp;di=086c52e905ef78109a1a4e85e134b161&amp;imgtype=0&amp;src=http%3A%2F%2Fimg610.ph.126.net%2F4zftJHJgWBuR_2JHmkLifQ%3D%3D%2F16902572351493272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6643702" cy="4748033"/>
          </a:xfrm>
          <a:prstGeom prst="rect">
            <a:avLst/>
          </a:prstGeom>
          <a:noFill/>
        </p:spPr>
      </p:pic>
      <p:pic>
        <p:nvPicPr>
          <p:cNvPr id="17410" name="Picture 2" descr="http://www.jysq.net/data/attachment/forum/201409/26/225030wm5nbon4u7ni1i4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071546"/>
            <a:ext cx="1928794" cy="2415999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6786578" y="3500438"/>
            <a:ext cx="207170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德米特里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伊万诺维奇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门捷列夫（</a:t>
            </a:r>
            <a:r>
              <a:rPr lang="en-US" altLang="zh-CN" sz="2000" dirty="0" smtClean="0"/>
              <a:t>1834</a:t>
            </a:r>
            <a:r>
              <a:rPr lang="zh-CN" altLang="en-US" sz="2000" dirty="0" smtClean="0"/>
              <a:t>－</a:t>
            </a:r>
            <a:r>
              <a:rPr lang="en-US" altLang="zh-CN" sz="2000" dirty="0" smtClean="0"/>
              <a:t>1907</a:t>
            </a:r>
            <a:r>
              <a:rPr lang="zh-CN" altLang="en-US" sz="2000" dirty="0" smtClean="0"/>
              <a:t>），俄国科学家。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现代化学的产生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20</a:t>
            </a:r>
            <a:r>
              <a:rPr lang="zh-CN" altLang="en-US" sz="2800" dirty="0" smtClean="0"/>
              <a:t>世纪初，物理学中</a:t>
            </a:r>
            <a:r>
              <a:rPr lang="en-US" sz="2800" dirty="0" smtClean="0"/>
              <a:t>X</a:t>
            </a:r>
            <a:r>
              <a:rPr lang="zh-CN" altLang="en-US" sz="2800" dirty="0" smtClean="0"/>
              <a:t>射线（伦琴，</a:t>
            </a:r>
            <a:r>
              <a:rPr lang="en-US" altLang="zh-CN" sz="2800" dirty="0" smtClean="0"/>
              <a:t>1895</a:t>
            </a:r>
            <a:r>
              <a:rPr lang="zh-CN" altLang="en-US" sz="2800" dirty="0" smtClean="0"/>
              <a:t>年）、放射性（贝克勒尔，</a:t>
            </a:r>
            <a:r>
              <a:rPr lang="en-US" altLang="zh-CN" sz="2800" dirty="0" smtClean="0"/>
              <a:t>1896</a:t>
            </a:r>
            <a:r>
              <a:rPr lang="zh-CN" altLang="en-US" sz="2800" dirty="0" smtClean="0"/>
              <a:t>年）、电子（汤姆逊，</a:t>
            </a:r>
            <a:r>
              <a:rPr lang="en-US" altLang="zh-CN" sz="2800" dirty="0" smtClean="0"/>
              <a:t>1897</a:t>
            </a:r>
            <a:r>
              <a:rPr lang="zh-CN" altLang="en-US" sz="2800" dirty="0" smtClean="0"/>
              <a:t>年）的重大发现，打开了原子和原子核的大门，使化学家通过研究电子在分子、原子中的分布和运动规律，更深刻地认识物质的性质和化学变化的规律。化学进入现代化学阶段。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现代化学的产生</a:t>
            </a:r>
          </a:p>
        </p:txBody>
      </p:sp>
      <p:pic>
        <p:nvPicPr>
          <p:cNvPr id="32779" name="Picture 11" descr="b17eca8065380cd78082cfbaa144ad34588281c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572008"/>
            <a:ext cx="1487509" cy="1965386"/>
          </a:xfrm>
          <a:prstGeom prst="rect">
            <a:avLst/>
          </a:prstGeom>
          <a:noFill/>
        </p:spPr>
      </p:pic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1785918" y="4500570"/>
            <a:ext cx="2357454" cy="20621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187325"/>
            <a:r>
              <a:rPr lang="zh-CN" altLang="en-US" sz="1600" b="1" dirty="0"/>
              <a:t>约瑟夫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约翰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汤拇逊</a:t>
            </a:r>
            <a:r>
              <a:rPr lang="en-US" altLang="zh-CN" sz="1600" b="1" dirty="0"/>
              <a:t>(Thomson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Joseph John</a:t>
            </a:r>
            <a:r>
              <a:rPr lang="zh-CN" altLang="en-US" sz="1600" b="1" dirty="0"/>
              <a:t>。</a:t>
            </a:r>
            <a:r>
              <a:rPr lang="en-US" altLang="zh-CN" sz="1600" b="1" dirty="0"/>
              <a:t>1856——1940)</a:t>
            </a:r>
            <a:r>
              <a:rPr lang="zh-CN" altLang="en-US" sz="1600" b="1" dirty="0"/>
              <a:t>，英国物理学家，以其对电子和同位素的实验著称。</a:t>
            </a:r>
            <a:r>
              <a:rPr lang="en-US" altLang="zh-CN" sz="1600" b="1" dirty="0"/>
              <a:t>1897</a:t>
            </a:r>
            <a:r>
              <a:rPr lang="zh-CN" altLang="en-US" sz="1600" b="1" dirty="0"/>
              <a:t>年发现了电子，</a:t>
            </a:r>
            <a:r>
              <a:rPr lang="en-US" altLang="zh-CN" sz="1600" b="1" dirty="0"/>
              <a:t>1906</a:t>
            </a:r>
            <a:r>
              <a:rPr lang="zh-CN" altLang="en-US" sz="1600" b="1" dirty="0"/>
              <a:t>年荣获</a:t>
            </a:r>
            <a:r>
              <a:rPr lang="zh-CN" altLang="en-US" sz="1600" b="1" dirty="0">
                <a:hlinkClick r:id="rId3"/>
              </a:rPr>
              <a:t>诺贝尔</a:t>
            </a:r>
            <a:r>
              <a:rPr lang="zh-CN" altLang="en-US" sz="1600" b="1" dirty="0"/>
              <a:t>物理学奖。   </a:t>
            </a:r>
          </a:p>
        </p:txBody>
      </p:sp>
      <p:sp>
        <p:nvSpPr>
          <p:cNvPr id="9" name="矩形 8"/>
          <p:cNvSpPr/>
          <p:nvPr/>
        </p:nvSpPr>
        <p:spPr>
          <a:xfrm>
            <a:off x="285720" y="1428736"/>
            <a:ext cx="8715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457200">
              <a:buFont typeface="Arial" pitchFamily="34" charset="0"/>
              <a:buChar char="•"/>
            </a:pPr>
            <a:r>
              <a:rPr lang="zh-CN" altLang="en-US" sz="2800" b="1" dirty="0" smtClean="0"/>
              <a:t>汤拇逊</a:t>
            </a:r>
            <a:r>
              <a:rPr lang="zh-CN" altLang="en-US" sz="2800" dirty="0" smtClean="0"/>
              <a:t>提出了原子的西瓜式模型，电子和正电荷就像西瓜子分布在球形的原子中。</a:t>
            </a:r>
            <a:endParaRPr lang="en-US" altLang="zh-CN" sz="2800" dirty="0" smtClean="0"/>
          </a:p>
          <a:p>
            <a:pPr marL="720000" indent="-457200">
              <a:buFont typeface="Arial" pitchFamily="34" charset="0"/>
              <a:buChar char="•"/>
            </a:pPr>
            <a:r>
              <a:rPr lang="en-US" sz="2800" dirty="0" smtClean="0"/>
              <a:t>1937</a:t>
            </a:r>
            <a:r>
              <a:rPr lang="zh-CN" altLang="en-US" sz="2800" dirty="0" smtClean="0"/>
              <a:t>年，卢瑟福，汤拇逊的学生，在进行</a:t>
            </a:r>
            <a:r>
              <a:rPr lang="en-US" altLang="zh-CN" sz="2800" dirty="0" smtClean="0"/>
              <a:t>α</a:t>
            </a:r>
            <a:r>
              <a:rPr lang="zh-CN" altLang="en-US" sz="2800" dirty="0" smtClean="0"/>
              <a:t>粒子散射实验时发现，用</a:t>
            </a:r>
            <a:r>
              <a:rPr lang="en-US" altLang="zh-CN" sz="2800" dirty="0" smtClean="0"/>
              <a:t>α</a:t>
            </a:r>
            <a:r>
              <a:rPr lang="zh-CN" altLang="en-US" sz="2800" dirty="0" smtClean="0"/>
              <a:t>粒子去轰击金箔出现偏转现象，否定了这个模型，提出了原子的核式结构。</a:t>
            </a:r>
            <a:endParaRPr lang="zh-CN" altLang="en-US" sz="2800" dirty="0"/>
          </a:p>
        </p:txBody>
      </p:sp>
      <p:pic>
        <p:nvPicPr>
          <p:cNvPr id="10" name="Picture 5" descr="0b7b02087bf40ad1eb776b22552c11dfa8ecce6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4572008"/>
            <a:ext cx="1505160" cy="2143140"/>
          </a:xfrm>
          <a:prstGeom prst="rect">
            <a:avLst/>
          </a:prstGeom>
          <a:noFill/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786446" y="4572008"/>
            <a:ext cx="3143272" cy="20621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187325"/>
            <a:r>
              <a:rPr lang="zh-CN" altLang="en-US" sz="1600" b="1" dirty="0"/>
              <a:t>欧内斯特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卢瑟福（</a:t>
            </a:r>
            <a:r>
              <a:rPr lang="en-US" altLang="zh-CN" sz="1600" b="1" dirty="0"/>
              <a:t>Ernest Rutherford, 1871</a:t>
            </a:r>
            <a:r>
              <a:rPr lang="zh-CN" altLang="en-US" sz="1600" b="1" dirty="0"/>
              <a:t>－</a:t>
            </a:r>
            <a:r>
              <a:rPr lang="en-US" altLang="zh-CN" sz="1600" b="1" dirty="0"/>
              <a:t>1937</a:t>
            </a:r>
            <a:r>
              <a:rPr lang="zh-CN" altLang="en-US" sz="1600" b="1" dirty="0"/>
              <a:t>），</a:t>
            </a:r>
            <a:r>
              <a:rPr lang="zh-CN" altLang="en-US" sz="1600" b="1" dirty="0">
                <a:hlinkClick r:id="rId5"/>
              </a:rPr>
              <a:t>新西兰</a:t>
            </a:r>
            <a:r>
              <a:rPr lang="zh-CN" altLang="en-US" sz="1600" b="1" dirty="0"/>
              <a:t>著名</a:t>
            </a:r>
            <a:r>
              <a:rPr lang="zh-CN" altLang="en-US" sz="1600" b="1" dirty="0" smtClean="0"/>
              <a:t>物理学家。</a:t>
            </a:r>
            <a:r>
              <a:rPr lang="zh-CN" altLang="en-US" sz="1600" b="1" dirty="0"/>
              <a:t>创建了原子的行星模型，首先提出</a:t>
            </a:r>
            <a:r>
              <a:rPr lang="zh-CN" altLang="en-US" sz="1600" b="1" dirty="0">
                <a:hlinkClick r:id="rId6"/>
              </a:rPr>
              <a:t>放射性半衰期</a:t>
            </a:r>
            <a:r>
              <a:rPr lang="zh-CN" altLang="en-US" sz="1600" b="1" dirty="0"/>
              <a:t>的概念，证实放射性涉及从一个元素到另一个元素的嬗变</a:t>
            </a:r>
            <a:r>
              <a:rPr lang="zh-CN" altLang="en-US" sz="1600" b="1" dirty="0" smtClean="0"/>
              <a:t>。发现了质子。荣获</a:t>
            </a:r>
            <a:r>
              <a:rPr lang="en-US" altLang="zh-CN" sz="1600" b="1" dirty="0"/>
              <a:t>1908</a:t>
            </a:r>
            <a:r>
              <a:rPr lang="zh-CN" altLang="en-US" sz="1600" b="1" dirty="0"/>
              <a:t>年</a:t>
            </a:r>
            <a:r>
              <a:rPr lang="zh-CN" altLang="en-US" sz="1600" b="1" u="sng" dirty="0">
                <a:hlinkClick r:id="rId7"/>
              </a:rPr>
              <a:t>诺贝尔化学奖</a:t>
            </a:r>
            <a:r>
              <a:rPr lang="zh-CN" altLang="en-US" sz="1600" b="1" dirty="0"/>
              <a:t>。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0" name="Picture 8" descr="37d3d539b6003af38b034172362ac65c1038b6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3300" y="1052513"/>
            <a:ext cx="2036763" cy="2881312"/>
          </a:xfrm>
          <a:prstGeom prst="rect">
            <a:avLst/>
          </a:prstGeom>
          <a:noFill/>
        </p:spPr>
      </p:pic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929322" y="4143380"/>
            <a:ext cx="2819391" cy="181588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187325"/>
            <a:r>
              <a:rPr lang="zh-CN" altLang="en-US" sz="1600" b="1" dirty="0"/>
              <a:t>尼尔斯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亨利克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戴维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玻尔（</a:t>
            </a:r>
            <a:r>
              <a:rPr lang="en-US" altLang="zh-CN" sz="1600" b="1" dirty="0" err="1"/>
              <a:t>Niels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Henrik</a:t>
            </a:r>
            <a:r>
              <a:rPr lang="en-US" altLang="zh-CN" sz="1600" b="1" dirty="0"/>
              <a:t> David Bohr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1885</a:t>
            </a:r>
            <a:r>
              <a:rPr lang="zh-CN" altLang="en-US" sz="1600" b="1" dirty="0"/>
              <a:t>～</a:t>
            </a:r>
            <a:r>
              <a:rPr lang="en-US" altLang="zh-CN" sz="1600" b="1" dirty="0"/>
              <a:t>1962</a:t>
            </a:r>
            <a:r>
              <a:rPr lang="zh-CN" altLang="en-US" sz="1600" b="1" dirty="0"/>
              <a:t>），</a:t>
            </a:r>
            <a:r>
              <a:rPr lang="zh-CN" altLang="en-US" sz="1600" b="1" dirty="0">
                <a:hlinkClick r:id="rId3"/>
              </a:rPr>
              <a:t>丹麦</a:t>
            </a:r>
            <a:r>
              <a:rPr lang="zh-CN" altLang="en-US" sz="1600" b="1" dirty="0">
                <a:hlinkClick r:id="rId4"/>
              </a:rPr>
              <a:t>物理学家</a:t>
            </a:r>
            <a:r>
              <a:rPr lang="zh-CN" altLang="en-US" sz="1600" b="1" dirty="0"/>
              <a:t>。他通过引入量子化条件，提出了玻尔模型来解释</a:t>
            </a:r>
            <a:r>
              <a:rPr lang="zh-CN" altLang="en-US" sz="1600" b="1" dirty="0">
                <a:hlinkClick r:id="rId5"/>
              </a:rPr>
              <a:t>氢原子光谱</a:t>
            </a:r>
            <a:r>
              <a:rPr lang="zh-CN" altLang="en-US" sz="1600" b="1" dirty="0"/>
              <a:t>，荣获</a:t>
            </a:r>
            <a:r>
              <a:rPr lang="en-US" altLang="zh-CN" sz="1600" b="1" dirty="0"/>
              <a:t>1922</a:t>
            </a:r>
            <a:r>
              <a:rPr lang="zh-CN" altLang="en-US" sz="1600" b="1" dirty="0"/>
              <a:t>年</a:t>
            </a:r>
            <a:r>
              <a:rPr lang="zh-CN" altLang="en-US" sz="1600" b="1" u="sng" dirty="0">
                <a:hlinkClick r:id="rId6"/>
              </a:rPr>
              <a:t>诺贝尔物理学奖</a:t>
            </a:r>
            <a:r>
              <a:rPr lang="zh-CN" altLang="en-US" sz="1600" b="1" dirty="0"/>
              <a:t>。 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692275" y="0"/>
            <a:ext cx="7077075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000" b="1">
                <a:solidFill>
                  <a:srgbClr val="FF0066"/>
                </a:solidFill>
              </a:rPr>
              <a:t>现代化学的产生</a:t>
            </a:r>
          </a:p>
        </p:txBody>
      </p:sp>
      <p:sp>
        <p:nvSpPr>
          <p:cNvPr id="7" name="矩形 6"/>
          <p:cNvSpPr/>
          <p:nvPr/>
        </p:nvSpPr>
        <p:spPr>
          <a:xfrm>
            <a:off x="214282" y="1500174"/>
            <a:ext cx="52864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0" indent="-457200">
              <a:buFont typeface="Arial" pitchFamily="34" charset="0"/>
              <a:buChar char="•"/>
            </a:pPr>
            <a:r>
              <a:rPr lang="zh-CN" altLang="en-US" sz="2800" dirty="0" smtClean="0"/>
              <a:t>玻尔将普朗克的量子学说与卢瑟福的核式结构结合起来，提出了原子的电子分层排布，这就是玻尔理论。</a:t>
            </a:r>
            <a:endParaRPr lang="en-US" altLang="zh-CN" sz="2800" dirty="0" smtClean="0"/>
          </a:p>
          <a:p>
            <a:pPr marL="720000" indent="-457200">
              <a:buFont typeface="Arial" pitchFamily="34" charset="0"/>
              <a:buChar char="•"/>
            </a:pPr>
            <a:r>
              <a:rPr lang="zh-CN" altLang="en-US" sz="2800" dirty="0" smtClean="0"/>
              <a:t>玻尔理论为此后原子量子模型的建立奠定了基础。化学研究进入</a:t>
            </a:r>
            <a:r>
              <a:rPr lang="en-US" sz="2800" dirty="0" smtClean="0"/>
              <a:t>20</a:t>
            </a:r>
            <a:r>
              <a:rPr lang="zh-CN" altLang="en-US" sz="2800" dirty="0" smtClean="0"/>
              <a:t>世纪，就进入了量子时代。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kumimoji="1"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General Chemistry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403350" y="2133600"/>
            <a:ext cx="5689600" cy="1223963"/>
          </a:xfrm>
          <a:noFill/>
          <a:ln/>
        </p:spPr>
        <p:txBody>
          <a:bodyPr/>
          <a:lstStyle/>
          <a:p>
            <a:pPr>
              <a:lnSpc>
                <a:spcPct val="180000"/>
              </a:lnSpc>
              <a:buFontTx/>
              <a:buNone/>
            </a:pPr>
            <a:r>
              <a:rPr lang="zh-CN" altLang="en-US" sz="6600" b="1">
                <a:solidFill>
                  <a:srgbClr val="FF0066"/>
                </a:solidFill>
              </a:rPr>
              <a:t>绪           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Freeform 5"/>
          <p:cNvSpPr>
            <a:spLocks/>
          </p:cNvSpPr>
          <p:nvPr/>
        </p:nvSpPr>
        <p:spPr bwMode="auto">
          <a:xfrm rot="971161">
            <a:off x="1220788" y="1314450"/>
            <a:ext cx="7272337" cy="4822825"/>
          </a:xfrm>
          <a:custGeom>
            <a:avLst/>
            <a:gdLst/>
            <a:ahLst/>
            <a:cxnLst>
              <a:cxn ang="0">
                <a:pos x="0" y="2036"/>
              </a:cxn>
              <a:cxn ang="0">
                <a:pos x="1206" y="1316"/>
              </a:cxn>
              <a:cxn ang="0">
                <a:pos x="2159" y="409"/>
              </a:cxn>
              <a:cxn ang="0">
                <a:pos x="1887" y="363"/>
              </a:cxn>
              <a:cxn ang="0">
                <a:pos x="2567" y="0"/>
              </a:cxn>
              <a:cxn ang="0">
                <a:pos x="2794" y="590"/>
              </a:cxn>
              <a:cxn ang="0">
                <a:pos x="2522" y="499"/>
              </a:cxn>
              <a:cxn ang="0">
                <a:pos x="1653" y="1602"/>
              </a:cxn>
              <a:cxn ang="0">
                <a:pos x="636" y="2470"/>
              </a:cxn>
              <a:cxn ang="0">
                <a:pos x="0" y="2036"/>
              </a:cxn>
            </a:cxnLst>
            <a:rect l="0" t="0" r="r" b="b"/>
            <a:pathLst>
              <a:path w="2794" h="2470">
                <a:moveTo>
                  <a:pt x="0" y="2036"/>
                </a:moveTo>
                <a:cubicBezTo>
                  <a:pt x="341" y="1896"/>
                  <a:pt x="828" y="1580"/>
                  <a:pt x="1206" y="1316"/>
                </a:cubicBezTo>
                <a:cubicBezTo>
                  <a:pt x="1584" y="1052"/>
                  <a:pt x="2046" y="568"/>
                  <a:pt x="2159" y="409"/>
                </a:cubicBezTo>
                <a:lnTo>
                  <a:pt x="1887" y="363"/>
                </a:lnTo>
                <a:lnTo>
                  <a:pt x="2567" y="0"/>
                </a:lnTo>
                <a:lnTo>
                  <a:pt x="2794" y="590"/>
                </a:lnTo>
                <a:lnTo>
                  <a:pt x="2522" y="499"/>
                </a:lnTo>
                <a:cubicBezTo>
                  <a:pt x="2332" y="668"/>
                  <a:pt x="1967" y="1274"/>
                  <a:pt x="1653" y="1602"/>
                </a:cubicBezTo>
                <a:cubicBezTo>
                  <a:pt x="1451" y="1819"/>
                  <a:pt x="1067" y="2184"/>
                  <a:pt x="636" y="2470"/>
                </a:cubicBezTo>
                <a:cubicBezTo>
                  <a:pt x="397" y="2327"/>
                  <a:pt x="232" y="2185"/>
                  <a:pt x="0" y="2036"/>
                </a:cubicBezTo>
                <a:close/>
              </a:path>
            </a:pathLst>
          </a:custGeom>
          <a:gradFill rotWithShape="1">
            <a:gsLst>
              <a:gs pos="0">
                <a:srgbClr val="BC9800"/>
              </a:gs>
              <a:gs pos="100000">
                <a:srgbClr val="FFFFCC"/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PerspectiveBottom">
              <a:rot lat="20699999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BC9800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1979613" y="981075"/>
            <a:ext cx="4076700" cy="869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1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endParaRPr kumimoji="1" lang="zh-CN" altLang="zh-CN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195513" y="188913"/>
            <a:ext cx="540067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10800" anchor="ctr"/>
          <a:lstStyle/>
          <a:p>
            <a:pPr algn="ctr"/>
            <a:r>
              <a:rPr lang="ko-KR" altLang="en-US" sz="4000" b="1" dirty="0">
                <a:solidFill>
                  <a:srgbClr val="FF0066"/>
                </a:solidFill>
                <a:latin typeface="黑体" pitchFamily="2" charset="-122"/>
              </a:rPr>
              <a:t> </a:t>
            </a:r>
            <a:r>
              <a:rPr lang="zh-CN" altLang="en-US" sz="4000" b="1" dirty="0" smtClean="0">
                <a:solidFill>
                  <a:srgbClr val="FF0066"/>
                </a:solidFill>
                <a:latin typeface="黑体" pitchFamily="2" charset="-122"/>
              </a:rPr>
              <a:t>二</a:t>
            </a:r>
            <a:r>
              <a:rPr lang="ko-KR" altLang="en-US" sz="4000" b="1" dirty="0" smtClean="0">
                <a:solidFill>
                  <a:srgbClr val="FF0066"/>
                </a:solidFill>
                <a:latin typeface="黑体" pitchFamily="2" charset="-122"/>
              </a:rPr>
              <a:t>、</a:t>
            </a:r>
            <a:r>
              <a:rPr lang="ko-KR" altLang="zh-CN" sz="4000" b="1" dirty="0">
                <a:solidFill>
                  <a:srgbClr val="FF0066"/>
                </a:solidFill>
                <a:latin typeface="黑体" pitchFamily="2" charset="-122"/>
              </a:rPr>
              <a:t>化</a:t>
            </a:r>
            <a:r>
              <a:rPr lang="ko-KR" altLang="en-US" sz="4000" b="1" dirty="0">
                <a:solidFill>
                  <a:srgbClr val="FF0066"/>
                </a:solidFill>
                <a:latin typeface="黑体" pitchFamily="2" charset="-122"/>
              </a:rPr>
              <a:t>学</a:t>
            </a:r>
            <a:r>
              <a:rPr lang="ko-KR" altLang="zh-CN" sz="4000" b="1" dirty="0">
                <a:solidFill>
                  <a:srgbClr val="FF0066"/>
                </a:solidFill>
                <a:latin typeface="黑体" pitchFamily="2" charset="-122"/>
              </a:rPr>
              <a:t>发</a:t>
            </a:r>
            <a:r>
              <a:rPr lang="ko-KR" altLang="en-US" sz="4000" b="1" dirty="0">
                <a:solidFill>
                  <a:srgbClr val="FF0066"/>
                </a:solidFill>
                <a:latin typeface="黑体" pitchFamily="2" charset="-122"/>
              </a:rPr>
              <a:t>展简</a:t>
            </a:r>
            <a:r>
              <a:rPr lang="ko-KR" altLang="zh-CN" sz="4000" b="1" dirty="0">
                <a:solidFill>
                  <a:srgbClr val="FF0066"/>
                </a:solidFill>
                <a:latin typeface="黑体" pitchFamily="2" charset="-122"/>
              </a:rPr>
              <a:t>史</a:t>
            </a:r>
            <a:r>
              <a:rPr lang="ko-KR" altLang="zh-CN" sz="4000" dirty="0">
                <a:solidFill>
                  <a:srgbClr val="FF0066"/>
                </a:solidFill>
                <a:latin typeface="黑体" pitchFamily="2" charset="-122"/>
              </a:rPr>
              <a:t> </a:t>
            </a:r>
            <a:endParaRPr lang="ko-KR" altLang="en-US" sz="4000" dirty="0">
              <a:solidFill>
                <a:srgbClr val="FF0066"/>
              </a:solidFill>
              <a:latin typeface="黑体" pitchFamily="2" charset="-122"/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572000" y="4149725"/>
            <a:ext cx="2833688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FontTx/>
              <a:buBlip>
                <a:blip r:embed="rId2"/>
              </a:buBlip>
            </a:pPr>
            <a:r>
              <a:rPr lang="ko-KR" altLang="en-US" sz="2800" b="1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lang="ko-KR" altLang="zh-CN" sz="2800" b="1">
                <a:solidFill>
                  <a:srgbClr val="0000CC"/>
                </a:solidFill>
                <a:latin typeface="宋体" pitchFamily="2" charset="-122"/>
              </a:rPr>
              <a:t>原</a:t>
            </a:r>
            <a:r>
              <a:rPr lang="ko-KR" altLang="en-US" sz="2800" b="1">
                <a:solidFill>
                  <a:srgbClr val="0000CC"/>
                </a:solidFill>
                <a:latin typeface="宋体" pitchFamily="2" charset="-122"/>
              </a:rPr>
              <a:t>子</a:t>
            </a:r>
            <a:r>
              <a:rPr lang="ko-KR" altLang="zh-CN" sz="2800" b="1">
                <a:solidFill>
                  <a:srgbClr val="0000CC"/>
                </a:solidFill>
                <a:latin typeface="宋体" pitchFamily="2" charset="-122"/>
              </a:rPr>
              <a:t>分子学</a:t>
            </a:r>
            <a:r>
              <a:rPr lang="ko-KR" altLang="en-US" sz="2800" b="1">
                <a:solidFill>
                  <a:srgbClr val="0000CC"/>
                </a:solidFill>
                <a:latin typeface="宋体" pitchFamily="2" charset="-122"/>
              </a:rPr>
              <a:t>说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2411413" y="4581525"/>
            <a:ext cx="12239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FontTx/>
              <a:buBlip>
                <a:blip r:embed="rId2"/>
              </a:buBlip>
            </a:pPr>
            <a:r>
              <a:rPr lang="ko-KR" altLang="zh-CN" sz="2800" b="1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lang="ko-KR" altLang="en-US" sz="2800" b="1">
                <a:solidFill>
                  <a:srgbClr val="0000CC"/>
                </a:solidFill>
                <a:latin typeface="宋体" pitchFamily="2" charset="-122"/>
              </a:rPr>
              <a:t>冶金</a:t>
            </a:r>
            <a:endParaRPr lang="ko-KR" altLang="zh-CN" sz="2800" b="1">
              <a:solidFill>
                <a:srgbClr val="0000CC"/>
              </a:solidFill>
              <a:latin typeface="宋体" pitchFamily="2" charset="-122"/>
            </a:endParaRPr>
          </a:p>
          <a:p>
            <a:pPr eaLnBrk="0" hangingPunct="0"/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  陶瓷</a:t>
            </a:r>
            <a:endParaRPr lang="zh-CN" altLang="ko-KR" sz="2800" b="1">
              <a:solidFill>
                <a:srgbClr val="0000CC"/>
              </a:solidFill>
              <a:latin typeface="宋体" pitchFamily="2" charset="-122"/>
            </a:endParaRPr>
          </a:p>
          <a:p>
            <a:pPr eaLnBrk="0" hangingPunct="0"/>
            <a:r>
              <a:rPr lang="ko-KR" altLang="zh-CN" sz="2800" b="1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lang="ko-KR" altLang="en-US" sz="2800" b="1">
                <a:solidFill>
                  <a:srgbClr val="0000CC"/>
                </a:solidFill>
                <a:latin typeface="宋体" pitchFamily="2" charset="-122"/>
              </a:rPr>
              <a:t> 火</a:t>
            </a:r>
            <a:r>
              <a:rPr lang="ko-KR" altLang="zh-CN" sz="2800" b="1">
                <a:solidFill>
                  <a:srgbClr val="0000CC"/>
                </a:solidFill>
                <a:latin typeface="宋体" pitchFamily="2" charset="-122"/>
              </a:rPr>
              <a:t>药</a:t>
            </a:r>
          </a:p>
          <a:p>
            <a:pPr eaLnBrk="0" hangingPunct="0"/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  造纸</a:t>
            </a:r>
          </a:p>
          <a:p>
            <a:pPr eaLnBrk="0" hangingPunct="0"/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  医药</a:t>
            </a:r>
            <a:endParaRPr lang="en-US" altLang="en-US" sz="2800" b="1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553200" y="3429000"/>
            <a:ext cx="2590800" cy="347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FontTx/>
              <a:buBlip>
                <a:blip r:embed="rId2"/>
              </a:buBlip>
            </a:pPr>
            <a:r>
              <a:rPr lang="ko-KR" altLang="en-US" sz="2800" b="1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lang="ko-KR" altLang="zh-CN" sz="2800" b="1">
                <a:solidFill>
                  <a:srgbClr val="0000CC"/>
                </a:solidFill>
                <a:latin typeface="宋体" pitchFamily="2" charset="-122"/>
              </a:rPr>
              <a:t>物</a:t>
            </a:r>
            <a:r>
              <a:rPr lang="ko-KR" altLang="en-US" sz="2800" b="1">
                <a:solidFill>
                  <a:srgbClr val="0000CC"/>
                </a:solidFill>
                <a:latin typeface="宋体" pitchFamily="2" charset="-122"/>
              </a:rPr>
              <a:t>质</a:t>
            </a:r>
            <a:r>
              <a:rPr lang="ko-KR" altLang="zh-CN" sz="2800" b="1">
                <a:solidFill>
                  <a:srgbClr val="0000CC"/>
                </a:solidFill>
                <a:latin typeface="宋体" pitchFamily="2" charset="-122"/>
              </a:rPr>
              <a:t>结构</a:t>
            </a:r>
            <a:r>
              <a:rPr lang="ko-KR" altLang="en-US" sz="2800" b="1">
                <a:solidFill>
                  <a:srgbClr val="0000CC"/>
                </a:solidFill>
                <a:latin typeface="宋体" pitchFamily="2" charset="-122"/>
              </a:rPr>
              <a:t>理论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2339975" y="3376613"/>
            <a:ext cx="898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工艺</a:t>
            </a:r>
          </a:p>
          <a:p>
            <a:pPr latinLnBrk="1"/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技术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4427538" y="3068638"/>
            <a:ext cx="1152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近代</a:t>
            </a:r>
          </a:p>
          <a:p>
            <a:pPr latinLnBrk="1"/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化学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300788" y="2349500"/>
            <a:ext cx="898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现代</a:t>
            </a:r>
          </a:p>
          <a:p>
            <a:pPr latinLnBrk="1"/>
            <a:r>
              <a:rPr kumimoji="1" lang="zh-CN" altLang="en-US" sz="2800" b="1">
                <a:solidFill>
                  <a:srgbClr val="FF3300"/>
                </a:solidFill>
                <a:latin typeface="宋体" pitchFamily="2" charset="-122"/>
              </a:rPr>
              <a:t>化学</a:t>
            </a:r>
          </a:p>
        </p:txBody>
      </p:sp>
      <p:pic>
        <p:nvPicPr>
          <p:cNvPr id="21521" name="Picture 17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3716338"/>
            <a:ext cx="1601787" cy="2295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二、化学</a:t>
            </a:r>
            <a:r>
              <a:rPr lang="zh-CN" altLang="en-US" b="1" dirty="0"/>
              <a:t>发展简史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149725"/>
            <a:ext cx="2447925" cy="1265238"/>
          </a:xfrm>
          <a:ln>
            <a:solidFill>
              <a:schemeClr val="hlink"/>
            </a:solidFill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远古的工艺化学</a:t>
            </a:r>
          </a:p>
          <a:p>
            <a:pPr>
              <a:lnSpc>
                <a:spcPct val="110000"/>
              </a:lnSpc>
            </a:pPr>
            <a:r>
              <a:rPr lang="zh-CN" altLang="en-US" sz="1600" b="1"/>
              <a:t>制陶（</a:t>
            </a:r>
            <a:r>
              <a:rPr lang="en-US" altLang="zh-CN" sz="1600" b="1"/>
              <a:t>B.C1.2</a:t>
            </a:r>
            <a:r>
              <a:rPr lang="zh-CN" altLang="en-US" sz="1600" b="1"/>
              <a:t>万年</a:t>
            </a:r>
            <a:r>
              <a:rPr lang="en-US" altLang="zh-CN" sz="1600" b="1"/>
              <a:t>~</a:t>
            </a:r>
          </a:p>
          <a:p>
            <a:pPr>
              <a:lnSpc>
                <a:spcPct val="110000"/>
              </a:lnSpc>
            </a:pPr>
            <a:r>
              <a:rPr lang="zh-CN" altLang="en-US" sz="1600" b="1"/>
              <a:t>冶金（ </a:t>
            </a:r>
            <a:r>
              <a:rPr lang="en-US" altLang="zh-CN" sz="1600" b="1"/>
              <a:t>B.C 4</a:t>
            </a:r>
            <a:r>
              <a:rPr lang="zh-CN" altLang="en-US" sz="1600" b="1"/>
              <a:t>千年</a:t>
            </a:r>
            <a:r>
              <a:rPr lang="en-US" altLang="zh-CN" sz="1600" b="1"/>
              <a:t>~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28638" y="5414963"/>
            <a:ext cx="2154237" cy="336550"/>
          </a:xfrm>
          <a:prstGeom prst="rect">
            <a:avLst/>
          </a:prstGeom>
          <a:solidFill>
            <a:srgbClr val="00FFFF"/>
          </a:solidFill>
          <a:ln w="635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>
                <a:latin typeface="Times New Roman" pitchFamily="18" charset="0"/>
                <a:ea typeface="黑体" pitchFamily="2" charset="-122"/>
              </a:rPr>
              <a:t>BC1.2</a:t>
            </a:r>
            <a:r>
              <a:rPr kumimoji="1" lang="zh-CN" altLang="en-US" sz="1600">
                <a:latin typeface="Times New Roman" pitchFamily="18" charset="0"/>
                <a:ea typeface="黑体" pitchFamily="2" charset="-122"/>
              </a:rPr>
              <a:t>万年</a:t>
            </a:r>
            <a:r>
              <a:rPr kumimoji="1" lang="en-US" altLang="zh-CN" sz="1600">
                <a:latin typeface="Times New Roman" pitchFamily="18" charset="0"/>
                <a:ea typeface="黑体" pitchFamily="2" charset="-122"/>
              </a:rPr>
              <a:t>~BC0.1</a:t>
            </a:r>
            <a:r>
              <a:rPr kumimoji="1" lang="zh-CN" altLang="en-US" sz="1600">
                <a:latin typeface="Times New Roman" pitchFamily="18" charset="0"/>
                <a:ea typeface="黑体" pitchFamily="2" charset="-122"/>
              </a:rPr>
              <a:t>万年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051050" y="1268413"/>
            <a:ext cx="1717675" cy="18002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炼丹术和医药化学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b="1"/>
              <a:t>火药（中国）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b="1"/>
              <a:t>造纸（中国）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b="1"/>
              <a:t>医药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b="1"/>
              <a:t>化学器皿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078038" y="3141663"/>
            <a:ext cx="1668462" cy="336550"/>
          </a:xfrm>
          <a:prstGeom prst="rect">
            <a:avLst/>
          </a:prstGeom>
          <a:solidFill>
            <a:srgbClr val="00FFFF"/>
          </a:solidFill>
          <a:ln w="635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>
                <a:latin typeface="Times New Roman" pitchFamily="18" charset="0"/>
                <a:ea typeface="黑体" pitchFamily="2" charset="-122"/>
              </a:rPr>
              <a:t>BC1500~AD1650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851275" y="4724400"/>
            <a:ext cx="1873250" cy="13684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近代化学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b="1"/>
              <a:t>波义耳化学科学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600" b="1">
                <a:solidFill>
                  <a:srgbClr val="FF0000"/>
                </a:solidFill>
              </a:rPr>
              <a:t>（燃素时期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b="1"/>
              <a:t>施塔尔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b="1"/>
              <a:t>舍勒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924300" y="6165850"/>
            <a:ext cx="1690688" cy="336550"/>
          </a:xfrm>
          <a:prstGeom prst="rect">
            <a:avLst/>
          </a:prstGeom>
          <a:solidFill>
            <a:srgbClr val="00FFFF"/>
          </a:solidFill>
          <a:ln w="635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>
                <a:latin typeface="Times New Roman" pitchFamily="18" charset="0"/>
                <a:ea typeface="黑体" pitchFamily="2" charset="-122"/>
              </a:rPr>
              <a:t>AD1661~AD1775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202238" y="2349500"/>
            <a:ext cx="1800225" cy="20161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近代化学</a:t>
            </a:r>
            <a:r>
              <a:rPr lang="zh-CN" altLang="en-US" sz="1600" b="1">
                <a:solidFill>
                  <a:srgbClr val="FF0000"/>
                </a:solidFill>
              </a:rPr>
              <a:t>（定量时期）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b="1"/>
              <a:t>拉瓦锡燃烧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b="1"/>
              <a:t>道尔顿原子学说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b="1"/>
              <a:t>阿伏加德罗分子学说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b="1"/>
              <a:t>门捷列夫周期律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580063" y="4365625"/>
            <a:ext cx="1398587" cy="336550"/>
          </a:xfrm>
          <a:prstGeom prst="rect">
            <a:avLst/>
          </a:prstGeom>
          <a:solidFill>
            <a:srgbClr val="00FFFF"/>
          </a:solidFill>
          <a:ln w="635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>
                <a:latin typeface="Times New Roman" pitchFamily="18" charset="0"/>
                <a:ea typeface="黑体" pitchFamily="2" charset="-122"/>
              </a:rPr>
              <a:t>AD1775~1811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092950" y="1052513"/>
            <a:ext cx="1800225" cy="259238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现代化学</a:t>
            </a:r>
            <a:r>
              <a:rPr lang="zh-CN" altLang="en-US" sz="1600" b="1">
                <a:solidFill>
                  <a:srgbClr val="FF0000"/>
                </a:solidFill>
              </a:rPr>
              <a:t>（科学相互渗透时期）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1400" b="1"/>
              <a:t>X</a:t>
            </a:r>
            <a:r>
              <a:rPr lang="zh-CN" altLang="en-US" sz="1400" b="1"/>
              <a:t>射线</a:t>
            </a:r>
            <a:r>
              <a:rPr lang="en-US" altLang="zh-CN" sz="1400" b="1"/>
              <a:t>----</a:t>
            </a:r>
            <a:r>
              <a:rPr lang="zh-CN" altLang="en-US" sz="1400" b="1"/>
              <a:t>伦琴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b="1"/>
              <a:t>电子</a:t>
            </a:r>
            <a:r>
              <a:rPr lang="en-US" altLang="zh-CN" sz="1400" b="1"/>
              <a:t>-----</a:t>
            </a:r>
            <a:r>
              <a:rPr lang="zh-CN" altLang="en-US" sz="1400" b="1"/>
              <a:t>汤姆逊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b="1"/>
              <a:t>放射性</a:t>
            </a:r>
            <a:r>
              <a:rPr lang="en-US" altLang="zh-CN" sz="1400" b="1"/>
              <a:t>----</a:t>
            </a:r>
            <a:r>
              <a:rPr lang="zh-CN" altLang="en-US" sz="1400" b="1"/>
              <a:t>贝克勒尔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b="1"/>
              <a:t>卢瑟福的原子核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400" b="1"/>
              <a:t>玻尔理论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7667625" y="3644900"/>
            <a:ext cx="992188" cy="336550"/>
          </a:xfrm>
          <a:prstGeom prst="rect">
            <a:avLst/>
          </a:prstGeom>
          <a:solidFill>
            <a:srgbClr val="00FFFF"/>
          </a:solidFill>
          <a:ln w="635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>
                <a:latin typeface="Times New Roman" pitchFamily="18" charset="0"/>
                <a:ea typeface="黑体" pitchFamily="2" charset="-122"/>
              </a:rPr>
              <a:t>AD1895~</a:t>
            </a:r>
          </a:p>
        </p:txBody>
      </p:sp>
      <p:sp>
        <p:nvSpPr>
          <p:cNvPr id="22541" name="Freeform 13"/>
          <p:cNvSpPr>
            <a:spLocks/>
          </p:cNvSpPr>
          <p:nvPr/>
        </p:nvSpPr>
        <p:spPr bwMode="auto">
          <a:xfrm>
            <a:off x="684213" y="2492375"/>
            <a:ext cx="1354137" cy="1644650"/>
          </a:xfrm>
          <a:custGeom>
            <a:avLst/>
            <a:gdLst/>
            <a:ahLst/>
            <a:cxnLst>
              <a:cxn ang="0">
                <a:pos x="0" y="2036"/>
              </a:cxn>
              <a:cxn ang="0">
                <a:pos x="1206" y="1316"/>
              </a:cxn>
              <a:cxn ang="0">
                <a:pos x="2159" y="409"/>
              </a:cxn>
              <a:cxn ang="0">
                <a:pos x="1887" y="363"/>
              </a:cxn>
              <a:cxn ang="0">
                <a:pos x="2567" y="0"/>
              </a:cxn>
              <a:cxn ang="0">
                <a:pos x="2794" y="590"/>
              </a:cxn>
              <a:cxn ang="0">
                <a:pos x="2522" y="499"/>
              </a:cxn>
              <a:cxn ang="0">
                <a:pos x="1653" y="1602"/>
              </a:cxn>
              <a:cxn ang="0">
                <a:pos x="636" y="2470"/>
              </a:cxn>
              <a:cxn ang="0">
                <a:pos x="0" y="2036"/>
              </a:cxn>
            </a:cxnLst>
            <a:rect l="0" t="0" r="r" b="b"/>
            <a:pathLst>
              <a:path w="2794" h="2470">
                <a:moveTo>
                  <a:pt x="0" y="2036"/>
                </a:moveTo>
                <a:cubicBezTo>
                  <a:pt x="341" y="1896"/>
                  <a:pt x="828" y="1580"/>
                  <a:pt x="1206" y="1316"/>
                </a:cubicBezTo>
                <a:cubicBezTo>
                  <a:pt x="1584" y="1052"/>
                  <a:pt x="2046" y="568"/>
                  <a:pt x="2159" y="409"/>
                </a:cubicBezTo>
                <a:lnTo>
                  <a:pt x="1887" y="363"/>
                </a:lnTo>
                <a:lnTo>
                  <a:pt x="2567" y="0"/>
                </a:lnTo>
                <a:lnTo>
                  <a:pt x="2794" y="590"/>
                </a:lnTo>
                <a:lnTo>
                  <a:pt x="2522" y="499"/>
                </a:lnTo>
                <a:cubicBezTo>
                  <a:pt x="2332" y="668"/>
                  <a:pt x="1967" y="1274"/>
                  <a:pt x="1653" y="1602"/>
                </a:cubicBezTo>
                <a:cubicBezTo>
                  <a:pt x="1451" y="1819"/>
                  <a:pt x="1067" y="2184"/>
                  <a:pt x="636" y="2470"/>
                </a:cubicBezTo>
                <a:cubicBezTo>
                  <a:pt x="397" y="2327"/>
                  <a:pt x="232" y="2185"/>
                  <a:pt x="0" y="2036"/>
                </a:cubicBezTo>
                <a:close/>
              </a:path>
            </a:pathLst>
          </a:custGeom>
          <a:gradFill rotWithShape="1">
            <a:gsLst>
              <a:gs pos="0">
                <a:srgbClr val="BC9800"/>
              </a:gs>
              <a:gs pos="100000">
                <a:srgbClr val="FFFFCC"/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PerspectiveBottom">
              <a:rot lat="20699999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BC9800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22542" name="Freeform 14"/>
          <p:cNvSpPr>
            <a:spLocks/>
          </p:cNvSpPr>
          <p:nvPr/>
        </p:nvSpPr>
        <p:spPr bwMode="auto">
          <a:xfrm rot="7260602">
            <a:off x="2701131" y="3571082"/>
            <a:ext cx="1354137" cy="1644650"/>
          </a:xfrm>
          <a:custGeom>
            <a:avLst/>
            <a:gdLst/>
            <a:ahLst/>
            <a:cxnLst>
              <a:cxn ang="0">
                <a:pos x="0" y="2036"/>
              </a:cxn>
              <a:cxn ang="0">
                <a:pos x="1206" y="1316"/>
              </a:cxn>
              <a:cxn ang="0">
                <a:pos x="2159" y="409"/>
              </a:cxn>
              <a:cxn ang="0">
                <a:pos x="1887" y="363"/>
              </a:cxn>
              <a:cxn ang="0">
                <a:pos x="2567" y="0"/>
              </a:cxn>
              <a:cxn ang="0">
                <a:pos x="2794" y="590"/>
              </a:cxn>
              <a:cxn ang="0">
                <a:pos x="2522" y="499"/>
              </a:cxn>
              <a:cxn ang="0">
                <a:pos x="1653" y="1602"/>
              </a:cxn>
              <a:cxn ang="0">
                <a:pos x="636" y="2470"/>
              </a:cxn>
              <a:cxn ang="0">
                <a:pos x="0" y="2036"/>
              </a:cxn>
            </a:cxnLst>
            <a:rect l="0" t="0" r="r" b="b"/>
            <a:pathLst>
              <a:path w="2794" h="2470">
                <a:moveTo>
                  <a:pt x="0" y="2036"/>
                </a:moveTo>
                <a:cubicBezTo>
                  <a:pt x="341" y="1896"/>
                  <a:pt x="828" y="1580"/>
                  <a:pt x="1206" y="1316"/>
                </a:cubicBezTo>
                <a:cubicBezTo>
                  <a:pt x="1584" y="1052"/>
                  <a:pt x="2046" y="568"/>
                  <a:pt x="2159" y="409"/>
                </a:cubicBezTo>
                <a:lnTo>
                  <a:pt x="1887" y="363"/>
                </a:lnTo>
                <a:lnTo>
                  <a:pt x="2567" y="0"/>
                </a:lnTo>
                <a:lnTo>
                  <a:pt x="2794" y="590"/>
                </a:lnTo>
                <a:lnTo>
                  <a:pt x="2522" y="499"/>
                </a:lnTo>
                <a:cubicBezTo>
                  <a:pt x="2332" y="668"/>
                  <a:pt x="1967" y="1274"/>
                  <a:pt x="1653" y="1602"/>
                </a:cubicBezTo>
                <a:cubicBezTo>
                  <a:pt x="1451" y="1819"/>
                  <a:pt x="1067" y="2184"/>
                  <a:pt x="636" y="2470"/>
                </a:cubicBezTo>
                <a:cubicBezTo>
                  <a:pt x="397" y="2327"/>
                  <a:pt x="232" y="2185"/>
                  <a:pt x="0" y="2036"/>
                </a:cubicBezTo>
                <a:close/>
              </a:path>
            </a:pathLst>
          </a:custGeom>
          <a:gradFill rotWithShape="1">
            <a:gsLst>
              <a:gs pos="0">
                <a:srgbClr val="BC9800"/>
              </a:gs>
              <a:gs pos="100000">
                <a:srgbClr val="FFFFCC"/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PerspectiveBottom">
              <a:rot lat="20699999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BC9800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22543" name="Freeform 15"/>
          <p:cNvSpPr>
            <a:spLocks/>
          </p:cNvSpPr>
          <p:nvPr/>
        </p:nvSpPr>
        <p:spPr bwMode="auto">
          <a:xfrm rot="-319170">
            <a:off x="5580063" y="4724400"/>
            <a:ext cx="1354137" cy="1644650"/>
          </a:xfrm>
          <a:custGeom>
            <a:avLst/>
            <a:gdLst/>
            <a:ahLst/>
            <a:cxnLst>
              <a:cxn ang="0">
                <a:pos x="0" y="2036"/>
              </a:cxn>
              <a:cxn ang="0">
                <a:pos x="1206" y="1316"/>
              </a:cxn>
              <a:cxn ang="0">
                <a:pos x="2159" y="409"/>
              </a:cxn>
              <a:cxn ang="0">
                <a:pos x="1887" y="363"/>
              </a:cxn>
              <a:cxn ang="0">
                <a:pos x="2567" y="0"/>
              </a:cxn>
              <a:cxn ang="0">
                <a:pos x="2794" y="590"/>
              </a:cxn>
              <a:cxn ang="0">
                <a:pos x="2522" y="499"/>
              </a:cxn>
              <a:cxn ang="0">
                <a:pos x="1653" y="1602"/>
              </a:cxn>
              <a:cxn ang="0">
                <a:pos x="636" y="2470"/>
              </a:cxn>
              <a:cxn ang="0">
                <a:pos x="0" y="2036"/>
              </a:cxn>
            </a:cxnLst>
            <a:rect l="0" t="0" r="r" b="b"/>
            <a:pathLst>
              <a:path w="2794" h="2470">
                <a:moveTo>
                  <a:pt x="0" y="2036"/>
                </a:moveTo>
                <a:cubicBezTo>
                  <a:pt x="341" y="1896"/>
                  <a:pt x="828" y="1580"/>
                  <a:pt x="1206" y="1316"/>
                </a:cubicBezTo>
                <a:cubicBezTo>
                  <a:pt x="1584" y="1052"/>
                  <a:pt x="2046" y="568"/>
                  <a:pt x="2159" y="409"/>
                </a:cubicBezTo>
                <a:lnTo>
                  <a:pt x="1887" y="363"/>
                </a:lnTo>
                <a:lnTo>
                  <a:pt x="2567" y="0"/>
                </a:lnTo>
                <a:lnTo>
                  <a:pt x="2794" y="590"/>
                </a:lnTo>
                <a:lnTo>
                  <a:pt x="2522" y="499"/>
                </a:lnTo>
                <a:cubicBezTo>
                  <a:pt x="2332" y="668"/>
                  <a:pt x="1967" y="1274"/>
                  <a:pt x="1653" y="1602"/>
                </a:cubicBezTo>
                <a:cubicBezTo>
                  <a:pt x="1451" y="1819"/>
                  <a:pt x="1067" y="2184"/>
                  <a:pt x="636" y="2470"/>
                </a:cubicBezTo>
                <a:cubicBezTo>
                  <a:pt x="397" y="2327"/>
                  <a:pt x="232" y="2185"/>
                  <a:pt x="0" y="2036"/>
                </a:cubicBezTo>
                <a:close/>
              </a:path>
            </a:pathLst>
          </a:custGeom>
          <a:gradFill rotWithShape="1">
            <a:gsLst>
              <a:gs pos="0">
                <a:srgbClr val="BC9800"/>
              </a:gs>
              <a:gs pos="100000">
                <a:srgbClr val="FFFFCC"/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PerspectiveBottom">
              <a:rot lat="20699999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BC9800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  <p:sp>
        <p:nvSpPr>
          <p:cNvPr id="22544" name="Freeform 16"/>
          <p:cNvSpPr>
            <a:spLocks/>
          </p:cNvSpPr>
          <p:nvPr/>
        </p:nvSpPr>
        <p:spPr bwMode="auto">
          <a:xfrm>
            <a:off x="7164388" y="3933825"/>
            <a:ext cx="1354137" cy="1225550"/>
          </a:xfrm>
          <a:custGeom>
            <a:avLst/>
            <a:gdLst/>
            <a:ahLst/>
            <a:cxnLst>
              <a:cxn ang="0">
                <a:pos x="0" y="2036"/>
              </a:cxn>
              <a:cxn ang="0">
                <a:pos x="1206" y="1316"/>
              </a:cxn>
              <a:cxn ang="0">
                <a:pos x="2159" y="409"/>
              </a:cxn>
              <a:cxn ang="0">
                <a:pos x="1887" y="363"/>
              </a:cxn>
              <a:cxn ang="0">
                <a:pos x="2567" y="0"/>
              </a:cxn>
              <a:cxn ang="0">
                <a:pos x="2794" y="590"/>
              </a:cxn>
              <a:cxn ang="0">
                <a:pos x="2522" y="499"/>
              </a:cxn>
              <a:cxn ang="0">
                <a:pos x="1653" y="1602"/>
              </a:cxn>
              <a:cxn ang="0">
                <a:pos x="636" y="2470"/>
              </a:cxn>
              <a:cxn ang="0">
                <a:pos x="0" y="2036"/>
              </a:cxn>
            </a:cxnLst>
            <a:rect l="0" t="0" r="r" b="b"/>
            <a:pathLst>
              <a:path w="2794" h="2470">
                <a:moveTo>
                  <a:pt x="0" y="2036"/>
                </a:moveTo>
                <a:cubicBezTo>
                  <a:pt x="341" y="1896"/>
                  <a:pt x="828" y="1580"/>
                  <a:pt x="1206" y="1316"/>
                </a:cubicBezTo>
                <a:cubicBezTo>
                  <a:pt x="1584" y="1052"/>
                  <a:pt x="2046" y="568"/>
                  <a:pt x="2159" y="409"/>
                </a:cubicBezTo>
                <a:lnTo>
                  <a:pt x="1887" y="363"/>
                </a:lnTo>
                <a:lnTo>
                  <a:pt x="2567" y="0"/>
                </a:lnTo>
                <a:lnTo>
                  <a:pt x="2794" y="590"/>
                </a:lnTo>
                <a:lnTo>
                  <a:pt x="2522" y="499"/>
                </a:lnTo>
                <a:cubicBezTo>
                  <a:pt x="2332" y="668"/>
                  <a:pt x="1967" y="1274"/>
                  <a:pt x="1653" y="1602"/>
                </a:cubicBezTo>
                <a:cubicBezTo>
                  <a:pt x="1451" y="1819"/>
                  <a:pt x="1067" y="2184"/>
                  <a:pt x="636" y="2470"/>
                </a:cubicBezTo>
                <a:cubicBezTo>
                  <a:pt x="397" y="2327"/>
                  <a:pt x="232" y="2185"/>
                  <a:pt x="0" y="2036"/>
                </a:cubicBezTo>
                <a:close/>
              </a:path>
            </a:pathLst>
          </a:custGeom>
          <a:gradFill rotWithShape="1">
            <a:gsLst>
              <a:gs pos="0">
                <a:srgbClr val="BC9800"/>
              </a:gs>
              <a:gs pos="100000">
                <a:srgbClr val="FFFFCC"/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PerspectiveBottom">
              <a:rot lat="20699999" lon="0" rev="0"/>
            </a:camera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BC9800"/>
            </a:extrusionClr>
          </a:sp3d>
        </p:spPr>
        <p:txBody>
          <a:bodyPr>
            <a:flatTx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CC0000"/>
                </a:solidFill>
                <a:latin typeface="Tahoma" pitchFamily="34" charset="0"/>
                <a:ea typeface="黑体" pitchFamily="2" charset="-122"/>
              </a:rPr>
              <a:t>三、化学的分支学科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57224" y="1785926"/>
            <a:ext cx="80645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 无机化学</a:t>
            </a:r>
            <a:endParaRPr lang="zh-CN" altLang="en-US" sz="3200" dirty="0">
              <a:latin typeface="Times New Roman" pitchFamily="18" charset="0"/>
              <a:ea typeface="黑体" pitchFamily="2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FF"/>
                </a:solidFill>
              </a:rPr>
              <a:t>  有机化学</a:t>
            </a:r>
            <a:endParaRPr lang="zh-CN" altLang="en-US" sz="3200" b="1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FF"/>
                </a:solidFill>
              </a:rPr>
              <a:t>  分析化学</a:t>
            </a:r>
            <a:endParaRPr lang="zh-CN" altLang="en-US" sz="3200" b="1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FF"/>
                </a:solidFill>
              </a:rPr>
              <a:t>  物理化学</a:t>
            </a:r>
            <a:endParaRPr lang="zh-CN" altLang="en-US" sz="32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00CC"/>
                </a:solidFill>
              </a:rPr>
              <a:t>  高分子化学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2" y="1142984"/>
            <a:ext cx="8532843" cy="5500726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无机化学</a:t>
            </a:r>
            <a:r>
              <a:rPr lang="zh-CN" altLang="en-US" sz="2800" b="1" dirty="0" smtClean="0">
                <a:latin typeface="Times New Roman" pitchFamily="18" charset="0"/>
                <a:ea typeface="黑体" pitchFamily="2" charset="-122"/>
              </a:rPr>
              <a:t>：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是研究所有元素单质和化合物（碳氢化合物及衍生物除外）的组成、结构、性质和无机化学反应与过程的化学。</a:t>
            </a:r>
            <a:endParaRPr lang="en-US" altLang="zh-CN" sz="2800" dirty="0" smtClean="0">
              <a:latin typeface="Times New Roman" pitchFamily="18" charset="0"/>
              <a:ea typeface="黑体" pitchFamily="2" charset="-122"/>
            </a:endParaRPr>
          </a:p>
          <a:p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在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18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世纪后半叶到</a:t>
            </a:r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19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世纪初，无机化学在形成一门独立的化学分支前，化学发展史就是无机化学发展史。</a:t>
            </a:r>
            <a:endParaRPr lang="en-US" altLang="zh-CN" sz="2800" dirty="0" smtClean="0">
              <a:latin typeface="Times New Roman" pitchFamily="18" charset="0"/>
              <a:ea typeface="黑体" pitchFamily="2" charset="-122"/>
            </a:endParaRPr>
          </a:p>
          <a:p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19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世纪中叶以后，相对于有机化学，无机化学处于停滞满后阶段。</a:t>
            </a:r>
            <a:endParaRPr lang="en-US" altLang="zh-CN" sz="2800" dirty="0" smtClean="0">
              <a:latin typeface="Times New Roman" pitchFamily="18" charset="0"/>
              <a:ea typeface="黑体" pitchFamily="2" charset="-122"/>
            </a:endParaRPr>
          </a:p>
          <a:p>
            <a:r>
              <a:rPr lang="en-US" altLang="zh-CN" sz="2800" dirty="0" smtClean="0">
                <a:latin typeface="Times New Roman" pitchFamily="18" charset="0"/>
                <a:ea typeface="黑体" pitchFamily="2" charset="-122"/>
              </a:rPr>
              <a:t>20</a:t>
            </a:r>
            <a:r>
              <a:rPr lang="zh-CN" altLang="en-US" sz="2800" dirty="0" smtClean="0">
                <a:latin typeface="Times New Roman" pitchFamily="18" charset="0"/>
                <a:ea typeface="黑体" pitchFamily="2" charset="-122"/>
              </a:rPr>
              <a:t>世纪四十年代以后，由于原子能工业、电子工业、宇航、激光等新兴工业和尖端科学技术的发展，对特殊性能的无机材料的需求增多，无机化学又得到快速发展。</a:t>
            </a:r>
          </a:p>
          <a:p>
            <a:endParaRPr lang="zh-CN" altLang="en-US" sz="2800" dirty="0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 dirty="0" smtClean="0">
                <a:solidFill>
                  <a:srgbClr val="CC0000"/>
                </a:solidFill>
                <a:latin typeface="Tahoma" pitchFamily="34" charset="0"/>
                <a:ea typeface="黑体" pitchFamily="2" charset="-122"/>
              </a:rPr>
              <a:t>无机化学</a:t>
            </a:r>
            <a:endParaRPr kumimoji="1" lang="zh-CN" altLang="en-US" sz="4000" b="1" dirty="0">
              <a:solidFill>
                <a:srgbClr val="CC0000"/>
              </a:solidFill>
              <a:latin typeface="Tahoma" pitchFamily="34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有机化学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142984"/>
            <a:ext cx="8461405" cy="5516562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有机化学</a:t>
            </a:r>
            <a:r>
              <a:rPr lang="zh-CN" altLang="en-US" sz="2400" b="1" dirty="0" smtClean="0"/>
              <a:t>：是研究碳氢化合物及衍生物的结构，性质、制备的学科。</a:t>
            </a:r>
            <a:endParaRPr lang="en-US" altLang="zh-CN" sz="2400" b="1" dirty="0" smtClean="0"/>
          </a:p>
          <a:p>
            <a:r>
              <a:rPr lang="zh-CN" altLang="en-US" sz="2400" dirty="0" smtClean="0"/>
              <a:t>人类几千年前已得到有机物，例如我国古代的酿酒、制醋、制糖和制皂等。</a:t>
            </a:r>
            <a:endParaRPr lang="en-US" altLang="zh-CN" sz="2400" dirty="0" smtClean="0"/>
          </a:p>
          <a:p>
            <a:r>
              <a:rPr lang="en-US" sz="2400" dirty="0" smtClean="0"/>
              <a:t>1828</a:t>
            </a:r>
            <a:r>
              <a:rPr lang="zh-CN" altLang="en-US" sz="2400" dirty="0" smtClean="0"/>
              <a:t>年，</a:t>
            </a:r>
            <a:r>
              <a:rPr lang="en-US" sz="2400" dirty="0" smtClean="0"/>
              <a:t>F. Wohler (</a:t>
            </a:r>
            <a:r>
              <a:rPr lang="zh-CN" altLang="en-US" sz="2400" dirty="0" smtClean="0"/>
              <a:t>维勒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首次利用氰酸铵合成了尿素</a:t>
            </a:r>
            <a:r>
              <a:rPr lang="en-US" sz="2400" dirty="0" smtClean="0"/>
              <a:t>,</a:t>
            </a:r>
            <a:r>
              <a:rPr lang="zh-CN" altLang="en-US" sz="2400" dirty="0" smtClean="0"/>
              <a:t>打破了</a:t>
            </a:r>
            <a:r>
              <a:rPr lang="en-US" sz="2400" dirty="0" smtClean="0"/>
              <a:t>"</a:t>
            </a:r>
            <a:r>
              <a:rPr lang="zh-CN" altLang="en-US" sz="2400" dirty="0" smtClean="0"/>
              <a:t>生命力</a:t>
            </a:r>
            <a:r>
              <a:rPr lang="en-US" sz="2400" dirty="0" smtClean="0"/>
              <a:t>"</a:t>
            </a:r>
            <a:r>
              <a:rPr lang="zh-CN" altLang="en-US" sz="2400" dirty="0" smtClean="0"/>
              <a:t>学说</a:t>
            </a:r>
          </a:p>
          <a:p>
            <a:r>
              <a:rPr lang="zh-CN" altLang="en-US" sz="2400" dirty="0" smtClean="0"/>
              <a:t>有机结构理论的建立，解释了同分异构现象。</a:t>
            </a:r>
            <a:endParaRPr lang="en-US" altLang="zh-CN" sz="2400" dirty="0" smtClean="0"/>
          </a:p>
          <a:p>
            <a:r>
              <a:rPr lang="en-US" sz="2400" dirty="0" smtClean="0"/>
              <a:t>1858</a:t>
            </a:r>
            <a:r>
              <a:rPr lang="zh-CN" altLang="en-US" sz="2400" dirty="0" smtClean="0"/>
              <a:t>年德国化学家</a:t>
            </a:r>
            <a:r>
              <a:rPr lang="en-US" sz="2400" dirty="0" err="1" smtClean="0"/>
              <a:t>kekule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凯库勒）和英国的化学家</a:t>
            </a:r>
            <a:r>
              <a:rPr lang="en-US" sz="2400" dirty="0" err="1" smtClean="0"/>
              <a:t>Couper</a:t>
            </a:r>
            <a:r>
              <a:rPr lang="en-US" sz="2400" dirty="0" smtClean="0"/>
              <a:t> (</a:t>
            </a:r>
            <a:r>
              <a:rPr lang="zh-CN" altLang="en-US" sz="2400" dirty="0" smtClean="0"/>
              <a:t>库帕）提出了碳四价和碳链的概念。</a:t>
            </a:r>
            <a:endParaRPr lang="en-US" altLang="zh-CN" sz="2400" dirty="0" smtClean="0"/>
          </a:p>
          <a:p>
            <a:r>
              <a:rPr lang="zh-CN" altLang="en-US" sz="2400" dirty="0" smtClean="0"/>
              <a:t>为解释旋光性。</a:t>
            </a:r>
            <a:r>
              <a:rPr lang="en-US" sz="2400" dirty="0" smtClean="0"/>
              <a:t>1873</a:t>
            </a:r>
            <a:r>
              <a:rPr lang="zh-CN" altLang="en-US" sz="2400" dirty="0" smtClean="0"/>
              <a:t>年，德国的</a:t>
            </a:r>
            <a:r>
              <a:rPr lang="en-US" sz="2400" dirty="0" err="1" smtClean="0"/>
              <a:t>J.A.Wislicenus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维利森努斯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提出几何异构体的概念。</a:t>
            </a:r>
            <a:endParaRPr lang="en-US" altLang="zh-CN" sz="2400" dirty="0" smtClean="0"/>
          </a:p>
          <a:p>
            <a:r>
              <a:rPr lang="en-US" sz="2400" dirty="0" smtClean="0"/>
              <a:t>1874</a:t>
            </a:r>
            <a:r>
              <a:rPr lang="zh-CN" altLang="en-US" sz="2400" dirty="0" smtClean="0"/>
              <a:t>年，荷兰化学家</a:t>
            </a:r>
            <a:r>
              <a:rPr lang="en-US" sz="2400" dirty="0" smtClean="0"/>
              <a:t>J. H. </a:t>
            </a:r>
            <a:r>
              <a:rPr lang="en-US" sz="2400" dirty="0" err="1" smtClean="0"/>
              <a:t>van't</a:t>
            </a:r>
            <a:r>
              <a:rPr lang="en-US" sz="2400" dirty="0" smtClean="0"/>
              <a:t> Hoff(</a:t>
            </a:r>
            <a:r>
              <a:rPr lang="zh-CN" altLang="en-US" sz="2400" dirty="0" smtClean="0"/>
              <a:t>范特霍夫）和</a:t>
            </a:r>
            <a:r>
              <a:rPr lang="en-US" sz="2400" dirty="0" smtClean="0"/>
              <a:t>J. A. Le </a:t>
            </a:r>
            <a:r>
              <a:rPr lang="en-US" sz="2400" dirty="0" err="1" smtClean="0"/>
              <a:t>Bel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勒贝尔）同时提出四面体型学说，建立了立体有机化学基础，并解释了对映异构和几何异构现象。</a:t>
            </a:r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28596" y="1214422"/>
            <a:ext cx="8501122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分析化学</a:t>
            </a:r>
            <a:r>
              <a:rPr lang="zh-CN" altLang="en-US" sz="2800" b="1" dirty="0" smtClean="0"/>
              <a:t>：是关于研究物质的组成、含量、结构和形态等化学信息的一门科学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根据分析使用的方法，分析化学可分为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化学分析</a:t>
            </a:r>
            <a:r>
              <a:rPr lang="zh-CN" altLang="en-US" sz="2800" b="1" dirty="0" smtClean="0"/>
              <a:t>和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仪器分析</a:t>
            </a:r>
            <a:r>
              <a:rPr lang="zh-CN" altLang="en-US" sz="2800" b="1" dirty="0" smtClean="0"/>
              <a:t>两类。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003399"/>
                </a:solidFill>
              </a:rPr>
              <a:t>第一变革：</a:t>
            </a:r>
            <a:endParaRPr lang="en-US" altLang="zh-CN" sz="2800" b="1" dirty="0" smtClean="0">
              <a:solidFill>
                <a:srgbClr val="003399"/>
              </a:solidFill>
            </a:endParaRPr>
          </a:p>
          <a:p>
            <a:r>
              <a:rPr lang="en-US" altLang="zh-CN" sz="2800" b="1" dirty="0" smtClean="0"/>
              <a:t>19</a:t>
            </a:r>
            <a:r>
              <a:rPr lang="zh-CN" altLang="en-US" sz="2800" b="1" dirty="0" smtClean="0"/>
              <a:t>世纪初溶液四大平衡理论的出现，奠定了经典化学分析的理论基础。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003399"/>
                </a:solidFill>
              </a:rPr>
              <a:t>第二次变革：</a:t>
            </a:r>
            <a:r>
              <a:rPr lang="en-US" altLang="zh-CN" sz="2800" b="1" dirty="0" smtClean="0"/>
              <a:t>1930~1969</a:t>
            </a:r>
          </a:p>
          <a:p>
            <a:r>
              <a:rPr lang="zh-CN" altLang="en-US" sz="2800" b="1" dirty="0" smtClean="0"/>
              <a:t>物理学，电子 学的发展使得分析化学进入仪器分析时代。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003399"/>
                </a:solidFill>
              </a:rPr>
              <a:t>第三次变革：</a:t>
            </a:r>
            <a:r>
              <a:rPr lang="en-US" altLang="zh-CN" sz="2800" b="1" dirty="0" smtClean="0"/>
              <a:t>1970~</a:t>
            </a:r>
          </a:p>
          <a:p>
            <a:r>
              <a:rPr lang="zh-CN" altLang="en-US" sz="2800" b="1" dirty="0" smtClean="0"/>
              <a:t>计算机，物理，数学，生物学的发展以及相互融合，已经超出了传统的化学学科的领域。</a:t>
            </a:r>
            <a:endParaRPr lang="en-US" altLang="zh-CN" sz="28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1714480" y="285728"/>
            <a:ext cx="63578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kern="0" dirty="0" smtClean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分析化学</a:t>
            </a:r>
            <a:r>
              <a:rPr lang="en-US" altLang="zh-CN" sz="4000" b="1" kern="0" dirty="0" smtClean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—</a:t>
            </a:r>
            <a:r>
              <a:rPr lang="zh-CN" altLang="en-US" sz="4000" b="1" kern="0" dirty="0" smtClean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科学技术的眼睛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034" y="1285860"/>
            <a:ext cx="8358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物理化学</a:t>
            </a:r>
            <a:r>
              <a:rPr lang="zh-CN" altLang="en-US" sz="2800" b="1" dirty="0" smtClean="0"/>
              <a:t>：是研究所有物质系统的化学行为的原理、规律和方法的学科。</a:t>
            </a:r>
            <a:r>
              <a:rPr lang="zh-CN" altLang="en-US" sz="2800" dirty="0" smtClean="0"/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3428992" y="214290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kern="0" dirty="0" smtClean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物理化学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1472" y="2571744"/>
            <a:ext cx="80724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800" b="1" dirty="0" smtClean="0"/>
              <a:t>形成标志：</a:t>
            </a:r>
            <a:r>
              <a:rPr lang="en-US" altLang="zh-CN" sz="2800" b="1" dirty="0" smtClean="0"/>
              <a:t>1887</a:t>
            </a:r>
            <a:r>
              <a:rPr lang="zh-CN" altLang="en-US" sz="2800" b="1" dirty="0" smtClean="0"/>
              <a:t>年创刊的</a:t>
            </a:r>
            <a:r>
              <a:rPr lang="en-US" altLang="zh-CN" sz="2800" b="1" dirty="0" smtClean="0"/>
              <a:t>《</a:t>
            </a:r>
            <a:r>
              <a:rPr lang="zh-CN" altLang="en-US" sz="2800" b="1" dirty="0" smtClean="0"/>
              <a:t>物理化学杂志</a:t>
            </a:r>
            <a:r>
              <a:rPr lang="en-US" altLang="zh-CN" sz="2800" b="1" dirty="0" smtClean="0"/>
              <a:t>》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   </a:t>
            </a:r>
            <a:r>
              <a:rPr lang="zh-CN" altLang="en-US" sz="2800" b="1" dirty="0" smtClean="0"/>
              <a:t>范霍夫“物理 化学是把物理学的知识引入化学科学，以便更富成果地发展化学。</a:t>
            </a:r>
            <a:endParaRPr lang="en-US" altLang="zh-CN" sz="2800" b="1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800" b="1" dirty="0" smtClean="0"/>
              <a:t>物理化学三剑客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范霍夫   </a:t>
            </a:r>
            <a:r>
              <a:rPr lang="en-US" altLang="zh-CN" sz="2800" b="1" dirty="0" smtClean="0"/>
              <a:t>J.H. </a:t>
            </a:r>
            <a:r>
              <a:rPr lang="en-US" altLang="zh-CN" sz="2800" b="1" dirty="0" err="1" smtClean="0"/>
              <a:t>Van’t</a:t>
            </a:r>
            <a:r>
              <a:rPr lang="en-US" altLang="zh-CN" sz="2800" b="1" dirty="0" smtClean="0"/>
              <a:t>  Hoff, 1852-1911 </a:t>
            </a:r>
            <a:r>
              <a:rPr lang="zh-CN" altLang="en-US" sz="2800" b="1" dirty="0" smtClean="0"/>
              <a:t>荷兰。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奥斯特瓦尔德  </a:t>
            </a:r>
            <a:r>
              <a:rPr lang="en-US" altLang="zh-CN" sz="2800" b="1" dirty="0" smtClean="0"/>
              <a:t>W. F. Ostwald, 1853-1932 </a:t>
            </a:r>
            <a:r>
              <a:rPr lang="zh-CN" altLang="en-US" sz="2800" b="1" dirty="0" smtClean="0"/>
              <a:t>德国。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阿累尼乌斯 </a:t>
            </a:r>
            <a:r>
              <a:rPr lang="en-US" altLang="zh-CN" sz="2800" b="1" dirty="0" smtClean="0"/>
              <a:t>S. A. Arrhenius, 1859-1927 </a:t>
            </a:r>
            <a:r>
              <a:rPr lang="zh-CN" altLang="en-US" sz="2800" b="1" dirty="0" smtClean="0"/>
              <a:t>瑞典。</a:t>
            </a:r>
            <a:endParaRPr lang="en-US" altLang="zh-CN" sz="2800" b="1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348" y="1357298"/>
            <a:ext cx="80010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</a:rPr>
              <a:t>高分子化学</a:t>
            </a:r>
            <a:r>
              <a:rPr lang="zh-CN" altLang="en-US" sz="2800" dirty="0" smtClean="0"/>
              <a:t>：</a:t>
            </a:r>
            <a:r>
              <a:rPr lang="zh-CN" altLang="en-US" sz="2800" b="1" dirty="0" smtClean="0"/>
              <a:t>是研究高分子化合物的结构、性能与反应、合成方法、加工成型及应用的化学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003399"/>
                </a:solidFill>
              </a:rPr>
              <a:t>高分子化学</a:t>
            </a:r>
            <a:r>
              <a:rPr lang="zh-CN" altLang="en-US" sz="2800" b="1" dirty="0" smtClean="0"/>
              <a:t>是在</a:t>
            </a:r>
            <a:r>
              <a:rPr lang="en-US" altLang="zh-CN" sz="2800" b="1" dirty="0" smtClean="0"/>
              <a:t>20</a:t>
            </a:r>
            <a:r>
              <a:rPr lang="zh-CN" altLang="en-US" sz="2800" b="1" dirty="0" smtClean="0"/>
              <a:t>世纪中叶发展起来的。 </a:t>
            </a:r>
            <a:endParaRPr lang="zh-CN" altLang="en-US" sz="2800" b="1" dirty="0"/>
          </a:p>
        </p:txBody>
      </p:sp>
      <p:sp>
        <p:nvSpPr>
          <p:cNvPr id="3" name="矩形 2"/>
          <p:cNvSpPr/>
          <p:nvPr/>
        </p:nvSpPr>
        <p:spPr>
          <a:xfrm>
            <a:off x="3428992" y="214290"/>
            <a:ext cx="2757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kern="0" dirty="0" smtClean="0">
                <a:solidFill>
                  <a:srgbClr val="FF0000"/>
                </a:solidFill>
                <a:latin typeface="Arial"/>
                <a:ea typeface="宋体"/>
                <a:cs typeface="+mj-cs"/>
              </a:rPr>
              <a:t>高分子化学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化学的边缘学科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化学与其他学科交叉形成多种边缘学科</a:t>
            </a:r>
          </a:p>
          <a:p>
            <a:r>
              <a:rPr lang="zh-CN" altLang="en-US" b="1"/>
              <a:t>生物化学、药物化学、环境化学、材料化学、能源化学、计算化学、地球化学</a:t>
            </a:r>
            <a:r>
              <a:rPr lang="en-US" altLang="zh-CN" b="1"/>
              <a:t>……</a:t>
            </a:r>
          </a:p>
          <a:p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 化学的地位和作用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3929058" y="2914658"/>
            <a:ext cx="1672308" cy="1178223"/>
          </a:xfrm>
          <a:prstGeom prst="ellipse">
            <a:avLst/>
          </a:prstGeom>
          <a:solidFill>
            <a:srgbClr val="FF99CC"/>
          </a:solidFill>
          <a:ln w="9525">
            <a:solidFill>
              <a:srgbClr val="FFFFFF"/>
            </a:solidFill>
            <a:round/>
            <a:headEnd/>
            <a:tailEnd/>
          </a:ln>
          <a:effectLst>
            <a:outerShdw dist="25400" dir="16200000" algn="ctr" rotWithShape="0">
              <a:srgbClr val="9CDB2C"/>
            </a:outerShdw>
          </a:effectLst>
        </p:spPr>
        <p:txBody>
          <a:bodyPr wrap="none" anchor="ctr"/>
          <a:lstStyle/>
          <a:p>
            <a:pPr algn="ctr" latinLnBrk="1"/>
            <a:endParaRPr kumimoji="1" lang="zh-CN" altLang="zh-CN" sz="160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929058" y="2841634"/>
            <a:ext cx="1749598" cy="137435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pPr algn="ctr" eaLnBrk="0" hangingPunct="0"/>
            <a:r>
              <a:rPr kumimoji="1" lang="ko-KR" altLang="zh-CN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化</a:t>
            </a:r>
            <a:r>
              <a:rPr kumimoji="1" lang="ko-KR" altLang="en-US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学</a:t>
            </a:r>
            <a:r>
              <a:rPr kumimoji="1"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1552571" y="1690696"/>
            <a:ext cx="2071062" cy="719624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4073521" y="1690696"/>
            <a:ext cx="1115458" cy="719624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5799133" y="1833571"/>
            <a:ext cx="1036410" cy="719624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1912933" y="3275021"/>
            <a:ext cx="1354359" cy="719624"/>
          </a:xfrm>
          <a:prstGeom prst="roundRect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auto">
          <a:xfrm>
            <a:off x="1839908" y="4570421"/>
            <a:ext cx="1514211" cy="719624"/>
          </a:xfrm>
          <a:prstGeom prst="roundRect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4000495" y="4714883"/>
            <a:ext cx="1433407" cy="719625"/>
          </a:xfrm>
          <a:prstGeom prst="roundRect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>
            <a:off x="6016622" y="4714883"/>
            <a:ext cx="1435164" cy="719625"/>
          </a:xfrm>
          <a:prstGeom prst="roundRect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AutoShape 12"/>
          <p:cNvSpPr>
            <a:spLocks noChangeArrowheads="1"/>
          </p:cNvSpPr>
          <p:nvPr/>
        </p:nvSpPr>
        <p:spPr bwMode="auto">
          <a:xfrm>
            <a:off x="6448420" y="3130558"/>
            <a:ext cx="876555" cy="719625"/>
          </a:xfrm>
          <a:prstGeom prst="roundRect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481132" y="1617672"/>
            <a:ext cx="2309963" cy="78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计算</a:t>
            </a: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与</a:t>
            </a: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信息科学</a:t>
            </a:r>
            <a:endParaRPr kumimoji="1" lang="ko-KR" altLang="en-US" sz="200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6016621" y="4570422"/>
            <a:ext cx="1912965" cy="78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材</a:t>
            </a: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料</a:t>
            </a: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科学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4071933" y="4641859"/>
            <a:ext cx="1912966" cy="78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生</a:t>
            </a: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命</a:t>
            </a: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科学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1912933" y="4498984"/>
            <a:ext cx="1514211" cy="78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工</a:t>
            </a: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程</a:t>
            </a: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科学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6448421" y="3059122"/>
            <a:ext cx="955604" cy="78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地</a:t>
            </a: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学</a:t>
            </a:r>
            <a:endParaRPr kumimoji="1" lang="ko-KR" altLang="en-US" sz="200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055808" y="3275022"/>
            <a:ext cx="1194504" cy="78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天</a:t>
            </a: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文</a:t>
            </a: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学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4144958" y="1617672"/>
            <a:ext cx="1115459" cy="78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物</a:t>
            </a: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理</a:t>
            </a: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学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872158" y="1762134"/>
            <a:ext cx="955604" cy="78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数</a:t>
            </a: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学</a:t>
            </a:r>
            <a:endParaRPr kumimoji="1" lang="ko-KR" altLang="en-US" sz="200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V="1">
            <a:off x="4721220" y="2482857"/>
            <a:ext cx="65196" cy="338901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V="1">
            <a:off x="5367332" y="2482857"/>
            <a:ext cx="642925" cy="653286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 flipV="1">
            <a:off x="3352795" y="2409831"/>
            <a:ext cx="711433" cy="65472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 flipH="1">
            <a:off x="5440355" y="3562358"/>
            <a:ext cx="1036410" cy="100339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 flipH="1" flipV="1">
            <a:off x="5297481" y="3908432"/>
            <a:ext cx="876558" cy="797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V="1">
            <a:off x="4675502" y="4197358"/>
            <a:ext cx="65196" cy="47013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V="1">
            <a:off x="3136896" y="3981459"/>
            <a:ext cx="955604" cy="666266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V="1">
            <a:off x="3063871" y="3621094"/>
            <a:ext cx="957361" cy="100339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1428728" y="1071546"/>
            <a:ext cx="5580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</a:rPr>
              <a:t>1. </a:t>
            </a:r>
            <a:r>
              <a:rPr lang="zh-CN" altLang="en-US" sz="2800" b="1" dirty="0">
                <a:solidFill>
                  <a:srgbClr val="0000CC"/>
                </a:solidFill>
              </a:rPr>
              <a:t>化学是一门承上启下的中心科学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85720" y="5357826"/>
            <a:ext cx="885828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</a:rPr>
              <a:t>    化学既是这些学科发展的知识与方法基础，又决定着这些学科发展的速度和水平。相关学科的发展也为化学的发展提出了问题，提供了机遇，拓展了空间。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0"/>
            <a:ext cx="7077075" cy="836613"/>
          </a:xfrm>
        </p:spPr>
        <p:txBody>
          <a:bodyPr/>
          <a:lstStyle/>
          <a:p>
            <a:r>
              <a:rPr lang="zh-CN" altLang="en-US" sz="4400">
                <a:latin typeface="黑体" pitchFamily="2" charset="-122"/>
                <a:ea typeface="黑体" pitchFamily="2" charset="-122"/>
              </a:rPr>
              <a:t>绪        论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一、化学的研究对象和内容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0000CC"/>
                </a:solidFill>
              </a:rPr>
              <a:t>二、</a:t>
            </a:r>
            <a:r>
              <a:rPr lang="zh-CN" altLang="en-US" b="1" dirty="0">
                <a:solidFill>
                  <a:srgbClr val="0000CC"/>
                </a:solidFill>
              </a:rPr>
              <a:t>化学发展简史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0000CC"/>
                </a:solidFill>
              </a:rPr>
              <a:t>三、化学学科分支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 smtClean="0">
                <a:solidFill>
                  <a:srgbClr val="0000CC"/>
                </a:solidFill>
              </a:rPr>
              <a:t>四</a:t>
            </a:r>
            <a:r>
              <a:rPr lang="zh-CN" altLang="en-US" b="1" dirty="0">
                <a:solidFill>
                  <a:srgbClr val="0000CC"/>
                </a:solidFill>
              </a:rPr>
              <a:t>、化学的地位和作用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五、为什么要学习化学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六、本课程的教学内容和要求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ChangeArrowheads="1"/>
          </p:cNvSpPr>
          <p:nvPr/>
        </p:nvSpPr>
        <p:spPr bwMode="auto">
          <a:xfrm>
            <a:off x="1047749" y="3040063"/>
            <a:ext cx="574675" cy="646112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AutoShape 3"/>
          <p:cNvSpPr>
            <a:spLocks noChangeArrowheads="1"/>
          </p:cNvSpPr>
          <p:nvPr/>
        </p:nvSpPr>
        <p:spPr bwMode="auto">
          <a:xfrm>
            <a:off x="1477962" y="4624388"/>
            <a:ext cx="792162" cy="792162"/>
          </a:xfrm>
          <a:prstGeom prst="roundRect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1335087" y="5919788"/>
            <a:ext cx="1368425" cy="792162"/>
          </a:xfrm>
          <a:prstGeom prst="roundRect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3495674" y="6064250"/>
            <a:ext cx="790575" cy="792163"/>
          </a:xfrm>
          <a:prstGeom prst="roundRect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4502149" y="6062663"/>
            <a:ext cx="1296988" cy="792162"/>
          </a:xfrm>
          <a:prstGeom prst="roundRect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5943599" y="4478338"/>
            <a:ext cx="792163" cy="792162"/>
          </a:xfrm>
          <a:prstGeom prst="roundRect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119187" y="3038475"/>
            <a:ext cx="4302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衣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567112" y="5991225"/>
            <a:ext cx="1728787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国</a:t>
            </a: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防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408112" y="5848350"/>
            <a:ext cx="13684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医</a:t>
            </a: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药</a:t>
            </a: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卫生</a:t>
            </a:r>
            <a:endParaRPr kumimoji="1" lang="ko-KR" altLang="en-US" sz="200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943599" y="4406900"/>
            <a:ext cx="863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材</a:t>
            </a: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料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550987" y="4624388"/>
            <a:ext cx="10795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能</a:t>
            </a: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源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4862512" y="4191000"/>
            <a:ext cx="288925" cy="2873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>
            <a:off x="4430712" y="3254375"/>
            <a:ext cx="647700" cy="11525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630487" y="3327400"/>
            <a:ext cx="863600" cy="115093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H="1">
            <a:off x="4935537" y="4911725"/>
            <a:ext cx="9366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H="1" flipV="1">
            <a:off x="4430712" y="5343525"/>
            <a:ext cx="576262" cy="7921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 flipV="1">
            <a:off x="3927474" y="5486400"/>
            <a:ext cx="0" cy="5175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 flipV="1">
            <a:off x="2632074" y="5330825"/>
            <a:ext cx="863600" cy="7334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V="1">
            <a:off x="2559049" y="4970463"/>
            <a:ext cx="865188" cy="857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1357290" y="285728"/>
            <a:ext cx="72314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2. </a:t>
            </a:r>
            <a:r>
              <a:rPr lang="zh-CN" altLang="en-US" sz="3200" b="1" dirty="0">
                <a:solidFill>
                  <a:srgbClr val="FF0000"/>
                </a:solidFill>
              </a:rPr>
              <a:t>化学是一门社会需要（实用）的科学</a:t>
            </a:r>
          </a:p>
        </p:txBody>
      </p:sp>
      <p:sp>
        <p:nvSpPr>
          <p:cNvPr id="14358" name="AutoShape 22"/>
          <p:cNvSpPr>
            <a:spLocks noChangeArrowheads="1"/>
          </p:cNvSpPr>
          <p:nvPr/>
        </p:nvSpPr>
        <p:spPr bwMode="auto">
          <a:xfrm>
            <a:off x="5151437" y="3686175"/>
            <a:ext cx="863600" cy="576263"/>
          </a:xfrm>
          <a:prstGeom prst="roundRect">
            <a:avLst>
              <a:gd name="adj" fmla="val 8676"/>
            </a:avLst>
          </a:prstGeom>
          <a:solidFill>
            <a:srgbClr val="82508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ko-KR" altLang="en-US" sz="2400">
                <a:solidFill>
                  <a:schemeClr val="bg1"/>
                </a:solidFill>
                <a:ea typeface="Gulim" pitchFamily="34" charset="-127"/>
              </a:rPr>
              <a:t>冶</a:t>
            </a:r>
            <a:r>
              <a:rPr kumimoji="1" lang="ko-KR" altLang="zh-CN" sz="2400">
                <a:solidFill>
                  <a:schemeClr val="bg1"/>
                </a:solidFill>
                <a:ea typeface="Gulim" pitchFamily="34" charset="-127"/>
              </a:rPr>
              <a:t>金</a:t>
            </a:r>
            <a:endParaRPr kumimoji="1" lang="zh-CN" altLang="en-US" sz="240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14359" name="AutoShape 23"/>
          <p:cNvSpPr>
            <a:spLocks noChangeArrowheads="1"/>
          </p:cNvSpPr>
          <p:nvPr/>
        </p:nvSpPr>
        <p:spPr bwMode="auto">
          <a:xfrm>
            <a:off x="3494087" y="4478338"/>
            <a:ext cx="1368425" cy="865187"/>
          </a:xfrm>
          <a:prstGeom prst="roundRect">
            <a:avLst>
              <a:gd name="adj" fmla="val 8676"/>
            </a:avLst>
          </a:prstGeom>
          <a:solidFill>
            <a:srgbClr val="03CF1B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ko-KR" altLang="zh-CN" sz="2400">
                <a:solidFill>
                  <a:schemeClr val="bg1"/>
                </a:solidFill>
                <a:ea typeface="Gulim" pitchFamily="34" charset="-127"/>
              </a:rPr>
              <a:t>化</a:t>
            </a:r>
            <a:r>
              <a:rPr kumimoji="1" lang="ko-KR" altLang="en-US" sz="2400">
                <a:solidFill>
                  <a:schemeClr val="bg1"/>
                </a:solidFill>
                <a:ea typeface="Gulim" pitchFamily="34" charset="-127"/>
              </a:rPr>
              <a:t>学</a:t>
            </a:r>
            <a:endParaRPr kumimoji="1" lang="zh-CN" altLang="en-US" sz="240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14360" name="AutoShape 24"/>
          <p:cNvSpPr>
            <a:spLocks noChangeArrowheads="1"/>
          </p:cNvSpPr>
          <p:nvPr/>
        </p:nvSpPr>
        <p:spPr bwMode="auto">
          <a:xfrm>
            <a:off x="2127249" y="2752725"/>
            <a:ext cx="574675" cy="646113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2198687" y="2751138"/>
            <a:ext cx="43021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食</a:t>
            </a:r>
            <a:endParaRPr kumimoji="1" lang="ko-KR" altLang="en-US" sz="200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362" name="AutoShape 26"/>
          <p:cNvSpPr>
            <a:spLocks noChangeArrowheads="1"/>
          </p:cNvSpPr>
          <p:nvPr/>
        </p:nvSpPr>
        <p:spPr bwMode="auto">
          <a:xfrm>
            <a:off x="4935537" y="2678113"/>
            <a:ext cx="574675" cy="646112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5006974" y="2676525"/>
            <a:ext cx="43021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住</a:t>
            </a:r>
            <a:endParaRPr kumimoji="1" lang="ko-KR" altLang="en-US" sz="200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364" name="AutoShape 28"/>
          <p:cNvSpPr>
            <a:spLocks noChangeArrowheads="1"/>
          </p:cNvSpPr>
          <p:nvPr/>
        </p:nvSpPr>
        <p:spPr bwMode="auto">
          <a:xfrm>
            <a:off x="6159499" y="2824163"/>
            <a:ext cx="574675" cy="646112"/>
          </a:xfrm>
          <a:prstGeom prst="roundRect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6230937" y="2822575"/>
            <a:ext cx="43021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行</a:t>
            </a:r>
            <a:endParaRPr kumimoji="1" lang="ko-KR" altLang="en-US" sz="200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500562" y="6061075"/>
            <a:ext cx="1368425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资</a:t>
            </a: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源</a:t>
            </a: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利</a:t>
            </a: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用</a:t>
            </a:r>
            <a:endParaRPr kumimoji="1" lang="ko-KR" altLang="en-US" sz="200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367" name="AutoShape 31"/>
          <p:cNvSpPr>
            <a:spLocks noChangeArrowheads="1"/>
          </p:cNvSpPr>
          <p:nvPr/>
        </p:nvSpPr>
        <p:spPr bwMode="auto">
          <a:xfrm>
            <a:off x="6088062" y="5992813"/>
            <a:ext cx="1296987" cy="792162"/>
          </a:xfrm>
          <a:prstGeom prst="roundRect">
            <a:avLst>
              <a:gd name="adj" fmla="val 50000"/>
            </a:avLst>
          </a:prstGeom>
          <a:solidFill>
            <a:srgbClr val="00FFFF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6086474" y="5991225"/>
            <a:ext cx="1368425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latinLnBrk="1">
              <a:lnSpc>
                <a:spcPct val="120000"/>
              </a:lnSpc>
              <a:spcBef>
                <a:spcPct val="20000"/>
              </a:spcBef>
            </a:pP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环</a:t>
            </a:r>
            <a:r>
              <a:rPr kumimoji="1" lang="ko-KR" altLang="en-US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境</a:t>
            </a:r>
            <a:r>
              <a:rPr kumimoji="1" lang="ko-KR" altLang="zh-CN" sz="2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保护</a:t>
            </a:r>
            <a:endParaRPr kumimoji="1" lang="ko-KR" altLang="en-US" sz="200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 flipH="1" flipV="1">
            <a:off x="4862512" y="5270500"/>
            <a:ext cx="1296987" cy="7921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1622424" y="3614738"/>
            <a:ext cx="1728788" cy="113823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 flipH="1" flipV="1">
            <a:off x="5943599" y="4262438"/>
            <a:ext cx="215900" cy="2159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H="1">
            <a:off x="5870574" y="3398838"/>
            <a:ext cx="288925" cy="2889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5367337" y="3327400"/>
            <a:ext cx="142875" cy="3587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>
            <a:outerShdw dist="28398" dir="3806097" algn="ctr" rotWithShape="0">
              <a:srgbClr val="66330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2035174" y="2312988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农业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4791074" y="2319338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建材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6159499" y="239077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汽车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357158" y="1285860"/>
            <a:ext cx="87868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    化学在人类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认识世界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改变世界</a:t>
            </a:r>
            <a:r>
              <a:rPr lang="zh-CN" altLang="en-US" sz="2800" b="1" dirty="0" smtClean="0"/>
              <a:t>和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保护世界</a:t>
            </a:r>
            <a:r>
              <a:rPr lang="zh-CN" altLang="en-US" sz="2800" b="1" dirty="0" smtClean="0"/>
              <a:t>过程中发挥着重要作用，化学的发展改变了世界。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化学在生活中的应用</a:t>
            </a:r>
          </a:p>
        </p:txBody>
      </p:sp>
      <p:pic>
        <p:nvPicPr>
          <p:cNvPr id="30724" name="Picture 4" descr="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196975"/>
            <a:ext cx="2808287" cy="2808288"/>
          </a:xfrm>
          <a:prstGeom prst="rect">
            <a:avLst/>
          </a:prstGeom>
          <a:noFill/>
        </p:spPr>
      </p:pic>
      <p:pic>
        <p:nvPicPr>
          <p:cNvPr id="30725" name="Picture 5" descr="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1268413"/>
            <a:ext cx="2381250" cy="2736850"/>
          </a:xfrm>
          <a:prstGeom prst="rect">
            <a:avLst/>
          </a:prstGeom>
          <a:noFill/>
        </p:spPr>
      </p:pic>
      <p:pic>
        <p:nvPicPr>
          <p:cNvPr id="30726" name="Picture 6" descr="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4000500"/>
            <a:ext cx="3810000" cy="2857500"/>
          </a:xfrm>
          <a:prstGeom prst="rect">
            <a:avLst/>
          </a:prstGeom>
          <a:noFill/>
        </p:spPr>
      </p:pic>
      <p:pic>
        <p:nvPicPr>
          <p:cNvPr id="30727" name="Picture 7" descr="2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7538" y="4076700"/>
            <a:ext cx="3744912" cy="2482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农业与化学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41439"/>
            <a:ext cx="8229600" cy="1373182"/>
          </a:xfrm>
        </p:spPr>
        <p:txBody>
          <a:bodyPr/>
          <a:lstStyle/>
          <a:p>
            <a:r>
              <a:rPr lang="zh-CN" altLang="en-US" dirty="0" smtClean="0"/>
              <a:t>人口（亿）  </a:t>
            </a:r>
            <a:r>
              <a:rPr lang="en-US" altLang="zh-CN" dirty="0" smtClean="0"/>
              <a:t>30         65          83           94</a:t>
            </a:r>
          </a:p>
          <a:p>
            <a:r>
              <a:rPr lang="zh-CN" altLang="en-US" dirty="0" smtClean="0"/>
              <a:t>年</a:t>
            </a:r>
            <a:r>
              <a:rPr lang="en-US" altLang="zh-CN" dirty="0" smtClean="0"/>
              <a:t>              1960      2005      2030     2050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500034" y="2500306"/>
            <a:ext cx="7720017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粮食问题：人口增长与耕地减少的矛盾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3571876"/>
            <a:ext cx="2928958" cy="163121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en-US" altLang="zh-CN" sz="6000" b="1" dirty="0" smtClean="0">
                <a:ln w="31550" cmpd="sng">
                  <a:gradFill>
                    <a:gsLst>
                      <a:gs pos="70000">
                        <a:srgbClr val="2D2D8A">
                          <a:shade val="50000"/>
                          <a:satMod val="190000"/>
                        </a:srgbClr>
                      </a:gs>
                      <a:gs pos="0">
                        <a:srgbClr val="2D2D8A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2D2D8A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H</a:t>
            </a:r>
            <a:r>
              <a:rPr lang="en-US" altLang="zh-CN" sz="6000" b="1" dirty="0" smtClean="0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80808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</a:t>
            </a:r>
            <a:r>
              <a:rPr lang="en-US" altLang="zh-CN" sz="6000" b="1" dirty="0" smtClean="0">
                <a:ln w="18000">
                  <a:solidFill>
                    <a:srgbClr val="333399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</a:t>
            </a:r>
            <a:endParaRPr lang="en-US" altLang="zh-CN" sz="6000" b="1" dirty="0" smtClean="0">
              <a:ln w="18000">
                <a:solidFill>
                  <a:srgbClr val="333399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>
              <a:lnSpc>
                <a:spcPts val="6000"/>
              </a:lnSpc>
            </a:pP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4429132"/>
            <a:ext cx="1896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2050</a:t>
            </a:r>
            <a:endParaRPr lang="zh-CN" altLang="en-US" sz="6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8" name="图片 7" descr="地球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3571876"/>
            <a:ext cx="714380" cy="824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596" y="4214818"/>
            <a:ext cx="2898935" cy="400110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TO FEED THE WORLD</a:t>
            </a:r>
            <a:endParaRPr lang="zh-CN" altLang="en-US" sz="2000" dirty="0"/>
          </a:p>
        </p:txBody>
      </p:sp>
      <p:sp>
        <p:nvSpPr>
          <p:cNvPr id="11" name="右箭头 10"/>
          <p:cNvSpPr/>
          <p:nvPr/>
        </p:nvSpPr>
        <p:spPr>
          <a:xfrm>
            <a:off x="3857620" y="4214818"/>
            <a:ext cx="150019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9" descr="5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429000"/>
            <a:ext cx="685800" cy="6858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500694" y="3929066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提高粮食产量！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化学对粮食的贡献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60" y="3643314"/>
            <a:ext cx="2909880" cy="178595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2000" b="1" dirty="0" smtClean="0"/>
              <a:t>     弗</a:t>
            </a:r>
            <a:r>
              <a:rPr lang="zh-CN" altLang="en-US" sz="2000" b="1" dirty="0"/>
              <a:t>里茨</a:t>
            </a:r>
            <a:r>
              <a:rPr lang="en-US" altLang="zh-CN" sz="2000" b="1" dirty="0"/>
              <a:t>·</a:t>
            </a:r>
            <a:r>
              <a:rPr lang="zh-CN" altLang="en-US" sz="2000" b="1" dirty="0"/>
              <a:t>哈伯</a:t>
            </a:r>
            <a:r>
              <a:rPr lang="en-US" altLang="zh-CN" sz="2000" b="1" dirty="0"/>
              <a:t>( Fritz Haber 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1868</a:t>
            </a:r>
            <a:r>
              <a:rPr lang="zh-CN" altLang="en-US" sz="2000" b="1" dirty="0"/>
              <a:t>一</a:t>
            </a:r>
            <a:r>
              <a:rPr lang="en-US" altLang="zh-CN" sz="2000" b="1" dirty="0"/>
              <a:t>1934</a:t>
            </a:r>
            <a:r>
              <a:rPr lang="zh-CN" altLang="en-US" sz="2000" b="1" dirty="0"/>
              <a:t>），</a:t>
            </a:r>
            <a:r>
              <a:rPr lang="zh-CN" altLang="en-US" sz="2000" b="1" dirty="0">
                <a:hlinkClick r:id="rId2"/>
              </a:rPr>
              <a:t>德国</a:t>
            </a:r>
            <a:r>
              <a:rPr lang="zh-CN" altLang="en-US" sz="2000" b="1" dirty="0"/>
              <a:t>化学家哈伯法</a:t>
            </a:r>
            <a:r>
              <a:rPr lang="zh-CN" altLang="en-US" sz="2000" b="1" dirty="0">
                <a:hlinkClick r:id="rId3"/>
              </a:rPr>
              <a:t>合成氨</a:t>
            </a:r>
            <a:r>
              <a:rPr lang="zh-CN" altLang="en-US" sz="2000" b="1" dirty="0"/>
              <a:t>的发明者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获</a:t>
            </a:r>
            <a:r>
              <a:rPr lang="en-US" altLang="zh-CN" sz="2000" b="1" dirty="0">
                <a:solidFill>
                  <a:schemeClr val="tx2"/>
                </a:solidFill>
              </a:rPr>
              <a:t>1918</a:t>
            </a:r>
            <a:r>
              <a:rPr lang="zh-CN" altLang="en-US" sz="2000" b="1" dirty="0">
                <a:solidFill>
                  <a:schemeClr val="tx2"/>
                </a:solidFill>
              </a:rPr>
              <a:t>年</a:t>
            </a:r>
            <a:r>
              <a:rPr lang="zh-CN" altLang="en-US" sz="2000" b="1" dirty="0">
                <a:solidFill>
                  <a:schemeClr val="tx2"/>
                </a:solidFill>
                <a:hlinkClick r:id="rId4"/>
              </a:rPr>
              <a:t>诺贝尔化学奖</a:t>
            </a:r>
            <a:r>
              <a:rPr lang="zh-CN" altLang="en-US" sz="2000" b="1" dirty="0">
                <a:solidFill>
                  <a:schemeClr val="tx2"/>
                </a:solidFill>
              </a:rPr>
              <a:t>。</a:t>
            </a:r>
            <a:r>
              <a:rPr lang="zh-CN" altLang="en-US" sz="2000" b="1" dirty="0"/>
              <a:t> </a:t>
            </a:r>
          </a:p>
        </p:txBody>
      </p:sp>
      <p:pic>
        <p:nvPicPr>
          <p:cNvPr id="27653" name="Picture 5" descr="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1214422"/>
            <a:ext cx="1643062" cy="2303463"/>
          </a:xfrm>
          <a:prstGeom prst="rect">
            <a:avLst/>
          </a:prstGeom>
          <a:noFill/>
        </p:spPr>
      </p:pic>
      <p:pic>
        <p:nvPicPr>
          <p:cNvPr id="27655" name="Picture 7" descr="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571876"/>
            <a:ext cx="2709640" cy="25322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928926" y="1285860"/>
            <a:ext cx="35004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buFont typeface="Wingdings" pitchFamily="2" charset="2"/>
              <a:buChar char="l"/>
            </a:pPr>
            <a:r>
              <a:rPr lang="zh-CN" altLang="en-US" sz="2400" dirty="0" smtClean="0"/>
              <a:t>当今世界的粮食</a:t>
            </a:r>
            <a:r>
              <a:rPr lang="en-US" altLang="zh-CN" sz="2400" dirty="0" smtClean="0"/>
              <a:t>1/3</a:t>
            </a:r>
            <a:r>
              <a:rPr lang="zh-CN" altLang="en-US" sz="2400" dirty="0" smtClean="0"/>
              <a:t>来自于使用化肥导致的增产。</a:t>
            </a:r>
            <a:endParaRPr lang="en-US" altLang="zh-CN" sz="2400" dirty="0" smtClean="0"/>
          </a:p>
          <a:p>
            <a:pPr indent="-457200">
              <a:buFont typeface="Wingdings" pitchFamily="2" charset="2"/>
              <a:buChar char="l"/>
            </a:pPr>
            <a:r>
              <a:rPr lang="zh-CN" altLang="en-US" sz="2400" dirty="0" smtClean="0"/>
              <a:t>我国化肥产量是粮食产量的</a:t>
            </a:r>
            <a:r>
              <a:rPr lang="en-US" altLang="zh-CN" sz="2400" dirty="0" smtClean="0"/>
              <a:t>10%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indent="-457200">
              <a:buFont typeface="Wingdings" pitchFamily="2" charset="2"/>
              <a:buChar char="l"/>
            </a:pPr>
            <a:r>
              <a:rPr lang="zh-CN" altLang="en-US" sz="2400" dirty="0" smtClean="0"/>
              <a:t>农药的作用：每年减少全球</a:t>
            </a:r>
            <a:r>
              <a:rPr lang="en-US" altLang="zh-CN" sz="2400" dirty="0" smtClean="0"/>
              <a:t>30~35%</a:t>
            </a:r>
            <a:r>
              <a:rPr lang="zh-CN" altLang="en-US" sz="2400" dirty="0" smtClean="0"/>
              <a:t>作物损失。</a:t>
            </a:r>
            <a:endParaRPr lang="en-US" altLang="zh-CN" sz="2400" dirty="0" smtClean="0"/>
          </a:p>
          <a:p>
            <a:pPr indent="-457200">
              <a:buFont typeface="Wingdings" pitchFamily="2" charset="2"/>
              <a:buChar char="l"/>
            </a:pPr>
            <a:r>
              <a:rPr lang="zh-CN" altLang="en-US" sz="2400" dirty="0" smtClean="0"/>
              <a:t>停用农药：水果将减产</a:t>
            </a:r>
            <a:r>
              <a:rPr lang="en-US" altLang="zh-CN" sz="2400" dirty="0" smtClean="0"/>
              <a:t>78%</a:t>
            </a:r>
            <a:r>
              <a:rPr lang="zh-CN" altLang="en-US" sz="2400" dirty="0" smtClean="0"/>
              <a:t>，蔬菜减产</a:t>
            </a:r>
            <a:r>
              <a:rPr lang="en-US" altLang="zh-CN" sz="2400" dirty="0" smtClean="0"/>
              <a:t>54%</a:t>
            </a:r>
            <a:r>
              <a:rPr lang="zh-CN" altLang="en-US" sz="2400" dirty="0" smtClean="0"/>
              <a:t>，谷物减产</a:t>
            </a:r>
            <a:r>
              <a:rPr lang="en-US" altLang="zh-CN" sz="2400" dirty="0" smtClean="0"/>
              <a:t>32%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10" name="图片 9" descr="化肥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9" y="1357298"/>
            <a:ext cx="2762269" cy="207170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化学对医药的贡献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500174"/>
            <a:ext cx="7943848" cy="5072098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/>
              <a:t>2011</a:t>
            </a:r>
            <a:r>
              <a:rPr lang="zh-CN" altLang="en-US" sz="2800" dirty="0" smtClean="0"/>
              <a:t>年    男性</a:t>
            </a:r>
            <a:r>
              <a:rPr lang="en-US" altLang="zh-CN" sz="2800" dirty="0" smtClean="0"/>
              <a:t>71</a:t>
            </a:r>
            <a:r>
              <a:rPr lang="zh-CN" altLang="en-US" sz="2800" dirty="0" smtClean="0"/>
              <a:t>岁，      女性</a:t>
            </a:r>
            <a:r>
              <a:rPr lang="en-US" altLang="zh-CN" sz="2800" dirty="0" smtClean="0"/>
              <a:t>75</a:t>
            </a:r>
            <a:r>
              <a:rPr lang="zh-CN" altLang="en-US" sz="2800" dirty="0" smtClean="0"/>
              <a:t>岁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2000</a:t>
            </a:r>
            <a:r>
              <a:rPr lang="zh-CN" altLang="en-US" sz="2800" dirty="0" smtClean="0"/>
              <a:t>年    男性</a:t>
            </a:r>
            <a:r>
              <a:rPr lang="en-US" altLang="zh-CN" sz="2800" dirty="0" smtClean="0"/>
              <a:t>68.82</a:t>
            </a:r>
            <a:r>
              <a:rPr lang="zh-CN" altLang="en-US" sz="2800" dirty="0" smtClean="0"/>
              <a:t>岁，女性</a:t>
            </a:r>
            <a:r>
              <a:rPr lang="en-US" altLang="zh-CN" sz="2800" dirty="0" smtClean="0"/>
              <a:t>71.95</a:t>
            </a:r>
            <a:r>
              <a:rPr lang="zh-CN" altLang="en-US" sz="2800" dirty="0" smtClean="0"/>
              <a:t>岁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1983</a:t>
            </a:r>
            <a:r>
              <a:rPr lang="zh-CN" altLang="en-US" sz="2800" dirty="0" smtClean="0"/>
              <a:t>年    男性</a:t>
            </a:r>
            <a:r>
              <a:rPr lang="en-US" altLang="zh-CN" sz="2800" dirty="0" smtClean="0"/>
              <a:t>63.49</a:t>
            </a:r>
            <a:r>
              <a:rPr lang="zh-CN" altLang="en-US" sz="2800" dirty="0" smtClean="0"/>
              <a:t>岁，女性</a:t>
            </a:r>
            <a:r>
              <a:rPr lang="en-US" altLang="zh-CN" sz="2800" dirty="0" smtClean="0"/>
              <a:t>66.77</a:t>
            </a:r>
            <a:r>
              <a:rPr lang="zh-CN" altLang="en-US" sz="2800" dirty="0" smtClean="0"/>
              <a:t>岁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1949</a:t>
            </a:r>
            <a:r>
              <a:rPr lang="zh-CN" altLang="en-US" sz="2800" dirty="0" smtClean="0"/>
              <a:t>年                </a:t>
            </a:r>
            <a:r>
              <a:rPr lang="en-US" altLang="zh-CN" sz="2800" dirty="0" smtClean="0"/>
              <a:t>35</a:t>
            </a:r>
            <a:r>
              <a:rPr lang="zh-CN" altLang="en-US" sz="2800" dirty="0" smtClean="0"/>
              <a:t>岁</a:t>
            </a:r>
            <a:endParaRPr lang="en-US" altLang="zh-CN" sz="28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        环境，饮食和</a:t>
            </a:r>
            <a:r>
              <a:rPr lang="zh-CN" altLang="en-US" dirty="0" smtClean="0">
                <a:solidFill>
                  <a:srgbClr val="C00000"/>
                </a:solidFill>
              </a:rPr>
              <a:t>医疗卫生</a:t>
            </a:r>
            <a:r>
              <a:rPr lang="zh-CN" altLang="en-US" dirty="0" smtClean="0">
                <a:solidFill>
                  <a:srgbClr val="003399"/>
                </a:solidFill>
              </a:rPr>
              <a:t>是影响人类寿命的重要因素。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 rot="16200000">
            <a:off x="6893743" y="2464579"/>
            <a:ext cx="228600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化学在材料中的应用</a:t>
            </a:r>
          </a:p>
        </p:txBody>
      </p:sp>
      <p:pic>
        <p:nvPicPr>
          <p:cNvPr id="29701" name="Picture 5" descr="Kelvar_rea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21163"/>
            <a:ext cx="4824413" cy="838200"/>
          </a:xfrm>
          <a:prstGeom prst="rect">
            <a:avLst/>
          </a:prstGeom>
          <a:noFill/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68313" y="5080000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芳香聚酰胺纤维的合成工艺</a:t>
            </a:r>
          </a:p>
        </p:txBody>
      </p:sp>
      <p:sp>
        <p:nvSpPr>
          <p:cNvPr id="29704" name="AutoShape 8" descr="u=2907550740,2796289082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9706" name="AutoShape 10" descr="u=2907550740,2796289082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29707" name="Picture 11" descr="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341438"/>
            <a:ext cx="3600450" cy="2424112"/>
          </a:xfrm>
          <a:prstGeom prst="rect">
            <a:avLst/>
          </a:prstGeom>
          <a:noFill/>
        </p:spPr>
      </p:pic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187450" y="3783013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防弹衣</a:t>
            </a:r>
          </a:p>
        </p:txBody>
      </p:sp>
      <p:sp>
        <p:nvSpPr>
          <p:cNvPr id="29710" name="AutoShape 14" descr="u=234354977,3803044195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29711" name="Picture 15" descr="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6100" y="1341438"/>
            <a:ext cx="1270000" cy="1439862"/>
          </a:xfrm>
          <a:prstGeom prst="rect">
            <a:avLst/>
          </a:prstGeom>
          <a:noFill/>
        </p:spPr>
      </p:pic>
      <p:sp>
        <p:nvSpPr>
          <p:cNvPr id="29714" name="AutoShape 18" descr="u=1673355640,2172270679&amp;fm=116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29715" name="Picture 19" descr="3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51500" y="1341438"/>
            <a:ext cx="1584325" cy="1189037"/>
          </a:xfrm>
          <a:prstGeom prst="rect">
            <a:avLst/>
          </a:prstGeom>
          <a:noFill/>
        </p:spPr>
      </p:pic>
      <p:pic>
        <p:nvPicPr>
          <p:cNvPr id="29716" name="Picture 20" descr="3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5825" y="1341438"/>
            <a:ext cx="1692275" cy="1295400"/>
          </a:xfrm>
          <a:prstGeom prst="rect">
            <a:avLst/>
          </a:prstGeom>
          <a:noFill/>
        </p:spPr>
      </p:pic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5724525" y="278130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生物医用材料</a:t>
            </a:r>
          </a:p>
        </p:txBody>
      </p:sp>
      <p:pic>
        <p:nvPicPr>
          <p:cNvPr id="29718" name="Picture 22" descr="3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56325" y="3732213"/>
            <a:ext cx="2987675" cy="1536700"/>
          </a:xfrm>
          <a:prstGeom prst="rect">
            <a:avLst/>
          </a:prstGeom>
          <a:noFill/>
        </p:spPr>
      </p:pic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6011863" y="544512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信息材料</a:t>
            </a:r>
          </a:p>
        </p:txBody>
      </p:sp>
      <p:pic>
        <p:nvPicPr>
          <p:cNvPr id="29721" name="Picture 25" descr="a686c9177f3e6709d4b5d0853bc79f3df8dc55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859338" y="3716338"/>
            <a:ext cx="1249362" cy="12969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化学在新能源开发中的应用</a:t>
            </a:r>
          </a:p>
        </p:txBody>
      </p:sp>
      <p:pic>
        <p:nvPicPr>
          <p:cNvPr id="15366" name="Picture 6" descr="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412875"/>
            <a:ext cx="3240087" cy="1833563"/>
          </a:xfrm>
          <a:prstGeom prst="rect">
            <a:avLst/>
          </a:prstGeom>
          <a:noFill/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47813" y="3495675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太阳能电池</a:t>
            </a:r>
          </a:p>
        </p:txBody>
      </p:sp>
      <p:pic>
        <p:nvPicPr>
          <p:cNvPr id="15368" name="Picture 8" descr="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3663" y="1557338"/>
            <a:ext cx="2232025" cy="1776412"/>
          </a:xfrm>
          <a:prstGeom prst="rect">
            <a:avLst/>
          </a:prstGeom>
          <a:noFill/>
        </p:spPr>
      </p:pic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7092950" y="34290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可燃冰</a:t>
            </a:r>
          </a:p>
        </p:txBody>
      </p:sp>
      <p:pic>
        <p:nvPicPr>
          <p:cNvPr id="15370" name="Picture 10" descr="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63938" y="1484313"/>
            <a:ext cx="2374900" cy="1758950"/>
          </a:xfrm>
          <a:prstGeom prst="rect">
            <a:avLst/>
          </a:prstGeom>
          <a:noFill/>
        </p:spPr>
      </p:pic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779838" y="34290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锂离子电池</a:t>
            </a:r>
          </a:p>
        </p:txBody>
      </p:sp>
      <p:pic>
        <p:nvPicPr>
          <p:cNvPr id="15372" name="Picture 12" descr="2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9388" y="3941763"/>
            <a:ext cx="3960812" cy="2470150"/>
          </a:xfrm>
          <a:prstGeom prst="rect">
            <a:avLst/>
          </a:prstGeom>
          <a:noFill/>
        </p:spPr>
      </p:pic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763713" y="6400800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页岩气</a:t>
            </a:r>
          </a:p>
        </p:txBody>
      </p:sp>
      <p:sp>
        <p:nvSpPr>
          <p:cNvPr id="15376" name="AutoShape 16" descr="u=1295928280,772011923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15377" name="Picture 17" descr="3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3" y="4005263"/>
            <a:ext cx="4643437" cy="2314575"/>
          </a:xfrm>
          <a:prstGeom prst="rect">
            <a:avLst/>
          </a:prstGeom>
          <a:noFill/>
        </p:spPr>
      </p:pic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6156325" y="623728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氢能源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化学在环境治理中的应用</a:t>
            </a:r>
          </a:p>
        </p:txBody>
      </p:sp>
      <p:pic>
        <p:nvPicPr>
          <p:cNvPr id="28676" name="Picture 4" descr="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341438"/>
            <a:ext cx="3744912" cy="2808287"/>
          </a:xfrm>
          <a:prstGeom prst="rect">
            <a:avLst/>
          </a:prstGeom>
          <a:noFill/>
        </p:spPr>
      </p:pic>
      <p:pic>
        <p:nvPicPr>
          <p:cNvPr id="28678" name="Picture 6" descr="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75" y="1341438"/>
            <a:ext cx="5191125" cy="2857500"/>
          </a:xfrm>
          <a:prstGeom prst="rect">
            <a:avLst/>
          </a:prstGeom>
          <a:noFill/>
        </p:spPr>
      </p:pic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95288" y="4600575"/>
            <a:ext cx="82089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800"/>
              <a:t>光化学烟雾、城市雾霾、酸雨、臭氧空洞、温室效应等需要我们利用化学知识进行治理。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/>
              <a:t>3.</a:t>
            </a:r>
            <a:r>
              <a:rPr lang="zh-CN" altLang="en-US" sz="3600" b="1" dirty="0" smtClean="0"/>
              <a:t>化学是创造新物质的科学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5230834"/>
          </a:xfrm>
        </p:spPr>
        <p:txBody>
          <a:bodyPr/>
          <a:lstStyle/>
          <a:p>
            <a:r>
              <a:rPr lang="zh-CN" altLang="en-US" sz="2800" dirty="0" smtClean="0"/>
              <a:t>美国化学文摘（</a:t>
            </a:r>
            <a:r>
              <a:rPr lang="en-US" altLang="zh-CN" sz="2800" dirty="0" smtClean="0"/>
              <a:t>CAS)</a:t>
            </a:r>
            <a:r>
              <a:rPr lang="zh-CN" altLang="en-US" sz="2800" dirty="0" smtClean="0"/>
              <a:t>网站</a:t>
            </a:r>
            <a:r>
              <a:rPr lang="en-US" altLang="zh-CN" sz="2800" dirty="0" smtClean="0"/>
              <a:t>2009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日宣布已经收录</a:t>
            </a:r>
            <a:r>
              <a:rPr lang="en-US" altLang="zh-CN" sz="2800" dirty="0" smtClean="0"/>
              <a:t>5000</a:t>
            </a:r>
            <a:r>
              <a:rPr lang="zh-CN" altLang="en-US" sz="2800" dirty="0" smtClean="0"/>
              <a:t>万化学物质，并且平均每个月</a:t>
            </a:r>
            <a:r>
              <a:rPr lang="en-US" altLang="zh-CN" sz="2800" dirty="0" smtClean="0"/>
              <a:t>120</a:t>
            </a:r>
            <a:r>
              <a:rPr lang="zh-CN" altLang="en-US" sz="2800" dirty="0" smtClean="0"/>
              <a:t>多万种的势头在增长，这些物质绝大多数是由化学家合成的。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化学家在创造新物质的同时，也在改变世界。化学影响到我们生活的各方面，可以说化学家在自然世界旁边又建造了一个“人工世界”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化学家有责任保护我们的世界，因此需要努力发展绿色化学，使我们的生活更美好。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47813" y="0"/>
            <a:ext cx="7077075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4000">
                <a:solidFill>
                  <a:srgbClr val="FF0066"/>
                </a:solidFill>
              </a:rPr>
              <a:t>五、 为什么要学习化学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68313" y="1993900"/>
            <a:ext cx="80772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3200"/>
              <a:t>化学思想</a:t>
            </a:r>
            <a:r>
              <a:rPr lang="en-US" altLang="zh-CN" sz="3200"/>
              <a:t>-----</a:t>
            </a:r>
            <a:r>
              <a:rPr lang="zh-CN" altLang="en-US" sz="3200"/>
              <a:t>科学哲学思想的重要组成部分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>
                <a:latin typeface="宋体" pitchFamily="2" charset="-122"/>
              </a:rPr>
              <a:t>实验验证思想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>
                <a:latin typeface="宋体" pitchFamily="2" charset="-122"/>
              </a:rPr>
              <a:t>守恒思想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>
                <a:latin typeface="宋体" pitchFamily="2" charset="-122"/>
              </a:rPr>
              <a:t>量变到质变思想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3200">
                <a:latin typeface="宋体" pitchFamily="2" charset="-122"/>
              </a:rPr>
              <a:t>结构决定性质思想 </a:t>
            </a:r>
            <a:endParaRPr lang="zh-CN" altLang="en-US" sz="3200">
              <a:latin typeface="黑体" pitchFamily="2" charset="-122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116013" y="1292225"/>
            <a:ext cx="6346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CC"/>
                </a:solidFill>
              </a:rPr>
              <a:t>1. </a:t>
            </a:r>
            <a:r>
              <a:rPr lang="zh-CN" altLang="en-US" sz="3200" b="1">
                <a:solidFill>
                  <a:srgbClr val="0000CC"/>
                </a:solidFill>
              </a:rPr>
              <a:t>有利于培养我们科学的思维方式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一、化学的研究对象和内容</a:t>
            </a:r>
          </a:p>
        </p:txBody>
      </p:sp>
      <p:sp>
        <p:nvSpPr>
          <p:cNvPr id="7184" name="AutoShape 16"/>
          <p:cNvSpPr>
            <a:spLocks/>
          </p:cNvSpPr>
          <p:nvPr/>
        </p:nvSpPr>
        <p:spPr bwMode="auto">
          <a:xfrm>
            <a:off x="2195513" y="1989138"/>
            <a:ext cx="73025" cy="3744912"/>
          </a:xfrm>
          <a:prstGeom prst="leftBrace">
            <a:avLst>
              <a:gd name="adj1" fmla="val 4273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179388" y="2708275"/>
            <a:ext cx="1809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/>
              <a:t>自然科学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250825" y="5949950"/>
            <a:ext cx="1809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/>
              <a:t>社会科学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3924300" y="90805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数学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2411413" y="1773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/>
              <a:t>理学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3924300" y="126841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物理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3924300" y="1628775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66"/>
                </a:solidFill>
              </a:rPr>
              <a:t>化学</a:t>
            </a:r>
          </a:p>
        </p:txBody>
      </p:sp>
      <p:sp>
        <p:nvSpPr>
          <p:cNvPr id="7191" name="AutoShape 23"/>
          <p:cNvSpPr>
            <a:spLocks/>
          </p:cNvSpPr>
          <p:nvPr/>
        </p:nvSpPr>
        <p:spPr bwMode="auto">
          <a:xfrm>
            <a:off x="3635375" y="1052513"/>
            <a:ext cx="288925" cy="2016125"/>
          </a:xfrm>
          <a:prstGeom prst="leftBrace">
            <a:avLst>
              <a:gd name="adj1" fmla="val 581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3924300" y="2276475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地学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3851275" y="1916113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天文学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3924300" y="2708275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生物学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2411413" y="35734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/>
              <a:t>工学</a:t>
            </a: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3708400" y="32131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机械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3708400" y="357346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化工</a:t>
            </a:r>
          </a:p>
        </p:txBody>
      </p:sp>
      <p:sp>
        <p:nvSpPr>
          <p:cNvPr id="7200" name="AutoShape 32"/>
          <p:cNvSpPr>
            <a:spLocks/>
          </p:cNvSpPr>
          <p:nvPr/>
        </p:nvSpPr>
        <p:spPr bwMode="auto">
          <a:xfrm>
            <a:off x="3419475" y="3357563"/>
            <a:ext cx="288925" cy="1295400"/>
          </a:xfrm>
          <a:prstGeom prst="leftBrace">
            <a:avLst>
              <a:gd name="adj1" fmla="val 37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3708400" y="3933825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建筑</a:t>
            </a:r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3779838" y="4292600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/>
              <a:t>……</a:t>
            </a:r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2339975" y="46529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/>
              <a:t>农学</a:t>
            </a: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2411413" y="537368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/>
              <a:t>医学</a:t>
            </a:r>
          </a:p>
        </p:txBody>
      </p:sp>
      <p:sp>
        <p:nvSpPr>
          <p:cNvPr id="7206" name="AutoShape 38"/>
          <p:cNvSpPr>
            <a:spLocks/>
          </p:cNvSpPr>
          <p:nvPr/>
        </p:nvSpPr>
        <p:spPr bwMode="auto">
          <a:xfrm>
            <a:off x="4932363" y="1125538"/>
            <a:ext cx="144462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5292725" y="1268413"/>
            <a:ext cx="1403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/>
              <a:t>基础课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3399"/>
                </a:solidFill>
                <a:ea typeface="宋体" charset="-122"/>
              </a:rPr>
              <a:t>2.</a:t>
            </a:r>
            <a:r>
              <a:rPr lang="zh-CN" altLang="en-US" b="1" dirty="0" smtClean="0">
                <a:solidFill>
                  <a:srgbClr val="003399"/>
                </a:solidFill>
                <a:ea typeface="宋体" charset="-122"/>
              </a:rPr>
              <a:t>专业</a:t>
            </a:r>
            <a:r>
              <a:rPr lang="zh-CN" altLang="en-US" b="1" dirty="0">
                <a:solidFill>
                  <a:srgbClr val="003399"/>
                </a:solidFill>
                <a:ea typeface="宋体" charset="-122"/>
              </a:rPr>
              <a:t>需要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323975"/>
            <a:ext cx="8786842" cy="5000625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油气在储运过程中的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①安全：油气易燃易爆，防燃防爆，防爆剂。 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②安定： 保证品质，防氧化变质，抗氧化剂。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③流动 ：保证正常输运，防凝剂，抗阻剂。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④其它：燃烧促进剂 。</a:t>
            </a:r>
          </a:p>
          <a:p>
            <a:r>
              <a:rPr lang="zh-CN" altLang="en-US" dirty="0">
                <a:ea typeface="宋体" charset="-122"/>
              </a:rPr>
              <a:t>油气储运设备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 ①管道材料 ：高压输送，高强度钢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 ②管道防腐：管内非烃类物质，管外浓差腐蚀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六、本课程的教学内容和要求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>
              <a:buFont typeface="Wingdings" pitchFamily="2" charset="2"/>
              <a:buChar char="l"/>
            </a:pPr>
            <a:r>
              <a:rPr lang="zh-CN" altLang="en-US" dirty="0"/>
              <a:t>教材：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工科化学概论</a:t>
            </a:r>
            <a:r>
              <a:rPr lang="en-US" altLang="zh-CN" dirty="0" smtClean="0"/>
              <a:t>》  </a:t>
            </a:r>
            <a:r>
              <a:rPr lang="zh-CN" altLang="en-US" dirty="0" smtClean="0"/>
              <a:t>徐瑛编， 化学工业出版社</a:t>
            </a:r>
            <a:r>
              <a:rPr lang="zh-CN" altLang="en-US" dirty="0"/>
              <a:t>。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/>
              <a:t>理论：</a:t>
            </a:r>
            <a:r>
              <a:rPr lang="en-US" altLang="zh-CN" dirty="0" smtClean="0"/>
              <a:t>40</a:t>
            </a:r>
            <a:r>
              <a:rPr lang="zh-CN" altLang="en-US" dirty="0" smtClean="0"/>
              <a:t>学时</a:t>
            </a:r>
            <a:r>
              <a:rPr lang="zh-CN" altLang="en-US" dirty="0"/>
              <a:t>，</a:t>
            </a:r>
            <a:r>
              <a:rPr lang="en-US" altLang="zh-CN" dirty="0"/>
              <a:t>70%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/>
              <a:t>作业及小测验：</a:t>
            </a:r>
            <a:r>
              <a:rPr lang="en-US" altLang="zh-CN" dirty="0"/>
              <a:t>30%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/>
              <a:t>要求：做好预习和复习，独立完成作业。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dirty="0"/>
              <a:t>实验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学时</a:t>
            </a:r>
            <a:r>
              <a:rPr lang="zh-CN" altLang="en-US" dirty="0"/>
              <a:t>，独立实验，另计学分。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zh-CN" altLang="en-US" sz="3200" dirty="0"/>
              <a:t>参考书：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3200" dirty="0" smtClean="0"/>
              <a:t>《</a:t>
            </a:r>
            <a:r>
              <a:rPr lang="zh-CN" altLang="en-US" sz="3200" dirty="0" smtClean="0"/>
              <a:t>普通化学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，浙江大学普通化学教研组编</a:t>
            </a:r>
            <a:r>
              <a:rPr lang="zh-CN" altLang="en-US" sz="3200" dirty="0"/>
              <a:t>， </a:t>
            </a:r>
            <a:r>
              <a:rPr lang="zh-CN" altLang="en-US" sz="3200" dirty="0" smtClean="0"/>
              <a:t>高等教育出版社。</a:t>
            </a:r>
            <a:endParaRPr lang="zh-CN" altLang="en-US" sz="3200" dirty="0"/>
          </a:p>
          <a:p>
            <a:pPr lvl="1">
              <a:buFont typeface="Wingdings" pitchFamily="2" charset="2"/>
              <a:buChar char="l"/>
            </a:pPr>
            <a:r>
              <a:rPr lang="zh-CN" altLang="en-US" sz="3200" dirty="0"/>
              <a:t> </a:t>
            </a:r>
            <a:r>
              <a:rPr lang="en-US" altLang="zh-CN" sz="3200" dirty="0"/>
              <a:t>《</a:t>
            </a:r>
            <a:r>
              <a:rPr lang="zh-CN" altLang="en-US" sz="3200" dirty="0"/>
              <a:t>无机化学</a:t>
            </a:r>
            <a:r>
              <a:rPr lang="en-US" altLang="zh-CN" sz="3200" dirty="0"/>
              <a:t>》(</a:t>
            </a:r>
            <a:r>
              <a:rPr lang="zh-CN" altLang="en-US" sz="3200" dirty="0"/>
              <a:t>第五版</a:t>
            </a:r>
            <a:r>
              <a:rPr lang="en-US" altLang="zh-CN" sz="3200" dirty="0"/>
              <a:t>).</a:t>
            </a:r>
            <a:r>
              <a:rPr lang="zh-CN" altLang="en-US" sz="3200" dirty="0"/>
              <a:t>大连理工大学无机化学教研室编，高等教育出版社。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3200" dirty="0"/>
              <a:t>《</a:t>
            </a:r>
            <a:r>
              <a:rPr lang="zh-CN" altLang="en-US" sz="3200" dirty="0"/>
              <a:t>无机化学</a:t>
            </a:r>
            <a:r>
              <a:rPr lang="en-US" altLang="zh-CN" sz="3200" dirty="0"/>
              <a:t>》</a:t>
            </a:r>
            <a:r>
              <a:rPr lang="zh-CN" altLang="en-US" sz="3200" dirty="0"/>
              <a:t>宋天佑，吉林大学，高等教育出版社。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47513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/>
              <a:t>网络教学资源：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800">
                <a:hlinkClick r:id="rId2"/>
              </a:rPr>
              <a:t>http://www.icourses.cn/home/</a:t>
            </a:r>
            <a:endParaRPr lang="en-US" altLang="zh-CN" sz="280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800"/>
              <a:t>大连理工大学</a:t>
            </a:r>
            <a:r>
              <a:rPr lang="en-US" altLang="zh-CN" sz="2800"/>
              <a:t>《</a:t>
            </a:r>
            <a:r>
              <a:rPr lang="zh-CN" altLang="en-US" sz="2800"/>
              <a:t>无机化学</a:t>
            </a:r>
            <a:r>
              <a:rPr lang="en-US" altLang="zh-CN" sz="2800"/>
              <a:t>》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800"/>
              <a:t>吉林大学</a:t>
            </a:r>
            <a:r>
              <a:rPr lang="en-US" altLang="zh-CN" sz="2800"/>
              <a:t>《</a:t>
            </a:r>
            <a:r>
              <a:rPr lang="zh-CN" altLang="en-US" sz="2800"/>
              <a:t>无机化学</a:t>
            </a:r>
            <a:r>
              <a:rPr lang="en-US" altLang="zh-CN" sz="2800"/>
              <a:t>》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800"/>
              <a:t>桂林理工大学</a:t>
            </a:r>
            <a:r>
              <a:rPr lang="en-US" altLang="zh-CN" sz="2800"/>
              <a:t>《</a:t>
            </a:r>
            <a:r>
              <a:rPr lang="zh-CN" altLang="en-US" sz="2800"/>
              <a:t>普通化学</a:t>
            </a:r>
            <a:r>
              <a:rPr lang="en-US" altLang="zh-CN" sz="2800"/>
              <a:t>》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800"/>
              <a:t>同济大学</a:t>
            </a:r>
            <a:r>
              <a:rPr lang="en-US" altLang="zh-CN" sz="2800"/>
              <a:t>《</a:t>
            </a:r>
            <a:r>
              <a:rPr lang="zh-CN" altLang="en-US" sz="2800"/>
              <a:t>普通化学</a:t>
            </a:r>
            <a:r>
              <a:rPr lang="en-US" altLang="zh-CN" sz="2800"/>
              <a:t>》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800"/>
              <a:t>http://jpkc.whut.edu.cn/wujihx/huaxue/index.htm  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800"/>
              <a:t>武汉理工大学</a:t>
            </a:r>
            <a:r>
              <a:rPr lang="en-US" altLang="zh-CN" sz="2800"/>
              <a:t>《</a:t>
            </a:r>
            <a:r>
              <a:rPr lang="zh-CN" altLang="en-US" sz="2800"/>
              <a:t>无机化学</a:t>
            </a:r>
            <a:r>
              <a:rPr lang="en-US" altLang="zh-CN" sz="2800"/>
              <a:t>》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/>
              <a:t>新浪公开课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/>
              <a:t>网易公开课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0"/>
            <a:ext cx="7077075" cy="836613"/>
          </a:xfrm>
        </p:spPr>
        <p:txBody>
          <a:bodyPr/>
          <a:lstStyle/>
          <a:p>
            <a:r>
              <a:rPr lang="zh-CN" altLang="en-US" dirty="0"/>
              <a:t>一、化学的研究对象和内容</a:t>
            </a: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179388" y="2708275"/>
            <a:ext cx="100540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事物</a:t>
            </a:r>
            <a:endParaRPr lang="en-US" altLang="zh-CN" sz="3200" dirty="0" smtClean="0"/>
          </a:p>
          <a:p>
            <a:r>
              <a:rPr lang="zh-CN" altLang="en-US" sz="3200" dirty="0" smtClean="0"/>
              <a:t>尺度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428728" y="1071546"/>
            <a:ext cx="77152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2000" indent="-2160000"/>
            <a:r>
              <a:rPr lang="zh-CN" altLang="en-US" sz="3200" b="1" dirty="0" smtClean="0"/>
              <a:t>宇观</a:t>
            </a:r>
            <a:r>
              <a:rPr lang="zh-CN" altLang="en-US" sz="3200" dirty="0" smtClean="0"/>
              <a:t>：可直接观测但不能以物质手段加以影响和变革的时空区域。广义相对论。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428728" y="2500306"/>
            <a:ext cx="30604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宏观</a:t>
            </a:r>
            <a:r>
              <a:rPr lang="zh-CN" altLang="en-US" sz="3200" dirty="0" smtClean="0"/>
              <a:t>：毫米以上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1428728" y="3214686"/>
            <a:ext cx="75724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2000" indent="-2160000"/>
            <a:r>
              <a:rPr lang="zh-CN" altLang="en-US" sz="3200" b="1" dirty="0" smtClean="0"/>
              <a:t>介观：</a:t>
            </a:r>
            <a:r>
              <a:rPr lang="zh-CN" altLang="en-US" sz="3200" dirty="0" smtClean="0"/>
              <a:t>尺度在纳米与毫米之间。尺寸几乎是宏观的，但又具有微观属性，表现出量子力学的特征。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1428728" y="4795897"/>
            <a:ext cx="75723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2000" indent="-2160000"/>
            <a:r>
              <a:rPr lang="zh-CN" altLang="en-US" sz="3200" b="1" dirty="0" smtClean="0"/>
              <a:t>微观：</a:t>
            </a:r>
            <a:r>
              <a:rPr lang="zh-CN" altLang="en-US" sz="3200" dirty="0" smtClean="0"/>
              <a:t>小于</a:t>
            </a:r>
            <a:r>
              <a:rPr lang="en-US" altLang="zh-CN" sz="3200" dirty="0" smtClean="0"/>
              <a:t>10</a:t>
            </a:r>
            <a:r>
              <a:rPr lang="en-US" altLang="zh-CN" sz="3200" baseline="30000" dirty="0" smtClean="0"/>
              <a:t>-9</a:t>
            </a:r>
            <a:r>
              <a:rPr lang="zh-CN" altLang="en-US" sz="3200" dirty="0" smtClean="0"/>
              <a:t>～</a:t>
            </a:r>
            <a:r>
              <a:rPr lang="en-US" altLang="zh-CN" sz="3200" dirty="0" smtClean="0"/>
              <a:t>10</a:t>
            </a:r>
            <a:r>
              <a:rPr lang="en-US" altLang="zh-CN" sz="3200" baseline="30000" dirty="0" smtClean="0"/>
              <a:t>-8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物质系统。包括分子、原子、原子核、基本粒子及与之相应的场。具有波粒二象性，服从量子力学规律。</a:t>
            </a:r>
            <a:endParaRPr lang="zh-CN" altLang="en-US" sz="3200" dirty="0"/>
          </a:p>
        </p:txBody>
      </p:sp>
      <p:cxnSp>
        <p:nvCxnSpPr>
          <p:cNvPr id="16" name="直接箭头连接符 15"/>
          <p:cNvCxnSpPr/>
          <p:nvPr/>
        </p:nvCxnSpPr>
        <p:spPr>
          <a:xfrm rot="16200000" flipH="1">
            <a:off x="-1107321" y="3964785"/>
            <a:ext cx="4714908" cy="714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1214422"/>
            <a:ext cx="1454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10</a:t>
            </a:r>
            <a:r>
              <a:rPr lang="en-US" altLang="zh-CN" sz="2400" b="1" baseline="30000" dirty="0" smtClean="0">
                <a:solidFill>
                  <a:srgbClr val="FF0000"/>
                </a:solidFill>
              </a:rPr>
              <a:t>27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</a:t>
            </a:r>
            <a:r>
              <a:rPr lang="en-US" altLang="zh-CN" sz="2400" b="1" baseline="30000" dirty="0" smtClean="0">
                <a:solidFill>
                  <a:srgbClr val="FF0000"/>
                </a:solidFill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大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396335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10</a:t>
            </a:r>
            <a:r>
              <a:rPr lang="en-US" altLang="zh-CN" sz="2400" b="1" baseline="30000" dirty="0" smtClean="0">
                <a:solidFill>
                  <a:srgbClr val="FF0000"/>
                </a:solidFill>
              </a:rPr>
              <a:t>-15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 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1196975"/>
            <a:ext cx="8840788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200" b="1" dirty="0">
                <a:solidFill>
                  <a:srgbClr val="FF0066"/>
                </a:solidFill>
              </a:rPr>
              <a:t>定义：</a:t>
            </a:r>
            <a:r>
              <a:rPr lang="zh-CN" altLang="en-US" sz="3200" b="1" dirty="0"/>
              <a:t>化学</a:t>
            </a:r>
            <a:r>
              <a:rPr lang="zh-CN" altLang="en-US" sz="3200" b="1" dirty="0" smtClean="0"/>
              <a:t>是在</a:t>
            </a:r>
            <a:r>
              <a:rPr lang="zh-CN" altLang="en-US" sz="3200" b="1" dirty="0">
                <a:solidFill>
                  <a:srgbClr val="FF0066"/>
                </a:solidFill>
              </a:rPr>
              <a:t>原子、</a:t>
            </a:r>
            <a:r>
              <a:rPr lang="zh-CN" altLang="en-US" sz="3200" b="1" dirty="0" smtClean="0">
                <a:solidFill>
                  <a:srgbClr val="FF0066"/>
                </a:solidFill>
              </a:rPr>
              <a:t>分子、离子及其聚集体</a:t>
            </a:r>
            <a:r>
              <a:rPr lang="zh-CN" altLang="en-US" sz="3200" b="1" dirty="0" smtClean="0"/>
              <a:t>层次</a:t>
            </a:r>
            <a:r>
              <a:rPr lang="zh-CN" altLang="en-US" sz="3200" b="1" dirty="0"/>
              <a:t>上研究物质的组成、结构、性能及变化规律和变化过程中的能量关系的科学。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一、化学的研究对象和内容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916238" y="3068638"/>
            <a:ext cx="3740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宇宙天体（包括地球）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987675" y="4149725"/>
            <a:ext cx="3038475" cy="955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单质和化合物</a:t>
            </a:r>
          </a:p>
          <a:p>
            <a:r>
              <a:rPr lang="zh-CN" altLang="en-US" sz="2800" b="1"/>
              <a:t>原子、分子和离子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916238" y="5734050"/>
            <a:ext cx="587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/>
              <a:t>电子、质子、中子以及其它基本粒子</a:t>
            </a:r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4140200" y="3573463"/>
            <a:ext cx="71438" cy="503237"/>
          </a:xfrm>
          <a:prstGeom prst="downArrow">
            <a:avLst>
              <a:gd name="adj1" fmla="val 50000"/>
              <a:gd name="adj2" fmla="val 1761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204" name="AutoShape 12"/>
          <p:cNvSpPr>
            <a:spLocks noChangeArrowheads="1"/>
          </p:cNvSpPr>
          <p:nvPr/>
        </p:nvSpPr>
        <p:spPr bwMode="auto">
          <a:xfrm>
            <a:off x="4140200" y="5157788"/>
            <a:ext cx="71438" cy="503237"/>
          </a:xfrm>
          <a:prstGeom prst="downArrow">
            <a:avLst>
              <a:gd name="adj1" fmla="val 50000"/>
              <a:gd name="adj2" fmla="val 1761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化学的研究对象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751387"/>
          </a:xfrm>
        </p:spPr>
        <p:txBody>
          <a:bodyPr/>
          <a:lstStyle/>
          <a:p>
            <a:r>
              <a:rPr lang="zh-CN" altLang="en-US" b="1" dirty="0"/>
              <a:t>化学的研究对象包括原子、分子、生物大分子、</a:t>
            </a:r>
            <a:r>
              <a:rPr lang="zh-CN" altLang="en-US" b="1" dirty="0">
                <a:solidFill>
                  <a:srgbClr val="FF0000"/>
                </a:solidFill>
              </a:rPr>
              <a:t>超分子</a:t>
            </a:r>
            <a:r>
              <a:rPr lang="zh-CN" altLang="en-US" b="1" dirty="0"/>
              <a:t>和物质凝聚态（如宏观聚集态晶体、非晶体、流体、等离子体，以及介观聚集态纳米、溶胶、凝胶、气凝胶等）等多个层次 。</a:t>
            </a:r>
          </a:p>
        </p:txBody>
      </p:sp>
      <p:pic>
        <p:nvPicPr>
          <p:cNvPr id="9221" name="Picture 5" descr="32_201009161005004aid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3573463"/>
            <a:ext cx="4535488" cy="2738437"/>
          </a:xfrm>
          <a:prstGeom prst="rect">
            <a:avLst/>
          </a:prstGeom>
          <a:noFill/>
        </p:spPr>
      </p:pic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58750" y="6315075"/>
            <a:ext cx="36471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/>
              <a:t>磷脂分子</a:t>
            </a:r>
            <a:r>
              <a:rPr lang="zh-CN" altLang="en-US" dirty="0"/>
              <a:t>自动组装成细胞双膜结构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156325" y="6237288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 smtClean="0"/>
              <a:t>磷脂分子</a:t>
            </a:r>
            <a:endParaRPr lang="zh-CN" altLang="en-US" dirty="0"/>
          </a:p>
        </p:txBody>
      </p:sp>
      <p:pic>
        <p:nvPicPr>
          <p:cNvPr id="25602" name="Picture 2" descr="http://b.hiphotos.baidu.com/zhidao/pic/item/2f738bd4b31c8701e01055b7277f9e2f0708ff3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332632"/>
            <a:ext cx="4286248" cy="28916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071934" y="5500702"/>
            <a:ext cx="1643074" cy="985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itchFamily="2" charset="-122"/>
              </a:rPr>
              <a:t>二</a:t>
            </a:r>
            <a:r>
              <a:rPr lang="ko-KR" altLang="en-US" b="1" dirty="0" smtClean="0">
                <a:latin typeface="黑体" pitchFamily="2" charset="-122"/>
              </a:rPr>
              <a:t>、</a:t>
            </a:r>
            <a:r>
              <a:rPr lang="ko-KR" altLang="zh-CN" b="1" dirty="0" smtClean="0">
                <a:latin typeface="黑体" pitchFamily="2" charset="-122"/>
              </a:rPr>
              <a:t>化</a:t>
            </a:r>
            <a:r>
              <a:rPr lang="ko-KR" altLang="en-US" b="1" dirty="0" smtClean="0">
                <a:latin typeface="黑体" pitchFamily="2" charset="-122"/>
              </a:rPr>
              <a:t>学</a:t>
            </a:r>
            <a:r>
              <a:rPr lang="ko-KR" altLang="zh-CN" b="1" dirty="0" smtClean="0">
                <a:latin typeface="黑体" pitchFamily="2" charset="-122"/>
              </a:rPr>
              <a:t>发</a:t>
            </a:r>
            <a:r>
              <a:rPr lang="ko-KR" altLang="en-US" b="1" dirty="0" smtClean="0">
                <a:latin typeface="黑体" pitchFamily="2" charset="-122"/>
              </a:rPr>
              <a:t>展简</a:t>
            </a:r>
            <a:r>
              <a:rPr lang="ko-KR" altLang="zh-CN" b="1" dirty="0" smtClean="0">
                <a:latin typeface="黑体" pitchFamily="2" charset="-122"/>
              </a:rPr>
              <a:t>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4214818"/>
            <a:ext cx="8229600" cy="2378073"/>
          </a:xfrm>
        </p:spPr>
        <p:txBody>
          <a:bodyPr/>
          <a:lstStyle/>
          <a:p>
            <a:r>
              <a:rPr lang="zh-CN" altLang="en-US" dirty="0" smtClean="0"/>
              <a:t>化学的原始形式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Chemistry            Alchemy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3372" y="5715016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炼金术</a:t>
            </a:r>
            <a:endParaRPr lang="zh-CN" altLang="en-US" sz="32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071802" y="5143512"/>
            <a:ext cx="107157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85720" y="1285860"/>
            <a:ext cx="885828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/>
              <a:t>化学的发展史，实际就是我们人类的文明史。</a:t>
            </a:r>
            <a:endParaRPr lang="en-US" altLang="zh-CN" sz="3200" dirty="0" smtClean="0"/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/>
              <a:t>170</a:t>
            </a:r>
            <a:r>
              <a:rPr lang="zh-CN" altLang="en-US" sz="3200" dirty="0" smtClean="0"/>
              <a:t>万年前，火的利用开启了人们利用化学技术的大门。</a:t>
            </a:r>
            <a:endParaRPr lang="en-US" altLang="zh-CN" sz="3200" dirty="0" smtClean="0"/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zh-CN" altLang="en-US" sz="3200" dirty="0" smtClean="0"/>
              <a:t>利用火，人们拥有了冶金、制陶、火药、造纸、生物医药等工艺技术。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7077075" cy="836613"/>
          </a:xfrm>
        </p:spPr>
        <p:txBody>
          <a:bodyPr/>
          <a:lstStyle/>
          <a:p>
            <a:r>
              <a:rPr lang="zh-CN" altLang="en-US" sz="3600" b="1"/>
              <a:t>中国古代的陶瓷</a:t>
            </a:r>
          </a:p>
        </p:txBody>
      </p:sp>
      <p:sp>
        <p:nvSpPr>
          <p:cNvPr id="23557" name="AutoShape 5" descr="u=3081197586,3380895647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9" name="AutoShape 7" descr="u=3081197586,3380895647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61" name="AutoShape 9" descr="u=3081197586,3380895647&amp;fm=21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64" name="AutoShape 12" descr="u=2135107063,1977847821&amp;fm=23&amp;gp=0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pic>
        <p:nvPicPr>
          <p:cNvPr id="23566" name="Picture 14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4221163"/>
            <a:ext cx="2879725" cy="2160587"/>
          </a:xfrm>
          <a:prstGeom prst="rect">
            <a:avLst/>
          </a:prstGeom>
          <a:noFill/>
        </p:spPr>
      </p:pic>
      <p:pic>
        <p:nvPicPr>
          <p:cNvPr id="23568" name="Picture 16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4149725"/>
            <a:ext cx="1819275" cy="2236788"/>
          </a:xfrm>
          <a:prstGeom prst="rect">
            <a:avLst/>
          </a:prstGeom>
          <a:noFill/>
        </p:spPr>
      </p:pic>
      <p:pic>
        <p:nvPicPr>
          <p:cNvPr id="23569" name="Picture 17" descr="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7313" y="1844675"/>
            <a:ext cx="3527425" cy="2257425"/>
          </a:xfrm>
          <a:prstGeom prst="rect">
            <a:avLst/>
          </a:prstGeom>
          <a:noFill/>
        </p:spPr>
      </p:pic>
      <p:pic>
        <p:nvPicPr>
          <p:cNvPr id="23570" name="Picture 18" descr="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1844675"/>
            <a:ext cx="2376487" cy="2300288"/>
          </a:xfrm>
          <a:prstGeom prst="rect">
            <a:avLst/>
          </a:prstGeom>
          <a:noFill/>
        </p:spPr>
      </p:pic>
      <p:pic>
        <p:nvPicPr>
          <p:cNvPr id="23571" name="Picture 19" descr="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1863" y="1844675"/>
            <a:ext cx="2592387" cy="2233613"/>
          </a:xfrm>
          <a:prstGeom prst="rect">
            <a:avLst/>
          </a:prstGeom>
          <a:noFill/>
        </p:spPr>
      </p:pic>
      <p:pic>
        <p:nvPicPr>
          <p:cNvPr id="23573" name="Picture 21" descr="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64163" y="4149725"/>
            <a:ext cx="3057525" cy="2293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9.5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</TotalTime>
  <Words>2541</Words>
  <Application>Microsoft Office PowerPoint</Application>
  <PresentationFormat>全屏显示(4:3)</PresentationFormat>
  <Paragraphs>293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默认设计模板</vt:lpstr>
      <vt:lpstr>普  通  化  学 </vt:lpstr>
      <vt:lpstr>General Chemistry</vt:lpstr>
      <vt:lpstr>绪        论</vt:lpstr>
      <vt:lpstr>一、化学的研究对象和内容</vt:lpstr>
      <vt:lpstr>一、化学的研究对象和内容</vt:lpstr>
      <vt:lpstr>一、化学的研究对象和内容</vt:lpstr>
      <vt:lpstr>化学的研究对象</vt:lpstr>
      <vt:lpstr>二、化学发展简史</vt:lpstr>
      <vt:lpstr>中国古代的陶瓷</vt:lpstr>
      <vt:lpstr>中国出土的青铜器</vt:lpstr>
      <vt:lpstr>炼金术和炼丹术</vt:lpstr>
      <vt:lpstr>化之基本单元</vt:lpstr>
      <vt:lpstr>化学科学的诞生</vt:lpstr>
      <vt:lpstr>近代化学的奠基</vt:lpstr>
      <vt:lpstr>近代化学的发展</vt:lpstr>
      <vt:lpstr>近代化学的发展</vt:lpstr>
      <vt:lpstr>现代化学的产生</vt:lpstr>
      <vt:lpstr>现代化学的产生</vt:lpstr>
      <vt:lpstr>幻灯片 19</vt:lpstr>
      <vt:lpstr>幻灯片 20</vt:lpstr>
      <vt:lpstr>二、化学发展简史</vt:lpstr>
      <vt:lpstr>三、化学的分支学科</vt:lpstr>
      <vt:lpstr>无机化学</vt:lpstr>
      <vt:lpstr>有机化学</vt:lpstr>
      <vt:lpstr>幻灯片 25</vt:lpstr>
      <vt:lpstr>幻灯片 26</vt:lpstr>
      <vt:lpstr>幻灯片 27</vt:lpstr>
      <vt:lpstr>化学的边缘学科</vt:lpstr>
      <vt:lpstr>四、 化学的地位和作用</vt:lpstr>
      <vt:lpstr>幻灯片 30</vt:lpstr>
      <vt:lpstr>化学在生活中的应用</vt:lpstr>
      <vt:lpstr>农业与化学</vt:lpstr>
      <vt:lpstr>化学对粮食的贡献</vt:lpstr>
      <vt:lpstr>化学对医药的贡献</vt:lpstr>
      <vt:lpstr>化学在材料中的应用</vt:lpstr>
      <vt:lpstr>化学在新能源开发中的应用</vt:lpstr>
      <vt:lpstr>化学在环境治理中的应用</vt:lpstr>
      <vt:lpstr>3.化学是创造新物质的科学</vt:lpstr>
      <vt:lpstr>幻灯片 39</vt:lpstr>
      <vt:lpstr>2.专业需要</vt:lpstr>
      <vt:lpstr>六、本课程的教学内容和要求</vt:lpstr>
      <vt:lpstr>幻灯片 42</vt:lpstr>
      <vt:lpstr>幻灯片 43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</dc:creator>
  <cp:lastModifiedBy>zgm</cp:lastModifiedBy>
  <cp:revision>371</cp:revision>
  <dcterms:created xsi:type="dcterms:W3CDTF">2014-08-25T07:11:19Z</dcterms:created>
  <dcterms:modified xsi:type="dcterms:W3CDTF">2017-10-08T14:27:53Z</dcterms:modified>
</cp:coreProperties>
</file>