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m4a" ContentType="audi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0" r:id="rId3"/>
    <p:sldId id="264" r:id="rId4"/>
    <p:sldId id="287" r:id="rId6"/>
    <p:sldId id="285" r:id="rId7"/>
    <p:sldId id="284" r:id="rId8"/>
    <p:sldId id="286" r:id="rId9"/>
    <p:sldId id="280" r:id="rId10"/>
    <p:sldId id="268" r:id="rId11"/>
    <p:sldId id="282" r:id="rId12"/>
    <p:sldId id="273" r:id="rId13"/>
    <p:sldId id="28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4C3"/>
    <a:srgbClr val="94782A"/>
    <a:srgbClr val="6D4E10"/>
    <a:srgbClr val="CD5149"/>
    <a:srgbClr val="CC1D00"/>
    <a:srgbClr val="004C06"/>
    <a:srgbClr val="3FBF19"/>
    <a:srgbClr val="5AA6FC"/>
    <a:srgbClr val="CC1F02"/>
    <a:srgbClr val="D53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66"/>
      </p:cViewPr>
      <p:guideLst>
        <p:guide orient="horz" pos="21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B9977-FC39-450C-BD26-56523AAD02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BA00D-E495-4C4E-BDCB-2A251F00BE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BA00D-E495-4C4E-BDCB-2A251F00BE4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3A9E-2438-4F47-B3B0-E9910B3DEE2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03FC-EAAD-4452-85A6-7C05ECF7B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3A9E-2438-4F47-B3B0-E9910B3DEE2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03FC-EAAD-4452-85A6-7C05ECF7B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3A9E-2438-4F47-B3B0-E9910B3DEE2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03FC-EAAD-4452-85A6-7C05ECF7B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3A9E-2438-4F47-B3B0-E9910B3DEE2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03FC-EAAD-4452-85A6-7C05ECF7B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3A9E-2438-4F47-B3B0-E9910B3DEE2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03FC-EAAD-4452-85A6-7C05ECF7B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3A9E-2438-4F47-B3B0-E9910B3DEE2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03FC-EAAD-4452-85A6-7C05ECF7B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3A9E-2438-4F47-B3B0-E9910B3DEE2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03FC-EAAD-4452-85A6-7C05ECF7B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3A9E-2438-4F47-B3B0-E9910B3DEE2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03FC-EAAD-4452-85A6-7C05ECF7B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3A9E-2438-4F47-B3B0-E9910B3DEE2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03FC-EAAD-4452-85A6-7C05ECF7B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3A9E-2438-4F47-B3B0-E9910B3DEE2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03FC-EAAD-4452-85A6-7C05ECF7B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3A9E-2438-4F47-B3B0-E9910B3DEE2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03FC-EAAD-4452-85A6-7C05ECF7B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13A9E-2438-4F47-B3B0-E9910B3DEE2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F03FC-EAAD-4452-85A6-7C05ECF7B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microsoft.com/office/2007/relationships/media" Target="file:///D:\&#19979;&#36733;\&#20013;&#22830;&#30005;&#35270;&#21488;&#26032;&#38395;&#32852;&#25773;&#32467;&#26463;&#38899;&#20048;.mp3" TargetMode="External"/><Relationship Id="rId1" Type="http://schemas.openxmlformats.org/officeDocument/2006/relationships/audio" Target="file:///D:\&#19979;&#36733;\&#20013;&#22830;&#30005;&#35270;&#21488;&#26032;&#38395;&#32852;&#25773;&#32467;&#26463;&#38899;&#20048;.mp3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microsoft.com/office/2007/relationships/media" Target="file:///D:\&#19979;&#36733;\&#20013;&#22830;&#30005;&#35270;&#21488;&#26032;&#38395;&#32852;&#25773;&#32467;&#26463;&#38899;&#20048;.mp3" TargetMode="External"/><Relationship Id="rId1" Type="http://schemas.openxmlformats.org/officeDocument/2006/relationships/audio" Target="file:///D:\&#19979;&#36733;\&#20013;&#22830;&#30005;&#35270;&#21488;&#26032;&#38395;&#32852;&#25773;&#32467;&#26463;&#38899;&#20048;.mp3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media" Target="../media/media1.m4a"/><Relationship Id="rId4" Type="http://schemas.openxmlformats.org/officeDocument/2006/relationships/audio" Target="../media/media1.m4a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51255" y="2360295"/>
            <a:ext cx="6788785" cy="1967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1500"/>
              <a:t>空白</a:t>
            </a:r>
            <a:r>
              <a:rPr lang="zh-CN" altLang="en-US" sz="11500"/>
              <a:t>页面</a:t>
            </a:r>
            <a:endParaRPr lang="zh-CN" altLang="en-US" sz="11500"/>
          </a:p>
        </p:txBody>
      </p:sp>
      <p:pic>
        <p:nvPicPr>
          <p:cNvPr id="3" name="中央电视台新闻联播结束音乐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655955" y="721995"/>
            <a:ext cx="495300" cy="49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9673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1000">
              <a:srgbClr val="1434C3">
                <a:alpha val="81000"/>
              </a:srgb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90245" y="2494280"/>
            <a:ext cx="8082280" cy="15544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9600">
                <a:ln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SHOW TIME</a:t>
            </a:r>
            <a:endParaRPr lang="en-US" altLang="zh-CN" sz="9600">
              <a:ln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1000">
              <a:srgbClr val="1434C3">
                <a:alpha val="81000"/>
              </a:srgb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3850" y="1238250"/>
            <a:ext cx="8749665" cy="4462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5400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 Light" panose="020B0502040204020203" charset="-122"/>
                <a:ea typeface="微软雅黑 Light" panose="020B0502040204020203" charset="-122"/>
              </a:rPr>
              <a:t>Thank </a:t>
            </a:r>
            <a:r>
              <a:rPr lang="en-US" altLang="zh-CN" sz="5400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you</a:t>
            </a:r>
            <a:r>
              <a:rPr lang="en-US" altLang="zh-CN" sz="5400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 Light" panose="020B0502040204020203" charset="-122"/>
                <a:ea typeface="微软雅黑 Light" panose="020B0502040204020203" charset="-122"/>
              </a:rPr>
              <a:t> for watching</a:t>
            </a:r>
            <a:endParaRPr lang="en-US" altLang="zh-CN" sz="5400"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ctr"/>
            <a:endParaRPr lang="zh-CN" altLang="en-US" sz="5400"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algn="l"/>
            <a:r>
              <a:rPr lang="en-US" altLang="zh-CN" sz="4400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			</a:t>
            </a:r>
            <a:r>
              <a:rPr lang="zh-CN" altLang="en-US" sz="4400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刘裕燊：</a:t>
            </a:r>
            <a:r>
              <a:rPr lang="en-US" altLang="zh-CN" sz="4400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Bean</a:t>
            </a:r>
            <a:r>
              <a:rPr lang="en-US" altLang="zh-CN" sz="4400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		</a:t>
            </a:r>
            <a:endParaRPr lang="en-US" altLang="zh-CN" sz="4400"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algn="l"/>
            <a:r>
              <a:rPr lang="en-US" altLang="zh-CN" sz="4400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			</a:t>
            </a:r>
            <a:r>
              <a:rPr lang="zh-CN" altLang="en-US" sz="4400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付清晨：</a:t>
            </a:r>
            <a:r>
              <a:rPr lang="en-US" altLang="zh-CN" sz="4400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Simon</a:t>
            </a:r>
            <a:endParaRPr lang="en-US" altLang="zh-CN" sz="4000"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algn="l"/>
            <a:r>
              <a:rPr lang="en-US" altLang="zh-CN" sz="4400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 Light" panose="020B0502040204020203" charset="-122"/>
                <a:ea typeface="微软雅黑 Light" panose="020B0502040204020203" charset="-122"/>
              </a:rPr>
              <a:t>			</a:t>
            </a:r>
            <a:r>
              <a:rPr lang="zh-CN" altLang="en-US" sz="4400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 Light" panose="020B0502040204020203" charset="-122"/>
                <a:ea typeface="微软雅黑 Light" panose="020B0502040204020203" charset="-122"/>
              </a:rPr>
              <a:t>张旗顺：</a:t>
            </a:r>
            <a:r>
              <a:rPr lang="en-US" altLang="zh-CN" sz="4400"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 Light" panose="020B0502040204020203" charset="-122"/>
                <a:ea typeface="微软雅黑 Light" panose="020B0502040204020203" charset="-122"/>
              </a:rPr>
              <a:t>Jim</a:t>
            </a:r>
            <a:endParaRPr lang="en-US" altLang="zh-CN" sz="4400"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/>
            <a:endParaRPr lang="en-US" altLang="zh-CN" sz="4400"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3" name="中央电视台新闻联播结束音乐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79070" y="6252210"/>
            <a:ext cx="495300" cy="49530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9673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 rot="18900000">
            <a:off x="5576954" y="1899265"/>
            <a:ext cx="5312325" cy="531232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38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17415" y="1491260"/>
            <a:ext cx="6575501" cy="325643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3658085" y="1491260"/>
            <a:ext cx="6575501" cy="3256439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>
            <a:off x="0" y="-397997"/>
            <a:ext cx="16466234" cy="10977488"/>
          </a:xfrm>
          <a:custGeom>
            <a:avLst/>
            <a:gdLst>
              <a:gd name="connsiteX0" fmla="*/ 5143500 w 10287000"/>
              <a:gd name="connsiteY0" fmla="*/ 1697991 h 6858000"/>
              <a:gd name="connsiteX1" fmla="*/ 3738563 w 10287000"/>
              <a:gd name="connsiteY1" fmla="*/ 3102928 h 6858000"/>
              <a:gd name="connsiteX2" fmla="*/ 5143500 w 10287000"/>
              <a:gd name="connsiteY2" fmla="*/ 4507865 h 6858000"/>
              <a:gd name="connsiteX3" fmla="*/ 6548437 w 10287000"/>
              <a:gd name="connsiteY3" fmla="*/ 3102928 h 6858000"/>
              <a:gd name="connsiteX4" fmla="*/ 5143500 w 10287000"/>
              <a:gd name="connsiteY4" fmla="*/ 1697991 h 6858000"/>
              <a:gd name="connsiteX5" fmla="*/ 0 w 10287000"/>
              <a:gd name="connsiteY5" fmla="*/ 0 h 6858000"/>
              <a:gd name="connsiteX6" fmla="*/ 10287000 w 10287000"/>
              <a:gd name="connsiteY6" fmla="*/ 0 h 6858000"/>
              <a:gd name="connsiteX7" fmla="*/ 10287000 w 10287000"/>
              <a:gd name="connsiteY7" fmla="*/ 6858000 h 6858000"/>
              <a:gd name="connsiteX8" fmla="*/ 0 w 10287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87000" h="6858000">
                <a:moveTo>
                  <a:pt x="5143500" y="1697991"/>
                </a:moveTo>
                <a:cubicBezTo>
                  <a:pt x="4367575" y="1697991"/>
                  <a:pt x="3738563" y="2327003"/>
                  <a:pt x="3738563" y="3102928"/>
                </a:cubicBezTo>
                <a:cubicBezTo>
                  <a:pt x="3738563" y="3878853"/>
                  <a:pt x="4367575" y="4507865"/>
                  <a:pt x="5143500" y="4507865"/>
                </a:cubicBezTo>
                <a:cubicBezTo>
                  <a:pt x="5919425" y="4507865"/>
                  <a:pt x="6548437" y="3878853"/>
                  <a:pt x="6548437" y="3102928"/>
                </a:cubicBezTo>
                <a:cubicBezTo>
                  <a:pt x="6548437" y="2327003"/>
                  <a:pt x="5919425" y="1697991"/>
                  <a:pt x="5143500" y="1697991"/>
                </a:cubicBezTo>
                <a:close/>
                <a:moveTo>
                  <a:pt x="0" y="0"/>
                </a:moveTo>
                <a:lnTo>
                  <a:pt x="10287000" y="0"/>
                </a:lnTo>
                <a:lnTo>
                  <a:pt x="10287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-7186026" y="5977937"/>
            <a:ext cx="7884023" cy="5383662"/>
            <a:chOff x="1824039" y="2858294"/>
            <a:chExt cx="3333750" cy="2276475"/>
          </a:xfrm>
        </p:grpSpPr>
        <p:sp>
          <p:nvSpPr>
            <p:cNvPr id="21" name="任意多边形 20"/>
            <p:cNvSpPr/>
            <p:nvPr/>
          </p:nvSpPr>
          <p:spPr>
            <a:xfrm>
              <a:off x="1824039" y="2858294"/>
              <a:ext cx="3333750" cy="2276475"/>
            </a:xfrm>
            <a:custGeom>
              <a:avLst/>
              <a:gdLst>
                <a:gd name="connsiteX0" fmla="*/ 2862262 w 3333750"/>
                <a:gd name="connsiteY0" fmla="*/ 0 h 2276475"/>
                <a:gd name="connsiteX1" fmla="*/ 3333750 w 3333750"/>
                <a:gd name="connsiteY1" fmla="*/ 676275 h 2276475"/>
                <a:gd name="connsiteX2" fmla="*/ 319087 w 3333750"/>
                <a:gd name="connsiteY2" fmla="*/ 2276475 h 2276475"/>
                <a:gd name="connsiteX3" fmla="*/ 104775 w 3333750"/>
                <a:gd name="connsiteY3" fmla="*/ 2262187 h 2276475"/>
                <a:gd name="connsiteX4" fmla="*/ 38100 w 3333750"/>
                <a:gd name="connsiteY4" fmla="*/ 2195512 h 2276475"/>
                <a:gd name="connsiteX5" fmla="*/ 0 w 3333750"/>
                <a:gd name="connsiteY5" fmla="*/ 2043112 h 2276475"/>
                <a:gd name="connsiteX6" fmla="*/ 2862262 w 3333750"/>
                <a:gd name="connsiteY6" fmla="*/ 0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750" h="2276475">
                  <a:moveTo>
                    <a:pt x="2862262" y="0"/>
                  </a:moveTo>
                  <a:lnTo>
                    <a:pt x="3333750" y="676275"/>
                  </a:lnTo>
                  <a:lnTo>
                    <a:pt x="319087" y="2276475"/>
                  </a:lnTo>
                  <a:lnTo>
                    <a:pt x="104775" y="2262187"/>
                  </a:lnTo>
                  <a:lnTo>
                    <a:pt x="38100" y="2195512"/>
                  </a:lnTo>
                  <a:lnTo>
                    <a:pt x="0" y="2043112"/>
                  </a:lnTo>
                  <a:lnTo>
                    <a:pt x="2862262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CC1D00"/>
                </a:gs>
                <a:gs pos="100000">
                  <a:srgbClr val="CC1D00"/>
                </a:gs>
                <a:gs pos="15000">
                  <a:srgbClr val="CC1D00">
                    <a:alpha val="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1862139" y="2870200"/>
              <a:ext cx="2795587" cy="2252662"/>
            </a:xfrm>
            <a:custGeom>
              <a:avLst/>
              <a:gdLst>
                <a:gd name="connsiteX0" fmla="*/ 0 w 2795587"/>
                <a:gd name="connsiteY0" fmla="*/ 2176462 h 2252662"/>
                <a:gd name="connsiteX1" fmla="*/ 2795587 w 2795587"/>
                <a:gd name="connsiteY1" fmla="*/ 0 h 2252662"/>
                <a:gd name="connsiteX2" fmla="*/ 76200 w 2795587"/>
                <a:gd name="connsiteY2" fmla="*/ 2252662 h 2252662"/>
                <a:gd name="connsiteX3" fmla="*/ 0 w 2795587"/>
                <a:gd name="connsiteY3" fmla="*/ 2176462 h 225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5587" h="2252662">
                  <a:moveTo>
                    <a:pt x="0" y="2176462"/>
                  </a:moveTo>
                  <a:lnTo>
                    <a:pt x="2795587" y="0"/>
                  </a:lnTo>
                  <a:lnTo>
                    <a:pt x="76200" y="2252662"/>
                  </a:lnTo>
                  <a:lnTo>
                    <a:pt x="0" y="2176462"/>
                  </a:lnTo>
                  <a:close/>
                </a:path>
              </a:pathLst>
            </a:custGeom>
            <a:solidFill>
              <a:srgbClr val="CD51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>
            <a:off x="8611788" y="-4526413"/>
            <a:ext cx="7884023" cy="5383662"/>
            <a:chOff x="1824039" y="2858294"/>
            <a:chExt cx="3333750" cy="2276475"/>
          </a:xfrm>
        </p:grpSpPr>
        <p:sp>
          <p:nvSpPr>
            <p:cNvPr id="27" name="任意多边形 26"/>
            <p:cNvSpPr/>
            <p:nvPr/>
          </p:nvSpPr>
          <p:spPr>
            <a:xfrm>
              <a:off x="1824039" y="2858294"/>
              <a:ext cx="3333750" cy="2276475"/>
            </a:xfrm>
            <a:custGeom>
              <a:avLst/>
              <a:gdLst>
                <a:gd name="connsiteX0" fmla="*/ 2862262 w 3333750"/>
                <a:gd name="connsiteY0" fmla="*/ 0 h 2276475"/>
                <a:gd name="connsiteX1" fmla="*/ 3333750 w 3333750"/>
                <a:gd name="connsiteY1" fmla="*/ 676275 h 2276475"/>
                <a:gd name="connsiteX2" fmla="*/ 319087 w 3333750"/>
                <a:gd name="connsiteY2" fmla="*/ 2276475 h 2276475"/>
                <a:gd name="connsiteX3" fmla="*/ 104775 w 3333750"/>
                <a:gd name="connsiteY3" fmla="*/ 2262187 h 2276475"/>
                <a:gd name="connsiteX4" fmla="*/ 38100 w 3333750"/>
                <a:gd name="connsiteY4" fmla="*/ 2195512 h 2276475"/>
                <a:gd name="connsiteX5" fmla="*/ 0 w 3333750"/>
                <a:gd name="connsiteY5" fmla="*/ 2043112 h 2276475"/>
                <a:gd name="connsiteX6" fmla="*/ 2862262 w 3333750"/>
                <a:gd name="connsiteY6" fmla="*/ 0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750" h="2276475">
                  <a:moveTo>
                    <a:pt x="2862262" y="0"/>
                  </a:moveTo>
                  <a:lnTo>
                    <a:pt x="3333750" y="676275"/>
                  </a:lnTo>
                  <a:lnTo>
                    <a:pt x="319087" y="2276475"/>
                  </a:lnTo>
                  <a:lnTo>
                    <a:pt x="104775" y="2262187"/>
                  </a:lnTo>
                  <a:lnTo>
                    <a:pt x="38100" y="2195512"/>
                  </a:lnTo>
                  <a:lnTo>
                    <a:pt x="0" y="2043112"/>
                  </a:lnTo>
                  <a:lnTo>
                    <a:pt x="2862262" y="0"/>
                  </a:lnTo>
                  <a:close/>
                </a:path>
              </a:pathLst>
            </a:custGeom>
            <a:gradFill>
              <a:gsLst>
                <a:gs pos="100000">
                  <a:srgbClr val="004C06">
                    <a:alpha val="84000"/>
                  </a:srgbClr>
                </a:gs>
                <a:gs pos="11000">
                  <a:srgbClr val="004C06">
                    <a:alpha val="0"/>
                  </a:srgb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1862139" y="2870200"/>
              <a:ext cx="2795587" cy="2252662"/>
            </a:xfrm>
            <a:custGeom>
              <a:avLst/>
              <a:gdLst>
                <a:gd name="connsiteX0" fmla="*/ 0 w 2795587"/>
                <a:gd name="connsiteY0" fmla="*/ 2176462 h 2252662"/>
                <a:gd name="connsiteX1" fmla="*/ 2795587 w 2795587"/>
                <a:gd name="connsiteY1" fmla="*/ 0 h 2252662"/>
                <a:gd name="connsiteX2" fmla="*/ 76200 w 2795587"/>
                <a:gd name="connsiteY2" fmla="*/ 2252662 h 2252662"/>
                <a:gd name="connsiteX3" fmla="*/ 0 w 2795587"/>
                <a:gd name="connsiteY3" fmla="*/ 2176462 h 225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5587" h="2252662">
                  <a:moveTo>
                    <a:pt x="0" y="2176462"/>
                  </a:moveTo>
                  <a:lnTo>
                    <a:pt x="2795587" y="0"/>
                  </a:lnTo>
                  <a:lnTo>
                    <a:pt x="76200" y="2252662"/>
                  </a:lnTo>
                  <a:lnTo>
                    <a:pt x="0" y="2176462"/>
                  </a:lnTo>
                  <a:close/>
                </a:path>
              </a:pathLst>
            </a:custGeom>
            <a:solidFill>
              <a:srgbClr val="3FB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 rot="4608669">
            <a:off x="-6901506" y="-4078897"/>
            <a:ext cx="7884024" cy="5383662"/>
            <a:chOff x="1824039" y="2858294"/>
            <a:chExt cx="3333750" cy="2276475"/>
          </a:xfrm>
        </p:grpSpPr>
        <p:sp>
          <p:nvSpPr>
            <p:cNvPr id="24" name="任意多边形 23"/>
            <p:cNvSpPr/>
            <p:nvPr/>
          </p:nvSpPr>
          <p:spPr>
            <a:xfrm>
              <a:off x="1824039" y="2858294"/>
              <a:ext cx="3333750" cy="2276475"/>
            </a:xfrm>
            <a:custGeom>
              <a:avLst/>
              <a:gdLst>
                <a:gd name="connsiteX0" fmla="*/ 2862262 w 3333750"/>
                <a:gd name="connsiteY0" fmla="*/ 0 h 2276475"/>
                <a:gd name="connsiteX1" fmla="*/ 3333750 w 3333750"/>
                <a:gd name="connsiteY1" fmla="*/ 676275 h 2276475"/>
                <a:gd name="connsiteX2" fmla="*/ 319087 w 3333750"/>
                <a:gd name="connsiteY2" fmla="*/ 2276475 h 2276475"/>
                <a:gd name="connsiteX3" fmla="*/ 104775 w 3333750"/>
                <a:gd name="connsiteY3" fmla="*/ 2262187 h 2276475"/>
                <a:gd name="connsiteX4" fmla="*/ 38100 w 3333750"/>
                <a:gd name="connsiteY4" fmla="*/ 2195512 h 2276475"/>
                <a:gd name="connsiteX5" fmla="*/ 0 w 3333750"/>
                <a:gd name="connsiteY5" fmla="*/ 2043112 h 2276475"/>
                <a:gd name="connsiteX6" fmla="*/ 2862262 w 3333750"/>
                <a:gd name="connsiteY6" fmla="*/ 0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750" h="2276475">
                  <a:moveTo>
                    <a:pt x="2862262" y="0"/>
                  </a:moveTo>
                  <a:lnTo>
                    <a:pt x="3333750" y="676275"/>
                  </a:lnTo>
                  <a:lnTo>
                    <a:pt x="319087" y="2276475"/>
                  </a:lnTo>
                  <a:lnTo>
                    <a:pt x="104775" y="2262187"/>
                  </a:lnTo>
                  <a:lnTo>
                    <a:pt x="38100" y="2195512"/>
                  </a:lnTo>
                  <a:lnTo>
                    <a:pt x="0" y="2043112"/>
                  </a:lnTo>
                  <a:lnTo>
                    <a:pt x="2862262" y="0"/>
                  </a:lnTo>
                  <a:close/>
                </a:path>
              </a:pathLst>
            </a:custGeom>
            <a:gradFill>
              <a:gsLst>
                <a:gs pos="100000">
                  <a:srgbClr val="1434C3"/>
                </a:gs>
                <a:gs pos="11000">
                  <a:srgbClr val="1434C3">
                    <a:alpha val="0"/>
                  </a:srgb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1862139" y="2870200"/>
              <a:ext cx="2795587" cy="2252662"/>
            </a:xfrm>
            <a:custGeom>
              <a:avLst/>
              <a:gdLst>
                <a:gd name="connsiteX0" fmla="*/ 0 w 2795587"/>
                <a:gd name="connsiteY0" fmla="*/ 2176462 h 2252662"/>
                <a:gd name="connsiteX1" fmla="*/ 2795587 w 2795587"/>
                <a:gd name="connsiteY1" fmla="*/ 0 h 2252662"/>
                <a:gd name="connsiteX2" fmla="*/ 76200 w 2795587"/>
                <a:gd name="connsiteY2" fmla="*/ 2252662 h 2252662"/>
                <a:gd name="connsiteX3" fmla="*/ 0 w 2795587"/>
                <a:gd name="connsiteY3" fmla="*/ 2176462 h 225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5587" h="2252662">
                  <a:moveTo>
                    <a:pt x="0" y="2176462"/>
                  </a:moveTo>
                  <a:lnTo>
                    <a:pt x="2795587" y="0"/>
                  </a:lnTo>
                  <a:lnTo>
                    <a:pt x="76200" y="2252662"/>
                  </a:lnTo>
                  <a:lnTo>
                    <a:pt x="0" y="2176462"/>
                  </a:lnTo>
                  <a:close/>
                </a:path>
              </a:pathLst>
            </a:custGeom>
            <a:solidFill>
              <a:srgbClr val="5AA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4237" y="-320246"/>
            <a:ext cx="9481495" cy="632099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192" y="-46768"/>
            <a:ext cx="8631741" cy="5754494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726278" y="2668988"/>
            <a:ext cx="7885064" cy="1779905"/>
          </a:xfrm>
          <a:prstGeom prst="rect">
            <a:avLst/>
          </a:prstGeom>
          <a:noFill/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177800" prstMaterial="plastic">
              <a:bevelT w="215900" h="190500" prst="coolSlant"/>
              <a:bevelB w="63500" h="38100"/>
              <a:extrusionClr>
                <a:srgbClr val="FFFF00"/>
              </a:extrusionClr>
              <a:contourClr>
                <a:srgbClr val="FFC000"/>
              </a:contourClr>
            </a:sp3d>
          </a:bodyPr>
          <a:lstStyle/>
          <a:p>
            <a:r>
              <a:rPr lang="en-US" altLang="zh-CN" sz="10350" b="1" dirty="0"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blurRad="381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WHUT-TV</a:t>
            </a:r>
            <a:endParaRPr lang="en-US" altLang="zh-CN" sz="10350" b="1" dirty="0">
              <a:solidFill>
                <a:srgbClr val="FFC000">
                  <a:lumMod val="60000"/>
                  <a:lumOff val="40000"/>
                </a:srgbClr>
              </a:solidFill>
              <a:effectLst>
                <a:outerShdw blurRad="381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688201" y="2450534"/>
            <a:ext cx="3817002" cy="1668780"/>
          </a:xfrm>
          <a:prstGeom prst="rect">
            <a:avLst/>
          </a:prstGeom>
          <a:noFill/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254000" prstMaterial="plastic">
              <a:bevelT w="215900" h="190500" prst="coolSlant"/>
              <a:bevelB w="63500" h="38100"/>
              <a:extrusionClr>
                <a:srgbClr val="FFFF00"/>
              </a:extrusionClr>
              <a:contourClr>
                <a:srgbClr val="FFC000"/>
              </a:contourClr>
            </a:sp3d>
          </a:bodyPr>
          <a:lstStyle/>
          <a:p>
            <a:r>
              <a:rPr lang="en-US" altLang="zh-CN" sz="10350" b="1" dirty="0" smtClean="0"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blurRad="38100" dist="38100" dir="5400000" algn="t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CCTV                                                                               </a:t>
            </a:r>
            <a:endParaRPr lang="zh-CN" altLang="en-US" sz="10350" b="1" dirty="0">
              <a:solidFill>
                <a:srgbClr val="FFC000">
                  <a:lumMod val="60000"/>
                  <a:lumOff val="40000"/>
                </a:srgbClr>
              </a:solidFill>
              <a:effectLst>
                <a:outerShdw blurRad="38100" dist="38100" dir="5400000" algn="t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34" name="新闻联播片头曲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5936814" y="5772150"/>
            <a:ext cx="457200" cy="45720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-724535" y="2294255"/>
            <a:ext cx="11770995" cy="1981200"/>
          </a:xfrm>
          <a:prstGeom prst="rect">
            <a:avLst/>
          </a:prstGeom>
          <a:noFill/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241300" prstMaterial="plastic">
              <a:bevelT w="215900" h="190500" prst="coolSlant"/>
              <a:bevelB w="63500" h="38100"/>
              <a:extrusionClr>
                <a:srgbClr val="FFFF00"/>
              </a:extrusionClr>
              <a:contourClr>
                <a:srgbClr val="FFC000"/>
              </a:contourClr>
            </a:sp3d>
          </a:bodyPr>
          <a:lstStyle/>
          <a:p>
            <a:r>
              <a:rPr lang="en-US" altLang="zh-CN" sz="12400" b="1" dirty="0"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blurRad="38100" dist="38100" dir="5400000" algn="t" rotWithShape="0">
                    <a:prstClr val="black">
                      <a:alpha val="40000"/>
                    </a:prstClr>
                  </a:outerShdw>
                </a:effectLst>
                <a:ea typeface="方正正大黑简体" panose="02000000000000000000" pitchFamily="2" charset="-122"/>
                <a:cs typeface="+mn-ea"/>
                <a:sym typeface="+mn-lt"/>
              </a:rPr>
              <a:t>WEEK SHOW</a:t>
            </a:r>
            <a:endParaRPr lang="en-US" altLang="zh-CN" sz="12400" b="1" dirty="0">
              <a:solidFill>
                <a:srgbClr val="FFC000">
                  <a:lumMod val="60000"/>
                  <a:lumOff val="40000"/>
                </a:srgbClr>
              </a:solidFill>
              <a:effectLst>
                <a:outerShdw blurRad="38100" dist="38100" dir="5400000" algn="t" rotWithShape="0">
                  <a:prstClr val="black">
                    <a:alpha val="40000"/>
                  </a:prstClr>
                </a:outerShdw>
              </a:effectLst>
              <a:ea typeface="方正正大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81921" y="3795288"/>
            <a:ext cx="7574465" cy="777240"/>
          </a:xfrm>
          <a:prstGeom prst="rect">
            <a:avLst/>
          </a:prstGeom>
          <a:noFill/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177800" prstMaterial="plastic">
              <a:bevelT w="215900" h="190500" prst="coolSlant"/>
              <a:bevelB w="63500" h="38100"/>
              <a:extrusionClr>
                <a:srgbClr val="FFFF00"/>
              </a:extrusionClr>
              <a:contourClr>
                <a:srgbClr val="FFC000"/>
              </a:contourClr>
            </a:sp3d>
          </a:bodyPr>
          <a:lstStyle/>
          <a:p>
            <a:pPr algn="ctr"/>
            <a:r>
              <a:rPr lang="en-US" altLang="zh-CN" sz="4500" b="1" dirty="0">
                <a:solidFill>
                  <a:srgbClr val="1434C3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方正正大黑简体" panose="02000000000000000000" pitchFamily="2" charset="-122"/>
                <a:cs typeface="+mn-ea"/>
                <a:sym typeface="+mn-lt"/>
              </a:rPr>
              <a:t>MR.BEAN</a:t>
            </a:r>
            <a:endParaRPr lang="en-US" altLang="zh-CN" sz="4500" b="1" dirty="0">
              <a:solidFill>
                <a:srgbClr val="1434C3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381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方正正大黑简体" panose="020000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2 -0.00208 L 0.71484 -0.00509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11" y="-1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0.71549 -0.00208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8" y="-1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0.40039 -0.3178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26" y="-1590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4" dur="1900" fill="hold"/>
                                        <p:tgtEl>
                                          <p:spTgt spid="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9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0.40039 -0.3178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26" y="-1590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xit" presetSubtype="10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13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3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1" nodeType="withEffect">
                                  <p:stCondLst>
                                    <p:cond delay="9200"/>
                                  </p:stCondLst>
                                  <p:childTnLst>
                                    <p:animScale>
                                      <p:cBhvr>
                                        <p:cTn id="52" dur="2500" fill="hold"/>
                                        <p:tgtEl>
                                          <p:spTgt spid="33"/>
                                        </p:tgtEl>
                                      </p:cBhvr>
                                      <p:by x="700000" y="7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10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5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ntr" presetSubtype="1" fill="hold" grpId="0" nodeType="withEffect">
                                  <p:stCondLst>
                                    <p:cond delay="11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6" presetClass="emph" presetSubtype="0" fill="hold" grpId="1" nodeType="withEffect">
                                  <p:stCondLst>
                                    <p:cond delay="11500"/>
                                  </p:stCondLst>
                                  <p:childTnLst>
                                    <p:animScale>
                                      <p:cBhvr>
                                        <p:cTn id="61" dur="1400" fill="hold"/>
                                        <p:tgtEl>
                                          <p:spTgt spid="3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12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2">
                <p:cTn id="6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  <p:bldLst>
      <p:bldP spid="11" grpId="0" bldLvl="0" animBg="1"/>
      <p:bldP spid="6" grpId="0" bldLvl="0" animBg="1"/>
      <p:bldP spid="6" grpId="1" bldLvl="0" animBg="1"/>
      <p:bldP spid="32" grpId="0" bldLvl="0" animBg="1"/>
      <p:bldP spid="32" grpId="1" bldLvl="0" animBg="1"/>
      <p:bldP spid="33" grpId="0" bldLvl="0" animBg="1"/>
      <p:bldP spid="33" grpId="1" bldLvl="0" animBg="1"/>
      <p:bldP spid="33" grpId="2" bldLvl="0" animBg="1"/>
      <p:bldP spid="35" grpId="0" bldLvl="0" animBg="1"/>
      <p:bldP spid="35" grpId="1" bldLvl="0" animBg="1"/>
      <p:bldP spid="3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53d9f0969c14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11430"/>
            <a:ext cx="9187815" cy="68726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7635" y="6295390"/>
            <a:ext cx="88887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</a:rPr>
              <a:t>You may not know this words in the following situations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17145" y="5627370"/>
            <a:ext cx="21266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#NOTICE#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5020" y="1524000"/>
            <a:ext cx="2698750" cy="3596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/>
              <a:t>Affront</a:t>
            </a:r>
            <a:endParaRPr lang="en-US" altLang="zh-CN" sz="5400"/>
          </a:p>
          <a:p>
            <a:r>
              <a:rPr sz="3200"/>
              <a:t>[rʌb]</a:t>
            </a:r>
            <a:endParaRPr sz="3200"/>
          </a:p>
          <a:p>
            <a:endParaRPr lang="en-US" altLang="zh-CN" sz="2400"/>
          </a:p>
          <a:p>
            <a:r>
              <a:rPr lang="en-US" altLang="zh-CN" sz="2400"/>
              <a:t>v.</a:t>
            </a:r>
            <a:r>
              <a:rPr lang="zh-CN" altLang="en-US" sz="2400"/>
              <a:t>侮辱；冒犯</a:t>
            </a:r>
            <a:endParaRPr lang="zh-CN" altLang="en-US" sz="2400"/>
          </a:p>
          <a:p>
            <a:endParaRPr lang="zh-CN" altLang="en-US" sz="1600"/>
          </a:p>
          <a:p>
            <a:r>
              <a:rPr lang="zh-CN" altLang="en-US" sz="1600"/>
              <a:t>It's an affront to human dignity to keep someone alive like this...</a:t>
            </a:r>
            <a:endParaRPr lang="zh-CN" altLang="en-US" sz="1600"/>
          </a:p>
          <a:p>
            <a:r>
              <a:rPr lang="zh-CN" altLang="en-US" sz="1600"/>
              <a:t>如此维持一个人的生命是对人类尊严的冒犯。</a:t>
            </a:r>
            <a:endParaRPr lang="zh-CN" altLang="en-US" sz="1600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53d9f0969c14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11430"/>
            <a:ext cx="9187815" cy="68726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7635" y="6295390"/>
            <a:ext cx="88887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</a:rPr>
              <a:t>You may not know this words in the following situations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17145" y="5627370"/>
            <a:ext cx="21266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#NOTICE#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3570" y="1246505"/>
            <a:ext cx="3195955" cy="3535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Automatically</a:t>
            </a:r>
            <a:endParaRPr lang="en-US" altLang="zh-CN" sz="3600" b="1"/>
          </a:p>
          <a:p>
            <a:r>
              <a:rPr sz="3200"/>
              <a:t>[ˌɔ:tə'mætɪklɪ]</a:t>
            </a:r>
            <a:endParaRPr sz="3200"/>
          </a:p>
          <a:p>
            <a:endParaRPr lang="zh-CN" altLang="en-US" sz="2400"/>
          </a:p>
          <a:p>
            <a:r>
              <a:rPr lang="zh-CN" altLang="en-US" sz="2400"/>
              <a:t>adv.自动地;无意识地;不自觉地;机械地</a:t>
            </a:r>
            <a:endParaRPr lang="zh-CN" altLang="en-US" sz="2400"/>
          </a:p>
          <a:p>
            <a:endParaRPr lang="zh-CN" altLang="en-US" sz="1600"/>
          </a:p>
          <a:p>
            <a:r>
              <a:rPr lang="zh-CN" altLang="en-US" sz="1400"/>
              <a:t>What was clear was that the children didn't automatically consider kids with glasses to be unattractive. </a:t>
            </a:r>
            <a:endParaRPr lang="zh-CN" altLang="en-US" sz="1400"/>
          </a:p>
          <a:p>
            <a:r>
              <a:rPr lang="zh-CN" altLang="en-US" sz="1400"/>
              <a:t>有一点是清楚的，孩子们不会无意识地认为戴眼镜的孩子没有魅力。</a:t>
            </a:r>
            <a:endParaRPr lang="zh-CN" altLang="en-US" sz="1400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53d9f0969c14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11430"/>
            <a:ext cx="9187815" cy="68726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7635" y="6295390"/>
            <a:ext cx="88887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</a:rPr>
              <a:t>You may not know this words in the following situations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17145" y="5627370"/>
            <a:ext cx="21266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#NOTICE#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2640" y="1246505"/>
            <a:ext cx="2698750" cy="3718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/>
              <a:t>Belly</a:t>
            </a:r>
            <a:endParaRPr lang="en-US" altLang="zh-CN" sz="5400"/>
          </a:p>
          <a:p>
            <a:r>
              <a:rPr sz="3200"/>
              <a:t>[ˈbeli]</a:t>
            </a:r>
            <a:endParaRPr sz="3200"/>
          </a:p>
          <a:p>
            <a:endParaRPr lang="zh-CN" altLang="en-US" sz="2400"/>
          </a:p>
          <a:p>
            <a:r>
              <a:rPr lang="zh-CN" altLang="en-US" sz="2400"/>
              <a:t>n.肚子，腹部</a:t>
            </a:r>
            <a:endParaRPr lang="zh-CN" altLang="en-US" sz="2400"/>
          </a:p>
          <a:p>
            <a:r>
              <a:rPr lang="zh-CN" altLang="en-US" sz="2400"/>
              <a:t>vt.&amp; vi.膨胀</a:t>
            </a:r>
            <a:endParaRPr lang="zh-CN" altLang="en-US" sz="2400"/>
          </a:p>
          <a:p>
            <a:endParaRPr lang="zh-CN" altLang="en-US" sz="1600"/>
          </a:p>
          <a:p>
            <a:r>
              <a:rPr lang="zh-CN" altLang="en-US" sz="1600"/>
              <a:t>You'll eat so much your belly'll be like a barrel. </a:t>
            </a:r>
            <a:endParaRPr lang="zh-CN" altLang="en-US" sz="1600"/>
          </a:p>
          <a:p>
            <a:r>
              <a:rPr lang="zh-CN" altLang="en-US" sz="1600"/>
              <a:t>你会吃得肚子鼓鼓的，像个大酒桶。</a:t>
            </a:r>
            <a:endParaRPr lang="zh-CN" altLang="en-US" sz="160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53d9f0969c14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11430"/>
            <a:ext cx="9187815" cy="68726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7635" y="6295390"/>
            <a:ext cx="88887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</a:rPr>
              <a:t>You may not know this words in the following situations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17145" y="5627370"/>
            <a:ext cx="21266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#NOTICE#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5020" y="1524000"/>
            <a:ext cx="2698750" cy="3352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/>
              <a:t>Disgust</a:t>
            </a:r>
            <a:endParaRPr lang="en-US" altLang="zh-CN" sz="5400"/>
          </a:p>
          <a:p>
            <a:r>
              <a:rPr sz="3200"/>
              <a:t>[dɪsˈgʌst]</a:t>
            </a:r>
            <a:endParaRPr sz="3200"/>
          </a:p>
          <a:p>
            <a:endParaRPr lang="zh-CN" altLang="en-US" sz="2000"/>
          </a:p>
          <a:p>
            <a:r>
              <a:rPr lang="zh-CN" altLang="en-US" sz="2000"/>
              <a:t>n.反感，厌恶，嫌恶</a:t>
            </a:r>
            <a:endParaRPr lang="zh-CN" altLang="en-US" sz="2000"/>
          </a:p>
          <a:p>
            <a:r>
              <a:rPr lang="zh-CN" altLang="en-US" sz="2000"/>
              <a:t>vt.使反感，厌恶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1600"/>
              <a:t>He spoke of his disgust at the incident </a:t>
            </a:r>
            <a:endParaRPr lang="zh-CN" altLang="en-US" sz="1600"/>
          </a:p>
          <a:p>
            <a:r>
              <a:rPr lang="zh-CN" altLang="en-US" sz="1600"/>
              <a:t>他谈到了他对这件事的厌恶。</a:t>
            </a:r>
            <a:endParaRPr lang="zh-CN" altLang="en-US" sz="1600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53d9f0969c14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11430"/>
            <a:ext cx="9187815" cy="68726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7635" y="6295390"/>
            <a:ext cx="88887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</a:rPr>
              <a:t>You may not know this words in the following situations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17145" y="5627370"/>
            <a:ext cx="21266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#NOTICE#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720215"/>
            <a:ext cx="2698750" cy="2865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/>
              <a:t>Full up</a:t>
            </a:r>
            <a:endParaRPr lang="en-US" altLang="zh-CN" sz="5400"/>
          </a:p>
          <a:p>
            <a:r>
              <a:rPr sz="3200"/>
              <a:t>[ful ʌp]</a:t>
            </a:r>
            <a:endParaRPr sz="3200"/>
          </a:p>
          <a:p>
            <a:endParaRPr lang="en-US" altLang="zh-CN" sz="2400"/>
          </a:p>
          <a:p>
            <a:r>
              <a:rPr lang="en-US" altLang="zh-CN" sz="2400"/>
              <a:t>1.全满</a:t>
            </a:r>
            <a:endParaRPr lang="en-US" altLang="zh-CN" sz="2400"/>
          </a:p>
          <a:p>
            <a:r>
              <a:rPr lang="en-US" altLang="zh-CN" sz="2400"/>
              <a:t>2.（非正式）吃饱</a:t>
            </a:r>
            <a:endParaRPr lang="en-US" altLang="zh-CN" sz="2400"/>
          </a:p>
          <a:p>
            <a:r>
              <a:rPr lang="en-US" altLang="zh-CN" sz="2400"/>
              <a:t>3.客满</a:t>
            </a:r>
            <a:endParaRPr lang="en-US" altLang="zh-CN" sz="2400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53d9f0969c14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11430"/>
            <a:ext cx="9187815" cy="68726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7635" y="6295390"/>
            <a:ext cx="88887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</a:rPr>
              <a:t>You may not know this words in the following situations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17145" y="5627370"/>
            <a:ext cx="21266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#NOTICE#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8510" y="1720215"/>
            <a:ext cx="2698750" cy="2987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/>
              <a:t>Malta</a:t>
            </a:r>
            <a:endParaRPr lang="en-US" altLang="zh-CN" sz="5400"/>
          </a:p>
          <a:p>
            <a:endParaRPr lang="en-US" altLang="zh-CN" sz="2000"/>
          </a:p>
          <a:p>
            <a:r>
              <a:rPr lang="en-US" altLang="zh-CN" sz="2000"/>
              <a:t>(</a:t>
            </a:r>
            <a:r>
              <a:rPr lang="zh-CN" altLang="en-US" sz="2000"/>
              <a:t>这个没音标</a:t>
            </a:r>
            <a:r>
              <a:rPr lang="en-US" altLang="zh-CN" sz="2000"/>
              <a:t>...</a:t>
            </a:r>
            <a:r>
              <a:rPr lang="zh-CN" altLang="en-US" sz="2000"/>
              <a:t>真没有</a:t>
            </a:r>
            <a:r>
              <a:rPr lang="en-US" altLang="zh-CN" sz="2000"/>
              <a:t>)</a:t>
            </a:r>
            <a:endParaRPr lang="en-US" altLang="zh-CN" sz="2000"/>
          </a:p>
          <a:p>
            <a:endParaRPr lang="en-US" altLang="zh-CN" sz="3200"/>
          </a:p>
          <a:p>
            <a:r>
              <a:rPr lang="en-US" altLang="zh-CN" sz="3200"/>
              <a:t>马耳他（地中海的岛国）</a:t>
            </a:r>
            <a:endParaRPr lang="en-US" altLang="zh-CN" sz="3200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53d9f0969c14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11430"/>
            <a:ext cx="9187815" cy="68726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7635" y="6295390"/>
            <a:ext cx="88887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</a:rPr>
              <a:t>You may not know this words in the following situations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17145" y="5627370"/>
            <a:ext cx="21266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#NOTICE#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5020" y="1524000"/>
            <a:ext cx="2698750" cy="3352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/>
              <a:t>Rub</a:t>
            </a:r>
            <a:endParaRPr lang="en-US" altLang="zh-CN" sz="5400"/>
          </a:p>
          <a:p>
            <a:r>
              <a:rPr sz="3200"/>
              <a:t>[rʌb]</a:t>
            </a:r>
            <a:endParaRPr sz="3200"/>
          </a:p>
          <a:p>
            <a:endParaRPr lang="en-US" altLang="zh-CN" sz="2400"/>
          </a:p>
          <a:p>
            <a:r>
              <a:rPr lang="zh-CN" altLang="en-US" sz="2400"/>
              <a:t>摩擦，抚摸，困难</a:t>
            </a:r>
            <a:endParaRPr lang="zh-CN" altLang="en-US" sz="2400"/>
          </a:p>
          <a:p>
            <a:endParaRPr lang="zh-CN" altLang="en-US" sz="1600"/>
          </a:p>
          <a:p>
            <a:r>
              <a:rPr lang="zh-CN" altLang="en-US" sz="1600"/>
              <a:t>He rubbed his arms and stiff legs </a:t>
            </a:r>
            <a:endParaRPr lang="zh-CN" altLang="en-US" sz="1600"/>
          </a:p>
          <a:p>
            <a:r>
              <a:rPr lang="zh-CN" altLang="en-US" sz="1600"/>
              <a:t>他按摩着自己的胳膊和僵硬的双腿。</a:t>
            </a:r>
            <a:endParaRPr lang="zh-CN" altLang="en-US" sz="1600"/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  <a:effectLst>
          <a:outerShdw dist="25400" dir="4800000" algn="ctr" rotWithShape="0">
            <a:srgbClr val="000000">
              <a:alpha val="17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1219</Words>
  <Application>WPS 演示</Application>
  <PresentationFormat>宽屏</PresentationFormat>
  <Paragraphs>102</Paragraphs>
  <Slides>11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方正正大黑简体</vt:lpstr>
      <vt:lpstr>Calibri</vt:lpstr>
      <vt:lpstr>黑体</vt:lpstr>
      <vt:lpstr>微软雅黑 Light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陈羽芃</dc:creator>
  <cp:lastModifiedBy>lenovo</cp:lastModifiedBy>
  <cp:revision>42</cp:revision>
  <dcterms:created xsi:type="dcterms:W3CDTF">2015-09-04T11:34:00Z</dcterms:created>
  <dcterms:modified xsi:type="dcterms:W3CDTF">2017-04-25T14:01:39Z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