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4" r:id="rId7"/>
    <p:sldId id="265" r:id="rId8"/>
    <p:sldId id="262" r:id="rId9"/>
    <p:sldId id="263"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W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888"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EC04C0B-C3F3-154E-937E-9CF7C163CE16}" type="datetimeFigureOut">
              <a:rPr lang="en-US" smtClean="0"/>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01AE4F9-6DFE-034C-9BBD-11E59124795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lang="en-US" altLang="zh-CN" smtClean="0"/>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ltLang="zh-CN" smtClean="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4AF466F-BDA4-4F18-9C7B-FF0A9A1B0E80}" type="datetime1">
              <a:rPr lang="en-US" smtClean="0"/>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endParaRPr sz="5400" b="1">
              <a:solidFill>
                <a:schemeClr val="accent1">
                  <a:lumMod val="60000"/>
                  <a:lumOff val="40000"/>
                </a:schemeClr>
              </a:solidFill>
            </a:endParaRP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5" name="Date Placeholder 4"/>
          <p:cNvSpPr>
            <a:spLocks noGrp="1"/>
          </p:cNvSpPr>
          <p:nvPr>
            <p:ph type="dt" sz="half" idx="10"/>
          </p:nvPr>
        </p:nvSpPr>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Date Placeholder 2"/>
          <p:cNvSpPr>
            <a:spLocks noGrp="1"/>
          </p:cNvSpPr>
          <p:nvPr>
            <p:ph type="dt" sz="half" idx="10"/>
          </p:nvPr>
        </p:nvSpPr>
        <p:spPr/>
        <p:txBody>
          <a:bodyPr/>
          <a:lstStyle/>
          <a:p>
            <a:fld id="{02B28685-4D0C-42D5-8013-B5904CD1FCB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Date Placeholder 1"/>
          <p:cNvSpPr>
            <a:spLocks noGrp="1"/>
          </p:cNvSpPr>
          <p:nvPr>
            <p:ph type="dt" sz="half" idx="10"/>
          </p:nvPr>
        </p:nvSpPr>
        <p:spPr/>
        <p:txBody>
          <a:bodyPr/>
          <a:lstStyle/>
          <a:p>
            <a:fld id="{FDF226C0-9885-4BA9-BBFA-A52CBFEBB775}"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ltLang="zh-CN"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7391399" y="6423585"/>
            <a:ext cx="1537447" cy="365125"/>
          </a:xfrm>
        </p:spPr>
        <p:txBody>
          <a:bodyPr/>
          <a:lstStyle/>
          <a:p>
            <a:fld id="{EBEE1B38-C5EB-4D66-9137-0AFE9CDEDE8F}" type="datetime1">
              <a:rPr lang="en-US" smtClean="0"/>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endParaRPr sz="5400" b="1">
              <a:solidFill>
                <a:schemeClr val="accent1">
                  <a:lumMod val="60000"/>
                  <a:lumOff val="40000"/>
                </a:scheme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ltLang="zh-CN" smtClean="0"/>
              <a:t>Click to edit Master title style</a:t>
            </a:r>
            <a:endParaRPr lang="en-US" altLang="zh-CN" smtClean="0"/>
          </a:p>
        </p:txBody>
      </p:sp>
      <p:sp>
        <p:nvSpPr>
          <p:cNvPr id="3" name="Picture Placeholder 2"/>
          <p:cNvSpPr>
            <a:spLocks noGrp="1"/>
          </p:cNvSpPr>
          <p:nvPr>
            <p:ph type="pic" idx="1" hasCustomPrompt="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ltLang="zh-CN" smtClean="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7391399" y="6423585"/>
            <a:ext cx="1537447" cy="365125"/>
          </a:xfrm>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a:xfrm>
            <a:off x="4191000" y="6423585"/>
            <a:ext cx="3005138" cy="365125"/>
          </a:xfr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endParaRPr sz="2400" b="1" baseline="0">
              <a:solidFill>
                <a:schemeClr val="accent1">
                  <a:lumMod val="60000"/>
                  <a:lumOff val="40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ltLang="zh-CN" smtClean="0"/>
              <a:t>Click to edit Master title style</a:t>
            </a:r>
            <a:endParaRPr lang="en-US" altLang="zh-CN" smtClean="0"/>
          </a:p>
        </p:txBody>
      </p:sp>
      <p:sp>
        <p:nvSpPr>
          <p:cNvPr id="3" name="Picture Placeholder 2"/>
          <p:cNvSpPr>
            <a:spLocks noGrp="1"/>
          </p:cNvSpPr>
          <p:nvPr>
            <p:ph type="pic" idx="1" hasCustomPrompt="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ltLang="zh-CN" smtClean="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endParaRPr sz="2400" b="1" baseline="0">
              <a:solidFill>
                <a:schemeClr val="accent1">
                  <a:lumMod val="60000"/>
                  <a:lumOff val="40000"/>
                </a:schemeClr>
              </a:solidFill>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ltLang="zh-CN" smtClean="0"/>
              <a:t>Click to edit Master title style</a:t>
            </a:r>
            <a:endParaRPr lang="en-US" altLang="zh-CN" smtClean="0"/>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327B613C-1AD7-49D3-885D-F654C5CDBAA6}" type="datetime1">
              <a:rPr lang="en-US" smtClean="0"/>
            </a:fld>
            <a:endParaRPr lang="en-US" dirty="0"/>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endParaRPr sz="5400" b="1">
              <a:solidFill>
                <a:schemeClr val="accent1">
                  <a:lumMod val="60000"/>
                  <a:lumOff val="40000"/>
                </a:schemeClr>
              </a:solidFill>
            </a:endParaRP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Picture Placeholder 12"/>
          <p:cNvSpPr>
            <a:spLocks noGrp="1"/>
          </p:cNvSpPr>
          <p:nvPr>
            <p:ph type="pic" sz="quarter" idx="13" hasCustomPrompt="1"/>
          </p:nvPr>
        </p:nvSpPr>
        <p:spPr>
          <a:xfrm>
            <a:off x="6802438" y="2374940"/>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3" name="Picture Placeholder 12"/>
          <p:cNvSpPr>
            <a:spLocks noGrp="1"/>
          </p:cNvSpPr>
          <p:nvPr>
            <p:ph type="pic" sz="quarter" idx="14" hasCustomPrompt="1"/>
          </p:nvPr>
        </p:nvSpPr>
        <p:spPr>
          <a:xfrm>
            <a:off x="6802438" y="4535424"/>
            <a:ext cx="2057400" cy="2039112"/>
          </a:xfrm>
        </p:spPr>
        <p:txBody>
          <a:bodyPr/>
          <a:lstStyle>
            <a:lvl1pPr>
              <a:buNone/>
              <a:defRPr/>
            </a:lvl1pPr>
          </a:lstStyle>
          <a:p>
            <a:r>
              <a:rPr lang="en-US" altLang="zh-CN" smtClean="0"/>
              <a:t>Drag picture to placeholder or click icon to add</a:t>
            </a:r>
            <a:endParaRPr lang="en-US" altLang="zh-CN" smtClean="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ltLang="zh-CN" smtClean="0"/>
              <a:t>Click to edit Master title style</a:t>
            </a:r>
            <a:endParaRPr lang="en-US" altLang="zh-CN" smtClean="0"/>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327B613C-1AD7-49D3-885D-F654C5CDBAA6}" type="datetime1">
              <a:rPr lang="en-US" smtClean="0"/>
            </a:fld>
            <a:endParaRPr lang="en-US" dirty="0"/>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endParaRPr sz="5400" b="1">
              <a:solidFill>
                <a:schemeClr val="accent1">
                  <a:lumMod val="60000"/>
                  <a:lumOff val="40000"/>
                </a:schemeClr>
              </a:solidFill>
            </a:endParaRP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Picture Placeholder 12"/>
          <p:cNvSpPr>
            <a:spLocks noGrp="1"/>
          </p:cNvSpPr>
          <p:nvPr>
            <p:ph type="pic" sz="quarter" idx="13" hasCustomPrompt="1"/>
          </p:nvPr>
        </p:nvSpPr>
        <p:spPr>
          <a:xfrm>
            <a:off x="4624388" y="228600"/>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3" name="Picture Placeholder 12"/>
          <p:cNvSpPr>
            <a:spLocks noGrp="1"/>
          </p:cNvSpPr>
          <p:nvPr>
            <p:ph type="pic" sz="quarter" idx="14" hasCustomPrompt="1"/>
          </p:nvPr>
        </p:nvSpPr>
        <p:spPr>
          <a:xfrm>
            <a:off x="4624388" y="2381663"/>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4" name="Picture Placeholder 12"/>
          <p:cNvSpPr>
            <a:spLocks noGrp="1"/>
          </p:cNvSpPr>
          <p:nvPr>
            <p:ph type="pic" sz="quarter" idx="15" hasCustomPrompt="1"/>
          </p:nvPr>
        </p:nvSpPr>
        <p:spPr>
          <a:xfrm>
            <a:off x="6803136" y="2381662"/>
            <a:ext cx="2057400" cy="4187952"/>
          </a:xfrm>
        </p:spPr>
        <p:txBody>
          <a:bodyPr/>
          <a:lstStyle>
            <a:lvl1pPr>
              <a:buNone/>
              <a:defRPr/>
            </a:lvl1pPr>
          </a:lstStyle>
          <a:p>
            <a:r>
              <a:rPr lang="en-US" altLang="zh-CN" smtClean="0"/>
              <a:t>Drag picture to placeholder or click icon to add</a:t>
            </a:r>
            <a:endParaRPr lang="en-US" altLang="zh-CN" smtClean="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ltLang="zh-CN" smtClean="0"/>
              <a:t>Click to edit Master title style</a:t>
            </a:r>
            <a:endParaRPr lang="en-US" altLang="zh-CN" smtClean="0"/>
          </a:p>
        </p:txBody>
      </p:sp>
      <p:sp>
        <p:nvSpPr>
          <p:cNvPr id="3" name="Picture Placeholder 2"/>
          <p:cNvSpPr>
            <a:spLocks noGrp="1"/>
          </p:cNvSpPr>
          <p:nvPr>
            <p:ph type="pic" idx="1" hasCustomPrompt="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ltLang="zh-CN" smtClean="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7391399" y="6423585"/>
            <a:ext cx="1537447" cy="365125"/>
          </a:xfrm>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a:xfrm>
            <a:off x="4191000" y="6423585"/>
            <a:ext cx="3005138" cy="365125"/>
          </a:xfr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endParaRPr sz="2400" b="1" baseline="0">
              <a:solidFill>
                <a:schemeClr val="accent1">
                  <a:lumMod val="60000"/>
                  <a:lumOff val="40000"/>
                </a:schemeClr>
              </a:solidFill>
            </a:endParaRPr>
          </a:p>
        </p:txBody>
      </p:sp>
      <p:sp>
        <p:nvSpPr>
          <p:cNvPr id="14" name="Picture Placeholder 12"/>
          <p:cNvSpPr>
            <a:spLocks noGrp="1"/>
          </p:cNvSpPr>
          <p:nvPr>
            <p:ph type="pic" sz="quarter" idx="13" hasCustomPrompt="1"/>
          </p:nvPr>
        </p:nvSpPr>
        <p:spPr>
          <a:xfrm>
            <a:off x="277905" y="228600"/>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5" name="Picture Placeholder 12"/>
          <p:cNvSpPr>
            <a:spLocks noGrp="1"/>
          </p:cNvSpPr>
          <p:nvPr>
            <p:ph type="pic" sz="quarter" idx="14" hasCustomPrompt="1"/>
          </p:nvPr>
        </p:nvSpPr>
        <p:spPr>
          <a:xfrm>
            <a:off x="2460625" y="228600"/>
            <a:ext cx="2057400" cy="2039112"/>
          </a:xfrm>
        </p:spPr>
        <p:txBody>
          <a:bodyPr/>
          <a:lstStyle>
            <a:lvl1pPr>
              <a:buNone/>
              <a:defRPr/>
            </a:lvl1pPr>
          </a:lstStyle>
          <a:p>
            <a:r>
              <a:rPr lang="en-US" altLang="zh-CN" smtClean="0"/>
              <a:t>Drag picture to placeholder or click icon to add</a:t>
            </a:r>
            <a:endParaRPr lang="en-US" altLang="zh-CN" smtClean="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Date Placeholder 3"/>
          <p:cNvSpPr>
            <a:spLocks noGrp="1"/>
          </p:cNvSpPr>
          <p:nvPr>
            <p:ph type="dt" sz="half" idx="10"/>
          </p:nvPr>
        </p:nvSpPr>
        <p:spPr/>
        <p:txBody>
          <a:bodyPr/>
          <a:lstStyle/>
          <a:p>
            <a:fld id="{58FB4290-6522-4139-852E-05BD9E7F0D2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Date Placeholder 3"/>
          <p:cNvSpPr>
            <a:spLocks noGrp="1"/>
          </p:cNvSpPr>
          <p:nvPr>
            <p:ph type="dt" sz="half" idx="10"/>
          </p:nvPr>
        </p:nvSpPr>
        <p:spPr/>
        <p:txBody>
          <a:bodyPr/>
          <a:lstStyle/>
          <a:p>
            <a:fld id="{1CEF607B-A47E-422C-9BEF-122CCDB7C52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ltLang="zh-CN" smtClean="0"/>
              <a:t>Click to edit Master title style</a:t>
            </a:r>
            <a:endParaRPr lang="en-US" altLang="zh-CN" smtClean="0"/>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Date Placeholder 3"/>
          <p:cNvSpPr>
            <a:spLocks noGrp="1"/>
          </p:cNvSpPr>
          <p:nvPr>
            <p:ph type="dt" sz="half" idx="10"/>
          </p:nvPr>
        </p:nvSpPr>
        <p:spPr/>
        <p:txBody>
          <a:bodyPr/>
          <a:lstStyle/>
          <a:p>
            <a:fld id="{AAB955F9-81EA-47C5-8059-9E5C2B437C7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498474" y="134471"/>
            <a:ext cx="7556313" cy="995082"/>
          </a:xfrm>
        </p:spPr>
        <p:txBody>
          <a:bodyPr anchor="b" anchorCtr="0"/>
          <a:lstStyle/>
          <a:p>
            <a:r>
              <a:rPr lang="en-US" altLang="zh-CN" smtClean="0"/>
              <a:t>Click to edit Master title style</a:t>
            </a:r>
            <a:endParaRPr lang="en-US" altLang="zh-CN" smtClean="0"/>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Date Placeholder 3"/>
          <p:cNvSpPr>
            <a:spLocks noGrp="1"/>
          </p:cNvSpPr>
          <p:nvPr>
            <p:ph type="dt" sz="half" idx="10"/>
          </p:nvPr>
        </p:nvSpPr>
        <p:spPr/>
        <p:txBody>
          <a:bodyPr/>
          <a:lstStyle/>
          <a:p>
            <a:fld id="{327B613C-1AD7-49D3-885D-F654C5CDBAA6}"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fld>
            <a:endParaRPr lang="en-US"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mtClean="0"/>
              <a:t>Click to edit Master text styles</a:t>
            </a:r>
            <a:endParaRPr lang="en-US" altLang="zh-CN" smtClean="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lang="en-US" altLang="zh-CN" smtClean="0"/>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327B613C-1AD7-49D3-885D-F654C5CDBAA6}" type="datetime1">
              <a:rPr lang="en-US" smtClean="0"/>
            </a:fld>
            <a:endParaRPr lang="en-US"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Picture Placeholder 12"/>
          <p:cNvSpPr>
            <a:spLocks noGrp="1"/>
          </p:cNvSpPr>
          <p:nvPr>
            <p:ph type="pic" sz="quarter" idx="12" hasCustomPrompt="1"/>
          </p:nvPr>
        </p:nvSpPr>
        <p:spPr>
          <a:xfrm>
            <a:off x="4624388" y="228600"/>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4" name="Picture Placeholder 12"/>
          <p:cNvSpPr>
            <a:spLocks noGrp="1"/>
          </p:cNvSpPr>
          <p:nvPr>
            <p:ph type="pic" sz="quarter" idx="13" hasCustomPrompt="1"/>
          </p:nvPr>
        </p:nvSpPr>
        <p:spPr>
          <a:xfrm>
            <a:off x="6802438" y="2377440"/>
            <a:ext cx="2057400" cy="2039112"/>
          </a:xfrm>
        </p:spPr>
        <p:txBody>
          <a:bodyPr/>
          <a:lstStyle>
            <a:lvl1pPr>
              <a:buNone/>
              <a:defRPr/>
            </a:lvl1pPr>
          </a:lstStyle>
          <a:p>
            <a:r>
              <a:rPr lang="en-US" altLang="zh-CN" smtClean="0"/>
              <a:t>Drag picture to placeholder or click icon to add</a:t>
            </a:r>
            <a:endParaRPr lang="en-US" altLang="zh-CN" smtClean="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endParaRPr sz="5400" b="1">
              <a:solidFill>
                <a:schemeClr val="accent1">
                  <a:lumMod val="60000"/>
                  <a:lumOff val="40000"/>
                </a:schemeClr>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ltLang="zh-CN" smtClean="0"/>
              <a:t>Click to edit Master title style</a:t>
            </a:r>
            <a:endParaRPr lang="en-US" altLang="zh-CN" smtClean="0"/>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63A9A7CB-BEE6-4F99-898E-913F06E8E125}" type="datetime1">
              <a:rPr lang="en-US" smtClean="0"/>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8305800" y="6248774"/>
            <a:ext cx="554038" cy="365125"/>
          </a:xfrm>
        </p:spPr>
        <p:txBody>
          <a:bodyPr/>
          <a:lstStyle/>
          <a:p>
            <a:fld id="{6E2D2B3B-882E-40F3-A32F-6DD516915044}" type="slidenum">
              <a:rPr lang="en-US" smtClean="0"/>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endParaRPr sz="4000" b="1">
              <a:solidFill>
                <a:schemeClr val="accent1">
                  <a:lumMod val="60000"/>
                  <a:lumOff val="40000"/>
                </a:schemeClr>
              </a:solidFill>
            </a:endParaRP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5" name="Date Placeholder 4"/>
          <p:cNvSpPr>
            <a:spLocks noGrp="1"/>
          </p:cNvSpPr>
          <p:nvPr>
            <p:ph type="dt" sz="half" idx="10"/>
          </p:nvPr>
        </p:nvSpPr>
        <p:spPr/>
        <p:txBody>
          <a:bodyPr/>
          <a:lstStyle/>
          <a:p>
            <a:fld id="{B6EE300C-6FC5-4FC3-AF1A-075E4F50620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lvl1pPr>
              <a:defRPr/>
            </a:lvl1pPr>
          </a:lstStyle>
          <a:p>
            <a:r>
              <a:rPr lang="en-US" altLang="zh-CN" smtClean="0"/>
              <a:t>Click to edit Master title style</a:t>
            </a:r>
            <a:endParaRPr lang="en-US" altLang="zh-CN" smtClean="0"/>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7" name="Date Placeholder 6"/>
          <p:cNvSpPr>
            <a:spLocks noGrp="1"/>
          </p:cNvSpPr>
          <p:nvPr>
            <p:ph type="dt" sz="half" idx="10"/>
          </p:nvPr>
        </p:nvSpPr>
        <p:spPr/>
        <p:txBody>
          <a:bodyPr/>
          <a:lstStyle/>
          <a:p>
            <a:fld id="{F50D295D-4A77-4DEB-B04C-9F4282A8BC0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5" name="Date Placeholder 4"/>
          <p:cNvSpPr>
            <a:spLocks noGrp="1"/>
          </p:cNvSpPr>
          <p:nvPr>
            <p:ph type="dt" sz="half" idx="10"/>
          </p:nvPr>
        </p:nvSpPr>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5" name="Slide Number Placeholder 6"/>
          <p:cNvSpPr>
            <a:spLocks noGrp="1"/>
          </p:cNvSpPr>
          <p:nvPr>
            <p:ph type="sldNum" sz="quarter" idx="12"/>
          </p:nvPr>
        </p:nvSpPr>
        <p:spPr>
          <a:xfrm>
            <a:off x="8305800" y="242234"/>
            <a:ext cx="554038" cy="365125"/>
          </a:xfrm>
        </p:spPr>
        <p:txBody>
          <a:bodyPr/>
          <a:lstStyle/>
          <a:p>
            <a:fld id="{6E2D2B3B-882E-40F3-A32F-6DD516915044}"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endParaRPr sz="3600" b="1">
              <a:solidFill>
                <a:schemeClr val="accent1">
                  <a:lumMod val="60000"/>
                  <a:lumOff val="40000"/>
                </a:schemeClr>
              </a:solidFill>
            </a:endParaRPr>
          </a:p>
        </p:txBody>
      </p:sp>
      <p:sp>
        <p:nvSpPr>
          <p:cNvPr id="2" name="Title 1"/>
          <p:cNvSpPr>
            <a:spLocks noGrp="1"/>
          </p:cNvSpPr>
          <p:nvPr>
            <p:ph type="title"/>
          </p:nvPr>
        </p:nvSpPr>
        <p:spPr/>
        <p:txBody>
          <a:bodyPr/>
          <a:lstStyle/>
          <a:p>
            <a:r>
              <a:rPr lang="en-US" altLang="zh-CN" smtClean="0"/>
              <a:t>Click to edit Master title style</a:t>
            </a:r>
            <a:endParaRPr lang="en-US" altLang="zh-CN" smtClean="0"/>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5" name="Date Placeholder 4"/>
          <p:cNvSpPr>
            <a:spLocks noGrp="1"/>
          </p:cNvSpPr>
          <p:nvPr>
            <p:ph type="dt" sz="half" idx="10"/>
          </p:nvPr>
        </p:nvSpPr>
        <p:spPr/>
        <p:txBody>
          <a:bodyPr/>
          <a:lstStyle/>
          <a:p>
            <a:fld id="{327B613C-1AD7-49D3-885D-F654C5CDBAA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ltLang="zh-CN" smtClean="0"/>
              <a:t>Click to edit Master title style</a:t>
            </a:r>
            <a:endParaRPr lang="en-US" altLang="zh-CN" smtClean="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327B613C-1AD7-49D3-885D-F654C5CDBAA6}" type="datetime1">
              <a:rPr lang="en-US" smtClean="0"/>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6E2D2B3B-882E-40F3-A32F-6DD51691504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anose="05000000000000000000"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anose="05000000000000000000"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anose="05000000000000000000"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anose="05000000000000000000"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anose="05000000000000000000"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anose="05000000000000000000"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anose="05000000000000000000" pitchFamily="2" charset="2"/>
        <a:buChar char=""/>
        <a:defRPr lang="en-US" sz="1800" kern="1200" baseline="0" dirty="0" smtClean="0">
          <a:solidFill>
            <a:schemeClr val="tx1">
              <a:lumMod val="65000"/>
              <a:lumOff val="35000"/>
            </a:schemeClr>
          </a:solidFill>
          <a:latin typeface="+mn-lt"/>
          <a:ea typeface="+mn-ea"/>
          <a:cs typeface="+mn-cs"/>
        </a:defRPr>
      </a:lvl7pPr>
      <a:lvl8pPr marL="1830705" indent="-228600" algn="l" defTabSz="914400" rtl="0" eaLnBrk="1" latinLnBrk="0" hangingPunct="1">
        <a:spcBef>
          <a:spcPct val="20000"/>
        </a:spcBef>
        <a:buClr>
          <a:schemeClr val="accent1">
            <a:lumMod val="60000"/>
            <a:lumOff val="40000"/>
          </a:schemeClr>
        </a:buClr>
        <a:buSzPct val="75000"/>
        <a:buFont typeface="Wingdings" panose="05000000000000000000"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anose="05000000000000000000"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5250" y="4624668"/>
            <a:ext cx="6203949" cy="725207"/>
          </a:xfrm>
        </p:spPr>
        <p:txBody>
          <a:bodyPr>
            <a:noAutofit/>
          </a:bodyPr>
          <a:lstStyle/>
          <a:p>
            <a:r>
              <a:rPr lang="en-US" sz="3200" dirty="0" smtClean="0"/>
              <a:t>Scalable Data Center Simulation</a:t>
            </a:r>
            <a:endParaRPr lang="en-US" sz="3200" dirty="0"/>
          </a:p>
        </p:txBody>
      </p:sp>
      <p:sp>
        <p:nvSpPr>
          <p:cNvPr id="3" name="Subtitle 2"/>
          <p:cNvSpPr>
            <a:spLocks noGrp="1"/>
          </p:cNvSpPr>
          <p:nvPr>
            <p:ph type="subTitle" idx="1"/>
          </p:nvPr>
        </p:nvSpPr>
        <p:spPr>
          <a:xfrm>
            <a:off x="4800600" y="5188322"/>
            <a:ext cx="4038600" cy="748553"/>
          </a:xfrm>
        </p:spPr>
        <p:txBody>
          <a:bodyPr>
            <a:normAutofit/>
          </a:bodyPr>
          <a:lstStyle/>
          <a:p>
            <a:r>
              <a:rPr lang="en-US" sz="1800" dirty="0"/>
              <a:t>a</a:t>
            </a:r>
            <a:r>
              <a:rPr lang="en-US" sz="1800" dirty="0" smtClean="0"/>
              <a:t>nd</a:t>
            </a:r>
            <a:r>
              <a:rPr lang="zh-CN" altLang="en-US" sz="1800" dirty="0" smtClean="0"/>
              <a:t> </a:t>
            </a:r>
            <a:r>
              <a:rPr lang="en-US" altLang="zh-CN" sz="1800" dirty="0" smtClean="0"/>
              <a:t>Overview</a:t>
            </a:r>
            <a:r>
              <a:rPr lang="zh-CN" altLang="en-US" sz="1800" dirty="0" smtClean="0"/>
              <a:t> </a:t>
            </a:r>
            <a:r>
              <a:rPr lang="en-US" altLang="zh-CN" sz="1800" dirty="0" smtClean="0"/>
              <a:t>of</a:t>
            </a:r>
            <a:r>
              <a:rPr lang="zh-CN" altLang="en-US" sz="1800" dirty="0" smtClean="0"/>
              <a:t> </a:t>
            </a:r>
            <a:r>
              <a:rPr lang="en-US" altLang="zh-CN" sz="1800" dirty="0" smtClean="0"/>
              <a:t>Future</a:t>
            </a:r>
            <a:r>
              <a:rPr lang="zh-CN" altLang="en-US" sz="1800" dirty="0" smtClean="0"/>
              <a:t> </a:t>
            </a:r>
            <a:r>
              <a:rPr lang="en-US" altLang="zh-CN" sz="1800" dirty="0" smtClean="0"/>
              <a:t>Perspectives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r>
              <a:rPr lang="en-US" altLang="zh-CN" dirty="0" smtClean="0"/>
              <a:t>ld</a:t>
            </a:r>
            <a:r>
              <a:rPr lang="zh-CN" altLang="en-US" dirty="0" smtClean="0"/>
              <a:t> </a:t>
            </a:r>
            <a:r>
              <a:rPr lang="en-US" altLang="zh-CN" dirty="0" smtClean="0"/>
              <a:t>Data</a:t>
            </a:r>
            <a:r>
              <a:rPr lang="zh-CN" altLang="en-US" dirty="0" smtClean="0"/>
              <a:t> </a:t>
            </a:r>
            <a:r>
              <a:rPr lang="en-US" altLang="zh-CN" dirty="0" smtClean="0"/>
              <a:t>Center</a:t>
            </a:r>
            <a:r>
              <a:rPr lang="zh-CN" altLang="en-US" dirty="0" smtClean="0"/>
              <a:t> </a:t>
            </a:r>
            <a:r>
              <a:rPr lang="en-US" altLang="zh-CN" dirty="0" smtClean="0"/>
              <a:t>Topology</a:t>
            </a:r>
            <a:endParaRPr lang="en-US" dirty="0"/>
          </a:p>
        </p:txBody>
      </p:sp>
      <p:pic>
        <p:nvPicPr>
          <p:cNvPr id="4" name="Content Placeholder 3" descr="OldDataCenterTopo.png"/>
          <p:cNvPicPr>
            <a:picLocks noGrp="1" noChangeAspect="1"/>
          </p:cNvPicPr>
          <p:nvPr>
            <p:ph idx="1"/>
          </p:nvPr>
        </p:nvPicPr>
        <p:blipFill>
          <a:blip r:embed="rId1" cstate="email">
            <a:extLst>
              <a:ext uri="{28A0092B-C50C-407E-A947-70E740481C1C}">
                <a14:useLocalDpi xmlns:a14="http://schemas.microsoft.com/office/drawing/2010/main" val="0"/>
              </a:ext>
            </a:extLst>
          </a:blip>
          <a:srcRect t="-20794" b="-20794"/>
          <a:stretch>
            <a:fillRect/>
          </a:stretch>
        </p:blipFill>
        <p:spPr/>
      </p:pic>
      <p:sp>
        <p:nvSpPr>
          <p:cNvPr id="6" name="Footer Placeholder 5"/>
          <p:cNvSpPr>
            <a:spLocks noGrp="1"/>
          </p:cNvSpPr>
          <p:nvPr>
            <p:ph type="ftr" sz="quarter" idx="11"/>
          </p:nvPr>
        </p:nvSpPr>
        <p:spPr>
          <a:xfrm>
            <a:off x="201705" y="6423585"/>
            <a:ext cx="7211919" cy="365125"/>
          </a:xfrm>
        </p:spPr>
        <p:txBody>
          <a:bodyPr/>
          <a:lstStyle/>
          <a:p>
            <a:r>
              <a:rPr lang="en-US" dirty="0" smtClean="0"/>
              <a:t>Image</a:t>
            </a:r>
            <a:r>
              <a:rPr lang="zh-CN" altLang="en-US" dirty="0" smtClean="0"/>
              <a:t> </a:t>
            </a:r>
            <a:r>
              <a:rPr lang="en-US" altLang="zh-CN" dirty="0"/>
              <a:t>s</a:t>
            </a:r>
            <a:r>
              <a:rPr lang="en-US" dirty="0" smtClean="0"/>
              <a:t>ource: Al-Fares M et al (2008), A Scalable, Commodity Data Center Network Architecture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Fat-Tree Data Center Topology</a:t>
            </a:r>
            <a:endParaRPr lang="en-US" dirty="0"/>
          </a:p>
        </p:txBody>
      </p:sp>
      <p:pic>
        <p:nvPicPr>
          <p:cNvPr id="4" name="Content Placeholder 3" descr="AlFaresFatTree.png"/>
          <p:cNvPicPr>
            <a:picLocks noGrp="1" noChangeAspect="1"/>
          </p:cNvPicPr>
          <p:nvPr>
            <p:ph idx="1"/>
          </p:nvPr>
        </p:nvPicPr>
        <p:blipFill>
          <a:blip r:embed="rId1" cstate="email">
            <a:extLst>
              <a:ext uri="{28A0092B-C50C-407E-A947-70E740481C1C}">
                <a14:useLocalDpi xmlns:a14="http://schemas.microsoft.com/office/drawing/2010/main" val="0"/>
              </a:ext>
            </a:extLst>
          </a:blip>
          <a:srcRect t="-17332" b="-17332"/>
          <a:stretch>
            <a:fillRect/>
          </a:stretch>
        </p:blipFill>
        <p:spPr/>
      </p:pic>
      <p:sp>
        <p:nvSpPr>
          <p:cNvPr id="5" name="Footer Placeholder 4"/>
          <p:cNvSpPr>
            <a:spLocks noGrp="1"/>
          </p:cNvSpPr>
          <p:nvPr>
            <p:ph type="ftr" sz="quarter" idx="11"/>
          </p:nvPr>
        </p:nvSpPr>
        <p:spPr>
          <a:xfrm>
            <a:off x="201706" y="6423585"/>
            <a:ext cx="7354794" cy="365125"/>
          </a:xfrm>
        </p:spPr>
        <p:txBody>
          <a:bodyPr/>
          <a:lstStyle/>
          <a:p>
            <a:r>
              <a:rPr lang="en-US" dirty="0" smtClean="0"/>
              <a:t>Image source: Al-Fares M et al (2008), A Scalable, Commodity Data Center Network Architecture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Simulations of Data Center Network(DCN)</a:t>
            </a:r>
            <a:endParaRPr lang="en-US" dirty="0"/>
          </a:p>
        </p:txBody>
      </p:sp>
      <p:pic>
        <p:nvPicPr>
          <p:cNvPr id="4" name="内容占位符 3"/>
          <p:cNvPicPr>
            <a:picLocks noGrp="1" noChangeAspect="1"/>
          </p:cNvPicPr>
          <p:nvPr>
            <p:ph idx="1"/>
          </p:nvPr>
        </p:nvPicPr>
        <p:blipFill>
          <a:blip r:embed="rId1"/>
          <a:stretch>
            <a:fillRect/>
          </a:stretch>
        </p:blipFill>
        <p:spPr>
          <a:xfrm>
            <a:off x="682618" y="1798320"/>
            <a:ext cx="2327455" cy="4144963"/>
          </a:xfrm>
          <a:prstGeom prst="rect">
            <a:avLst/>
          </a:prstGeom>
        </p:spPr>
      </p:pic>
      <p:pic>
        <p:nvPicPr>
          <p:cNvPr id="5" name="Content Placeholder 3" descr="AlFaresFatTree.png"/>
          <p:cNvPicPr>
            <a:picLocks noChangeAspect="1"/>
          </p:cNvPicPr>
          <p:nvPr/>
        </p:nvPicPr>
        <p:blipFill>
          <a:blip r:embed="rId2" cstate="email">
            <a:extLst>
              <a:ext uri="{28A0092B-C50C-407E-A947-70E740481C1C}">
                <a14:useLocalDpi xmlns:a14="http://schemas.microsoft.com/office/drawing/2010/main" val="0"/>
              </a:ext>
            </a:extLst>
          </a:blip>
          <a:srcRect t="-17332" b="-17332"/>
          <a:stretch>
            <a:fillRect/>
          </a:stretch>
        </p:blipFill>
        <p:spPr>
          <a:xfrm>
            <a:off x="3457647" y="1600200"/>
            <a:ext cx="3649190" cy="2001738"/>
          </a:xfrm>
          <a:prstGeom prst="rect">
            <a:avLst/>
          </a:prstGeom>
        </p:spPr>
      </p:pic>
      <p:sp>
        <p:nvSpPr>
          <p:cNvPr id="6" name="文本框 5"/>
          <p:cNvSpPr txBox="1"/>
          <p:nvPr/>
        </p:nvSpPr>
        <p:spPr>
          <a:xfrm>
            <a:off x="3457647" y="3501469"/>
            <a:ext cx="5305353" cy="2031325"/>
          </a:xfrm>
          <a:prstGeom prst="rect">
            <a:avLst/>
          </a:prstGeom>
          <a:noFill/>
        </p:spPr>
        <p:txBody>
          <a:bodyPr wrap="square" rtlCol="0">
            <a:spAutoFit/>
          </a:bodyPr>
          <a:lstStyle/>
          <a:p>
            <a:pPr algn="just"/>
            <a:r>
              <a:rPr lang="en-US" altLang="zh-CN" sz="1400" dirty="0" smtClean="0"/>
              <a:t>In this part, we applied naming rules that the paper mentioned by using Python. We built a same structure as the picture shows. Mainly, we have 4 pods, which contains 4*(4/2)^2 switches, and each Edge-layer switch links to 2 end host, each Aggregation-layer switch links to 2 lower layer switches and two upper layer switches – core switches. Plus, those switches and end hosts’ IP addresses are arranged by the algorithm in the paper. Then we will run some simulations using this DCN.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484094"/>
            <a:ext cx="7556313" cy="1116106"/>
          </a:xfrm>
        </p:spPr>
        <p:txBody>
          <a:bodyPr/>
          <a:lstStyle/>
          <a:p>
            <a:r>
              <a:rPr lang="en-US" dirty="0" smtClean="0"/>
              <a:t>Routing Algorithm(1)</a:t>
            </a:r>
            <a:br>
              <a:rPr lang="en-US" dirty="0" smtClean="0"/>
            </a:br>
            <a:r>
              <a:rPr lang="en-US" dirty="0"/>
              <a:t>	</a:t>
            </a:r>
            <a:r>
              <a:rPr lang="en-US" sz="2400" dirty="0" smtClean="0"/>
              <a:t>Establishment of Routing Tables</a:t>
            </a:r>
            <a:endParaRPr lang="en-US" dirty="0"/>
          </a:p>
        </p:txBody>
      </p:sp>
      <p:pic>
        <p:nvPicPr>
          <p:cNvPr id="4" name="内容占位符 3"/>
          <p:cNvPicPr>
            <a:picLocks noGrp="1" noChangeAspect="1"/>
          </p:cNvPicPr>
          <p:nvPr>
            <p:ph idx="1"/>
          </p:nvPr>
        </p:nvPicPr>
        <p:blipFill>
          <a:blip r:embed="rId1"/>
          <a:stretch>
            <a:fillRect/>
          </a:stretch>
        </p:blipFill>
        <p:spPr>
          <a:xfrm>
            <a:off x="545070" y="1803163"/>
            <a:ext cx="1721475" cy="2074971"/>
          </a:xfrm>
          <a:prstGeom prst="rect">
            <a:avLst/>
          </a:prstGeom>
        </p:spPr>
      </p:pic>
      <p:pic>
        <p:nvPicPr>
          <p:cNvPr id="5" name="图片 4"/>
          <p:cNvPicPr>
            <a:picLocks noChangeAspect="1"/>
          </p:cNvPicPr>
          <p:nvPr/>
        </p:nvPicPr>
        <p:blipFill>
          <a:blip r:embed="rId2"/>
          <a:stretch>
            <a:fillRect/>
          </a:stretch>
        </p:blipFill>
        <p:spPr>
          <a:xfrm>
            <a:off x="2557695" y="2224773"/>
            <a:ext cx="1591131" cy="3306721"/>
          </a:xfrm>
          <a:prstGeom prst="rect">
            <a:avLst/>
          </a:prstGeom>
        </p:spPr>
      </p:pic>
      <p:pic>
        <p:nvPicPr>
          <p:cNvPr id="6" name="图片 5"/>
          <p:cNvPicPr>
            <a:picLocks noChangeAspect="1"/>
          </p:cNvPicPr>
          <p:nvPr/>
        </p:nvPicPr>
        <p:blipFill>
          <a:blip r:embed="rId3"/>
          <a:stretch>
            <a:fillRect/>
          </a:stretch>
        </p:blipFill>
        <p:spPr>
          <a:xfrm>
            <a:off x="498474" y="4163229"/>
            <a:ext cx="1781509" cy="1844919"/>
          </a:xfrm>
          <a:prstGeom prst="rect">
            <a:avLst/>
          </a:prstGeom>
        </p:spPr>
      </p:pic>
      <p:sp>
        <p:nvSpPr>
          <p:cNvPr id="7" name="文本框 6"/>
          <p:cNvSpPr txBox="1"/>
          <p:nvPr/>
        </p:nvSpPr>
        <p:spPr>
          <a:xfrm>
            <a:off x="4653915" y="2225040"/>
            <a:ext cx="3400425" cy="3719830"/>
          </a:xfrm>
          <a:prstGeom prst="rect">
            <a:avLst/>
          </a:prstGeom>
          <a:noFill/>
        </p:spPr>
        <p:txBody>
          <a:bodyPr wrap="square" rtlCol="0">
            <a:spAutoFit/>
          </a:bodyPr>
          <a:lstStyle/>
          <a:p>
            <a:r>
              <a:rPr lang="en-US" dirty="0" smtClean="0"/>
              <a:t>This is the routing table in each switch, assigned by specific algorithm. There are some differences between different layers. Each table contains prefix table and suffix table. When one packet comes to one switch, the switch will compare the packet destination IP with the table, then decide which port will the packet export.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stretch>
            <a:fillRect/>
          </a:stretch>
        </p:blipFill>
        <p:spPr>
          <a:xfrm>
            <a:off x="389893" y="2029195"/>
            <a:ext cx="4105305" cy="1090620"/>
          </a:xfrm>
          <a:prstGeom prst="rect">
            <a:avLst/>
          </a:prstGeom>
        </p:spPr>
      </p:pic>
      <p:sp>
        <p:nvSpPr>
          <p:cNvPr id="4" name="标题 1"/>
          <p:cNvSpPr>
            <a:spLocks noGrp="1"/>
          </p:cNvSpPr>
          <p:nvPr>
            <p:ph type="title"/>
          </p:nvPr>
        </p:nvSpPr>
        <p:spPr/>
        <p:txBody>
          <a:bodyPr/>
          <a:lstStyle/>
          <a:p>
            <a:r>
              <a:rPr lang="en-US" dirty="0" smtClean="0"/>
              <a:t>Routing Algorithm(2)</a:t>
            </a:r>
            <a:br>
              <a:rPr lang="en-US" dirty="0" smtClean="0"/>
            </a:br>
            <a:r>
              <a:rPr lang="en-US" dirty="0"/>
              <a:t>	</a:t>
            </a:r>
            <a:r>
              <a:rPr lang="en-US" sz="2400" dirty="0" smtClean="0"/>
              <a:t>Applying Routing Algorithm</a:t>
            </a:r>
            <a:endParaRPr lang="en-US" dirty="0"/>
          </a:p>
        </p:txBody>
      </p:sp>
      <p:grpSp>
        <p:nvGrpSpPr>
          <p:cNvPr id="18" name="组合 17"/>
          <p:cNvGrpSpPr/>
          <p:nvPr/>
        </p:nvGrpSpPr>
        <p:grpSpPr>
          <a:xfrm>
            <a:off x="4319195" y="2820553"/>
            <a:ext cx="4424082" cy="2145895"/>
            <a:chOff x="3334871" y="2820553"/>
            <a:chExt cx="5408406" cy="2966744"/>
          </a:xfrm>
        </p:grpSpPr>
        <p:pic>
          <p:nvPicPr>
            <p:cNvPr id="6" name="Content Placeholder 3" descr="AlFaresFatTree.png"/>
            <p:cNvPicPr>
              <a:picLocks noChangeAspect="1"/>
            </p:cNvPicPr>
            <p:nvPr/>
          </p:nvPicPr>
          <p:blipFill>
            <a:blip r:embed="rId2" cstate="email">
              <a:extLst>
                <a:ext uri="{28A0092B-C50C-407E-A947-70E740481C1C}">
                  <a14:useLocalDpi xmlns:a14="http://schemas.microsoft.com/office/drawing/2010/main" val="0"/>
                </a:ext>
              </a:extLst>
            </a:blip>
            <a:srcRect t="-17332" b="-17332"/>
            <a:stretch>
              <a:fillRect/>
            </a:stretch>
          </p:blipFill>
          <p:spPr>
            <a:xfrm>
              <a:off x="3334871" y="2820553"/>
              <a:ext cx="5408406" cy="2966744"/>
            </a:xfrm>
            <a:prstGeom prst="rect">
              <a:avLst/>
            </a:prstGeom>
          </p:spPr>
        </p:pic>
        <p:cxnSp>
          <p:nvCxnSpPr>
            <p:cNvPr id="8" name="直接箭头连接符 7"/>
            <p:cNvCxnSpPr/>
            <p:nvPr/>
          </p:nvCxnSpPr>
          <p:spPr>
            <a:xfrm flipH="1" flipV="1">
              <a:off x="3689873" y="4340711"/>
              <a:ext cx="338866" cy="268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直接箭头连接符 8"/>
            <p:cNvCxnSpPr/>
            <p:nvPr/>
          </p:nvCxnSpPr>
          <p:spPr>
            <a:xfrm flipV="1">
              <a:off x="3689873" y="3463962"/>
              <a:ext cx="1694329" cy="797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488193" y="3518746"/>
              <a:ext cx="589878" cy="6928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6105861" y="4342506"/>
              <a:ext cx="0" cy="2671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a:off x="6124687" y="4699302"/>
              <a:ext cx="77097" cy="2671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7" name="文本框 16"/>
          <p:cNvSpPr txBox="1"/>
          <p:nvPr/>
        </p:nvSpPr>
        <p:spPr>
          <a:xfrm>
            <a:off x="263525" y="3317240"/>
            <a:ext cx="3909060" cy="1799590"/>
          </a:xfrm>
          <a:prstGeom prst="rect">
            <a:avLst/>
          </a:prstGeom>
          <a:noFill/>
        </p:spPr>
        <p:txBody>
          <a:bodyPr wrap="square" rtlCol="0">
            <a:spAutoFit/>
          </a:bodyPr>
          <a:lstStyle/>
          <a:p>
            <a:pPr algn="just"/>
            <a:r>
              <a:rPr lang="en-US" dirty="0" smtClean="0"/>
              <a:t>We simulated the routing path from 10.0.1.2 to 10.2.0.3 using the routing algorithm mentioned in the paper.</a:t>
            </a:r>
            <a:endParaRPr lang="en-US" dirty="0" smtClean="0"/>
          </a:p>
          <a:p>
            <a:pPr algn="just"/>
            <a:endParaRPr lang="en-US" dirty="0"/>
          </a:p>
          <a:p>
            <a:pPr algn="just"/>
            <a:endParaRPr lang="en-US" dirty="0"/>
          </a:p>
        </p:txBody>
      </p:sp>
      <p:sp>
        <p:nvSpPr>
          <p:cNvPr id="3" name="文本框 2"/>
          <p:cNvSpPr txBox="1"/>
          <p:nvPr/>
        </p:nvSpPr>
        <p:spPr>
          <a:xfrm>
            <a:off x="263525" y="4799965"/>
            <a:ext cx="8479790" cy="1961515"/>
          </a:xfrm>
          <a:prstGeom prst="rect">
            <a:avLst/>
          </a:prstGeom>
          <a:noFill/>
        </p:spPr>
        <p:txBody>
          <a:bodyPr wrap="square" rtlCol="0">
            <a:spAutoFit/>
          </a:bodyPr>
          <a:p>
            <a:pPr algn="just"/>
            <a:r>
              <a:rPr lang="en-US" sz="1200" dirty="0" smtClean="0">
                <a:sym typeface="+mn-ea"/>
              </a:rPr>
              <a:t>In this case, First, the gateway switch of the source host (10.0.1.1) will only match the packet with the /0 first-level prefix, and therefore will forward the packet based on the host ID byte according to the secondary table for that prefix. In that table, the packet matches the 0.0.0.3/8 suffix, which points to port 2 and switch 10.0.2.1. Switch 10.0.2.1 also follows the same steps and forwards on port 3, connected to core switch 10.4.1.1. The core switch matches the packet to a terminating 10.2.0.0/16 prefix, which points to the destination pod 2 on port 2, and switch 10.2.2.1. This switch belongs to the same </a:t>
            </a:r>
            <a:r>
              <a:rPr lang="en-US" sz="1200" dirty="0"/>
              <a:t>pod as the destination subnet, and therefore has a terminating prefix, 10.2.0.0/24, which points to the switch responsible for that subnet, 10.2.0.1 on port 0. From there, standard switching techniques deliver the packet to the destination host 10.2.0.3.</a:t>
            </a:r>
            <a:endParaRPr lang="en-US" sz="1200" dirty="0"/>
          </a:p>
          <a:p>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Flow Classification &amp; Scheduling</a:t>
            </a:r>
            <a:endParaRPr lang="en-US" dirty="0"/>
          </a:p>
        </p:txBody>
      </p:sp>
      <p:sp>
        <p:nvSpPr>
          <p:cNvPr id="3" name="文本框 2"/>
          <p:cNvSpPr txBox="1"/>
          <p:nvPr/>
        </p:nvSpPr>
        <p:spPr>
          <a:xfrm>
            <a:off x="4276630" y="2346755"/>
            <a:ext cx="3806791" cy="2954655"/>
          </a:xfrm>
          <a:prstGeom prst="rect">
            <a:avLst/>
          </a:prstGeom>
          <a:noFill/>
        </p:spPr>
        <p:txBody>
          <a:bodyPr wrap="square" rtlCol="0">
            <a:spAutoFit/>
          </a:bodyPr>
          <a:lstStyle/>
          <a:p>
            <a:pPr algn="just"/>
            <a:r>
              <a:rPr lang="en-US" sz="1400" dirty="0" smtClean="0"/>
              <a:t>We also ran several simulations on flow classification.</a:t>
            </a:r>
            <a:endParaRPr lang="en-US" sz="1400" dirty="0" smtClean="0"/>
          </a:p>
          <a:p>
            <a:pPr lvl="0" algn="just" fontAlgn="base"/>
            <a:r>
              <a:rPr lang="en-US" sz="1400" dirty="0" smtClean="0"/>
              <a:t>When there is a new flow coming, we  can run the flow classification algorithm in order to :</a:t>
            </a:r>
            <a:endParaRPr lang="en-US" sz="1400" dirty="0" smtClean="0"/>
          </a:p>
          <a:p>
            <a:pPr lvl="0" algn="just" fontAlgn="base"/>
            <a:r>
              <a:rPr lang="en-US" sz="1400" dirty="0" smtClean="0"/>
              <a:t>1.Recognize </a:t>
            </a:r>
            <a:r>
              <a:rPr lang="en-US" sz="1400" dirty="0"/>
              <a:t>subsequent packets of the same flow, and forward them on the same outgoing port.</a:t>
            </a:r>
            <a:endParaRPr lang="en-US" sz="1400" dirty="0"/>
          </a:p>
          <a:p>
            <a:pPr lvl="0" algn="just" fontAlgn="base"/>
            <a:r>
              <a:rPr lang="en-US" sz="1400" dirty="0" smtClean="0"/>
              <a:t>2.Periodically </a:t>
            </a:r>
            <a:r>
              <a:rPr lang="en-US" sz="1400" dirty="0"/>
              <a:t>reassign a minimal number of flow output ports to minimize any disparity between the aggregate flow capacity of different ports.</a:t>
            </a:r>
            <a:endParaRPr lang="en-US" sz="1400" dirty="0"/>
          </a:p>
          <a:p>
            <a:pPr algn="just"/>
            <a:endParaRPr lang="en-US" dirty="0"/>
          </a:p>
        </p:txBody>
      </p:sp>
      <p:pic>
        <p:nvPicPr>
          <p:cNvPr id="5" name="图片 4"/>
          <p:cNvPicPr>
            <a:picLocks noChangeAspect="1"/>
          </p:cNvPicPr>
          <p:nvPr/>
        </p:nvPicPr>
        <p:blipFill>
          <a:blip r:embed="rId1"/>
          <a:stretch>
            <a:fillRect/>
          </a:stretch>
        </p:blipFill>
        <p:spPr>
          <a:xfrm>
            <a:off x="389823" y="2098406"/>
            <a:ext cx="3886807" cy="3451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Future</a:t>
            </a:r>
            <a:r>
              <a:rPr lang="zh-CN" altLang="en-US" dirty="0"/>
              <a:t> </a:t>
            </a:r>
            <a:r>
              <a:rPr lang="en-US" altLang="zh-CN" dirty="0"/>
              <a:t>Perspectives</a:t>
            </a:r>
            <a:endParaRPr lang="en-US" dirty="0"/>
          </a:p>
        </p:txBody>
      </p:sp>
      <p:sp>
        <p:nvSpPr>
          <p:cNvPr id="3" name="内容占位符 2"/>
          <p:cNvSpPr>
            <a:spLocks noGrp="1"/>
          </p:cNvSpPr>
          <p:nvPr>
            <p:ph idx="1"/>
          </p:nvPr>
        </p:nvSpPr>
        <p:spPr/>
        <p:txBody>
          <a:bodyPr/>
          <a:lstStyle/>
          <a:p>
            <a:pPr lvl="2"/>
            <a:r>
              <a:rPr lang="en-US" dirty="0" smtClean="0"/>
              <a:t>Fat-Tree &amp; VL2: center on switches.</a:t>
            </a:r>
            <a:endParaRPr lang="en-US" dirty="0" smtClean="0"/>
          </a:p>
          <a:p>
            <a:pPr lvl="2"/>
            <a:r>
              <a:rPr lang="en-US" dirty="0" smtClean="0"/>
              <a:t>New Architectures: </a:t>
            </a:r>
            <a:r>
              <a:rPr lang="en-US" dirty="0" err="1" smtClean="0"/>
              <a:t>Dcell</a:t>
            </a:r>
            <a:r>
              <a:rPr lang="en-US" dirty="0" smtClean="0"/>
              <a:t>, </a:t>
            </a:r>
            <a:r>
              <a:rPr lang="en-US" dirty="0" err="1" smtClean="0"/>
              <a:t>FiConn</a:t>
            </a:r>
            <a:r>
              <a:rPr lang="en-US" dirty="0" smtClean="0"/>
              <a:t>, </a:t>
            </a:r>
            <a:r>
              <a:rPr lang="en-US" dirty="0" err="1" smtClean="0"/>
              <a:t>Bcube</a:t>
            </a:r>
            <a:r>
              <a:rPr lang="en-US" dirty="0" smtClean="0"/>
              <a:t>: center on server.</a:t>
            </a:r>
            <a:endParaRPr lang="en-US" dirty="0" smtClean="0"/>
          </a:p>
          <a:p>
            <a:pPr lvl="2"/>
            <a:endParaRPr lang="en-US" dirty="0"/>
          </a:p>
          <a:p>
            <a:pPr lvl="2"/>
            <a:endParaRPr lang="en-US" dirty="0" smtClean="0"/>
          </a:p>
        </p:txBody>
      </p:sp>
      <p:sp>
        <p:nvSpPr>
          <p:cNvPr id="4" name="矩形 3"/>
          <p:cNvSpPr/>
          <p:nvPr/>
        </p:nvSpPr>
        <p:spPr>
          <a:xfrm>
            <a:off x="498474" y="6397129"/>
            <a:ext cx="7556313" cy="400110"/>
          </a:xfrm>
          <a:prstGeom prst="rect">
            <a:avLst/>
          </a:prstGeom>
        </p:spPr>
        <p:txBody>
          <a:bodyPr wrap="square">
            <a:spAutoFit/>
          </a:bodyPr>
          <a:lstStyle/>
          <a:p>
            <a:r>
              <a:rPr lang="en-US" sz="1000" dirty="0" err="1"/>
              <a:t>Guo</a:t>
            </a:r>
            <a:r>
              <a:rPr lang="en-US" sz="1000" dirty="0"/>
              <a:t> C, Lu G, Li D, Wu H, Zhang X, Shi Y, Tian C, Zhang Y, Lu S. BCube: A high performance, server-centric network architecture for modular data centers. In: Proc. of the SIGCOMM. 2009. 63-74 .</a:t>
            </a:r>
            <a:endParaRPr lang="en-US" sz="1000" dirty="0"/>
          </a:p>
        </p:txBody>
      </p:sp>
      <p:pic>
        <p:nvPicPr>
          <p:cNvPr id="5" name="图片 4"/>
          <p:cNvPicPr>
            <a:picLocks noChangeAspect="1"/>
          </p:cNvPicPr>
          <p:nvPr/>
        </p:nvPicPr>
        <p:blipFill>
          <a:blip r:embed="rId1"/>
          <a:stretch>
            <a:fillRect/>
          </a:stretch>
        </p:blipFill>
        <p:spPr>
          <a:xfrm>
            <a:off x="1304930" y="2804201"/>
            <a:ext cx="5943399" cy="1794117"/>
          </a:xfrm>
          <a:prstGeom prst="rect">
            <a:avLst/>
          </a:prstGeom>
        </p:spPr>
      </p:pic>
      <p:pic>
        <p:nvPicPr>
          <p:cNvPr id="6" name="图片 5"/>
          <p:cNvPicPr>
            <a:picLocks noChangeAspect="1"/>
          </p:cNvPicPr>
          <p:nvPr/>
        </p:nvPicPr>
        <p:blipFill>
          <a:blip r:embed="rId2"/>
          <a:stretch>
            <a:fillRect/>
          </a:stretch>
        </p:blipFill>
        <p:spPr>
          <a:xfrm>
            <a:off x="1304930" y="4699690"/>
            <a:ext cx="2189396" cy="1697439"/>
          </a:xfrm>
          <a:prstGeom prst="rect">
            <a:avLst/>
          </a:prstGeom>
        </p:spPr>
      </p:pic>
      <p:sp>
        <p:nvSpPr>
          <p:cNvPr id="7" name="文本框 6"/>
          <p:cNvSpPr txBox="1"/>
          <p:nvPr/>
        </p:nvSpPr>
        <p:spPr>
          <a:xfrm>
            <a:off x="3959625" y="6016177"/>
            <a:ext cx="4177365" cy="261610"/>
          </a:xfrm>
          <a:prstGeom prst="rect">
            <a:avLst/>
          </a:prstGeom>
          <a:noFill/>
        </p:spPr>
        <p:txBody>
          <a:bodyPr wrap="square" rtlCol="0">
            <a:spAutoFit/>
          </a:bodyPr>
          <a:lstStyle/>
          <a:p>
            <a:r>
              <a:rPr lang="en-US" sz="1100" dirty="0" smtClean="0"/>
              <a:t>Image Source: </a:t>
            </a:r>
            <a:r>
              <a:rPr lang="en-US" sz="1100" dirty="0"/>
              <a:t>http://www.jos.org.cn/html/2014/6/4444.htm</a:t>
            </a:r>
            <a:endParaRPr lang="en-US" sz="1100" dirty="0"/>
          </a:p>
        </p:txBody>
      </p:sp>
    </p:spTree>
  </p:cSld>
  <p:clrMapOvr>
    <a:masterClrMapping/>
  </p:clrMapOvr>
</p:sld>
</file>

<file path=ppt/theme/theme1.xml><?xml version="1.0" encoding="utf-8"?>
<a:theme xmlns:a="http://schemas.openxmlformats.org/drawingml/2006/main" name="Advantag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0</TotalTime>
  <Words>3025</Words>
  <Application>WPS 演示</Application>
  <PresentationFormat>全屏显示(4:3)</PresentationFormat>
  <Paragraphs>48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Rockwell</vt:lpstr>
      <vt:lpstr>Segoe Print</vt:lpstr>
      <vt:lpstr>微软雅黑</vt:lpstr>
      <vt:lpstr>Calibri</vt:lpstr>
      <vt:lpstr>Advantage</vt:lpstr>
      <vt:lpstr>Scalable Data Center Simulation</vt:lpstr>
      <vt:lpstr>Old Data Center Topology</vt:lpstr>
      <vt:lpstr>Fat-Tree Data Center Topology</vt:lpstr>
      <vt:lpstr>Simulations of Data Center Network(DCN)</vt:lpstr>
      <vt:lpstr>Routing Algorithm(1) 	Establishment of Routing Tables</vt:lpstr>
      <vt:lpstr>Routing Algorithm(2) 	Applying Routing Algorithm</vt:lpstr>
      <vt:lpstr>Flow Classification &amp; Scheduling</vt:lpstr>
      <vt:lpstr>Overview of Future Perspectives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Wen</dc:creator>
  <cp:lastModifiedBy>GLH</cp:lastModifiedBy>
  <cp:revision>14</cp:revision>
  <dcterms:created xsi:type="dcterms:W3CDTF">2017-04-18T00:06:00Z</dcterms:created>
  <dcterms:modified xsi:type="dcterms:W3CDTF">2017-04-18T19:56:01Z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