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0" r:id="rId1"/>
  </p:sldMasterIdLst>
  <p:notesMasterIdLst>
    <p:notesMasterId r:id="rId37"/>
  </p:notesMasterIdLst>
  <p:sldIdLst>
    <p:sldId id="256" r:id="rId2"/>
    <p:sldId id="258" r:id="rId3"/>
    <p:sldId id="259" r:id="rId4"/>
    <p:sldId id="260" r:id="rId5"/>
    <p:sldId id="261" r:id="rId6"/>
    <p:sldId id="262" r:id="rId7"/>
    <p:sldId id="263" r:id="rId8"/>
    <p:sldId id="269" r:id="rId9"/>
    <p:sldId id="270" r:id="rId10"/>
    <p:sldId id="271" r:id="rId11"/>
    <p:sldId id="272" r:id="rId12"/>
    <p:sldId id="265" r:id="rId13"/>
    <p:sldId id="266" r:id="rId14"/>
    <p:sldId id="273" r:id="rId15"/>
    <p:sldId id="268" r:id="rId16"/>
    <p:sldId id="264" r:id="rId17"/>
    <p:sldId id="274" r:id="rId18"/>
    <p:sldId id="276" r:id="rId19"/>
    <p:sldId id="277" r:id="rId20"/>
    <p:sldId id="275" r:id="rId21"/>
    <p:sldId id="278" r:id="rId22"/>
    <p:sldId id="279" r:id="rId23"/>
    <p:sldId id="280" r:id="rId24"/>
    <p:sldId id="281" r:id="rId25"/>
    <p:sldId id="283" r:id="rId26"/>
    <p:sldId id="282" r:id="rId27"/>
    <p:sldId id="284" r:id="rId28"/>
    <p:sldId id="285" r:id="rId29"/>
    <p:sldId id="286" r:id="rId30"/>
    <p:sldId id="287" r:id="rId31"/>
    <p:sldId id="288" r:id="rId32"/>
    <p:sldId id="289" r:id="rId33"/>
    <p:sldId id="290" r:id="rId34"/>
    <p:sldId id="292" r:id="rId35"/>
    <p:sldId id="293"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9DD3E"/>
    <a:srgbClr val="36D04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80" d="100"/>
          <a:sy n="80" d="100"/>
        </p:scale>
        <p:origin x="-210" y="21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ECFB5AB-0469-4F32-A8EE-02221D2C068B}" type="datetimeFigureOut">
              <a:rPr lang="en-US" smtClean="0"/>
              <a:t>6/13/2014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6787550-DF3D-480E-A270-94776B59BBFE}" type="slidenum">
              <a:rPr lang="en-US" smtClean="0"/>
              <a:t>‹#›</a:t>
            </a:fld>
            <a:endParaRPr lang="en-US"/>
          </a:p>
        </p:txBody>
      </p:sp>
    </p:spTree>
    <p:extLst>
      <p:ext uri="{BB962C8B-B14F-4D97-AF65-F5344CB8AC3E}">
        <p14:creationId xmlns:p14="http://schemas.microsoft.com/office/powerpoint/2010/main" val="17795276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6787550-DF3D-480E-A270-94776B59BBFE}" type="slidenum">
              <a:rPr lang="en-US" smtClean="0"/>
              <a:t>1</a:t>
            </a:fld>
            <a:endParaRPr lang="en-US"/>
          </a:p>
        </p:txBody>
      </p:sp>
    </p:spTree>
    <p:extLst>
      <p:ext uri="{BB962C8B-B14F-4D97-AF65-F5344CB8AC3E}">
        <p14:creationId xmlns:p14="http://schemas.microsoft.com/office/powerpoint/2010/main" val="25542418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A9A9B5-DC01-AC42-989B-7F58D218AD43}" type="slidenum">
              <a:rPr lang="en-US"/>
              <a:pPr/>
              <a:t>12</a:t>
            </a:fld>
            <a:endParaRPr lang="en-US"/>
          </a:p>
        </p:txBody>
      </p:sp>
      <p:sp>
        <p:nvSpPr>
          <p:cNvPr id="4198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41987"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D7DF48E-68A1-48B8-ACED-50F150376B6A}" type="datetimeFigureOut">
              <a:rPr lang="en-US" smtClean="0"/>
              <a:t>6/13/2014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F8540D-79B9-4723-AD4E-4E6CE158069F}" type="slidenum">
              <a:rPr lang="en-US" smtClean="0"/>
              <a:t>‹#›</a:t>
            </a:fld>
            <a:endParaRPr lang="en-US"/>
          </a:p>
        </p:txBody>
      </p:sp>
    </p:spTree>
    <p:extLst>
      <p:ext uri="{BB962C8B-B14F-4D97-AF65-F5344CB8AC3E}">
        <p14:creationId xmlns:p14="http://schemas.microsoft.com/office/powerpoint/2010/main" val="3801398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D7DF48E-68A1-48B8-ACED-50F150376B6A}" type="datetimeFigureOut">
              <a:rPr lang="en-US" smtClean="0"/>
              <a:t>6/13/2014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F8540D-79B9-4723-AD4E-4E6CE158069F}" type="slidenum">
              <a:rPr lang="en-US" smtClean="0"/>
              <a:t>‹#›</a:t>
            </a:fld>
            <a:endParaRPr lang="en-US"/>
          </a:p>
        </p:txBody>
      </p:sp>
    </p:spTree>
    <p:extLst>
      <p:ext uri="{BB962C8B-B14F-4D97-AF65-F5344CB8AC3E}">
        <p14:creationId xmlns:p14="http://schemas.microsoft.com/office/powerpoint/2010/main" val="37524004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D7DF48E-68A1-48B8-ACED-50F150376B6A}" type="datetimeFigureOut">
              <a:rPr lang="en-US" smtClean="0"/>
              <a:t>6/13/2014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F8540D-79B9-4723-AD4E-4E6CE158069F}" type="slidenum">
              <a:rPr lang="en-US" smtClean="0"/>
              <a:t>‹#›</a:t>
            </a:fld>
            <a:endParaRPr lang="en-US"/>
          </a:p>
        </p:txBody>
      </p:sp>
    </p:spTree>
    <p:extLst>
      <p:ext uri="{BB962C8B-B14F-4D97-AF65-F5344CB8AC3E}">
        <p14:creationId xmlns:p14="http://schemas.microsoft.com/office/powerpoint/2010/main" val="12192587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D7DF48E-68A1-48B8-ACED-50F150376B6A}" type="datetimeFigureOut">
              <a:rPr lang="en-US" smtClean="0"/>
              <a:t>6/13/2014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F8540D-79B9-4723-AD4E-4E6CE158069F}" type="slidenum">
              <a:rPr lang="en-US" smtClean="0"/>
              <a:t>‹#›</a:t>
            </a:fld>
            <a:endParaRPr lang="en-US"/>
          </a:p>
        </p:txBody>
      </p:sp>
    </p:spTree>
    <p:extLst>
      <p:ext uri="{BB962C8B-B14F-4D97-AF65-F5344CB8AC3E}">
        <p14:creationId xmlns:p14="http://schemas.microsoft.com/office/powerpoint/2010/main" val="1061343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D7DF48E-68A1-48B8-ACED-50F150376B6A}" type="datetimeFigureOut">
              <a:rPr lang="en-US" smtClean="0"/>
              <a:t>6/13/2014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F8540D-79B9-4723-AD4E-4E6CE158069F}" type="slidenum">
              <a:rPr lang="en-US" smtClean="0"/>
              <a:t>‹#›</a:t>
            </a:fld>
            <a:endParaRPr lang="en-US"/>
          </a:p>
        </p:txBody>
      </p:sp>
    </p:spTree>
    <p:extLst>
      <p:ext uri="{BB962C8B-B14F-4D97-AF65-F5344CB8AC3E}">
        <p14:creationId xmlns:p14="http://schemas.microsoft.com/office/powerpoint/2010/main" val="27763796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D7DF48E-68A1-48B8-ACED-50F150376B6A}" type="datetimeFigureOut">
              <a:rPr lang="en-US" smtClean="0"/>
              <a:t>6/13/2014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F8540D-79B9-4723-AD4E-4E6CE158069F}" type="slidenum">
              <a:rPr lang="en-US" smtClean="0"/>
              <a:t>‹#›</a:t>
            </a:fld>
            <a:endParaRPr lang="en-US"/>
          </a:p>
        </p:txBody>
      </p:sp>
    </p:spTree>
    <p:extLst>
      <p:ext uri="{BB962C8B-B14F-4D97-AF65-F5344CB8AC3E}">
        <p14:creationId xmlns:p14="http://schemas.microsoft.com/office/powerpoint/2010/main" val="22878785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D7DF48E-68A1-48B8-ACED-50F150376B6A}" type="datetimeFigureOut">
              <a:rPr lang="en-US" smtClean="0"/>
              <a:t>6/13/2014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9F8540D-79B9-4723-AD4E-4E6CE158069F}" type="slidenum">
              <a:rPr lang="en-US" smtClean="0"/>
              <a:t>‹#›</a:t>
            </a:fld>
            <a:endParaRPr lang="en-US"/>
          </a:p>
        </p:txBody>
      </p:sp>
    </p:spTree>
    <p:extLst>
      <p:ext uri="{BB962C8B-B14F-4D97-AF65-F5344CB8AC3E}">
        <p14:creationId xmlns:p14="http://schemas.microsoft.com/office/powerpoint/2010/main" val="8913446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D7DF48E-68A1-48B8-ACED-50F150376B6A}" type="datetimeFigureOut">
              <a:rPr lang="en-US" smtClean="0"/>
              <a:t>6/13/2014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9F8540D-79B9-4723-AD4E-4E6CE158069F}" type="slidenum">
              <a:rPr lang="en-US" smtClean="0"/>
              <a:t>‹#›</a:t>
            </a:fld>
            <a:endParaRPr lang="en-US"/>
          </a:p>
        </p:txBody>
      </p:sp>
    </p:spTree>
    <p:extLst>
      <p:ext uri="{BB962C8B-B14F-4D97-AF65-F5344CB8AC3E}">
        <p14:creationId xmlns:p14="http://schemas.microsoft.com/office/powerpoint/2010/main" val="27087690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7DF48E-68A1-48B8-ACED-50F150376B6A}" type="datetimeFigureOut">
              <a:rPr lang="en-US" smtClean="0"/>
              <a:t>6/13/2014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9F8540D-79B9-4723-AD4E-4E6CE158069F}" type="slidenum">
              <a:rPr lang="en-US" smtClean="0"/>
              <a:t>‹#›</a:t>
            </a:fld>
            <a:endParaRPr lang="en-US"/>
          </a:p>
        </p:txBody>
      </p:sp>
    </p:spTree>
    <p:extLst>
      <p:ext uri="{BB962C8B-B14F-4D97-AF65-F5344CB8AC3E}">
        <p14:creationId xmlns:p14="http://schemas.microsoft.com/office/powerpoint/2010/main" val="330310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D7DF48E-68A1-48B8-ACED-50F150376B6A}" type="datetimeFigureOut">
              <a:rPr lang="en-US" smtClean="0"/>
              <a:t>6/13/2014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F8540D-79B9-4723-AD4E-4E6CE158069F}" type="slidenum">
              <a:rPr lang="en-US" smtClean="0"/>
              <a:t>‹#›</a:t>
            </a:fld>
            <a:endParaRPr lang="en-US"/>
          </a:p>
        </p:txBody>
      </p:sp>
    </p:spTree>
    <p:extLst>
      <p:ext uri="{BB962C8B-B14F-4D97-AF65-F5344CB8AC3E}">
        <p14:creationId xmlns:p14="http://schemas.microsoft.com/office/powerpoint/2010/main" val="40519158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D7DF48E-68A1-48B8-ACED-50F150376B6A}" type="datetimeFigureOut">
              <a:rPr lang="en-US" smtClean="0"/>
              <a:t>6/13/2014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F8540D-79B9-4723-AD4E-4E6CE158069F}" type="slidenum">
              <a:rPr lang="en-US" smtClean="0"/>
              <a:t>‹#›</a:t>
            </a:fld>
            <a:endParaRPr lang="en-US"/>
          </a:p>
        </p:txBody>
      </p:sp>
    </p:spTree>
    <p:extLst>
      <p:ext uri="{BB962C8B-B14F-4D97-AF65-F5344CB8AC3E}">
        <p14:creationId xmlns:p14="http://schemas.microsoft.com/office/powerpoint/2010/main" val="2150483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7DF48E-68A1-48B8-ACED-50F150376B6A}" type="datetimeFigureOut">
              <a:rPr lang="en-US" smtClean="0"/>
              <a:t>6/13/2014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F8540D-79B9-4723-AD4E-4E6CE158069F}" type="slidenum">
              <a:rPr lang="en-US" smtClean="0"/>
              <a:t>‹#›</a:t>
            </a:fld>
            <a:endParaRPr lang="en-US"/>
          </a:p>
        </p:txBody>
      </p:sp>
    </p:spTree>
    <p:extLst>
      <p:ext uri="{BB962C8B-B14F-4D97-AF65-F5344CB8AC3E}">
        <p14:creationId xmlns:p14="http://schemas.microsoft.com/office/powerpoint/2010/main" val="1845198051"/>
      </p:ext>
    </p:extLst>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www.grotto-networking.com/"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projects.coin-or.org/Clp" TargetMode="External"/><Relationship Id="rId2" Type="http://schemas.openxmlformats.org/officeDocument/2006/relationships/hyperlink" Target="http://lpsolve.sourceforge.net/5.5/" TargetMode="External"/><Relationship Id="rId1" Type="http://schemas.openxmlformats.org/officeDocument/2006/relationships/slideLayout" Target="../slideLayouts/slideLayout2.xml"/><Relationship Id="rId5" Type="http://schemas.openxmlformats.org/officeDocument/2006/relationships/hyperlink" Target="http://www-03.ibm.com/software/products/en/ibmilogcpleoptistud/" TargetMode="External"/><Relationship Id="rId4" Type="http://schemas.openxmlformats.org/officeDocument/2006/relationships/hyperlink" Target="https://www.gnu.org/software/glpk/"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lpsolve.sourceforge.net/5.5/" TargetMode="External"/><Relationship Id="rId2" Type="http://schemas.openxmlformats.org/officeDocument/2006/relationships/hyperlink" Target="http://www.ampl.com/"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www.coin-or.org/PuLP/"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en.wikipedia.org/wiki/Graph_theory"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hyperlink" Target="https://en.wikipedia.org/wiki/Edge_(graph_theory)" TargetMode="External"/><Relationship Id="rId3" Type="http://schemas.openxmlformats.org/officeDocument/2006/relationships/hyperlink" Target="https://en.wikipedia.org/wiki/Set_(mathematics)" TargetMode="External"/><Relationship Id="rId7" Type="http://schemas.openxmlformats.org/officeDocument/2006/relationships/hyperlink" Target="https://en.wikipedia.org/wiki/Unordered_pair" TargetMode="External"/><Relationship Id="rId2" Type="http://schemas.openxmlformats.org/officeDocument/2006/relationships/hyperlink" Target="https://en.wikipedia.org/wiki/Directed_graph" TargetMode="External"/><Relationship Id="rId1" Type="http://schemas.openxmlformats.org/officeDocument/2006/relationships/slideLayout" Target="../slideLayouts/slideLayout2.xml"/><Relationship Id="rId6" Type="http://schemas.openxmlformats.org/officeDocument/2006/relationships/hyperlink" Target="https://en.wikipedia.org/wiki/Undirected_graph" TargetMode="External"/><Relationship Id="rId5" Type="http://schemas.openxmlformats.org/officeDocument/2006/relationships/hyperlink" Target="https://en.wikipedia.org/wiki/Ordered_pair" TargetMode="External"/><Relationship Id="rId4" Type="http://schemas.openxmlformats.org/officeDocument/2006/relationships/hyperlink" Target="https://en.wikipedia.org/wiki/Element_(mathematics)" TargetMode="External"/><Relationship Id="rId9"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196" y="0"/>
            <a:ext cx="9125803" cy="6858000"/>
          </a:xfrm>
          <a:prstGeom prst="rect">
            <a:avLst/>
          </a:prstGeom>
          <a:blipFill dpi="0" rotWithShape="1">
            <a:blip r:embed="rId3">
              <a:alphaModFix amt="14000"/>
            </a:blip>
            <a:srcRect/>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sp>
        <p:nvSpPr>
          <p:cNvPr id="2" name="Title 1"/>
          <p:cNvSpPr>
            <a:spLocks noGrp="1"/>
          </p:cNvSpPr>
          <p:nvPr>
            <p:ph type="ctrTitle"/>
          </p:nvPr>
        </p:nvSpPr>
        <p:spPr>
          <a:xfrm>
            <a:off x="694897" y="1752600"/>
            <a:ext cx="7772400" cy="1470025"/>
          </a:xfrm>
        </p:spPr>
        <p:txBody>
          <a:bodyPr>
            <a:normAutofit/>
          </a:bodyPr>
          <a:lstStyle/>
          <a:p>
            <a:r>
              <a:rPr lang="en-US" b="1" i="1" dirty="0" smtClean="0"/>
              <a:t>Network Design Problems: </a:t>
            </a:r>
            <a:r>
              <a:rPr lang="en-US" b="1" i="1" dirty="0"/>
              <a:t>A</a:t>
            </a:r>
            <a:r>
              <a:rPr lang="en-US" b="1" i="1" dirty="0" smtClean="0"/>
              <a:t>n Overview</a:t>
            </a:r>
            <a:endParaRPr lang="en-US" b="1" i="1" dirty="0"/>
          </a:p>
        </p:txBody>
      </p:sp>
      <p:sp>
        <p:nvSpPr>
          <p:cNvPr id="3" name="Subtitle 2"/>
          <p:cNvSpPr>
            <a:spLocks noGrp="1"/>
          </p:cNvSpPr>
          <p:nvPr>
            <p:ph type="subTitle" idx="1"/>
          </p:nvPr>
        </p:nvSpPr>
        <p:spPr>
          <a:xfrm>
            <a:off x="1371600" y="3505200"/>
            <a:ext cx="6400800" cy="1752600"/>
          </a:xfrm>
        </p:spPr>
        <p:txBody>
          <a:bodyPr/>
          <a:lstStyle/>
          <a:p>
            <a:r>
              <a:rPr lang="en-US" b="1" i="1" dirty="0" smtClean="0">
                <a:solidFill>
                  <a:srgbClr val="0070C0"/>
                </a:solidFill>
              </a:rPr>
              <a:t>Dr. Greg </a:t>
            </a:r>
            <a:r>
              <a:rPr lang="en-US" b="1" i="1" dirty="0" smtClean="0">
                <a:solidFill>
                  <a:srgbClr val="0070C0"/>
                </a:solidFill>
              </a:rPr>
              <a:t>Bernstein</a:t>
            </a:r>
          </a:p>
          <a:p>
            <a:r>
              <a:rPr lang="en-US" b="1" i="1" dirty="0" smtClean="0">
                <a:solidFill>
                  <a:srgbClr val="0070C0"/>
                </a:solidFill>
              </a:rPr>
              <a:t>Grotto Networking</a:t>
            </a:r>
            <a:endParaRPr lang="en-US" b="1" i="1" dirty="0">
              <a:solidFill>
                <a:srgbClr val="0070C0"/>
              </a:solidFill>
            </a:endParaRPr>
          </a:p>
        </p:txBody>
      </p:sp>
      <p:sp>
        <p:nvSpPr>
          <p:cNvPr id="5" name="TextBox 4"/>
          <p:cNvSpPr txBox="1"/>
          <p:nvPr/>
        </p:nvSpPr>
        <p:spPr>
          <a:xfrm>
            <a:off x="2452258" y="4724400"/>
            <a:ext cx="4481942" cy="369332"/>
          </a:xfrm>
          <a:prstGeom prst="rect">
            <a:avLst/>
          </a:prstGeom>
          <a:noFill/>
        </p:spPr>
        <p:txBody>
          <a:bodyPr wrap="square" rtlCol="0">
            <a:spAutoFit/>
          </a:bodyPr>
          <a:lstStyle/>
          <a:p>
            <a:r>
              <a:rPr lang="en-US" dirty="0" smtClean="0"/>
              <a:t>Based on Chapter 2 of </a:t>
            </a:r>
            <a:r>
              <a:rPr lang="en-US" dirty="0" err="1" smtClean="0"/>
              <a:t>Pioro</a:t>
            </a:r>
            <a:r>
              <a:rPr lang="en-US" dirty="0" smtClean="0"/>
              <a:t> and </a:t>
            </a:r>
            <a:r>
              <a:rPr lang="en-US" dirty="0" err="1" smtClean="0"/>
              <a:t>Medhi</a:t>
            </a:r>
            <a:endParaRPr lang="en-US" dirty="0" smtClean="0"/>
          </a:p>
        </p:txBody>
      </p:sp>
      <p:sp>
        <p:nvSpPr>
          <p:cNvPr id="6" name="TextBox 5"/>
          <p:cNvSpPr txBox="1"/>
          <p:nvPr/>
        </p:nvSpPr>
        <p:spPr>
          <a:xfrm>
            <a:off x="3066687" y="6084332"/>
            <a:ext cx="2953757" cy="369332"/>
          </a:xfrm>
          <a:prstGeom prst="rect">
            <a:avLst/>
          </a:prstGeom>
          <a:noFill/>
        </p:spPr>
        <p:txBody>
          <a:bodyPr wrap="none" rtlCol="0">
            <a:spAutoFit/>
          </a:bodyPr>
          <a:lstStyle/>
          <a:p>
            <a:pPr algn="ctr"/>
            <a:r>
              <a:rPr lang="en-US" dirty="0" smtClean="0">
                <a:hlinkClick r:id="rId4"/>
              </a:rPr>
              <a:t>www.grotto-networking.com</a:t>
            </a:r>
            <a:r>
              <a:rPr lang="en-US" dirty="0" smtClean="0"/>
              <a:t> </a:t>
            </a:r>
          </a:p>
        </p:txBody>
      </p:sp>
    </p:spTree>
    <p:extLst>
      <p:ext uri="{BB962C8B-B14F-4D97-AF65-F5344CB8AC3E}">
        <p14:creationId xmlns:p14="http://schemas.microsoft.com/office/powerpoint/2010/main" val="35330573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 Capacity Attribute</a:t>
            </a:r>
            <a:endParaRPr lang="en-US" dirty="0"/>
          </a:p>
        </p:txBody>
      </p:sp>
      <p:sp>
        <p:nvSpPr>
          <p:cNvPr id="3" name="Content Placeholder 2"/>
          <p:cNvSpPr>
            <a:spLocks noGrp="1"/>
          </p:cNvSpPr>
          <p:nvPr>
            <p:ph idx="1"/>
          </p:nvPr>
        </p:nvSpPr>
        <p:spPr>
          <a:xfrm>
            <a:off x="457200" y="1600201"/>
            <a:ext cx="8229600" cy="1752600"/>
          </a:xfrm>
        </p:spPr>
        <p:txBody>
          <a:bodyPr>
            <a:normAutofit fontScale="77500" lnSpcReduction="20000"/>
          </a:bodyPr>
          <a:lstStyle/>
          <a:p>
            <a:r>
              <a:rPr lang="en-US" b="1" i="1" dirty="0" smtClean="0"/>
              <a:t>Link</a:t>
            </a:r>
            <a:r>
              <a:rPr lang="en-US" dirty="0" smtClean="0"/>
              <a:t> </a:t>
            </a:r>
            <a:r>
              <a:rPr lang="en-US" b="1" i="1" dirty="0" smtClean="0"/>
              <a:t>Capacity </a:t>
            </a:r>
          </a:p>
          <a:p>
            <a:pPr lvl="1"/>
            <a:r>
              <a:rPr lang="en-US" dirty="0" smtClean="0"/>
              <a:t>Either a constraint or an unknown depending on the problem</a:t>
            </a:r>
          </a:p>
          <a:p>
            <a:pPr lvl="1"/>
            <a:r>
              <a:rPr lang="en-US" dirty="0" smtClean="0"/>
              <a:t>Here we will consider it as a constraint</a:t>
            </a:r>
          </a:p>
          <a:p>
            <a:pPr lvl="1"/>
            <a:r>
              <a:rPr lang="en-US" dirty="0" smtClean="0"/>
              <a:t>Units are technology specific (MPLS Mbps, IP packets per second, etc…)</a:t>
            </a:r>
            <a:endParaRPr lang="en-US" dirty="0"/>
          </a:p>
        </p:txBody>
      </p:sp>
      <p:grpSp>
        <p:nvGrpSpPr>
          <p:cNvPr id="4" name="Group 3"/>
          <p:cNvGrpSpPr/>
          <p:nvPr/>
        </p:nvGrpSpPr>
        <p:grpSpPr>
          <a:xfrm>
            <a:off x="603665" y="4048130"/>
            <a:ext cx="2514600" cy="1600200"/>
            <a:chOff x="990600" y="2743200"/>
            <a:chExt cx="2514600" cy="1600200"/>
          </a:xfrm>
        </p:grpSpPr>
        <p:sp>
          <p:nvSpPr>
            <p:cNvPr id="5" name="Oval 4"/>
            <p:cNvSpPr/>
            <p:nvPr/>
          </p:nvSpPr>
          <p:spPr>
            <a:xfrm>
              <a:off x="990600" y="38100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6" name="Oval 5"/>
            <p:cNvSpPr/>
            <p:nvPr/>
          </p:nvSpPr>
          <p:spPr>
            <a:xfrm>
              <a:off x="1981200" y="27432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7" name="Oval 6"/>
            <p:cNvSpPr/>
            <p:nvPr/>
          </p:nvSpPr>
          <p:spPr>
            <a:xfrm>
              <a:off x="2971800" y="38100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cxnSp>
          <p:nvCxnSpPr>
            <p:cNvPr id="8" name="Straight Connector 7"/>
            <p:cNvCxnSpPr>
              <a:stCxn id="5" idx="7"/>
              <a:endCxn id="6" idx="3"/>
            </p:cNvCxnSpPr>
            <p:nvPr/>
          </p:nvCxnSpPr>
          <p:spPr>
            <a:xfrm flipV="1">
              <a:off x="1445885" y="3198485"/>
              <a:ext cx="613430" cy="68963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5" idx="6"/>
              <a:endCxn id="7" idx="2"/>
            </p:cNvCxnSpPr>
            <p:nvPr/>
          </p:nvCxnSpPr>
          <p:spPr>
            <a:xfrm>
              <a:off x="1524000" y="4076700"/>
              <a:ext cx="1447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6" idx="5"/>
              <a:endCxn id="7" idx="1"/>
            </p:cNvCxnSpPr>
            <p:nvPr/>
          </p:nvCxnSpPr>
          <p:spPr>
            <a:xfrm>
              <a:off x="2436485" y="3198485"/>
              <a:ext cx="613430" cy="689630"/>
            </a:xfrm>
            <a:prstGeom prst="line">
              <a:avLst/>
            </a:prstGeom>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1" name="Rectangle 10"/>
              <p:cNvSpPr/>
              <p:nvPr/>
            </p:nvSpPr>
            <p:spPr>
              <a:xfrm>
                <a:off x="1313283" y="5463664"/>
                <a:ext cx="109536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a:rPr>
                          </m:ctrlPr>
                        </m:sSubPr>
                        <m:e>
                          <m:acc>
                            <m:accPr>
                              <m:chr m:val="̂"/>
                              <m:ctrlPr>
                                <a:rPr lang="en-US" i="1">
                                  <a:latin typeface="Cambria Math"/>
                                </a:rPr>
                              </m:ctrlPr>
                            </m:accPr>
                            <m:e>
                              <m:r>
                                <a:rPr lang="en-US" i="1">
                                  <a:latin typeface="Cambria Math"/>
                                </a:rPr>
                                <m:t>𝑐</m:t>
                              </m:r>
                            </m:e>
                          </m:acc>
                        </m:e>
                        <m:sub>
                          <m:r>
                            <a:rPr lang="en-US" i="1">
                              <a:latin typeface="Cambria Math"/>
                            </a:rPr>
                            <m:t>12</m:t>
                          </m:r>
                        </m:sub>
                      </m:sSub>
                      <m:r>
                        <a:rPr lang="en-US" i="1">
                          <a:latin typeface="Cambria Math"/>
                        </a:rPr>
                        <m:t>=10</m:t>
                      </m:r>
                    </m:oMath>
                  </m:oMathPara>
                </a14:m>
                <a:endParaRPr lang="en-US" dirty="0"/>
              </a:p>
            </p:txBody>
          </p:sp>
        </mc:Choice>
        <mc:Fallback xmlns="">
          <p:sp>
            <p:nvSpPr>
              <p:cNvPr id="11" name="Rectangle 10"/>
              <p:cNvSpPr>
                <a:spLocks noRot="1" noChangeAspect="1" noMove="1" noResize="1" noEditPoints="1" noAdjustHandles="1" noChangeArrowheads="1" noChangeShapeType="1" noTextEdit="1"/>
              </p:cNvSpPr>
              <p:nvPr/>
            </p:nvSpPr>
            <p:spPr>
              <a:xfrm>
                <a:off x="1313283" y="5463664"/>
                <a:ext cx="1095363" cy="369332"/>
              </a:xfrm>
              <a:prstGeom prst="rect">
                <a:avLst/>
              </a:prstGeom>
              <a:blipFill rotWithShape="1">
                <a:blip r:embed="rId2"/>
                <a:stretch>
                  <a:fillRect t="-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p:cNvSpPr/>
              <p:nvPr/>
            </p:nvSpPr>
            <p:spPr>
              <a:xfrm>
                <a:off x="-30301" y="4506598"/>
                <a:ext cx="1614737" cy="341632"/>
              </a:xfrm>
              <a:prstGeom prst="rect">
                <a:avLst/>
              </a:prstGeom>
            </p:spPr>
            <p:txBody>
              <a:bodyPr wrap="none">
                <a:spAutoFit/>
              </a:bodyPr>
              <a:lstStyle/>
              <a:p>
                <a:pPr lvl="1">
                  <a:lnSpc>
                    <a:spcPct val="90000"/>
                  </a:lnSpc>
                </a:pPr>
                <a14:m>
                  <m:oMath xmlns:m="http://schemas.openxmlformats.org/officeDocument/2006/math">
                    <m:sSub>
                      <m:sSubPr>
                        <m:ctrlPr>
                          <a:rPr lang="en-US" i="1">
                            <a:latin typeface="Cambria Math"/>
                          </a:rPr>
                        </m:ctrlPr>
                      </m:sSubPr>
                      <m:e>
                        <m:acc>
                          <m:accPr>
                            <m:chr m:val="̂"/>
                            <m:ctrlPr>
                              <a:rPr lang="en-US" i="1">
                                <a:latin typeface="Cambria Math"/>
                              </a:rPr>
                            </m:ctrlPr>
                          </m:accPr>
                          <m:e>
                            <m:r>
                              <a:rPr lang="en-US" i="1">
                                <a:latin typeface="Cambria Math"/>
                              </a:rPr>
                              <m:t>𝑐</m:t>
                            </m:r>
                          </m:e>
                        </m:acc>
                      </m:e>
                      <m:sub>
                        <m:r>
                          <a:rPr lang="en-US" i="1">
                            <a:latin typeface="Cambria Math"/>
                          </a:rPr>
                          <m:t>13</m:t>
                        </m:r>
                      </m:sub>
                    </m:sSub>
                    <m:r>
                      <a:rPr lang="en-US" i="1">
                        <a:latin typeface="Cambria Math"/>
                      </a:rPr>
                      <m:t>=10</m:t>
                    </m:r>
                  </m:oMath>
                </a14:m>
                <a:r>
                  <a:rPr lang="en-US" dirty="0"/>
                  <a:t> </a:t>
                </a:r>
              </a:p>
            </p:txBody>
          </p:sp>
        </mc:Choice>
        <mc:Fallback xmlns="">
          <p:sp>
            <p:nvSpPr>
              <p:cNvPr id="12" name="Rectangle 11"/>
              <p:cNvSpPr>
                <a:spLocks noRot="1" noChangeAspect="1" noMove="1" noResize="1" noEditPoints="1" noAdjustHandles="1" noChangeArrowheads="1" noChangeShapeType="1" noTextEdit="1"/>
              </p:cNvSpPr>
              <p:nvPr/>
            </p:nvSpPr>
            <p:spPr>
              <a:xfrm>
                <a:off x="-30301" y="4506598"/>
                <a:ext cx="1614737" cy="341632"/>
              </a:xfrm>
              <a:prstGeom prst="rect">
                <a:avLst/>
              </a:prstGeom>
              <a:blipFill rotWithShape="1">
                <a:blip r:embed="rId3"/>
                <a:stretch>
                  <a:fillRect t="-142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angle 13"/>
              <p:cNvSpPr/>
              <p:nvPr/>
            </p:nvSpPr>
            <p:spPr>
              <a:xfrm>
                <a:off x="2070389" y="4581530"/>
                <a:ext cx="1562351" cy="341632"/>
              </a:xfrm>
              <a:prstGeom prst="rect">
                <a:avLst/>
              </a:prstGeom>
            </p:spPr>
            <p:txBody>
              <a:bodyPr wrap="none">
                <a:spAutoFit/>
              </a:bodyPr>
              <a:lstStyle/>
              <a:p>
                <a:pPr lvl="1">
                  <a:lnSpc>
                    <a:spcPct val="90000"/>
                  </a:lnSpc>
                </a:pPr>
                <a14:m>
                  <m:oMathPara xmlns:m="http://schemas.openxmlformats.org/officeDocument/2006/math">
                    <m:oMathParaPr>
                      <m:jc m:val="centerGroup"/>
                    </m:oMathParaPr>
                    <m:oMath xmlns:m="http://schemas.openxmlformats.org/officeDocument/2006/math">
                      <m:sSub>
                        <m:sSubPr>
                          <m:ctrlPr>
                            <a:rPr lang="en-US" i="1">
                              <a:latin typeface="Cambria Math"/>
                            </a:rPr>
                          </m:ctrlPr>
                        </m:sSubPr>
                        <m:e>
                          <m:acc>
                            <m:accPr>
                              <m:chr m:val="̂"/>
                              <m:ctrlPr>
                                <a:rPr lang="en-US" i="1">
                                  <a:latin typeface="Cambria Math"/>
                                </a:rPr>
                              </m:ctrlPr>
                            </m:accPr>
                            <m:e>
                              <m:r>
                                <a:rPr lang="en-US" i="1">
                                  <a:latin typeface="Cambria Math"/>
                                </a:rPr>
                                <m:t>𝑐</m:t>
                              </m:r>
                            </m:e>
                          </m:acc>
                        </m:e>
                        <m:sub>
                          <m:r>
                            <a:rPr lang="en-US" i="1">
                              <a:latin typeface="Cambria Math"/>
                            </a:rPr>
                            <m:t>23</m:t>
                          </m:r>
                        </m:sub>
                      </m:sSub>
                      <m:r>
                        <a:rPr lang="en-US" i="1">
                          <a:latin typeface="Cambria Math"/>
                        </a:rPr>
                        <m:t>=15</m:t>
                      </m:r>
                    </m:oMath>
                  </m:oMathPara>
                </a14:m>
                <a:endParaRPr lang="en-US" dirty="0"/>
              </a:p>
            </p:txBody>
          </p:sp>
        </mc:Choice>
        <mc:Fallback xmlns="">
          <p:sp>
            <p:nvSpPr>
              <p:cNvPr id="14" name="Rectangle 13"/>
              <p:cNvSpPr>
                <a:spLocks noRot="1" noChangeAspect="1" noMove="1" noResize="1" noEditPoints="1" noAdjustHandles="1" noChangeArrowheads="1" noChangeShapeType="1" noTextEdit="1"/>
              </p:cNvSpPr>
              <p:nvPr/>
            </p:nvSpPr>
            <p:spPr>
              <a:xfrm>
                <a:off x="2070389" y="4581530"/>
                <a:ext cx="1562351" cy="341632"/>
              </a:xfrm>
              <a:prstGeom prst="rect">
                <a:avLst/>
              </a:prstGeom>
              <a:blipFill rotWithShape="1">
                <a:blip r:embed="rId4"/>
                <a:stretch>
                  <a:fillRect t="-14286"/>
                </a:stretch>
              </a:blipFill>
            </p:spPr>
            <p:txBody>
              <a:bodyPr/>
              <a:lstStyle/>
              <a:p>
                <a:r>
                  <a:rPr lang="en-US">
                    <a:noFill/>
                  </a:rPr>
                  <a:t> </a:t>
                </a:r>
              </a:p>
            </p:txBody>
          </p:sp>
        </mc:Fallback>
      </mc:AlternateContent>
      <p:pic>
        <p:nvPicPr>
          <p:cNvPr id="307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33800" y="3200400"/>
            <a:ext cx="5143632" cy="22563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98720" y="6019800"/>
            <a:ext cx="6391275" cy="714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TextBox 14"/>
          <p:cNvSpPr txBox="1"/>
          <p:nvPr/>
        </p:nvSpPr>
        <p:spPr>
          <a:xfrm>
            <a:off x="3805559" y="5562600"/>
            <a:ext cx="918841" cy="369332"/>
          </a:xfrm>
          <a:prstGeom prst="rect">
            <a:avLst/>
          </a:prstGeom>
          <a:noFill/>
        </p:spPr>
        <p:txBody>
          <a:bodyPr wrap="none" rtlCol="0">
            <a:spAutoFit/>
          </a:bodyPr>
          <a:lstStyle/>
          <a:p>
            <a:r>
              <a:rPr lang="en-US" dirty="0" smtClean="0"/>
              <a:t>Output:</a:t>
            </a:r>
            <a:endParaRPr lang="en-US" dirty="0"/>
          </a:p>
        </p:txBody>
      </p:sp>
      <p:cxnSp>
        <p:nvCxnSpPr>
          <p:cNvPr id="18" name="Straight Arrow Connector 17"/>
          <p:cNvCxnSpPr/>
          <p:nvPr/>
        </p:nvCxnSpPr>
        <p:spPr>
          <a:xfrm flipH="1" flipV="1">
            <a:off x="6781800" y="6323631"/>
            <a:ext cx="457200" cy="148904"/>
          </a:xfrm>
          <a:prstGeom prst="straightConnector1">
            <a:avLst/>
          </a:prstGeom>
          <a:ln w="28575">
            <a:solidFill>
              <a:srgbClr val="29DD3E">
                <a:alpha val="50196"/>
              </a:srgbClr>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7239000" y="6287869"/>
            <a:ext cx="1857499" cy="369332"/>
          </a:xfrm>
          <a:prstGeom prst="rect">
            <a:avLst/>
          </a:prstGeom>
          <a:noFill/>
        </p:spPr>
        <p:txBody>
          <a:bodyPr wrap="square" rtlCol="0">
            <a:spAutoFit/>
          </a:bodyPr>
          <a:lstStyle/>
          <a:p>
            <a:r>
              <a:rPr lang="en-US" i="1" dirty="0" smtClean="0"/>
              <a:t>Python dictionary</a:t>
            </a:r>
            <a:endParaRPr lang="en-US" i="1" dirty="0"/>
          </a:p>
        </p:txBody>
      </p:sp>
    </p:spTree>
    <p:extLst>
      <p:ext uri="{BB962C8B-B14F-4D97-AF65-F5344CB8AC3E}">
        <p14:creationId xmlns:p14="http://schemas.microsoft.com/office/powerpoint/2010/main" val="32978193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Demands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8229600" cy="4445000"/>
              </a:xfrm>
            </p:spPr>
            <p:txBody>
              <a:bodyPr>
                <a:normAutofit fontScale="85000" lnSpcReduction="20000"/>
              </a:bodyPr>
              <a:lstStyle/>
              <a:p>
                <a:r>
                  <a:rPr lang="en-US" dirty="0" smtClean="0"/>
                  <a:t>Definition</a:t>
                </a:r>
              </a:p>
              <a:p>
                <a:pPr lvl="1"/>
                <a:r>
                  <a:rPr lang="en-US" b="1" i="1" dirty="0" smtClean="0"/>
                  <a:t>Demand volume </a:t>
                </a:r>
                <a:r>
                  <a:rPr lang="en-US" dirty="0" smtClean="0"/>
                  <a:t>represents either the trafﬁc volume (as in the Internet or the telephone network) or the required bandwidth (as in SONET) between a pair of nodes</a:t>
                </a:r>
                <a:r>
                  <a:rPr lang="en-US" dirty="0"/>
                  <a:t>, </a:t>
                </a:r>
                <a:r>
                  <a:rPr lang="en-US" dirty="0" smtClean="0"/>
                  <a:t>depending on the considered type of network</a:t>
                </a:r>
                <a:r>
                  <a:rPr lang="en-US" dirty="0"/>
                  <a:t>. </a:t>
                </a:r>
                <a:endParaRPr lang="en-US" dirty="0" smtClean="0"/>
              </a:p>
              <a:p>
                <a:pPr lvl="1"/>
                <a:r>
                  <a:rPr lang="en-US" dirty="0" smtClean="0"/>
                  <a:t>Such a pair of nodes is called a </a:t>
                </a:r>
                <a:r>
                  <a:rPr lang="en-US" b="1" i="1" dirty="0" smtClean="0"/>
                  <a:t>demand pair</a:t>
                </a:r>
                <a:r>
                  <a:rPr lang="en-US" dirty="0"/>
                  <a:t>, </a:t>
                </a:r>
                <a:r>
                  <a:rPr lang="en-US" dirty="0" smtClean="0"/>
                  <a:t>or simply </a:t>
                </a:r>
                <a:r>
                  <a:rPr lang="en-US" b="1" i="1" dirty="0" smtClean="0"/>
                  <a:t>demand</a:t>
                </a:r>
                <a:r>
                  <a:rPr lang="en-US" dirty="0"/>
                  <a:t>.</a:t>
                </a:r>
              </a:p>
              <a:p>
                <a:pPr lvl="2"/>
                <a:r>
                  <a:rPr lang="en-US" dirty="0"/>
                  <a:t> </a:t>
                </a:r>
                <a:r>
                  <a:rPr lang="en-US" dirty="0" smtClean="0"/>
                  <a:t>(Page 38) </a:t>
                </a:r>
                <a:r>
                  <a:rPr lang="en-US" dirty="0" err="1" smtClean="0"/>
                  <a:t>Pioro</a:t>
                </a:r>
                <a:r>
                  <a:rPr lang="en-US" dirty="0"/>
                  <a:t> </a:t>
                </a:r>
                <a:r>
                  <a:rPr lang="en-US" dirty="0" smtClean="0"/>
                  <a:t>&amp; </a:t>
                </a:r>
                <a:r>
                  <a:rPr lang="en-US" dirty="0" err="1"/>
                  <a:t>Medhi</a:t>
                </a:r>
                <a:r>
                  <a:rPr lang="en-US" dirty="0"/>
                  <a:t>, </a:t>
                </a:r>
                <a:r>
                  <a:rPr lang="en-US" dirty="0" smtClean="0"/>
                  <a:t> </a:t>
                </a:r>
                <a:r>
                  <a:rPr lang="en-US" i="1" dirty="0"/>
                  <a:t>Routing, Flow, and Capacity Design in Communication and Computer Networks</a:t>
                </a:r>
                <a:r>
                  <a:rPr lang="en-US" dirty="0" smtClean="0"/>
                  <a:t>. </a:t>
                </a:r>
                <a:endParaRPr lang="en-US" dirty="0"/>
              </a:p>
              <a:p>
                <a:pPr lvl="1"/>
                <a:r>
                  <a:rPr lang="en-US" dirty="0" smtClean="0"/>
                  <a:t>Example Demands for our simple network</a:t>
                </a:r>
              </a:p>
              <a:p>
                <a:pPr lvl="2"/>
                <a:r>
                  <a:rPr lang="en-US" dirty="0" smtClean="0"/>
                  <a:t>Demand between nodes 1 and 2: </a:t>
                </a:r>
                <a14:m>
                  <m:oMath xmlns:m="http://schemas.openxmlformats.org/officeDocument/2006/math">
                    <m:sSub>
                      <m:sSubPr>
                        <m:ctrlPr>
                          <a:rPr lang="en-US" i="1">
                            <a:latin typeface="Cambria Math"/>
                          </a:rPr>
                        </m:ctrlPr>
                      </m:sSubPr>
                      <m:e>
                        <m:acc>
                          <m:accPr>
                            <m:chr m:val="̂"/>
                            <m:ctrlPr>
                              <a:rPr lang="en-US" i="1">
                                <a:latin typeface="Cambria Math"/>
                              </a:rPr>
                            </m:ctrlPr>
                          </m:accPr>
                          <m:e>
                            <m:r>
                              <a:rPr lang="en-US" i="1">
                                <a:latin typeface="Cambria Math"/>
                              </a:rPr>
                              <m:t>h</m:t>
                            </m:r>
                          </m:e>
                        </m:acc>
                      </m:e>
                      <m:sub>
                        <m:r>
                          <a:rPr lang="en-US" i="1">
                            <a:latin typeface="Cambria Math"/>
                          </a:rPr>
                          <m:t>12</m:t>
                        </m:r>
                      </m:sub>
                    </m:sSub>
                    <m:r>
                      <a:rPr lang="en-US" i="1">
                        <a:latin typeface="Cambria Math"/>
                      </a:rPr>
                      <m:t>=5</m:t>
                    </m:r>
                  </m:oMath>
                </a14:m>
                <a:endParaRPr lang="en-US" dirty="0" smtClean="0"/>
              </a:p>
              <a:p>
                <a:pPr lvl="2"/>
                <a:r>
                  <a:rPr lang="en-US" dirty="0" smtClean="0"/>
                  <a:t>Demand between nodes 1 and 3:</a:t>
                </a:r>
                <a:r>
                  <a:rPr lang="en-US" dirty="0"/>
                  <a:t> </a:t>
                </a:r>
                <a14:m>
                  <m:oMath xmlns:m="http://schemas.openxmlformats.org/officeDocument/2006/math">
                    <m:sSub>
                      <m:sSubPr>
                        <m:ctrlPr>
                          <a:rPr lang="en-US" i="1">
                            <a:latin typeface="Cambria Math"/>
                          </a:rPr>
                        </m:ctrlPr>
                      </m:sSubPr>
                      <m:e>
                        <m:acc>
                          <m:accPr>
                            <m:chr m:val="̂"/>
                            <m:ctrlPr>
                              <a:rPr lang="en-US" i="1">
                                <a:latin typeface="Cambria Math"/>
                              </a:rPr>
                            </m:ctrlPr>
                          </m:accPr>
                          <m:e>
                            <m:r>
                              <a:rPr lang="en-US" i="1">
                                <a:latin typeface="Cambria Math"/>
                              </a:rPr>
                              <m:t>h</m:t>
                            </m:r>
                          </m:e>
                        </m:acc>
                      </m:e>
                      <m:sub>
                        <m:r>
                          <a:rPr lang="en-US" i="1">
                            <a:latin typeface="Cambria Math"/>
                          </a:rPr>
                          <m:t>13</m:t>
                        </m:r>
                      </m:sub>
                    </m:sSub>
                    <m:r>
                      <a:rPr lang="en-US" i="1">
                        <a:latin typeface="Cambria Math"/>
                      </a:rPr>
                      <m:t>=7</m:t>
                    </m:r>
                  </m:oMath>
                </a14:m>
                <a:endParaRPr lang="en-US" dirty="0" smtClean="0"/>
              </a:p>
              <a:p>
                <a:pPr lvl="2"/>
                <a:r>
                  <a:rPr lang="en-US" dirty="0" smtClean="0"/>
                  <a:t>Demand between nodes 2 and 3: </a:t>
                </a:r>
                <a14:m>
                  <m:oMath xmlns:m="http://schemas.openxmlformats.org/officeDocument/2006/math">
                    <m:sSub>
                      <m:sSubPr>
                        <m:ctrlPr>
                          <a:rPr lang="en-US" i="1">
                            <a:latin typeface="Cambria Math"/>
                          </a:rPr>
                        </m:ctrlPr>
                      </m:sSubPr>
                      <m:e>
                        <m:acc>
                          <m:accPr>
                            <m:chr m:val="̂"/>
                            <m:ctrlPr>
                              <a:rPr lang="en-US" i="1">
                                <a:latin typeface="Cambria Math"/>
                              </a:rPr>
                            </m:ctrlPr>
                          </m:accPr>
                          <m:e>
                            <m:r>
                              <a:rPr lang="en-US" i="1">
                                <a:latin typeface="Cambria Math"/>
                              </a:rPr>
                              <m:t>h</m:t>
                            </m:r>
                          </m:e>
                        </m:acc>
                      </m:e>
                      <m:sub>
                        <m:r>
                          <a:rPr lang="en-US" i="1">
                            <a:latin typeface="Cambria Math"/>
                          </a:rPr>
                          <m:t>23</m:t>
                        </m:r>
                      </m:sub>
                    </m:sSub>
                    <m:r>
                      <a:rPr lang="en-US" i="1">
                        <a:latin typeface="Cambria Math"/>
                      </a:rPr>
                      <m:t>=8</m:t>
                    </m:r>
                  </m:oMath>
                </a14:m>
                <a:endParaRPr lang="en-US" dirty="0"/>
              </a:p>
              <a:p>
                <a:pPr lvl="2"/>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8229600" cy="4445000"/>
              </a:xfrm>
              <a:blipFill rotWithShape="1">
                <a:blip r:embed="rId2"/>
                <a:stretch>
                  <a:fillRect l="-1185" t="-2743" r="-1333"/>
                </a:stretch>
              </a:blipFill>
            </p:spPr>
            <p:txBody>
              <a:bodyPr/>
              <a:lstStyle/>
              <a:p>
                <a:r>
                  <a:rPr lang="en-US">
                    <a:noFill/>
                  </a:rPr>
                  <a:t> </a:t>
                </a:r>
              </a:p>
            </p:txBody>
          </p:sp>
        </mc:Fallback>
      </mc:AlternateContent>
      <p:grpSp>
        <p:nvGrpSpPr>
          <p:cNvPr id="4" name="Group 3"/>
          <p:cNvGrpSpPr/>
          <p:nvPr/>
        </p:nvGrpSpPr>
        <p:grpSpPr>
          <a:xfrm>
            <a:off x="6477000" y="5334000"/>
            <a:ext cx="1981200" cy="1066800"/>
            <a:chOff x="990600" y="2743200"/>
            <a:chExt cx="2514600" cy="1600200"/>
          </a:xfrm>
        </p:grpSpPr>
        <p:sp>
          <p:nvSpPr>
            <p:cNvPr id="5" name="Oval 4"/>
            <p:cNvSpPr/>
            <p:nvPr/>
          </p:nvSpPr>
          <p:spPr>
            <a:xfrm>
              <a:off x="990600" y="38100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6" name="Oval 5"/>
            <p:cNvSpPr/>
            <p:nvPr/>
          </p:nvSpPr>
          <p:spPr>
            <a:xfrm>
              <a:off x="1981200" y="27432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7" name="Oval 6"/>
            <p:cNvSpPr/>
            <p:nvPr/>
          </p:nvSpPr>
          <p:spPr>
            <a:xfrm>
              <a:off x="2971800" y="38100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cxnSp>
          <p:nvCxnSpPr>
            <p:cNvPr id="8" name="Straight Connector 7"/>
            <p:cNvCxnSpPr>
              <a:stCxn id="5" idx="7"/>
              <a:endCxn id="6" idx="3"/>
            </p:cNvCxnSpPr>
            <p:nvPr/>
          </p:nvCxnSpPr>
          <p:spPr>
            <a:xfrm flipV="1">
              <a:off x="1445885" y="3198485"/>
              <a:ext cx="613430" cy="68963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5" idx="6"/>
              <a:endCxn id="7" idx="2"/>
            </p:cNvCxnSpPr>
            <p:nvPr/>
          </p:nvCxnSpPr>
          <p:spPr>
            <a:xfrm>
              <a:off x="1524000" y="4076700"/>
              <a:ext cx="1447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6" idx="5"/>
              <a:endCxn id="7" idx="1"/>
            </p:cNvCxnSpPr>
            <p:nvPr/>
          </p:nvCxnSpPr>
          <p:spPr>
            <a:xfrm>
              <a:off x="2436485" y="3198485"/>
              <a:ext cx="613430" cy="689630"/>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752633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D8AD012A-A625-6F41-B06D-E953EF26518D}" type="slidenum">
              <a:rPr lang="en-US"/>
              <a:pPr/>
              <a:t>12</a:t>
            </a:fld>
            <a:endParaRPr lang="en-US"/>
          </a:p>
        </p:txBody>
      </p:sp>
      <p:sp>
        <p:nvSpPr>
          <p:cNvPr id="39941" name="Rectangle 5"/>
          <p:cNvSpPr>
            <a:spLocks noGrp="1" noChangeArrowheads="1"/>
          </p:cNvSpPr>
          <p:nvPr>
            <p:ph type="title"/>
          </p:nvPr>
        </p:nvSpPr>
        <p:spPr/>
        <p:txBody>
          <a:bodyPr>
            <a:noAutofit/>
          </a:bodyPr>
          <a:lstStyle/>
          <a:p>
            <a:r>
              <a:rPr lang="en-US" sz="3600" dirty="0" smtClean="0"/>
              <a:t>Demand Path Flow Variables</a:t>
            </a:r>
            <a:endParaRPr lang="en-US" sz="3600" dirty="0"/>
          </a:p>
        </p:txBody>
      </p:sp>
      <mc:AlternateContent xmlns:mc="http://schemas.openxmlformats.org/markup-compatibility/2006" xmlns:a14="http://schemas.microsoft.com/office/drawing/2010/main">
        <mc:Choice Requires="a14">
          <p:sp>
            <p:nvSpPr>
              <p:cNvPr id="39942" name="Rectangle 6"/>
              <p:cNvSpPr>
                <a:spLocks noGrp="1" noChangeArrowheads="1"/>
              </p:cNvSpPr>
              <p:nvPr>
                <p:ph type="body" idx="1"/>
              </p:nvPr>
            </p:nvSpPr>
            <p:spPr>
              <a:xfrm>
                <a:off x="304800" y="1600199"/>
                <a:ext cx="7794690" cy="4622801"/>
              </a:xfrm>
            </p:spPr>
            <p:txBody>
              <a:bodyPr>
                <a:noAutofit/>
              </a:bodyPr>
              <a:lstStyle/>
              <a:p>
                <a:pPr>
                  <a:lnSpc>
                    <a:spcPct val="90000"/>
                  </a:lnSpc>
                </a:pPr>
                <a:r>
                  <a:rPr lang="en-US" sz="2800" b="1" dirty="0" smtClean="0"/>
                  <a:t>Notions</a:t>
                </a:r>
                <a:r>
                  <a:rPr lang="en-US" sz="2800" dirty="0" smtClean="0"/>
                  <a:t>: </a:t>
                </a:r>
              </a:p>
              <a:p>
                <a:pPr lvl="1">
                  <a:lnSpc>
                    <a:spcPct val="90000"/>
                  </a:lnSpc>
                </a:pPr>
                <a:r>
                  <a:rPr lang="en-US" sz="2400" dirty="0" smtClean="0"/>
                  <a:t>In our example network we have two potential paths we can use to satisfy each of our three demands &lt;1,2&gt;, &lt;1,3&gt;, &lt;2,3&gt;. Want help in deciding which to use…</a:t>
                </a:r>
              </a:p>
              <a:p>
                <a:pPr>
                  <a:lnSpc>
                    <a:spcPct val="90000"/>
                  </a:lnSpc>
                </a:pPr>
                <a:r>
                  <a:rPr lang="en-US" sz="2800" b="1" dirty="0" smtClean="0"/>
                  <a:t>Demand </a:t>
                </a:r>
                <a:r>
                  <a:rPr lang="en-US" sz="2800" b="1" dirty="0"/>
                  <a:t>path-flow variables</a:t>
                </a:r>
                <a:r>
                  <a:rPr lang="en-US" sz="2800" dirty="0" smtClean="0"/>
                  <a:t>:</a:t>
                </a:r>
              </a:p>
              <a:p>
                <a:pPr lvl="1">
                  <a:lnSpc>
                    <a:spcPct val="90000"/>
                  </a:lnSpc>
                </a:pPr>
                <a:r>
                  <a:rPr lang="en-US" sz="2400" dirty="0" smtClean="0"/>
                  <a:t>For each path introduce a </a:t>
                </a:r>
                <a:r>
                  <a:rPr lang="en-US" sz="2400" b="1" i="1" dirty="0" smtClean="0"/>
                  <a:t>flow variable </a:t>
                </a:r>
                <a:r>
                  <a:rPr lang="en-US" sz="2400" dirty="0" smtClean="0"/>
                  <a:t>to indicate the amount of demand related flow for the path’s end nodes will flow on that particular path.</a:t>
                </a:r>
              </a:p>
              <a:p>
                <a:pPr lvl="1">
                  <a:lnSpc>
                    <a:spcPct val="90000"/>
                  </a:lnSpc>
                </a:pPr>
                <a:r>
                  <a:rPr lang="en-US" sz="2400" dirty="0" smtClean="0"/>
                  <a:t>Paths: 1-2, 1-3-2, 1-3, 1-2-3, 2-3, 2-1-3</a:t>
                </a:r>
              </a:p>
              <a:p>
                <a:pPr lvl="1">
                  <a:lnSpc>
                    <a:spcPct val="90000"/>
                  </a:lnSpc>
                </a:pPr>
                <a:r>
                  <a:rPr lang="en-US" dirty="0" smtClean="0"/>
                  <a:t>Variables: </a:t>
                </a:r>
                <a14:m>
                  <m:oMath xmlns:m="http://schemas.openxmlformats.org/officeDocument/2006/math">
                    <m:sSub>
                      <m:sSubPr>
                        <m:ctrlPr>
                          <a:rPr lang="en-US" i="1">
                            <a:latin typeface="Cambria Math"/>
                          </a:rPr>
                        </m:ctrlPr>
                      </m:sSubPr>
                      <m:e>
                        <m:acc>
                          <m:accPr>
                            <m:chr m:val="̂"/>
                            <m:ctrlPr>
                              <a:rPr lang="en-US" i="1">
                                <a:latin typeface="Cambria Math"/>
                              </a:rPr>
                            </m:ctrlPr>
                          </m:accPr>
                          <m:e>
                            <m:r>
                              <a:rPr lang="en-US" i="1">
                                <a:latin typeface="Cambria Math"/>
                              </a:rPr>
                              <m:t>𝑥</m:t>
                            </m:r>
                          </m:e>
                        </m:acc>
                      </m:e>
                      <m:sub>
                        <m:r>
                          <a:rPr lang="en-US" b="0" i="1" smtClean="0">
                            <a:latin typeface="Cambria Math"/>
                          </a:rPr>
                          <m:t>12</m:t>
                        </m:r>
                      </m:sub>
                    </m:sSub>
                  </m:oMath>
                </a14:m>
                <a:r>
                  <a:rPr lang="en-US" dirty="0" smtClean="0"/>
                  <a:t>, </a:t>
                </a:r>
                <a14:m>
                  <m:oMath xmlns:m="http://schemas.openxmlformats.org/officeDocument/2006/math">
                    <m:sSub>
                      <m:sSubPr>
                        <m:ctrlPr>
                          <a:rPr lang="en-US" i="1">
                            <a:latin typeface="Cambria Math"/>
                          </a:rPr>
                        </m:ctrlPr>
                      </m:sSubPr>
                      <m:e>
                        <m:acc>
                          <m:accPr>
                            <m:chr m:val="̂"/>
                            <m:ctrlPr>
                              <a:rPr lang="en-US" i="1">
                                <a:latin typeface="Cambria Math"/>
                              </a:rPr>
                            </m:ctrlPr>
                          </m:accPr>
                          <m:e>
                            <m:r>
                              <a:rPr lang="en-US" i="1">
                                <a:latin typeface="Cambria Math"/>
                              </a:rPr>
                              <m:t>𝑥</m:t>
                            </m:r>
                          </m:e>
                        </m:acc>
                      </m:e>
                      <m:sub>
                        <m:r>
                          <a:rPr lang="en-US" b="0" i="1" smtClean="0">
                            <a:latin typeface="Cambria Math"/>
                          </a:rPr>
                          <m:t>132</m:t>
                        </m:r>
                      </m:sub>
                    </m:sSub>
                  </m:oMath>
                </a14:m>
                <a:r>
                  <a:rPr lang="en-US" dirty="0" smtClean="0"/>
                  <a:t>, </a:t>
                </a:r>
                <a14:m>
                  <m:oMath xmlns:m="http://schemas.openxmlformats.org/officeDocument/2006/math">
                    <m:sSub>
                      <m:sSubPr>
                        <m:ctrlPr>
                          <a:rPr lang="en-US" i="1">
                            <a:latin typeface="Cambria Math"/>
                          </a:rPr>
                        </m:ctrlPr>
                      </m:sSubPr>
                      <m:e>
                        <m:acc>
                          <m:accPr>
                            <m:chr m:val="̂"/>
                            <m:ctrlPr>
                              <a:rPr lang="en-US" i="1">
                                <a:latin typeface="Cambria Math"/>
                              </a:rPr>
                            </m:ctrlPr>
                          </m:accPr>
                          <m:e>
                            <m:r>
                              <a:rPr lang="en-US" i="1">
                                <a:latin typeface="Cambria Math"/>
                              </a:rPr>
                              <m:t>𝑥</m:t>
                            </m:r>
                          </m:e>
                        </m:acc>
                      </m:e>
                      <m:sub>
                        <m:r>
                          <a:rPr lang="en-US" b="0" i="1" smtClean="0">
                            <a:latin typeface="Cambria Math"/>
                          </a:rPr>
                          <m:t>13</m:t>
                        </m:r>
                      </m:sub>
                    </m:sSub>
                  </m:oMath>
                </a14:m>
                <a:r>
                  <a:rPr lang="en-US" dirty="0" smtClean="0"/>
                  <a:t>, </a:t>
                </a:r>
                <a14:m>
                  <m:oMath xmlns:m="http://schemas.openxmlformats.org/officeDocument/2006/math">
                    <m:sSub>
                      <m:sSubPr>
                        <m:ctrlPr>
                          <a:rPr lang="en-US" i="1">
                            <a:latin typeface="Cambria Math"/>
                          </a:rPr>
                        </m:ctrlPr>
                      </m:sSubPr>
                      <m:e>
                        <m:acc>
                          <m:accPr>
                            <m:chr m:val="̂"/>
                            <m:ctrlPr>
                              <a:rPr lang="en-US" i="1">
                                <a:latin typeface="Cambria Math"/>
                              </a:rPr>
                            </m:ctrlPr>
                          </m:accPr>
                          <m:e>
                            <m:r>
                              <a:rPr lang="en-US" i="1">
                                <a:latin typeface="Cambria Math"/>
                              </a:rPr>
                              <m:t>𝑥</m:t>
                            </m:r>
                          </m:e>
                        </m:acc>
                      </m:e>
                      <m:sub>
                        <m:r>
                          <a:rPr lang="en-US" b="0" i="1" smtClean="0">
                            <a:latin typeface="Cambria Math"/>
                          </a:rPr>
                          <m:t>123</m:t>
                        </m:r>
                      </m:sub>
                    </m:sSub>
                  </m:oMath>
                </a14:m>
                <a:r>
                  <a:rPr lang="en-US" dirty="0" smtClean="0"/>
                  <a:t>, </a:t>
                </a:r>
                <a14:m>
                  <m:oMath xmlns:m="http://schemas.openxmlformats.org/officeDocument/2006/math">
                    <m:sSub>
                      <m:sSubPr>
                        <m:ctrlPr>
                          <a:rPr lang="en-US" i="1">
                            <a:latin typeface="Cambria Math"/>
                          </a:rPr>
                        </m:ctrlPr>
                      </m:sSubPr>
                      <m:e>
                        <m:acc>
                          <m:accPr>
                            <m:chr m:val="̂"/>
                            <m:ctrlPr>
                              <a:rPr lang="en-US" i="1">
                                <a:latin typeface="Cambria Math"/>
                              </a:rPr>
                            </m:ctrlPr>
                          </m:accPr>
                          <m:e>
                            <m:r>
                              <a:rPr lang="en-US" i="1">
                                <a:latin typeface="Cambria Math"/>
                              </a:rPr>
                              <m:t>𝑥</m:t>
                            </m:r>
                          </m:e>
                        </m:acc>
                      </m:e>
                      <m:sub>
                        <m:r>
                          <a:rPr lang="en-US" b="0" i="1" smtClean="0">
                            <a:latin typeface="Cambria Math"/>
                          </a:rPr>
                          <m:t>23</m:t>
                        </m:r>
                      </m:sub>
                    </m:sSub>
                  </m:oMath>
                </a14:m>
                <a:r>
                  <a:rPr lang="en-US" dirty="0" smtClean="0"/>
                  <a:t>, </a:t>
                </a:r>
                <a14:m>
                  <m:oMath xmlns:m="http://schemas.openxmlformats.org/officeDocument/2006/math">
                    <m:sSub>
                      <m:sSubPr>
                        <m:ctrlPr>
                          <a:rPr lang="en-US" i="1">
                            <a:latin typeface="Cambria Math"/>
                          </a:rPr>
                        </m:ctrlPr>
                      </m:sSubPr>
                      <m:e>
                        <m:acc>
                          <m:accPr>
                            <m:chr m:val="̂"/>
                            <m:ctrlPr>
                              <a:rPr lang="en-US" i="1">
                                <a:latin typeface="Cambria Math"/>
                              </a:rPr>
                            </m:ctrlPr>
                          </m:accPr>
                          <m:e>
                            <m:r>
                              <a:rPr lang="en-US" i="1">
                                <a:latin typeface="Cambria Math"/>
                              </a:rPr>
                              <m:t>𝑥</m:t>
                            </m:r>
                          </m:e>
                        </m:acc>
                      </m:e>
                      <m:sub>
                        <m:r>
                          <a:rPr lang="en-US" i="1">
                            <a:latin typeface="Cambria Math"/>
                          </a:rPr>
                          <m:t>2</m:t>
                        </m:r>
                        <m:r>
                          <a:rPr lang="en-US" b="0" i="1" smtClean="0">
                            <a:latin typeface="Cambria Math"/>
                          </a:rPr>
                          <m:t>1</m:t>
                        </m:r>
                        <m:r>
                          <a:rPr lang="en-US" i="1">
                            <a:latin typeface="Cambria Math"/>
                          </a:rPr>
                          <m:t>3</m:t>
                        </m:r>
                      </m:sub>
                    </m:sSub>
                  </m:oMath>
                </a14:m>
                <a:r>
                  <a:rPr lang="en-US" dirty="0" smtClean="0"/>
                  <a:t> </a:t>
                </a:r>
              </a:p>
              <a:p>
                <a:pPr lvl="1">
                  <a:lnSpc>
                    <a:spcPct val="90000"/>
                  </a:lnSpc>
                </a:pPr>
                <a:r>
                  <a:rPr lang="en-US" dirty="0" smtClean="0"/>
                  <a:t>Basic Requirement: flows can’t be negative</a:t>
                </a:r>
                <a:endParaRPr lang="en-US" dirty="0"/>
              </a:p>
              <a:p>
                <a:pPr>
                  <a:lnSpc>
                    <a:spcPct val="90000"/>
                  </a:lnSpc>
                  <a:buFont typeface="Wingdings" charset="0"/>
                  <a:buNone/>
                </a:pPr>
                <a:endParaRPr lang="en-US" dirty="0"/>
              </a:p>
            </p:txBody>
          </p:sp>
        </mc:Choice>
        <mc:Fallback xmlns="">
          <p:sp>
            <p:nvSpPr>
              <p:cNvPr id="39942" name="Rectangle 6"/>
              <p:cNvSpPr>
                <a:spLocks noGrp="1" noRot="1" noChangeAspect="1" noMove="1" noResize="1" noEditPoints="1" noAdjustHandles="1" noChangeArrowheads="1" noChangeShapeType="1" noTextEdit="1"/>
              </p:cNvSpPr>
              <p:nvPr>
                <p:ph type="body" idx="1"/>
              </p:nvPr>
            </p:nvSpPr>
            <p:spPr>
              <a:xfrm>
                <a:off x="304800" y="1600199"/>
                <a:ext cx="7794690" cy="4622801"/>
              </a:xfrm>
              <a:blipFill rotWithShape="1">
                <a:blip r:embed="rId3"/>
                <a:stretch>
                  <a:fillRect l="-1329" t="-1976" r="-1173"/>
                </a:stretch>
              </a:blipFill>
            </p:spPr>
            <p:txBody>
              <a:bodyPr/>
              <a:lstStyle/>
              <a:p>
                <a:r>
                  <a:rPr lang="en-US">
                    <a:noFill/>
                  </a:rPr>
                  <a:t> </a:t>
                </a:r>
              </a:p>
            </p:txBody>
          </p:sp>
        </mc:Fallback>
      </mc:AlternateContent>
      <p:grpSp>
        <p:nvGrpSpPr>
          <p:cNvPr id="7" name="Group 6"/>
          <p:cNvGrpSpPr/>
          <p:nvPr/>
        </p:nvGrpSpPr>
        <p:grpSpPr>
          <a:xfrm>
            <a:off x="7086600" y="5486400"/>
            <a:ext cx="1981200" cy="1066800"/>
            <a:chOff x="990600" y="2743200"/>
            <a:chExt cx="2514600" cy="1600200"/>
          </a:xfrm>
        </p:grpSpPr>
        <p:sp>
          <p:nvSpPr>
            <p:cNvPr id="8" name="Oval 7"/>
            <p:cNvSpPr/>
            <p:nvPr/>
          </p:nvSpPr>
          <p:spPr>
            <a:xfrm>
              <a:off x="990600" y="38100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9" name="Oval 8"/>
            <p:cNvSpPr/>
            <p:nvPr/>
          </p:nvSpPr>
          <p:spPr>
            <a:xfrm>
              <a:off x="1981200" y="27432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10" name="Oval 9"/>
            <p:cNvSpPr/>
            <p:nvPr/>
          </p:nvSpPr>
          <p:spPr>
            <a:xfrm>
              <a:off x="2971800" y="38100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cxnSp>
          <p:nvCxnSpPr>
            <p:cNvPr id="11" name="Straight Connector 10"/>
            <p:cNvCxnSpPr>
              <a:stCxn id="8" idx="7"/>
              <a:endCxn id="9" idx="3"/>
            </p:cNvCxnSpPr>
            <p:nvPr/>
          </p:nvCxnSpPr>
          <p:spPr>
            <a:xfrm flipV="1">
              <a:off x="1445885" y="3198485"/>
              <a:ext cx="613430" cy="68963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8" idx="6"/>
              <a:endCxn id="10" idx="2"/>
            </p:cNvCxnSpPr>
            <p:nvPr/>
          </p:nvCxnSpPr>
          <p:spPr>
            <a:xfrm>
              <a:off x="1524000" y="4076700"/>
              <a:ext cx="1447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9" idx="5"/>
              <a:endCxn id="10" idx="1"/>
            </p:cNvCxnSpPr>
            <p:nvPr/>
          </p:nvCxnSpPr>
          <p:spPr>
            <a:xfrm>
              <a:off x="2436485" y="3198485"/>
              <a:ext cx="613430" cy="689630"/>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826801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12D82CF5-A010-A241-BDAC-B2C5FC25DD7D}" type="slidenum">
              <a:rPr lang="en-US"/>
              <a:pPr/>
              <a:t>13</a:t>
            </a:fld>
            <a:endParaRPr lang="en-US"/>
          </a:p>
        </p:txBody>
      </p:sp>
      <p:sp>
        <p:nvSpPr>
          <p:cNvPr id="44034" name="Rectangle 2"/>
          <p:cNvSpPr>
            <a:spLocks noGrp="1" noChangeArrowheads="1"/>
          </p:cNvSpPr>
          <p:nvPr>
            <p:ph type="title"/>
          </p:nvPr>
        </p:nvSpPr>
        <p:spPr/>
        <p:txBody>
          <a:bodyPr>
            <a:normAutofit fontScale="90000"/>
          </a:bodyPr>
          <a:lstStyle/>
          <a:p>
            <a:r>
              <a:rPr lang="en-US" dirty="0"/>
              <a:t>Constraints on Demand Path-Flow Variables</a:t>
            </a:r>
          </a:p>
        </p:txBody>
      </p:sp>
      <mc:AlternateContent xmlns:mc="http://schemas.openxmlformats.org/markup-compatibility/2006" xmlns:a14="http://schemas.microsoft.com/office/drawing/2010/main">
        <mc:Choice Requires="a14">
          <p:sp>
            <p:nvSpPr>
              <p:cNvPr id="44035" name="Rectangle 3"/>
              <p:cNvSpPr>
                <a:spLocks noGrp="1" noChangeArrowheads="1"/>
              </p:cNvSpPr>
              <p:nvPr>
                <p:ph type="body" idx="1"/>
              </p:nvPr>
            </p:nvSpPr>
            <p:spPr/>
            <p:txBody>
              <a:bodyPr>
                <a:normAutofit fontScale="92500" lnSpcReduction="10000"/>
              </a:bodyPr>
              <a:lstStyle/>
              <a:p>
                <a:pPr>
                  <a:lnSpc>
                    <a:spcPct val="90000"/>
                  </a:lnSpc>
                </a:pPr>
                <a:r>
                  <a:rPr lang="en-US" dirty="0" smtClean="0"/>
                  <a:t> Flow variables can’t be negative</a:t>
                </a:r>
              </a:p>
              <a:p>
                <a:pPr lvl="1">
                  <a:lnSpc>
                    <a:spcPct val="90000"/>
                  </a:lnSpc>
                </a:pPr>
                <a:r>
                  <a:rPr lang="en-US" dirty="0"/>
                  <a:t> </a:t>
                </a:r>
                <a14:m>
                  <m:oMath xmlns:m="http://schemas.openxmlformats.org/officeDocument/2006/math">
                    <m:sSub>
                      <m:sSubPr>
                        <m:ctrlPr>
                          <a:rPr lang="en-US" i="1">
                            <a:latin typeface="Cambria Math"/>
                          </a:rPr>
                        </m:ctrlPr>
                      </m:sSubPr>
                      <m:e>
                        <m:acc>
                          <m:accPr>
                            <m:chr m:val="̂"/>
                            <m:ctrlPr>
                              <a:rPr lang="en-US" i="1">
                                <a:latin typeface="Cambria Math"/>
                              </a:rPr>
                            </m:ctrlPr>
                          </m:accPr>
                          <m:e>
                            <m:r>
                              <a:rPr lang="en-US" i="1">
                                <a:latin typeface="Cambria Math"/>
                              </a:rPr>
                              <m:t>𝑥</m:t>
                            </m:r>
                          </m:e>
                        </m:acc>
                      </m:e>
                      <m:sub>
                        <m:r>
                          <a:rPr lang="en-US" i="1">
                            <a:latin typeface="Cambria Math"/>
                          </a:rPr>
                          <m:t>12</m:t>
                        </m:r>
                      </m:sub>
                    </m:sSub>
                  </m:oMath>
                </a14:m>
                <a:r>
                  <a:rPr lang="en-US" dirty="0"/>
                  <a:t>, </a:t>
                </a:r>
                <a:r>
                  <a:rPr lang="en-US" dirty="0" smtClean="0"/>
                  <a:t> </a:t>
                </a:r>
                <a14:m>
                  <m:oMath xmlns:m="http://schemas.openxmlformats.org/officeDocument/2006/math">
                    <m:sSub>
                      <m:sSubPr>
                        <m:ctrlPr>
                          <a:rPr lang="en-US" i="1">
                            <a:latin typeface="Cambria Math"/>
                          </a:rPr>
                        </m:ctrlPr>
                      </m:sSubPr>
                      <m:e>
                        <m:acc>
                          <m:accPr>
                            <m:chr m:val="̂"/>
                            <m:ctrlPr>
                              <a:rPr lang="en-US" i="1">
                                <a:latin typeface="Cambria Math"/>
                              </a:rPr>
                            </m:ctrlPr>
                          </m:accPr>
                          <m:e>
                            <m:r>
                              <a:rPr lang="en-US" i="1">
                                <a:latin typeface="Cambria Math"/>
                              </a:rPr>
                              <m:t>𝑥</m:t>
                            </m:r>
                          </m:e>
                        </m:acc>
                      </m:e>
                      <m:sub>
                        <m:r>
                          <a:rPr lang="en-US" i="1">
                            <a:latin typeface="Cambria Math"/>
                          </a:rPr>
                          <m:t>132</m:t>
                        </m:r>
                      </m:sub>
                    </m:sSub>
                  </m:oMath>
                </a14:m>
                <a:r>
                  <a:rPr lang="en-US" dirty="0"/>
                  <a:t>, </a:t>
                </a:r>
                <a14:m>
                  <m:oMath xmlns:m="http://schemas.openxmlformats.org/officeDocument/2006/math">
                    <m:sSub>
                      <m:sSubPr>
                        <m:ctrlPr>
                          <a:rPr lang="en-US" i="1">
                            <a:latin typeface="Cambria Math"/>
                          </a:rPr>
                        </m:ctrlPr>
                      </m:sSubPr>
                      <m:e>
                        <m:acc>
                          <m:accPr>
                            <m:chr m:val="̂"/>
                            <m:ctrlPr>
                              <a:rPr lang="en-US" i="1">
                                <a:latin typeface="Cambria Math"/>
                              </a:rPr>
                            </m:ctrlPr>
                          </m:accPr>
                          <m:e>
                            <m:r>
                              <a:rPr lang="en-US" i="1">
                                <a:latin typeface="Cambria Math"/>
                              </a:rPr>
                              <m:t>𝑥</m:t>
                            </m:r>
                          </m:e>
                        </m:acc>
                      </m:e>
                      <m:sub>
                        <m:r>
                          <a:rPr lang="en-US" i="1">
                            <a:latin typeface="Cambria Math"/>
                          </a:rPr>
                          <m:t>13</m:t>
                        </m:r>
                      </m:sub>
                    </m:sSub>
                  </m:oMath>
                </a14:m>
                <a:r>
                  <a:rPr lang="en-US" dirty="0"/>
                  <a:t>, </a:t>
                </a:r>
                <a14:m>
                  <m:oMath xmlns:m="http://schemas.openxmlformats.org/officeDocument/2006/math">
                    <m:sSub>
                      <m:sSubPr>
                        <m:ctrlPr>
                          <a:rPr lang="en-US" i="1">
                            <a:latin typeface="Cambria Math"/>
                          </a:rPr>
                        </m:ctrlPr>
                      </m:sSubPr>
                      <m:e>
                        <m:acc>
                          <m:accPr>
                            <m:chr m:val="̂"/>
                            <m:ctrlPr>
                              <a:rPr lang="en-US" i="1">
                                <a:latin typeface="Cambria Math"/>
                              </a:rPr>
                            </m:ctrlPr>
                          </m:accPr>
                          <m:e>
                            <m:r>
                              <a:rPr lang="en-US" i="1">
                                <a:latin typeface="Cambria Math"/>
                              </a:rPr>
                              <m:t>𝑥</m:t>
                            </m:r>
                          </m:e>
                        </m:acc>
                      </m:e>
                      <m:sub>
                        <m:r>
                          <a:rPr lang="en-US" i="1">
                            <a:latin typeface="Cambria Math"/>
                          </a:rPr>
                          <m:t>123</m:t>
                        </m:r>
                      </m:sub>
                    </m:sSub>
                  </m:oMath>
                </a14:m>
                <a:r>
                  <a:rPr lang="en-US" dirty="0"/>
                  <a:t>, </a:t>
                </a:r>
                <a14:m>
                  <m:oMath xmlns:m="http://schemas.openxmlformats.org/officeDocument/2006/math">
                    <m:sSub>
                      <m:sSubPr>
                        <m:ctrlPr>
                          <a:rPr lang="en-US" i="1">
                            <a:latin typeface="Cambria Math"/>
                          </a:rPr>
                        </m:ctrlPr>
                      </m:sSubPr>
                      <m:e>
                        <m:acc>
                          <m:accPr>
                            <m:chr m:val="̂"/>
                            <m:ctrlPr>
                              <a:rPr lang="en-US" i="1">
                                <a:latin typeface="Cambria Math"/>
                              </a:rPr>
                            </m:ctrlPr>
                          </m:accPr>
                          <m:e>
                            <m:r>
                              <a:rPr lang="en-US" i="1">
                                <a:latin typeface="Cambria Math"/>
                              </a:rPr>
                              <m:t>𝑥</m:t>
                            </m:r>
                          </m:e>
                        </m:acc>
                      </m:e>
                      <m:sub>
                        <m:r>
                          <a:rPr lang="en-US" i="1">
                            <a:latin typeface="Cambria Math"/>
                          </a:rPr>
                          <m:t>23</m:t>
                        </m:r>
                      </m:sub>
                    </m:sSub>
                  </m:oMath>
                </a14:m>
                <a:r>
                  <a:rPr lang="en-US" dirty="0"/>
                  <a:t>, </a:t>
                </a:r>
                <a14:m>
                  <m:oMath xmlns:m="http://schemas.openxmlformats.org/officeDocument/2006/math">
                    <m:sSub>
                      <m:sSubPr>
                        <m:ctrlPr>
                          <a:rPr lang="en-US" i="1">
                            <a:latin typeface="Cambria Math"/>
                          </a:rPr>
                        </m:ctrlPr>
                      </m:sSubPr>
                      <m:e>
                        <m:acc>
                          <m:accPr>
                            <m:chr m:val="̂"/>
                            <m:ctrlPr>
                              <a:rPr lang="en-US" i="1">
                                <a:latin typeface="Cambria Math"/>
                              </a:rPr>
                            </m:ctrlPr>
                          </m:accPr>
                          <m:e>
                            <m:r>
                              <a:rPr lang="en-US" i="1">
                                <a:latin typeface="Cambria Math"/>
                              </a:rPr>
                              <m:t>𝑥</m:t>
                            </m:r>
                          </m:e>
                        </m:acc>
                      </m:e>
                      <m:sub>
                        <m:r>
                          <a:rPr lang="en-US" i="1">
                            <a:latin typeface="Cambria Math"/>
                          </a:rPr>
                          <m:t>213</m:t>
                        </m:r>
                      </m:sub>
                    </m:sSub>
                  </m:oMath>
                </a14:m>
                <a:r>
                  <a:rPr lang="en-US" dirty="0" smtClean="0"/>
                  <a:t> </a:t>
                </a:r>
                <a14:m>
                  <m:oMath xmlns:m="http://schemas.openxmlformats.org/officeDocument/2006/math">
                    <m:r>
                      <a:rPr lang="en-US" i="1" dirty="0" smtClean="0">
                        <a:latin typeface="Cambria Math"/>
                        <a:ea typeface="Cambria Math"/>
                      </a:rPr>
                      <m:t>≥</m:t>
                    </m:r>
                    <m:r>
                      <a:rPr lang="en-US" b="0" i="1" dirty="0" smtClean="0">
                        <a:latin typeface="Cambria Math"/>
                        <a:ea typeface="Cambria Math"/>
                      </a:rPr>
                      <m:t>0</m:t>
                    </m:r>
                  </m:oMath>
                </a14:m>
                <a:r>
                  <a:rPr lang="en-US" dirty="0" smtClean="0"/>
                  <a:t> </a:t>
                </a:r>
                <a:endParaRPr lang="en-US" dirty="0"/>
              </a:p>
              <a:p>
                <a:pPr>
                  <a:lnSpc>
                    <a:spcPct val="90000"/>
                  </a:lnSpc>
                </a:pPr>
                <a:r>
                  <a:rPr lang="en-US" dirty="0"/>
                  <a:t> </a:t>
                </a:r>
                <a:r>
                  <a:rPr lang="en-US" dirty="0" smtClean="0"/>
                  <a:t>All demands must be met over paths taken</a:t>
                </a:r>
              </a:p>
              <a:p>
                <a:pPr lvl="1">
                  <a:lnSpc>
                    <a:spcPct val="90000"/>
                  </a:lnSpc>
                </a:pPr>
                <a:r>
                  <a:rPr lang="en-US" dirty="0" smtClean="0"/>
                  <a:t>Demand &lt;1,2&gt;:</a:t>
                </a:r>
                <a14:m>
                  <m:oMath xmlns:m="http://schemas.openxmlformats.org/officeDocument/2006/math">
                    <m:sSub>
                      <m:sSubPr>
                        <m:ctrlPr>
                          <a:rPr lang="en-US" i="1">
                            <a:latin typeface="Cambria Math"/>
                          </a:rPr>
                        </m:ctrlPr>
                      </m:sSubPr>
                      <m:e>
                        <m:acc>
                          <m:accPr>
                            <m:chr m:val="̂"/>
                            <m:ctrlPr>
                              <a:rPr lang="en-US" i="1">
                                <a:latin typeface="Cambria Math"/>
                              </a:rPr>
                            </m:ctrlPr>
                          </m:accPr>
                          <m:e>
                            <m:r>
                              <a:rPr lang="en-US" i="1">
                                <a:latin typeface="Cambria Math"/>
                              </a:rPr>
                              <m:t>𝑥</m:t>
                            </m:r>
                          </m:e>
                        </m:acc>
                      </m:e>
                      <m:sub>
                        <m:r>
                          <a:rPr lang="en-US" i="1">
                            <a:latin typeface="Cambria Math"/>
                          </a:rPr>
                          <m:t>12</m:t>
                        </m:r>
                      </m:sub>
                    </m:sSub>
                    <m:r>
                      <a:rPr lang="en-US" b="0" i="1" smtClean="0">
                        <a:latin typeface="Cambria Math"/>
                      </a:rPr>
                      <m:t>+</m:t>
                    </m:r>
                    <m:sSub>
                      <m:sSubPr>
                        <m:ctrlPr>
                          <a:rPr lang="en-US" i="1">
                            <a:latin typeface="Cambria Math"/>
                          </a:rPr>
                        </m:ctrlPr>
                      </m:sSubPr>
                      <m:e>
                        <m:acc>
                          <m:accPr>
                            <m:chr m:val="̂"/>
                            <m:ctrlPr>
                              <a:rPr lang="en-US" i="1">
                                <a:latin typeface="Cambria Math"/>
                              </a:rPr>
                            </m:ctrlPr>
                          </m:accPr>
                          <m:e>
                            <m:r>
                              <a:rPr lang="en-US" i="1">
                                <a:latin typeface="Cambria Math"/>
                              </a:rPr>
                              <m:t>𝑥</m:t>
                            </m:r>
                          </m:e>
                        </m:acc>
                      </m:e>
                      <m:sub>
                        <m:r>
                          <a:rPr lang="en-US" i="1">
                            <a:latin typeface="Cambria Math"/>
                          </a:rPr>
                          <m:t>1</m:t>
                        </m:r>
                        <m:r>
                          <a:rPr lang="en-US" b="0" i="1" smtClean="0">
                            <a:latin typeface="Cambria Math"/>
                          </a:rPr>
                          <m:t>3</m:t>
                        </m:r>
                        <m:r>
                          <a:rPr lang="en-US" i="1">
                            <a:latin typeface="Cambria Math"/>
                          </a:rPr>
                          <m:t>2</m:t>
                        </m:r>
                      </m:sub>
                    </m:sSub>
                    <m:r>
                      <a:rPr lang="en-US" b="0" i="1" smtClean="0">
                        <a:latin typeface="Cambria Math"/>
                      </a:rPr>
                      <m:t>=</m:t>
                    </m:r>
                    <m:sSub>
                      <m:sSubPr>
                        <m:ctrlPr>
                          <a:rPr lang="en-US" i="1">
                            <a:latin typeface="Cambria Math"/>
                          </a:rPr>
                        </m:ctrlPr>
                      </m:sSubPr>
                      <m:e>
                        <m:acc>
                          <m:accPr>
                            <m:chr m:val="̂"/>
                            <m:ctrlPr>
                              <a:rPr lang="en-US" i="1">
                                <a:latin typeface="Cambria Math"/>
                              </a:rPr>
                            </m:ctrlPr>
                          </m:accPr>
                          <m:e>
                            <m:r>
                              <a:rPr lang="en-US" i="1">
                                <a:latin typeface="Cambria Math"/>
                              </a:rPr>
                              <m:t>h</m:t>
                            </m:r>
                          </m:e>
                        </m:acc>
                      </m:e>
                      <m:sub>
                        <m:r>
                          <a:rPr lang="en-US" i="1">
                            <a:latin typeface="Cambria Math"/>
                          </a:rPr>
                          <m:t>12</m:t>
                        </m:r>
                      </m:sub>
                    </m:sSub>
                    <m:r>
                      <a:rPr lang="en-US" i="1">
                        <a:latin typeface="Cambria Math"/>
                      </a:rPr>
                      <m:t>=5</m:t>
                    </m:r>
                  </m:oMath>
                </a14:m>
                <a:endParaRPr lang="en-US" dirty="0"/>
              </a:p>
              <a:p>
                <a:pPr lvl="1">
                  <a:lnSpc>
                    <a:spcPct val="90000"/>
                  </a:lnSpc>
                </a:pPr>
                <a:r>
                  <a:rPr lang="en-US" dirty="0" smtClean="0"/>
                  <a:t>Demand &lt;1,3&gt;:</a:t>
                </a:r>
                <a14:m>
                  <m:oMath xmlns:m="http://schemas.openxmlformats.org/officeDocument/2006/math">
                    <m:sSub>
                      <m:sSubPr>
                        <m:ctrlPr>
                          <a:rPr lang="en-US" i="1">
                            <a:latin typeface="Cambria Math"/>
                          </a:rPr>
                        </m:ctrlPr>
                      </m:sSubPr>
                      <m:e>
                        <m:acc>
                          <m:accPr>
                            <m:chr m:val="̂"/>
                            <m:ctrlPr>
                              <a:rPr lang="en-US" i="1">
                                <a:latin typeface="Cambria Math"/>
                              </a:rPr>
                            </m:ctrlPr>
                          </m:accPr>
                          <m:e>
                            <m:r>
                              <a:rPr lang="en-US" i="1">
                                <a:latin typeface="Cambria Math"/>
                              </a:rPr>
                              <m:t>𝑥</m:t>
                            </m:r>
                          </m:e>
                        </m:acc>
                      </m:e>
                      <m:sub>
                        <m:r>
                          <a:rPr lang="en-US" i="1">
                            <a:latin typeface="Cambria Math"/>
                          </a:rPr>
                          <m:t>1</m:t>
                        </m:r>
                        <m:r>
                          <a:rPr lang="en-US" b="0" i="1" smtClean="0">
                            <a:latin typeface="Cambria Math"/>
                          </a:rPr>
                          <m:t>3</m:t>
                        </m:r>
                      </m:sub>
                    </m:sSub>
                    <m:r>
                      <a:rPr lang="en-US" i="1">
                        <a:latin typeface="Cambria Math"/>
                      </a:rPr>
                      <m:t>+</m:t>
                    </m:r>
                    <m:sSub>
                      <m:sSubPr>
                        <m:ctrlPr>
                          <a:rPr lang="en-US" i="1">
                            <a:latin typeface="Cambria Math"/>
                          </a:rPr>
                        </m:ctrlPr>
                      </m:sSubPr>
                      <m:e>
                        <m:acc>
                          <m:accPr>
                            <m:chr m:val="̂"/>
                            <m:ctrlPr>
                              <a:rPr lang="en-US" i="1">
                                <a:latin typeface="Cambria Math"/>
                              </a:rPr>
                            </m:ctrlPr>
                          </m:accPr>
                          <m:e>
                            <m:r>
                              <a:rPr lang="en-US" i="1">
                                <a:latin typeface="Cambria Math"/>
                              </a:rPr>
                              <m:t>𝑥</m:t>
                            </m:r>
                          </m:e>
                        </m:acc>
                      </m:e>
                      <m:sub>
                        <m:r>
                          <a:rPr lang="en-US" i="1">
                            <a:latin typeface="Cambria Math"/>
                          </a:rPr>
                          <m:t>12</m:t>
                        </m:r>
                        <m:r>
                          <a:rPr lang="en-US" b="0" i="1" smtClean="0">
                            <a:latin typeface="Cambria Math"/>
                          </a:rPr>
                          <m:t>3</m:t>
                        </m:r>
                      </m:sub>
                    </m:sSub>
                    <m:r>
                      <a:rPr lang="en-US" i="1">
                        <a:latin typeface="Cambria Math"/>
                      </a:rPr>
                      <m:t>=</m:t>
                    </m:r>
                    <m:sSub>
                      <m:sSubPr>
                        <m:ctrlPr>
                          <a:rPr lang="en-US" i="1">
                            <a:latin typeface="Cambria Math"/>
                          </a:rPr>
                        </m:ctrlPr>
                      </m:sSubPr>
                      <m:e>
                        <m:acc>
                          <m:accPr>
                            <m:chr m:val="̂"/>
                            <m:ctrlPr>
                              <a:rPr lang="en-US" i="1">
                                <a:latin typeface="Cambria Math"/>
                              </a:rPr>
                            </m:ctrlPr>
                          </m:accPr>
                          <m:e>
                            <m:r>
                              <a:rPr lang="en-US" i="1">
                                <a:latin typeface="Cambria Math"/>
                              </a:rPr>
                              <m:t>h</m:t>
                            </m:r>
                          </m:e>
                        </m:acc>
                      </m:e>
                      <m:sub>
                        <m:r>
                          <a:rPr lang="en-US" i="1">
                            <a:latin typeface="Cambria Math"/>
                          </a:rPr>
                          <m:t>1</m:t>
                        </m:r>
                        <m:r>
                          <a:rPr lang="en-US" b="0" i="1" smtClean="0">
                            <a:latin typeface="Cambria Math"/>
                          </a:rPr>
                          <m:t>3</m:t>
                        </m:r>
                      </m:sub>
                    </m:sSub>
                    <m:r>
                      <a:rPr lang="en-US" i="1">
                        <a:latin typeface="Cambria Math"/>
                      </a:rPr>
                      <m:t>=</m:t>
                    </m:r>
                    <m:r>
                      <a:rPr lang="en-US" b="0" i="1" smtClean="0">
                        <a:latin typeface="Cambria Math"/>
                      </a:rPr>
                      <m:t>7</m:t>
                    </m:r>
                  </m:oMath>
                </a14:m>
                <a:endParaRPr lang="en-US" dirty="0" smtClean="0"/>
              </a:p>
              <a:p>
                <a:pPr lvl="1">
                  <a:lnSpc>
                    <a:spcPct val="90000"/>
                  </a:lnSpc>
                </a:pPr>
                <a:r>
                  <a:rPr lang="en-US" dirty="0"/>
                  <a:t>Demand </a:t>
                </a:r>
                <a:r>
                  <a:rPr lang="en-US" dirty="0" smtClean="0"/>
                  <a:t>&lt;2,3</a:t>
                </a:r>
                <a:r>
                  <a:rPr lang="en-US" dirty="0"/>
                  <a:t>&gt;:</a:t>
                </a:r>
                <a14:m>
                  <m:oMath xmlns:m="http://schemas.openxmlformats.org/officeDocument/2006/math">
                    <m:sSub>
                      <m:sSubPr>
                        <m:ctrlPr>
                          <a:rPr lang="en-US" i="1">
                            <a:latin typeface="Cambria Math"/>
                          </a:rPr>
                        </m:ctrlPr>
                      </m:sSubPr>
                      <m:e>
                        <m:acc>
                          <m:accPr>
                            <m:chr m:val="̂"/>
                            <m:ctrlPr>
                              <a:rPr lang="en-US" i="1">
                                <a:latin typeface="Cambria Math"/>
                              </a:rPr>
                            </m:ctrlPr>
                          </m:accPr>
                          <m:e>
                            <m:r>
                              <a:rPr lang="en-US" i="1">
                                <a:latin typeface="Cambria Math"/>
                              </a:rPr>
                              <m:t>𝑥</m:t>
                            </m:r>
                          </m:e>
                        </m:acc>
                      </m:e>
                      <m:sub>
                        <m:r>
                          <a:rPr lang="en-US" b="0" i="1" smtClean="0">
                            <a:latin typeface="Cambria Math"/>
                          </a:rPr>
                          <m:t>2</m:t>
                        </m:r>
                        <m:r>
                          <a:rPr lang="en-US" i="1">
                            <a:latin typeface="Cambria Math"/>
                          </a:rPr>
                          <m:t>3</m:t>
                        </m:r>
                      </m:sub>
                    </m:sSub>
                    <m:r>
                      <a:rPr lang="en-US" i="1">
                        <a:latin typeface="Cambria Math"/>
                      </a:rPr>
                      <m:t>+</m:t>
                    </m:r>
                    <m:sSub>
                      <m:sSubPr>
                        <m:ctrlPr>
                          <a:rPr lang="en-US" i="1">
                            <a:latin typeface="Cambria Math"/>
                          </a:rPr>
                        </m:ctrlPr>
                      </m:sSubPr>
                      <m:e>
                        <m:acc>
                          <m:accPr>
                            <m:chr m:val="̂"/>
                            <m:ctrlPr>
                              <a:rPr lang="en-US" i="1">
                                <a:latin typeface="Cambria Math"/>
                              </a:rPr>
                            </m:ctrlPr>
                          </m:accPr>
                          <m:e>
                            <m:r>
                              <a:rPr lang="en-US" i="1">
                                <a:latin typeface="Cambria Math"/>
                              </a:rPr>
                              <m:t>𝑥</m:t>
                            </m:r>
                          </m:e>
                        </m:acc>
                      </m:e>
                      <m:sub>
                        <m:r>
                          <a:rPr lang="en-US" i="1">
                            <a:latin typeface="Cambria Math"/>
                          </a:rPr>
                          <m:t>2</m:t>
                        </m:r>
                        <m:r>
                          <a:rPr lang="en-US" b="0" i="1" smtClean="0">
                            <a:latin typeface="Cambria Math"/>
                          </a:rPr>
                          <m:t>1</m:t>
                        </m:r>
                        <m:r>
                          <a:rPr lang="en-US" i="1">
                            <a:latin typeface="Cambria Math"/>
                          </a:rPr>
                          <m:t>3</m:t>
                        </m:r>
                      </m:sub>
                    </m:sSub>
                    <m:r>
                      <a:rPr lang="en-US" i="1">
                        <a:latin typeface="Cambria Math"/>
                      </a:rPr>
                      <m:t>=</m:t>
                    </m:r>
                    <m:sSub>
                      <m:sSubPr>
                        <m:ctrlPr>
                          <a:rPr lang="en-US" i="1">
                            <a:latin typeface="Cambria Math"/>
                          </a:rPr>
                        </m:ctrlPr>
                      </m:sSubPr>
                      <m:e>
                        <m:acc>
                          <m:accPr>
                            <m:chr m:val="̂"/>
                            <m:ctrlPr>
                              <a:rPr lang="en-US" i="1">
                                <a:latin typeface="Cambria Math"/>
                              </a:rPr>
                            </m:ctrlPr>
                          </m:accPr>
                          <m:e>
                            <m:r>
                              <a:rPr lang="en-US" i="1">
                                <a:latin typeface="Cambria Math"/>
                              </a:rPr>
                              <m:t>h</m:t>
                            </m:r>
                          </m:e>
                        </m:acc>
                      </m:e>
                      <m:sub>
                        <m:r>
                          <a:rPr lang="en-US" i="1">
                            <a:latin typeface="Cambria Math"/>
                          </a:rPr>
                          <m:t>13</m:t>
                        </m:r>
                      </m:sub>
                    </m:sSub>
                    <m:r>
                      <a:rPr lang="en-US" i="1">
                        <a:latin typeface="Cambria Math"/>
                      </a:rPr>
                      <m:t>=</m:t>
                    </m:r>
                    <m:r>
                      <a:rPr lang="en-US" b="0" i="1" smtClean="0">
                        <a:latin typeface="Cambria Math"/>
                      </a:rPr>
                      <m:t>8</m:t>
                    </m:r>
                  </m:oMath>
                </a14:m>
                <a:endParaRPr lang="en-US" dirty="0"/>
              </a:p>
              <a:p>
                <a:pPr>
                  <a:lnSpc>
                    <a:spcPct val="90000"/>
                  </a:lnSpc>
                </a:pPr>
                <a:r>
                  <a:rPr lang="en-US" dirty="0"/>
                  <a:t> Link Capacity </a:t>
                </a:r>
                <a:r>
                  <a:rPr lang="en-US" dirty="0" smtClean="0"/>
                  <a:t>Constraint:</a:t>
                </a:r>
                <a:endParaRPr lang="en-US" dirty="0"/>
              </a:p>
              <a:p>
                <a:pPr lvl="1">
                  <a:lnSpc>
                    <a:spcPct val="90000"/>
                  </a:lnSpc>
                </a:pPr>
                <a:r>
                  <a:rPr lang="en-US" dirty="0" smtClean="0"/>
                  <a:t>Link 1-2: </a:t>
                </a:r>
                <a14:m>
                  <m:oMath xmlns:m="http://schemas.openxmlformats.org/officeDocument/2006/math">
                    <m:sSub>
                      <m:sSubPr>
                        <m:ctrlPr>
                          <a:rPr lang="en-US" i="1">
                            <a:latin typeface="Cambria Math"/>
                          </a:rPr>
                        </m:ctrlPr>
                      </m:sSubPr>
                      <m:e>
                        <m:sSub>
                          <m:sSubPr>
                            <m:ctrlPr>
                              <a:rPr lang="en-US" i="1">
                                <a:latin typeface="Cambria Math"/>
                              </a:rPr>
                            </m:ctrlPr>
                          </m:sSubPr>
                          <m:e>
                            <m:acc>
                              <m:accPr>
                                <m:chr m:val="̂"/>
                                <m:ctrlPr>
                                  <a:rPr lang="en-US" i="1">
                                    <a:latin typeface="Cambria Math"/>
                                  </a:rPr>
                                </m:ctrlPr>
                              </m:accPr>
                              <m:e>
                                <m:r>
                                  <a:rPr lang="en-US" i="1">
                                    <a:latin typeface="Cambria Math"/>
                                  </a:rPr>
                                  <m:t>𝑥</m:t>
                                </m:r>
                              </m:e>
                            </m:acc>
                          </m:e>
                          <m:sub>
                            <m:r>
                              <a:rPr lang="en-US" i="1">
                                <a:latin typeface="Cambria Math"/>
                              </a:rPr>
                              <m:t>12</m:t>
                            </m:r>
                          </m:sub>
                        </m:sSub>
                        <m:r>
                          <a:rPr lang="en-US" i="1">
                            <a:latin typeface="Cambria Math"/>
                          </a:rPr>
                          <m:t>+</m:t>
                        </m:r>
                        <m:sSub>
                          <m:sSubPr>
                            <m:ctrlPr>
                              <a:rPr lang="en-US" i="1">
                                <a:latin typeface="Cambria Math"/>
                              </a:rPr>
                            </m:ctrlPr>
                          </m:sSubPr>
                          <m:e>
                            <m:acc>
                              <m:accPr>
                                <m:chr m:val="̂"/>
                                <m:ctrlPr>
                                  <a:rPr lang="en-US" i="1">
                                    <a:latin typeface="Cambria Math"/>
                                  </a:rPr>
                                </m:ctrlPr>
                              </m:accPr>
                              <m:e>
                                <m:r>
                                  <a:rPr lang="en-US" i="1">
                                    <a:latin typeface="Cambria Math"/>
                                  </a:rPr>
                                  <m:t>𝑥</m:t>
                                </m:r>
                              </m:e>
                            </m:acc>
                          </m:e>
                          <m:sub>
                            <m:r>
                              <a:rPr lang="en-US" i="1">
                                <a:latin typeface="Cambria Math"/>
                              </a:rPr>
                              <m:t>12</m:t>
                            </m:r>
                            <m:r>
                              <a:rPr lang="en-US" b="0" i="1" smtClean="0">
                                <a:latin typeface="Cambria Math"/>
                              </a:rPr>
                              <m:t>3</m:t>
                            </m:r>
                          </m:sub>
                        </m:sSub>
                        <m:sSub>
                          <m:sSubPr>
                            <m:ctrlPr>
                              <a:rPr lang="en-US" i="1">
                                <a:latin typeface="Cambria Math"/>
                              </a:rPr>
                            </m:ctrlPr>
                          </m:sSubPr>
                          <m:e>
                            <m:r>
                              <a:rPr lang="en-US" b="0" i="1" smtClean="0">
                                <a:latin typeface="Cambria Math"/>
                              </a:rPr>
                              <m:t>+ </m:t>
                            </m:r>
                            <m:acc>
                              <m:accPr>
                                <m:chr m:val="̂"/>
                                <m:ctrlPr>
                                  <a:rPr lang="en-US" i="1">
                                    <a:latin typeface="Cambria Math"/>
                                  </a:rPr>
                                </m:ctrlPr>
                              </m:accPr>
                              <m:e>
                                <m:r>
                                  <a:rPr lang="en-US" i="1">
                                    <a:latin typeface="Cambria Math"/>
                                  </a:rPr>
                                  <m:t>𝑥</m:t>
                                </m:r>
                              </m:e>
                            </m:acc>
                          </m:e>
                          <m:sub>
                            <m:r>
                              <a:rPr lang="en-US" b="0" i="1" smtClean="0">
                                <a:latin typeface="Cambria Math"/>
                              </a:rPr>
                              <m:t>2</m:t>
                            </m:r>
                            <m:r>
                              <a:rPr lang="en-US" i="1">
                                <a:latin typeface="Cambria Math"/>
                              </a:rPr>
                              <m:t>13</m:t>
                            </m:r>
                          </m:sub>
                        </m:sSub>
                        <m:r>
                          <a:rPr lang="en-US" b="0" i="1" smtClean="0">
                            <a:latin typeface="Cambria Math"/>
                            <a:ea typeface="Cambria Math"/>
                          </a:rPr>
                          <m:t>≤</m:t>
                        </m:r>
                        <m:acc>
                          <m:accPr>
                            <m:chr m:val="̂"/>
                            <m:ctrlPr>
                              <a:rPr lang="en-US" i="1">
                                <a:latin typeface="Cambria Math"/>
                              </a:rPr>
                            </m:ctrlPr>
                          </m:accPr>
                          <m:e>
                            <m:r>
                              <a:rPr lang="en-US" b="0" i="1" smtClean="0">
                                <a:latin typeface="Cambria Math"/>
                              </a:rPr>
                              <m:t>𝑐</m:t>
                            </m:r>
                          </m:e>
                        </m:acc>
                      </m:e>
                      <m:sub>
                        <m:r>
                          <a:rPr lang="en-US" b="0" i="1" smtClean="0">
                            <a:latin typeface="Cambria Math"/>
                          </a:rPr>
                          <m:t>1</m:t>
                        </m:r>
                        <m:r>
                          <a:rPr lang="en-US" i="1">
                            <a:latin typeface="Cambria Math"/>
                          </a:rPr>
                          <m:t>2</m:t>
                        </m:r>
                      </m:sub>
                    </m:sSub>
                    <m:r>
                      <a:rPr lang="en-US" i="1">
                        <a:latin typeface="Cambria Math"/>
                      </a:rPr>
                      <m:t>=</m:t>
                    </m:r>
                    <m:r>
                      <a:rPr lang="en-US" b="0" i="1" smtClean="0">
                        <a:latin typeface="Cambria Math"/>
                      </a:rPr>
                      <m:t>10</m:t>
                    </m:r>
                  </m:oMath>
                </a14:m>
                <a:r>
                  <a:rPr lang="en-US" dirty="0" smtClean="0"/>
                  <a:t>, </a:t>
                </a:r>
              </a:p>
              <a:p>
                <a:pPr lvl="1">
                  <a:lnSpc>
                    <a:spcPct val="90000"/>
                  </a:lnSpc>
                </a:pPr>
                <a:r>
                  <a:rPr lang="en-US" dirty="0"/>
                  <a:t>L</a:t>
                </a:r>
                <a:r>
                  <a:rPr lang="en-US" dirty="0" smtClean="0"/>
                  <a:t>ink 1-3: </a:t>
                </a:r>
                <a14:m>
                  <m:oMath xmlns:m="http://schemas.openxmlformats.org/officeDocument/2006/math">
                    <m:sSub>
                      <m:sSubPr>
                        <m:ctrlPr>
                          <a:rPr lang="en-US" i="1" smtClean="0">
                            <a:latin typeface="Cambria Math"/>
                          </a:rPr>
                        </m:ctrlPr>
                      </m:sSubPr>
                      <m:e>
                        <m:sSub>
                          <m:sSubPr>
                            <m:ctrlPr>
                              <a:rPr lang="en-US" i="1">
                                <a:latin typeface="Cambria Math"/>
                              </a:rPr>
                            </m:ctrlPr>
                          </m:sSubPr>
                          <m:e>
                            <m:acc>
                              <m:accPr>
                                <m:chr m:val="̂"/>
                                <m:ctrlPr>
                                  <a:rPr lang="en-US" i="1">
                                    <a:latin typeface="Cambria Math"/>
                                  </a:rPr>
                                </m:ctrlPr>
                              </m:accPr>
                              <m:e>
                                <m:r>
                                  <a:rPr lang="en-US" i="1">
                                    <a:latin typeface="Cambria Math"/>
                                  </a:rPr>
                                  <m:t>𝑥</m:t>
                                </m:r>
                              </m:e>
                            </m:acc>
                          </m:e>
                          <m:sub>
                            <m:r>
                              <a:rPr lang="en-US" i="1">
                                <a:latin typeface="Cambria Math"/>
                              </a:rPr>
                              <m:t>1</m:t>
                            </m:r>
                            <m:r>
                              <a:rPr lang="en-US" b="0" i="1" smtClean="0">
                                <a:latin typeface="Cambria Math"/>
                              </a:rPr>
                              <m:t>3</m:t>
                            </m:r>
                          </m:sub>
                        </m:sSub>
                        <m:r>
                          <a:rPr lang="en-US" i="1">
                            <a:latin typeface="Cambria Math"/>
                          </a:rPr>
                          <m:t>+</m:t>
                        </m:r>
                        <m:sSub>
                          <m:sSubPr>
                            <m:ctrlPr>
                              <a:rPr lang="en-US" i="1">
                                <a:latin typeface="Cambria Math"/>
                              </a:rPr>
                            </m:ctrlPr>
                          </m:sSubPr>
                          <m:e>
                            <m:acc>
                              <m:accPr>
                                <m:chr m:val="̂"/>
                                <m:ctrlPr>
                                  <a:rPr lang="en-US" i="1">
                                    <a:latin typeface="Cambria Math"/>
                                  </a:rPr>
                                </m:ctrlPr>
                              </m:accPr>
                              <m:e>
                                <m:r>
                                  <a:rPr lang="en-US" i="1">
                                    <a:latin typeface="Cambria Math"/>
                                  </a:rPr>
                                  <m:t>𝑥</m:t>
                                </m:r>
                              </m:e>
                            </m:acc>
                          </m:e>
                          <m:sub>
                            <m:r>
                              <a:rPr lang="en-US" i="1">
                                <a:latin typeface="Cambria Math"/>
                              </a:rPr>
                              <m:t>13</m:t>
                            </m:r>
                            <m:r>
                              <a:rPr lang="en-US" b="0" i="1" smtClean="0">
                                <a:latin typeface="Cambria Math"/>
                              </a:rPr>
                              <m:t>2</m:t>
                            </m:r>
                          </m:sub>
                        </m:sSub>
                        <m:sSub>
                          <m:sSubPr>
                            <m:ctrlPr>
                              <a:rPr lang="en-US" i="1">
                                <a:latin typeface="Cambria Math"/>
                              </a:rPr>
                            </m:ctrlPr>
                          </m:sSubPr>
                          <m:e>
                            <m:r>
                              <a:rPr lang="en-US" i="1">
                                <a:latin typeface="Cambria Math"/>
                              </a:rPr>
                              <m:t>+ </m:t>
                            </m:r>
                            <m:acc>
                              <m:accPr>
                                <m:chr m:val="̂"/>
                                <m:ctrlPr>
                                  <a:rPr lang="en-US" i="1">
                                    <a:latin typeface="Cambria Math"/>
                                  </a:rPr>
                                </m:ctrlPr>
                              </m:accPr>
                              <m:e>
                                <m:r>
                                  <a:rPr lang="en-US" i="1">
                                    <a:latin typeface="Cambria Math"/>
                                  </a:rPr>
                                  <m:t>𝑥</m:t>
                                </m:r>
                              </m:e>
                            </m:acc>
                          </m:e>
                          <m:sub>
                            <m:r>
                              <a:rPr lang="en-US" i="1">
                                <a:latin typeface="Cambria Math"/>
                              </a:rPr>
                              <m:t>213</m:t>
                            </m:r>
                          </m:sub>
                        </m:sSub>
                        <m:r>
                          <a:rPr lang="en-US" i="1" smtClean="0">
                            <a:latin typeface="Cambria Math"/>
                            <a:ea typeface="Cambria Math"/>
                          </a:rPr>
                          <m:t>≤</m:t>
                        </m:r>
                        <m:acc>
                          <m:accPr>
                            <m:chr m:val="̂"/>
                            <m:ctrlPr>
                              <a:rPr lang="en-US" i="1">
                                <a:latin typeface="Cambria Math"/>
                              </a:rPr>
                            </m:ctrlPr>
                          </m:accPr>
                          <m:e>
                            <m:r>
                              <a:rPr lang="en-US" i="1">
                                <a:latin typeface="Cambria Math"/>
                              </a:rPr>
                              <m:t>𝑐</m:t>
                            </m:r>
                          </m:e>
                        </m:acc>
                      </m:e>
                      <m:sub>
                        <m:r>
                          <a:rPr lang="en-US" i="1">
                            <a:latin typeface="Cambria Math"/>
                          </a:rPr>
                          <m:t>1</m:t>
                        </m:r>
                        <m:r>
                          <a:rPr lang="en-US" b="0" i="1" smtClean="0">
                            <a:latin typeface="Cambria Math"/>
                          </a:rPr>
                          <m:t>3</m:t>
                        </m:r>
                      </m:sub>
                    </m:sSub>
                    <m:r>
                      <a:rPr lang="en-US" i="1">
                        <a:latin typeface="Cambria Math"/>
                      </a:rPr>
                      <m:t>=10</m:t>
                    </m:r>
                  </m:oMath>
                </a14:m>
                <a:r>
                  <a:rPr lang="en-US" dirty="0" smtClean="0"/>
                  <a:t>,</a:t>
                </a:r>
              </a:p>
              <a:p>
                <a:pPr lvl="1">
                  <a:lnSpc>
                    <a:spcPct val="90000"/>
                  </a:lnSpc>
                </a:pPr>
                <a:r>
                  <a:rPr lang="en-US" dirty="0" smtClean="0"/>
                  <a:t>Link 2-3: </a:t>
                </a:r>
                <a14:m>
                  <m:oMath xmlns:m="http://schemas.openxmlformats.org/officeDocument/2006/math">
                    <m:sSub>
                      <m:sSubPr>
                        <m:ctrlPr>
                          <a:rPr lang="en-US" i="1">
                            <a:latin typeface="Cambria Math"/>
                          </a:rPr>
                        </m:ctrlPr>
                      </m:sSubPr>
                      <m:e>
                        <m:sSub>
                          <m:sSubPr>
                            <m:ctrlPr>
                              <a:rPr lang="en-US" i="1">
                                <a:latin typeface="Cambria Math"/>
                              </a:rPr>
                            </m:ctrlPr>
                          </m:sSubPr>
                          <m:e>
                            <m:acc>
                              <m:accPr>
                                <m:chr m:val="̂"/>
                                <m:ctrlPr>
                                  <a:rPr lang="en-US" i="1">
                                    <a:latin typeface="Cambria Math"/>
                                  </a:rPr>
                                </m:ctrlPr>
                              </m:accPr>
                              <m:e>
                                <m:r>
                                  <a:rPr lang="en-US" i="1">
                                    <a:latin typeface="Cambria Math"/>
                                  </a:rPr>
                                  <m:t>𝑥</m:t>
                                </m:r>
                              </m:e>
                            </m:acc>
                          </m:e>
                          <m:sub>
                            <m:r>
                              <a:rPr lang="en-US" b="0" i="1" smtClean="0">
                                <a:latin typeface="Cambria Math"/>
                              </a:rPr>
                              <m:t>2</m:t>
                            </m:r>
                            <m:r>
                              <a:rPr lang="en-US" i="1">
                                <a:latin typeface="Cambria Math"/>
                              </a:rPr>
                              <m:t>3</m:t>
                            </m:r>
                          </m:sub>
                        </m:sSub>
                        <m:r>
                          <a:rPr lang="en-US" i="1">
                            <a:latin typeface="Cambria Math"/>
                          </a:rPr>
                          <m:t>+</m:t>
                        </m:r>
                        <m:sSub>
                          <m:sSubPr>
                            <m:ctrlPr>
                              <a:rPr lang="en-US" i="1">
                                <a:latin typeface="Cambria Math"/>
                              </a:rPr>
                            </m:ctrlPr>
                          </m:sSubPr>
                          <m:e>
                            <m:acc>
                              <m:accPr>
                                <m:chr m:val="̂"/>
                                <m:ctrlPr>
                                  <a:rPr lang="en-US" i="1">
                                    <a:latin typeface="Cambria Math"/>
                                  </a:rPr>
                                </m:ctrlPr>
                              </m:accPr>
                              <m:e>
                                <m:r>
                                  <a:rPr lang="en-US" i="1">
                                    <a:latin typeface="Cambria Math"/>
                                  </a:rPr>
                                  <m:t>𝑥</m:t>
                                </m:r>
                              </m:e>
                            </m:acc>
                          </m:e>
                          <m:sub>
                            <m:r>
                              <a:rPr lang="en-US" i="1">
                                <a:latin typeface="Cambria Math"/>
                              </a:rPr>
                              <m:t>132</m:t>
                            </m:r>
                          </m:sub>
                        </m:sSub>
                        <m:sSub>
                          <m:sSubPr>
                            <m:ctrlPr>
                              <a:rPr lang="en-US" i="1">
                                <a:latin typeface="Cambria Math"/>
                              </a:rPr>
                            </m:ctrlPr>
                          </m:sSubPr>
                          <m:e>
                            <m:r>
                              <a:rPr lang="en-US" i="1">
                                <a:latin typeface="Cambria Math"/>
                              </a:rPr>
                              <m:t>+ </m:t>
                            </m:r>
                            <m:acc>
                              <m:accPr>
                                <m:chr m:val="̂"/>
                                <m:ctrlPr>
                                  <a:rPr lang="en-US" i="1">
                                    <a:latin typeface="Cambria Math"/>
                                  </a:rPr>
                                </m:ctrlPr>
                              </m:accPr>
                              <m:e>
                                <m:r>
                                  <a:rPr lang="en-US" i="1">
                                    <a:latin typeface="Cambria Math"/>
                                  </a:rPr>
                                  <m:t>𝑥</m:t>
                                </m:r>
                              </m:e>
                            </m:acc>
                          </m:e>
                          <m:sub>
                            <m:r>
                              <a:rPr lang="en-US" i="1">
                                <a:latin typeface="Cambria Math"/>
                              </a:rPr>
                              <m:t>1</m:t>
                            </m:r>
                            <m:r>
                              <a:rPr lang="en-US" b="0" i="1" smtClean="0">
                                <a:latin typeface="Cambria Math"/>
                              </a:rPr>
                              <m:t>2</m:t>
                            </m:r>
                            <m:r>
                              <a:rPr lang="en-US" i="1">
                                <a:latin typeface="Cambria Math"/>
                              </a:rPr>
                              <m:t>3</m:t>
                            </m:r>
                          </m:sub>
                        </m:sSub>
                        <m:r>
                          <a:rPr lang="en-US" i="1">
                            <a:latin typeface="Cambria Math"/>
                            <a:ea typeface="Cambria Math"/>
                          </a:rPr>
                          <m:t>≤</m:t>
                        </m:r>
                        <m:acc>
                          <m:accPr>
                            <m:chr m:val="̂"/>
                            <m:ctrlPr>
                              <a:rPr lang="en-US" i="1">
                                <a:latin typeface="Cambria Math"/>
                              </a:rPr>
                            </m:ctrlPr>
                          </m:accPr>
                          <m:e>
                            <m:r>
                              <a:rPr lang="en-US" i="1">
                                <a:latin typeface="Cambria Math"/>
                              </a:rPr>
                              <m:t>𝑐</m:t>
                            </m:r>
                          </m:e>
                        </m:acc>
                      </m:e>
                      <m:sub>
                        <m:r>
                          <a:rPr lang="en-US" i="1">
                            <a:latin typeface="Cambria Math"/>
                          </a:rPr>
                          <m:t>2</m:t>
                        </m:r>
                        <m:r>
                          <a:rPr lang="en-US" b="0" i="1" smtClean="0">
                            <a:latin typeface="Cambria Math"/>
                          </a:rPr>
                          <m:t>3</m:t>
                        </m:r>
                      </m:sub>
                    </m:sSub>
                    <m:r>
                      <a:rPr lang="en-US" i="1">
                        <a:latin typeface="Cambria Math"/>
                      </a:rPr>
                      <m:t>=1</m:t>
                    </m:r>
                    <m:r>
                      <a:rPr lang="en-US" b="0" i="1" smtClean="0">
                        <a:latin typeface="Cambria Math"/>
                      </a:rPr>
                      <m:t>5</m:t>
                    </m:r>
                  </m:oMath>
                </a14:m>
                <a:endParaRPr lang="en-US" dirty="0"/>
              </a:p>
              <a:p>
                <a:pPr marL="0" indent="0">
                  <a:lnSpc>
                    <a:spcPct val="90000"/>
                  </a:lnSpc>
                  <a:buNone/>
                </a:pPr>
                <a:endParaRPr lang="en-US" dirty="0"/>
              </a:p>
            </p:txBody>
          </p:sp>
        </mc:Choice>
        <mc:Fallback xmlns="">
          <p:sp>
            <p:nvSpPr>
              <p:cNvPr id="44035" name="Rectangle 3"/>
              <p:cNvSpPr>
                <a:spLocks noGrp="1" noRot="1" noChangeAspect="1" noMove="1" noResize="1" noEditPoints="1" noAdjustHandles="1" noChangeArrowheads="1" noChangeShapeType="1" noTextEdit="1"/>
              </p:cNvSpPr>
              <p:nvPr>
                <p:ph type="body" idx="1"/>
              </p:nvPr>
            </p:nvSpPr>
            <p:spPr>
              <a:blipFill rotWithShape="1">
                <a:blip r:embed="rId2"/>
                <a:stretch>
                  <a:fillRect l="-1481" t="-3504"/>
                </a:stretch>
              </a:blipFill>
            </p:spPr>
            <p:txBody>
              <a:bodyPr/>
              <a:lstStyle/>
              <a:p>
                <a:r>
                  <a:rPr lang="en-US">
                    <a:noFill/>
                  </a:rPr>
                  <a:t> </a:t>
                </a:r>
              </a:p>
            </p:txBody>
          </p:sp>
        </mc:Fallback>
      </mc:AlternateContent>
    </p:spTree>
    <p:extLst>
      <p:ext uri="{BB962C8B-B14F-4D97-AF65-F5344CB8AC3E}">
        <p14:creationId xmlns:p14="http://schemas.microsoft.com/office/powerpoint/2010/main" val="5681981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our Objective?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8229600" cy="4800600"/>
              </a:xfrm>
            </p:spPr>
            <p:txBody>
              <a:bodyPr>
                <a:normAutofit fontScale="92500"/>
              </a:bodyPr>
              <a:lstStyle/>
              <a:p>
                <a:r>
                  <a:rPr lang="en-US" dirty="0" smtClean="0"/>
                  <a:t>Various different types of objectives</a:t>
                </a:r>
              </a:p>
              <a:p>
                <a:pPr lvl="1"/>
                <a:r>
                  <a:rPr lang="en-US" dirty="0" smtClean="0"/>
                  <a:t>Minimize the cost of some kind</a:t>
                </a:r>
              </a:p>
              <a:p>
                <a:pPr lvl="1"/>
                <a:r>
                  <a:rPr lang="en-US" dirty="0" smtClean="0"/>
                  <a:t>Minimize the maximum load</a:t>
                </a:r>
              </a:p>
              <a:p>
                <a:pPr lvl="1"/>
                <a:r>
                  <a:rPr lang="en-US" dirty="0" smtClean="0"/>
                  <a:t>Minimize total delay</a:t>
                </a:r>
              </a:p>
              <a:p>
                <a:pPr lvl="1"/>
                <a:r>
                  <a:rPr lang="en-US" dirty="0" smtClean="0"/>
                  <a:t>Combinations of the above and more…</a:t>
                </a:r>
              </a:p>
              <a:p>
                <a:r>
                  <a:rPr lang="en-US" dirty="0" smtClean="0"/>
                  <a:t>In this example we’ll start a simple link usage cost</a:t>
                </a:r>
              </a:p>
              <a:p>
                <a:pPr lvl="1"/>
                <a:r>
                  <a:rPr lang="en-US" dirty="0" smtClean="0"/>
                  <a:t>Assume a cost of one unit per link per flow amount</a:t>
                </a:r>
              </a:p>
              <a:p>
                <a:pPr lvl="1"/>
                <a14:m>
                  <m:oMath xmlns:m="http://schemas.openxmlformats.org/officeDocument/2006/math">
                    <m:sSub>
                      <m:sSubPr>
                        <m:ctrlPr>
                          <a:rPr lang="en-US" i="1">
                            <a:latin typeface="Cambria Math"/>
                          </a:rPr>
                        </m:ctrlPr>
                      </m:sSubPr>
                      <m:e>
                        <m:r>
                          <a:rPr lang="en-US" b="0" i="1" smtClean="0">
                            <a:latin typeface="Cambria Math"/>
                          </a:rPr>
                          <m:t>𝐹</m:t>
                        </m:r>
                        <m:r>
                          <a:rPr lang="en-US" b="0" i="1" smtClean="0">
                            <a:latin typeface="Cambria Math"/>
                          </a:rPr>
                          <m:t>=</m:t>
                        </m:r>
                        <m:acc>
                          <m:accPr>
                            <m:chr m:val="̂"/>
                            <m:ctrlPr>
                              <a:rPr lang="en-US" i="1">
                                <a:latin typeface="Cambria Math"/>
                              </a:rPr>
                            </m:ctrlPr>
                          </m:accPr>
                          <m:e>
                            <m:r>
                              <a:rPr lang="en-US" i="1">
                                <a:latin typeface="Cambria Math"/>
                              </a:rPr>
                              <m:t>𝑥</m:t>
                            </m:r>
                          </m:e>
                        </m:acc>
                      </m:e>
                      <m:sub>
                        <m:r>
                          <a:rPr lang="en-US" i="1">
                            <a:latin typeface="Cambria Math"/>
                          </a:rPr>
                          <m:t>12</m:t>
                        </m:r>
                      </m:sub>
                    </m:sSub>
                    <m:r>
                      <a:rPr lang="en-US" i="1">
                        <a:latin typeface="Cambria Math"/>
                      </a:rPr>
                      <m:t>+</m:t>
                    </m:r>
                    <m:sSub>
                      <m:sSubPr>
                        <m:ctrlPr>
                          <a:rPr lang="en-US" i="1">
                            <a:latin typeface="Cambria Math"/>
                          </a:rPr>
                        </m:ctrlPr>
                      </m:sSubPr>
                      <m:e>
                        <m:r>
                          <a:rPr lang="en-US" b="0" i="1" smtClean="0">
                            <a:latin typeface="Cambria Math"/>
                          </a:rPr>
                          <m:t>2</m:t>
                        </m:r>
                        <m:acc>
                          <m:accPr>
                            <m:chr m:val="̂"/>
                            <m:ctrlPr>
                              <a:rPr lang="en-US" i="1">
                                <a:latin typeface="Cambria Math"/>
                              </a:rPr>
                            </m:ctrlPr>
                          </m:accPr>
                          <m:e>
                            <m:r>
                              <a:rPr lang="en-US" i="1">
                                <a:latin typeface="Cambria Math"/>
                              </a:rPr>
                              <m:t>𝑥</m:t>
                            </m:r>
                          </m:e>
                        </m:acc>
                      </m:e>
                      <m:sub>
                        <m:r>
                          <a:rPr lang="en-US" i="1">
                            <a:latin typeface="Cambria Math"/>
                          </a:rPr>
                          <m:t>123</m:t>
                        </m:r>
                      </m:sub>
                    </m:sSub>
                    <m:sSub>
                      <m:sSubPr>
                        <m:ctrlPr>
                          <a:rPr lang="en-US" i="1">
                            <a:latin typeface="Cambria Math"/>
                          </a:rPr>
                        </m:ctrlPr>
                      </m:sSubPr>
                      <m:e>
                        <m:r>
                          <a:rPr lang="en-US" i="1">
                            <a:latin typeface="Cambria Math"/>
                          </a:rPr>
                          <m:t>+ </m:t>
                        </m:r>
                        <m:r>
                          <a:rPr lang="en-US" b="0" i="1" smtClean="0">
                            <a:latin typeface="Cambria Math"/>
                          </a:rPr>
                          <m:t>2</m:t>
                        </m:r>
                        <m:acc>
                          <m:accPr>
                            <m:chr m:val="̂"/>
                            <m:ctrlPr>
                              <a:rPr lang="en-US" i="1">
                                <a:latin typeface="Cambria Math"/>
                              </a:rPr>
                            </m:ctrlPr>
                          </m:accPr>
                          <m:e>
                            <m:r>
                              <a:rPr lang="en-US" i="1">
                                <a:latin typeface="Cambria Math"/>
                              </a:rPr>
                              <m:t>𝑥</m:t>
                            </m:r>
                          </m:e>
                        </m:acc>
                      </m:e>
                      <m:sub>
                        <m:r>
                          <a:rPr lang="en-US" i="1">
                            <a:latin typeface="Cambria Math"/>
                          </a:rPr>
                          <m:t>213</m:t>
                        </m:r>
                      </m:sub>
                    </m:sSub>
                    <m:r>
                      <a:rPr lang="en-US" b="0" i="1" smtClean="0">
                        <a:latin typeface="Cambria Math"/>
                      </a:rPr>
                      <m:t>+ </m:t>
                    </m:r>
                    <m:sSub>
                      <m:sSubPr>
                        <m:ctrlPr>
                          <a:rPr lang="en-US" i="1">
                            <a:latin typeface="Cambria Math"/>
                          </a:rPr>
                        </m:ctrlPr>
                      </m:sSubPr>
                      <m:e>
                        <m:acc>
                          <m:accPr>
                            <m:chr m:val="̂"/>
                            <m:ctrlPr>
                              <a:rPr lang="en-US" i="1">
                                <a:latin typeface="Cambria Math"/>
                              </a:rPr>
                            </m:ctrlPr>
                          </m:accPr>
                          <m:e>
                            <m:r>
                              <a:rPr lang="en-US" i="1">
                                <a:latin typeface="Cambria Math"/>
                              </a:rPr>
                              <m:t>𝑥</m:t>
                            </m:r>
                          </m:e>
                        </m:acc>
                      </m:e>
                      <m:sub>
                        <m:r>
                          <a:rPr lang="en-US" i="1">
                            <a:latin typeface="Cambria Math"/>
                          </a:rPr>
                          <m:t>13</m:t>
                        </m:r>
                      </m:sub>
                    </m:sSub>
                    <m:r>
                      <a:rPr lang="en-US" i="1">
                        <a:latin typeface="Cambria Math"/>
                      </a:rPr>
                      <m:t>+</m:t>
                    </m:r>
                    <m:sSub>
                      <m:sSubPr>
                        <m:ctrlPr>
                          <a:rPr lang="en-US" i="1">
                            <a:latin typeface="Cambria Math"/>
                          </a:rPr>
                        </m:ctrlPr>
                      </m:sSubPr>
                      <m:e>
                        <m:r>
                          <a:rPr lang="en-US" b="0" i="1" smtClean="0">
                            <a:latin typeface="Cambria Math"/>
                          </a:rPr>
                          <m:t>2</m:t>
                        </m:r>
                        <m:acc>
                          <m:accPr>
                            <m:chr m:val="̂"/>
                            <m:ctrlPr>
                              <a:rPr lang="en-US" i="1">
                                <a:latin typeface="Cambria Math"/>
                              </a:rPr>
                            </m:ctrlPr>
                          </m:accPr>
                          <m:e>
                            <m:r>
                              <a:rPr lang="en-US" i="1">
                                <a:latin typeface="Cambria Math"/>
                              </a:rPr>
                              <m:t>𝑥</m:t>
                            </m:r>
                          </m:e>
                        </m:acc>
                      </m:e>
                      <m:sub>
                        <m:r>
                          <a:rPr lang="en-US" i="1">
                            <a:latin typeface="Cambria Math"/>
                          </a:rPr>
                          <m:t>132</m:t>
                        </m:r>
                      </m:sub>
                    </m:sSub>
                    <m:r>
                      <a:rPr lang="en-US" b="0" i="1" smtClean="0">
                        <a:latin typeface="Cambria Math"/>
                      </a:rPr>
                      <m:t>+</m:t>
                    </m:r>
                    <m:sSub>
                      <m:sSubPr>
                        <m:ctrlPr>
                          <a:rPr lang="en-US" i="1">
                            <a:latin typeface="Cambria Math"/>
                          </a:rPr>
                        </m:ctrlPr>
                      </m:sSubPr>
                      <m:e>
                        <m:acc>
                          <m:accPr>
                            <m:chr m:val="̂"/>
                            <m:ctrlPr>
                              <a:rPr lang="en-US" i="1">
                                <a:latin typeface="Cambria Math"/>
                              </a:rPr>
                            </m:ctrlPr>
                          </m:accPr>
                          <m:e>
                            <m:r>
                              <a:rPr lang="en-US" i="1">
                                <a:latin typeface="Cambria Math"/>
                              </a:rPr>
                              <m:t>𝑥</m:t>
                            </m:r>
                          </m:e>
                        </m:acc>
                      </m:e>
                      <m:sub>
                        <m:r>
                          <a:rPr lang="en-US" i="1">
                            <a:latin typeface="Cambria Math"/>
                          </a:rPr>
                          <m:t>23</m:t>
                        </m:r>
                      </m:sub>
                    </m:sSub>
                  </m:oMath>
                </a14:m>
                <a:endParaRPr lang="en-US" dirty="0" smtClean="0"/>
              </a:p>
              <a:p>
                <a:pPr lvl="1"/>
                <a:r>
                  <a:rPr lang="en-US" dirty="0" smtClean="0"/>
                  <a:t>Want to minimize the above</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8229600" cy="4800600"/>
              </a:xfrm>
              <a:blipFill rotWithShape="1">
                <a:blip r:embed="rId2"/>
                <a:stretch>
                  <a:fillRect l="-1481" t="-1525" r="-1037"/>
                </a:stretch>
              </a:blipFill>
            </p:spPr>
            <p:txBody>
              <a:bodyPr/>
              <a:lstStyle/>
              <a:p>
                <a:r>
                  <a:rPr lang="en-US">
                    <a:noFill/>
                  </a:rPr>
                  <a:t> </a:t>
                </a:r>
              </a:p>
            </p:txBody>
          </p:sp>
        </mc:Fallback>
      </mc:AlternateContent>
    </p:spTree>
    <p:extLst>
      <p:ext uri="{BB962C8B-B14F-4D97-AF65-F5344CB8AC3E}">
        <p14:creationId xmlns:p14="http://schemas.microsoft.com/office/powerpoint/2010/main" val="419375408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4C5CB99B-6117-9C4A-972E-DF92FDD8E631}" type="slidenum">
              <a:rPr lang="en-US"/>
              <a:pPr/>
              <a:t>15</a:t>
            </a:fld>
            <a:endParaRPr lang="en-US"/>
          </a:p>
        </p:txBody>
      </p:sp>
      <p:sp>
        <p:nvSpPr>
          <p:cNvPr id="46082" name="Rectangle 2"/>
          <p:cNvSpPr>
            <a:spLocks noGrp="1" noChangeArrowheads="1"/>
          </p:cNvSpPr>
          <p:nvPr>
            <p:ph type="title"/>
          </p:nvPr>
        </p:nvSpPr>
        <p:spPr/>
        <p:txBody>
          <a:bodyPr/>
          <a:lstStyle/>
          <a:p>
            <a:r>
              <a:rPr lang="en-US" dirty="0" smtClean="0"/>
              <a:t>Putting </a:t>
            </a:r>
            <a:r>
              <a:rPr lang="en-US" dirty="0"/>
              <a:t>it Together</a:t>
            </a:r>
          </a:p>
        </p:txBody>
      </p:sp>
      <p:pic>
        <p:nvPicPr>
          <p:cNvPr id="46084" name="Picture 4"/>
          <p:cNvPicPr>
            <a:picLocks noGrp="1"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304800" y="1512887"/>
            <a:ext cx="8229600" cy="3897313"/>
          </a:xfrm>
          <a:noFill/>
          <a:ln/>
        </p:spPr>
      </p:pic>
      <p:pic>
        <p:nvPicPr>
          <p:cNvPr id="46087" name="Picture 7" descr="TP_tmp"/>
          <p:cNvPicPr>
            <a:picLocks noChangeAspect="1" noChangeArrowheads="1"/>
          </p:cNvPicPr>
          <p:nvPr>
            <p:custDataLst>
              <p:tags r:id="rId1"/>
            </p:custDataLst>
          </p:nvPr>
        </p:nvPicPr>
        <p:blipFill>
          <a:blip r:embed="rId4" cstate="print">
            <a:extLst>
              <a:ext uri="{28A0092B-C50C-407E-A947-70E740481C1C}">
                <a14:useLocalDpi xmlns:a14="http://schemas.microsoft.com/office/drawing/2010/main" val="0"/>
              </a:ext>
            </a:extLst>
          </a:blip>
          <a:srcRect/>
          <a:stretch>
            <a:fillRect/>
          </a:stretch>
        </p:blipFill>
        <p:spPr bwMode="auto">
          <a:xfrm>
            <a:off x="733589" y="5972283"/>
            <a:ext cx="4360863" cy="28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8" name="TextBox 7"/>
          <p:cNvSpPr txBox="1"/>
          <p:nvPr/>
        </p:nvSpPr>
        <p:spPr>
          <a:xfrm>
            <a:off x="7391400" y="5791200"/>
            <a:ext cx="1658211" cy="646331"/>
          </a:xfrm>
          <a:prstGeom prst="rect">
            <a:avLst/>
          </a:prstGeom>
          <a:noFill/>
        </p:spPr>
        <p:txBody>
          <a:bodyPr wrap="none" rtlCol="0">
            <a:spAutoFit/>
          </a:bodyPr>
          <a:lstStyle/>
          <a:p>
            <a:r>
              <a:rPr lang="en-US" b="1" dirty="0" smtClean="0">
                <a:solidFill>
                  <a:srgbClr val="C00000"/>
                </a:solidFill>
              </a:rPr>
              <a:t>From P&amp;M, </a:t>
            </a:r>
          </a:p>
          <a:p>
            <a:r>
              <a:rPr lang="en-US" b="1" dirty="0" smtClean="0">
                <a:solidFill>
                  <a:srgbClr val="C00000"/>
                </a:solidFill>
              </a:rPr>
              <a:t>modified by GB</a:t>
            </a:r>
            <a:endParaRPr lang="en-US" b="1" dirty="0">
              <a:solidFill>
                <a:srgbClr val="C00000"/>
              </a:solidFill>
            </a:endParaRPr>
          </a:p>
        </p:txBody>
      </p:sp>
      <p:sp>
        <p:nvSpPr>
          <p:cNvPr id="3" name="Right Brace 2"/>
          <p:cNvSpPr/>
          <p:nvPr/>
        </p:nvSpPr>
        <p:spPr>
          <a:xfrm>
            <a:off x="5105400" y="1676400"/>
            <a:ext cx="738187" cy="914400"/>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Right Brace 9"/>
          <p:cNvSpPr/>
          <p:nvPr/>
        </p:nvSpPr>
        <p:spPr>
          <a:xfrm>
            <a:off x="6096000" y="3810000"/>
            <a:ext cx="738187" cy="914400"/>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TextBox 3"/>
          <p:cNvSpPr txBox="1"/>
          <p:nvPr/>
        </p:nvSpPr>
        <p:spPr>
          <a:xfrm>
            <a:off x="5919787" y="1752600"/>
            <a:ext cx="2538413" cy="646331"/>
          </a:xfrm>
          <a:prstGeom prst="rect">
            <a:avLst/>
          </a:prstGeom>
          <a:noFill/>
        </p:spPr>
        <p:txBody>
          <a:bodyPr wrap="square" rtlCol="0">
            <a:spAutoFit/>
          </a:bodyPr>
          <a:lstStyle/>
          <a:p>
            <a:r>
              <a:rPr lang="en-US" dirty="0" smtClean="0"/>
              <a:t>Unit Cost based on path length</a:t>
            </a:r>
            <a:endParaRPr lang="en-US" dirty="0"/>
          </a:p>
        </p:txBody>
      </p:sp>
      <p:sp>
        <p:nvSpPr>
          <p:cNvPr id="12" name="TextBox 11"/>
          <p:cNvSpPr txBox="1"/>
          <p:nvPr/>
        </p:nvSpPr>
        <p:spPr>
          <a:xfrm>
            <a:off x="6934200" y="3962400"/>
            <a:ext cx="1447800" cy="646331"/>
          </a:xfrm>
          <a:prstGeom prst="rect">
            <a:avLst/>
          </a:prstGeom>
          <a:noFill/>
        </p:spPr>
        <p:txBody>
          <a:bodyPr wrap="square" rtlCol="0">
            <a:spAutoFit/>
          </a:bodyPr>
          <a:lstStyle/>
          <a:p>
            <a:r>
              <a:rPr lang="en-US" dirty="0" smtClean="0"/>
              <a:t>Link capacity constraints</a:t>
            </a:r>
            <a:endParaRPr lang="en-US" dirty="0"/>
          </a:p>
        </p:txBody>
      </p:sp>
      <p:sp>
        <p:nvSpPr>
          <p:cNvPr id="13" name="Right Brace 12"/>
          <p:cNvSpPr/>
          <p:nvPr/>
        </p:nvSpPr>
        <p:spPr>
          <a:xfrm>
            <a:off x="6096000" y="2895600"/>
            <a:ext cx="738187" cy="914400"/>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TextBox 13"/>
          <p:cNvSpPr txBox="1"/>
          <p:nvPr/>
        </p:nvSpPr>
        <p:spPr>
          <a:xfrm>
            <a:off x="6934200" y="2971800"/>
            <a:ext cx="1447800" cy="646331"/>
          </a:xfrm>
          <a:prstGeom prst="rect">
            <a:avLst/>
          </a:prstGeom>
          <a:noFill/>
        </p:spPr>
        <p:txBody>
          <a:bodyPr wrap="square" rtlCol="0">
            <a:spAutoFit/>
          </a:bodyPr>
          <a:lstStyle/>
          <a:p>
            <a:r>
              <a:rPr lang="en-US" dirty="0" smtClean="0"/>
              <a:t>Demand constraints</a:t>
            </a:r>
            <a:endParaRPr lang="en-US" dirty="0"/>
          </a:p>
        </p:txBody>
      </p:sp>
      <p:sp>
        <p:nvSpPr>
          <p:cNvPr id="2" name="TextBox 1"/>
          <p:cNvSpPr txBox="1"/>
          <p:nvPr/>
        </p:nvSpPr>
        <p:spPr>
          <a:xfrm>
            <a:off x="746454" y="5454134"/>
            <a:ext cx="1023037" cy="369332"/>
          </a:xfrm>
          <a:prstGeom prst="rect">
            <a:avLst/>
          </a:prstGeom>
          <a:noFill/>
        </p:spPr>
        <p:txBody>
          <a:bodyPr wrap="none" rtlCol="0">
            <a:spAutoFit/>
          </a:bodyPr>
          <a:lstStyle/>
          <a:p>
            <a:r>
              <a:rPr lang="en-US" dirty="0" smtClean="0"/>
              <a:t>Solution:</a:t>
            </a:r>
            <a:endParaRPr lang="en-US" dirty="0"/>
          </a:p>
        </p:txBody>
      </p:sp>
    </p:spTree>
    <p:extLst>
      <p:ext uri="{BB962C8B-B14F-4D97-AF65-F5344CB8AC3E}">
        <p14:creationId xmlns:p14="http://schemas.microsoft.com/office/powerpoint/2010/main" val="31591396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Comments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8229600" cy="4953000"/>
              </a:xfrm>
            </p:spPr>
            <p:txBody>
              <a:bodyPr>
                <a:normAutofit fontScale="70000" lnSpcReduction="20000"/>
              </a:bodyPr>
              <a:lstStyle/>
              <a:p>
                <a:r>
                  <a:rPr lang="en-US" b="1" i="1" dirty="0" smtClean="0"/>
                  <a:t>Linear Programming Problem</a:t>
                </a:r>
              </a:p>
              <a:p>
                <a:pPr lvl="1"/>
                <a:r>
                  <a:rPr lang="en-US" dirty="0" smtClean="0"/>
                  <a:t>This general problem formulation is known as a “linear programming problem”</a:t>
                </a:r>
              </a:p>
              <a:p>
                <a:pPr lvl="1"/>
                <a:r>
                  <a:rPr lang="en-US" dirty="0" smtClean="0"/>
                  <a:t>If a solution exists we say the problem is </a:t>
                </a:r>
                <a:r>
                  <a:rPr lang="en-US" b="1" dirty="0" smtClean="0"/>
                  <a:t>feasible</a:t>
                </a:r>
                <a:r>
                  <a:rPr lang="en-US" dirty="0" smtClean="0"/>
                  <a:t>, if no solution exists the problem is said to be </a:t>
                </a:r>
                <a:r>
                  <a:rPr lang="en-US" b="1" dirty="0" smtClean="0"/>
                  <a:t>infeasible</a:t>
                </a:r>
                <a:r>
                  <a:rPr lang="en-US" dirty="0" smtClean="0"/>
                  <a:t>.</a:t>
                </a:r>
              </a:p>
              <a:p>
                <a:pPr lvl="1"/>
                <a:r>
                  <a:rPr lang="en-US" dirty="0" smtClean="0"/>
                  <a:t>There may be just one or many </a:t>
                </a:r>
                <a:r>
                  <a:rPr lang="en-US" b="1" i="1" dirty="0" smtClean="0"/>
                  <a:t>optimal solutions </a:t>
                </a:r>
                <a:r>
                  <a:rPr lang="en-US" dirty="0" smtClean="0"/>
                  <a:t>if the problem is feasible.</a:t>
                </a:r>
              </a:p>
              <a:p>
                <a:r>
                  <a:rPr lang="en-US" b="1" i="1" dirty="0" smtClean="0"/>
                  <a:t>Multi-Commodity Flow Problem (link-path formulation)</a:t>
                </a:r>
              </a:p>
              <a:p>
                <a:pPr lvl="1"/>
                <a:r>
                  <a:rPr lang="en-US" dirty="0" smtClean="0"/>
                  <a:t>Our example problem is also known as a “multi-commodity” flow problem. Each demand represents a separate “commodity”</a:t>
                </a:r>
              </a:p>
              <a:p>
                <a:r>
                  <a:rPr lang="en-US" dirty="0" smtClean="0"/>
                  <a:t>Six variables, 12 constraints, 1 optimization function</a:t>
                </a:r>
              </a:p>
              <a:p>
                <a:pPr lvl="1"/>
                <a:r>
                  <a:rPr lang="en-US" dirty="0" smtClean="0"/>
                  <a:t>Sounds hard to solve, but in this case the solution was trivial: All demands were routed over their shortest path.</a:t>
                </a:r>
              </a:p>
              <a:p>
                <a:pPr lvl="1"/>
                <a:r>
                  <a:rPr lang="en-US" dirty="0" smtClean="0"/>
                  <a:t>Not so simple if we change the objective function to</a:t>
                </a:r>
              </a:p>
              <a:p>
                <a:pPr lvl="1"/>
                <a14:m>
                  <m:oMath xmlns:m="http://schemas.openxmlformats.org/officeDocument/2006/math">
                    <m:sSub>
                      <m:sSubPr>
                        <m:ctrlPr>
                          <a:rPr lang="en-US" i="1">
                            <a:latin typeface="Cambria Math"/>
                          </a:rPr>
                        </m:ctrlPr>
                      </m:sSubPr>
                      <m:e>
                        <m:r>
                          <a:rPr lang="en-US" i="1">
                            <a:latin typeface="Cambria Math"/>
                          </a:rPr>
                          <m:t>𝐹</m:t>
                        </m:r>
                        <m:r>
                          <a:rPr lang="en-US" i="1">
                            <a:latin typeface="Cambria Math"/>
                          </a:rPr>
                          <m:t>=2</m:t>
                        </m:r>
                        <m:acc>
                          <m:accPr>
                            <m:chr m:val="̂"/>
                            <m:ctrlPr>
                              <a:rPr lang="en-US" i="1">
                                <a:latin typeface="Cambria Math"/>
                              </a:rPr>
                            </m:ctrlPr>
                          </m:accPr>
                          <m:e>
                            <m:r>
                              <a:rPr lang="en-US" i="1">
                                <a:latin typeface="Cambria Math"/>
                              </a:rPr>
                              <m:t>𝑥</m:t>
                            </m:r>
                          </m:e>
                        </m:acc>
                      </m:e>
                      <m:sub>
                        <m:r>
                          <a:rPr lang="en-US" i="1">
                            <a:latin typeface="Cambria Math"/>
                          </a:rPr>
                          <m:t>12</m:t>
                        </m:r>
                      </m:sub>
                    </m:sSub>
                    <m:r>
                      <a:rPr lang="en-US" i="1">
                        <a:latin typeface="Cambria Math"/>
                      </a:rPr>
                      <m:t>+</m:t>
                    </m:r>
                    <m:sSub>
                      <m:sSubPr>
                        <m:ctrlPr>
                          <a:rPr lang="en-US" i="1">
                            <a:latin typeface="Cambria Math"/>
                          </a:rPr>
                        </m:ctrlPr>
                      </m:sSubPr>
                      <m:e>
                        <m:acc>
                          <m:accPr>
                            <m:chr m:val="̂"/>
                            <m:ctrlPr>
                              <a:rPr lang="en-US" i="1">
                                <a:latin typeface="Cambria Math"/>
                              </a:rPr>
                            </m:ctrlPr>
                          </m:accPr>
                          <m:e>
                            <m:r>
                              <a:rPr lang="en-US" i="1">
                                <a:latin typeface="Cambria Math"/>
                              </a:rPr>
                              <m:t>𝑥</m:t>
                            </m:r>
                          </m:e>
                        </m:acc>
                      </m:e>
                      <m:sub>
                        <m:r>
                          <a:rPr lang="en-US" i="1">
                            <a:latin typeface="Cambria Math"/>
                          </a:rPr>
                          <m:t>123</m:t>
                        </m:r>
                      </m:sub>
                    </m:sSub>
                    <m:sSub>
                      <m:sSubPr>
                        <m:ctrlPr>
                          <a:rPr lang="en-US" i="1">
                            <a:latin typeface="Cambria Math"/>
                          </a:rPr>
                        </m:ctrlPr>
                      </m:sSubPr>
                      <m:e>
                        <m:r>
                          <a:rPr lang="en-US" i="1">
                            <a:latin typeface="Cambria Math"/>
                          </a:rPr>
                          <m:t>+ </m:t>
                        </m:r>
                        <m:acc>
                          <m:accPr>
                            <m:chr m:val="̂"/>
                            <m:ctrlPr>
                              <a:rPr lang="en-US" i="1">
                                <a:latin typeface="Cambria Math"/>
                              </a:rPr>
                            </m:ctrlPr>
                          </m:accPr>
                          <m:e>
                            <m:r>
                              <a:rPr lang="en-US" i="1">
                                <a:latin typeface="Cambria Math"/>
                              </a:rPr>
                              <m:t>𝑥</m:t>
                            </m:r>
                          </m:e>
                        </m:acc>
                      </m:e>
                      <m:sub>
                        <m:r>
                          <a:rPr lang="en-US" i="1">
                            <a:latin typeface="Cambria Math"/>
                          </a:rPr>
                          <m:t>213</m:t>
                        </m:r>
                      </m:sub>
                    </m:sSub>
                    <m:r>
                      <a:rPr lang="en-US" i="1">
                        <a:latin typeface="Cambria Math"/>
                      </a:rPr>
                      <m:t>+ </m:t>
                    </m:r>
                    <m:sSub>
                      <m:sSubPr>
                        <m:ctrlPr>
                          <a:rPr lang="en-US" i="1">
                            <a:latin typeface="Cambria Math"/>
                          </a:rPr>
                        </m:ctrlPr>
                      </m:sSubPr>
                      <m:e>
                        <m:r>
                          <a:rPr lang="en-US" b="0" i="1" smtClean="0">
                            <a:latin typeface="Cambria Math"/>
                          </a:rPr>
                          <m:t>2</m:t>
                        </m:r>
                        <m:acc>
                          <m:accPr>
                            <m:chr m:val="̂"/>
                            <m:ctrlPr>
                              <a:rPr lang="en-US" i="1">
                                <a:latin typeface="Cambria Math"/>
                              </a:rPr>
                            </m:ctrlPr>
                          </m:accPr>
                          <m:e>
                            <m:r>
                              <a:rPr lang="en-US" i="1">
                                <a:latin typeface="Cambria Math"/>
                              </a:rPr>
                              <m:t>𝑥</m:t>
                            </m:r>
                          </m:e>
                        </m:acc>
                      </m:e>
                      <m:sub>
                        <m:r>
                          <a:rPr lang="en-US" i="1">
                            <a:latin typeface="Cambria Math"/>
                          </a:rPr>
                          <m:t>13</m:t>
                        </m:r>
                      </m:sub>
                    </m:sSub>
                    <m:r>
                      <a:rPr lang="en-US" i="1">
                        <a:latin typeface="Cambria Math"/>
                      </a:rPr>
                      <m:t>+</m:t>
                    </m:r>
                    <m:sSub>
                      <m:sSubPr>
                        <m:ctrlPr>
                          <a:rPr lang="en-US" i="1">
                            <a:latin typeface="Cambria Math"/>
                          </a:rPr>
                        </m:ctrlPr>
                      </m:sSubPr>
                      <m:e>
                        <m:acc>
                          <m:accPr>
                            <m:chr m:val="̂"/>
                            <m:ctrlPr>
                              <a:rPr lang="en-US" i="1">
                                <a:latin typeface="Cambria Math"/>
                              </a:rPr>
                            </m:ctrlPr>
                          </m:accPr>
                          <m:e>
                            <m:r>
                              <a:rPr lang="en-US" i="1">
                                <a:latin typeface="Cambria Math"/>
                              </a:rPr>
                              <m:t>𝑥</m:t>
                            </m:r>
                          </m:e>
                        </m:acc>
                      </m:e>
                      <m:sub>
                        <m:r>
                          <a:rPr lang="en-US" i="1">
                            <a:latin typeface="Cambria Math"/>
                          </a:rPr>
                          <m:t>132</m:t>
                        </m:r>
                      </m:sub>
                    </m:sSub>
                    <m:r>
                      <a:rPr lang="en-US" i="1">
                        <a:latin typeface="Cambria Math"/>
                      </a:rPr>
                      <m:t>+</m:t>
                    </m:r>
                    <m:sSub>
                      <m:sSubPr>
                        <m:ctrlPr>
                          <a:rPr lang="en-US" i="1">
                            <a:latin typeface="Cambria Math"/>
                          </a:rPr>
                        </m:ctrlPr>
                      </m:sSubPr>
                      <m:e>
                        <m:r>
                          <a:rPr lang="en-US" b="0" i="1" smtClean="0">
                            <a:latin typeface="Cambria Math"/>
                          </a:rPr>
                          <m:t>2</m:t>
                        </m:r>
                        <m:acc>
                          <m:accPr>
                            <m:chr m:val="̂"/>
                            <m:ctrlPr>
                              <a:rPr lang="en-US" i="1">
                                <a:latin typeface="Cambria Math"/>
                              </a:rPr>
                            </m:ctrlPr>
                          </m:accPr>
                          <m:e>
                            <m:r>
                              <a:rPr lang="en-US" i="1">
                                <a:latin typeface="Cambria Math"/>
                              </a:rPr>
                              <m:t>𝑥</m:t>
                            </m:r>
                          </m:e>
                        </m:acc>
                      </m:e>
                      <m:sub>
                        <m:r>
                          <a:rPr lang="en-US" i="1">
                            <a:latin typeface="Cambria Math"/>
                          </a:rPr>
                          <m:t>23</m:t>
                        </m:r>
                      </m:sub>
                    </m:sSub>
                  </m:oMath>
                </a14:m>
                <a:endParaRPr lang="en-US" dirty="0" smtClean="0"/>
              </a:p>
              <a:p>
                <a:pPr lvl="2"/>
                <a:r>
                  <a:rPr lang="en-US" dirty="0" smtClean="0"/>
                  <a:t>Direct paths are made more expensive, can you guess the solution?</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8229600" cy="4953000"/>
              </a:xfrm>
              <a:blipFill rotWithShape="1">
                <a:blip r:embed="rId2"/>
                <a:stretch>
                  <a:fillRect l="-815" t="-1970"/>
                </a:stretch>
              </a:blipFill>
            </p:spPr>
            <p:txBody>
              <a:bodyPr/>
              <a:lstStyle/>
              <a:p>
                <a:r>
                  <a:rPr lang="en-US">
                    <a:noFill/>
                  </a:rPr>
                  <a:t> </a:t>
                </a:r>
              </a:p>
            </p:txBody>
          </p:sp>
        </mc:Fallback>
      </mc:AlternateContent>
    </p:spTree>
    <p:extLst>
      <p:ext uri="{BB962C8B-B14F-4D97-AF65-F5344CB8AC3E}">
        <p14:creationId xmlns:p14="http://schemas.microsoft.com/office/powerpoint/2010/main" val="312015642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programming (LP) I</a:t>
            </a:r>
            <a:endParaRPr lang="en-US" dirty="0"/>
          </a:p>
        </p:txBody>
      </p:sp>
      <p:sp>
        <p:nvSpPr>
          <p:cNvPr id="3" name="Content Placeholder 2"/>
          <p:cNvSpPr>
            <a:spLocks noGrp="1"/>
          </p:cNvSpPr>
          <p:nvPr>
            <p:ph idx="1"/>
          </p:nvPr>
        </p:nvSpPr>
        <p:spPr/>
        <p:txBody>
          <a:bodyPr>
            <a:normAutofit lnSpcReduction="10000"/>
          </a:bodyPr>
          <a:lstStyle/>
          <a:p>
            <a:pPr lvl="1"/>
            <a:r>
              <a:rPr lang="en-US" dirty="0" smtClean="0"/>
              <a:t>Many optimization problems can be formulated exactly or approximately as LP problems. LP problems are also used in the solution of many much harder optimization problems</a:t>
            </a:r>
          </a:p>
          <a:p>
            <a:r>
              <a:rPr lang="en-US" dirty="0" smtClean="0"/>
              <a:t>Some well known LP Software</a:t>
            </a:r>
          </a:p>
          <a:p>
            <a:pPr lvl="1"/>
            <a:r>
              <a:rPr lang="en-US" b="1" dirty="0" err="1" smtClean="0"/>
              <a:t>lp_solve</a:t>
            </a:r>
            <a:r>
              <a:rPr lang="en-US" dirty="0" smtClean="0"/>
              <a:t> </a:t>
            </a:r>
            <a:r>
              <a:rPr lang="en-US" dirty="0"/>
              <a:t>(</a:t>
            </a:r>
            <a:r>
              <a:rPr lang="en-US" dirty="0">
                <a:hlinkClick r:id="rId2"/>
              </a:rPr>
              <a:t>http://lpsolve.sourceforge.net/5.5</a:t>
            </a:r>
            <a:r>
              <a:rPr lang="en-US" dirty="0" smtClean="0">
                <a:hlinkClick r:id="rId2"/>
              </a:rPr>
              <a:t>/</a:t>
            </a:r>
            <a:r>
              <a:rPr lang="en-US" dirty="0" smtClean="0"/>
              <a:t>) </a:t>
            </a:r>
          </a:p>
          <a:p>
            <a:pPr lvl="1"/>
            <a:r>
              <a:rPr lang="en-US" b="1" dirty="0"/>
              <a:t>CLP</a:t>
            </a:r>
            <a:r>
              <a:rPr lang="en-US" dirty="0"/>
              <a:t> (</a:t>
            </a:r>
            <a:r>
              <a:rPr lang="en-US" dirty="0">
                <a:hlinkClick r:id="rId3"/>
              </a:rPr>
              <a:t>https://</a:t>
            </a:r>
            <a:r>
              <a:rPr lang="en-US" dirty="0" smtClean="0">
                <a:hlinkClick r:id="rId3"/>
              </a:rPr>
              <a:t>projects.coin-or.org/Clp</a:t>
            </a:r>
            <a:r>
              <a:rPr lang="en-US" dirty="0" smtClean="0"/>
              <a:t>) Part of the COIN-OR project</a:t>
            </a:r>
          </a:p>
          <a:p>
            <a:pPr lvl="1"/>
            <a:r>
              <a:rPr lang="en-US" dirty="0">
                <a:hlinkClick r:id="rId4"/>
              </a:rPr>
              <a:t>GLPK </a:t>
            </a:r>
            <a:r>
              <a:rPr lang="en-US" dirty="0"/>
              <a:t>(GNU Linear Programming Kit)</a:t>
            </a:r>
            <a:endParaRPr lang="en-US" dirty="0" smtClean="0"/>
          </a:p>
          <a:p>
            <a:pPr lvl="1"/>
            <a:r>
              <a:rPr lang="en-US" dirty="0" smtClean="0">
                <a:hlinkClick r:id="rId5"/>
              </a:rPr>
              <a:t>CPLEX </a:t>
            </a:r>
            <a:r>
              <a:rPr lang="en-US" dirty="0" smtClean="0"/>
              <a:t>(now part of IBM, </a:t>
            </a:r>
            <a:r>
              <a:rPr lang="en-US" dirty="0" smtClean="0">
                <a:solidFill>
                  <a:srgbClr val="C00000"/>
                </a:solidFill>
              </a:rPr>
              <a:t>commercial</a:t>
            </a:r>
            <a:r>
              <a:rPr lang="en-US" dirty="0" smtClean="0"/>
              <a:t>)</a:t>
            </a:r>
          </a:p>
        </p:txBody>
      </p:sp>
    </p:spTree>
    <p:extLst>
      <p:ext uri="{BB962C8B-B14F-4D97-AF65-F5344CB8AC3E}">
        <p14:creationId xmlns:p14="http://schemas.microsoft.com/office/powerpoint/2010/main" val="253923928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programming (LP) II</a:t>
            </a:r>
            <a:endParaRPr lang="en-US" dirty="0"/>
          </a:p>
        </p:txBody>
      </p:sp>
      <p:sp>
        <p:nvSpPr>
          <p:cNvPr id="3" name="Content Placeholder 2"/>
          <p:cNvSpPr>
            <a:spLocks noGrp="1"/>
          </p:cNvSpPr>
          <p:nvPr>
            <p:ph idx="1"/>
          </p:nvPr>
        </p:nvSpPr>
        <p:spPr>
          <a:xfrm>
            <a:off x="457200" y="1600200"/>
            <a:ext cx="8229600" cy="4800600"/>
          </a:xfrm>
        </p:spPr>
        <p:txBody>
          <a:bodyPr>
            <a:normAutofit fontScale="70000" lnSpcReduction="20000"/>
          </a:bodyPr>
          <a:lstStyle/>
          <a:p>
            <a:r>
              <a:rPr lang="en-US" dirty="0" smtClean="0"/>
              <a:t>Optimization Specific Languages</a:t>
            </a:r>
          </a:p>
          <a:p>
            <a:pPr lvl="1"/>
            <a:r>
              <a:rPr lang="en-US" dirty="0"/>
              <a:t>AMPL -- A Modeling </a:t>
            </a:r>
            <a:r>
              <a:rPr lang="en-US" dirty="0" smtClean="0"/>
              <a:t>Language for </a:t>
            </a:r>
            <a:r>
              <a:rPr lang="en-US" dirty="0"/>
              <a:t>Mathematical Programming (</a:t>
            </a:r>
            <a:r>
              <a:rPr lang="en-US" dirty="0">
                <a:hlinkClick r:id="rId2"/>
              </a:rPr>
              <a:t>http://www.ampl.com</a:t>
            </a:r>
            <a:r>
              <a:rPr lang="en-US" dirty="0" smtClean="0">
                <a:hlinkClick r:id="rId2"/>
              </a:rPr>
              <a:t>/</a:t>
            </a:r>
            <a:r>
              <a:rPr lang="en-US" dirty="0" smtClean="0"/>
              <a:t>)</a:t>
            </a:r>
          </a:p>
          <a:p>
            <a:pPr lvl="1"/>
            <a:r>
              <a:rPr lang="en-US" i="1" dirty="0"/>
              <a:t>GNU </a:t>
            </a:r>
            <a:r>
              <a:rPr lang="en-US" i="1" dirty="0" err="1"/>
              <a:t>MathProg</a:t>
            </a:r>
            <a:r>
              <a:rPr lang="en-US" i="1" dirty="0"/>
              <a:t> modeling language</a:t>
            </a:r>
            <a:r>
              <a:rPr lang="en-US" dirty="0"/>
              <a:t>, which is a subset of the AMPL language</a:t>
            </a:r>
            <a:endParaRPr lang="en-US" dirty="0" smtClean="0"/>
          </a:p>
          <a:p>
            <a:r>
              <a:rPr lang="en-US" dirty="0" smtClean="0"/>
              <a:t>Well known LP file formats</a:t>
            </a:r>
          </a:p>
          <a:p>
            <a:pPr lvl="1"/>
            <a:r>
              <a:rPr lang="en-US" dirty="0" smtClean="0"/>
              <a:t>“The </a:t>
            </a:r>
            <a:r>
              <a:rPr lang="en-US" dirty="0"/>
              <a:t>CPLEX LP file format provides a facility for entering a problem in a natural, algebraic LP formulation from the </a:t>
            </a:r>
            <a:r>
              <a:rPr lang="en-US" dirty="0" smtClean="0"/>
              <a:t>keyboard.” To read this type of file with </a:t>
            </a:r>
            <a:r>
              <a:rPr lang="en-US" dirty="0" err="1" smtClean="0"/>
              <a:t>lp_solve</a:t>
            </a:r>
            <a:r>
              <a:rPr lang="en-US" dirty="0" smtClean="0"/>
              <a:t> IDE rename to use an .</a:t>
            </a:r>
            <a:r>
              <a:rPr lang="en-US" dirty="0" err="1" smtClean="0"/>
              <a:t>lpt</a:t>
            </a:r>
            <a:r>
              <a:rPr lang="en-US" dirty="0" smtClean="0"/>
              <a:t> extension. </a:t>
            </a:r>
          </a:p>
          <a:p>
            <a:pPr lvl="1"/>
            <a:r>
              <a:rPr lang="en-US" dirty="0" smtClean="0"/>
              <a:t>“MPS </a:t>
            </a:r>
            <a:r>
              <a:rPr lang="en-US" dirty="0"/>
              <a:t>is an old format, so it is set up as though you were using punch cards. Fields start in column 2, 5, 15, 25, 40 and 50. Sections of an MPS file are marked by so-called header cards, which are distinguished by their starting in column 1. Although it is typical to use upper-case throughout the file (like I said, MPS has long historical roots), many MPS-readers will accept mixed-case for anything except the header cards, and some allow mixed-case anywhere</a:t>
            </a:r>
            <a:r>
              <a:rPr lang="en-US" dirty="0" smtClean="0"/>
              <a:t>.”</a:t>
            </a:r>
          </a:p>
          <a:p>
            <a:pPr lvl="1"/>
            <a:r>
              <a:rPr lang="en-US" dirty="0"/>
              <a:t>From </a:t>
            </a:r>
            <a:r>
              <a:rPr lang="en-US" dirty="0">
                <a:hlinkClick r:id="rId3"/>
              </a:rPr>
              <a:t>http://lpsolve.sourceforge.net/5.5</a:t>
            </a:r>
            <a:r>
              <a:rPr lang="en-US" dirty="0" smtClean="0">
                <a:hlinkClick r:id="rId3"/>
              </a:rPr>
              <a:t>/</a:t>
            </a:r>
            <a:r>
              <a:rPr lang="en-US" dirty="0" smtClean="0"/>
              <a:t> </a:t>
            </a:r>
          </a:p>
        </p:txBody>
      </p:sp>
    </p:spTree>
    <p:extLst>
      <p:ext uri="{BB962C8B-B14F-4D97-AF65-F5344CB8AC3E}">
        <p14:creationId xmlns:p14="http://schemas.microsoft.com/office/powerpoint/2010/main" val="264151776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programming (LP) III</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095995"/>
            <a:ext cx="4162425" cy="1933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0" y="2019300"/>
            <a:ext cx="3352800" cy="4381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228600" y="1600200"/>
            <a:ext cx="3738396" cy="369332"/>
          </a:xfrm>
          <a:prstGeom prst="rect">
            <a:avLst/>
          </a:prstGeom>
          <a:noFill/>
        </p:spPr>
        <p:txBody>
          <a:bodyPr wrap="none" rtlCol="0">
            <a:spAutoFit/>
          </a:bodyPr>
          <a:lstStyle/>
          <a:p>
            <a:r>
              <a:rPr lang="en-US" dirty="0" smtClean="0"/>
              <a:t>CPLEX LP File Format for our example:</a:t>
            </a:r>
            <a:endParaRPr lang="en-US" dirty="0"/>
          </a:p>
        </p:txBody>
      </p:sp>
      <p:sp>
        <p:nvSpPr>
          <p:cNvPr id="8" name="TextBox 7"/>
          <p:cNvSpPr txBox="1"/>
          <p:nvPr/>
        </p:nvSpPr>
        <p:spPr>
          <a:xfrm>
            <a:off x="5105400" y="1600200"/>
            <a:ext cx="3318409" cy="369332"/>
          </a:xfrm>
          <a:prstGeom prst="rect">
            <a:avLst/>
          </a:prstGeom>
          <a:noFill/>
        </p:spPr>
        <p:txBody>
          <a:bodyPr wrap="none" rtlCol="0">
            <a:spAutoFit/>
          </a:bodyPr>
          <a:lstStyle/>
          <a:p>
            <a:r>
              <a:rPr lang="en-US" dirty="0" smtClean="0"/>
              <a:t>MPS File Format for our example:</a:t>
            </a:r>
            <a:endParaRPr lang="en-US" dirty="0"/>
          </a:p>
        </p:txBody>
      </p:sp>
    </p:spTree>
    <p:extLst>
      <p:ext uri="{BB962C8B-B14F-4D97-AF65-F5344CB8AC3E}">
        <p14:creationId xmlns:p14="http://schemas.microsoft.com/office/powerpoint/2010/main" val="10738755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a:bodyPr>
          <a:lstStyle/>
          <a:p>
            <a:r>
              <a:rPr lang="en-US" dirty="0" smtClean="0"/>
              <a:t>Graph/Network Abstraction</a:t>
            </a:r>
          </a:p>
          <a:p>
            <a:pPr lvl="1"/>
            <a:r>
              <a:rPr lang="en-US" dirty="0" smtClean="0"/>
              <a:t>Nodes, Links, Paths, Demands…</a:t>
            </a:r>
          </a:p>
          <a:p>
            <a:r>
              <a:rPr lang="en-US" dirty="0" smtClean="0"/>
              <a:t>Link Path Formulation Example</a:t>
            </a:r>
          </a:p>
          <a:p>
            <a:r>
              <a:rPr lang="en-US" dirty="0" smtClean="0"/>
              <a:t>Linear Programming Short Overview</a:t>
            </a:r>
          </a:p>
          <a:p>
            <a:r>
              <a:rPr lang="en-US" dirty="0" smtClean="0"/>
              <a:t>Node Link Formulation Example</a:t>
            </a:r>
          </a:p>
          <a:p>
            <a:r>
              <a:rPr lang="en-US" dirty="0" smtClean="0"/>
              <a:t>Notational Conventions</a:t>
            </a:r>
          </a:p>
        </p:txBody>
      </p:sp>
    </p:spTree>
    <p:extLst>
      <p:ext uri="{BB962C8B-B14F-4D97-AF65-F5344CB8AC3E}">
        <p14:creationId xmlns:p14="http://schemas.microsoft.com/office/powerpoint/2010/main" val="203021669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Formulating LPs in this class</a:t>
            </a:r>
            <a:endParaRPr lang="en-US" dirty="0"/>
          </a:p>
        </p:txBody>
      </p:sp>
      <p:sp>
        <p:nvSpPr>
          <p:cNvPr id="3" name="Content Placeholder 2"/>
          <p:cNvSpPr>
            <a:spLocks noGrp="1"/>
          </p:cNvSpPr>
          <p:nvPr>
            <p:ph idx="1"/>
          </p:nvPr>
        </p:nvSpPr>
        <p:spPr>
          <a:xfrm>
            <a:off x="457200" y="1600200"/>
            <a:ext cx="8229600" cy="4648200"/>
          </a:xfrm>
        </p:spPr>
        <p:txBody>
          <a:bodyPr>
            <a:normAutofit fontScale="85000" lnSpcReduction="10000"/>
          </a:bodyPr>
          <a:lstStyle/>
          <a:p>
            <a:r>
              <a:rPr lang="en-US" b="1" dirty="0" err="1" smtClean="0"/>
              <a:t>PuLP</a:t>
            </a:r>
            <a:r>
              <a:rPr lang="en-US" dirty="0"/>
              <a:t> (</a:t>
            </a:r>
            <a:r>
              <a:rPr lang="en-US" dirty="0">
                <a:hlinkClick r:id="rId2"/>
              </a:rPr>
              <a:t>http://www.coin-or.org/PuLP</a:t>
            </a:r>
            <a:r>
              <a:rPr lang="en-US" dirty="0" smtClean="0">
                <a:hlinkClick r:id="rId2"/>
              </a:rPr>
              <a:t>/</a:t>
            </a:r>
            <a:r>
              <a:rPr lang="en-US" dirty="0" smtClean="0"/>
              <a:t>)</a:t>
            </a:r>
          </a:p>
          <a:p>
            <a:pPr lvl="1"/>
            <a:r>
              <a:rPr lang="en-US" dirty="0" smtClean="0"/>
              <a:t>“</a:t>
            </a:r>
            <a:r>
              <a:rPr lang="en-US" dirty="0" err="1" smtClean="0"/>
              <a:t>PuLP</a:t>
            </a:r>
            <a:r>
              <a:rPr lang="en-US" dirty="0" smtClean="0"/>
              <a:t> </a:t>
            </a:r>
            <a:r>
              <a:rPr lang="en-US" dirty="0"/>
              <a:t>is an LP modeler written in </a:t>
            </a:r>
            <a:r>
              <a:rPr lang="en-US" b="1" i="1" dirty="0"/>
              <a:t>python</a:t>
            </a:r>
            <a:r>
              <a:rPr lang="en-US" dirty="0"/>
              <a:t>. </a:t>
            </a:r>
            <a:r>
              <a:rPr lang="en-US" dirty="0" err="1"/>
              <a:t>PuLP</a:t>
            </a:r>
            <a:r>
              <a:rPr lang="en-US" dirty="0"/>
              <a:t> can generate MPS or </a:t>
            </a:r>
            <a:r>
              <a:rPr lang="en-US" dirty="0" smtClean="0"/>
              <a:t>(CPLEX) LP </a:t>
            </a:r>
            <a:r>
              <a:rPr lang="en-US" dirty="0"/>
              <a:t>files and call GLPK, COIN CLP/CBC, </a:t>
            </a:r>
            <a:r>
              <a:rPr lang="en-US" dirty="0" smtClean="0"/>
              <a:t>CPLEX</a:t>
            </a:r>
            <a:r>
              <a:rPr lang="en-US" dirty="0"/>
              <a:t>, GUROBI to </a:t>
            </a:r>
            <a:r>
              <a:rPr lang="en-US" dirty="0" smtClean="0"/>
              <a:t>solve </a:t>
            </a:r>
            <a:r>
              <a:rPr lang="en-US" dirty="0"/>
              <a:t>linear </a:t>
            </a:r>
            <a:r>
              <a:rPr lang="en-US" dirty="0" smtClean="0"/>
              <a:t>problems.”</a:t>
            </a:r>
          </a:p>
          <a:p>
            <a:pPr lvl="1"/>
            <a:r>
              <a:rPr lang="en-US" dirty="0" smtClean="0"/>
              <a:t>Install into your python distribution via</a:t>
            </a:r>
          </a:p>
          <a:p>
            <a:pPr lvl="2"/>
            <a:r>
              <a:rPr lang="en-US" dirty="0" err="1">
                <a:latin typeface="Consolas" panose="020B0609020204030204" pitchFamily="49" charset="0"/>
                <a:cs typeface="Consolas" panose="020B0609020204030204" pitchFamily="49" charset="0"/>
              </a:rPr>
              <a:t>easy_install</a:t>
            </a:r>
            <a:r>
              <a:rPr lang="en-US" dirty="0">
                <a:latin typeface="Consolas" panose="020B0609020204030204" pitchFamily="49" charset="0"/>
                <a:cs typeface="Consolas" panose="020B0609020204030204" pitchFamily="49" charset="0"/>
              </a:rPr>
              <a:t> -U pulp</a:t>
            </a:r>
            <a:endParaRPr lang="en-US" dirty="0" smtClean="0">
              <a:latin typeface="Consolas" panose="020B0609020204030204" pitchFamily="49" charset="0"/>
              <a:cs typeface="Consolas" panose="020B0609020204030204" pitchFamily="49" charset="0"/>
            </a:endParaRPr>
          </a:p>
          <a:p>
            <a:r>
              <a:rPr lang="en-US" dirty="0" smtClean="0"/>
              <a:t>Why?</a:t>
            </a:r>
          </a:p>
          <a:p>
            <a:pPr lvl="1"/>
            <a:r>
              <a:rPr lang="en-US" dirty="0" smtClean="0"/>
              <a:t>Do you really want to learn yet another language, e.g. AMPL?</a:t>
            </a:r>
          </a:p>
          <a:p>
            <a:pPr lvl="1"/>
            <a:r>
              <a:rPr lang="en-US" dirty="0" smtClean="0"/>
              <a:t>With Python we can generate LP/MIP/IP equations from a network description, e.g., an OO model of the network. Full programming power of a modern language.</a:t>
            </a:r>
            <a:endParaRPr lang="en-US" dirty="0"/>
          </a:p>
        </p:txBody>
      </p:sp>
    </p:spTree>
    <p:extLst>
      <p:ext uri="{BB962C8B-B14F-4D97-AF65-F5344CB8AC3E}">
        <p14:creationId xmlns:p14="http://schemas.microsoft.com/office/powerpoint/2010/main" val="390185730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Brute Force </a:t>
            </a:r>
            <a:r>
              <a:rPr lang="en-US" b="1" i="1" dirty="0" err="1" smtClean="0"/>
              <a:t>PuLP</a:t>
            </a:r>
            <a:r>
              <a:rPr lang="en-US" dirty="0" smtClean="0"/>
              <a:t> usage</a:t>
            </a:r>
            <a:endParaRPr lang="en-US" dirty="0"/>
          </a:p>
        </p:txBody>
      </p:sp>
      <p:sp>
        <p:nvSpPr>
          <p:cNvPr id="3" name="Content Placeholder 2"/>
          <p:cNvSpPr>
            <a:spLocks noGrp="1"/>
          </p:cNvSpPr>
          <p:nvPr>
            <p:ph idx="1"/>
          </p:nvPr>
        </p:nvSpPr>
        <p:spPr>
          <a:xfrm>
            <a:off x="152400" y="1600199"/>
            <a:ext cx="3352800" cy="3810001"/>
          </a:xfrm>
        </p:spPr>
        <p:txBody>
          <a:bodyPr>
            <a:normAutofit fontScale="62500" lnSpcReduction="20000"/>
          </a:bodyPr>
          <a:lstStyle/>
          <a:p>
            <a:r>
              <a:rPr lang="en-US" dirty="0" smtClean="0"/>
              <a:t>Example 2.1</a:t>
            </a:r>
          </a:p>
          <a:p>
            <a:pPr lvl="1"/>
            <a:r>
              <a:rPr lang="en-US" dirty="0" smtClean="0"/>
              <a:t>Create an </a:t>
            </a:r>
            <a:r>
              <a:rPr lang="en-US" i="1" dirty="0" err="1" smtClean="0"/>
              <a:t>LpProblem</a:t>
            </a:r>
            <a:endParaRPr lang="en-US" i="1" dirty="0" smtClean="0"/>
          </a:p>
          <a:p>
            <a:pPr lvl="1"/>
            <a:r>
              <a:rPr lang="en-US" dirty="0" smtClean="0"/>
              <a:t>Create </a:t>
            </a:r>
            <a:r>
              <a:rPr lang="en-US" i="1" dirty="0" err="1" smtClean="0"/>
              <a:t>LpVariables</a:t>
            </a:r>
            <a:endParaRPr lang="en-US" i="1" dirty="0" smtClean="0"/>
          </a:p>
          <a:p>
            <a:pPr lvl="1"/>
            <a:r>
              <a:rPr lang="en-US" dirty="0" smtClean="0"/>
              <a:t>Add objective function</a:t>
            </a:r>
          </a:p>
          <a:p>
            <a:pPr lvl="1"/>
            <a:r>
              <a:rPr lang="en-US" dirty="0" smtClean="0"/>
              <a:t>Add constraints equations</a:t>
            </a:r>
          </a:p>
          <a:p>
            <a:pPr lvl="1"/>
            <a:r>
              <a:rPr lang="en-US" dirty="0" smtClean="0"/>
              <a:t>Save in standard formats</a:t>
            </a:r>
          </a:p>
          <a:p>
            <a:pPr lvl="1"/>
            <a:r>
              <a:rPr lang="en-US" dirty="0" smtClean="0"/>
              <a:t>Solve using included solver (most likely COIN-OR CBC/CLP solver)</a:t>
            </a:r>
          </a:p>
          <a:p>
            <a:pPr lvl="1"/>
            <a:r>
              <a:rPr lang="en-US" dirty="0" smtClean="0"/>
              <a:t>Can we automate this for general networks and path candidates?</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0" y="1228725"/>
            <a:ext cx="5105400" cy="54599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4876800"/>
            <a:ext cx="1676400" cy="17201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2469297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Node Link Formulation I</a:t>
            </a:r>
            <a:endParaRPr lang="en-US" dirty="0"/>
          </a:p>
        </p:txBody>
      </p:sp>
      <p:sp>
        <p:nvSpPr>
          <p:cNvPr id="3" name="Content Placeholder 2"/>
          <p:cNvSpPr>
            <a:spLocks noGrp="1"/>
          </p:cNvSpPr>
          <p:nvPr>
            <p:ph idx="1"/>
          </p:nvPr>
        </p:nvSpPr>
        <p:spPr>
          <a:xfrm>
            <a:off x="457200" y="1600200"/>
            <a:ext cx="8229600" cy="4800600"/>
          </a:xfrm>
        </p:spPr>
        <p:txBody>
          <a:bodyPr>
            <a:normAutofit fontScale="85000" lnSpcReduction="20000"/>
          </a:bodyPr>
          <a:lstStyle/>
          <a:p>
            <a:r>
              <a:rPr lang="en-US" dirty="0" smtClean="0"/>
              <a:t>Link path formulation issues</a:t>
            </a:r>
          </a:p>
          <a:p>
            <a:pPr lvl="1"/>
            <a:r>
              <a:rPr lang="en-US" dirty="0" smtClean="0"/>
              <a:t>Where do we get the paths from?</a:t>
            </a:r>
          </a:p>
          <a:p>
            <a:pPr lvl="1"/>
            <a:r>
              <a:rPr lang="en-US" dirty="0" smtClean="0"/>
              <a:t>A large network can have an extremely large number of paths</a:t>
            </a:r>
            <a:endParaRPr lang="en-US" dirty="0"/>
          </a:p>
          <a:p>
            <a:r>
              <a:rPr lang="en-US" dirty="0" smtClean="0"/>
              <a:t>Use </a:t>
            </a:r>
            <a:r>
              <a:rPr lang="en-US" b="1" i="1" dirty="0" smtClean="0"/>
              <a:t>Demand Link Flow Variables</a:t>
            </a:r>
          </a:p>
          <a:p>
            <a:pPr lvl="1"/>
            <a:r>
              <a:rPr lang="en-US" dirty="0" smtClean="0"/>
              <a:t>“Instead </a:t>
            </a:r>
            <a:r>
              <a:rPr lang="en-US" dirty="0"/>
              <a:t>of tracing the path ﬂows realizing the demand volume of the considered demand, we consider the total </a:t>
            </a:r>
            <a:r>
              <a:rPr lang="en-US" b="1" i="1" dirty="0"/>
              <a:t>link ﬂow </a:t>
            </a:r>
            <a:r>
              <a:rPr lang="en-US" dirty="0"/>
              <a:t>for this </a:t>
            </a:r>
            <a:r>
              <a:rPr lang="en-US" b="1" i="1" dirty="0"/>
              <a:t>demand</a:t>
            </a:r>
            <a:r>
              <a:rPr lang="en-US" dirty="0"/>
              <a:t> on each link (many of such ﬂows will be in general equal to 0</a:t>
            </a:r>
            <a:r>
              <a:rPr lang="en-US" dirty="0" smtClean="0"/>
              <a:t>).”</a:t>
            </a:r>
          </a:p>
          <a:p>
            <a:pPr lvl="2"/>
            <a:r>
              <a:rPr lang="en-US" dirty="0" smtClean="0"/>
              <a:t>(Page 43) </a:t>
            </a:r>
            <a:r>
              <a:rPr lang="en-US" dirty="0" err="1" smtClean="0"/>
              <a:t>Pioro</a:t>
            </a:r>
            <a:r>
              <a:rPr lang="en-US" dirty="0" smtClean="0"/>
              <a:t> &amp; </a:t>
            </a:r>
            <a:r>
              <a:rPr lang="en-US" dirty="0" err="1" smtClean="0"/>
              <a:t>Medhi</a:t>
            </a:r>
            <a:r>
              <a:rPr lang="en-US" dirty="0" smtClean="0"/>
              <a:t>. </a:t>
            </a:r>
            <a:r>
              <a:rPr lang="en-US" i="1" dirty="0"/>
              <a:t>Routing, Flow, and Capacity Design in Communication and Computer Networks</a:t>
            </a:r>
            <a:r>
              <a:rPr lang="en-US" dirty="0"/>
              <a:t>. </a:t>
            </a:r>
            <a:endParaRPr lang="en-US" dirty="0" smtClean="0"/>
          </a:p>
          <a:p>
            <a:pPr lvl="1"/>
            <a:r>
              <a:rPr lang="en-US" dirty="0" smtClean="0"/>
              <a:t>For </a:t>
            </a:r>
            <a:r>
              <a:rPr lang="en-US" b="1" i="1" dirty="0" smtClean="0"/>
              <a:t>each link and each demand </a:t>
            </a:r>
            <a:r>
              <a:rPr lang="en-US" dirty="0" smtClean="0"/>
              <a:t>we define a </a:t>
            </a:r>
            <a:r>
              <a:rPr lang="en-US" b="1" i="1" dirty="0" smtClean="0"/>
              <a:t>variable </a:t>
            </a:r>
            <a:r>
              <a:rPr lang="en-US" dirty="0" smtClean="0"/>
              <a:t>that represents the flow on this link for this demand. In addition our network must be directed.</a:t>
            </a:r>
          </a:p>
        </p:txBody>
      </p:sp>
    </p:spTree>
    <p:extLst>
      <p:ext uri="{BB962C8B-B14F-4D97-AF65-F5344CB8AC3E}">
        <p14:creationId xmlns:p14="http://schemas.microsoft.com/office/powerpoint/2010/main" val="313336297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Node Link Formulation II</a:t>
            </a:r>
            <a:endParaRPr lang="en-US" dirty="0"/>
          </a:p>
        </p:txBody>
      </p:sp>
      <p:sp>
        <p:nvSpPr>
          <p:cNvPr id="3" name="Content Placeholder 2"/>
          <p:cNvSpPr>
            <a:spLocks noGrp="1"/>
          </p:cNvSpPr>
          <p:nvPr>
            <p:ph idx="1"/>
          </p:nvPr>
        </p:nvSpPr>
        <p:spPr>
          <a:xfrm>
            <a:off x="457200" y="1600200"/>
            <a:ext cx="8229600" cy="4800600"/>
          </a:xfrm>
        </p:spPr>
        <p:txBody>
          <a:bodyPr>
            <a:normAutofit fontScale="77500" lnSpcReduction="20000"/>
          </a:bodyPr>
          <a:lstStyle/>
          <a:p>
            <a:pPr marL="0" indent="0">
              <a:buNone/>
            </a:pPr>
            <a:endParaRPr lang="en-US" dirty="0"/>
          </a:p>
          <a:p>
            <a:r>
              <a:rPr lang="en-US" b="1" i="1" dirty="0" smtClean="0"/>
              <a:t>Flow Conservation Rule</a:t>
            </a:r>
          </a:p>
          <a:p>
            <a:pPr lvl="1"/>
            <a:r>
              <a:rPr lang="en-US" dirty="0" smtClean="0"/>
              <a:t>Moreover</a:t>
            </a:r>
            <a:r>
              <a:rPr lang="en-US" dirty="0"/>
              <a:t>, the total ﬂow realizing the considered demand incoming to the node (called transit or intermediate node in this context) is equal to the total ﬂow for this demand outgoing from the node. This is called ﬂow conservation law. </a:t>
            </a:r>
            <a:endParaRPr lang="en-US" dirty="0" smtClean="0"/>
          </a:p>
          <a:p>
            <a:pPr lvl="1"/>
            <a:r>
              <a:rPr lang="en-US" dirty="0" smtClean="0"/>
              <a:t>If </a:t>
            </a:r>
            <a:r>
              <a:rPr lang="en-US" dirty="0"/>
              <a:t>the considered ﬁxed node is the source of the considered demand, then the total outgoing ﬂow minus the total incoming ﬂow must be equal to the demand volume. </a:t>
            </a:r>
            <a:endParaRPr lang="en-US" dirty="0" smtClean="0"/>
          </a:p>
          <a:p>
            <a:pPr lvl="1"/>
            <a:r>
              <a:rPr lang="en-US" dirty="0" smtClean="0"/>
              <a:t>Finally</a:t>
            </a:r>
            <a:r>
              <a:rPr lang="en-US" dirty="0"/>
              <a:t>, if the ﬁxed node is the sink, then the total incoming ﬂow minus the total outgoing ﬂow must be equal to the demand volume.</a:t>
            </a:r>
          </a:p>
          <a:p>
            <a:pPr lvl="2"/>
            <a:r>
              <a:rPr lang="en-US" dirty="0"/>
              <a:t> </a:t>
            </a:r>
            <a:r>
              <a:rPr lang="en-US" dirty="0" smtClean="0"/>
              <a:t>(Page 43) </a:t>
            </a:r>
            <a:r>
              <a:rPr lang="en-US" dirty="0" err="1" smtClean="0"/>
              <a:t>Pioro</a:t>
            </a:r>
            <a:r>
              <a:rPr lang="en-US" dirty="0"/>
              <a:t> </a:t>
            </a:r>
            <a:r>
              <a:rPr lang="en-US" dirty="0" smtClean="0"/>
              <a:t>&amp; </a:t>
            </a:r>
            <a:r>
              <a:rPr lang="en-US" dirty="0" err="1" smtClean="0"/>
              <a:t>Medhi</a:t>
            </a:r>
            <a:r>
              <a:rPr lang="en-US" dirty="0" smtClean="0"/>
              <a:t>. </a:t>
            </a:r>
            <a:r>
              <a:rPr lang="en-US" i="1" dirty="0"/>
              <a:t>Routing, Flow, and Capacity Design in Communication and Computer Networks</a:t>
            </a:r>
            <a:r>
              <a:rPr lang="en-US" dirty="0"/>
              <a:t>. </a:t>
            </a:r>
            <a:endParaRPr lang="en-US" dirty="0" smtClean="0"/>
          </a:p>
        </p:txBody>
      </p:sp>
    </p:spTree>
    <p:extLst>
      <p:ext uri="{BB962C8B-B14F-4D97-AF65-F5344CB8AC3E}">
        <p14:creationId xmlns:p14="http://schemas.microsoft.com/office/powerpoint/2010/main" val="137452719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Node Link Formulation Example I</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8229600" cy="3276600"/>
              </a:xfrm>
            </p:spPr>
            <p:txBody>
              <a:bodyPr>
                <a:normAutofit fontScale="62500" lnSpcReduction="20000"/>
              </a:bodyPr>
              <a:lstStyle/>
              <a:p>
                <a:r>
                  <a:rPr lang="en-US" dirty="0" smtClean="0"/>
                  <a:t>Convert to a directed network</a:t>
                </a:r>
              </a:p>
              <a:p>
                <a:pPr lvl="1"/>
                <a:r>
                  <a:rPr lang="en-US" dirty="0" smtClean="0"/>
                  <a:t>From 3 undirected links to 6 directed links, keep capacities the same. Demands are now also directed, i.e.,  &lt;1:2&gt; is different from &lt;2:1&gt;</a:t>
                </a:r>
              </a:p>
              <a:p>
                <a:r>
                  <a:rPr lang="en-US" dirty="0" smtClean="0"/>
                  <a:t>Define link flow variables</a:t>
                </a:r>
              </a:p>
              <a:p>
                <a:pPr lvl="1"/>
                <a:r>
                  <a:rPr lang="en-US" dirty="0" smtClean="0"/>
                  <a:t>Format: </a:t>
                </a:r>
                <a14:m>
                  <m:oMath xmlns:m="http://schemas.openxmlformats.org/officeDocument/2006/math">
                    <m:sSub>
                      <m:sSubPr>
                        <m:ctrlPr>
                          <a:rPr lang="en-US" i="1" smtClean="0">
                            <a:latin typeface="Cambria Math"/>
                          </a:rPr>
                        </m:ctrlPr>
                      </m:sSubPr>
                      <m:e>
                        <m:acc>
                          <m:accPr>
                            <m:chr m:val="̃"/>
                            <m:ctrlPr>
                              <a:rPr lang="en-US" i="1" smtClean="0">
                                <a:latin typeface="Cambria Math"/>
                              </a:rPr>
                            </m:ctrlPr>
                          </m:accPr>
                          <m:e>
                            <m:r>
                              <a:rPr lang="en-US" b="0" i="1" smtClean="0">
                                <a:latin typeface="Cambria Math"/>
                              </a:rPr>
                              <m:t>𝑥</m:t>
                            </m:r>
                          </m:e>
                        </m:acc>
                      </m:e>
                      <m:sub>
                        <m:r>
                          <a:rPr lang="en-US" b="0" i="1" smtClean="0">
                            <a:latin typeface="Cambria Math"/>
                          </a:rPr>
                          <m:t>𝑙𝑖𝑛𝑘</m:t>
                        </m:r>
                        <m:r>
                          <a:rPr lang="en-US" b="0" i="1" smtClean="0">
                            <a:latin typeface="Cambria Math"/>
                          </a:rPr>
                          <m:t>, </m:t>
                        </m:r>
                        <m:r>
                          <a:rPr lang="en-US" b="0" i="1" smtClean="0">
                            <a:latin typeface="Cambria Math"/>
                          </a:rPr>
                          <m:t>𝑑𝑒𝑚𝑎𝑛𝑑</m:t>
                        </m:r>
                      </m:sub>
                    </m:sSub>
                  </m:oMath>
                </a14:m>
                <a:r>
                  <a:rPr lang="en-US" dirty="0" smtClean="0"/>
                  <a:t>, for example </a:t>
                </a:r>
                <a14:m>
                  <m:oMath xmlns:m="http://schemas.openxmlformats.org/officeDocument/2006/math">
                    <m:sSub>
                      <m:sSubPr>
                        <m:ctrlPr>
                          <a:rPr lang="en-US" i="1">
                            <a:latin typeface="Cambria Math"/>
                          </a:rPr>
                        </m:ctrlPr>
                      </m:sSubPr>
                      <m:e>
                        <m:acc>
                          <m:accPr>
                            <m:chr m:val="̃"/>
                            <m:ctrlPr>
                              <a:rPr lang="en-US" i="1">
                                <a:latin typeface="Cambria Math"/>
                              </a:rPr>
                            </m:ctrlPr>
                          </m:accPr>
                          <m:e>
                            <m:r>
                              <a:rPr lang="en-US" i="1">
                                <a:latin typeface="Cambria Math"/>
                              </a:rPr>
                              <m:t>𝑥</m:t>
                            </m:r>
                          </m:e>
                        </m:acc>
                      </m:e>
                      <m:sub>
                        <m:r>
                          <a:rPr lang="en-US" b="0" i="1" smtClean="0">
                            <a:latin typeface="Cambria Math"/>
                          </a:rPr>
                          <m:t>12,12</m:t>
                        </m:r>
                      </m:sub>
                    </m:sSub>
                  </m:oMath>
                </a14:m>
                <a:r>
                  <a:rPr lang="en-US" dirty="0"/>
                  <a:t>, </a:t>
                </a:r>
                <a14:m>
                  <m:oMath xmlns:m="http://schemas.openxmlformats.org/officeDocument/2006/math">
                    <m:sSub>
                      <m:sSubPr>
                        <m:ctrlPr>
                          <a:rPr lang="en-US" i="1">
                            <a:latin typeface="Cambria Math"/>
                          </a:rPr>
                        </m:ctrlPr>
                      </m:sSubPr>
                      <m:e>
                        <m:acc>
                          <m:accPr>
                            <m:chr m:val="̃"/>
                            <m:ctrlPr>
                              <a:rPr lang="en-US" i="1">
                                <a:latin typeface="Cambria Math"/>
                              </a:rPr>
                            </m:ctrlPr>
                          </m:accPr>
                          <m:e>
                            <m:r>
                              <a:rPr lang="en-US" i="1">
                                <a:latin typeface="Cambria Math"/>
                              </a:rPr>
                              <m:t>𝑥</m:t>
                            </m:r>
                          </m:e>
                        </m:acc>
                      </m:e>
                      <m:sub>
                        <m:r>
                          <a:rPr lang="en-US" b="0" i="1" smtClean="0">
                            <a:latin typeface="Cambria Math"/>
                          </a:rPr>
                          <m:t>12</m:t>
                        </m:r>
                        <m:r>
                          <a:rPr lang="en-US" i="1">
                            <a:latin typeface="Cambria Math"/>
                          </a:rPr>
                          <m:t>, </m:t>
                        </m:r>
                        <m:r>
                          <a:rPr lang="en-US" b="0" i="1" smtClean="0">
                            <a:latin typeface="Cambria Math"/>
                          </a:rPr>
                          <m:t>23</m:t>
                        </m:r>
                      </m:sub>
                    </m:sSub>
                  </m:oMath>
                </a14:m>
                <a:r>
                  <a:rPr lang="en-US" dirty="0"/>
                  <a:t>, </a:t>
                </a:r>
                <a14:m>
                  <m:oMath xmlns:m="http://schemas.openxmlformats.org/officeDocument/2006/math">
                    <m:sSub>
                      <m:sSubPr>
                        <m:ctrlPr>
                          <a:rPr lang="en-US" i="1">
                            <a:latin typeface="Cambria Math"/>
                          </a:rPr>
                        </m:ctrlPr>
                      </m:sSubPr>
                      <m:e>
                        <m:acc>
                          <m:accPr>
                            <m:chr m:val="̃"/>
                            <m:ctrlPr>
                              <a:rPr lang="en-US" i="1">
                                <a:latin typeface="Cambria Math"/>
                              </a:rPr>
                            </m:ctrlPr>
                          </m:accPr>
                          <m:e>
                            <m:r>
                              <a:rPr lang="en-US" i="1">
                                <a:latin typeface="Cambria Math"/>
                              </a:rPr>
                              <m:t>𝑥</m:t>
                            </m:r>
                          </m:e>
                        </m:acc>
                      </m:e>
                      <m:sub>
                        <m:r>
                          <a:rPr lang="en-US" b="0" i="1" smtClean="0">
                            <a:latin typeface="Cambria Math"/>
                          </a:rPr>
                          <m:t>12</m:t>
                        </m:r>
                        <m:r>
                          <a:rPr lang="en-US" i="1">
                            <a:latin typeface="Cambria Math"/>
                          </a:rPr>
                          <m:t>, </m:t>
                        </m:r>
                        <m:r>
                          <a:rPr lang="en-US" b="0" i="1" smtClean="0">
                            <a:latin typeface="Cambria Math"/>
                          </a:rPr>
                          <m:t>13</m:t>
                        </m:r>
                      </m:sub>
                    </m:sSub>
                  </m:oMath>
                </a14:m>
                <a:r>
                  <a:rPr lang="en-US" dirty="0"/>
                  <a:t>,</a:t>
                </a:r>
                <a:r>
                  <a:rPr lang="en-US" dirty="0" smtClean="0"/>
                  <a:t> etc… total of 36 variables</a:t>
                </a:r>
              </a:p>
              <a:p>
                <a:r>
                  <a:rPr lang="en-US" dirty="0" smtClean="0"/>
                  <a:t>Write Node Balance Equations</a:t>
                </a:r>
              </a:p>
              <a:p>
                <a:pPr lvl="1"/>
                <a:r>
                  <a:rPr lang="en-US" dirty="0" smtClean="0"/>
                  <a:t>One for each node and demand pair (3 nodes)x(6 demand pairs) = 18</a:t>
                </a:r>
              </a:p>
              <a:p>
                <a:r>
                  <a:rPr lang="en-US" dirty="0" smtClean="0"/>
                  <a:t>Write Link Capacity constraints</a:t>
                </a:r>
              </a:p>
              <a:p>
                <a:pPr lvl="1"/>
                <a:r>
                  <a:rPr lang="en-US" dirty="0" smtClean="0"/>
                  <a:t>Need this for all </a:t>
                </a:r>
                <a:r>
                  <a:rPr lang="en-US" b="1" dirty="0" smtClean="0"/>
                  <a:t>six</a:t>
                </a:r>
                <a:r>
                  <a:rPr lang="en-US" dirty="0" smtClean="0"/>
                  <a:t> links</a:t>
                </a:r>
              </a:p>
              <a:p>
                <a:r>
                  <a:rPr lang="en-US" dirty="0" smtClean="0"/>
                  <a:t>Write Objective function in terms of the 36 link flow variables.</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8229600" cy="3276600"/>
              </a:xfrm>
              <a:blipFill rotWithShape="1">
                <a:blip r:embed="rId2"/>
                <a:stretch>
                  <a:fillRect l="-593" t="-2607"/>
                </a:stretch>
              </a:blipFill>
            </p:spPr>
            <p:txBody>
              <a:bodyPr/>
              <a:lstStyle/>
              <a:p>
                <a:r>
                  <a:rPr lang="en-US">
                    <a:noFill/>
                  </a:rPr>
                  <a:t> </a:t>
                </a:r>
              </a:p>
            </p:txBody>
          </p:sp>
        </mc:Fallback>
      </mc:AlternateContent>
      <p:grpSp>
        <p:nvGrpSpPr>
          <p:cNvPr id="4" name="Group 3"/>
          <p:cNvGrpSpPr/>
          <p:nvPr/>
        </p:nvGrpSpPr>
        <p:grpSpPr>
          <a:xfrm>
            <a:off x="533400" y="4876800"/>
            <a:ext cx="2514600" cy="1600200"/>
            <a:chOff x="990600" y="2743200"/>
            <a:chExt cx="2514600" cy="1600200"/>
          </a:xfrm>
        </p:grpSpPr>
        <p:sp>
          <p:nvSpPr>
            <p:cNvPr id="5" name="Oval 4"/>
            <p:cNvSpPr/>
            <p:nvPr/>
          </p:nvSpPr>
          <p:spPr>
            <a:xfrm>
              <a:off x="990600" y="38100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6" name="Oval 5"/>
            <p:cNvSpPr/>
            <p:nvPr/>
          </p:nvSpPr>
          <p:spPr>
            <a:xfrm>
              <a:off x="1981200" y="27432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7" name="Oval 6"/>
            <p:cNvSpPr/>
            <p:nvPr/>
          </p:nvSpPr>
          <p:spPr>
            <a:xfrm>
              <a:off x="2971800" y="38100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cxnSp>
          <p:nvCxnSpPr>
            <p:cNvPr id="8" name="Straight Connector 7"/>
            <p:cNvCxnSpPr>
              <a:stCxn id="5" idx="7"/>
              <a:endCxn id="6" idx="3"/>
            </p:cNvCxnSpPr>
            <p:nvPr/>
          </p:nvCxnSpPr>
          <p:spPr>
            <a:xfrm flipV="1">
              <a:off x="1445885" y="3198485"/>
              <a:ext cx="613430" cy="68963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5" idx="6"/>
              <a:endCxn id="7" idx="2"/>
            </p:cNvCxnSpPr>
            <p:nvPr/>
          </p:nvCxnSpPr>
          <p:spPr>
            <a:xfrm>
              <a:off x="1524000" y="4076700"/>
              <a:ext cx="1447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6" idx="5"/>
              <a:endCxn id="7" idx="1"/>
            </p:cNvCxnSpPr>
            <p:nvPr/>
          </p:nvCxnSpPr>
          <p:spPr>
            <a:xfrm>
              <a:off x="2436485" y="3198485"/>
              <a:ext cx="613430" cy="68963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2" name="Oval 11"/>
          <p:cNvSpPr/>
          <p:nvPr/>
        </p:nvSpPr>
        <p:spPr>
          <a:xfrm>
            <a:off x="5105400" y="59436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3" name="Oval 12"/>
          <p:cNvSpPr/>
          <p:nvPr/>
        </p:nvSpPr>
        <p:spPr>
          <a:xfrm>
            <a:off x="6096000" y="48768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14" name="Oval 13"/>
          <p:cNvSpPr/>
          <p:nvPr/>
        </p:nvSpPr>
        <p:spPr>
          <a:xfrm>
            <a:off x="7086600" y="59436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cxnSp>
        <p:nvCxnSpPr>
          <p:cNvPr id="19" name="Curved Connector 18"/>
          <p:cNvCxnSpPr>
            <a:stCxn id="12" idx="0"/>
            <a:endCxn id="13" idx="2"/>
          </p:cNvCxnSpPr>
          <p:nvPr/>
        </p:nvCxnSpPr>
        <p:spPr>
          <a:xfrm rot="5400000" flipH="1" flipV="1">
            <a:off x="5334000" y="5181600"/>
            <a:ext cx="800100" cy="72390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Curved Connector 20"/>
          <p:cNvCxnSpPr>
            <a:stCxn id="13" idx="4"/>
            <a:endCxn id="12" idx="7"/>
          </p:cNvCxnSpPr>
          <p:nvPr/>
        </p:nvCxnSpPr>
        <p:spPr>
          <a:xfrm rot="5400000">
            <a:off x="5655936" y="5314950"/>
            <a:ext cx="611515" cy="802015"/>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Curved Connector 22"/>
          <p:cNvCxnSpPr>
            <a:stCxn id="13" idx="6"/>
            <a:endCxn id="14" idx="0"/>
          </p:cNvCxnSpPr>
          <p:nvPr/>
        </p:nvCxnSpPr>
        <p:spPr>
          <a:xfrm>
            <a:off x="6629400" y="5143500"/>
            <a:ext cx="723900" cy="80010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Curved Connector 25"/>
          <p:cNvCxnSpPr>
            <a:stCxn id="14" idx="1"/>
            <a:endCxn id="13" idx="5"/>
          </p:cNvCxnSpPr>
          <p:nvPr/>
        </p:nvCxnSpPr>
        <p:spPr>
          <a:xfrm rot="16200000" flipV="1">
            <a:off x="6513185" y="5370185"/>
            <a:ext cx="689630" cy="61343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Curved Connector 31"/>
          <p:cNvCxnSpPr>
            <a:stCxn id="12" idx="6"/>
            <a:endCxn id="14" idx="2"/>
          </p:cNvCxnSpPr>
          <p:nvPr/>
        </p:nvCxnSpPr>
        <p:spPr>
          <a:xfrm>
            <a:off x="5638800" y="6210300"/>
            <a:ext cx="1447800" cy="1270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Curved Connector 34"/>
          <p:cNvCxnSpPr>
            <a:stCxn id="14" idx="3"/>
            <a:endCxn id="12" idx="5"/>
          </p:cNvCxnSpPr>
          <p:nvPr/>
        </p:nvCxnSpPr>
        <p:spPr>
          <a:xfrm rot="5400000">
            <a:off x="6362700" y="5596870"/>
            <a:ext cx="12700" cy="1604030"/>
          </a:xfrm>
          <a:prstGeom prst="curvedConnector3">
            <a:avLst>
              <a:gd name="adj1" fmla="val 2415079"/>
            </a:avLst>
          </a:prstGeom>
          <a:ln>
            <a:tailEnd type="arrow"/>
          </a:ln>
        </p:spPr>
        <p:style>
          <a:lnRef idx="1">
            <a:schemeClr val="accent1"/>
          </a:lnRef>
          <a:fillRef idx="0">
            <a:schemeClr val="accent1"/>
          </a:fillRef>
          <a:effectRef idx="0">
            <a:schemeClr val="accent1"/>
          </a:effectRef>
          <a:fontRef idx="minor">
            <a:schemeClr val="tx1"/>
          </a:fontRef>
        </p:style>
      </p:cxnSp>
      <p:sp>
        <p:nvSpPr>
          <p:cNvPr id="38" name="Right Arrow 37"/>
          <p:cNvSpPr/>
          <p:nvPr/>
        </p:nvSpPr>
        <p:spPr>
          <a:xfrm>
            <a:off x="3276600" y="5543550"/>
            <a:ext cx="1676400" cy="400050"/>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4335314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Node Link Formulation Example II</a:t>
            </a:r>
            <a:endParaRPr lang="en-US" dirty="0"/>
          </a:p>
        </p:txBody>
      </p:sp>
      <p:sp>
        <p:nvSpPr>
          <p:cNvPr id="3" name="Content Placeholder 2"/>
          <p:cNvSpPr>
            <a:spLocks noGrp="1"/>
          </p:cNvSpPr>
          <p:nvPr>
            <p:ph idx="1"/>
          </p:nvPr>
        </p:nvSpPr>
        <p:spPr>
          <a:xfrm>
            <a:off x="457200" y="1219200"/>
            <a:ext cx="8229600" cy="1676400"/>
          </a:xfrm>
        </p:spPr>
        <p:txBody>
          <a:bodyPr>
            <a:normAutofit fontScale="62500" lnSpcReduction="20000"/>
          </a:bodyPr>
          <a:lstStyle/>
          <a:p>
            <a:r>
              <a:rPr lang="en-US" dirty="0" smtClean="0"/>
              <a:t>Write Node Balance Equations</a:t>
            </a:r>
          </a:p>
          <a:p>
            <a:pPr lvl="1"/>
            <a:r>
              <a:rPr lang="en-US" dirty="0" smtClean="0"/>
              <a:t>One for each node and demand pair</a:t>
            </a:r>
          </a:p>
          <a:p>
            <a:pPr lvl="1"/>
            <a:r>
              <a:rPr lang="en-US" dirty="0" smtClean="0"/>
              <a:t>Due </a:t>
            </a:r>
            <a:r>
              <a:rPr lang="en-US" dirty="0"/>
              <a:t>to the ﬂow conservation law and using the </a:t>
            </a:r>
            <a:r>
              <a:rPr lang="en-US" dirty="0" smtClean="0"/>
              <a:t>convention </a:t>
            </a:r>
            <a:r>
              <a:rPr lang="en-US" dirty="0"/>
              <a:t>that anything going into the node is negative and anything going out is positive, we may write the following equation for node 1</a:t>
            </a:r>
            <a:r>
              <a:rPr lang="en-US" dirty="0" smtClean="0"/>
              <a:t>:</a:t>
            </a:r>
          </a:p>
          <a:p>
            <a:pPr lvl="2"/>
            <a:r>
              <a:rPr lang="en-US" dirty="0" smtClean="0"/>
              <a:t> (Page 44) </a:t>
            </a:r>
            <a:r>
              <a:rPr lang="en-US" dirty="0" err="1" smtClean="0"/>
              <a:t>Pioro</a:t>
            </a:r>
            <a:r>
              <a:rPr lang="en-US" dirty="0"/>
              <a:t> </a:t>
            </a:r>
            <a:r>
              <a:rPr lang="en-US" dirty="0" smtClean="0"/>
              <a:t>&amp; </a:t>
            </a:r>
            <a:r>
              <a:rPr lang="en-US" dirty="0" err="1" smtClean="0"/>
              <a:t>Medhi</a:t>
            </a:r>
            <a:endParaRPr lang="en-US" dirty="0" smtClean="0"/>
          </a:p>
        </p:txBody>
      </p:sp>
      <p:pic>
        <p:nvPicPr>
          <p:cNvPr id="2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4302125"/>
            <a:ext cx="6248400" cy="240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25" name="TextBox 24"/>
          <p:cNvSpPr txBox="1"/>
          <p:nvPr/>
        </p:nvSpPr>
        <p:spPr>
          <a:xfrm>
            <a:off x="7391400" y="5791200"/>
            <a:ext cx="1658211" cy="646331"/>
          </a:xfrm>
          <a:prstGeom prst="rect">
            <a:avLst/>
          </a:prstGeom>
          <a:noFill/>
        </p:spPr>
        <p:txBody>
          <a:bodyPr wrap="none" rtlCol="0">
            <a:spAutoFit/>
          </a:bodyPr>
          <a:lstStyle/>
          <a:p>
            <a:r>
              <a:rPr lang="en-US" b="1" dirty="0" smtClean="0">
                <a:solidFill>
                  <a:srgbClr val="C00000"/>
                </a:solidFill>
              </a:rPr>
              <a:t>From P&amp;M, </a:t>
            </a:r>
          </a:p>
          <a:p>
            <a:r>
              <a:rPr lang="en-US" b="1" dirty="0" smtClean="0">
                <a:solidFill>
                  <a:srgbClr val="C00000"/>
                </a:solidFill>
              </a:rPr>
              <a:t>modified by GB</a:t>
            </a:r>
            <a:endParaRPr lang="en-US" b="1" dirty="0">
              <a:solidFill>
                <a:srgbClr val="C00000"/>
              </a:solidFill>
            </a:endParaRPr>
          </a:p>
        </p:txBody>
      </p:sp>
      <p:grpSp>
        <p:nvGrpSpPr>
          <p:cNvPr id="15" name="Group 14"/>
          <p:cNvGrpSpPr/>
          <p:nvPr/>
        </p:nvGrpSpPr>
        <p:grpSpPr>
          <a:xfrm>
            <a:off x="2514600" y="2856264"/>
            <a:ext cx="5562600" cy="409575"/>
            <a:chOff x="2514600" y="2856264"/>
            <a:chExt cx="5562600" cy="409575"/>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2856264"/>
              <a:ext cx="3352800" cy="409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TextBox 10"/>
            <p:cNvSpPr txBox="1"/>
            <p:nvPr/>
          </p:nvSpPr>
          <p:spPr>
            <a:xfrm>
              <a:off x="6884181" y="2876385"/>
              <a:ext cx="1193019" cy="369332"/>
            </a:xfrm>
            <a:prstGeom prst="rect">
              <a:avLst/>
            </a:prstGeom>
            <a:noFill/>
          </p:spPr>
          <p:txBody>
            <a:bodyPr wrap="none" rtlCol="0">
              <a:spAutoFit/>
            </a:bodyPr>
            <a:lstStyle/>
            <a:p>
              <a:pPr algn="r"/>
              <a:r>
                <a:rPr lang="en-US" dirty="0" smtClean="0"/>
                <a:t>For node 1</a:t>
              </a:r>
              <a:endParaRPr lang="en-US" dirty="0"/>
            </a:p>
          </p:txBody>
        </p:sp>
      </p:grpSp>
      <p:grpSp>
        <p:nvGrpSpPr>
          <p:cNvPr id="16" name="Group 15"/>
          <p:cNvGrpSpPr/>
          <p:nvPr/>
        </p:nvGrpSpPr>
        <p:grpSpPr>
          <a:xfrm>
            <a:off x="2971800" y="3440668"/>
            <a:ext cx="5105400" cy="369332"/>
            <a:chOff x="2971800" y="3440668"/>
            <a:chExt cx="5105400" cy="369332"/>
          </a:xfrm>
        </p:grpSpPr>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1800" y="3505200"/>
              <a:ext cx="2990850"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7" name="TextBox 26"/>
            <p:cNvSpPr txBox="1"/>
            <p:nvPr/>
          </p:nvSpPr>
          <p:spPr>
            <a:xfrm>
              <a:off x="6884181" y="3440668"/>
              <a:ext cx="1193019" cy="369332"/>
            </a:xfrm>
            <a:prstGeom prst="rect">
              <a:avLst/>
            </a:prstGeom>
            <a:noFill/>
          </p:spPr>
          <p:txBody>
            <a:bodyPr wrap="none" rtlCol="0">
              <a:spAutoFit/>
            </a:bodyPr>
            <a:lstStyle/>
            <a:p>
              <a:pPr algn="r"/>
              <a:r>
                <a:rPr lang="en-US" dirty="0" smtClean="0"/>
                <a:t>For node 3</a:t>
              </a:r>
              <a:endParaRPr lang="en-US" dirty="0"/>
            </a:p>
          </p:txBody>
        </p:sp>
      </p:grpSp>
      <p:grpSp>
        <p:nvGrpSpPr>
          <p:cNvPr id="17" name="Group 16"/>
          <p:cNvGrpSpPr/>
          <p:nvPr/>
        </p:nvGrpSpPr>
        <p:grpSpPr>
          <a:xfrm>
            <a:off x="2543175" y="4050268"/>
            <a:ext cx="5534025" cy="369332"/>
            <a:chOff x="2543175" y="4050268"/>
            <a:chExt cx="5534025" cy="369332"/>
          </a:xfrm>
        </p:grpSpPr>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43175" y="4076700"/>
              <a:ext cx="3400425" cy="342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8" name="TextBox 27"/>
            <p:cNvSpPr txBox="1"/>
            <p:nvPr/>
          </p:nvSpPr>
          <p:spPr>
            <a:xfrm>
              <a:off x="6884181" y="4050268"/>
              <a:ext cx="1193019" cy="369332"/>
            </a:xfrm>
            <a:prstGeom prst="rect">
              <a:avLst/>
            </a:prstGeom>
            <a:noFill/>
          </p:spPr>
          <p:txBody>
            <a:bodyPr wrap="none" rtlCol="0">
              <a:spAutoFit/>
            </a:bodyPr>
            <a:lstStyle/>
            <a:p>
              <a:pPr algn="r"/>
              <a:r>
                <a:rPr lang="en-US" dirty="0" smtClean="0"/>
                <a:t>For node 2</a:t>
              </a:r>
              <a:endParaRPr lang="en-US" dirty="0"/>
            </a:p>
          </p:txBody>
        </p:sp>
      </p:grpSp>
    </p:spTree>
    <p:extLst>
      <p:ext uri="{BB962C8B-B14F-4D97-AF65-F5344CB8AC3E}">
        <p14:creationId xmlns:p14="http://schemas.microsoft.com/office/powerpoint/2010/main" val="1417401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500" fill="hold"/>
                                        <p:tgtEl>
                                          <p:spTgt spid="16"/>
                                        </p:tgtEl>
                                        <p:attrNameLst>
                                          <p:attrName>ppt_x</p:attrName>
                                        </p:attrNameLst>
                                      </p:cBhvr>
                                      <p:tavLst>
                                        <p:tav tm="0">
                                          <p:val>
                                            <p:strVal val="#ppt_x"/>
                                          </p:val>
                                        </p:tav>
                                        <p:tav tm="100000">
                                          <p:val>
                                            <p:strVal val="#ppt_x"/>
                                          </p:val>
                                        </p:tav>
                                      </p:tavLst>
                                    </p:anim>
                                    <p:anim calcmode="lin" valueType="num">
                                      <p:cBhvr additive="base">
                                        <p:cTn id="1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500" fill="hold"/>
                                        <p:tgtEl>
                                          <p:spTgt spid="17"/>
                                        </p:tgtEl>
                                        <p:attrNameLst>
                                          <p:attrName>ppt_x</p:attrName>
                                        </p:attrNameLst>
                                      </p:cBhvr>
                                      <p:tavLst>
                                        <p:tav tm="0">
                                          <p:val>
                                            <p:strVal val="#ppt_x"/>
                                          </p:val>
                                        </p:tav>
                                        <p:tav tm="100000">
                                          <p:val>
                                            <p:strVal val="#ppt_x"/>
                                          </p:val>
                                        </p:tav>
                                      </p:tavLst>
                                    </p:anim>
                                    <p:anim calcmode="lin" valueType="num">
                                      <p:cBhvr additive="base">
                                        <p:cTn id="2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Node Link Formulation Example </a:t>
            </a:r>
            <a:r>
              <a:rPr lang="en-US" dirty="0" smtClean="0"/>
              <a:t>III</a:t>
            </a:r>
            <a:endParaRPr lang="en-US" dirty="0"/>
          </a:p>
        </p:txBody>
      </p:sp>
      <p:sp>
        <p:nvSpPr>
          <p:cNvPr id="3" name="Content Placeholder 2"/>
          <p:cNvSpPr>
            <a:spLocks noGrp="1"/>
          </p:cNvSpPr>
          <p:nvPr>
            <p:ph idx="1"/>
          </p:nvPr>
        </p:nvSpPr>
        <p:spPr>
          <a:xfrm>
            <a:off x="457200" y="1371600"/>
            <a:ext cx="8229600" cy="609600"/>
          </a:xfrm>
        </p:spPr>
        <p:txBody>
          <a:bodyPr>
            <a:normAutofit fontScale="85000" lnSpcReduction="10000"/>
          </a:bodyPr>
          <a:lstStyle/>
          <a:p>
            <a:pPr marL="457200" lvl="1" indent="0">
              <a:buNone/>
            </a:pPr>
            <a:r>
              <a:rPr lang="en-US" dirty="0" smtClean="0"/>
              <a:t>Equations (after assumptions that some variables are zero)</a:t>
            </a:r>
            <a:endParaRPr lang="en-US" dirty="0"/>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905000"/>
            <a:ext cx="7620000" cy="4589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6" name="TextBox 5"/>
          <p:cNvSpPr txBox="1"/>
          <p:nvPr/>
        </p:nvSpPr>
        <p:spPr>
          <a:xfrm>
            <a:off x="3599589" y="6019800"/>
            <a:ext cx="1658211" cy="646331"/>
          </a:xfrm>
          <a:prstGeom prst="rect">
            <a:avLst/>
          </a:prstGeom>
          <a:noFill/>
        </p:spPr>
        <p:txBody>
          <a:bodyPr wrap="none" rtlCol="0">
            <a:spAutoFit/>
          </a:bodyPr>
          <a:lstStyle/>
          <a:p>
            <a:r>
              <a:rPr lang="en-US" b="1" dirty="0" smtClean="0">
                <a:solidFill>
                  <a:srgbClr val="C00000"/>
                </a:solidFill>
              </a:rPr>
              <a:t>From P&amp;M, </a:t>
            </a:r>
          </a:p>
          <a:p>
            <a:r>
              <a:rPr lang="en-US" b="1" dirty="0" smtClean="0">
                <a:solidFill>
                  <a:srgbClr val="C00000"/>
                </a:solidFill>
              </a:rPr>
              <a:t>modified by GB</a:t>
            </a:r>
            <a:endParaRPr lang="en-US" b="1" dirty="0">
              <a:solidFill>
                <a:srgbClr val="C00000"/>
              </a:solidFill>
            </a:endParaRPr>
          </a:p>
        </p:txBody>
      </p:sp>
    </p:spTree>
    <p:extLst>
      <p:ext uri="{BB962C8B-B14F-4D97-AF65-F5344CB8AC3E}">
        <p14:creationId xmlns:p14="http://schemas.microsoft.com/office/powerpoint/2010/main" val="147923420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Actual full LP formulation</a:t>
            </a:r>
            <a:endParaRPr lang="en-US" dirty="0"/>
          </a:p>
        </p:txBody>
      </p:sp>
      <p:sp>
        <p:nvSpPr>
          <p:cNvPr id="3" name="Content Placeholder 2"/>
          <p:cNvSpPr>
            <a:spLocks noGrp="1"/>
          </p:cNvSpPr>
          <p:nvPr>
            <p:ph idx="1"/>
          </p:nvPr>
        </p:nvSpPr>
        <p:spPr>
          <a:xfrm>
            <a:off x="457200" y="1600200"/>
            <a:ext cx="8229600" cy="1295400"/>
          </a:xfrm>
        </p:spPr>
        <p:txBody>
          <a:bodyPr>
            <a:normAutofit fontScale="70000" lnSpcReduction="20000"/>
          </a:bodyPr>
          <a:lstStyle/>
          <a:p>
            <a:r>
              <a:rPr lang="en-US" dirty="0" smtClean="0"/>
              <a:t>Objective function in 36 link flow variables (6 links, 6 demands)</a:t>
            </a:r>
          </a:p>
          <a:p>
            <a:r>
              <a:rPr lang="en-US" dirty="0" smtClean="0"/>
              <a:t>Link capacity constraints: 6 directional links</a:t>
            </a:r>
          </a:p>
          <a:p>
            <a:r>
              <a:rPr lang="en-US" dirty="0" smtClean="0"/>
              <a:t>Node conservation (balance) constraints: 18 (3 nodes, 6 demands)</a:t>
            </a:r>
          </a:p>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1" y="3073491"/>
            <a:ext cx="4800600" cy="11937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4206242"/>
            <a:ext cx="4429576" cy="18135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40500" y="4159566"/>
            <a:ext cx="4212999" cy="25555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3619443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Generating Equations via Python</a:t>
            </a:r>
            <a:endParaRPr lang="en-US" dirty="0"/>
          </a:p>
        </p:txBody>
      </p:sp>
      <p:sp>
        <p:nvSpPr>
          <p:cNvPr id="3" name="Content Placeholder 2"/>
          <p:cNvSpPr>
            <a:spLocks noGrp="1"/>
          </p:cNvSpPr>
          <p:nvPr>
            <p:ph idx="1"/>
          </p:nvPr>
        </p:nvSpPr>
        <p:spPr>
          <a:xfrm>
            <a:off x="457200" y="1600200"/>
            <a:ext cx="8229600" cy="5029200"/>
          </a:xfrm>
        </p:spPr>
        <p:txBody>
          <a:bodyPr>
            <a:normAutofit lnSpcReduction="10000"/>
          </a:bodyPr>
          <a:lstStyle/>
          <a:p>
            <a:r>
              <a:rPr lang="en-US" dirty="0" smtClean="0"/>
              <a:t>Python tuples, lists, and dictionaries</a:t>
            </a:r>
          </a:p>
          <a:p>
            <a:pPr lvl="1"/>
            <a:r>
              <a:rPr lang="en-US" dirty="0" smtClean="0"/>
              <a:t>Can greatly simplify the generation of network design equations</a:t>
            </a:r>
          </a:p>
          <a:p>
            <a:pPr lvl="1"/>
            <a:r>
              <a:rPr lang="en-US" dirty="0" smtClean="0"/>
              <a:t>Links and demand pairs </a:t>
            </a:r>
            <a:r>
              <a:rPr lang="en-US" dirty="0" smtClean="0">
                <a:sym typeface="Wingdings" panose="05000000000000000000" pitchFamily="2" charset="2"/>
              </a:rPr>
              <a:t> Python tuples</a:t>
            </a:r>
          </a:p>
          <a:p>
            <a:pPr lvl="1"/>
            <a:r>
              <a:rPr lang="en-US" dirty="0" smtClean="0">
                <a:sym typeface="Wingdings" panose="05000000000000000000" pitchFamily="2" charset="2"/>
              </a:rPr>
              <a:t>Demand volumes  Python dictionary (indexed by a tuple), e.g., demands[(“n1”,”n2”)] = 10</a:t>
            </a:r>
          </a:p>
          <a:p>
            <a:pPr lvl="1"/>
            <a:r>
              <a:rPr lang="en-US" dirty="0" smtClean="0">
                <a:sym typeface="Wingdings" panose="05000000000000000000" pitchFamily="2" charset="2"/>
              </a:rPr>
              <a:t>Lists are great for keeping track of all nodes and links in a network, good for node or link representation of paths</a:t>
            </a:r>
          </a:p>
          <a:p>
            <a:pPr lvl="1"/>
            <a:r>
              <a:rPr lang="en-US" dirty="0" smtClean="0"/>
              <a:t>Dictionaries are a good place to keep link flow variables for easy access.</a:t>
            </a:r>
            <a:endParaRPr lang="en-US" dirty="0"/>
          </a:p>
        </p:txBody>
      </p:sp>
    </p:spTree>
    <p:extLst>
      <p:ext uri="{BB962C8B-B14F-4D97-AF65-F5344CB8AC3E}">
        <p14:creationId xmlns:p14="http://schemas.microsoft.com/office/powerpoint/2010/main" val="162494592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 and Demands in Python</a:t>
            </a:r>
            <a:endParaRPr lang="en-US" dirty="0"/>
          </a:p>
        </p:txBody>
      </p:sp>
      <p:sp>
        <p:nvSpPr>
          <p:cNvPr id="3" name="Content Placeholder 2"/>
          <p:cNvSpPr>
            <a:spLocks noGrp="1"/>
          </p:cNvSpPr>
          <p:nvPr>
            <p:ph idx="1"/>
          </p:nvPr>
        </p:nvSpPr>
        <p:spPr>
          <a:xfrm>
            <a:off x="457200" y="1600200"/>
            <a:ext cx="8229600" cy="4114799"/>
          </a:xfrm>
        </p:spPr>
        <p:txBody>
          <a:bodyPr/>
          <a:lstStyle/>
          <a:p>
            <a:r>
              <a:rPr lang="en-US" dirty="0" smtClean="0"/>
              <a:t>Short cut to a directed graph (</a:t>
            </a:r>
            <a:r>
              <a:rPr lang="en-US" dirty="0" err="1" smtClean="0"/>
              <a:t>NetworkX</a:t>
            </a:r>
            <a:r>
              <a:rPr lang="en-US" dirty="0" smtClean="0"/>
              <a:t>)</a:t>
            </a:r>
          </a:p>
          <a:p>
            <a:endParaRPr lang="en-US" dirty="0"/>
          </a:p>
          <a:p>
            <a:endParaRPr lang="en-US" dirty="0" smtClean="0"/>
          </a:p>
          <a:p>
            <a:endParaRPr lang="en-US" dirty="0"/>
          </a:p>
          <a:p>
            <a:endParaRPr lang="en-US" dirty="0" smtClean="0"/>
          </a:p>
          <a:p>
            <a:r>
              <a:rPr lang="en-US" dirty="0" smtClean="0"/>
              <a:t>Demands (directed) via a python dictionary</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286000"/>
            <a:ext cx="7467600" cy="19829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4336" y="5219700"/>
            <a:ext cx="6980464" cy="723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011682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 Theory</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77500" lnSpcReduction="20000"/>
              </a:bodyPr>
              <a:lstStyle/>
              <a:p>
                <a:r>
                  <a:rPr lang="en-US" dirty="0" smtClean="0"/>
                  <a:t>Definition &amp; Terminology</a:t>
                </a:r>
              </a:p>
              <a:p>
                <a:pPr lvl="1"/>
                <a:r>
                  <a:rPr lang="en-US" dirty="0">
                    <a:hlinkClick r:id="rId2"/>
                  </a:rPr>
                  <a:t>https://</a:t>
                </a:r>
                <a:r>
                  <a:rPr lang="en-US" dirty="0" smtClean="0">
                    <a:hlinkClick r:id="rId2"/>
                  </a:rPr>
                  <a:t>en.wikipedia.org/wiki/Graph_theory</a:t>
                </a:r>
                <a:endParaRPr lang="en-US" dirty="0" smtClean="0"/>
              </a:p>
              <a:p>
                <a:pPr lvl="1"/>
                <a:r>
                  <a:rPr lang="en-US" dirty="0" smtClean="0"/>
                  <a:t>“a </a:t>
                </a:r>
                <a:r>
                  <a:rPr lang="en-US" b="1" dirty="0"/>
                  <a:t>graph</a:t>
                </a:r>
                <a:r>
                  <a:rPr lang="en-US" dirty="0"/>
                  <a:t> is an ordered pair </a:t>
                </a:r>
                <a:r>
                  <a:rPr lang="en-US" i="1" dirty="0"/>
                  <a:t>G</a:t>
                </a:r>
                <a:r>
                  <a:rPr lang="en-US" dirty="0"/>
                  <a:t> = (</a:t>
                </a:r>
                <a:r>
                  <a:rPr lang="en-US" i="1" dirty="0"/>
                  <a:t>V</a:t>
                </a:r>
                <a:r>
                  <a:rPr lang="en-US" dirty="0"/>
                  <a:t>, </a:t>
                </a:r>
                <a:r>
                  <a:rPr lang="en-US" i="1" dirty="0"/>
                  <a:t>E</a:t>
                </a:r>
                <a:r>
                  <a:rPr lang="en-US" dirty="0"/>
                  <a:t>) comprising a set </a:t>
                </a:r>
                <a:r>
                  <a:rPr lang="en-US" i="1" dirty="0"/>
                  <a:t>V</a:t>
                </a:r>
                <a:r>
                  <a:rPr lang="en-US" dirty="0"/>
                  <a:t> of </a:t>
                </a:r>
                <a:r>
                  <a:rPr lang="en-US" b="1" dirty="0"/>
                  <a:t>vertices</a:t>
                </a:r>
                <a:r>
                  <a:rPr lang="en-US" dirty="0"/>
                  <a:t> or </a:t>
                </a:r>
                <a:r>
                  <a:rPr lang="en-US" b="1" dirty="0"/>
                  <a:t>nodes</a:t>
                </a:r>
                <a:r>
                  <a:rPr lang="en-US" dirty="0"/>
                  <a:t> together with a set </a:t>
                </a:r>
                <a:r>
                  <a:rPr lang="en-US" i="1" dirty="0"/>
                  <a:t>E</a:t>
                </a:r>
                <a:r>
                  <a:rPr lang="en-US" dirty="0"/>
                  <a:t> of </a:t>
                </a:r>
                <a:r>
                  <a:rPr lang="en-US" b="1" dirty="0"/>
                  <a:t>edges</a:t>
                </a:r>
                <a:r>
                  <a:rPr lang="en-US" dirty="0"/>
                  <a:t> or </a:t>
                </a:r>
                <a:r>
                  <a:rPr lang="en-US" b="1" dirty="0" smtClean="0"/>
                  <a:t>links</a:t>
                </a:r>
                <a:r>
                  <a:rPr lang="en-US" dirty="0"/>
                  <a:t>, which are 2-element subsets of </a:t>
                </a:r>
                <a:r>
                  <a:rPr lang="en-US" i="1" dirty="0"/>
                  <a:t>V</a:t>
                </a:r>
                <a:r>
                  <a:rPr lang="en-US" dirty="0"/>
                  <a:t> (i.e., an edge is related with two vertices, and the relation is represented as an unordered pair of the vertices with respect to the particular edge</a:t>
                </a:r>
                <a:r>
                  <a:rPr lang="en-US" dirty="0" smtClean="0"/>
                  <a:t>).”</a:t>
                </a:r>
              </a:p>
              <a:p>
                <a:pPr lvl="1"/>
                <a:r>
                  <a:rPr lang="en-US" dirty="0"/>
                  <a:t>The </a:t>
                </a:r>
                <a:r>
                  <a:rPr lang="en-US" b="1" dirty="0"/>
                  <a:t>order</a:t>
                </a:r>
                <a:r>
                  <a:rPr lang="en-US" dirty="0"/>
                  <a:t> of a graph is </a:t>
                </a:r>
                <a14:m>
                  <m:oMath xmlns:m="http://schemas.openxmlformats.org/officeDocument/2006/math">
                    <m:d>
                      <m:dPr>
                        <m:begChr m:val="|"/>
                        <m:endChr m:val="|"/>
                        <m:ctrlPr>
                          <a:rPr lang="en-US" i="1" smtClean="0">
                            <a:latin typeface="Cambria Math"/>
                          </a:rPr>
                        </m:ctrlPr>
                      </m:dPr>
                      <m:e>
                        <m:r>
                          <a:rPr lang="en-US" b="0" i="1" smtClean="0">
                            <a:latin typeface="Cambria Math"/>
                          </a:rPr>
                          <m:t>𝑉</m:t>
                        </m:r>
                      </m:e>
                    </m:d>
                  </m:oMath>
                </a14:m>
                <a:r>
                  <a:rPr lang="en-US" dirty="0" smtClean="0"/>
                  <a:t>(</a:t>
                </a:r>
                <a:r>
                  <a:rPr lang="en-US" dirty="0"/>
                  <a:t>the number of vertices). A graph's </a:t>
                </a:r>
                <a:r>
                  <a:rPr lang="en-US" b="1" dirty="0"/>
                  <a:t>size</a:t>
                </a:r>
                <a:r>
                  <a:rPr lang="en-US" dirty="0"/>
                  <a:t> is , the number of edges. </a:t>
                </a:r>
                <a:endParaRPr lang="en-US" dirty="0" smtClean="0"/>
              </a:p>
              <a:p>
                <a:pPr lvl="1"/>
                <a:r>
                  <a:rPr lang="en-US" dirty="0" smtClean="0"/>
                  <a:t>The </a:t>
                </a:r>
                <a:r>
                  <a:rPr lang="en-US" b="1" dirty="0"/>
                  <a:t>degree</a:t>
                </a:r>
                <a:r>
                  <a:rPr lang="en-US" dirty="0"/>
                  <a:t> of a vertex is the number of edges that connect to </a:t>
                </a:r>
                <a:r>
                  <a:rPr lang="en-US" dirty="0" smtClean="0"/>
                  <a:t>it.</a:t>
                </a:r>
              </a:p>
              <a:p>
                <a:r>
                  <a:rPr lang="en-US" dirty="0" smtClean="0"/>
                  <a:t>Uses</a:t>
                </a:r>
              </a:p>
              <a:p>
                <a:pPr lvl="1"/>
                <a:r>
                  <a:rPr lang="en-US" dirty="0" smtClean="0"/>
                  <a:t>“Graphs </a:t>
                </a:r>
                <a:r>
                  <a:rPr lang="en-US" dirty="0"/>
                  <a:t>can be used to model many types of relations and processes in physical, biological</a:t>
                </a:r>
                <a:r>
                  <a:rPr lang="en-US" dirty="0" smtClean="0"/>
                  <a:t>, </a:t>
                </a:r>
                <a:r>
                  <a:rPr lang="en-US" dirty="0"/>
                  <a:t>social and information </a:t>
                </a:r>
                <a:r>
                  <a:rPr lang="en-US" dirty="0" smtClean="0"/>
                  <a:t>systems”</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l="-1037" t="-2426" r="-815"/>
                </a:stretch>
              </a:blipFill>
            </p:spPr>
            <p:txBody>
              <a:bodyPr/>
              <a:lstStyle/>
              <a:p>
                <a:r>
                  <a:rPr lang="en-US">
                    <a:noFill/>
                  </a:rPr>
                  <a:t> </a:t>
                </a:r>
              </a:p>
            </p:txBody>
          </p:sp>
        </mc:Fallback>
      </mc:AlternateContent>
    </p:spTree>
    <p:extLst>
      <p:ext uri="{BB962C8B-B14F-4D97-AF65-F5344CB8AC3E}">
        <p14:creationId xmlns:p14="http://schemas.microsoft.com/office/powerpoint/2010/main" val="43511320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LP Variables</a:t>
            </a:r>
            <a:endParaRPr lang="en-US" dirty="0"/>
          </a:p>
        </p:txBody>
      </p:sp>
      <p:sp>
        <p:nvSpPr>
          <p:cNvPr id="3" name="Content Placeholder 2"/>
          <p:cNvSpPr>
            <a:spLocks noGrp="1"/>
          </p:cNvSpPr>
          <p:nvPr>
            <p:ph idx="1"/>
          </p:nvPr>
        </p:nvSpPr>
        <p:spPr>
          <a:xfrm>
            <a:off x="457200" y="1417637"/>
            <a:ext cx="8229600" cy="4525963"/>
          </a:xfrm>
        </p:spPr>
        <p:txBody>
          <a:bodyPr/>
          <a:lstStyle/>
          <a:p>
            <a:r>
              <a:rPr lang="en-US" dirty="0" smtClean="0"/>
              <a:t>Start with nice sorted lists of demands, links, and nodes</a:t>
            </a:r>
          </a:p>
          <a:p>
            <a:endParaRPr lang="en-US" dirty="0"/>
          </a:p>
          <a:p>
            <a:endParaRPr lang="en-US" dirty="0" smtClean="0"/>
          </a:p>
          <a:p>
            <a:r>
              <a:rPr lang="en-US" dirty="0" smtClean="0"/>
              <a:t>Use a Python dictionary (</a:t>
            </a:r>
            <a:r>
              <a:rPr lang="en-US" dirty="0" err="1" smtClean="0"/>
              <a:t>link_flows</a:t>
            </a:r>
            <a:r>
              <a:rPr lang="en-US" dirty="0" smtClean="0"/>
              <a:t>) to keep track of LP variables</a:t>
            </a:r>
          </a:p>
          <a:p>
            <a:pPr lvl="1"/>
            <a:r>
              <a:rPr lang="en-US" dirty="0" smtClean="0"/>
              <a:t>Give LP variables useful names!</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2623185"/>
            <a:ext cx="4410076" cy="8820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2839" y="5257800"/>
            <a:ext cx="8126361" cy="1371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6886629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Use LP variables to define Objective and Constraints</a:t>
            </a:r>
            <a:endParaRPr lang="en-US" dirty="0"/>
          </a:p>
        </p:txBody>
      </p:sp>
      <p:sp>
        <p:nvSpPr>
          <p:cNvPr id="3" name="Content Placeholder 2"/>
          <p:cNvSpPr>
            <a:spLocks noGrp="1"/>
          </p:cNvSpPr>
          <p:nvPr>
            <p:ph idx="1"/>
          </p:nvPr>
        </p:nvSpPr>
        <p:spPr/>
        <p:txBody>
          <a:bodyPr/>
          <a:lstStyle/>
          <a:p>
            <a:r>
              <a:rPr lang="en-US" dirty="0" smtClean="0"/>
              <a:t>Objective function (based on link weights)</a:t>
            </a:r>
          </a:p>
          <a:p>
            <a:pPr lvl="1"/>
            <a:r>
              <a:rPr lang="en-US" dirty="0" smtClean="0"/>
              <a:t>A weighted sum over all link flow variables</a:t>
            </a:r>
          </a:p>
          <a:p>
            <a:endParaRPr lang="en-US" dirty="0"/>
          </a:p>
          <a:p>
            <a:endParaRPr lang="en-US" dirty="0" smtClean="0"/>
          </a:p>
          <a:p>
            <a:r>
              <a:rPr lang="en-US" dirty="0" smtClean="0"/>
              <a:t>Link Capacity Constraints</a:t>
            </a: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667001"/>
            <a:ext cx="7397393"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4591050"/>
            <a:ext cx="8458376" cy="1504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7717453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Node Balance Constraints</a:t>
            </a:r>
            <a:endParaRPr lang="en-US" dirty="0"/>
          </a:p>
        </p:txBody>
      </p:sp>
      <p:sp>
        <p:nvSpPr>
          <p:cNvPr id="3" name="Content Placeholder 2"/>
          <p:cNvSpPr>
            <a:spLocks noGrp="1"/>
          </p:cNvSpPr>
          <p:nvPr>
            <p:ph idx="1"/>
          </p:nvPr>
        </p:nvSpPr>
        <p:spPr>
          <a:xfrm>
            <a:off x="457200" y="1371600"/>
            <a:ext cx="8229600" cy="1219199"/>
          </a:xfrm>
        </p:spPr>
        <p:txBody>
          <a:bodyPr>
            <a:normAutofit fontScale="92500" lnSpcReduction="20000"/>
          </a:bodyPr>
          <a:lstStyle/>
          <a:p>
            <a:r>
              <a:rPr lang="en-US" dirty="0" smtClean="0"/>
              <a:t>An equation for each node and demand pair</a:t>
            </a:r>
          </a:p>
          <a:p>
            <a:pPr lvl="1"/>
            <a:r>
              <a:rPr lang="en-US" dirty="0" smtClean="0"/>
              <a:t>Need to know links entering node and leaving node. Nice member functions in </a:t>
            </a:r>
            <a:r>
              <a:rPr lang="en-US" dirty="0" err="1" smtClean="0"/>
              <a:t>NetworkX</a:t>
            </a: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0657" y="2733482"/>
            <a:ext cx="7561343" cy="36673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4132256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Notions and Notation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85000" lnSpcReduction="10000"/>
              </a:bodyPr>
              <a:lstStyle/>
              <a:p>
                <a:r>
                  <a:rPr lang="en-US" dirty="0" smtClean="0"/>
                  <a:t>In Python we had ordered lists of</a:t>
                </a:r>
              </a:p>
              <a:p>
                <a:pPr lvl="1"/>
                <a:r>
                  <a:rPr lang="en-US" dirty="0" smtClean="0"/>
                  <a:t>Nodes, Links,  Demands</a:t>
                </a:r>
              </a:p>
              <a:p>
                <a:pPr lvl="1"/>
                <a:r>
                  <a:rPr lang="en-US" dirty="0" smtClean="0"/>
                  <a:t>This lead to much simpler expression of the network design equations, only 54 lines of Python including comments.</a:t>
                </a:r>
              </a:p>
              <a:p>
                <a:r>
                  <a:rPr lang="en-US" dirty="0" smtClean="0"/>
                  <a:t>Let’s do the same when we write our formal equations</a:t>
                </a:r>
              </a:p>
              <a:p>
                <a:pPr lvl="1"/>
                <a:r>
                  <a:rPr lang="en-US" dirty="0" smtClean="0"/>
                  <a:t>Assume D demands, demand volumes </a:t>
                </a:r>
                <a14:m>
                  <m:oMath xmlns:m="http://schemas.openxmlformats.org/officeDocument/2006/math">
                    <m:sSub>
                      <m:sSubPr>
                        <m:ctrlPr>
                          <a:rPr lang="en-US" i="1" smtClean="0">
                            <a:latin typeface="Cambria Math"/>
                          </a:rPr>
                        </m:ctrlPr>
                      </m:sSubPr>
                      <m:e>
                        <m:r>
                          <a:rPr lang="en-US" b="0" i="1" smtClean="0">
                            <a:latin typeface="Cambria Math"/>
                          </a:rPr>
                          <m:t>h</m:t>
                        </m:r>
                      </m:e>
                      <m:sub>
                        <m:r>
                          <a:rPr lang="en-US" b="0" i="1" smtClean="0">
                            <a:latin typeface="Cambria Math"/>
                          </a:rPr>
                          <m:t>𝑑</m:t>
                        </m:r>
                      </m:sub>
                    </m:sSub>
                  </m:oMath>
                </a14:m>
                <a:r>
                  <a:rPr lang="en-US" dirty="0" smtClean="0"/>
                  <a:t> where </a:t>
                </a:r>
                <a14:m>
                  <m:oMath xmlns:m="http://schemas.openxmlformats.org/officeDocument/2006/math">
                    <m:r>
                      <a:rPr lang="en-US" b="0" i="1" smtClean="0">
                        <a:latin typeface="Cambria Math"/>
                      </a:rPr>
                      <m:t>𝑑</m:t>
                    </m:r>
                    <m:r>
                      <a:rPr lang="en-US" b="0" i="1" smtClean="0">
                        <a:latin typeface="Cambria Math"/>
                      </a:rPr>
                      <m:t>=1,2,…,</m:t>
                    </m:r>
                    <m:r>
                      <a:rPr lang="en-US" b="0" i="1" smtClean="0">
                        <a:latin typeface="Cambria Math"/>
                      </a:rPr>
                      <m:t>𝐷</m:t>
                    </m:r>
                  </m:oMath>
                </a14:m>
                <a:r>
                  <a:rPr lang="en-US" dirty="0" smtClean="0"/>
                  <a:t> and each d corresponds to a specific demand pair </a:t>
                </a:r>
                <a14:m>
                  <m:oMath xmlns:m="http://schemas.openxmlformats.org/officeDocument/2006/math">
                    <m:r>
                      <a:rPr lang="en-US" b="0" i="1" smtClean="0">
                        <a:latin typeface="Cambria Math"/>
                      </a:rPr>
                      <m:t>&lt;</m:t>
                    </m:r>
                    <m:sSub>
                      <m:sSubPr>
                        <m:ctrlPr>
                          <a:rPr lang="en-US" b="0" i="1" smtClean="0">
                            <a:latin typeface="Cambria Math"/>
                          </a:rPr>
                        </m:ctrlPr>
                      </m:sSubPr>
                      <m:e>
                        <m:r>
                          <a:rPr lang="en-US" b="0" i="1" smtClean="0">
                            <a:latin typeface="Cambria Math"/>
                          </a:rPr>
                          <m:t>𝑠𝑜𝑢𝑟𝑐𝑒</m:t>
                        </m:r>
                      </m:e>
                      <m:sub>
                        <m:r>
                          <a:rPr lang="en-US" b="0" i="1" smtClean="0">
                            <a:latin typeface="Cambria Math"/>
                          </a:rPr>
                          <m:t>𝑑</m:t>
                        </m:r>
                      </m:sub>
                    </m:sSub>
                    <m:r>
                      <a:rPr lang="en-US" b="0" i="1" smtClean="0">
                        <a:latin typeface="Cambria Math"/>
                      </a:rPr>
                      <m:t>,</m:t>
                    </m:r>
                    <m:sSub>
                      <m:sSubPr>
                        <m:ctrlPr>
                          <a:rPr lang="en-US" b="0" i="1" smtClean="0">
                            <a:latin typeface="Cambria Math"/>
                          </a:rPr>
                        </m:ctrlPr>
                      </m:sSubPr>
                      <m:e>
                        <m:r>
                          <a:rPr lang="en-US" b="0" i="1" smtClean="0">
                            <a:latin typeface="Cambria Math"/>
                          </a:rPr>
                          <m:t>𝑠𝑖𝑛𝑘</m:t>
                        </m:r>
                      </m:e>
                      <m:sub>
                        <m:r>
                          <a:rPr lang="en-US" b="0" i="1" smtClean="0">
                            <a:latin typeface="Cambria Math"/>
                          </a:rPr>
                          <m:t>𝑑</m:t>
                        </m:r>
                      </m:sub>
                    </m:sSub>
                    <m:r>
                      <a:rPr lang="en-US" b="0" i="1" smtClean="0">
                        <a:latin typeface="Cambria Math"/>
                      </a:rPr>
                      <m:t>&gt;</m:t>
                    </m:r>
                  </m:oMath>
                </a14:m>
                <a:endParaRPr lang="en-US" dirty="0" smtClean="0"/>
              </a:p>
              <a:p>
                <a:pPr lvl="1"/>
                <a:r>
                  <a:rPr lang="en-US" dirty="0" smtClean="0"/>
                  <a:t>Assume E links in the network</a:t>
                </a:r>
              </a:p>
              <a:p>
                <a:pPr lvl="1"/>
                <a:r>
                  <a:rPr lang="en-US" dirty="0" smtClean="0"/>
                  <a:t>Assume V nodes in the network</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185" t="-2022"/>
                </a:stretch>
              </a:blipFill>
            </p:spPr>
            <p:txBody>
              <a:bodyPr/>
              <a:lstStyle/>
              <a:p>
                <a:r>
                  <a:rPr lang="en-US">
                    <a:noFill/>
                  </a:rPr>
                  <a:t> </a:t>
                </a:r>
              </a:p>
            </p:txBody>
          </p:sp>
        </mc:Fallback>
      </mc:AlternateContent>
    </p:spTree>
    <p:extLst>
      <p:ext uri="{BB962C8B-B14F-4D97-AF65-F5344CB8AC3E}">
        <p14:creationId xmlns:p14="http://schemas.microsoft.com/office/powerpoint/2010/main" val="22668257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General Basic Node Link Formulation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295400"/>
                <a:ext cx="8229600" cy="5181600"/>
              </a:xfrm>
            </p:spPr>
            <p:txBody>
              <a:bodyPr>
                <a:normAutofit fontScale="62500" lnSpcReduction="20000"/>
              </a:bodyPr>
              <a:lstStyle/>
              <a:p>
                <a:r>
                  <a:rPr lang="en-US" dirty="0" smtClean="0"/>
                  <a:t>Constants</a:t>
                </a:r>
              </a:p>
              <a:p>
                <a:pPr lvl="1"/>
                <a14:m>
                  <m:oMath xmlns:m="http://schemas.openxmlformats.org/officeDocument/2006/math">
                    <m:sSub>
                      <m:sSubPr>
                        <m:ctrlPr>
                          <a:rPr lang="en-US" i="1" smtClean="0">
                            <a:latin typeface="Cambria Math"/>
                          </a:rPr>
                        </m:ctrlPr>
                      </m:sSubPr>
                      <m:e>
                        <m:r>
                          <a:rPr lang="en-US" b="0" i="1" smtClean="0">
                            <a:latin typeface="Cambria Math"/>
                          </a:rPr>
                          <m:t>𝑎</m:t>
                        </m:r>
                      </m:e>
                      <m:sub>
                        <m:r>
                          <a:rPr lang="en-US" b="0" i="1" smtClean="0">
                            <a:latin typeface="Cambria Math"/>
                          </a:rPr>
                          <m:t>𝑒𝑣</m:t>
                        </m:r>
                      </m:sub>
                    </m:sSub>
                  </m:oMath>
                </a14:m>
                <a:r>
                  <a:rPr lang="en-US" dirty="0" smtClean="0"/>
                  <a:t> = 1 if link e originates at node v, 0 otherwise</a:t>
                </a:r>
              </a:p>
              <a:p>
                <a:pPr lvl="1"/>
                <a14:m>
                  <m:oMath xmlns:m="http://schemas.openxmlformats.org/officeDocument/2006/math">
                    <m:sSub>
                      <m:sSubPr>
                        <m:ctrlPr>
                          <a:rPr lang="en-US" i="1">
                            <a:latin typeface="Cambria Math"/>
                          </a:rPr>
                        </m:ctrlPr>
                      </m:sSubPr>
                      <m:e>
                        <m:r>
                          <a:rPr lang="en-US" b="0" i="1" smtClean="0">
                            <a:latin typeface="Cambria Math"/>
                          </a:rPr>
                          <m:t>𝑏</m:t>
                        </m:r>
                      </m:e>
                      <m:sub>
                        <m:r>
                          <a:rPr lang="en-US" i="1">
                            <a:latin typeface="Cambria Math"/>
                          </a:rPr>
                          <m:t>𝑒𝑣</m:t>
                        </m:r>
                      </m:sub>
                    </m:sSub>
                  </m:oMath>
                </a14:m>
                <a:r>
                  <a:rPr lang="en-US" dirty="0"/>
                  <a:t> = 1 if link e </a:t>
                </a:r>
                <a:r>
                  <a:rPr lang="en-US" dirty="0" smtClean="0"/>
                  <a:t>terminates at </a:t>
                </a:r>
                <a:r>
                  <a:rPr lang="en-US" dirty="0"/>
                  <a:t>node v, 0 otherwise</a:t>
                </a:r>
              </a:p>
              <a:p>
                <a:pPr lvl="1"/>
                <a14:m>
                  <m:oMath xmlns:m="http://schemas.openxmlformats.org/officeDocument/2006/math">
                    <m:sSub>
                      <m:sSubPr>
                        <m:ctrlPr>
                          <a:rPr lang="en-US" i="1">
                            <a:latin typeface="Cambria Math"/>
                          </a:rPr>
                        </m:ctrlPr>
                      </m:sSubPr>
                      <m:e>
                        <m:r>
                          <a:rPr lang="en-US" b="0" i="1" smtClean="0">
                            <a:latin typeface="Cambria Math"/>
                          </a:rPr>
                          <m:t>𝑠</m:t>
                        </m:r>
                      </m:e>
                      <m:sub>
                        <m:r>
                          <a:rPr lang="en-US" b="0" i="1" smtClean="0">
                            <a:latin typeface="Cambria Math"/>
                          </a:rPr>
                          <m:t>𝑑</m:t>
                        </m:r>
                      </m:sub>
                    </m:sSub>
                  </m:oMath>
                </a14:m>
                <a:r>
                  <a:rPr lang="en-US" dirty="0"/>
                  <a:t> </a:t>
                </a:r>
                <a:r>
                  <a:rPr lang="en-US" dirty="0" smtClean="0"/>
                  <a:t>  source node of demand d</a:t>
                </a:r>
              </a:p>
              <a:p>
                <a:pPr lvl="1"/>
                <a14:m>
                  <m:oMath xmlns:m="http://schemas.openxmlformats.org/officeDocument/2006/math">
                    <m:sSub>
                      <m:sSubPr>
                        <m:ctrlPr>
                          <a:rPr lang="en-US" i="1">
                            <a:latin typeface="Cambria Math"/>
                          </a:rPr>
                        </m:ctrlPr>
                      </m:sSubPr>
                      <m:e>
                        <m:r>
                          <a:rPr lang="en-US" b="0" i="1" smtClean="0">
                            <a:latin typeface="Cambria Math"/>
                          </a:rPr>
                          <m:t>𝑡</m:t>
                        </m:r>
                      </m:e>
                      <m:sub>
                        <m:r>
                          <a:rPr lang="en-US" i="1">
                            <a:latin typeface="Cambria Math"/>
                          </a:rPr>
                          <m:t>𝑑</m:t>
                        </m:r>
                      </m:sub>
                    </m:sSub>
                  </m:oMath>
                </a14:m>
                <a:r>
                  <a:rPr lang="en-US" dirty="0"/>
                  <a:t>   </a:t>
                </a:r>
                <a:r>
                  <a:rPr lang="en-US" dirty="0" smtClean="0"/>
                  <a:t>sink node </a:t>
                </a:r>
                <a:r>
                  <a:rPr lang="en-US" dirty="0"/>
                  <a:t>of demand </a:t>
                </a:r>
                <a:r>
                  <a:rPr lang="en-US" dirty="0" smtClean="0"/>
                  <a:t>d</a:t>
                </a:r>
              </a:p>
              <a:p>
                <a:pPr lvl="1"/>
                <a14:m>
                  <m:oMath xmlns:m="http://schemas.openxmlformats.org/officeDocument/2006/math">
                    <m:sSub>
                      <m:sSubPr>
                        <m:ctrlPr>
                          <a:rPr lang="en-US" i="1">
                            <a:latin typeface="Cambria Math"/>
                          </a:rPr>
                        </m:ctrlPr>
                      </m:sSubPr>
                      <m:e>
                        <m:r>
                          <a:rPr lang="en-US" b="0" i="1" smtClean="0">
                            <a:latin typeface="Cambria Math"/>
                          </a:rPr>
                          <m:t>h</m:t>
                        </m:r>
                      </m:e>
                      <m:sub>
                        <m:r>
                          <a:rPr lang="en-US" i="1">
                            <a:latin typeface="Cambria Math"/>
                          </a:rPr>
                          <m:t>𝑑</m:t>
                        </m:r>
                      </m:sub>
                    </m:sSub>
                  </m:oMath>
                </a14:m>
                <a:r>
                  <a:rPr lang="en-US" dirty="0"/>
                  <a:t>   </a:t>
                </a:r>
                <a:r>
                  <a:rPr lang="en-US" dirty="0" smtClean="0"/>
                  <a:t>volumne </a:t>
                </a:r>
                <a:r>
                  <a:rPr lang="en-US" dirty="0"/>
                  <a:t>of demand </a:t>
                </a:r>
                <a:r>
                  <a:rPr lang="en-US" dirty="0" smtClean="0"/>
                  <a:t>d</a:t>
                </a:r>
              </a:p>
              <a:p>
                <a:pPr lvl="1"/>
                <a14:m>
                  <m:oMath xmlns:m="http://schemas.openxmlformats.org/officeDocument/2006/math">
                    <m:sSub>
                      <m:sSubPr>
                        <m:ctrlPr>
                          <a:rPr lang="en-US" i="1">
                            <a:latin typeface="Cambria Math"/>
                          </a:rPr>
                        </m:ctrlPr>
                      </m:sSubPr>
                      <m:e>
                        <m:r>
                          <a:rPr lang="en-US" i="1" smtClean="0">
                            <a:latin typeface="Cambria Math"/>
                            <a:ea typeface="Cambria Math"/>
                          </a:rPr>
                          <m:t>𝜉</m:t>
                        </m:r>
                      </m:e>
                      <m:sub>
                        <m:r>
                          <a:rPr lang="en-US" b="0" i="1" smtClean="0">
                            <a:latin typeface="Cambria Math"/>
                          </a:rPr>
                          <m:t>𝑒</m:t>
                        </m:r>
                      </m:sub>
                    </m:sSub>
                  </m:oMath>
                </a14:m>
                <a:r>
                  <a:rPr lang="en-US" dirty="0"/>
                  <a:t>   </a:t>
                </a:r>
                <a:r>
                  <a:rPr lang="en-US" dirty="0" smtClean="0"/>
                  <a:t>unit cost of link e</a:t>
                </a:r>
              </a:p>
              <a:p>
                <a:pPr lvl="1"/>
                <a14:m>
                  <m:oMath xmlns:m="http://schemas.openxmlformats.org/officeDocument/2006/math">
                    <m:sSub>
                      <m:sSubPr>
                        <m:ctrlPr>
                          <a:rPr lang="en-US" i="1">
                            <a:latin typeface="Cambria Math"/>
                          </a:rPr>
                        </m:ctrlPr>
                      </m:sSubPr>
                      <m:e>
                        <m:r>
                          <a:rPr lang="en-US" b="0" i="1" smtClean="0">
                            <a:latin typeface="Cambria Math"/>
                            <a:ea typeface="Cambria Math"/>
                          </a:rPr>
                          <m:t>𝑐</m:t>
                        </m:r>
                      </m:e>
                      <m:sub>
                        <m:r>
                          <a:rPr lang="en-US" i="1">
                            <a:latin typeface="Cambria Math"/>
                          </a:rPr>
                          <m:t>𝑒</m:t>
                        </m:r>
                      </m:sub>
                    </m:sSub>
                  </m:oMath>
                </a14:m>
                <a:r>
                  <a:rPr lang="en-US" dirty="0"/>
                  <a:t>   </a:t>
                </a:r>
                <a:r>
                  <a:rPr lang="en-US" dirty="0" smtClean="0"/>
                  <a:t>capacity </a:t>
                </a:r>
                <a:r>
                  <a:rPr lang="en-US" dirty="0"/>
                  <a:t>of link </a:t>
                </a:r>
                <a:r>
                  <a:rPr lang="en-US" dirty="0" smtClean="0"/>
                  <a:t>e</a:t>
                </a:r>
              </a:p>
              <a:p>
                <a:r>
                  <a:rPr lang="en-US" dirty="0" smtClean="0"/>
                  <a:t>Variables</a:t>
                </a:r>
              </a:p>
              <a:p>
                <a:pPr lvl="1"/>
                <a14:m>
                  <m:oMath xmlns:m="http://schemas.openxmlformats.org/officeDocument/2006/math">
                    <m:sSub>
                      <m:sSubPr>
                        <m:ctrlPr>
                          <a:rPr lang="en-US" i="1">
                            <a:latin typeface="Cambria Math"/>
                          </a:rPr>
                        </m:ctrlPr>
                      </m:sSubPr>
                      <m:e>
                        <m:r>
                          <a:rPr lang="en-US" b="0" i="1" smtClean="0">
                            <a:latin typeface="Cambria Math"/>
                          </a:rPr>
                          <m:t>𝑥</m:t>
                        </m:r>
                      </m:e>
                      <m:sub>
                        <m:r>
                          <a:rPr lang="en-US" i="1">
                            <a:latin typeface="Cambria Math"/>
                          </a:rPr>
                          <m:t>𝑒</m:t>
                        </m:r>
                        <m:r>
                          <a:rPr lang="en-US" b="0" i="1" smtClean="0">
                            <a:latin typeface="Cambria Math"/>
                          </a:rPr>
                          <m:t>𝑑</m:t>
                        </m:r>
                      </m:sub>
                    </m:sSub>
                  </m:oMath>
                </a14:m>
                <a:r>
                  <a:rPr lang="en-US" dirty="0" smtClean="0"/>
                  <a:t> flow realizing demand d allocated to link e</a:t>
                </a:r>
              </a:p>
              <a:p>
                <a:r>
                  <a:rPr lang="en-US" dirty="0" smtClean="0"/>
                  <a:t>Objective</a:t>
                </a:r>
              </a:p>
              <a:p>
                <a:pPr lvl="1"/>
                <a:r>
                  <a:rPr lang="en-US" dirty="0" smtClean="0"/>
                  <a:t>Minimize </a:t>
                </a:r>
                <a14:m>
                  <m:oMath xmlns:m="http://schemas.openxmlformats.org/officeDocument/2006/math">
                    <m:r>
                      <a:rPr lang="en-US" b="0" i="1" smtClean="0">
                        <a:latin typeface="Cambria Math"/>
                      </a:rPr>
                      <m:t>𝐹</m:t>
                    </m:r>
                    <m:r>
                      <a:rPr lang="en-US" b="0" i="1" smtClean="0">
                        <a:latin typeface="Cambria Math"/>
                      </a:rPr>
                      <m:t>=</m:t>
                    </m:r>
                    <m:nary>
                      <m:naryPr>
                        <m:chr m:val="∑"/>
                        <m:limLoc m:val="subSup"/>
                        <m:supHide m:val="on"/>
                        <m:ctrlPr>
                          <a:rPr lang="en-US" b="0" i="1" smtClean="0">
                            <a:latin typeface="Cambria Math"/>
                          </a:rPr>
                        </m:ctrlPr>
                      </m:naryPr>
                      <m:sub>
                        <m:r>
                          <m:rPr>
                            <m:brk m:alnAt="9"/>
                          </m:rPr>
                          <a:rPr lang="en-US" b="0" i="1" smtClean="0">
                            <a:latin typeface="Cambria Math"/>
                          </a:rPr>
                          <m:t>𝑒</m:t>
                        </m:r>
                        <m:r>
                          <a:rPr lang="en-US" b="0" i="1" smtClean="0">
                            <a:latin typeface="Cambria Math"/>
                          </a:rPr>
                          <m:t>,</m:t>
                        </m:r>
                        <m:r>
                          <a:rPr lang="en-US" b="0" i="1" smtClean="0">
                            <a:latin typeface="Cambria Math"/>
                          </a:rPr>
                          <m:t>𝑑</m:t>
                        </m:r>
                      </m:sub>
                      <m:sup/>
                      <m:e>
                        <m:sSub>
                          <m:sSubPr>
                            <m:ctrlPr>
                              <a:rPr lang="en-US" i="1">
                                <a:latin typeface="Cambria Math"/>
                              </a:rPr>
                            </m:ctrlPr>
                          </m:sSubPr>
                          <m:e>
                            <m:r>
                              <a:rPr lang="en-US" i="1">
                                <a:latin typeface="Cambria Math"/>
                                <a:ea typeface="Cambria Math"/>
                              </a:rPr>
                              <m:t>𝜉</m:t>
                            </m:r>
                          </m:e>
                          <m:sub>
                            <m:r>
                              <a:rPr lang="en-US" i="1">
                                <a:latin typeface="Cambria Math"/>
                              </a:rPr>
                              <m:t>𝑒</m:t>
                            </m:r>
                          </m:sub>
                        </m:sSub>
                        <m:sSub>
                          <m:sSubPr>
                            <m:ctrlPr>
                              <a:rPr lang="en-US" i="1">
                                <a:latin typeface="Cambria Math"/>
                              </a:rPr>
                            </m:ctrlPr>
                          </m:sSubPr>
                          <m:e>
                            <m:r>
                              <a:rPr lang="en-US" i="1">
                                <a:latin typeface="Cambria Math"/>
                              </a:rPr>
                              <m:t>𝑥</m:t>
                            </m:r>
                          </m:e>
                          <m:sub>
                            <m:r>
                              <a:rPr lang="en-US" i="1">
                                <a:latin typeface="Cambria Math"/>
                              </a:rPr>
                              <m:t>𝑒𝑑</m:t>
                            </m:r>
                          </m:sub>
                        </m:sSub>
                      </m:e>
                    </m:nary>
                  </m:oMath>
                </a14:m>
                <a:endParaRPr lang="en-US" dirty="0" smtClean="0"/>
              </a:p>
              <a:p>
                <a:r>
                  <a:rPr lang="en-US" dirty="0" smtClean="0"/>
                  <a:t>Constraints</a:t>
                </a:r>
              </a:p>
              <a:p>
                <a:pPr lvl="1"/>
                <a:r>
                  <a:rPr lang="en-US" dirty="0" smtClean="0"/>
                  <a:t>Node balance  </a:t>
                </a:r>
                <a14:m>
                  <m:oMath xmlns:m="http://schemas.openxmlformats.org/officeDocument/2006/math">
                    <m:nary>
                      <m:naryPr>
                        <m:chr m:val="∑"/>
                        <m:limLoc m:val="subSup"/>
                        <m:supHide m:val="on"/>
                        <m:ctrlPr>
                          <a:rPr lang="en-US" i="1" smtClean="0">
                            <a:latin typeface="Cambria Math"/>
                          </a:rPr>
                        </m:ctrlPr>
                      </m:naryPr>
                      <m:sub>
                        <m:r>
                          <m:rPr>
                            <m:brk m:alnAt="9"/>
                          </m:rPr>
                          <a:rPr lang="en-US" b="0" i="1" smtClean="0">
                            <a:latin typeface="Cambria Math"/>
                          </a:rPr>
                          <m:t>𝑒</m:t>
                        </m:r>
                      </m:sub>
                      <m:sup/>
                      <m:e>
                        <m:sSub>
                          <m:sSubPr>
                            <m:ctrlPr>
                              <a:rPr lang="en-US" i="1">
                                <a:latin typeface="Cambria Math"/>
                              </a:rPr>
                            </m:ctrlPr>
                          </m:sSubPr>
                          <m:e>
                            <m:r>
                              <a:rPr lang="en-US" i="1">
                                <a:latin typeface="Cambria Math"/>
                              </a:rPr>
                              <m:t>𝑎</m:t>
                            </m:r>
                          </m:e>
                          <m:sub>
                            <m:r>
                              <a:rPr lang="en-US" i="1">
                                <a:latin typeface="Cambria Math"/>
                              </a:rPr>
                              <m:t>𝑒𝑣</m:t>
                            </m:r>
                          </m:sub>
                        </m:sSub>
                        <m:sSub>
                          <m:sSubPr>
                            <m:ctrlPr>
                              <a:rPr lang="en-US" i="1">
                                <a:latin typeface="Cambria Math"/>
                              </a:rPr>
                            </m:ctrlPr>
                          </m:sSubPr>
                          <m:e>
                            <m:r>
                              <a:rPr lang="en-US" i="1">
                                <a:latin typeface="Cambria Math"/>
                              </a:rPr>
                              <m:t>𝑥</m:t>
                            </m:r>
                          </m:e>
                          <m:sub>
                            <m:r>
                              <a:rPr lang="en-US" i="1">
                                <a:latin typeface="Cambria Math"/>
                              </a:rPr>
                              <m:t>𝑒𝑑</m:t>
                            </m:r>
                          </m:sub>
                        </m:sSub>
                      </m:e>
                    </m:nary>
                    <m:r>
                      <a:rPr lang="en-US" b="0" i="1" smtClean="0">
                        <a:latin typeface="Cambria Math"/>
                      </a:rPr>
                      <m:t>−</m:t>
                    </m:r>
                    <m:nary>
                      <m:naryPr>
                        <m:chr m:val="∑"/>
                        <m:limLoc m:val="subSup"/>
                        <m:supHide m:val="on"/>
                        <m:ctrlPr>
                          <a:rPr lang="en-US" i="1">
                            <a:latin typeface="Cambria Math"/>
                          </a:rPr>
                        </m:ctrlPr>
                      </m:naryPr>
                      <m:sub>
                        <m:r>
                          <m:rPr>
                            <m:brk m:alnAt="9"/>
                          </m:rPr>
                          <a:rPr lang="en-US" i="1">
                            <a:latin typeface="Cambria Math"/>
                          </a:rPr>
                          <m:t>𝑒</m:t>
                        </m:r>
                      </m:sub>
                      <m:sup/>
                      <m:e>
                        <m:sSub>
                          <m:sSubPr>
                            <m:ctrlPr>
                              <a:rPr lang="en-US" i="1">
                                <a:latin typeface="Cambria Math"/>
                              </a:rPr>
                            </m:ctrlPr>
                          </m:sSubPr>
                          <m:e>
                            <m:r>
                              <a:rPr lang="en-US" b="0" i="1" smtClean="0">
                                <a:latin typeface="Cambria Math"/>
                              </a:rPr>
                              <m:t>𝑏</m:t>
                            </m:r>
                          </m:e>
                          <m:sub>
                            <m:r>
                              <a:rPr lang="en-US" i="1">
                                <a:latin typeface="Cambria Math"/>
                              </a:rPr>
                              <m:t>𝑒𝑣</m:t>
                            </m:r>
                          </m:sub>
                        </m:sSub>
                        <m:sSub>
                          <m:sSubPr>
                            <m:ctrlPr>
                              <a:rPr lang="en-US" i="1">
                                <a:latin typeface="Cambria Math"/>
                              </a:rPr>
                            </m:ctrlPr>
                          </m:sSubPr>
                          <m:e>
                            <m:r>
                              <a:rPr lang="en-US" i="1">
                                <a:latin typeface="Cambria Math"/>
                              </a:rPr>
                              <m:t>𝑥</m:t>
                            </m:r>
                          </m:e>
                          <m:sub>
                            <m:r>
                              <a:rPr lang="en-US" i="1">
                                <a:latin typeface="Cambria Math"/>
                              </a:rPr>
                              <m:t>𝑒𝑑</m:t>
                            </m:r>
                          </m:sub>
                        </m:sSub>
                      </m:e>
                    </m:nary>
                    <m:r>
                      <a:rPr lang="en-US" b="0" i="1" smtClean="0">
                        <a:latin typeface="Cambria Math"/>
                      </a:rPr>
                      <m:t>=</m:t>
                    </m:r>
                    <m:d>
                      <m:dPr>
                        <m:begChr m:val="{"/>
                        <m:endChr m:val=""/>
                        <m:ctrlPr>
                          <a:rPr lang="en-US" b="0" i="1" smtClean="0">
                            <a:latin typeface="Cambria Math"/>
                          </a:rPr>
                        </m:ctrlPr>
                      </m:dPr>
                      <m:e>
                        <m:m>
                          <m:mPr>
                            <m:mcs>
                              <m:mc>
                                <m:mcPr>
                                  <m:count m:val="2"/>
                                  <m:mcJc m:val="center"/>
                                </m:mcPr>
                              </m:mc>
                            </m:mcs>
                            <m:ctrlPr>
                              <a:rPr lang="en-US" b="0" i="1" smtClean="0">
                                <a:latin typeface="Cambria Math"/>
                              </a:rPr>
                            </m:ctrlPr>
                          </m:mPr>
                          <m:mr>
                            <m:e>
                              <m:sSub>
                                <m:sSubPr>
                                  <m:ctrlPr>
                                    <a:rPr lang="en-US" b="0" i="1" smtClean="0">
                                      <a:latin typeface="Cambria Math"/>
                                    </a:rPr>
                                  </m:ctrlPr>
                                </m:sSubPr>
                                <m:e>
                                  <m:r>
                                    <a:rPr lang="en-US" b="0" i="1" smtClean="0">
                                      <a:latin typeface="Cambria Math"/>
                                    </a:rPr>
                                    <m:t>h</m:t>
                                  </m:r>
                                </m:e>
                                <m:sub>
                                  <m:r>
                                    <a:rPr lang="en-US" b="0" i="1" smtClean="0">
                                      <a:latin typeface="Cambria Math"/>
                                    </a:rPr>
                                    <m:t>𝑑</m:t>
                                  </m:r>
                                </m:sub>
                              </m:sSub>
                            </m:e>
                            <m:e>
                              <m:r>
                                <a:rPr lang="en-US" b="0" i="1" smtClean="0">
                                  <a:latin typeface="Cambria Math"/>
                                </a:rPr>
                                <m:t>𝑣</m:t>
                              </m:r>
                              <m:r>
                                <a:rPr lang="en-US" b="0" i="1" smtClean="0">
                                  <a:latin typeface="Cambria Math"/>
                                </a:rPr>
                                <m:t>=</m:t>
                              </m:r>
                              <m:sSub>
                                <m:sSubPr>
                                  <m:ctrlPr>
                                    <a:rPr lang="en-US" i="1">
                                      <a:latin typeface="Cambria Math"/>
                                    </a:rPr>
                                  </m:ctrlPr>
                                </m:sSubPr>
                                <m:e>
                                  <m:r>
                                    <a:rPr lang="en-US" i="1">
                                      <a:latin typeface="Cambria Math"/>
                                    </a:rPr>
                                    <m:t>𝑠</m:t>
                                  </m:r>
                                </m:e>
                                <m:sub>
                                  <m:r>
                                    <a:rPr lang="en-US" i="1">
                                      <a:latin typeface="Cambria Math"/>
                                    </a:rPr>
                                    <m:t>𝑑</m:t>
                                  </m:r>
                                </m:sub>
                              </m:sSub>
                            </m:e>
                          </m:mr>
                          <m:mr>
                            <m:e>
                              <m:r>
                                <a:rPr lang="en-US" b="0" i="1" smtClean="0">
                                  <a:latin typeface="Cambria Math"/>
                                </a:rPr>
                                <m:t>0</m:t>
                              </m:r>
                            </m:e>
                            <m:e>
                              <m:r>
                                <a:rPr lang="en-US" b="0" i="1" smtClean="0">
                                  <a:latin typeface="Cambria Math"/>
                                </a:rPr>
                                <m:t>𝑣</m:t>
                              </m:r>
                              <m:r>
                                <a:rPr lang="en-US" b="0" i="1" smtClean="0">
                                  <a:latin typeface="Cambria Math"/>
                                  <a:ea typeface="Cambria Math"/>
                                </a:rPr>
                                <m:t>≠</m:t>
                              </m:r>
                              <m:sSub>
                                <m:sSubPr>
                                  <m:ctrlPr>
                                    <a:rPr lang="en-US" i="1">
                                      <a:latin typeface="Cambria Math"/>
                                    </a:rPr>
                                  </m:ctrlPr>
                                </m:sSubPr>
                                <m:e>
                                  <m:r>
                                    <a:rPr lang="en-US" i="1">
                                      <a:latin typeface="Cambria Math"/>
                                    </a:rPr>
                                    <m:t>𝑠</m:t>
                                  </m:r>
                                </m:e>
                                <m:sub>
                                  <m:r>
                                    <a:rPr lang="en-US" i="1">
                                      <a:latin typeface="Cambria Math"/>
                                    </a:rPr>
                                    <m:t>𝑑</m:t>
                                  </m:r>
                                </m:sub>
                              </m:sSub>
                              <m:r>
                                <a:rPr lang="en-US" b="0" i="1" smtClean="0">
                                  <a:latin typeface="Cambria Math"/>
                                </a:rPr>
                                <m:t>,</m:t>
                              </m:r>
                              <m:sSub>
                                <m:sSubPr>
                                  <m:ctrlPr>
                                    <a:rPr lang="en-US" i="1">
                                      <a:latin typeface="Cambria Math"/>
                                    </a:rPr>
                                  </m:ctrlPr>
                                </m:sSubPr>
                                <m:e>
                                  <m:r>
                                    <a:rPr lang="en-US" i="1">
                                      <a:latin typeface="Cambria Math"/>
                                    </a:rPr>
                                    <m:t>𝑡</m:t>
                                  </m:r>
                                </m:e>
                                <m:sub>
                                  <m:r>
                                    <a:rPr lang="en-US" i="1">
                                      <a:latin typeface="Cambria Math"/>
                                    </a:rPr>
                                    <m:t>𝑑</m:t>
                                  </m:r>
                                </m:sub>
                              </m:sSub>
                            </m:e>
                          </m:mr>
                          <m:mr>
                            <m:e>
                              <m:r>
                                <a:rPr lang="en-US" b="0" i="1" smtClean="0">
                                  <a:latin typeface="Cambria Math"/>
                                </a:rPr>
                                <m:t>−</m:t>
                              </m:r>
                              <m:sSub>
                                <m:sSubPr>
                                  <m:ctrlPr>
                                    <a:rPr lang="en-US" b="0" i="1" smtClean="0">
                                      <a:latin typeface="Cambria Math"/>
                                    </a:rPr>
                                  </m:ctrlPr>
                                </m:sSubPr>
                                <m:e>
                                  <m:r>
                                    <a:rPr lang="en-US" b="0" i="1" smtClean="0">
                                      <a:latin typeface="Cambria Math"/>
                                    </a:rPr>
                                    <m:t>h</m:t>
                                  </m:r>
                                </m:e>
                                <m:sub>
                                  <m:r>
                                    <a:rPr lang="en-US" b="0" i="1" smtClean="0">
                                      <a:latin typeface="Cambria Math"/>
                                    </a:rPr>
                                    <m:t>𝑑</m:t>
                                  </m:r>
                                </m:sub>
                              </m:sSub>
                            </m:e>
                            <m:e>
                              <m:r>
                                <a:rPr lang="en-US" i="1">
                                  <a:latin typeface="Cambria Math"/>
                                </a:rPr>
                                <m:t>𝑣</m:t>
                              </m:r>
                              <m:r>
                                <a:rPr lang="en-US" i="1">
                                  <a:latin typeface="Cambria Math"/>
                                </a:rPr>
                                <m:t>=</m:t>
                              </m:r>
                              <m:sSub>
                                <m:sSubPr>
                                  <m:ctrlPr>
                                    <a:rPr lang="en-US" i="1">
                                      <a:latin typeface="Cambria Math"/>
                                    </a:rPr>
                                  </m:ctrlPr>
                                </m:sSubPr>
                                <m:e>
                                  <m:r>
                                    <a:rPr lang="en-US" b="0" i="1" smtClean="0">
                                      <a:latin typeface="Cambria Math"/>
                                    </a:rPr>
                                    <m:t>𝑡</m:t>
                                  </m:r>
                                </m:e>
                                <m:sub>
                                  <m:r>
                                    <a:rPr lang="en-US" i="1">
                                      <a:latin typeface="Cambria Math"/>
                                    </a:rPr>
                                    <m:t>𝑑</m:t>
                                  </m:r>
                                </m:sub>
                              </m:sSub>
                            </m:e>
                          </m:mr>
                        </m:m>
                      </m:e>
                    </m:d>
                  </m:oMath>
                </a14:m>
                <a:endParaRPr lang="en-US" dirty="0" smtClean="0"/>
              </a:p>
              <a:p>
                <a:pPr lvl="1"/>
                <a:r>
                  <a:rPr lang="en-US" dirty="0" smtClean="0"/>
                  <a:t>Link capacity </a:t>
                </a:r>
                <a14:m>
                  <m:oMath xmlns:m="http://schemas.openxmlformats.org/officeDocument/2006/math">
                    <m:nary>
                      <m:naryPr>
                        <m:chr m:val="∑"/>
                        <m:limLoc m:val="subSup"/>
                        <m:supHide m:val="on"/>
                        <m:ctrlPr>
                          <a:rPr lang="en-US" i="1" smtClean="0">
                            <a:latin typeface="Cambria Math"/>
                          </a:rPr>
                        </m:ctrlPr>
                      </m:naryPr>
                      <m:sub>
                        <m:r>
                          <m:rPr>
                            <m:brk m:alnAt="9"/>
                          </m:rPr>
                          <a:rPr lang="en-US" b="0" i="1" smtClean="0">
                            <a:latin typeface="Cambria Math"/>
                          </a:rPr>
                          <m:t>𝑑</m:t>
                        </m:r>
                      </m:sub>
                      <m:sup/>
                      <m:e>
                        <m:sSub>
                          <m:sSubPr>
                            <m:ctrlPr>
                              <a:rPr lang="en-US" i="1">
                                <a:latin typeface="Cambria Math"/>
                              </a:rPr>
                            </m:ctrlPr>
                          </m:sSubPr>
                          <m:e>
                            <m:r>
                              <a:rPr lang="en-US" i="1">
                                <a:latin typeface="Cambria Math"/>
                              </a:rPr>
                              <m:t>𝑥</m:t>
                            </m:r>
                          </m:e>
                          <m:sub>
                            <m:r>
                              <a:rPr lang="en-US" i="1">
                                <a:latin typeface="Cambria Math"/>
                              </a:rPr>
                              <m:t>𝑒𝑑</m:t>
                            </m:r>
                          </m:sub>
                        </m:sSub>
                      </m:e>
                    </m:nary>
                    <m:r>
                      <a:rPr lang="en-US" i="1" smtClean="0">
                        <a:latin typeface="Cambria Math"/>
                        <a:ea typeface="Cambria Math"/>
                      </a:rPr>
                      <m:t>≤</m:t>
                    </m:r>
                    <m:sSub>
                      <m:sSubPr>
                        <m:ctrlPr>
                          <a:rPr lang="en-US" i="1">
                            <a:latin typeface="Cambria Math"/>
                          </a:rPr>
                        </m:ctrlPr>
                      </m:sSubPr>
                      <m:e>
                        <m:r>
                          <a:rPr lang="en-US" i="1">
                            <a:latin typeface="Cambria Math"/>
                            <a:ea typeface="Cambria Math"/>
                          </a:rPr>
                          <m:t>𝑐</m:t>
                        </m:r>
                      </m:e>
                      <m:sub>
                        <m:r>
                          <a:rPr lang="en-US" i="1">
                            <a:latin typeface="Cambria Math"/>
                          </a:rPr>
                          <m:t>𝑒</m:t>
                        </m:r>
                      </m:sub>
                    </m:sSub>
                  </m:oMath>
                </a14:m>
                <a:endParaRPr lang="en-US" dirty="0"/>
              </a:p>
              <a:p>
                <a:pPr lvl="1"/>
                <a:endParaRPr lang="en-US" dirty="0"/>
              </a:p>
              <a:p>
                <a:pPr lvl="1"/>
                <a:endParaRPr lang="en-US" dirty="0"/>
              </a:p>
              <a:p>
                <a:pPr lvl="1"/>
                <a:endParaRPr lang="en-US" b="1" dirty="0" smtClean="0"/>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295400"/>
                <a:ext cx="8229600" cy="5181600"/>
              </a:xfrm>
              <a:blipFill rotWithShape="1">
                <a:blip r:embed="rId2"/>
                <a:stretch>
                  <a:fillRect l="-593" t="-1647" b="-7647"/>
                </a:stretch>
              </a:blipFill>
            </p:spPr>
            <p:txBody>
              <a:bodyPr/>
              <a:lstStyle/>
              <a:p>
                <a:r>
                  <a:rPr lang="en-US">
                    <a:noFill/>
                  </a:rPr>
                  <a:t> </a:t>
                </a:r>
              </a:p>
            </p:txBody>
          </p:sp>
        </mc:Fallback>
      </mc:AlternateContent>
      <p:sp>
        <p:nvSpPr>
          <p:cNvPr id="4" name="TextBox 3"/>
          <p:cNvSpPr txBox="1"/>
          <p:nvPr/>
        </p:nvSpPr>
        <p:spPr>
          <a:xfrm>
            <a:off x="6629400" y="1828800"/>
            <a:ext cx="1981200" cy="1200329"/>
          </a:xfrm>
          <a:prstGeom prst="rect">
            <a:avLst/>
          </a:prstGeom>
          <a:noFill/>
        </p:spPr>
        <p:txBody>
          <a:bodyPr wrap="square" rtlCol="0">
            <a:spAutoFit/>
          </a:bodyPr>
          <a:lstStyle/>
          <a:p>
            <a:r>
              <a:rPr lang="en-US" dirty="0" smtClean="0">
                <a:solidFill>
                  <a:schemeClr val="accent1"/>
                </a:solidFill>
              </a:rPr>
              <a:t>Similar to the design problem of section 4.1 page 108 of P&amp;M</a:t>
            </a:r>
            <a:endParaRPr lang="en-US" dirty="0">
              <a:solidFill>
                <a:schemeClr val="accent1"/>
              </a:solidFill>
            </a:endParaRPr>
          </a:p>
        </p:txBody>
      </p:sp>
    </p:spTree>
    <p:extLst>
      <p:ext uri="{BB962C8B-B14F-4D97-AF65-F5344CB8AC3E}">
        <p14:creationId xmlns:p14="http://schemas.microsoft.com/office/powerpoint/2010/main" val="268700102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 Path Formulation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219201"/>
                <a:ext cx="8229600" cy="1142999"/>
              </a:xfrm>
            </p:spPr>
            <p:txBody>
              <a:bodyPr>
                <a:normAutofit fontScale="92500"/>
              </a:bodyPr>
              <a:lstStyle/>
              <a:p>
                <a:r>
                  <a:rPr lang="en-US" dirty="0" smtClean="0"/>
                  <a:t>Make a list of candidate paths for each demand d, let </a:t>
                </a:r>
                <a14:m>
                  <m:oMath xmlns:m="http://schemas.openxmlformats.org/officeDocument/2006/math">
                    <m:sSub>
                      <m:sSubPr>
                        <m:ctrlPr>
                          <a:rPr lang="en-US" i="1" smtClean="0">
                            <a:latin typeface="Cambria Math"/>
                          </a:rPr>
                        </m:ctrlPr>
                      </m:sSubPr>
                      <m:e>
                        <m:r>
                          <a:rPr lang="en-US" b="0" i="1" smtClean="0">
                            <a:latin typeface="Cambria Math"/>
                          </a:rPr>
                          <m:t>𝑃</m:t>
                        </m:r>
                      </m:e>
                      <m:sub>
                        <m:r>
                          <a:rPr lang="en-US" b="0" i="1" smtClean="0">
                            <a:latin typeface="Cambria Math"/>
                          </a:rPr>
                          <m:t>𝑑</m:t>
                        </m:r>
                      </m:sub>
                    </m:sSub>
                  </m:oMath>
                </a14:m>
                <a:r>
                  <a:rPr lang="en-US" dirty="0" smtClean="0"/>
                  <a:t>be the number of candidate paths.</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219201"/>
                <a:ext cx="8229600" cy="1142999"/>
              </a:xfrm>
              <a:blipFill rotWithShape="1">
                <a:blip r:embed="rId2"/>
                <a:stretch>
                  <a:fillRect l="-1481" t="-6383" r="-2593" b="-4787"/>
                </a:stretch>
              </a:blipFill>
            </p:spPr>
            <p:txBody>
              <a:bodyPr/>
              <a:lstStyle/>
              <a:p>
                <a:r>
                  <a:rPr lang="en-US">
                    <a:noFill/>
                  </a:rPr>
                  <a:t> </a:t>
                </a:r>
              </a:p>
            </p:txBody>
          </p:sp>
        </mc:Fallback>
      </mc:AlternateContent>
      <p:pic>
        <p:nvPicPr>
          <p:cNvPr id="4" name="Picture 1028" descr="p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2286000"/>
            <a:ext cx="7854950" cy="4059238"/>
          </a:xfrm>
          <a:prstGeom prst="rect">
            <a:avLst/>
          </a:prstGeom>
          <a:noFill/>
          <a:ln w="28575">
            <a:solidFill>
              <a:srgbClr val="A50000"/>
            </a:solidFill>
            <a:miter lim="800000"/>
            <a:headEnd/>
            <a:tailEnd/>
          </a:ln>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6805349" y="5698907"/>
            <a:ext cx="1658211" cy="646331"/>
          </a:xfrm>
          <a:prstGeom prst="rect">
            <a:avLst/>
          </a:prstGeom>
          <a:noFill/>
        </p:spPr>
        <p:txBody>
          <a:bodyPr wrap="none" rtlCol="0">
            <a:spAutoFit/>
          </a:bodyPr>
          <a:lstStyle/>
          <a:p>
            <a:r>
              <a:rPr lang="en-US" b="1" dirty="0" smtClean="0">
                <a:solidFill>
                  <a:srgbClr val="C00000"/>
                </a:solidFill>
              </a:rPr>
              <a:t>From P&amp;M, </a:t>
            </a:r>
          </a:p>
          <a:p>
            <a:r>
              <a:rPr lang="en-US" b="1" dirty="0" smtClean="0">
                <a:solidFill>
                  <a:srgbClr val="C00000"/>
                </a:solidFill>
              </a:rPr>
              <a:t>modified by GB</a:t>
            </a:r>
            <a:endParaRPr lang="en-US" b="1" dirty="0">
              <a:solidFill>
                <a:srgbClr val="C00000"/>
              </a:solidFill>
            </a:endParaRPr>
          </a:p>
        </p:txBody>
      </p:sp>
      <p:sp>
        <p:nvSpPr>
          <p:cNvPr id="6" name="TextBox 5"/>
          <p:cNvSpPr txBox="1"/>
          <p:nvPr/>
        </p:nvSpPr>
        <p:spPr>
          <a:xfrm>
            <a:off x="6850982" y="2338012"/>
            <a:ext cx="1509546" cy="646331"/>
          </a:xfrm>
          <a:prstGeom prst="rect">
            <a:avLst/>
          </a:prstGeom>
          <a:noFill/>
        </p:spPr>
        <p:txBody>
          <a:bodyPr wrap="square" rtlCol="0">
            <a:spAutoFit/>
          </a:bodyPr>
          <a:lstStyle/>
          <a:p>
            <a:r>
              <a:rPr lang="en-US" dirty="0" smtClean="0">
                <a:solidFill>
                  <a:schemeClr val="accent1"/>
                </a:solidFill>
              </a:rPr>
              <a:t>See page 112 of P&amp;M</a:t>
            </a:r>
            <a:endParaRPr lang="en-US" dirty="0">
              <a:solidFill>
                <a:schemeClr val="accent1"/>
              </a:solidFill>
            </a:endParaRPr>
          </a:p>
        </p:txBody>
      </p:sp>
    </p:spTree>
    <p:extLst>
      <p:ext uri="{BB962C8B-B14F-4D97-AF65-F5344CB8AC3E}">
        <p14:creationId xmlns:p14="http://schemas.microsoft.com/office/powerpoint/2010/main" val="27376029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Directed Graphs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85000" lnSpcReduction="10000"/>
              </a:bodyPr>
              <a:lstStyle/>
              <a:p>
                <a:r>
                  <a:rPr lang="en-US" dirty="0" smtClean="0"/>
                  <a:t>Definition</a:t>
                </a:r>
              </a:p>
              <a:p>
                <a:pPr lvl="1"/>
                <a:r>
                  <a:rPr lang="en-US" dirty="0">
                    <a:hlinkClick r:id="rId2"/>
                  </a:rPr>
                  <a:t>https://</a:t>
                </a:r>
                <a:r>
                  <a:rPr lang="en-US" dirty="0" smtClean="0">
                    <a:hlinkClick r:id="rId2"/>
                  </a:rPr>
                  <a:t>en.wikipedia.org/wiki/Directed_graph</a:t>
                </a:r>
                <a:r>
                  <a:rPr lang="en-US" dirty="0" smtClean="0"/>
                  <a:t> </a:t>
                </a:r>
              </a:p>
              <a:p>
                <a:pPr lvl="1"/>
                <a:r>
                  <a:rPr lang="en-US" dirty="0"/>
                  <a:t>a </a:t>
                </a:r>
                <a:r>
                  <a:rPr lang="en-US" b="1" dirty="0"/>
                  <a:t>directed graph</a:t>
                </a:r>
                <a:r>
                  <a:rPr lang="en-US" dirty="0"/>
                  <a:t> (or </a:t>
                </a:r>
                <a:r>
                  <a:rPr lang="en-US" b="1" dirty="0"/>
                  <a:t>digraph</a:t>
                </a:r>
                <a:r>
                  <a:rPr lang="en-US" dirty="0"/>
                  <a:t>) is a graph, or set of nodes connected by edges, where the edges have a direction associated with them. In formal terms, a digraph is a pair </a:t>
                </a:r>
                <a14:m>
                  <m:oMath xmlns:m="http://schemas.openxmlformats.org/officeDocument/2006/math">
                    <m:r>
                      <a:rPr lang="en-US" b="0" i="1" smtClean="0">
                        <a:latin typeface="Cambria Math"/>
                      </a:rPr>
                      <m:t>𝐺</m:t>
                    </m:r>
                    <m:r>
                      <a:rPr lang="en-US" b="0" i="1" smtClean="0">
                        <a:latin typeface="Cambria Math"/>
                      </a:rPr>
                      <m:t>=</m:t>
                    </m:r>
                    <m:d>
                      <m:dPr>
                        <m:ctrlPr>
                          <a:rPr lang="en-US" b="0" i="1" smtClean="0">
                            <a:latin typeface="Cambria Math"/>
                          </a:rPr>
                        </m:ctrlPr>
                      </m:dPr>
                      <m:e>
                        <m:r>
                          <a:rPr lang="en-US" b="0" i="1" smtClean="0">
                            <a:latin typeface="Cambria Math"/>
                          </a:rPr>
                          <m:t>𝑉</m:t>
                        </m:r>
                        <m:r>
                          <a:rPr lang="en-US" b="0" i="1" smtClean="0">
                            <a:latin typeface="Cambria Math"/>
                          </a:rPr>
                          <m:t>,</m:t>
                        </m:r>
                        <m:r>
                          <a:rPr lang="en-US" b="0" i="1" smtClean="0">
                            <a:latin typeface="Cambria Math"/>
                          </a:rPr>
                          <m:t>𝐴</m:t>
                        </m:r>
                      </m:e>
                    </m:d>
                  </m:oMath>
                </a14:m>
                <a:r>
                  <a:rPr lang="en-US" dirty="0" smtClean="0"/>
                  <a:t> (</a:t>
                </a:r>
                <a:r>
                  <a:rPr lang="en-US" dirty="0"/>
                  <a:t>sometimes </a:t>
                </a:r>
                <a14:m>
                  <m:oMath xmlns:m="http://schemas.openxmlformats.org/officeDocument/2006/math">
                    <m:r>
                      <a:rPr lang="en-US" b="0" i="1" smtClean="0">
                        <a:latin typeface="Cambria Math"/>
                      </a:rPr>
                      <m:t>𝐺</m:t>
                    </m:r>
                    <m:r>
                      <a:rPr lang="en-US" b="0" i="1" smtClean="0">
                        <a:latin typeface="Cambria Math"/>
                      </a:rPr>
                      <m:t>=(</m:t>
                    </m:r>
                    <m:r>
                      <a:rPr lang="en-US" b="0" i="1" smtClean="0">
                        <a:latin typeface="Cambria Math"/>
                      </a:rPr>
                      <m:t>𝑉</m:t>
                    </m:r>
                    <m:r>
                      <a:rPr lang="en-US" b="0" i="1" smtClean="0">
                        <a:latin typeface="Cambria Math"/>
                      </a:rPr>
                      <m:t>,</m:t>
                    </m:r>
                    <m:r>
                      <a:rPr lang="en-US" b="0" i="1" smtClean="0">
                        <a:latin typeface="Cambria Math"/>
                      </a:rPr>
                      <m:t>𝐸</m:t>
                    </m:r>
                    <m:r>
                      <a:rPr lang="en-US" b="0" i="1" smtClean="0">
                        <a:latin typeface="Cambria Math"/>
                      </a:rPr>
                      <m:t>)</m:t>
                    </m:r>
                  </m:oMath>
                </a14:m>
                <a:r>
                  <a:rPr lang="en-US" dirty="0" smtClean="0"/>
                  <a:t>) </a:t>
                </a:r>
                <a:r>
                  <a:rPr lang="en-US" dirty="0"/>
                  <a:t>of</a:t>
                </a:r>
                <a:r>
                  <a:rPr lang="en-US" dirty="0" smtClean="0"/>
                  <a:t>:</a:t>
                </a:r>
                <a:endParaRPr lang="en-US" dirty="0"/>
              </a:p>
              <a:p>
                <a:pPr lvl="2"/>
                <a:r>
                  <a:rPr lang="en-US" dirty="0"/>
                  <a:t>a </a:t>
                </a:r>
                <a:r>
                  <a:rPr lang="en-US" dirty="0">
                    <a:hlinkClick r:id="rId3" tooltip="Set (mathematics)"/>
                  </a:rPr>
                  <a:t>set</a:t>
                </a:r>
                <a:r>
                  <a:rPr lang="en-US" dirty="0"/>
                  <a:t> </a:t>
                </a:r>
                <a:r>
                  <a:rPr lang="en-US" i="1" dirty="0"/>
                  <a:t>V</a:t>
                </a:r>
                <a:r>
                  <a:rPr lang="en-US" dirty="0"/>
                  <a:t>, whose </a:t>
                </a:r>
                <a:r>
                  <a:rPr lang="en-US" dirty="0">
                    <a:hlinkClick r:id="rId4" tooltip="Element (mathematics)"/>
                  </a:rPr>
                  <a:t>elements</a:t>
                </a:r>
                <a:r>
                  <a:rPr lang="en-US" dirty="0"/>
                  <a:t> are called </a:t>
                </a:r>
                <a:r>
                  <a:rPr lang="en-US" i="1" dirty="0"/>
                  <a:t>vertices</a:t>
                </a:r>
                <a:r>
                  <a:rPr lang="en-US" dirty="0"/>
                  <a:t> or </a:t>
                </a:r>
                <a:r>
                  <a:rPr lang="en-US" i="1" dirty="0"/>
                  <a:t>nodes</a:t>
                </a:r>
                <a:r>
                  <a:rPr lang="en-US" dirty="0"/>
                  <a:t>,</a:t>
                </a:r>
              </a:p>
              <a:p>
                <a:pPr lvl="2"/>
                <a:r>
                  <a:rPr lang="en-US" dirty="0"/>
                  <a:t>a set </a:t>
                </a:r>
                <a:r>
                  <a:rPr lang="en-US" i="1" dirty="0"/>
                  <a:t>A</a:t>
                </a:r>
                <a:r>
                  <a:rPr lang="en-US" dirty="0"/>
                  <a:t> of </a:t>
                </a:r>
                <a:r>
                  <a:rPr lang="en-US" dirty="0">
                    <a:hlinkClick r:id="rId5" tooltip="Ordered pair"/>
                  </a:rPr>
                  <a:t>ordered pairs</a:t>
                </a:r>
                <a:r>
                  <a:rPr lang="en-US" dirty="0"/>
                  <a:t> of vertices, called </a:t>
                </a:r>
                <a:r>
                  <a:rPr lang="en-US" i="1" dirty="0"/>
                  <a:t>arcs</a:t>
                </a:r>
                <a:r>
                  <a:rPr lang="en-US" dirty="0"/>
                  <a:t>, </a:t>
                </a:r>
                <a:r>
                  <a:rPr lang="en-US" i="1" dirty="0"/>
                  <a:t>directed edges</a:t>
                </a:r>
                <a:r>
                  <a:rPr lang="en-US" dirty="0"/>
                  <a:t>, or </a:t>
                </a:r>
                <a:r>
                  <a:rPr lang="en-US" i="1" dirty="0"/>
                  <a:t>arrows</a:t>
                </a:r>
                <a:r>
                  <a:rPr lang="en-US" dirty="0"/>
                  <a:t> (and sometimes simply </a:t>
                </a:r>
                <a:r>
                  <a:rPr lang="en-US" i="1" dirty="0"/>
                  <a:t>edges</a:t>
                </a:r>
                <a:r>
                  <a:rPr lang="en-US" dirty="0"/>
                  <a:t> with the corresponding set named </a:t>
                </a:r>
                <a:r>
                  <a:rPr lang="en-US" i="1" dirty="0"/>
                  <a:t>E</a:t>
                </a:r>
                <a:r>
                  <a:rPr lang="en-US" dirty="0"/>
                  <a:t> instead of </a:t>
                </a:r>
                <a:r>
                  <a:rPr lang="en-US" i="1" dirty="0"/>
                  <a:t>A</a:t>
                </a:r>
                <a:r>
                  <a:rPr lang="en-US" dirty="0"/>
                  <a:t>).</a:t>
                </a:r>
              </a:p>
              <a:p>
                <a:pPr lvl="2"/>
                <a:r>
                  <a:rPr lang="en-US" dirty="0"/>
                  <a:t>It differs from an ordinary or </a:t>
                </a:r>
                <a:r>
                  <a:rPr lang="en-US" dirty="0">
                    <a:hlinkClick r:id="rId6" tooltip="Undirected graph"/>
                  </a:rPr>
                  <a:t>undirected graph</a:t>
                </a:r>
                <a:r>
                  <a:rPr lang="en-US" dirty="0"/>
                  <a:t>, in that the latter is defined in terms of </a:t>
                </a:r>
                <a:r>
                  <a:rPr lang="en-US" dirty="0">
                    <a:hlinkClick r:id="rId7" tooltip="Unordered pair"/>
                  </a:rPr>
                  <a:t>unordered pairs</a:t>
                </a:r>
                <a:r>
                  <a:rPr lang="en-US" dirty="0"/>
                  <a:t> of vertices, which are usually called </a:t>
                </a:r>
                <a:r>
                  <a:rPr lang="en-US" dirty="0">
                    <a:hlinkClick r:id="rId8" tooltip="Edge (graph theory)"/>
                  </a:rPr>
                  <a:t>edges</a:t>
                </a:r>
                <a:r>
                  <a:rPr lang="en-US" dirty="0"/>
                  <a:t>.</a:t>
                </a:r>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9"/>
                <a:stretch>
                  <a:fillRect l="-1185" t="-2022" r="-148"/>
                </a:stretch>
              </a:blipFill>
            </p:spPr>
            <p:txBody>
              <a:bodyPr/>
              <a:lstStyle/>
              <a:p>
                <a:r>
                  <a:rPr lang="en-US">
                    <a:noFill/>
                  </a:rPr>
                  <a:t> </a:t>
                </a:r>
              </a:p>
            </p:txBody>
          </p:sp>
        </mc:Fallback>
      </mc:AlternateContent>
    </p:spTree>
    <p:extLst>
      <p:ext uri="{BB962C8B-B14F-4D97-AF65-F5344CB8AC3E}">
        <p14:creationId xmlns:p14="http://schemas.microsoft.com/office/powerpoint/2010/main" val="11558994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Paths in Graphs</a:t>
            </a:r>
            <a:endParaRPr lang="en-US" dirty="0"/>
          </a:p>
        </p:txBody>
      </p:sp>
      <p:sp>
        <p:nvSpPr>
          <p:cNvPr id="3" name="Content Placeholder 2"/>
          <p:cNvSpPr>
            <a:spLocks noGrp="1"/>
          </p:cNvSpPr>
          <p:nvPr>
            <p:ph idx="1"/>
          </p:nvPr>
        </p:nvSpPr>
        <p:spPr/>
        <p:txBody>
          <a:bodyPr>
            <a:normAutofit fontScale="85000" lnSpcReduction="10000"/>
          </a:bodyPr>
          <a:lstStyle/>
          <a:p>
            <a:pPr marL="0" indent="0">
              <a:buNone/>
            </a:pPr>
            <a:r>
              <a:rPr lang="en-US" dirty="0" smtClean="0"/>
              <a:t>In </a:t>
            </a:r>
            <a:r>
              <a:rPr lang="en-US" dirty="0"/>
              <a:t>general, an n-hop </a:t>
            </a:r>
            <a:r>
              <a:rPr lang="en-US" b="1" i="1" dirty="0"/>
              <a:t>path</a:t>
            </a:r>
            <a:r>
              <a:rPr lang="en-US" dirty="0"/>
              <a:t> between nodes v and v′ is an interlacing sequence of nodes and links of the form </a:t>
            </a:r>
            <a:endParaRPr lang="en-US" dirty="0" smtClean="0"/>
          </a:p>
          <a:p>
            <a:pPr marL="457200" lvl="1" indent="0">
              <a:buNone/>
            </a:pPr>
            <a:r>
              <a:rPr lang="en-US" dirty="0" smtClean="0"/>
              <a:t>(</a:t>
            </a:r>
            <a:r>
              <a:rPr lang="en-US" dirty="0"/>
              <a:t>v1 , e1 , v2 , e2 , ..., </a:t>
            </a:r>
            <a:r>
              <a:rPr lang="en-US" dirty="0" err="1"/>
              <a:t>vn</a:t>
            </a:r>
            <a:r>
              <a:rPr lang="en-US" dirty="0"/>
              <a:t> , en , vn+1 ) </a:t>
            </a:r>
            <a:endParaRPr lang="en-US" dirty="0" smtClean="0"/>
          </a:p>
          <a:p>
            <a:pPr marL="0" indent="0">
              <a:buNone/>
            </a:pPr>
            <a:r>
              <a:rPr lang="en-US" dirty="0" smtClean="0"/>
              <a:t>where </a:t>
            </a:r>
            <a:r>
              <a:rPr lang="en-US" dirty="0"/>
              <a:t>v1 = v, vn+1 = v′ , and link </a:t>
            </a:r>
            <a:r>
              <a:rPr lang="en-US" dirty="0" err="1"/>
              <a:t>ei</a:t>
            </a:r>
            <a:r>
              <a:rPr lang="en-US" dirty="0"/>
              <a:t> connects nodes vi and vi+1 for </a:t>
            </a:r>
            <a:r>
              <a:rPr lang="en-US" dirty="0" err="1"/>
              <a:t>i</a:t>
            </a:r>
            <a:r>
              <a:rPr lang="en-US" dirty="0"/>
              <a:t> = 1, 2, ..., n. If the links are </a:t>
            </a:r>
            <a:r>
              <a:rPr lang="en-US" b="1" i="1" dirty="0"/>
              <a:t>directed</a:t>
            </a:r>
            <a:r>
              <a:rPr lang="en-US" dirty="0"/>
              <a:t> then the path is </a:t>
            </a:r>
            <a:r>
              <a:rPr lang="en-US" b="1" i="1" dirty="0"/>
              <a:t>directed</a:t>
            </a:r>
            <a:r>
              <a:rPr lang="en-US" dirty="0"/>
              <a:t>, and if the links are </a:t>
            </a:r>
            <a:r>
              <a:rPr lang="en-US" b="1" i="1" dirty="0"/>
              <a:t>undirected</a:t>
            </a:r>
            <a:r>
              <a:rPr lang="en-US" dirty="0"/>
              <a:t>, so is the path. A path can be represented either by its nodes or links</a:t>
            </a:r>
            <a:r>
              <a:rPr lang="en-US" dirty="0" smtClean="0"/>
              <a:t>.</a:t>
            </a:r>
            <a:endParaRPr lang="en-US" dirty="0"/>
          </a:p>
          <a:p>
            <a:pPr marL="457200" lvl="1" indent="0">
              <a:buNone/>
            </a:pPr>
            <a:r>
              <a:rPr lang="en-US" dirty="0" smtClean="0"/>
              <a:t>Page 49: Michal</a:t>
            </a:r>
            <a:r>
              <a:rPr lang="en-US" dirty="0"/>
              <a:t>, </a:t>
            </a:r>
            <a:r>
              <a:rPr lang="en-US" dirty="0" err="1"/>
              <a:t>Pioro</a:t>
            </a:r>
            <a:r>
              <a:rPr lang="en-US" dirty="0"/>
              <a:t>,, </a:t>
            </a:r>
            <a:r>
              <a:rPr lang="en-US" dirty="0" err="1"/>
              <a:t>Medhi</a:t>
            </a:r>
            <a:r>
              <a:rPr lang="en-US" dirty="0"/>
              <a:t>, </a:t>
            </a:r>
            <a:r>
              <a:rPr lang="en-US" dirty="0" err="1"/>
              <a:t>Deepankar</a:t>
            </a:r>
            <a:r>
              <a:rPr lang="en-US" dirty="0"/>
              <a:t>. </a:t>
            </a:r>
            <a:r>
              <a:rPr lang="en-US" i="1" dirty="0"/>
              <a:t>Routing, Flow, and Capacity Design in Communication and Computer Networks</a:t>
            </a:r>
            <a:r>
              <a:rPr lang="en-US" dirty="0"/>
              <a:t>. Morgan Kaufmann Publishers, 07/2004</a:t>
            </a:r>
            <a:r>
              <a:rPr lang="en-US" dirty="0" smtClean="0"/>
              <a:t>..</a:t>
            </a:r>
          </a:p>
        </p:txBody>
      </p:sp>
    </p:spTree>
    <p:extLst>
      <p:ext uri="{BB962C8B-B14F-4D97-AF65-F5344CB8AC3E}">
        <p14:creationId xmlns:p14="http://schemas.microsoft.com/office/powerpoint/2010/main" val="32871518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Modeling Networks via Graphs</a:t>
            </a:r>
            <a:endParaRPr lang="en-US" dirty="0"/>
          </a:p>
        </p:txBody>
      </p:sp>
      <p:sp>
        <p:nvSpPr>
          <p:cNvPr id="3" name="Content Placeholder 2"/>
          <p:cNvSpPr>
            <a:spLocks noGrp="1"/>
          </p:cNvSpPr>
          <p:nvPr>
            <p:ph idx="1"/>
          </p:nvPr>
        </p:nvSpPr>
        <p:spPr/>
        <p:txBody>
          <a:bodyPr>
            <a:normAutofit fontScale="92500" lnSpcReduction="20000"/>
          </a:bodyPr>
          <a:lstStyle/>
          <a:p>
            <a:r>
              <a:rPr lang="en-US" b="1" i="1" dirty="0" smtClean="0">
                <a:solidFill>
                  <a:srgbClr val="0070C0"/>
                </a:solidFill>
              </a:rPr>
              <a:t>Nodes</a:t>
            </a:r>
            <a:r>
              <a:rPr lang="en-US" dirty="0" smtClean="0">
                <a:solidFill>
                  <a:srgbClr val="0070C0"/>
                </a:solidFill>
              </a:rPr>
              <a:t> </a:t>
            </a:r>
            <a:r>
              <a:rPr lang="en-US" dirty="0" smtClean="0"/>
              <a:t>(vertices)</a:t>
            </a:r>
          </a:p>
          <a:p>
            <a:pPr lvl="1"/>
            <a:r>
              <a:rPr lang="en-US" dirty="0" smtClean="0"/>
              <a:t>Correspond to routers, switches or multiplexers.</a:t>
            </a:r>
          </a:p>
          <a:p>
            <a:pPr lvl="1"/>
            <a:r>
              <a:rPr lang="en-US" dirty="0" smtClean="0"/>
              <a:t>IP, Ethernet, MPLS, WDM, SONET, etc… </a:t>
            </a:r>
          </a:p>
          <a:p>
            <a:pPr lvl="1"/>
            <a:r>
              <a:rPr lang="en-US" dirty="0" smtClean="0"/>
              <a:t>May have additional attributes or properties that are technology specific</a:t>
            </a:r>
          </a:p>
          <a:p>
            <a:r>
              <a:rPr lang="en-US" b="1" i="1" dirty="0" smtClean="0">
                <a:solidFill>
                  <a:srgbClr val="0070C0"/>
                </a:solidFill>
              </a:rPr>
              <a:t>Links</a:t>
            </a:r>
            <a:r>
              <a:rPr lang="en-US" dirty="0" smtClean="0">
                <a:solidFill>
                  <a:srgbClr val="0070C0"/>
                </a:solidFill>
              </a:rPr>
              <a:t> </a:t>
            </a:r>
            <a:r>
              <a:rPr lang="en-US" dirty="0" smtClean="0"/>
              <a:t>(edges</a:t>
            </a:r>
            <a:r>
              <a:rPr lang="en-US" smtClean="0"/>
              <a:t>, arcs)</a:t>
            </a:r>
            <a:endParaRPr lang="en-US" dirty="0" smtClean="0"/>
          </a:p>
          <a:p>
            <a:pPr lvl="1"/>
            <a:r>
              <a:rPr lang="en-US" dirty="0" smtClean="0"/>
              <a:t>Correspond to physical or logical communication channels</a:t>
            </a:r>
          </a:p>
          <a:p>
            <a:pPr lvl="1"/>
            <a:r>
              <a:rPr lang="en-US" dirty="0" smtClean="0"/>
              <a:t>Generally have a multiple additional attributes such as: capacity, weight, cost, reliability, current utilization, etc… Can be very technology specific.</a:t>
            </a:r>
          </a:p>
        </p:txBody>
      </p:sp>
    </p:spTree>
    <p:extLst>
      <p:ext uri="{BB962C8B-B14F-4D97-AF65-F5344CB8AC3E}">
        <p14:creationId xmlns:p14="http://schemas.microsoft.com/office/powerpoint/2010/main" val="40941032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 Theory and Networks</a:t>
            </a:r>
            <a:endParaRPr lang="en-US" dirty="0"/>
          </a:p>
        </p:txBody>
      </p:sp>
      <p:sp>
        <p:nvSpPr>
          <p:cNvPr id="3" name="Content Placeholder 2"/>
          <p:cNvSpPr>
            <a:spLocks noGrp="1"/>
          </p:cNvSpPr>
          <p:nvPr>
            <p:ph idx="1"/>
          </p:nvPr>
        </p:nvSpPr>
        <p:spPr>
          <a:xfrm>
            <a:off x="457200" y="1600200"/>
            <a:ext cx="8229600" cy="4724400"/>
          </a:xfrm>
        </p:spPr>
        <p:txBody>
          <a:bodyPr>
            <a:normAutofit fontScale="85000" lnSpcReduction="20000"/>
          </a:bodyPr>
          <a:lstStyle/>
          <a:p>
            <a:r>
              <a:rPr lang="en-US" i="1" dirty="0" smtClean="0"/>
              <a:t>Graph Theory </a:t>
            </a:r>
            <a:r>
              <a:rPr lang="en-US" dirty="0" smtClean="0"/>
              <a:t>is a very </a:t>
            </a:r>
            <a:r>
              <a:rPr lang="en-US" b="1" i="1" dirty="0" smtClean="0"/>
              <a:t>broad</a:t>
            </a:r>
            <a:r>
              <a:rPr lang="en-US" dirty="0" smtClean="0"/>
              <a:t> discipline</a:t>
            </a:r>
          </a:p>
          <a:p>
            <a:pPr lvl="1"/>
            <a:r>
              <a:rPr lang="en-US" dirty="0" smtClean="0"/>
              <a:t>Many results are directly applicable to networking problems</a:t>
            </a:r>
          </a:p>
          <a:p>
            <a:pPr lvl="2"/>
            <a:r>
              <a:rPr lang="en-US" dirty="0" smtClean="0"/>
              <a:t>When they are that’s great since they can be much more efficient that some of our “brute force” approaches. (We’ll see this with one form of the “dimensioning problem”).</a:t>
            </a:r>
          </a:p>
          <a:p>
            <a:pPr lvl="1"/>
            <a:r>
              <a:rPr lang="en-US" dirty="0" smtClean="0"/>
              <a:t>Many results are not applicable to networking problems</a:t>
            </a:r>
          </a:p>
          <a:p>
            <a:pPr lvl="1"/>
            <a:r>
              <a:rPr lang="en-US" dirty="0" smtClean="0"/>
              <a:t>We will only skim the surface:</a:t>
            </a:r>
          </a:p>
          <a:p>
            <a:pPr lvl="2"/>
            <a:r>
              <a:rPr lang="en-US" dirty="0" smtClean="0"/>
              <a:t>Shortest path algorithms</a:t>
            </a:r>
          </a:p>
          <a:p>
            <a:pPr lvl="2"/>
            <a:r>
              <a:rPr lang="en-US" dirty="0" smtClean="0"/>
              <a:t>Spanning tree algorithms</a:t>
            </a:r>
          </a:p>
          <a:p>
            <a:pPr lvl="2"/>
            <a:r>
              <a:rPr lang="en-US" dirty="0" smtClean="0"/>
              <a:t>Disjoint path algorithms</a:t>
            </a:r>
          </a:p>
          <a:p>
            <a:r>
              <a:rPr lang="en-US" dirty="0" smtClean="0"/>
              <a:t>Much of what we will study is outside “graph theory”</a:t>
            </a:r>
          </a:p>
          <a:p>
            <a:pPr lvl="1"/>
            <a:r>
              <a:rPr lang="en-US" dirty="0" smtClean="0"/>
              <a:t>But there is always a connection due to the ability to represent networks via graphs.</a:t>
            </a:r>
            <a:endParaRPr lang="en-US" dirty="0"/>
          </a:p>
        </p:txBody>
      </p:sp>
    </p:spTree>
    <p:extLst>
      <p:ext uri="{BB962C8B-B14F-4D97-AF65-F5344CB8AC3E}">
        <p14:creationId xmlns:p14="http://schemas.microsoft.com/office/powerpoint/2010/main" val="16287127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Network/Graph Example</a:t>
            </a:r>
            <a:endParaRPr lang="en-US" dirty="0"/>
          </a:p>
        </p:txBody>
      </p:sp>
      <p:grpSp>
        <p:nvGrpSpPr>
          <p:cNvPr id="15" name="Group 14"/>
          <p:cNvGrpSpPr/>
          <p:nvPr/>
        </p:nvGrpSpPr>
        <p:grpSpPr>
          <a:xfrm>
            <a:off x="457200" y="2743200"/>
            <a:ext cx="2514600" cy="1600200"/>
            <a:chOff x="990600" y="2743200"/>
            <a:chExt cx="2514600" cy="1600200"/>
          </a:xfrm>
        </p:grpSpPr>
        <p:sp>
          <p:nvSpPr>
            <p:cNvPr id="4" name="Oval 3"/>
            <p:cNvSpPr/>
            <p:nvPr/>
          </p:nvSpPr>
          <p:spPr>
            <a:xfrm>
              <a:off x="990600" y="38100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5" name="Oval 4"/>
            <p:cNvSpPr/>
            <p:nvPr/>
          </p:nvSpPr>
          <p:spPr>
            <a:xfrm>
              <a:off x="1981200" y="27432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6" name="Oval 5"/>
            <p:cNvSpPr/>
            <p:nvPr/>
          </p:nvSpPr>
          <p:spPr>
            <a:xfrm>
              <a:off x="2971800" y="38100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cxnSp>
          <p:nvCxnSpPr>
            <p:cNvPr id="8" name="Straight Connector 7"/>
            <p:cNvCxnSpPr>
              <a:stCxn id="4" idx="7"/>
              <a:endCxn id="5" idx="3"/>
            </p:cNvCxnSpPr>
            <p:nvPr/>
          </p:nvCxnSpPr>
          <p:spPr>
            <a:xfrm flipV="1">
              <a:off x="1445885" y="3198485"/>
              <a:ext cx="613430" cy="68963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4" idx="6"/>
              <a:endCxn id="6" idx="2"/>
            </p:cNvCxnSpPr>
            <p:nvPr/>
          </p:nvCxnSpPr>
          <p:spPr>
            <a:xfrm>
              <a:off x="1524000" y="4076700"/>
              <a:ext cx="1447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5" idx="5"/>
              <a:endCxn id="6" idx="1"/>
            </p:cNvCxnSpPr>
            <p:nvPr/>
          </p:nvCxnSpPr>
          <p:spPr>
            <a:xfrm>
              <a:off x="2436485" y="3198485"/>
              <a:ext cx="613430" cy="68963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6" name="TextBox 15"/>
          <p:cNvSpPr txBox="1"/>
          <p:nvPr/>
        </p:nvSpPr>
        <p:spPr>
          <a:xfrm>
            <a:off x="533400" y="4953000"/>
            <a:ext cx="1899366" cy="646331"/>
          </a:xfrm>
          <a:prstGeom prst="rect">
            <a:avLst/>
          </a:prstGeom>
          <a:noFill/>
        </p:spPr>
        <p:txBody>
          <a:bodyPr wrap="none" rtlCol="0">
            <a:spAutoFit/>
          </a:bodyPr>
          <a:lstStyle/>
          <a:p>
            <a:r>
              <a:rPr lang="en-US" dirty="0" smtClean="0"/>
              <a:t>Nodes: 1, 2, 3</a:t>
            </a:r>
          </a:p>
          <a:p>
            <a:r>
              <a:rPr lang="en-US" dirty="0" smtClean="0"/>
              <a:t>Links: 1-2, 1-3, 2-3</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0" y="3429000"/>
            <a:ext cx="4847095" cy="2057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TextBox 16"/>
          <p:cNvSpPr txBox="1"/>
          <p:nvPr/>
        </p:nvSpPr>
        <p:spPr>
          <a:xfrm>
            <a:off x="3657600" y="2133600"/>
            <a:ext cx="3276600" cy="1200329"/>
          </a:xfrm>
          <a:prstGeom prst="rect">
            <a:avLst/>
          </a:prstGeom>
          <a:noFill/>
        </p:spPr>
        <p:txBody>
          <a:bodyPr wrap="square" rtlCol="0">
            <a:spAutoFit/>
          </a:bodyPr>
          <a:lstStyle/>
          <a:p>
            <a:r>
              <a:rPr lang="en-US" dirty="0" smtClean="0"/>
              <a:t>Python </a:t>
            </a:r>
            <a:r>
              <a:rPr lang="en-US" dirty="0" err="1" smtClean="0"/>
              <a:t>NetworkX</a:t>
            </a:r>
            <a:r>
              <a:rPr lang="en-US" dirty="0" smtClean="0"/>
              <a:t>  representation</a:t>
            </a:r>
          </a:p>
          <a:p>
            <a:endParaRPr lang="en-US" dirty="0"/>
          </a:p>
          <a:p>
            <a:r>
              <a:rPr lang="en-US" dirty="0" smtClean="0"/>
              <a:t>import </a:t>
            </a:r>
            <a:r>
              <a:rPr lang="en-US" dirty="0" err="1" smtClean="0"/>
              <a:t>networkx</a:t>
            </a:r>
            <a:r>
              <a:rPr lang="en-US" dirty="0" smtClean="0"/>
              <a:t> as </a:t>
            </a:r>
            <a:r>
              <a:rPr lang="en-US" dirty="0" err="1" smtClean="0"/>
              <a:t>nx</a:t>
            </a:r>
            <a:endParaRPr lang="en-US" dirty="0"/>
          </a:p>
        </p:txBody>
      </p:sp>
      <p:cxnSp>
        <p:nvCxnSpPr>
          <p:cNvPr id="19" name="Straight Arrow Connector 18"/>
          <p:cNvCxnSpPr/>
          <p:nvPr/>
        </p:nvCxnSpPr>
        <p:spPr>
          <a:xfrm flipH="1">
            <a:off x="5638800" y="2133600"/>
            <a:ext cx="1676400" cy="1409700"/>
          </a:xfrm>
          <a:prstGeom prst="straightConnector1">
            <a:avLst/>
          </a:prstGeom>
          <a:ln w="28575">
            <a:solidFill>
              <a:srgbClr val="29DD3E">
                <a:alpha val="50196"/>
              </a:srgbClr>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flipV="1">
            <a:off x="5410200" y="4796067"/>
            <a:ext cx="1524000" cy="156933"/>
          </a:xfrm>
          <a:prstGeom prst="straightConnector1">
            <a:avLst/>
          </a:prstGeom>
          <a:ln w="28575">
            <a:solidFill>
              <a:srgbClr val="29DD3E">
                <a:alpha val="50196"/>
              </a:srgbClr>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4495800" y="5486400"/>
            <a:ext cx="914400" cy="534850"/>
          </a:xfrm>
          <a:prstGeom prst="straightConnector1">
            <a:avLst/>
          </a:prstGeom>
          <a:ln w="28575">
            <a:solidFill>
              <a:srgbClr val="29DD3E">
                <a:alpha val="50196"/>
              </a:srgbClr>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flipV="1">
            <a:off x="6429499" y="5405666"/>
            <a:ext cx="809501" cy="537934"/>
          </a:xfrm>
          <a:prstGeom prst="straightConnector1">
            <a:avLst/>
          </a:prstGeom>
          <a:ln w="28575">
            <a:solidFill>
              <a:srgbClr val="29DD3E">
                <a:alpha val="50196"/>
              </a:srgbClr>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7134101" y="1905000"/>
            <a:ext cx="1857499" cy="646331"/>
          </a:xfrm>
          <a:prstGeom prst="rect">
            <a:avLst/>
          </a:prstGeom>
          <a:noFill/>
        </p:spPr>
        <p:txBody>
          <a:bodyPr wrap="square" rtlCol="0">
            <a:spAutoFit/>
          </a:bodyPr>
          <a:lstStyle/>
          <a:p>
            <a:r>
              <a:rPr lang="en-US" dirty="0" smtClean="0"/>
              <a:t>Creates a new undirected graph</a:t>
            </a:r>
            <a:endParaRPr lang="en-US" dirty="0"/>
          </a:p>
        </p:txBody>
      </p:sp>
      <p:sp>
        <p:nvSpPr>
          <p:cNvPr id="29" name="TextBox 28"/>
          <p:cNvSpPr txBox="1"/>
          <p:nvPr/>
        </p:nvSpPr>
        <p:spPr>
          <a:xfrm>
            <a:off x="6934200" y="4535269"/>
            <a:ext cx="1857499" cy="646331"/>
          </a:xfrm>
          <a:prstGeom prst="rect">
            <a:avLst/>
          </a:prstGeom>
          <a:noFill/>
        </p:spPr>
        <p:txBody>
          <a:bodyPr wrap="square" rtlCol="0">
            <a:spAutoFit/>
          </a:bodyPr>
          <a:lstStyle/>
          <a:p>
            <a:r>
              <a:rPr lang="en-US" dirty="0" smtClean="0"/>
              <a:t>Returns a </a:t>
            </a:r>
            <a:r>
              <a:rPr lang="en-US" b="1" i="1" dirty="0" smtClean="0"/>
              <a:t>list</a:t>
            </a:r>
            <a:r>
              <a:rPr lang="en-US" dirty="0" smtClean="0"/>
              <a:t> of  graph nodes</a:t>
            </a:r>
            <a:endParaRPr lang="en-US" dirty="0"/>
          </a:p>
        </p:txBody>
      </p:sp>
      <p:sp>
        <p:nvSpPr>
          <p:cNvPr id="30" name="TextBox 29"/>
          <p:cNvSpPr txBox="1"/>
          <p:nvPr/>
        </p:nvSpPr>
        <p:spPr>
          <a:xfrm>
            <a:off x="3657600" y="6021250"/>
            <a:ext cx="2909949" cy="646331"/>
          </a:xfrm>
          <a:prstGeom prst="rect">
            <a:avLst/>
          </a:prstGeom>
          <a:noFill/>
        </p:spPr>
        <p:txBody>
          <a:bodyPr wrap="square" rtlCol="0">
            <a:spAutoFit/>
          </a:bodyPr>
          <a:lstStyle/>
          <a:p>
            <a:r>
              <a:rPr lang="en-US" dirty="0" smtClean="0"/>
              <a:t>Links (edges) implemented as Python </a:t>
            </a:r>
            <a:r>
              <a:rPr lang="en-US" b="1" i="1" dirty="0" smtClean="0"/>
              <a:t>tuples</a:t>
            </a:r>
            <a:endParaRPr lang="en-US" b="1" i="1" dirty="0"/>
          </a:p>
        </p:txBody>
      </p:sp>
      <p:sp>
        <p:nvSpPr>
          <p:cNvPr id="32" name="TextBox 31"/>
          <p:cNvSpPr txBox="1"/>
          <p:nvPr/>
        </p:nvSpPr>
        <p:spPr>
          <a:xfrm>
            <a:off x="7137070" y="5674633"/>
            <a:ext cx="1857499" cy="646331"/>
          </a:xfrm>
          <a:prstGeom prst="rect">
            <a:avLst/>
          </a:prstGeom>
          <a:noFill/>
        </p:spPr>
        <p:txBody>
          <a:bodyPr wrap="square" rtlCol="0">
            <a:spAutoFit/>
          </a:bodyPr>
          <a:lstStyle/>
          <a:p>
            <a:r>
              <a:rPr lang="en-US" dirty="0" smtClean="0"/>
              <a:t>Returns a </a:t>
            </a:r>
            <a:r>
              <a:rPr lang="en-US" b="1" i="1" dirty="0" smtClean="0"/>
              <a:t>list</a:t>
            </a:r>
            <a:r>
              <a:rPr lang="en-US" dirty="0" smtClean="0"/>
              <a:t> of  links as </a:t>
            </a:r>
            <a:r>
              <a:rPr lang="en-US" b="1" i="1" dirty="0" smtClean="0"/>
              <a:t>tuples</a:t>
            </a:r>
            <a:endParaRPr lang="en-US" b="1" i="1" dirty="0"/>
          </a:p>
        </p:txBody>
      </p:sp>
    </p:spTree>
    <p:extLst>
      <p:ext uri="{BB962C8B-B14F-4D97-AF65-F5344CB8AC3E}">
        <p14:creationId xmlns:p14="http://schemas.microsoft.com/office/powerpoint/2010/main" val="36189036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Paths Example</a:t>
            </a:r>
            <a:endParaRPr lang="en-US" dirty="0"/>
          </a:p>
        </p:txBody>
      </p:sp>
      <p:sp>
        <p:nvSpPr>
          <p:cNvPr id="3" name="Content Placeholder 2"/>
          <p:cNvSpPr>
            <a:spLocks noGrp="1"/>
          </p:cNvSpPr>
          <p:nvPr>
            <p:ph idx="1"/>
          </p:nvPr>
        </p:nvSpPr>
        <p:spPr>
          <a:xfrm>
            <a:off x="457200" y="1524000"/>
            <a:ext cx="8229600" cy="1676400"/>
          </a:xfrm>
        </p:spPr>
        <p:txBody>
          <a:bodyPr>
            <a:normAutofit fontScale="92500" lnSpcReduction="20000"/>
          </a:bodyPr>
          <a:lstStyle/>
          <a:p>
            <a:r>
              <a:rPr lang="en-US" dirty="0" smtClean="0"/>
              <a:t>Paths as an ordered list of nodes</a:t>
            </a:r>
          </a:p>
          <a:p>
            <a:pPr lvl="1"/>
            <a:r>
              <a:rPr lang="en-US" dirty="0" smtClean="0"/>
              <a:t>Between nodes 1 and 2: 1-2, 1-3-2</a:t>
            </a:r>
          </a:p>
          <a:p>
            <a:pPr lvl="1"/>
            <a:r>
              <a:rPr lang="en-US" dirty="0" smtClean="0"/>
              <a:t>Between nodes 1 and 3: 1-3, 1-2-3</a:t>
            </a:r>
          </a:p>
          <a:p>
            <a:pPr lvl="1"/>
            <a:r>
              <a:rPr lang="en-US" dirty="0" smtClean="0"/>
              <a:t>Between nodes 2 and 3: 2-3, 2-1-3</a:t>
            </a:r>
            <a:endParaRPr lang="en-US" dirty="0"/>
          </a:p>
        </p:txBody>
      </p:sp>
      <p:grpSp>
        <p:nvGrpSpPr>
          <p:cNvPr id="4" name="Group 3"/>
          <p:cNvGrpSpPr/>
          <p:nvPr/>
        </p:nvGrpSpPr>
        <p:grpSpPr>
          <a:xfrm>
            <a:off x="603665" y="4048130"/>
            <a:ext cx="2514600" cy="1600200"/>
            <a:chOff x="990600" y="2743200"/>
            <a:chExt cx="2514600" cy="1600200"/>
          </a:xfrm>
        </p:grpSpPr>
        <p:sp>
          <p:nvSpPr>
            <p:cNvPr id="5" name="Oval 4"/>
            <p:cNvSpPr/>
            <p:nvPr/>
          </p:nvSpPr>
          <p:spPr>
            <a:xfrm>
              <a:off x="990600" y="38100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6" name="Oval 5"/>
            <p:cNvSpPr/>
            <p:nvPr/>
          </p:nvSpPr>
          <p:spPr>
            <a:xfrm>
              <a:off x="1981200" y="27432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7" name="Oval 6"/>
            <p:cNvSpPr/>
            <p:nvPr/>
          </p:nvSpPr>
          <p:spPr>
            <a:xfrm>
              <a:off x="2971800" y="38100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cxnSp>
          <p:nvCxnSpPr>
            <p:cNvPr id="8" name="Straight Connector 7"/>
            <p:cNvCxnSpPr>
              <a:stCxn id="5" idx="7"/>
              <a:endCxn id="6" idx="3"/>
            </p:cNvCxnSpPr>
            <p:nvPr/>
          </p:nvCxnSpPr>
          <p:spPr>
            <a:xfrm flipV="1">
              <a:off x="1445885" y="3198485"/>
              <a:ext cx="613430" cy="68963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5" idx="6"/>
              <a:endCxn id="7" idx="2"/>
            </p:cNvCxnSpPr>
            <p:nvPr/>
          </p:nvCxnSpPr>
          <p:spPr>
            <a:xfrm>
              <a:off x="1524000" y="4076700"/>
              <a:ext cx="1447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6" idx="5"/>
              <a:endCxn id="7" idx="1"/>
            </p:cNvCxnSpPr>
            <p:nvPr/>
          </p:nvCxnSpPr>
          <p:spPr>
            <a:xfrm>
              <a:off x="2436485" y="3198485"/>
              <a:ext cx="613430" cy="689630"/>
            </a:xfrm>
            <a:prstGeom prst="line">
              <a:avLst/>
            </a:prstGeom>
          </p:spPr>
          <p:style>
            <a:lnRef idx="1">
              <a:schemeClr val="accent1"/>
            </a:lnRef>
            <a:fillRef idx="0">
              <a:schemeClr val="accent1"/>
            </a:fillRef>
            <a:effectRef idx="0">
              <a:schemeClr val="accent1"/>
            </a:effectRef>
            <a:fontRef idx="minor">
              <a:schemeClr val="tx1"/>
            </a:fontRef>
          </p:style>
        </p:cxnSp>
      </p:gr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5200" y="3829054"/>
            <a:ext cx="5307194" cy="22669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5537821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hat x ^*_{12}=5, \hat x ^*_{13}=7,\hat x ^*_{23}=8, F^*=20\]&#10;\end{document}&#10;"/>
  <p:tag name="EXTERNALNAME" val="TP_tmp"/>
  <p:tag name="BLEND" val="0"/>
  <p:tag name="TRANSPARENT" val="0"/>
  <p:tag name="KEEPFILES" val="0"/>
  <p:tag name="DEBUGPAUSE" val="0"/>
  <p:tag name="RESOLUTION" val="300"/>
  <p:tag name="WORKAROUNDTRANSPARENCYBUG" val="0"/>
  <p:tag name="ALLOWFONTSUBSTITUTION" val="0"/>
  <p:tag name="BITMAPFORMAT" val="pngmono"/>
  <p:tag name="BOXWIDTH" val="354"/>
  <p:tag name="BOXHEIGHT" val="412"/>
  <p:tag name="BOXFONT" val="16"/>
  <p:tag name="BOXWRAP" val="0"/>
  <p:tag name="ORIGWIDTH" val="338"/>
  <p:tag name="PICTUREFILESIZE" val="2847"/>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14163</TotalTime>
  <Words>2866</Words>
  <Application>Microsoft Office PowerPoint</Application>
  <PresentationFormat>On-screen Show (4:3)</PresentationFormat>
  <Paragraphs>299</Paragraphs>
  <Slides>35</Slides>
  <Notes>2</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Office Theme</vt:lpstr>
      <vt:lpstr>Network Design Problems: An Overview</vt:lpstr>
      <vt:lpstr>Outline</vt:lpstr>
      <vt:lpstr>Graph Theory</vt:lpstr>
      <vt:lpstr>Directed Graphs</vt:lpstr>
      <vt:lpstr>Paths in Graphs</vt:lpstr>
      <vt:lpstr>Modeling Networks via Graphs</vt:lpstr>
      <vt:lpstr>Graph Theory and Networks</vt:lpstr>
      <vt:lpstr>Network/Graph Example</vt:lpstr>
      <vt:lpstr>Paths Example</vt:lpstr>
      <vt:lpstr>Link Capacity Attribute</vt:lpstr>
      <vt:lpstr>Network Demands</vt:lpstr>
      <vt:lpstr>Demand Path Flow Variables</vt:lpstr>
      <vt:lpstr>Constraints on Demand Path-Flow Variables</vt:lpstr>
      <vt:lpstr>What’s our Objective?</vt:lpstr>
      <vt:lpstr>Putting it Together</vt:lpstr>
      <vt:lpstr>Comments</vt:lpstr>
      <vt:lpstr>Linear programming (LP) I</vt:lpstr>
      <vt:lpstr>Linear programming (LP) II</vt:lpstr>
      <vt:lpstr>Linear programming (LP) III</vt:lpstr>
      <vt:lpstr>Formulating LPs in this class</vt:lpstr>
      <vt:lpstr>Brute Force PuLP usage</vt:lpstr>
      <vt:lpstr>Node Link Formulation I</vt:lpstr>
      <vt:lpstr>Node Link Formulation II</vt:lpstr>
      <vt:lpstr>Node Link Formulation Example I</vt:lpstr>
      <vt:lpstr>Node Link Formulation Example II</vt:lpstr>
      <vt:lpstr>Node Link Formulation Example III</vt:lpstr>
      <vt:lpstr>Actual full LP formulation</vt:lpstr>
      <vt:lpstr>Generating Equations via Python</vt:lpstr>
      <vt:lpstr>Graph and Demands in Python</vt:lpstr>
      <vt:lpstr>Defining LP Variables</vt:lpstr>
      <vt:lpstr>Use LP variables to define Objective and Constraints</vt:lpstr>
      <vt:lpstr>Node Balance Constraints</vt:lpstr>
      <vt:lpstr>Notions and Notation</vt:lpstr>
      <vt:lpstr>General Basic Node Link Formulation</vt:lpstr>
      <vt:lpstr>Link Path Formulation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Dr. Greg M. Bernstein</dc:creator>
  <cp:lastModifiedBy>Dr. Greg M. Bernstein</cp:lastModifiedBy>
  <cp:revision>171</cp:revision>
  <dcterms:created xsi:type="dcterms:W3CDTF">2014-02-19T18:15:36Z</dcterms:created>
  <dcterms:modified xsi:type="dcterms:W3CDTF">2014-06-13T17:54:00Z</dcterms:modified>
</cp:coreProperties>
</file>