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1"/>
  </p:notesMasterIdLst>
  <p:sldIdLst>
    <p:sldId id="256" r:id="rId2"/>
    <p:sldId id="258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3" r:id="rId18"/>
    <p:sldId id="289" r:id="rId19"/>
    <p:sldId id="290" r:id="rId20"/>
    <p:sldId id="291" r:id="rId21"/>
    <p:sldId id="273" r:id="rId22"/>
    <p:sldId id="292" r:id="rId23"/>
    <p:sldId id="293" r:id="rId24"/>
    <p:sldId id="296" r:id="rId25"/>
    <p:sldId id="295" r:id="rId26"/>
    <p:sldId id="297" r:id="rId27"/>
    <p:sldId id="298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D3E"/>
    <a:srgbClr val="36D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51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B5AB-0469-4F32-A8EE-02221D2C068B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87550-DF3D-480E-A270-94776B59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7550-DF3D-480E-A270-94776B59B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87550-DF3D-480E-A270-94776B59B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F48E-68A1-48B8-ACED-50F150376B6A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540D-79B9-4723-AD4E-4E6CE158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rotto-networkin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int-to-Point_Protocol#Multilink_PPP" TargetMode="External"/><Relationship Id="rId2" Type="http://schemas.openxmlformats.org/officeDocument/2006/relationships/hyperlink" Target="https://en.wikipedia.org/wiki/Inverse_multiplex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cessity_and_sufficienc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E2%80%93Karp_algorithm" TargetMode="External"/><Relationship Id="rId2" Type="http://schemas.openxmlformats.org/officeDocument/2006/relationships/hyperlink" Target="https://en.wikipedia.org/wiki/Max_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96" y="0"/>
            <a:ext cx="9125803" cy="6858000"/>
          </a:xfrm>
          <a:prstGeom prst="rect">
            <a:avLst/>
          </a:prstGeom>
          <a:blipFill dpi="0" rotWithShape="1">
            <a:blip r:embed="rId3">
              <a:alphaModFix amt="14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897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Capacitated Design: Part II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Dr. Greg </a:t>
            </a:r>
            <a:r>
              <a:rPr lang="en-US" b="1" i="1" dirty="0" smtClean="0">
                <a:solidFill>
                  <a:srgbClr val="0070C0"/>
                </a:solidFill>
              </a:rPr>
              <a:t>Bernstein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Grotto Networking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6687" y="6084332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www.grotto-networking.com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0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was easy?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Bad News</a:t>
                </a:r>
              </a:p>
              <a:p>
                <a:pPr lvl="1"/>
                <a:r>
                  <a:rPr lang="en-US" dirty="0" smtClean="0"/>
                  <a:t>The single path flow allocation problem is NP-Complete</a:t>
                </a:r>
              </a:p>
              <a:p>
                <a:r>
                  <a:rPr lang="en-US" b="1" i="1" dirty="0" smtClean="0"/>
                  <a:t>Link Path Formulation </a:t>
                </a:r>
                <a:r>
                  <a:rPr lang="en-US" dirty="0" smtClean="0"/>
                  <a:t>II (better)</a:t>
                </a:r>
              </a:p>
              <a:p>
                <a:pPr lvl="1"/>
                <a:r>
                  <a:rPr lang="en-US" dirty="0" smtClean="0"/>
                  <a:t>Don’t really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Objective minimize: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𝑑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𝑒𝑑𝑝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=1,…,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(what does this do?)</a:t>
                </a:r>
              </a:p>
              <a:p>
                <a:pPr lvl="1"/>
                <a:r>
                  <a:rPr lang="en-US" dirty="0" smtClean="0"/>
                  <a:t>Link capacities: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𝑑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𝑒𝑑𝑝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3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Link-Path (Splitting)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Demands</a:t>
            </a:r>
            <a:r>
              <a:rPr lang="en-US" dirty="0" smtClean="0"/>
              <a:t>:</a:t>
            </a:r>
            <a:r>
              <a:rPr lang="fr-FR" dirty="0" smtClean="0"/>
              <a:t>  &lt;N1,N6&gt;:24, &lt;N0", </a:t>
            </a:r>
            <a:r>
              <a:rPr lang="fr-FR" dirty="0"/>
              <a:t>"</a:t>
            </a:r>
            <a:r>
              <a:rPr lang="fr-FR" dirty="0" smtClean="0"/>
              <a:t>N3&gt;:: 25, &lt;N2, N3&gt;: 29,  &lt;N0", N2&gt;: 16, &lt;N3, N5&gt;: 31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Candidate paths</a:t>
            </a:r>
            <a:r>
              <a:rPr lang="en-US" dirty="0" smtClean="0"/>
              <a:t>: </a:t>
            </a:r>
            <a:r>
              <a:rPr lang="pt-BR" dirty="0"/>
              <a:t> ["N2", "N3</a:t>
            </a:r>
            <a:r>
              <a:rPr lang="pt-BR" dirty="0" smtClean="0"/>
              <a:t>"], </a:t>
            </a:r>
            <a:r>
              <a:rPr lang="pt-BR" dirty="0"/>
              <a:t>["N2", "N1", "N0", "N6", "N3"], ["N0", "N6", "N3</a:t>
            </a:r>
            <a:r>
              <a:rPr lang="pt-BR" dirty="0" smtClean="0"/>
              <a:t>"], ["</a:t>
            </a:r>
            <a:r>
              <a:rPr lang="pt-BR" dirty="0"/>
              <a:t>N0", "N1", "N2", "N3"], ["N1", "N0", "N6</a:t>
            </a:r>
            <a:r>
              <a:rPr lang="pt-BR" dirty="0" smtClean="0"/>
              <a:t>"],  </a:t>
            </a:r>
            <a:r>
              <a:rPr lang="pt-BR" dirty="0"/>
              <a:t>["N1", "N2", "N3", "N6"], ["N0", "N1", "N2</a:t>
            </a:r>
            <a:r>
              <a:rPr lang="pt-BR" dirty="0" smtClean="0"/>
              <a:t>"],  </a:t>
            </a:r>
            <a:r>
              <a:rPr lang="pt-BR" dirty="0"/>
              <a:t>["N0", "N6", "N3", "N2</a:t>
            </a:r>
            <a:r>
              <a:rPr lang="pt-BR" dirty="0" smtClean="0"/>
              <a:t>"]</a:t>
            </a:r>
            <a:r>
              <a:rPr lang="en-US" dirty="0" smtClean="0"/>
              <a:t>, </a:t>
            </a:r>
            <a:r>
              <a:rPr lang="pt-BR" dirty="0"/>
              <a:t>["N3", "N4", "N5</a:t>
            </a:r>
            <a:r>
              <a:rPr lang="pt-BR" dirty="0" smtClean="0"/>
              <a:t>"], ["</a:t>
            </a:r>
            <a:r>
              <a:rPr lang="pt-BR" dirty="0"/>
              <a:t>N3", "N6", "N5</a:t>
            </a:r>
            <a:r>
              <a:rPr lang="pt-BR" dirty="0" smtClean="0"/>
              <a:t>"]</a:t>
            </a:r>
          </a:p>
          <a:p>
            <a:pPr marL="0" indent="0">
              <a:buNone/>
            </a:pPr>
            <a:r>
              <a:rPr lang="pt-BR" dirty="0" smtClean="0"/>
              <a:t>Link Capacity: 40 units all links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29501"/>
            <a:ext cx="4267200" cy="33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4229" y="3200400"/>
            <a:ext cx="20553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Solution:</a:t>
            </a:r>
          </a:p>
          <a:p>
            <a:r>
              <a:rPr lang="pt-BR" dirty="0" smtClean="0"/>
              <a:t>xDN0_N2P_0 </a:t>
            </a:r>
            <a:r>
              <a:rPr lang="pt-BR" dirty="0"/>
              <a:t>= 16.0</a:t>
            </a:r>
          </a:p>
          <a:p>
            <a:r>
              <a:rPr lang="pt-BR" dirty="0"/>
              <a:t>xDN0_N2P_1 = 0.0</a:t>
            </a:r>
          </a:p>
          <a:p>
            <a:r>
              <a:rPr lang="pt-BR" dirty="0"/>
              <a:t>xDN0_N3P_0 = 20.5</a:t>
            </a:r>
          </a:p>
          <a:p>
            <a:r>
              <a:rPr lang="pt-BR" dirty="0"/>
              <a:t>xDN0_N3P_1 = 4.5</a:t>
            </a:r>
          </a:p>
          <a:p>
            <a:r>
              <a:rPr lang="pt-BR" dirty="0"/>
              <a:t>xDN1_N6P_0 = 19.5</a:t>
            </a:r>
          </a:p>
          <a:p>
            <a:r>
              <a:rPr lang="pt-BR" dirty="0"/>
              <a:t>xDN1_N6P_1 = 4.5</a:t>
            </a:r>
          </a:p>
          <a:p>
            <a:r>
              <a:rPr lang="pt-BR" dirty="0"/>
              <a:t>xDN2_N3P_0 = 29.0</a:t>
            </a:r>
          </a:p>
          <a:p>
            <a:r>
              <a:rPr lang="pt-BR" dirty="0"/>
              <a:t>xDN2_N3P_1 = 0.0</a:t>
            </a:r>
          </a:p>
          <a:p>
            <a:r>
              <a:rPr lang="pt-BR" dirty="0"/>
              <a:t>xDN3_N5P_0 = 31.0</a:t>
            </a:r>
          </a:p>
          <a:p>
            <a:r>
              <a:rPr lang="pt-BR" dirty="0"/>
              <a:t>xDN3_N5P_1 =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Path Link-Path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133600" cy="2209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Note use of “Binary” variables.</a:t>
            </a:r>
          </a:p>
          <a:p>
            <a:pPr marL="0" indent="0">
              <a:buNone/>
            </a:pPr>
            <a:r>
              <a:rPr lang="en-US" dirty="0" smtClean="0"/>
              <a:t>From Solver: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60579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627" y="3523833"/>
            <a:ext cx="2056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Status: Undefined</a:t>
            </a:r>
          </a:p>
          <a:p>
            <a:r>
              <a:rPr lang="en-US" sz="1600" dirty="0"/>
              <a:t>xDN0_N2P_0 = 1.0</a:t>
            </a:r>
          </a:p>
          <a:p>
            <a:r>
              <a:rPr lang="en-US" sz="1600" dirty="0"/>
              <a:t>xDN0_N2P_1 = 0.0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xDN0_N3P_0 = 0.82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xDN0_N3P_1 = 0.18</a:t>
            </a:r>
          </a:p>
          <a:p>
            <a:r>
              <a:rPr lang="en-US" sz="1600" dirty="0">
                <a:solidFill>
                  <a:srgbClr val="FF0000"/>
                </a:solidFill>
              </a:rPr>
              <a:t>xDN1_N6P_0 = 0.8125</a:t>
            </a:r>
          </a:p>
          <a:p>
            <a:r>
              <a:rPr lang="en-US" sz="1600" dirty="0">
                <a:solidFill>
                  <a:srgbClr val="FF0000"/>
                </a:solidFill>
              </a:rPr>
              <a:t>xDN1_N6P_1 = 0.1875</a:t>
            </a:r>
          </a:p>
          <a:p>
            <a:r>
              <a:rPr lang="en-US" sz="1600" dirty="0"/>
              <a:t>xDN2_N3P_0 = 1.0</a:t>
            </a:r>
          </a:p>
          <a:p>
            <a:r>
              <a:rPr lang="en-US" sz="1600" dirty="0"/>
              <a:t>xDN2_N3P_1 = 0.0</a:t>
            </a:r>
          </a:p>
          <a:p>
            <a:r>
              <a:rPr lang="en-US" sz="1600" dirty="0"/>
              <a:t>xDN3_N5P_0 = 1.0</a:t>
            </a:r>
          </a:p>
          <a:p>
            <a:r>
              <a:rPr lang="en-US" sz="1600" dirty="0"/>
              <a:t>xDN3_N5P_1 = 0.0</a:t>
            </a:r>
          </a:p>
        </p:txBody>
      </p:sp>
    </p:spTree>
    <p:extLst>
      <p:ext uri="{BB962C8B-B14F-4D97-AF65-F5344CB8AC3E}">
        <p14:creationId xmlns:p14="http://schemas.microsoft.com/office/powerpoint/2010/main" val="9860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PuLP</a:t>
            </a:r>
            <a:r>
              <a:rPr lang="en-US" dirty="0" smtClean="0"/>
              <a:t> returned “undefined”</a:t>
            </a:r>
          </a:p>
          <a:p>
            <a:pPr lvl="1"/>
            <a:r>
              <a:rPr lang="en-US" dirty="0" smtClean="0"/>
              <a:t>Try CBC from command line: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cbc</a:t>
            </a:r>
            <a:r>
              <a:rPr lang="en-US" dirty="0" smtClean="0"/>
              <a:t> SPLinkPathEx1Paths2.lp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Problem doesn’t have a solution!!!</a:t>
            </a:r>
          </a:p>
          <a:p>
            <a:pPr lvl="1"/>
            <a:r>
              <a:rPr lang="en-US" dirty="0" smtClean="0"/>
              <a:t>What can we do?</a:t>
            </a:r>
          </a:p>
          <a:p>
            <a:pPr lvl="2"/>
            <a:r>
              <a:rPr lang="en-US" dirty="0" smtClean="0"/>
              <a:t>Change Network (expensive)</a:t>
            </a:r>
          </a:p>
          <a:p>
            <a:pPr lvl="2"/>
            <a:r>
              <a:rPr lang="en-US" dirty="0" smtClean="0"/>
              <a:t>Reduce Demands (loose customers)</a:t>
            </a:r>
          </a:p>
          <a:p>
            <a:pPr lvl="2"/>
            <a:r>
              <a:rPr lang="en-US" dirty="0" smtClean="0"/>
              <a:t>Try more paths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0579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2743200"/>
            <a:ext cx="3429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Path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72000" cy="1629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More Paths: Use three per demand</a:t>
            </a:r>
          </a:p>
          <a:p>
            <a:pPr lvl="1"/>
            <a:r>
              <a:rPr lang="fr-FR" dirty="0"/>
              <a:t>&lt;N1,N6&gt;:24, &lt;N0", "N3&gt;:: 25, &lt;N2, N3&gt;: 29,  &lt;N0", N2&gt;: 16, &lt;N3, N5&gt;: 31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904999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Status: Optimal</a:t>
            </a:r>
          </a:p>
          <a:p>
            <a:r>
              <a:rPr lang="en-US" dirty="0"/>
              <a:t>xDN0_N2P_0 = 1.0</a:t>
            </a:r>
          </a:p>
          <a:p>
            <a:r>
              <a:rPr lang="en-US" dirty="0" smtClean="0"/>
              <a:t>xDN0_N3P_0 </a:t>
            </a:r>
            <a:r>
              <a:rPr lang="en-US" dirty="0"/>
              <a:t>= 1.0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xDN1_N6P_2 </a:t>
            </a:r>
            <a:r>
              <a:rPr lang="en-US" dirty="0">
                <a:solidFill>
                  <a:srgbClr val="C00000"/>
                </a:solidFill>
              </a:rPr>
              <a:t>= 1.0</a:t>
            </a:r>
          </a:p>
          <a:p>
            <a:r>
              <a:rPr lang="en-US" dirty="0"/>
              <a:t>xDN2_N3P_0 = 1.0</a:t>
            </a:r>
          </a:p>
          <a:p>
            <a:r>
              <a:rPr lang="en-US" dirty="0" smtClean="0"/>
              <a:t>xDN3_N5P_0 </a:t>
            </a:r>
            <a:r>
              <a:rPr lang="en-US" dirty="0"/>
              <a:t>= </a:t>
            </a:r>
            <a:r>
              <a:rPr lang="en-US" dirty="0" smtClean="0"/>
              <a:t>1.0</a:t>
            </a:r>
          </a:p>
          <a:p>
            <a:endParaRPr lang="en-US" dirty="0"/>
          </a:p>
          <a:p>
            <a:r>
              <a:rPr lang="en-US" dirty="0" smtClean="0"/>
              <a:t>Actual Paths used:</a:t>
            </a:r>
          </a:p>
          <a:p>
            <a:r>
              <a:rPr lang="en-US" dirty="0"/>
              <a:t>["N0", "N1", "N2</a:t>
            </a:r>
            <a:r>
              <a:rPr lang="en-US" dirty="0" smtClean="0"/>
              <a:t>"]</a:t>
            </a:r>
          </a:p>
          <a:p>
            <a:r>
              <a:rPr lang="en-US" dirty="0"/>
              <a:t>["N0", "N6", "N3</a:t>
            </a:r>
            <a:r>
              <a:rPr lang="en-US" dirty="0" smtClean="0"/>
              <a:t>"]</a:t>
            </a:r>
          </a:p>
          <a:p>
            <a:r>
              <a:rPr lang="en-US" dirty="0"/>
              <a:t>["N1", "N0", "N5", "N6</a:t>
            </a:r>
            <a:r>
              <a:rPr lang="en-US" dirty="0" smtClean="0"/>
              <a:t>"]</a:t>
            </a:r>
          </a:p>
          <a:p>
            <a:r>
              <a:rPr lang="en-US" dirty="0"/>
              <a:t>["N2", "N3</a:t>
            </a:r>
            <a:r>
              <a:rPr lang="en-US" dirty="0" smtClean="0"/>
              <a:t>"]</a:t>
            </a:r>
          </a:p>
          <a:p>
            <a:r>
              <a:rPr lang="en-US" dirty="0"/>
              <a:t>["N3", "N4", "N5"]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29501"/>
            <a:ext cx="4267200" cy="337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105400" y="2971800"/>
            <a:ext cx="990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2534" y="6183868"/>
            <a:ext cx="222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of 3</a:t>
            </a:r>
            <a:r>
              <a:rPr lang="en-US" baseline="30000" dirty="0" smtClean="0"/>
              <a:t>rd</a:t>
            </a:r>
            <a:r>
              <a:rPr lang="en-US" dirty="0" smtClean="0"/>
              <a:t> choice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Path Allocation Node Link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Constants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𝑒𝑣</m:t>
                        </m:r>
                      </m:sub>
                    </m:sSub>
                  </m:oMath>
                </a14:m>
                <a:r>
                  <a:rPr lang="en-US" dirty="0" smtClean="0"/>
                  <a:t> = 1 if link e originates at node v, 0 otherwise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</m:t>
                        </m:r>
                      </m:sub>
                    </m:sSub>
                  </m:oMath>
                </a14:m>
                <a:r>
                  <a:rPr lang="en-US" dirty="0"/>
                  <a:t> = 1 if link e </a:t>
                </a:r>
                <a:r>
                  <a:rPr lang="en-US" dirty="0" smtClean="0"/>
                  <a:t>terminates at </a:t>
                </a:r>
                <a:r>
                  <a:rPr lang="en-US" dirty="0"/>
                  <a:t>node v, 0 otherwise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source node of demand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sink node </a:t>
                </a:r>
                <a:r>
                  <a:rPr lang="en-US" dirty="0"/>
                  <a:t>of demand </a:t>
                </a:r>
                <a:r>
                  <a:rPr lang="en-US" dirty="0" smtClean="0"/>
                  <a:t>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volumne </a:t>
                </a:r>
                <a:r>
                  <a:rPr lang="en-US" dirty="0"/>
                  <a:t>of demand </a:t>
                </a:r>
                <a:r>
                  <a:rPr lang="en-US" dirty="0" smtClean="0"/>
                  <a:t>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unit cost of link 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capacity </a:t>
                </a:r>
                <a:r>
                  <a:rPr lang="en-US" dirty="0"/>
                  <a:t>of link </a:t>
                </a:r>
                <a:r>
                  <a:rPr lang="en-US" dirty="0" smtClean="0"/>
                  <a:t>e</a:t>
                </a:r>
              </a:p>
              <a:p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binary indicator for flow realizing demand d allocated to link e</a:t>
                </a:r>
              </a:p>
              <a:p>
                <a:r>
                  <a:rPr lang="en-US" dirty="0" smtClean="0"/>
                  <a:t>Objective</a:t>
                </a:r>
              </a:p>
              <a:p>
                <a:pPr lvl="1"/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Constraints</a:t>
                </a:r>
              </a:p>
              <a:p>
                <a:pPr lvl="1"/>
                <a:r>
                  <a:rPr lang="en-US" dirty="0" smtClean="0"/>
                  <a:t>Node balance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𝑒𝑑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𝑒𝑑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Link capacity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𝑒𝑑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1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593" t="-1647" b="-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29400" y="1828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See page 121 of P&amp;M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Node-Link in Python 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24800" cy="496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6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Node-Link in Python II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916253" cy="35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SPA Node-Link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62225"/>
            <a:ext cx="5334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35" y="3795711"/>
            <a:ext cx="242093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4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Node-Link Extra Feature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Limiting number of hops per demand path?</a:t>
                </a:r>
              </a:p>
              <a:p>
                <a:pPr lvl="1"/>
                <a:r>
                  <a:rPr lang="en-US" dirty="0" smtClean="0"/>
                  <a:t>How could we do this…</a:t>
                </a:r>
              </a:p>
              <a:p>
                <a:pPr lvl="1"/>
                <a:r>
                  <a:rPr lang="en-US" dirty="0" smtClean="0"/>
                  <a:t>How about: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𝑒𝑑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is the hop count limit for each demand.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Encourage demand &lt;N1, N6&gt; to take a shorter path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953000"/>
            <a:ext cx="405384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3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Demand splitting across Paths</a:t>
            </a:r>
          </a:p>
          <a:p>
            <a:pPr lvl="1"/>
            <a:r>
              <a:rPr lang="en-US" dirty="0" smtClean="0"/>
              <a:t>How does this come about? When is it allowed?</a:t>
            </a:r>
          </a:p>
          <a:p>
            <a:r>
              <a:rPr lang="en-US" dirty="0" smtClean="0"/>
              <a:t>Limited Demand Split (Section 4.2.3)</a:t>
            </a:r>
          </a:p>
          <a:p>
            <a:pPr lvl="1"/>
            <a:r>
              <a:rPr lang="en-US" dirty="0" smtClean="0"/>
              <a:t>Link-Path, Node-Link</a:t>
            </a:r>
          </a:p>
          <a:p>
            <a:pPr lvl="1"/>
            <a:r>
              <a:rPr lang="en-US" dirty="0" smtClean="0"/>
              <a:t>No splitting</a:t>
            </a:r>
          </a:p>
          <a:p>
            <a:r>
              <a:rPr lang="en-US" dirty="0" smtClean="0"/>
              <a:t>Technologies for Inverse Multiplexing</a:t>
            </a:r>
          </a:p>
          <a:p>
            <a:pPr lvl="1"/>
            <a:r>
              <a:rPr lang="en-US" dirty="0" smtClean="0"/>
              <a:t>MLPP, VCAT, But not LAG</a:t>
            </a:r>
          </a:p>
          <a:p>
            <a:r>
              <a:rPr lang="en-US" dirty="0" smtClean="0"/>
              <a:t>Other Constraints</a:t>
            </a:r>
          </a:p>
          <a:p>
            <a:pPr lvl="1"/>
            <a:r>
              <a:rPr lang="en-US" dirty="0" smtClean="0"/>
              <a:t>Forbidden links or paths (Example 4.1 page 111)</a:t>
            </a:r>
          </a:p>
          <a:p>
            <a:pPr lvl="1"/>
            <a:r>
              <a:rPr lang="en-US" dirty="0" smtClean="0"/>
              <a:t>Bi-directional assignment in Node-Link formulation</a:t>
            </a:r>
          </a:p>
          <a:p>
            <a:r>
              <a:rPr lang="en-US" dirty="0" smtClean="0"/>
              <a:t>Quick Feasibility Checks</a:t>
            </a:r>
          </a:p>
          <a:p>
            <a:pPr lvl="1"/>
            <a:r>
              <a:rPr lang="en-US" dirty="0" smtClean="0"/>
              <a:t>Maximum flow between two nodes</a:t>
            </a:r>
          </a:p>
          <a:p>
            <a:pPr lvl="1"/>
            <a:r>
              <a:rPr lang="en-US" dirty="0" smtClean="0"/>
              <a:t>Widest Path between two nodes</a:t>
            </a:r>
          </a:p>
        </p:txBody>
      </p:sp>
    </p:spTree>
    <p:extLst>
      <p:ext uri="{BB962C8B-B14F-4D97-AF65-F5344CB8AC3E}">
        <p14:creationId xmlns:p14="http://schemas.microsoft.com/office/powerpoint/2010/main" val="20302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Hop Count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229600" cy="68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worked, </a:t>
            </a:r>
            <a:r>
              <a:rPr lang="en-US" dirty="0" smtClean="0"/>
              <a:t>forced other demands to take longer paths!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7500"/>
            <a:ext cx="489994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2286000" cy="260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199"/>
            <a:ext cx="4648200" cy="117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General Notion</a:t>
            </a:r>
          </a:p>
          <a:p>
            <a:pPr lvl="1"/>
            <a:r>
              <a:rPr lang="en-US" dirty="0" smtClean="0"/>
              <a:t>The breaking of a high speed stream into several smaller streams and their reassembly at the destination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en.wikipedia.org/wiki/Inverse_multiplexing</a:t>
            </a:r>
            <a:r>
              <a:rPr lang="en-US" dirty="0" smtClean="0"/>
              <a:t>  </a:t>
            </a:r>
          </a:p>
          <a:p>
            <a:r>
              <a:rPr lang="en-US" dirty="0" smtClean="0"/>
              <a:t>Virtual Concatenation (SONET, SDH, G.709)</a:t>
            </a:r>
          </a:p>
          <a:p>
            <a:pPr lvl="1"/>
            <a:r>
              <a:rPr lang="en-US" dirty="0" smtClean="0"/>
              <a:t>Included in G.707 and G.709, Link Capacity Adjustment Scheme (LCAS) in G.7042</a:t>
            </a:r>
            <a:endParaRPr lang="en-US" dirty="0"/>
          </a:p>
          <a:p>
            <a:pPr lvl="1"/>
            <a:r>
              <a:rPr lang="en-US" dirty="0"/>
              <a:t>G. Bernstein, D. </a:t>
            </a:r>
            <a:r>
              <a:rPr lang="en-US" dirty="0" err="1"/>
              <a:t>Caviglia</a:t>
            </a:r>
            <a:r>
              <a:rPr lang="en-US" dirty="0"/>
              <a:t>, R. </a:t>
            </a:r>
            <a:r>
              <a:rPr lang="en-US" dirty="0" err="1"/>
              <a:t>Rabbat</a:t>
            </a:r>
            <a:r>
              <a:rPr lang="en-US" dirty="0"/>
              <a:t>, and H. Van </a:t>
            </a:r>
            <a:r>
              <a:rPr lang="en-US" dirty="0" err="1"/>
              <a:t>Helvoort</a:t>
            </a:r>
            <a:r>
              <a:rPr lang="en-US" dirty="0"/>
              <a:t>, “VCAT-LCAS in a clamshell,” </a:t>
            </a:r>
            <a:r>
              <a:rPr lang="en-US" i="1" dirty="0"/>
              <a:t>IEEE Communications Magazine</a:t>
            </a:r>
            <a:r>
              <a:rPr lang="en-US" dirty="0"/>
              <a:t>, vol. 44, no. 5, pp. 34–36, May 2006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You’ll get to read about this…</a:t>
            </a:r>
            <a:endParaRPr lang="en-US" dirty="0"/>
          </a:p>
          <a:p>
            <a:r>
              <a:rPr lang="en-US" dirty="0" smtClean="0"/>
              <a:t>Multi-Link PPP (point to point protocol)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en.wikipedia.org/wiki/Point-to-Point_Protocol#Multilink_PPP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Rather old technology</a:t>
            </a:r>
          </a:p>
          <a:p>
            <a:r>
              <a:rPr lang="en-US" dirty="0" smtClean="0"/>
              <a:t>May be done at “Application Layer”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4" y="2895600"/>
            <a:ext cx="5715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Forbidden Links or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0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Network Example</a:t>
            </a:r>
          </a:p>
          <a:p>
            <a:pPr lvl="1"/>
            <a:r>
              <a:rPr lang="en-US" dirty="0" smtClean="0"/>
              <a:t>Links to data centers are different from other links. Why?</a:t>
            </a:r>
          </a:p>
          <a:p>
            <a:pPr lvl="1"/>
            <a:r>
              <a:rPr lang="en-US" dirty="0" smtClean="0"/>
              <a:t>Data centers contain lots of switches but we may not want to treat them as switches. Why?</a:t>
            </a:r>
          </a:p>
          <a:p>
            <a:pPr lvl="1"/>
            <a:r>
              <a:rPr lang="en-US" dirty="0" smtClean="0"/>
              <a:t>What happens if we apply k-shortest paths blindly to this network? What about a Node-Link design problem formulation?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3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Computing k-shortest paths from DC1 to DC4 as part of a Link-Path formulation, got the path below</a:t>
            </a:r>
          </a:p>
          <a:p>
            <a:r>
              <a:rPr lang="en-US" dirty="0" smtClean="0"/>
              <a:t>Not good, really shouldn’t use DC2 as a “transit” node</a:t>
            </a:r>
          </a:p>
          <a:p>
            <a:r>
              <a:rPr lang="en-US" dirty="0" smtClean="0"/>
              <a:t>How can we avoid this problem?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6483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84517"/>
            <a:ext cx="3096674" cy="212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7544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How can you tell which of the above paths are “bad”?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Still using k-shortest paths algorithm for paths from DC1 to DC4 I was able to get the paths shown below</a:t>
            </a:r>
          </a:p>
          <a:p>
            <a:r>
              <a:rPr lang="en-US" dirty="0" smtClean="0"/>
              <a:t>How did I do this?</a:t>
            </a:r>
          </a:p>
          <a:p>
            <a:endParaRPr lang="en-US" dirty="0" smtClean="0"/>
          </a:p>
          <a:p>
            <a:r>
              <a:rPr lang="en-US" dirty="0" smtClean="0"/>
              <a:t>How can we avoid this problem?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38450"/>
            <a:ext cx="56102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71800"/>
            <a:ext cx="294132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8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Restrictions on Link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4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Node-Link capacitated allocation problem how can I prevent the flow for the demand &lt;DC2, DC6&gt; from going through DC5? Etc…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14675"/>
            <a:ext cx="5057158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37338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Answer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Add constraints to set the following link flow variables to zero</a:t>
            </a:r>
          </a:p>
          <a:p>
            <a:r>
              <a:rPr lang="en-US" sz="2000" dirty="0" smtClean="0"/>
              <a:t>X_LN4DC5_DDC2DC4 = 0.0</a:t>
            </a:r>
          </a:p>
          <a:p>
            <a:r>
              <a:rPr lang="en-US" sz="2000" dirty="0" smtClean="0"/>
              <a:t>X_LDC5N5_DDC2DC4 </a:t>
            </a:r>
            <a:r>
              <a:rPr lang="en-US" sz="2000" dirty="0"/>
              <a:t>= 0.0</a:t>
            </a:r>
          </a:p>
          <a:p>
            <a:r>
              <a:rPr lang="en-US" sz="2000" dirty="0" smtClean="0"/>
              <a:t>Etc…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72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Assignment with Node-Link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Node-Link Formulation</a:t>
            </a:r>
          </a:p>
          <a:p>
            <a:pPr lvl="1"/>
            <a:r>
              <a:rPr lang="en-US" dirty="0" smtClean="0"/>
              <a:t>Works with directed graphs</a:t>
            </a:r>
          </a:p>
          <a:p>
            <a:pPr lvl="1"/>
            <a:r>
              <a:rPr lang="en-US" dirty="0" smtClean="0"/>
              <a:t>Treats all demands as directed too</a:t>
            </a:r>
          </a:p>
          <a:p>
            <a:r>
              <a:rPr lang="en-US" dirty="0" smtClean="0"/>
              <a:t>Some technologies assume </a:t>
            </a:r>
            <a:r>
              <a:rPr lang="en-US" dirty="0" err="1" smtClean="0"/>
              <a:t>bidirectionality</a:t>
            </a:r>
            <a:endParaRPr lang="en-US" dirty="0" smtClean="0"/>
          </a:p>
          <a:p>
            <a:pPr lvl="1"/>
            <a:r>
              <a:rPr lang="en-US" dirty="0" smtClean="0"/>
              <a:t>SONET, SDH, PDH (old E1,T1 hierarchies)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Must make the network directed but symmetric</a:t>
            </a:r>
          </a:p>
          <a:p>
            <a:pPr lvl="1"/>
            <a:r>
              <a:rPr lang="en-US" dirty="0" smtClean="0"/>
              <a:t>Must make the demands symmetric</a:t>
            </a:r>
          </a:p>
          <a:p>
            <a:pPr lvl="1"/>
            <a:r>
              <a:rPr lang="en-US" dirty="0" smtClean="0"/>
              <a:t>Must force the flows traversing a bidirectional link pair for a bidirectional demand pair to be equal.</a:t>
            </a:r>
          </a:p>
        </p:txBody>
      </p:sp>
    </p:spTree>
    <p:extLst>
      <p:ext uri="{BB962C8B-B14F-4D97-AF65-F5344CB8AC3E}">
        <p14:creationId xmlns:p14="http://schemas.microsoft.com/office/powerpoint/2010/main" val="37947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Necessary versus Sufficient conditions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en.wikipedia.org/wiki/Necessity_and_sufficiency</a:t>
            </a:r>
            <a:endParaRPr lang="en-US" dirty="0" smtClean="0"/>
          </a:p>
          <a:p>
            <a:pPr lvl="1"/>
            <a:r>
              <a:rPr lang="en-US" dirty="0" smtClean="0"/>
              <a:t>We would like quick checks of allocation feasibility</a:t>
            </a:r>
          </a:p>
          <a:p>
            <a:pPr lvl="1"/>
            <a:r>
              <a:rPr lang="en-US" dirty="0"/>
              <a:t>The assertion that </a:t>
            </a:r>
            <a:r>
              <a:rPr lang="en-US" i="1" dirty="0"/>
              <a:t>Q</a:t>
            </a:r>
            <a:r>
              <a:rPr lang="en-US" dirty="0"/>
              <a:t> is necessary for </a:t>
            </a:r>
            <a:r>
              <a:rPr lang="en-US" i="1" dirty="0"/>
              <a:t>P</a:t>
            </a:r>
            <a:r>
              <a:rPr lang="en-US" dirty="0"/>
              <a:t> is colloquially equivalent to "</a:t>
            </a:r>
            <a:r>
              <a:rPr lang="en-US" i="1" dirty="0"/>
              <a:t>P</a:t>
            </a:r>
            <a:r>
              <a:rPr lang="en-US" dirty="0"/>
              <a:t> cannot be true unless </a:t>
            </a:r>
            <a:r>
              <a:rPr lang="en-US" i="1" dirty="0"/>
              <a:t>Q</a:t>
            </a:r>
            <a:r>
              <a:rPr lang="en-US" dirty="0"/>
              <a:t> is true," or "if Q is false then P is false</a:t>
            </a:r>
            <a:r>
              <a:rPr lang="en-US" dirty="0" smtClean="0"/>
              <a:t>.“ 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would be a computationally “easy” check for feasibility for a SPA problem?</a:t>
            </a:r>
          </a:p>
          <a:p>
            <a:pPr lvl="1"/>
            <a:r>
              <a:rPr lang="en-US" dirty="0" smtClean="0"/>
              <a:t>For each demand pair check if the capacity of the widest path is less than the demand volume. If it is then the problem is infeasible.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Feasibility Check for Allocation with Splitting?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Could look at each demand pair and ask if the maximum allowed flow between that pair (alone) is less than the demand. If so then the problem is infeasible.</a:t>
                </a:r>
              </a:p>
              <a:p>
                <a:pPr lvl="1"/>
                <a:r>
                  <a:rPr lang="en-US" dirty="0" smtClean="0"/>
                  <a:t>But how hard is it computationally to find the maximum flow between to nodes in a network?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</a:t>
                </a:r>
                <a:r>
                  <a:rPr lang="en-US" dirty="0" smtClean="0">
                    <a:hlinkClick r:id="rId2"/>
                  </a:rPr>
                  <a:t>en.wikipedia.org/wiki/Max_flow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Edmonds-Karp (Ford-Fulkerson) algorithm </a:t>
                </a:r>
                <a:r>
                  <a:rPr lang="en-US" dirty="0" smtClean="0">
                    <a:hlinkClick r:id="rId3"/>
                  </a:rPr>
                  <a:t>https</a:t>
                </a:r>
                <a:r>
                  <a:rPr lang="en-US" dirty="0">
                    <a:hlinkClick r:id="rId3"/>
                  </a:rPr>
                  <a:t>://</a:t>
                </a:r>
                <a:r>
                  <a:rPr lang="en-US" dirty="0" smtClean="0">
                    <a:hlinkClick r:id="rId3"/>
                  </a:rPr>
                  <a:t>en.wikipedia.org/wiki/Edmonds%E2%80%93Karp_algorithm</a:t>
                </a:r>
                <a:r>
                  <a:rPr lang="en-US" dirty="0" smtClean="0"/>
                  <a:t> 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time.</a:t>
                </a:r>
              </a:p>
              <a:p>
                <a:pPr lvl="1"/>
                <a:r>
                  <a:rPr lang="en-US" dirty="0" smtClean="0"/>
                  <a:t>See also Max-Flow/Min-cut theorem</a:t>
                </a:r>
              </a:p>
              <a:p>
                <a:pPr lvl="1"/>
                <a:r>
                  <a:rPr lang="en-US" dirty="0" smtClean="0"/>
                  <a:t>Available in </a:t>
                </a:r>
                <a:r>
                  <a:rPr lang="en-US" dirty="0" err="1" smtClean="0"/>
                  <a:t>NetworkX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481" t="-3504" r="-2000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5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r="2204"/>
          <a:stretch/>
        </p:blipFill>
        <p:spPr bwMode="auto">
          <a:xfrm>
            <a:off x="306779" y="3048000"/>
            <a:ext cx="4417621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69057"/>
            <a:ext cx="5267329" cy="143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Widest path v1 to v5 has capacity 14.  Why?</a:t>
            </a:r>
          </a:p>
          <a:p>
            <a:r>
              <a:rPr lang="en-US" dirty="0" smtClean="0"/>
              <a:t>Max flow from v1 to v5 is min(28, 25, 46) = 25 by max flow/min cut or Edmonds-Karp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6063" y="4812268"/>
            <a:ext cx="93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Links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7838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It occurs during optimization when flow for a demand is split amongst multiple paths.</a:t>
            </a:r>
          </a:p>
          <a:p>
            <a:r>
              <a:rPr lang="en-US" dirty="0" smtClean="0"/>
              <a:t>Does this represent a valid solution?</a:t>
            </a:r>
          </a:p>
          <a:p>
            <a:pPr lvl="1"/>
            <a:r>
              <a:rPr lang="en-US" dirty="0" smtClean="0"/>
              <a:t>It depends on the technologies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0"/>
            <a:ext cx="51244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4953000"/>
            <a:ext cx="459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10200" y="1143000"/>
            <a:ext cx="3200400" cy="33644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Capacitated Allocation Problem</a:t>
            </a:r>
          </a:p>
          <a:p>
            <a:pPr lvl="1"/>
            <a:r>
              <a:rPr lang="en-US" dirty="0" smtClean="0"/>
              <a:t>Node-Link Formulation  with 18 directed links</a:t>
            </a:r>
          </a:p>
          <a:p>
            <a:pPr lvl="1"/>
            <a:r>
              <a:rPr lang="en-US" dirty="0" smtClean="0"/>
              <a:t>5 Demands</a:t>
            </a:r>
          </a:p>
          <a:p>
            <a:pPr lvl="1"/>
            <a:r>
              <a:rPr lang="en-US" dirty="0" smtClean="0"/>
              <a:t>Links all have same weight and capacity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53075"/>
            <a:ext cx="44577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2578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Demands: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507468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Links: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765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58" y="1143000"/>
            <a:ext cx="8229600" cy="1219200"/>
          </a:xfrm>
        </p:spPr>
        <p:txBody>
          <a:bodyPr/>
          <a:lstStyle/>
          <a:p>
            <a:pPr lvl="1"/>
            <a:r>
              <a:rPr lang="en-US" dirty="0" smtClean="0"/>
              <a:t>Demand &lt;N1, N6&gt; split into 3 paths</a:t>
            </a:r>
          </a:p>
          <a:p>
            <a:pPr lvl="1"/>
            <a:r>
              <a:rPr lang="en-US" dirty="0" smtClean="0"/>
              <a:t>Demand &lt;N3, N5&gt; split into 2 paths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2" y="3505200"/>
            <a:ext cx="3989138" cy="31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58633"/>
            <a:ext cx="3810000" cy="3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11130"/>
            <a:ext cx="3581400" cy="67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0" y="2711130"/>
            <a:ext cx="2870869" cy="7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5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splitting?</a:t>
            </a:r>
          </a:p>
          <a:p>
            <a:pPr lvl="1"/>
            <a:r>
              <a:rPr lang="en-US" dirty="0" smtClean="0"/>
              <a:t>Demands &lt;N1,N6&gt;, &lt;N2,N0&gt;, and &lt;N0,N3&gt; might all want to use similar shortest paths</a:t>
            </a:r>
          </a:p>
          <a:p>
            <a:pPr lvl="2"/>
            <a:r>
              <a:rPr lang="en-US" dirty="0" smtClean="0"/>
              <a:t>In this optimal solution link loads are: (u'N0</a:t>
            </a:r>
            <a:r>
              <a:rPr lang="en-US" dirty="0"/>
              <a:t>', u'N6'): 40.0, </a:t>
            </a:r>
            <a:r>
              <a:rPr lang="en-US" dirty="0" smtClean="0"/>
              <a:t>(</a:t>
            </a:r>
            <a:r>
              <a:rPr lang="en-US" dirty="0"/>
              <a:t>u'N1', u'N0'): </a:t>
            </a:r>
            <a:r>
              <a:rPr lang="en-US" dirty="0" smtClean="0"/>
              <a:t>40.0</a:t>
            </a:r>
            <a:r>
              <a:rPr lang="en-US" dirty="0"/>
              <a:t> </a:t>
            </a:r>
            <a:r>
              <a:rPr lang="en-US" dirty="0" smtClean="0"/>
              <a:t>(saturated)</a:t>
            </a:r>
          </a:p>
          <a:p>
            <a:pPr lvl="2"/>
            <a:r>
              <a:rPr lang="en-US" dirty="0" smtClean="0"/>
              <a:t>Seems like splitting is needed for optimality</a:t>
            </a:r>
          </a:p>
          <a:p>
            <a:pPr lvl="1"/>
            <a:r>
              <a:rPr lang="en-US" dirty="0" smtClean="0"/>
              <a:t>What about demand &lt;N3, N5&gt;:31 ?</a:t>
            </a:r>
            <a:endParaRPr lang="en-US" dirty="0"/>
          </a:p>
          <a:p>
            <a:pPr lvl="2"/>
            <a:r>
              <a:rPr lang="en-US" dirty="0" smtClean="0"/>
              <a:t>Link loads (N3,N6): 40, (N6,N5): 23; (N3, N4): 17, (N4, N5): 17</a:t>
            </a:r>
          </a:p>
          <a:p>
            <a:pPr lvl="2"/>
            <a:r>
              <a:rPr lang="en-US" dirty="0" smtClean="0"/>
              <a:t>Looks like room to put the whole demand on the {N3, N4, N5} path.</a:t>
            </a:r>
          </a:p>
          <a:p>
            <a:pPr lvl="2"/>
            <a:r>
              <a:rPr lang="en-US" dirty="0" smtClean="0"/>
              <a:t>Splitting because paths had equal weight</a:t>
            </a:r>
          </a:p>
        </p:txBody>
      </p:sp>
    </p:spTree>
    <p:extLst>
      <p:ext uri="{BB962C8B-B14F-4D97-AF65-F5344CB8AC3E}">
        <p14:creationId xmlns:p14="http://schemas.microsoft.com/office/powerpoint/2010/main" val="9782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Directed Network, Directed Demands</a:t>
            </a:r>
          </a:p>
          <a:p>
            <a:pPr lvl="1"/>
            <a:r>
              <a:rPr lang="en-US" dirty="0" smtClean="0"/>
              <a:t>Path chosen not necessarily symmetric!</a:t>
            </a:r>
          </a:p>
          <a:p>
            <a:pPr lvl="1"/>
            <a:r>
              <a:rPr lang="en-US" dirty="0" smtClean="0"/>
              <a:t>Technologies such as SONET, SDH, and G.709 require bi-directional symmetry  of paths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60796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>
            <a:off x="685800" y="3429000"/>
            <a:ext cx="457200" cy="685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685800" y="5943600"/>
            <a:ext cx="457200" cy="685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76201" y="4233827"/>
            <a:ext cx="461665" cy="11101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/>
              <a:t>Symmetric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43000" y="5181600"/>
            <a:ext cx="660796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5715000"/>
            <a:ext cx="660796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0800000">
            <a:off x="7920335" y="4181845"/>
            <a:ext cx="461665" cy="1518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 Symmetric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2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 smtClean="0"/>
                  <a:t>The Usual </a:t>
                </a:r>
                <a:r>
                  <a:rPr lang="en-US" b="1" i="1" dirty="0"/>
                  <a:t>A</a:t>
                </a:r>
                <a:r>
                  <a:rPr lang="en-US" b="1" i="1" dirty="0" smtClean="0"/>
                  <a:t>nswer</a:t>
                </a:r>
              </a:p>
              <a:p>
                <a:pPr lvl="1"/>
                <a:r>
                  <a:rPr lang="en-US" dirty="0" smtClean="0"/>
                  <a:t>Add some kind of constraint…</a:t>
                </a:r>
              </a:p>
              <a:p>
                <a:r>
                  <a:rPr lang="en-US" dirty="0" smtClean="0"/>
                  <a:t>Modified Link-Path Formulation I</a:t>
                </a:r>
              </a:p>
              <a:p>
                <a:pPr lvl="1"/>
                <a:r>
                  <a:rPr lang="en-US" dirty="0"/>
                  <a:t>Path flows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US" dirty="0"/>
                  <a:t> (we’ll have a variable per demand and per path)</a:t>
                </a:r>
              </a:p>
              <a:p>
                <a:pPr lvl="1"/>
                <a:r>
                  <a:rPr lang="en-US" dirty="0" smtClean="0"/>
                  <a:t>New </a:t>
                </a:r>
                <a:r>
                  <a:rPr lang="en-US" b="1" i="1" dirty="0" smtClean="0"/>
                  <a:t>Binary</a:t>
                </a:r>
                <a:r>
                  <a:rPr lang="en-US" dirty="0" smtClean="0"/>
                  <a:t> variables for each path </a:t>
                </a:r>
                <a:r>
                  <a:rPr lang="en-US" dirty="0"/>
                  <a:t>flows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(1 indicates the path is used, 0 not used)</a:t>
                </a:r>
              </a:p>
              <a:p>
                <a:pPr lvl="1"/>
                <a:r>
                  <a:rPr lang="en-US" dirty="0" smtClean="0"/>
                  <a:t>Objective: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𝑑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𝑒𝑑𝑝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is the cost of link 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𝑒𝑑𝑝</m:t>
                        </m:r>
                      </m:sub>
                    </m:sSub>
                  </m:oMath>
                </a14:m>
                <a:r>
                  <a:rPr lang="en-US" dirty="0" smtClean="0"/>
                  <a:t> indicator if link e is in path </a:t>
                </a:r>
                <a:r>
                  <a:rPr lang="en-US" dirty="0" err="1" smtClean="0"/>
                  <a:t>d,p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Link Path Formulation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Constraints</a:t>
                </a:r>
              </a:p>
              <a:p>
                <a:pPr lvl="1"/>
                <a:r>
                  <a:rPr lang="en-US" dirty="0" smtClean="0"/>
                  <a:t>Demand satisfaction &amp; “all or nothing”: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=1,…,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Link Capacity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𝑒𝑑𝑝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=1,…,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20438</TotalTime>
  <Words>1902</Words>
  <Application>Microsoft Office PowerPoint</Application>
  <PresentationFormat>On-screen Show (4:3)</PresentationFormat>
  <Paragraphs>229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Capacitated Design: Part II</vt:lpstr>
      <vt:lpstr>Outline</vt:lpstr>
      <vt:lpstr>Demand Splitting</vt:lpstr>
      <vt:lpstr>Splitting Example</vt:lpstr>
      <vt:lpstr>Splitting Example (cont)</vt:lpstr>
      <vt:lpstr>Splitting Example (cont)</vt:lpstr>
      <vt:lpstr>Splitting Example (cont)</vt:lpstr>
      <vt:lpstr>What can be done?</vt:lpstr>
      <vt:lpstr>Modified Link Path Formulation I</vt:lpstr>
      <vt:lpstr>That was easy?</vt:lpstr>
      <vt:lpstr>Example: Link-Path (Splitting)</vt:lpstr>
      <vt:lpstr>Single Path Link-Path in Python</vt:lpstr>
      <vt:lpstr>What Happened?</vt:lpstr>
      <vt:lpstr>Single Path Example (cont.)</vt:lpstr>
      <vt:lpstr>Single Path Allocation Node Link Formulation</vt:lpstr>
      <vt:lpstr>SPA Node-Link in Python I</vt:lpstr>
      <vt:lpstr>SPA Node-Link in Python II</vt:lpstr>
      <vt:lpstr>Example SPA Node-Link</vt:lpstr>
      <vt:lpstr>SPA Node-Link Extra Feature</vt:lpstr>
      <vt:lpstr>Example Hop Count Limit</vt:lpstr>
      <vt:lpstr>Inverse Multiplexing</vt:lpstr>
      <vt:lpstr>Forbidden Links or Paths</vt:lpstr>
      <vt:lpstr>Shortest Paths…</vt:lpstr>
      <vt:lpstr>Shortest Paths…</vt:lpstr>
      <vt:lpstr>Restrictions on Link Flows</vt:lpstr>
      <vt:lpstr>Bidirectional Assignment with Node-Link Formulation</vt:lpstr>
      <vt:lpstr>Feasibility Checks</vt:lpstr>
      <vt:lpstr>Feasibility Check for Allocation with Splitting?</vt:lpstr>
      <vt:lpstr>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Dr. Greg M. Bernstein</dc:creator>
  <cp:lastModifiedBy>Dr. Greg M. Bernstein</cp:lastModifiedBy>
  <cp:revision>280</cp:revision>
  <dcterms:created xsi:type="dcterms:W3CDTF">2014-02-19T18:15:36Z</dcterms:created>
  <dcterms:modified xsi:type="dcterms:W3CDTF">2014-06-13T18:03:56Z</dcterms:modified>
</cp:coreProperties>
</file>