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60" r:id="rId6"/>
    <p:sldId id="262" r:id="rId7"/>
    <p:sldId id="258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10" y="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FB5AB-0469-4F32-A8EE-02221D2C068B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87550-DF3D-480E-A270-94776B59B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27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87550-DF3D-480E-A270-94776B59BB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41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F48E-68A1-48B8-ACED-50F150376B6A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540D-79B9-4723-AD4E-4E6CE158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F48E-68A1-48B8-ACED-50F150376B6A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540D-79B9-4723-AD4E-4E6CE158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0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F48E-68A1-48B8-ACED-50F150376B6A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540D-79B9-4723-AD4E-4E6CE158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5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F48E-68A1-48B8-ACED-50F150376B6A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540D-79B9-4723-AD4E-4E6CE158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4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F48E-68A1-48B8-ACED-50F150376B6A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540D-79B9-4723-AD4E-4E6CE158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7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F48E-68A1-48B8-ACED-50F150376B6A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540D-79B9-4723-AD4E-4E6CE158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7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F48E-68A1-48B8-ACED-50F150376B6A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540D-79B9-4723-AD4E-4E6CE158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4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F48E-68A1-48B8-ACED-50F150376B6A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540D-79B9-4723-AD4E-4E6CE158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9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F48E-68A1-48B8-ACED-50F150376B6A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540D-79B9-4723-AD4E-4E6CE158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F48E-68A1-48B8-ACED-50F150376B6A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540D-79B9-4723-AD4E-4E6CE158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1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F48E-68A1-48B8-ACED-50F150376B6A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540D-79B9-4723-AD4E-4E6CE158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8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DF48E-68A1-48B8-ACED-50F150376B6A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8540D-79B9-4723-AD4E-4E6CE158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9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grotto-networking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on.org/" TargetMode="External"/><Relationship Id="rId2" Type="http://schemas.openxmlformats.org/officeDocument/2006/relationships/hyperlink" Target="http://www.grotto-networking.com/GraphEdi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works.com/en/products_yed_about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networkx.github.io/documentation/latest/reference/readwrite.json_graph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python.org/2/library/json.html?highlight=json#js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196" y="0"/>
            <a:ext cx="9125803" cy="6858000"/>
          </a:xfrm>
          <a:prstGeom prst="rect">
            <a:avLst/>
          </a:prstGeom>
          <a:blipFill dpi="0" rotWithShape="1">
            <a:blip r:embed="rId3">
              <a:alphaModFix amt="14000"/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897" y="1752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i="1" dirty="0" smtClean="0"/>
              <a:t>Network </a:t>
            </a:r>
            <a:r>
              <a:rPr lang="en-US" b="1" i="1" dirty="0" smtClean="0"/>
              <a:t>Information: Manipulation,  Sharing,</a:t>
            </a:r>
            <a:r>
              <a:rPr lang="en-US" b="1" i="1" dirty="0"/>
              <a:t/>
            </a:r>
            <a:br>
              <a:rPr lang="en-US" b="1" i="1" dirty="0"/>
            </a:br>
            <a:r>
              <a:rPr lang="en-US" b="1" i="1" dirty="0" smtClean="0"/>
              <a:t>and Visualization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/>
          <a:p>
            <a:r>
              <a:rPr lang="en-US" b="1" i="1" dirty="0" smtClean="0">
                <a:solidFill>
                  <a:srgbClr val="0070C0"/>
                </a:solidFill>
              </a:rPr>
              <a:t>Dr. Greg </a:t>
            </a:r>
            <a:r>
              <a:rPr lang="en-US" b="1" i="1" dirty="0" smtClean="0">
                <a:solidFill>
                  <a:srgbClr val="0070C0"/>
                </a:solidFill>
              </a:rPr>
              <a:t>Bernstein</a:t>
            </a:r>
          </a:p>
          <a:p>
            <a:r>
              <a:rPr lang="en-US" b="1" i="1" dirty="0" smtClean="0">
                <a:solidFill>
                  <a:srgbClr val="0070C0"/>
                </a:solidFill>
              </a:rPr>
              <a:t>Grotto Networking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66687" y="6084332"/>
            <a:ext cx="295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hlinkClick r:id="rId4"/>
              </a:rPr>
              <a:t>www.grotto-networking.com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305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Network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JSON Format: </a:t>
            </a:r>
            <a:r>
              <a:rPr lang="en-US" dirty="0" err="1" smtClean="0"/>
              <a:t>NetworkX</a:t>
            </a:r>
            <a:r>
              <a:rPr lang="en-US" dirty="0" smtClean="0"/>
              <a:t> intrinsic</a:t>
            </a:r>
          </a:p>
          <a:p>
            <a:pPr lvl="1"/>
            <a:r>
              <a:rPr lang="en-US" dirty="0" smtClean="0"/>
              <a:t>Example (free) drawing tool: Web </a:t>
            </a:r>
            <a:r>
              <a:rPr lang="en-US" dirty="0"/>
              <a:t>based editor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www.grotto-networking.com/GraphEdit.html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JSON is the modern data exchange standard for the web. </a:t>
            </a:r>
            <a:r>
              <a:rPr lang="en-US" dirty="0"/>
              <a:t>See: </a:t>
            </a:r>
            <a:r>
              <a:rPr lang="en-US" dirty="0">
                <a:hlinkClick r:id="rId3"/>
              </a:rPr>
              <a:t>http://www.json.org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XML Based Format: </a:t>
            </a:r>
            <a:r>
              <a:rPr lang="en-US" dirty="0" err="1" smtClean="0"/>
              <a:t>GraphML</a:t>
            </a:r>
            <a:endParaRPr lang="en-US" dirty="0" smtClean="0"/>
          </a:p>
          <a:p>
            <a:pPr lvl="1"/>
            <a:r>
              <a:rPr lang="en-US" dirty="0" smtClean="0"/>
              <a:t>Example (free</a:t>
            </a:r>
            <a:r>
              <a:rPr lang="en-US" dirty="0"/>
              <a:t>) drawing tool: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www.yworks.com/en/products_yed_about.html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Can read with </a:t>
            </a:r>
            <a:r>
              <a:rPr lang="en-US" dirty="0" err="1" smtClean="0"/>
              <a:t>NetworkX</a:t>
            </a:r>
            <a:r>
              <a:rPr lang="en-US" dirty="0" smtClean="0"/>
              <a:t> but not custom link properties.</a:t>
            </a:r>
          </a:p>
          <a:p>
            <a:r>
              <a:rPr lang="en-US" dirty="0" smtClean="0"/>
              <a:t>Many other formats</a:t>
            </a:r>
          </a:p>
          <a:p>
            <a:pPr lvl="1"/>
            <a:r>
              <a:rPr lang="en-US" dirty="0" smtClean="0"/>
              <a:t>GML, LEDA, </a:t>
            </a:r>
            <a:r>
              <a:rPr lang="en-US" dirty="0" err="1" smtClean="0"/>
              <a:t>Pajek</a:t>
            </a:r>
            <a:r>
              <a:rPr lang="en-US" dirty="0" smtClean="0"/>
              <a:t>, etc… See </a:t>
            </a:r>
            <a:r>
              <a:rPr lang="en-US" dirty="0" err="1" smtClean="0"/>
              <a:t>NetworkX</a:t>
            </a:r>
            <a:r>
              <a:rPr lang="en-US" dirty="0" smtClean="0"/>
              <a:t> documentation and web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55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err="1" smtClean="0"/>
              <a:t>NetworkX</a:t>
            </a:r>
            <a:r>
              <a:rPr lang="en-US" dirty="0" smtClean="0"/>
              <a:t> JSON Graph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953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Minimal Example:</a:t>
            </a:r>
          </a:p>
          <a:p>
            <a:pPr lvl="1"/>
            <a:r>
              <a:rPr lang="en-US" dirty="0" smtClean="0"/>
              <a:t>Just a list of nodes and links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Can add attributes to nodes and links</a:t>
            </a:r>
          </a:p>
          <a:p>
            <a:pPr lvl="1"/>
            <a:r>
              <a:rPr lang="en-US" dirty="0" smtClean="0"/>
              <a:t>Can add any kind of attributes we need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447800"/>
            <a:ext cx="250507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622334"/>
            <a:ext cx="3048000" cy="208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432" y="4800600"/>
            <a:ext cx="2450768" cy="1670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4355068"/>
            <a:ext cx="277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tx2"/>
                </a:solidFill>
              </a:rPr>
              <a:t>Node with extra attributes: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30728" y="4419600"/>
            <a:ext cx="2667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tx2"/>
                </a:solidFill>
              </a:rPr>
              <a:t>Link with extra attributes:</a:t>
            </a:r>
            <a:endParaRPr lang="en-US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13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Writing </a:t>
            </a:r>
            <a:r>
              <a:rPr lang="en-US" dirty="0" err="1" smtClean="0"/>
              <a:t>NetworkX</a:t>
            </a:r>
            <a:r>
              <a:rPr lang="en-US" dirty="0" smtClean="0"/>
              <a:t>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Crucial import</a:t>
            </a:r>
          </a:p>
          <a:p>
            <a:endParaRPr lang="en-US" dirty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networkx.github.io/documentation/latest/reference/readwrite.json_graph.html</a:t>
            </a:r>
            <a:endParaRPr lang="en-US" dirty="0" smtClean="0"/>
          </a:p>
          <a:p>
            <a:r>
              <a:rPr lang="en-US" dirty="0" smtClean="0"/>
              <a:t>Reading from a file example: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09800"/>
            <a:ext cx="7239001" cy="44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953000"/>
            <a:ext cx="6254496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9174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Demand’s in Python &amp;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Demands in Python </a:t>
            </a:r>
          </a:p>
          <a:p>
            <a:pPr lvl="1"/>
            <a:r>
              <a:rPr lang="en-US" dirty="0" smtClean="0"/>
              <a:t>Use Python tuple as index to Python dictionary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Demands in JSON</a:t>
            </a:r>
          </a:p>
          <a:p>
            <a:pPr lvl="1"/>
            <a:r>
              <a:rPr lang="en-US" dirty="0" smtClean="0"/>
              <a:t>Use a JSON list of JSON objects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116" y="4876800"/>
            <a:ext cx="4711284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43200"/>
            <a:ext cx="5892421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7789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Demand conversion: </a:t>
            </a:r>
            <a:r>
              <a:rPr lang="en-US" dirty="0" err="1" smtClean="0"/>
              <a:t>Python</a:t>
            </a:r>
            <a:r>
              <a:rPr lang="en-US" dirty="0" err="1" smtClean="0">
                <a:sym typeface="Wingdings" panose="05000000000000000000" pitchFamily="2" charset="2"/>
              </a:rPr>
              <a:t>JSON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9572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Key import</a:t>
            </a:r>
          </a:p>
          <a:p>
            <a:endParaRPr lang="en-US" dirty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docs.python.org/2/library/json.html?highlight=json#json</a:t>
            </a:r>
            <a:endParaRPr lang="en-US" dirty="0" smtClean="0"/>
          </a:p>
          <a:p>
            <a:r>
              <a:rPr lang="en-US" dirty="0" smtClean="0"/>
              <a:t>Need a bit of extra work</a:t>
            </a:r>
          </a:p>
          <a:p>
            <a:pPr lvl="1"/>
            <a:r>
              <a:rPr lang="en-US" dirty="0" smtClean="0"/>
              <a:t>See file: jsonconverter.py for two simple </a:t>
            </a:r>
            <a:r>
              <a:rPr lang="en-US" dirty="0"/>
              <a:t>helper functions: </a:t>
            </a:r>
            <a:r>
              <a:rPr lang="en-US" dirty="0" err="1"/>
              <a:t>demands_to_j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 and </a:t>
            </a:r>
            <a:r>
              <a:rPr lang="en-US" dirty="0" err="1"/>
              <a:t>j_to_demands</a:t>
            </a:r>
            <a:r>
              <a:rPr lang="en-US" dirty="0"/>
              <a:t>(</a:t>
            </a:r>
            <a:r>
              <a:rPr lang="en-US" dirty="0" err="1"/>
              <a:t>d_list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Example usage: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1905000"/>
            <a:ext cx="14382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9" y="5334000"/>
            <a:ext cx="43719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6019800"/>
            <a:ext cx="5591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034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Candidate Paths in Python &amp;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3962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A dictionary indexed by demand pair whose value is a list of paths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JSON</a:t>
            </a:r>
          </a:p>
          <a:p>
            <a:pPr lvl="1"/>
            <a:r>
              <a:rPr lang="en-US" dirty="0" smtClean="0"/>
              <a:t>A list of JSON objects, each object containing a list of paths, with each path a list of nodes.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981200"/>
            <a:ext cx="41433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5000625"/>
            <a:ext cx="821055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7876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Candidate Paths: </a:t>
            </a:r>
            <a:r>
              <a:rPr lang="en-US" dirty="0" err="1" smtClean="0"/>
              <a:t>Python</a:t>
            </a:r>
            <a:r>
              <a:rPr lang="en-US" dirty="0" err="1" smtClean="0">
                <a:sym typeface="Wingdings" panose="05000000000000000000" pitchFamily="2" charset="2"/>
              </a:rPr>
              <a:t>JSON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95725"/>
          </a:xfrm>
        </p:spPr>
        <p:txBody>
          <a:bodyPr>
            <a:normAutofit/>
          </a:bodyPr>
          <a:lstStyle/>
          <a:p>
            <a:r>
              <a:rPr lang="en-US" dirty="0" smtClean="0"/>
              <a:t>Key import</a:t>
            </a:r>
            <a:endParaRPr lang="en-US" dirty="0"/>
          </a:p>
          <a:p>
            <a:r>
              <a:rPr lang="en-US" dirty="0" smtClean="0"/>
              <a:t>Need a bit of extra work</a:t>
            </a:r>
          </a:p>
          <a:p>
            <a:pPr lvl="1"/>
            <a:r>
              <a:rPr lang="en-US" dirty="0" smtClean="0"/>
              <a:t>See file: jsonconverter.py for two simple </a:t>
            </a:r>
            <a:r>
              <a:rPr lang="en-US" dirty="0"/>
              <a:t>helper functions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0070C0"/>
                </a:solidFill>
              </a:rPr>
              <a:t>paths_to_j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path_dict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 smtClean="0">
                <a:solidFill>
                  <a:srgbClr val="0070C0"/>
                </a:solidFill>
              </a:rPr>
              <a:t>j_to_path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path_list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Example usage:</a:t>
            </a:r>
          </a:p>
          <a:p>
            <a:pPr lvl="2"/>
            <a:r>
              <a:rPr lang="en-US" i="1" dirty="0" smtClean="0">
                <a:solidFill>
                  <a:srgbClr val="C00000"/>
                </a:solidFill>
              </a:rPr>
              <a:t>from </a:t>
            </a:r>
            <a:r>
              <a:rPr lang="en-US" i="1" dirty="0" err="1" smtClean="0">
                <a:solidFill>
                  <a:srgbClr val="C00000"/>
                </a:solidFill>
              </a:rPr>
              <a:t>jsonconverter</a:t>
            </a:r>
            <a:r>
              <a:rPr lang="en-US" i="1" dirty="0" smtClean="0">
                <a:solidFill>
                  <a:srgbClr val="C00000"/>
                </a:solidFill>
              </a:rPr>
              <a:t> import </a:t>
            </a:r>
            <a:r>
              <a:rPr lang="en-US" i="1" dirty="0" err="1" smtClean="0">
                <a:solidFill>
                  <a:srgbClr val="C00000"/>
                </a:solidFill>
              </a:rPr>
              <a:t>paths_to_j</a:t>
            </a:r>
            <a:r>
              <a:rPr lang="en-US" i="1" dirty="0" smtClean="0">
                <a:solidFill>
                  <a:srgbClr val="C00000"/>
                </a:solidFill>
              </a:rPr>
              <a:t>, </a:t>
            </a:r>
            <a:r>
              <a:rPr lang="en-US" i="1" dirty="0" err="1" smtClean="0">
                <a:solidFill>
                  <a:srgbClr val="C00000"/>
                </a:solidFill>
              </a:rPr>
              <a:t>j_to_paths</a:t>
            </a:r>
            <a:endParaRPr lang="en-US" i="1" dirty="0" smtClean="0">
              <a:solidFill>
                <a:srgbClr val="C00000"/>
              </a:solidFill>
            </a:endParaRPr>
          </a:p>
          <a:p>
            <a:pPr lvl="2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1714500"/>
            <a:ext cx="14382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105400"/>
            <a:ext cx="39528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5657850"/>
            <a:ext cx="49053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3796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6841</TotalTime>
  <Words>293</Words>
  <Application>Microsoft Office PowerPoint</Application>
  <PresentationFormat>On-screen Show (4:3)</PresentationFormat>
  <Paragraphs>56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Network Information: Manipulation,  Sharing, and Visualization</vt:lpstr>
      <vt:lpstr>Sharing Network Topology</vt:lpstr>
      <vt:lpstr>NetworkX JSON Graph format</vt:lpstr>
      <vt:lpstr>Reading &amp; Writing NetworkX JSON</vt:lpstr>
      <vt:lpstr>Demand’s in Python &amp; JSON</vt:lpstr>
      <vt:lpstr>Demand conversion: PythonJSON</vt:lpstr>
      <vt:lpstr>Candidate Paths in Python &amp; JSON</vt:lpstr>
      <vt:lpstr>Candidate Paths: PythonJSON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Dr. Greg M. Bernstein</dc:creator>
  <cp:lastModifiedBy>Dr. Greg M. Bernstein</cp:lastModifiedBy>
  <cp:revision>83</cp:revision>
  <dcterms:created xsi:type="dcterms:W3CDTF">2014-02-19T18:15:36Z</dcterms:created>
  <dcterms:modified xsi:type="dcterms:W3CDTF">2014-06-13T17:57:01Z</dcterms:modified>
</cp:coreProperties>
</file>