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7" r:id="rId14"/>
    <p:sldId id="272" r:id="rId15"/>
    <p:sldId id="274" r:id="rId16"/>
    <p:sldId id="261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CC33"/>
    <a:srgbClr val="D6009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0741-80AB-4094-B61E-D2A19399C740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E72B1-8E14-4DED-9F54-D8B0544E9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6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72B1-8E14-4DED-9F54-D8B0544E94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4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72B1-8E14-4DED-9F54-D8B0544E94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41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5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1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3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fld id="{D9943C51-69FA-4FE4-A8D3-BCE7BF4213A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F1C52E70-23C6-4E89-81B4-0F8D7EAC25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177800" indent="-177800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l"/>
        <a:tabLst>
          <a:tab pos="990600" algn="l"/>
        </a:tabLst>
        <a:defRPr sz="2400" b="1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¡"/>
        <a:tabLst>
          <a:tab pos="990600" algn="l"/>
        </a:tabLst>
        <a:defRPr sz="2400" b="1">
          <a:solidFill>
            <a:schemeClr val="folHlink"/>
          </a:solidFill>
          <a:latin typeface="+mn-lt"/>
          <a:ea typeface="楷体_GB2312" pitchFamily="49" charset="-122"/>
        </a:defRPr>
      </a:lvl2pPr>
      <a:lvl3pPr marL="990600" indent="-188913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itchFamily="2" charset="2"/>
        <a:buChar char="u"/>
        <a:tabLst>
          <a:tab pos="990600" algn="l"/>
        </a:tabLst>
        <a:defRPr sz="2400" b="1">
          <a:solidFill>
            <a:srgbClr val="996633"/>
          </a:solidFill>
          <a:latin typeface="+mn-lt"/>
          <a:ea typeface="幼圆" pitchFamily="49" charset="-122"/>
        </a:defRPr>
      </a:lvl3pPr>
      <a:lvl4pPr marL="1346200" indent="-176213" algn="l" rtl="0" eaLnBrk="1" fontAlgn="base" hangingPunct="1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charset="0"/>
        <a:buChar char="◊"/>
        <a:tabLst>
          <a:tab pos="990600" algn="l"/>
        </a:tabLst>
        <a:defRPr sz="2400">
          <a:solidFill>
            <a:srgbClr val="006600"/>
          </a:solidFill>
          <a:latin typeface="+mn-lt"/>
          <a:ea typeface="方正舒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4000" dirty="0" smtClean="0"/>
              <a:t>实验</a:t>
            </a:r>
            <a:r>
              <a:rPr lang="zh-CN" altLang="en-US" sz="4000" dirty="0" smtClean="0"/>
              <a:t>四</a:t>
            </a:r>
            <a:r>
              <a:rPr lang="en-US" altLang="zh-CN" sz="4000" dirty="0"/>
              <a:t> </a:t>
            </a:r>
            <a:r>
              <a:rPr lang="zh-CN" altLang="zh-CN" sz="4000" dirty="0" smtClean="0"/>
              <a:t> </a:t>
            </a:r>
            <a:r>
              <a:rPr lang="zh-CN" altLang="zh-CN" sz="4000" dirty="0"/>
              <a:t>可编程定时器</a:t>
            </a:r>
            <a:r>
              <a:rPr lang="en-US" altLang="zh-CN" sz="4000" dirty="0"/>
              <a:t>/</a:t>
            </a:r>
            <a:r>
              <a:rPr lang="zh-CN" altLang="zh-CN" sz="4000" dirty="0"/>
              <a:t>计数器（</a:t>
            </a:r>
            <a:r>
              <a:rPr lang="en-US" altLang="zh-CN" sz="4000" dirty="0"/>
              <a:t>8254</a:t>
            </a:r>
            <a:r>
              <a:rPr lang="zh-CN" altLang="zh-CN" sz="4000" dirty="0"/>
              <a:t>）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zh-CN" altLang="en-US" dirty="0"/>
              <a:t>当前工程（编译</a:t>
            </a:r>
            <a:r>
              <a:rPr lang="en-US" altLang="zh-CN" dirty="0"/>
              <a:t>+</a:t>
            </a:r>
            <a:r>
              <a:rPr lang="zh-CN" altLang="en-US" dirty="0"/>
              <a:t>链接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菜单栏，“生成”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“构建”；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快捷按钮“    ”。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3" y="3212976"/>
            <a:ext cx="8162925" cy="293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93" y="2609386"/>
            <a:ext cx="323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2356682" y="3284984"/>
            <a:ext cx="648071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菜单栏，“调试”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“启动调试”；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快捷按钮“    ”。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3" y="3212976"/>
            <a:ext cx="8162925" cy="293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2843809" y="3284984"/>
            <a:ext cx="648071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21" y="2628120"/>
            <a:ext cx="355559" cy="35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6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40768"/>
            <a:ext cx="8763000" cy="4876800"/>
          </a:xfrm>
        </p:spPr>
        <p:txBody>
          <a:bodyPr/>
          <a:lstStyle/>
          <a:p>
            <a:r>
              <a:rPr lang="zh-CN" altLang="en-US" dirty="0" smtClean="0"/>
              <a:t>启动调试后，光标</a:t>
            </a:r>
            <a:r>
              <a:rPr lang="zh-CN" altLang="zh-CN" dirty="0" smtClean="0"/>
              <a:t>停</a:t>
            </a:r>
            <a:r>
              <a:rPr lang="zh-CN" altLang="zh-CN" dirty="0"/>
              <a:t>在第一条语句，并高亮显示。 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连续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</a:t>
            </a:r>
            <a:r>
              <a:rPr lang="zh-CN" altLang="en-US" dirty="0"/>
              <a:t>全速运行，直到遇到断点或者程序运行完毕为止。</a:t>
            </a:r>
          </a:p>
          <a:p>
            <a:r>
              <a:rPr lang="zh-CN" altLang="en-US" dirty="0"/>
              <a:t>复位</a:t>
            </a:r>
          </a:p>
          <a:p>
            <a:pPr lvl="1"/>
            <a:r>
              <a:rPr lang="zh-CN" altLang="en-US" dirty="0"/>
              <a:t>软件复位下位</a:t>
            </a:r>
            <a:r>
              <a:rPr lang="zh-CN" altLang="en-US" dirty="0" smtClean="0"/>
              <a:t>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或，硬件</a:t>
            </a:r>
            <a:r>
              <a:rPr lang="zh-CN" altLang="en-US" dirty="0"/>
              <a:t>复位下位机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重新打开环境。</a:t>
            </a:r>
            <a:endParaRPr lang="en-US" altLang="zh-CN" dirty="0" smtClean="0"/>
          </a:p>
          <a:p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pPr marL="357187" lvl="1" indent="0">
              <a:buNone/>
            </a:pPr>
            <a:r>
              <a:rPr lang="zh-CN" altLang="zh-CN" dirty="0" smtClean="0">
                <a:latin typeface="+mn-ea"/>
              </a:rPr>
              <a:t>软件界面的左下方错误列表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zh-CN" altLang="zh-CN" dirty="0" smtClean="0">
                <a:latin typeface="+mn-ea"/>
              </a:rPr>
              <a:t>会提示错误</a:t>
            </a:r>
            <a:r>
              <a:rPr lang="zh-CN" altLang="zh-CN" dirty="0">
                <a:latin typeface="+mn-ea"/>
              </a:rPr>
              <a:t>的</a:t>
            </a:r>
            <a:r>
              <a:rPr lang="zh-CN" altLang="zh-CN" dirty="0" smtClean="0">
                <a:latin typeface="+mn-ea"/>
              </a:rPr>
              <a:t>信息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  <a:p>
            <a:pPr lvl="1"/>
            <a:endParaRPr lang="zh-CN" altLang="en-US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5" name="图片 18" descr="捕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87179"/>
            <a:ext cx="4248472" cy="2978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0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85738"/>
            <a:ext cx="8486775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75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8254</a:t>
            </a:r>
            <a:r>
              <a:rPr lang="zh-CN" altLang="en-US" dirty="0" smtClean="0"/>
              <a:t>定时器硬件连接：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运行程序，</a:t>
            </a:r>
            <a:r>
              <a:rPr lang="en-US" altLang="zh-CN" dirty="0"/>
              <a:t>K1</a:t>
            </a:r>
            <a:r>
              <a:rPr lang="zh-CN" altLang="en-US" dirty="0"/>
              <a:t>置高电平，然后</a:t>
            </a:r>
            <a:r>
              <a:rPr lang="en-US" altLang="zh-CN" dirty="0"/>
              <a:t>L1</a:t>
            </a:r>
            <a:r>
              <a:rPr lang="zh-CN" altLang="en-US" dirty="0" smtClean="0"/>
              <a:t>指示灯周期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秒闪烁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69" y="1988840"/>
            <a:ext cx="7419981" cy="406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67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8254</a:t>
            </a:r>
            <a:r>
              <a:rPr lang="zh-CN" altLang="en-US" dirty="0" smtClean="0"/>
              <a:t>定时器两个计数器级联：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运行程序，</a:t>
            </a:r>
            <a:r>
              <a:rPr lang="en-US" altLang="zh-CN" dirty="0"/>
              <a:t>K1</a:t>
            </a:r>
            <a:r>
              <a:rPr lang="zh-CN" altLang="en-US" dirty="0"/>
              <a:t>置高电平，然后</a:t>
            </a:r>
            <a:r>
              <a:rPr lang="en-US" altLang="zh-CN" dirty="0"/>
              <a:t>L1</a:t>
            </a:r>
            <a:r>
              <a:rPr lang="zh-CN" altLang="en-US" dirty="0" smtClean="0"/>
              <a:t>指示灯周期</a:t>
            </a:r>
            <a:r>
              <a:rPr lang="en-US" altLang="zh-CN" dirty="0" smtClean="0"/>
              <a:t>4</a:t>
            </a:r>
            <a:r>
              <a:rPr lang="zh-CN" altLang="en-US" dirty="0" smtClean="0"/>
              <a:t>秒闪烁。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0610"/>
            <a:ext cx="7632848" cy="417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1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步骤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63000" cy="4876800"/>
          </a:xfrm>
        </p:spPr>
        <p:txBody>
          <a:bodyPr/>
          <a:lstStyle/>
          <a:p>
            <a:r>
              <a:rPr lang="zh-CN" altLang="en-US" dirty="0" smtClean="0"/>
              <a:t>程序流程图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2376264" cy="431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2448272" cy="646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09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32DFF70-7012-4151-ADDD-D5279F8ABEA0}" type="datetime3">
              <a:rPr lang="zh-CN" altLang="en-US" sz="1400" smtClean="0">
                <a:solidFill>
                  <a:srgbClr val="000000"/>
                </a:solidFill>
              </a:rPr>
              <a:pPr eaLnBrk="1" hangingPunct="1"/>
              <a:t>2021年12月7日星期二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43715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0C86584-14B6-4269-8BE3-DE3A73436DB9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437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4313"/>
            <a:ext cx="7793037" cy="838200"/>
          </a:xfrm>
        </p:spPr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代码</a:t>
            </a:r>
            <a:endParaRPr lang="zh-CN" altLang="en-US" dirty="0" smtClean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736"/>
            <a:ext cx="4203700" cy="5544914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DATA   SEGMENT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rgbClr val="9900CC"/>
                </a:solidFill>
              </a:rPr>
              <a:t>IO_ADDRESS  EQU  </a:t>
            </a:r>
            <a:r>
              <a:rPr lang="en-US" altLang="zh-CN" sz="2000" dirty="0" smtClean="0">
                <a:solidFill>
                  <a:srgbClr val="9900CC"/>
                </a:solidFill>
              </a:rPr>
              <a:t>200H  ;</a:t>
            </a:r>
            <a:r>
              <a:rPr lang="zh-CN" altLang="en-US" sz="2000" dirty="0" smtClean="0">
                <a:solidFill>
                  <a:srgbClr val="9900CC"/>
                </a:solidFill>
              </a:rPr>
              <a:t>基址</a:t>
            </a:r>
            <a:endParaRPr lang="en-US" altLang="zh-CN" sz="2000" dirty="0" smtClean="0">
              <a:solidFill>
                <a:srgbClr val="808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DATA   ENDS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CODE   SEGMENT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   ASSUME  CS:CODE,DS:DATA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START:MOV  AX , DATA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MOV  DS , AX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6600"/>
                </a:solidFill>
              </a:rPr>
              <a:t>              ;</a:t>
            </a:r>
            <a:r>
              <a:rPr lang="zh-CN" altLang="en-US" sz="2000" dirty="0">
                <a:solidFill>
                  <a:srgbClr val="006600"/>
                </a:solidFill>
              </a:rPr>
              <a:t>控制字</a:t>
            </a:r>
            <a:endParaRPr lang="en-US" altLang="zh-CN" sz="20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smtClean="0">
                <a:solidFill>
                  <a:srgbClr val="006600"/>
                </a:solidFill>
              </a:rPr>
              <a:t>MOV  </a:t>
            </a:r>
            <a:r>
              <a:rPr lang="en-US" altLang="zh-CN" sz="2000" dirty="0">
                <a:solidFill>
                  <a:srgbClr val="006600"/>
                </a:solidFill>
              </a:rPr>
              <a:t>DX, </a:t>
            </a:r>
            <a:r>
              <a:rPr lang="zh-CN" altLang="en-US" sz="2000" dirty="0" smtClean="0">
                <a:solidFill>
                  <a:srgbClr val="FF0000"/>
                </a:solidFill>
              </a:rPr>
              <a:t>***</a:t>
            </a:r>
            <a:r>
              <a:rPr lang="en-US" altLang="zh-CN" sz="2000" dirty="0" smtClean="0">
                <a:solidFill>
                  <a:srgbClr val="FF0000"/>
                </a:solidFill>
              </a:rPr>
              <a:t>H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6600"/>
                </a:solidFill>
              </a:rPr>
              <a:t>              </a:t>
            </a:r>
            <a:r>
              <a:rPr lang="en-US" altLang="zh-CN" sz="2000" dirty="0" smtClean="0">
                <a:solidFill>
                  <a:srgbClr val="FF0066"/>
                </a:solidFill>
              </a:rPr>
              <a:t>;</a:t>
            </a:r>
            <a:r>
              <a:rPr lang="zh-CN" altLang="en-US" sz="2000" dirty="0" smtClean="0">
                <a:solidFill>
                  <a:srgbClr val="FF0066"/>
                </a:solidFill>
              </a:rPr>
              <a:t>计数器</a:t>
            </a:r>
            <a:r>
              <a:rPr lang="en-US" altLang="zh-CN" sz="2000" dirty="0" smtClean="0">
                <a:solidFill>
                  <a:srgbClr val="FF0066"/>
                </a:solidFill>
              </a:rPr>
              <a:t>0 </a:t>
            </a:r>
            <a:r>
              <a:rPr lang="zh-CN" altLang="en-US" sz="2000" dirty="0" smtClean="0">
                <a:solidFill>
                  <a:srgbClr val="FF0066"/>
                </a:solidFill>
              </a:rPr>
              <a:t>方式</a:t>
            </a:r>
            <a:r>
              <a:rPr lang="en-US" altLang="zh-CN" sz="2000" dirty="0" smtClean="0">
                <a:solidFill>
                  <a:srgbClr val="FF0066"/>
                </a:solidFill>
              </a:rPr>
              <a:t>3</a:t>
            </a:r>
            <a:r>
              <a:rPr lang="zh-CN" altLang="en-US" sz="2000" dirty="0" smtClean="0">
                <a:solidFill>
                  <a:srgbClr val="FF0066"/>
                </a:solidFill>
              </a:rPr>
              <a:t>  </a:t>
            </a:r>
            <a:r>
              <a:rPr lang="en-US" altLang="zh-CN" sz="2000" dirty="0" smtClean="0">
                <a:solidFill>
                  <a:srgbClr val="FF0066"/>
                </a:solidFill>
              </a:rPr>
              <a:t>BCD</a:t>
            </a:r>
            <a:r>
              <a:rPr lang="zh-CN" altLang="en-US" sz="2000" dirty="0" smtClean="0">
                <a:solidFill>
                  <a:srgbClr val="FF0066"/>
                </a:solidFill>
              </a:rPr>
              <a:t>计数</a:t>
            </a:r>
            <a:endParaRPr lang="en-US" altLang="zh-CN" sz="2000" dirty="0" smtClean="0">
              <a:solidFill>
                <a:srgbClr val="FF0066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FF0066"/>
                </a:solidFill>
              </a:rPr>
              <a:t>              ; 00110111B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   </a:t>
            </a:r>
            <a:r>
              <a:rPr lang="zh-CN" altLang="en-US" sz="2000" dirty="0" smtClean="0">
                <a:solidFill>
                  <a:srgbClr val="FF0066"/>
                </a:solidFill>
              </a:rPr>
              <a:t>           </a:t>
            </a:r>
            <a:r>
              <a:rPr lang="en-US" altLang="zh-CN" sz="2000" dirty="0" smtClean="0">
                <a:solidFill>
                  <a:srgbClr val="FF0066"/>
                </a:solidFill>
              </a:rPr>
              <a:t>MOV  </a:t>
            </a:r>
            <a:r>
              <a:rPr lang="en-US" altLang="zh-CN" sz="2000" dirty="0">
                <a:solidFill>
                  <a:srgbClr val="FF0066"/>
                </a:solidFill>
              </a:rPr>
              <a:t>AL, </a:t>
            </a:r>
            <a:r>
              <a:rPr lang="zh-CN" altLang="en-US" sz="2000" dirty="0" smtClean="0">
                <a:solidFill>
                  <a:srgbClr val="FF0000"/>
                </a:solidFill>
              </a:rPr>
              <a:t>**</a:t>
            </a:r>
            <a:r>
              <a:rPr lang="en-US" altLang="zh-CN" sz="2000" dirty="0" smtClean="0">
                <a:solidFill>
                  <a:srgbClr val="FF0000"/>
                </a:solidFill>
              </a:rPr>
              <a:t>H</a:t>
            </a:r>
            <a:r>
              <a:rPr lang="en-US" altLang="zh-CN" sz="2000" dirty="0" smtClean="0">
                <a:solidFill>
                  <a:srgbClr val="FF0066"/>
                </a:solidFill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FF0066"/>
                </a:solidFill>
              </a:rPr>
              <a:t> </a:t>
            </a:r>
            <a:r>
              <a:rPr lang="en-US" altLang="zh-CN" sz="2000" dirty="0" smtClean="0">
                <a:solidFill>
                  <a:srgbClr val="FF0066"/>
                </a:solidFill>
              </a:rPr>
              <a:t>             OUT  </a:t>
            </a:r>
            <a:r>
              <a:rPr lang="en-US" altLang="zh-CN" sz="2000" dirty="0">
                <a:solidFill>
                  <a:srgbClr val="FF0066"/>
                </a:solidFill>
              </a:rPr>
              <a:t>DX, AL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</a:t>
            </a:r>
            <a:endParaRPr lang="en-US" altLang="zh-CN" sz="2000" dirty="0" smtClean="0">
              <a:solidFill>
                <a:srgbClr val="A50021"/>
              </a:solidFill>
            </a:endParaRPr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052736"/>
            <a:ext cx="4203700" cy="5544914"/>
          </a:xfrm>
          <a:solidFill>
            <a:schemeClr val="bg1"/>
          </a:solidFill>
          <a:ln cap="flat" algn="ctr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6600"/>
                </a:solidFill>
              </a:rPr>
              <a:t>             </a:t>
            </a:r>
            <a:r>
              <a:rPr lang="en-US" altLang="zh-CN" sz="2000" dirty="0" smtClean="0">
                <a:solidFill>
                  <a:srgbClr val="D60093"/>
                </a:solidFill>
              </a:rPr>
              <a:t>;</a:t>
            </a:r>
            <a:r>
              <a:rPr lang="zh-CN" altLang="en-US" sz="2000" dirty="0">
                <a:solidFill>
                  <a:srgbClr val="D60093"/>
                </a:solidFill>
              </a:rPr>
              <a:t>计数器</a:t>
            </a:r>
            <a:r>
              <a:rPr lang="en-US" altLang="zh-CN" sz="2000" dirty="0" smtClean="0">
                <a:solidFill>
                  <a:srgbClr val="D60093"/>
                </a:solidFill>
              </a:rPr>
              <a:t>0 </a:t>
            </a:r>
            <a:r>
              <a:rPr lang="zh-CN" altLang="en-US" sz="2000" dirty="0" smtClean="0">
                <a:solidFill>
                  <a:srgbClr val="D60093"/>
                </a:solidFill>
              </a:rPr>
              <a:t>设置</a:t>
            </a:r>
            <a:r>
              <a:rPr lang="zh-CN" altLang="en-US" sz="2000" dirty="0">
                <a:solidFill>
                  <a:srgbClr val="D60093"/>
                </a:solidFill>
              </a:rPr>
              <a:t>初值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D60093"/>
                </a:solidFill>
              </a:rPr>
              <a:t>             MOV  DX</a:t>
            </a:r>
            <a:r>
              <a:rPr lang="en-US" altLang="zh-CN" sz="2000" dirty="0">
                <a:solidFill>
                  <a:srgbClr val="D60093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***</a:t>
            </a:r>
            <a:r>
              <a:rPr lang="en-US" altLang="zh-CN" sz="2000" dirty="0" smtClean="0">
                <a:solidFill>
                  <a:srgbClr val="FF0000"/>
                </a:solidFill>
              </a:rPr>
              <a:t>H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         </a:t>
            </a:r>
            <a:r>
              <a:rPr lang="en-US" altLang="zh-CN" sz="2000" dirty="0">
                <a:solidFill>
                  <a:srgbClr val="002060"/>
                </a:solidFill>
              </a:rPr>
              <a:t>;</a:t>
            </a:r>
            <a:r>
              <a:rPr lang="zh-CN" altLang="en-US" sz="2000" dirty="0">
                <a:solidFill>
                  <a:srgbClr val="002060"/>
                </a:solidFill>
              </a:rPr>
              <a:t>写初值</a:t>
            </a:r>
            <a:r>
              <a:rPr lang="en-US" altLang="zh-CN" sz="2000" dirty="0" smtClean="0">
                <a:solidFill>
                  <a:srgbClr val="002060"/>
                </a:solidFill>
              </a:rPr>
              <a:t>10000, </a:t>
            </a:r>
            <a:r>
              <a:rPr lang="zh-CN" altLang="en-US" sz="2000" dirty="0" smtClean="0">
                <a:solidFill>
                  <a:srgbClr val="002060"/>
                </a:solidFill>
              </a:rPr>
              <a:t>产生</a:t>
            </a:r>
            <a:r>
              <a:rPr lang="en-US" altLang="zh-CN" sz="2000" dirty="0" smtClean="0">
                <a:solidFill>
                  <a:srgbClr val="002060"/>
                </a:solidFill>
              </a:rPr>
              <a:t>1S</a:t>
            </a:r>
            <a:r>
              <a:rPr lang="zh-CN" altLang="en-US" sz="2000" dirty="0" smtClean="0">
                <a:solidFill>
                  <a:srgbClr val="002060"/>
                </a:solidFill>
              </a:rPr>
              <a:t>方波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          MOV  </a:t>
            </a:r>
            <a:r>
              <a:rPr lang="en-US" altLang="zh-CN" sz="2000" dirty="0">
                <a:solidFill>
                  <a:srgbClr val="002060"/>
                </a:solidFill>
              </a:rPr>
              <a:t>AL,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smtClean="0">
                <a:solidFill>
                  <a:srgbClr val="002060"/>
                </a:solidFill>
              </a:rPr>
              <a:t>              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 </a:t>
            </a:r>
            <a:r>
              <a:rPr lang="en-US" altLang="zh-CN" sz="2000" dirty="0" smtClean="0">
                <a:solidFill>
                  <a:srgbClr val="002060"/>
                </a:solidFill>
              </a:rPr>
              <a:t>         </a:t>
            </a:r>
            <a:r>
              <a:rPr lang="en-US" altLang="zh-CN" sz="2000" dirty="0">
                <a:solidFill>
                  <a:srgbClr val="002060"/>
                </a:solidFill>
              </a:rPr>
              <a:t>OUT </a:t>
            </a:r>
            <a:r>
              <a:rPr lang="en-US" altLang="zh-CN" sz="2000" dirty="0" smtClean="0">
                <a:solidFill>
                  <a:srgbClr val="002060"/>
                </a:solidFill>
              </a:rPr>
              <a:t>  DX</a:t>
            </a:r>
            <a:r>
              <a:rPr lang="en-US" altLang="zh-CN" sz="2000" dirty="0">
                <a:solidFill>
                  <a:srgbClr val="002060"/>
                </a:solidFill>
              </a:rPr>
              <a:t>, AL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</a:t>
            </a:r>
            <a:r>
              <a:rPr lang="en-US" altLang="zh-CN" sz="2000" dirty="0" smtClean="0">
                <a:solidFill>
                  <a:srgbClr val="002060"/>
                </a:solidFill>
              </a:rPr>
              <a:t>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OUT   DX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AL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6600"/>
                </a:solidFill>
              </a:rPr>
              <a:t>         ; </a:t>
            </a:r>
            <a:r>
              <a:rPr lang="zh-CN" altLang="en-US" sz="2000" dirty="0" smtClean="0">
                <a:solidFill>
                  <a:srgbClr val="006600"/>
                </a:solidFill>
              </a:rPr>
              <a:t>控制字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</a:rPr>
              <a:t>        ; </a:t>
            </a:r>
            <a:r>
              <a:rPr lang="zh-CN" altLang="en-US" sz="2000" dirty="0" smtClean="0">
                <a:solidFill>
                  <a:srgbClr val="006600"/>
                </a:solidFill>
              </a:rPr>
              <a:t>计数器</a:t>
            </a:r>
            <a:r>
              <a:rPr lang="en-US" altLang="zh-CN" sz="2000" dirty="0" smtClean="0">
                <a:solidFill>
                  <a:srgbClr val="006600"/>
                </a:solidFill>
              </a:rPr>
              <a:t>1</a:t>
            </a:r>
            <a:r>
              <a:rPr lang="zh-CN" altLang="en-US" sz="2000" dirty="0" smtClean="0">
                <a:solidFill>
                  <a:srgbClr val="006600"/>
                </a:solidFill>
              </a:rPr>
              <a:t>方式</a:t>
            </a:r>
            <a:r>
              <a:rPr lang="en-US" altLang="zh-CN" sz="2000" dirty="0">
                <a:solidFill>
                  <a:srgbClr val="006600"/>
                </a:solidFill>
              </a:rPr>
              <a:t>3</a:t>
            </a:r>
            <a:r>
              <a:rPr lang="zh-CN" altLang="en-US" sz="2000" dirty="0">
                <a:solidFill>
                  <a:srgbClr val="006600"/>
                </a:solidFill>
              </a:rPr>
              <a:t>，二进制</a:t>
            </a:r>
            <a:r>
              <a:rPr lang="zh-CN" altLang="en-US" sz="2000" dirty="0" smtClean="0">
                <a:solidFill>
                  <a:srgbClr val="006600"/>
                </a:solidFill>
              </a:rPr>
              <a:t>计数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</a:rPr>
              <a:t>        ; 01010110B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6600"/>
                </a:solidFill>
              </a:rPr>
              <a:t>        </a:t>
            </a:r>
            <a:r>
              <a:rPr lang="en-US" altLang="zh-CN" sz="2000" dirty="0" smtClean="0">
                <a:solidFill>
                  <a:srgbClr val="002060"/>
                </a:solidFill>
              </a:rPr>
              <a:t> ; </a:t>
            </a:r>
            <a:r>
              <a:rPr lang="zh-CN" altLang="en-US" sz="2000" dirty="0" smtClean="0">
                <a:solidFill>
                  <a:srgbClr val="002060"/>
                </a:solidFill>
              </a:rPr>
              <a:t>计数器</a:t>
            </a:r>
            <a:r>
              <a:rPr lang="en-US" altLang="zh-CN" sz="2000" dirty="0" smtClean="0">
                <a:solidFill>
                  <a:srgbClr val="002060"/>
                </a:solidFill>
              </a:rPr>
              <a:t>1,</a:t>
            </a:r>
            <a:r>
              <a:rPr lang="zh-CN" altLang="en-US" sz="2000" dirty="0" smtClean="0">
                <a:solidFill>
                  <a:srgbClr val="002060"/>
                </a:solidFill>
              </a:rPr>
              <a:t>设初值</a:t>
            </a:r>
            <a:r>
              <a:rPr lang="en-US" altLang="zh-CN" sz="2000" dirty="0" smtClean="0">
                <a:solidFill>
                  <a:srgbClr val="002060"/>
                </a:solidFill>
              </a:rPr>
              <a:t>,</a:t>
            </a:r>
            <a:r>
              <a:rPr lang="zh-CN" altLang="en-US" sz="2000" dirty="0" smtClean="0">
                <a:solidFill>
                  <a:srgbClr val="002060"/>
                </a:solidFill>
              </a:rPr>
              <a:t>产生</a:t>
            </a:r>
            <a:r>
              <a:rPr lang="en-US" altLang="zh-CN" sz="2000" dirty="0" smtClean="0">
                <a:solidFill>
                  <a:srgbClr val="002060"/>
                </a:solidFill>
              </a:rPr>
              <a:t>4S</a:t>
            </a:r>
            <a:r>
              <a:rPr lang="zh-CN" altLang="en-US" sz="2000" dirty="0" smtClean="0">
                <a:solidFill>
                  <a:srgbClr val="002060"/>
                </a:solidFill>
              </a:rPr>
              <a:t>方波</a:t>
            </a:r>
            <a:endParaRPr lang="en-US" altLang="zh-CN" sz="2000" dirty="0">
              <a:solidFill>
                <a:srgbClr val="A5002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EXIT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MOV  AX , 4C00H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INT  21H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CODE   ENDS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END  START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82977" y="5033438"/>
            <a:ext cx="33843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       </a:t>
            </a:r>
          </a:p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        HLT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9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0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0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0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0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0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0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zh-CN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</a:t>
            </a:r>
            <a:r>
              <a:rPr lang="en-US" altLang="zh-CN" dirty="0"/>
              <a:t>8254</a:t>
            </a:r>
            <a:r>
              <a:rPr lang="zh-CN" altLang="zh-CN" dirty="0"/>
              <a:t>的基本要作原理和编程方法。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54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8253/4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计数器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，采用</a:t>
            </a:r>
            <a:r>
              <a:rPr lang="zh-CN" altLang="en-US" dirty="0"/>
              <a:t>定时方式工作，周期性的点亮及熄灭发光二极管各 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</a:t>
            </a:r>
            <a:r>
              <a:rPr lang="en-US" altLang="zh-CN" dirty="0"/>
              <a:t>8253/4 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计数器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和计数器</a:t>
            </a:r>
            <a:r>
              <a:rPr lang="en-US" altLang="zh-CN" dirty="0" smtClean="0"/>
              <a:t>1</a:t>
            </a:r>
            <a:r>
              <a:rPr lang="zh-CN" altLang="zh-CN" dirty="0" smtClean="0"/>
              <a:t>级</a:t>
            </a:r>
            <a:r>
              <a:rPr lang="zh-CN" altLang="zh-CN" dirty="0"/>
              <a:t>连，采用定时方式工作，周期性的点亮及熄灭发光二极管各</a:t>
            </a: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zh-CN" altLang="zh-CN" dirty="0" smtClean="0"/>
              <a:t>秒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29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电脑进入系统，桌面启动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虚拟机，进入</a:t>
            </a:r>
            <a:r>
              <a:rPr lang="en-US" altLang="zh-CN" dirty="0" smtClean="0"/>
              <a:t>XP</a:t>
            </a:r>
            <a:r>
              <a:rPr lang="zh-CN" altLang="en-US" dirty="0" smtClean="0"/>
              <a:t>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XP</a:t>
            </a:r>
            <a:r>
              <a:rPr lang="zh-CN" altLang="en-US" dirty="0" smtClean="0"/>
              <a:t>系统桌面，选择“</a:t>
            </a:r>
            <a:r>
              <a:rPr lang="en-US" altLang="zh-CN" dirty="0" smtClean="0"/>
              <a:t>A86</a:t>
            </a:r>
            <a:r>
              <a:rPr lang="zh-CN" altLang="en-US" dirty="0" smtClean="0"/>
              <a:t>集成开发环境”打开。</a:t>
            </a:r>
            <a:endParaRPr lang="en-US" altLang="zh-CN" dirty="0" smtClean="0"/>
          </a:p>
          <a:p>
            <a:endParaRPr lang="zh-CN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58331"/>
            <a:ext cx="6120680" cy="4278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52359"/>
            <a:ext cx="1609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4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在主菜单栏的文件下拉菜单中</a:t>
            </a:r>
            <a:r>
              <a:rPr lang="zh-CN" altLang="zh-CN" dirty="0" smtClean="0"/>
              <a:t>选择</a:t>
            </a:r>
            <a:r>
              <a:rPr lang="zh-CN" altLang="en-US" dirty="0" smtClean="0"/>
              <a:t>“</a:t>
            </a:r>
            <a:r>
              <a:rPr lang="zh-CN" altLang="zh-CN" dirty="0" smtClean="0"/>
              <a:t> </a:t>
            </a:r>
            <a:r>
              <a:rPr lang="zh-CN" altLang="zh-CN" dirty="0"/>
              <a:t>新建</a:t>
            </a:r>
            <a:r>
              <a:rPr lang="en-US" altLang="zh-CN" dirty="0"/>
              <a:t>-&gt;</a:t>
            </a:r>
            <a:r>
              <a:rPr lang="zh-CN" altLang="zh-CN" dirty="0" smtClean="0"/>
              <a:t>工程</a:t>
            </a:r>
            <a:r>
              <a:rPr lang="zh-CN" altLang="en-US" dirty="0" smtClean="0"/>
              <a:t>”；</a:t>
            </a:r>
            <a:endParaRPr lang="zh-CN" altLang="zh-CN" dirty="0"/>
          </a:p>
          <a:p>
            <a:endParaRPr lang="zh-CN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54" b="71596"/>
          <a:stretch>
            <a:fillRect/>
          </a:stretch>
        </p:blipFill>
        <p:spPr bwMode="auto">
          <a:xfrm>
            <a:off x="1691680" y="2276872"/>
            <a:ext cx="5416550" cy="2681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汇编语言，</a:t>
            </a:r>
            <a:r>
              <a:rPr lang="zh-CN" altLang="en-US" dirty="0"/>
              <a:t>然后选择工程模</a:t>
            </a:r>
            <a:r>
              <a:rPr lang="zh-CN" altLang="en-US" dirty="0" smtClean="0"/>
              <a:t>版；</a:t>
            </a:r>
            <a:endParaRPr lang="zh-CN" altLang="zh-CN" dirty="0" smtClean="0"/>
          </a:p>
          <a:p>
            <a:endParaRPr lang="zh-CN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396037" cy="3922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5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打开工程</a:t>
            </a:r>
            <a:endParaRPr lang="zh-CN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629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32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通过文件下拉菜单中的新建文件，创建新文件。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4248472" cy="31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18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打开新文件，在代码编辑区，编写代码，实现</a:t>
            </a:r>
            <a:r>
              <a:rPr lang="en-US" altLang="zh-CN" dirty="0" smtClean="0"/>
              <a:t>8254</a:t>
            </a:r>
            <a:r>
              <a:rPr lang="zh-CN" altLang="en-US" dirty="0" smtClean="0"/>
              <a:t>初始化；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79" y="2564904"/>
            <a:ext cx="8162925" cy="293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216583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第0章 课程简介</Template>
  <TotalTime>654</TotalTime>
  <Words>468</Words>
  <Application>Microsoft Office PowerPoint</Application>
  <PresentationFormat>全屏显示(4:3)</PresentationFormat>
  <Paragraphs>105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Watermark</vt:lpstr>
      <vt:lpstr>实验四  可编程定时器/计数器（8254）</vt:lpstr>
      <vt:lpstr>实验目的</vt:lpstr>
      <vt:lpstr>实验内容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PowerPoint 演示文稿</vt:lpstr>
      <vt:lpstr>实验步骤</vt:lpstr>
      <vt:lpstr>实验步骤</vt:lpstr>
      <vt:lpstr>实验步骤</vt:lpstr>
      <vt:lpstr>主要代码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可编程定时器/计数器（8254）</dc:title>
  <dc:creator>yujie</dc:creator>
  <cp:lastModifiedBy>WYJ</cp:lastModifiedBy>
  <cp:revision>34</cp:revision>
  <dcterms:created xsi:type="dcterms:W3CDTF">2016-08-10T06:10:46Z</dcterms:created>
  <dcterms:modified xsi:type="dcterms:W3CDTF">2021-12-07T03:13:14Z</dcterms:modified>
</cp:coreProperties>
</file>