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7" r:id="rId2"/>
    <p:sldId id="363" r:id="rId3"/>
    <p:sldId id="365" r:id="rId4"/>
    <p:sldId id="366" r:id="rId5"/>
    <p:sldId id="367" r:id="rId6"/>
    <p:sldId id="575" r:id="rId7"/>
    <p:sldId id="369" r:id="rId8"/>
    <p:sldId id="370" r:id="rId9"/>
    <p:sldId id="371" r:id="rId10"/>
    <p:sldId id="576" r:id="rId11"/>
    <p:sldId id="373" r:id="rId12"/>
    <p:sldId id="374" r:id="rId13"/>
    <p:sldId id="375" r:id="rId14"/>
    <p:sldId id="376" r:id="rId15"/>
    <p:sldId id="377" r:id="rId16"/>
    <p:sldId id="398" r:id="rId17"/>
    <p:sldId id="518" r:id="rId18"/>
    <p:sldId id="519" r:id="rId19"/>
    <p:sldId id="517" r:id="rId20"/>
    <p:sldId id="399" r:id="rId21"/>
    <p:sldId id="402" r:id="rId22"/>
    <p:sldId id="401" r:id="rId23"/>
    <p:sldId id="400" r:id="rId24"/>
    <p:sldId id="403" r:id="rId25"/>
    <p:sldId id="405" r:id="rId26"/>
    <p:sldId id="577" r:id="rId27"/>
    <p:sldId id="406" r:id="rId28"/>
    <p:sldId id="407" r:id="rId29"/>
    <p:sldId id="408" r:id="rId30"/>
    <p:sldId id="409" r:id="rId31"/>
    <p:sldId id="426" r:id="rId32"/>
    <p:sldId id="516" r:id="rId33"/>
    <p:sldId id="410" r:id="rId34"/>
    <p:sldId id="411" r:id="rId35"/>
    <p:sldId id="412" r:id="rId36"/>
    <p:sldId id="413" r:id="rId37"/>
    <p:sldId id="414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573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3990"/>
    <a:srgbClr val="2361AD"/>
    <a:srgbClr val="023A91"/>
    <a:srgbClr val="C30D2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940" autoAdjust="0"/>
  </p:normalViewPr>
  <p:slideViewPr>
    <p:cSldViewPr snapToGrid="0">
      <p:cViewPr varScale="1">
        <p:scale>
          <a:sx n="41" d="100"/>
          <a:sy n="41" d="100"/>
        </p:scale>
        <p:origin x="2024" y="2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19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4AC3C9-1B2B-43AB-9330-F3972B3B27E7}" type="datetimeFigureOut">
              <a:rPr lang="zh-CN" altLang="en-US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6C9D46-DAF5-4A18-9CE5-E548AC875E3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需要同步更新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6C9D46-DAF5-4A18-9CE5-E548AC875E34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28652-996B-49CF-A62A-E44C32AF18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rgbClr val="023A9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rgbClr val="023A9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/>
                <a:ea typeface="方正准圆简体"/>
                <a:cs typeface="方正准圆简体"/>
              </a:defRPr>
            </a:lvl1pPr>
          </a:lstStyle>
          <a:p>
            <a:pPr>
              <a:defRPr/>
            </a:pPr>
            <a:fld id="{C6E980CB-9373-44C0-A173-1C4ACE88F0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E5D504C5-1D12-46BF-BDAB-E2E3F77327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725F168A-A32C-4EAE-8A92-758789EDEC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3A768-B4CF-4D5D-A0EE-84AD391AC2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144A9-8BB2-408C-8C1B-5DAA795079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15569-B88E-42A1-BB7E-7AF2FA4982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7A0F0-5D0B-44BD-8717-2BC48938DD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EE6CA-DEAD-46A3-9E29-B84B14198D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1949-7546-49DB-8CD3-76F06A763B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rgbClr val="023A9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6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7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258DCE8-DD09-475B-A98D-6F9E08783B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rgbClr val="023A9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rgbClr val="023A9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29777811-24DB-4E77-93E2-1F4FB14058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0350" y="1050925"/>
            <a:ext cx="862965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83E69D-975F-4930-82A8-8033C09AEF0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Verdana" panose="020B0604030504040204" pitchFamily="34" charset="0"/>
          <a:ea typeface="幼圆" panose="02010509060101010101" pitchFamily="49" charset="-122"/>
        </a:defRPr>
      </a:lvl9pPr>
    </p:titleStyle>
    <p:bodyStyle>
      <a:lvl1pPr marL="228600" indent="-35877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2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5877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18.png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18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65.png"/><Relationship Id="rId9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pic>
        <p:nvPicPr>
          <p:cNvPr id="3" name="图片 2" descr="ws_9BF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9C01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1700" y="4965700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1700" y="5676900"/>
            <a:ext cx="2146300" cy="546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pitchFamily="34" charset="-122"/>
              </a:rPr>
              <a:t>线性模型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22827" y="1195705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</a:rPr>
              <a:t>分类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4558" y="1180846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</a:rPr>
              <a:t>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768" y="4662296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pitchFamily="34" charset="-122"/>
              </a:rPr>
              <a:t>线性模型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(linear model)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pitchFamily="34" charset="-122"/>
              </a:rPr>
              <a:t>试图学得一个通过属性的线性组合来进行预测的函数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4679" y="588843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</a:rPr>
              <a:t>向量形式：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2425" y="5785860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>
                <a:solidFill>
                  <a:srgbClr val="FF0000"/>
                </a:solidFill>
                <a:latin typeface="微软雅黑" panose="020B0503020204020204" pitchFamily="34" charset="-122"/>
              </a:rPr>
              <a:t>简单、基本、可理解性好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56792"/>
            <a:ext cx="6840927" cy="442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997868"/>
            <a:ext cx="3752436" cy="918964"/>
          </a:xfrm>
          <a:prstGeom prst="rect">
            <a:avLst/>
          </a:prstGeom>
        </p:spPr>
      </p:pic>
      <p:sp>
        <p:nvSpPr>
          <p:cNvPr id="12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/>
              <p:cNvGraphicFramePr>
                <a:graphicFrameLocks noGrp="1"/>
              </p:cNvGraphicFramePr>
              <p:nvPr/>
            </p:nvGraphicFramePr>
            <p:xfrm>
              <a:off x="293954" y="1750873"/>
              <a:ext cx="8670532" cy="268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57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76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广告费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点击量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时</m:t>
                              </m:r>
                            </m:oMath>
                          </a14:m>
                          <a:r>
                            <a:rPr lang="zh-CN" altLang="en-US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(x)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58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117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70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385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141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163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401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169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/>
              <p:cNvGraphicFramePr>
                <a:graphicFrameLocks noGrp="1"/>
              </p:cNvGraphicFramePr>
              <p:nvPr/>
            </p:nvGraphicFramePr>
            <p:xfrm>
              <a:off x="293954" y="1750873"/>
              <a:ext cx="8670532" cy="268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5798"/>
                    <a:gridCol w="2448272"/>
                    <a:gridCol w="4176462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广告费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点击量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58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117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70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385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141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163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401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169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56792"/>
            <a:ext cx="6840927" cy="442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997868"/>
            <a:ext cx="3752436" cy="918964"/>
          </a:xfrm>
          <a:prstGeom prst="rect">
            <a:avLst/>
          </a:prstGeom>
        </p:spPr>
      </p:pic>
      <p:sp>
        <p:nvSpPr>
          <p:cNvPr id="8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60" y="1623053"/>
            <a:ext cx="6915091" cy="4720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364" y="933845"/>
            <a:ext cx="3752436" cy="918964"/>
          </a:xfrm>
          <a:prstGeom prst="rect">
            <a:avLst/>
          </a:prstGeom>
        </p:spPr>
      </p:pic>
      <p:sp>
        <p:nvSpPr>
          <p:cNvPr id="10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1" y="1988840"/>
            <a:ext cx="3705387" cy="3168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096" y="2168860"/>
            <a:ext cx="4744363" cy="2520280"/>
          </a:xfrm>
          <a:prstGeom prst="rect">
            <a:avLst/>
          </a:prstGeom>
        </p:spPr>
      </p:pic>
      <p:sp>
        <p:nvSpPr>
          <p:cNvPr id="12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106710"/>
            <a:ext cx="1667123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最小二乘法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/>
              <p:cNvGraphicFramePr>
                <a:graphicFrameLocks noGrp="1"/>
              </p:cNvGraphicFramePr>
              <p:nvPr/>
            </p:nvGraphicFramePr>
            <p:xfrm>
              <a:off x="293954" y="1750873"/>
              <a:ext cx="8670532" cy="268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57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76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广告费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点击量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时</m:t>
                              </m:r>
                            </m:oMath>
                          </a14:m>
                          <a:r>
                            <a:rPr lang="zh-CN" altLang="en-US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(x)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58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117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70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385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141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163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401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169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/>
              <p:cNvGraphicFramePr>
                <a:graphicFrameLocks noGrp="1"/>
              </p:cNvGraphicFramePr>
              <p:nvPr/>
            </p:nvGraphicFramePr>
            <p:xfrm>
              <a:off x="293954" y="1750873"/>
              <a:ext cx="8670532" cy="268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5798"/>
                    <a:gridCol w="2448272"/>
                    <a:gridCol w="4176462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广告费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点击量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58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117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70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385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141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163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401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169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443" y="914123"/>
            <a:ext cx="3752436" cy="84215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33286" y="4437805"/>
            <a:ext cx="8380168" cy="2135261"/>
            <a:chOff x="233286" y="4437805"/>
            <a:chExt cx="8380168" cy="21352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86" y="4437805"/>
              <a:ext cx="8380168" cy="21352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4562" y="6020442"/>
              <a:ext cx="1793782" cy="4861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1" y="1928255"/>
            <a:ext cx="6840927" cy="442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43" y="2168049"/>
            <a:ext cx="3024336" cy="7880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868" y="955571"/>
            <a:ext cx="5605541" cy="1372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376" y="18525"/>
            <a:ext cx="3024336" cy="7880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0" y="2363789"/>
            <a:ext cx="3979443" cy="37423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920" y="2160034"/>
            <a:ext cx="4820560" cy="40836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8" y="955571"/>
            <a:ext cx="5605541" cy="1372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376" y="18525"/>
            <a:ext cx="3024336" cy="7880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41" y="2145476"/>
            <a:ext cx="8390098" cy="4483951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62732" y="3635259"/>
          <a:ext cx="584200" cy="60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BMP 图像" r:id="rId7" imgW="876300" imgH="609600" progId="Paint.Picture">
                  <p:embed/>
                </p:oleObj>
              </mc:Choice>
              <mc:Fallback>
                <p:oleObj name="BMP 图像" r:id="rId7" imgW="876300" imgH="609600" progId="Paint.Picture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2732" y="3635259"/>
                        <a:ext cx="584200" cy="609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2868" y="930774"/>
            <a:ext cx="5605541" cy="13727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5" y="1521977"/>
            <a:ext cx="4254819" cy="43630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032" y="2232110"/>
            <a:ext cx="3024336" cy="7880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750" y="980991"/>
            <a:ext cx="4418050" cy="1081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3873" y="1158181"/>
            <a:ext cx="4196662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基于广告费预测点击量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86" y="1772465"/>
            <a:ext cx="5951313" cy="38288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5" y="1521977"/>
            <a:ext cx="4254819" cy="4363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04" y="1916832"/>
            <a:ext cx="2880391" cy="5981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2787419"/>
            <a:ext cx="2106862" cy="7955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5" y="1521977"/>
            <a:ext cx="4254819" cy="4363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04" y="1045359"/>
            <a:ext cx="2880391" cy="5981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679" y="1643473"/>
            <a:ext cx="2106862" cy="795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/>
              <p:cNvGraphicFramePr>
                <a:graphicFrameLocks noGrp="1"/>
              </p:cNvGraphicFramePr>
              <p:nvPr/>
            </p:nvGraphicFramePr>
            <p:xfrm>
              <a:off x="4061219" y="2655819"/>
              <a:ext cx="4913426" cy="2275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7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7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78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66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2000" dirty="0"/>
                            <a:t>的范围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oMath>
                          </a14:m>
                          <a:r>
                            <a:rPr lang="zh-CN" altLang="en-US" sz="2000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oMath>
                          </a14:m>
                          <a:r>
                            <a:rPr lang="zh-CN" altLang="en-US" sz="2000" dirty="0"/>
                            <a:t>增减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4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04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04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/>
              <p:cNvGraphicFramePr>
                <a:graphicFrameLocks noGrp="1"/>
              </p:cNvGraphicFramePr>
              <p:nvPr/>
            </p:nvGraphicFramePr>
            <p:xfrm>
              <a:off x="4061219" y="2655819"/>
              <a:ext cx="4913426" cy="2275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771"/>
                    <a:gridCol w="2097846"/>
                    <a:gridCol w="1637809"/>
                  </a:tblGrid>
                  <a:tr h="683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5302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5302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/>
                        </a:p>
                      </a:txBody>
                      <a:tcPr/>
                    </a:tc>
                  </a:tr>
                  <a:tr h="5308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866873" y="3473928"/>
            <a:ext cx="253043" cy="24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817507" y="4539025"/>
            <a:ext cx="302409" cy="28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4" y="1719626"/>
            <a:ext cx="4135808" cy="405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951" y="1705756"/>
            <a:ext cx="4095848" cy="406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7775"/>
            <a:ext cx="4445380" cy="43474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287" y="2056695"/>
            <a:ext cx="2757552" cy="1152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1"/>
              <p:cNvSpPr txBox="1"/>
              <p:nvPr/>
            </p:nvSpPr>
            <p:spPr>
              <a:xfrm>
                <a:off x="4756287" y="3631519"/>
                <a:ext cx="4185569" cy="28251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80"/>
                  </a:lnSpc>
                </a:pP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是称为学习率的正的常数。</a:t>
                </a:r>
              </a:p>
            </p:txBody>
          </p:sp>
        </mc:Choice>
        <mc:Fallback xmlns="">
          <p:sp>
            <p:nvSpPr>
              <p:cNvPr id="1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87" y="3631519"/>
                <a:ext cx="4185569" cy="282513"/>
              </a:xfrm>
              <a:prstGeom prst="rect">
                <a:avLst/>
              </a:prstGeom>
              <a:blipFill rotWithShape="1">
                <a:blip r:embed="rId6"/>
                <a:stretch>
                  <a:fillRect l="-3" t="-28305" r="-2751" b="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40" y="1900450"/>
            <a:ext cx="5561178" cy="123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1"/>
              <p:cNvSpPr txBox="1"/>
              <p:nvPr/>
            </p:nvSpPr>
            <p:spPr>
              <a:xfrm>
                <a:off x="273431" y="1578369"/>
                <a:ext cx="5679696" cy="28251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80"/>
                  </a:lnSpc>
                </a:pP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</a:rPr>
                  <a:t>=1,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从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6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开始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会如何变化？</a:t>
                </a:r>
              </a:p>
            </p:txBody>
          </p:sp>
        </mc:Choice>
        <mc:Fallback xmlns="">
          <p:sp>
            <p:nvSpPr>
              <p:cNvPr id="1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1" y="1578369"/>
                <a:ext cx="5679696" cy="282513"/>
              </a:xfrm>
              <a:prstGeom prst="rect">
                <a:avLst/>
              </a:prstGeom>
              <a:blipFill rotWithShape="1">
                <a:blip r:embed="rId5"/>
                <a:stretch>
                  <a:fillRect l="-7" t="-30483" r="-1431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36" y="2946086"/>
            <a:ext cx="2754391" cy="4829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543" y="3069466"/>
            <a:ext cx="3751167" cy="35918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31" y="1961230"/>
            <a:ext cx="2106862" cy="795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1"/>
              <p:cNvSpPr txBox="1"/>
              <p:nvPr/>
            </p:nvSpPr>
            <p:spPr>
              <a:xfrm>
                <a:off x="273431" y="1578369"/>
                <a:ext cx="6013121" cy="28251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80"/>
                  </a:lnSpc>
                </a:pP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</a:rPr>
                  <a:t>=0.1,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从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6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开始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会如何变化？</a:t>
                </a:r>
              </a:p>
            </p:txBody>
          </p:sp>
        </mc:Choice>
        <mc:Fallback xmlns="">
          <p:sp>
            <p:nvSpPr>
              <p:cNvPr id="1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1" y="1578369"/>
                <a:ext cx="6013121" cy="282513"/>
              </a:xfrm>
              <a:prstGeom prst="rect">
                <a:avLst/>
              </a:prstGeom>
              <a:blipFill rotWithShape="1">
                <a:blip r:embed="rId4"/>
                <a:stretch>
                  <a:fillRect l="-6" t="-30483" r="-1298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36" y="2620327"/>
            <a:ext cx="2754391" cy="482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" y="3121446"/>
            <a:ext cx="3774093" cy="3528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581" y="1860882"/>
            <a:ext cx="5762930" cy="15545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31" y="1879088"/>
            <a:ext cx="2106862" cy="795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015340"/>
            <a:ext cx="4418050" cy="10819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2059221"/>
            <a:ext cx="2763550" cy="72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2924944"/>
            <a:ext cx="2888143" cy="202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1"/>
              <p:cNvSpPr txBox="1"/>
              <p:nvPr/>
            </p:nvSpPr>
            <p:spPr>
              <a:xfrm>
                <a:off x="198662" y="4221088"/>
                <a:ext cx="2475100" cy="28212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60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60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62" y="4221088"/>
                <a:ext cx="2475100" cy="282129"/>
              </a:xfrm>
              <a:prstGeom prst="rect">
                <a:avLst/>
              </a:prstGeom>
              <a:blipFill rotWithShape="1">
                <a:blip r:embed="rId7"/>
                <a:stretch>
                  <a:fillRect l="-22" t="-13591" r="-2215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2" y="2238607"/>
            <a:ext cx="3960439" cy="969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1" y="1396087"/>
            <a:ext cx="2266211" cy="8831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51" y="3146126"/>
            <a:ext cx="2588431" cy="67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93" y="4017703"/>
            <a:ext cx="1468653" cy="1036696"/>
          </a:xfrm>
          <a:prstGeom prst="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29" y="5200167"/>
            <a:ext cx="2226407" cy="941941"/>
          </a:xfrm>
          <a:prstGeom prst="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3994" y="1583675"/>
            <a:ext cx="4618412" cy="4558433"/>
          </a:xfrm>
          <a:prstGeom prst="rect">
            <a:avLst/>
          </a:prstGeom>
          <a:ln w="15875">
            <a:solidFill>
              <a:srgbClr val="0066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2" y="2238607"/>
            <a:ext cx="3960439" cy="969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1" y="1396087"/>
            <a:ext cx="2266211" cy="8831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51" y="3146126"/>
            <a:ext cx="2588431" cy="67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93" y="4017703"/>
            <a:ext cx="1468653" cy="1036696"/>
          </a:xfrm>
          <a:prstGeom prst="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29" y="5200167"/>
            <a:ext cx="2226407" cy="941941"/>
          </a:xfrm>
          <a:prstGeom prst="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56" y="1618440"/>
            <a:ext cx="2778976" cy="1240334"/>
          </a:xfrm>
          <a:prstGeom prst="rect">
            <a:avLst/>
          </a:prstGeom>
          <a:ln w="15875">
            <a:solidFill>
              <a:srgbClr val="0066FF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016" y="3409192"/>
            <a:ext cx="3412370" cy="2732916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2" y="2238607"/>
            <a:ext cx="3960439" cy="969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1" y="1396087"/>
            <a:ext cx="2266211" cy="8831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51" y="3146126"/>
            <a:ext cx="2588431" cy="67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93" y="4017703"/>
            <a:ext cx="1468653" cy="1036696"/>
          </a:xfrm>
          <a:prstGeom prst="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693" y="5183251"/>
            <a:ext cx="2165585" cy="897171"/>
          </a:xfrm>
          <a:prstGeom prst="rect">
            <a:avLst/>
          </a:prstGeom>
          <a:ln w="9525">
            <a:solidFill>
              <a:srgbClr val="0066FF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2604" y="1936452"/>
            <a:ext cx="2520154" cy="1209674"/>
          </a:xfrm>
          <a:prstGeom prst="rect">
            <a:avLst/>
          </a:prstGeom>
          <a:ln w="12700">
            <a:solidFill>
              <a:srgbClr val="0066FF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032" y="3443198"/>
            <a:ext cx="3880054" cy="2637224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03729"/>
            <a:ext cx="6300192" cy="40623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2" y="2238607"/>
            <a:ext cx="3960439" cy="969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1" y="1396087"/>
            <a:ext cx="2266211" cy="8831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51" y="3146126"/>
            <a:ext cx="2588431" cy="67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666" y="3820576"/>
            <a:ext cx="4999999" cy="2138158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2" y="2238607"/>
            <a:ext cx="3960439" cy="969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1" y="1396087"/>
            <a:ext cx="2266211" cy="8831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51" y="3146126"/>
            <a:ext cx="2588431" cy="67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666" y="3820576"/>
            <a:ext cx="4999999" cy="2138158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84784"/>
            <a:ext cx="7848872" cy="47903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66712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多项式回归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8" y="2087747"/>
            <a:ext cx="2584928" cy="676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4" y="2869309"/>
            <a:ext cx="4406283" cy="32417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526" y="2947083"/>
            <a:ext cx="4563261" cy="30862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898" y="1949409"/>
            <a:ext cx="3370604" cy="7699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6233" y="1130567"/>
            <a:ext cx="5649554" cy="67988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66712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多项式回归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" y="3064018"/>
            <a:ext cx="4563261" cy="30862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9" y="2129290"/>
            <a:ext cx="3370604" cy="7699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939991"/>
            <a:ext cx="3960439" cy="9699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650" y="1988499"/>
            <a:ext cx="1468653" cy="1036696"/>
          </a:xfrm>
          <a:prstGeom prst="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715" y="3323496"/>
            <a:ext cx="3582207" cy="1329640"/>
          </a:xfrm>
          <a:prstGeom prst="rect">
            <a:avLst/>
          </a:prstGeom>
          <a:ln w="12700">
            <a:solidFill>
              <a:srgbClr val="0066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66712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多项式回归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" y="3064018"/>
            <a:ext cx="4563261" cy="30862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9" y="2129290"/>
            <a:ext cx="3370604" cy="769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561" y="1175477"/>
            <a:ext cx="4814378" cy="2901595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33369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多元回归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1"/>
              <p:cNvSpPr txBox="1"/>
              <p:nvPr/>
            </p:nvSpPr>
            <p:spPr>
              <a:xfrm>
                <a:off x="218540" y="2082085"/>
                <a:ext cx="8817955" cy="134049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600" dirty="0">
                    <a:latin typeface="+mn-ea"/>
                  </a:rPr>
                  <a:t>为了让问题尽可能地简单，这次我们只考虑广告版面的大小，设广告费为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600" dirty="0">
                    <a:latin typeface="+mn-ea"/>
                  </a:rPr>
                  <a:t>广告栏的宽为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+mn-ea"/>
                  </a:rPr>
                  <a:t>，广告栏的高为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+mn-ea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+mn-ea"/>
                  </a:rPr>
                  <a:t>可以表示如下</a:t>
                </a:r>
                <a:r>
                  <a:rPr lang="en-US" altLang="zh-CN" sz="2600" dirty="0">
                    <a:latin typeface="+mn-ea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0" y="2082085"/>
                <a:ext cx="8817955" cy="1340495"/>
              </a:xfrm>
              <a:prstGeom prst="rect">
                <a:avLst/>
              </a:prstGeom>
              <a:blipFill rotWithShape="1">
                <a:blip r:embed="rId4"/>
                <a:stretch>
                  <a:fillRect l="-1" t="-41" r="5" b="-2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832" y="3485286"/>
            <a:ext cx="5772118" cy="68451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33369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多元回归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3" y="2021532"/>
            <a:ext cx="5417779" cy="6845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4" y="2565695"/>
            <a:ext cx="5566595" cy="684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756" y="923785"/>
            <a:ext cx="3150703" cy="2536212"/>
          </a:xfrm>
          <a:prstGeom prst="rect">
            <a:avLst/>
          </a:prstGeom>
          <a:ln w="15875">
            <a:solidFill>
              <a:srgbClr val="0066FF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756" y="3692754"/>
            <a:ext cx="3150703" cy="2536212"/>
          </a:xfrm>
          <a:prstGeom prst="rect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1"/>
              <p:cNvSpPr txBox="1"/>
              <p:nvPr/>
            </p:nvSpPr>
            <p:spPr>
              <a:xfrm>
                <a:off x="2332620" y="3287934"/>
                <a:ext cx="1114279" cy="28212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20" y="3287934"/>
                <a:ext cx="1114279" cy="282129"/>
              </a:xfrm>
              <a:prstGeom prst="rect">
                <a:avLst/>
              </a:prstGeom>
              <a:blipFill rotWithShape="1">
                <a:blip r:embed="rId8"/>
                <a:stretch>
                  <a:fillRect l="-24" t="-23599" r="-682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214" y="3734909"/>
            <a:ext cx="3308090" cy="249405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33369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多元回归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3" y="2021532"/>
            <a:ext cx="5417779" cy="6845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4" y="2565695"/>
            <a:ext cx="5566595" cy="684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1"/>
              <p:cNvSpPr txBox="1"/>
              <p:nvPr/>
            </p:nvSpPr>
            <p:spPr>
              <a:xfrm>
                <a:off x="1492441" y="3337791"/>
                <a:ext cx="1114279" cy="28212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41" y="3337791"/>
                <a:ext cx="1114279" cy="282129"/>
              </a:xfrm>
              <a:prstGeom prst="rect">
                <a:avLst/>
              </a:prstGeom>
              <a:blipFill rotWithShape="1">
                <a:blip r:embed="rId6"/>
                <a:stretch>
                  <a:fillRect l="-17" t="-23490" r="-6834" b="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8" y="3792167"/>
            <a:ext cx="3308090" cy="249405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5329" y="4184349"/>
            <a:ext cx="5423457" cy="684514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6510" y="2556770"/>
            <a:ext cx="2111796" cy="824606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33369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多元回归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426731"/>
            <a:ext cx="5566595" cy="684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04" y="2203111"/>
            <a:ext cx="5423457" cy="802222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2203697"/>
            <a:ext cx="2111796" cy="801636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62" y="3372482"/>
            <a:ext cx="1610238" cy="1136638"/>
          </a:xfrm>
          <a:prstGeom prst="rect">
            <a:avLst/>
          </a:prstGeom>
          <a:solidFill>
            <a:schemeClr val="bg1"/>
          </a:solidFill>
          <a:ln w="15875">
            <a:solidFill>
              <a:srgbClr val="0066FF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01" y="4727275"/>
            <a:ext cx="2279681" cy="1077989"/>
          </a:xfrm>
          <a:prstGeom prst="rect">
            <a:avLst/>
          </a:prstGeom>
          <a:ln w="15875">
            <a:solidFill>
              <a:srgbClr val="0066FF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6897" y="4365104"/>
            <a:ext cx="5200178" cy="2034591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pSp>
        <p:nvGrpSpPr>
          <p:cNvPr id="18" name="组合 17"/>
          <p:cNvGrpSpPr/>
          <p:nvPr/>
        </p:nvGrpSpPr>
        <p:grpSpPr>
          <a:xfrm>
            <a:off x="3286897" y="3228103"/>
            <a:ext cx="5220841" cy="966194"/>
            <a:chOff x="3782203" y="367297"/>
            <a:chExt cx="5220841" cy="98345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82203" y="456339"/>
              <a:ext cx="864096" cy="89441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71998" y="403569"/>
              <a:ext cx="1673633" cy="93129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36956" y="367297"/>
              <a:ext cx="2766088" cy="9312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3873" y="1158181"/>
            <a:ext cx="1333698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定义模型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5" y="2020845"/>
            <a:ext cx="6372200" cy="41258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3681491"/>
            <a:ext cx="1666528" cy="5788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448" y="4437112"/>
            <a:ext cx="1666528" cy="680090"/>
          </a:xfrm>
          <a:prstGeom prst="rect">
            <a:avLst/>
          </a:prstGeom>
        </p:spPr>
      </p:pic>
      <p:sp>
        <p:nvSpPr>
          <p:cNvPr id="15" name="TextBox 31"/>
          <p:cNvSpPr txBox="1"/>
          <p:nvPr/>
        </p:nvSpPr>
        <p:spPr>
          <a:xfrm>
            <a:off x="1907704" y="1152580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00054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240337" y="1682368"/>
            <a:ext cx="133369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多元回归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105" y="883019"/>
            <a:ext cx="5566595" cy="6845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26" y="1532794"/>
            <a:ext cx="2111796" cy="684514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354" y="1532794"/>
            <a:ext cx="1610238" cy="1136638"/>
          </a:xfrm>
          <a:prstGeom prst="rect">
            <a:avLst/>
          </a:prstGeom>
          <a:solidFill>
            <a:schemeClr val="bg1"/>
          </a:solidFill>
          <a:ln w="15875">
            <a:solidFill>
              <a:srgbClr val="0066FF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579" y="1514471"/>
            <a:ext cx="2279681" cy="1077989"/>
          </a:xfrm>
          <a:prstGeom prst="rect">
            <a:avLst/>
          </a:prstGeom>
          <a:ln w="15875">
            <a:solidFill>
              <a:srgbClr val="0066FF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4" y="3661816"/>
            <a:ext cx="5200178" cy="2034591"/>
          </a:xfrm>
          <a:prstGeom prst="rect">
            <a:avLst/>
          </a:prstGeom>
          <a:ln w="25400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57217" y="2691719"/>
            <a:ext cx="4741775" cy="970097"/>
            <a:chOff x="3782203" y="367297"/>
            <a:chExt cx="5220841" cy="98345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82203" y="456339"/>
              <a:ext cx="864096" cy="89441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1998" y="403569"/>
              <a:ext cx="1673633" cy="93129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6956" y="367297"/>
              <a:ext cx="2766088" cy="93129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2483" y="5231127"/>
            <a:ext cx="5326056" cy="1125223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66739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随机梯度下降法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956052"/>
            <a:ext cx="5294111" cy="3046366"/>
          </a:xfrm>
          <a:prstGeom prst="rect">
            <a:avLst/>
          </a:prstGeom>
          <a:ln w="22225">
            <a:solidFill>
              <a:srgbClr val="0066CC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41" y="1581567"/>
            <a:ext cx="3752436" cy="9189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85" y="2777929"/>
            <a:ext cx="3469767" cy="3224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66739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随机梯度下降法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42006"/>
            <a:ext cx="6012160" cy="39450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66739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随机梯度下降法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6" y="1673086"/>
            <a:ext cx="6444208" cy="381456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266739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随机梯度下降法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14" y="1620860"/>
            <a:ext cx="5557047" cy="1062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15" y="2816968"/>
            <a:ext cx="5557047" cy="1161174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5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3000821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小批量梯度下降法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14" y="1620860"/>
            <a:ext cx="5557047" cy="10620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36" y="2924995"/>
            <a:ext cx="5920474" cy="125883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1"/>
              <p:cNvSpPr txBox="1"/>
              <p:nvPr/>
            </p:nvSpPr>
            <p:spPr>
              <a:xfrm>
                <a:off x="114033" y="4574234"/>
                <a:ext cx="8915934" cy="132581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假设训练数据有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</a:rPr>
                  <a:t>100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个，在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时，创建一个有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</a:rPr>
                  <a:t>10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个随机数的索引的集合，例如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={61,53,59,16,30,21,85,31,51,10}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</a:rPr>
                  <a:t>然后重复更新参数。</a:t>
                </a:r>
              </a:p>
            </p:txBody>
          </p:sp>
        </mc:Choice>
        <mc:Fallback xmlns="">
          <p:sp>
            <p:nvSpPr>
              <p:cNvPr id="1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3" y="4574234"/>
                <a:ext cx="8915934" cy="1325812"/>
              </a:xfrm>
              <a:prstGeom prst="rect">
                <a:avLst/>
              </a:prstGeom>
              <a:blipFill rotWithShape="1">
                <a:blip r:embed="rId6"/>
                <a:stretch>
                  <a:fillRect l="-4" t="-25" r="3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46"/>
            <a:ext cx="4461507" cy="417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609600" y="5673985"/>
            <a:ext cx="31468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Arial" panose="020B0604020202020204" pitchFamily="34" charset="0"/>
              </a:rPr>
              <a:t>: a hypothesis function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495939" y="1341860"/>
            <a:ext cx="4461507" cy="4351338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ja-JP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 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条件概率分布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，或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策略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目标函数的优化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求解最优化问题的算法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797" y="1687711"/>
            <a:ext cx="1041400" cy="2794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197" y="2079710"/>
            <a:ext cx="762000" cy="2667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228" y="2067010"/>
            <a:ext cx="825500" cy="279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59" y="989547"/>
            <a:ext cx="2169994" cy="5479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ffectLst/>
              </a:rPr>
              <a:t>机器学习框架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186973" y="291789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机器学习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106710"/>
            <a:ext cx="1333698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定义模型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448" y="4437112"/>
            <a:ext cx="1666528" cy="680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91" y="1628800"/>
            <a:ext cx="6372200" cy="4348769"/>
          </a:xfrm>
          <a:prstGeom prst="rect">
            <a:avLst/>
          </a:prstGeom>
        </p:spPr>
      </p:pic>
      <p:sp>
        <p:nvSpPr>
          <p:cNvPr id="11" name="TextBox 31"/>
          <p:cNvSpPr txBox="1"/>
          <p:nvPr/>
        </p:nvSpPr>
        <p:spPr>
          <a:xfrm>
            <a:off x="1766018" y="1079484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448" y="3284984"/>
            <a:ext cx="1666528" cy="68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48" y="1750873"/>
            <a:ext cx="6372200" cy="41258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829" y="4288264"/>
            <a:ext cx="2232209" cy="581632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052102" y="1832062"/>
          <a:ext cx="6760258" cy="27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8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广告费</a:t>
                      </a:r>
                      <a:r>
                        <a:rPr lang="en-US" altLang="zh-C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点击量</a:t>
                      </a:r>
                      <a:r>
                        <a:rPr lang="en-US" altLang="zh-CN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58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374</a:t>
                      </a:r>
                      <a:endParaRPr lang="zh-CN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70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385</a:t>
                      </a:r>
                      <a:endParaRPr lang="zh-CN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81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375</a:t>
                      </a:r>
                      <a:endParaRPr lang="zh-CN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84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401</a:t>
                      </a:r>
                      <a:endParaRPr lang="zh-CN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55177"/>
            <a:ext cx="6732240" cy="4338119"/>
          </a:xfrm>
          <a:prstGeom prst="rect">
            <a:avLst/>
          </a:prstGeom>
        </p:spPr>
      </p:pic>
      <p:sp>
        <p:nvSpPr>
          <p:cNvPr id="10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dirty="0">
                <a:solidFill>
                  <a:srgbClr val="000000"/>
                </a:solidFill>
                <a:latin typeface="微软雅黑" panose="020B0503020204020204" pitchFamily="34" charset="-122"/>
              </a:rPr>
              <a:t>线性回归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3E010F-70C4-4200-AD8B-AB14135756C7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/>
              <p:cNvGraphicFramePr>
                <a:graphicFrameLocks noGrp="1"/>
              </p:cNvGraphicFramePr>
              <p:nvPr/>
            </p:nvGraphicFramePr>
            <p:xfrm>
              <a:off x="293954" y="1750873"/>
              <a:ext cx="8670532" cy="268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57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76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广告费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点击量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时</m:t>
                              </m:r>
                            </m:oMath>
                          </a14:m>
                          <a:r>
                            <a:rPr lang="zh-CN" altLang="en-US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zh-CN" alt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(x)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58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117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70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385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141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163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401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169</a:t>
                          </a:r>
                          <a:endParaRPr lang="zh-CN" alt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/>
              <p:cNvGraphicFramePr>
                <a:graphicFrameLocks noGrp="1"/>
              </p:cNvGraphicFramePr>
              <p:nvPr/>
            </p:nvGraphicFramePr>
            <p:xfrm>
              <a:off x="293954" y="1750873"/>
              <a:ext cx="8670532" cy="2686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5798"/>
                    <a:gridCol w="2448272"/>
                    <a:gridCol w="4176462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广告费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600" dirty="0"/>
                            <a:t>点击量</a:t>
                          </a:r>
                          <a:r>
                            <a:rPr lang="en-US" altLang="zh-CN" sz="2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58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117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70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385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141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375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163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  <a:tr h="549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84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401</a:t>
                          </a:r>
                          <a:endParaRPr lang="zh-CN" alt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/>
                            <a:t>169</a:t>
                          </a:r>
                          <a:endParaRPr lang="zh-CN" altLang="en-US" sz="2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31"/>
          <p:cNvSpPr txBox="1"/>
          <p:nvPr/>
        </p:nvSpPr>
        <p:spPr>
          <a:xfrm>
            <a:off x="183873" y="1158181"/>
            <a:ext cx="4001095" cy="28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例：基于广告费预测点击量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683</Words>
  <Application>Microsoft Office PowerPoint</Application>
  <PresentationFormat>全屏显示(4:3)</PresentationFormat>
  <Paragraphs>280</Paragraphs>
  <Slides>46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等线</vt:lpstr>
      <vt:lpstr>微软雅黑</vt:lpstr>
      <vt:lpstr>幼圆</vt:lpstr>
      <vt:lpstr>Arial</vt:lpstr>
      <vt:lpstr>Calibri</vt:lpstr>
      <vt:lpstr>Cambria Math</vt:lpstr>
      <vt:lpstr>Times New Roman</vt:lpstr>
      <vt:lpstr>Verdana</vt:lpstr>
      <vt:lpstr>Wingdings</vt:lpstr>
      <vt:lpstr>方正准圆简体</vt:lpstr>
      <vt:lpstr>机器学习v2.1rgb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机器学习框架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机器学习-第九章</dc:title>
  <dc:creator>Administrator</dc:creator>
  <cp:lastModifiedBy>Luo</cp:lastModifiedBy>
  <cp:revision>739</cp:revision>
  <dcterms:created xsi:type="dcterms:W3CDTF">2015-06-30T12:15:00Z</dcterms:created>
  <dcterms:modified xsi:type="dcterms:W3CDTF">2022-03-01T10:23:19Z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DFF2851E65434321A73C714435A8CDAC</vt:lpwstr>
  </property>
  <property fmtid="{D5CDD505-2E9C-101B-9397-08002B2CF9AE}" pid="3" name="KSOProductBuildVer">
    <vt:lpwstr>2052-11.1.0.11365</vt:lpwstr>
  </property>
</Properties>
</file>