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75" r:id="rId3"/>
    <p:sldId id="501" r:id="rId4"/>
    <p:sldId id="516" r:id="rId5"/>
    <p:sldId id="471" r:id="rId6"/>
    <p:sldId id="473" r:id="rId7"/>
    <p:sldId id="475" r:id="rId8"/>
    <p:sldId id="476" r:id="rId9"/>
    <p:sldId id="477" r:id="rId10"/>
    <p:sldId id="497" r:id="rId11"/>
    <p:sldId id="480" r:id="rId12"/>
    <p:sldId id="498" r:id="rId13"/>
    <p:sldId id="500" r:id="rId14"/>
    <p:sldId id="47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0D23"/>
    <a:srgbClr val="023A91"/>
    <a:srgbClr val="013990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685" autoAdjust="0"/>
  </p:normalViewPr>
  <p:slideViewPr>
    <p:cSldViewPr snapToGrid="0">
      <p:cViewPr varScale="1">
        <p:scale>
          <a:sx n="55" d="100"/>
          <a:sy n="55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4AC3C9-1B2B-43AB-9330-F3972B3B27E7}" type="datetimeFigureOut">
              <a:rPr lang="zh-CN" altLang="en-US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6C9D46-DAF5-4A18-9CE5-E548AC875E3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ABCC9-2572-4AA6-8502-64EAF6CCEF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 b="0" i="0" dirty="0">
              <a:solidFill>
                <a:srgbClr val="5E5E5E"/>
              </a:solidFill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6C9D46-DAF5-4A18-9CE5-E548AC875E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28652-996B-49CF-A62A-E44C32AF18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/>
                <a:ea typeface="方正准圆简体"/>
                <a:cs typeface="方正准圆简体"/>
              </a:defRPr>
            </a:lvl1pPr>
          </a:lstStyle>
          <a:p>
            <a:pPr>
              <a:defRPr/>
            </a:pPr>
            <a:fld id="{C6E980CB-9373-44C0-A173-1C4ACE88F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5D504C5-1D12-46BF-BDAB-E2E3F77327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725F168A-A32C-4EAE-8A92-758789EDEC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3A768-B4CF-4D5D-A0EE-84AD391AC2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144A9-8BB2-408C-8C1B-5DAA795079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15569-B88E-42A1-BB7E-7AF2FA4982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7A0F0-5D0B-44BD-8717-2BC48938DD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EE6CA-DEAD-46A3-9E29-B84B14198D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1949-7546-49DB-8CD3-76F06A763B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6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7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258DCE8-DD09-475B-A98D-6F9E08783B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29777811-24DB-4E77-93E2-1F4FB14058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0350" y="1050925"/>
            <a:ext cx="862965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83E69D-975F-4930-82A8-8033C09AEF0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9pPr>
    </p:titleStyle>
    <p:bodyStyle>
      <a:lvl1pPr marL="228600" indent="-35877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2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5"/>
            <a:ext cx="7886700" cy="1325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>
                <a:cs typeface="Verdana" panose="020B0604030504040204" pitchFamily="34" charset="0"/>
              </a:rPr>
              <a:t>第一章：绪论</a:t>
            </a:r>
            <a:endParaRPr lang="zh-CN" altLang="en-US" dirty="0"/>
          </a:p>
        </p:txBody>
      </p:sp>
      <p:sp>
        <p:nvSpPr>
          <p:cNvPr id="9219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463E16D-1E46-4BC5-AEAE-257FFFABDBF2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非监督学习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</a:rPr>
              <a:t>监督学习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</a:rPr>
              <a:t>非监督学习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1682621"/>
            <a:ext cx="8404618" cy="3876679"/>
            <a:chOff x="111923" y="2535238"/>
            <a:chExt cx="8404618" cy="3876679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239044" y="4556126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923257" y="4508501"/>
              <a:ext cx="298450" cy="296862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626398" y="4943476"/>
              <a:ext cx="296863" cy="296862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auto">
            <a:xfrm>
              <a:off x="1539082" y="4203701"/>
              <a:ext cx="296862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Cross 4"/>
            <p:cNvSpPr>
              <a:spLocks noChangeArrowheads="1"/>
            </p:cNvSpPr>
            <p:nvPr/>
          </p:nvSpPr>
          <p:spPr bwMode="auto">
            <a:xfrm rot="2734294">
              <a:off x="3056736" y="3768730"/>
              <a:ext cx="390525" cy="39052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2" name="Cross 5"/>
            <p:cNvSpPr>
              <a:spLocks noChangeArrowheads="1"/>
            </p:cNvSpPr>
            <p:nvPr/>
          </p:nvSpPr>
          <p:spPr bwMode="auto">
            <a:xfrm rot="2734294">
              <a:off x="3182148" y="2959105"/>
              <a:ext cx="390525" cy="39052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3" name="Cross 7"/>
            <p:cNvSpPr>
              <a:spLocks noChangeArrowheads="1"/>
            </p:cNvSpPr>
            <p:nvPr/>
          </p:nvSpPr>
          <p:spPr bwMode="auto">
            <a:xfrm rot="2734294">
              <a:off x="3734598" y="3457580"/>
              <a:ext cx="390525" cy="39052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4" name="Cross 22"/>
            <p:cNvSpPr>
              <a:spLocks noChangeArrowheads="1"/>
            </p:cNvSpPr>
            <p:nvPr/>
          </p:nvSpPr>
          <p:spPr bwMode="auto">
            <a:xfrm rot="2734294">
              <a:off x="3164686" y="3430592"/>
              <a:ext cx="390525" cy="39052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TextBox 36"/>
            <p:cNvSpPr>
              <a:spLocks noChangeArrowheads="1"/>
            </p:cNvSpPr>
            <p:nvPr/>
          </p:nvSpPr>
          <p:spPr bwMode="auto">
            <a:xfrm>
              <a:off x="2513807" y="5888042"/>
              <a:ext cx="461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" name="TextBox 37"/>
            <p:cNvSpPr>
              <a:spLocks noChangeArrowheads="1"/>
            </p:cNvSpPr>
            <p:nvPr/>
          </p:nvSpPr>
          <p:spPr bwMode="auto">
            <a:xfrm>
              <a:off x="111923" y="3717930"/>
              <a:ext cx="4619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2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788194" y="2535238"/>
              <a:ext cx="0" cy="3487738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>
              <a:off x="597694" y="5754688"/>
              <a:ext cx="3900488" cy="1588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5257403" y="4556126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5941616" y="4508501"/>
              <a:ext cx="298450" cy="296862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5644757" y="4943476"/>
              <a:ext cx="296863" cy="296862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5557441" y="4203701"/>
              <a:ext cx="296862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7108428" y="3827463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7222728" y="3468688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7787878" y="3503613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7244953" y="3011488"/>
              <a:ext cx="298450" cy="298450"/>
            </a:xfrm>
            <a:prstGeom prst="ellipse">
              <a:avLst/>
            </a:prstGeom>
            <a:noFill/>
            <a:ln w="44450">
              <a:solidFill>
                <a:srgbClr val="538CD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TextBox 19"/>
            <p:cNvSpPr>
              <a:spLocks noChangeArrowheads="1"/>
            </p:cNvSpPr>
            <p:nvPr/>
          </p:nvSpPr>
          <p:spPr bwMode="auto">
            <a:xfrm>
              <a:off x="6532166" y="5888042"/>
              <a:ext cx="461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TextBox 20"/>
            <p:cNvSpPr>
              <a:spLocks noChangeArrowheads="1"/>
            </p:cNvSpPr>
            <p:nvPr/>
          </p:nvSpPr>
          <p:spPr bwMode="auto">
            <a:xfrm>
              <a:off x="4130282" y="3717930"/>
              <a:ext cx="4619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2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2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806553" y="2535238"/>
              <a:ext cx="0" cy="3487738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22"/>
            <p:cNvCxnSpPr>
              <a:cxnSpLocks noChangeShapeType="1"/>
            </p:cNvCxnSpPr>
            <p:nvPr/>
          </p:nvCxnSpPr>
          <p:spPr bwMode="auto">
            <a:xfrm>
              <a:off x="4616053" y="5754688"/>
              <a:ext cx="3900488" cy="1588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非监督学习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8" y="991190"/>
            <a:ext cx="7886699" cy="525175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机器学习算法</a:t>
            </a:r>
            <a:endParaRPr lang="zh-CN" altLang="en-US" dirty="0"/>
          </a:p>
        </p:txBody>
      </p:sp>
      <p:sp>
        <p:nvSpPr>
          <p:cNvPr id="31" name="文本占位符 2"/>
          <p:cNvSpPr txBox="1"/>
          <p:nvPr/>
        </p:nvSpPr>
        <p:spPr bwMode="auto">
          <a:xfrm>
            <a:off x="260350" y="933713"/>
            <a:ext cx="8443349" cy="147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  <a:defRPr sz="3000" b="0" kern="12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根据训练数据是否拥有标记信息，学习任务可以大致分为两大类：监督学习和无监督学习，分类和回归是前者的代表，而聚类则是后者的代表。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占位符 2"/>
          <p:cNvSpPr txBox="1"/>
          <p:nvPr/>
        </p:nvSpPr>
        <p:spPr bwMode="auto">
          <a:xfrm>
            <a:off x="531340" y="2491076"/>
            <a:ext cx="3101546" cy="40332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  <a:defRPr sz="3000" b="0" kern="12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对数几率回归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支持向量机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贝叶斯分类器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>
              <a:lnSpc>
                <a:spcPts val="3600"/>
              </a:lnSpc>
            </a:pP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占位符 2"/>
          <p:cNvSpPr txBox="1"/>
          <p:nvPr/>
        </p:nvSpPr>
        <p:spPr bwMode="auto">
          <a:xfrm>
            <a:off x="4203700" y="2491074"/>
            <a:ext cx="4707923" cy="40332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  <a:defRPr sz="3000" b="0" kern="12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聚类算法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原型聚类：</a:t>
            </a:r>
            <a:r>
              <a:rPr lang="en-US" altLang="zh-CN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均值，学习向量量化，</a:t>
            </a:r>
            <a:endParaRPr lang="en-US" altLang="zh-CN" sz="18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22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高斯混合聚类</a:t>
            </a:r>
            <a:endParaRPr lang="en-US" altLang="zh-CN" sz="18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密度聚类：</a:t>
            </a:r>
            <a:r>
              <a:rPr lang="en-US" altLang="zh-CN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DBSCAN</a:t>
            </a: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层次聚类：</a:t>
            </a:r>
            <a:r>
              <a:rPr lang="en-US" altLang="zh-CN" sz="18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AGNES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降维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话题分析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图分析</a:t>
            </a:r>
            <a:endParaRPr lang="en-US" altLang="zh-CN" sz="24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3" grpId="0" build="p" animBg="1"/>
      <p:bldP spid="3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7639" y="1182624"/>
            <a:ext cx="4056890" cy="585216"/>
          </a:xfrm>
          <a:custGeom>
            <a:avLst/>
            <a:gdLst/>
            <a:ahLst/>
            <a:cxnLst/>
            <a:rect l="0" t="0" r="0" b="0"/>
            <a:pathLst>
              <a:path w="4056890" h="585216">
                <a:moveTo>
                  <a:pt x="0" y="585215"/>
                </a:moveTo>
                <a:lnTo>
                  <a:pt x="4056889" y="585215"/>
                </a:lnTo>
                <a:lnTo>
                  <a:pt x="40568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589776" y="1938527"/>
            <a:ext cx="2473453" cy="830581"/>
          </a:xfrm>
          <a:custGeom>
            <a:avLst/>
            <a:gdLst/>
            <a:ahLst/>
            <a:cxnLst/>
            <a:rect l="0" t="0" r="0" b="0"/>
            <a:pathLst>
              <a:path w="2473453" h="830581">
                <a:moveTo>
                  <a:pt x="0" y="830580"/>
                </a:moveTo>
                <a:lnTo>
                  <a:pt x="2473452" y="830580"/>
                </a:lnTo>
                <a:lnTo>
                  <a:pt x="2473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5" name="图片 4" descr="ws_CEF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229" y="173227"/>
            <a:ext cx="6578600" cy="3530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基本术语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1835" y="3003040"/>
            <a:ext cx="4194638" cy="3243773"/>
            <a:chOff x="381991" y="3617480"/>
            <a:chExt cx="4194638" cy="3243773"/>
          </a:xfrm>
        </p:grpSpPr>
        <p:sp>
          <p:nvSpPr>
            <p:cNvPr id="29" name="TextBox 28"/>
            <p:cNvSpPr txBox="1"/>
            <p:nvPr/>
          </p:nvSpPr>
          <p:spPr>
            <a:xfrm>
              <a:off x="381991" y="3617480"/>
              <a:ext cx="89768" cy="324043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</a:p>
            <a:p>
              <a:pPr>
                <a:lnSpc>
                  <a:spcPts val="3200"/>
                </a:lnSpc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12" y="3619853"/>
              <a:ext cx="3959417" cy="3241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数据集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训练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测试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示例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(instance),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样例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(example)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样本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(sample)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属性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(attribute),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特征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(feature);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属性值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属性空间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样本空间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输入空间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特征向量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(feature vector)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标记空间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输出空间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假设空间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B2327-3568-4990-AC7A-74559AC927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幼圆" panose="02010509060101010101" pitchFamily="49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4551926" y="5132322"/>
            <a:ext cx="4380239" cy="1019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机器学习的目标是使得学得的模型能很好地适用于“新样本”，适用于新样本的能力，称为泛化能力。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机器学习框架</a:t>
            </a: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46"/>
            <a:ext cx="4461507" cy="417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609600" y="5673985"/>
            <a:ext cx="3146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Arial" panose="020B0604020202020204" pitchFamily="34" charset="0"/>
              </a:rPr>
              <a:t>: a hypothesis function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2496" y="1322647"/>
            <a:ext cx="4256788" cy="4351338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ja-JP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 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条件概率分布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，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策略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目标函数的优化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求解最优化问题的算法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455" y="1641894"/>
            <a:ext cx="1528364" cy="410049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626" y="2051943"/>
            <a:ext cx="936174" cy="327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大纲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60350" y="842169"/>
            <a:ext cx="8616950" cy="5173662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引言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基本术语</a:t>
            </a: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 假设空间</a:t>
            </a: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归纳偏好</a:t>
            </a: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发展历程</a:t>
            </a: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应用现状</a:t>
            </a:r>
            <a:endParaRPr sz="2800" dirty="0">
              <a:latin typeface="+mn-ea"/>
              <a:ea typeface="+mn-ea"/>
            </a:endParaRPr>
          </a:p>
          <a:p>
            <a:pPr marL="1697355" lvl="4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1268" name="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2DE1DE8-2ED8-4002-A338-4CF9E732A335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20"/>
            <a:ext cx="9144000" cy="67891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pitchFamily="34" charset="-122"/>
              </a:rPr>
              <a:t>机器学习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000" y="1096772"/>
            <a:ext cx="8617744" cy="2582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</a:rPr>
              <a:t>机器学习是从人工智能中产生的一个重要学科分支，是实现智能化的关键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7B2327-3568-4990-AC7A-74559AC927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Box 27"/>
          <p:cNvSpPr txBox="1"/>
          <p:nvPr/>
        </p:nvSpPr>
        <p:spPr>
          <a:xfrm>
            <a:off x="235000" y="1518291"/>
            <a:ext cx="8309967" cy="7848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经典定义：</a:t>
            </a:r>
            <a:r>
              <a:rPr lang="zh-CN" altLang="en-US" sz="2400" dirty="0"/>
              <a:t>机器学习是这样一门学科，它致力于研究如何通过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计算的手段，利用经验来改善系统自身的性能。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95" y="2491695"/>
            <a:ext cx="5819775" cy="1381125"/>
          </a:xfrm>
          <a:prstGeom prst="rect">
            <a:avLst/>
          </a:prstGeom>
        </p:spPr>
      </p:pic>
      <p:sp>
        <p:nvSpPr>
          <p:cNvPr id="12" name="TextBox 27"/>
          <p:cNvSpPr txBox="1"/>
          <p:nvPr/>
        </p:nvSpPr>
        <p:spPr>
          <a:xfrm>
            <a:off x="235000" y="4061329"/>
            <a:ext cx="8909000" cy="7848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机器学习研究的主要内容：</a:t>
            </a:r>
            <a:r>
              <a:rPr lang="zh-CN" altLang="en-US" sz="2400" dirty="0"/>
              <a:t>是关于在计算机上从数据产生“模型”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   (model)</a:t>
            </a:r>
            <a:r>
              <a:rPr lang="zh-CN" altLang="en-US" sz="2400" dirty="0"/>
              <a:t>的算法，即“学习算法”</a:t>
            </a:r>
            <a:r>
              <a:rPr lang="en-US" altLang="zh-CN" sz="2400" dirty="0"/>
              <a:t>(learning algorithm)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6"/>
            <a:ext cx="9144000" cy="67750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1439" y="321726"/>
            <a:ext cx="323165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641600" algn="l"/>
                <a:tab pos="4572000" algn="l"/>
              </a:tabLst>
              <a:defRPr/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典型的机器学习过程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7B2327-3568-4990-AC7A-74559AC9276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1" name="图片 20" descr="ws_CEF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813" y="974361"/>
            <a:ext cx="8649325" cy="4811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74" y="117004"/>
            <a:ext cx="8747726" cy="7778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Types of machine learning problems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监督学习（</a:t>
            </a:r>
            <a:r>
              <a:rPr lang="en-US" altLang="zh-CN" dirty="0"/>
              <a:t>Supervised Learning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非监督学习（</a:t>
            </a:r>
            <a:r>
              <a:rPr lang="en-US" altLang="zh-CN" dirty="0"/>
              <a:t>Unsupervised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半监督学习（</a:t>
            </a:r>
            <a:r>
              <a:rPr lang="en-US" altLang="zh-CN" dirty="0"/>
              <a:t>Semi-supervised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迁移学习（</a:t>
            </a:r>
            <a:r>
              <a:rPr lang="en-US" altLang="zh-CN" dirty="0"/>
              <a:t>Transfer 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主动学习（ </a:t>
            </a:r>
            <a:r>
              <a:rPr lang="en-US" altLang="zh-CN" dirty="0"/>
              <a:t>Active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强化学习（</a:t>
            </a:r>
            <a:r>
              <a:rPr lang="en-US" altLang="zh-CN" dirty="0"/>
              <a:t>Reinforcement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dirty="0"/>
              <a:t>元学习（</a:t>
            </a:r>
            <a:r>
              <a:rPr lang="en-US" altLang="zh-CN" dirty="0"/>
              <a:t>Meta Learning/Learning to Learn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dirty="0"/>
              <a:t>…</a:t>
            </a:r>
            <a:endParaRPr lang="zh-CN" altLang="en-US" dirty="0"/>
          </a:p>
          <a:p>
            <a:pPr>
              <a:buFont typeface="Arial" panose="020B0604020202020204" pitchFamily="34" charset="0"/>
              <a:buChar char="-"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监督学习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ChangeArrowheads="1"/>
          </p:cNvSpPr>
          <p:nvPr/>
        </p:nvSpPr>
        <p:spPr bwMode="auto">
          <a:xfrm>
            <a:off x="4863114" y="5286295"/>
            <a:ext cx="411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u="sng" dirty="0"/>
              <a:t>回归算法</a:t>
            </a:r>
            <a:r>
              <a:rPr lang="en-US" altLang="zh-CN" sz="2400" u="sng" dirty="0"/>
              <a:t>:</a:t>
            </a:r>
            <a:r>
              <a:rPr lang="en-US" altLang="zh-CN" sz="2400" dirty="0"/>
              <a:t> </a:t>
            </a:r>
            <a:r>
              <a:rPr lang="en-US" altLang="zh-CN" sz="2400" dirty="0" err="1"/>
              <a:t>预测连续值输出</a:t>
            </a:r>
            <a:r>
              <a:rPr lang="en-US" altLang="zh-CN" sz="2400" dirty="0"/>
              <a:t> (</a:t>
            </a:r>
            <a:r>
              <a:rPr lang="zh-CN" altLang="en-US" sz="2400" dirty="0"/>
              <a:t>价格</a:t>
            </a:r>
            <a:r>
              <a:rPr lang="en-US" altLang="zh-CN" sz="2400" dirty="0"/>
              <a:t>)</a:t>
            </a:r>
          </a:p>
        </p:txBody>
      </p:sp>
      <p:sp>
        <p:nvSpPr>
          <p:cNvPr id="9" name="Content Placeholder 2"/>
          <p:cNvSpPr>
            <a:spLocks noChangeArrowheads="1"/>
          </p:cNvSpPr>
          <p:nvPr/>
        </p:nvSpPr>
        <p:spPr bwMode="auto">
          <a:xfrm>
            <a:off x="748314" y="5172373"/>
            <a:ext cx="411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u="sng" dirty="0"/>
              <a:t>监督学习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给出</a:t>
            </a:r>
            <a:r>
              <a:rPr lang="en-US" altLang="zh-CN" sz="2400" dirty="0"/>
              <a:t>“</a:t>
            </a:r>
            <a:r>
              <a:rPr lang="zh-CN" altLang="en-US" sz="2400" dirty="0"/>
              <a:t>正确答案</a:t>
            </a:r>
            <a:r>
              <a:rPr lang="en-US" altLang="zh-CN" sz="2400" dirty="0"/>
              <a:t>”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49927" y="2101332"/>
            <a:ext cx="6683375" cy="4141559"/>
            <a:chOff x="1085852" y="2433349"/>
            <a:chExt cx="6683375" cy="4141559"/>
          </a:xfrm>
        </p:grpSpPr>
        <p:grpSp>
          <p:nvGrpSpPr>
            <p:cNvPr id="5" name="组合 4"/>
            <p:cNvGrpSpPr/>
            <p:nvPr/>
          </p:nvGrpSpPr>
          <p:grpSpPr>
            <a:xfrm>
              <a:off x="1085852" y="2433349"/>
              <a:ext cx="6683375" cy="3043236"/>
              <a:chOff x="1085852" y="2433349"/>
              <a:chExt cx="6683375" cy="3043236"/>
            </a:xfrm>
          </p:grpSpPr>
          <p:pic>
            <p:nvPicPr>
              <p:cNvPr id="4" name="Chart 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852" y="2433349"/>
                <a:ext cx="5540375" cy="2620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7"/>
              <p:cNvSpPr>
                <a:spLocks noChangeArrowheads="1"/>
              </p:cNvSpPr>
              <p:nvPr/>
            </p:nvSpPr>
            <p:spPr bwMode="auto">
              <a:xfrm>
                <a:off x="1085852" y="3338224"/>
                <a:ext cx="1012825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Price ($) </a:t>
                </a:r>
                <a:endParaRPr lang="zh-CN" altLang="en-US" sz="18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in 1000’s</a:t>
                </a:r>
              </a:p>
            </p:txBody>
          </p:sp>
          <p:sp>
            <p:nvSpPr>
              <p:cNvPr id="7" name="TextBox 8"/>
              <p:cNvSpPr>
                <a:spLocks noChangeArrowheads="1"/>
              </p:cNvSpPr>
              <p:nvPr/>
            </p:nvSpPr>
            <p:spPr bwMode="auto">
              <a:xfrm>
                <a:off x="4291015" y="5106697"/>
                <a:ext cx="132873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Size in feet</a:t>
                </a:r>
                <a:r>
                  <a:rPr lang="en-US" altLang="zh-CN" sz="18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sp>
          <p:nvSpPr>
            <p:cNvPr id="10" name="Straight Connector 12"/>
            <p:cNvSpPr>
              <a:spLocks noChangeShapeType="1"/>
            </p:cNvSpPr>
            <p:nvPr/>
          </p:nvSpPr>
          <p:spPr bwMode="auto">
            <a:xfrm>
              <a:off x="4743450" y="550810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flipV="1">
            <a:off x="3143250" y="2738147"/>
            <a:ext cx="3886200" cy="1524000"/>
          </a:xfrm>
          <a:prstGeom prst="line">
            <a:avLst/>
          </a:prstGeom>
          <a:noFill/>
          <a:ln w="9525" algn="ctr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任意多边形 7"/>
          <p:cNvSpPr/>
          <p:nvPr/>
        </p:nvSpPr>
        <p:spPr bwMode="auto">
          <a:xfrm>
            <a:off x="3392490" y="3100097"/>
            <a:ext cx="3716337" cy="1250950"/>
          </a:xfrm>
          <a:custGeom>
            <a:avLst/>
            <a:gdLst>
              <a:gd name="T0" fmla="*/ 0 w 3716594"/>
              <a:gd name="T1" fmla="*/ 1250950 h 1251075"/>
              <a:gd name="T2" fmla="*/ 1521929 w 3716594"/>
              <a:gd name="T3" fmla="*/ 112489 h 1251075"/>
              <a:gd name="T4" fmla="*/ 3716337 w 3716594"/>
              <a:gd name="T5" fmla="*/ 41704 h 12510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16594" h="1251075">
                <a:moveTo>
                  <a:pt x="0" y="1251075"/>
                </a:moveTo>
                <a:cubicBezTo>
                  <a:pt x="451301" y="782568"/>
                  <a:pt x="902602" y="314061"/>
                  <a:pt x="1522034" y="112500"/>
                </a:cubicBezTo>
                <a:cubicBezTo>
                  <a:pt x="2141466" y="-89061"/>
                  <a:pt x="3716594" y="41708"/>
                  <a:pt x="3716594" y="4170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8650" y="1228427"/>
            <a:ext cx="3555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Regression</a:t>
            </a:r>
            <a:r>
              <a:rPr lang="zh-CN" altLang="en-US" sz="2800" dirty="0"/>
              <a:t>：房价预测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9" grpId="0" bldLvl="0" autoUpdateAnimBg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监督学习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1632" y="2062477"/>
            <a:ext cx="8440736" cy="3209985"/>
            <a:chOff x="628652" y="2865665"/>
            <a:chExt cx="8440736" cy="3209985"/>
          </a:xfrm>
        </p:grpSpPr>
        <p:cxnSp>
          <p:nvCxnSpPr>
            <p:cNvPr id="4" name="Straight Arrow Connector 1"/>
            <p:cNvCxnSpPr>
              <a:cxnSpLocks noChangeShapeType="1"/>
            </p:cNvCxnSpPr>
            <p:nvPr/>
          </p:nvCxnSpPr>
          <p:spPr bwMode="auto">
            <a:xfrm flipV="1">
              <a:off x="1373188" y="2865665"/>
              <a:ext cx="0" cy="2725738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Arrow Connector 2"/>
            <p:cNvCxnSpPr>
              <a:cxnSpLocks noChangeShapeType="1"/>
            </p:cNvCxnSpPr>
            <p:nvPr/>
          </p:nvCxnSpPr>
          <p:spPr bwMode="auto">
            <a:xfrm>
              <a:off x="1209677" y="5439003"/>
              <a:ext cx="3597275" cy="0"/>
            </a:xfrm>
            <a:prstGeom prst="straightConnector1">
              <a:avLst/>
            </a:prstGeom>
            <a:noFill/>
            <a:ln w="38100">
              <a:solidFill>
                <a:srgbClr val="7F7F7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Box 3"/>
            <p:cNvSpPr>
              <a:spLocks noChangeArrowheads="1"/>
            </p:cNvSpPr>
            <p:nvPr/>
          </p:nvSpPr>
          <p:spPr bwMode="auto">
            <a:xfrm>
              <a:off x="2349500" y="567554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肿瘤大小</a:t>
              </a:r>
              <a:endParaRPr lang="zh-CN" altLang="en-US" sz="2000" baseline="-25000">
                <a:solidFill>
                  <a:srgbClr val="000000"/>
                </a:solidFill>
              </a:endParaRPr>
            </a:p>
          </p:txBody>
        </p:sp>
        <p:sp>
          <p:nvSpPr>
            <p:cNvPr id="7" name="TextBox 4"/>
            <p:cNvSpPr>
              <a:spLocks noChangeArrowheads="1"/>
            </p:cNvSpPr>
            <p:nvPr/>
          </p:nvSpPr>
          <p:spPr bwMode="auto">
            <a:xfrm>
              <a:off x="628652" y="4048353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年龄</a:t>
              </a:r>
              <a:endParaRPr lang="zh-CN" altLang="en-US" sz="2000" baseline="-25000">
                <a:solidFill>
                  <a:srgbClr val="000000"/>
                </a:solidFill>
              </a:endParaRPr>
            </a:p>
          </p:txBody>
        </p:sp>
        <p:sp>
          <p:nvSpPr>
            <p:cNvPr id="8" name="Content Placeholder 2"/>
            <p:cNvSpPr>
              <a:spLocks noChangeArrowheads="1"/>
            </p:cNvSpPr>
            <p:nvPr/>
          </p:nvSpPr>
          <p:spPr bwMode="auto">
            <a:xfrm>
              <a:off x="5030788" y="2865665"/>
              <a:ext cx="40386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-"/>
              </a:pPr>
              <a:r>
                <a:rPr lang="en-US" altLang="zh-CN" sz="2800" dirty="0" err="1"/>
                <a:t>肿块密度</a:t>
              </a:r>
              <a:endParaRPr lang="en-US" altLang="zh-CN" sz="2800" dirty="0"/>
            </a:p>
            <a:p>
              <a:pPr eaLnBrk="1" hangingPunct="1">
                <a:buFont typeface="Arial" panose="020B0604020202020204" pitchFamily="34" charset="0"/>
                <a:buChar char="-"/>
              </a:pPr>
              <a:r>
                <a:rPr lang="en-US" altLang="zh-CN" sz="2800" dirty="0" err="1"/>
                <a:t>细胞大小的均匀性</a:t>
              </a:r>
              <a:endParaRPr lang="en-US" altLang="zh-CN" sz="2800" dirty="0"/>
            </a:p>
            <a:p>
              <a:pPr eaLnBrk="1" hangingPunct="1">
                <a:buFont typeface="Arial" panose="020B0604020202020204" pitchFamily="34" charset="0"/>
                <a:buChar char="-"/>
              </a:pPr>
              <a:r>
                <a:rPr lang="en-US" altLang="zh-CN" sz="2800" dirty="0" err="1"/>
                <a:t>细胞形状的均匀性</a:t>
              </a:r>
              <a:endParaRPr lang="en-US" altLang="zh-CN" sz="2800" dirty="0"/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/>
                <a:t>…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" name="椭圆 11"/>
            <p:cNvSpPr>
              <a:spLocks noChangeArrowheads="1"/>
            </p:cNvSpPr>
            <p:nvPr/>
          </p:nvSpPr>
          <p:spPr bwMode="auto">
            <a:xfrm>
              <a:off x="1498600" y="4419828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椭圆 12"/>
            <p:cNvSpPr>
              <a:spLocks noChangeArrowheads="1"/>
            </p:cNvSpPr>
            <p:nvPr/>
          </p:nvSpPr>
          <p:spPr bwMode="auto">
            <a:xfrm>
              <a:off x="2463800" y="3313344"/>
              <a:ext cx="228600" cy="227013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椭圆 13"/>
            <p:cNvSpPr>
              <a:spLocks noChangeArrowheads="1"/>
            </p:cNvSpPr>
            <p:nvPr/>
          </p:nvSpPr>
          <p:spPr bwMode="auto">
            <a:xfrm>
              <a:off x="1924050" y="4651603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椭圆 14"/>
            <p:cNvSpPr>
              <a:spLocks noChangeArrowheads="1"/>
            </p:cNvSpPr>
            <p:nvPr/>
          </p:nvSpPr>
          <p:spPr bwMode="auto">
            <a:xfrm>
              <a:off x="1790700" y="4002315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椭圆 15"/>
            <p:cNvSpPr>
              <a:spLocks noChangeArrowheads="1"/>
            </p:cNvSpPr>
            <p:nvPr/>
          </p:nvSpPr>
          <p:spPr bwMode="auto">
            <a:xfrm>
              <a:off x="2446338" y="4861153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" name="椭圆 16"/>
            <p:cNvSpPr>
              <a:spLocks noChangeArrowheads="1"/>
            </p:cNvSpPr>
            <p:nvPr/>
          </p:nvSpPr>
          <p:spPr bwMode="auto">
            <a:xfrm>
              <a:off x="2292350" y="449444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椭圆 17"/>
            <p:cNvSpPr>
              <a:spLocks noChangeArrowheads="1"/>
            </p:cNvSpPr>
            <p:nvPr/>
          </p:nvSpPr>
          <p:spPr bwMode="auto">
            <a:xfrm>
              <a:off x="2889250" y="385785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椭圆 18"/>
            <p:cNvSpPr>
              <a:spLocks noChangeArrowheads="1"/>
            </p:cNvSpPr>
            <p:nvPr/>
          </p:nvSpPr>
          <p:spPr bwMode="auto">
            <a:xfrm>
              <a:off x="2446338" y="3805465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椭圆 19"/>
            <p:cNvSpPr>
              <a:spLocks noChangeArrowheads="1"/>
            </p:cNvSpPr>
            <p:nvPr/>
          </p:nvSpPr>
          <p:spPr bwMode="auto">
            <a:xfrm>
              <a:off x="3040063" y="339112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椭圆 20"/>
            <p:cNvSpPr>
              <a:spLocks noChangeArrowheads="1"/>
            </p:cNvSpPr>
            <p:nvPr/>
          </p:nvSpPr>
          <p:spPr bwMode="auto">
            <a:xfrm>
              <a:off x="3429000" y="414360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cxnSpLocks noChangeShapeType="1"/>
            </p:cNvCxnSpPr>
            <p:nvPr/>
          </p:nvCxnSpPr>
          <p:spPr bwMode="auto">
            <a:xfrm>
              <a:off x="1536700" y="3391132"/>
              <a:ext cx="2332038" cy="1912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25"/>
            <p:cNvSpPr>
              <a:spLocks noChangeArrowheads="1"/>
            </p:cNvSpPr>
            <p:nvPr/>
          </p:nvSpPr>
          <p:spPr bwMode="auto">
            <a:xfrm>
              <a:off x="3041650" y="401025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2171700" y="422615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auto">
            <a:xfrm>
              <a:off x="2692400" y="403089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60350" y="1101953"/>
            <a:ext cx="6710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Binary Classification</a:t>
            </a:r>
            <a:r>
              <a:rPr lang="zh-CN" altLang="en-US" sz="2800" dirty="0"/>
              <a:t>：癌症诊断</a:t>
            </a:r>
            <a:r>
              <a:rPr lang="en-US" altLang="zh-CN" sz="2800" dirty="0"/>
              <a:t>(</a:t>
            </a:r>
            <a:r>
              <a:rPr lang="zh-CN" altLang="en-US" sz="2800" dirty="0"/>
              <a:t>恶性</a:t>
            </a:r>
            <a:r>
              <a:rPr lang="en-US" altLang="zh-CN" sz="2800" dirty="0"/>
              <a:t>, </a:t>
            </a:r>
            <a:r>
              <a:rPr lang="zh-CN" altLang="en-US" sz="2800" dirty="0"/>
              <a:t>良性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监督学习</a:t>
            </a:r>
            <a:endParaRPr lang="en-US" altLang="zh-CN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29" y="1623948"/>
            <a:ext cx="5517469" cy="449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0350" y="960733"/>
            <a:ext cx="5245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Multiclass Classification: </a:t>
            </a:r>
            <a:r>
              <a:rPr lang="zh-CN" altLang="en-US" sz="2800" dirty="0"/>
              <a:t>数字识别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</a:rPr>
              <a:t>监督学习</a:t>
            </a:r>
            <a:endParaRPr lang="en-US" altLang="zh-CN" dirty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88" y="1898661"/>
            <a:ext cx="7086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0350" y="1253246"/>
            <a:ext cx="5245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Multiclass Classification: </a:t>
            </a:r>
            <a:r>
              <a:rPr lang="zh-CN" altLang="en-US" sz="2800" dirty="0"/>
              <a:t>数字识别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全屏显示(4:3)</PresentationFormat>
  <Paragraphs>119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PingFang SC</vt:lpstr>
      <vt:lpstr>等线</vt:lpstr>
      <vt:lpstr>方正准圆简体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Wingdings</vt:lpstr>
      <vt:lpstr>机器学习v2.1rgb</vt:lpstr>
      <vt:lpstr>第一章：绪论</vt:lpstr>
      <vt:lpstr>大纲</vt:lpstr>
      <vt:lpstr>PowerPoint 演示文稿</vt:lpstr>
      <vt:lpstr>PowerPoint 演示文稿</vt:lpstr>
      <vt:lpstr>Types of machine learning problems</vt:lpstr>
      <vt:lpstr>监督学习</vt:lpstr>
      <vt:lpstr>监督学习</vt:lpstr>
      <vt:lpstr>监督学习</vt:lpstr>
      <vt:lpstr>监督学习</vt:lpstr>
      <vt:lpstr>非监督学习</vt:lpstr>
      <vt:lpstr>非监督学习</vt:lpstr>
      <vt:lpstr>机器学习算法</vt:lpstr>
      <vt:lpstr>PowerPoint 演示文稿</vt:lpstr>
      <vt:lpstr>机器学习框架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机器学习-第九章</dc:title>
  <dc:creator>Administrator</dc:creator>
  <cp:lastModifiedBy>Luo</cp:lastModifiedBy>
  <cp:revision>683</cp:revision>
  <dcterms:created xsi:type="dcterms:W3CDTF">2015-06-30T12:15:00Z</dcterms:created>
  <dcterms:modified xsi:type="dcterms:W3CDTF">2021-12-30T14:56:30Z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5B9C2312337B4B3FBAD4ABFD1324D7F4</vt:lpwstr>
  </property>
  <property fmtid="{D5CDD505-2E9C-101B-9397-08002B2CF9AE}" pid="3" name="KSOProductBuildVer">
    <vt:lpwstr>2052-11.1.0.11194</vt:lpwstr>
  </property>
</Properties>
</file>