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5.xml" ContentType="application/vnd.openxmlformats-officedocument.presentationml.notesSlide+xml"/>
  <Override PartName="/ppt/tags/tag4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397" r:id="rId5"/>
    <p:sldId id="259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6" r:id="rId14"/>
    <p:sldId id="385" r:id="rId15"/>
    <p:sldId id="387" r:id="rId16"/>
    <p:sldId id="388" r:id="rId17"/>
    <p:sldId id="389" r:id="rId18"/>
    <p:sldId id="391" r:id="rId19"/>
    <p:sldId id="392" r:id="rId20"/>
    <p:sldId id="393" r:id="rId21"/>
    <p:sldId id="394" r:id="rId22"/>
    <p:sldId id="395" r:id="rId23"/>
    <p:sldId id="260" r:id="rId24"/>
    <p:sldId id="261" r:id="rId25"/>
    <p:sldId id="396" r:id="rId26"/>
    <p:sldId id="520" r:id="rId27"/>
    <p:sldId id="516" r:id="rId28"/>
    <p:sldId id="362" r:id="rId29"/>
    <p:sldId id="361" r:id="rId30"/>
    <p:sldId id="521" r:id="rId31"/>
    <p:sldId id="358" r:id="rId32"/>
    <p:sldId id="262" r:id="rId33"/>
    <p:sldId id="263" r:id="rId34"/>
    <p:sldId id="264" r:id="rId35"/>
    <p:sldId id="518" r:id="rId36"/>
    <p:sldId id="360" r:id="rId37"/>
    <p:sldId id="325" r:id="rId38"/>
    <p:sldId id="326" r:id="rId39"/>
    <p:sldId id="265" r:id="rId40"/>
    <p:sldId id="286" r:id="rId41"/>
    <p:sldId id="285" r:id="rId42"/>
    <p:sldId id="283" r:id="rId43"/>
    <p:sldId id="266" r:id="rId44"/>
    <p:sldId id="280" r:id="rId45"/>
    <p:sldId id="281" r:id="rId46"/>
    <p:sldId id="267" r:id="rId47"/>
    <p:sldId id="287" r:id="rId48"/>
    <p:sldId id="290" r:id="rId49"/>
    <p:sldId id="291" r:id="rId50"/>
    <p:sldId id="292" r:id="rId51"/>
    <p:sldId id="293" r:id="rId52"/>
    <p:sldId id="294" r:id="rId53"/>
    <p:sldId id="295" r:id="rId54"/>
    <p:sldId id="297" r:id="rId55"/>
    <p:sldId id="298" r:id="rId56"/>
    <p:sldId id="299" r:id="rId57"/>
    <p:sldId id="519" r:id="rId58"/>
    <p:sldId id="335" r:id="rId59"/>
    <p:sldId id="274" r:id="rId60"/>
    <p:sldId id="345" r:id="rId61"/>
    <p:sldId id="367" r:id="rId62"/>
    <p:sldId id="275" r:id="rId63"/>
    <p:sldId id="276" r:id="rId64"/>
    <p:sldId id="277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63" autoAdjust="0"/>
  </p:normalViewPr>
  <p:slideViewPr>
    <p:cSldViewPr>
      <p:cViewPr varScale="1">
        <p:scale>
          <a:sx n="53" d="100"/>
          <a:sy n="53" d="100"/>
        </p:scale>
        <p:origin x="1684" y="44"/>
      </p:cViewPr>
      <p:guideLst>
        <p:guide orient="horz" pos="2160"/>
        <p:guide pos="2880"/>
      </p:guideLst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4" Type="http://schemas.openxmlformats.org/officeDocument/2006/relationships/image" Target="../media/image1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4" Type="http://schemas.openxmlformats.org/officeDocument/2006/relationships/image" Target="../media/image1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8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85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8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8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05CBB-5BBF-40BC-84AA-36738C80FD8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203F1-5273-47AB-9BD0-54D5A5333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4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80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05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34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1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67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0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2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求解权重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的公式推导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5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求解权重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的公式推导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6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求解权重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的公式推导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85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49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求解权重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的公式推导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81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求解权重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的公式推导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51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45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61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16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77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58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27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75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7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24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31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31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63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27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13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926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71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833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95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50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797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785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59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149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6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61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44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335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178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460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893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158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114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2DCBB-B634-46B8-AE68-7BD803BA276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80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033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305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4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0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48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1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03F1-5273-47AB-9BD0-54D5A5333F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1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82C-5877-4B8A-900E-2C0DD6930B73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DF0C-BE33-4070-A07F-EB67816D7AC1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E740-23CA-4CBE-A10E-18DBB066D78B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037-B088-4886-9F97-F6A4205E4EF2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6C6-17E1-42CC-9945-A337E33D9249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273-2984-47D6-8E48-BBEDC4440A9C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481A-EC3D-46E9-B728-B49FD7E75B4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3B-45F6-43D7-BF62-CE9BD1601FAB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B681-A99F-4F59-92EF-DA1C947C3241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D5F2-AB78-4B12-AF03-DA79226FCF15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F53F-22BE-41FA-8DA8-00526F15859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763DB-023D-4F50-B910-1A2D5288AC9E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jpeg"/><Relationship Id="rId3" Type="http://schemas.openxmlformats.org/officeDocument/2006/relationships/image" Target="../media/image68.jpeg"/><Relationship Id="rId7" Type="http://schemas.openxmlformats.org/officeDocument/2006/relationships/image" Target="../media/image7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jpeg"/><Relationship Id="rId11" Type="http://schemas.openxmlformats.org/officeDocument/2006/relationships/image" Target="../media/image76.jpeg"/><Relationship Id="rId5" Type="http://schemas.openxmlformats.org/officeDocument/2006/relationships/image" Target="../media/image70.jpeg"/><Relationship Id="rId10" Type="http://schemas.openxmlformats.org/officeDocument/2006/relationships/image" Target="../media/image75.jpeg"/><Relationship Id="rId4" Type="http://schemas.openxmlformats.org/officeDocument/2006/relationships/image" Target="../media/image69.jpeg"/><Relationship Id="rId9" Type="http://schemas.openxmlformats.org/officeDocument/2006/relationships/image" Target="../media/image7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eg"/><Relationship Id="rId13" Type="http://schemas.openxmlformats.org/officeDocument/2006/relationships/image" Target="../media/image86.jpeg"/><Relationship Id="rId3" Type="http://schemas.openxmlformats.org/officeDocument/2006/relationships/image" Target="../media/image20.png"/><Relationship Id="rId7" Type="http://schemas.openxmlformats.org/officeDocument/2006/relationships/image" Target="../media/image80.jpeg"/><Relationship Id="rId12" Type="http://schemas.openxmlformats.org/officeDocument/2006/relationships/image" Target="../media/image8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jpeg"/><Relationship Id="rId11" Type="http://schemas.openxmlformats.org/officeDocument/2006/relationships/image" Target="../media/image84.jpeg"/><Relationship Id="rId5" Type="http://schemas.openxmlformats.org/officeDocument/2006/relationships/image" Target="../media/image78.jpeg"/><Relationship Id="rId10" Type="http://schemas.openxmlformats.org/officeDocument/2006/relationships/image" Target="../media/image83.jpeg"/><Relationship Id="rId4" Type="http://schemas.openxmlformats.org/officeDocument/2006/relationships/image" Target="../media/image77.jpeg"/><Relationship Id="rId9" Type="http://schemas.openxmlformats.org/officeDocument/2006/relationships/image" Target="../media/image8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jpeg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eg"/><Relationship Id="rId13" Type="http://schemas.openxmlformats.org/officeDocument/2006/relationships/image" Target="../media/image86.jpeg"/><Relationship Id="rId3" Type="http://schemas.openxmlformats.org/officeDocument/2006/relationships/image" Target="../media/image20.png"/><Relationship Id="rId7" Type="http://schemas.openxmlformats.org/officeDocument/2006/relationships/image" Target="../media/image80.jpeg"/><Relationship Id="rId12" Type="http://schemas.openxmlformats.org/officeDocument/2006/relationships/image" Target="../media/image8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jpeg"/><Relationship Id="rId11" Type="http://schemas.openxmlformats.org/officeDocument/2006/relationships/image" Target="../media/image84.jpeg"/><Relationship Id="rId5" Type="http://schemas.openxmlformats.org/officeDocument/2006/relationships/image" Target="../media/image78.jpeg"/><Relationship Id="rId10" Type="http://schemas.openxmlformats.org/officeDocument/2006/relationships/image" Target="../media/image83.jpeg"/><Relationship Id="rId4" Type="http://schemas.openxmlformats.org/officeDocument/2006/relationships/image" Target="../media/image77.jpeg"/><Relationship Id="rId9" Type="http://schemas.openxmlformats.org/officeDocument/2006/relationships/image" Target="../media/image8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57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jpeg"/><Relationship Id="rId5" Type="http://schemas.openxmlformats.org/officeDocument/2006/relationships/image" Target="../media/image104.jpeg"/><Relationship Id="rId4" Type="http://schemas.openxmlformats.org/officeDocument/2006/relationships/image" Target="../media/image10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jpeg"/><Relationship Id="rId5" Type="http://schemas.openxmlformats.org/officeDocument/2006/relationships/image" Target="../media/image108.jpeg"/><Relationship Id="rId4" Type="http://schemas.openxmlformats.org/officeDocument/2006/relationships/image" Target="../media/image107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jpeg"/><Relationship Id="rId3" Type="http://schemas.openxmlformats.org/officeDocument/2006/relationships/image" Target="../media/image99.png"/><Relationship Id="rId7" Type="http://schemas.openxmlformats.org/officeDocument/2006/relationships/image" Target="../media/image1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jpeg"/><Relationship Id="rId5" Type="http://schemas.openxmlformats.org/officeDocument/2006/relationships/image" Target="../media/image111.jpeg"/><Relationship Id="rId4" Type="http://schemas.openxmlformats.org/officeDocument/2006/relationships/image" Target="../media/image11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e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1.jpeg"/><Relationship Id="rId5" Type="http://schemas.openxmlformats.org/officeDocument/2006/relationships/image" Target="../media/image110.jpeg"/><Relationship Id="rId10" Type="http://schemas.openxmlformats.org/officeDocument/2006/relationships/image" Target="../media/image115.wmf"/><Relationship Id="rId4" Type="http://schemas.openxmlformats.org/officeDocument/2006/relationships/image" Target="../media/image99.png"/><Relationship Id="rId9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9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8.wmf"/><Relationship Id="rId5" Type="http://schemas.openxmlformats.org/officeDocument/2006/relationships/image" Target="../media/image120.png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99.png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6.png"/><Relationship Id="rId5" Type="http://schemas.openxmlformats.org/officeDocument/2006/relationships/image" Target="../media/image122.png"/><Relationship Id="rId10" Type="http://schemas.openxmlformats.org/officeDocument/2006/relationships/image" Target="../media/image125.wmf"/><Relationship Id="rId4" Type="http://schemas.openxmlformats.org/officeDocument/2006/relationships/image" Target="../media/image99.png"/><Relationship Id="rId9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28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31.jpeg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0.jpeg"/><Relationship Id="rId11" Type="http://schemas.openxmlformats.org/officeDocument/2006/relationships/image" Target="../media/image127.wmf"/><Relationship Id="rId5" Type="http://schemas.openxmlformats.org/officeDocument/2006/relationships/image" Target="../media/image129.jpeg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99.png"/><Relationship Id="rId9" Type="http://schemas.openxmlformats.org/officeDocument/2006/relationships/image" Target="../media/image119.wmf"/><Relationship Id="rId14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jpeg"/><Relationship Id="rId5" Type="http://schemas.openxmlformats.org/officeDocument/2006/relationships/image" Target="../media/image130.jpeg"/><Relationship Id="rId4" Type="http://schemas.openxmlformats.org/officeDocument/2006/relationships/image" Target="../media/image12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jpeg"/><Relationship Id="rId5" Type="http://schemas.openxmlformats.org/officeDocument/2006/relationships/image" Target="../media/image130.jpeg"/><Relationship Id="rId4" Type="http://schemas.openxmlformats.org/officeDocument/2006/relationships/image" Target="../media/image12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37.w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40.jpeg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9.jpeg"/><Relationship Id="rId11" Type="http://schemas.openxmlformats.org/officeDocument/2006/relationships/image" Target="../media/image136.wmf"/><Relationship Id="rId5" Type="http://schemas.openxmlformats.org/officeDocument/2006/relationships/image" Target="../media/image138.jpe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99.png"/><Relationship Id="rId9" Type="http://schemas.openxmlformats.org/officeDocument/2006/relationships/image" Target="../media/image13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jpeg"/><Relationship Id="rId3" Type="http://schemas.openxmlformats.org/officeDocument/2006/relationships/image" Target="../media/image138.jpeg"/><Relationship Id="rId7" Type="http://schemas.openxmlformats.org/officeDocument/2006/relationships/image" Target="../media/image14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jpeg"/><Relationship Id="rId5" Type="http://schemas.openxmlformats.org/officeDocument/2006/relationships/image" Target="../media/image140.jpeg"/><Relationship Id="rId4" Type="http://schemas.openxmlformats.org/officeDocument/2006/relationships/image" Target="../media/image139.jpeg"/><Relationship Id="rId9" Type="http://schemas.openxmlformats.org/officeDocument/2006/relationships/image" Target="../media/image144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48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5.wmf"/><Relationship Id="rId11" Type="http://schemas.openxmlformats.org/officeDocument/2006/relationships/image" Target="../media/image147.wmf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99.png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151.wmf"/><Relationship Id="rId19" Type="http://schemas.openxmlformats.org/officeDocument/2006/relationships/image" Target="../media/image155.wmf"/><Relationship Id="rId4" Type="http://schemas.openxmlformats.org/officeDocument/2006/relationships/image" Target="../media/image99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5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jpeg"/><Relationship Id="rId13" Type="http://schemas.openxmlformats.org/officeDocument/2006/relationships/oleObject" Target="../embeddings/oleObject33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60.jpeg"/><Relationship Id="rId12" Type="http://schemas.openxmlformats.org/officeDocument/2006/relationships/image" Target="../media/image16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9.jpeg"/><Relationship Id="rId11" Type="http://schemas.openxmlformats.org/officeDocument/2006/relationships/image" Target="../media/image164.jpeg"/><Relationship Id="rId5" Type="http://schemas.openxmlformats.org/officeDocument/2006/relationships/image" Target="../media/image158.jpeg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163.jpeg"/><Relationship Id="rId4" Type="http://schemas.openxmlformats.org/officeDocument/2006/relationships/image" Target="../media/image99.png"/><Relationship Id="rId9" Type="http://schemas.openxmlformats.org/officeDocument/2006/relationships/image" Target="../media/image162.jpeg"/><Relationship Id="rId14" Type="http://schemas.openxmlformats.org/officeDocument/2006/relationships/image" Target="../media/image15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jpeg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60.jpeg"/><Relationship Id="rId12" Type="http://schemas.openxmlformats.org/officeDocument/2006/relationships/image" Target="../media/image16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9.jpeg"/><Relationship Id="rId11" Type="http://schemas.openxmlformats.org/officeDocument/2006/relationships/image" Target="../media/image164.jpeg"/><Relationship Id="rId5" Type="http://schemas.openxmlformats.org/officeDocument/2006/relationships/image" Target="../media/image158.jpeg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163.jpeg"/><Relationship Id="rId4" Type="http://schemas.openxmlformats.org/officeDocument/2006/relationships/image" Target="../media/image99.png"/><Relationship Id="rId9" Type="http://schemas.openxmlformats.org/officeDocument/2006/relationships/image" Target="../media/image162.jpeg"/><Relationship Id="rId14" Type="http://schemas.openxmlformats.org/officeDocument/2006/relationships/image" Target="../media/image16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166.wmf"/><Relationship Id="rId4" Type="http://schemas.openxmlformats.org/officeDocument/2006/relationships/image" Target="../media/image99.png"/><Relationship Id="rId9" Type="http://schemas.openxmlformats.org/officeDocument/2006/relationships/oleObject" Target="../embeddings/oleObject3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45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173.wmf"/><Relationship Id="rId4" Type="http://schemas.openxmlformats.org/officeDocument/2006/relationships/image" Target="../media/image99.pn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17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9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181.wmf"/><Relationship Id="rId4" Type="http://schemas.openxmlformats.org/officeDocument/2006/relationships/image" Target="../media/image99.png"/><Relationship Id="rId9" Type="http://schemas.openxmlformats.org/officeDocument/2006/relationships/oleObject" Target="../embeddings/oleObject5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57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166.wmf"/><Relationship Id="rId4" Type="http://schemas.openxmlformats.org/officeDocument/2006/relationships/image" Target="../media/image99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16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63.bin"/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173.wmf"/><Relationship Id="rId4" Type="http://schemas.openxmlformats.org/officeDocument/2006/relationships/image" Target="../media/image99.png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18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68.bin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166.wmf"/><Relationship Id="rId4" Type="http://schemas.openxmlformats.org/officeDocument/2006/relationships/image" Target="../media/image99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16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9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2.wmf"/><Relationship Id="rId18" Type="http://schemas.openxmlformats.org/officeDocument/2006/relationships/oleObject" Target="../embeddings/oleObject76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8.wmf"/><Relationship Id="rId11" Type="http://schemas.openxmlformats.org/officeDocument/2006/relationships/image" Target="../media/image191.wmf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193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195.wmf"/><Relationship Id="rId4" Type="http://schemas.openxmlformats.org/officeDocument/2006/relationships/image" Target="../media/image99.png"/><Relationship Id="rId9" Type="http://schemas.openxmlformats.org/officeDocument/2006/relationships/image" Target="../media/image196.png"/><Relationship Id="rId14" Type="http://schemas.openxmlformats.org/officeDocument/2006/relationships/oleObject" Target="../embeddings/oleObject74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3" Type="http://schemas.openxmlformats.org/officeDocument/2006/relationships/tags" Target="../tags/tag2.xml"/><Relationship Id="rId7" Type="http://schemas.openxmlformats.org/officeDocument/2006/relationships/image" Target="../media/image99.png"/><Relationship Id="rId12" Type="http://schemas.openxmlformats.org/officeDocument/2006/relationships/image" Target="../media/image202.png"/><Relationship Id="rId2" Type="http://schemas.openxmlformats.org/officeDocument/2006/relationships/tags" Target="../tags/tag1.xml"/><Relationship Id="rId16" Type="http://schemas.openxmlformats.org/officeDocument/2006/relationships/image" Target="../media/image197.wmf"/><Relationship Id="rId1" Type="http://schemas.openxmlformats.org/officeDocument/2006/relationships/vmlDrawing" Target="../drawings/vmlDrawing23.vml"/><Relationship Id="rId6" Type="http://schemas.openxmlformats.org/officeDocument/2006/relationships/notesSlide" Target="../notesSlides/notesSlide55.xml"/><Relationship Id="rId11" Type="http://schemas.openxmlformats.org/officeDocument/2006/relationships/image" Target="../media/image201.png"/><Relationship Id="rId5" Type="http://schemas.openxmlformats.org/officeDocument/2006/relationships/slideLayout" Target="../slideLayouts/slideLayout7.xml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200.png"/><Relationship Id="rId4" Type="http://schemas.openxmlformats.org/officeDocument/2006/relationships/tags" Target="../tags/tag3.xml"/><Relationship Id="rId9" Type="http://schemas.openxmlformats.org/officeDocument/2006/relationships/image" Target="../media/image199.png"/><Relationship Id="rId14" Type="http://schemas.openxmlformats.org/officeDocument/2006/relationships/image" Target="../media/image20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78.bin"/><Relationship Id="rId2" Type="http://schemas.openxmlformats.org/officeDocument/2006/relationships/tags" Target="../tags/tag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7.png"/><Relationship Id="rId5" Type="http://schemas.openxmlformats.org/officeDocument/2006/relationships/image" Target="../media/image99.png"/><Relationship Id="rId4" Type="http://schemas.openxmlformats.org/officeDocument/2006/relationships/notesSlide" Target="../notesSlides/notesSlide56.xml"/><Relationship Id="rId9" Type="http://schemas.openxmlformats.org/officeDocument/2006/relationships/image" Target="../media/image20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jpeg"/><Relationship Id="rId2" Type="http://schemas.openxmlformats.org/officeDocument/2006/relationships/image" Target="../media/image213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7.jpeg"/><Relationship Id="rId5" Type="http://schemas.openxmlformats.org/officeDocument/2006/relationships/image" Target="../media/image216.jpeg"/><Relationship Id="rId4" Type="http://schemas.openxmlformats.org/officeDocument/2006/relationships/image" Target="../media/image2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87F91D-31A4-40ED-A322-172E78FB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5986" y="271109"/>
            <a:ext cx="1641475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dirty="0">
                <a:solidFill>
                  <a:srgbClr val="FF0000"/>
                </a:solidFill>
                <a:latin typeface="微软雅黑"/>
              </a:rPr>
              <a:t>机器学习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3485" y="2577719"/>
            <a:ext cx="4154984" cy="37446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89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/>
              </a:rPr>
              <a:t>三、线性模型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16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/>
              </a:rPr>
              <a:t>	</a:t>
            </a: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EC325-B94D-456E-B3C8-FF322CA40B17}"/>
              </a:ext>
            </a:extLst>
          </p:cNvPr>
          <p:cNvSpPr txBox="1"/>
          <p:nvPr/>
        </p:nvSpPr>
        <p:spPr>
          <a:xfrm>
            <a:off x="14286" y="1124744"/>
            <a:ext cx="7222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证明损失函数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E(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+mn-ea"/>
              </a:rPr>
              <a:t>w,b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是关于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w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的凸函数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——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A27FEF-7F73-430F-BF03-1A565343B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043484"/>
            <a:ext cx="2238375" cy="5429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8EC68E-FAC7-4154-8FE0-7EEF8B53B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1682799"/>
            <a:ext cx="3953736" cy="1106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CD0938-D2F4-49DF-98B1-BDF45C903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873" y="2997979"/>
            <a:ext cx="5474990" cy="33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2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EC325-B94D-456E-B3C8-FF322CA40B17}"/>
              </a:ext>
            </a:extLst>
          </p:cNvPr>
          <p:cNvSpPr txBox="1"/>
          <p:nvPr/>
        </p:nvSpPr>
        <p:spPr>
          <a:xfrm>
            <a:off x="14286" y="1124744"/>
            <a:ext cx="7222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证明损失函数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E(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+mn-ea"/>
              </a:rPr>
              <a:t>w,b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是关于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w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的凸函数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——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F01DBE-3ED0-4FEF-9ED7-E2F368AB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265" y="1126701"/>
            <a:ext cx="2238375" cy="561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7B3453-CFE8-41D6-8F2C-9F3F02CE1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1625303"/>
            <a:ext cx="3505200" cy="1057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726DFD-7408-4654-8B99-E9C36FAAD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640" y="2676569"/>
            <a:ext cx="4076700" cy="962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0B7458-1C5D-43C1-AC9D-2E49D0186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1380" y="3697707"/>
            <a:ext cx="4103280" cy="8858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9332FFA-89E7-40E6-9F10-61DDDC1661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1654" y="4637770"/>
            <a:ext cx="4120420" cy="952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38D9746-68D5-44A6-AF25-F3296AA09E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1350" y="5657164"/>
            <a:ext cx="3314700" cy="838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DF362D-08E2-4923-B92B-0EBE813A3B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7182" y="5803900"/>
            <a:ext cx="29908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EC325-B94D-456E-B3C8-FF322CA40B17}"/>
              </a:ext>
            </a:extLst>
          </p:cNvPr>
          <p:cNvSpPr txBox="1"/>
          <p:nvPr/>
        </p:nvSpPr>
        <p:spPr>
          <a:xfrm>
            <a:off x="14286" y="1124744"/>
            <a:ext cx="7222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证明损失函数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E(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+mn-ea"/>
              </a:rPr>
              <a:t>w,b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是关于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w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的凸函数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——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16A896-48F3-4316-80B7-D1CE0CF38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607" y="1069826"/>
            <a:ext cx="2286000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C47DB5-84B4-455A-AB9E-A6FFBA1EB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832" y="1683103"/>
            <a:ext cx="4717504" cy="9891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B383B8-2E2F-4E25-9C21-00ED62D12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781" y="2736829"/>
            <a:ext cx="3783335" cy="212214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37811A-70DC-40EE-8D13-D12F80006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781" y="4953446"/>
            <a:ext cx="56388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3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EC325-B94D-456E-B3C8-FF322CA40B17}"/>
              </a:ext>
            </a:extLst>
          </p:cNvPr>
          <p:cNvSpPr txBox="1"/>
          <p:nvPr/>
        </p:nvSpPr>
        <p:spPr>
          <a:xfrm>
            <a:off x="14286" y="1124744"/>
            <a:ext cx="7222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证明损失函数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E(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+mn-ea"/>
              </a:rPr>
              <a:t>w,b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是关于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w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的凸函数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——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16A896-48F3-4316-80B7-D1CE0CF38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607" y="1069826"/>
            <a:ext cx="2286000" cy="571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DE25D1-6421-402A-BDEF-0BF305A1F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91" y="1706735"/>
            <a:ext cx="3853408" cy="10699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19A53B-D95A-4E5A-87DC-0623DFE9D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887" y="2845716"/>
            <a:ext cx="5064224" cy="12769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6CFC63-2238-48C2-9292-13E7D91E4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9887" y="4351389"/>
            <a:ext cx="3790544" cy="15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699939-6882-421D-BDBB-EE60B541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96752"/>
            <a:ext cx="5806377" cy="8658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7943A65-BB50-4F75-99CB-2E8A9AF43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2708920"/>
            <a:ext cx="4105275" cy="8477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75B4BCD-A0AF-4D25-B390-2EA7B5B87BF9}"/>
              </a:ext>
            </a:extLst>
          </p:cNvPr>
          <p:cNvSpPr txBox="1"/>
          <p:nvPr/>
        </p:nvSpPr>
        <p:spPr>
          <a:xfrm>
            <a:off x="1043608" y="4076688"/>
            <a:ext cx="6859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也即损失函数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E(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+mn-ea"/>
              </a:rPr>
              <a:t>w,b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是关于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w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的凸函数得证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57ED2E-0733-4241-A74D-1987E02E6EF4}"/>
              </a:ext>
            </a:extLst>
          </p:cNvPr>
          <p:cNvSpPr txBox="1"/>
          <p:nvPr/>
        </p:nvSpPr>
        <p:spPr>
          <a:xfrm>
            <a:off x="248734" y="993541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对损失函数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E(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+mn-ea"/>
              </a:rPr>
              <a:t>w,b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关于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求一阶偏导数：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D01E5-2A42-469B-85C3-90F0565F6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29" y="1538032"/>
            <a:ext cx="4436976" cy="109268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E030CD4-F28C-42BD-AAC3-BAD35FBEC0F3}"/>
              </a:ext>
            </a:extLst>
          </p:cNvPr>
          <p:cNvSpPr txBox="1"/>
          <p:nvPr/>
        </p:nvSpPr>
        <p:spPr>
          <a:xfrm>
            <a:off x="218541" y="2705804"/>
            <a:ext cx="4671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令一阶偏导数等于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解出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C3DB34-AF67-481C-904B-6B36EB178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76" y="3136676"/>
            <a:ext cx="4881279" cy="9345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0B9541-F3F9-4EE0-9561-298AC7E60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29" y="4152597"/>
            <a:ext cx="4881280" cy="1850023"/>
          </a:xfrm>
          <a:prstGeom prst="rect">
            <a:avLst/>
          </a:prstGeom>
        </p:spPr>
      </p:pic>
      <p:graphicFrame>
        <p:nvGraphicFramePr>
          <p:cNvPr id="18" name="对象 4">
            <a:extLst>
              <a:ext uri="{FF2B5EF4-FFF2-40B4-BE49-F238E27FC236}">
                <a16:creationId xmlns:a16="http://schemas.microsoft.com/office/drawing/2014/main" id="{2BFF51E3-0021-4EC9-92F5-4AE7A47E2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821270"/>
              </p:ext>
            </p:extLst>
          </p:nvPr>
        </p:nvGraphicFramePr>
        <p:xfrm>
          <a:off x="5284365" y="4397679"/>
          <a:ext cx="3771850" cy="172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498320" imgH="685800" progId="Equation.DSMT4">
                  <p:embed/>
                </p:oleObj>
              </mc:Choice>
              <mc:Fallback>
                <p:oleObj name="Equation" r:id="rId8" imgW="1498320" imgH="685800" progId="Equation.DSMT4">
                  <p:embed/>
                  <p:pic>
                    <p:nvPicPr>
                      <p:cNvPr id="20" name="对象 4">
                        <a:extLst>
                          <a:ext uri="{FF2B5EF4-FFF2-40B4-BE49-F238E27FC236}">
                            <a16:creationId xmlns:a16="http://schemas.microsoft.com/office/drawing/2014/main" id="{56E098AD-48C7-44C4-8511-120365AB1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365" y="4397679"/>
                        <a:ext cx="3771850" cy="1727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3" name="TextBox 35">
            <a:extLst>
              <a:ext uri="{FF2B5EF4-FFF2-40B4-BE49-F238E27FC236}">
                <a16:creationId xmlns:a16="http://schemas.microsoft.com/office/drawing/2014/main" id="{323F7AF4-3EFB-4261-B4EC-499B61A871F3}"/>
              </a:ext>
            </a:extLst>
          </p:cNvPr>
          <p:cNvSpPr txBox="1"/>
          <p:nvPr/>
        </p:nvSpPr>
        <p:spPr>
          <a:xfrm>
            <a:off x="218541" y="1124744"/>
            <a:ext cx="179536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推导思路：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902AC5-9ABE-4F1D-B2FA-4C006F7B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556792"/>
            <a:ext cx="5966186" cy="42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9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3" name="TextBox 35">
            <a:extLst>
              <a:ext uri="{FF2B5EF4-FFF2-40B4-BE49-F238E27FC236}">
                <a16:creationId xmlns:a16="http://schemas.microsoft.com/office/drawing/2014/main" id="{323F7AF4-3EFB-4261-B4EC-499B61A871F3}"/>
              </a:ext>
            </a:extLst>
          </p:cNvPr>
          <p:cNvSpPr txBox="1"/>
          <p:nvPr/>
        </p:nvSpPr>
        <p:spPr>
          <a:xfrm>
            <a:off x="218541" y="1124744"/>
            <a:ext cx="179536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推导思路：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9AC382-3801-481E-A90C-E20DCC9D693A}"/>
              </a:ext>
            </a:extLst>
          </p:cNvPr>
          <p:cNvSpPr txBox="1"/>
          <p:nvPr/>
        </p:nvSpPr>
        <p:spPr>
          <a:xfrm>
            <a:off x="467544" y="15344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令一阶偏导数等于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解出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w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F19306-70A3-48F2-B173-BF63BE046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89" y="1996066"/>
            <a:ext cx="6514004" cy="3192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954F29-B358-46CA-BB63-D197D5015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996" y="5381516"/>
            <a:ext cx="6514005" cy="9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7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3" name="TextBox 35">
            <a:extLst>
              <a:ext uri="{FF2B5EF4-FFF2-40B4-BE49-F238E27FC236}">
                <a16:creationId xmlns:a16="http://schemas.microsoft.com/office/drawing/2014/main" id="{323F7AF4-3EFB-4261-B4EC-499B61A871F3}"/>
              </a:ext>
            </a:extLst>
          </p:cNvPr>
          <p:cNvSpPr txBox="1"/>
          <p:nvPr/>
        </p:nvSpPr>
        <p:spPr>
          <a:xfrm>
            <a:off x="218541" y="1124744"/>
            <a:ext cx="179536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推导思路：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954F29-B358-46CA-BB63-D197D501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874068"/>
            <a:ext cx="6514005" cy="9748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2131E9-932B-4803-8FC9-0416CEA11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5" y="1926672"/>
            <a:ext cx="6528317" cy="3446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2D96BC-E394-41C1-A725-17E2811EF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162" y="5529607"/>
            <a:ext cx="5741043" cy="9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DAA72-9B70-40DC-A8D8-F3298456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926343"/>
            <a:ext cx="8856985" cy="31203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E41D6C-C327-423C-9A47-7E841F480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70" y="4401236"/>
            <a:ext cx="4291414" cy="12832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890E55-32DE-4911-ADAD-D25F2694B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4401236"/>
            <a:ext cx="4092388" cy="12957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D2C3982-B2C5-4391-9F1C-0611C5F45DB4}"/>
              </a:ext>
            </a:extLst>
          </p:cNvPr>
          <p:cNvSpPr txBox="1"/>
          <p:nvPr/>
        </p:nvSpPr>
        <p:spPr>
          <a:xfrm>
            <a:off x="6156176" y="5786735"/>
            <a:ext cx="2685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+mn-ea"/>
              </a:rPr>
              <a:t>此即为式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+mn-ea"/>
              </a:rPr>
              <a:t>3.7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52BED6A-1FE9-4D02-8B7A-47CA0128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pic>
        <p:nvPicPr>
          <p:cNvPr id="3" name="图片 2" descr="ws_9BFF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0684" y="1285419"/>
            <a:ext cx="3225800" cy="2832100"/>
          </a:xfrm>
          <a:prstGeom prst="rect">
            <a:avLst/>
          </a:prstGeom>
        </p:spPr>
      </p:pic>
      <p:pic>
        <p:nvPicPr>
          <p:cNvPr id="4" name="图片 3" descr="ws_9C00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432" y="1257852"/>
            <a:ext cx="3365500" cy="2832100"/>
          </a:xfrm>
          <a:prstGeom prst="rect">
            <a:avLst/>
          </a:prstGeom>
        </p:spPr>
      </p:pic>
      <p:pic>
        <p:nvPicPr>
          <p:cNvPr id="5" name="图片 4" descr="ws_9C01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1699" y="4773509"/>
            <a:ext cx="4660900" cy="635000"/>
          </a:xfrm>
          <a:prstGeom prst="rect">
            <a:avLst/>
          </a:prstGeom>
        </p:spPr>
      </p:pic>
      <p:pic>
        <p:nvPicPr>
          <p:cNvPr id="6" name="图片 5" descr="ws_9C02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8841" y="5377054"/>
            <a:ext cx="2146300" cy="5461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204863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en-US" altLang="zh-CN" sz="2796" dirty="0">
                <a:solidFill>
                  <a:srgbClr val="000000"/>
                </a:solidFill>
                <a:latin typeface="微软雅黑"/>
              </a:rPr>
              <a:t>3.1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基本形式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02369" y="1462038"/>
            <a:ext cx="749173" cy="22121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</a:rPr>
              <a:t>分类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4859" y="1460114"/>
            <a:ext cx="512961" cy="2212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</a:rPr>
              <a:t>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2432" y="4352650"/>
            <a:ext cx="823943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线性模型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(linear model)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试图学得一个通过属性的线性组合来进行预测的函数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4679" y="562260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向量形式：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69303" y="5638251"/>
            <a:ext cx="282128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FF0000"/>
                </a:solidFill>
                <a:latin typeface="微软雅黑"/>
              </a:rPr>
              <a:t>简单、基本、可理解性好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4D4D6A-A687-4712-A617-72AAAFA96B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8841" y="6084067"/>
            <a:ext cx="5293964" cy="402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2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EFCF64-24F3-4038-BAE1-7219C7F21851}"/>
              </a:ext>
            </a:extLst>
          </p:cNvPr>
          <p:cNvSpPr txBox="1"/>
          <p:nvPr/>
        </p:nvSpPr>
        <p:spPr>
          <a:xfrm>
            <a:off x="253845" y="1052736"/>
            <a:ext cx="2157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向量化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C5E819-D842-4982-89FF-B0905898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659" y="875026"/>
            <a:ext cx="3951337" cy="1278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14AE5A-832F-407C-8C9A-4AB7A2ACF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397289"/>
            <a:ext cx="7753350" cy="121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86E0A2-B3E9-4EA4-BCB1-55471951E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3720964"/>
            <a:ext cx="3950478" cy="9683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D3858A-925A-431B-B8AC-691280F21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662" y="4825390"/>
            <a:ext cx="3644544" cy="9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2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EFCF64-24F3-4038-BAE1-7219C7F21851}"/>
              </a:ext>
            </a:extLst>
          </p:cNvPr>
          <p:cNvSpPr txBox="1"/>
          <p:nvPr/>
        </p:nvSpPr>
        <p:spPr>
          <a:xfrm>
            <a:off x="253845" y="1052736"/>
            <a:ext cx="2157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向量化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8EEB2B-DF37-4F09-BF5E-1C4F5F104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2" y="1561223"/>
            <a:ext cx="9144000" cy="27737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C690AC-9498-4A2F-B612-A8458C27D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72" y="4509120"/>
            <a:ext cx="8351228" cy="9513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B0BC18-7A75-49C3-BF6D-DA1E3B54D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76" y="5525287"/>
            <a:ext cx="8096717" cy="9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5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6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EFCF64-24F3-4038-BAE1-7219C7F21851}"/>
              </a:ext>
            </a:extLst>
          </p:cNvPr>
          <p:cNvSpPr txBox="1"/>
          <p:nvPr/>
        </p:nvSpPr>
        <p:spPr>
          <a:xfrm>
            <a:off x="253845" y="1052736"/>
            <a:ext cx="2157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向量化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4F435-58D1-44F0-83ED-37A76F4D9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1" y="1693226"/>
            <a:ext cx="8869272" cy="9947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1F536F-9464-4A63-A77C-459CC7FAC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2952775"/>
            <a:ext cx="4998491" cy="12646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F6E383-79EC-48D3-8E06-D7E403414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8" y="4370309"/>
            <a:ext cx="1632670" cy="11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9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F53A07C-B9D5-4264-921C-9E5072AB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32" y="37896"/>
            <a:ext cx="9115425" cy="680085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1668973" y="1775117"/>
            <a:ext cx="2314924" cy="1"/>
          </a:xfrm>
          <a:custGeom>
            <a:avLst/>
            <a:gdLst/>
            <a:ahLst/>
            <a:cxnLst/>
            <a:rect l="0" t="0" r="0" b="0"/>
            <a:pathLst>
              <a:path w="2314924" h="1">
                <a:moveTo>
                  <a:pt x="0" y="0"/>
                </a:moveTo>
                <a:lnTo>
                  <a:pt x="231492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028421" y="1767747"/>
            <a:ext cx="1341189" cy="1"/>
          </a:xfrm>
          <a:custGeom>
            <a:avLst/>
            <a:gdLst/>
            <a:ahLst/>
            <a:cxnLst/>
            <a:rect l="0" t="0" r="0" b="0"/>
            <a:pathLst>
              <a:path w="1341189" h="1">
                <a:moveTo>
                  <a:pt x="0" y="0"/>
                </a:moveTo>
                <a:lnTo>
                  <a:pt x="13411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01139" y="1277111"/>
            <a:ext cx="5073397" cy="650750"/>
          </a:xfrm>
          <a:custGeom>
            <a:avLst/>
            <a:gdLst/>
            <a:ahLst/>
            <a:cxnLst/>
            <a:rect l="0" t="0" r="0" b="0"/>
            <a:pathLst>
              <a:path w="5073397" h="650750">
                <a:moveTo>
                  <a:pt x="0" y="650749"/>
                </a:moveTo>
                <a:lnTo>
                  <a:pt x="5073396" y="650749"/>
                </a:lnTo>
                <a:lnTo>
                  <a:pt x="5073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002759" y="2583087"/>
            <a:ext cx="2752193" cy="1"/>
          </a:xfrm>
          <a:custGeom>
            <a:avLst/>
            <a:gdLst/>
            <a:ahLst/>
            <a:cxnLst/>
            <a:rect l="0" t="0" r="0" b="0"/>
            <a:pathLst>
              <a:path w="2752193" h="1">
                <a:moveTo>
                  <a:pt x="0" y="0"/>
                </a:moveTo>
                <a:lnTo>
                  <a:pt x="275219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227905" y="2568519"/>
            <a:ext cx="807758" cy="1"/>
          </a:xfrm>
          <a:custGeom>
            <a:avLst/>
            <a:gdLst/>
            <a:ahLst/>
            <a:cxnLst/>
            <a:rect l="0" t="0" r="0" b="0"/>
            <a:pathLst>
              <a:path w="807758" h="1">
                <a:moveTo>
                  <a:pt x="0" y="0"/>
                </a:moveTo>
                <a:lnTo>
                  <a:pt x="80775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114516" y="3383955"/>
            <a:ext cx="237094" cy="75325"/>
          </a:xfrm>
          <a:custGeom>
            <a:avLst/>
            <a:gdLst/>
            <a:ahLst/>
            <a:cxnLst/>
            <a:rect l="0" t="0" r="0" b="0"/>
            <a:pathLst>
              <a:path w="237094" h="75325">
                <a:moveTo>
                  <a:pt x="0" y="75324"/>
                </a:moveTo>
                <a:lnTo>
                  <a:pt x="237093" y="75324"/>
                </a:lnTo>
                <a:lnTo>
                  <a:pt x="2370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825476" y="3398341"/>
            <a:ext cx="106748" cy="67040"/>
          </a:xfrm>
          <a:custGeom>
            <a:avLst/>
            <a:gdLst/>
            <a:ahLst/>
            <a:cxnLst/>
            <a:rect l="0" t="0" r="0" b="0"/>
            <a:pathLst>
              <a:path w="106748" h="67040">
                <a:moveTo>
                  <a:pt x="0" y="0"/>
                </a:moveTo>
                <a:lnTo>
                  <a:pt x="106747" y="0"/>
                </a:lnTo>
                <a:lnTo>
                  <a:pt x="106747" y="67039"/>
                </a:lnTo>
                <a:lnTo>
                  <a:pt x="0" y="6703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165344" y="3491472"/>
            <a:ext cx="1383080" cy="1"/>
          </a:xfrm>
          <a:custGeom>
            <a:avLst/>
            <a:gdLst/>
            <a:ahLst/>
            <a:cxnLst/>
            <a:rect l="0" t="0" r="0" b="0"/>
            <a:pathLst>
              <a:path w="1383080" h="1">
                <a:moveTo>
                  <a:pt x="0" y="0"/>
                </a:moveTo>
                <a:lnTo>
                  <a:pt x="138307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91368" y="5880179"/>
            <a:ext cx="5784419" cy="1"/>
          </a:xfrm>
          <a:custGeom>
            <a:avLst/>
            <a:gdLst/>
            <a:ahLst/>
            <a:cxnLst/>
            <a:rect l="0" t="0" r="0" b="0"/>
            <a:pathLst>
              <a:path w="5784419" h="1">
                <a:moveTo>
                  <a:pt x="0" y="0"/>
                </a:moveTo>
                <a:lnTo>
                  <a:pt x="5784418" y="0"/>
                </a:lnTo>
              </a:path>
            </a:pathLst>
          </a:custGeom>
          <a:ln w="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500124" y="5042823"/>
            <a:ext cx="2434071" cy="1"/>
          </a:xfrm>
          <a:custGeom>
            <a:avLst/>
            <a:gdLst/>
            <a:ahLst/>
            <a:cxnLst/>
            <a:rect l="0" t="0" r="0" b="0"/>
            <a:pathLst>
              <a:path w="2434071" h="1">
                <a:moveTo>
                  <a:pt x="0" y="0"/>
                </a:moveTo>
                <a:lnTo>
                  <a:pt x="243407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ws_A3DC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1000" y="1435100"/>
            <a:ext cx="2349500" cy="342900"/>
          </a:xfrm>
          <a:prstGeom prst="rect">
            <a:avLst/>
          </a:prstGeom>
        </p:spPr>
      </p:pic>
      <p:pic>
        <p:nvPicPr>
          <p:cNvPr id="13" name="图片 12" descr="ws_A3DD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6500" y="1447800"/>
            <a:ext cx="1371600" cy="317500"/>
          </a:xfrm>
          <a:prstGeom prst="rect">
            <a:avLst/>
          </a:prstGeom>
        </p:spPr>
      </p:pic>
      <p:pic>
        <p:nvPicPr>
          <p:cNvPr id="14" name="图片 13" descr="ws_A3EE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3900" y="2260600"/>
            <a:ext cx="2768600" cy="330200"/>
          </a:xfrm>
          <a:prstGeom prst="rect">
            <a:avLst/>
          </a:prstGeom>
        </p:spPr>
      </p:pic>
      <p:pic>
        <p:nvPicPr>
          <p:cNvPr id="15" name="图片 14" descr="ws_A3EF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9700" y="2273300"/>
            <a:ext cx="825500" cy="304800"/>
          </a:xfrm>
          <a:prstGeom prst="rect">
            <a:avLst/>
          </a:prstGeom>
        </p:spPr>
      </p:pic>
      <p:pic>
        <p:nvPicPr>
          <p:cNvPr id="16" name="图片 15" descr="ws_A3F0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4900" y="3238500"/>
            <a:ext cx="254000" cy="152400"/>
          </a:xfrm>
          <a:prstGeom prst="rect">
            <a:avLst/>
          </a:prstGeom>
        </p:spPr>
      </p:pic>
      <p:pic>
        <p:nvPicPr>
          <p:cNvPr id="17" name="图片 16" descr="ws_A3F1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16100" y="3175000"/>
            <a:ext cx="127000" cy="241300"/>
          </a:xfrm>
          <a:prstGeom prst="rect">
            <a:avLst/>
          </a:prstGeom>
        </p:spPr>
      </p:pic>
      <p:pic>
        <p:nvPicPr>
          <p:cNvPr id="18" name="图片 17" descr="ws_A3F2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52900" y="3175000"/>
            <a:ext cx="1409700" cy="317500"/>
          </a:xfrm>
          <a:prstGeom prst="rect">
            <a:avLst/>
          </a:prstGeom>
        </p:spPr>
      </p:pic>
      <p:pic>
        <p:nvPicPr>
          <p:cNvPr id="19" name="图片 18" descr="ws_A3F3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9400" y="3886200"/>
            <a:ext cx="5803900" cy="2006600"/>
          </a:xfrm>
          <a:prstGeom prst="rect">
            <a:avLst/>
          </a:prstGeom>
        </p:spPr>
      </p:pic>
      <p:pic>
        <p:nvPicPr>
          <p:cNvPr id="20" name="图片 19" descr="ws_A404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89700" y="4711700"/>
            <a:ext cx="2451100" cy="330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18541" y="321726"/>
            <a:ext cx="4655121" cy="14318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40005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多元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(multi-</a:t>
            </a:r>
            <a:r>
              <a:rPr lang="en-US" altLang="zh-CN" sz="2004" dirty="0" err="1">
                <a:solidFill>
                  <a:srgbClr val="000000"/>
                </a:solidFill>
                <a:latin typeface="Times New Roman"/>
              </a:rPr>
              <a:t>variate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40005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使得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6455" y="3158275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>
                <a:solidFill>
                  <a:srgbClr val="000000"/>
                </a:solidFill>
                <a:latin typeface="微软雅黑"/>
              </a:rPr>
              <a:t>把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20367" y="3158275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>
                <a:solidFill>
                  <a:srgbClr val="000000"/>
                </a:solidFill>
                <a:latin typeface="微软雅黑"/>
              </a:rPr>
              <a:t>和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92451" y="3158275"/>
            <a:ext cx="1974900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>
                <a:solidFill>
                  <a:srgbClr val="000000"/>
                </a:solidFill>
                <a:latin typeface="微软雅黑"/>
              </a:rPr>
              <a:t>吸收入向量形式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24195" y="3158275"/>
            <a:ext cx="1974900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>
                <a:solidFill>
                  <a:srgbClr val="000000"/>
                </a:solidFill>
                <a:latin typeface="微软雅黑"/>
              </a:rPr>
              <a:t>，数据集表示为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E1033293-2BE1-4367-881E-DA8AB612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69971"/>
            <a:ext cx="9115425" cy="680085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6994228" y="3832419"/>
            <a:ext cx="237851" cy="75117"/>
          </a:xfrm>
          <a:custGeom>
            <a:avLst/>
            <a:gdLst/>
            <a:ahLst/>
            <a:cxnLst/>
            <a:rect l="0" t="0" r="0" b="0"/>
            <a:pathLst>
              <a:path w="237851" h="75117">
                <a:moveTo>
                  <a:pt x="0" y="75116"/>
                </a:moveTo>
                <a:lnTo>
                  <a:pt x="237850" y="75116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948307" y="3100483"/>
            <a:ext cx="3599625" cy="1"/>
          </a:xfrm>
          <a:custGeom>
            <a:avLst/>
            <a:gdLst/>
            <a:ahLst/>
            <a:cxnLst/>
            <a:rect l="0" t="0" r="0" b="0"/>
            <a:pathLst>
              <a:path w="3599625" h="1">
                <a:moveTo>
                  <a:pt x="0" y="0"/>
                </a:moveTo>
                <a:lnTo>
                  <a:pt x="359962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30309" y="4038755"/>
            <a:ext cx="2917650" cy="1"/>
          </a:xfrm>
          <a:custGeom>
            <a:avLst/>
            <a:gdLst/>
            <a:ahLst/>
            <a:cxnLst/>
            <a:rect l="0" t="0" r="0" b="0"/>
            <a:pathLst>
              <a:path w="2917650" h="1">
                <a:moveTo>
                  <a:pt x="0" y="0"/>
                </a:moveTo>
                <a:lnTo>
                  <a:pt x="291764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319352" y="3035367"/>
            <a:ext cx="237852" cy="75117"/>
          </a:xfrm>
          <a:custGeom>
            <a:avLst/>
            <a:gdLst/>
            <a:ahLst/>
            <a:cxnLst/>
            <a:rect l="0" t="0" r="0" b="0"/>
            <a:pathLst>
              <a:path w="237852" h="75117">
                <a:moveTo>
                  <a:pt x="0" y="75116"/>
                </a:moveTo>
                <a:lnTo>
                  <a:pt x="237851" y="75116"/>
                </a:lnTo>
                <a:lnTo>
                  <a:pt x="237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79980" y="5158433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198876" y="5248993"/>
            <a:ext cx="2649275" cy="1"/>
          </a:xfrm>
          <a:custGeom>
            <a:avLst/>
            <a:gdLst/>
            <a:ahLst/>
            <a:cxnLst/>
            <a:rect l="0" t="0" r="0" b="0"/>
            <a:pathLst>
              <a:path w="2649275" h="1">
                <a:moveTo>
                  <a:pt x="0" y="0"/>
                </a:moveTo>
                <a:lnTo>
                  <a:pt x="264927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179980" y="5716217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830148" y="5693223"/>
            <a:ext cx="237851" cy="75118"/>
          </a:xfrm>
          <a:custGeom>
            <a:avLst/>
            <a:gdLst/>
            <a:ahLst/>
            <a:cxnLst/>
            <a:rect l="0" t="0" r="0" b="0"/>
            <a:pathLst>
              <a:path w="237851" h="75118">
                <a:moveTo>
                  <a:pt x="0" y="75117"/>
                </a:moveTo>
                <a:lnTo>
                  <a:pt x="237850" y="75117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A6A4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0600" y="1651000"/>
            <a:ext cx="4610100" cy="685800"/>
          </a:xfrm>
          <a:prstGeom prst="rect">
            <a:avLst/>
          </a:prstGeom>
        </p:spPr>
      </p:pic>
      <p:pic>
        <p:nvPicPr>
          <p:cNvPr id="11" name="图片 10" descr="ws_A6A5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800" y="2717800"/>
            <a:ext cx="3619500" cy="381000"/>
          </a:xfrm>
          <a:prstGeom prst="rect">
            <a:avLst/>
          </a:prstGeom>
        </p:spPr>
      </p:pic>
      <p:pic>
        <p:nvPicPr>
          <p:cNvPr id="12" name="图片 11" descr="ws_A6A6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8600" y="2806700"/>
            <a:ext cx="266700" cy="241300"/>
          </a:xfrm>
          <a:prstGeom prst="rect">
            <a:avLst/>
          </a:prstGeom>
        </p:spPr>
      </p:pic>
      <p:pic>
        <p:nvPicPr>
          <p:cNvPr id="13" name="图片 12" descr="ws_A6B7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19300" y="3378200"/>
            <a:ext cx="2946400" cy="660400"/>
          </a:xfrm>
          <a:prstGeom prst="rect">
            <a:avLst/>
          </a:prstGeom>
        </p:spPr>
      </p:pic>
      <p:pic>
        <p:nvPicPr>
          <p:cNvPr id="14" name="图片 13" descr="ws_A6B8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8400" y="4902200"/>
            <a:ext cx="685800" cy="266700"/>
          </a:xfrm>
          <a:prstGeom prst="rect">
            <a:avLst/>
          </a:prstGeom>
        </p:spPr>
      </p:pic>
      <p:pic>
        <p:nvPicPr>
          <p:cNvPr id="15" name="图片 14" descr="ws_A6B9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91000" y="4813300"/>
            <a:ext cx="2667000" cy="444500"/>
          </a:xfrm>
          <a:prstGeom prst="rect">
            <a:avLst/>
          </a:prstGeom>
        </p:spPr>
      </p:pic>
      <p:pic>
        <p:nvPicPr>
          <p:cNvPr id="16" name="图片 15" descr="ws_A6BA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8400" y="5461000"/>
            <a:ext cx="685800" cy="266700"/>
          </a:xfrm>
          <a:prstGeom prst="rect">
            <a:avLst/>
          </a:prstGeom>
        </p:spPr>
      </p:pic>
      <p:pic>
        <p:nvPicPr>
          <p:cNvPr id="17" name="图片 16" descr="ws_A6BB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13300" y="5461000"/>
            <a:ext cx="266700" cy="241300"/>
          </a:xfrm>
          <a:prstGeom prst="rect">
            <a:avLst/>
          </a:prstGeom>
        </p:spPr>
      </p:pic>
      <p:pic>
        <p:nvPicPr>
          <p:cNvPr id="18" name="图片 17" descr="ws_A6CC.tmp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85000" y="3606800"/>
            <a:ext cx="254000" cy="241300"/>
          </a:xfrm>
          <a:prstGeom prst="rect">
            <a:avLst/>
          </a:prstGeom>
        </p:spPr>
      </p:pic>
      <p:pic>
        <p:nvPicPr>
          <p:cNvPr id="19" name="图片 18" descr="ws_A6CD.tmp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23100" y="6070600"/>
            <a:ext cx="482600" cy="101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8541" y="321726"/>
            <a:ext cx="3821559" cy="11561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多元线性回归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16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同样采用最小二乘法求解，有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2336" y="2776001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92141" y="2808386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，对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44641" y="2808386"/>
            <a:ext cx="846386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求导：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42409" y="3599783"/>
            <a:ext cx="3847207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/>
              <a:t>	</a:t>
            </a:r>
            <a:r>
              <a:rPr lang="zh-CN" altLang="en-US" sz="2006">
                <a:solidFill>
                  <a:srgbClr val="000000"/>
                </a:solidFill>
                <a:latin typeface="微软雅黑"/>
              </a:rPr>
              <a:t>令其为零可得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208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 sz="2004">
                <a:solidFill>
                  <a:srgbClr val="00B050"/>
                </a:solidFill>
                <a:latin typeface="微软雅黑"/>
              </a:rPr>
              <a:t>然而，麻烦来了：涉及矩阵求逆！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4139" y="4879314"/>
            <a:ext cx="533800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若</a:t>
            </a:r>
          </a:p>
          <a:p>
            <a:pPr>
              <a:lnSpc>
                <a:spcPts val="1000"/>
              </a:lnSpc>
            </a:pPr>
            <a:endParaRPr lang="zh-CN" altLang="en-US" sz="2196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40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56816" y="4901346"/>
            <a:ext cx="2821285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满秩或正定，则</a:t>
            </a:r>
          </a:p>
          <a:p>
            <a:pPr>
              <a:lnSpc>
                <a:spcPts val="1000"/>
              </a:lnSpc>
            </a:pPr>
            <a:endParaRPr lang="zh-CN" altLang="en-US" sz="2196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196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404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不满秩，则可解出多个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2175" y="6005260"/>
            <a:ext cx="443551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此时需求助于归纳偏好，或引入 </a:t>
            </a:r>
            <a:r>
              <a:rPr lang="zh-CN" altLang="en-US" sz="2004">
                <a:solidFill>
                  <a:srgbClr val="FF0000"/>
                </a:solidFill>
                <a:latin typeface="微软雅黑"/>
              </a:rPr>
              <a:t>正则化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88534" y="6010252"/>
            <a:ext cx="1266372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6731" y="6002807"/>
            <a:ext cx="1030154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>
                <a:solidFill>
                  <a:srgbClr val="00B050"/>
                </a:solidFill>
                <a:latin typeface="微软雅黑"/>
              </a:rPr>
              <a:t>第</a:t>
            </a:r>
            <a:r>
              <a:rPr lang="en-US" altLang="zh-CN">
                <a:solidFill>
                  <a:srgbClr val="00B050"/>
                </a:solidFill>
                <a:latin typeface="Times New Roman"/>
              </a:rPr>
              <a:t>6</a:t>
            </a:r>
            <a:r>
              <a:rPr lang="zh-CN" altLang="en-US">
                <a:solidFill>
                  <a:srgbClr val="00B050"/>
                </a:solidFill>
                <a:latin typeface="微软雅黑"/>
              </a:rPr>
              <a:t>、</a:t>
            </a:r>
            <a:r>
              <a:rPr lang="en-US" altLang="zh-CN">
                <a:solidFill>
                  <a:srgbClr val="00B050"/>
                </a:solidFill>
                <a:latin typeface="Times New Roman"/>
              </a:rPr>
              <a:t>11</a:t>
            </a:r>
            <a:r>
              <a:rPr lang="zh-CN" altLang="en-US">
                <a:solidFill>
                  <a:srgbClr val="00B050"/>
                </a:solidFill>
                <a:latin typeface="微软雅黑"/>
              </a:rPr>
              <a:t>章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BB6FB4-9FCE-444A-802C-664AC3B1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8575"/>
            <a:ext cx="9115425" cy="68008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8541" y="321726"/>
            <a:ext cx="2154436" cy="7842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多元线性回归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8812B14-F405-4E82-94F7-27FA2497C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908720"/>
            <a:ext cx="8928992" cy="5627554"/>
          </a:xfrm>
          <a:prstGeom prst="rect">
            <a:avLst/>
          </a:prstGeom>
        </p:spPr>
      </p:pic>
      <p:pic>
        <p:nvPicPr>
          <p:cNvPr id="6" name="图片 5" descr="ws_A6B9.tmp">
            <a:extLst>
              <a:ext uri="{FF2B5EF4-FFF2-40B4-BE49-F238E27FC236}">
                <a16:creationId xmlns:a16="http://schemas.microsoft.com/office/drawing/2014/main" id="{240D79FF-66FD-45BD-9D43-BA71D97894F9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5877272"/>
            <a:ext cx="2376264" cy="3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E1033293-2BE1-4367-881E-DA8AB612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69971"/>
            <a:ext cx="9115425" cy="680085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6994228" y="3832419"/>
            <a:ext cx="237851" cy="75117"/>
          </a:xfrm>
          <a:custGeom>
            <a:avLst/>
            <a:gdLst/>
            <a:ahLst/>
            <a:cxnLst/>
            <a:rect l="0" t="0" r="0" b="0"/>
            <a:pathLst>
              <a:path w="237851" h="75117">
                <a:moveTo>
                  <a:pt x="0" y="75116"/>
                </a:moveTo>
                <a:lnTo>
                  <a:pt x="237850" y="75116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948307" y="3100483"/>
            <a:ext cx="3599625" cy="1"/>
          </a:xfrm>
          <a:custGeom>
            <a:avLst/>
            <a:gdLst/>
            <a:ahLst/>
            <a:cxnLst/>
            <a:rect l="0" t="0" r="0" b="0"/>
            <a:pathLst>
              <a:path w="3599625" h="1">
                <a:moveTo>
                  <a:pt x="0" y="0"/>
                </a:moveTo>
                <a:lnTo>
                  <a:pt x="359962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30309" y="4038755"/>
            <a:ext cx="2917650" cy="1"/>
          </a:xfrm>
          <a:custGeom>
            <a:avLst/>
            <a:gdLst/>
            <a:ahLst/>
            <a:cxnLst/>
            <a:rect l="0" t="0" r="0" b="0"/>
            <a:pathLst>
              <a:path w="2917650" h="1">
                <a:moveTo>
                  <a:pt x="0" y="0"/>
                </a:moveTo>
                <a:lnTo>
                  <a:pt x="291764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319352" y="3035367"/>
            <a:ext cx="237852" cy="75117"/>
          </a:xfrm>
          <a:custGeom>
            <a:avLst/>
            <a:gdLst/>
            <a:ahLst/>
            <a:cxnLst/>
            <a:rect l="0" t="0" r="0" b="0"/>
            <a:pathLst>
              <a:path w="237852" h="75117">
                <a:moveTo>
                  <a:pt x="0" y="75116"/>
                </a:moveTo>
                <a:lnTo>
                  <a:pt x="237851" y="75116"/>
                </a:lnTo>
                <a:lnTo>
                  <a:pt x="237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79980" y="5158433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198876" y="5248993"/>
            <a:ext cx="2649275" cy="1"/>
          </a:xfrm>
          <a:custGeom>
            <a:avLst/>
            <a:gdLst/>
            <a:ahLst/>
            <a:cxnLst/>
            <a:rect l="0" t="0" r="0" b="0"/>
            <a:pathLst>
              <a:path w="2649275" h="1">
                <a:moveTo>
                  <a:pt x="0" y="0"/>
                </a:moveTo>
                <a:lnTo>
                  <a:pt x="264927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179980" y="5716217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830148" y="5693223"/>
            <a:ext cx="237851" cy="75118"/>
          </a:xfrm>
          <a:custGeom>
            <a:avLst/>
            <a:gdLst/>
            <a:ahLst/>
            <a:cxnLst/>
            <a:rect l="0" t="0" r="0" b="0"/>
            <a:pathLst>
              <a:path w="237851" h="75118">
                <a:moveTo>
                  <a:pt x="0" y="75117"/>
                </a:moveTo>
                <a:lnTo>
                  <a:pt x="237850" y="75117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A6A4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0600" y="1651000"/>
            <a:ext cx="4610100" cy="685800"/>
          </a:xfrm>
          <a:prstGeom prst="rect">
            <a:avLst/>
          </a:prstGeom>
        </p:spPr>
      </p:pic>
      <p:pic>
        <p:nvPicPr>
          <p:cNvPr id="11" name="图片 10" descr="ws_A6A5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800" y="2717800"/>
            <a:ext cx="3619500" cy="381000"/>
          </a:xfrm>
          <a:prstGeom prst="rect">
            <a:avLst/>
          </a:prstGeom>
        </p:spPr>
      </p:pic>
      <p:pic>
        <p:nvPicPr>
          <p:cNvPr id="12" name="图片 11" descr="ws_A6A6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8600" y="2806700"/>
            <a:ext cx="266700" cy="241300"/>
          </a:xfrm>
          <a:prstGeom prst="rect">
            <a:avLst/>
          </a:prstGeom>
        </p:spPr>
      </p:pic>
      <p:pic>
        <p:nvPicPr>
          <p:cNvPr id="13" name="图片 12" descr="ws_A6B7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19300" y="3378200"/>
            <a:ext cx="2946400" cy="660400"/>
          </a:xfrm>
          <a:prstGeom prst="rect">
            <a:avLst/>
          </a:prstGeom>
        </p:spPr>
      </p:pic>
      <p:pic>
        <p:nvPicPr>
          <p:cNvPr id="14" name="图片 13" descr="ws_A6B8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8400" y="4902200"/>
            <a:ext cx="685800" cy="266700"/>
          </a:xfrm>
          <a:prstGeom prst="rect">
            <a:avLst/>
          </a:prstGeom>
        </p:spPr>
      </p:pic>
      <p:pic>
        <p:nvPicPr>
          <p:cNvPr id="15" name="图片 14" descr="ws_A6B9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91000" y="4813300"/>
            <a:ext cx="2667000" cy="444500"/>
          </a:xfrm>
          <a:prstGeom prst="rect">
            <a:avLst/>
          </a:prstGeom>
        </p:spPr>
      </p:pic>
      <p:pic>
        <p:nvPicPr>
          <p:cNvPr id="16" name="图片 15" descr="ws_A6BA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8400" y="5461000"/>
            <a:ext cx="685800" cy="266700"/>
          </a:xfrm>
          <a:prstGeom prst="rect">
            <a:avLst/>
          </a:prstGeom>
        </p:spPr>
      </p:pic>
      <p:pic>
        <p:nvPicPr>
          <p:cNvPr id="17" name="图片 16" descr="ws_A6BB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13300" y="5461000"/>
            <a:ext cx="266700" cy="241300"/>
          </a:xfrm>
          <a:prstGeom prst="rect">
            <a:avLst/>
          </a:prstGeom>
        </p:spPr>
      </p:pic>
      <p:pic>
        <p:nvPicPr>
          <p:cNvPr id="18" name="图片 17" descr="ws_A6CC.tmp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85000" y="3606800"/>
            <a:ext cx="254000" cy="241300"/>
          </a:xfrm>
          <a:prstGeom prst="rect">
            <a:avLst/>
          </a:prstGeom>
        </p:spPr>
      </p:pic>
      <p:pic>
        <p:nvPicPr>
          <p:cNvPr id="19" name="图片 18" descr="ws_A6CD.tmp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23100" y="6070600"/>
            <a:ext cx="482600" cy="101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8541" y="321726"/>
            <a:ext cx="3821559" cy="11561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多元线性回归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16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同样采用最小二乘法求解，有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2336" y="2776001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92141" y="2808386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，对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44641" y="2808386"/>
            <a:ext cx="846386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求导：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42409" y="3599783"/>
            <a:ext cx="3847207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/>
              <a:t>	</a:t>
            </a:r>
            <a:r>
              <a:rPr lang="zh-CN" altLang="en-US" sz="2006">
                <a:solidFill>
                  <a:srgbClr val="000000"/>
                </a:solidFill>
                <a:latin typeface="微软雅黑"/>
              </a:rPr>
              <a:t>令其为零可得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208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 sz="2004">
                <a:solidFill>
                  <a:srgbClr val="00B050"/>
                </a:solidFill>
                <a:latin typeface="微软雅黑"/>
              </a:rPr>
              <a:t>然而，麻烦来了：涉及矩阵求逆！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4139" y="4879314"/>
            <a:ext cx="533800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若</a:t>
            </a:r>
          </a:p>
          <a:p>
            <a:pPr>
              <a:lnSpc>
                <a:spcPts val="1000"/>
              </a:lnSpc>
            </a:pPr>
            <a:endParaRPr lang="zh-CN" altLang="en-US" sz="2196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40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56816" y="4901346"/>
            <a:ext cx="2821285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满秩或正定，则</a:t>
            </a:r>
          </a:p>
          <a:p>
            <a:pPr>
              <a:lnSpc>
                <a:spcPts val="1000"/>
              </a:lnSpc>
            </a:pPr>
            <a:endParaRPr lang="zh-CN" altLang="en-US" sz="2196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196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404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不满秩，则可解出多个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2175" y="6005260"/>
            <a:ext cx="443551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此时需求助于归纳偏好，或引入 </a:t>
            </a:r>
            <a:r>
              <a:rPr lang="zh-CN" altLang="en-US" sz="2004">
                <a:solidFill>
                  <a:srgbClr val="FF0000"/>
                </a:solidFill>
                <a:latin typeface="微软雅黑"/>
              </a:rPr>
              <a:t>正则化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88534" y="6010252"/>
            <a:ext cx="1266372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6731" y="6002807"/>
            <a:ext cx="1030154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>
                <a:solidFill>
                  <a:srgbClr val="00B050"/>
                </a:solidFill>
                <a:latin typeface="微软雅黑"/>
              </a:rPr>
              <a:t>第</a:t>
            </a:r>
            <a:r>
              <a:rPr lang="en-US" altLang="zh-CN">
                <a:solidFill>
                  <a:srgbClr val="00B050"/>
                </a:solidFill>
                <a:latin typeface="Times New Roman"/>
              </a:rPr>
              <a:t>6</a:t>
            </a:r>
            <a:r>
              <a:rPr lang="zh-CN" altLang="en-US">
                <a:solidFill>
                  <a:srgbClr val="00B050"/>
                </a:solidFill>
                <a:latin typeface="微软雅黑"/>
              </a:rPr>
              <a:t>、</a:t>
            </a:r>
            <a:r>
              <a:rPr lang="en-US" altLang="zh-CN">
                <a:solidFill>
                  <a:srgbClr val="00B050"/>
                </a:solidFill>
                <a:latin typeface="Times New Roman"/>
              </a:rPr>
              <a:t>11</a:t>
            </a:r>
            <a:r>
              <a:rPr lang="zh-CN" altLang="en-US">
                <a:solidFill>
                  <a:srgbClr val="00B050"/>
                </a:solidFill>
                <a:latin typeface="微软雅黑"/>
              </a:rPr>
              <a:t>章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85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52BED6A-1FE9-4D02-8B7A-47CA0128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3812"/>
            <a:ext cx="9134475" cy="68103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541" y="1052736"/>
            <a:ext cx="1667123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梯度下降法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02394F-6F4E-46D9-854D-B2D30E80B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84784"/>
            <a:ext cx="7848872" cy="47903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D9DD76-453E-412E-96FB-B36080DB8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907631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41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54310F8-81F8-4B78-A3E4-4CA6E68A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564"/>
            <a:ext cx="9144000" cy="625742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线性模型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FE7F2588-220C-4D0A-897F-6711AC0B3526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892904"/>
          <a:ext cx="8784976" cy="5446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725332158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448511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81598165"/>
                    </a:ext>
                  </a:extLst>
                </a:gridCol>
              </a:tblGrid>
              <a:tr h="66054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线性回归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单变量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线性回归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多变量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3215809"/>
                  </a:ext>
                </a:extLst>
              </a:tr>
              <a:tr h="579403"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假设函数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80079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/>
                        <a:t>损失函数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5189102"/>
                  </a:ext>
                </a:extLst>
              </a:tr>
              <a:tr h="1944216"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代价函数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5298904"/>
                  </a:ext>
                </a:extLst>
              </a:tr>
              <a:tr h="1542483"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梯度下降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011057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368E59F0-1995-47C6-8E89-4D7077AF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10" y="1650366"/>
            <a:ext cx="1781175" cy="3238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DDFD90A-7ADB-43B3-A5C4-8AB4BEBF7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239387"/>
            <a:ext cx="3061184" cy="5251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E78CB81-9E62-493D-B404-92B92F1D5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775" y="2903246"/>
            <a:ext cx="3629025" cy="8953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6E3E1EF-A343-4829-818C-7FDA0F181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025" y="3806750"/>
            <a:ext cx="2771775" cy="866775"/>
          </a:xfrm>
          <a:prstGeom prst="rect">
            <a:avLst/>
          </a:prstGeom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90DF8527-6785-4CAF-941F-969D0B6E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9" y="4860132"/>
            <a:ext cx="3354598" cy="62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F2349144-DF30-457B-815F-00979BDD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729" y="5546453"/>
            <a:ext cx="3575476" cy="60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2">
            <a:extLst>
              <a:ext uri="{FF2B5EF4-FFF2-40B4-BE49-F238E27FC236}">
                <a16:creationId xmlns:a16="http://schemas.microsoft.com/office/drawing/2014/main" id="{1D91D07F-E651-4BF6-BBC7-B4906B491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9" y="5007214"/>
            <a:ext cx="3615177" cy="62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246CD88-5797-4D81-BB0A-18D492A717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3815" y="1673096"/>
            <a:ext cx="3722681" cy="34872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9522758-255E-46F7-B60E-233B08EAA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382" y="2263728"/>
            <a:ext cx="3061184" cy="525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1B36A7E-CEBB-454E-9DE4-9B8AE9C738C6}"/>
                  </a:ext>
                </a:extLst>
              </p:cNvPr>
              <p:cNvSpPr txBox="1"/>
              <p:nvPr/>
            </p:nvSpPr>
            <p:spPr>
              <a:xfrm>
                <a:off x="5313814" y="2894176"/>
                <a:ext cx="3686169" cy="188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𝓁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1B36A7E-CEBB-454E-9DE4-9B8AE9C7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814" y="2894176"/>
                <a:ext cx="3686169" cy="18817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9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C93E3A-518F-4A22-83E9-AC2EA6E4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677"/>
            <a:ext cx="9144000" cy="61941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0DA8299-53C7-47B7-BD93-C39DDB45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80836"/>
            <a:ext cx="8229600" cy="937670"/>
          </a:xfrm>
        </p:spPr>
        <p:txBody>
          <a:bodyPr/>
          <a:lstStyle/>
          <a:p>
            <a:pPr algn="l"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  <a:cs typeface="+mn-cs"/>
              </a:rPr>
              <a:t>分类问题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653CE9E-5DAC-4D98-83A5-BA271E26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8244"/>
            <a:ext cx="41136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邮件</a:t>
            </a:r>
            <a:r>
              <a:rPr lang="en-US" altLang="zh-CN" sz="2400" dirty="0">
                <a:solidFill>
                  <a:srgbClr val="000000"/>
                </a:solidFill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</a:rPr>
              <a:t>垃圾邮件</a:t>
            </a:r>
            <a:r>
              <a:rPr lang="en-US" altLang="zh-CN" sz="2400" dirty="0">
                <a:solidFill>
                  <a:srgbClr val="000000"/>
                </a:solidFill>
              </a:rPr>
              <a:t> / </a:t>
            </a:r>
            <a:r>
              <a:rPr lang="zh-CN" altLang="en-US" sz="2400" dirty="0">
                <a:solidFill>
                  <a:srgbClr val="000000"/>
                </a:solidFill>
              </a:rPr>
              <a:t>非垃圾邮件</a:t>
            </a:r>
            <a:r>
              <a:rPr lang="en-US" altLang="zh-CN" sz="2400" dirty="0">
                <a:solidFill>
                  <a:srgbClr val="000000"/>
                </a:solidFill>
              </a:rPr>
              <a:t>?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000000"/>
                </a:solidFill>
              </a:rPr>
              <a:t>网上交易</a:t>
            </a:r>
            <a:r>
              <a:rPr lang="en-US" altLang="zh-CN" sz="2400" dirty="0">
                <a:solidFill>
                  <a:srgbClr val="000000"/>
                </a:solidFill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</a:rPr>
              <a:t>欺骗</a:t>
            </a:r>
            <a:r>
              <a:rPr lang="en-US" altLang="zh-CN" sz="2400" dirty="0">
                <a:solidFill>
                  <a:srgbClr val="000000"/>
                </a:solidFill>
              </a:rPr>
              <a:t>(Yes / No)?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肿瘤</a:t>
            </a:r>
            <a:r>
              <a:rPr lang="en-US" altLang="zh-CN" sz="2400" dirty="0">
                <a:solidFill>
                  <a:srgbClr val="000000"/>
                </a:solidFill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</a:rPr>
              <a:t>良性的</a:t>
            </a:r>
            <a:r>
              <a:rPr lang="en-US" altLang="zh-CN" sz="2400" dirty="0">
                <a:solidFill>
                  <a:srgbClr val="000000"/>
                </a:solidFill>
              </a:rPr>
              <a:t>/ </a:t>
            </a:r>
            <a:r>
              <a:rPr lang="zh-CN" altLang="en-US" sz="2400" dirty="0">
                <a:solidFill>
                  <a:srgbClr val="000000"/>
                </a:solidFill>
              </a:rPr>
              <a:t>恶性的</a:t>
            </a:r>
            <a:r>
              <a:rPr lang="en-US" altLang="zh-CN" sz="2400" dirty="0">
                <a:solidFill>
                  <a:srgbClr val="000000"/>
                </a:solidFill>
              </a:rPr>
              <a:t> ?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26AB690-3695-4F4B-8DD7-F3C270E6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5" y="2552432"/>
            <a:ext cx="149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双大括号 10">
            <a:extLst>
              <a:ext uri="{FF2B5EF4-FFF2-40B4-BE49-F238E27FC236}">
                <a16:creationId xmlns:a16="http://schemas.microsoft.com/office/drawing/2014/main" id="{7320A858-5596-4556-929F-9A35A4F85EDD}"/>
              </a:ext>
            </a:extLst>
          </p:cNvPr>
          <p:cNvSpPr/>
          <p:nvPr/>
        </p:nvSpPr>
        <p:spPr>
          <a:xfrm>
            <a:off x="183931" y="1865537"/>
            <a:ext cx="5454869" cy="1742090"/>
          </a:xfrm>
          <a:prstGeom prst="bracePair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1B0F4AD7-2755-491F-BB10-694A47A2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66668"/>
            <a:ext cx="3282042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0: “</a:t>
            </a:r>
            <a:r>
              <a:rPr lang="zh-CN" altLang="en-US" sz="2400" dirty="0">
                <a:solidFill>
                  <a:srgbClr val="000000"/>
                </a:solidFill>
              </a:rPr>
              <a:t>负类</a:t>
            </a:r>
            <a:r>
              <a:rPr lang="en-US" altLang="zh-CN" sz="2400" dirty="0">
                <a:solidFill>
                  <a:srgbClr val="000000"/>
                </a:solidFill>
              </a:rPr>
              <a:t>” (e.g., </a:t>
            </a:r>
            <a:r>
              <a:rPr lang="zh-CN" altLang="en-US" sz="2400" dirty="0">
                <a:solidFill>
                  <a:srgbClr val="000000"/>
                </a:solidFill>
              </a:rPr>
              <a:t>良性的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0" dirty="0">
                <a:solidFill>
                  <a:srgbClr val="000000"/>
                </a:solidFill>
              </a:rPr>
              <a:t>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1: “</a:t>
            </a:r>
            <a:r>
              <a:rPr lang="zh-CN" altLang="en-US" sz="2400" dirty="0">
                <a:solidFill>
                  <a:srgbClr val="000000"/>
                </a:solidFill>
              </a:rPr>
              <a:t>正类</a:t>
            </a:r>
            <a:r>
              <a:rPr lang="en-US" altLang="zh-CN" sz="2400" dirty="0">
                <a:solidFill>
                  <a:srgbClr val="000000"/>
                </a:solidFill>
              </a:rPr>
              <a:t>” (e.g., </a:t>
            </a:r>
            <a:r>
              <a:rPr lang="zh-CN" altLang="en-US" sz="2400" dirty="0">
                <a:solidFill>
                  <a:srgbClr val="000000"/>
                </a:solidFill>
              </a:rPr>
              <a:t>恶性的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9605C8-A32B-488A-93D8-C845919B35D5}"/>
              </a:ext>
            </a:extLst>
          </p:cNvPr>
          <p:cNvSpPr/>
          <p:nvPr/>
        </p:nvSpPr>
        <p:spPr>
          <a:xfrm>
            <a:off x="602379" y="4816200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可以直接用上章介绍的线性回归方法直接进行分类？</a:t>
            </a:r>
          </a:p>
        </p:txBody>
      </p:sp>
    </p:spTree>
    <p:extLst>
      <p:ext uri="{BB962C8B-B14F-4D97-AF65-F5344CB8AC3E}">
        <p14:creationId xmlns:p14="http://schemas.microsoft.com/office/powerpoint/2010/main" val="12912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7AB7DD06-57B1-4974-B017-256265F8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4" y="67056"/>
            <a:ext cx="9134475" cy="6810375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577205" y="4973634"/>
            <a:ext cx="4733022" cy="1"/>
          </a:xfrm>
          <a:custGeom>
            <a:avLst/>
            <a:gdLst/>
            <a:ahLst/>
            <a:cxnLst/>
            <a:rect l="0" t="0" r="0" b="0"/>
            <a:pathLst>
              <a:path w="4733022" h="1">
                <a:moveTo>
                  <a:pt x="0" y="0"/>
                </a:moveTo>
                <a:lnTo>
                  <a:pt x="473302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58826" y="1679355"/>
            <a:ext cx="1961937" cy="1"/>
          </a:xfrm>
          <a:custGeom>
            <a:avLst/>
            <a:gdLst/>
            <a:ahLst/>
            <a:cxnLst/>
            <a:rect l="0" t="0" r="0" b="0"/>
            <a:pathLst>
              <a:path w="1961937" h="1">
                <a:moveTo>
                  <a:pt x="0" y="0"/>
                </a:moveTo>
                <a:lnTo>
                  <a:pt x="196193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174203" y="1674864"/>
            <a:ext cx="1297246" cy="1"/>
          </a:xfrm>
          <a:custGeom>
            <a:avLst/>
            <a:gdLst/>
            <a:ahLst/>
            <a:cxnLst/>
            <a:rect l="0" t="0" r="0" b="0"/>
            <a:pathLst>
              <a:path w="1297246" h="1">
                <a:moveTo>
                  <a:pt x="0" y="0"/>
                </a:moveTo>
                <a:lnTo>
                  <a:pt x="129724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66351" y="6046659"/>
            <a:ext cx="3485031" cy="1"/>
          </a:xfrm>
          <a:custGeom>
            <a:avLst/>
            <a:gdLst/>
            <a:ahLst/>
            <a:cxnLst/>
            <a:rect l="0" t="0" r="0" b="0"/>
            <a:pathLst>
              <a:path w="3485031" h="1">
                <a:moveTo>
                  <a:pt x="0" y="0"/>
                </a:moveTo>
                <a:lnTo>
                  <a:pt x="348503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153017-3471-4A01-8F2E-610AE8449523}"/>
              </a:ext>
            </a:extLst>
          </p:cNvPr>
          <p:cNvGrpSpPr/>
          <p:nvPr/>
        </p:nvGrpSpPr>
        <p:grpSpPr>
          <a:xfrm>
            <a:off x="218541" y="276105"/>
            <a:ext cx="3965538" cy="391870"/>
            <a:chOff x="218541" y="276105"/>
            <a:chExt cx="3965538" cy="391870"/>
          </a:xfrm>
        </p:grpSpPr>
        <p:sp>
          <p:nvSpPr>
            <p:cNvPr id="33" name="TextBox 32"/>
            <p:cNvSpPr txBox="1"/>
            <p:nvPr/>
          </p:nvSpPr>
          <p:spPr>
            <a:xfrm>
              <a:off x="218541" y="321726"/>
              <a:ext cx="2048638" cy="34624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687"/>
                </a:lnSpc>
              </a:pPr>
              <a:r>
                <a:rPr lang="en-US" altLang="zh-CN" sz="2400" dirty="0">
                  <a:solidFill>
                    <a:srgbClr val="000000"/>
                  </a:solidFill>
                  <a:latin typeface="微软雅黑"/>
                </a:rPr>
                <a:t>3.2</a:t>
              </a:r>
              <a:r>
                <a:rPr lang="en-US" altLang="zh-CN" sz="2796" dirty="0">
                  <a:solidFill>
                    <a:srgbClr val="000000"/>
                  </a:solidFill>
                  <a:latin typeface="微软雅黑"/>
                </a:rPr>
                <a:t> </a:t>
              </a:r>
              <a:r>
                <a:rPr lang="zh-CN" altLang="en-US" sz="2796" dirty="0">
                  <a:solidFill>
                    <a:srgbClr val="000000"/>
                  </a:solidFill>
                  <a:latin typeface="微软雅黑"/>
                </a:rPr>
                <a:t>线性回归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92920" y="276105"/>
              <a:ext cx="1891159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(linear regression)</a:t>
              </a:r>
              <a:endParaRPr lang="zh-CN" altLang="en-US" sz="2004" dirty="0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624B0AAE-19C6-4E03-9A3F-1AE0E08DDE56}"/>
              </a:ext>
            </a:extLst>
          </p:cNvPr>
          <p:cNvSpPr txBox="1">
            <a:spLocks/>
          </p:cNvSpPr>
          <p:nvPr/>
        </p:nvSpPr>
        <p:spPr>
          <a:xfrm>
            <a:off x="309697" y="1721039"/>
            <a:ext cx="8616950" cy="450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给定数据集</a:t>
            </a:r>
          </a:p>
        </p:txBody>
      </p:sp>
      <p:graphicFrame>
        <p:nvGraphicFramePr>
          <p:cNvPr id="20" name="对象 4">
            <a:extLst>
              <a:ext uri="{FF2B5EF4-FFF2-40B4-BE49-F238E27FC236}">
                <a16:creationId xmlns:a16="http://schemas.microsoft.com/office/drawing/2014/main" id="{56E098AD-48C7-44C4-8511-120365AB1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745301"/>
              </p:ext>
            </p:extLst>
          </p:nvPr>
        </p:nvGraphicFramePr>
        <p:xfrm>
          <a:off x="1983581" y="1779733"/>
          <a:ext cx="45672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2070000" imgH="457200" progId="Equation.DSMT4">
                  <p:embed/>
                </p:oleObj>
              </mc:Choice>
              <mc:Fallback>
                <p:oleObj name="Equation" r:id="rId5" imgW="2070000" imgH="457200" progId="Equation.DSMT4">
                  <p:embed/>
                  <p:pic>
                    <p:nvPicPr>
                      <p:cNvPr id="8199" name="对象 4">
                        <a:extLst>
                          <a:ext uri="{FF2B5EF4-FFF2-40B4-BE49-F238E27FC236}">
                            <a16:creationId xmlns:a16="http://schemas.microsoft.com/office/drawing/2014/main" id="{138D4EDF-7062-4A54-A8DB-1149078E9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581" y="1779733"/>
                        <a:ext cx="45672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78AD4B-5B70-4935-8917-9322AD4E2880}"/>
              </a:ext>
            </a:extLst>
          </p:cNvPr>
          <p:cNvGrpSpPr/>
          <p:nvPr/>
        </p:nvGrpSpPr>
        <p:grpSpPr>
          <a:xfrm>
            <a:off x="50800" y="3247387"/>
            <a:ext cx="6391173" cy="2100735"/>
            <a:chOff x="50800" y="3247387"/>
            <a:chExt cx="6391173" cy="210073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C29B0C5-513B-46EC-8F9E-6D9C0E36FDB4}"/>
                </a:ext>
              </a:extLst>
            </p:cNvPr>
            <p:cNvGrpSpPr/>
            <p:nvPr/>
          </p:nvGrpSpPr>
          <p:grpSpPr>
            <a:xfrm>
              <a:off x="1612791" y="3247387"/>
              <a:ext cx="4437889" cy="650749"/>
              <a:chOff x="1612791" y="3247387"/>
              <a:chExt cx="4437889" cy="650749"/>
            </a:xfrm>
          </p:grpSpPr>
          <p:sp>
            <p:nvSpPr>
              <p:cNvPr id="21" name="任意多边形 4">
                <a:extLst>
                  <a:ext uri="{FF2B5EF4-FFF2-40B4-BE49-F238E27FC236}">
                    <a16:creationId xmlns:a16="http://schemas.microsoft.com/office/drawing/2014/main" id="{5B383454-EB82-421A-9BD0-B4486D1F0B6C}"/>
                  </a:ext>
                </a:extLst>
              </p:cNvPr>
              <p:cNvSpPr/>
              <p:nvPr/>
            </p:nvSpPr>
            <p:spPr>
              <a:xfrm>
                <a:off x="1612791" y="3247387"/>
                <a:ext cx="4437889" cy="650749"/>
              </a:xfrm>
              <a:custGeom>
                <a:avLst/>
                <a:gdLst/>
                <a:ahLst/>
                <a:cxnLst/>
                <a:rect l="0" t="0" r="0" b="0"/>
                <a:pathLst>
                  <a:path w="4437889" h="650749">
                    <a:moveTo>
                      <a:pt x="0" y="650748"/>
                    </a:moveTo>
                    <a:lnTo>
                      <a:pt x="4437888" y="650748"/>
                    </a:lnTo>
                    <a:lnTo>
                      <a:pt x="44378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DB4FD242-0A6B-49BC-BAFA-9D6F3D8EF1B2}"/>
                  </a:ext>
                </a:extLst>
              </p:cNvPr>
              <p:cNvGrpSpPr/>
              <p:nvPr/>
            </p:nvGrpSpPr>
            <p:grpSpPr>
              <a:xfrm>
                <a:off x="1709872" y="3417581"/>
                <a:ext cx="4241800" cy="342900"/>
                <a:chOff x="749779" y="2822569"/>
                <a:chExt cx="4241800" cy="342900"/>
              </a:xfrm>
            </p:grpSpPr>
            <p:pic>
              <p:nvPicPr>
                <p:cNvPr id="22" name="图片 21" descr="ws_9E64.tmp">
                  <a:extLst>
                    <a:ext uri="{FF2B5EF4-FFF2-40B4-BE49-F238E27FC236}">
                      <a16:creationId xmlns:a16="http://schemas.microsoft.com/office/drawing/2014/main" id="{83D484AC-A012-4DFE-8022-9ABA82F6A03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49779" y="2835269"/>
                  <a:ext cx="1981200" cy="330200"/>
                </a:xfrm>
                <a:prstGeom prst="rect">
                  <a:avLst/>
                </a:prstGeom>
              </p:spPr>
            </p:pic>
            <p:pic>
              <p:nvPicPr>
                <p:cNvPr id="23" name="图片 22" descr="ws_9E75.tmp">
                  <a:extLst>
                    <a:ext uri="{FF2B5EF4-FFF2-40B4-BE49-F238E27FC236}">
                      <a16:creationId xmlns:a16="http://schemas.microsoft.com/office/drawing/2014/main" id="{558E6B00-23BA-489F-AB6F-EC8BCC1F411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658079" y="2822569"/>
                  <a:ext cx="1333500" cy="330200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TextBox 36">
              <a:extLst>
                <a:ext uri="{FF2B5EF4-FFF2-40B4-BE49-F238E27FC236}">
                  <a16:creationId xmlns:a16="http://schemas.microsoft.com/office/drawing/2014/main" id="{8E09EE8D-9085-4C60-BA1B-D17959CA1E03}"/>
                </a:ext>
              </a:extLst>
            </p:cNvPr>
            <p:cNvSpPr txBox="1"/>
            <p:nvPr/>
          </p:nvSpPr>
          <p:spPr>
            <a:xfrm>
              <a:off x="50800" y="3523648"/>
              <a:ext cx="6391173" cy="182447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926"/>
                </a:lnSpc>
                <a:buClrTx/>
                <a:buSzTx/>
                <a:buNone/>
                <a:tabLst>
                  <a:tab pos="800100" algn="l"/>
                  <a:tab pos="2844800" algn="l"/>
                  <a:tab pos="3822700" algn="l"/>
                </a:tabLst>
                <a:defRPr/>
              </a:pPr>
              <a:r>
                <a:rPr lang="zh-CN" altLang="en-US" dirty="0"/>
                <a:t>			</a:t>
              </a:r>
              <a:r>
                <a:rPr lang="zh-CN" altLang="en-US" sz="2004" dirty="0">
                  <a:solidFill>
                    <a:srgbClr val="000000"/>
                  </a:solidFill>
                  <a:latin typeface="微软雅黑"/>
                </a:rPr>
                <a:t>使得</a:t>
              </a:r>
            </a:p>
            <a:p>
              <a:pPr marL="0" marR="0" lvl="0" indent="0" defTabSz="914400" eaLnBrk="1" fontAlgn="auto" latinLnBrk="0" hangingPunct="1">
                <a:lnSpc>
                  <a:spcPts val="1000"/>
                </a:lnSpc>
                <a:buClrTx/>
                <a:buSzTx/>
                <a:buNone/>
                <a:tabLst>
                  <a:tab pos="800100" algn="l"/>
                  <a:tab pos="2844800" algn="l"/>
                  <a:tab pos="3822700" algn="l"/>
                </a:tabLst>
                <a:defRPr/>
              </a:pPr>
              <a:endParaRPr lang="zh-CN" altLang="en-US" sz="2004" dirty="0">
                <a:solidFill>
                  <a:srgbClr val="000000"/>
                </a:solidFill>
                <a:latin typeface="微软雅黑"/>
              </a:endParaRPr>
            </a:p>
            <a:p>
              <a:pPr marL="0" marR="0" lvl="0" indent="0" defTabSz="914400" eaLnBrk="1" fontAlgn="auto" latinLnBrk="0" hangingPunct="1">
                <a:lnSpc>
                  <a:spcPts val="1000"/>
                </a:lnSpc>
                <a:buClrTx/>
                <a:buSzTx/>
                <a:buNone/>
                <a:tabLst>
                  <a:tab pos="800100" algn="l"/>
                  <a:tab pos="2844800" algn="l"/>
                  <a:tab pos="3822700" algn="l"/>
                </a:tabLst>
                <a:defRPr/>
              </a:pPr>
              <a:endParaRPr lang="zh-CN" altLang="en-US" sz="2004" dirty="0">
                <a:solidFill>
                  <a:srgbClr val="000000"/>
                </a:solidFill>
                <a:latin typeface="微软雅黑"/>
              </a:endParaRPr>
            </a:p>
            <a:p>
              <a:pPr marL="0" marR="0" lvl="0" indent="0" defTabSz="914400" eaLnBrk="1" fontAlgn="auto" latinLnBrk="0" hangingPunct="1">
                <a:lnSpc>
                  <a:spcPts val="1000"/>
                </a:lnSpc>
                <a:buClrTx/>
                <a:buSzTx/>
                <a:buNone/>
                <a:tabLst>
                  <a:tab pos="800100" algn="l"/>
                  <a:tab pos="2844800" algn="l"/>
                  <a:tab pos="3822700" algn="l"/>
                </a:tabLst>
                <a:defRPr/>
              </a:pPr>
              <a:endParaRPr lang="zh-CN" altLang="en-US" sz="2004" dirty="0">
                <a:solidFill>
                  <a:srgbClr val="000000"/>
                </a:solidFill>
                <a:latin typeface="微软雅黑"/>
              </a:endParaRPr>
            </a:p>
            <a:p>
              <a:pPr marL="0" marR="0" lvl="0" indent="0" defTabSz="914400" eaLnBrk="1" fontAlgn="auto" latinLnBrk="0" hangingPunct="1">
                <a:lnSpc>
                  <a:spcPts val="1000"/>
                </a:lnSpc>
                <a:buClrTx/>
                <a:buSzTx/>
                <a:buNone/>
                <a:tabLst>
                  <a:tab pos="800100" algn="l"/>
                  <a:tab pos="2844800" algn="l"/>
                  <a:tab pos="3822700" algn="l"/>
                </a:tabLst>
                <a:defRPr/>
              </a:pPr>
              <a:endParaRPr lang="zh-CN" altLang="en-US" sz="2004" dirty="0">
                <a:solidFill>
                  <a:srgbClr val="000000"/>
                </a:solidFill>
                <a:latin typeface="微软雅黑"/>
              </a:endParaRPr>
            </a:p>
            <a:p>
              <a:pPr marL="0" marR="0" lvl="0" indent="0" defTabSz="914400" eaLnBrk="1" fontAlgn="auto" latinLnBrk="0" hangingPunct="1">
                <a:lnSpc>
                  <a:spcPts val="2746"/>
                </a:lnSpc>
                <a:buClrTx/>
                <a:buSzTx/>
                <a:buNone/>
                <a:tabLst>
                  <a:tab pos="800100" algn="l"/>
                  <a:tab pos="2844800" algn="l"/>
                  <a:tab pos="3822700" algn="l"/>
                </a:tabLst>
                <a:defRPr/>
              </a:pPr>
              <a:r>
                <a:rPr lang="zh-CN" altLang="en-US" sz="2004" dirty="0">
                  <a:solidFill>
                    <a:srgbClr val="000000"/>
                  </a:solidFill>
                  <a:latin typeface="微软雅黑"/>
                </a:rPr>
                <a:t>	</a:t>
              </a:r>
              <a:r>
                <a:rPr lang="zh-CN" altLang="en-US" sz="2004" dirty="0">
                  <a:solidFill>
                    <a:srgbClr val="00B050"/>
                  </a:solidFill>
                  <a:latin typeface="微软雅黑"/>
                </a:rPr>
                <a:t>离散属性的处理：若有“序”</a:t>
              </a:r>
              <a:r>
                <a:rPr lang="en-US" altLang="zh-CN" sz="2004" dirty="0">
                  <a:solidFill>
                    <a:srgbClr val="00B050"/>
                  </a:solidFill>
                  <a:latin typeface="Times New Roman"/>
                </a:rPr>
                <a:t>(order)</a:t>
              </a:r>
              <a:r>
                <a:rPr lang="zh-CN" altLang="en-US" sz="2004" dirty="0">
                  <a:solidFill>
                    <a:srgbClr val="00B050"/>
                  </a:solidFill>
                  <a:latin typeface="微软雅黑"/>
                </a:rPr>
                <a:t>，则连续化；</a:t>
              </a:r>
            </a:p>
            <a:p>
              <a:pPr marL="0" marR="0" lvl="0" indent="0" defTabSz="914400" eaLnBrk="1" fontAlgn="auto" latinLnBrk="0" hangingPunct="1">
                <a:lnSpc>
                  <a:spcPts val="2400"/>
                </a:lnSpc>
                <a:buClrTx/>
                <a:buSzTx/>
                <a:buNone/>
                <a:tabLst>
                  <a:tab pos="800100" algn="l"/>
                  <a:tab pos="2844800" algn="l"/>
                  <a:tab pos="3822700" algn="l"/>
                </a:tabLst>
                <a:defRPr/>
              </a:pPr>
              <a:r>
                <a:rPr lang="zh-CN" altLang="en-US" sz="2004" dirty="0">
                  <a:solidFill>
                    <a:srgbClr val="00B050"/>
                  </a:solidFill>
                  <a:latin typeface="微软雅黑"/>
                </a:rPr>
                <a:t>		否则，转化为 </a:t>
              </a:r>
              <a:r>
                <a:rPr lang="en-US" altLang="zh-CN" sz="2004" dirty="0">
                  <a:solidFill>
                    <a:srgbClr val="00B050"/>
                  </a:solidFill>
                  <a:latin typeface="Times New Roman"/>
                </a:rPr>
                <a:t>k </a:t>
              </a:r>
              <a:r>
                <a:rPr lang="zh-CN" altLang="en-US" sz="2004" dirty="0">
                  <a:solidFill>
                    <a:srgbClr val="00B050"/>
                  </a:solidFill>
                  <a:latin typeface="微软雅黑"/>
                </a:rPr>
                <a:t>维向量</a:t>
              </a:r>
            </a:p>
            <a:p>
              <a:pPr marL="0" marR="0" lvl="0" indent="0" defTabSz="914400" eaLnBrk="1" fontAlgn="auto" latinLnBrk="0" hangingPunct="1">
                <a:lnSpc>
                  <a:spcPts val="1000"/>
                </a:lnSpc>
                <a:buClrTx/>
                <a:buSzTx/>
                <a:buNone/>
                <a:tabLst>
                  <a:tab pos="800100" algn="l"/>
                  <a:tab pos="2844800" algn="l"/>
                  <a:tab pos="3822700" algn="l"/>
                </a:tabLst>
                <a:defRPr/>
              </a:pPr>
              <a:endParaRPr lang="zh-CN" altLang="en-US" sz="2004" dirty="0">
                <a:solidFill>
                  <a:srgbClr val="00B050"/>
                </a:solidFill>
                <a:latin typeface="微软雅黑"/>
              </a:endParaRPr>
            </a:p>
            <a:p>
              <a:pPr marL="0" marR="0" lvl="0" indent="0" defTabSz="914400" eaLnBrk="1" fontAlgn="auto" latinLnBrk="0" hangingPunct="1">
                <a:lnSpc>
                  <a:spcPts val="1000"/>
                </a:lnSpc>
                <a:buClrTx/>
                <a:buSzTx/>
                <a:buNone/>
                <a:tabLst>
                  <a:tab pos="800100" algn="l"/>
                  <a:tab pos="2844800" algn="l"/>
                  <a:tab pos="3822700" algn="l"/>
                </a:tabLst>
                <a:defRPr/>
              </a:pPr>
              <a:endParaRPr lang="zh-CN" altLang="en-US" sz="2004" dirty="0">
                <a:solidFill>
                  <a:srgbClr val="00B050"/>
                </a:solidFill>
                <a:latin typeface="微软雅黑"/>
              </a:endParaRPr>
            </a:p>
            <a:p>
              <a:pPr marL="0" marR="0" lvl="0" indent="0" defTabSz="914400" eaLnBrk="1" fontAlgn="auto" latinLnBrk="0" hangingPunct="1">
                <a:lnSpc>
                  <a:spcPts val="1000"/>
                </a:lnSpc>
                <a:buClrTx/>
                <a:buSzTx/>
                <a:buNone/>
                <a:tabLst>
                  <a:tab pos="800100" algn="l"/>
                  <a:tab pos="2844800" algn="l"/>
                  <a:tab pos="3822700" algn="l"/>
                </a:tabLst>
                <a:defRPr/>
              </a:pPr>
              <a:endParaRPr lang="zh-CN" altLang="en-US" sz="2004" dirty="0">
                <a:solidFill>
                  <a:srgbClr val="00B050"/>
                </a:solidFill>
                <a:latin typeface="微软雅黑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C93E3A-518F-4A22-83E9-AC2EA6E4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042"/>
            <a:ext cx="9144000" cy="61941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0DA8299-53C7-47B7-BD93-C39DDB45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80836"/>
            <a:ext cx="8229600" cy="937670"/>
          </a:xfrm>
        </p:spPr>
        <p:txBody>
          <a:bodyPr/>
          <a:lstStyle/>
          <a:p>
            <a:pPr algn="l"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  <a:cs typeface="+mn-cs"/>
              </a:rPr>
              <a:t>分类问题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B428B4-5EB9-4DDA-B863-CAFB51B04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64" y="1100086"/>
            <a:ext cx="3810000" cy="3762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967360-5689-4F5D-AF33-26F9731B6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328" y="1023887"/>
            <a:ext cx="3838575" cy="3914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39F8B1-8267-4F29-8AFA-C4B6F3608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176732"/>
            <a:ext cx="1656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线性回归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334FFA0-CA40-498F-BDBB-649344F80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523" y="5176733"/>
            <a:ext cx="1656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对率回归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46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2B06C8BB-C2D4-4510-8C87-DD6AD7CA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05677"/>
            <a:ext cx="9036496" cy="6194122"/>
          </a:xfrm>
          <a:prstGeom prst="rect">
            <a:avLst/>
          </a:prstGeom>
        </p:spPr>
      </p:pic>
      <p:sp>
        <p:nvSpPr>
          <p:cNvPr id="4" name="TextBox 33">
            <a:extLst>
              <a:ext uri="{FF2B5EF4-FFF2-40B4-BE49-F238E27FC236}">
                <a16:creationId xmlns:a16="http://schemas.microsoft.com/office/drawing/2014/main" id="{399FE4A0-7F4A-4DA7-9213-B7D3D4053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258" y="2996958"/>
            <a:ext cx="664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>
              <a:solidFill>
                <a:srgbClr val="000000"/>
              </a:solidFill>
            </a:endParaRPr>
          </a:p>
        </p:txBody>
      </p:sp>
      <p:sp>
        <p:nvSpPr>
          <p:cNvPr id="5" name="Straight Connector 30">
            <a:extLst>
              <a:ext uri="{FF2B5EF4-FFF2-40B4-BE49-F238E27FC236}">
                <a16:creationId xmlns:a16="http://schemas.microsoft.com/office/drawing/2014/main" id="{85DAD30B-70E3-4D82-8DCB-A3AD6F7B4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716" y="2990603"/>
            <a:ext cx="6754812" cy="635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7B770A7F-514D-4257-88B5-033DE741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35" y="4052897"/>
            <a:ext cx="3810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000000"/>
                </a:solidFill>
              </a:rPr>
              <a:t>分类器输出</a:t>
            </a:r>
            <a:r>
              <a:rPr lang="zh-CN" altLang="en-US" sz="2400" dirty="0">
                <a:solidFill>
                  <a:srgbClr val="000000"/>
                </a:solidFill>
              </a:rPr>
              <a:t>阈值为0.5</a:t>
            </a:r>
            <a:r>
              <a:rPr lang="en-US" altLang="zh-CN" sz="2400" dirty="0">
                <a:solidFill>
                  <a:srgbClr val="000000"/>
                </a:solidFill>
              </a:rPr>
              <a:t>       </a:t>
            </a:r>
          </a:p>
        </p:txBody>
      </p:sp>
      <p:sp>
        <p:nvSpPr>
          <p:cNvPr id="15" name="Straight Connector 26">
            <a:extLst>
              <a:ext uri="{FF2B5EF4-FFF2-40B4-BE49-F238E27FC236}">
                <a16:creationId xmlns:a16="http://schemas.microsoft.com/office/drawing/2014/main" id="{88C21DCF-7B13-4944-B7C4-00D5FE9E4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2253" y="1396758"/>
            <a:ext cx="0" cy="1946275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Straight Connector 27">
            <a:extLst>
              <a:ext uri="{FF2B5EF4-FFF2-40B4-BE49-F238E27FC236}">
                <a16:creationId xmlns:a16="http://schemas.microsoft.com/office/drawing/2014/main" id="{C68F302B-BD32-4200-BD77-3F855267B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716" y="2990603"/>
            <a:ext cx="3630612" cy="1588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9A873567-9EE1-40AF-8D6D-6A6E0DA1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258" y="2996958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</a:rPr>
              <a:t>肿瘤大小</a:t>
            </a:r>
          </a:p>
        </p:txBody>
      </p:sp>
      <p:sp>
        <p:nvSpPr>
          <p:cNvPr id="18" name="Cross 34">
            <a:extLst>
              <a:ext uri="{FF2B5EF4-FFF2-40B4-BE49-F238E27FC236}">
                <a16:creationId xmlns:a16="http://schemas.microsoft.com/office/drawing/2014/main" id="{B4A50B92-153E-4490-A6B9-2D81280CED9B}"/>
              </a:ext>
            </a:extLst>
          </p:cNvPr>
          <p:cNvSpPr>
            <a:spLocks noChangeArrowheads="1"/>
          </p:cNvSpPr>
          <p:nvPr/>
        </p:nvSpPr>
        <p:spPr bwMode="auto">
          <a:xfrm rot="2734294">
            <a:off x="2068308" y="2868371"/>
            <a:ext cx="257175" cy="2571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9" name="Cross 35">
            <a:extLst>
              <a:ext uri="{FF2B5EF4-FFF2-40B4-BE49-F238E27FC236}">
                <a16:creationId xmlns:a16="http://schemas.microsoft.com/office/drawing/2014/main" id="{A8F41E4E-B944-44A8-8305-4D50AF834A14}"/>
              </a:ext>
            </a:extLst>
          </p:cNvPr>
          <p:cNvSpPr>
            <a:spLocks noChangeArrowheads="1"/>
          </p:cNvSpPr>
          <p:nvPr/>
        </p:nvSpPr>
        <p:spPr bwMode="auto">
          <a:xfrm rot="2734294">
            <a:off x="2373108" y="2868371"/>
            <a:ext cx="257175" cy="2571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0" name="Cross 36">
            <a:extLst>
              <a:ext uri="{FF2B5EF4-FFF2-40B4-BE49-F238E27FC236}">
                <a16:creationId xmlns:a16="http://schemas.microsoft.com/office/drawing/2014/main" id="{E4B74012-A925-4D77-902A-E4A8048DA4C7}"/>
              </a:ext>
            </a:extLst>
          </p:cNvPr>
          <p:cNvSpPr>
            <a:spLocks noChangeArrowheads="1"/>
          </p:cNvSpPr>
          <p:nvPr/>
        </p:nvSpPr>
        <p:spPr bwMode="auto">
          <a:xfrm rot="2734294">
            <a:off x="2693783" y="2868371"/>
            <a:ext cx="257175" cy="2571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1" name="Cross 37">
            <a:extLst>
              <a:ext uri="{FF2B5EF4-FFF2-40B4-BE49-F238E27FC236}">
                <a16:creationId xmlns:a16="http://schemas.microsoft.com/office/drawing/2014/main" id="{9D3E31FB-BED3-4BE7-B0E5-6824E22A1A34}"/>
              </a:ext>
            </a:extLst>
          </p:cNvPr>
          <p:cNvSpPr>
            <a:spLocks noChangeArrowheads="1"/>
          </p:cNvSpPr>
          <p:nvPr/>
        </p:nvSpPr>
        <p:spPr bwMode="auto">
          <a:xfrm rot="2734294">
            <a:off x="3074783" y="2868371"/>
            <a:ext cx="257175" cy="2571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2" name="Cross 38">
            <a:extLst>
              <a:ext uri="{FF2B5EF4-FFF2-40B4-BE49-F238E27FC236}">
                <a16:creationId xmlns:a16="http://schemas.microsoft.com/office/drawing/2014/main" id="{52D28090-15D9-466C-9E33-78D3FF369B38}"/>
              </a:ext>
            </a:extLst>
          </p:cNvPr>
          <p:cNvSpPr>
            <a:spLocks noChangeArrowheads="1"/>
          </p:cNvSpPr>
          <p:nvPr/>
        </p:nvSpPr>
        <p:spPr bwMode="auto">
          <a:xfrm rot="2734294">
            <a:off x="3820908" y="1603133"/>
            <a:ext cx="257175" cy="2571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3" name="Cross 40">
            <a:extLst>
              <a:ext uri="{FF2B5EF4-FFF2-40B4-BE49-F238E27FC236}">
                <a16:creationId xmlns:a16="http://schemas.microsoft.com/office/drawing/2014/main" id="{82E69651-84B7-4DC6-BF67-364C81989204}"/>
              </a:ext>
            </a:extLst>
          </p:cNvPr>
          <p:cNvSpPr>
            <a:spLocks noChangeArrowheads="1"/>
          </p:cNvSpPr>
          <p:nvPr/>
        </p:nvSpPr>
        <p:spPr bwMode="auto">
          <a:xfrm rot="2734294">
            <a:off x="4217783" y="1603133"/>
            <a:ext cx="257175" cy="2571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4" name="Cross 41">
            <a:extLst>
              <a:ext uri="{FF2B5EF4-FFF2-40B4-BE49-F238E27FC236}">
                <a16:creationId xmlns:a16="http://schemas.microsoft.com/office/drawing/2014/main" id="{92AC8362-3FD5-4BAD-AAEB-23E899CE9187}"/>
              </a:ext>
            </a:extLst>
          </p:cNvPr>
          <p:cNvSpPr>
            <a:spLocks noChangeArrowheads="1"/>
          </p:cNvSpPr>
          <p:nvPr/>
        </p:nvSpPr>
        <p:spPr bwMode="auto">
          <a:xfrm rot="2734294">
            <a:off x="4598783" y="1603133"/>
            <a:ext cx="257175" cy="2571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5" name="Cross 42">
            <a:extLst>
              <a:ext uri="{FF2B5EF4-FFF2-40B4-BE49-F238E27FC236}">
                <a16:creationId xmlns:a16="http://schemas.microsoft.com/office/drawing/2014/main" id="{79AE184E-0053-4536-ABD0-F5EC0CA0FE0A}"/>
              </a:ext>
            </a:extLst>
          </p:cNvPr>
          <p:cNvSpPr>
            <a:spLocks noChangeArrowheads="1"/>
          </p:cNvSpPr>
          <p:nvPr/>
        </p:nvSpPr>
        <p:spPr bwMode="auto">
          <a:xfrm rot="2734294">
            <a:off x="5040108" y="1603133"/>
            <a:ext cx="257175" cy="2571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487716CD-47E7-4415-AC6D-99E3D343C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16" y="2098429"/>
            <a:ext cx="1417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</a:rPr>
              <a:t>恶性的</a:t>
            </a:r>
            <a:r>
              <a:rPr lang="en-US" altLang="zh-CN" sz="2000">
                <a:solidFill>
                  <a:srgbClr val="000000"/>
                </a:solidFill>
              </a:rPr>
              <a:t> ?</a:t>
            </a:r>
          </a:p>
        </p:txBody>
      </p:sp>
      <p:sp>
        <p:nvSpPr>
          <p:cNvPr id="27" name="Straight Connector 48">
            <a:extLst>
              <a:ext uri="{FF2B5EF4-FFF2-40B4-BE49-F238E27FC236}">
                <a16:creationId xmlns:a16="http://schemas.microsoft.com/office/drawing/2014/main" id="{7148B715-BA7B-422F-B680-1CB94482C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716" y="1731716"/>
            <a:ext cx="228600" cy="0"/>
          </a:xfrm>
          <a:prstGeom prst="line">
            <a:avLst/>
          </a:prstGeom>
          <a:noFill/>
          <a:ln w="31750">
            <a:solidFill>
              <a:srgbClr val="0C0C0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49">
            <a:extLst>
              <a:ext uri="{FF2B5EF4-FFF2-40B4-BE49-F238E27FC236}">
                <a16:creationId xmlns:a16="http://schemas.microsoft.com/office/drawing/2014/main" id="{768A3AB6-281E-4D42-83F5-D0A98F0A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91" y="1536453"/>
            <a:ext cx="938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</a:rPr>
              <a:t>(Yes) 1</a:t>
            </a:r>
          </a:p>
        </p:txBody>
      </p:sp>
      <p:sp>
        <p:nvSpPr>
          <p:cNvPr id="29" name="TextBox 50">
            <a:extLst>
              <a:ext uri="{FF2B5EF4-FFF2-40B4-BE49-F238E27FC236}">
                <a16:creationId xmlns:a16="http://schemas.microsoft.com/office/drawing/2014/main" id="{2D5DF934-C3C9-40F6-82BC-69CDBDFA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91" y="2792171"/>
            <a:ext cx="938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</a:rPr>
              <a:t>(No) 0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" name="Cross 54">
            <a:extLst>
              <a:ext uri="{FF2B5EF4-FFF2-40B4-BE49-F238E27FC236}">
                <a16:creationId xmlns:a16="http://schemas.microsoft.com/office/drawing/2014/main" id="{28EF3ACE-DE35-4201-8E88-B0E27CA93497}"/>
              </a:ext>
            </a:extLst>
          </p:cNvPr>
          <p:cNvSpPr>
            <a:spLocks noChangeArrowheads="1"/>
          </p:cNvSpPr>
          <p:nvPr/>
        </p:nvSpPr>
        <p:spPr bwMode="auto">
          <a:xfrm rot="2734294">
            <a:off x="7834108" y="1603133"/>
            <a:ext cx="257175" cy="2571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71E54D4-983F-4BED-9E0F-C5EC35B8A7C9}"/>
              </a:ext>
            </a:extLst>
          </p:cNvPr>
          <p:cNvCxnSpPr/>
          <p:nvPr/>
        </p:nvCxnSpPr>
        <p:spPr>
          <a:xfrm flipV="1">
            <a:off x="1812716" y="1340594"/>
            <a:ext cx="3811752" cy="186624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65C319E-4FFE-40D1-AE75-07F5435C81FD}"/>
              </a:ext>
            </a:extLst>
          </p:cNvPr>
          <p:cNvCxnSpPr/>
          <p:nvPr/>
        </p:nvCxnSpPr>
        <p:spPr>
          <a:xfrm flipV="1">
            <a:off x="1768051" y="1221267"/>
            <a:ext cx="6295856" cy="1872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5ED3418-2A77-44C6-AB87-5D7BB5EFAEA0}"/>
              </a:ext>
            </a:extLst>
          </p:cNvPr>
          <p:cNvCxnSpPr/>
          <p:nvPr/>
        </p:nvCxnSpPr>
        <p:spPr>
          <a:xfrm>
            <a:off x="1934958" y="2348597"/>
            <a:ext cx="2610571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4D5754-0F38-40F2-8888-46ABECD7E7AB}"/>
              </a:ext>
            </a:extLst>
          </p:cNvPr>
          <p:cNvCxnSpPr/>
          <p:nvPr/>
        </p:nvCxnSpPr>
        <p:spPr>
          <a:xfrm>
            <a:off x="3570735" y="2348597"/>
            <a:ext cx="0" cy="6420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77C7E31-BCCF-4D4E-9FC3-F10D51F8052C}"/>
              </a:ext>
            </a:extLst>
          </p:cNvPr>
          <p:cNvCxnSpPr/>
          <p:nvPr/>
        </p:nvCxnSpPr>
        <p:spPr>
          <a:xfrm>
            <a:off x="4248652" y="2348597"/>
            <a:ext cx="0" cy="6420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0">
            <a:extLst>
              <a:ext uri="{FF2B5EF4-FFF2-40B4-BE49-F238E27FC236}">
                <a16:creationId xmlns:a16="http://schemas.microsoft.com/office/drawing/2014/main" id="{46B6117B-9F1C-4AAD-A2BA-B908C546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936" y="4016488"/>
            <a:ext cx="36654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分类</a:t>
            </a:r>
            <a:r>
              <a:rPr lang="en-US" altLang="zh-CN" sz="2800" dirty="0">
                <a:solidFill>
                  <a:srgbClr val="000000"/>
                </a:solidFill>
              </a:rPr>
              <a:t>: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  or   1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DD66FCFB-4249-4CD8-ACD6-634560225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49311"/>
            <a:ext cx="4294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分类器输出可能</a:t>
            </a:r>
            <a:r>
              <a:rPr lang="en-US" altLang="zh-CN" sz="2800" dirty="0">
                <a:solidFill>
                  <a:srgbClr val="000000"/>
                </a:solidFill>
              </a:rPr>
              <a:t> &gt; 1 </a:t>
            </a:r>
            <a:r>
              <a:rPr lang="zh-CN" altLang="en-US" sz="2800" dirty="0">
                <a:solidFill>
                  <a:srgbClr val="000000"/>
                </a:solidFill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</a:rPr>
              <a:t> &lt; 0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D7E1572-8130-45F6-A9ED-BE0EDD737EA4}"/>
              </a:ext>
            </a:extLst>
          </p:cNvPr>
          <p:cNvCxnSpPr>
            <a:cxnSpLocks/>
          </p:cNvCxnSpPr>
          <p:nvPr/>
        </p:nvCxnSpPr>
        <p:spPr>
          <a:xfrm flipH="1">
            <a:off x="3385208" y="1206491"/>
            <a:ext cx="4" cy="2285105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4C0820B3-D1A8-4AD8-8C89-C150123B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80836"/>
            <a:ext cx="8229600" cy="937670"/>
          </a:xfrm>
        </p:spPr>
        <p:txBody>
          <a:bodyPr/>
          <a:lstStyle/>
          <a:p>
            <a:pPr algn="l"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  <a:cs typeface="+mn-cs"/>
              </a:rPr>
              <a:t>分类问题</a:t>
            </a:r>
          </a:p>
        </p:txBody>
      </p:sp>
    </p:spTree>
    <p:extLst>
      <p:ext uri="{BB962C8B-B14F-4D97-AF65-F5344CB8AC3E}">
        <p14:creationId xmlns:p14="http://schemas.microsoft.com/office/powerpoint/2010/main" val="873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 animBg="1"/>
      <p:bldP spid="7" grpId="0"/>
      <p:bldP spid="16" grpId="0" animBg="1"/>
      <p:bldP spid="17" grpId="0" bldLvl="0" autoUpdateAnimBg="0"/>
      <p:bldP spid="30" grpId="0" bldLvl="0" animBg="1" autoUpdateAnimBg="0"/>
      <p:bldP spid="36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7F3FA3E-7475-43D1-968F-43EA0F93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677"/>
            <a:ext cx="9144000" cy="6194122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64236" y="2593848"/>
            <a:ext cx="3840480" cy="461773"/>
          </a:xfrm>
          <a:custGeom>
            <a:avLst/>
            <a:gdLst/>
            <a:ahLst/>
            <a:cxnLst/>
            <a:rect l="0" t="0" r="0" b="0"/>
            <a:pathLst>
              <a:path w="3840480" h="461773">
                <a:moveTo>
                  <a:pt x="0" y="461772"/>
                </a:moveTo>
                <a:lnTo>
                  <a:pt x="3840479" y="461772"/>
                </a:lnTo>
                <a:lnTo>
                  <a:pt x="3840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A09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1000" y="1206500"/>
            <a:ext cx="3467100" cy="1054100"/>
          </a:xfrm>
          <a:prstGeom prst="rect">
            <a:avLst/>
          </a:prstGeom>
        </p:spPr>
      </p:pic>
      <p:pic>
        <p:nvPicPr>
          <p:cNvPr id="4" name="图片 3" descr="ws_AA1A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3800" y="3467100"/>
            <a:ext cx="2400300" cy="622300"/>
          </a:xfrm>
          <a:prstGeom prst="rect">
            <a:avLst/>
          </a:prstGeom>
        </p:spPr>
      </p:pic>
      <p:pic>
        <p:nvPicPr>
          <p:cNvPr id="5" name="图片 4" descr="ws_AA1B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19300" y="5321300"/>
            <a:ext cx="1041400" cy="508000"/>
          </a:xfrm>
          <a:prstGeom prst="rect">
            <a:avLst/>
          </a:prstGeom>
        </p:spPr>
      </p:pic>
      <p:pic>
        <p:nvPicPr>
          <p:cNvPr id="6" name="图片 5" descr="ws_AA1C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1500" y="2336800"/>
            <a:ext cx="4483100" cy="39243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线性模型的变化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5066" y="1332773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对于样例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44240" y="1332773"/>
            <a:ext cx="507831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若希望线性模型的预测值逼近真实标记，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066" y="1835693"/>
            <a:ext cx="3731791" cy="31418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则得到线性回归模型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04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令预测值逼近 </a:t>
            </a:r>
            <a:r>
              <a:rPr lang="en-US" altLang="zh-CN" sz="2402" dirty="0">
                <a:solidFill>
                  <a:srgbClr val="FF0000"/>
                </a:solidFill>
                <a:latin typeface="Palatino Linotype"/>
              </a:rPr>
              <a:t>y 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的衍生物？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19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若令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92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则得到对数线性回归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(log-linear regression)</a:t>
            </a: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1708" y="5483138"/>
            <a:ext cx="128240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实际是在用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9777" y="5483138"/>
            <a:ext cx="73096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逼近 </a:t>
            </a:r>
            <a:r>
              <a:rPr lang="en-US" altLang="zh-CN" sz="2004">
                <a:solidFill>
                  <a:srgbClr val="000000"/>
                </a:solidFill>
                <a:latin typeface="Palatino Linotype"/>
              </a:rPr>
              <a:t>y</a:t>
            </a:r>
            <a:endParaRPr lang="zh-CN" altLang="en-US" sz="2004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65CA3A9-5AEA-4D6E-AB6D-E0B1F3E4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677"/>
            <a:ext cx="9144000" cy="6194122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2962288" y="1855854"/>
            <a:ext cx="2847502" cy="1"/>
          </a:xfrm>
          <a:custGeom>
            <a:avLst/>
            <a:gdLst/>
            <a:ahLst/>
            <a:cxnLst/>
            <a:rect l="0" t="0" r="0" b="0"/>
            <a:pathLst>
              <a:path w="2847502" h="1">
                <a:moveTo>
                  <a:pt x="0" y="0"/>
                </a:moveTo>
                <a:lnTo>
                  <a:pt x="284750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510534" y="1866138"/>
            <a:ext cx="697231" cy="1"/>
          </a:xfrm>
          <a:custGeom>
            <a:avLst/>
            <a:gdLst/>
            <a:ahLst/>
            <a:cxnLst/>
            <a:rect l="0" t="0" r="0" b="0"/>
            <a:pathLst>
              <a:path w="697231" h="1">
                <a:moveTo>
                  <a:pt x="0" y="0"/>
                </a:moveTo>
                <a:lnTo>
                  <a:pt x="697230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170326" y="4108570"/>
            <a:ext cx="1479857" cy="1"/>
          </a:xfrm>
          <a:custGeom>
            <a:avLst/>
            <a:gdLst/>
            <a:ahLst/>
            <a:cxnLst/>
            <a:rect l="0" t="0" r="0" b="0"/>
            <a:pathLst>
              <a:path w="1479857" h="1">
                <a:moveTo>
                  <a:pt x="0" y="0"/>
                </a:moveTo>
                <a:lnTo>
                  <a:pt x="147985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AD3A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6400" y="1397000"/>
            <a:ext cx="2870200" cy="1308100"/>
          </a:xfrm>
          <a:prstGeom prst="rect">
            <a:avLst/>
          </a:prstGeom>
        </p:spPr>
      </p:pic>
      <p:pic>
        <p:nvPicPr>
          <p:cNvPr id="6" name="图片 5" descr="ws_AD3B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9000" y="3784600"/>
            <a:ext cx="1498600" cy="330200"/>
          </a:xfrm>
          <a:prstGeom prst="rect">
            <a:avLst/>
          </a:prstGeom>
        </p:spPr>
      </p:pic>
      <p:pic>
        <p:nvPicPr>
          <p:cNvPr id="7" name="图片 6" descr="ws_AD4B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60700" y="4216400"/>
            <a:ext cx="2413000" cy="635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41" y="321726"/>
            <a:ext cx="3507370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685800" algn="l"/>
              </a:tabLst>
              <a:defRPr/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广义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(generalized)</a:t>
            </a: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线性模型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4068"/>
              </a:lnSpc>
              <a:buClrTx/>
              <a:buSzTx/>
              <a:buNone/>
              <a:tabLst>
                <a:tab pos="685800" algn="l"/>
              </a:tabLst>
              <a:defRPr/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	一般形式</a:t>
            </a:r>
            <a:r>
              <a:rPr lang="en-US" altLang="zh-CN" sz="2796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7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3235" y="2877947"/>
            <a:ext cx="28613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/>
              </a:rPr>
              <a:t>单调可微的 </a:t>
            </a:r>
            <a:r>
              <a:rPr lang="zh-CN" altLang="en-US" sz="2400">
                <a:solidFill>
                  <a:srgbClr val="0000FF"/>
                </a:solidFill>
                <a:latin typeface="微软雅黑"/>
              </a:rPr>
              <a:t>联系函数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13478" y="2898139"/>
            <a:ext cx="1340110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>
                <a:solidFill>
                  <a:srgbClr val="000000"/>
                </a:solidFill>
                <a:latin typeface="Times New Roman"/>
              </a:rPr>
              <a:t>(link function)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3235" y="3805721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>
                <a:solidFill>
                  <a:srgbClr val="000000"/>
                </a:solidFill>
                <a:latin typeface="微软雅黑"/>
              </a:rPr>
              <a:t>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11245" y="3805721"/>
            <a:ext cx="2795637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3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zh-CN" altLang="en-US"/>
              <a:t>	</a:t>
            </a:r>
            <a:r>
              <a:rPr lang="zh-CN" altLang="en-US" sz="2198">
                <a:solidFill>
                  <a:srgbClr val="000000"/>
                </a:solidFill>
                <a:latin typeface="微软雅黑"/>
              </a:rPr>
              <a:t>则得到 对数线性回归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900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en-US" altLang="zh-CN" sz="3206">
                <a:solidFill>
                  <a:srgbClr val="000000"/>
                </a:solidFill>
                <a:latin typeface="Times New Roman"/>
              </a:rPr>
              <a:t>… …</a:t>
            </a:r>
            <a:endParaRPr lang="zh-CN" altLang="en-US" sz="320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8EB7FBD-70FF-4986-963D-1A112F38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677"/>
            <a:ext cx="9144000" cy="6194122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012904" y="1524212"/>
            <a:ext cx="1644292" cy="1"/>
          </a:xfrm>
          <a:custGeom>
            <a:avLst/>
            <a:gdLst/>
            <a:ahLst/>
            <a:cxnLst/>
            <a:rect l="0" t="0" r="0" b="0"/>
            <a:pathLst>
              <a:path w="1644292" h="1">
                <a:moveTo>
                  <a:pt x="0" y="0"/>
                </a:moveTo>
                <a:lnTo>
                  <a:pt x="1644291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013380" y="2024100"/>
            <a:ext cx="1221134" cy="1"/>
          </a:xfrm>
          <a:custGeom>
            <a:avLst/>
            <a:gdLst/>
            <a:ahLst/>
            <a:cxnLst/>
            <a:rect l="0" t="0" r="0" b="0"/>
            <a:pathLst>
              <a:path w="1221134" h="1">
                <a:moveTo>
                  <a:pt x="0" y="0"/>
                </a:moveTo>
                <a:lnTo>
                  <a:pt x="122113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00750" y="1210817"/>
            <a:ext cx="300229" cy="833629"/>
          </a:xfrm>
          <a:custGeom>
            <a:avLst/>
            <a:gdLst/>
            <a:ahLst/>
            <a:cxnLst/>
            <a:rect l="0" t="0" r="0" b="0"/>
            <a:pathLst>
              <a:path w="300229" h="833629">
                <a:moveTo>
                  <a:pt x="0" y="0"/>
                </a:moveTo>
                <a:cubicBezTo>
                  <a:pt x="82930" y="0"/>
                  <a:pt x="150114" y="11177"/>
                  <a:pt x="150114" y="25019"/>
                </a:cubicBezTo>
                <a:lnTo>
                  <a:pt x="150114" y="391796"/>
                </a:lnTo>
                <a:cubicBezTo>
                  <a:pt x="150114" y="405638"/>
                  <a:pt x="217296" y="416815"/>
                  <a:pt x="300228" y="416815"/>
                </a:cubicBezTo>
                <a:cubicBezTo>
                  <a:pt x="217296" y="416815"/>
                  <a:pt x="150114" y="427990"/>
                  <a:pt x="150114" y="441834"/>
                </a:cubicBezTo>
                <a:lnTo>
                  <a:pt x="150114" y="808609"/>
                </a:lnTo>
                <a:cubicBezTo>
                  <a:pt x="150114" y="822453"/>
                  <a:pt x="82930" y="833628"/>
                  <a:pt x="0" y="833628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05652" y="4494586"/>
            <a:ext cx="1974639" cy="1"/>
          </a:xfrm>
          <a:custGeom>
            <a:avLst/>
            <a:gdLst/>
            <a:ahLst/>
            <a:cxnLst/>
            <a:rect l="0" t="0" r="0" b="0"/>
            <a:pathLst>
              <a:path w="1974639" h="1">
                <a:moveTo>
                  <a:pt x="0" y="0"/>
                </a:moveTo>
                <a:lnTo>
                  <a:pt x="197463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86407" y="4575555"/>
            <a:ext cx="1201294" cy="1256832"/>
          </a:xfrm>
          <a:custGeom>
            <a:avLst/>
            <a:gdLst/>
            <a:ahLst/>
            <a:cxnLst/>
            <a:rect l="0" t="0" r="0" b="0"/>
            <a:pathLst>
              <a:path w="1201294" h="1256832">
                <a:moveTo>
                  <a:pt x="0" y="136145"/>
                </a:moveTo>
                <a:lnTo>
                  <a:pt x="984885" y="1180580"/>
                </a:lnTo>
                <a:lnTo>
                  <a:pt x="912748" y="1248588"/>
                </a:lnTo>
                <a:lnTo>
                  <a:pt x="1193038" y="1256831"/>
                </a:lnTo>
                <a:lnTo>
                  <a:pt x="1201293" y="976504"/>
                </a:lnTo>
                <a:lnTo>
                  <a:pt x="1129157" y="1044550"/>
                </a:lnTo>
                <a:lnTo>
                  <a:pt x="144272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441436" y="6207222"/>
            <a:ext cx="1499847" cy="1"/>
          </a:xfrm>
          <a:custGeom>
            <a:avLst/>
            <a:gdLst/>
            <a:ahLst/>
            <a:cxnLst/>
            <a:rect l="0" t="0" r="0" b="0"/>
            <a:pathLst>
              <a:path w="1499847" h="1">
                <a:moveTo>
                  <a:pt x="0" y="0"/>
                </a:moveTo>
                <a:lnTo>
                  <a:pt x="149984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B04A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3251200"/>
            <a:ext cx="2006600" cy="1244600"/>
          </a:xfrm>
          <a:prstGeom prst="rect">
            <a:avLst/>
          </a:prstGeom>
        </p:spPr>
      </p:pic>
      <p:pic>
        <p:nvPicPr>
          <p:cNvPr id="9" name="图片 8" descr="ws_B04B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0500" y="1219200"/>
            <a:ext cx="1663700" cy="292100"/>
          </a:xfrm>
          <a:prstGeom prst="rect">
            <a:avLst/>
          </a:prstGeom>
        </p:spPr>
      </p:pic>
      <p:pic>
        <p:nvPicPr>
          <p:cNvPr id="10" name="图片 9" descr="ws_B04C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0500" y="1701800"/>
            <a:ext cx="1244600" cy="330200"/>
          </a:xfrm>
          <a:prstGeom prst="rect">
            <a:avLst/>
          </a:prstGeom>
        </p:spPr>
      </p:pic>
      <p:pic>
        <p:nvPicPr>
          <p:cNvPr id="11" name="图片 10" descr="ws_B04D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35400" y="2184400"/>
            <a:ext cx="5168900" cy="2755900"/>
          </a:xfrm>
          <a:prstGeom prst="rect">
            <a:avLst/>
          </a:prstGeom>
        </p:spPr>
      </p:pic>
      <p:pic>
        <p:nvPicPr>
          <p:cNvPr id="12" name="图片 11" descr="ws_B05D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29000" y="5549900"/>
            <a:ext cx="1524000" cy="660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二分类任务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15938" y="1338798"/>
            <a:ext cx="1309654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>
                <a:solidFill>
                  <a:srgbClr val="0000FF"/>
                </a:solidFill>
                <a:latin typeface="微软雅黑"/>
              </a:rPr>
              <a:t>找 </a:t>
            </a:r>
            <a:r>
              <a:rPr lang="en-US" altLang="zh-CN" sz="2004" i="1">
                <a:solidFill>
                  <a:srgbClr val="0000FF"/>
                </a:solidFill>
                <a:latin typeface="Palatino Linotype"/>
              </a:rPr>
              <a:t>z </a:t>
            </a:r>
            <a:r>
              <a:rPr lang="zh-CN" altLang="en-US" sz="2004">
                <a:solidFill>
                  <a:srgbClr val="0000FF"/>
                </a:solidFill>
                <a:latin typeface="微软雅黑"/>
              </a:rPr>
              <a:t>和 </a:t>
            </a:r>
            <a:r>
              <a:rPr lang="en-US" altLang="zh-CN" sz="2004" i="1">
                <a:solidFill>
                  <a:srgbClr val="0000FF"/>
                </a:solidFill>
                <a:latin typeface="Palatino Linotype"/>
              </a:rPr>
              <a:t>y </a:t>
            </a:r>
            <a:r>
              <a:rPr lang="zh-CN" altLang="en-US" sz="2004">
                <a:solidFill>
                  <a:srgbClr val="0000FF"/>
                </a:solidFill>
                <a:latin typeface="微软雅黑"/>
              </a:rPr>
              <a:t>的</a:t>
            </a:r>
          </a:p>
          <a:p>
            <a:pPr>
              <a:lnSpc>
                <a:spcPts val="2113"/>
              </a:lnSpc>
            </a:pPr>
            <a:r>
              <a:rPr lang="zh-CN" altLang="en-US" sz="2004">
                <a:solidFill>
                  <a:srgbClr val="0000FF"/>
                </a:solidFill>
                <a:latin typeface="微软雅黑"/>
              </a:rPr>
              <a:t>联系函数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2323" y="5122109"/>
            <a:ext cx="2051844" cy="8592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2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006" dirty="0">
                <a:solidFill>
                  <a:srgbClr val="000000"/>
                </a:solidFill>
                <a:latin typeface="微软雅黑"/>
              </a:rPr>
              <a:t>性质不好</a:t>
            </a: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ts val="227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需找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“替代函数”</a:t>
            </a:r>
          </a:p>
          <a:p>
            <a:pPr marL="0" marR="0" lvl="0" indent="0" defTabSz="914400" eaLnBrk="1" fontAlgn="auto" latinLnBrk="0" hangingPunct="1">
              <a:lnSpc>
                <a:spcPts val="2028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(surrogate function)</a:t>
            </a:r>
            <a:endParaRPr lang="zh-CN" altLang="en-US" sz="1596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888" y="1273901"/>
            <a:ext cx="3334246" cy="38087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线性回归模型产生的实值输出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6" dirty="0">
                <a:solidFill>
                  <a:srgbClr val="000000"/>
                </a:solidFill>
                <a:latin typeface="微软雅黑"/>
              </a:rPr>
              <a:t>期望输出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71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理想的“单位阶跃函数”</a:t>
            </a:r>
          </a:p>
          <a:p>
            <a:pPr marL="0" marR="0" lvl="0" indent="0" defTabSz="914400" eaLnBrk="1" fontAlgn="auto" latinLnBrk="0" hangingPunct="1">
              <a:lnSpc>
                <a:spcPts val="2274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(unit-step function)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006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常用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1733" y="5097526"/>
            <a:ext cx="2308324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0000"/>
                </a:solidFill>
                <a:latin typeface="微软雅黑"/>
              </a:rPr>
              <a:t>单调可微、任意阶可导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26634" y="5558637"/>
            <a:ext cx="1846659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微软雅黑"/>
              </a:rPr>
              <a:t>对数几率函数</a:t>
            </a:r>
          </a:p>
          <a:p>
            <a:pPr>
              <a:lnSpc>
                <a:spcPts val="2021"/>
              </a:lnSpc>
            </a:pPr>
            <a:r>
              <a:rPr lang="en-US" altLang="zh-CN" sz="1596">
                <a:solidFill>
                  <a:srgbClr val="FF0000"/>
                </a:solidFill>
                <a:latin typeface="Times New Roman"/>
              </a:rPr>
              <a:t>(logistic function)</a:t>
            </a:r>
          </a:p>
          <a:p>
            <a:pPr>
              <a:lnSpc>
                <a:spcPts val="2059"/>
              </a:lnSpc>
            </a:pPr>
            <a:r>
              <a:rPr lang="zh-CN" altLang="en-US">
                <a:solidFill>
                  <a:srgbClr val="FF0000"/>
                </a:solidFill>
                <a:latin typeface="微软雅黑"/>
              </a:rPr>
              <a:t>简称“对率函数”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8EB7FBD-70FF-4986-963D-1A112F38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77"/>
            <a:ext cx="9144000" cy="6194122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012904" y="1524212"/>
            <a:ext cx="1644292" cy="1"/>
          </a:xfrm>
          <a:custGeom>
            <a:avLst/>
            <a:gdLst/>
            <a:ahLst/>
            <a:cxnLst/>
            <a:rect l="0" t="0" r="0" b="0"/>
            <a:pathLst>
              <a:path w="1644292" h="1">
                <a:moveTo>
                  <a:pt x="0" y="0"/>
                </a:moveTo>
                <a:lnTo>
                  <a:pt x="1644291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013380" y="2024100"/>
            <a:ext cx="1221134" cy="1"/>
          </a:xfrm>
          <a:custGeom>
            <a:avLst/>
            <a:gdLst/>
            <a:ahLst/>
            <a:cxnLst/>
            <a:rect l="0" t="0" r="0" b="0"/>
            <a:pathLst>
              <a:path w="1221134" h="1">
                <a:moveTo>
                  <a:pt x="0" y="0"/>
                </a:moveTo>
                <a:lnTo>
                  <a:pt x="122113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00750" y="1210817"/>
            <a:ext cx="300229" cy="833629"/>
          </a:xfrm>
          <a:custGeom>
            <a:avLst/>
            <a:gdLst/>
            <a:ahLst/>
            <a:cxnLst/>
            <a:rect l="0" t="0" r="0" b="0"/>
            <a:pathLst>
              <a:path w="300229" h="833629">
                <a:moveTo>
                  <a:pt x="0" y="0"/>
                </a:moveTo>
                <a:cubicBezTo>
                  <a:pt x="82930" y="0"/>
                  <a:pt x="150114" y="11177"/>
                  <a:pt x="150114" y="25019"/>
                </a:cubicBezTo>
                <a:lnTo>
                  <a:pt x="150114" y="391796"/>
                </a:lnTo>
                <a:cubicBezTo>
                  <a:pt x="150114" y="405638"/>
                  <a:pt x="217296" y="416815"/>
                  <a:pt x="300228" y="416815"/>
                </a:cubicBezTo>
                <a:cubicBezTo>
                  <a:pt x="217296" y="416815"/>
                  <a:pt x="150114" y="427990"/>
                  <a:pt x="150114" y="441834"/>
                </a:cubicBezTo>
                <a:lnTo>
                  <a:pt x="150114" y="808609"/>
                </a:lnTo>
                <a:cubicBezTo>
                  <a:pt x="150114" y="822453"/>
                  <a:pt x="82930" y="833628"/>
                  <a:pt x="0" y="833628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05652" y="4494586"/>
            <a:ext cx="1974639" cy="1"/>
          </a:xfrm>
          <a:custGeom>
            <a:avLst/>
            <a:gdLst/>
            <a:ahLst/>
            <a:cxnLst/>
            <a:rect l="0" t="0" r="0" b="0"/>
            <a:pathLst>
              <a:path w="1974639" h="1">
                <a:moveTo>
                  <a:pt x="0" y="0"/>
                </a:moveTo>
                <a:lnTo>
                  <a:pt x="197463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86407" y="4575555"/>
            <a:ext cx="1201294" cy="1256832"/>
          </a:xfrm>
          <a:custGeom>
            <a:avLst/>
            <a:gdLst/>
            <a:ahLst/>
            <a:cxnLst/>
            <a:rect l="0" t="0" r="0" b="0"/>
            <a:pathLst>
              <a:path w="1201294" h="1256832">
                <a:moveTo>
                  <a:pt x="0" y="136145"/>
                </a:moveTo>
                <a:lnTo>
                  <a:pt x="984885" y="1180580"/>
                </a:lnTo>
                <a:lnTo>
                  <a:pt x="912748" y="1248588"/>
                </a:lnTo>
                <a:lnTo>
                  <a:pt x="1193038" y="1256831"/>
                </a:lnTo>
                <a:lnTo>
                  <a:pt x="1201293" y="976504"/>
                </a:lnTo>
                <a:lnTo>
                  <a:pt x="1129157" y="1044550"/>
                </a:lnTo>
                <a:lnTo>
                  <a:pt x="144272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441436" y="6207222"/>
            <a:ext cx="1499847" cy="1"/>
          </a:xfrm>
          <a:custGeom>
            <a:avLst/>
            <a:gdLst/>
            <a:ahLst/>
            <a:cxnLst/>
            <a:rect l="0" t="0" r="0" b="0"/>
            <a:pathLst>
              <a:path w="1499847" h="1">
                <a:moveTo>
                  <a:pt x="0" y="0"/>
                </a:moveTo>
                <a:lnTo>
                  <a:pt x="149984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B04A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251200"/>
            <a:ext cx="2006600" cy="1244600"/>
          </a:xfrm>
          <a:prstGeom prst="rect">
            <a:avLst/>
          </a:prstGeom>
        </p:spPr>
      </p:pic>
      <p:pic>
        <p:nvPicPr>
          <p:cNvPr id="9" name="图片 8" descr="ws_B04B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0500" y="1219200"/>
            <a:ext cx="1663700" cy="292100"/>
          </a:xfrm>
          <a:prstGeom prst="rect">
            <a:avLst/>
          </a:prstGeom>
        </p:spPr>
      </p:pic>
      <p:pic>
        <p:nvPicPr>
          <p:cNvPr id="10" name="图片 9" descr="ws_B04C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0500" y="1701800"/>
            <a:ext cx="1244600" cy="330200"/>
          </a:xfrm>
          <a:prstGeom prst="rect">
            <a:avLst/>
          </a:prstGeom>
        </p:spPr>
      </p:pic>
      <p:pic>
        <p:nvPicPr>
          <p:cNvPr id="11" name="图片 10" descr="ws_B04D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35400" y="2184400"/>
            <a:ext cx="5168900" cy="27559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二分类任务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15938" y="1338798"/>
            <a:ext cx="1309654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>
                <a:solidFill>
                  <a:srgbClr val="0000FF"/>
                </a:solidFill>
                <a:latin typeface="微软雅黑"/>
              </a:rPr>
              <a:t>找 </a:t>
            </a:r>
            <a:r>
              <a:rPr lang="en-US" altLang="zh-CN" sz="2004" i="1">
                <a:solidFill>
                  <a:srgbClr val="0000FF"/>
                </a:solidFill>
                <a:latin typeface="Palatino Linotype"/>
              </a:rPr>
              <a:t>z </a:t>
            </a:r>
            <a:r>
              <a:rPr lang="zh-CN" altLang="en-US" sz="2004">
                <a:solidFill>
                  <a:srgbClr val="0000FF"/>
                </a:solidFill>
                <a:latin typeface="微软雅黑"/>
              </a:rPr>
              <a:t>和 </a:t>
            </a:r>
            <a:r>
              <a:rPr lang="en-US" altLang="zh-CN" sz="2004" i="1">
                <a:solidFill>
                  <a:srgbClr val="0000FF"/>
                </a:solidFill>
                <a:latin typeface="Palatino Linotype"/>
              </a:rPr>
              <a:t>y </a:t>
            </a:r>
            <a:r>
              <a:rPr lang="zh-CN" altLang="en-US" sz="2004">
                <a:solidFill>
                  <a:srgbClr val="0000FF"/>
                </a:solidFill>
                <a:latin typeface="微软雅黑"/>
              </a:rPr>
              <a:t>的</a:t>
            </a:r>
          </a:p>
          <a:p>
            <a:pPr>
              <a:lnSpc>
                <a:spcPts val="2113"/>
              </a:lnSpc>
            </a:pPr>
            <a:r>
              <a:rPr lang="zh-CN" altLang="en-US" sz="2004">
                <a:solidFill>
                  <a:srgbClr val="0000FF"/>
                </a:solidFill>
                <a:latin typeface="微软雅黑"/>
              </a:rPr>
              <a:t>联系函数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2323" y="5122109"/>
            <a:ext cx="2051844" cy="8592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2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006" dirty="0">
                <a:solidFill>
                  <a:srgbClr val="000000"/>
                </a:solidFill>
                <a:latin typeface="微软雅黑"/>
              </a:rPr>
              <a:t>性质不好</a:t>
            </a: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ts val="227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需找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“替代函数”</a:t>
            </a:r>
          </a:p>
          <a:p>
            <a:pPr marL="0" marR="0" lvl="0" indent="0" defTabSz="914400" eaLnBrk="1" fontAlgn="auto" latinLnBrk="0" hangingPunct="1">
              <a:lnSpc>
                <a:spcPts val="2028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(surrogate function)</a:t>
            </a:r>
            <a:endParaRPr lang="zh-CN" altLang="en-US" sz="1596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888" y="1273901"/>
            <a:ext cx="3334246" cy="38087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线性回归模型产生的实值输出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6">
                <a:solidFill>
                  <a:srgbClr val="000000"/>
                </a:solidFill>
                <a:latin typeface="微软雅黑"/>
              </a:rPr>
              <a:t>期望输出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71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6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理想的“单位阶跃函数”</a:t>
            </a:r>
          </a:p>
          <a:p>
            <a:pPr marL="0" marR="0" lvl="0" indent="0" defTabSz="914400" eaLnBrk="1" fontAlgn="auto" latinLnBrk="0" hangingPunct="1">
              <a:lnSpc>
                <a:spcPts val="2274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(unit-step function)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006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en-US" altLang="zh-CN">
                <a:solidFill>
                  <a:srgbClr val="000000"/>
                </a:solidFill>
                <a:latin typeface="Times New Roman"/>
              </a:rPr>
              <a:t>				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常用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1733" y="5097526"/>
            <a:ext cx="2308324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0000"/>
                </a:solidFill>
                <a:latin typeface="微软雅黑"/>
              </a:rPr>
              <a:t>单调可微、任意阶可导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26634" y="5558637"/>
            <a:ext cx="1846659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微软雅黑"/>
              </a:rPr>
              <a:t>对数几率函数</a:t>
            </a:r>
          </a:p>
          <a:p>
            <a:pPr>
              <a:lnSpc>
                <a:spcPts val="2021"/>
              </a:lnSpc>
            </a:pPr>
            <a:r>
              <a:rPr lang="en-US" altLang="zh-CN" sz="1596">
                <a:solidFill>
                  <a:srgbClr val="FF0000"/>
                </a:solidFill>
                <a:latin typeface="Times New Roman"/>
              </a:rPr>
              <a:t>(logistic function)</a:t>
            </a:r>
          </a:p>
          <a:p>
            <a:pPr>
              <a:lnSpc>
                <a:spcPts val="2059"/>
              </a:lnSpc>
            </a:pPr>
            <a:r>
              <a:rPr lang="zh-CN" altLang="en-US">
                <a:solidFill>
                  <a:srgbClr val="FF0000"/>
                </a:solidFill>
                <a:latin typeface="微软雅黑"/>
              </a:rPr>
              <a:t>简称“对率函数”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FD8DE3C-A4A7-4BCD-AF19-58284EAB0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159" y="5440444"/>
          <a:ext cx="1885800" cy="85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863280" imgH="393480" progId="Equation.DSMT4">
                  <p:embed/>
                </p:oleObj>
              </mc:Choice>
              <mc:Fallback>
                <p:oleObj name="Equation" r:id="rId9" imgW="86328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9FD8DE3C-A4A7-4BCD-AF19-58284EAB0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8159" y="5440444"/>
                        <a:ext cx="1885800" cy="85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229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132AB4-6297-4682-839D-F1097C539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1" y="494850"/>
            <a:ext cx="8870558" cy="6194122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73F02190-7729-4AC1-A536-03A9CE29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94" y="2187437"/>
            <a:ext cx="636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对于输入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，输出：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的标签为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的可能性；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26BC50BA-7B8C-4DE5-84B7-27738773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1" y="3744268"/>
            <a:ext cx="7434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函数输出值为</a:t>
            </a:r>
            <a:r>
              <a:rPr lang="en-US" altLang="zh-CN" sz="2400" dirty="0">
                <a:solidFill>
                  <a:srgbClr val="000000"/>
                </a:solidFill>
              </a:rPr>
              <a:t>0.7</a:t>
            </a:r>
            <a:r>
              <a:rPr lang="zh-CN" altLang="en-US" sz="2400" dirty="0">
                <a:solidFill>
                  <a:srgbClr val="000000"/>
                </a:solidFill>
              </a:rPr>
              <a:t>，则表示</a:t>
            </a:r>
            <a:r>
              <a:rPr lang="en-US" altLang="zh-CN" sz="2400" dirty="0" err="1">
                <a:solidFill>
                  <a:srgbClr val="000000"/>
                </a:solidFill>
              </a:rPr>
              <a:t>肿瘤是恶性的</a:t>
            </a:r>
            <a:r>
              <a:rPr lang="zh-CN" altLang="en-US" sz="2400" dirty="0">
                <a:solidFill>
                  <a:srgbClr val="000000"/>
                </a:solidFill>
              </a:rPr>
              <a:t>可能性为70</a:t>
            </a:r>
            <a:r>
              <a:rPr lang="en-US" altLang="zh-CN" sz="2400" dirty="0">
                <a:solidFill>
                  <a:srgbClr val="000000"/>
                </a:solidFill>
              </a:rPr>
              <a:t>%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6BBBEB92-C2C7-4EC9-95F8-4ED3F21B9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08" y="2852959"/>
            <a:ext cx="3810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8">
            <a:extLst>
              <a:ext uri="{FF2B5EF4-FFF2-40B4-BE49-F238E27FC236}">
                <a16:creationId xmlns:a16="http://schemas.microsoft.com/office/drawing/2014/main" id="{3DCB4325-26E6-4CCD-8324-1B31434E6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1" y="2952972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</a:rPr>
              <a:t>例子</a:t>
            </a:r>
            <a:r>
              <a:rPr lang="en-US" altLang="zh-CN" sz="2400">
                <a:solidFill>
                  <a:srgbClr val="000000"/>
                </a:solidFill>
              </a:rPr>
              <a:t>:  </a:t>
            </a:r>
            <a:r>
              <a:rPr lang="zh-CN" altLang="en-US" sz="2400">
                <a:solidFill>
                  <a:srgbClr val="000000"/>
                </a:solidFill>
              </a:rPr>
              <a:t>如果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D451B08C-32C3-4F1A-940E-CA995740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276" y="4360939"/>
            <a:ext cx="4081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“给出x，估计y=1的可能性”</a:t>
            </a: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250011F5-1211-46E7-8848-5637AF3511FD}"/>
              </a:ext>
            </a:extLst>
          </p:cNvPr>
          <p:cNvSpPr txBox="1"/>
          <p:nvPr/>
        </p:nvSpPr>
        <p:spPr>
          <a:xfrm>
            <a:off x="218541" y="321726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概率解释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7D5A1B4-C994-46D7-AA91-3D873D821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1088" y="1081088"/>
          <a:ext cx="20986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6" imgW="965160" imgH="406080" progId="Equation.DSMT4">
                  <p:embed/>
                </p:oleObj>
              </mc:Choice>
              <mc:Fallback>
                <p:oleObj name="Equation" r:id="rId6" imgW="965160" imgH="40608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F7D5A1B4-C994-46D7-AA91-3D873D821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1088" y="1081088"/>
                        <a:ext cx="2098675" cy="88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6C8BFAC-DF36-48D9-9C16-DCCC1EFF3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832" y="5107881"/>
          <a:ext cx="46894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8" imgW="2298600" imgH="431640" progId="Equation.DSMT4">
                  <p:embed/>
                </p:oleObj>
              </mc:Choice>
              <mc:Fallback>
                <p:oleObj name="Equation" r:id="rId8" imgW="2298600" imgH="43164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6C8BFAC-DF36-48D9-9C16-DCCC1EFF3E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4832" y="5107881"/>
                        <a:ext cx="4689475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F7DF0591-316A-4163-982C-D02D1FE7D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4386" y="4355310"/>
          <a:ext cx="2044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0" imgW="939600" imgH="203040" progId="Equation.DSMT4">
                  <p:embed/>
                </p:oleObj>
              </mc:Choice>
              <mc:Fallback>
                <p:oleObj name="Equation" r:id="rId10" imgW="939600" imgH="20304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F7DF0591-316A-4163-982C-D02D1FE7D0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4386" y="4355310"/>
                        <a:ext cx="204470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7CB2C9DC-90E2-4496-B187-4E1233D39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58" y="772386"/>
          <a:ext cx="1687264" cy="46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2" imgW="736560" imgH="203040" progId="Equation.DSMT4">
                  <p:embed/>
                </p:oleObj>
              </mc:Choice>
              <mc:Fallback>
                <p:oleObj name="Equation" r:id="rId12" imgW="736560" imgH="20304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7CB2C9DC-90E2-4496-B187-4E1233D39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6358" y="772386"/>
                        <a:ext cx="1687264" cy="464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CCC21BE1-9F2A-4848-B112-ED59BBA1B474}"/>
              </a:ext>
            </a:extLst>
          </p:cNvPr>
          <p:cNvSpPr/>
          <p:nvPr/>
        </p:nvSpPr>
        <p:spPr>
          <a:xfrm>
            <a:off x="2336893" y="968098"/>
            <a:ext cx="4683379" cy="1011017"/>
          </a:xfrm>
          <a:prstGeom prst="rect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4698287-036C-41D7-B576-AFE83704F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58" y="1216273"/>
          <a:ext cx="187801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4" imgW="863280" imgH="393480" progId="Equation.DSMT4">
                  <p:embed/>
                </p:oleObj>
              </mc:Choice>
              <mc:Fallback>
                <p:oleObj name="Equation" r:id="rId14" imgW="863280" imgH="3934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4698287-036C-41D7-B576-AFE83704F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6358" y="1216273"/>
                        <a:ext cx="1878013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1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20" grpId="0" bldLvl="0" autoUpdateAnimBg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1DC588-7D4B-487B-90A2-14A3D674B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56052"/>
            <a:ext cx="8928992" cy="6194122"/>
          </a:xfrm>
          <a:prstGeom prst="rect">
            <a:avLst/>
          </a:prstGeom>
        </p:spPr>
      </p:pic>
      <p:sp>
        <p:nvSpPr>
          <p:cNvPr id="6" name="TextBox 17"/>
          <p:cNvSpPr>
            <a:spLocks noChangeArrowheads="1"/>
          </p:cNvSpPr>
          <p:nvPr/>
        </p:nvSpPr>
        <p:spPr bwMode="auto">
          <a:xfrm>
            <a:off x="609605" y="1239167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线性分类边界</a:t>
            </a:r>
          </a:p>
        </p:txBody>
      </p:sp>
      <p:sp>
        <p:nvSpPr>
          <p:cNvPr id="44" name="TextBox 51"/>
          <p:cNvSpPr>
            <a:spLocks noChangeArrowheads="1"/>
          </p:cNvSpPr>
          <p:nvPr/>
        </p:nvSpPr>
        <p:spPr bwMode="auto">
          <a:xfrm>
            <a:off x="1266825" y="501442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</a:rPr>
              <a:t>预测</a:t>
            </a:r>
            <a:r>
              <a:rPr lang="en-US" altLang="zh-CN" sz="2800">
                <a:solidFill>
                  <a:srgbClr val="000000"/>
                </a:solidFill>
              </a:rPr>
              <a:t>“          “</a:t>
            </a:r>
            <a:r>
              <a:rPr lang="zh-CN" altLang="en-US" sz="2800">
                <a:solidFill>
                  <a:srgbClr val="000000"/>
                </a:solidFill>
              </a:rPr>
              <a:t>  如果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45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5157300"/>
            <a:ext cx="8001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80" y="5133483"/>
            <a:ext cx="26511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50603D5-C1BF-4516-BC41-85F120500090}"/>
              </a:ext>
            </a:extLst>
          </p:cNvPr>
          <p:cNvGrpSpPr/>
          <p:nvPr/>
        </p:nvGrpSpPr>
        <p:grpSpPr>
          <a:xfrm>
            <a:off x="736626" y="2075646"/>
            <a:ext cx="3290981" cy="2511354"/>
            <a:chOff x="1092205" y="2647463"/>
            <a:chExt cx="2677361" cy="2192397"/>
          </a:xfrm>
        </p:grpSpPr>
        <p:grpSp>
          <p:nvGrpSpPr>
            <p:cNvPr id="135" name="组合 134"/>
            <p:cNvGrpSpPr/>
            <p:nvPr/>
          </p:nvGrpSpPr>
          <p:grpSpPr>
            <a:xfrm>
              <a:off x="1092205" y="2647463"/>
              <a:ext cx="2677361" cy="2192397"/>
              <a:chOff x="1524438" y="1504458"/>
              <a:chExt cx="2677361" cy="2192397"/>
            </a:xfrm>
          </p:grpSpPr>
          <p:sp>
            <p:nvSpPr>
              <p:cNvPr id="94" name="TextBox 12"/>
              <p:cNvSpPr>
                <a:spLocks noChangeArrowheads="1"/>
              </p:cNvSpPr>
              <p:nvPr/>
            </p:nvSpPr>
            <p:spPr bwMode="auto">
              <a:xfrm>
                <a:off x="3819963" y="3296745"/>
                <a:ext cx="3818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95" name="TextBox 13"/>
              <p:cNvSpPr>
                <a:spLocks noChangeArrowheads="1"/>
              </p:cNvSpPr>
              <p:nvPr/>
            </p:nvSpPr>
            <p:spPr bwMode="auto">
              <a:xfrm>
                <a:off x="1524438" y="1504458"/>
                <a:ext cx="3818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96" name="Straight Arrow Connector 14"/>
              <p:cNvCxnSpPr>
                <a:cxnSpLocks noChangeShapeType="1"/>
              </p:cNvCxnSpPr>
              <p:nvPr/>
            </p:nvCxnSpPr>
            <p:spPr bwMode="auto">
              <a:xfrm flipV="1">
                <a:off x="2121338" y="1652095"/>
                <a:ext cx="0" cy="1695450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" name="Straight Arrow Connector 15"/>
              <p:cNvCxnSpPr>
                <a:cxnSpLocks noChangeShapeType="1"/>
              </p:cNvCxnSpPr>
              <p:nvPr/>
            </p:nvCxnSpPr>
            <p:spPr bwMode="auto">
              <a:xfrm>
                <a:off x="1999101" y="3241183"/>
                <a:ext cx="1747837" cy="1587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2067363" y="2855420"/>
                <a:ext cx="98425" cy="0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Straight Arrow Connector 24"/>
              <p:cNvCxnSpPr>
                <a:cxnSpLocks noChangeShapeType="1"/>
              </p:cNvCxnSpPr>
              <p:nvPr/>
            </p:nvCxnSpPr>
            <p:spPr bwMode="auto">
              <a:xfrm>
                <a:off x="2072126" y="3244358"/>
                <a:ext cx="98425" cy="1587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Straight Arrow Connector 25"/>
              <p:cNvCxnSpPr>
                <a:cxnSpLocks noChangeShapeType="1"/>
              </p:cNvCxnSpPr>
              <p:nvPr/>
            </p:nvCxnSpPr>
            <p:spPr bwMode="auto">
              <a:xfrm>
                <a:off x="2073713" y="2468070"/>
                <a:ext cx="98425" cy="1588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Straight Arrow Connector 26"/>
              <p:cNvCxnSpPr>
                <a:cxnSpLocks noChangeShapeType="1"/>
              </p:cNvCxnSpPr>
              <p:nvPr/>
            </p:nvCxnSpPr>
            <p:spPr bwMode="auto">
              <a:xfrm>
                <a:off x="2078476" y="2858595"/>
                <a:ext cx="98425" cy="0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" name="Straight Arrow Connector 27"/>
              <p:cNvCxnSpPr>
                <a:cxnSpLocks noChangeShapeType="1"/>
              </p:cNvCxnSpPr>
              <p:nvPr/>
            </p:nvCxnSpPr>
            <p:spPr bwMode="auto">
              <a:xfrm>
                <a:off x="2073713" y="2079133"/>
                <a:ext cx="98425" cy="1587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Straight Arrow Connector 28"/>
              <p:cNvCxnSpPr>
                <a:cxnSpLocks noChangeShapeType="1"/>
              </p:cNvCxnSpPr>
              <p:nvPr/>
            </p:nvCxnSpPr>
            <p:spPr bwMode="auto">
              <a:xfrm>
                <a:off x="2078476" y="2468070"/>
                <a:ext cx="98425" cy="1588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04" name="Group 13"/>
              <p:cNvGrpSpPr>
                <a:grpSpLocks/>
              </p:cNvGrpSpPr>
              <p:nvPr/>
            </p:nvGrpSpPr>
            <p:grpSpPr bwMode="auto">
              <a:xfrm rot="-5400000">
                <a:off x="2653945" y="2667301"/>
                <a:ext cx="106362" cy="1165225"/>
                <a:chOff x="0" y="0"/>
                <a:chExt cx="105224" cy="1165087"/>
              </a:xfrm>
            </p:grpSpPr>
            <p:cxnSp>
              <p:nvCxnSpPr>
                <p:cNvPr id="105" name="Straight Arrow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0" y="1165087"/>
                  <a:ext cx="9811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7F7F7F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" name="Straight Arrow Connector 33"/>
                <p:cNvCxnSpPr>
                  <a:cxnSpLocks noChangeShapeType="1"/>
                </p:cNvCxnSpPr>
                <p:nvPr/>
              </p:nvCxnSpPr>
              <p:spPr bwMode="auto">
                <a:xfrm>
                  <a:off x="6650" y="778846"/>
                  <a:ext cx="9811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7F7F7F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7" name="Straight Arrow Connector 34"/>
                <p:cNvCxnSpPr>
                  <a:cxnSpLocks noChangeShapeType="1"/>
                </p:cNvCxnSpPr>
                <p:nvPr/>
              </p:nvCxnSpPr>
              <p:spPr bwMode="auto">
                <a:xfrm>
                  <a:off x="1886" y="0"/>
                  <a:ext cx="9811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7F7F7F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8" name="Straight Arrow Connector 35"/>
                <p:cNvCxnSpPr>
                  <a:cxnSpLocks noChangeShapeType="1"/>
                </p:cNvCxnSpPr>
                <p:nvPr/>
              </p:nvCxnSpPr>
              <p:spPr bwMode="auto">
                <a:xfrm>
                  <a:off x="7109" y="389533"/>
                  <a:ext cx="9811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7F7F7F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9" name="Group 18"/>
              <p:cNvGrpSpPr>
                <a:grpSpLocks/>
              </p:cNvGrpSpPr>
              <p:nvPr/>
            </p:nvGrpSpPr>
            <p:grpSpPr bwMode="auto">
              <a:xfrm>
                <a:off x="2202301" y="1772745"/>
                <a:ext cx="1414462" cy="1425575"/>
                <a:chOff x="0" y="0"/>
                <a:chExt cx="1413976" cy="1425485"/>
              </a:xfrm>
            </p:grpSpPr>
            <p:sp>
              <p:nvSpPr>
                <p:cNvPr id="110" name="Oval 1"/>
                <p:cNvSpPr>
                  <a:spLocks noChangeArrowheads="1"/>
                </p:cNvSpPr>
                <p:nvPr/>
              </p:nvSpPr>
              <p:spPr bwMode="auto">
                <a:xfrm>
                  <a:off x="0" y="780102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Oval 2"/>
                <p:cNvSpPr>
                  <a:spLocks noChangeArrowheads="1"/>
                </p:cNvSpPr>
                <p:nvPr/>
              </p:nvSpPr>
              <p:spPr bwMode="auto">
                <a:xfrm>
                  <a:off x="82493" y="1006267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Oval 3"/>
                <p:cNvSpPr>
                  <a:spLocks noChangeArrowheads="1"/>
                </p:cNvSpPr>
                <p:nvPr/>
              </p:nvSpPr>
              <p:spPr bwMode="auto">
                <a:xfrm>
                  <a:off x="5773" y="527646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Oval 4"/>
                <p:cNvSpPr>
                  <a:spLocks noChangeArrowheads="1"/>
                </p:cNvSpPr>
                <p:nvPr/>
              </p:nvSpPr>
              <p:spPr bwMode="auto">
                <a:xfrm>
                  <a:off x="262318" y="873713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Oval 5"/>
                <p:cNvSpPr>
                  <a:spLocks noChangeArrowheads="1"/>
                </p:cNvSpPr>
                <p:nvPr/>
              </p:nvSpPr>
              <p:spPr bwMode="auto">
                <a:xfrm>
                  <a:off x="226579" y="1201253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" name="Oval 6"/>
                <p:cNvSpPr>
                  <a:spLocks noChangeArrowheads="1"/>
                </p:cNvSpPr>
                <p:nvPr/>
              </p:nvSpPr>
              <p:spPr bwMode="auto">
                <a:xfrm>
                  <a:off x="415757" y="1099329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" name="Oval 7"/>
                <p:cNvSpPr>
                  <a:spLocks noChangeArrowheads="1"/>
                </p:cNvSpPr>
                <p:nvPr/>
              </p:nvSpPr>
              <p:spPr bwMode="auto">
                <a:xfrm>
                  <a:off x="1286" y="1216737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7" name="Cross 8"/>
                <p:cNvSpPr>
                  <a:spLocks noChangeArrowheads="1"/>
                </p:cNvSpPr>
                <p:nvPr/>
              </p:nvSpPr>
              <p:spPr bwMode="auto">
                <a:xfrm rot="2734294">
                  <a:off x="717225" y="495305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8" name="Cross 9"/>
                <p:cNvSpPr>
                  <a:spLocks noChangeArrowheads="1"/>
                </p:cNvSpPr>
                <p:nvPr/>
              </p:nvSpPr>
              <p:spPr bwMode="auto">
                <a:xfrm rot="2734294">
                  <a:off x="374302" y="132593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9" name="Cross 10"/>
                <p:cNvSpPr>
                  <a:spLocks noChangeArrowheads="1"/>
                </p:cNvSpPr>
                <p:nvPr/>
              </p:nvSpPr>
              <p:spPr bwMode="auto">
                <a:xfrm rot="2734294">
                  <a:off x="667915" y="265156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0" name="Cross 11"/>
                <p:cNvSpPr>
                  <a:spLocks noChangeArrowheads="1"/>
                </p:cNvSpPr>
                <p:nvPr/>
              </p:nvSpPr>
              <p:spPr bwMode="auto">
                <a:xfrm rot="2734294">
                  <a:off x="596879" y="15651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" name="Cross 16"/>
                <p:cNvSpPr>
                  <a:spLocks noChangeArrowheads="1"/>
                </p:cNvSpPr>
                <p:nvPr/>
              </p:nvSpPr>
              <p:spPr bwMode="auto">
                <a:xfrm rot="2734294">
                  <a:off x="977638" y="217648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2" name="Oval 37"/>
                <p:cNvSpPr>
                  <a:spLocks noChangeArrowheads="1"/>
                </p:cNvSpPr>
                <p:nvPr/>
              </p:nvSpPr>
              <p:spPr bwMode="auto">
                <a:xfrm>
                  <a:off x="559327" y="1272046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" name="Cross 38"/>
                <p:cNvSpPr>
                  <a:spLocks noChangeArrowheads="1"/>
                </p:cNvSpPr>
                <p:nvPr/>
              </p:nvSpPr>
              <p:spPr bwMode="auto">
                <a:xfrm rot="2734294">
                  <a:off x="1062594" y="482807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4" name="Cross 39"/>
                <p:cNvSpPr>
                  <a:spLocks noChangeArrowheads="1"/>
                </p:cNvSpPr>
                <p:nvPr/>
              </p:nvSpPr>
              <p:spPr bwMode="auto">
                <a:xfrm rot="2734294">
                  <a:off x="944210" y="703147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5" name="Cross 40"/>
                <p:cNvSpPr>
                  <a:spLocks noChangeArrowheads="1"/>
                </p:cNvSpPr>
                <p:nvPr/>
              </p:nvSpPr>
              <p:spPr bwMode="auto">
                <a:xfrm rot="2734294">
                  <a:off x="1062499" y="950196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6" name="Cross 41"/>
                <p:cNvSpPr>
                  <a:spLocks noChangeArrowheads="1"/>
                </p:cNvSpPr>
                <p:nvPr/>
              </p:nvSpPr>
              <p:spPr bwMode="auto">
                <a:xfrm rot="2734294">
                  <a:off x="1260066" y="687933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7" name="Cross 42"/>
                <p:cNvSpPr>
                  <a:spLocks noChangeArrowheads="1"/>
                </p:cNvSpPr>
                <p:nvPr/>
              </p:nvSpPr>
              <p:spPr bwMode="auto">
                <a:xfrm rot="2734294">
                  <a:off x="826050" y="0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8" name="TextBox 43"/>
              <p:cNvSpPr>
                <a:spLocks noChangeArrowheads="1"/>
              </p:cNvSpPr>
              <p:nvPr/>
            </p:nvSpPr>
            <p:spPr bwMode="auto">
              <a:xfrm>
                <a:off x="2384863" y="3303095"/>
                <a:ext cx="274638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1</a:t>
                </a:r>
                <a:endParaRPr lang="en-US" altLang="zh-CN" sz="1600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TextBox 44"/>
              <p:cNvSpPr>
                <a:spLocks noChangeArrowheads="1"/>
              </p:cNvSpPr>
              <p:nvPr/>
            </p:nvSpPr>
            <p:spPr bwMode="auto">
              <a:xfrm>
                <a:off x="2770626" y="3303095"/>
                <a:ext cx="274637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2</a:t>
                </a:r>
                <a:endParaRPr lang="en-US" altLang="zh-CN" sz="1600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TextBox 45"/>
              <p:cNvSpPr>
                <a:spLocks noChangeArrowheads="1"/>
              </p:cNvSpPr>
              <p:nvPr/>
            </p:nvSpPr>
            <p:spPr bwMode="auto">
              <a:xfrm>
                <a:off x="3180201" y="3303095"/>
                <a:ext cx="274637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3</a:t>
                </a:r>
                <a:endParaRPr lang="en-US" altLang="zh-CN" sz="1600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TextBox 46"/>
              <p:cNvSpPr>
                <a:spLocks noChangeArrowheads="1"/>
              </p:cNvSpPr>
              <p:nvPr/>
            </p:nvSpPr>
            <p:spPr bwMode="auto">
              <a:xfrm>
                <a:off x="1792726" y="2701433"/>
                <a:ext cx="274637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1</a:t>
                </a:r>
                <a:endParaRPr lang="en-US" altLang="zh-CN" sz="1600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47"/>
              <p:cNvSpPr>
                <a:spLocks noChangeArrowheads="1"/>
              </p:cNvSpPr>
              <p:nvPr/>
            </p:nvSpPr>
            <p:spPr bwMode="auto">
              <a:xfrm>
                <a:off x="1803838" y="2271220"/>
                <a:ext cx="273050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2</a:t>
                </a:r>
                <a:endParaRPr lang="en-US" altLang="zh-CN" sz="1600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TextBox 48"/>
              <p:cNvSpPr>
                <a:spLocks noChangeArrowheads="1"/>
              </p:cNvSpPr>
              <p:nvPr/>
            </p:nvSpPr>
            <p:spPr bwMode="auto">
              <a:xfrm>
                <a:off x="1818126" y="1906095"/>
                <a:ext cx="274637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3</a:t>
                </a:r>
                <a:endParaRPr lang="en-US" altLang="zh-CN" sz="1600" baseline="-250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34" name="直接连接符 133"/>
            <p:cNvCxnSpPr/>
            <p:nvPr/>
          </p:nvCxnSpPr>
          <p:spPr>
            <a:xfrm>
              <a:off x="1523206" y="3055123"/>
              <a:ext cx="1524794" cy="148272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34">
            <a:extLst>
              <a:ext uri="{FF2B5EF4-FFF2-40B4-BE49-F238E27FC236}">
                <a16:creationId xmlns:a16="http://schemas.microsoft.com/office/drawing/2014/main" id="{B686029E-2F1F-4AA4-9EFB-36B7399D2BA3}"/>
              </a:ext>
            </a:extLst>
          </p:cNvPr>
          <p:cNvSpPr txBox="1"/>
          <p:nvPr/>
        </p:nvSpPr>
        <p:spPr>
          <a:xfrm>
            <a:off x="213132" y="282928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分类边界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70DD0F1-F8A8-4500-B797-667280C0B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9113" y="1939925"/>
          <a:ext cx="37226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371600" imgH="457200" progId="Equation.DSMT4">
                  <p:embed/>
                </p:oleObj>
              </mc:Choice>
              <mc:Fallback>
                <p:oleObj name="Equation" r:id="rId7" imgW="1371600" imgH="457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70DD0F1-F8A8-4500-B797-667280C0B9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9113" y="1939925"/>
                        <a:ext cx="3722687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65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E5AFCD0-2757-4859-8B9B-FDF1AE28C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6" y="498456"/>
            <a:ext cx="8928992" cy="6194122"/>
          </a:xfrm>
          <a:prstGeom prst="rect">
            <a:avLst/>
          </a:prstGeom>
        </p:spPr>
      </p:pic>
      <p:sp>
        <p:nvSpPr>
          <p:cNvPr id="2" name="TextBox 1"/>
          <p:cNvSpPr>
            <a:spLocks noChangeArrowheads="1"/>
          </p:cNvSpPr>
          <p:nvPr/>
        </p:nvSpPr>
        <p:spPr bwMode="auto">
          <a:xfrm>
            <a:off x="384180" y="769104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非线性分类边界</a:t>
            </a:r>
          </a:p>
        </p:txBody>
      </p:sp>
      <p:sp>
        <p:nvSpPr>
          <p:cNvPr id="9" name="TextBox 51"/>
          <p:cNvSpPr>
            <a:spLocks noChangeArrowheads="1"/>
          </p:cNvSpPr>
          <p:nvPr/>
        </p:nvSpPr>
        <p:spPr bwMode="auto">
          <a:xfrm>
            <a:off x="3401623" y="3119550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预测</a:t>
            </a:r>
            <a:r>
              <a:rPr lang="en-US" altLang="zh-CN" sz="2800" dirty="0">
                <a:solidFill>
                  <a:srgbClr val="000000"/>
                </a:solidFill>
              </a:rPr>
              <a:t> “          “ </a:t>
            </a:r>
            <a:r>
              <a:rPr lang="zh-CN" altLang="en-US" sz="2800" dirty="0">
                <a:solidFill>
                  <a:srgbClr val="000000"/>
                </a:solidFill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0" name="Picture 5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704" y="3237079"/>
            <a:ext cx="8001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34" y="3199772"/>
            <a:ext cx="26511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94DFAD6-99FB-4903-AFB8-75BD6BEC6B3B}"/>
              </a:ext>
            </a:extLst>
          </p:cNvPr>
          <p:cNvGrpSpPr/>
          <p:nvPr/>
        </p:nvGrpSpPr>
        <p:grpSpPr>
          <a:xfrm>
            <a:off x="672973" y="1430505"/>
            <a:ext cx="2485273" cy="2428875"/>
            <a:chOff x="673106" y="2010765"/>
            <a:chExt cx="2485273" cy="2428875"/>
          </a:xfrm>
        </p:grpSpPr>
        <p:grpSp>
          <p:nvGrpSpPr>
            <p:cNvPr id="52" name="组合 51"/>
            <p:cNvGrpSpPr/>
            <p:nvPr/>
          </p:nvGrpSpPr>
          <p:grpSpPr>
            <a:xfrm>
              <a:off x="673106" y="2010765"/>
              <a:ext cx="2485273" cy="2428875"/>
              <a:chOff x="1584818" y="1296385"/>
              <a:chExt cx="2485273" cy="2428875"/>
            </a:xfrm>
          </p:grpSpPr>
          <p:sp>
            <p:nvSpPr>
              <p:cNvPr id="3" name="TextBox 2"/>
              <p:cNvSpPr>
                <a:spLocks noChangeArrowheads="1"/>
              </p:cNvSpPr>
              <p:nvPr/>
            </p:nvSpPr>
            <p:spPr bwMode="auto">
              <a:xfrm>
                <a:off x="3688255" y="2558448"/>
                <a:ext cx="3818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" name="TextBox 3"/>
              <p:cNvSpPr>
                <a:spLocks noChangeArrowheads="1"/>
              </p:cNvSpPr>
              <p:nvPr/>
            </p:nvSpPr>
            <p:spPr bwMode="auto">
              <a:xfrm>
                <a:off x="2275380" y="1296385"/>
                <a:ext cx="3818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5" name="Straight Arrow Connector 4"/>
              <p:cNvCxnSpPr>
                <a:cxnSpLocks noChangeShapeType="1"/>
              </p:cNvCxnSpPr>
              <p:nvPr/>
            </p:nvCxnSpPr>
            <p:spPr bwMode="auto">
              <a:xfrm flipV="1">
                <a:off x="2618280" y="1605948"/>
                <a:ext cx="1588" cy="2119312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" name="Straight Arrow Connector 5"/>
              <p:cNvCxnSpPr>
                <a:cxnSpLocks noChangeShapeType="1"/>
              </p:cNvCxnSpPr>
              <p:nvPr/>
            </p:nvCxnSpPr>
            <p:spPr bwMode="auto">
              <a:xfrm>
                <a:off x="1584818" y="2702910"/>
                <a:ext cx="2019300" cy="0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8"/>
              <p:cNvGrpSpPr>
                <a:grpSpLocks/>
              </p:cNvGrpSpPr>
              <p:nvPr/>
            </p:nvGrpSpPr>
            <p:grpSpPr bwMode="auto">
              <a:xfrm>
                <a:off x="1656255" y="1756760"/>
                <a:ext cx="1814513" cy="1828800"/>
                <a:chOff x="0" y="0"/>
                <a:chExt cx="1814029" cy="1829875"/>
              </a:xfrm>
            </p:grpSpPr>
            <p:sp>
              <p:nvSpPr>
                <p:cNvPr id="19" name="Oval 76"/>
                <p:cNvSpPr>
                  <a:spLocks noChangeArrowheads="1"/>
                </p:cNvSpPr>
                <p:nvPr/>
              </p:nvSpPr>
              <p:spPr bwMode="auto">
                <a:xfrm>
                  <a:off x="553622" y="1106988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Oval 77"/>
                <p:cNvSpPr>
                  <a:spLocks noChangeArrowheads="1"/>
                </p:cNvSpPr>
                <p:nvPr/>
              </p:nvSpPr>
              <p:spPr bwMode="auto">
                <a:xfrm>
                  <a:off x="784467" y="1163881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Oval 78"/>
                <p:cNvSpPr>
                  <a:spLocks noChangeArrowheads="1"/>
                </p:cNvSpPr>
                <p:nvPr/>
              </p:nvSpPr>
              <p:spPr bwMode="auto">
                <a:xfrm>
                  <a:off x="725184" y="935306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Oval 79"/>
                <p:cNvSpPr>
                  <a:spLocks noChangeArrowheads="1"/>
                </p:cNvSpPr>
                <p:nvPr/>
              </p:nvSpPr>
              <p:spPr bwMode="auto">
                <a:xfrm>
                  <a:off x="574936" y="611610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Oval 80"/>
                <p:cNvSpPr>
                  <a:spLocks noChangeArrowheads="1"/>
                </p:cNvSpPr>
                <p:nvPr/>
              </p:nvSpPr>
              <p:spPr bwMode="auto">
                <a:xfrm>
                  <a:off x="891382" y="578820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Oval 81"/>
                <p:cNvSpPr>
                  <a:spLocks noChangeArrowheads="1"/>
                </p:cNvSpPr>
                <p:nvPr/>
              </p:nvSpPr>
              <p:spPr bwMode="auto">
                <a:xfrm>
                  <a:off x="718635" y="715193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" name="Oval 82"/>
                <p:cNvSpPr>
                  <a:spLocks noChangeArrowheads="1"/>
                </p:cNvSpPr>
                <p:nvPr/>
              </p:nvSpPr>
              <p:spPr bwMode="auto">
                <a:xfrm>
                  <a:off x="482545" y="852303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" name="Oval 83"/>
                <p:cNvSpPr>
                  <a:spLocks noChangeArrowheads="1"/>
                </p:cNvSpPr>
                <p:nvPr/>
              </p:nvSpPr>
              <p:spPr bwMode="auto">
                <a:xfrm>
                  <a:off x="767912" y="471539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" name="Cross 84"/>
                <p:cNvSpPr>
                  <a:spLocks noChangeArrowheads="1"/>
                </p:cNvSpPr>
                <p:nvPr/>
              </p:nvSpPr>
              <p:spPr bwMode="auto">
                <a:xfrm rot="2734294">
                  <a:off x="1660126" y="1024870"/>
                  <a:ext cx="153134" cy="154670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" name="Cross 85"/>
                <p:cNvSpPr>
                  <a:spLocks noChangeArrowheads="1"/>
                </p:cNvSpPr>
                <p:nvPr/>
              </p:nvSpPr>
              <p:spPr bwMode="auto">
                <a:xfrm rot="2734294">
                  <a:off x="307485" y="1434416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Cross 86"/>
                <p:cNvSpPr>
                  <a:spLocks noChangeArrowheads="1"/>
                </p:cNvSpPr>
                <p:nvPr/>
              </p:nvSpPr>
              <p:spPr bwMode="auto">
                <a:xfrm rot="2734294">
                  <a:off x="639206" y="1628685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" name="Cross 87"/>
                <p:cNvSpPr>
                  <a:spLocks noChangeArrowheads="1"/>
                </p:cNvSpPr>
                <p:nvPr/>
              </p:nvSpPr>
              <p:spPr bwMode="auto">
                <a:xfrm rot="2734294">
                  <a:off x="1459102" y="1458314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" name="Cross 88"/>
                <p:cNvSpPr>
                  <a:spLocks noChangeArrowheads="1"/>
                </p:cNvSpPr>
                <p:nvPr/>
              </p:nvSpPr>
              <p:spPr bwMode="auto">
                <a:xfrm rot="2734294">
                  <a:off x="1040914" y="1675965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2" name="Cross 89"/>
                <p:cNvSpPr>
                  <a:spLocks noChangeArrowheads="1"/>
                </p:cNvSpPr>
                <p:nvPr/>
              </p:nvSpPr>
              <p:spPr bwMode="auto">
                <a:xfrm rot="2734294">
                  <a:off x="0" y="1106751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3" name="Oval 90"/>
                <p:cNvSpPr>
                  <a:spLocks noChangeArrowheads="1"/>
                </p:cNvSpPr>
                <p:nvPr/>
              </p:nvSpPr>
              <p:spPr bwMode="auto">
                <a:xfrm>
                  <a:off x="1035945" y="858586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" name="Oval 91"/>
                <p:cNvSpPr>
                  <a:spLocks noChangeArrowheads="1"/>
                </p:cNvSpPr>
                <p:nvPr/>
              </p:nvSpPr>
              <p:spPr bwMode="auto">
                <a:xfrm>
                  <a:off x="1232560" y="1012025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" name="Oval 92"/>
                <p:cNvSpPr>
                  <a:spLocks noChangeArrowheads="1"/>
                </p:cNvSpPr>
                <p:nvPr/>
              </p:nvSpPr>
              <p:spPr bwMode="auto">
                <a:xfrm>
                  <a:off x="1213768" y="669799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Oval 93"/>
                <p:cNvSpPr>
                  <a:spLocks noChangeArrowheads="1"/>
                </p:cNvSpPr>
                <p:nvPr/>
              </p:nvSpPr>
              <p:spPr bwMode="auto">
                <a:xfrm>
                  <a:off x="1035946" y="1215812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rgbClr val="538CD5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Cross 94"/>
                <p:cNvSpPr>
                  <a:spLocks noChangeArrowheads="1"/>
                </p:cNvSpPr>
                <p:nvPr/>
              </p:nvSpPr>
              <p:spPr bwMode="auto">
                <a:xfrm rot="2734294">
                  <a:off x="1660127" y="522554"/>
                  <a:ext cx="153134" cy="154670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" name="Cross 95"/>
                <p:cNvSpPr>
                  <a:spLocks noChangeArrowheads="1"/>
                </p:cNvSpPr>
                <p:nvPr/>
              </p:nvSpPr>
              <p:spPr bwMode="auto">
                <a:xfrm rot="2734294">
                  <a:off x="1479327" y="198570"/>
                  <a:ext cx="153134" cy="154670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Cross 96"/>
                <p:cNvSpPr>
                  <a:spLocks noChangeArrowheads="1"/>
                </p:cNvSpPr>
                <p:nvPr/>
              </p:nvSpPr>
              <p:spPr bwMode="auto">
                <a:xfrm rot="2734294">
                  <a:off x="1089444" y="-768"/>
                  <a:ext cx="153134" cy="154670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Cross 97"/>
                <p:cNvSpPr>
                  <a:spLocks noChangeArrowheads="1"/>
                </p:cNvSpPr>
                <p:nvPr/>
              </p:nvSpPr>
              <p:spPr bwMode="auto">
                <a:xfrm rot="2734294">
                  <a:off x="620370" y="-768"/>
                  <a:ext cx="153134" cy="154670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Cross 98"/>
                <p:cNvSpPr>
                  <a:spLocks noChangeArrowheads="1"/>
                </p:cNvSpPr>
                <p:nvPr/>
              </p:nvSpPr>
              <p:spPr bwMode="auto">
                <a:xfrm rot="2734294">
                  <a:off x="206933" y="142397"/>
                  <a:ext cx="153134" cy="154670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" name="Cross 99"/>
                <p:cNvSpPr>
                  <a:spLocks noChangeArrowheads="1"/>
                </p:cNvSpPr>
                <p:nvPr/>
              </p:nvSpPr>
              <p:spPr bwMode="auto">
                <a:xfrm rot="2734294">
                  <a:off x="3460" y="578205"/>
                  <a:ext cx="153134" cy="154670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zh-CN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TextBox 42"/>
              <p:cNvSpPr>
                <a:spLocks noChangeArrowheads="1"/>
              </p:cNvSpPr>
              <p:nvPr/>
            </p:nvSpPr>
            <p:spPr bwMode="auto">
              <a:xfrm>
                <a:off x="3042143" y="2687035"/>
                <a:ext cx="274637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</a:rPr>
                  <a:t>1</a:t>
                </a:r>
                <a:endParaRPr lang="en-US" altLang="zh-CN" sz="1100" baseline="-25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4" name="Straight Arrow Connector 46"/>
              <p:cNvCxnSpPr>
                <a:cxnSpLocks noChangeShapeType="1"/>
              </p:cNvCxnSpPr>
              <p:nvPr/>
            </p:nvCxnSpPr>
            <p:spPr bwMode="auto">
              <a:xfrm rot="16200000">
                <a:off x="3127867" y="2694973"/>
                <a:ext cx="98425" cy="0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Straight Arrow Connector 48"/>
              <p:cNvCxnSpPr>
                <a:cxnSpLocks noChangeShapeType="1"/>
              </p:cNvCxnSpPr>
              <p:nvPr/>
            </p:nvCxnSpPr>
            <p:spPr bwMode="auto">
              <a:xfrm rot="16200000">
                <a:off x="1991217" y="2694973"/>
                <a:ext cx="98425" cy="0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TextBox 53"/>
              <p:cNvSpPr>
                <a:spLocks noChangeArrowheads="1"/>
              </p:cNvSpPr>
              <p:nvPr/>
            </p:nvSpPr>
            <p:spPr bwMode="auto">
              <a:xfrm>
                <a:off x="1892793" y="2702910"/>
                <a:ext cx="409575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</a:rPr>
                  <a:t>-1</a:t>
                </a:r>
                <a:endParaRPr lang="en-US" altLang="zh-CN" sz="1100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TextBox 55"/>
              <p:cNvSpPr>
                <a:spLocks noChangeArrowheads="1"/>
              </p:cNvSpPr>
              <p:nvPr/>
            </p:nvSpPr>
            <p:spPr bwMode="auto">
              <a:xfrm>
                <a:off x="2338880" y="3126773"/>
                <a:ext cx="409575" cy="261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</a:rPr>
                  <a:t>-1</a:t>
                </a:r>
                <a:endParaRPr lang="en-US" altLang="zh-CN" sz="1100" baseline="-25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8" name="Straight Arrow Connector 60"/>
              <p:cNvCxnSpPr>
                <a:cxnSpLocks noChangeShapeType="1"/>
              </p:cNvCxnSpPr>
              <p:nvPr/>
            </p:nvCxnSpPr>
            <p:spPr bwMode="auto">
              <a:xfrm>
                <a:off x="2575418" y="3236310"/>
                <a:ext cx="98425" cy="0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Straight Arrow Connector 61"/>
              <p:cNvCxnSpPr>
                <a:cxnSpLocks noChangeShapeType="1"/>
              </p:cNvCxnSpPr>
              <p:nvPr/>
            </p:nvCxnSpPr>
            <p:spPr bwMode="auto">
              <a:xfrm>
                <a:off x="2575418" y="2136173"/>
                <a:ext cx="98425" cy="0"/>
              </a:xfrm>
              <a:prstGeom prst="straightConnector1">
                <a:avLst/>
              </a:prstGeom>
              <a:noFill/>
              <a:ln w="19050">
                <a:solidFill>
                  <a:srgbClr val="7F7F7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" name="TextBox 62"/>
              <p:cNvSpPr>
                <a:spLocks noChangeArrowheads="1"/>
              </p:cNvSpPr>
              <p:nvPr/>
            </p:nvSpPr>
            <p:spPr bwMode="auto">
              <a:xfrm>
                <a:off x="2365868" y="2005998"/>
                <a:ext cx="274637" cy="261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</a:rPr>
                  <a:t>1</a:t>
                </a:r>
                <a:endParaRPr lang="en-US" altLang="zh-CN" sz="1100" baseline="-25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1116362" y="2850046"/>
              <a:ext cx="1143415" cy="110222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TextBox 57"/>
          <p:cNvSpPr>
            <a:spLocks noChangeArrowheads="1"/>
          </p:cNvSpPr>
          <p:nvPr/>
        </p:nvSpPr>
        <p:spPr bwMode="auto">
          <a:xfrm>
            <a:off x="1138971" y="4734764"/>
            <a:ext cx="381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 baseline="-25000">
                <a:solidFill>
                  <a:srgbClr val="000000"/>
                </a:solidFill>
              </a:rPr>
              <a:t>2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85D01D0-85EF-4454-B976-0C4736997ACB}"/>
              </a:ext>
            </a:extLst>
          </p:cNvPr>
          <p:cNvGrpSpPr/>
          <p:nvPr/>
        </p:nvGrpSpPr>
        <p:grpSpPr>
          <a:xfrm>
            <a:off x="692774" y="4486918"/>
            <a:ext cx="2083636" cy="1685925"/>
            <a:chOff x="627796" y="5045919"/>
            <a:chExt cx="2083636" cy="1685925"/>
          </a:xfrm>
        </p:grpSpPr>
        <p:sp>
          <p:nvSpPr>
            <p:cNvPr id="55" name="TextBox 56"/>
            <p:cNvSpPr>
              <a:spLocks noChangeArrowheads="1"/>
            </p:cNvSpPr>
            <p:nvPr/>
          </p:nvSpPr>
          <p:spPr bwMode="auto">
            <a:xfrm>
              <a:off x="2329596" y="5776164"/>
              <a:ext cx="3818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x</a:t>
              </a:r>
              <a:r>
                <a:rPr lang="en-US" altLang="zh-CN" sz="2000" baseline="-2500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57" name="Straight Arrow Connector 58"/>
            <p:cNvCxnSpPr>
              <a:cxnSpLocks noChangeShapeType="1"/>
            </p:cNvCxnSpPr>
            <p:nvPr/>
          </p:nvCxnSpPr>
          <p:spPr bwMode="auto">
            <a:xfrm flipV="1">
              <a:off x="1472351" y="5045919"/>
              <a:ext cx="9525" cy="1685925"/>
            </a:xfrm>
            <a:prstGeom prst="straightConnector1">
              <a:avLst/>
            </a:prstGeom>
            <a:noFill/>
            <a:ln w="19050">
              <a:solidFill>
                <a:srgbClr val="7F7F7F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Arrow Connector 59"/>
            <p:cNvCxnSpPr>
              <a:cxnSpLocks noChangeShapeType="1"/>
            </p:cNvCxnSpPr>
            <p:nvPr/>
          </p:nvCxnSpPr>
          <p:spPr bwMode="auto">
            <a:xfrm>
              <a:off x="627796" y="5942852"/>
              <a:ext cx="1728788" cy="0"/>
            </a:xfrm>
            <a:prstGeom prst="straightConnector1">
              <a:avLst/>
            </a:prstGeom>
            <a:noFill/>
            <a:ln w="19050">
              <a:solidFill>
                <a:srgbClr val="7F7F7F"/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任意多边形 59"/>
            <p:cNvSpPr/>
            <p:nvPr/>
          </p:nvSpPr>
          <p:spPr>
            <a:xfrm>
              <a:off x="701046" y="5199232"/>
              <a:ext cx="1024458" cy="869554"/>
            </a:xfrm>
            <a:custGeom>
              <a:avLst/>
              <a:gdLst>
                <a:gd name="connsiteX0" fmla="*/ 405223 w 1024458"/>
                <a:gd name="connsiteY0" fmla="*/ 87143 h 869554"/>
                <a:gd name="connsiteX1" fmla="*/ 58382 w 1024458"/>
                <a:gd name="connsiteY1" fmla="*/ 292095 h 869554"/>
                <a:gd name="connsiteX2" fmla="*/ 11085 w 1024458"/>
                <a:gd name="connsiteY2" fmla="*/ 347274 h 869554"/>
                <a:gd name="connsiteX3" fmla="*/ 18968 w 1024458"/>
                <a:gd name="connsiteY3" fmla="*/ 631053 h 869554"/>
                <a:gd name="connsiteX4" fmla="*/ 208154 w 1024458"/>
                <a:gd name="connsiteY4" fmla="*/ 851771 h 869554"/>
                <a:gd name="connsiteX5" fmla="*/ 578644 w 1024458"/>
                <a:gd name="connsiteY5" fmla="*/ 812357 h 869554"/>
                <a:gd name="connsiteX6" fmla="*/ 704768 w 1024458"/>
                <a:gd name="connsiteY6" fmla="*/ 465515 h 869554"/>
                <a:gd name="connsiteX7" fmla="*/ 1004313 w 1024458"/>
                <a:gd name="connsiteY7" fmla="*/ 284212 h 869554"/>
                <a:gd name="connsiteX8" fmla="*/ 949134 w 1024458"/>
                <a:gd name="connsiteY8" fmla="*/ 102909 h 869554"/>
                <a:gd name="connsiteX9" fmla="*/ 562878 w 1024458"/>
                <a:gd name="connsiteY9" fmla="*/ 433 h 869554"/>
                <a:gd name="connsiteX10" fmla="*/ 405223 w 1024458"/>
                <a:gd name="connsiteY10" fmla="*/ 87143 h 86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4458" h="869554">
                  <a:moveTo>
                    <a:pt x="405223" y="87143"/>
                  </a:moveTo>
                  <a:cubicBezTo>
                    <a:pt x="321140" y="135753"/>
                    <a:pt x="124072" y="248740"/>
                    <a:pt x="58382" y="292095"/>
                  </a:cubicBezTo>
                  <a:cubicBezTo>
                    <a:pt x="-7308" y="335450"/>
                    <a:pt x="17654" y="290781"/>
                    <a:pt x="11085" y="347274"/>
                  </a:cubicBezTo>
                  <a:cubicBezTo>
                    <a:pt x="4516" y="403767"/>
                    <a:pt x="-13877" y="546970"/>
                    <a:pt x="18968" y="631053"/>
                  </a:cubicBezTo>
                  <a:cubicBezTo>
                    <a:pt x="51813" y="715136"/>
                    <a:pt x="114875" y="821554"/>
                    <a:pt x="208154" y="851771"/>
                  </a:cubicBezTo>
                  <a:cubicBezTo>
                    <a:pt x="301433" y="881988"/>
                    <a:pt x="495875" y="876733"/>
                    <a:pt x="578644" y="812357"/>
                  </a:cubicBezTo>
                  <a:cubicBezTo>
                    <a:pt x="661413" y="747981"/>
                    <a:pt x="633823" y="553539"/>
                    <a:pt x="704768" y="465515"/>
                  </a:cubicBezTo>
                  <a:cubicBezTo>
                    <a:pt x="775713" y="377491"/>
                    <a:pt x="963585" y="344646"/>
                    <a:pt x="1004313" y="284212"/>
                  </a:cubicBezTo>
                  <a:cubicBezTo>
                    <a:pt x="1045041" y="223778"/>
                    <a:pt x="1022707" y="150206"/>
                    <a:pt x="949134" y="102909"/>
                  </a:cubicBezTo>
                  <a:cubicBezTo>
                    <a:pt x="875561" y="55612"/>
                    <a:pt x="653530" y="5688"/>
                    <a:pt x="562878" y="433"/>
                  </a:cubicBezTo>
                  <a:cubicBezTo>
                    <a:pt x="472226" y="-4822"/>
                    <a:pt x="489306" y="38533"/>
                    <a:pt x="405223" y="87143"/>
                  </a:cubicBezTo>
                  <a:close/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34">
            <a:extLst>
              <a:ext uri="{FF2B5EF4-FFF2-40B4-BE49-F238E27FC236}">
                <a16:creationId xmlns:a16="http://schemas.microsoft.com/office/drawing/2014/main" id="{4756D466-BAD2-47A3-B1BC-84654C4B4952}"/>
              </a:ext>
            </a:extLst>
          </p:cNvPr>
          <p:cNvSpPr txBox="1"/>
          <p:nvPr/>
        </p:nvSpPr>
        <p:spPr>
          <a:xfrm>
            <a:off x="213132" y="282928"/>
            <a:ext cx="143629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分类边界</a:t>
            </a:r>
          </a:p>
        </p:txBody>
      </p: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1A4BF1DA-B231-4D40-887A-AC206E61D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1190625"/>
          <a:ext cx="57118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7" imgW="2222280" imgH="482400" progId="Equation.DSMT4">
                  <p:embed/>
                </p:oleObj>
              </mc:Choice>
              <mc:Fallback>
                <p:oleObj name="Equation" r:id="rId7" imgW="2222280" imgH="4824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1A4BF1DA-B231-4D40-887A-AC206E61D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5000" y="1190625"/>
                        <a:ext cx="5711825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C8EF9553-F251-4BBF-B461-06244CEF3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8" y="4148138"/>
          <a:ext cx="53848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9" imgW="2095200" imgH="749160" progId="Equation.DSMT4">
                  <p:embed/>
                </p:oleObj>
              </mc:Choice>
              <mc:Fallback>
                <p:oleObj name="Equation" r:id="rId9" imgW="2095200" imgH="74916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C8EF9553-F251-4BBF-B461-06244CEF3D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4838" y="4148138"/>
                        <a:ext cx="538480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utoUpdateAnimBg="0"/>
      <p:bldP spid="56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2C5C240-F0DE-443A-A19D-42D0F674A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" y="617842"/>
            <a:ext cx="9029550" cy="6130317"/>
          </a:xfrm>
          <a:prstGeom prst="rect">
            <a:avLst/>
          </a:prstGeom>
        </p:spPr>
      </p:pic>
      <p:pic>
        <p:nvPicPr>
          <p:cNvPr id="3" name="图片 2" descr="ws_B3F9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6100" y="1524000"/>
            <a:ext cx="1536700" cy="660400"/>
          </a:xfrm>
          <a:prstGeom prst="rect">
            <a:avLst/>
          </a:prstGeom>
        </p:spPr>
      </p:pic>
      <p:pic>
        <p:nvPicPr>
          <p:cNvPr id="4" name="图片 3" descr="ws_B3FA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86100" y="1524000"/>
            <a:ext cx="2298700" cy="660400"/>
          </a:xfrm>
          <a:prstGeom prst="rect">
            <a:avLst/>
          </a:prstGeom>
        </p:spPr>
      </p:pic>
      <p:pic>
        <p:nvPicPr>
          <p:cNvPr id="5" name="图片 4" descr="ws_B3FB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73400" y="2374900"/>
            <a:ext cx="2552700" cy="8001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2877391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对率回归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59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以对率函数为联系函数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18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变为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24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		即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1714" y="3071876"/>
            <a:ext cx="4456348" cy="2776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zh-CN" altLang="en-US">
                <a:solidFill>
                  <a:srgbClr val="0000FF"/>
                </a:solidFill>
                <a:latin typeface="微软雅黑"/>
              </a:rPr>
              <a:t>几率</a:t>
            </a:r>
            <a:r>
              <a:rPr lang="en-US" altLang="zh-CN">
                <a:solidFill>
                  <a:srgbClr val="0000FF"/>
                </a:solidFill>
                <a:latin typeface="Times New Roman"/>
              </a:rPr>
              <a:t>(odds), </a:t>
            </a:r>
            <a:r>
              <a:rPr lang="zh-CN" altLang="en-US">
                <a:solidFill>
                  <a:srgbClr val="0000FF"/>
                </a:solidFill>
                <a:latin typeface="微软雅黑"/>
              </a:rPr>
              <a:t>反映了 </a:t>
            </a:r>
            <a:r>
              <a:rPr lang="en-US" altLang="zh-CN" b="1" i="1">
                <a:solidFill>
                  <a:srgbClr val="0000FF"/>
                </a:solidFill>
                <a:latin typeface="Palatino Linotype"/>
              </a:rPr>
              <a:t>x </a:t>
            </a:r>
            <a:r>
              <a:rPr lang="zh-CN" altLang="en-US">
                <a:solidFill>
                  <a:srgbClr val="0000FF"/>
                </a:solidFill>
                <a:latin typeface="微软雅黑"/>
              </a:rPr>
              <a:t>作为正例的相对可能性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0045" y="3237229"/>
            <a:ext cx="138499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微软雅黑"/>
              </a:rPr>
              <a:t>“对数几率”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C855DB-9550-49A7-8627-3085C41BA2DA}"/>
              </a:ext>
            </a:extLst>
          </p:cNvPr>
          <p:cNvSpPr/>
          <p:nvPr/>
        </p:nvSpPr>
        <p:spPr>
          <a:xfrm>
            <a:off x="218541" y="3683001"/>
            <a:ext cx="8468259" cy="2750091"/>
          </a:xfrm>
          <a:prstGeom prst="rect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17ED709-62BA-43EE-BCF4-358FD3790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649" y="4308916"/>
          <a:ext cx="1687264" cy="46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8" imgW="736560" imgH="203040" progId="Equation.DSMT4">
                  <p:embed/>
                </p:oleObj>
              </mc:Choice>
              <mc:Fallback>
                <p:oleObj name="Equation" r:id="rId8" imgW="736560" imgH="203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17ED709-62BA-43EE-BCF4-358FD3790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649" y="4308916"/>
                        <a:ext cx="1687264" cy="464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881964D-86DC-4E7A-A7C8-2ECE5B511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808" y="3644523"/>
          <a:ext cx="4222535" cy="187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0" imgW="1714320" imgH="761760" progId="Equation.DSMT4">
                  <p:embed/>
                </p:oleObj>
              </mc:Choice>
              <mc:Fallback>
                <p:oleObj name="Equation" r:id="rId10" imgW="1714320" imgH="7617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881964D-86DC-4E7A-A7C8-2ECE5B5112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43808" y="3644523"/>
                        <a:ext cx="4222535" cy="1876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A8C7115-4E1C-4188-99B4-C0ABA9421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649" y="5449209"/>
          <a:ext cx="4084605" cy="98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2" imgW="1739880" imgH="419040" progId="Equation.DSMT4">
                  <p:embed/>
                </p:oleObj>
              </mc:Choice>
              <mc:Fallback>
                <p:oleObj name="Equation" r:id="rId12" imgW="17398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1A8C7115-4E1C-4188-99B4-C0ABA94214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6649" y="5449209"/>
                        <a:ext cx="4084605" cy="98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28" y="1432612"/>
            <a:ext cx="2200184" cy="73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577205" y="4973634"/>
            <a:ext cx="4733022" cy="1"/>
          </a:xfrm>
          <a:custGeom>
            <a:avLst/>
            <a:gdLst/>
            <a:ahLst/>
            <a:cxnLst/>
            <a:rect l="0" t="0" r="0" b="0"/>
            <a:pathLst>
              <a:path w="4733022" h="1">
                <a:moveTo>
                  <a:pt x="0" y="0"/>
                </a:moveTo>
                <a:lnTo>
                  <a:pt x="473302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58826" y="1679355"/>
            <a:ext cx="1961937" cy="1"/>
          </a:xfrm>
          <a:custGeom>
            <a:avLst/>
            <a:gdLst/>
            <a:ahLst/>
            <a:cxnLst/>
            <a:rect l="0" t="0" r="0" b="0"/>
            <a:pathLst>
              <a:path w="1961937" h="1">
                <a:moveTo>
                  <a:pt x="0" y="0"/>
                </a:moveTo>
                <a:lnTo>
                  <a:pt x="196193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174203" y="1674864"/>
            <a:ext cx="1297246" cy="1"/>
          </a:xfrm>
          <a:custGeom>
            <a:avLst/>
            <a:gdLst/>
            <a:ahLst/>
            <a:cxnLst/>
            <a:rect l="0" t="0" r="0" b="0"/>
            <a:pathLst>
              <a:path w="1297246" h="1">
                <a:moveTo>
                  <a:pt x="0" y="0"/>
                </a:moveTo>
                <a:lnTo>
                  <a:pt x="129724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51888" y="1179575"/>
            <a:ext cx="4437889" cy="650749"/>
          </a:xfrm>
          <a:custGeom>
            <a:avLst/>
            <a:gdLst/>
            <a:ahLst/>
            <a:cxnLst/>
            <a:rect l="0" t="0" r="0" b="0"/>
            <a:pathLst>
              <a:path w="4437889" h="650749">
                <a:moveTo>
                  <a:pt x="0" y="650748"/>
                </a:moveTo>
                <a:lnTo>
                  <a:pt x="4437888" y="650748"/>
                </a:lnTo>
                <a:lnTo>
                  <a:pt x="4437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66351" y="6046659"/>
            <a:ext cx="3485031" cy="1"/>
          </a:xfrm>
          <a:custGeom>
            <a:avLst/>
            <a:gdLst/>
            <a:ahLst/>
            <a:cxnLst/>
            <a:rect l="0" t="0" r="0" b="0"/>
            <a:pathLst>
              <a:path w="3485031" h="1">
                <a:moveTo>
                  <a:pt x="0" y="0"/>
                </a:moveTo>
                <a:lnTo>
                  <a:pt x="348503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9E64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900" y="1358900"/>
            <a:ext cx="1981200" cy="330200"/>
          </a:xfrm>
          <a:prstGeom prst="rect">
            <a:avLst/>
          </a:prstGeom>
        </p:spPr>
      </p:pic>
      <p:pic>
        <p:nvPicPr>
          <p:cNvPr id="8" name="图片 7" descr="ws_9E75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6200" y="1346200"/>
            <a:ext cx="1333500" cy="330200"/>
          </a:xfrm>
          <a:prstGeom prst="rect">
            <a:avLst/>
          </a:prstGeom>
        </p:spPr>
      </p:pic>
      <p:pic>
        <p:nvPicPr>
          <p:cNvPr id="9" name="图片 8" descr="ws_9E76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8700" y="3175000"/>
            <a:ext cx="4749800" cy="1803400"/>
          </a:xfrm>
          <a:prstGeom prst="rect">
            <a:avLst/>
          </a:prstGeom>
        </p:spPr>
      </p:pic>
      <p:pic>
        <p:nvPicPr>
          <p:cNvPr id="10" name="图片 9" descr="ws_9E77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5700" y="5219700"/>
            <a:ext cx="3505200" cy="825500"/>
          </a:xfrm>
          <a:prstGeom prst="rect">
            <a:avLst/>
          </a:prstGeom>
        </p:spPr>
      </p:pic>
      <p:pic>
        <p:nvPicPr>
          <p:cNvPr id="11" name="图片 10" descr="ws_9E78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-24989"/>
            <a:ext cx="9144000" cy="6858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8541" y="321726"/>
            <a:ext cx="196367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/>
              </a:rPr>
              <a:t>3.2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02893" y="306960"/>
            <a:ext cx="189115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(linear regression)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684" y="5420776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对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1339" y="5445824"/>
            <a:ext cx="2821285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进行最小二乘参数估计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4956" y="1376009"/>
            <a:ext cx="6520568" cy="23211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dirty="0"/>
              <a:t>	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使得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46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dirty="0">
                <a:solidFill>
                  <a:srgbClr val="00B050"/>
                </a:solidFill>
                <a:latin typeface="微软雅黑"/>
              </a:rPr>
              <a:t>离散属性的处理：若有“序”</a:t>
            </a:r>
            <a:r>
              <a:rPr lang="en-US" altLang="zh-CN" sz="2004" dirty="0">
                <a:solidFill>
                  <a:srgbClr val="00B050"/>
                </a:solidFill>
                <a:latin typeface="Times New Roman"/>
              </a:rPr>
              <a:t>(order)</a:t>
            </a:r>
            <a:r>
              <a:rPr lang="zh-CN" altLang="en-US" sz="2004" dirty="0">
                <a:solidFill>
                  <a:srgbClr val="00B050"/>
                </a:solidFill>
                <a:latin typeface="微软雅黑"/>
              </a:rPr>
              <a:t>，则连续化；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004" dirty="0">
                <a:solidFill>
                  <a:srgbClr val="00B050"/>
                </a:solidFill>
                <a:latin typeface="微软雅黑"/>
              </a:rPr>
              <a:t>		否则，转化为 </a:t>
            </a:r>
            <a:r>
              <a:rPr lang="en-US" altLang="zh-CN" sz="2004" dirty="0">
                <a:solidFill>
                  <a:srgbClr val="00B050"/>
                </a:solidFill>
                <a:latin typeface="Times New Roman"/>
              </a:rPr>
              <a:t>k </a:t>
            </a:r>
            <a:r>
              <a:rPr lang="zh-CN" altLang="en-US" sz="2004" dirty="0">
                <a:solidFill>
                  <a:srgbClr val="00B050"/>
                </a:solidFill>
                <a:latin typeface="微软雅黑"/>
              </a:rPr>
              <a:t>维向量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73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令均方误差最小化，有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72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2C5C240-F0DE-443A-A19D-42D0F674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24" y="591158"/>
            <a:ext cx="9029550" cy="6130317"/>
          </a:xfrm>
          <a:prstGeom prst="rect">
            <a:avLst/>
          </a:prstGeom>
        </p:spPr>
      </p:pic>
      <p:pic>
        <p:nvPicPr>
          <p:cNvPr id="3" name="图片 2" descr="ws_B3F9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6100" y="1524000"/>
            <a:ext cx="1536700" cy="660400"/>
          </a:xfrm>
          <a:prstGeom prst="rect">
            <a:avLst/>
          </a:prstGeom>
        </p:spPr>
      </p:pic>
      <p:pic>
        <p:nvPicPr>
          <p:cNvPr id="4" name="图片 3" descr="ws_B3FA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86100" y="1524000"/>
            <a:ext cx="2298700" cy="660400"/>
          </a:xfrm>
          <a:prstGeom prst="rect">
            <a:avLst/>
          </a:prstGeom>
        </p:spPr>
      </p:pic>
      <p:pic>
        <p:nvPicPr>
          <p:cNvPr id="5" name="图片 4" descr="ws_B3FB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3400" y="2374900"/>
            <a:ext cx="2552700" cy="8001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2877391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对率回归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59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以对率函数为联系函数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18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变为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24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		即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1714" y="3071876"/>
            <a:ext cx="4456348" cy="2776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zh-CN" altLang="en-US">
                <a:solidFill>
                  <a:srgbClr val="0000FF"/>
                </a:solidFill>
                <a:latin typeface="微软雅黑"/>
              </a:rPr>
              <a:t>几率</a:t>
            </a:r>
            <a:r>
              <a:rPr lang="en-US" altLang="zh-CN">
                <a:solidFill>
                  <a:srgbClr val="0000FF"/>
                </a:solidFill>
                <a:latin typeface="Times New Roman"/>
              </a:rPr>
              <a:t>(odds), </a:t>
            </a:r>
            <a:r>
              <a:rPr lang="zh-CN" altLang="en-US">
                <a:solidFill>
                  <a:srgbClr val="0000FF"/>
                </a:solidFill>
                <a:latin typeface="微软雅黑"/>
              </a:rPr>
              <a:t>反映了 </a:t>
            </a:r>
            <a:r>
              <a:rPr lang="en-US" altLang="zh-CN" b="1" i="1">
                <a:solidFill>
                  <a:srgbClr val="0000FF"/>
                </a:solidFill>
                <a:latin typeface="Palatino Linotype"/>
              </a:rPr>
              <a:t>x </a:t>
            </a:r>
            <a:r>
              <a:rPr lang="zh-CN" altLang="en-US">
                <a:solidFill>
                  <a:srgbClr val="0000FF"/>
                </a:solidFill>
                <a:latin typeface="微软雅黑"/>
              </a:rPr>
              <a:t>作为正例的相对可能性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0045" y="3237229"/>
            <a:ext cx="138499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微软雅黑"/>
              </a:rPr>
              <a:t>“对数几率”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C855DB-9550-49A7-8627-3085C41BA2DA}"/>
              </a:ext>
            </a:extLst>
          </p:cNvPr>
          <p:cNvSpPr/>
          <p:nvPr/>
        </p:nvSpPr>
        <p:spPr>
          <a:xfrm>
            <a:off x="218541" y="3804642"/>
            <a:ext cx="8468259" cy="1139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实际上是在用线性回归的预测结果去逼近真实标记的对数几率，因此，其对应的模型称为“对数几率回归”，简称“对率回归” 。</a:t>
            </a:r>
          </a:p>
        </p:txBody>
      </p:sp>
    </p:spTree>
    <p:extLst>
      <p:ext uri="{BB962C8B-B14F-4D97-AF65-F5344CB8AC3E}">
        <p14:creationId xmlns:p14="http://schemas.microsoft.com/office/powerpoint/2010/main" val="2691472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3E8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3F9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6100" y="1524000"/>
            <a:ext cx="1536700" cy="660400"/>
          </a:xfrm>
          <a:prstGeom prst="rect">
            <a:avLst/>
          </a:prstGeom>
        </p:spPr>
      </p:pic>
      <p:pic>
        <p:nvPicPr>
          <p:cNvPr id="4" name="图片 3" descr="ws_B3FA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86100" y="1524000"/>
            <a:ext cx="2298700" cy="660400"/>
          </a:xfrm>
          <a:prstGeom prst="rect">
            <a:avLst/>
          </a:prstGeom>
        </p:spPr>
      </p:pic>
      <p:pic>
        <p:nvPicPr>
          <p:cNvPr id="5" name="图片 4" descr="ws_B3FB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3400" y="2374900"/>
            <a:ext cx="2552700" cy="800100"/>
          </a:xfrm>
          <a:prstGeom prst="rect">
            <a:avLst/>
          </a:prstGeom>
        </p:spPr>
      </p:pic>
      <p:pic>
        <p:nvPicPr>
          <p:cNvPr id="6" name="图片 5" descr="ws_B40B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2877391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对率回归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59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以对率函数为联系函数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18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变为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24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		即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1714" y="3071876"/>
            <a:ext cx="4456348" cy="2776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zh-CN" altLang="en-US">
                <a:solidFill>
                  <a:srgbClr val="0000FF"/>
                </a:solidFill>
                <a:latin typeface="微软雅黑"/>
              </a:rPr>
              <a:t>几率</a:t>
            </a:r>
            <a:r>
              <a:rPr lang="en-US" altLang="zh-CN">
                <a:solidFill>
                  <a:srgbClr val="0000FF"/>
                </a:solidFill>
                <a:latin typeface="Times New Roman"/>
              </a:rPr>
              <a:t>(odds), </a:t>
            </a:r>
            <a:r>
              <a:rPr lang="zh-CN" altLang="en-US">
                <a:solidFill>
                  <a:srgbClr val="0000FF"/>
                </a:solidFill>
                <a:latin typeface="微软雅黑"/>
              </a:rPr>
              <a:t>反映了 </a:t>
            </a:r>
            <a:r>
              <a:rPr lang="en-US" altLang="zh-CN" b="1" i="1">
                <a:solidFill>
                  <a:srgbClr val="0000FF"/>
                </a:solidFill>
                <a:latin typeface="Palatino Linotype"/>
              </a:rPr>
              <a:t>x </a:t>
            </a:r>
            <a:r>
              <a:rPr lang="zh-CN" altLang="en-US">
                <a:solidFill>
                  <a:srgbClr val="0000FF"/>
                </a:solidFill>
                <a:latin typeface="微软雅黑"/>
              </a:rPr>
              <a:t>作为正例的相对可能性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0045" y="3237229"/>
            <a:ext cx="138499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微软雅黑"/>
              </a:rPr>
              <a:t>“对数几率”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6863" y="5032677"/>
            <a:ext cx="4866717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无需事先假设数据分布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600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可得到“类别”的近似概率预测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600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可直接应用现有数值优化算法求取最优解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2947" y="3469640"/>
            <a:ext cx="7142981" cy="15645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(log odds, </a:t>
            </a:r>
            <a:r>
              <a:rPr lang="zh-CN" altLang="en-US" dirty="0">
                <a:solidFill>
                  <a:srgbClr val="FF0000"/>
                </a:solidFill>
                <a:latin typeface="微软雅黑"/>
              </a:rPr>
              <a:t>亦称 </a:t>
            </a: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logit)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endParaRPr lang="en-US" altLang="zh-CN" dirty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endParaRPr lang="en-US" altLang="zh-CN" dirty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39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/>
              </a:rPr>
              <a:t>“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对数几率回归”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(logistic regression)</a:t>
            </a:r>
          </a:p>
          <a:p>
            <a:pPr marL="0" marR="0" lvl="0" indent="0" defTabSz="914400" eaLnBrk="1" fontAlgn="auto" latinLnBrk="0" hangingPunct="1">
              <a:lnSpc>
                <a:spcPts val="2732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简称“对率回归”</a:t>
            </a:r>
          </a:p>
          <a:p>
            <a:pPr marL="0" marR="0" lvl="0" indent="0" defTabSz="914400" eaLnBrk="1" fontAlgn="auto" latinLnBrk="0" hangingPunct="1">
              <a:lnSpc>
                <a:spcPts val="25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注意：它是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89191" y="5085933"/>
            <a:ext cx="179536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FF0000"/>
                </a:solidFill>
                <a:latin typeface="微软雅黑"/>
              </a:rPr>
              <a:t>分类学习算法！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08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FB7C6AE-CB82-4BF1-9C43-C57CED7D7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93" y="727683"/>
            <a:ext cx="8995907" cy="613031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B7C4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975697"/>
            <a:ext cx="1663700" cy="57150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B7C5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9504" y="1582420"/>
            <a:ext cx="2552700" cy="800100"/>
          </a:xfrm>
          <a:prstGeom prst="rect">
            <a:avLst/>
          </a:prstGeom>
        </p:spPr>
      </p:pic>
      <p:pic>
        <p:nvPicPr>
          <p:cNvPr id="6" name="图片 5" descr="ws_B7C6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9612" y="1694193"/>
            <a:ext cx="3441700" cy="736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求解思路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7411" y="1180072"/>
            <a:ext cx="6421875" cy="136280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若将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y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看作类后验概率估计                   ，则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99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                               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可写为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42</a:t>
            </a:fld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15F88F1-A663-4148-96A4-5171D7CC4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2545223"/>
          <a:ext cx="2098971" cy="883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8" imgW="965160" imgH="406080" progId="Equation.DSMT4">
                  <p:embed/>
                </p:oleObj>
              </mc:Choice>
              <mc:Fallback>
                <p:oleObj name="Equation" r:id="rId8" imgW="965160" imgH="4060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D15F88F1-A663-4148-96A4-5171D7CC46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536" y="2545223"/>
                        <a:ext cx="2098971" cy="883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97994B-FFAF-409F-896C-18F1086C9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3446661"/>
          <a:ext cx="5384801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0" imgW="2476440" imgH="444240" progId="Equation.DSMT4">
                  <p:embed/>
                </p:oleObj>
              </mc:Choice>
              <mc:Fallback>
                <p:oleObj name="Equation" r:id="rId10" imgW="2476440" imgH="4442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D97994B-FFAF-409F-896C-18F1086C9B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536" y="3446661"/>
                        <a:ext cx="5384801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1556DA0-FB52-4D05-8BDB-0CFB34D2F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937" y="4364191"/>
          <a:ext cx="6685064" cy="192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2" imgW="3276360" imgH="888840" progId="Equation.DSMT4">
                  <p:embed/>
                </p:oleObj>
              </mc:Choice>
              <mc:Fallback>
                <p:oleObj name="Equation" r:id="rId12" imgW="3276360" imgH="8888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1556DA0-FB52-4D05-8BDB-0CFB34D2F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6937" y="4364191"/>
                        <a:ext cx="6685064" cy="1925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E15211E-5A0E-4CA7-939E-5D97BE41666E}"/>
              </a:ext>
            </a:extLst>
          </p:cNvPr>
          <p:cNvSpPr/>
          <p:nvPr/>
        </p:nvSpPr>
        <p:spPr>
          <a:xfrm>
            <a:off x="7625072" y="3860455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3.23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DA9D94-98C0-40A4-B43D-6BFB625366B3}"/>
              </a:ext>
            </a:extLst>
          </p:cNvPr>
          <p:cNvSpPr/>
          <p:nvPr/>
        </p:nvSpPr>
        <p:spPr>
          <a:xfrm>
            <a:off x="7620000" y="5656852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3.24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98A566-7F72-4DC6-92B5-351201257998}"/>
              </a:ext>
            </a:extLst>
          </p:cNvPr>
          <p:cNvSpPr/>
          <p:nvPr/>
        </p:nvSpPr>
        <p:spPr>
          <a:xfrm>
            <a:off x="218541" y="2542881"/>
            <a:ext cx="8720810" cy="3813457"/>
          </a:xfrm>
          <a:prstGeom prst="rect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49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B7C4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028700"/>
            <a:ext cx="1663700" cy="571500"/>
          </a:xfrm>
          <a:prstGeom prst="rect">
            <a:avLst/>
          </a:prstGeom>
        </p:spPr>
      </p:pic>
      <p:pic>
        <p:nvPicPr>
          <p:cNvPr id="5" name="图片 4" descr="ws_B7C5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500" y="1879600"/>
            <a:ext cx="2552700" cy="800100"/>
          </a:xfrm>
          <a:prstGeom prst="rect">
            <a:avLst/>
          </a:prstGeom>
        </p:spPr>
      </p:pic>
      <p:pic>
        <p:nvPicPr>
          <p:cNvPr id="6" name="图片 5" descr="ws_B7C6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1700" y="1981200"/>
            <a:ext cx="3441700" cy="736600"/>
          </a:xfrm>
          <a:prstGeom prst="rect">
            <a:avLst/>
          </a:prstGeom>
        </p:spPr>
      </p:pic>
      <p:pic>
        <p:nvPicPr>
          <p:cNvPr id="7" name="图片 6" descr="ws_B7D6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1400" y="3225800"/>
            <a:ext cx="482600" cy="101600"/>
          </a:xfrm>
          <a:prstGeom prst="rect">
            <a:avLst/>
          </a:prstGeom>
        </p:spPr>
      </p:pic>
      <p:pic>
        <p:nvPicPr>
          <p:cNvPr id="8" name="图片 7" descr="ws_B7D7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30500" y="4152900"/>
            <a:ext cx="1562100" cy="342900"/>
          </a:xfrm>
          <a:prstGeom prst="rect">
            <a:avLst/>
          </a:prstGeom>
        </p:spPr>
      </p:pic>
      <p:pic>
        <p:nvPicPr>
          <p:cNvPr id="9" name="图片 8" descr="ws_B7D8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17800" y="5041900"/>
            <a:ext cx="3898900" cy="1016000"/>
          </a:xfrm>
          <a:prstGeom prst="rect">
            <a:avLst/>
          </a:prstGeom>
        </p:spPr>
      </p:pic>
      <p:pic>
        <p:nvPicPr>
          <p:cNvPr id="10" name="图片 9" descr="ws_B7D9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求解思路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6388" y="1221521"/>
            <a:ext cx="7357980" cy="219855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若将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y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看作类后验概率估计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99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可写为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0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然后，可使用“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极大似然法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”                估计参数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3126" y="1169926"/>
            <a:ext cx="597921" cy="22698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dirty="0"/>
              <a:t>	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则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2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1802" dirty="0">
                <a:solidFill>
                  <a:srgbClr val="00B050"/>
                </a:solidFill>
                <a:latin typeface="微软雅黑"/>
              </a:rPr>
              <a:t>第</a:t>
            </a:r>
            <a:r>
              <a:rPr lang="en-US" altLang="zh-CN" sz="1802" dirty="0">
                <a:solidFill>
                  <a:srgbClr val="00B050"/>
                </a:solidFill>
                <a:latin typeface="Times New Roman"/>
              </a:rPr>
              <a:t>7</a:t>
            </a:r>
            <a:r>
              <a:rPr lang="zh-CN" altLang="en-US" sz="1802" dirty="0">
                <a:solidFill>
                  <a:srgbClr val="00B050"/>
                </a:solidFill>
                <a:latin typeface="微软雅黑"/>
              </a:rPr>
              <a:t>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1386" y="3471667"/>
            <a:ext cx="6943261" cy="29840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(maximum likelihood method)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17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给定数据集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6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对率回归模型最大化“对数似然”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(log-likelihood)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函数</a:t>
            </a: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6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6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6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6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也就是令每个样本属于其真实标记的概率越大越好。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3AB03-4876-4101-85DC-71CFC2AD4B18}"/>
              </a:ext>
            </a:extLst>
          </p:cNvPr>
          <p:cNvSpPr/>
          <p:nvPr/>
        </p:nvSpPr>
        <p:spPr>
          <a:xfrm>
            <a:off x="936686" y="4005064"/>
            <a:ext cx="6943261" cy="2450625"/>
          </a:xfrm>
          <a:prstGeom prst="rect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48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67B019EF-6373-4451-9B60-5740C8646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3913"/>
            <a:ext cx="9144000" cy="613031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179536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极大似然法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8541" y="1197620"/>
            <a:ext cx="8673939" cy="46674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设总体的概率密度函数</a:t>
            </a: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(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或分布律</a:t>
            </a: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)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为                        ，                为从该总体中抽出的样本。因为                   相互独立且同分布，它们的联合概率密度函数（或联合概率）为：</a:t>
            </a: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    </a:t>
            </a: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其中，                 被看作固定但是未知的参数。</a:t>
            </a: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当我们已经观测到一组样本观测值                    时， 要去估计未知参数，一种直观的想法就是，哪一组</a:t>
            </a:r>
            <a:r>
              <a:rPr lang="zh-CN" altLang="en-US" sz="2196" b="1" dirty="0">
                <a:solidFill>
                  <a:srgbClr val="000000"/>
                </a:solidFill>
                <a:latin typeface="微软雅黑"/>
              </a:rPr>
              <a:t>参数值使得现在的样本观测值出现的概率最大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，哪一组参数可能就是真正的参数， 我们就用它作为参数的估计值，这就是所谓的极大似然估计。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44</a:t>
            </a:fld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DF130CB-E1C9-47E2-A67F-599911913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2512" y="1272055"/>
          <a:ext cx="2084155" cy="41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DF130CB-E1C9-47E2-A67F-599911913C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2512" y="1272055"/>
                        <a:ext cx="2084155" cy="416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3559FC1-A451-438B-9BFA-46683A0A9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6667" y="1267075"/>
          <a:ext cx="1644537" cy="442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3559FC1-A451-438B-9BFA-46683A0A9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6667" y="1267075"/>
                        <a:ext cx="1644537" cy="442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AD4C0F-97CB-41D9-A3C2-464686C2D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458" y="1790487"/>
          <a:ext cx="1590706" cy="44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DAD4C0F-97CB-41D9-A3C2-464686C2D7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8458" y="1790487"/>
                        <a:ext cx="1590706" cy="448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B07B56A-CA48-431D-B476-C26875FC4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307" y="2597650"/>
          <a:ext cx="6670062" cy="89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0" imgW="3225600" imgH="431640" progId="Equation.DSMT4">
                  <p:embed/>
                </p:oleObj>
              </mc:Choice>
              <mc:Fallback>
                <p:oleObj name="Equation" r:id="rId10" imgW="322560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4B07B56A-CA48-431D-B476-C26875FC44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4307" y="2597650"/>
                        <a:ext cx="6670062" cy="892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6716E39-73E2-4D7F-A71C-07223FDAE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8121" y="3415292"/>
          <a:ext cx="16462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2" imgW="761760" imgH="228600" progId="Equation.DSMT4">
                  <p:embed/>
                </p:oleObj>
              </mc:Choice>
              <mc:Fallback>
                <p:oleObj name="Equation" r:id="rId12" imgW="76176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B6716E39-73E2-4D7F-A71C-07223FDAE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8121" y="3415292"/>
                        <a:ext cx="1646238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D6A451F-DFF3-4A80-AB13-BC3F4BE1B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984" y="3926653"/>
          <a:ext cx="1590706" cy="44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4" imgW="736560" imgH="228600" progId="Equation.DSMT4">
                  <p:embed/>
                </p:oleObj>
              </mc:Choice>
              <mc:Fallback>
                <p:oleObj name="Equation" r:id="rId14" imgW="73656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6D6A451F-DFF3-4A80-AB13-BC3F4BE1B9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7984" y="3926653"/>
                        <a:ext cx="1590706" cy="448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C304E4-A95F-4E6C-9C34-CFD9588325B3}"/>
              </a:ext>
            </a:extLst>
          </p:cNvPr>
          <p:cNvSpPr/>
          <p:nvPr/>
        </p:nvSpPr>
        <p:spPr>
          <a:xfrm>
            <a:off x="189966" y="3948664"/>
            <a:ext cx="8673939" cy="1963569"/>
          </a:xfrm>
          <a:prstGeom prst="rect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98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3913"/>
            <a:ext cx="9144000" cy="613031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179536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极大似然法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8541" y="1197620"/>
            <a:ext cx="8673939" cy="43252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b="1" dirty="0">
                <a:solidFill>
                  <a:srgbClr val="000000"/>
                </a:solidFill>
                <a:latin typeface="微软雅黑"/>
              </a:rPr>
              <a:t>极大似然估计的具体方法：</a:t>
            </a:r>
            <a:endParaRPr lang="en-US" altLang="zh-CN" sz="2196" b="1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通常记                                                          ，并称其为似然函数。于是     的极大似然估计就归结为求         的最大值点。由于对数函数是单调递增函数，所以</a:t>
            </a: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    </a:t>
            </a: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与        有相同的最大值点，而在许多情况下， 求              的最大值点比较简单，于是，我们就将求	        的最大值点转化为了求               的最大值点，通常称               为</a:t>
            </a:r>
            <a:r>
              <a:rPr lang="zh-CN" altLang="en-US" sz="2196" b="1" dirty="0">
                <a:solidFill>
                  <a:srgbClr val="000000"/>
                </a:solidFill>
                <a:latin typeface="微软雅黑"/>
              </a:rPr>
              <a:t>对数似然函数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。</a:t>
            </a: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45</a:t>
            </a:fld>
            <a:endParaRPr lang="zh-CN" altLang="en-US" dirty="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6716E39-73E2-4D7F-A71C-07223FDAE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3827" y="1828050"/>
          <a:ext cx="4746626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5" imgW="2197080" imgH="228600" progId="Equation.DSMT4">
                  <p:embed/>
                </p:oleObj>
              </mc:Choice>
              <mc:Fallback>
                <p:oleObj name="Equation" r:id="rId5" imgW="21970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B6716E39-73E2-4D7F-A71C-07223FDAE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3827" y="1828050"/>
                        <a:ext cx="4746626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CF1EFC-0DF2-48E8-A940-35A075341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238" y="3205784"/>
          <a:ext cx="7566543" cy="85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7" imgW="3974760" imgH="457200" progId="Equation.DSMT4">
                  <p:embed/>
                </p:oleObj>
              </mc:Choice>
              <mc:Fallback>
                <p:oleObj name="Equation" r:id="rId7" imgW="3974760" imgH="457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CF1EFC-0DF2-48E8-A940-35A075341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2238" y="3205784"/>
                        <a:ext cx="7566543" cy="859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65E8B5F-B57C-4680-99E2-A431C685D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328" y="2431292"/>
          <a:ext cx="432409" cy="36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65E8B5F-B57C-4680-99E2-A431C685D3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328" y="2431292"/>
                        <a:ext cx="432409" cy="36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6DC8E2F-26F4-4B10-9ED0-D7E45C9D5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5510" y="2400197"/>
          <a:ext cx="768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6DC8E2F-26F4-4B10-9ED0-D7E45C9D56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55510" y="2400197"/>
                        <a:ext cx="7683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F00BD44-0EE2-440F-B414-2379F4887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153" y="3995167"/>
          <a:ext cx="768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F00BD44-0EE2-440F-B414-2379F48870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153" y="3995167"/>
                        <a:ext cx="7683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16B84DD-A16C-42E6-997E-530F99FA5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8184" y="3995167"/>
          <a:ext cx="1235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5" imgW="571320" imgH="203040" progId="Equation.DSMT4">
                  <p:embed/>
                </p:oleObj>
              </mc:Choice>
              <mc:Fallback>
                <p:oleObj name="Equation" r:id="rId15" imgW="57132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16B84DD-A16C-42E6-997E-530F99FA5B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28184" y="3995167"/>
                        <a:ext cx="12350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6D2EBEC-F92E-4717-ADEA-4E4EEAB16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176" y="4525019"/>
          <a:ext cx="768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7" imgW="355320" imgH="203040" progId="Equation.DSMT4">
                  <p:embed/>
                </p:oleObj>
              </mc:Choice>
              <mc:Fallback>
                <p:oleObj name="Equation" r:id="rId17" imgW="35532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6D2EBEC-F92E-4717-ADEA-4E4EEAB163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97176" y="4525019"/>
                        <a:ext cx="7683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D877E1C-9FB2-483F-9350-F51F56264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304" y="4525019"/>
          <a:ext cx="1235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8" imgW="571320" imgH="203040" progId="Equation.DSMT4">
                  <p:embed/>
                </p:oleObj>
              </mc:Choice>
              <mc:Fallback>
                <p:oleObj name="Equation" r:id="rId18" imgW="571320" imgH="203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2D877E1C-9FB2-483F-9350-F51F56264F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308304" y="4525019"/>
                        <a:ext cx="12350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9231703-C1E0-422B-8396-0689321B2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3768" y="5068748"/>
          <a:ext cx="1235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20" imgW="571320" imgH="203040" progId="Equation.DSMT4">
                  <p:embed/>
                </p:oleObj>
              </mc:Choice>
              <mc:Fallback>
                <p:oleObj name="Equation" r:id="rId20" imgW="571320" imgH="203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9231703-C1E0-422B-8396-0689321B24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83768" y="5068748"/>
                        <a:ext cx="12350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878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299C7DC3-96EB-42D0-B603-3ACCFD78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1158"/>
            <a:ext cx="9144000" cy="6130317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2644534" y="3157956"/>
            <a:ext cx="6327448" cy="1"/>
          </a:xfrm>
          <a:custGeom>
            <a:avLst/>
            <a:gdLst/>
            <a:ahLst/>
            <a:cxnLst/>
            <a:rect l="0" t="0" r="0" b="0"/>
            <a:pathLst>
              <a:path w="6327448" h="1">
                <a:moveTo>
                  <a:pt x="0" y="0"/>
                </a:moveTo>
                <a:lnTo>
                  <a:pt x="632744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340991" y="5477922"/>
            <a:ext cx="5123765" cy="1"/>
          </a:xfrm>
          <a:custGeom>
            <a:avLst/>
            <a:gdLst/>
            <a:ahLst/>
            <a:cxnLst/>
            <a:rect l="0" t="0" r="0" b="0"/>
            <a:pathLst>
              <a:path w="5123765" h="1">
                <a:moveTo>
                  <a:pt x="0" y="0"/>
                </a:moveTo>
                <a:lnTo>
                  <a:pt x="5123764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C99292-E10E-4E7A-80FB-4D10C4701A83}"/>
              </a:ext>
            </a:extLst>
          </p:cNvPr>
          <p:cNvGrpSpPr/>
          <p:nvPr/>
        </p:nvGrpSpPr>
        <p:grpSpPr>
          <a:xfrm>
            <a:off x="179512" y="3467604"/>
            <a:ext cx="8110119" cy="1651000"/>
            <a:chOff x="195681" y="1016000"/>
            <a:chExt cx="8110119" cy="1651000"/>
          </a:xfrm>
        </p:grpSpPr>
        <p:sp>
          <p:nvSpPr>
            <p:cNvPr id="43" name="TextBox 42"/>
            <p:cNvSpPr txBox="1"/>
            <p:nvPr/>
          </p:nvSpPr>
          <p:spPr>
            <a:xfrm>
              <a:off x="195681" y="1038570"/>
              <a:ext cx="256480" cy="2455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26"/>
                </a:lnSpc>
              </a:pPr>
              <a:r>
                <a:rPr lang="zh-CN" altLang="en-US" sz="2004" dirty="0">
                  <a:solidFill>
                    <a:srgbClr val="000000"/>
                  </a:solidFill>
                  <a:latin typeface="微软雅黑"/>
                </a:rPr>
                <a:t>令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7467A6F-CC0A-4561-9742-8F733FF08FF8}"/>
                </a:ext>
              </a:extLst>
            </p:cNvPr>
            <p:cNvGrpSpPr/>
            <p:nvPr/>
          </p:nvGrpSpPr>
          <p:grpSpPr>
            <a:xfrm>
              <a:off x="508000" y="1016000"/>
              <a:ext cx="7797800" cy="1651000"/>
              <a:chOff x="508000" y="1016000"/>
              <a:chExt cx="7797800" cy="1651000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2070468" y="1339463"/>
                <a:ext cx="1281874" cy="1"/>
              </a:xfrm>
              <a:custGeom>
                <a:avLst/>
                <a:gdLst/>
                <a:ahLst/>
                <a:cxnLst/>
                <a:rect l="0" t="0" r="0" b="0"/>
                <a:pathLst>
                  <a:path w="1281874" h="1">
                    <a:moveTo>
                      <a:pt x="0" y="0"/>
                    </a:moveTo>
                    <a:lnTo>
                      <a:pt x="1281873" y="0"/>
                    </a:lnTo>
                  </a:path>
                </a:pathLst>
              </a:custGeom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3996173" y="1318747"/>
                <a:ext cx="1099103" cy="1"/>
              </a:xfrm>
              <a:custGeom>
                <a:avLst/>
                <a:gdLst/>
                <a:ahLst/>
                <a:cxnLst/>
                <a:rect l="0" t="0" r="0" b="0"/>
                <a:pathLst>
                  <a:path w="1099103" h="1">
                    <a:moveTo>
                      <a:pt x="0" y="0"/>
                    </a:moveTo>
                    <a:lnTo>
                      <a:pt x="1099102" y="0"/>
                    </a:lnTo>
                  </a:path>
                </a:pathLst>
              </a:custGeom>
              <a:ln w="508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6327922" y="1342218"/>
                <a:ext cx="557084" cy="1"/>
              </a:xfrm>
              <a:custGeom>
                <a:avLst/>
                <a:gdLst/>
                <a:ahLst/>
                <a:cxnLst/>
                <a:rect l="0" t="0" r="0" b="0"/>
                <a:pathLst>
                  <a:path w="557084" h="1">
                    <a:moveTo>
                      <a:pt x="0" y="0"/>
                    </a:moveTo>
                    <a:lnTo>
                      <a:pt x="557083" y="0"/>
                    </a:lnTo>
                  </a:path>
                </a:pathLst>
              </a:custGeom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526617" y="1345558"/>
                <a:ext cx="1337694" cy="1"/>
              </a:xfrm>
              <a:custGeom>
                <a:avLst/>
                <a:gdLst/>
                <a:ahLst/>
                <a:cxnLst/>
                <a:rect l="0" t="0" r="0" b="0"/>
                <a:pathLst>
                  <a:path w="1337694" h="1">
                    <a:moveTo>
                      <a:pt x="0" y="0"/>
                    </a:moveTo>
                    <a:lnTo>
                      <a:pt x="1337693" y="0"/>
                    </a:lnTo>
                  </a:path>
                </a:pathLst>
              </a:custGeom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989420" y="1946376"/>
                <a:ext cx="3528626" cy="1"/>
              </a:xfrm>
              <a:custGeom>
                <a:avLst/>
                <a:gdLst/>
                <a:ahLst/>
                <a:cxnLst/>
                <a:rect l="0" t="0" r="0" b="0"/>
                <a:pathLst>
                  <a:path w="3528626" h="1">
                    <a:moveTo>
                      <a:pt x="0" y="0"/>
                    </a:moveTo>
                    <a:lnTo>
                      <a:pt x="3528625" y="0"/>
                    </a:lnTo>
                  </a:path>
                </a:pathLst>
              </a:custGeom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989444" y="2495016"/>
                <a:ext cx="5631089" cy="1"/>
              </a:xfrm>
              <a:custGeom>
                <a:avLst/>
                <a:gdLst/>
                <a:ahLst/>
                <a:cxnLst/>
                <a:rect l="0" t="0" r="0" b="0"/>
                <a:pathLst>
                  <a:path w="5631089" h="1">
                    <a:moveTo>
                      <a:pt x="0" y="0"/>
                    </a:moveTo>
                    <a:lnTo>
                      <a:pt x="5631088" y="0"/>
                    </a:lnTo>
                  </a:path>
                </a:pathLst>
              </a:custGeom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 descr="ws_BB92.tmp"/>
              <p:cNvPicPr>
                <a:picLocks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8000" y="1016000"/>
                <a:ext cx="1371600" cy="330200"/>
              </a:xfrm>
              <a:prstGeom prst="rect">
                <a:avLst/>
              </a:prstGeom>
            </p:spPr>
          </p:pic>
          <p:pic>
            <p:nvPicPr>
              <p:cNvPr id="11" name="图片 10" descr="ws_BB93.tmp"/>
              <p:cNvPicPr>
                <a:picLocks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57400" y="1016000"/>
                <a:ext cx="1308100" cy="330200"/>
              </a:xfrm>
              <a:prstGeom prst="rect">
                <a:avLst/>
              </a:prstGeom>
            </p:spPr>
          </p:pic>
          <p:pic>
            <p:nvPicPr>
              <p:cNvPr id="12" name="图片 11" descr="ws_BBA4.tmp"/>
              <p:cNvPicPr>
                <a:picLocks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87800" y="1016000"/>
                <a:ext cx="1117600" cy="292100"/>
              </a:xfrm>
              <a:prstGeom prst="rect">
                <a:avLst/>
              </a:prstGeom>
            </p:spPr>
          </p:pic>
          <p:pic>
            <p:nvPicPr>
              <p:cNvPr id="13" name="图片 12" descr="ws_BBA5.tmp"/>
              <p:cNvPicPr>
                <a:picLocks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311900" y="1016000"/>
                <a:ext cx="584200" cy="330200"/>
              </a:xfrm>
              <a:prstGeom prst="rect">
                <a:avLst/>
              </a:prstGeom>
            </p:spPr>
          </p:pic>
          <p:pic>
            <p:nvPicPr>
              <p:cNvPr id="14" name="图片 13" descr="ws_BBA6.tmp"/>
              <p:cNvPicPr>
                <a:picLocks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77900" y="1612900"/>
                <a:ext cx="3556000" cy="330200"/>
              </a:xfrm>
              <a:prstGeom prst="rect">
                <a:avLst/>
              </a:prstGeom>
            </p:spPr>
          </p:pic>
          <p:pic>
            <p:nvPicPr>
              <p:cNvPr id="15" name="图片 14" descr="ws_BBA7.tmp"/>
              <p:cNvPicPr>
                <a:picLocks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622800" y="1384300"/>
                <a:ext cx="1460500" cy="723900"/>
              </a:xfrm>
              <a:prstGeom prst="rect">
                <a:avLst/>
              </a:prstGeom>
            </p:spPr>
          </p:pic>
          <p:pic>
            <p:nvPicPr>
              <p:cNvPr id="16" name="图片 15" descr="ws_BBB7.tmp"/>
              <p:cNvPicPr>
                <a:picLocks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77900" y="2171700"/>
                <a:ext cx="5651500" cy="330200"/>
              </a:xfrm>
              <a:prstGeom prst="rect">
                <a:avLst/>
              </a:prstGeom>
            </p:spPr>
          </p:pic>
          <p:pic>
            <p:nvPicPr>
              <p:cNvPr id="17" name="图片 16" descr="ws_BBB8.tmp"/>
              <p:cNvPicPr>
                <a:picLocks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731000" y="1981200"/>
                <a:ext cx="1574800" cy="685800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1873885" y="1038570"/>
                <a:ext cx="256480" cy="24558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1926"/>
                  </a:lnSpc>
                </a:pPr>
                <a:r>
                  <a:rPr lang="zh-CN" altLang="en-US" sz="2004" dirty="0">
                    <a:solidFill>
                      <a:srgbClr val="000000"/>
                    </a:solidFill>
                    <a:latin typeface="微软雅黑"/>
                  </a:rPr>
                  <a:t>，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372358" y="1038570"/>
                <a:ext cx="512961" cy="24558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1926"/>
                  </a:lnSpc>
                </a:pPr>
                <a:r>
                  <a:rPr lang="zh-CN" altLang="en-US" sz="2004">
                    <a:solidFill>
                      <a:srgbClr val="000000"/>
                    </a:solidFill>
                    <a:latin typeface="微软雅黑"/>
                  </a:rPr>
                  <a:t>，则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213603" y="1038570"/>
                <a:ext cx="1025922" cy="24558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1926"/>
                  </a:lnSpc>
                </a:pPr>
                <a:r>
                  <a:rPr lang="zh-CN" altLang="en-US" sz="2004">
                    <a:solidFill>
                      <a:srgbClr val="000000"/>
                    </a:solidFill>
                    <a:latin typeface="微软雅黑"/>
                  </a:rPr>
                  <a:t>可简写为</a:t>
                </a: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324921" y="404664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求解思路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CDA6C7DD-284D-4FC8-B127-31C7CA2B4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4343" y="933461"/>
          <a:ext cx="30638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3" imgW="1409400" imgH="444240" progId="Equation.DSMT4">
                  <p:embed/>
                </p:oleObj>
              </mc:Choice>
              <mc:Fallback>
                <p:oleObj name="Equation" r:id="rId13" imgW="1409400" imgH="4442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CDA6C7DD-284D-4FC8-B127-31C7CA2B4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4343" y="933461"/>
                        <a:ext cx="3063875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A92CEA6C-6CD2-4DDF-AF3F-E17CC6208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4343" y="1986068"/>
          <a:ext cx="29289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5" imgW="1434960" imgH="406080" progId="Equation.DSMT4">
                  <p:embed/>
                </p:oleObj>
              </mc:Choice>
              <mc:Fallback>
                <p:oleObj name="Equation" r:id="rId15" imgW="1434960" imgH="4060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92CEA6C-6CD2-4DDF-AF3F-E17CC62084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4343" y="1986068"/>
                        <a:ext cx="2928938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05E527F9-C98B-494B-A044-3729403A220B}"/>
              </a:ext>
            </a:extLst>
          </p:cNvPr>
          <p:cNvSpPr/>
          <p:nvPr/>
        </p:nvSpPr>
        <p:spPr>
          <a:xfrm>
            <a:off x="5953555" y="1160063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3.23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C7BD1-A4F3-472E-B79F-0BE6B1C53BC5}"/>
              </a:ext>
            </a:extLst>
          </p:cNvPr>
          <p:cNvSpPr/>
          <p:nvPr/>
        </p:nvSpPr>
        <p:spPr>
          <a:xfrm>
            <a:off x="5980429" y="2159009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3.24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14D195A8-5738-4584-857D-05E7CF23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1158"/>
            <a:ext cx="9144000" cy="613031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2070468" y="1339463"/>
            <a:ext cx="1281874" cy="1"/>
          </a:xfrm>
          <a:custGeom>
            <a:avLst/>
            <a:gdLst/>
            <a:ahLst/>
            <a:cxnLst/>
            <a:rect l="0" t="0" r="0" b="0"/>
            <a:pathLst>
              <a:path w="1281874" h="1">
                <a:moveTo>
                  <a:pt x="0" y="0"/>
                </a:moveTo>
                <a:lnTo>
                  <a:pt x="12818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96173" y="1318747"/>
            <a:ext cx="1099103" cy="1"/>
          </a:xfrm>
          <a:custGeom>
            <a:avLst/>
            <a:gdLst/>
            <a:ahLst/>
            <a:cxnLst/>
            <a:rect l="0" t="0" r="0" b="0"/>
            <a:pathLst>
              <a:path w="1099103" h="1">
                <a:moveTo>
                  <a:pt x="0" y="0"/>
                </a:moveTo>
                <a:lnTo>
                  <a:pt x="1099102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27922" y="1342218"/>
            <a:ext cx="557084" cy="1"/>
          </a:xfrm>
          <a:custGeom>
            <a:avLst/>
            <a:gdLst/>
            <a:ahLst/>
            <a:cxnLst/>
            <a:rect l="0" t="0" r="0" b="0"/>
            <a:pathLst>
              <a:path w="557084" h="1">
                <a:moveTo>
                  <a:pt x="0" y="0"/>
                </a:moveTo>
                <a:lnTo>
                  <a:pt x="55708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6617" y="1345558"/>
            <a:ext cx="1337694" cy="1"/>
          </a:xfrm>
          <a:custGeom>
            <a:avLst/>
            <a:gdLst/>
            <a:ahLst/>
            <a:cxnLst/>
            <a:rect l="0" t="0" r="0" b="0"/>
            <a:pathLst>
              <a:path w="1337694" h="1">
                <a:moveTo>
                  <a:pt x="0" y="0"/>
                </a:moveTo>
                <a:lnTo>
                  <a:pt x="133769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989420" y="1946376"/>
            <a:ext cx="3528626" cy="1"/>
          </a:xfrm>
          <a:custGeom>
            <a:avLst/>
            <a:gdLst/>
            <a:ahLst/>
            <a:cxnLst/>
            <a:rect l="0" t="0" r="0" b="0"/>
            <a:pathLst>
              <a:path w="3528626" h="1">
                <a:moveTo>
                  <a:pt x="0" y="0"/>
                </a:moveTo>
                <a:lnTo>
                  <a:pt x="352862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989444" y="2495016"/>
            <a:ext cx="5631089" cy="1"/>
          </a:xfrm>
          <a:custGeom>
            <a:avLst/>
            <a:gdLst/>
            <a:ahLst/>
            <a:cxnLst/>
            <a:rect l="0" t="0" r="0" b="0"/>
            <a:pathLst>
              <a:path w="5631089" h="1">
                <a:moveTo>
                  <a:pt x="0" y="0"/>
                </a:moveTo>
                <a:lnTo>
                  <a:pt x="56310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644534" y="3157956"/>
            <a:ext cx="6327448" cy="1"/>
          </a:xfrm>
          <a:custGeom>
            <a:avLst/>
            <a:gdLst/>
            <a:ahLst/>
            <a:cxnLst/>
            <a:rect l="0" t="0" r="0" b="0"/>
            <a:pathLst>
              <a:path w="6327448" h="1">
                <a:moveTo>
                  <a:pt x="0" y="0"/>
                </a:moveTo>
                <a:lnTo>
                  <a:pt x="632744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BB92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000" y="1016000"/>
            <a:ext cx="1371600" cy="330200"/>
          </a:xfrm>
          <a:prstGeom prst="rect">
            <a:avLst/>
          </a:prstGeom>
        </p:spPr>
      </p:pic>
      <p:pic>
        <p:nvPicPr>
          <p:cNvPr id="11" name="图片 10" descr="ws_BB93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7400" y="1016000"/>
            <a:ext cx="1308100" cy="330200"/>
          </a:xfrm>
          <a:prstGeom prst="rect">
            <a:avLst/>
          </a:prstGeom>
        </p:spPr>
      </p:pic>
      <p:pic>
        <p:nvPicPr>
          <p:cNvPr id="12" name="图片 11" descr="ws_BBA4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87800" y="1016000"/>
            <a:ext cx="1117600" cy="292100"/>
          </a:xfrm>
          <a:prstGeom prst="rect">
            <a:avLst/>
          </a:prstGeom>
        </p:spPr>
      </p:pic>
      <p:pic>
        <p:nvPicPr>
          <p:cNvPr id="13" name="图片 12" descr="ws_BBA5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11900" y="1016000"/>
            <a:ext cx="584200" cy="330200"/>
          </a:xfrm>
          <a:prstGeom prst="rect">
            <a:avLst/>
          </a:prstGeom>
        </p:spPr>
      </p:pic>
      <p:pic>
        <p:nvPicPr>
          <p:cNvPr id="14" name="图片 13" descr="ws_BBA6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7900" y="1612900"/>
            <a:ext cx="3556000" cy="330200"/>
          </a:xfrm>
          <a:prstGeom prst="rect">
            <a:avLst/>
          </a:prstGeom>
        </p:spPr>
      </p:pic>
      <p:pic>
        <p:nvPicPr>
          <p:cNvPr id="15" name="图片 14" descr="ws_BBA7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22800" y="1384300"/>
            <a:ext cx="1460500" cy="723900"/>
          </a:xfrm>
          <a:prstGeom prst="rect">
            <a:avLst/>
          </a:prstGeom>
        </p:spPr>
      </p:pic>
      <p:pic>
        <p:nvPicPr>
          <p:cNvPr id="16" name="图片 15" descr="ws_BBB7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900" y="2171700"/>
            <a:ext cx="5651500" cy="330200"/>
          </a:xfrm>
          <a:prstGeom prst="rect">
            <a:avLst/>
          </a:prstGeom>
        </p:spPr>
      </p:pic>
      <p:pic>
        <p:nvPicPr>
          <p:cNvPr id="17" name="图片 16" descr="ws_BBB8.tmp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31000" y="1981200"/>
            <a:ext cx="1574800" cy="6858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5681" y="1038570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73885" y="1038570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2358" y="1038570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，则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13603" y="103857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可简写为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求解思路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0979" y="1664370"/>
            <a:ext cx="564257" cy="23334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再令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46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</a:t>
            </a:r>
            <a:endParaRPr lang="zh-CN" altLang="en-US" sz="1596" dirty="0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38" y="3407954"/>
            <a:ext cx="6954419" cy="631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B231970-AB11-4DBA-8CD7-4F5A66360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47" y="3385196"/>
          <a:ext cx="6985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3" imgW="2781000" imgH="228600" progId="Equation.DSMT4">
                  <p:embed/>
                </p:oleObj>
              </mc:Choice>
              <mc:Fallback>
                <p:oleObj name="Equation" r:id="rId13" imgW="278100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B231970-AB11-4DBA-8CD7-4F5A663604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147" y="3385196"/>
                        <a:ext cx="6985000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5632F8D-6E1D-4D59-9FD5-FB66262A4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6273" y="4980561"/>
          <a:ext cx="5995310" cy="60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5" imgW="2387520" imgH="241200" progId="Equation.DSMT4">
                  <p:embed/>
                </p:oleObj>
              </mc:Choice>
              <mc:Fallback>
                <p:oleObj name="Equation" r:id="rId15" imgW="2387520" imgH="241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25632F8D-6E1D-4D59-9FD5-FB66262A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6273" y="4980561"/>
                        <a:ext cx="5995310" cy="605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32">
            <a:extLst>
              <a:ext uri="{FF2B5EF4-FFF2-40B4-BE49-F238E27FC236}">
                <a16:creationId xmlns:a16="http://schemas.microsoft.com/office/drawing/2014/main" id="{894D489B-D694-4B20-A182-48F615B75650}"/>
              </a:ext>
            </a:extLst>
          </p:cNvPr>
          <p:cNvSpPr txBox="1"/>
          <p:nvPr/>
        </p:nvSpPr>
        <p:spPr>
          <a:xfrm>
            <a:off x="299378" y="4313656"/>
            <a:ext cx="8673939" cy="10131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或者：</a:t>
            </a: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   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67A661-B50B-4361-B538-6BD38453C204}"/>
              </a:ext>
            </a:extLst>
          </p:cNvPr>
          <p:cNvSpPr/>
          <p:nvPr/>
        </p:nvSpPr>
        <p:spPr>
          <a:xfrm>
            <a:off x="7533233" y="3377167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3.26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sp>
        <p:nvSpPr>
          <p:cNvPr id="28" name="TextBox 49">
            <a:extLst>
              <a:ext uri="{FF2B5EF4-FFF2-40B4-BE49-F238E27FC236}">
                <a16:creationId xmlns:a16="http://schemas.microsoft.com/office/drawing/2014/main" id="{EC19B0A8-F077-4758-83E8-F0FA94658D2B}"/>
              </a:ext>
            </a:extLst>
          </p:cNvPr>
          <p:cNvSpPr txBox="1"/>
          <p:nvPr/>
        </p:nvSpPr>
        <p:spPr>
          <a:xfrm>
            <a:off x="592797" y="4955360"/>
            <a:ext cx="6954419" cy="631110"/>
          </a:xfrm>
          <a:prstGeom prst="rect">
            <a:avLst/>
          </a:prstGeom>
          <a:noFill/>
          <a:ln w="22225">
            <a:solidFill>
              <a:srgbClr val="0066CC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41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3913"/>
            <a:ext cx="9144000" cy="613031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4060928" cy="3462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极大似然估计的似然函数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8541" y="1197620"/>
            <a:ext cx="8673939" cy="10131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根据对数函数似然函数的定义：</a:t>
            </a: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   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48</a:t>
            </a:fld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CF1EFC-0DF2-48E8-A940-35A075341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1747838"/>
          <a:ext cx="4849190" cy="96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5" imgW="2145960" imgH="431640" progId="Equation.DSMT4">
                  <p:embed/>
                </p:oleObj>
              </mc:Choice>
              <mc:Fallback>
                <p:oleObj name="Equation" r:id="rId5" imgW="2145960" imgH="431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CF1EFC-0DF2-48E8-A940-35A075341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6788" y="1747838"/>
                        <a:ext cx="4849190" cy="96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F1A6459-EFCE-4768-8516-3B40E5518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138" y="2983713"/>
          <a:ext cx="5618179" cy="10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7" imgW="2349360" imgH="431640" progId="Equation.DSMT4">
                  <p:embed/>
                </p:oleObj>
              </mc:Choice>
              <mc:Fallback>
                <p:oleObj name="Equation" r:id="rId7" imgW="2349360" imgH="431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F1A6459-EFCE-4768-8516-3B40E5518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8138" y="2983713"/>
                        <a:ext cx="5618179" cy="10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698F73F-3222-4C1B-822E-CDDFFF471C5F}"/>
              </a:ext>
            </a:extLst>
          </p:cNvPr>
          <p:cNvSpPr/>
          <p:nvPr/>
        </p:nvSpPr>
        <p:spPr>
          <a:xfrm>
            <a:off x="7258362" y="3190978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3.25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E49576B-6B46-4304-9CF4-538B8C6AC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328" y="4546787"/>
          <a:ext cx="6789710" cy="55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9" imgW="2781000" imgH="228600" progId="Equation.DSMT4">
                  <p:embed/>
                </p:oleObj>
              </mc:Choice>
              <mc:Fallback>
                <p:oleObj name="Equation" r:id="rId9" imgW="278100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E49576B-6B46-4304-9CF4-538B8C6AC5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8328" y="4546787"/>
                        <a:ext cx="6789710" cy="558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973AF1F-8FE8-4AF3-9050-3EE1F80A7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202238"/>
          <a:ext cx="61960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11" imgW="2590560" imgH="431640" progId="Equation.DSMT4">
                  <p:embed/>
                </p:oleObj>
              </mc:Choice>
              <mc:Fallback>
                <p:oleObj name="Equation" r:id="rId11" imgW="259056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973AF1F-8FE8-4AF3-9050-3EE1F80A7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7088" y="5202238"/>
                        <a:ext cx="6196012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49">
            <a:extLst>
              <a:ext uri="{FF2B5EF4-FFF2-40B4-BE49-F238E27FC236}">
                <a16:creationId xmlns:a16="http://schemas.microsoft.com/office/drawing/2014/main" id="{EC368B2C-84B9-40FD-8DF7-F044BEC95967}"/>
              </a:ext>
            </a:extLst>
          </p:cNvPr>
          <p:cNvSpPr txBox="1"/>
          <p:nvPr/>
        </p:nvSpPr>
        <p:spPr>
          <a:xfrm>
            <a:off x="1100768" y="4484013"/>
            <a:ext cx="6954419" cy="631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622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3913"/>
            <a:ext cx="9144000" cy="613031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394979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极大似然估计的似然函数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49</a:t>
            </a:fld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973AF1F-8FE8-4AF3-9050-3EE1F80A7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600" y="1090505"/>
          <a:ext cx="61960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5" imgW="2590560" imgH="431640" progId="Equation.DSMT4">
                  <p:embed/>
                </p:oleObj>
              </mc:Choice>
              <mc:Fallback>
                <p:oleObj name="Equation" r:id="rId5" imgW="259056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973AF1F-8FE8-4AF3-9050-3EE1F80A7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1090505"/>
                        <a:ext cx="6196012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498B3E5-CEB2-465A-844D-543BEA6D6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" y="2166938"/>
          <a:ext cx="27606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7" imgW="1269720" imgH="444240" progId="Equation.DSMT4">
                  <p:embed/>
                </p:oleObj>
              </mc:Choice>
              <mc:Fallback>
                <p:oleObj name="Equation" r:id="rId7" imgW="126972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498B3E5-CEB2-465A-844D-543BEA6D6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975" y="2166938"/>
                        <a:ext cx="2760663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9E950AB-97C2-45EA-B612-FEFF74EFD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2222500"/>
          <a:ext cx="26177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9" imgW="1282680" imgH="406080" progId="Equation.DSMT4">
                  <p:embed/>
                </p:oleObj>
              </mc:Choice>
              <mc:Fallback>
                <p:oleObj name="Equation" r:id="rId9" imgW="1282680" imgH="4060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9E950AB-97C2-45EA-B612-FEFF74EFDC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2138" y="2222500"/>
                        <a:ext cx="2617787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359EA61-1797-4FB7-BF44-5B9E4A1E7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2267" y="3082925"/>
          <a:ext cx="51022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11" imgW="2133360" imgH="457200" progId="Equation.DSMT4">
                  <p:embed/>
                </p:oleObj>
              </mc:Choice>
              <mc:Fallback>
                <p:oleObj name="Equation" r:id="rId11" imgW="2133360" imgH="457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359EA61-1797-4FB7-BF44-5B9E4A1E7C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2267" y="3082925"/>
                        <a:ext cx="5102225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F315BA7-0A34-4DF0-B5E8-D70843FDE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6294" y="4113213"/>
          <a:ext cx="36147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3" imgW="1511280" imgH="457200" progId="Equation.DSMT4">
                  <p:embed/>
                </p:oleObj>
              </mc:Choice>
              <mc:Fallback>
                <p:oleObj name="Equation" r:id="rId13" imgW="1511280" imgH="457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F315BA7-0A34-4DF0-B5E8-D70843FDE9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294" y="4113213"/>
                        <a:ext cx="3614737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67F4ADD-A122-4D7F-8852-DF5A298B5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772" y="5135671"/>
          <a:ext cx="58324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15" imgW="2438280" imgH="431640" progId="Equation.DSMT4">
                  <p:embed/>
                </p:oleObj>
              </mc:Choice>
              <mc:Fallback>
                <p:oleObj name="Equation" r:id="rId15" imgW="2438280" imgH="4316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67F4ADD-A122-4D7F-8852-DF5A298B55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1772" y="5135671"/>
                        <a:ext cx="5832475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10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842910" y="2735618"/>
            <a:ext cx="5095540" cy="1"/>
          </a:xfrm>
          <a:custGeom>
            <a:avLst/>
            <a:gdLst/>
            <a:ahLst/>
            <a:cxnLst/>
            <a:rect l="0" t="0" r="0" b="0"/>
            <a:pathLst>
              <a:path w="5095540" h="1">
                <a:moveTo>
                  <a:pt x="0" y="0"/>
                </a:moveTo>
                <a:lnTo>
                  <a:pt x="5095539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842877" y="3686594"/>
            <a:ext cx="4484151" cy="1"/>
          </a:xfrm>
          <a:custGeom>
            <a:avLst/>
            <a:gdLst/>
            <a:ahLst/>
            <a:cxnLst/>
            <a:rect l="0" t="0" r="0" b="0"/>
            <a:pathLst>
              <a:path w="4484151" h="1">
                <a:moveTo>
                  <a:pt x="0" y="0"/>
                </a:moveTo>
                <a:lnTo>
                  <a:pt x="448415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729796" y="1528858"/>
            <a:ext cx="194915" cy="69333"/>
          </a:xfrm>
          <a:custGeom>
            <a:avLst/>
            <a:gdLst/>
            <a:ahLst/>
            <a:cxnLst/>
            <a:rect l="0" t="0" r="0" b="0"/>
            <a:pathLst>
              <a:path w="194915" h="69333">
                <a:moveTo>
                  <a:pt x="0" y="0"/>
                </a:moveTo>
                <a:lnTo>
                  <a:pt x="194914" y="0"/>
                </a:lnTo>
                <a:lnTo>
                  <a:pt x="194914" y="69332"/>
                </a:lnTo>
                <a:lnTo>
                  <a:pt x="0" y="69332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520288" y="1526144"/>
            <a:ext cx="105559" cy="67702"/>
          </a:xfrm>
          <a:custGeom>
            <a:avLst/>
            <a:gdLst/>
            <a:ahLst/>
            <a:cxnLst/>
            <a:rect l="0" t="0" r="0" b="0"/>
            <a:pathLst>
              <a:path w="105559" h="67702">
                <a:moveTo>
                  <a:pt x="0" y="0"/>
                </a:moveTo>
                <a:lnTo>
                  <a:pt x="105558" y="0"/>
                </a:lnTo>
                <a:lnTo>
                  <a:pt x="105558" y="67701"/>
                </a:lnTo>
                <a:lnTo>
                  <a:pt x="0" y="6770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280526" y="6181333"/>
            <a:ext cx="3224009" cy="1"/>
          </a:xfrm>
          <a:custGeom>
            <a:avLst/>
            <a:gdLst/>
            <a:ahLst/>
            <a:cxnLst/>
            <a:rect l="0" t="0" r="0" b="0"/>
            <a:pathLst>
              <a:path w="3224009" h="1">
                <a:moveTo>
                  <a:pt x="0" y="0"/>
                </a:moveTo>
                <a:lnTo>
                  <a:pt x="322400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261178" y="5740040"/>
            <a:ext cx="2500895" cy="1"/>
          </a:xfrm>
          <a:custGeom>
            <a:avLst/>
            <a:gdLst/>
            <a:ahLst/>
            <a:cxnLst/>
            <a:rect l="0" t="0" r="0" b="0"/>
            <a:pathLst>
              <a:path w="2500895" h="1">
                <a:moveTo>
                  <a:pt x="0" y="0"/>
                </a:moveTo>
                <a:lnTo>
                  <a:pt x="250089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A13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500" y="1371600"/>
            <a:ext cx="228600" cy="165100"/>
          </a:xfrm>
          <a:prstGeom prst="rect">
            <a:avLst/>
          </a:prstGeom>
        </p:spPr>
      </p:pic>
      <p:pic>
        <p:nvPicPr>
          <p:cNvPr id="9" name="图片 8" descr="ws_A138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1900" y="1308100"/>
            <a:ext cx="139700" cy="228600"/>
          </a:xfrm>
          <a:prstGeom prst="rect">
            <a:avLst/>
          </a:prstGeom>
        </p:spPr>
      </p:pic>
      <p:pic>
        <p:nvPicPr>
          <p:cNvPr id="10" name="图片 9" descr="ws_A148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8800" y="1816100"/>
            <a:ext cx="5118100" cy="914400"/>
          </a:xfrm>
          <a:prstGeom prst="rect">
            <a:avLst/>
          </a:prstGeom>
        </p:spPr>
      </p:pic>
      <p:pic>
        <p:nvPicPr>
          <p:cNvPr id="11" name="图片 10" descr="ws_A149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800" y="2755900"/>
            <a:ext cx="4508500" cy="927100"/>
          </a:xfrm>
          <a:prstGeom prst="rect">
            <a:avLst/>
          </a:prstGeom>
        </p:spPr>
      </p:pic>
      <p:pic>
        <p:nvPicPr>
          <p:cNvPr id="12" name="图片 11" descr="ws_A14A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000" y="4660900"/>
            <a:ext cx="3251200" cy="1524000"/>
          </a:xfrm>
          <a:prstGeom prst="rect">
            <a:avLst/>
          </a:prstGeom>
        </p:spPr>
      </p:pic>
      <p:pic>
        <p:nvPicPr>
          <p:cNvPr id="13" name="图片 12" descr="ws_A14B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5100" y="5092700"/>
            <a:ext cx="2527300" cy="647700"/>
          </a:xfrm>
          <a:prstGeom prst="rect">
            <a:avLst/>
          </a:prstGeom>
        </p:spPr>
      </p:pic>
      <p:pic>
        <p:nvPicPr>
          <p:cNvPr id="14" name="图片 13" descr="ws_A14C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5975" y="1289308"/>
            <a:ext cx="923330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>
                <a:solidFill>
                  <a:srgbClr val="000000"/>
                </a:solidFill>
                <a:latin typeface="微软雅黑"/>
              </a:rPr>
              <a:t>分别对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61972" y="1289308"/>
            <a:ext cx="307777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>
                <a:solidFill>
                  <a:srgbClr val="000000"/>
                </a:solidFill>
                <a:latin typeface="微软雅黑"/>
              </a:rPr>
              <a:t>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9588" y="1289308"/>
            <a:ext cx="923330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>
                <a:solidFill>
                  <a:srgbClr val="000000"/>
                </a:solidFill>
                <a:latin typeface="微软雅黑"/>
              </a:rPr>
              <a:t>求导：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7252" y="4065396"/>
            <a:ext cx="4732001" cy="3481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/>
              </a:rPr>
              <a:t>令导数为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0, </a:t>
            </a:r>
            <a:r>
              <a:rPr lang="zh-CN" altLang="en-US" sz="2400">
                <a:solidFill>
                  <a:srgbClr val="000000"/>
                </a:solidFill>
                <a:latin typeface="微软雅黑"/>
              </a:rPr>
              <a:t>得到闭式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(closed-form)</a:t>
            </a:r>
            <a:r>
              <a:rPr lang="zh-CN" altLang="en-US" sz="2400">
                <a:solidFill>
                  <a:srgbClr val="000000"/>
                </a:solidFill>
                <a:latin typeface="微软雅黑"/>
              </a:rPr>
              <a:t>解：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5862"/>
            <a:ext cx="9144000" cy="6222138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394979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极大似然估计的似然函数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50</a:t>
            </a:fld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359EA61-1797-4FB7-BF44-5B9E4A1E7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" y="764355"/>
          <a:ext cx="877728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5" imgW="3670200" imgH="863280" progId="Equation.DSMT4">
                  <p:embed/>
                </p:oleObj>
              </mc:Choice>
              <mc:Fallback>
                <p:oleObj name="Equation" r:id="rId5" imgW="3670200" imgH="8632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359EA61-1797-4FB7-BF44-5B9E4A1E7C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356" y="764355"/>
                        <a:ext cx="8777288" cy="204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9A5F2E5-8695-4EDA-B6C3-D01BE7608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387" y="2772515"/>
          <a:ext cx="7624763" cy="3865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7" imgW="3187440" imgH="1752480" progId="Equation.DSMT4">
                  <p:embed/>
                </p:oleObj>
              </mc:Choice>
              <mc:Fallback>
                <p:oleObj name="Equation" r:id="rId7" imgW="3187440" imgH="1752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9A5F2E5-8695-4EDA-B6C3-D01BE7608B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387" y="2772515"/>
                        <a:ext cx="7624763" cy="3865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959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5862"/>
            <a:ext cx="9144000" cy="6222138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394979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极大似然估计的似然函数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51</a:t>
            </a:fld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359EA61-1797-4FB7-BF44-5B9E4A1E7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1024564"/>
          <a:ext cx="51943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5" imgW="2171520" imgH="431640" progId="Equation.DSMT4">
                  <p:embed/>
                </p:oleObj>
              </mc:Choice>
              <mc:Fallback>
                <p:oleObj name="Equation" r:id="rId5" imgW="2171520" imgH="431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359EA61-1797-4FB7-BF44-5B9E4A1E7C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8900" y="1024564"/>
                        <a:ext cx="5194300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9A5F2E5-8695-4EDA-B6C3-D01BE7608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2072318"/>
          <a:ext cx="57419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7" imgW="2400120" imgH="431640" progId="Equation.DSMT4">
                  <p:embed/>
                </p:oleObj>
              </mc:Choice>
              <mc:Fallback>
                <p:oleObj name="Equation" r:id="rId7" imgW="2400120" imgH="4316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9A5F2E5-8695-4EDA-B6C3-D01BE7608B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8900" y="2072318"/>
                        <a:ext cx="5741987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A6BD70-67DD-44F0-9396-50E5A3306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018" y="3247568"/>
          <a:ext cx="48307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9" imgW="2019240" imgH="431640" progId="Equation.DSMT4">
                  <p:embed/>
                </p:oleObj>
              </mc:Choice>
              <mc:Fallback>
                <p:oleObj name="Equation" r:id="rId9" imgW="2019240" imgH="431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8A6BD70-67DD-44F0-9396-50E5A33067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8018" y="3247568"/>
                        <a:ext cx="4830762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501017C-CB04-4F2B-BF8A-F7E6CA659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4422775"/>
          <a:ext cx="480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11" imgW="2006280" imgH="431640" progId="Equation.DSMT4">
                  <p:embed/>
                </p:oleObj>
              </mc:Choice>
              <mc:Fallback>
                <p:oleObj name="Equation" r:id="rId11" imgW="2006280" imgH="431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501017C-CB04-4F2B-BF8A-F7E6CA659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3188" y="4422775"/>
                        <a:ext cx="48006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960BCA8-29C8-40F5-A5B1-EC0F121250DE}"/>
              </a:ext>
            </a:extLst>
          </p:cNvPr>
          <p:cNvSpPr/>
          <p:nvPr/>
        </p:nvSpPr>
        <p:spPr>
          <a:xfrm>
            <a:off x="6818116" y="4619721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3.27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81834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3913"/>
            <a:ext cx="9144000" cy="613031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394979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极大似然估计的似然函数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8540" y="1074540"/>
            <a:ext cx="8673939" cy="10131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根据对数函数似然函数的定义：</a:t>
            </a: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   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52</a:t>
            </a:fld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CF1EFC-0DF2-48E8-A940-35A075341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3970" y="1475559"/>
          <a:ext cx="4849190" cy="96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2145960" imgH="431640" progId="Equation.DSMT4">
                  <p:embed/>
                </p:oleObj>
              </mc:Choice>
              <mc:Fallback>
                <p:oleObj name="Equation" r:id="rId5" imgW="2145960" imgH="431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CF1EFC-0DF2-48E8-A940-35A075341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3970" y="1475559"/>
                        <a:ext cx="4849190" cy="96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2">
            <a:extLst>
              <a:ext uri="{FF2B5EF4-FFF2-40B4-BE49-F238E27FC236}">
                <a16:creationId xmlns:a16="http://schemas.microsoft.com/office/drawing/2014/main" id="{50767573-FC9B-4FB4-8577-0C49CA53E230}"/>
              </a:ext>
            </a:extLst>
          </p:cNvPr>
          <p:cNvSpPr txBox="1"/>
          <p:nvPr/>
        </p:nvSpPr>
        <p:spPr>
          <a:xfrm>
            <a:off x="218540" y="2303195"/>
            <a:ext cx="8673939" cy="209448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由于此时的</a:t>
            </a: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y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为离散型， 所以将对数似然函数中的概率密度函数换成分布律即可：</a:t>
            </a: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    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F1A6459-EFCE-4768-8516-3B40E5518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360" y="2751187"/>
          <a:ext cx="5618179" cy="10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2349360" imgH="431640" progId="Equation.DSMT4">
                  <p:embed/>
                </p:oleObj>
              </mc:Choice>
              <mc:Fallback>
                <p:oleObj name="Equation" r:id="rId7" imgW="2349360" imgH="431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F1A6459-EFCE-4768-8516-3B40E5518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1360" y="2751187"/>
                        <a:ext cx="5618179" cy="10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698F73F-3222-4C1B-822E-CDDFFF471C5F}"/>
              </a:ext>
            </a:extLst>
          </p:cNvPr>
          <p:cNvSpPr/>
          <p:nvPr/>
        </p:nvSpPr>
        <p:spPr>
          <a:xfrm>
            <a:off x="7270038" y="2951056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3.25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E49576B-6B46-4304-9CF4-538B8C6AC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825" y="3672521"/>
          <a:ext cx="6789710" cy="55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9" imgW="2781000" imgH="228600" progId="Equation.DSMT4">
                  <p:embed/>
                </p:oleObj>
              </mc:Choice>
              <mc:Fallback>
                <p:oleObj name="Equation" r:id="rId9" imgW="278100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E49576B-6B46-4304-9CF4-538B8C6AC5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3825" y="3672521"/>
                        <a:ext cx="6789710" cy="558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973AF1F-8FE8-4AF3-9050-3EE1F80A7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5168900"/>
          <a:ext cx="53165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11" imgW="2222280" imgH="431640" progId="Equation.DSMT4">
                  <p:embed/>
                </p:oleObj>
              </mc:Choice>
              <mc:Fallback>
                <p:oleObj name="Equation" r:id="rId11" imgW="222228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973AF1F-8FE8-4AF3-9050-3EE1F80A7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3175" y="5168900"/>
                        <a:ext cx="5316538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26C1E35-D1B1-4BB4-A674-8C5D60A9F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589" y="4467418"/>
          <a:ext cx="5995310" cy="60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13" imgW="2387520" imgH="241200" progId="Equation.DSMT4">
                  <p:embed/>
                </p:oleObj>
              </mc:Choice>
              <mc:Fallback>
                <p:oleObj name="Equation" r:id="rId13" imgW="238752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26C1E35-D1B1-4BB4-A674-8C5D60A9F7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4589" y="4467418"/>
                        <a:ext cx="5995310" cy="605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9">
            <a:extLst>
              <a:ext uri="{FF2B5EF4-FFF2-40B4-BE49-F238E27FC236}">
                <a16:creationId xmlns:a16="http://schemas.microsoft.com/office/drawing/2014/main" id="{FF9B4F1D-DE4A-40FF-B976-6A8CBDADC51F}"/>
              </a:ext>
            </a:extLst>
          </p:cNvPr>
          <p:cNvSpPr txBox="1"/>
          <p:nvPr/>
        </p:nvSpPr>
        <p:spPr>
          <a:xfrm>
            <a:off x="665581" y="4498155"/>
            <a:ext cx="6954419" cy="631110"/>
          </a:xfrm>
          <a:prstGeom prst="rect">
            <a:avLst/>
          </a:prstGeom>
          <a:noFill/>
          <a:ln w="22225">
            <a:solidFill>
              <a:srgbClr val="0066CC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812E2F0D-B724-4A34-8048-A5A6F131D746}"/>
              </a:ext>
            </a:extLst>
          </p:cNvPr>
          <p:cNvSpPr txBox="1"/>
          <p:nvPr/>
        </p:nvSpPr>
        <p:spPr>
          <a:xfrm>
            <a:off x="665581" y="3629504"/>
            <a:ext cx="6954419" cy="631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99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3913"/>
            <a:ext cx="9144000" cy="613031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394979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极大似然估计的似然函数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53</a:t>
            </a:fld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973AF1F-8FE8-4AF3-9050-3EE1F80A7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" y="790562"/>
          <a:ext cx="8413750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5" imgW="3517560" imgH="2260440" progId="Equation.DSMT4">
                  <p:embed/>
                </p:oleObj>
              </mc:Choice>
              <mc:Fallback>
                <p:oleObj name="Equation" r:id="rId5" imgW="3517560" imgH="22604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973AF1F-8FE8-4AF3-9050-3EE1F80A7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125" y="790562"/>
                        <a:ext cx="8413750" cy="534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587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3913"/>
            <a:ext cx="9144000" cy="613031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394979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极大似然估计的似然函数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54</a:t>
            </a:fld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973AF1F-8FE8-4AF3-9050-3EE1F80A7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873" y="1103515"/>
          <a:ext cx="62579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5" imgW="2616120" imgH="482400" progId="Equation.DSMT4">
                  <p:embed/>
                </p:oleObj>
              </mc:Choice>
              <mc:Fallback>
                <p:oleObj name="Equation" r:id="rId5" imgW="2616120" imgH="4824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973AF1F-8FE8-4AF3-9050-3EE1F80A7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873" y="1103515"/>
                        <a:ext cx="6257925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38F417C-DEEB-4542-9CEE-00211EE5E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233" y="2214404"/>
          <a:ext cx="27606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7" imgW="1269720" imgH="444240" progId="Equation.DSMT4">
                  <p:embed/>
                </p:oleObj>
              </mc:Choice>
              <mc:Fallback>
                <p:oleObj name="Equation" r:id="rId7" imgW="126972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38F417C-DEEB-4542-9CEE-00211EE5E0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7233" y="2214404"/>
                        <a:ext cx="2760663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51FAFF1-F2DD-4BB5-8C76-A5657A712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6362" y="2301716"/>
          <a:ext cx="26177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9" imgW="1282680" imgH="406080" progId="Equation.DSMT4">
                  <p:embed/>
                </p:oleObj>
              </mc:Choice>
              <mc:Fallback>
                <p:oleObj name="Equation" r:id="rId9" imgW="1282680" imgH="4060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51FAFF1-F2DD-4BB5-8C76-A5657A7126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96362" y="2301716"/>
                        <a:ext cx="2617787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3938093-67F4-4437-AE81-2F87B3C33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543" y="3175606"/>
          <a:ext cx="5773737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11" imgW="2412720" imgH="1333440" progId="Equation.DSMT4">
                  <p:embed/>
                </p:oleObj>
              </mc:Choice>
              <mc:Fallback>
                <p:oleObj name="Equation" r:id="rId11" imgW="2412720" imgH="13334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3938093-67F4-4437-AE81-2F87B3C335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7543" y="3175606"/>
                        <a:ext cx="5773737" cy="315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3AA091E-A78C-4CCC-903E-CABDE28E9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5264" y="2525861"/>
          <a:ext cx="1865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3" imgW="914400" imgH="228600" progId="Equation.DSMT4">
                  <p:embed/>
                </p:oleObj>
              </mc:Choice>
              <mc:Fallback>
                <p:oleObj name="Equation" r:id="rId13" imgW="9144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3AA091E-A78C-4CCC-903E-CABDE28E9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85264" y="2525861"/>
                        <a:ext cx="1865313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652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3913"/>
            <a:ext cx="9144000" cy="613031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394979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极大似然估计的似然函数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8540" y="1074540"/>
            <a:ext cx="8673939" cy="10131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根据对数函数似然函数的定义：</a:t>
            </a: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   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55</a:t>
            </a:fld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CF1EFC-0DF2-48E8-A940-35A075341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3970" y="1475559"/>
          <a:ext cx="4849190" cy="96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2145960" imgH="431640" progId="Equation.DSMT4">
                  <p:embed/>
                </p:oleObj>
              </mc:Choice>
              <mc:Fallback>
                <p:oleObj name="Equation" r:id="rId5" imgW="2145960" imgH="431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CF1EFC-0DF2-48E8-A940-35A075341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3970" y="1475559"/>
                        <a:ext cx="4849190" cy="96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2">
            <a:extLst>
              <a:ext uri="{FF2B5EF4-FFF2-40B4-BE49-F238E27FC236}">
                <a16:creationId xmlns:a16="http://schemas.microsoft.com/office/drawing/2014/main" id="{50767573-FC9B-4FB4-8577-0C49CA53E230}"/>
              </a:ext>
            </a:extLst>
          </p:cNvPr>
          <p:cNvSpPr txBox="1"/>
          <p:nvPr/>
        </p:nvSpPr>
        <p:spPr>
          <a:xfrm>
            <a:off x="218540" y="2303195"/>
            <a:ext cx="8673939" cy="209448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由于此时的</a:t>
            </a: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y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为离散型， 所以将对数似然函数中的概率密度函数换成分布律即可：</a:t>
            </a: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en-US" altLang="zh-CN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微软雅黑"/>
              </a:rPr>
              <a:t>    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F1A6459-EFCE-4768-8516-3B40E5518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360" y="2751187"/>
          <a:ext cx="5618179" cy="10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7" imgW="2349360" imgH="431640" progId="Equation.DSMT4">
                  <p:embed/>
                </p:oleObj>
              </mc:Choice>
              <mc:Fallback>
                <p:oleObj name="Equation" r:id="rId7" imgW="2349360" imgH="431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F1A6459-EFCE-4768-8516-3B40E5518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1360" y="2751187"/>
                        <a:ext cx="5618179" cy="10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698F73F-3222-4C1B-822E-CDDFFF471C5F}"/>
              </a:ext>
            </a:extLst>
          </p:cNvPr>
          <p:cNvSpPr/>
          <p:nvPr/>
        </p:nvSpPr>
        <p:spPr>
          <a:xfrm>
            <a:off x="7270038" y="2951056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3.25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E49576B-6B46-4304-9CF4-538B8C6AC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825" y="3672521"/>
          <a:ext cx="6789710" cy="55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9" imgW="2781000" imgH="228600" progId="Equation.DSMT4">
                  <p:embed/>
                </p:oleObj>
              </mc:Choice>
              <mc:Fallback>
                <p:oleObj name="Equation" r:id="rId9" imgW="278100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E49576B-6B46-4304-9CF4-538B8C6AC5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3825" y="3672521"/>
                        <a:ext cx="6789710" cy="558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973AF1F-8FE8-4AF3-9050-3EE1F80A7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5168900"/>
          <a:ext cx="53165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11" imgW="2222280" imgH="431640" progId="Equation.DSMT4">
                  <p:embed/>
                </p:oleObj>
              </mc:Choice>
              <mc:Fallback>
                <p:oleObj name="Equation" r:id="rId11" imgW="222228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973AF1F-8FE8-4AF3-9050-3EE1F80A7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3175" y="5168900"/>
                        <a:ext cx="5316538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26C1E35-D1B1-4BB4-A674-8C5D60A9F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589" y="4467418"/>
          <a:ext cx="5995310" cy="60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13" imgW="2387520" imgH="241200" progId="Equation.DSMT4">
                  <p:embed/>
                </p:oleObj>
              </mc:Choice>
              <mc:Fallback>
                <p:oleObj name="Equation" r:id="rId13" imgW="238752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26C1E35-D1B1-4BB4-A674-8C5D60A9F7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4589" y="4467418"/>
                        <a:ext cx="5995310" cy="605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9">
            <a:extLst>
              <a:ext uri="{FF2B5EF4-FFF2-40B4-BE49-F238E27FC236}">
                <a16:creationId xmlns:a16="http://schemas.microsoft.com/office/drawing/2014/main" id="{FF9B4F1D-DE4A-40FF-B976-6A8CBDADC51F}"/>
              </a:ext>
            </a:extLst>
          </p:cNvPr>
          <p:cNvSpPr txBox="1"/>
          <p:nvPr/>
        </p:nvSpPr>
        <p:spPr>
          <a:xfrm>
            <a:off x="665581" y="4498155"/>
            <a:ext cx="6954419" cy="631110"/>
          </a:xfrm>
          <a:prstGeom prst="rect">
            <a:avLst/>
          </a:prstGeom>
          <a:noFill/>
          <a:ln w="22225">
            <a:solidFill>
              <a:srgbClr val="0066CC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812E2F0D-B724-4A34-8048-A5A6F131D746}"/>
              </a:ext>
            </a:extLst>
          </p:cNvPr>
          <p:cNvSpPr txBox="1"/>
          <p:nvPr/>
        </p:nvSpPr>
        <p:spPr>
          <a:xfrm>
            <a:off x="665581" y="3629504"/>
            <a:ext cx="6954419" cy="631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10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" y="553776"/>
            <a:ext cx="9144000" cy="6222138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323165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对率回归的代价函数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56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60BCA8-29C8-40F5-A5B1-EC0F121250DE}"/>
              </a:ext>
            </a:extLst>
          </p:cNvPr>
          <p:cNvSpPr/>
          <p:nvPr/>
        </p:nvSpPr>
        <p:spPr>
          <a:xfrm>
            <a:off x="6596621" y="2154169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3.27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23CD5AD-4565-4787-AF22-F113FB287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222" y="3664845"/>
          <a:ext cx="3163247" cy="95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5" imgW="1130040" imgH="342720" progId="Equation.DSMT4">
                  <p:embed/>
                </p:oleObj>
              </mc:Choice>
              <mc:Fallback>
                <p:oleObj name="Equation" r:id="rId5" imgW="1130040" imgH="342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23CD5AD-4565-4787-AF22-F113FB287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222" y="3664845"/>
                        <a:ext cx="3163247" cy="95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FE9B843-1283-4B6D-BF95-04456D5A5556}"/>
              </a:ext>
            </a:extLst>
          </p:cNvPr>
          <p:cNvSpPr/>
          <p:nvPr/>
        </p:nvSpPr>
        <p:spPr>
          <a:xfrm>
            <a:off x="6606617" y="3664845"/>
            <a:ext cx="1319351" cy="55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（式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3.28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8EAD9B9-DB8D-476A-8A8B-25DCADDA8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396" y="1893298"/>
          <a:ext cx="5508090" cy="109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7" imgW="2006280" imgH="431640" progId="Equation.DSMT4">
                  <p:embed/>
                </p:oleObj>
              </mc:Choice>
              <mc:Fallback>
                <p:oleObj name="Equation" r:id="rId7" imgW="200628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8EAD9B9-DB8D-476A-8A8B-25DCADDA8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2396" y="1893298"/>
                        <a:ext cx="5508090" cy="109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779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50CC4-B745-4528-AB61-A7D0CD25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" y="553776"/>
            <a:ext cx="9144000" cy="6222138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323165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对率回归的代价函数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57</a:t>
            </a:fld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23CD5AD-4565-4787-AF22-F113FB287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0232" y="908720"/>
          <a:ext cx="1919352" cy="58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5" imgW="1130040" imgH="342720" progId="Equation.DSMT4">
                  <p:embed/>
                </p:oleObj>
              </mc:Choice>
              <mc:Fallback>
                <p:oleObj name="Equation" r:id="rId5" imgW="1130040" imgH="342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23CD5AD-4565-4787-AF22-F113FB287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0232" y="908720"/>
                        <a:ext cx="1919352" cy="58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8EAD9B9-DB8D-476A-8A8B-25DCADDA8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275" y="813179"/>
          <a:ext cx="45989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7" imgW="2082600" imgH="431640" progId="Equation.DSMT4">
                  <p:embed/>
                </p:oleObj>
              </mc:Choice>
              <mc:Fallback>
                <p:oleObj name="Equation" r:id="rId7" imgW="208260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8EAD9B9-DB8D-476A-8A8B-25DCADDA8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275" y="813179"/>
                        <a:ext cx="4598987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92F27C8-EA60-4F13-A098-8E68B678D0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4701" y="1919899"/>
            <a:ext cx="2293175" cy="427867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66CC">
                <a:alpha val="99000"/>
              </a:srgbClr>
            </a:solidFill>
          </a:ln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866F4A9-91A8-4B1A-B27A-11888A04D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68" y="2541773"/>
          <a:ext cx="44037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0" imgW="1993680" imgH="457200" progId="Equation.DSMT4">
                  <p:embed/>
                </p:oleObj>
              </mc:Choice>
              <mc:Fallback>
                <p:oleObj name="Equation" r:id="rId10" imgW="1993680" imgH="457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866F4A9-91A8-4B1A-B27A-11888A04D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668" y="2541773"/>
                        <a:ext cx="44037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451CEA5-A791-4823-8613-D76EA7C9D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68" y="3571386"/>
          <a:ext cx="3673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2" imgW="1663560" imgH="431640" progId="Equation.DSMT4">
                  <p:embed/>
                </p:oleObj>
              </mc:Choice>
              <mc:Fallback>
                <p:oleObj name="Equation" r:id="rId12" imgW="166356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451CEA5-A791-4823-8613-D76EA7C9D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668" y="3571386"/>
                        <a:ext cx="3673475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6396F93-C027-458A-9E77-5FD3605DC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68" y="4504590"/>
          <a:ext cx="30575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4" imgW="1384200" imgH="457200" progId="Equation.DSMT4">
                  <p:embed/>
                </p:oleObj>
              </mc:Choice>
              <mc:Fallback>
                <p:oleObj name="Equation" r:id="rId14" imgW="1384200" imgH="457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26396F93-C027-458A-9E77-5FD3605DCF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668" y="4504590"/>
                        <a:ext cx="30575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0D7379C-3B83-4BD0-8A8D-B8EFB064B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68" y="5529954"/>
          <a:ext cx="2971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16" imgW="1346040" imgH="431640" progId="Equation.DSMT4">
                  <p:embed/>
                </p:oleObj>
              </mc:Choice>
              <mc:Fallback>
                <p:oleObj name="Equation" r:id="rId16" imgW="1346040" imgH="431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E0D7379C-3B83-4BD0-8A8D-B8EFB064B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8" y="5529954"/>
                        <a:ext cx="2971800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4C949DE-2FD6-4CC4-AC1A-5CA64490A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623" y="1583047"/>
          <a:ext cx="54403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18" imgW="2463480" imgH="457200" progId="Equation.DSMT4">
                  <p:embed/>
                </p:oleObj>
              </mc:Choice>
              <mc:Fallback>
                <p:oleObj name="Equation" r:id="rId18" imgW="2463480" imgH="457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4C949DE-2FD6-4CC4-AC1A-5CA64490AF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623" y="1583047"/>
                        <a:ext cx="5440363" cy="93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8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A8B783D-81B5-4E58-B8A6-47EFF3712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88" y="553776"/>
            <a:ext cx="9144000" cy="62221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1665" y="1008700"/>
            <a:ext cx="8877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关键在于如何求梯度，推导如下（为了方便省略求和与上标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6" name="图片 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6" y="2440713"/>
            <a:ext cx="7816450" cy="19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92406" y="4688611"/>
            <a:ext cx="7810500" cy="1635125"/>
            <a:chOff x="986559" y="4785880"/>
            <a:chExt cx="7810500" cy="1635125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609" y="5228793"/>
              <a:ext cx="4529138" cy="65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30"/>
            <p:cNvSpPr>
              <a:spLocks noChangeArrowheads="1"/>
            </p:cNvSpPr>
            <p:nvPr/>
          </p:nvSpPr>
          <p:spPr bwMode="auto">
            <a:xfrm>
              <a:off x="3463059" y="5906655"/>
              <a:ext cx="533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00"/>
                  </a:solidFill>
                </a:rPr>
                <a:t>(</a:t>
              </a:r>
              <a:r>
                <a:rPr lang="zh-CN" altLang="en-US" sz="2000" dirty="0">
                  <a:solidFill>
                    <a:srgbClr val="000000"/>
                  </a:solidFill>
                </a:rPr>
                <a:t>同步更新所有的</a:t>
              </a:r>
              <a:r>
                <a:rPr lang="en-US" altLang="zh-CN" sz="2000" dirty="0">
                  <a:solidFill>
                    <a:srgbClr val="000000"/>
                  </a:solidFill>
                </a:rPr>
                <a:t>     )</a:t>
              </a:r>
            </a:p>
          </p:txBody>
        </p:sp>
        <p:sp>
          <p:nvSpPr>
            <p:cNvPr id="9" name="TextBox 31"/>
            <p:cNvSpPr>
              <a:spLocks noChangeArrowheads="1"/>
            </p:cNvSpPr>
            <p:nvPr/>
          </p:nvSpPr>
          <p:spPr bwMode="auto">
            <a:xfrm>
              <a:off x="986559" y="4785880"/>
              <a:ext cx="2667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00"/>
                  </a:solidFill>
                </a:rPr>
                <a:t>repeat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09" y="6040005"/>
              <a:ext cx="18732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8584" y="4841443"/>
              <a:ext cx="109538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659" y="6116205"/>
              <a:ext cx="1095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4"/>
          <p:cNvSpPr>
            <a:spLocks noChangeArrowheads="1"/>
          </p:cNvSpPr>
          <p:nvPr/>
        </p:nvSpPr>
        <p:spPr bwMode="auto">
          <a:xfrm>
            <a:off x="1301681" y="6398349"/>
            <a:ext cx="767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看起来与</a:t>
            </a:r>
            <a:r>
              <a:rPr lang="en-US" altLang="zh-CN" sz="2400" dirty="0" err="1">
                <a:solidFill>
                  <a:srgbClr val="000000"/>
                </a:solidFill>
              </a:rPr>
              <a:t>线性回归算法是相同的</a:t>
            </a:r>
            <a:r>
              <a:rPr lang="zh-CN" altLang="en-US" sz="2400" dirty="0">
                <a:solidFill>
                  <a:srgbClr val="000000"/>
                </a:solidFill>
              </a:rPr>
              <a:t>，是否真正相同？？？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37762C-1B0A-45C6-92B6-019B0679DE5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2" y="1603715"/>
            <a:ext cx="3899694" cy="61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79EC63-C836-476E-B821-DBFBDD755C19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94" y="1693928"/>
            <a:ext cx="3170621" cy="33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D91EE2B-FC08-4302-92F3-EF93B52CF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65" y="94074"/>
          <a:ext cx="840263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15" imgW="3504960" imgH="431640" progId="Equation.DSMT4">
                  <p:embed/>
                </p:oleObj>
              </mc:Choice>
              <mc:Fallback>
                <p:oleObj name="Equation" r:id="rId15" imgW="3504960" imgH="4316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D91EE2B-FC08-4302-92F3-EF93B52CF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665" y="94074"/>
                        <a:ext cx="8402638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0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DD1CFDA-DB92-4E9C-82D4-AFB30214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" y="553776"/>
            <a:ext cx="9144000" cy="6222138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2861310" y="2586989"/>
            <a:ext cx="647700" cy="345950"/>
          </a:xfrm>
          <a:custGeom>
            <a:avLst/>
            <a:gdLst/>
            <a:ahLst/>
            <a:cxnLst/>
            <a:rect l="0" t="0" r="0" b="0"/>
            <a:pathLst>
              <a:path w="647700" h="345950">
                <a:moveTo>
                  <a:pt x="0" y="172975"/>
                </a:moveTo>
                <a:cubicBezTo>
                  <a:pt x="0" y="77471"/>
                  <a:pt x="145034" y="0"/>
                  <a:pt x="323850" y="0"/>
                </a:cubicBezTo>
                <a:cubicBezTo>
                  <a:pt x="502666" y="0"/>
                  <a:pt x="647699" y="77471"/>
                  <a:pt x="647699" y="172975"/>
                </a:cubicBezTo>
                <a:cubicBezTo>
                  <a:pt x="647699" y="268478"/>
                  <a:pt x="502666" y="345949"/>
                  <a:pt x="323850" y="345949"/>
                </a:cubicBezTo>
                <a:cubicBezTo>
                  <a:pt x="145034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110734" y="2586989"/>
            <a:ext cx="646176" cy="345950"/>
          </a:xfrm>
          <a:custGeom>
            <a:avLst/>
            <a:gdLst/>
            <a:ahLst/>
            <a:cxnLst/>
            <a:rect l="0" t="0" r="0" b="0"/>
            <a:pathLst>
              <a:path w="646176" h="345950">
                <a:moveTo>
                  <a:pt x="0" y="172975"/>
                </a:moveTo>
                <a:cubicBezTo>
                  <a:pt x="0" y="77471"/>
                  <a:pt x="144652" y="0"/>
                  <a:pt x="323087" y="0"/>
                </a:cubicBezTo>
                <a:cubicBezTo>
                  <a:pt x="501523" y="0"/>
                  <a:pt x="646175" y="77471"/>
                  <a:pt x="646175" y="172975"/>
                </a:cubicBezTo>
                <a:cubicBezTo>
                  <a:pt x="646175" y="268478"/>
                  <a:pt x="501523" y="345949"/>
                  <a:pt x="323087" y="345949"/>
                </a:cubicBezTo>
                <a:cubicBezTo>
                  <a:pt x="144652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66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8700" y="1714500"/>
            <a:ext cx="8001000" cy="4610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1747471"/>
            <a:ext cx="72136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altLang="zh-CN" sz="1596">
                <a:solidFill>
                  <a:srgbClr val="00B05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1596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6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900"/>
              </a:lnSpc>
            </a:pPr>
            <a:r>
              <a:rPr lang="en-US" altLang="zh-CN" sz="1596">
                <a:solidFill>
                  <a:srgbClr val="00B050"/>
                </a:solidFill>
                <a:latin typeface="Times New Roman"/>
              </a:rPr>
              <a:t>•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952" y="1727202"/>
            <a:ext cx="22570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zh-CN" altLang="en-US" sz="1596">
                <a:solidFill>
                  <a:srgbClr val="00B050"/>
                </a:solidFill>
                <a:latin typeface="微软雅黑"/>
              </a:rPr>
              <a:t>训练</a:t>
            </a:r>
            <a:r>
              <a:rPr lang="en-US" altLang="zh-CN" sz="1596">
                <a:solidFill>
                  <a:srgbClr val="00B050"/>
                </a:solidFill>
                <a:latin typeface="Times New Roman"/>
              </a:rPr>
              <a:t>N(N-1)/2</a:t>
            </a:r>
            <a:r>
              <a:rPr lang="zh-CN" altLang="en-US" sz="1596">
                <a:solidFill>
                  <a:srgbClr val="00B050"/>
                </a:solidFill>
                <a:latin typeface="微软雅黑"/>
              </a:rPr>
              <a:t>个分类器，</a:t>
            </a:r>
          </a:p>
          <a:p>
            <a:pPr>
              <a:lnSpc>
                <a:spcPts val="1815"/>
              </a:lnSpc>
            </a:pPr>
            <a:r>
              <a:rPr lang="zh-CN" altLang="en-US" sz="1596">
                <a:solidFill>
                  <a:srgbClr val="00B050"/>
                </a:solidFill>
                <a:latin typeface="微软雅黑"/>
              </a:rPr>
              <a:t>存储开销和测试时间大</a:t>
            </a:r>
          </a:p>
          <a:p>
            <a:pPr>
              <a:lnSpc>
                <a:spcPts val="1980"/>
              </a:lnSpc>
            </a:pPr>
            <a:r>
              <a:rPr lang="zh-CN" altLang="en-US" sz="1596">
                <a:solidFill>
                  <a:srgbClr val="00B050"/>
                </a:solidFill>
                <a:latin typeface="微软雅黑"/>
              </a:rPr>
              <a:t>训练只用</a:t>
            </a:r>
            <a:r>
              <a:rPr lang="zh-CN" altLang="en-US" sz="1596">
                <a:solidFill>
                  <a:srgbClr val="FF0000"/>
                </a:solidFill>
                <a:latin typeface="微软雅黑"/>
              </a:rPr>
              <a:t>两个类</a:t>
            </a:r>
            <a:r>
              <a:rPr lang="zh-CN" altLang="en-US" sz="1596">
                <a:solidFill>
                  <a:srgbClr val="00B050"/>
                </a:solidFill>
                <a:latin typeface="微软雅黑"/>
              </a:rPr>
              <a:t>的样例，</a:t>
            </a:r>
          </a:p>
          <a:p>
            <a:pPr>
              <a:lnSpc>
                <a:spcPts val="1860"/>
              </a:lnSpc>
            </a:pPr>
            <a:r>
              <a:rPr lang="zh-CN" altLang="en-US" sz="1598">
                <a:solidFill>
                  <a:srgbClr val="00B050"/>
                </a:solidFill>
                <a:latin typeface="微软雅黑"/>
              </a:rPr>
              <a:t>训练时间短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97421" y="1798652"/>
            <a:ext cx="72136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altLang="zh-CN" sz="1596">
                <a:solidFill>
                  <a:srgbClr val="00B05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1596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6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900"/>
              </a:lnSpc>
            </a:pPr>
            <a:r>
              <a:rPr lang="en-US" altLang="zh-CN" sz="1596">
                <a:solidFill>
                  <a:srgbClr val="00B050"/>
                </a:solidFill>
                <a:latin typeface="Times New Roman"/>
              </a:rPr>
              <a:t>•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3933" y="1778383"/>
            <a:ext cx="22570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zh-CN" altLang="en-US" sz="1596">
                <a:solidFill>
                  <a:srgbClr val="00B050"/>
                </a:solidFill>
                <a:latin typeface="微软雅黑"/>
              </a:rPr>
              <a:t>训练</a:t>
            </a:r>
            <a:r>
              <a:rPr lang="en-US" altLang="zh-CN" sz="1596">
                <a:solidFill>
                  <a:srgbClr val="00B050"/>
                </a:solidFill>
                <a:latin typeface="Times New Roman"/>
              </a:rPr>
              <a:t>N</a:t>
            </a:r>
            <a:r>
              <a:rPr lang="zh-CN" altLang="en-US" sz="1596">
                <a:solidFill>
                  <a:srgbClr val="00B050"/>
                </a:solidFill>
                <a:latin typeface="微软雅黑"/>
              </a:rPr>
              <a:t>个分类器，存储</a:t>
            </a:r>
          </a:p>
          <a:p>
            <a:pPr>
              <a:lnSpc>
                <a:spcPts val="1815"/>
              </a:lnSpc>
            </a:pPr>
            <a:r>
              <a:rPr lang="zh-CN" altLang="en-US" sz="1596">
                <a:solidFill>
                  <a:srgbClr val="00B050"/>
                </a:solidFill>
                <a:latin typeface="微软雅黑"/>
              </a:rPr>
              <a:t>开销和测试时间小</a:t>
            </a:r>
          </a:p>
          <a:p>
            <a:pPr>
              <a:lnSpc>
                <a:spcPts val="1980"/>
              </a:lnSpc>
            </a:pPr>
            <a:r>
              <a:rPr lang="zh-CN" altLang="en-US" sz="1596">
                <a:solidFill>
                  <a:srgbClr val="00B050"/>
                </a:solidFill>
                <a:latin typeface="微软雅黑"/>
              </a:rPr>
              <a:t>训练用到全部训练样例，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00B050"/>
                </a:solidFill>
                <a:latin typeface="微软雅黑"/>
              </a:rPr>
              <a:t>训练时间长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8282" y="260648"/>
            <a:ext cx="7938071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多分类学习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46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dirty="0">
                <a:solidFill>
                  <a:srgbClr val="000000"/>
                </a:solidFill>
                <a:latin typeface="微软雅黑"/>
              </a:rPr>
              <a:t>拆解法：将一个多分类任务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拆分</a:t>
            </a:r>
            <a:r>
              <a:rPr lang="zh-CN" altLang="en-US" sz="2402" dirty="0">
                <a:solidFill>
                  <a:srgbClr val="000000"/>
                </a:solidFill>
                <a:latin typeface="微软雅黑"/>
              </a:rPr>
              <a:t>为若干个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二分类</a:t>
            </a:r>
            <a:r>
              <a:rPr lang="zh-CN" altLang="en-US" sz="2402" dirty="0">
                <a:solidFill>
                  <a:srgbClr val="000000"/>
                </a:solidFill>
                <a:latin typeface="微软雅黑"/>
              </a:rPr>
              <a:t>任务求解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29809" y="5754160"/>
            <a:ext cx="359072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6">
                <a:solidFill>
                  <a:srgbClr val="0000FF"/>
                </a:solidFill>
                <a:latin typeface="微软雅黑"/>
              </a:rPr>
              <a:t>预测性能取决于具体数据分布，</a:t>
            </a:r>
          </a:p>
          <a:p>
            <a:pPr marL="0" marR="0" lvl="0" indent="0" defTabSz="914400" eaLnBrk="1" fontAlgn="auto" latinLnBrk="0" hangingPunct="1">
              <a:lnSpc>
                <a:spcPts val="2342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6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004">
                <a:solidFill>
                  <a:srgbClr val="0000FF"/>
                </a:solidFill>
                <a:latin typeface="微软雅黑"/>
              </a:rPr>
              <a:t>多数情况下两者差不多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3" name="TextBox 35">
            <a:extLst>
              <a:ext uri="{FF2B5EF4-FFF2-40B4-BE49-F238E27FC236}">
                <a16:creationId xmlns:a16="http://schemas.microsoft.com/office/drawing/2014/main" id="{323F7AF4-3EFB-4261-B4EC-499B61A871F3}"/>
              </a:ext>
            </a:extLst>
          </p:cNvPr>
          <p:cNvSpPr txBox="1"/>
          <p:nvPr/>
        </p:nvSpPr>
        <p:spPr>
          <a:xfrm>
            <a:off x="218541" y="1124744"/>
            <a:ext cx="179536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推导思路：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FEBA9D9-3929-428F-A492-74688124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21" y="1556792"/>
            <a:ext cx="604661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154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>
            <a:extLst>
              <a:ext uri="{FF2B5EF4-FFF2-40B4-BE49-F238E27FC236}">
                <a16:creationId xmlns:a16="http://schemas.microsoft.com/office/drawing/2014/main" id="{1D6D0F9D-8FC5-4B0B-9E91-20765D050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8" y="553776"/>
            <a:ext cx="9144000" cy="6222138"/>
          </a:xfrm>
          <a:prstGeom prst="rect">
            <a:avLst/>
          </a:prstGeom>
        </p:spPr>
      </p:pic>
      <p:sp>
        <p:nvSpPr>
          <p:cNvPr id="2" name="Cross 19"/>
          <p:cNvSpPr>
            <a:spLocks noChangeArrowheads="1"/>
          </p:cNvSpPr>
          <p:nvPr/>
        </p:nvSpPr>
        <p:spPr bwMode="auto">
          <a:xfrm rot="2734294">
            <a:off x="2537624" y="3140874"/>
            <a:ext cx="242887" cy="2444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" name="Cross 20"/>
          <p:cNvSpPr>
            <a:spLocks noChangeArrowheads="1"/>
          </p:cNvSpPr>
          <p:nvPr/>
        </p:nvSpPr>
        <p:spPr bwMode="auto">
          <a:xfrm rot="2734294">
            <a:off x="2514605" y="2608263"/>
            <a:ext cx="242887" cy="2428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" name="Cross 21"/>
          <p:cNvSpPr>
            <a:spLocks noChangeArrowheads="1"/>
          </p:cNvSpPr>
          <p:nvPr/>
        </p:nvSpPr>
        <p:spPr bwMode="auto">
          <a:xfrm rot="2734294">
            <a:off x="2781305" y="2820988"/>
            <a:ext cx="242887" cy="2428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" name="Cross 22"/>
          <p:cNvSpPr>
            <a:spLocks noChangeArrowheads="1"/>
          </p:cNvSpPr>
          <p:nvPr/>
        </p:nvSpPr>
        <p:spPr bwMode="auto">
          <a:xfrm rot="2734294">
            <a:off x="2867030" y="2424113"/>
            <a:ext cx="242887" cy="2428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TextBox 23"/>
          <p:cNvSpPr>
            <a:spLocks noChangeArrowheads="1"/>
          </p:cNvSpPr>
          <p:nvPr/>
        </p:nvSpPr>
        <p:spPr bwMode="auto">
          <a:xfrm>
            <a:off x="2286000" y="414337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Box 24"/>
          <p:cNvSpPr>
            <a:spLocks noChangeArrowheads="1"/>
          </p:cNvSpPr>
          <p:nvPr/>
        </p:nvSpPr>
        <p:spPr bwMode="auto">
          <a:xfrm>
            <a:off x="790575" y="27940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 baseline="-25000">
                <a:solidFill>
                  <a:srgbClr val="000000"/>
                </a:solidFill>
              </a:rPr>
              <a:t>2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8" name="Straight Arrow Connector 25"/>
          <p:cNvCxnSpPr>
            <a:cxnSpLocks noChangeShapeType="1"/>
          </p:cNvCxnSpPr>
          <p:nvPr/>
        </p:nvCxnSpPr>
        <p:spPr bwMode="auto">
          <a:xfrm flipV="1">
            <a:off x="1211268" y="2057400"/>
            <a:ext cx="1587" cy="2171700"/>
          </a:xfrm>
          <a:prstGeom prst="straightConnector1">
            <a:avLst/>
          </a:prstGeom>
          <a:noFill/>
          <a:ln w="3810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26"/>
          <p:cNvCxnSpPr>
            <a:cxnSpLocks noChangeShapeType="1"/>
          </p:cNvCxnSpPr>
          <p:nvPr/>
        </p:nvCxnSpPr>
        <p:spPr bwMode="auto">
          <a:xfrm>
            <a:off x="1093793" y="4060825"/>
            <a:ext cx="2427287" cy="1588"/>
          </a:xfrm>
          <a:prstGeom prst="straightConnector1">
            <a:avLst/>
          </a:prstGeom>
          <a:noFill/>
          <a:ln w="3810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Cross 27"/>
          <p:cNvSpPr>
            <a:spLocks noChangeArrowheads="1"/>
          </p:cNvSpPr>
          <p:nvPr/>
        </p:nvSpPr>
        <p:spPr bwMode="auto">
          <a:xfrm rot="2734294">
            <a:off x="3124200" y="2749550"/>
            <a:ext cx="242888" cy="2428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84380" y="3367088"/>
            <a:ext cx="180975" cy="207962"/>
          </a:xfrm>
          <a:prstGeom prst="rect">
            <a:avLst/>
          </a:prstGeom>
          <a:noFill/>
          <a:ln w="3810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019305" y="3660780"/>
            <a:ext cx="180975" cy="206375"/>
          </a:xfrm>
          <a:prstGeom prst="rect">
            <a:avLst/>
          </a:prstGeom>
          <a:noFill/>
          <a:ln w="3810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2286005" y="3556005"/>
            <a:ext cx="180975" cy="207963"/>
          </a:xfrm>
          <a:prstGeom prst="rect">
            <a:avLst/>
          </a:prstGeom>
          <a:noFill/>
          <a:ln w="3810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1720855" y="3544888"/>
            <a:ext cx="180975" cy="207962"/>
          </a:xfrm>
          <a:prstGeom prst="rect">
            <a:avLst/>
          </a:prstGeom>
          <a:noFill/>
          <a:ln w="3810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5" name="Isosceles Triangle 32"/>
          <p:cNvSpPr>
            <a:spLocks noChangeArrowheads="1"/>
          </p:cNvSpPr>
          <p:nvPr/>
        </p:nvSpPr>
        <p:spPr bwMode="auto">
          <a:xfrm>
            <a:off x="1789118" y="2346330"/>
            <a:ext cx="276225" cy="2460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6" name="Isosceles Triangle 33"/>
          <p:cNvSpPr>
            <a:spLocks noChangeArrowheads="1"/>
          </p:cNvSpPr>
          <p:nvPr/>
        </p:nvSpPr>
        <p:spPr bwMode="auto">
          <a:xfrm>
            <a:off x="1546225" y="2628905"/>
            <a:ext cx="274638" cy="2460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" name="Isosceles Triangle 34"/>
          <p:cNvSpPr>
            <a:spLocks noChangeArrowheads="1"/>
          </p:cNvSpPr>
          <p:nvPr/>
        </p:nvSpPr>
        <p:spPr bwMode="auto">
          <a:xfrm>
            <a:off x="1881193" y="2698750"/>
            <a:ext cx="274637" cy="24765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8" name="TextBox 37"/>
          <p:cNvSpPr>
            <a:spLocks noChangeArrowheads="1"/>
          </p:cNvSpPr>
          <p:nvPr/>
        </p:nvSpPr>
        <p:spPr bwMode="auto">
          <a:xfrm>
            <a:off x="485776" y="1447800"/>
            <a:ext cx="325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一对多</a:t>
            </a:r>
            <a:r>
              <a:rPr lang="en-US" altLang="zh-CN" sz="2400" b="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9" name="TextBox 38"/>
          <p:cNvSpPr>
            <a:spLocks noChangeArrowheads="1"/>
          </p:cNvSpPr>
          <p:nvPr/>
        </p:nvSpPr>
        <p:spPr bwMode="auto">
          <a:xfrm>
            <a:off x="1009655" y="4519613"/>
            <a:ext cx="2416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Class 1:</a:t>
            </a:r>
            <a:endParaRPr lang="zh-CN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Class 2:</a:t>
            </a:r>
            <a:endParaRPr lang="zh-CN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Class 3: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Isosceles Triangle 39"/>
          <p:cNvSpPr>
            <a:spLocks noChangeArrowheads="1"/>
          </p:cNvSpPr>
          <p:nvPr/>
        </p:nvSpPr>
        <p:spPr bwMode="auto">
          <a:xfrm>
            <a:off x="2133605" y="4610105"/>
            <a:ext cx="276225" cy="2460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1" name="Cross 40"/>
          <p:cNvSpPr>
            <a:spLocks noChangeArrowheads="1"/>
          </p:cNvSpPr>
          <p:nvPr/>
        </p:nvSpPr>
        <p:spPr bwMode="auto">
          <a:xfrm rot="2734294">
            <a:off x="2144718" y="5354643"/>
            <a:ext cx="242887" cy="24288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2182813" y="5005393"/>
            <a:ext cx="182562" cy="206375"/>
          </a:xfrm>
          <a:prstGeom prst="rect">
            <a:avLst/>
          </a:prstGeom>
          <a:noFill/>
          <a:ln w="3810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5" name="TextBox 149"/>
          <p:cNvSpPr>
            <a:spLocks noChangeArrowheads="1"/>
          </p:cNvSpPr>
          <p:nvPr/>
        </p:nvSpPr>
        <p:spPr bwMode="auto">
          <a:xfrm>
            <a:off x="7594600" y="2454275"/>
            <a:ext cx="381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" name="TextBox 150"/>
          <p:cNvSpPr>
            <a:spLocks noChangeArrowheads="1"/>
          </p:cNvSpPr>
          <p:nvPr/>
        </p:nvSpPr>
        <p:spPr bwMode="auto">
          <a:xfrm>
            <a:off x="5743575" y="1320800"/>
            <a:ext cx="381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2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27" name="Straight Arrow Connector 151"/>
          <p:cNvCxnSpPr>
            <a:cxnSpLocks noChangeShapeType="1"/>
          </p:cNvCxnSpPr>
          <p:nvPr/>
        </p:nvCxnSpPr>
        <p:spPr bwMode="auto">
          <a:xfrm flipV="1">
            <a:off x="6126168" y="1328743"/>
            <a:ext cx="1587" cy="1374775"/>
          </a:xfrm>
          <a:prstGeom prst="straightConnector1">
            <a:avLst/>
          </a:prstGeom>
          <a:noFill/>
          <a:ln w="1905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152"/>
          <p:cNvCxnSpPr>
            <a:cxnSpLocks noChangeShapeType="1"/>
          </p:cNvCxnSpPr>
          <p:nvPr/>
        </p:nvCxnSpPr>
        <p:spPr bwMode="auto">
          <a:xfrm>
            <a:off x="6051550" y="2597150"/>
            <a:ext cx="1536700" cy="0"/>
          </a:xfrm>
          <a:prstGeom prst="straightConnector1">
            <a:avLst/>
          </a:prstGeom>
          <a:noFill/>
          <a:ln w="1905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Isosceles Triangle 153"/>
          <p:cNvSpPr>
            <a:spLocks noChangeArrowheads="1"/>
          </p:cNvSpPr>
          <p:nvPr/>
        </p:nvSpPr>
        <p:spPr bwMode="auto">
          <a:xfrm>
            <a:off x="6492880" y="1511305"/>
            <a:ext cx="174625" cy="15557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0" name="Isosceles Triangle 154"/>
          <p:cNvSpPr>
            <a:spLocks noChangeArrowheads="1"/>
          </p:cNvSpPr>
          <p:nvPr/>
        </p:nvSpPr>
        <p:spPr bwMode="auto">
          <a:xfrm>
            <a:off x="6337305" y="1690693"/>
            <a:ext cx="174625" cy="15557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1" name="Isosceles Triangle 155"/>
          <p:cNvSpPr>
            <a:spLocks noChangeArrowheads="1"/>
          </p:cNvSpPr>
          <p:nvPr/>
        </p:nvSpPr>
        <p:spPr bwMode="auto">
          <a:xfrm>
            <a:off x="6550030" y="1735143"/>
            <a:ext cx="174625" cy="155575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2" name="Oval 156"/>
          <p:cNvSpPr>
            <a:spLocks noChangeArrowheads="1"/>
          </p:cNvSpPr>
          <p:nvPr/>
        </p:nvSpPr>
        <p:spPr bwMode="auto">
          <a:xfrm>
            <a:off x="6940550" y="1679575"/>
            <a:ext cx="153988" cy="153988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3" name="Oval 157"/>
          <p:cNvSpPr>
            <a:spLocks noChangeArrowheads="1"/>
          </p:cNvSpPr>
          <p:nvPr/>
        </p:nvSpPr>
        <p:spPr bwMode="auto">
          <a:xfrm>
            <a:off x="7172325" y="1562100"/>
            <a:ext cx="153988" cy="152400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4" name="Oval 158"/>
          <p:cNvSpPr>
            <a:spLocks noChangeArrowheads="1"/>
          </p:cNvSpPr>
          <p:nvPr/>
        </p:nvSpPr>
        <p:spPr bwMode="auto">
          <a:xfrm>
            <a:off x="7118350" y="1812925"/>
            <a:ext cx="153988" cy="152400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5" name="Oval 159"/>
          <p:cNvSpPr>
            <a:spLocks noChangeArrowheads="1"/>
          </p:cNvSpPr>
          <p:nvPr/>
        </p:nvSpPr>
        <p:spPr bwMode="auto">
          <a:xfrm>
            <a:off x="6972300" y="2016125"/>
            <a:ext cx="153988" cy="152400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6" name="Oval 160"/>
          <p:cNvSpPr>
            <a:spLocks noChangeArrowheads="1"/>
          </p:cNvSpPr>
          <p:nvPr/>
        </p:nvSpPr>
        <p:spPr bwMode="auto">
          <a:xfrm>
            <a:off x="7339018" y="1768475"/>
            <a:ext cx="153987" cy="153988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7" name="Oval 161"/>
          <p:cNvSpPr>
            <a:spLocks noChangeArrowheads="1"/>
          </p:cNvSpPr>
          <p:nvPr/>
        </p:nvSpPr>
        <p:spPr bwMode="auto">
          <a:xfrm>
            <a:off x="6597650" y="2127250"/>
            <a:ext cx="153988" cy="153988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8" name="Oval 162"/>
          <p:cNvSpPr>
            <a:spLocks noChangeArrowheads="1"/>
          </p:cNvSpPr>
          <p:nvPr/>
        </p:nvSpPr>
        <p:spPr bwMode="auto">
          <a:xfrm>
            <a:off x="6423025" y="2259018"/>
            <a:ext cx="152400" cy="153987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9" name="Oval 163"/>
          <p:cNvSpPr>
            <a:spLocks noChangeArrowheads="1"/>
          </p:cNvSpPr>
          <p:nvPr/>
        </p:nvSpPr>
        <p:spPr bwMode="auto">
          <a:xfrm>
            <a:off x="6613525" y="2335218"/>
            <a:ext cx="153988" cy="153987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0" name="Oval 164"/>
          <p:cNvSpPr>
            <a:spLocks noChangeArrowheads="1"/>
          </p:cNvSpPr>
          <p:nvPr/>
        </p:nvSpPr>
        <p:spPr bwMode="auto">
          <a:xfrm>
            <a:off x="6804025" y="2263775"/>
            <a:ext cx="153988" cy="153988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41" name="Straight Arrow Connector 166"/>
          <p:cNvCxnSpPr>
            <a:cxnSpLocks noChangeShapeType="1"/>
          </p:cNvCxnSpPr>
          <p:nvPr/>
        </p:nvCxnSpPr>
        <p:spPr bwMode="auto">
          <a:xfrm flipV="1">
            <a:off x="3856043" y="2168530"/>
            <a:ext cx="1571625" cy="530225"/>
          </a:xfrm>
          <a:prstGeom prst="straightConnector1">
            <a:avLst/>
          </a:prstGeom>
          <a:noFill/>
          <a:ln w="9525">
            <a:solidFill>
              <a:srgbClr val="000000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67"/>
          <p:cNvSpPr>
            <a:spLocks noChangeArrowheads="1"/>
          </p:cNvSpPr>
          <p:nvPr/>
        </p:nvSpPr>
        <p:spPr bwMode="auto">
          <a:xfrm>
            <a:off x="7623175" y="4032250"/>
            <a:ext cx="381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" name="TextBox 168"/>
          <p:cNvSpPr>
            <a:spLocks noChangeArrowheads="1"/>
          </p:cNvSpPr>
          <p:nvPr/>
        </p:nvSpPr>
        <p:spPr bwMode="auto">
          <a:xfrm>
            <a:off x="5688013" y="2776538"/>
            <a:ext cx="381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 baseline="-25000">
                <a:solidFill>
                  <a:srgbClr val="000000"/>
                </a:solidFill>
              </a:rPr>
              <a:t>2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44" name="Straight Arrow Connector 169"/>
          <p:cNvCxnSpPr>
            <a:cxnSpLocks noChangeShapeType="1"/>
          </p:cNvCxnSpPr>
          <p:nvPr/>
        </p:nvCxnSpPr>
        <p:spPr bwMode="auto">
          <a:xfrm flipV="1">
            <a:off x="6132518" y="2844805"/>
            <a:ext cx="1587" cy="1374775"/>
          </a:xfrm>
          <a:prstGeom prst="straightConnector1">
            <a:avLst/>
          </a:prstGeom>
          <a:noFill/>
          <a:ln w="1905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170"/>
          <p:cNvCxnSpPr>
            <a:cxnSpLocks noChangeShapeType="1"/>
          </p:cNvCxnSpPr>
          <p:nvPr/>
        </p:nvCxnSpPr>
        <p:spPr bwMode="auto">
          <a:xfrm>
            <a:off x="6057900" y="4114800"/>
            <a:ext cx="1536700" cy="0"/>
          </a:xfrm>
          <a:prstGeom prst="straightConnector1">
            <a:avLst/>
          </a:prstGeom>
          <a:noFill/>
          <a:ln w="1905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171"/>
          <p:cNvSpPr>
            <a:spLocks noChangeArrowheads="1"/>
          </p:cNvSpPr>
          <p:nvPr/>
        </p:nvSpPr>
        <p:spPr bwMode="auto">
          <a:xfrm>
            <a:off x="6621463" y="3675068"/>
            <a:ext cx="114300" cy="130175"/>
          </a:xfrm>
          <a:prstGeom prst="rect">
            <a:avLst/>
          </a:prstGeom>
          <a:noFill/>
          <a:ln w="1905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7" name="Rectangle 172"/>
          <p:cNvSpPr>
            <a:spLocks noChangeArrowheads="1"/>
          </p:cNvSpPr>
          <p:nvPr/>
        </p:nvSpPr>
        <p:spPr bwMode="auto">
          <a:xfrm>
            <a:off x="6643688" y="3859213"/>
            <a:ext cx="114300" cy="131762"/>
          </a:xfrm>
          <a:prstGeom prst="rect">
            <a:avLst/>
          </a:prstGeom>
          <a:noFill/>
          <a:ln w="1905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8" name="Rectangle 173"/>
          <p:cNvSpPr>
            <a:spLocks noChangeArrowheads="1"/>
          </p:cNvSpPr>
          <p:nvPr/>
        </p:nvSpPr>
        <p:spPr bwMode="auto">
          <a:xfrm>
            <a:off x="6811968" y="3794130"/>
            <a:ext cx="115887" cy="130175"/>
          </a:xfrm>
          <a:prstGeom prst="rect">
            <a:avLst/>
          </a:prstGeom>
          <a:noFill/>
          <a:ln w="1905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9" name="Rectangle 174"/>
          <p:cNvSpPr>
            <a:spLocks noChangeArrowheads="1"/>
          </p:cNvSpPr>
          <p:nvPr/>
        </p:nvSpPr>
        <p:spPr bwMode="auto">
          <a:xfrm>
            <a:off x="6454775" y="3787780"/>
            <a:ext cx="114300" cy="130175"/>
          </a:xfrm>
          <a:prstGeom prst="rect">
            <a:avLst/>
          </a:prstGeom>
          <a:noFill/>
          <a:ln w="1905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0" name="Oval 175"/>
          <p:cNvSpPr>
            <a:spLocks noChangeArrowheads="1"/>
          </p:cNvSpPr>
          <p:nvPr/>
        </p:nvSpPr>
        <p:spPr bwMode="auto">
          <a:xfrm>
            <a:off x="6346825" y="3219450"/>
            <a:ext cx="152400" cy="152400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" name="Oval 176"/>
          <p:cNvSpPr>
            <a:spLocks noChangeArrowheads="1"/>
          </p:cNvSpPr>
          <p:nvPr/>
        </p:nvSpPr>
        <p:spPr bwMode="auto">
          <a:xfrm>
            <a:off x="6577018" y="3276600"/>
            <a:ext cx="153987" cy="152400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2" name="Oval 177"/>
          <p:cNvSpPr>
            <a:spLocks noChangeArrowheads="1"/>
          </p:cNvSpPr>
          <p:nvPr/>
        </p:nvSpPr>
        <p:spPr bwMode="auto">
          <a:xfrm>
            <a:off x="6518275" y="3048000"/>
            <a:ext cx="152400" cy="152400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3" name="Oval 178"/>
          <p:cNvSpPr>
            <a:spLocks noChangeArrowheads="1"/>
          </p:cNvSpPr>
          <p:nvPr/>
        </p:nvSpPr>
        <p:spPr bwMode="auto">
          <a:xfrm>
            <a:off x="6956425" y="3198818"/>
            <a:ext cx="152400" cy="153987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4" name="Oval 179"/>
          <p:cNvSpPr>
            <a:spLocks noChangeArrowheads="1"/>
          </p:cNvSpPr>
          <p:nvPr/>
        </p:nvSpPr>
        <p:spPr bwMode="auto">
          <a:xfrm>
            <a:off x="7188200" y="3081343"/>
            <a:ext cx="153988" cy="153987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5" name="Oval 180"/>
          <p:cNvSpPr>
            <a:spLocks noChangeArrowheads="1"/>
          </p:cNvSpPr>
          <p:nvPr/>
        </p:nvSpPr>
        <p:spPr bwMode="auto">
          <a:xfrm>
            <a:off x="7134225" y="3332168"/>
            <a:ext cx="152400" cy="153987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6" name="Oval 181"/>
          <p:cNvSpPr>
            <a:spLocks noChangeArrowheads="1"/>
          </p:cNvSpPr>
          <p:nvPr/>
        </p:nvSpPr>
        <p:spPr bwMode="auto">
          <a:xfrm>
            <a:off x="6988175" y="3535368"/>
            <a:ext cx="152400" cy="153987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7" name="Oval 182"/>
          <p:cNvSpPr>
            <a:spLocks noChangeArrowheads="1"/>
          </p:cNvSpPr>
          <p:nvPr/>
        </p:nvSpPr>
        <p:spPr bwMode="auto">
          <a:xfrm>
            <a:off x="7354893" y="3289300"/>
            <a:ext cx="153987" cy="152400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58" name="Straight Arrow Connector 184"/>
          <p:cNvCxnSpPr>
            <a:cxnSpLocks noChangeShapeType="1"/>
          </p:cNvCxnSpPr>
          <p:nvPr/>
        </p:nvCxnSpPr>
        <p:spPr bwMode="auto">
          <a:xfrm>
            <a:off x="3856043" y="3514725"/>
            <a:ext cx="15716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Oval 185"/>
          <p:cNvSpPr>
            <a:spLocks noChangeArrowheads="1"/>
          </p:cNvSpPr>
          <p:nvPr/>
        </p:nvSpPr>
        <p:spPr bwMode="auto">
          <a:xfrm>
            <a:off x="6338893" y="4832350"/>
            <a:ext cx="153987" cy="152400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0" name="Oval 186"/>
          <p:cNvSpPr>
            <a:spLocks noChangeArrowheads="1"/>
          </p:cNvSpPr>
          <p:nvPr/>
        </p:nvSpPr>
        <p:spPr bwMode="auto">
          <a:xfrm>
            <a:off x="6569075" y="4889500"/>
            <a:ext cx="153988" cy="152400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1" name="Oval 187"/>
          <p:cNvSpPr>
            <a:spLocks noChangeArrowheads="1"/>
          </p:cNvSpPr>
          <p:nvPr/>
        </p:nvSpPr>
        <p:spPr bwMode="auto">
          <a:xfrm>
            <a:off x="6510343" y="4660900"/>
            <a:ext cx="153987" cy="152400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2" name="Oval 188"/>
          <p:cNvSpPr>
            <a:spLocks noChangeArrowheads="1"/>
          </p:cNvSpPr>
          <p:nvPr/>
        </p:nvSpPr>
        <p:spPr bwMode="auto">
          <a:xfrm>
            <a:off x="6607175" y="5259393"/>
            <a:ext cx="152400" cy="153987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3" name="Oval 189"/>
          <p:cNvSpPr>
            <a:spLocks noChangeArrowheads="1"/>
          </p:cNvSpPr>
          <p:nvPr/>
        </p:nvSpPr>
        <p:spPr bwMode="auto">
          <a:xfrm>
            <a:off x="6429375" y="5391150"/>
            <a:ext cx="153988" cy="153988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4" name="Oval 190"/>
          <p:cNvSpPr>
            <a:spLocks noChangeArrowheads="1"/>
          </p:cNvSpPr>
          <p:nvPr/>
        </p:nvSpPr>
        <p:spPr bwMode="auto">
          <a:xfrm>
            <a:off x="6621468" y="5467350"/>
            <a:ext cx="153987" cy="153988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5" name="Oval 191"/>
          <p:cNvSpPr>
            <a:spLocks noChangeArrowheads="1"/>
          </p:cNvSpPr>
          <p:nvPr/>
        </p:nvSpPr>
        <p:spPr bwMode="auto">
          <a:xfrm>
            <a:off x="6799268" y="5370518"/>
            <a:ext cx="153987" cy="153987"/>
          </a:xfrm>
          <a:prstGeom prst="ellipse">
            <a:avLst/>
          </a:prstGeom>
          <a:noFill/>
          <a:ln w="19050">
            <a:solidFill>
              <a:srgbClr val="538CD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6" name="Cross 192"/>
          <p:cNvSpPr>
            <a:spLocks noChangeArrowheads="1"/>
          </p:cNvSpPr>
          <p:nvPr/>
        </p:nvSpPr>
        <p:spPr bwMode="auto">
          <a:xfrm rot="2734294">
            <a:off x="6977068" y="5113343"/>
            <a:ext cx="153987" cy="15398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7" name="Cross 193"/>
          <p:cNvSpPr>
            <a:spLocks noChangeArrowheads="1"/>
          </p:cNvSpPr>
          <p:nvPr/>
        </p:nvSpPr>
        <p:spPr bwMode="auto">
          <a:xfrm rot="2734294">
            <a:off x="6950075" y="4794250"/>
            <a:ext cx="153988" cy="1539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8" name="Cross 194"/>
          <p:cNvSpPr>
            <a:spLocks noChangeArrowheads="1"/>
          </p:cNvSpPr>
          <p:nvPr/>
        </p:nvSpPr>
        <p:spPr bwMode="auto">
          <a:xfrm rot="2734294">
            <a:off x="7118355" y="4929188"/>
            <a:ext cx="153987" cy="1539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9" name="Cross 195"/>
          <p:cNvSpPr>
            <a:spLocks noChangeArrowheads="1"/>
          </p:cNvSpPr>
          <p:nvPr/>
        </p:nvSpPr>
        <p:spPr bwMode="auto">
          <a:xfrm rot="2734294">
            <a:off x="7172330" y="4678363"/>
            <a:ext cx="153987" cy="1539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0" name="TextBox 196"/>
          <p:cNvSpPr>
            <a:spLocks noChangeArrowheads="1"/>
          </p:cNvSpPr>
          <p:nvPr/>
        </p:nvSpPr>
        <p:spPr bwMode="auto">
          <a:xfrm>
            <a:off x="7572375" y="5654675"/>
            <a:ext cx="381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" name="TextBox 197"/>
          <p:cNvSpPr>
            <a:spLocks noChangeArrowheads="1"/>
          </p:cNvSpPr>
          <p:nvPr/>
        </p:nvSpPr>
        <p:spPr bwMode="auto">
          <a:xfrm>
            <a:off x="5718175" y="4418013"/>
            <a:ext cx="381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 baseline="-25000">
                <a:solidFill>
                  <a:srgbClr val="000000"/>
                </a:solidFill>
              </a:rPr>
              <a:t>2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72" name="Straight Arrow Connector 198"/>
          <p:cNvCxnSpPr>
            <a:cxnSpLocks noChangeShapeType="1"/>
          </p:cNvCxnSpPr>
          <p:nvPr/>
        </p:nvCxnSpPr>
        <p:spPr bwMode="auto">
          <a:xfrm flipV="1">
            <a:off x="6124575" y="4445005"/>
            <a:ext cx="0" cy="1374775"/>
          </a:xfrm>
          <a:prstGeom prst="straightConnector1">
            <a:avLst/>
          </a:prstGeom>
          <a:noFill/>
          <a:ln w="1905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199"/>
          <p:cNvCxnSpPr>
            <a:cxnSpLocks noChangeShapeType="1"/>
          </p:cNvCxnSpPr>
          <p:nvPr/>
        </p:nvCxnSpPr>
        <p:spPr bwMode="auto">
          <a:xfrm>
            <a:off x="6049963" y="5715000"/>
            <a:ext cx="1536700" cy="0"/>
          </a:xfrm>
          <a:prstGeom prst="straightConnector1">
            <a:avLst/>
          </a:prstGeom>
          <a:noFill/>
          <a:ln w="1905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Cross 200"/>
          <p:cNvSpPr>
            <a:spLocks noChangeArrowheads="1"/>
          </p:cNvSpPr>
          <p:nvPr/>
        </p:nvSpPr>
        <p:spPr bwMode="auto">
          <a:xfrm rot="2734294">
            <a:off x="7335843" y="4884743"/>
            <a:ext cx="153987" cy="15398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75" name="Straight Arrow Connector 202"/>
          <p:cNvCxnSpPr>
            <a:cxnSpLocks noChangeShapeType="1"/>
          </p:cNvCxnSpPr>
          <p:nvPr/>
        </p:nvCxnSpPr>
        <p:spPr bwMode="auto">
          <a:xfrm>
            <a:off x="3838575" y="4337050"/>
            <a:ext cx="1589088" cy="546100"/>
          </a:xfrm>
          <a:prstGeom prst="straightConnector1">
            <a:avLst/>
          </a:prstGeom>
          <a:noFill/>
          <a:ln w="9525">
            <a:solidFill>
              <a:srgbClr val="000000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连接符 77"/>
          <p:cNvCxnSpPr/>
          <p:nvPr/>
        </p:nvCxnSpPr>
        <p:spPr>
          <a:xfrm flipV="1">
            <a:off x="6269038" y="1349380"/>
            <a:ext cx="1003300" cy="1025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231731" y="3384555"/>
            <a:ext cx="1340644" cy="606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678618" y="4476755"/>
            <a:ext cx="482599" cy="1331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31">
            <a:extLst>
              <a:ext uri="{FF2B5EF4-FFF2-40B4-BE49-F238E27FC236}">
                <a16:creationId xmlns:a16="http://schemas.microsoft.com/office/drawing/2014/main" id="{9B7746A6-3710-4060-94AC-2ED64AF76A28}"/>
              </a:ext>
            </a:extLst>
          </p:cNvPr>
          <p:cNvSpPr txBox="1"/>
          <p:nvPr/>
        </p:nvSpPr>
        <p:spPr>
          <a:xfrm>
            <a:off x="218541" y="321726"/>
            <a:ext cx="179536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多分类学习</a:t>
            </a: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65441D55-538C-43F7-8C8B-84D8C074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41" y="6040736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为每类训练一个逻辑回归分类器，用来预测      </a:t>
            </a:r>
            <a:r>
              <a:rPr lang="en-US" altLang="zh-CN" sz="2400" dirty="0">
                <a:solidFill>
                  <a:srgbClr val="000000"/>
                </a:solidFill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</a:rPr>
              <a:t>的可能性</a:t>
            </a:r>
            <a:r>
              <a:rPr lang="en-US" altLang="zh-CN" sz="2400" dirty="0">
                <a:solidFill>
                  <a:srgbClr val="000000"/>
                </a:solidFill>
              </a:rPr>
              <a:t> .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85" name="Picture 5">
            <a:extLst>
              <a:ext uri="{FF2B5EF4-FFF2-40B4-BE49-F238E27FC236}">
                <a16:creationId xmlns:a16="http://schemas.microsoft.com/office/drawing/2014/main" id="{74FFD1A0-3DEA-4A10-AD13-6DA2692E6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68" y="6081156"/>
            <a:ext cx="7556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F73287F-2365-4E84-B4D5-7BA678398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23" y="5476086"/>
          <a:ext cx="1536700" cy="679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660240" imgH="291960" progId="Equation.DSMT4">
                  <p:embed/>
                </p:oleObj>
              </mc:Choice>
              <mc:Fallback>
                <p:oleObj name="Equation" r:id="rId7" imgW="660240" imgH="29196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2F73287F-2365-4E84-B4D5-7BA678398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8923" y="5476086"/>
                        <a:ext cx="1536700" cy="679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" name="Picture 16">
            <a:extLst>
              <a:ext uri="{FF2B5EF4-FFF2-40B4-BE49-F238E27FC236}">
                <a16:creationId xmlns:a16="http://schemas.microsoft.com/office/drawing/2014/main" id="{04EBA247-AD19-4D56-80BE-30F78D0C89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05" y="5069871"/>
            <a:ext cx="2755271" cy="3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utoUpdateAnimBg="0"/>
      <p:bldP spid="26" grpId="0" bldLvl="0" autoUpdateAnimBg="0"/>
      <p:bldP spid="27" grpId="0" animBg="1"/>
      <p:bldP spid="28" grpId="0" animBg="1"/>
      <p:bldP spid="29" grpId="0" bldLvl="0" animBg="1" autoUpdateAnimBg="0"/>
      <p:bldP spid="30" grpId="0" bldLvl="0" animBg="1" autoUpdateAnimBg="0"/>
      <p:bldP spid="31" grpId="0" bldLvl="0" animBg="1" autoUpdateAnimBg="0"/>
      <p:bldP spid="32" grpId="0" bldLvl="0" animBg="1" autoUpdateAnimBg="0"/>
      <p:bldP spid="33" grpId="0" bldLvl="0" animBg="1" autoUpdateAnimBg="0"/>
      <p:bldP spid="34" grpId="0" bldLvl="0" animBg="1" autoUpdateAnimBg="0"/>
      <p:bldP spid="35" grpId="0" bldLvl="0" animBg="1" autoUpdateAnimBg="0"/>
      <p:bldP spid="36" grpId="0" bldLvl="0" animBg="1" autoUpdateAnimBg="0"/>
      <p:bldP spid="37" grpId="0" bldLvl="0" animBg="1" autoUpdateAnimBg="0"/>
      <p:bldP spid="38" grpId="0" bldLvl="0" animBg="1" autoUpdateAnimBg="0"/>
      <p:bldP spid="39" grpId="0" bldLvl="0" animBg="1" autoUpdateAnimBg="0"/>
      <p:bldP spid="40" grpId="0" bldLvl="0" animBg="1" autoUpdateAnimBg="0"/>
      <p:bldP spid="41" grpId="0" animBg="1"/>
      <p:bldP spid="42" grpId="0" bldLvl="0" autoUpdateAnimBg="0"/>
      <p:bldP spid="43" grpId="0" bldLvl="0" autoUpdateAnimBg="0"/>
      <p:bldP spid="44" grpId="0" animBg="1"/>
      <p:bldP spid="45" grpId="0" animBg="1"/>
      <p:bldP spid="46" grpId="0" bldLvl="0" animBg="1" autoUpdateAnimBg="0"/>
      <p:bldP spid="47" grpId="0" bldLvl="0" animBg="1" autoUpdateAnimBg="0"/>
      <p:bldP spid="48" grpId="0" bldLvl="0" animBg="1" autoUpdateAnimBg="0"/>
      <p:bldP spid="49" grpId="0" bldLvl="0" animBg="1" autoUpdateAnimBg="0"/>
      <p:bldP spid="50" grpId="0" bldLvl="0" animBg="1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animBg="1"/>
      <p:bldP spid="59" grpId="0" bldLvl="0" animBg="1" autoUpdateAnimBg="0"/>
      <p:bldP spid="60" grpId="0" bldLvl="0" animBg="1" autoUpdateAnimBg="0"/>
      <p:bldP spid="61" grpId="0" bldLvl="0" animBg="1" autoUpdateAnimBg="0"/>
      <p:bldP spid="62" grpId="0" bldLvl="0" animBg="1" autoUpdateAnimBg="0"/>
      <p:bldP spid="63" grpId="0" bldLvl="0" animBg="1" autoUpdateAnimBg="0"/>
      <p:bldP spid="64" grpId="0" bldLvl="0" animBg="1" autoUpdateAnimBg="0"/>
      <p:bldP spid="65" grpId="0" bldLvl="0" animBg="1" autoUpdateAnimBg="0"/>
      <p:bldP spid="66" grpId="0" bldLvl="0" animBg="1" autoUpdateAnimBg="0"/>
      <p:bldP spid="67" grpId="0" bldLvl="0" animBg="1" autoUpdateAnimBg="0"/>
      <p:bldP spid="68" grpId="0" bldLvl="0" animBg="1" autoUpdateAnimBg="0"/>
      <p:bldP spid="69" grpId="0" bldLvl="0" animBg="1" autoUpdateAnimBg="0"/>
      <p:bldP spid="70" grpId="0" bldLvl="0" autoUpdateAnimBg="0"/>
      <p:bldP spid="71" grpId="0" bldLvl="0" autoUpdateAnimBg="0"/>
      <p:bldP spid="72" grpId="0" animBg="1"/>
      <p:bldP spid="73" grpId="0" animBg="1"/>
      <p:bldP spid="74" grpId="0" bldLvl="0" animBg="1" autoUpdateAnimBg="0"/>
      <p:bldP spid="7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9"/>
          <p:cNvSpPr>
            <a:spLocks noChangeArrowheads="1"/>
          </p:cNvSpPr>
          <p:nvPr/>
        </p:nvSpPr>
        <p:spPr bwMode="auto">
          <a:xfrm rot="2734294">
            <a:off x="2537624" y="3140874"/>
            <a:ext cx="242887" cy="24447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" name="Cross 20"/>
          <p:cNvSpPr>
            <a:spLocks noChangeArrowheads="1"/>
          </p:cNvSpPr>
          <p:nvPr/>
        </p:nvSpPr>
        <p:spPr bwMode="auto">
          <a:xfrm rot="2734294">
            <a:off x="2514605" y="2608263"/>
            <a:ext cx="242887" cy="2428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" name="Cross 21"/>
          <p:cNvSpPr>
            <a:spLocks noChangeArrowheads="1"/>
          </p:cNvSpPr>
          <p:nvPr/>
        </p:nvSpPr>
        <p:spPr bwMode="auto">
          <a:xfrm rot="2734294">
            <a:off x="2781305" y="2820988"/>
            <a:ext cx="242887" cy="2428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" name="Cross 22"/>
          <p:cNvSpPr>
            <a:spLocks noChangeArrowheads="1"/>
          </p:cNvSpPr>
          <p:nvPr/>
        </p:nvSpPr>
        <p:spPr bwMode="auto">
          <a:xfrm rot="2734294">
            <a:off x="2867030" y="2424113"/>
            <a:ext cx="242887" cy="2428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TextBox 23"/>
          <p:cNvSpPr>
            <a:spLocks noChangeArrowheads="1"/>
          </p:cNvSpPr>
          <p:nvPr/>
        </p:nvSpPr>
        <p:spPr bwMode="auto">
          <a:xfrm>
            <a:off x="2286000" y="414337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Box 24"/>
          <p:cNvSpPr>
            <a:spLocks noChangeArrowheads="1"/>
          </p:cNvSpPr>
          <p:nvPr/>
        </p:nvSpPr>
        <p:spPr bwMode="auto">
          <a:xfrm>
            <a:off x="790575" y="27940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 baseline="-25000">
                <a:solidFill>
                  <a:srgbClr val="000000"/>
                </a:solidFill>
              </a:rPr>
              <a:t>2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8" name="Straight Arrow Connector 25"/>
          <p:cNvCxnSpPr>
            <a:cxnSpLocks noChangeShapeType="1"/>
          </p:cNvCxnSpPr>
          <p:nvPr/>
        </p:nvCxnSpPr>
        <p:spPr bwMode="auto">
          <a:xfrm flipV="1">
            <a:off x="1211268" y="2057400"/>
            <a:ext cx="1587" cy="2171700"/>
          </a:xfrm>
          <a:prstGeom prst="straightConnector1">
            <a:avLst/>
          </a:prstGeom>
          <a:noFill/>
          <a:ln w="3810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26"/>
          <p:cNvCxnSpPr>
            <a:cxnSpLocks noChangeShapeType="1"/>
          </p:cNvCxnSpPr>
          <p:nvPr/>
        </p:nvCxnSpPr>
        <p:spPr bwMode="auto">
          <a:xfrm>
            <a:off x="1093793" y="4060825"/>
            <a:ext cx="2427287" cy="1588"/>
          </a:xfrm>
          <a:prstGeom prst="straightConnector1">
            <a:avLst/>
          </a:prstGeom>
          <a:noFill/>
          <a:ln w="3810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Cross 27"/>
          <p:cNvSpPr>
            <a:spLocks noChangeArrowheads="1"/>
          </p:cNvSpPr>
          <p:nvPr/>
        </p:nvSpPr>
        <p:spPr bwMode="auto">
          <a:xfrm rot="2734294">
            <a:off x="3124200" y="2749550"/>
            <a:ext cx="242888" cy="24288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84380" y="3367088"/>
            <a:ext cx="180975" cy="207962"/>
          </a:xfrm>
          <a:prstGeom prst="rect">
            <a:avLst/>
          </a:prstGeom>
          <a:noFill/>
          <a:ln w="3810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019305" y="3660780"/>
            <a:ext cx="180975" cy="206375"/>
          </a:xfrm>
          <a:prstGeom prst="rect">
            <a:avLst/>
          </a:prstGeom>
          <a:noFill/>
          <a:ln w="3810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2286005" y="3556005"/>
            <a:ext cx="180975" cy="207963"/>
          </a:xfrm>
          <a:prstGeom prst="rect">
            <a:avLst/>
          </a:prstGeom>
          <a:noFill/>
          <a:ln w="3810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1720855" y="3544888"/>
            <a:ext cx="180975" cy="207962"/>
          </a:xfrm>
          <a:prstGeom prst="rect">
            <a:avLst/>
          </a:prstGeom>
          <a:noFill/>
          <a:ln w="3810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5" name="Isosceles Triangle 32"/>
          <p:cNvSpPr>
            <a:spLocks noChangeArrowheads="1"/>
          </p:cNvSpPr>
          <p:nvPr/>
        </p:nvSpPr>
        <p:spPr bwMode="auto">
          <a:xfrm>
            <a:off x="1789118" y="2346330"/>
            <a:ext cx="276225" cy="2460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6" name="Isosceles Triangle 33"/>
          <p:cNvSpPr>
            <a:spLocks noChangeArrowheads="1"/>
          </p:cNvSpPr>
          <p:nvPr/>
        </p:nvSpPr>
        <p:spPr bwMode="auto">
          <a:xfrm>
            <a:off x="1546225" y="2628905"/>
            <a:ext cx="274638" cy="2460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" name="Isosceles Triangle 34"/>
          <p:cNvSpPr>
            <a:spLocks noChangeArrowheads="1"/>
          </p:cNvSpPr>
          <p:nvPr/>
        </p:nvSpPr>
        <p:spPr bwMode="auto">
          <a:xfrm>
            <a:off x="1881193" y="2698750"/>
            <a:ext cx="274637" cy="24765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8" name="TextBox 37"/>
          <p:cNvSpPr>
            <a:spLocks noChangeArrowheads="1"/>
          </p:cNvSpPr>
          <p:nvPr/>
        </p:nvSpPr>
        <p:spPr bwMode="auto">
          <a:xfrm>
            <a:off x="485776" y="1447800"/>
            <a:ext cx="325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一对一</a:t>
            </a:r>
            <a:r>
              <a:rPr lang="en-US" altLang="zh-CN" sz="2400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9" name="TextBox 38"/>
          <p:cNvSpPr>
            <a:spLocks noChangeArrowheads="1"/>
          </p:cNvSpPr>
          <p:nvPr/>
        </p:nvSpPr>
        <p:spPr bwMode="auto">
          <a:xfrm>
            <a:off x="1009655" y="4519613"/>
            <a:ext cx="2416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Class 1:</a:t>
            </a:r>
            <a:endParaRPr lang="zh-CN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Class 2:</a:t>
            </a:r>
            <a:endParaRPr lang="zh-CN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Class 3: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Isosceles Triangle 39"/>
          <p:cNvSpPr>
            <a:spLocks noChangeArrowheads="1"/>
          </p:cNvSpPr>
          <p:nvPr/>
        </p:nvSpPr>
        <p:spPr bwMode="auto">
          <a:xfrm>
            <a:off x="2133605" y="4610105"/>
            <a:ext cx="276225" cy="2460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B05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1" name="Cross 40"/>
          <p:cNvSpPr>
            <a:spLocks noChangeArrowheads="1"/>
          </p:cNvSpPr>
          <p:nvPr/>
        </p:nvSpPr>
        <p:spPr bwMode="auto">
          <a:xfrm rot="2734294">
            <a:off x="2144718" y="5354643"/>
            <a:ext cx="242887" cy="24288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2182813" y="5005393"/>
            <a:ext cx="182562" cy="206375"/>
          </a:xfrm>
          <a:prstGeom prst="rect">
            <a:avLst/>
          </a:prstGeom>
          <a:noFill/>
          <a:ln w="38100">
            <a:solidFill>
              <a:srgbClr val="395E8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41" name="Straight Arrow Connector 166"/>
          <p:cNvCxnSpPr>
            <a:cxnSpLocks noChangeShapeType="1"/>
          </p:cNvCxnSpPr>
          <p:nvPr/>
        </p:nvCxnSpPr>
        <p:spPr bwMode="auto">
          <a:xfrm flipV="1">
            <a:off x="3856043" y="2168530"/>
            <a:ext cx="1571625" cy="530225"/>
          </a:xfrm>
          <a:prstGeom prst="straightConnector1">
            <a:avLst/>
          </a:prstGeom>
          <a:noFill/>
          <a:ln w="9525">
            <a:solidFill>
              <a:srgbClr val="000000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184"/>
          <p:cNvCxnSpPr>
            <a:cxnSpLocks noChangeShapeType="1"/>
          </p:cNvCxnSpPr>
          <p:nvPr/>
        </p:nvCxnSpPr>
        <p:spPr bwMode="auto">
          <a:xfrm>
            <a:off x="3856043" y="3514725"/>
            <a:ext cx="15716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Arrow Connector 202"/>
          <p:cNvCxnSpPr>
            <a:cxnSpLocks noChangeShapeType="1"/>
          </p:cNvCxnSpPr>
          <p:nvPr/>
        </p:nvCxnSpPr>
        <p:spPr bwMode="auto">
          <a:xfrm>
            <a:off x="3838575" y="4337050"/>
            <a:ext cx="1589088" cy="546100"/>
          </a:xfrm>
          <a:prstGeom prst="straightConnector1">
            <a:avLst/>
          </a:prstGeom>
          <a:noFill/>
          <a:ln w="9525">
            <a:solidFill>
              <a:srgbClr val="000000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Box 31">
            <a:extLst>
              <a:ext uri="{FF2B5EF4-FFF2-40B4-BE49-F238E27FC236}">
                <a16:creationId xmlns:a16="http://schemas.microsoft.com/office/drawing/2014/main" id="{9B7746A6-3710-4060-94AC-2ED64AF76A28}"/>
              </a:ext>
            </a:extLst>
          </p:cNvPr>
          <p:cNvSpPr txBox="1"/>
          <p:nvPr/>
        </p:nvSpPr>
        <p:spPr>
          <a:xfrm>
            <a:off x="218541" y="321726"/>
            <a:ext cx="179536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多分类学习</a:t>
            </a: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8218B1AF-57B7-4508-BADC-157DAC8E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31" y="492494"/>
            <a:ext cx="2181225" cy="1876425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CDD6069D-08FF-4893-AB0F-0DA9AB6DE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408" y="2582601"/>
            <a:ext cx="2124075" cy="1819275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DE38067D-312C-4687-8701-E97105A8A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627" y="4733136"/>
            <a:ext cx="2247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 animBg="1"/>
      <p:bldP spid="7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800785-7D5A-4AFC-A399-F3761A7E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" y="553776"/>
            <a:ext cx="9144000" cy="6222138"/>
          </a:xfrm>
          <a:prstGeom prst="rect">
            <a:avLst/>
          </a:prstGeom>
        </p:spPr>
      </p:pic>
      <p:pic>
        <p:nvPicPr>
          <p:cNvPr id="2" name="图片 1" descr="ws_DA3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1104" y="253678"/>
            <a:ext cx="7802842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纠错输出码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(ECOC)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76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>
                <a:solidFill>
                  <a:srgbClr val="FF0000"/>
                </a:solidFill>
                <a:latin typeface="微软雅黑"/>
              </a:rPr>
              <a:t>多对多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(Many vs Many, MvM)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将若干类作为正类，若干类作为反类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2452" y="1984636"/>
            <a:ext cx="3432030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3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z="2198">
                <a:solidFill>
                  <a:srgbClr val="000000"/>
                </a:solidFill>
                <a:latin typeface="微软雅黑"/>
              </a:rPr>
              <a:t>一种常见方法：纠错输出码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42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z="2198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编码：对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个类别做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次</a:t>
            </a:r>
          </a:p>
          <a:p>
            <a:pPr marL="0" marR="0" lvl="0" indent="0" defTabSz="914400" eaLnBrk="1" fontAlgn="auto" latinLnBrk="0" hangingPunct="1">
              <a:lnSpc>
                <a:spcPts val="2101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/>
              </a:rPr>
              <a:t>	划分，每次将一部分类别划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/>
              </a:rPr>
              <a:t>	为正类，一部分划为反类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21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/>
              </a:rPr>
              <a:t>		解码：测试样本交给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个</a:t>
            </a:r>
          </a:p>
          <a:p>
            <a:pPr marL="0" marR="0" lvl="0" indent="0" defTabSz="914400" eaLnBrk="1" fontAlgn="auto" latinLnBrk="0" hangingPunct="1">
              <a:lnSpc>
                <a:spcPts val="2041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/>
              </a:rPr>
              <a:t>		分类器预测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3928" y="1942281"/>
            <a:ext cx="4467570" cy="37189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7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en-US" altLang="zh-CN" sz="1598">
                <a:solidFill>
                  <a:srgbClr val="000000"/>
                </a:solidFill>
                <a:latin typeface="Times New Roman"/>
              </a:rPr>
              <a:t>(Error Correcting Output Code)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1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en-US" altLang="zh-CN" sz="1598">
                <a:solidFill>
                  <a:srgbClr val="000000"/>
                </a:solidFill>
                <a:latin typeface="Times New Roman"/>
              </a:rPr>
              <a:t>					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个二类任务；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原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每类对应一个长为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的编码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48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>
                <a:solidFill>
                  <a:srgbClr val="FF0000"/>
                </a:solidFill>
                <a:latin typeface="微软雅黑"/>
              </a:rPr>
              <a:t>距离最小的类为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>
                <a:solidFill>
                  <a:srgbClr val="FF0000"/>
                </a:solidFill>
                <a:latin typeface="微软雅黑"/>
              </a:rPr>
              <a:t>			最终结果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523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>
                <a:solidFill>
                  <a:srgbClr val="FF0000"/>
                </a:solidFill>
                <a:latin typeface="微软雅黑"/>
              </a:rPr>
              <a:t>				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长为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微软雅黑"/>
              </a:rPr>
              <a:t>的预测结果编码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6897" y="2649479"/>
            <a:ext cx="2982469" cy="347473"/>
          </a:xfrm>
          <a:custGeom>
            <a:avLst/>
            <a:gdLst/>
            <a:ahLst/>
            <a:cxnLst/>
            <a:rect l="0" t="0" r="0" b="0"/>
            <a:pathLst>
              <a:path w="2982469" h="347473">
                <a:moveTo>
                  <a:pt x="0" y="347472"/>
                </a:moveTo>
                <a:lnTo>
                  <a:pt x="2982468" y="347472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6897" y="3356992"/>
            <a:ext cx="2982469" cy="454154"/>
          </a:xfrm>
          <a:custGeom>
            <a:avLst/>
            <a:gdLst/>
            <a:ahLst/>
            <a:cxnLst/>
            <a:rect l="0" t="0" r="0" b="0"/>
            <a:pathLst>
              <a:path w="2982469" h="454154">
                <a:moveTo>
                  <a:pt x="0" y="454153"/>
                </a:moveTo>
                <a:lnTo>
                  <a:pt x="2982468" y="454153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F7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1230796"/>
            <a:ext cx="3835400" cy="3073400"/>
          </a:xfrm>
          <a:prstGeom prst="rect">
            <a:avLst/>
          </a:prstGeom>
        </p:spPr>
      </p:pic>
      <p:pic>
        <p:nvPicPr>
          <p:cNvPr id="5" name="图片 4" descr="ws_DF7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0400" y="1387388"/>
            <a:ext cx="4330700" cy="2679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纠错输出码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435" y="4797152"/>
            <a:ext cx="7681590" cy="13721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ECOC</a:t>
            </a: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编码对分类器错误有一定</a:t>
            </a:r>
            <a:r>
              <a:rPr lang="zh-CN" altLang="en-US" sz="2004">
                <a:solidFill>
                  <a:srgbClr val="FF0000"/>
                </a:solidFill>
                <a:latin typeface="微软雅黑"/>
              </a:rPr>
              <a:t>容忍</a:t>
            </a: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和</a:t>
            </a:r>
            <a:r>
              <a:rPr lang="zh-CN" altLang="en-US" sz="2004">
                <a:solidFill>
                  <a:srgbClr val="FF0000"/>
                </a:solidFill>
                <a:latin typeface="微软雅黑"/>
              </a:rPr>
              <a:t>修正</a:t>
            </a: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能力，编码越长、纠错</a:t>
            </a:r>
          </a:p>
          <a:p>
            <a:pPr marL="0" marR="0" lvl="0" indent="0" defTabSz="914400" eaLnBrk="1" fontAlgn="auto" latinLnBrk="0" hangingPunct="1">
              <a:lnSpc>
                <a:spcPts val="226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	能力越强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01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对同等长度的编码，理论上来说，任意两个类别之间的编码距离越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>
                <a:solidFill>
                  <a:srgbClr val="FF0000"/>
                </a:solidFill>
                <a:latin typeface="微软雅黑"/>
              </a:rPr>
              <a:t>远</a:t>
            </a: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，则纠错能力越强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8382" y="4337472"/>
            <a:ext cx="2327560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>
                <a:solidFill>
                  <a:srgbClr val="00B050"/>
                </a:solidFill>
                <a:latin typeface="Times New Roman"/>
              </a:rPr>
              <a:t>[Dietterich and Bakiri,1995]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60771" y="4265464"/>
            <a:ext cx="1705595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>
                <a:solidFill>
                  <a:srgbClr val="00B050"/>
                </a:solidFill>
                <a:latin typeface="Times New Roman"/>
              </a:rPr>
              <a:t>[Allwein et al. 2000]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8634" y="2627620"/>
            <a:ext cx="74534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50032" y="2220703"/>
            <a:ext cx="74534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06812" y="0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"/>
              </a:rPr>
              <a:t>计算海明距离的一种方法，就是对两个位串进行</a:t>
            </a:r>
            <a:r>
              <a:rPr lang="zh-CN" altLang="en-US">
                <a:solidFill>
                  <a:srgbClr val="FF0000"/>
                </a:solidFill>
                <a:latin typeface="arial"/>
              </a:rPr>
              <a:t>异或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（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xor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）运算，并计算出异或运算结果中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的个数。例如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110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和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011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这两个位串，对它们进行异或运算，其结果是：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110⊕011=101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，异或结果中含有两个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，因此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110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和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011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之间的</a:t>
            </a:r>
            <a:r>
              <a:rPr lang="zh-CN" altLang="en-US">
                <a:solidFill>
                  <a:srgbClr val="FF0000"/>
                </a:solidFill>
                <a:latin typeface="arial"/>
              </a:rPr>
              <a:t>海明距离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就等于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2</a:t>
            </a:r>
            <a:endParaRPr lang="en-US" altLang="zh-CN" b="0" i="0">
              <a:solidFill>
                <a:srgbClr val="333333"/>
              </a:solidFill>
              <a:effectLst/>
              <a:latin typeface="arial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916331C-70E7-4D48-B7BF-715BB0A1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395"/>
            <a:ext cx="9144000" cy="6257421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678180" y="2260092"/>
            <a:ext cx="3019044" cy="824485"/>
          </a:xfrm>
          <a:custGeom>
            <a:avLst/>
            <a:gdLst/>
            <a:ahLst/>
            <a:cxnLst/>
            <a:rect l="0" t="0" r="0" b="0"/>
            <a:pathLst>
              <a:path w="3019044" h="824485">
                <a:moveTo>
                  <a:pt x="0" y="824484"/>
                </a:moveTo>
                <a:lnTo>
                  <a:pt x="3019043" y="824484"/>
                </a:lnTo>
                <a:lnTo>
                  <a:pt x="30190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38015" y="2388107"/>
            <a:ext cx="647701" cy="568454"/>
          </a:xfrm>
          <a:custGeom>
            <a:avLst/>
            <a:gdLst/>
            <a:ahLst/>
            <a:cxnLst/>
            <a:rect l="0" t="0" r="0" b="0"/>
            <a:pathLst>
              <a:path w="647701" h="568454">
                <a:moveTo>
                  <a:pt x="0" y="142113"/>
                </a:moveTo>
                <a:lnTo>
                  <a:pt x="363475" y="142113"/>
                </a:lnTo>
                <a:lnTo>
                  <a:pt x="363475" y="0"/>
                </a:lnTo>
                <a:lnTo>
                  <a:pt x="647700" y="284226"/>
                </a:lnTo>
                <a:lnTo>
                  <a:pt x="363475" y="568453"/>
                </a:lnTo>
                <a:lnTo>
                  <a:pt x="363475" y="426340"/>
                </a:lnTo>
                <a:lnTo>
                  <a:pt x="0" y="42634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95265" y="2198370"/>
            <a:ext cx="3678938" cy="876301"/>
          </a:xfrm>
          <a:custGeom>
            <a:avLst/>
            <a:gdLst/>
            <a:ahLst/>
            <a:cxnLst/>
            <a:rect l="0" t="0" r="0" b="0"/>
            <a:pathLst>
              <a:path w="3678938" h="876301">
                <a:moveTo>
                  <a:pt x="0" y="876300"/>
                </a:moveTo>
                <a:lnTo>
                  <a:pt x="3678937" y="876300"/>
                </a:lnTo>
                <a:lnTo>
                  <a:pt x="36789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26508" y="3422903"/>
            <a:ext cx="4128516" cy="2709674"/>
          </a:xfrm>
          <a:custGeom>
            <a:avLst/>
            <a:gdLst/>
            <a:ahLst/>
            <a:cxnLst/>
            <a:rect l="0" t="0" r="0" b="0"/>
            <a:pathLst>
              <a:path w="4128516" h="2709674">
                <a:moveTo>
                  <a:pt x="0" y="2709673"/>
                </a:moveTo>
                <a:lnTo>
                  <a:pt x="4128515" y="2709673"/>
                </a:lnTo>
                <a:lnTo>
                  <a:pt x="41285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E32D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100" y="2247900"/>
            <a:ext cx="3035300" cy="850900"/>
          </a:xfrm>
          <a:prstGeom prst="rect">
            <a:avLst/>
          </a:prstGeom>
        </p:spPr>
      </p:pic>
      <p:pic>
        <p:nvPicPr>
          <p:cNvPr id="7" name="图片 6" descr="ws_E33D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100" y="4419600"/>
            <a:ext cx="2946400" cy="863600"/>
          </a:xfrm>
          <a:prstGeom prst="rect">
            <a:avLst/>
          </a:prstGeom>
        </p:spPr>
      </p:pic>
      <p:pic>
        <p:nvPicPr>
          <p:cNvPr id="8" name="图片 7" descr="ws_E33E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87900" y="2197100"/>
            <a:ext cx="3683000" cy="8763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1134" y="139082"/>
            <a:ext cx="4257576" cy="173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类别不平衡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(class-imbalance)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17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不同类别的样本比例相差很大；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60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基本思路：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2154" y="3567918"/>
            <a:ext cx="4506042" cy="2282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基本策略</a:t>
            </a:r>
          </a:p>
          <a:p>
            <a:pPr marL="0" marR="0" lvl="0" indent="0" defTabSz="914400" eaLnBrk="1" fontAlgn="auto" latinLnBrk="0" hangingPunct="1">
              <a:lnSpc>
                <a:spcPts val="3038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——</a:t>
            </a:r>
            <a:r>
              <a:rPr lang="en-US" altLang="zh-CN" sz="2400" dirty="0">
                <a:solidFill>
                  <a:srgbClr val="000000"/>
                </a:solidFill>
                <a:latin typeface="微软雅黑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微软雅黑"/>
              </a:rPr>
              <a:t>再缩放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”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(rescaling)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86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然而，精确估计 </a:t>
            </a:r>
            <a:r>
              <a:rPr lang="en-US" altLang="zh-CN" sz="2196" b="1" i="1" dirty="0">
                <a:solidFill>
                  <a:srgbClr val="0000FF"/>
                </a:solidFill>
                <a:latin typeface="Palatino Linotype"/>
              </a:rPr>
              <a:t>m</a:t>
            </a:r>
            <a:r>
              <a:rPr lang="en-US" altLang="zh-CN" sz="1464" b="1" dirty="0">
                <a:solidFill>
                  <a:srgbClr val="0000FF"/>
                </a:solidFill>
                <a:latin typeface="Palatino Linotype"/>
              </a:rPr>
              <a:t>-</a:t>
            </a:r>
            <a:r>
              <a:rPr lang="en-US" altLang="zh-CN" sz="2196" b="1" dirty="0">
                <a:solidFill>
                  <a:srgbClr val="0000FF"/>
                </a:solidFill>
                <a:latin typeface="Palatino Linotype"/>
              </a:rPr>
              <a:t>/</a:t>
            </a:r>
            <a:r>
              <a:rPr lang="en-US" altLang="zh-CN" sz="2196" b="1" i="1" dirty="0">
                <a:solidFill>
                  <a:srgbClr val="0000FF"/>
                </a:solidFill>
                <a:latin typeface="Palatino Linotype"/>
              </a:rPr>
              <a:t>m</a:t>
            </a:r>
            <a:r>
              <a:rPr lang="en-US" altLang="zh-CN" sz="1464" b="1" dirty="0">
                <a:solidFill>
                  <a:srgbClr val="0000FF"/>
                </a:solidFill>
                <a:latin typeface="Palatino Linotype"/>
              </a:rPr>
              <a:t>+ 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通常很困难！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7300" y="3603914"/>
            <a:ext cx="3385542" cy="23980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常见类别不平衡学习方法：</a:t>
            </a:r>
          </a:p>
          <a:p>
            <a:pPr marL="0" marR="0" lvl="0" indent="0" defTabSz="914400" eaLnBrk="1" fontAlgn="auto" latinLnBrk="0" hangingPunct="1">
              <a:lnSpc>
                <a:spcPts val="3392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过采样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(oversampling)</a:t>
            </a:r>
          </a:p>
          <a:p>
            <a:pPr marL="0" marR="0" lvl="0" indent="0" defTabSz="914400" eaLnBrk="1" fontAlgn="auto" latinLnBrk="0" hangingPunct="1">
              <a:lnSpc>
                <a:spcPts val="275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dirty="0">
                <a:solidFill>
                  <a:srgbClr val="00B050"/>
                </a:solidFill>
                <a:latin typeface="微软雅黑"/>
              </a:rPr>
              <a:t>例如：</a:t>
            </a:r>
            <a:r>
              <a:rPr lang="en-US" altLang="zh-CN" dirty="0">
                <a:solidFill>
                  <a:srgbClr val="00B050"/>
                </a:solidFill>
                <a:latin typeface="Times New Roman"/>
              </a:rPr>
              <a:t>SMOTE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dirty="0">
              <a:solidFill>
                <a:srgbClr val="00B05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47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欠采样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</a:rPr>
              <a:t>undersampling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275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dirty="0">
                <a:solidFill>
                  <a:srgbClr val="00B050"/>
                </a:solidFill>
                <a:latin typeface="微软雅黑"/>
              </a:rPr>
              <a:t>例如：</a:t>
            </a:r>
            <a:r>
              <a:rPr lang="en-US" altLang="zh-CN" dirty="0" err="1">
                <a:solidFill>
                  <a:srgbClr val="00B050"/>
                </a:solidFill>
                <a:latin typeface="Times New Roman"/>
              </a:rPr>
              <a:t>EasyEnsemble</a:t>
            </a:r>
            <a:endParaRPr lang="en-US" altLang="zh-CN" dirty="0">
              <a:solidFill>
                <a:srgbClr val="00B05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dirty="0">
              <a:solidFill>
                <a:srgbClr val="00B05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4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阈值移动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(threshold-moving)</a:t>
            </a: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1493FD-A879-4DBE-B8C1-4FB9B9EE4472}"/>
              </a:ext>
            </a:extLst>
          </p:cNvPr>
          <p:cNvSpPr txBox="1"/>
          <p:nvPr/>
        </p:nvSpPr>
        <p:spPr>
          <a:xfrm>
            <a:off x="218541" y="1052736"/>
            <a:ext cx="5271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由最小二乘法导出损失函数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w,b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9C06DD-BE7F-4966-846D-5B9A5EC27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832" y="1628800"/>
            <a:ext cx="456247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4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EB6476-FA7B-4FE9-9B5F-8BB39E26E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2" y="1435471"/>
            <a:ext cx="8944768" cy="17214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487AA9-FCDF-4FEA-892C-B40E7F9B6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2" y="3631068"/>
            <a:ext cx="8984684" cy="13603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DB4ECFF-ACE0-4062-94A7-662E0163385A}"/>
              </a:ext>
            </a:extLst>
          </p:cNvPr>
          <p:cNvSpPr txBox="1"/>
          <p:nvPr/>
        </p:nvSpPr>
        <p:spPr>
          <a:xfrm>
            <a:off x="51812" y="5805263"/>
            <a:ext cx="90778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u="none" strike="noStrike" baseline="0" dirty="0">
                <a:solidFill>
                  <a:srgbClr val="000000"/>
                </a:solidFill>
                <a:latin typeface="+mn-ea"/>
              </a:rPr>
              <a:t>参考文献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+mn-ea"/>
              </a:rPr>
              <a:t>:</a:t>
            </a:r>
            <a:r>
              <a:rPr lang="zh-CN" altLang="en-US" sz="1600" b="0" i="0" u="none" strike="noStrike" baseline="0" dirty="0">
                <a:solidFill>
                  <a:srgbClr val="000000"/>
                </a:solidFill>
                <a:latin typeface="+mn-ea"/>
              </a:rPr>
              <a:t>陈朝晖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zh-CN" altLang="en-US" sz="1600" b="0" i="0" u="none" strike="noStrike" baseline="0" dirty="0">
                <a:solidFill>
                  <a:srgbClr val="000000"/>
                </a:solidFill>
                <a:latin typeface="+mn-ea"/>
              </a:rPr>
              <a:t>二元函数凹凸性的判别法及最值探讨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+mn-ea"/>
              </a:rPr>
              <a:t>[J]. </a:t>
            </a:r>
            <a:r>
              <a:rPr lang="zh-CN" altLang="en-US" sz="1600" b="0" i="0" u="none" strike="noStrike" baseline="0" dirty="0">
                <a:solidFill>
                  <a:srgbClr val="000000"/>
                </a:solidFill>
                <a:latin typeface="+mn-ea"/>
              </a:rPr>
              <a:t>高师理科学刊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+mn-ea"/>
              </a:rPr>
              <a:t>, 2010, 30(5):25-28.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766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30117F7-CD03-481D-8798-04A2952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28575"/>
            <a:ext cx="9115425" cy="6800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线性回归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EC325-B94D-456E-B3C8-FF322CA40B17}"/>
              </a:ext>
            </a:extLst>
          </p:cNvPr>
          <p:cNvSpPr txBox="1"/>
          <p:nvPr/>
        </p:nvSpPr>
        <p:spPr>
          <a:xfrm>
            <a:off x="14286" y="1124744"/>
            <a:ext cx="7222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证明损失函数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E(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+mn-ea"/>
              </a:rPr>
              <a:t>w,b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是关于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w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的凸函数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+mn-ea"/>
              </a:rPr>
              <a:t>——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A27FEF-7F73-430F-BF03-1A565343B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043484"/>
            <a:ext cx="2238375" cy="542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A41652-8F2A-4458-BA06-9096042B1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724583"/>
            <a:ext cx="5245993" cy="1101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7A4F80-962B-4879-9708-2F0A02971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832" y="2964359"/>
            <a:ext cx="6638329" cy="32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858"/>
  <p:tag name="BMPHEIGHT" val="1466"/>
  <p:tag name="SOURCE" val="\documentclass{slides}&#10;\pagestyle{empty}&#10;\usepackage{amssymb}&#10;\usepackage{amsmath}&#10;\begin{document}&#10;&#10;\begin{eqnarray*}&#10;\frac{\partial}{\partial \theta_j} J(\theta) &amp;=&amp;&#10;-\left(y \frac{1}{g(\theta^Tx)} - (1-y) \frac{1}{1-g(\theta^Tx)}\right)&#10;\frac{\partial}{\partial \theta_j} g(\theta^Tx) \\&#10;&amp;=&amp; -\left(y \frac{1}{g(\theta^Tx)} - (1-y) \frac{1}{1-g(\theta^Tx)}\right)&#10;g(\theta^Tx)(1-g(\theta^Tx)&#10;\frac{\partial}{\partial \theta_j} \theta^Tx \\&#10;&amp;=&amp; -\left(y (1-g(\theta^Tx)) - (1-y) g(\theta^Tx) \right) x_j \\&#10;&amp;=&amp; \left(h_\theta(x) - y  \right) x_j&#10;\end{eqnarray*}&#10;&#10;\end{document} "/>
  <p:tag name="TRANSPAREN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2300"/>
  <p:tag name="BMPHEIGHT" val="400"/>
  <p:tag name="SOURCE" val="\documentclass{slides}&#10;\pagestyle{empty}&#10;\usepackage{amssymb}&#10;\usepackage{amsmath}&#10;\begin{document}&#10;\[&#10;h_\theta(x) = g(\theta^Tx) = \frac{1}{1+e^{-\theta^Tx}}&#10;\]&#10;&#10;\end{document} "/>
  <p:tag name="TRANSPAREN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833"/>
  <p:tag name="BMPHEIGHT" val="191"/>
  <p:tag name="SOURCE" val="\documentclass{slides}&#10;\pagestyle{empty}&#10;\usepackage{amssymb}&#10;\usepackage{amsmath}&#10;\begin{document}&#10;&#10;\[&#10;g'(z) = g(z) (1-g(z)).&#10;\]&#10;&#10;\end{document} "/>
  <p:tag name="TRANSPAR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13744</TotalTime>
  <Words>2256</Words>
  <Application>Microsoft Office PowerPoint</Application>
  <PresentationFormat>全屏显示(4:3)</PresentationFormat>
  <Paragraphs>748</Paragraphs>
  <Slides>64</Slides>
  <Notes>58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等线</vt:lpstr>
      <vt:lpstr>宋体</vt:lpstr>
      <vt:lpstr>微软雅黑</vt:lpstr>
      <vt:lpstr>Arial</vt:lpstr>
      <vt:lpstr>Arial</vt:lpstr>
      <vt:lpstr>Calibri</vt:lpstr>
      <vt:lpstr>Cambria Math</vt:lpstr>
      <vt:lpstr>Palatino Linotype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分类问题</vt:lpstr>
      <vt:lpstr>分类问题</vt:lpstr>
      <vt:lpstr>分类问题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Luo</cp:lastModifiedBy>
  <cp:revision>207</cp:revision>
  <dcterms:created xsi:type="dcterms:W3CDTF">2017-09-13T09:02:49Z</dcterms:created>
  <dcterms:modified xsi:type="dcterms:W3CDTF">2021-10-08T09:14:02Z</dcterms:modified>
</cp:coreProperties>
</file>