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.wmf" ContentType="image/x-wmf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embeddings/oleObject1.docx" ContentType="application/vnd.openxmlformats-officedocument.wordprocessingml.document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60" Type="http://schemas.openxmlformats.org/officeDocument/2006/relationships/slide" Target="slides/slide49.xml"/><Relationship Id="rId6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3240" y="4495680"/>
            <a:ext cx="10075680" cy="11664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359640" y="5219280"/>
            <a:ext cx="23364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&lt;date/heure&gt;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3419640" y="5219280"/>
            <a:ext cx="3236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&lt;pied de page&gt;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379280" y="5219280"/>
            <a:ext cx="23364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74553306-A7FB-42C5-98A1-A49C20689BB5}" type="slidenum"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49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"/>
          <p:cNvSpPr/>
          <p:nvPr/>
        </p:nvSpPr>
        <p:spPr>
          <a:xfrm>
            <a:off x="0" y="360"/>
            <a:ext cx="10072440" cy="7164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3" name=""/>
          <p:cNvSpPr/>
          <p:nvPr/>
        </p:nvSpPr>
        <p:spPr>
          <a:xfrm>
            <a:off x="2880" y="5039280"/>
            <a:ext cx="10072440" cy="6278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360"/>
            <a:ext cx="10072440" cy="7164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2880" y="5039280"/>
            <a:ext cx="10072440" cy="6278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</a:t>
            </a:r>
            <a:r>
              <a:rPr b="0" lang="fr-FR" sz="4400" spc="-1" strike="noStrike">
                <a:latin typeface="Arial"/>
              </a:rPr>
              <a:t>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360"/>
            <a:ext cx="10072440" cy="7164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2880" y="5039280"/>
            <a:ext cx="10072440" cy="6278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</a:t>
            </a:r>
            <a:r>
              <a:rPr b="0" lang="fr-FR" sz="4400" spc="-1" strike="noStrike">
                <a:latin typeface="Arial"/>
              </a:rPr>
              <a:t>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0" y="360"/>
            <a:ext cx="10072440" cy="7164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2880" y="5039280"/>
            <a:ext cx="10072440" cy="6278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360"/>
            <a:ext cx="10072440" cy="7164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2880" y="5039280"/>
            <a:ext cx="10072440" cy="6278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"/>
          <p:cNvSpPr/>
          <p:nvPr/>
        </p:nvSpPr>
        <p:spPr>
          <a:xfrm>
            <a:off x="0" y="360"/>
            <a:ext cx="10072440" cy="7164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2" name=""/>
          <p:cNvSpPr/>
          <p:nvPr/>
        </p:nvSpPr>
        <p:spPr>
          <a:xfrm>
            <a:off x="2880" y="5039280"/>
            <a:ext cx="10072440" cy="6278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"/>
          <p:cNvSpPr/>
          <p:nvPr/>
        </p:nvSpPr>
        <p:spPr>
          <a:xfrm>
            <a:off x="0" y="360"/>
            <a:ext cx="10072440" cy="7164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3" name=""/>
          <p:cNvSpPr/>
          <p:nvPr/>
        </p:nvSpPr>
        <p:spPr>
          <a:xfrm>
            <a:off x="2880" y="5039280"/>
            <a:ext cx="10072440" cy="6278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"/>
          <p:cNvSpPr/>
          <p:nvPr/>
        </p:nvSpPr>
        <p:spPr>
          <a:xfrm>
            <a:off x="0" y="360"/>
            <a:ext cx="10072440" cy="7164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3" name=""/>
          <p:cNvSpPr/>
          <p:nvPr/>
        </p:nvSpPr>
        <p:spPr>
          <a:xfrm>
            <a:off x="2880" y="5039280"/>
            <a:ext cx="10072440" cy="6278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12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orld.openfoodfacts.org/data" TargetMode="External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75000">
              <a:srgbClr val="ffffff"/>
            </a:gs>
            <a:gs pos="100000">
              <a:srgbClr val="dddddd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440" y="1620000"/>
            <a:ext cx="8995680" cy="93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3300" spc="-1" strike="noStrike">
                <a:solidFill>
                  <a:srgbClr val="dd4100"/>
                </a:solidFill>
                <a:latin typeface="Arial"/>
              </a:rPr>
              <a:t>PROJET 3 </a:t>
            </a:r>
            <a:br>
              <a:rPr sz="4400"/>
            </a:br>
            <a:r>
              <a:rPr b="1" lang="fr-FR" sz="3300" spc="-1" strike="noStrike">
                <a:solidFill>
                  <a:srgbClr val="dd4100"/>
                </a:solidFill>
                <a:latin typeface="Arial"/>
              </a:rPr>
              <a:t>  </a:t>
            </a:r>
            <a:br>
              <a:rPr sz="4400"/>
            </a:br>
            <a:r>
              <a:rPr b="1" lang="fr-FR" sz="3300" spc="-1" strike="noStrike">
                <a:solidFill>
                  <a:srgbClr val="dd4100"/>
                </a:solidFill>
                <a:latin typeface="Arial"/>
              </a:rPr>
              <a:t>Concevez une application au service </a:t>
            </a:r>
            <a:br>
              <a:rPr sz="4400"/>
            </a:br>
            <a:r>
              <a:rPr b="1" lang="fr-FR" sz="3300" spc="-1" strike="noStrike">
                <a:solidFill>
                  <a:srgbClr val="dd4100"/>
                </a:solidFill>
                <a:latin typeface="Arial"/>
              </a:rPr>
              <a:t>de la santé publique</a:t>
            </a:r>
            <a:endParaRPr b="0" lang="fr-FR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/>
          </p:nvPr>
        </p:nvSpPr>
        <p:spPr>
          <a:xfrm>
            <a:off x="504000" y="720000"/>
            <a:ext cx="9069120" cy="389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Arial"/>
              </a:rPr>
              <a:t>D-Suppression des doublons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</a:rPr>
              <a:t>Très peu de doublons trouvés.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/>
          </p:nvPr>
        </p:nvSpPr>
        <p:spPr>
          <a:xfrm>
            <a:off x="108360" y="720000"/>
            <a:ext cx="906912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Arial"/>
              </a:rPr>
              <a:t>E-Traitement  des outliers. 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</a:rPr>
              <a:t>A été appliquée à chaque groupe, la méthode interquartile.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441" name="" descr=""/>
          <p:cNvPicPr/>
          <p:nvPr/>
        </p:nvPicPr>
        <p:blipFill>
          <a:blip r:embed="rId1"/>
          <a:stretch/>
        </p:blipFill>
        <p:spPr>
          <a:xfrm>
            <a:off x="360000" y="1620000"/>
            <a:ext cx="9177480" cy="341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/>
          </p:nvPr>
        </p:nvSpPr>
        <p:spPr>
          <a:xfrm>
            <a:off x="504000" y="720000"/>
            <a:ext cx="9069120" cy="389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latin typeface="Arial"/>
              </a:rPr>
              <a:t>F-Valeurs abberrantes</a:t>
            </a:r>
            <a:r>
              <a:rPr b="1" lang="fr-FR" sz="1800" spc="-1" strike="noStrike">
                <a:latin typeface="Arial"/>
              </a:rPr>
              <a:t>   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</a:rPr>
              <a:t>Valeurs des nutriments vérifiées pour qu elles soit comprise entre 0 et 100 Pour les variables               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</a:rPr>
              <a:t>fat_100g                    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</a:rPr>
              <a:t>saturated-fat_100g          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</a:rPr>
              <a:t>trans-fat_100g             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</a:rPr>
              <a:t>carbohydrates_100g         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</a:rPr>
              <a:t>fiber_100g                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</a:rPr>
              <a:t>proteins_100g              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</a:rPr>
              <a:t>salt_100g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</a:rPr>
              <a:t>Les limites de la variable energie_100g etant 0 et 3000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69120" cy="10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Arial"/>
              </a:rPr>
              <a:t>G-Valeurs manquantes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    </a:t>
            </a:r>
            <a:r>
              <a:rPr b="0" lang="fr-FR" sz="1800" spc="-1" strike="noStrike">
                <a:latin typeface="Arial"/>
              </a:rPr>
              <a:t>Remplacement des valeurs manquantes par: 0, moy ou mediane</a:t>
            </a:r>
            <a:r>
              <a:rPr b="1" lang="fr-FR" sz="1800" spc="-1" strike="noStrike">
                <a:latin typeface="Arial"/>
              </a:rPr>
              <a:t> 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504000" y="2520000"/>
            <a:ext cx="9069120" cy="20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Arial"/>
              </a:rPr>
              <a:t>H-Variables et taille du fichier final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632160" y="2880000"/>
            <a:ext cx="8277480" cy="28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Index(['product_name', 'categories_fr', 'countries_fr',  </a:t>
            </a:r>
            <a:r>
              <a:rPr b="0" lang="fr-FR" sz="16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	</a:t>
            </a:r>
            <a:r>
              <a:rPr b="0" lang="fr-FR" sz="16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	</a:t>
            </a:r>
            <a:r>
              <a:rPr b="0" lang="fr-FR" sz="16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'additives_fr','nutrition_grade_fr', 'pnns_groups_1',  </a:t>
            </a:r>
            <a:r>
              <a:rPr b="0" lang="fr-FR" sz="16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	</a:t>
            </a:r>
            <a:r>
              <a:rPr b="0" lang="fr-FR" sz="16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'energy_100g', 'fat_100g','saturated-fat_100g', 'trans-            fat_100g', 'carbohydrates_100g','fiber_100g',                      'proteins_100g', 'salt_100g', 'nutrition-score-fr_100g'],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      </a:t>
            </a:r>
            <a:r>
              <a:rPr b="0" lang="fr-FR" sz="1600" spc="-1" strike="noStrike">
                <a:solidFill>
                  <a:srgbClr val="000000"/>
                </a:solidFill>
                <a:latin typeface="Liberation Mono;Courier New;DejaVu Sans Mono"/>
                <a:ea typeface="Liberation Mono;Courier New;DejaVu Sans Mono"/>
              </a:rPr>
              <a:t>dtype='object')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68360" y="1933920"/>
            <a:ext cx="906912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3- Description et analyse univariée des différentes variables                     importantes avec les visualisations associées.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latin typeface="Arial"/>
              </a:rPr>
              <a:t>A-Histogramme 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448" name="" descr=""/>
          <p:cNvPicPr/>
          <p:nvPr/>
        </p:nvPicPr>
        <p:blipFill>
          <a:blip r:embed="rId1"/>
          <a:stretch/>
        </p:blipFill>
        <p:spPr>
          <a:xfrm>
            <a:off x="720000" y="1326600"/>
            <a:ext cx="8817480" cy="328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48360" y="0"/>
            <a:ext cx="906912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latin typeface="Arial"/>
              </a:rPr>
              <a:t>REMARQUE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504000" y="720000"/>
            <a:ext cx="9069120" cy="41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  <a:ea typeface="Noto Sans CJK SC"/>
              </a:rPr>
              <a:t>              </a:t>
            </a:r>
            <a:r>
              <a:rPr b="0" lang="fr-FR" sz="2000" spc="-1" strike="noStrike">
                <a:latin typeface="Arial"/>
                <a:ea typeface="Noto Sans CJK SC"/>
              </a:rPr>
              <a:t>1/ Distributions bimodales pour les distributions des variables    </a:t>
            </a:r>
            <a:r>
              <a:rPr b="0" lang="fr-FR" sz="2000" spc="-1" strike="noStrike">
                <a:latin typeface="Arial"/>
                <a:ea typeface="Noto Sans CJK SC"/>
              </a:rPr>
              <a:t>	</a:t>
            </a:r>
            <a:r>
              <a:rPr b="0" lang="fr-FR" sz="2000" spc="-1" strike="noStrike">
                <a:latin typeface="Arial"/>
                <a:ea typeface="Noto Sans CJK SC"/>
              </a:rPr>
              <a:t>	</a:t>
            </a:r>
            <a:endParaRPr b="0" lang="fr-FR" sz="20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000" spc="-1" strike="noStrike">
                <a:latin typeface="Arial"/>
                <a:ea typeface="Noto Sans CJK SC"/>
              </a:rPr>
              <a:t>energy_100g, </a:t>
            </a:r>
            <a:endParaRPr b="0" lang="fr-FR" sz="20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000" spc="-1" strike="noStrike">
                <a:latin typeface="Arial"/>
                <a:ea typeface="Noto Sans CJK SC"/>
              </a:rPr>
              <a:t>carbohydrate, </a:t>
            </a:r>
            <a:endParaRPr b="0" lang="fr-FR" sz="20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000" spc="-1" strike="noStrike">
                <a:latin typeface="Arial"/>
                <a:ea typeface="Noto Sans CJK SC"/>
              </a:rPr>
              <a:t>nutrition-score-fr_100g</a:t>
            </a:r>
            <a:endParaRPr b="0" lang="fr-FR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000" spc="-1" strike="noStrike">
                <a:latin typeface="Arial"/>
                <a:ea typeface="Noto Sans CJK SC"/>
              </a:rPr>
              <a:t>       </a:t>
            </a:r>
            <a:r>
              <a:rPr b="0" lang="fr-FR" sz="2000" spc="-1" strike="noStrike">
                <a:latin typeface="Arial"/>
                <a:ea typeface="Noto Sans CJK SC"/>
              </a:rPr>
              <a:t>2/ Skewness à droite pour </a:t>
            </a:r>
            <a:endParaRPr b="0" lang="fr-FR" sz="20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000" spc="-1" strike="noStrike">
                <a:latin typeface="Arial"/>
                <a:ea typeface="Noto Sans CJK SC"/>
              </a:rPr>
              <a:t>fat_100g, </a:t>
            </a:r>
            <a:endParaRPr b="0" lang="fr-FR" sz="20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000" spc="-1" strike="noStrike">
                <a:latin typeface="Arial"/>
                <a:ea typeface="Noto Sans CJK SC"/>
              </a:rPr>
              <a:t>saturated-fat_100g</a:t>
            </a:r>
            <a:endParaRPr b="0" lang="fr-FR" sz="20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000" spc="-1" strike="noStrike">
                <a:latin typeface="Arial"/>
                <a:ea typeface="Noto Sans CJK SC"/>
              </a:rPr>
              <a:t>fiber_100</a:t>
            </a:r>
            <a:endParaRPr b="0" lang="fr-FR" sz="20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000" spc="-1" strike="noStrike">
                <a:latin typeface="Arial"/>
                <a:ea typeface="Noto Sans CJK SC"/>
              </a:rPr>
              <a:t>protein_100</a:t>
            </a:r>
            <a:endParaRPr b="0" lang="fr-FR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  <a:ea typeface="Noto Sans CJK SC"/>
              </a:rPr>
              <a:t>3/ Kurtosis important pour l ensemble des variables 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" descr=""/>
          <p:cNvPicPr/>
          <p:nvPr/>
        </p:nvPicPr>
        <p:blipFill>
          <a:blip r:embed="rId1"/>
          <a:stretch/>
        </p:blipFill>
        <p:spPr>
          <a:xfrm>
            <a:off x="51840" y="1240560"/>
            <a:ext cx="9711360" cy="4111200"/>
          </a:xfrm>
          <a:prstGeom prst="rect">
            <a:avLst/>
          </a:prstGeom>
          <a:ln w="0">
            <a:noFill/>
          </a:ln>
        </p:spPr>
      </p:pic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latin typeface="Arial"/>
              </a:rPr>
              <a:t>B-BOXPLOT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latin typeface="Arial"/>
              </a:rPr>
              <a:t>REMARQUE BOXPLOT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54" name=""/>
          <p:cNvSpPr/>
          <p:nvPr/>
        </p:nvSpPr>
        <p:spPr>
          <a:xfrm>
            <a:off x="360000" y="1080000"/>
            <a:ext cx="7695720" cy="29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-Hormis la variable 'carbohydrates_100g', les autres variables présentent un nombre d'outliers important.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-IQR tres important pour la variable 'carbohydrates_100g'; tres faibles pour les autres variables.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-Moyennes très tassées en dehors de la variable 'carbohydrates_100g'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latin typeface="Arial"/>
              </a:rPr>
              <a:t>POURCENTAGE DE REMPLISSAGE DE VARIABLES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540000" y="900000"/>
            <a:ext cx="4318920" cy="3958920"/>
          </a:xfrm>
          <a:prstGeom prst="rect">
            <a:avLst/>
          </a:prstGeom>
          <a:ln w="0">
            <a:noFill/>
          </a:ln>
        </p:spPr>
      </p:pic>
      <p:sp>
        <p:nvSpPr>
          <p:cNvPr id="457" name=""/>
          <p:cNvSpPr/>
          <p:nvPr/>
        </p:nvSpPr>
        <p:spPr>
          <a:xfrm>
            <a:off x="6036480" y="1438560"/>
            <a:ext cx="3058920" cy="25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La variable catégorie présent un pourcentage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/>
          </p:nvPr>
        </p:nvSpPr>
        <p:spPr>
          <a:xfrm>
            <a:off x="359640" y="1079640"/>
            <a:ext cx="93556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fr-FR" sz="2000" spc="-1" strike="noStrike" u="sng">
                <a:solidFill>
                  <a:srgbClr val="000000"/>
                </a:solidFill>
                <a:uFillTx/>
                <a:latin typeface="Montserrat-Regular"/>
                <a:ea typeface="Noto Sans CJK SC"/>
              </a:rPr>
              <a:t>PRESENTATION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1- Présentation de l’ idée d’application.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2- Opérations de nettoyage effectuées.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3- Description et analyse univariée des différentes variables  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  importantes avec les visualisations associées.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4- Analyse multivariée et résultats statistiques associés, en lien avec          votre idée d’application.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5- Conclusion</a:t>
            </a:r>
            <a:endParaRPr b="0" lang="fr-FR" sz="1800" spc="-1" strike="noStrike">
              <a:latin typeface="Arial"/>
            </a:endParaRPr>
          </a:p>
        </p:txBody>
      </p:sp>
      <p:graphicFrame>
        <p:nvGraphicFramePr>
          <p:cNvPr id="405" name=""/>
          <p:cNvGraphicFramePr/>
          <p:nvPr/>
        </p:nvGraphicFramePr>
        <p:xfrm>
          <a:off x="1974960" y="2273400"/>
          <a:ext cx="6116040" cy="107460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40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974960" y="2273400"/>
                    <a:ext cx="6116040" cy="10746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2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latin typeface="Arial"/>
              </a:rPr>
              <a:t>NUTRIGRADE  REPARTITION: </a:t>
            </a:r>
            <a:br>
              <a:rPr sz="4400"/>
            </a:br>
            <a:br>
              <a:rPr sz="4400"/>
            </a:br>
            <a:r>
              <a:rPr b="0" lang="fr-FR" sz="2000" spc="-1" strike="noStrike">
                <a:latin typeface="Arial"/>
              </a:rPr>
              <a:t>D    46141</a:t>
            </a:r>
            <a:br>
              <a:rPr sz="4400"/>
            </a:br>
            <a:r>
              <a:rPr b="0" lang="fr-FR" sz="2000" spc="-1" strike="noStrike">
                <a:latin typeface="Arial"/>
              </a:rPr>
              <a:t>C    34212</a:t>
            </a:r>
            <a:br>
              <a:rPr sz="4400"/>
            </a:br>
            <a:r>
              <a:rPr b="0" lang="fr-FR" sz="2000" spc="-1" strike="noStrike">
                <a:latin typeface="Arial"/>
              </a:rPr>
              <a:t>E    31923</a:t>
            </a:r>
            <a:br>
              <a:rPr sz="4400"/>
            </a:br>
            <a:r>
              <a:rPr b="0" lang="fr-FR" sz="2000" spc="-1" strike="noStrike">
                <a:latin typeface="Arial"/>
              </a:rPr>
              <a:t>A    28189</a:t>
            </a:r>
            <a:br>
              <a:rPr sz="4400"/>
            </a:br>
            <a:r>
              <a:rPr b="0" lang="fr-FR" sz="2000" spc="-1" strike="noStrike">
                <a:latin typeface="Arial"/>
              </a:rPr>
              <a:t>B    25813</a:t>
            </a:r>
            <a:br>
              <a:rPr sz="4400"/>
            </a:br>
            <a:r>
              <a:rPr b="0" lang="fr-FR" sz="2000" spc="-1" strike="noStrike">
                <a:latin typeface="Arial"/>
              </a:rPr>
              <a:t>Name: nutrition_grade_fr, dtype: Int64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459" name="" descr=""/>
          <p:cNvPicPr/>
          <p:nvPr/>
        </p:nvPicPr>
        <p:blipFill>
          <a:blip r:embed="rId1"/>
          <a:stretch/>
        </p:blipFill>
        <p:spPr>
          <a:xfrm>
            <a:off x="5019840" y="1105200"/>
            <a:ext cx="5101560" cy="403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latin typeface="Arial"/>
              </a:rPr>
              <a:t>REPARTITION CLASSE NUTRIGRADE EN %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461" name="" descr=""/>
          <p:cNvPicPr/>
          <p:nvPr/>
        </p:nvPicPr>
        <p:blipFill>
          <a:blip r:embed="rId1"/>
          <a:stretch/>
        </p:blipFill>
        <p:spPr>
          <a:xfrm>
            <a:off x="2160000" y="900000"/>
            <a:ext cx="4497480" cy="413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latin typeface="Arial"/>
              </a:rPr>
              <a:t>ANALYSE BIVARIEE : scatterplot variables numériques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1076040" y="900000"/>
            <a:ext cx="8097480" cy="413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latin typeface="Arial"/>
              </a:rPr>
              <a:t>ANALYSE BIVARIEE : boxplot variable numérique croisée avec une variable quantitative.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465" name="" descr=""/>
          <p:cNvPicPr/>
          <p:nvPr/>
        </p:nvPicPr>
        <p:blipFill>
          <a:blip r:embed="rId1"/>
          <a:stretch/>
        </p:blipFill>
        <p:spPr>
          <a:xfrm>
            <a:off x="1178640" y="785520"/>
            <a:ext cx="7638840" cy="476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latin typeface="Arial"/>
              </a:rPr>
              <a:t>ANALYSE BIVARIEE : boxplot variable numérique croisée avec une variable quantitative.</a:t>
            </a:r>
            <a:br>
              <a:rPr sz="4400"/>
            </a:br>
            <a:r>
              <a:rPr b="0" lang="fr-FR" sz="2000" spc="-1" strike="noStrike">
                <a:latin typeface="Arial"/>
              </a:rPr>
              <a:t>REMARQUE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421920" y="1523880"/>
            <a:ext cx="7616880" cy="21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1-fat_100 ,satured_fat_100g,croissent en même temps que                          nutrition_grade_fr 'croit'. Relation à confirmer  par une analyse ANOVA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2-salt_100 croit légèrement en même temps que nutrition_grade_fr 'croit'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Pour les autres graphiques on ne peut conclure.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67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latin typeface="Arial"/>
              </a:rPr>
              <a:t>ANALYSE BIVARIEE : scatterplot variables numériques  </a:t>
            </a:r>
            <a:br>
              <a:rPr sz="4400"/>
            </a:br>
            <a:r>
              <a:rPr b="0" lang="fr-FR" sz="2000" spc="-1" strike="noStrike">
                <a:latin typeface="Arial"/>
              </a:rPr>
              <a:t>REMARQUES :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69" name=""/>
          <p:cNvSpPr/>
          <p:nvPr/>
        </p:nvSpPr>
        <p:spPr>
          <a:xfrm>
            <a:off x="498240" y="1075320"/>
            <a:ext cx="9271800" cy="11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Difficile de cerner des relations. Classes très entremelées. On peut noter à l’ extrême droite la séparation plus ou moins nettes des classes pour chaque nutriment. 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67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latin typeface="Arial"/>
              </a:rPr>
              <a:t>CORRELATION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471" name="" descr=""/>
          <p:cNvPicPr/>
          <p:nvPr/>
        </p:nvPicPr>
        <p:blipFill>
          <a:blip r:embed="rId1"/>
          <a:stretch/>
        </p:blipFill>
        <p:spPr>
          <a:xfrm>
            <a:off x="1000080" y="720000"/>
            <a:ext cx="8143200" cy="512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/>
          </p:nvPr>
        </p:nvSpPr>
        <p:spPr>
          <a:xfrm>
            <a:off x="108360" y="851760"/>
            <a:ext cx="906912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4-Analyse multivariée et résultats statistiques associés, en lien avec l’idée d’application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/>
          </p:nvPr>
        </p:nvSpPr>
        <p:spPr>
          <a:xfrm>
            <a:off x="828360" y="1031760"/>
            <a:ext cx="9069120" cy="41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PCA : éboulis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En applicant la méthode du coude nous ne retenons que 3 facteurs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474" name="" descr=""/>
          <p:cNvPicPr/>
          <p:nvPr/>
        </p:nvPicPr>
        <p:blipFill>
          <a:blip r:embed="rId1"/>
          <a:stretch/>
        </p:blipFill>
        <p:spPr>
          <a:xfrm>
            <a:off x="3960000" y="1690560"/>
            <a:ext cx="4847760" cy="352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/>
          </p:nvPr>
        </p:nvSpPr>
        <p:spPr>
          <a:xfrm>
            <a:off x="288360" y="90000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PCA : cercles de correlation axes F1 et F2.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476" name="" descr=""/>
          <p:cNvPicPr/>
          <p:nvPr/>
        </p:nvPicPr>
        <p:blipFill>
          <a:blip r:embed="rId1"/>
          <a:stretch/>
        </p:blipFill>
        <p:spPr>
          <a:xfrm>
            <a:off x="2092320" y="1260000"/>
            <a:ext cx="4745880" cy="395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1-Appel à Projet et  Présentation de l’ idée d’application.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ubTitle"/>
          </p:nvPr>
        </p:nvSpPr>
        <p:spPr>
          <a:xfrm>
            <a:off x="468000" y="900000"/>
            <a:ext cx="9069120" cy="39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latin typeface="Arial"/>
              </a:rPr>
              <a:t>Appel à Projet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latin typeface="Arial"/>
              </a:rPr>
              <a:t> 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L'agence "Santé publique France" a lancé un appel à projet                            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pour trouver des idées innovantes d’applications en lien avec l'alimentation.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950" spc="-1" strike="noStrike">
                <a:solidFill>
                  <a:srgbClr val="000000"/>
                </a:solidFill>
                <a:latin typeface="Montserrat-Bold"/>
                <a:ea typeface="Montserrat-Bold"/>
              </a:rPr>
              <a:t> </a:t>
            </a:r>
            <a:endParaRPr b="0" lang="fr-FR" sz="9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latin typeface="Arial"/>
                <a:ea typeface="Montserrat-Bold"/>
              </a:rPr>
              <a:t>Idée d’ Application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latin typeface="Arial"/>
                <a:ea typeface="Montserrat-Bold"/>
              </a:rPr>
              <a:t>	</a:t>
            </a:r>
            <a:r>
              <a:rPr b="0" lang="fr-FR" sz="1800" spc="-1" strike="noStrike">
                <a:latin typeface="Arial"/>
                <a:ea typeface="Montserrat-Bold"/>
              </a:rPr>
              <a:t>Nous assistons, ces dernières années à un nombre croissant de cas de </a:t>
            </a:r>
            <a:r>
              <a:rPr b="0" lang="fr-FR" sz="1800" spc="-1" strike="noStrike">
                <a:latin typeface="Arial"/>
                <a:ea typeface="Montserrat-Bold"/>
              </a:rPr>
              <a:t>	</a:t>
            </a:r>
            <a:r>
              <a:rPr b="0" lang="fr-FR" sz="1800" spc="-1" strike="noStrike">
                <a:latin typeface="Arial"/>
                <a:ea typeface="Montserrat-Bold"/>
              </a:rPr>
              <a:t>	</a:t>
            </a:r>
            <a:r>
              <a:rPr b="1" lang="fr-FR" sz="1800" spc="-1" strike="noStrike">
                <a:latin typeface="Arial"/>
                <a:ea typeface="Montserrat-Bold"/>
              </a:rPr>
              <a:t>diabète</a:t>
            </a:r>
            <a:r>
              <a:rPr b="0" lang="fr-FR" sz="1800" spc="-1" strike="noStrike">
                <a:latin typeface="Arial"/>
                <a:ea typeface="Montserrat-Bold"/>
              </a:rPr>
              <a:t>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latin typeface="Arial"/>
                <a:ea typeface="Montserrat-Bold"/>
              </a:rPr>
              <a:t>	</a:t>
            </a:r>
            <a:r>
              <a:rPr b="0" lang="fr-FR" sz="1800" spc="-1" strike="noStrike">
                <a:latin typeface="Arial"/>
                <a:ea typeface="Montserrat-Bold"/>
              </a:rPr>
              <a:t>L’idée est de suggérer une application permettant aux personnes </a:t>
            </a:r>
            <a:r>
              <a:rPr b="0" lang="fr-FR" sz="1800" spc="-1" strike="noStrike">
                <a:latin typeface="Arial"/>
                <a:ea typeface="Montserrat-Bold"/>
              </a:rPr>
              <a:t>	</a:t>
            </a:r>
            <a:r>
              <a:rPr b="0" lang="fr-FR" sz="1800" spc="-1" strike="noStrike">
                <a:latin typeface="Arial"/>
                <a:ea typeface="Montserrat-Bold"/>
              </a:rPr>
              <a:t>	</a:t>
            </a:r>
            <a:r>
              <a:rPr b="0" lang="fr-FR" sz="1800" spc="-1" strike="noStrike">
                <a:latin typeface="Arial"/>
                <a:ea typeface="Montserrat-Bold"/>
              </a:rPr>
              <a:t>diabétiques de choisir des produits compatibles à leur état en évitant entre </a:t>
            </a:r>
            <a:r>
              <a:rPr b="0" lang="fr-FR" sz="1800" spc="-1" strike="noStrike">
                <a:latin typeface="Arial"/>
                <a:ea typeface="Montserrat-Bold"/>
              </a:rPr>
              <a:t>	</a:t>
            </a:r>
            <a:r>
              <a:rPr b="0" lang="fr-FR" sz="1800" spc="-1" strike="noStrike">
                <a:latin typeface="Arial"/>
                <a:ea typeface="Montserrat-Bold"/>
              </a:rPr>
              <a:t>autre ceux à forte charge glycémique et ou contenant certains additifs </a:t>
            </a:r>
            <a:r>
              <a:rPr b="0" lang="fr-FR" sz="1800" spc="-1" strike="noStrike">
                <a:latin typeface="Arial"/>
                <a:ea typeface="Montserrat-Bold"/>
              </a:rPr>
              <a:t>	</a:t>
            </a:r>
            <a:r>
              <a:rPr b="0" lang="fr-FR" sz="1800" spc="-1" strike="noStrike">
                <a:latin typeface="Arial"/>
                <a:ea typeface="Montserrat-Bold"/>
              </a:rPr>
              <a:t>	</a:t>
            </a:r>
            <a:r>
              <a:rPr b="0" lang="fr-FR" sz="1800" spc="-1" strike="noStrike">
                <a:latin typeface="Arial"/>
                <a:ea typeface="Montserrat-Bold"/>
              </a:rPr>
              <a:t>spécifiques pouvant aggraver leur état. Pour cela nous nous basons sur le </a:t>
            </a:r>
            <a:r>
              <a:rPr b="0" lang="fr-FR" sz="1800" spc="-1" strike="noStrike">
                <a:latin typeface="Arial"/>
                <a:ea typeface="Montserrat-Bold"/>
              </a:rPr>
              <a:t>	</a:t>
            </a:r>
            <a:r>
              <a:rPr b="0" lang="fr-FR" sz="1800" spc="-1" strike="noStrike">
                <a:latin typeface="Arial"/>
                <a:ea typeface="Montserrat-Bold"/>
              </a:rPr>
              <a:t>Nutriscore, sytème existant de sélection de produits.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/>
          </p:nvPr>
        </p:nvSpPr>
        <p:spPr>
          <a:xfrm>
            <a:off x="517680" y="87624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PCA : cercles de correlation axes F3 et F4.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478" name="" descr=""/>
          <p:cNvPicPr/>
          <p:nvPr/>
        </p:nvPicPr>
        <p:blipFill>
          <a:blip r:embed="rId1"/>
          <a:stretch/>
        </p:blipFill>
        <p:spPr>
          <a:xfrm>
            <a:off x="2340000" y="1107720"/>
            <a:ext cx="5105160" cy="393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/>
          </p:nvPr>
        </p:nvSpPr>
        <p:spPr>
          <a:xfrm>
            <a:off x="360000" y="72000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PCA : cercles de correlation axes F5 et F6.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480" name="" descr=""/>
          <p:cNvPicPr/>
          <p:nvPr/>
        </p:nvPicPr>
        <p:blipFill>
          <a:blip r:embed="rId1"/>
          <a:stretch/>
        </p:blipFill>
        <p:spPr>
          <a:xfrm>
            <a:off x="2265120" y="943560"/>
            <a:ext cx="5222520" cy="409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/>
          </p:nvPr>
        </p:nvSpPr>
        <p:spPr>
          <a:xfrm>
            <a:off x="360000" y="72000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PCA : cercles de correlation 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REMARQUES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-1er cercle (F1;F2):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Toutes les variables sont bien représentées en dehors des variables salt_100g et proteine_100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On distingue 3 groupes de variables: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a/ le groupe de variables carbohydrate_100g , fiber_100g très correlées entre elles et avec l'axe F2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b/ energy_100 tres correlé avec l'axe F1 forme un groupe à une variable.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c/ le groupe de variables satured_fat_100,nutrition_score_fr,fat_100g tres correlé avec l'axe F1 et entre elles.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/>
          </p:nvPr>
        </p:nvSpPr>
        <p:spPr>
          <a:xfrm>
            <a:off x="360000" y="72000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PCA : cercles de correlation 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REMARQUES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-2e cercle (F3;F4):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Sont bien représentées le groupe de variables fiber_100g et protein_100,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Ainsi que celui des variables nutrigrade_100 et carbohydrate_100.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Les variables de ces 2 groupes sont très correlées avec l’axe F3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Tandis la variable salt_100g très bien représentée est très correlée avec F4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/>
          </p:nvPr>
        </p:nvSpPr>
        <p:spPr>
          <a:xfrm>
            <a:off x="360000" y="72000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PCA : cercles de correlation 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REMARQUES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-3e cercle (F5;F6):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Sont bien représentées les variables fiber_100g et protein_100, et sont en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Même temps en opposition  sur laxe F6.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La variables transfat_100 est bien représentée sur l’axe F5.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/>
          </p:nvPr>
        </p:nvSpPr>
        <p:spPr>
          <a:xfrm>
            <a:off x="360000" y="72000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PCA: projection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485" name="" descr=""/>
          <p:cNvPicPr/>
          <p:nvPr/>
        </p:nvPicPr>
        <p:blipFill>
          <a:blip r:embed="rId1"/>
          <a:stretch/>
        </p:blipFill>
        <p:spPr>
          <a:xfrm>
            <a:off x="1949760" y="900000"/>
            <a:ext cx="6244200" cy="409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/>
          </p:nvPr>
        </p:nvSpPr>
        <p:spPr>
          <a:xfrm>
            <a:off x="360000" y="72000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PCA: projection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487" name="" descr=""/>
          <p:cNvPicPr/>
          <p:nvPr/>
        </p:nvPicPr>
        <p:blipFill>
          <a:blip r:embed="rId1"/>
          <a:stretch/>
        </p:blipFill>
        <p:spPr>
          <a:xfrm>
            <a:off x="2033280" y="992160"/>
            <a:ext cx="6244200" cy="440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/>
          </p:nvPr>
        </p:nvSpPr>
        <p:spPr>
          <a:xfrm>
            <a:off x="360000" y="72000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PCA: projection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489" name="" descr=""/>
          <p:cNvPicPr/>
          <p:nvPr/>
        </p:nvPicPr>
        <p:blipFill>
          <a:blip r:embed="rId1"/>
          <a:stretch/>
        </p:blipFill>
        <p:spPr>
          <a:xfrm>
            <a:off x="2881800" y="720000"/>
            <a:ext cx="6295680" cy="437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/>
          </p:nvPr>
        </p:nvSpPr>
        <p:spPr>
          <a:xfrm>
            <a:off x="360000" y="72000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PCA: projection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Classes très entremelées dans les graphiques de projection des individus.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/>
          </p:nvPr>
        </p:nvSpPr>
        <p:spPr>
          <a:xfrm>
            <a:off x="360000" y="72000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IDEE D’APPLICATION: </a:t>
            </a:r>
            <a:endParaRPr b="0" lang="fr-F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Nouvelle formule de calcul des points 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   </a:t>
            </a: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Pour calculer le nouveau score des produits pour diabétiques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   </a:t>
            </a: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Nous avons besoin de savoir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         </a:t>
            </a: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-le nombre d'additifs rentrant dans la composition des aliments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         </a:t>
            </a: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-l'impact tres négatif de certains d'entre eux comme: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        </a:t>
            </a: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Propionate de calcium :E282 (Cet additif alimentaire pouvant déclencher le diabète et l'obésité)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        </a:t>
            </a: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La Saccharine:E954 est aussi deconseillé.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  </a:t>
            </a: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Pour corriger le nombre de points nutrition-score-fr_100g en fonction des éléments ci-dessus nous utiliserons la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  </a:t>
            </a: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formule suivante: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  </a:t>
            </a: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nombre total de points = nutrition-score-fr_100g + points_additifs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  </a:t>
            </a: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1/ nutrition-score-fr_100g cette données est fournit dans le dataset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  </a:t>
            </a: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2/ points_additifs est fonction du nombre d'additifs rentrant dans la composition d'un produit. A determiner.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Pour les produits contenant le E282 et E984 le nombre de points sera le nombre maximum.</a:t>
            </a:r>
            <a:endParaRPr b="0" lang="fr-F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task-none 1"/>
          <p:cNvGrpSpPr/>
          <p:nvPr/>
        </p:nvGrpSpPr>
        <p:grpSpPr>
          <a:xfrm>
            <a:off x="653400" y="1434240"/>
            <a:ext cx="2367360" cy="1594440"/>
            <a:chOff x="653400" y="1434240"/>
            <a:chExt cx="2367360" cy="1594440"/>
          </a:xfrm>
        </p:grpSpPr>
        <p:grpSp>
          <p:nvGrpSpPr>
            <p:cNvPr id="410" name=""/>
            <p:cNvGrpSpPr/>
            <p:nvPr/>
          </p:nvGrpSpPr>
          <p:grpSpPr>
            <a:xfrm>
              <a:off x="1639800" y="2681640"/>
              <a:ext cx="394560" cy="347040"/>
              <a:chOff x="1639800" y="2681640"/>
              <a:chExt cx="394560" cy="347040"/>
            </a:xfrm>
          </p:grpSpPr>
          <p:sp>
            <p:nvSpPr>
              <p:cNvPr id="411" name=""/>
              <p:cNvSpPr/>
              <p:nvPr/>
            </p:nvSpPr>
            <p:spPr>
              <a:xfrm>
                <a:off x="1639800" y="2681640"/>
                <a:ext cx="394560" cy="347040"/>
              </a:xfrm>
              <a:custGeom>
                <a:avLst/>
                <a:gdLst/>
                <a:ahLst/>
                <a:rect l="l" t="t" r="r" b="b"/>
                <a:pathLst>
                  <a:path w="1102" h="970">
                    <a:moveTo>
                      <a:pt x="0" y="969"/>
                    </a:moveTo>
                    <a:lnTo>
                      <a:pt x="1101" y="969"/>
                    </a:lnTo>
                    <a:lnTo>
                      <a:pt x="1101" y="0"/>
                    </a:lnTo>
                    <a:lnTo>
                      <a:pt x="0" y="0"/>
                    </a:lnTo>
                    <a:lnTo>
                      <a:pt x="0" y="969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"/>
              <p:cNvSpPr/>
              <p:nvPr/>
            </p:nvSpPr>
            <p:spPr>
              <a:xfrm>
                <a:off x="1836360" y="2768040"/>
                <a:ext cx="360" cy="1738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"/>
              <p:cNvSpPr/>
              <p:nvPr/>
            </p:nvSpPr>
            <p:spPr>
              <a:xfrm>
                <a:off x="1738440" y="2855520"/>
                <a:ext cx="19764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4" name=""/>
            <p:cNvSpPr/>
            <p:nvPr/>
          </p:nvSpPr>
          <p:spPr>
            <a:xfrm>
              <a:off x="653400" y="1434240"/>
              <a:ext cx="2367360" cy="1594440"/>
            </a:xfrm>
            <a:custGeom>
              <a:avLst/>
              <a:gdLst/>
              <a:ahLst/>
              <a:rect l="l" t="t" r="r" b="b"/>
              <a:pathLst>
                <a:path w="6582" h="4435">
                  <a:moveTo>
                    <a:pt x="478" y="4434"/>
                  </a:moveTo>
                  <a:lnTo>
                    <a:pt x="6101" y="4434"/>
                  </a:lnTo>
                  <a:cubicBezTo>
                    <a:pt x="6366" y="4434"/>
                    <a:pt x="6581" y="4217"/>
                    <a:pt x="6581" y="3951"/>
                  </a:cubicBezTo>
                  <a:lnTo>
                    <a:pt x="6581" y="483"/>
                  </a:lnTo>
                  <a:cubicBezTo>
                    <a:pt x="6581" y="217"/>
                    <a:pt x="6366" y="0"/>
                    <a:pt x="6101" y="0"/>
                  </a:cubicBezTo>
                  <a:lnTo>
                    <a:pt x="478" y="0"/>
                  </a:lnTo>
                  <a:cubicBezTo>
                    <a:pt x="213" y="0"/>
                    <a:pt x="0" y="217"/>
                    <a:pt x="0" y="483"/>
                  </a:cubicBezTo>
                  <a:lnTo>
                    <a:pt x="0" y="3951"/>
                  </a:lnTo>
                  <a:cubicBezTo>
                    <a:pt x="0" y="4217"/>
                    <a:pt x="213" y="4434"/>
                    <a:pt x="478" y="4434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1-ACQUISITION DES DONNEES</a:t>
              </a:r>
              <a:endParaRPr b="0" lang="fr-FR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 </a:t>
              </a: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PAR SCANAGE</a:t>
              </a:r>
              <a:endParaRPr b="0" lang="fr-FR" sz="1100" spc="-1" strike="noStrike">
                <a:latin typeface="Arial"/>
              </a:endParaRPr>
            </a:p>
          </p:txBody>
        </p:sp>
      </p:grpSp>
      <p:grpSp>
        <p:nvGrpSpPr>
          <p:cNvPr id="415" name="task-none 2"/>
          <p:cNvGrpSpPr/>
          <p:nvPr/>
        </p:nvGrpSpPr>
        <p:grpSpPr>
          <a:xfrm>
            <a:off x="3537360" y="1419840"/>
            <a:ext cx="3598200" cy="1594440"/>
            <a:chOff x="3537360" y="1419840"/>
            <a:chExt cx="3598200" cy="1594440"/>
          </a:xfrm>
        </p:grpSpPr>
        <p:grpSp>
          <p:nvGrpSpPr>
            <p:cNvPr id="416" name=""/>
            <p:cNvGrpSpPr/>
            <p:nvPr/>
          </p:nvGrpSpPr>
          <p:grpSpPr>
            <a:xfrm>
              <a:off x="5036040" y="2667240"/>
              <a:ext cx="600840" cy="347040"/>
              <a:chOff x="5036040" y="2667240"/>
              <a:chExt cx="600840" cy="347040"/>
            </a:xfrm>
          </p:grpSpPr>
          <p:sp>
            <p:nvSpPr>
              <p:cNvPr id="417" name=""/>
              <p:cNvSpPr/>
              <p:nvPr/>
            </p:nvSpPr>
            <p:spPr>
              <a:xfrm>
                <a:off x="5036040" y="2667240"/>
                <a:ext cx="600840" cy="347040"/>
              </a:xfrm>
              <a:custGeom>
                <a:avLst/>
                <a:gdLst/>
                <a:ahLst/>
                <a:rect l="l" t="t" r="r" b="b"/>
                <a:pathLst>
                  <a:path w="1675" h="970">
                    <a:moveTo>
                      <a:pt x="0" y="969"/>
                    </a:moveTo>
                    <a:lnTo>
                      <a:pt x="1674" y="969"/>
                    </a:lnTo>
                    <a:lnTo>
                      <a:pt x="1674" y="0"/>
                    </a:lnTo>
                    <a:lnTo>
                      <a:pt x="0" y="0"/>
                    </a:lnTo>
                    <a:lnTo>
                      <a:pt x="0" y="969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"/>
              <p:cNvSpPr/>
              <p:nvPr/>
            </p:nvSpPr>
            <p:spPr>
              <a:xfrm>
                <a:off x="5334840" y="2753640"/>
                <a:ext cx="360" cy="1738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"/>
              <p:cNvSpPr/>
              <p:nvPr/>
            </p:nvSpPr>
            <p:spPr>
              <a:xfrm>
                <a:off x="5186160" y="2841120"/>
                <a:ext cx="29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0" name=""/>
            <p:cNvSpPr/>
            <p:nvPr/>
          </p:nvSpPr>
          <p:spPr>
            <a:xfrm>
              <a:off x="3537360" y="1419840"/>
              <a:ext cx="3598200" cy="1594440"/>
            </a:xfrm>
            <a:custGeom>
              <a:avLst/>
              <a:gdLst/>
              <a:ahLst/>
              <a:rect l="l" t="t" r="r" b="b"/>
              <a:pathLst>
                <a:path w="10001" h="4435">
                  <a:moveTo>
                    <a:pt x="727" y="4434"/>
                  </a:moveTo>
                  <a:lnTo>
                    <a:pt x="9270" y="4434"/>
                  </a:lnTo>
                  <a:cubicBezTo>
                    <a:pt x="9673" y="4434"/>
                    <a:pt x="10000" y="4217"/>
                    <a:pt x="10000" y="3951"/>
                  </a:cubicBezTo>
                  <a:lnTo>
                    <a:pt x="10000" y="483"/>
                  </a:lnTo>
                  <a:cubicBezTo>
                    <a:pt x="10000" y="217"/>
                    <a:pt x="9673" y="0"/>
                    <a:pt x="9270" y="0"/>
                  </a:cubicBezTo>
                  <a:lnTo>
                    <a:pt x="727" y="0"/>
                  </a:lnTo>
                  <a:cubicBezTo>
                    <a:pt x="323" y="0"/>
                    <a:pt x="0" y="217"/>
                    <a:pt x="0" y="483"/>
                  </a:cubicBezTo>
                  <a:lnTo>
                    <a:pt x="0" y="3951"/>
                  </a:lnTo>
                  <a:cubicBezTo>
                    <a:pt x="0" y="4217"/>
                    <a:pt x="323" y="4434"/>
                    <a:pt x="727" y="4434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2-TRANSFORMATION DES DONNES</a:t>
              </a:r>
              <a:endParaRPr b="0" lang="fr-FR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 </a:t>
              </a: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OPERATIONS :</a:t>
              </a:r>
              <a:endParaRPr b="0" lang="fr-FR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fr-FR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Note_NutriDiabete=</a:t>
              </a:r>
              <a:endParaRPr b="0" lang="fr-FR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fr-FR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Note_Nutriscore</a:t>
              </a:r>
              <a:endParaRPr b="0" lang="fr-FR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+</a:t>
              </a:r>
              <a:endParaRPr b="0" lang="fr-FR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Note_Additifs</a:t>
              </a:r>
              <a:endParaRPr b="0" lang="fr-FR" sz="1100" spc="-1" strike="noStrike">
                <a:latin typeface="Arial"/>
              </a:endParaRPr>
            </a:p>
          </p:txBody>
        </p:sp>
      </p:grpSp>
      <p:grpSp>
        <p:nvGrpSpPr>
          <p:cNvPr id="421" name="task-none 4"/>
          <p:cNvGrpSpPr/>
          <p:nvPr/>
        </p:nvGrpSpPr>
        <p:grpSpPr>
          <a:xfrm>
            <a:off x="7526520" y="1434600"/>
            <a:ext cx="2367360" cy="1594440"/>
            <a:chOff x="7526520" y="1434600"/>
            <a:chExt cx="2367360" cy="1594440"/>
          </a:xfrm>
        </p:grpSpPr>
        <p:grpSp>
          <p:nvGrpSpPr>
            <p:cNvPr id="422" name=""/>
            <p:cNvGrpSpPr/>
            <p:nvPr/>
          </p:nvGrpSpPr>
          <p:grpSpPr>
            <a:xfrm>
              <a:off x="8512920" y="2682000"/>
              <a:ext cx="394560" cy="347040"/>
              <a:chOff x="8512920" y="2682000"/>
              <a:chExt cx="394560" cy="347040"/>
            </a:xfrm>
          </p:grpSpPr>
          <p:sp>
            <p:nvSpPr>
              <p:cNvPr id="423" name=""/>
              <p:cNvSpPr/>
              <p:nvPr/>
            </p:nvSpPr>
            <p:spPr>
              <a:xfrm>
                <a:off x="8512920" y="2682000"/>
                <a:ext cx="394560" cy="347040"/>
              </a:xfrm>
              <a:custGeom>
                <a:avLst/>
                <a:gdLst/>
                <a:ahLst/>
                <a:rect l="l" t="t" r="r" b="b"/>
                <a:pathLst>
                  <a:path w="1102" h="970">
                    <a:moveTo>
                      <a:pt x="0" y="969"/>
                    </a:moveTo>
                    <a:lnTo>
                      <a:pt x="1101" y="969"/>
                    </a:lnTo>
                    <a:lnTo>
                      <a:pt x="1101" y="0"/>
                    </a:lnTo>
                    <a:lnTo>
                      <a:pt x="0" y="0"/>
                    </a:lnTo>
                    <a:lnTo>
                      <a:pt x="0" y="969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"/>
              <p:cNvSpPr/>
              <p:nvPr/>
            </p:nvSpPr>
            <p:spPr>
              <a:xfrm>
                <a:off x="8709480" y="2768400"/>
                <a:ext cx="360" cy="1738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"/>
              <p:cNvSpPr/>
              <p:nvPr/>
            </p:nvSpPr>
            <p:spPr>
              <a:xfrm>
                <a:off x="8611560" y="2855880"/>
                <a:ext cx="19764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6" name=""/>
            <p:cNvSpPr/>
            <p:nvPr/>
          </p:nvSpPr>
          <p:spPr>
            <a:xfrm>
              <a:off x="7526520" y="1434600"/>
              <a:ext cx="2367360" cy="1594440"/>
            </a:xfrm>
            <a:custGeom>
              <a:avLst/>
              <a:gdLst/>
              <a:ahLst/>
              <a:rect l="l" t="t" r="r" b="b"/>
              <a:pathLst>
                <a:path w="6582" h="4435">
                  <a:moveTo>
                    <a:pt x="478" y="4434"/>
                  </a:moveTo>
                  <a:lnTo>
                    <a:pt x="6101" y="4434"/>
                  </a:lnTo>
                  <a:cubicBezTo>
                    <a:pt x="6366" y="4434"/>
                    <a:pt x="6581" y="4217"/>
                    <a:pt x="6581" y="3951"/>
                  </a:cubicBezTo>
                  <a:lnTo>
                    <a:pt x="6581" y="483"/>
                  </a:lnTo>
                  <a:cubicBezTo>
                    <a:pt x="6581" y="217"/>
                    <a:pt x="6366" y="0"/>
                    <a:pt x="6101" y="0"/>
                  </a:cubicBezTo>
                  <a:lnTo>
                    <a:pt x="478" y="0"/>
                  </a:lnTo>
                  <a:cubicBezTo>
                    <a:pt x="213" y="0"/>
                    <a:pt x="0" y="217"/>
                    <a:pt x="0" y="483"/>
                  </a:cubicBezTo>
                  <a:lnTo>
                    <a:pt x="0" y="3951"/>
                  </a:lnTo>
                  <a:cubicBezTo>
                    <a:pt x="0" y="4217"/>
                    <a:pt x="213" y="4434"/>
                    <a:pt x="478" y="4434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3-RESULTATS :</a:t>
              </a:r>
              <a:endParaRPr b="0" lang="fr-FR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fr-FR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fr-FR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1-NOTE_NUTRIDIABETE</a:t>
              </a:r>
              <a:endParaRPr b="0" lang="fr-FR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2-NOTE_NUTRISCORE   </a:t>
              </a:r>
              <a:endParaRPr b="0" lang="fr-FR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fr-FR" sz="1100" spc="-1" strike="noStrike">
                <a:latin typeface="Arial"/>
              </a:endParaRPr>
            </a:p>
          </p:txBody>
        </p:sp>
      </p:grpSp>
      <p:sp>
        <p:nvSpPr>
          <p:cNvPr id="427" name=""/>
          <p:cNvSpPr/>
          <p:nvPr/>
        </p:nvSpPr>
        <p:spPr>
          <a:xfrm>
            <a:off x="2982600" y="210132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"/>
          <p:cNvSpPr/>
          <p:nvPr/>
        </p:nvSpPr>
        <p:spPr>
          <a:xfrm>
            <a:off x="7088760" y="2184840"/>
            <a:ext cx="4377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/>
          </p:nvPr>
        </p:nvSpPr>
        <p:spPr>
          <a:xfrm>
            <a:off x="360000" y="72000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APPLICATION: attribution de oints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**Points Produits(Hors Boissons)**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-15 à -1_________Ad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0 à  2_________Bd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3 à 10_________Cd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11 à 18_________Dd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19 à 40_________Ed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**Points Boissons**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Eau_________Ad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&lt;-1_________Bd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2 à 5_________Cd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6 à 9_________Dd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10 à 40_________Ed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/>
          </p:nvPr>
        </p:nvSpPr>
        <p:spPr>
          <a:xfrm>
            <a:off x="360000" y="72000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APPLICATION: effectifs des repartitions selon Nutri_Diabete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Nutri_Diabete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Ad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23406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Bd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21728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Cd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34824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Dd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42665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Ed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43655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494" name="" descr=""/>
          <p:cNvPicPr/>
          <p:nvPr/>
        </p:nvPicPr>
        <p:blipFill>
          <a:blip r:embed="rId1"/>
          <a:stretch/>
        </p:blipFill>
        <p:spPr>
          <a:xfrm>
            <a:off x="3369960" y="1294200"/>
            <a:ext cx="5101920" cy="403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/>
          </p:nvPr>
        </p:nvSpPr>
        <p:spPr>
          <a:xfrm>
            <a:off x="180000" y="85212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APPLICATION: effectifs des repartitions selon le système Nutri_Score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nutrition_grade_fr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a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28189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b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25813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c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34212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d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46141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E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31923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496" name="" descr=""/>
          <p:cNvPicPr/>
          <p:nvPr/>
        </p:nvPicPr>
        <p:blipFill>
          <a:blip r:embed="rId1"/>
          <a:stretch/>
        </p:blipFill>
        <p:spPr>
          <a:xfrm>
            <a:off x="2521080" y="993960"/>
            <a:ext cx="5101920" cy="403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/>
          </p:nvPr>
        </p:nvSpPr>
        <p:spPr>
          <a:xfrm>
            <a:off x="180000" y="85212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APPLICATION: comparaison des 2systemes Nutri_diabete et Nutri_Score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CORRELATION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corr=df200[['nutrition-score-fr_100g','nombre total de points']].corr()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corr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498" name="" descr=""/>
          <p:cNvPicPr/>
          <p:nvPr/>
        </p:nvPicPr>
        <p:blipFill>
          <a:blip r:embed="rId1"/>
          <a:stretch/>
        </p:blipFill>
        <p:spPr>
          <a:xfrm>
            <a:off x="1440000" y="2880000"/>
            <a:ext cx="5762520" cy="251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/>
          </p:nvPr>
        </p:nvSpPr>
        <p:spPr>
          <a:xfrm>
            <a:off x="180000" y="85212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APPLICATION: comparaison des 2 systemes Nutri_diabete et Nutri_Score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CrossTab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# TABLEAU CROISE ENTRE 'nutrition_grade_fr' ET 'Nutri_Diabete'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x=df200['nutrition_grade_fr']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y=df200['Nutri_Diabete']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cross=pd.crosstab(x, y, dropna=False,margins=False,normalize=False)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cross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/>
          </p:nvPr>
        </p:nvSpPr>
        <p:spPr>
          <a:xfrm>
            <a:off x="180000" y="85212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APPLICATION: comparaison des 2 systemes Nutri_diabete et Nutri_Score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CrossTab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# REPRESENTATION GRAPHIQUE CROSSTAB.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cross.T.plot(kind='bar',stacked=True, rot=0,figsize=(9,7))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/>
          </p:nvPr>
        </p:nvSpPr>
        <p:spPr>
          <a:xfrm>
            <a:off x="180000" y="85212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APPLICATION: comparaison des 2 systemes Nutri_diabete et Nutri_Score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CrossTab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502" name="" descr=""/>
          <p:cNvPicPr/>
          <p:nvPr/>
        </p:nvPicPr>
        <p:blipFill>
          <a:blip r:embed="rId1"/>
          <a:stretch/>
        </p:blipFill>
        <p:spPr>
          <a:xfrm>
            <a:off x="1620000" y="1080000"/>
            <a:ext cx="7044840" cy="428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/>
          </p:nvPr>
        </p:nvSpPr>
        <p:spPr>
          <a:xfrm>
            <a:off x="180000" y="852120"/>
            <a:ext cx="9069120" cy="45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APPLICATION: comparaison des 2 systemes Nutri_diabete et Nutri_Score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REMARQUE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Le tableau montre de façon pertinente que Nutri_Diabete surclasse nutriscore.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En examinant le graphique on remarque que: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1-Des produits classés 'a' se retrouvent répartis dans 3 classes de Nutri_Diabete: Ad,Bd,Cd.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2-Des produits classés 'b' se retrouvent répartis dans 4 classes de Nutri_Diabete: Bd,Cd,Dd,Ed.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3-Des produits classés 'c' se retrouvent répartis dans 3 classes de Nutri_Diabete: Cd,Dd,Ed.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4-Des produits classés 'd' se retrouvent répartis dans 2 classes de Nutri_Diabete: Dd,Ed.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Dans l'ensemble d' après les résultats ci-dessus Nutri_Diabete classe correctement les produits contrairement à nutriscore.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442512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Pour le système </a:t>
            </a:r>
            <a:r>
              <a:rPr b="1" lang="fr-FR" sz="3200" spc="-1" strike="noStrike">
                <a:latin typeface="Arial"/>
              </a:rPr>
              <a:t>NutriScore</a:t>
            </a:r>
            <a:r>
              <a:rPr b="0" lang="fr-FR" sz="3200" spc="-1" strike="noStrike">
                <a:latin typeface="Arial"/>
              </a:rPr>
              <a:t> nous Constatons que des produits déclassés (classe Ed) par le système </a:t>
            </a:r>
            <a:r>
              <a:rPr b="1" lang="fr-FR" sz="3200" spc="-1" strike="noStrike">
                <a:latin typeface="Arial"/>
              </a:rPr>
              <a:t>NutriDiabète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sont répartis dans plusieurs classes: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525 dans A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622 dans B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497 dans C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357 dans D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95 dans E.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3200" spc="-1" strike="noStrike">
              <a:latin typeface="Arial"/>
            </a:endParaRPr>
          </a:p>
        </p:txBody>
      </p:sp>
      <p:pic>
        <p:nvPicPr>
          <p:cNvPr id="505" name="" descr=""/>
          <p:cNvPicPr/>
          <p:nvPr/>
        </p:nvPicPr>
        <p:blipFill>
          <a:blip r:embed="rId1"/>
          <a:stretch/>
        </p:blipFill>
        <p:spPr>
          <a:xfrm>
            <a:off x="4801320" y="1111320"/>
            <a:ext cx="5055840" cy="392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/>
          </p:nvPr>
        </p:nvSpPr>
        <p:spPr>
          <a:xfrm>
            <a:off x="180000" y="180000"/>
            <a:ext cx="9898560" cy="54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5-CONCLUSION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ON note une corrélation moyenne entre les 2 systemes (graphique de correlation)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1-</a:t>
            </a: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Nutriscore peut aider à sélectionner un certains nombre d'aliments "sains" mais le filtrage souffre encore de faiblesse.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2-</a:t>
            </a: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Par ailleurs l'index glycémique des produits n'est pas renseigné.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3-</a:t>
            </a: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autre contrainte pour une application pour les diabétiques: connaitre le taux de glycémie du malade à l instant t et son poids.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4</a:t>
            </a: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-les effets des additifs sont mal connus en dehors du E282 et E954 dont les effets secondaires sont certains.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5</a:t>
            </a: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-Le Nutri_Diabete proposé elimine plus de produits nocifs pour les diabétiques mais en tenant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compte des remarques 2/ 3/ 4/ il ne saurait etre performant par insuffisance ou absence d' information.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6</a:t>
            </a:r>
            <a:r>
              <a:rPr b="0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-La base de données open.food devrait être reconsidérée. La saisie des données peut être améliorée pour permettre une exploitation optimale.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   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/>
          </p:nvPr>
        </p:nvSpPr>
        <p:spPr>
          <a:xfrm>
            <a:off x="180000" y="180000"/>
            <a:ext cx="7018920" cy="612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Le Schéma  ci-dessus donne une représentation architecturale de l’application  proposée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 u="sng">
                <a:uFillTx/>
                <a:latin typeface="Arial"/>
                <a:ea typeface="Noto Sans CJK SC"/>
              </a:rPr>
              <a:t>Calcul Note NutriDiabète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Arial"/>
                <a:ea typeface="Noto Sans CJK SC"/>
              </a:rPr>
              <a:t>Note_NutriDiabete= Note_Nutriscore + Note_Additifs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Arial"/>
                <a:ea typeface="Noto Sans CJK SC"/>
              </a:rPr>
              <a:t>NutriDiabete</a:t>
            </a:r>
            <a:r>
              <a:rPr b="0" lang="fr-FR" sz="1800" spc="-1" strike="noStrike">
                <a:latin typeface="Arial"/>
                <a:ea typeface="Noto Sans CJK SC"/>
              </a:rPr>
              <a:t>=note à calculer.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Arial"/>
                <a:ea typeface="Noto Sans CJK SC"/>
              </a:rPr>
              <a:t>Note_NutriScore</a:t>
            </a:r>
            <a:r>
              <a:rPr b="0" lang="fr-FR" sz="1800" spc="-1" strike="noStrike">
                <a:latin typeface="Arial"/>
                <a:ea typeface="Noto Sans CJK SC"/>
              </a:rPr>
              <a:t>=note fournie dans le dataset.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Arial"/>
                <a:ea typeface="Noto Sans CJK SC"/>
              </a:rPr>
              <a:t>Note_Additifs</a:t>
            </a:r>
            <a:r>
              <a:rPr b="0" lang="fr-FR" sz="1800" spc="-1" strike="noStrike">
                <a:latin typeface="Arial"/>
                <a:ea typeface="Noto Sans CJK SC"/>
              </a:rPr>
              <a:t> est fonction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  <a:ea typeface="Noto Sans CJK SC"/>
              </a:rPr>
              <a:t>-du nombre d’additifs présents dans le produit.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  <a:ea typeface="Noto Sans CJK SC"/>
              </a:rPr>
              <a:t>-de la présence d’ additifs spéciques reconnus comme nocifs pour les diabétiques (pour ceux-là la note est maximale et fixée à 99.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Arial"/>
                <a:ea typeface="Noto Sans CJK SC"/>
              </a:rPr>
              <a:t>NB </a:t>
            </a:r>
            <a:r>
              <a:rPr b="0" lang="fr-FR" sz="1800" spc="-1" strike="noStrike">
                <a:latin typeface="Arial"/>
                <a:ea typeface="Noto Sans CJK SC"/>
              </a:rPr>
              <a:t>: Plus la note est élevée plus le produit est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  <a:ea typeface="Noto Sans CJK SC"/>
              </a:rPr>
              <a:t>Nocif.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2- </a:t>
            </a:r>
            <a:r>
              <a:rPr b="1" lang="fr-FR" sz="18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Opérations</a:t>
            </a:r>
            <a:r>
              <a:rPr b="1" lang="fr-FR" sz="2000" spc="-1" strike="noStrike">
                <a:solidFill>
                  <a:srgbClr val="000000"/>
                </a:solidFill>
                <a:latin typeface="Montserrat-Regular"/>
                <a:ea typeface="Noto Sans CJK SC"/>
              </a:rPr>
              <a:t> de nettoyage effectuées.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120" cy="33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Arial"/>
              </a:rPr>
              <a:t>A-Jeu de donnée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</a:rPr>
              <a:t>SOURCES:</a:t>
            </a:r>
            <a:r>
              <a:rPr b="0" lang="fr-FR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https://world.openfoodfacts.org/data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</a:rPr>
              <a:t>Dimension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Dimension Nouveau Jeu De Donnée: </a:t>
            </a:r>
            <a:r>
              <a:rPr b="1" lang="fr-FR" sz="1800" spc="-1" strike="noStrike">
                <a:latin typeface="Arial"/>
              </a:rPr>
              <a:t>(320772, 21) 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Dimension Ancien Jeu De Donnée: </a:t>
            </a:r>
            <a:r>
              <a:rPr b="1" lang="fr-FR" sz="1800" spc="-1" strike="noStrike">
                <a:latin typeface="Arial"/>
              </a:rPr>
              <a:t>(320772, 162)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Arial"/>
              </a:rPr>
              <a:t>Nous avons  retenons 21 variables sur 162.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latin typeface="Arial"/>
              </a:rPr>
              <a:t> 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120" cy="37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Arial"/>
              </a:rPr>
              <a:t>B- Il y a 5 types de variables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  <a:ea typeface="Noto Sans CJK SC"/>
              </a:rPr>
              <a:t>1-Informations Générales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  <a:ea typeface="Noto Sans CJK SC"/>
              </a:rPr>
              <a:t>2-Tags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  <a:ea typeface="Noto Sans CJK SC"/>
              </a:rPr>
              <a:t>3-ingrédients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  <a:ea typeface="Noto Sans CJK SC"/>
              </a:rPr>
              <a:t>4-Misc. Data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  <a:ea typeface="Noto Sans CJK SC"/>
              </a:rPr>
              <a:t>5-nutrition facts:(Apports nutritionnels)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latin typeface="Arial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  <a:ea typeface="Noto Sans CJK SC"/>
              </a:rPr>
              <a:t>    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Arial"/>
                <a:ea typeface="Noto Sans CJK SC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35" name=""/>
          <p:cNvSpPr/>
          <p:nvPr/>
        </p:nvSpPr>
        <p:spPr>
          <a:xfrm>
            <a:off x="180000" y="720000"/>
            <a:ext cx="9717120" cy="41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C- Selection de variables pertinentes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Retenues :Variables remplies à plus de 26 %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Index(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['product_name', 'categories_fr', 'countries_fr', 'additives_fr',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'nutrition_grade_fr', 'pnns_groups_1', 'energy_100g', 'fat_100g',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'saturated-fat_100g', 'trans-fat_100g', 'carbohydrates_100g',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'fiber_100g', 'proteins_100g', 'salt_100g', 'nutrition-score-fr_100g'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],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dtype='object')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latin typeface="Arial"/>
              </a:rPr>
              <a:t>Graphique taux de remplissage : </a:t>
            </a:r>
            <a:br>
              <a:rPr sz="4400"/>
            </a:br>
            <a:r>
              <a:rPr b="0" lang="fr-FR" sz="1800" spc="-1" strike="noStrike">
                <a:latin typeface="Arial"/>
              </a:rPr>
              <a:t>droite horizontale limite fixée à y=26 %  taux de remplissage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D-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438" name="" descr=""/>
          <p:cNvPicPr/>
          <p:nvPr/>
        </p:nvPicPr>
        <p:blipFill>
          <a:blip r:embed="rId1"/>
          <a:stretch/>
        </p:blipFill>
        <p:spPr>
          <a:xfrm>
            <a:off x="720" y="1080000"/>
            <a:ext cx="10077840" cy="376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2022-02-19T12:44:15Z</dcterms:created>
  <dc:creator/>
  <dc:description/>
  <dc:language>fr-FR</dc:language>
  <cp:lastModifiedBy/>
  <dcterms:modified xsi:type="dcterms:W3CDTF">2022-10-04T02:11:04Z</dcterms:modified>
  <cp:revision>179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