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5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</a:t>
            </a:r>
            <a:r>
              <a:rPr b="0" lang="fr-FR" sz="3200" spc="-1" strike="noStrike">
                <a:latin typeface="Arial"/>
              </a:rPr>
              <a:t>éditer le format du </a:t>
            </a:r>
            <a:r>
              <a:rPr b="0" lang="fr-FR" sz="3200" spc="-1" strike="noStrike">
                <a:latin typeface="Arial"/>
              </a:rPr>
              <a:t>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</a:t>
            </a:r>
            <a:r>
              <a:rPr b="0" lang="fr-FR" sz="2800" spc="-1" strike="noStrike">
                <a:latin typeface="Arial"/>
              </a:rPr>
              <a:t>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</a:t>
            </a:r>
            <a:r>
              <a:rPr b="0" lang="fr-FR" sz="2400" spc="-1" strike="noStrike">
                <a:latin typeface="Arial"/>
              </a:rPr>
              <a:t>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</a:t>
            </a:r>
            <a:r>
              <a:rPr b="0" lang="fr-FR" sz="2000" spc="-1" strike="noStrike">
                <a:latin typeface="Arial"/>
              </a:rPr>
              <a:t>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</a:t>
            </a:r>
            <a:r>
              <a:rPr b="0" lang="fr-FR" sz="2000" spc="-1" strike="noStrike">
                <a:latin typeface="Arial"/>
              </a:rPr>
              <a:t>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</a:t>
            </a:r>
            <a:r>
              <a:rPr b="0" lang="fr-FR" sz="2000" spc="-1" strike="noStrike">
                <a:latin typeface="Arial"/>
              </a:rPr>
              <a:t>niveau de </a:t>
            </a:r>
            <a:r>
              <a:rPr b="0" lang="fr-FR" sz="2000" spc="-1" strike="noStrike">
                <a:latin typeface="Arial"/>
              </a:rPr>
              <a:t>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</a:t>
            </a:r>
            <a:r>
              <a:rPr b="0" lang="fr-FR" sz="2000" spc="-1" strike="noStrike">
                <a:latin typeface="Arial"/>
              </a:rPr>
              <a:t>me </a:t>
            </a:r>
            <a:r>
              <a:rPr b="0" lang="fr-FR" sz="2000" spc="-1" strike="noStrike">
                <a:latin typeface="Arial"/>
              </a:rPr>
              <a:t>niveau </a:t>
            </a:r>
            <a:r>
              <a:rPr b="0" lang="fr-FR" sz="2000" spc="-1" strike="noStrike">
                <a:latin typeface="Arial"/>
              </a:rPr>
              <a:t>de </a:t>
            </a:r>
            <a:r>
              <a:rPr b="0" lang="fr-FR" sz="2000" spc="-1" strike="noStrike">
                <a:latin typeface="Arial"/>
              </a:rPr>
              <a:t>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6"/>
          <p:cNvSpPr/>
          <p:nvPr/>
        </p:nvSpPr>
        <p:spPr>
          <a:xfrm>
            <a:off x="-9000" y="5213880"/>
            <a:ext cx="8385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-9000" y="5213880"/>
            <a:ext cx="8385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6"/>
          <p:cNvSpPr/>
          <p:nvPr/>
        </p:nvSpPr>
        <p:spPr>
          <a:xfrm>
            <a:off x="-9000" y="5213880"/>
            <a:ext cx="8385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8000" y="324360"/>
            <a:ext cx="6256080" cy="10760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a6099"/>
                </a:solidFill>
                <a:latin typeface="Calibri"/>
              </a:rPr>
              <a:t>PROJET-4</a:t>
            </a:r>
            <a:br>
              <a:rPr sz="3600"/>
            </a:br>
            <a:endParaRPr b="0" lang="fr-FR" sz="36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77160" y="1189800"/>
            <a:ext cx="808884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Anticipe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z les 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besoins 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en 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consom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mation 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électriqu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e de 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bâtiment</a:t>
            </a:r>
            <a:r>
              <a:rPr b="1" lang="fr-FR" sz="4000" spc="-1" strike="noStrike">
                <a:solidFill>
                  <a:srgbClr val="f10d0c"/>
                </a:solidFill>
                <a:latin typeface="Arial"/>
              </a:rPr>
              <a:t>s</a:t>
            </a:r>
            <a:endParaRPr b="0" lang="fr-F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9717120" cy="64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10d0c"/>
                </a:solidFill>
                <a:latin typeface="Arial"/>
                <a:ea typeface="DejaVu Sans"/>
              </a:rPr>
              <a:t>C-Exploration(suite2)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3-Analyse bivariée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1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0" y="0"/>
            <a:ext cx="9717120" cy="64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10d0c"/>
                </a:solidFill>
                <a:latin typeface="Arial"/>
                <a:ea typeface="DejaVu Sans"/>
              </a:rPr>
              <a:t>C-Exploration(suite2)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3-Corrélation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51040" y="486000"/>
            <a:ext cx="7255440" cy="514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80000" y="100800"/>
            <a:ext cx="6256080" cy="79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3-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Modélisatio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n  et 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Amélioratio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n</a:t>
            </a:r>
            <a:br>
              <a:rPr sz="2800"/>
            </a:br>
            <a:endParaRPr b="0" lang="fr-FR" sz="28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277920" y="540000"/>
            <a:ext cx="8359200" cy="431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latin typeface="Arial"/>
              </a:rPr>
              <a:t>A-Variables à prédire : SiteEnergyUse(kBtu) et TotalGHGEmissions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Sans transformation et avec transformation logarithmique.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81120" y="1260000"/>
            <a:ext cx="8136000" cy="183708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720000" y="3099960"/>
            <a:ext cx="8097120" cy="17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0000" y="79920"/>
            <a:ext cx="6256080" cy="79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3-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Modélisatio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n  et 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Amélioratio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n(suite1)</a:t>
            </a:r>
            <a:br>
              <a:rPr sz="2800"/>
            </a:br>
            <a:endParaRPr b="0" lang="fr-FR" sz="28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97920" y="540000"/>
            <a:ext cx="7639200" cy="496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latin typeface="Arial"/>
              </a:rPr>
              <a:t>A-Modèle consommation energie(sans Energy Star Score) 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1-Modelisation par regression linéaire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</a:t>
            </a:r>
            <a:r>
              <a:rPr b="0" lang="fr-FR" sz="1600" spc="-1" strike="noStrike">
                <a:latin typeface="Arial"/>
                <a:ea typeface="Noto Sans CJK SC"/>
              </a:rPr>
              <a:t>-Calcul valeurs des métriques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2-Modelisation par plusieurs algorithmes de régression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</a:t>
            </a:r>
            <a:r>
              <a:rPr b="0" lang="fr-FR" sz="1600" spc="-1" strike="noStrike">
                <a:latin typeface="Arial"/>
                <a:ea typeface="Noto Sans CJK SC"/>
              </a:rPr>
              <a:t>-Algorithmes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LinearRegression,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RandomForestRegressor,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KNeighborsRegressor,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Ridge,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Lasso,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ElasticNet,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SVR.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</a:t>
            </a:r>
            <a:r>
              <a:rPr b="0" lang="fr-FR" sz="1600" spc="-1" strike="noStrike">
                <a:latin typeface="Arial"/>
                <a:ea typeface="Noto Sans CJK SC"/>
              </a:rPr>
              <a:t>-Calcul valeurs des métriques.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3-Optimisation des paramètres du meilleur modèle avec GridsearchCV.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0000" y="79920"/>
            <a:ext cx="6256080" cy="79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3-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Modélisatio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n  et 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Amélioratio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n(suite2)</a:t>
            </a:r>
            <a:br>
              <a:rPr sz="2800"/>
            </a:br>
            <a:endParaRPr b="0" lang="fr-FR" sz="28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997920" y="540000"/>
            <a:ext cx="76392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latin typeface="Arial"/>
              </a:rPr>
              <a:t>B-Modèle d’émission CO2(avec et sans Energy Star Score) 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latin typeface="Arial"/>
              </a:rPr>
              <a:t> </a:t>
            </a:r>
            <a:r>
              <a:rPr b="1" lang="fr-FR" sz="1600" spc="-1" strike="noStrike">
                <a:latin typeface="Arial"/>
              </a:rPr>
              <a:t>(Même étape que précédemment).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1-Modelisation par regression linéaire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</a:t>
            </a:r>
            <a:r>
              <a:rPr b="0" lang="fr-FR" sz="1600" spc="-1" strike="noStrike">
                <a:latin typeface="Arial"/>
                <a:ea typeface="Noto Sans CJK SC"/>
              </a:rPr>
              <a:t>-Calcul valeurs des métriques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2-Modelisation par plusieurs algorithme de regression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</a:t>
            </a:r>
            <a:r>
              <a:rPr b="0" lang="fr-FR" sz="1600" spc="-1" strike="noStrike">
                <a:latin typeface="Arial"/>
                <a:ea typeface="Noto Sans CJK SC"/>
              </a:rPr>
              <a:t>-Algorithmes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LinearRegression,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RandomForestRegressor,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KNeighborsRegressor,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Ridge,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Lasso,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ElasticNet,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     </a:t>
            </a:r>
            <a:r>
              <a:rPr b="0" lang="fr-FR" sz="1600" spc="-1" strike="noStrike">
                <a:latin typeface="Arial"/>
                <a:ea typeface="Noto Sans CJK SC"/>
              </a:rPr>
              <a:t>SVR.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       </a:t>
            </a:r>
            <a:r>
              <a:rPr b="0" lang="fr-FR" sz="1600" spc="-1" strike="noStrike">
                <a:latin typeface="Arial"/>
                <a:ea typeface="Noto Sans CJK SC"/>
              </a:rPr>
              <a:t>-Calcul valeurs des métriques.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latin typeface="Arial"/>
                <a:ea typeface="Noto Sans CJK SC"/>
              </a:rPr>
              <a:t>3-Optimisation des paramètres du meilleur modèle GridSearchCV.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1480" cy="6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COMPARAISON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METRIQUES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3676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1400" spc="-1" strike="noStrike">
                <a:latin typeface="Arial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83840" y="2195640"/>
            <a:ext cx="4035600" cy="213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Linear regression </a:t>
            </a:r>
            <a:endParaRPr b="0" lang="fr-FR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Random Forest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2597400" y="1934280"/>
            <a:ext cx="1437120" cy="1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latin typeface="Arial"/>
              </a:rPr>
              <a:t>  </a:t>
            </a:r>
            <a:r>
              <a:rPr b="1" lang="fr-FR" sz="1400" spc="-1" strike="noStrike">
                <a:latin typeface="Arial"/>
              </a:rPr>
              <a:t>RMSE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2295720" y="2215440"/>
            <a:ext cx="2021400" cy="14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13832782.600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10798669840950.254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0" name="PlaceHolder 12"/>
          <p:cNvSpPr/>
          <p:nvPr/>
        </p:nvSpPr>
        <p:spPr>
          <a:xfrm>
            <a:off x="641520" y="961920"/>
            <a:ext cx="493560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A-Consommation Energie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91" name="PlaceHolder 13"/>
          <p:cNvSpPr/>
          <p:nvPr/>
        </p:nvSpPr>
        <p:spPr>
          <a:xfrm>
            <a:off x="4140000" y="2233080"/>
            <a:ext cx="214776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0.8850754448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0.3140493867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-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2" name="PlaceHolder 14"/>
          <p:cNvSpPr/>
          <p:nvPr/>
        </p:nvSpPr>
        <p:spPr>
          <a:xfrm>
            <a:off x="4049280" y="1856160"/>
            <a:ext cx="22651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      </a:t>
            </a: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RMSE(avec log)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3" name="PlaceHolder 15"/>
          <p:cNvSpPr/>
          <p:nvPr/>
        </p:nvSpPr>
        <p:spPr>
          <a:xfrm>
            <a:off x="638280" y="961920"/>
            <a:ext cx="493560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A-Consommation Energie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94" name="PlaceHolder 16"/>
          <p:cNvSpPr/>
          <p:nvPr/>
        </p:nvSpPr>
        <p:spPr>
          <a:xfrm>
            <a:off x="53712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5" name="PlaceHolder 18"/>
          <p:cNvSpPr/>
          <p:nvPr/>
        </p:nvSpPr>
        <p:spPr>
          <a:xfrm>
            <a:off x="53748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6" name="PlaceHolder 19"/>
          <p:cNvSpPr/>
          <p:nvPr/>
        </p:nvSpPr>
        <p:spPr>
          <a:xfrm>
            <a:off x="53748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1480" cy="6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COMPARAISON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METRIQUES(2)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3676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1400" spc="-1" strike="noStrike">
                <a:latin typeface="Arial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83840" y="2160000"/>
            <a:ext cx="4035600" cy="8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Linear regression </a:t>
            </a:r>
            <a:endParaRPr b="0" lang="fr-FR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Random Forest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2597400" y="1934280"/>
            <a:ext cx="1437120" cy="1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latin typeface="Arial"/>
              </a:rPr>
              <a:t>RMSE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2295720" y="2215440"/>
            <a:ext cx="2021400" cy="14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8413779.67037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0.320411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2" name="PlaceHolder 24"/>
          <p:cNvSpPr/>
          <p:nvPr/>
        </p:nvSpPr>
        <p:spPr>
          <a:xfrm>
            <a:off x="641520" y="961920"/>
            <a:ext cx="493560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B-Emission CO2  sans EnergyStar Score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3" name="PlaceHolder 25"/>
          <p:cNvSpPr/>
          <p:nvPr/>
        </p:nvSpPr>
        <p:spPr>
          <a:xfrm>
            <a:off x="4140000" y="2233080"/>
            <a:ext cx="214776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0.8850754448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0.312661947453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-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4" name="PlaceHolder 26"/>
          <p:cNvSpPr/>
          <p:nvPr/>
        </p:nvSpPr>
        <p:spPr>
          <a:xfrm>
            <a:off x="4049280" y="1856160"/>
            <a:ext cx="22651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      </a:t>
            </a: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RMSE(avec log)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5" name="PlaceHolder 28"/>
          <p:cNvSpPr/>
          <p:nvPr/>
        </p:nvSpPr>
        <p:spPr>
          <a:xfrm>
            <a:off x="53712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6" name="PlaceHolder 29"/>
          <p:cNvSpPr/>
          <p:nvPr/>
        </p:nvSpPr>
        <p:spPr>
          <a:xfrm>
            <a:off x="53748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7" name="PlaceHolder 30"/>
          <p:cNvSpPr/>
          <p:nvPr/>
        </p:nvSpPr>
        <p:spPr>
          <a:xfrm>
            <a:off x="53748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8" name="PlaceHolder 41"/>
          <p:cNvSpPr/>
          <p:nvPr/>
        </p:nvSpPr>
        <p:spPr>
          <a:xfrm>
            <a:off x="461520" y="3420000"/>
            <a:ext cx="403560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1480" cy="6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COMPARAISON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METRIQUES(3)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3676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1400" spc="-1" strike="noStrike">
                <a:latin typeface="Arial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83840" y="2160000"/>
            <a:ext cx="4035600" cy="7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Linear regression </a:t>
            </a:r>
            <a:endParaRPr b="0" lang="fr-FR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Random Forest </a:t>
            </a:r>
            <a:endParaRPr b="0" lang="fr-FR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fr-FR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fr-FR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CONCLUSION: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Peu d’influence de EnergyStar Score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2597400" y="1934280"/>
            <a:ext cx="1437120" cy="1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latin typeface="Arial"/>
              </a:rPr>
              <a:t>RMSE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2295720" y="2215440"/>
            <a:ext cx="202140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8413779.67037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0.320411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4" name="PlaceHolder 35"/>
          <p:cNvSpPr/>
          <p:nvPr/>
        </p:nvSpPr>
        <p:spPr>
          <a:xfrm>
            <a:off x="641520" y="961920"/>
            <a:ext cx="493560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C-Emission CO2 avec EnergyStar Score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15" name="PlaceHolder 36"/>
          <p:cNvSpPr/>
          <p:nvPr/>
        </p:nvSpPr>
        <p:spPr>
          <a:xfrm>
            <a:off x="4140000" y="2233080"/>
            <a:ext cx="214776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0.8850754448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0.31557151230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-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6" name="PlaceHolder 37"/>
          <p:cNvSpPr/>
          <p:nvPr/>
        </p:nvSpPr>
        <p:spPr>
          <a:xfrm>
            <a:off x="4049280" y="1856160"/>
            <a:ext cx="22651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      </a:t>
            </a: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RMSE(avec log)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7" name="PlaceHolder 38"/>
          <p:cNvSpPr/>
          <p:nvPr/>
        </p:nvSpPr>
        <p:spPr>
          <a:xfrm>
            <a:off x="53712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8" name="PlaceHolder 39"/>
          <p:cNvSpPr/>
          <p:nvPr/>
        </p:nvSpPr>
        <p:spPr>
          <a:xfrm>
            <a:off x="53748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9" name="PlaceHolder 40"/>
          <p:cNvSpPr/>
          <p:nvPr/>
        </p:nvSpPr>
        <p:spPr>
          <a:xfrm>
            <a:off x="537480" y="1800000"/>
            <a:ext cx="3060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ALGORITHMES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1480" cy="6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COMPARAISON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METRIQUES(4)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PlaceHolder 11"/>
          <p:cNvSpPr/>
          <p:nvPr/>
        </p:nvSpPr>
        <p:spPr>
          <a:xfrm>
            <a:off x="641520" y="1139040"/>
            <a:ext cx="493560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D-Tableau Récapitulatif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222" name=""/>
          <p:cNvGraphicFramePr/>
          <p:nvPr/>
        </p:nvGraphicFramePr>
        <p:xfrm>
          <a:off x="712440" y="1825920"/>
          <a:ext cx="7342560" cy="1989360"/>
        </p:xfrm>
        <a:graphic>
          <a:graphicData uri="http://schemas.openxmlformats.org/drawingml/2006/table">
            <a:tbl>
              <a:tblPr/>
              <a:tblGrid>
                <a:gridCol w="2301480"/>
                <a:gridCol w="1450800"/>
                <a:gridCol w="1681200"/>
                <a:gridCol w="1909440"/>
              </a:tblGrid>
              <a:tr h="284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latin typeface="Arial"/>
                        </a:rPr>
                        <a:t>Consommation Energie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latin typeface="Arial"/>
                        </a:rPr>
                        <a:t>Algorithmes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fr-FR" sz="1100" spc="-1" strike="noStrike">
                          <a:latin typeface="Arial"/>
                        </a:rPr>
                        <a:t>RMSE avec log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fr-FR" sz="1100" spc="-1" strike="noStrike">
                          <a:latin typeface="Arial"/>
                        </a:rPr>
                        <a:t>RMSE sans log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10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regression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0.8850754448439829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13832782.600850401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0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randomforest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0.318629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0.321654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latin typeface="Arial"/>
                        </a:rPr>
                        <a:t>Emission avec EnergyStarScore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regression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0.8850754448439829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8413779.670372294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7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randomforest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0.3207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0.322755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0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latin typeface="Arial"/>
                        </a:rPr>
                        <a:t>Emission sans EnergyStarScore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regression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0.8850754448439829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8413779.670372294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0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randomforest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0.319950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3465a4"/>
                          </a:solidFill>
                          <a:latin typeface="Arial"/>
                        </a:rPr>
                        <a:t>0.320411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94920" y="-360"/>
            <a:ext cx="3351600" cy="79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4-Modèle 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Final</a:t>
            </a:r>
            <a:br>
              <a:rPr sz="2800"/>
            </a:br>
            <a:endParaRPr b="0" lang="fr-FR" sz="28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89200" y="448920"/>
            <a:ext cx="7494120" cy="450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latin typeface="Arial"/>
              </a:rPr>
              <a:t>1-Consommation d’ énergie 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500" spc="-1" strike="noStrike">
                <a:latin typeface="Arial"/>
              </a:rPr>
              <a:t>RandomForestRegressor(max_features=8, n_estimators=300)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latin typeface="Arial"/>
              </a:rPr>
              <a:t>Score avec log 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500" spc="-1" strike="noStrike">
                <a:latin typeface="Arial"/>
              </a:rPr>
              <a:t>0.3131082842177906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latin typeface="Arial"/>
              </a:rPr>
              <a:t>Score sans log 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500" spc="-1" strike="noStrike">
                <a:latin typeface="Arial"/>
              </a:rPr>
              <a:t>10798669840950.254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latin typeface="Arial"/>
              </a:rPr>
              <a:t>2-Emission CO2  sans EnergyStar Score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500" spc="-1" strike="noStrike">
                <a:latin typeface="Arial"/>
              </a:rPr>
              <a:t>RandomForestRegressor(max_features=8, n_estimators=500)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latin typeface="Arial"/>
              </a:rPr>
              <a:t>Score avec log: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500" spc="-1" strike="noStrike">
                <a:latin typeface="Arial"/>
              </a:rPr>
              <a:t>0.31210224291048105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latin typeface="Arial"/>
              </a:rPr>
              <a:t>Score sans log 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500" spc="-1" strike="noStrike">
                <a:latin typeface="Arial"/>
              </a:rPr>
              <a:t>10859908779161.967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-182520" y="281160"/>
            <a:ext cx="8241480" cy="5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600" spc="-1" strike="noStrike">
                <a:solidFill>
                  <a:srgbClr val="f10d0c"/>
                </a:solidFill>
                <a:latin typeface="Arial"/>
              </a:rPr>
              <a:t>Plan de </a:t>
            </a:r>
            <a:r>
              <a:rPr b="1" lang="fr-FR" sz="3600" spc="-1" strike="noStrike">
                <a:solidFill>
                  <a:srgbClr val="f10d0c"/>
                </a:solidFill>
                <a:latin typeface="Arial"/>
              </a:rPr>
              <a:t>Présentat</a:t>
            </a:r>
            <a:r>
              <a:rPr b="1" lang="fr-FR" sz="3600" spc="-1" strike="noStrike">
                <a:solidFill>
                  <a:srgbClr val="f10d0c"/>
                </a:solidFill>
                <a:latin typeface="Arial"/>
              </a:rPr>
              <a:t>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39560" y="1458720"/>
            <a:ext cx="8241480" cy="365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1-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Présentation de la problématique, de son interprétation et des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pistes de recherche envisagées.(5 mn)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2-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Présentation du cleaning effectué, du feature engineering et 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de l'exploration.(5mn)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3- 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Présentation des différentes pistes de modélisation     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effectuées.(10 mn)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4- 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Présentation du modèle final sélectionné ainsi que des 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Chandas"/>
              </a:rPr>
              <a:t>améliorations effectuées.(5mn)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fr-FR" sz="1600" spc="-1" strike="noStrike">
                <a:solidFill>
                  <a:srgbClr val="443205"/>
                </a:solidFill>
                <a:latin typeface="Arial"/>
                <a:ea typeface="Noto Sans CJK SC"/>
              </a:rPr>
              <a:t>5-    </a:t>
            </a:r>
            <a:r>
              <a:rPr b="1" lang="fr-FR" sz="1600" spc="-1" strike="noStrike">
                <a:solidFill>
                  <a:srgbClr val="443205"/>
                </a:solidFill>
                <a:latin typeface="Arial"/>
                <a:ea typeface="Noto Sans CJK SC"/>
              </a:rPr>
              <a:t>	</a:t>
            </a:r>
            <a:r>
              <a:rPr b="1" lang="fr-FR" sz="1600" spc="-1" strike="noStrike">
                <a:solidFill>
                  <a:srgbClr val="443205"/>
                </a:solidFill>
                <a:latin typeface="Arial"/>
                <a:ea typeface="Noto Sans CJK SC"/>
              </a:rPr>
              <a:t>5 à 10 minutes de questions-réponses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(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"/>
              </a:rPr>
              <a:t>5mn=750 mots    10mn=1500 mots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)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2880" y="144000"/>
            <a:ext cx="4971600" cy="5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1-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Problématiq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ue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724040" y="584280"/>
            <a:ext cx="6875640" cy="38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 ville de Seattle veut atteindre son objectif de ville neutre en émissions de carbone en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2050.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Une étude est initiée et porte sur les  émissions des bâtiments non destinés à l’habitation.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Des relevés minutieux ont été effectués en 2015 et en 2016. Cependant, ces relevés sont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coûteux à obtenir, et à partir de ceux déjà réalisés, on va  tenter de prédire les émissions de CO2 et la consommation totale d’énergie de bâtiments pour lesquels elles n’ont pas encore été mesurées.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* Il va falloir aussi évaluer l’intérêt de l’ENERGY STAR Score en modélisant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Avec et sans.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* Nous allons donc entraîner plusieurs algorithmes de régression linéaires. A l’issue de l’ apprentissage, nous allons retenir le ou les modèles de regression à performance élevée. Ensuite nous allons procéder à l’opti-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misation des paramètres  en utilisant la méthode du Gridsearch.  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4800" y="415080"/>
            <a:ext cx="4971600" cy="5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1-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Problématiq</a:t>
            </a:r>
            <a:r>
              <a:rPr b="1" lang="fr-FR" sz="2800" spc="-1" strike="noStrike">
                <a:solidFill>
                  <a:srgbClr val="f10d0c"/>
                </a:solidFill>
                <a:latin typeface="Arial"/>
              </a:rPr>
              <a:t>ue(suite)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761480" y="986040"/>
            <a:ext cx="6875640" cy="38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* Puisque nous devons prédire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        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            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-la consommation en énergie ‘SiteEnergyUse(kBtu)'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-l’émission en CO2 'TotalGHGEmissions'.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Il va falloir construire deux modèles prédictifs différents.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1177920" y="1214280"/>
            <a:ext cx="7279200" cy="417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Le Dataset  se compose de 2 fichiers : 2015 et 2016.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Cleaning effectué: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1-Renommage des colonnes definissant  les mêmes concepts: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Exemple: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'Comment' et 'Comments'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'GHGEmissionsIntensity(kgCO2e/ft2)'  et 'GHGEmissionsIntensity'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2-Fusion des datasets 2015 et 2016 après  alignement des variables.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3-Suppression de variables non pertinentes.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1080000" y="360000"/>
            <a:ext cx="7917120" cy="12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6000"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2-Présentation 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du cleaning 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effectué, du 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feature 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engineering et  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	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de </a:t>
            </a: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l'exploration</a:t>
            </a:r>
            <a:br>
              <a:rPr sz="4400"/>
            </a:br>
            <a:br>
              <a:rPr sz="4400"/>
            </a:br>
            <a:r>
              <a:rPr b="1" lang="fr-FR" sz="2000" spc="-1" strike="noStrike">
                <a:solidFill>
                  <a:srgbClr val="f10d0c"/>
                </a:solidFill>
                <a:latin typeface="Arial"/>
                <a:ea typeface="Noto Sans CJK SC"/>
              </a:rPr>
              <a:t>A-Cleaning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1211040" y="321480"/>
            <a:ext cx="8146080" cy="47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10d0c"/>
                </a:solidFill>
                <a:latin typeface="Arial"/>
                <a:ea typeface="DejaVu Sans"/>
              </a:rPr>
              <a:t>B-Feature Engineering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1-Decomposition de la variable 'location'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2-Calcul Pourcentage pour chaque type d' energie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3465a4"/>
                </a:solidFill>
                <a:latin typeface="Arial"/>
                <a:ea typeface="DejaVu Sans"/>
              </a:rPr>
              <a:t>df15_16['Electricity(kBtu)_Prc']=df15_16['Electricity(kBtu)'].div(df15_16['AllTypeEnergy'])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3465a4"/>
                </a:solidFill>
                <a:latin typeface="Arial"/>
                <a:ea typeface="DejaVu Sans"/>
              </a:rPr>
              <a:t>df15_16['NaturalGas(kBtu)_Prc']=df15_16['NaturalGas(kBtu)']/df15_16['AllTypeEnergy']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3465a4"/>
                </a:solidFill>
                <a:latin typeface="Arial"/>
                <a:ea typeface="DejaVu Sans"/>
              </a:rPr>
              <a:t>df15_16['SteamUse(kBtu)_Prc']=df15_16['SteamUse(kBtu)']/df15_16['AllTypeEnergy']</a:t>
            </a:r>
            <a:r>
              <a:rPr b="0" lang="fr-FR" sz="1500" spc="-1" strike="noStrike">
                <a:solidFill>
                  <a:srgbClr val="3465a4"/>
                </a:solidFill>
                <a:latin typeface="Arial"/>
                <a:ea typeface="DejaVu Sans"/>
              </a:rPr>
              <a:t>.</a:t>
            </a:r>
            <a:endParaRPr b="0" lang="fr-F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180000" y="321480"/>
            <a:ext cx="9177120" cy="60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10d0c"/>
                </a:solidFill>
                <a:latin typeface="Arial"/>
                <a:ea typeface="DejaVu Sans"/>
              </a:rPr>
              <a:t>C-Exploration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 DataSet final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 de lignes :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1975.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 de Colonnes:      17.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GRAPHIQUE:  NOMBRE D’OBSERVATION PAR VARIABLE 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69840" y="2160000"/>
            <a:ext cx="7487280" cy="30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-180000" y="256320"/>
            <a:ext cx="9177120" cy="51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10d0c"/>
                </a:solidFill>
                <a:latin typeface="Arial"/>
                <a:ea typeface="DejaVu Sans"/>
              </a:rPr>
              <a:t>C-Exploration(suite1)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Analyses Univariées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1-Variables numeriques : histogramme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00000" y="1685880"/>
            <a:ext cx="7737120" cy="34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-180000" y="256320"/>
            <a:ext cx="9177120" cy="51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10d0c"/>
                </a:solidFill>
                <a:latin typeface="Arial"/>
                <a:ea typeface="DejaVu Sans"/>
              </a:rPr>
              <a:t>C-Exploration(suite2)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2-Valeurs numeriques :boxplot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917640" y="1620000"/>
            <a:ext cx="7359480" cy="32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Application>LibreOffice/7.3.6.2$Linux_X86_64 LibreOffice_project/30$Build-2</Application>
  <AppVersion>15.0000</AppVersion>
  <Words>53</Words>
  <Paragraphs>22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fr-FR</dc:language>
  <cp:lastModifiedBy/>
  <dcterms:modified xsi:type="dcterms:W3CDTF">2022-10-04T02:02:38Z</dcterms:modified>
  <cp:revision>276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