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20"/>
  </p:notesMasterIdLst>
  <p:handoutMasterIdLst>
    <p:handoutMasterId r:id="rId21"/>
  </p:handoutMasterIdLst>
  <p:sldIdLst>
    <p:sldId id="256" r:id="rId2"/>
    <p:sldId id="259" r:id="rId3"/>
    <p:sldId id="284" r:id="rId4"/>
    <p:sldId id="359" r:id="rId5"/>
    <p:sldId id="382" r:id="rId6"/>
    <p:sldId id="381" r:id="rId7"/>
    <p:sldId id="369" r:id="rId8"/>
    <p:sldId id="385" r:id="rId9"/>
    <p:sldId id="386" r:id="rId10"/>
    <p:sldId id="387" r:id="rId11"/>
    <p:sldId id="384" r:id="rId12"/>
    <p:sldId id="388" r:id="rId13"/>
    <p:sldId id="389" r:id="rId14"/>
    <p:sldId id="374" r:id="rId15"/>
    <p:sldId id="390" r:id="rId16"/>
    <p:sldId id="391" r:id="rId17"/>
    <p:sldId id="383" r:id="rId18"/>
    <p:sldId id="288" r:id="rId19"/>
  </p:sldIdLst>
  <p:sldSz cx="9144000" cy="5143500" type="screen16x9"/>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4367"/>
    <a:srgbClr val="1D4865"/>
    <a:srgbClr val="1D4971"/>
    <a:srgbClr val="51B3CD"/>
    <a:srgbClr val="83C2DB"/>
    <a:srgbClr val="2980B4"/>
    <a:srgbClr val="4287C6"/>
    <a:srgbClr val="2780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7378" autoAdjust="0"/>
  </p:normalViewPr>
  <p:slideViewPr>
    <p:cSldViewPr snapToGrid="0">
      <p:cViewPr varScale="1">
        <p:scale>
          <a:sx n="71" d="100"/>
          <a:sy n="71" d="100"/>
        </p:scale>
        <p:origin x="44" y="52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2024/5/8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2024/5/8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lvl="0" indent="-342900" algn="just">
              <a:buFont typeface="+mj-lt"/>
              <a:buAutoNum type="alphaLcParenR"/>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7400307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685800" rtl="0" eaLnBrk="1" fontAlgn="auto" latinLnBrk="0" hangingPunct="1">
              <a:lnSpc>
                <a:spcPct val="100000"/>
              </a:lnSpc>
              <a:spcBef>
                <a:spcPts val="0"/>
              </a:spcBef>
              <a:spcAft>
                <a:spcPts val="0"/>
              </a:spcAft>
              <a:buClrTx/>
              <a:buSzTx/>
              <a:buFont typeface="+mj-lt"/>
              <a:buNone/>
              <a:tabLst/>
              <a:defRPr/>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不同风险级别的</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AI</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系统对应不同的监管措施，高风险意味着更严格的监管。这种灵活的分类方法覆盖了所有</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AI</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系统，并随技术发展持续更新。该方法针对不同应用场景设定了具体监管措施，避免了规制失焦并为复杂场景提供了清晰的监管框架。</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lvl="0" indent="0" algn="just">
              <a:buFont typeface="+mj-lt"/>
              <a:buNone/>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38219378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lvl="0" indent="-342900" algn="just">
              <a:buFont typeface="+mj-lt"/>
              <a:buAutoNum type="alphaLcParenR"/>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243162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lvl="0" indent="-342900" algn="just">
              <a:buFont typeface="+mj-lt"/>
              <a:buAutoNum type="alphaLcParenR"/>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6289177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41335349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lvl="0" indent="-342900" algn="just">
              <a:buFont typeface="+mj-lt"/>
              <a:buAutoNum type="alphaLcParenR"/>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8007967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34573338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lvl="0" indent="-342900" algn="just">
              <a:buFont typeface="+mj-lt"/>
              <a:buAutoNum type="alphaLcParenR"/>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5113752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18</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zh-CN" sz="1800" kern="100" dirty="0">
                <a:effectLst/>
                <a:latin typeface="等线" panose="02010600030101010101" pitchFamily="2" charset="-122"/>
                <a:ea typeface="楷体" panose="02010609060101010101" pitchFamily="49" charset="-122"/>
                <a:cs typeface="Times New Roman" panose="02020603050405020304" pitchFamily="18" charset="0"/>
              </a:rPr>
              <a:t>例如，</a:t>
            </a:r>
            <a:r>
              <a:rPr lang="en-US" altLang="zh-CN" sz="1800" kern="100" dirty="0">
                <a:effectLst/>
                <a:latin typeface="等线" panose="02010600030101010101" pitchFamily="2" charset="-122"/>
                <a:ea typeface="楷体" panose="02010609060101010101" pitchFamily="49" charset="-122"/>
                <a:cs typeface="Times New Roman" panose="02020603050405020304" pitchFamily="18" charset="0"/>
              </a:rPr>
              <a:t>COMPAS </a:t>
            </a:r>
            <a:r>
              <a:rPr lang="zh-CN" altLang="zh-CN" sz="1800" kern="100" dirty="0">
                <a:effectLst/>
                <a:latin typeface="等线" panose="02010600030101010101" pitchFamily="2" charset="-122"/>
                <a:ea typeface="楷体" panose="02010609060101010101" pitchFamily="49" charset="-122"/>
                <a:cs typeface="Times New Roman" panose="02020603050405020304" pitchFamily="18" charset="0"/>
              </a:rPr>
              <a:t>是一种在美国广泛使用的算法，通过预测罪犯再次犯罪的可能性来指导判刑，而这个算法或许是最臭名昭著的人工智能偏见。根据美国新闻机构</a:t>
            </a:r>
            <a:r>
              <a:rPr lang="en-US" altLang="zh-CN" sz="1800" kern="100" dirty="0">
                <a:effectLst/>
                <a:latin typeface="等线" panose="02010600030101010101" pitchFamily="2" charset="-122"/>
                <a:ea typeface="楷体" panose="02010609060101010101" pitchFamily="49" charset="-122"/>
                <a:cs typeface="Times New Roman" panose="02020603050405020304" pitchFamily="18" charset="0"/>
              </a:rPr>
              <a:t> ProPublica </a:t>
            </a:r>
            <a:r>
              <a:rPr lang="zh-CN" altLang="zh-CN" sz="1800" kern="100" dirty="0">
                <a:effectLst/>
                <a:latin typeface="等线" panose="02010600030101010101" pitchFamily="2" charset="-122"/>
                <a:ea typeface="楷体" panose="02010609060101010101" pitchFamily="49" charset="-122"/>
                <a:cs typeface="Times New Roman" panose="02020603050405020304" pitchFamily="18" charset="0"/>
              </a:rPr>
              <a:t>在</a:t>
            </a:r>
            <a:r>
              <a:rPr lang="en-US" altLang="zh-CN" sz="1800" kern="100" dirty="0">
                <a:effectLst/>
                <a:latin typeface="等线" panose="02010600030101010101" pitchFamily="2" charset="-122"/>
                <a:ea typeface="楷体" panose="02010609060101010101" pitchFamily="49" charset="-122"/>
                <a:cs typeface="Times New Roman" panose="02020603050405020304" pitchFamily="18" charset="0"/>
              </a:rPr>
              <a:t> 2016 </a:t>
            </a:r>
            <a:r>
              <a:rPr lang="zh-CN" altLang="zh-CN" sz="1800" kern="100" dirty="0">
                <a:effectLst/>
                <a:latin typeface="等线" panose="02010600030101010101" pitchFamily="2" charset="-122"/>
                <a:ea typeface="楷体" panose="02010609060101010101" pitchFamily="49" charset="-122"/>
                <a:cs typeface="Times New Roman" panose="02020603050405020304" pitchFamily="18" charset="0"/>
              </a:rPr>
              <a:t>年</a:t>
            </a:r>
            <a:r>
              <a:rPr lang="en-US" altLang="zh-CN" sz="1800" kern="100" dirty="0">
                <a:effectLst/>
                <a:latin typeface="等线" panose="02010600030101010101" pitchFamily="2" charset="-122"/>
                <a:ea typeface="楷体" panose="02010609060101010101" pitchFamily="49" charset="-122"/>
                <a:cs typeface="Times New Roman" panose="02020603050405020304" pitchFamily="18" charset="0"/>
              </a:rPr>
              <a:t> 5 </a:t>
            </a:r>
            <a:r>
              <a:rPr lang="zh-CN" altLang="zh-CN" sz="1800" kern="100" dirty="0">
                <a:effectLst/>
                <a:latin typeface="等线" panose="02010600030101010101" pitchFamily="2" charset="-122"/>
                <a:ea typeface="楷体" panose="02010609060101010101" pitchFamily="49" charset="-122"/>
                <a:cs typeface="Times New Roman" panose="02020603050405020304" pitchFamily="18" charset="0"/>
              </a:rPr>
              <a:t>月的报道，</a:t>
            </a:r>
            <a:r>
              <a:rPr lang="en-US" altLang="zh-CN" sz="1800" kern="100" dirty="0">
                <a:effectLst/>
                <a:latin typeface="等线" panose="02010600030101010101" pitchFamily="2" charset="-122"/>
                <a:ea typeface="楷体" panose="02010609060101010101" pitchFamily="49" charset="-122"/>
                <a:cs typeface="Times New Roman" panose="02020603050405020304" pitchFamily="18" charset="0"/>
              </a:rPr>
              <a:t>COMPAS </a:t>
            </a:r>
            <a:r>
              <a:rPr lang="zh-CN" altLang="zh-CN" sz="1800" kern="100" dirty="0">
                <a:effectLst/>
                <a:latin typeface="等线" panose="02010600030101010101" pitchFamily="2" charset="-122"/>
                <a:ea typeface="楷体" panose="02010609060101010101" pitchFamily="49" charset="-122"/>
                <a:cs typeface="Times New Roman" panose="02020603050405020304" pitchFamily="18" charset="0"/>
              </a:rPr>
              <a:t>算法存在明显的「偏见」。根据分析， 该系统预测的黑人被告再次犯罪的风险要远远高于白人，甚至达到了后者的两倍。</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2422990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lvl="0" indent="-342900" algn="just">
              <a:buFont typeface="+mj-lt"/>
              <a:buAutoNum type="alphaLcParenR"/>
            </a:pPr>
            <a:r>
              <a:rPr lang="en-US" altLang="zh-CN" sz="1800" kern="100" dirty="0">
                <a:effectLst/>
                <a:latin typeface="楷体" panose="02010609060101010101" pitchFamily="49" charset="-122"/>
                <a:ea typeface="等线" panose="02010600030101010101" pitchFamily="2" charset="-122"/>
                <a:cs typeface="Times New Roman" panose="02020603050405020304" pitchFamily="18" charset="0"/>
              </a:rPr>
              <a:t>2017</a:t>
            </a:r>
            <a:r>
              <a:rPr lang="zh-CN" altLang="zh-CN" sz="1800" kern="100" dirty="0">
                <a:effectLst/>
                <a:latin typeface="等线" panose="02010600030101010101" pitchFamily="2" charset="-122"/>
                <a:ea typeface="楷体" panose="02010609060101010101" pitchFamily="49" charset="-122"/>
                <a:cs typeface="Times New Roman" panose="02020603050405020304" pitchFamily="18" charset="0"/>
              </a:rPr>
              <a:t>年，中国国务院发布《新一代人工智能发展规划》，强调了建立健全的人工智能相关法律、伦理和社会问题的研究，提出建立一套完善的法律法规和伦理道德框架以及人工智能安全监管和评估体系的必要性，以保障人工智能技术的健康发展。</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Font typeface="+mj-lt"/>
              <a:buAutoNum type="alphaLcParenR"/>
            </a:pPr>
            <a:r>
              <a:rPr lang="zh-CN" altLang="zh-CN" sz="1800" kern="100" dirty="0">
                <a:effectLst/>
                <a:latin typeface="等线" panose="02010600030101010101" pitchFamily="2" charset="-122"/>
                <a:ea typeface="楷体" panose="02010609060101010101" pitchFamily="49" charset="-122"/>
                <a:cs typeface="Times New Roman" panose="02020603050405020304" pitchFamily="18" charset="0"/>
              </a:rPr>
              <a:t>美国在</a:t>
            </a:r>
            <a:r>
              <a:rPr lang="en-US" altLang="zh-CN" sz="1800" kern="100" dirty="0">
                <a:effectLst/>
                <a:latin typeface="等线" panose="02010600030101010101" pitchFamily="2" charset="-122"/>
                <a:ea typeface="楷体" panose="02010609060101010101" pitchFamily="49" charset="-122"/>
                <a:cs typeface="Times New Roman" panose="02020603050405020304" pitchFamily="18" charset="0"/>
              </a:rPr>
              <a:t>2016</a:t>
            </a:r>
            <a:r>
              <a:rPr lang="zh-CN" altLang="zh-CN" sz="1800" kern="100" dirty="0">
                <a:effectLst/>
                <a:latin typeface="等线" panose="02010600030101010101" pitchFamily="2" charset="-122"/>
                <a:ea typeface="楷体" panose="02010609060101010101" pitchFamily="49" charset="-122"/>
                <a:cs typeface="Times New Roman" panose="02020603050405020304" pitchFamily="18" charset="0"/>
              </a:rPr>
              <a:t>年和</a:t>
            </a:r>
            <a:r>
              <a:rPr lang="en-US" altLang="zh-CN" sz="1800" kern="100" dirty="0">
                <a:effectLst/>
                <a:latin typeface="等线" panose="02010600030101010101" pitchFamily="2" charset="-122"/>
                <a:ea typeface="楷体" panose="02010609060101010101" pitchFamily="49" charset="-122"/>
                <a:cs typeface="Times New Roman" panose="02020603050405020304" pitchFamily="18" charset="0"/>
              </a:rPr>
              <a:t>2019</a:t>
            </a:r>
            <a:r>
              <a:rPr lang="zh-CN" altLang="zh-CN" sz="1800" kern="100" dirty="0">
                <a:effectLst/>
                <a:latin typeface="等线" panose="02010600030101010101" pitchFamily="2" charset="-122"/>
                <a:ea typeface="楷体" panose="02010609060101010101" pitchFamily="49" charset="-122"/>
                <a:cs typeface="Times New Roman" panose="02020603050405020304" pitchFamily="18" charset="0"/>
              </a:rPr>
              <a:t>年分别发布了《国家人工智能研发战略规划》及其更新版，其中将人工智能安全建设作为国家战略的重要方向之一。这些文件体现了美国在确保人工智能技术发展同时，对潜在风险的防控给予高度重视。</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Font typeface="+mj-lt"/>
              <a:buAutoNum type="alphaLcParenR"/>
            </a:pPr>
            <a:r>
              <a:rPr lang="zh-CN" altLang="zh-CN" sz="1800" kern="100" dirty="0">
                <a:effectLst/>
                <a:latin typeface="等线" panose="02010600030101010101" pitchFamily="2" charset="-122"/>
                <a:ea typeface="楷体" panose="02010609060101010101" pitchFamily="49" charset="-122"/>
                <a:cs typeface="Times New Roman" panose="02020603050405020304" pitchFamily="18" charset="0"/>
              </a:rPr>
              <a:t>欧洲联盟在</a:t>
            </a:r>
            <a:r>
              <a:rPr lang="en-US" altLang="zh-CN" sz="1800" kern="100" dirty="0">
                <a:effectLst/>
                <a:latin typeface="等线" panose="02010600030101010101" pitchFamily="2" charset="-122"/>
                <a:ea typeface="楷体" panose="02010609060101010101" pitchFamily="49" charset="-122"/>
                <a:cs typeface="Times New Roman" panose="02020603050405020304" pitchFamily="18" charset="0"/>
              </a:rPr>
              <a:t>2021</a:t>
            </a:r>
            <a:r>
              <a:rPr lang="zh-CN" altLang="zh-CN" sz="1800" kern="100" dirty="0">
                <a:effectLst/>
                <a:latin typeface="等线" panose="02010600030101010101" pitchFamily="2" charset="-122"/>
                <a:ea typeface="楷体" panose="02010609060101010101" pitchFamily="49" charset="-122"/>
                <a:cs typeface="Times New Roman" panose="02020603050405020304" pitchFamily="18" charset="0"/>
              </a:rPr>
              <a:t>年迈出了更为具体的步骤，发布了《人工智能法案》（</a:t>
            </a:r>
            <a:r>
              <a:rPr lang="en-US" altLang="zh-CN" sz="1800" kern="100" dirty="0">
                <a:effectLst/>
                <a:latin typeface="等线" panose="02010600030101010101" pitchFamily="2" charset="-122"/>
                <a:ea typeface="楷体" panose="02010609060101010101" pitchFamily="49" charset="-122"/>
                <a:cs typeface="Times New Roman" panose="02020603050405020304" pitchFamily="18" charset="0"/>
              </a:rPr>
              <a:t>Artificial Intelligence Act</a:t>
            </a:r>
            <a:r>
              <a:rPr lang="zh-CN" altLang="zh-CN" sz="1800" kern="100" dirty="0">
                <a:effectLst/>
                <a:latin typeface="等线" panose="02010600030101010101" pitchFamily="2" charset="-122"/>
                <a:ea typeface="楷体" panose="02010609060101010101" pitchFamily="49" charset="-122"/>
                <a:cs typeface="Times New Roman" panose="02020603050405020304" pitchFamily="18" charset="0"/>
              </a:rPr>
              <a:t>），这是一个系统性且全面的立法框架，专门针对人工智能技术的风险预防提供保障机制和实施路径。该法案详细规定了不同风险级别的人工智能系统的监管要求，以及对高风险人工智能系统的严格管控。</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30614346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lvl="0" indent="-342900" algn="just">
              <a:buFont typeface="+mj-lt"/>
              <a:buAutoNum type="alphaLcParenR"/>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欧盟意识到</a:t>
            </a:r>
            <a:r>
              <a:rPr lang="zh-CN" altLang="zh-CN" sz="1800" kern="100" dirty="0">
                <a:effectLst/>
                <a:highlight>
                  <a:srgbClr val="FFFF00"/>
                </a:highlight>
                <a:latin typeface="Times New Roman" panose="02020603050405020304" pitchFamily="18" charset="0"/>
                <a:ea typeface="宋体" panose="02010600030101010101" pitchFamily="2" charset="-122"/>
                <a:cs typeface="Times New Roman" panose="02020603050405020304" pitchFamily="18" charset="0"/>
              </a:rPr>
              <a:t>单一国家的法规措施可能无法充分应对当下人工智能技术带来的挑战</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，因为</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AI</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的跨界性质和内部市场中产品与服务的自由流通特点使得单一国家的法规可能导致市场碎片化，增加法律不确定性，阻碍技术的均衡发展。</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Font typeface="+mj-lt"/>
              <a:buAutoNum type="alphaLcParenR"/>
            </a:pPr>
            <a:r>
              <a:rPr lang="zh-CN" altLang="zh-CN" sz="1800" kern="100" dirty="0">
                <a:effectLst/>
                <a:highlight>
                  <a:srgbClr val="FFFF00"/>
                </a:highlight>
                <a:latin typeface="Times New Roman" panose="02020603050405020304" pitchFamily="18" charset="0"/>
                <a:ea typeface="宋体" panose="02010600030101010101" pitchFamily="2" charset="-122"/>
                <a:cs typeface="Times New Roman" panose="02020603050405020304" pitchFamily="18" charset="0"/>
              </a:rPr>
              <a:t>各成员国法规的</a:t>
            </a:r>
            <a:r>
              <a:rPr lang="zh-CN" altLang="zh-CN" sz="1800" b="1" kern="100" dirty="0">
                <a:effectLst/>
                <a:highlight>
                  <a:srgbClr val="FFFF00"/>
                </a:highlight>
                <a:latin typeface="Times New Roman" panose="02020603050405020304" pitchFamily="18" charset="0"/>
                <a:ea typeface="宋体" panose="02010600030101010101" pitchFamily="2" charset="-122"/>
                <a:cs typeface="Times New Roman" panose="02020603050405020304" pitchFamily="18" charset="0"/>
              </a:rPr>
              <a:t>差异</a:t>
            </a:r>
            <a:r>
              <a:rPr lang="zh-CN" altLang="zh-CN" sz="1800" kern="100" dirty="0">
                <a:effectLst/>
                <a:highlight>
                  <a:srgbClr val="FFFF00"/>
                </a:highlight>
                <a:latin typeface="Times New Roman" panose="02020603050405020304" pitchFamily="18" charset="0"/>
                <a:ea typeface="宋体" panose="02010600030101010101" pitchFamily="2" charset="-122"/>
                <a:cs typeface="Times New Roman" panose="02020603050405020304" pitchFamily="18" charset="0"/>
              </a:rPr>
              <a:t>可能会造成</a:t>
            </a:r>
            <a:r>
              <a:rPr lang="en-US" altLang="zh-CN" sz="1800" kern="100" dirty="0">
                <a:effectLst/>
                <a:highlight>
                  <a:srgbClr val="FFFF00"/>
                </a:highlight>
                <a:latin typeface="Times New Roman" panose="02020603050405020304" pitchFamily="18" charset="0"/>
                <a:ea typeface="宋体" panose="02010600030101010101" pitchFamily="2" charset="-122"/>
                <a:cs typeface="Times New Roman" panose="02020603050405020304" pitchFamily="18" charset="0"/>
              </a:rPr>
              <a:t>AI</a:t>
            </a:r>
            <a:r>
              <a:rPr lang="zh-CN" altLang="zh-CN" sz="1800" kern="100" dirty="0">
                <a:effectLst/>
                <a:highlight>
                  <a:srgbClr val="FFFF00"/>
                </a:highlight>
                <a:latin typeface="Times New Roman" panose="02020603050405020304" pitchFamily="18" charset="0"/>
                <a:ea typeface="宋体" panose="02010600030101010101" pitchFamily="2" charset="-122"/>
                <a:cs typeface="Times New Roman" panose="02020603050405020304" pitchFamily="18" charset="0"/>
              </a:rPr>
              <a:t>系统的使用、责任、监管等方面的不一致</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，给</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AI</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提供商和使用者带来合规成本和法律风险。</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2643875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38982867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lvl="0" indent="-342900" algn="just">
              <a:buFont typeface="+mj-lt"/>
              <a:buAutoNum type="arabicParenR"/>
            </a:pPr>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建立统一的法律框架</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通过建立一个统一的法律框架，解决欧盟成员国间在人工智能领域法规的分散性和法律不确定性问题。这一框架的建立旨在促进人工智能技术在整个欧盟范围内的健康发展，确保内部市场的正常运作，并确保人工智能系统相关产品和服务在整个欧盟内的无缝流通。</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Font typeface="+mj-lt"/>
              <a:buAutoNum type="arabicParenR"/>
            </a:pPr>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保护成员国间的基本权利</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该法律框架保证了在欧盟各成员国之间基本权利的一致尊重和保护。这包括个人数据保护、消费者权利和隐私权等核心价值。</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Font typeface="+mj-lt"/>
              <a:buAutoNum type="arabicParenR"/>
            </a:pPr>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促进</a:t>
            </a:r>
            <a:r>
              <a:rPr lang="en-US"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AI</a:t>
            </a:r>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技术的接受度</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统一规则的确立使人们和其他用户对基于人工智能的解决方案有更多的信心。这种信任是推动人工智能解决方案广泛接受和应用的关键因素。</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Font typeface="+mj-lt"/>
              <a:buAutoNum type="arabicParenR"/>
            </a:pPr>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激励企业创新与开发</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统一的法律环境为企业提供了一个更稳定和可预见的法律环境，从而鼓励企业投入资源进行人工智能技术的研发和创新。这不仅有助于技术进步，也促进了新技术的商业化。</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Font typeface="+mj-lt"/>
              <a:buAutoNum type="arabicParenR"/>
            </a:pPr>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增强内部市场的效率与竞争力</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通过消除内部市场中的法律壁垒，统一法律框架有助于提高市场效率，增强欧盟内部市场的全球竞争力。这样的市场环境有利于吸引更多的投资，推动经济增长。</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2300029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70535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2024/5/8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273843"/>
            <a:ext cx="7886700" cy="435887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2024/5/8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7" y="1282304"/>
            <a:ext cx="7886700" cy="2139553"/>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2024/5/8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69218"/>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369218"/>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2024/5/8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2024/5/8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2024/5/8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2024/5/8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3124012" cy="120015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342900"/>
            <a:ext cx="4629150" cy="405288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3124012" cy="2858691"/>
          </a:xfrm>
        </p:spPr>
        <p:txBody>
          <a:bodyPr/>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2024/5/8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3"/>
            <a:ext cx="1971675" cy="435887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3843"/>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2024/5/8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628650" y="1369218"/>
            <a:ext cx="7886700" cy="3263504"/>
          </a:xfrm>
          <a:prstGeom prst="rect">
            <a:avLst/>
          </a:prstGeom>
        </p:spPr>
        <p:txBody>
          <a:bodyPr vert="horz" lIns="68580" tIns="34290" rIns="68580" bIns="3429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75000"/>
                  </a:schemeClr>
                </a:solidFill>
                <a:latin typeface="华文楷体" panose="02010600040101010101" pitchFamily="2" charset="-122"/>
                <a:ea typeface="华文楷体" panose="02010600040101010101" pitchFamily="2" charset="-122"/>
              </a:defRPr>
            </a:lvl1pPr>
          </a:lstStyle>
          <a:p>
            <a:fld id="{82F288E0-7875-42C4-84C8-98DBBD3BF4D2}" type="datetimeFigureOut">
              <a:rPr lang="zh-CN" altLang="en-US" smtClean="0"/>
              <a:pPr/>
              <a:t>2024/5/8</a:t>
            </a:fld>
            <a:endParaRPr lang="zh-CN" altLang="en-US" dirty="0"/>
          </a:p>
        </p:txBody>
      </p:sp>
      <p:sp>
        <p:nvSpPr>
          <p:cNvPr id="5" name="页脚占位符 4"/>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latin typeface="华文楷体" panose="02010600040101010101" pitchFamily="2" charset="-122"/>
                <a:ea typeface="华文楷体" panose="02010600040101010101" pitchFamily="2" charset="-122"/>
              </a:defRPr>
            </a:lvl1pPr>
          </a:lstStyle>
          <a:p>
            <a:endParaRPr lang="zh-CN" altLang="en-US" dirty="0"/>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75000"/>
                  </a:schemeClr>
                </a:solidFill>
                <a:latin typeface="华文楷体" panose="02010600040101010101" pitchFamily="2" charset="-122"/>
                <a:ea typeface="华文楷体" panose="02010600040101010101" pitchFamily="2" charset="-122"/>
              </a:defRPr>
            </a:lvl1pPr>
          </a:lstStyle>
          <a:p>
            <a:fld id="{7D9BB5D0-35E4-459D-AEF3-FE4D7C45CC19}"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685800" rtl="0" eaLnBrk="1" latinLnBrk="0" hangingPunct="1">
        <a:lnSpc>
          <a:spcPct val="90000"/>
        </a:lnSpc>
        <a:spcBef>
          <a:spcPct val="0"/>
        </a:spcBef>
        <a:buNone/>
        <a:defRPr sz="3300" kern="1200">
          <a:solidFill>
            <a:schemeClr val="tx1"/>
          </a:solidFill>
          <a:latin typeface="华文楷体" panose="02010600040101010101" pitchFamily="2" charset="-122"/>
          <a:ea typeface="华文楷体" panose="02010600040101010101" pitchFamily="2" charset="-122"/>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华文楷体" panose="02010600040101010101" pitchFamily="2" charset="-122"/>
          <a:ea typeface="华文楷体" panose="02010600040101010101" pitchFamily="2"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华文楷体" panose="02010600040101010101" pitchFamily="2" charset="-122"/>
          <a:ea typeface="华文楷体" panose="02010600040101010101" pitchFamily="2"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华文楷体" panose="02010600040101010101" pitchFamily="2" charset="-122"/>
          <a:ea typeface="华文楷体" panose="02010600040101010101" pitchFamily="2"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华文楷体" panose="02010600040101010101" pitchFamily="2" charset="-122"/>
          <a:ea typeface="华文楷体" panose="02010600040101010101" pitchFamily="2"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华文楷体" panose="02010600040101010101" pitchFamily="2" charset="-122"/>
          <a:ea typeface="华文楷体" panose="02010600040101010101" pitchFamily="2"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文本框 6"/>
          <p:cNvSpPr txBox="1"/>
          <p:nvPr/>
        </p:nvSpPr>
        <p:spPr>
          <a:xfrm>
            <a:off x="3387576" y="1582090"/>
            <a:ext cx="5340191" cy="715581"/>
          </a:xfrm>
          <a:prstGeom prst="rect">
            <a:avLst/>
          </a:prstGeom>
          <a:noFill/>
        </p:spPr>
        <p:txBody>
          <a:bodyPr wrap="square" lIns="68580" tIns="34290" rIns="68580" bIns="34290" rtlCol="0">
            <a:spAutoFit/>
          </a:bodyPr>
          <a:lstStyle/>
          <a:p>
            <a:r>
              <a:rPr lang="zh-CN" altLang="en-US" sz="4200" b="1" dirty="0">
                <a:solidFill>
                  <a:srgbClr val="1B4367"/>
                </a:solidFill>
                <a:latin typeface="华文楷体" panose="02010600040101010101" pitchFamily="2" charset="-122"/>
                <a:ea typeface="华文楷体" panose="02010600040101010101" pitchFamily="2" charset="-122"/>
                <a:cs typeface="+mn-ea"/>
                <a:sym typeface="+mn-lt"/>
              </a:rPr>
              <a:t>人工智能法专题讨论</a:t>
            </a:r>
          </a:p>
        </p:txBody>
      </p:sp>
      <p:sp>
        <p:nvSpPr>
          <p:cNvPr id="3075" name="文本框 3074"/>
          <p:cNvSpPr txBox="1"/>
          <p:nvPr/>
        </p:nvSpPr>
        <p:spPr>
          <a:xfrm>
            <a:off x="4649496" y="2845828"/>
            <a:ext cx="3461808" cy="252730"/>
          </a:xfrm>
          <a:prstGeom prst="rect">
            <a:avLst/>
          </a:prstGeom>
          <a:noFill/>
          <a:ln w="9525">
            <a:noFill/>
            <a:miter/>
          </a:ln>
          <a:effectLst/>
        </p:spPr>
        <p:txBody>
          <a:bodyPr vert="horz" wrap="square" lIns="68580" tIns="34290" rIns="68580" bIns="34290" anchor="t">
            <a:spAutoFit/>
          </a:bodyPr>
          <a:lstStyle/>
          <a:p>
            <a:pPr lvl="0" eaLnBrk="0" hangingPunct="0"/>
            <a:r>
              <a:rPr lang="zh-CN" altLang="en-US" sz="1200" dirty="0">
                <a:solidFill>
                  <a:schemeClr val="tx1">
                    <a:lumMod val="75000"/>
                    <a:lumOff val="25000"/>
                  </a:schemeClr>
                </a:solidFill>
                <a:latin typeface="华文楷体" panose="02010600040101010101" pitchFamily="2" charset="-122"/>
                <a:ea typeface="华文楷体" panose="02010600040101010101" pitchFamily="2" charset="-122"/>
                <a:cs typeface="+mn-ea"/>
                <a:sym typeface="+mn-lt"/>
              </a:rPr>
              <a:t>汇报人：付政烨     汇报时间：</a:t>
            </a:r>
            <a:r>
              <a:rPr lang="en-US" altLang="zh-CN" sz="1200" dirty="0">
                <a:solidFill>
                  <a:schemeClr val="tx1">
                    <a:lumMod val="75000"/>
                    <a:lumOff val="25000"/>
                  </a:schemeClr>
                </a:solidFill>
                <a:latin typeface="华文楷体" panose="02010600040101010101" pitchFamily="2" charset="-122"/>
                <a:ea typeface="华文楷体" panose="02010600040101010101" pitchFamily="2" charset="-122"/>
                <a:cs typeface="+mn-ea"/>
                <a:sym typeface="+mn-lt"/>
              </a:rPr>
              <a:t>2024</a:t>
            </a:r>
            <a:r>
              <a:rPr lang="zh-CN" altLang="en-US" sz="1200" dirty="0">
                <a:solidFill>
                  <a:schemeClr val="tx1">
                    <a:lumMod val="75000"/>
                    <a:lumOff val="25000"/>
                  </a:schemeClr>
                </a:solidFill>
                <a:latin typeface="华文楷体" panose="02010600040101010101" pitchFamily="2" charset="-122"/>
                <a:ea typeface="华文楷体" panose="02010600040101010101" pitchFamily="2" charset="-122"/>
                <a:cs typeface="+mn-ea"/>
                <a:sym typeface="+mn-lt"/>
              </a:rPr>
              <a:t>年</a:t>
            </a:r>
            <a:r>
              <a:rPr lang="en-US" altLang="zh-CN" sz="1200" dirty="0">
                <a:solidFill>
                  <a:schemeClr val="tx1">
                    <a:lumMod val="75000"/>
                    <a:lumOff val="25000"/>
                  </a:schemeClr>
                </a:solidFill>
                <a:latin typeface="华文楷体" panose="02010600040101010101" pitchFamily="2" charset="-122"/>
                <a:ea typeface="华文楷体" panose="02010600040101010101" pitchFamily="2" charset="-122"/>
                <a:cs typeface="+mn-ea"/>
                <a:sym typeface="+mn-lt"/>
              </a:rPr>
              <a:t>5</a:t>
            </a:r>
            <a:r>
              <a:rPr lang="zh-CN" altLang="en-US" sz="1200" dirty="0">
                <a:solidFill>
                  <a:schemeClr val="tx1">
                    <a:lumMod val="75000"/>
                    <a:lumOff val="25000"/>
                  </a:schemeClr>
                </a:solidFill>
                <a:latin typeface="华文楷体" panose="02010600040101010101" pitchFamily="2" charset="-122"/>
                <a:ea typeface="华文楷体" panose="02010600040101010101" pitchFamily="2" charset="-122"/>
                <a:cs typeface="+mn-ea"/>
                <a:sym typeface="+mn-lt"/>
              </a:rPr>
              <a:t>月</a:t>
            </a:r>
          </a:p>
        </p:txBody>
      </p:sp>
      <p:sp>
        <p:nvSpPr>
          <p:cNvPr id="121" name="TextBox 120"/>
          <p:cNvSpPr txBox="1"/>
          <p:nvPr/>
        </p:nvSpPr>
        <p:spPr>
          <a:xfrm>
            <a:off x="3879703" y="2418516"/>
            <a:ext cx="4355935" cy="306467"/>
          </a:xfrm>
          <a:prstGeom prst="roundRect">
            <a:avLst/>
          </a:prstGeom>
          <a:solidFill>
            <a:srgbClr val="1B4367"/>
          </a:solidFill>
        </p:spPr>
        <p:txBody>
          <a:bodyPr wrap="square" rtlCol="0">
            <a:spAutoFit/>
          </a:bodyPr>
          <a:lstStyle/>
          <a:p>
            <a:r>
              <a:rPr lang="zh-CN" altLang="en-US" sz="1200" dirty="0">
                <a:solidFill>
                  <a:schemeClr val="bg1"/>
                </a:solidFill>
                <a:latin typeface="华文楷体" panose="02010600040101010101" pitchFamily="2" charset="-122"/>
                <a:ea typeface="华文楷体" panose="02010600040101010101" pitchFamily="2" charset="-122"/>
                <a:cs typeface="+mn-ea"/>
                <a:sym typeface="+mn-lt"/>
              </a:rPr>
              <a:t>网络空间安全学院       专业：</a:t>
            </a:r>
            <a:r>
              <a:rPr lang="en-US" altLang="zh-CN" sz="1200" dirty="0">
                <a:solidFill>
                  <a:schemeClr val="bg1"/>
                </a:solidFill>
                <a:latin typeface="华文楷体" panose="02010600040101010101" pitchFamily="2" charset="-122"/>
                <a:ea typeface="华文楷体" panose="02010600040101010101" pitchFamily="2" charset="-122"/>
                <a:cs typeface="+mn-ea"/>
                <a:sym typeface="+mn-lt"/>
              </a:rPr>
              <a:t> </a:t>
            </a:r>
            <a:r>
              <a:rPr lang="zh-CN" altLang="en-US" sz="1200" dirty="0">
                <a:solidFill>
                  <a:schemeClr val="bg1"/>
                </a:solidFill>
                <a:latin typeface="华文楷体" panose="02010600040101010101" pitchFamily="2" charset="-122"/>
                <a:ea typeface="华文楷体" panose="02010600040101010101" pitchFamily="2" charset="-122"/>
                <a:cs typeface="+mn-ea"/>
                <a:sym typeface="+mn-lt"/>
              </a:rPr>
              <a:t>信息安全、法学双学位班</a:t>
            </a: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
                                        </p:tgtEl>
                                      </p:cBhvr>
                                    </p:animEffect>
                                  </p:childTnLst>
                                </p:cTn>
                              </p:par>
                            </p:childTnLst>
                          </p:cTn>
                        </p:par>
                        <p:par>
                          <p:cTn id="12" fill="hold">
                            <p:stCondLst>
                              <p:cond delay="900"/>
                            </p:stCondLst>
                            <p:childTnLst>
                              <p:par>
                                <p:cTn id="13" presetID="14" presetClass="entr" presetSubtype="10" fill="hold" grpId="0" nodeType="afterEffect">
                                  <p:stCondLst>
                                    <p:cond delay="0"/>
                                  </p:stCondLst>
                                  <p:childTnLst>
                                    <p:set>
                                      <p:cBhvr>
                                        <p:cTn id="14" dur="1" fill="hold">
                                          <p:stCondLst>
                                            <p:cond delay="0"/>
                                          </p:stCondLst>
                                        </p:cTn>
                                        <p:tgtEl>
                                          <p:spTgt spid="121"/>
                                        </p:tgtEl>
                                        <p:attrNameLst>
                                          <p:attrName>style.visibility</p:attrName>
                                        </p:attrNameLst>
                                      </p:cBhvr>
                                      <p:to>
                                        <p:strVal val="visible"/>
                                      </p:to>
                                    </p:set>
                                    <p:animEffect transition="in" filter="randombar(horizontal)">
                                      <p:cBhvr>
                                        <p:cTn id="15" dur="500"/>
                                        <p:tgtEl>
                                          <p:spTgt spid="121"/>
                                        </p:tgtEl>
                                      </p:cBhvr>
                                    </p:animEffect>
                                  </p:childTnLst>
                                </p:cTn>
                              </p:par>
                            </p:childTnLst>
                          </p:cTn>
                        </p:par>
                        <p:par>
                          <p:cTn id="16" fill="hold">
                            <p:stCondLst>
                              <p:cond delay="1400"/>
                            </p:stCondLst>
                            <p:childTnLst>
                              <p:par>
                                <p:cTn id="17" presetID="12" presetClass="entr" presetSubtype="8" fill="hold" grpId="0" nodeType="afterEffect">
                                  <p:stCondLst>
                                    <p:cond delay="0"/>
                                  </p:stCondLst>
                                  <p:childTnLst>
                                    <p:set>
                                      <p:cBhvr>
                                        <p:cTn id="18" dur="1" fill="hold">
                                          <p:stCondLst>
                                            <p:cond delay="0"/>
                                          </p:stCondLst>
                                        </p:cTn>
                                        <p:tgtEl>
                                          <p:spTgt spid="3075"/>
                                        </p:tgtEl>
                                        <p:attrNameLst>
                                          <p:attrName>style.visibility</p:attrName>
                                        </p:attrNameLst>
                                      </p:cBhvr>
                                      <p:to>
                                        <p:strVal val="visible"/>
                                      </p:to>
                                    </p:set>
                                    <p:anim calcmode="lin" valueType="num">
                                      <p:cBhvr additive="base">
                                        <p:cTn id="19" dur="500"/>
                                        <p:tgtEl>
                                          <p:spTgt spid="3075"/>
                                        </p:tgtEl>
                                        <p:attrNameLst>
                                          <p:attrName>ppt_x</p:attrName>
                                        </p:attrNameLst>
                                      </p:cBhvr>
                                      <p:tavLst>
                                        <p:tav tm="0">
                                          <p:val>
                                            <p:strVal val="#ppt_x-#ppt_w*1.125000"/>
                                          </p:val>
                                        </p:tav>
                                        <p:tav tm="100000">
                                          <p:val>
                                            <p:strVal val="#ppt_x"/>
                                          </p:val>
                                        </p:tav>
                                      </p:tavLst>
                                    </p:anim>
                                    <p:animEffect transition="in" filter="wipe(right)">
                                      <p:cBhvr>
                                        <p:cTn id="20"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075" grpId="0" bldLvl="0" animBg="1"/>
      <p:bldP spid="121"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文本框 60"/>
          <p:cNvSpPr txBox="1"/>
          <p:nvPr/>
        </p:nvSpPr>
        <p:spPr>
          <a:xfrm>
            <a:off x="774478" y="771350"/>
            <a:ext cx="7661311" cy="4096699"/>
          </a:xfrm>
          <a:prstGeom prst="rect">
            <a:avLst/>
          </a:prstGeom>
          <a:noFill/>
          <a:ln>
            <a:noFill/>
          </a:ln>
          <a:effectLst/>
          <a:extLst>
            <a:ext uri="{909E8E84-426E-40DD-AFC4-6F175D3DCCD1}">
              <a14:hiddenFill xmlns:a14="http://schemas.microsoft.com/office/drawing/2010/main">
                <a:solidFill>
                  <a:srgbClr val="424B51"/>
                </a:solidFill>
              </a14:hiddenFill>
            </a:ext>
          </a:extLst>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Wingdings" panose="05000000000000000000" pitchFamily="2" charset="2"/>
              <a:buChar char="Ø"/>
            </a:pPr>
            <a:r>
              <a:rPr lang="zh-CN" altLang="en-US" sz="1600" kern="0" dirty="0">
                <a:latin typeface="华文楷体" panose="02010600040101010101" pitchFamily="2" charset="-122"/>
                <a:ea typeface="华文楷体" panose="02010600040101010101" pitchFamily="2" charset="-122"/>
                <a:cs typeface="+mn-ea"/>
                <a:sym typeface="+mn-lt"/>
              </a:rPr>
              <a:t>在</a:t>
            </a:r>
            <a:r>
              <a:rPr lang="en-US" altLang="zh-CN" sz="1600" kern="0" dirty="0">
                <a:latin typeface="华文楷体" panose="02010600040101010101" pitchFamily="2" charset="-122"/>
                <a:ea typeface="华文楷体" panose="02010600040101010101" pitchFamily="2" charset="-122"/>
                <a:cs typeface="+mn-ea"/>
                <a:sym typeface="+mn-lt"/>
              </a:rPr>
              <a:t>AI</a:t>
            </a:r>
            <a:r>
              <a:rPr lang="zh-CN" altLang="en-US" sz="1600" kern="0" dirty="0">
                <a:latin typeface="华文楷体" panose="02010600040101010101" pitchFamily="2" charset="-122"/>
                <a:ea typeface="华文楷体" panose="02010600040101010101" pitchFamily="2" charset="-122"/>
                <a:cs typeface="+mn-ea"/>
                <a:sym typeface="+mn-lt"/>
              </a:rPr>
              <a:t>监管主要存在“横向”监管与“纵向”监管两种主要方式：</a:t>
            </a:r>
            <a:endParaRPr lang="en-US" altLang="zh-CN" sz="1600" kern="0" dirty="0">
              <a:latin typeface="华文楷体" panose="02010600040101010101" pitchFamily="2" charset="-122"/>
              <a:ea typeface="华文楷体" panose="02010600040101010101" pitchFamily="2" charset="-122"/>
              <a:cs typeface="+mn-ea"/>
              <a:sym typeface="+mn-lt"/>
            </a:endParaRPr>
          </a:p>
          <a:p>
            <a:pPr marL="742950" lvl="1" indent="-285750">
              <a:lnSpc>
                <a:spcPct val="150000"/>
              </a:lnSpc>
              <a:buFont typeface="Wingdings" panose="05000000000000000000" pitchFamily="2" charset="2"/>
              <a:buChar char="ü"/>
            </a:pPr>
            <a:r>
              <a:rPr lang="zh-CN" altLang="en-US" sz="1600" kern="0" dirty="0">
                <a:latin typeface="华文楷体" panose="02010600040101010101" pitchFamily="2" charset="-122"/>
                <a:ea typeface="华文楷体" panose="02010600040101010101" pitchFamily="2" charset="-122"/>
                <a:cs typeface="+mn-ea"/>
                <a:sym typeface="+mn-lt"/>
              </a:rPr>
              <a:t>在</a:t>
            </a:r>
            <a:r>
              <a:rPr lang="zh-CN" altLang="en-US" sz="1600" kern="0" dirty="0">
                <a:solidFill>
                  <a:srgbClr val="C00000"/>
                </a:solidFill>
                <a:latin typeface="华文楷体" panose="02010600040101010101" pitchFamily="2" charset="-122"/>
                <a:ea typeface="华文楷体" panose="02010600040101010101" pitchFamily="2" charset="-122"/>
                <a:cs typeface="+mn-ea"/>
                <a:sym typeface="+mn-lt"/>
              </a:rPr>
              <a:t>横向监管</a:t>
            </a:r>
            <a:r>
              <a:rPr lang="zh-CN" altLang="en-US" sz="1600" kern="0" dirty="0">
                <a:latin typeface="华文楷体" panose="02010600040101010101" pitchFamily="2" charset="-122"/>
                <a:ea typeface="华文楷体" panose="02010600040101010101" pitchFamily="2" charset="-122"/>
                <a:cs typeface="+mn-ea"/>
                <a:sym typeface="+mn-lt"/>
              </a:rPr>
              <a:t>方式中，监管机构将创建</a:t>
            </a:r>
            <a:r>
              <a:rPr lang="zh-CN" altLang="en-US" sz="1600" b="1" kern="0" dirty="0">
                <a:latin typeface="华文楷体" panose="02010600040101010101" pitchFamily="2" charset="-122"/>
                <a:ea typeface="华文楷体" panose="02010600040101010101" pitchFamily="2" charset="-122"/>
                <a:cs typeface="+mn-ea"/>
                <a:sym typeface="+mn-lt"/>
              </a:rPr>
              <a:t>全面的法规</a:t>
            </a:r>
            <a:r>
              <a:rPr lang="zh-CN" altLang="en-US" sz="1600" kern="0" dirty="0">
                <a:latin typeface="华文楷体" panose="02010600040101010101" pitchFamily="2" charset="-122"/>
                <a:ea typeface="华文楷体" panose="02010600040101010101" pitchFamily="2" charset="-122"/>
                <a:cs typeface="+mn-ea"/>
                <a:sym typeface="+mn-lt"/>
              </a:rPr>
              <a:t>，以尽可能涵盖</a:t>
            </a:r>
            <a:r>
              <a:rPr lang="en-US" altLang="zh-CN" sz="1600" kern="0" dirty="0">
                <a:latin typeface="华文楷体" panose="02010600040101010101" pitchFamily="2" charset="-122"/>
                <a:ea typeface="华文楷体" panose="02010600040101010101" pitchFamily="2" charset="-122"/>
                <a:cs typeface="+mn-ea"/>
                <a:sym typeface="+mn-lt"/>
              </a:rPr>
              <a:t>AI</a:t>
            </a:r>
            <a:r>
              <a:rPr lang="zh-CN" altLang="en-US" sz="1600" kern="0" dirty="0">
                <a:latin typeface="华文楷体" panose="02010600040101010101" pitchFamily="2" charset="-122"/>
                <a:ea typeface="华文楷体" panose="02010600040101010101" pitchFamily="2" charset="-122"/>
                <a:cs typeface="+mn-ea"/>
                <a:sym typeface="+mn-lt"/>
              </a:rPr>
              <a:t>可能产生的各方面影响；</a:t>
            </a:r>
          </a:p>
          <a:p>
            <a:pPr marL="742950" lvl="1" indent="-285750">
              <a:lnSpc>
                <a:spcPct val="150000"/>
              </a:lnSpc>
              <a:buFont typeface="Wingdings" panose="05000000000000000000" pitchFamily="2" charset="2"/>
              <a:buChar char="ü"/>
            </a:pPr>
            <a:r>
              <a:rPr lang="zh-CN" altLang="en-US" sz="1600" kern="0" dirty="0">
                <a:latin typeface="华文楷体" panose="02010600040101010101" pitchFamily="2" charset="-122"/>
                <a:ea typeface="华文楷体" panose="02010600040101010101" pitchFamily="2" charset="-122"/>
                <a:cs typeface="+mn-ea"/>
                <a:sym typeface="+mn-lt"/>
              </a:rPr>
              <a:t>在</a:t>
            </a:r>
            <a:r>
              <a:rPr lang="zh-CN" altLang="en-US" sz="1600" kern="0" dirty="0">
                <a:solidFill>
                  <a:srgbClr val="C00000"/>
                </a:solidFill>
                <a:latin typeface="华文楷体" panose="02010600040101010101" pitchFamily="2" charset="-122"/>
                <a:ea typeface="华文楷体" panose="02010600040101010101" pitchFamily="2" charset="-122"/>
                <a:cs typeface="+mn-ea"/>
                <a:sym typeface="+mn-lt"/>
              </a:rPr>
              <a:t>纵向监管</a:t>
            </a:r>
            <a:r>
              <a:rPr lang="zh-CN" altLang="en-US" sz="1600" kern="0" dirty="0">
                <a:latin typeface="华文楷体" panose="02010600040101010101" pitchFamily="2" charset="-122"/>
                <a:ea typeface="华文楷体" panose="02010600040101010101" pitchFamily="2" charset="-122"/>
                <a:cs typeface="+mn-ea"/>
                <a:sym typeface="+mn-lt"/>
              </a:rPr>
              <a:t>方式中，政策制定者采取</a:t>
            </a:r>
            <a:r>
              <a:rPr lang="zh-CN" altLang="en-US" sz="1600" b="1" kern="0" dirty="0">
                <a:latin typeface="华文楷体" panose="02010600040101010101" pitchFamily="2" charset="-122"/>
                <a:ea typeface="华文楷体" panose="02010600040101010101" pitchFamily="2" charset="-122"/>
                <a:cs typeface="+mn-ea"/>
                <a:sym typeface="+mn-lt"/>
              </a:rPr>
              <a:t>“定制”</a:t>
            </a:r>
            <a:r>
              <a:rPr lang="zh-CN" altLang="en-US" sz="1600" kern="0" dirty="0">
                <a:latin typeface="华文楷体" panose="02010600040101010101" pitchFamily="2" charset="-122"/>
                <a:ea typeface="华文楷体" panose="02010600040101010101" pitchFamily="2" charset="-122"/>
                <a:cs typeface="+mn-ea"/>
                <a:sym typeface="+mn-lt"/>
              </a:rPr>
              <a:t>的方法，针对不同应用或类型的 </a:t>
            </a:r>
            <a:r>
              <a:rPr lang="en-US" altLang="zh-CN" sz="1600" kern="0" dirty="0">
                <a:latin typeface="华文楷体" panose="02010600040101010101" pitchFamily="2" charset="-122"/>
                <a:ea typeface="华文楷体" panose="02010600040101010101" pitchFamily="2" charset="-122"/>
                <a:cs typeface="+mn-ea"/>
                <a:sym typeface="+mn-lt"/>
              </a:rPr>
              <a:t>AI </a:t>
            </a:r>
            <a:r>
              <a:rPr lang="zh-CN" altLang="en-US" sz="1600" kern="0" dirty="0">
                <a:latin typeface="华文楷体" panose="02010600040101010101" pitchFamily="2" charset="-122"/>
                <a:ea typeface="华文楷体" panose="02010600040101010101" pitchFamily="2" charset="-122"/>
                <a:cs typeface="+mn-ea"/>
                <a:sym typeface="+mn-lt"/>
              </a:rPr>
              <a:t>制定不同的法规。</a:t>
            </a:r>
            <a:endParaRPr lang="en-US" altLang="zh-CN" sz="1600" kern="0" dirty="0">
              <a:latin typeface="华文楷体" panose="02010600040101010101" pitchFamily="2" charset="-122"/>
              <a:ea typeface="华文楷体" panose="02010600040101010101" pitchFamily="2" charset="-122"/>
              <a:cs typeface="+mn-ea"/>
              <a:sym typeface="+mn-lt"/>
            </a:endParaRPr>
          </a:p>
          <a:p>
            <a:pPr marL="285750" indent="-285750">
              <a:lnSpc>
                <a:spcPct val="150000"/>
              </a:lnSpc>
              <a:buFont typeface="Wingdings" panose="05000000000000000000" pitchFamily="2" charset="2"/>
              <a:buChar char="Ø"/>
            </a:pPr>
            <a:r>
              <a:rPr lang="en-US" altLang="zh-CN" sz="1600" kern="0" dirty="0">
                <a:latin typeface="华文楷体" panose="02010600040101010101" pitchFamily="2" charset="-122"/>
                <a:ea typeface="华文楷体" panose="02010600040101010101" pitchFamily="2" charset="-122"/>
                <a:cs typeface="+mn-ea"/>
                <a:sym typeface="+mn-lt"/>
              </a:rPr>
              <a:t>《</a:t>
            </a:r>
            <a:r>
              <a:rPr lang="zh-CN" altLang="en-US" sz="1600" kern="0" dirty="0">
                <a:latin typeface="华文楷体" panose="02010600040101010101" pitchFamily="2" charset="-122"/>
                <a:ea typeface="华文楷体" panose="02010600040101010101" pitchFamily="2" charset="-122"/>
                <a:cs typeface="+mn-ea"/>
                <a:sym typeface="+mn-lt"/>
              </a:rPr>
              <a:t>人工智能法</a:t>
            </a:r>
            <a:r>
              <a:rPr lang="en-US" altLang="zh-CN" sz="1600" kern="0" dirty="0">
                <a:latin typeface="华文楷体" panose="02010600040101010101" pitchFamily="2" charset="-122"/>
                <a:ea typeface="华文楷体" panose="02010600040101010101" pitchFamily="2" charset="-122"/>
                <a:cs typeface="+mn-ea"/>
                <a:sym typeface="+mn-lt"/>
              </a:rPr>
              <a:t>》</a:t>
            </a:r>
            <a:r>
              <a:rPr lang="zh-CN" altLang="en-US" sz="1600" kern="0" dirty="0">
                <a:latin typeface="华文楷体" panose="02010600040101010101" pitchFamily="2" charset="-122"/>
                <a:ea typeface="华文楷体" panose="02010600040101010101" pitchFamily="2" charset="-122"/>
                <a:cs typeface="+mn-ea"/>
                <a:sym typeface="+mn-lt"/>
              </a:rPr>
              <a:t>采用横向监管模式。该法案以</a:t>
            </a:r>
            <a:r>
              <a:rPr lang="zh-CN" altLang="en-US" sz="1600" kern="0" dirty="0">
                <a:solidFill>
                  <a:srgbClr val="C00000"/>
                </a:solidFill>
                <a:latin typeface="华文楷体" panose="02010600040101010101" pitchFamily="2" charset="-122"/>
                <a:ea typeface="华文楷体" panose="02010600040101010101" pitchFamily="2" charset="-122"/>
                <a:cs typeface="+mn-ea"/>
                <a:sym typeface="+mn-lt"/>
              </a:rPr>
              <a:t>风险分级</a:t>
            </a:r>
            <a:r>
              <a:rPr lang="zh-CN" altLang="en-US" sz="1600" kern="0" dirty="0">
                <a:latin typeface="华文楷体" panose="02010600040101010101" pitchFamily="2" charset="-122"/>
                <a:ea typeface="华文楷体" panose="02010600040101010101" pitchFamily="2" charset="-122"/>
                <a:cs typeface="+mn-ea"/>
                <a:sym typeface="+mn-lt"/>
              </a:rPr>
              <a:t>的方式将所有 </a:t>
            </a:r>
            <a:r>
              <a:rPr lang="en-US" altLang="zh-CN" sz="1600" kern="0" dirty="0">
                <a:latin typeface="华文楷体" panose="02010600040101010101" pitchFamily="2" charset="-122"/>
                <a:ea typeface="华文楷体" panose="02010600040101010101" pitchFamily="2" charset="-122"/>
                <a:cs typeface="+mn-ea"/>
                <a:sym typeface="+mn-lt"/>
              </a:rPr>
              <a:t>AI </a:t>
            </a:r>
            <a:r>
              <a:rPr lang="zh-CN" altLang="en-US" sz="1600" kern="0" dirty="0">
                <a:latin typeface="华文楷体" panose="02010600040101010101" pitchFamily="2" charset="-122"/>
                <a:ea typeface="华文楷体" panose="02010600040101010101" pitchFamily="2" charset="-122"/>
                <a:cs typeface="+mn-ea"/>
                <a:sym typeface="+mn-lt"/>
              </a:rPr>
              <a:t>系统纳入监管范围，并允许监管机构随着 </a:t>
            </a:r>
            <a:r>
              <a:rPr lang="en-US" altLang="zh-CN" sz="1600" kern="0" dirty="0">
                <a:latin typeface="华文楷体" panose="02010600040101010101" pitchFamily="2" charset="-122"/>
                <a:ea typeface="华文楷体" panose="02010600040101010101" pitchFamily="2" charset="-122"/>
                <a:cs typeface="+mn-ea"/>
                <a:sym typeface="+mn-lt"/>
              </a:rPr>
              <a:t>AI </a:t>
            </a:r>
            <a:r>
              <a:rPr lang="zh-CN" altLang="en-US" sz="1600" kern="0" dirty="0">
                <a:latin typeface="华文楷体" panose="02010600040101010101" pitchFamily="2" charset="-122"/>
                <a:ea typeface="华文楷体" panose="02010600040101010101" pitchFamily="2" charset="-122"/>
                <a:cs typeface="+mn-ea"/>
                <a:sym typeface="+mn-lt"/>
              </a:rPr>
              <a:t>的发展</a:t>
            </a:r>
            <a:r>
              <a:rPr lang="zh-CN" altLang="en-US" sz="1600" kern="0" dirty="0">
                <a:solidFill>
                  <a:srgbClr val="C00000"/>
                </a:solidFill>
                <a:latin typeface="华文楷体" panose="02010600040101010101" pitchFamily="2" charset="-122"/>
                <a:ea typeface="华文楷体" panose="02010600040101010101" pitchFamily="2" charset="-122"/>
                <a:cs typeface="+mn-ea"/>
                <a:sym typeface="+mn-lt"/>
              </a:rPr>
              <a:t>不断将新的应用领域纳入现有的风险类别</a:t>
            </a:r>
            <a:r>
              <a:rPr lang="zh-CN" altLang="en-US" sz="1600" kern="0" dirty="0">
                <a:latin typeface="华文楷体" panose="02010600040101010101" pitchFamily="2" charset="-122"/>
                <a:ea typeface="华文楷体" panose="02010600040101010101" pitchFamily="2" charset="-122"/>
                <a:cs typeface="+mn-ea"/>
                <a:sym typeface="+mn-lt"/>
              </a:rPr>
              <a:t>，而没有针对特定</a:t>
            </a:r>
            <a:r>
              <a:rPr lang="en-US" altLang="zh-CN" sz="1600" kern="0" dirty="0">
                <a:latin typeface="华文楷体" panose="02010600040101010101" pitchFamily="2" charset="-122"/>
                <a:ea typeface="华文楷体" panose="02010600040101010101" pitchFamily="2" charset="-122"/>
                <a:cs typeface="+mn-ea"/>
                <a:sym typeface="+mn-lt"/>
              </a:rPr>
              <a:t>AI</a:t>
            </a:r>
            <a:r>
              <a:rPr lang="zh-CN" altLang="en-US" sz="1600" kern="0" dirty="0">
                <a:latin typeface="华文楷体" panose="02010600040101010101" pitchFamily="2" charset="-122"/>
                <a:ea typeface="华文楷体" panose="02010600040101010101" pitchFamily="2" charset="-122"/>
                <a:cs typeface="+mn-ea"/>
                <a:sym typeface="+mn-lt"/>
              </a:rPr>
              <a:t>应用领域制定具体的法律规范。</a:t>
            </a:r>
            <a:endParaRPr lang="en-US" altLang="zh-CN" sz="1600" kern="0" dirty="0">
              <a:latin typeface="华文楷体" panose="02010600040101010101" pitchFamily="2" charset="-122"/>
              <a:ea typeface="华文楷体" panose="02010600040101010101" pitchFamily="2" charset="-122"/>
              <a:cs typeface="+mn-ea"/>
              <a:sym typeface="+mn-lt"/>
            </a:endParaRPr>
          </a:p>
          <a:p>
            <a:pPr marL="285750" indent="-285750">
              <a:lnSpc>
                <a:spcPct val="150000"/>
              </a:lnSpc>
              <a:buFont typeface="Wingdings" panose="05000000000000000000" pitchFamily="2" charset="2"/>
              <a:buChar char="Ø"/>
            </a:pPr>
            <a:r>
              <a:rPr lang="zh-CN" altLang="en-US" sz="1600" kern="0" dirty="0">
                <a:latin typeface="华文楷体" panose="02010600040101010101" pitchFamily="2" charset="-122"/>
                <a:ea typeface="华文楷体" panose="02010600040101010101" pitchFamily="2" charset="-122"/>
                <a:cs typeface="+mn-ea"/>
                <a:sym typeface="+mn-lt"/>
              </a:rPr>
              <a:t>风险分级方式使法案整体处于相对灵活的状态，既能够保持横向监管方式具有的</a:t>
            </a:r>
            <a:r>
              <a:rPr lang="zh-CN" altLang="en-US" sz="1600" kern="0" dirty="0">
                <a:solidFill>
                  <a:srgbClr val="C00000"/>
                </a:solidFill>
                <a:latin typeface="华文楷体" panose="02010600040101010101" pitchFamily="2" charset="-122"/>
                <a:ea typeface="华文楷体" panose="02010600040101010101" pitchFamily="2" charset="-122"/>
                <a:cs typeface="+mn-ea"/>
                <a:sym typeface="+mn-lt"/>
              </a:rPr>
              <a:t>统一性</a:t>
            </a:r>
            <a:r>
              <a:rPr lang="zh-CN" altLang="en-US" sz="1600" kern="0" dirty="0">
                <a:latin typeface="华文楷体" panose="02010600040101010101" pitchFamily="2" charset="-122"/>
                <a:ea typeface="华文楷体" panose="02010600040101010101" pitchFamily="2" charset="-122"/>
                <a:cs typeface="+mn-ea"/>
                <a:sym typeface="+mn-lt"/>
              </a:rPr>
              <a:t>和</a:t>
            </a:r>
            <a:r>
              <a:rPr lang="zh-CN" altLang="en-US" sz="1600" kern="0" dirty="0">
                <a:solidFill>
                  <a:srgbClr val="C00000"/>
                </a:solidFill>
                <a:latin typeface="华文楷体" panose="02010600040101010101" pitchFamily="2" charset="-122"/>
                <a:ea typeface="华文楷体" panose="02010600040101010101" pitchFamily="2" charset="-122"/>
                <a:cs typeface="+mn-ea"/>
                <a:sym typeface="+mn-lt"/>
              </a:rPr>
              <a:t>协调性</a:t>
            </a:r>
            <a:r>
              <a:rPr lang="zh-CN" altLang="en-US" sz="1600" kern="0" dirty="0">
                <a:latin typeface="华文楷体" panose="02010600040101010101" pitchFamily="2" charset="-122"/>
                <a:ea typeface="华文楷体" panose="02010600040101010101" pitchFamily="2" charset="-122"/>
                <a:cs typeface="+mn-ea"/>
                <a:sym typeface="+mn-lt"/>
              </a:rPr>
              <a:t>，同时也弥补了监管方式下对具体 </a:t>
            </a:r>
            <a:r>
              <a:rPr lang="en-US" altLang="zh-CN" sz="1600" kern="0" dirty="0">
                <a:latin typeface="华文楷体" panose="02010600040101010101" pitchFamily="2" charset="-122"/>
                <a:ea typeface="华文楷体" panose="02010600040101010101" pitchFamily="2" charset="-122"/>
                <a:cs typeface="+mn-ea"/>
                <a:sym typeface="+mn-lt"/>
              </a:rPr>
              <a:t>AI </a:t>
            </a:r>
            <a:r>
              <a:rPr lang="zh-CN" altLang="en-US" sz="1600" kern="0" dirty="0">
                <a:latin typeface="华文楷体" panose="02010600040101010101" pitchFamily="2" charset="-122"/>
                <a:ea typeface="华文楷体" panose="02010600040101010101" pitchFamily="2" charset="-122"/>
                <a:cs typeface="+mn-ea"/>
                <a:sym typeface="+mn-lt"/>
              </a:rPr>
              <a:t>应用场景针对性不高的问题。</a:t>
            </a:r>
          </a:p>
          <a:p>
            <a:pPr marL="742950" lvl="1" indent="-285750">
              <a:lnSpc>
                <a:spcPct val="150000"/>
              </a:lnSpc>
              <a:buFont typeface="Wingdings" panose="05000000000000000000" pitchFamily="2" charset="2"/>
              <a:buChar char="ü"/>
            </a:pPr>
            <a:endParaRPr lang="en-US" altLang="zh-CN" sz="1600" kern="0" dirty="0">
              <a:latin typeface="华文楷体" panose="02010600040101010101" pitchFamily="2" charset="-122"/>
              <a:ea typeface="华文楷体" panose="02010600040101010101" pitchFamily="2" charset="-122"/>
              <a:cs typeface="+mn-ea"/>
              <a:sym typeface="+mn-lt"/>
            </a:endParaRPr>
          </a:p>
        </p:txBody>
      </p:sp>
      <p:sp>
        <p:nvSpPr>
          <p:cNvPr id="116" name="文本框 15"/>
          <p:cNvSpPr txBox="1"/>
          <p:nvPr/>
        </p:nvSpPr>
        <p:spPr>
          <a:xfrm>
            <a:off x="724055" y="218835"/>
            <a:ext cx="4780273" cy="438582"/>
          </a:xfrm>
          <a:prstGeom prst="rect">
            <a:avLst/>
          </a:prstGeom>
          <a:noFill/>
        </p:spPr>
        <p:txBody>
          <a:bodyPr wrap="square" lIns="68580" tIns="34290" rIns="68580" bIns="34290" rtlCol="0">
            <a:spAutoFit/>
          </a:bodyPr>
          <a:lstStyle/>
          <a:p>
            <a:r>
              <a:rPr lang="zh-CN" altLang="en-US" sz="2400" b="1" dirty="0">
                <a:solidFill>
                  <a:srgbClr val="1B4367"/>
                </a:solidFill>
                <a:latin typeface="华文楷体" panose="02010600040101010101" pitchFamily="2" charset="-122"/>
                <a:ea typeface="华文楷体" panose="02010600040101010101" pitchFamily="2" charset="-122"/>
                <a:cs typeface="+mn-ea"/>
                <a:sym typeface="+mn-lt"/>
              </a:rPr>
              <a:t>监管框架</a:t>
            </a:r>
            <a:r>
              <a:rPr lang="en-US" altLang="zh-CN" sz="2400" b="1" dirty="0">
                <a:solidFill>
                  <a:srgbClr val="1B4367"/>
                </a:solidFill>
                <a:latin typeface="华文楷体" panose="02010600040101010101" pitchFamily="2" charset="-122"/>
                <a:ea typeface="华文楷体" panose="02010600040101010101" pitchFamily="2" charset="-122"/>
                <a:cs typeface="+mn-ea"/>
                <a:sym typeface="+mn-lt"/>
              </a:rPr>
              <a:t>——</a:t>
            </a:r>
            <a:r>
              <a:rPr lang="zh-CN" altLang="en-US" sz="2400" b="1" dirty="0">
                <a:solidFill>
                  <a:srgbClr val="1B4367"/>
                </a:solidFill>
                <a:latin typeface="华文楷体" panose="02010600040101010101" pitchFamily="2" charset="-122"/>
                <a:ea typeface="华文楷体" panose="02010600040101010101" pitchFamily="2" charset="-122"/>
                <a:cs typeface="+mn-ea"/>
                <a:sym typeface="+mn-lt"/>
              </a:rPr>
              <a:t>横向监管为基础</a:t>
            </a:r>
          </a:p>
        </p:txBody>
      </p:sp>
      <p:cxnSp>
        <p:nvCxnSpPr>
          <p:cNvPr id="45" name="直接连接符 44"/>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0985882"/>
      </p:ext>
    </p:extLst>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16"/>
                                        </p:tgtEl>
                                        <p:attrNameLst>
                                          <p:attrName>style.visibility</p:attrName>
                                        </p:attrNameLst>
                                      </p:cBhvr>
                                      <p:to>
                                        <p:strVal val="visible"/>
                                      </p:to>
                                    </p:set>
                                    <p:anim calcmode="lin" valueType="num">
                                      <p:cBhvr>
                                        <p:cTn id="7" dur="500" fill="hold"/>
                                        <p:tgtEl>
                                          <p:spTgt spid="1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16"/>
                                        </p:tgtEl>
                                        <p:attrNameLst>
                                          <p:attrName>ppt_y</p:attrName>
                                        </p:attrNameLst>
                                      </p:cBhvr>
                                      <p:tavLst>
                                        <p:tav tm="0">
                                          <p:val>
                                            <p:strVal val="#ppt_y"/>
                                          </p:val>
                                        </p:tav>
                                        <p:tav tm="100000">
                                          <p:val>
                                            <p:strVal val="#ppt_y"/>
                                          </p:val>
                                        </p:tav>
                                      </p:tavLst>
                                    </p:anim>
                                    <p:anim calcmode="lin" valueType="num">
                                      <p:cBhvr>
                                        <p:cTn id="9" dur="500" fill="hold"/>
                                        <p:tgtEl>
                                          <p:spTgt spid="1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16"/>
                                        </p:tgtEl>
                                      </p:cBhvr>
                                    </p:animEffect>
                                  </p:childTnLst>
                                </p:cTn>
                              </p:par>
                            </p:childTnLst>
                          </p:cTn>
                        </p:par>
                        <p:par>
                          <p:cTn id="12" fill="hold">
                            <p:stCondLst>
                              <p:cond delay="1100"/>
                            </p:stCondLst>
                            <p:childTnLst>
                              <p:par>
                                <p:cTn id="13" presetID="22" presetClass="entr" presetSubtype="8" fill="hold" nodeType="after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wipe(left)">
                                      <p:cBhvr>
                                        <p:cTn id="15" dur="300"/>
                                        <p:tgtEl>
                                          <p:spTgt spid="45"/>
                                        </p:tgtEl>
                                      </p:cBhvr>
                                    </p:animEffect>
                                  </p:childTnLst>
                                </p:cTn>
                              </p:par>
                            </p:childTnLst>
                          </p:cTn>
                        </p:par>
                        <p:par>
                          <p:cTn id="16" fill="hold">
                            <p:stCondLst>
                              <p:cond delay="1400"/>
                            </p:stCondLst>
                            <p:childTnLst>
                              <p:par>
                                <p:cTn id="17" presetID="42" presetClass="entr" presetSubtype="0" fill="hold" grpId="0" nodeType="afterEffect">
                                  <p:stCondLst>
                                    <p:cond delay="0"/>
                                  </p:stCondLst>
                                  <p:childTnLst>
                                    <p:set>
                                      <p:cBhvr>
                                        <p:cTn id="18" dur="1" fill="hold">
                                          <p:stCondLst>
                                            <p:cond delay="0"/>
                                          </p:stCondLst>
                                        </p:cTn>
                                        <p:tgtEl>
                                          <p:spTgt spid="61"/>
                                        </p:tgtEl>
                                        <p:attrNameLst>
                                          <p:attrName>style.visibility</p:attrName>
                                        </p:attrNameLst>
                                      </p:cBhvr>
                                      <p:to>
                                        <p:strVal val="visible"/>
                                      </p:to>
                                    </p:set>
                                    <p:animEffect transition="in" filter="fade">
                                      <p:cBhvr>
                                        <p:cTn id="19" dur="1000"/>
                                        <p:tgtEl>
                                          <p:spTgt spid="61"/>
                                        </p:tgtEl>
                                      </p:cBhvr>
                                    </p:animEffect>
                                    <p:anim calcmode="lin" valueType="num">
                                      <p:cBhvr>
                                        <p:cTn id="20" dur="1000" fill="hold"/>
                                        <p:tgtEl>
                                          <p:spTgt spid="61"/>
                                        </p:tgtEl>
                                        <p:attrNameLst>
                                          <p:attrName>ppt_x</p:attrName>
                                        </p:attrNameLst>
                                      </p:cBhvr>
                                      <p:tavLst>
                                        <p:tav tm="0">
                                          <p:val>
                                            <p:strVal val="#ppt_x"/>
                                          </p:val>
                                        </p:tav>
                                        <p:tav tm="100000">
                                          <p:val>
                                            <p:strVal val="#ppt_x"/>
                                          </p:val>
                                        </p:tav>
                                      </p:tavLst>
                                    </p:anim>
                                    <p:anim calcmode="lin" valueType="num">
                                      <p:cBhvr>
                                        <p:cTn id="21" dur="1000" fill="hold"/>
                                        <p:tgtEl>
                                          <p:spTgt spid="6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bldLvl="0"/>
      <p:bldP spid="1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 name="直接连接符 44"/>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aphicFrame>
        <p:nvGraphicFramePr>
          <p:cNvPr id="2" name="表格 1">
            <a:extLst>
              <a:ext uri="{FF2B5EF4-FFF2-40B4-BE49-F238E27FC236}">
                <a16:creationId xmlns:a16="http://schemas.microsoft.com/office/drawing/2014/main" id="{3FD4AACA-E056-4B20-AF91-6C8BE7092451}"/>
              </a:ext>
            </a:extLst>
          </p:cNvPr>
          <p:cNvGraphicFramePr>
            <a:graphicFrameLocks noGrp="1"/>
          </p:cNvGraphicFramePr>
          <p:nvPr>
            <p:extLst>
              <p:ext uri="{D42A27DB-BD31-4B8C-83A1-F6EECF244321}">
                <p14:modId xmlns:p14="http://schemas.microsoft.com/office/powerpoint/2010/main" val="1743254978"/>
              </p:ext>
            </p:extLst>
          </p:nvPr>
        </p:nvGraphicFramePr>
        <p:xfrm>
          <a:off x="774478" y="783714"/>
          <a:ext cx="8037828" cy="3733806"/>
        </p:xfrm>
        <a:graphic>
          <a:graphicData uri="http://schemas.openxmlformats.org/drawingml/2006/table">
            <a:tbl>
              <a:tblPr firstRow="1" firstCol="1" bandRow="1">
                <a:tableStyleId>{5C22544A-7EE6-4342-B048-85BDC9FD1C3A}</a:tableStyleId>
              </a:tblPr>
              <a:tblGrid>
                <a:gridCol w="624016">
                  <a:extLst>
                    <a:ext uri="{9D8B030D-6E8A-4147-A177-3AD203B41FA5}">
                      <a16:colId xmlns:a16="http://schemas.microsoft.com/office/drawing/2014/main" val="106716705"/>
                    </a:ext>
                  </a:extLst>
                </a:gridCol>
                <a:gridCol w="1021977">
                  <a:extLst>
                    <a:ext uri="{9D8B030D-6E8A-4147-A177-3AD203B41FA5}">
                      <a16:colId xmlns:a16="http://schemas.microsoft.com/office/drawing/2014/main" val="628090580"/>
                    </a:ext>
                  </a:extLst>
                </a:gridCol>
                <a:gridCol w="3558988">
                  <a:extLst>
                    <a:ext uri="{9D8B030D-6E8A-4147-A177-3AD203B41FA5}">
                      <a16:colId xmlns:a16="http://schemas.microsoft.com/office/drawing/2014/main" val="1086460319"/>
                    </a:ext>
                  </a:extLst>
                </a:gridCol>
                <a:gridCol w="2832847">
                  <a:extLst>
                    <a:ext uri="{9D8B030D-6E8A-4147-A177-3AD203B41FA5}">
                      <a16:colId xmlns:a16="http://schemas.microsoft.com/office/drawing/2014/main" val="3333315624"/>
                    </a:ext>
                  </a:extLst>
                </a:gridCol>
              </a:tblGrid>
              <a:tr h="206188">
                <a:tc>
                  <a:txBody>
                    <a:bodyPr/>
                    <a:lstStyle/>
                    <a:p>
                      <a:pPr algn="ctr"/>
                      <a:r>
                        <a:rPr lang="zh-CN" altLang="en-US" sz="1400" kern="100" dirty="0">
                          <a:effectLst/>
                          <a:latin typeface="楷体" panose="02010609060101010101" pitchFamily="49" charset="-122"/>
                          <a:ea typeface="楷体" panose="02010609060101010101" pitchFamily="49" charset="-122"/>
                          <a:cs typeface="Times New Roman" panose="02020603050405020304" pitchFamily="18" charset="0"/>
                        </a:rPr>
                        <a:t>等级</a:t>
                      </a:r>
                      <a:endParaRPr lang="zh-CN" sz="14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43713" marR="43713" marT="0" marB="0">
                    <a:solidFill>
                      <a:schemeClr val="accent1"/>
                    </a:solidFill>
                  </a:tcPr>
                </a:tc>
                <a:tc>
                  <a:txBody>
                    <a:bodyPr/>
                    <a:lstStyle/>
                    <a:p>
                      <a:pPr algn="ctr"/>
                      <a:r>
                        <a:rPr lang="zh-CN" altLang="en-US" sz="1400" b="1" kern="100" dirty="0">
                          <a:solidFill>
                            <a:schemeClr val="bg1"/>
                          </a:solidFill>
                          <a:effectLst/>
                          <a:latin typeface="楷体" panose="02010609060101010101" pitchFamily="49" charset="-122"/>
                          <a:ea typeface="楷体" panose="02010609060101010101" pitchFamily="49" charset="-122"/>
                          <a:cs typeface="+mn-cs"/>
                        </a:rPr>
                        <a:t>定义</a:t>
                      </a:r>
                    </a:p>
                  </a:txBody>
                  <a:tcPr marL="43713" marR="43713" marT="0" marB="0">
                    <a:solidFill>
                      <a:schemeClr val="accent1"/>
                    </a:solidFill>
                  </a:tcPr>
                </a:tc>
                <a:tc>
                  <a:txBody>
                    <a:bodyPr/>
                    <a:lstStyle/>
                    <a:p>
                      <a:pPr marL="0" lvl="0" indent="0" algn="ctr">
                        <a:buFont typeface="+mj-ea"/>
                        <a:buNone/>
                      </a:pPr>
                      <a:r>
                        <a:rPr lang="zh-CN" altLang="en-US" sz="1400" b="1" kern="100" dirty="0">
                          <a:solidFill>
                            <a:schemeClr val="bg1"/>
                          </a:solidFill>
                          <a:effectLst/>
                          <a:latin typeface="楷体" panose="02010609060101010101" pitchFamily="49" charset="-122"/>
                          <a:ea typeface="楷体" panose="02010609060101010101" pitchFamily="49" charset="-122"/>
                          <a:cs typeface="+mn-cs"/>
                        </a:rPr>
                        <a:t>例子</a:t>
                      </a:r>
                    </a:p>
                  </a:txBody>
                  <a:tcPr marL="43713" marR="43713" marT="0" marB="0">
                    <a:solidFill>
                      <a:schemeClr val="accent1"/>
                    </a:solidFill>
                  </a:tcPr>
                </a:tc>
                <a:tc>
                  <a:txBody>
                    <a:bodyPr/>
                    <a:lstStyle/>
                    <a:p>
                      <a:pPr algn="ctr"/>
                      <a:r>
                        <a:rPr lang="zh-CN" altLang="en-US" sz="1400" b="1" kern="100" dirty="0">
                          <a:solidFill>
                            <a:schemeClr val="bg1"/>
                          </a:solidFill>
                          <a:effectLst/>
                          <a:latin typeface="楷体" panose="02010609060101010101" pitchFamily="49" charset="-122"/>
                          <a:ea typeface="楷体" panose="02010609060101010101" pitchFamily="49" charset="-122"/>
                          <a:cs typeface="+mn-cs"/>
                        </a:rPr>
                        <a:t>要求</a:t>
                      </a:r>
                    </a:p>
                  </a:txBody>
                  <a:tcPr marL="43713" marR="43713" marT="0" marB="0">
                    <a:solidFill>
                      <a:schemeClr val="accent1"/>
                    </a:solidFill>
                  </a:tcPr>
                </a:tc>
                <a:extLst>
                  <a:ext uri="{0D108BD9-81ED-4DB2-BD59-A6C34878D82A}">
                    <a16:rowId xmlns:a16="http://schemas.microsoft.com/office/drawing/2014/main" val="327945810"/>
                  </a:ext>
                </a:extLst>
              </a:tr>
              <a:tr h="907213">
                <a:tc>
                  <a:txBody>
                    <a:bodyPr/>
                    <a:lstStyle/>
                    <a:p>
                      <a:pPr algn="ctr"/>
                      <a:r>
                        <a:rPr lang="zh-CN" sz="1050" kern="100" dirty="0">
                          <a:effectLst/>
                          <a:latin typeface="楷体" panose="02010609060101010101" pitchFamily="49" charset="-122"/>
                          <a:ea typeface="楷体" panose="02010609060101010101" pitchFamily="49" charset="-122"/>
                        </a:rPr>
                        <a:t>不可接受风险</a:t>
                      </a:r>
                      <a:endParaRPr lang="zh-CN" sz="105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43713" marR="43713" marT="0" marB="0"/>
                </a:tc>
                <a:tc>
                  <a:txBody>
                    <a:bodyPr/>
                    <a:lstStyle/>
                    <a:p>
                      <a:pPr algn="l"/>
                      <a:r>
                        <a:rPr lang="zh-CN" altLang="en-US" sz="1050" b="0" kern="100" dirty="0">
                          <a:solidFill>
                            <a:schemeClr val="tx1"/>
                          </a:solidFill>
                          <a:effectLst/>
                          <a:latin typeface="楷体" panose="02010609060101010101" pitchFamily="49" charset="-122"/>
                          <a:ea typeface="楷体" panose="02010609060101010101" pitchFamily="49" charset="-122"/>
                          <a:cs typeface="+mn-cs"/>
                        </a:rPr>
                        <a:t>对人们的基本权利构成明显威胁的人工智能系统</a:t>
                      </a:r>
                    </a:p>
                  </a:txBody>
                  <a:tcPr marL="43713" marR="43713" marT="0" marB="0">
                    <a:solidFill>
                      <a:schemeClr val="accent1">
                        <a:lumMod val="40000"/>
                        <a:lumOff val="60000"/>
                      </a:schemeClr>
                    </a:solidFill>
                  </a:tcPr>
                </a:tc>
                <a:tc>
                  <a:txBody>
                    <a:bodyPr/>
                    <a:lstStyle/>
                    <a:p>
                      <a:pPr marL="342900" lvl="0" indent="-342900" algn="l">
                        <a:buFont typeface="+mj-ea"/>
                        <a:buAutoNum type="circleNumDbPlain"/>
                      </a:pPr>
                      <a:r>
                        <a:rPr lang="zh-CN" altLang="en-US" sz="1050" b="0" kern="100" dirty="0">
                          <a:solidFill>
                            <a:schemeClr val="tx1"/>
                          </a:solidFill>
                          <a:effectLst/>
                          <a:latin typeface="楷体" panose="02010609060101010101" pitchFamily="49" charset="-122"/>
                          <a:ea typeface="楷体" panose="02010609060101010101" pitchFamily="49" charset="-122"/>
                          <a:cs typeface="+mn-cs"/>
                        </a:rPr>
                        <a:t>使用</a:t>
                      </a:r>
                      <a:r>
                        <a:rPr lang="zh-CN" altLang="en-US" sz="1050" b="1" kern="100" dirty="0">
                          <a:solidFill>
                            <a:schemeClr val="tx1"/>
                          </a:solidFill>
                          <a:effectLst/>
                          <a:latin typeface="楷体" panose="02010609060101010101" pitchFamily="49" charset="-122"/>
                          <a:ea typeface="楷体" panose="02010609060101010101" pitchFamily="49" charset="-122"/>
                          <a:cs typeface="+mn-cs"/>
                        </a:rPr>
                        <a:t>敏感特征</a:t>
                      </a:r>
                      <a:r>
                        <a:rPr lang="zh-CN" altLang="en-US" sz="1050" b="0" kern="100" dirty="0">
                          <a:solidFill>
                            <a:schemeClr val="tx1"/>
                          </a:solidFill>
                          <a:effectLst/>
                          <a:latin typeface="楷体" panose="02010609060101010101" pitchFamily="49" charset="-122"/>
                          <a:ea typeface="楷体" panose="02010609060101010101" pitchFamily="49" charset="-122"/>
                          <a:cs typeface="+mn-cs"/>
                        </a:rPr>
                        <a:t>（如政治、种族）的生物识别分类系统；</a:t>
                      </a:r>
                    </a:p>
                    <a:p>
                      <a:pPr marL="342900" lvl="0" indent="-342900" algn="l">
                        <a:buFont typeface="+mj-ea"/>
                        <a:buAutoNum type="circleNumDbPlain"/>
                      </a:pPr>
                      <a:r>
                        <a:rPr lang="zh-CN" altLang="en-US" sz="1050" b="0" kern="100" dirty="0">
                          <a:solidFill>
                            <a:schemeClr val="tx1"/>
                          </a:solidFill>
                          <a:effectLst/>
                          <a:latin typeface="楷体" panose="02010609060101010101" pitchFamily="49" charset="-122"/>
                          <a:ea typeface="楷体" panose="02010609060101010101" pitchFamily="49" charset="-122"/>
                          <a:cs typeface="+mn-cs"/>
                        </a:rPr>
                        <a:t>在工作场所和教育机构中进行</a:t>
                      </a:r>
                      <a:r>
                        <a:rPr lang="zh-CN" altLang="en-US" sz="1050" b="1" kern="100" dirty="0">
                          <a:solidFill>
                            <a:schemeClr val="tx1"/>
                          </a:solidFill>
                          <a:effectLst/>
                          <a:latin typeface="楷体" panose="02010609060101010101" pitchFamily="49" charset="-122"/>
                          <a:ea typeface="楷体" panose="02010609060101010101" pitchFamily="49" charset="-122"/>
                          <a:cs typeface="+mn-cs"/>
                        </a:rPr>
                        <a:t>情绪识别</a:t>
                      </a:r>
                      <a:r>
                        <a:rPr lang="zh-CN" altLang="en-US" sz="1050" b="0" kern="100" dirty="0">
                          <a:solidFill>
                            <a:schemeClr val="tx1"/>
                          </a:solidFill>
                          <a:effectLst/>
                          <a:latin typeface="楷体" panose="02010609060101010101" pitchFamily="49" charset="-122"/>
                          <a:ea typeface="楷体" panose="02010609060101010101" pitchFamily="49" charset="-122"/>
                          <a:cs typeface="+mn-cs"/>
                        </a:rPr>
                        <a:t>；</a:t>
                      </a:r>
                    </a:p>
                    <a:p>
                      <a:pPr marL="342900" lvl="0" indent="-342900" algn="l">
                        <a:buFont typeface="+mj-ea"/>
                        <a:buAutoNum type="circleNumDbPlain"/>
                      </a:pPr>
                      <a:r>
                        <a:rPr lang="zh-CN" altLang="en-US" sz="1050" b="0" kern="100" dirty="0">
                          <a:solidFill>
                            <a:schemeClr val="tx1"/>
                          </a:solidFill>
                          <a:effectLst/>
                          <a:latin typeface="楷体" panose="02010609060101010101" pitchFamily="49" charset="-122"/>
                          <a:ea typeface="楷体" panose="02010609060101010101" pitchFamily="49" charset="-122"/>
                          <a:cs typeface="+mn-cs"/>
                        </a:rPr>
                        <a:t>基于社会行为或个人特征进行</a:t>
                      </a:r>
                      <a:r>
                        <a:rPr lang="zh-CN" altLang="en-US" sz="1050" b="1" kern="100" dirty="0">
                          <a:solidFill>
                            <a:schemeClr val="tx1"/>
                          </a:solidFill>
                          <a:effectLst/>
                          <a:latin typeface="楷体" panose="02010609060101010101" pitchFamily="49" charset="-122"/>
                          <a:ea typeface="楷体" panose="02010609060101010101" pitchFamily="49" charset="-122"/>
                          <a:cs typeface="+mn-cs"/>
                        </a:rPr>
                        <a:t>社会评分</a:t>
                      </a:r>
                      <a:r>
                        <a:rPr lang="zh-CN" altLang="en-US" sz="1050" b="0" kern="100" dirty="0">
                          <a:solidFill>
                            <a:schemeClr val="tx1"/>
                          </a:solidFill>
                          <a:effectLst/>
                          <a:latin typeface="楷体" panose="02010609060101010101" pitchFamily="49" charset="-122"/>
                          <a:ea typeface="楷体" panose="02010609060101010101" pitchFamily="49" charset="-122"/>
                          <a:cs typeface="+mn-cs"/>
                        </a:rPr>
                        <a:t>；</a:t>
                      </a:r>
                    </a:p>
                    <a:p>
                      <a:pPr marL="342900" lvl="0" indent="-342900" algn="l">
                        <a:buFont typeface="+mj-ea"/>
                        <a:buAutoNum type="circleNumDbPlain"/>
                      </a:pPr>
                      <a:r>
                        <a:rPr lang="zh-CN" altLang="en-US" sz="1050" b="0" kern="100" dirty="0">
                          <a:solidFill>
                            <a:schemeClr val="tx1"/>
                          </a:solidFill>
                          <a:effectLst/>
                          <a:latin typeface="楷体" panose="02010609060101010101" pitchFamily="49" charset="-122"/>
                          <a:ea typeface="楷体" panose="02010609060101010101" pitchFamily="49" charset="-122"/>
                          <a:cs typeface="+mn-cs"/>
                        </a:rPr>
                        <a:t>设计用来</a:t>
                      </a:r>
                      <a:r>
                        <a:rPr lang="zh-CN" altLang="en-US" sz="1050" b="1" kern="100" dirty="0">
                          <a:solidFill>
                            <a:schemeClr val="tx1"/>
                          </a:solidFill>
                          <a:effectLst/>
                          <a:latin typeface="楷体" panose="02010609060101010101" pitchFamily="49" charset="-122"/>
                          <a:ea typeface="楷体" panose="02010609060101010101" pitchFamily="49" charset="-122"/>
                          <a:cs typeface="+mn-cs"/>
                        </a:rPr>
                        <a:t>操纵人类行为</a:t>
                      </a:r>
                      <a:r>
                        <a:rPr lang="zh-CN" altLang="en-US" sz="1050" b="0" kern="100" dirty="0">
                          <a:solidFill>
                            <a:schemeClr val="tx1"/>
                          </a:solidFill>
                          <a:effectLst/>
                          <a:latin typeface="楷体" panose="02010609060101010101" pitchFamily="49" charset="-122"/>
                          <a:ea typeface="楷体" panose="02010609060101010101" pitchFamily="49" charset="-122"/>
                          <a:cs typeface="+mn-cs"/>
                        </a:rPr>
                        <a:t>或</a:t>
                      </a:r>
                      <a:r>
                        <a:rPr lang="zh-CN" altLang="en-US" sz="1050" b="1" kern="100" dirty="0">
                          <a:solidFill>
                            <a:schemeClr val="tx1"/>
                          </a:solidFill>
                          <a:effectLst/>
                          <a:latin typeface="楷体" panose="02010609060101010101" pitchFamily="49" charset="-122"/>
                          <a:ea typeface="楷体" panose="02010609060101010101" pitchFamily="49" charset="-122"/>
                          <a:cs typeface="+mn-cs"/>
                        </a:rPr>
                        <a:t>利用人们的弱点</a:t>
                      </a:r>
                      <a:r>
                        <a:rPr lang="zh-CN" altLang="en-US" sz="1050" b="0" kern="100" dirty="0">
                          <a:solidFill>
                            <a:schemeClr val="tx1"/>
                          </a:solidFill>
                          <a:effectLst/>
                          <a:latin typeface="楷体" panose="02010609060101010101" pitchFamily="49" charset="-122"/>
                          <a:ea typeface="楷体" panose="02010609060101010101" pitchFamily="49" charset="-122"/>
                          <a:cs typeface="+mn-cs"/>
                        </a:rPr>
                        <a:t>（如年龄、残疾、社会或经济状况）的人工智能系统。</a:t>
                      </a:r>
                    </a:p>
                  </a:txBody>
                  <a:tcPr marL="43713" marR="43713" marT="0" marB="0">
                    <a:solidFill>
                      <a:schemeClr val="accent1">
                        <a:lumMod val="40000"/>
                        <a:lumOff val="60000"/>
                      </a:schemeClr>
                    </a:solidFill>
                  </a:tcPr>
                </a:tc>
                <a:tc>
                  <a:txBody>
                    <a:bodyPr/>
                    <a:lstStyle/>
                    <a:p>
                      <a:pPr algn="l"/>
                      <a:r>
                        <a:rPr lang="zh-CN" altLang="en-US" sz="1050" b="1" kern="100" dirty="0">
                          <a:solidFill>
                            <a:schemeClr val="tx1"/>
                          </a:solidFill>
                          <a:effectLst/>
                          <a:latin typeface="楷体" panose="02010609060101010101" pitchFamily="49" charset="-122"/>
                          <a:ea typeface="楷体" panose="02010609060101010101" pitchFamily="49" charset="-122"/>
                          <a:cs typeface="+mn-cs"/>
                        </a:rPr>
                        <a:t>禁止</a:t>
                      </a:r>
                    </a:p>
                  </a:txBody>
                  <a:tcPr marL="43713" marR="43713" marT="0" marB="0">
                    <a:solidFill>
                      <a:schemeClr val="accent1">
                        <a:lumMod val="40000"/>
                        <a:lumOff val="60000"/>
                      </a:schemeClr>
                    </a:solidFill>
                  </a:tcPr>
                </a:tc>
                <a:extLst>
                  <a:ext uri="{0D108BD9-81ED-4DB2-BD59-A6C34878D82A}">
                    <a16:rowId xmlns:a16="http://schemas.microsoft.com/office/drawing/2014/main" val="3159136570"/>
                  </a:ext>
                </a:extLst>
              </a:tr>
              <a:tr h="933795">
                <a:tc>
                  <a:txBody>
                    <a:bodyPr/>
                    <a:lstStyle/>
                    <a:p>
                      <a:pPr algn="ctr"/>
                      <a:r>
                        <a:rPr lang="zh-CN" sz="1050" kern="100">
                          <a:effectLst/>
                          <a:latin typeface="楷体" panose="02010609060101010101" pitchFamily="49" charset="-122"/>
                          <a:ea typeface="楷体" panose="02010609060101010101" pitchFamily="49" charset="-122"/>
                        </a:rPr>
                        <a:t>高风险</a:t>
                      </a:r>
                      <a:endParaRPr lang="zh-CN" sz="1050" kern="100">
                        <a:effectLst/>
                        <a:latin typeface="楷体" panose="02010609060101010101" pitchFamily="49" charset="-122"/>
                        <a:ea typeface="楷体" panose="02010609060101010101" pitchFamily="49" charset="-122"/>
                        <a:cs typeface="Times New Roman" panose="02020603050405020304" pitchFamily="18" charset="0"/>
                      </a:endParaRPr>
                    </a:p>
                  </a:txBody>
                  <a:tcPr marL="43713" marR="43713" marT="0" marB="0"/>
                </a:tc>
                <a:tc>
                  <a:txBody>
                    <a:bodyPr/>
                    <a:lstStyle/>
                    <a:p>
                      <a:pPr algn="l"/>
                      <a:r>
                        <a:rPr lang="zh-CN" sz="1050" kern="100">
                          <a:effectLst/>
                          <a:latin typeface="楷体" panose="02010609060101010101" pitchFamily="49" charset="-122"/>
                          <a:ea typeface="楷体" panose="02010609060101010101" pitchFamily="49" charset="-122"/>
                        </a:rPr>
                        <a:t>对健康、安全、基本权利、 环境、民主和法治具有重大潜在危害的人工智能系统</a:t>
                      </a:r>
                      <a:endParaRPr lang="zh-CN" sz="1050" kern="100">
                        <a:effectLst/>
                        <a:latin typeface="楷体" panose="02010609060101010101" pitchFamily="49" charset="-122"/>
                        <a:ea typeface="楷体" panose="02010609060101010101" pitchFamily="49" charset="-122"/>
                        <a:cs typeface="Times New Roman" panose="02020603050405020304" pitchFamily="18" charset="0"/>
                      </a:endParaRPr>
                    </a:p>
                  </a:txBody>
                  <a:tcPr marL="43713" marR="43713" marT="0" marB="0"/>
                </a:tc>
                <a:tc>
                  <a:txBody>
                    <a:bodyPr/>
                    <a:lstStyle/>
                    <a:p>
                      <a:pPr marL="228600" indent="-228600" algn="l">
                        <a:buAutoNum type="circleNumDbPlain"/>
                      </a:pPr>
                      <a:r>
                        <a:rPr lang="zh-CN" sz="1050" kern="100" dirty="0">
                          <a:effectLst/>
                          <a:latin typeface="楷体" panose="02010609060101010101" pitchFamily="49" charset="-122"/>
                          <a:ea typeface="楷体" panose="02010609060101010101" pitchFamily="49" charset="-122"/>
                        </a:rPr>
                        <a:t>关键基础设施</a:t>
                      </a:r>
                      <a:endParaRPr lang="en-US" altLang="zh-CN" sz="1050" kern="100" dirty="0">
                        <a:effectLst/>
                        <a:latin typeface="楷体" panose="02010609060101010101" pitchFamily="49" charset="-122"/>
                        <a:ea typeface="楷体" panose="02010609060101010101" pitchFamily="49" charset="-122"/>
                      </a:endParaRPr>
                    </a:p>
                    <a:p>
                      <a:pPr marL="228600" indent="-228600" algn="l">
                        <a:buAutoNum type="circleNumDbPlain"/>
                      </a:pPr>
                      <a:r>
                        <a:rPr lang="zh-CN" sz="1050" kern="100" dirty="0">
                          <a:effectLst/>
                          <a:latin typeface="楷体" panose="02010609060101010101" pitchFamily="49" charset="-122"/>
                          <a:ea typeface="楷体" panose="02010609060101010101" pitchFamily="49" charset="-122"/>
                        </a:rPr>
                        <a:t>医疗设备</a:t>
                      </a:r>
                      <a:endParaRPr lang="en-US" altLang="zh-CN" sz="1050" kern="100" dirty="0">
                        <a:effectLst/>
                        <a:latin typeface="楷体" panose="02010609060101010101" pitchFamily="49" charset="-122"/>
                        <a:ea typeface="楷体" panose="02010609060101010101" pitchFamily="49" charset="-122"/>
                      </a:endParaRPr>
                    </a:p>
                    <a:p>
                      <a:pPr marL="228600" indent="-228600" algn="l">
                        <a:buAutoNum type="circleNumDbPlain"/>
                      </a:pPr>
                      <a:r>
                        <a:rPr lang="zh-CN" sz="1050" kern="100" dirty="0">
                          <a:effectLst/>
                          <a:latin typeface="楷体" panose="02010609060101010101" pitchFamily="49" charset="-122"/>
                          <a:ea typeface="楷体" panose="02010609060101010101" pitchFamily="49" charset="-122"/>
                        </a:rPr>
                        <a:t>招募以及执法</a:t>
                      </a:r>
                      <a:endParaRPr lang="en-US" altLang="zh-CN" sz="1050" kern="100" dirty="0">
                        <a:effectLst/>
                        <a:latin typeface="楷体" panose="02010609060101010101" pitchFamily="49" charset="-122"/>
                        <a:ea typeface="楷体" panose="02010609060101010101" pitchFamily="49" charset="-122"/>
                      </a:endParaRPr>
                    </a:p>
                    <a:p>
                      <a:pPr marL="228600" indent="-228600" algn="l">
                        <a:buAutoNum type="circleNumDbPlain"/>
                      </a:pPr>
                      <a:r>
                        <a:rPr lang="zh-CN" sz="1050" kern="100" dirty="0">
                          <a:effectLst/>
                          <a:latin typeface="楷体" panose="02010609060101010101" pitchFamily="49" charset="-122"/>
                          <a:ea typeface="楷体" panose="02010609060101010101" pitchFamily="49" charset="-122"/>
                        </a:rPr>
                        <a:t>边境管制</a:t>
                      </a:r>
                      <a:endParaRPr lang="en-US" altLang="zh-CN" sz="1050" kern="100" dirty="0">
                        <a:effectLst/>
                        <a:latin typeface="楷体" panose="02010609060101010101" pitchFamily="49" charset="-122"/>
                        <a:ea typeface="楷体" panose="02010609060101010101" pitchFamily="49" charset="-122"/>
                      </a:endParaRPr>
                    </a:p>
                    <a:p>
                      <a:pPr marL="228600" indent="-228600" algn="l">
                        <a:buAutoNum type="circleNumDbPlain"/>
                      </a:pPr>
                      <a:r>
                        <a:rPr lang="zh-CN" sz="1050" kern="100" dirty="0">
                          <a:effectLst/>
                          <a:latin typeface="楷体" panose="02010609060101010101" pitchFamily="49" charset="-122"/>
                          <a:ea typeface="楷体" panose="02010609060101010101" pitchFamily="49" charset="-122"/>
                        </a:rPr>
                        <a:t>司法</a:t>
                      </a:r>
                      <a:r>
                        <a:rPr lang="zh-CN" altLang="en-US" sz="1050" kern="100" dirty="0">
                          <a:effectLst/>
                          <a:latin typeface="楷体" panose="02010609060101010101" pitchFamily="49" charset="-122"/>
                          <a:ea typeface="楷体" panose="02010609060101010101" pitchFamily="49" charset="-122"/>
                        </a:rPr>
                        <a:t>裁判</a:t>
                      </a:r>
                      <a:endParaRPr lang="zh-CN" sz="105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43713" marR="43713" marT="0" marB="0"/>
                </a:tc>
                <a:tc>
                  <a:txBody>
                    <a:bodyPr/>
                    <a:lstStyle/>
                    <a:p>
                      <a:pPr algn="l"/>
                      <a:r>
                        <a:rPr lang="zh-CN" sz="1050" b="1" kern="100" dirty="0">
                          <a:effectLst/>
                          <a:latin typeface="楷体" panose="02010609060101010101" pitchFamily="49" charset="-122"/>
                          <a:ea typeface="楷体" panose="02010609060101010101" pitchFamily="49" charset="-122"/>
                        </a:rPr>
                        <a:t>全面的强制性合规义务</a:t>
                      </a:r>
                      <a:endParaRPr lang="en-US" altLang="zh-CN" sz="1050" b="1" kern="100" dirty="0">
                        <a:effectLst/>
                        <a:latin typeface="楷体" panose="02010609060101010101" pitchFamily="49" charset="-122"/>
                        <a:ea typeface="楷体" panose="02010609060101010101" pitchFamily="49" charset="-122"/>
                      </a:endParaRPr>
                    </a:p>
                    <a:p>
                      <a:pPr algn="l"/>
                      <a:r>
                        <a:rPr lang="zh-CN" sz="1050" kern="100" dirty="0">
                          <a:effectLst/>
                          <a:latin typeface="楷体" panose="02010609060101010101" pitchFamily="49" charset="-122"/>
                          <a:ea typeface="楷体" panose="02010609060101010101" pitchFamily="49" charset="-122"/>
                        </a:rPr>
                        <a:t>包括强制性基本权利影响评估、严格要求、风险缓解系统、高质量数据集、活动记录、详细文档、清晰的用户信息、人工监督、部署前合格评估、记录保存义务和强制性影响评估等</a:t>
                      </a:r>
                      <a:endParaRPr lang="zh-CN" sz="105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43713" marR="43713" marT="0" marB="0"/>
                </a:tc>
                <a:extLst>
                  <a:ext uri="{0D108BD9-81ED-4DB2-BD59-A6C34878D82A}">
                    <a16:rowId xmlns:a16="http://schemas.microsoft.com/office/drawing/2014/main" val="3302899208"/>
                  </a:ext>
                </a:extLst>
              </a:tr>
              <a:tr h="1051981">
                <a:tc>
                  <a:txBody>
                    <a:bodyPr/>
                    <a:lstStyle/>
                    <a:p>
                      <a:pPr algn="ctr"/>
                      <a:r>
                        <a:rPr lang="zh-CN" sz="1050" kern="100">
                          <a:effectLst/>
                          <a:latin typeface="楷体" panose="02010609060101010101" pitchFamily="49" charset="-122"/>
                          <a:ea typeface="楷体" panose="02010609060101010101" pitchFamily="49" charset="-122"/>
                        </a:rPr>
                        <a:t>有限风险</a:t>
                      </a:r>
                      <a:endParaRPr lang="zh-CN" sz="1050" kern="100">
                        <a:effectLst/>
                        <a:latin typeface="楷体" panose="02010609060101010101" pitchFamily="49" charset="-122"/>
                        <a:ea typeface="楷体" panose="02010609060101010101" pitchFamily="49" charset="-122"/>
                        <a:cs typeface="Times New Roman" panose="02020603050405020304" pitchFamily="18" charset="0"/>
                      </a:endParaRPr>
                    </a:p>
                  </a:txBody>
                  <a:tcPr marL="43713" marR="43713" marT="0" marB="0"/>
                </a:tc>
                <a:tc>
                  <a:txBody>
                    <a:bodyPr/>
                    <a:lstStyle/>
                    <a:p>
                      <a:pPr algn="l"/>
                      <a:r>
                        <a:rPr lang="zh-CN" sz="1050" kern="100" dirty="0">
                          <a:effectLst/>
                          <a:latin typeface="楷体" panose="02010609060101010101" pitchFamily="49" charset="-122"/>
                          <a:ea typeface="楷体" panose="02010609060101010101" pitchFamily="49" charset="-122"/>
                        </a:rPr>
                        <a:t>使用者在应用系统时能够意识到在与人工智能互动，且使用者仍可以自主判断做出决定</a:t>
                      </a:r>
                      <a:endParaRPr lang="zh-CN" sz="105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43713" marR="43713" marT="0" marB="0">
                    <a:solidFill>
                      <a:schemeClr val="accent1">
                        <a:lumMod val="40000"/>
                        <a:lumOff val="60000"/>
                      </a:schemeClr>
                    </a:solidFill>
                  </a:tcPr>
                </a:tc>
                <a:tc>
                  <a:txBody>
                    <a:bodyPr/>
                    <a:lstStyle/>
                    <a:p>
                      <a:pPr marL="228600" indent="-228600" algn="l">
                        <a:buAutoNum type="circleNumDbPlain"/>
                      </a:pPr>
                      <a:r>
                        <a:rPr lang="zh-CN" sz="1050" kern="100" dirty="0">
                          <a:effectLst/>
                          <a:latin typeface="楷体" panose="02010609060101010101" pitchFamily="49" charset="-122"/>
                          <a:ea typeface="楷体" panose="02010609060101010101" pitchFamily="49" charset="-122"/>
                        </a:rPr>
                        <a:t>聊天机器人</a:t>
                      </a:r>
                      <a:endParaRPr lang="en-US" altLang="zh-CN" sz="1050" kern="100" dirty="0">
                        <a:effectLst/>
                        <a:latin typeface="楷体" panose="02010609060101010101" pitchFamily="49" charset="-122"/>
                        <a:ea typeface="楷体" panose="02010609060101010101" pitchFamily="49" charset="-122"/>
                      </a:endParaRPr>
                    </a:p>
                    <a:p>
                      <a:pPr marL="228600" indent="-228600" algn="l">
                        <a:buAutoNum type="circleNumDbPlain"/>
                      </a:pPr>
                      <a:r>
                        <a:rPr lang="zh-CN" sz="1050" kern="100" dirty="0">
                          <a:effectLst/>
                          <a:latin typeface="楷体" panose="02010609060101010101" pitchFamily="49" charset="-122"/>
                          <a:ea typeface="楷体" panose="02010609060101010101" pitchFamily="49" charset="-122"/>
                        </a:rPr>
                        <a:t>情绪识别和生物识别分类系统</a:t>
                      </a:r>
                      <a:endParaRPr lang="en-US" altLang="zh-CN" sz="1050" kern="100" dirty="0">
                        <a:effectLst/>
                        <a:latin typeface="楷体" panose="02010609060101010101" pitchFamily="49" charset="-122"/>
                        <a:ea typeface="楷体" panose="02010609060101010101" pitchFamily="49" charset="-122"/>
                      </a:endParaRPr>
                    </a:p>
                    <a:p>
                      <a:pPr marL="228600" indent="-228600" algn="l">
                        <a:buAutoNum type="circleNumDbPlain"/>
                      </a:pPr>
                      <a:r>
                        <a:rPr lang="zh-CN" sz="1050" kern="100" dirty="0">
                          <a:effectLst/>
                          <a:latin typeface="楷体" panose="02010609060101010101" pitchFamily="49" charset="-122"/>
                          <a:ea typeface="楷体" panose="02010609060101010101" pitchFamily="49" charset="-122"/>
                        </a:rPr>
                        <a:t>生成式深度伪造</a:t>
                      </a:r>
                      <a:endParaRPr lang="zh-CN" sz="105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43713" marR="43713" marT="0" marB="0">
                    <a:solidFill>
                      <a:schemeClr val="accent1">
                        <a:lumMod val="40000"/>
                        <a:lumOff val="60000"/>
                      </a:schemeClr>
                    </a:solidFill>
                  </a:tcPr>
                </a:tc>
                <a:tc>
                  <a:txBody>
                    <a:bodyPr/>
                    <a:lstStyle/>
                    <a:p>
                      <a:pPr algn="l"/>
                      <a:r>
                        <a:rPr lang="zh-CN" sz="1050" b="1" kern="100" dirty="0">
                          <a:effectLst/>
                          <a:latin typeface="楷体" panose="02010609060101010101" pitchFamily="49" charset="-122"/>
                          <a:ea typeface="楷体" panose="02010609060101010101" pitchFamily="49" charset="-122"/>
                        </a:rPr>
                        <a:t>更低透明度义务的约束</a:t>
                      </a:r>
                      <a:endParaRPr lang="en-US" altLang="zh-CN" sz="1050" b="1" kern="100" dirty="0">
                        <a:effectLst/>
                        <a:latin typeface="楷体" panose="02010609060101010101" pitchFamily="49" charset="-122"/>
                        <a:ea typeface="楷体" panose="02010609060101010101" pitchFamily="49" charset="-122"/>
                      </a:endParaRPr>
                    </a:p>
                    <a:p>
                      <a:pPr algn="l"/>
                      <a:r>
                        <a:rPr lang="zh-CN" sz="1050" kern="100" dirty="0">
                          <a:effectLst/>
                          <a:latin typeface="楷体" panose="02010609060101010101" pitchFamily="49" charset="-122"/>
                          <a:ea typeface="楷体" panose="02010609060101010101" pitchFamily="49" charset="-122"/>
                        </a:rPr>
                        <a:t>包括告知用户他们正在与人工智能系统进行交互，并将合成音频、 视频、文本和图像内容标记为人工生成</a:t>
                      </a:r>
                      <a:endParaRPr lang="zh-CN" sz="105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43713" marR="43713" marT="0" marB="0">
                    <a:solidFill>
                      <a:schemeClr val="accent1">
                        <a:lumMod val="40000"/>
                        <a:lumOff val="60000"/>
                      </a:schemeClr>
                    </a:solidFill>
                  </a:tcPr>
                </a:tc>
                <a:extLst>
                  <a:ext uri="{0D108BD9-81ED-4DB2-BD59-A6C34878D82A}">
                    <a16:rowId xmlns:a16="http://schemas.microsoft.com/office/drawing/2014/main" val="2609651325"/>
                  </a:ext>
                </a:extLst>
              </a:tr>
              <a:tr h="601132">
                <a:tc>
                  <a:txBody>
                    <a:bodyPr/>
                    <a:lstStyle/>
                    <a:p>
                      <a:pPr algn="ctr"/>
                      <a:r>
                        <a:rPr lang="zh-CN" sz="1050" kern="100">
                          <a:effectLst/>
                          <a:latin typeface="楷体" panose="02010609060101010101" pitchFamily="49" charset="-122"/>
                          <a:ea typeface="楷体" panose="02010609060101010101" pitchFamily="49" charset="-122"/>
                        </a:rPr>
                        <a:t>最小</a:t>
                      </a:r>
                      <a:r>
                        <a:rPr lang="en-US" sz="1050" kern="100">
                          <a:effectLst/>
                          <a:latin typeface="楷体" panose="02010609060101010101" pitchFamily="49" charset="-122"/>
                          <a:ea typeface="楷体" panose="02010609060101010101" pitchFamily="49" charset="-122"/>
                        </a:rPr>
                        <a:t>/</a:t>
                      </a:r>
                      <a:r>
                        <a:rPr lang="zh-CN" sz="1050" kern="100">
                          <a:effectLst/>
                          <a:latin typeface="楷体" panose="02010609060101010101" pitchFamily="49" charset="-122"/>
                          <a:ea typeface="楷体" panose="02010609060101010101" pitchFamily="49" charset="-122"/>
                        </a:rPr>
                        <a:t>无风险</a:t>
                      </a:r>
                      <a:endParaRPr lang="zh-CN" sz="1050" kern="100">
                        <a:effectLst/>
                        <a:latin typeface="楷体" panose="02010609060101010101" pitchFamily="49" charset="-122"/>
                        <a:ea typeface="楷体" panose="02010609060101010101" pitchFamily="49" charset="-122"/>
                        <a:cs typeface="Times New Roman" panose="02020603050405020304" pitchFamily="18" charset="0"/>
                      </a:endParaRPr>
                    </a:p>
                  </a:txBody>
                  <a:tcPr marL="43713" marR="43713" marT="0" marB="0"/>
                </a:tc>
                <a:tc>
                  <a:txBody>
                    <a:bodyPr/>
                    <a:lstStyle/>
                    <a:p>
                      <a:pPr algn="l"/>
                      <a:r>
                        <a:rPr lang="zh-CN" sz="1050" kern="100">
                          <a:effectLst/>
                          <a:latin typeface="楷体" panose="02010609060101010101" pitchFamily="49" charset="-122"/>
                          <a:ea typeface="楷体" panose="02010609060101010101" pitchFamily="49" charset="-122"/>
                        </a:rPr>
                        <a:t>所有不属于三个风险类别的其他人工智能系统</a:t>
                      </a:r>
                      <a:endParaRPr lang="zh-CN" sz="1050" kern="100">
                        <a:effectLst/>
                        <a:latin typeface="楷体" panose="02010609060101010101" pitchFamily="49" charset="-122"/>
                        <a:ea typeface="楷体" panose="02010609060101010101" pitchFamily="49" charset="-122"/>
                        <a:cs typeface="Times New Roman" panose="02020603050405020304" pitchFamily="18" charset="0"/>
                      </a:endParaRPr>
                    </a:p>
                  </a:txBody>
                  <a:tcPr marL="43713" marR="43713" marT="0" marB="0"/>
                </a:tc>
                <a:tc>
                  <a:txBody>
                    <a:bodyPr/>
                    <a:lstStyle/>
                    <a:p>
                      <a:pPr marL="228600" indent="-228600" algn="l">
                        <a:buAutoNum type="circleNumDbPlain"/>
                      </a:pPr>
                      <a:r>
                        <a:rPr lang="zh-CN" sz="1050" kern="100" dirty="0">
                          <a:effectLst/>
                          <a:latin typeface="楷体" panose="02010609060101010101" pitchFamily="49" charset="-122"/>
                          <a:ea typeface="楷体" panose="02010609060101010101" pitchFamily="49" charset="-122"/>
                        </a:rPr>
                        <a:t>支持 </a:t>
                      </a:r>
                      <a:r>
                        <a:rPr lang="en-US" sz="1050" kern="100" dirty="0">
                          <a:effectLst/>
                          <a:latin typeface="楷体" panose="02010609060101010101" pitchFamily="49" charset="-122"/>
                          <a:ea typeface="楷体" panose="02010609060101010101" pitchFamily="49" charset="-122"/>
                        </a:rPr>
                        <a:t>AI</a:t>
                      </a:r>
                      <a:r>
                        <a:rPr lang="zh-CN" sz="1050" kern="100" dirty="0">
                          <a:effectLst/>
                          <a:latin typeface="楷体" panose="02010609060101010101" pitchFamily="49" charset="-122"/>
                          <a:ea typeface="楷体" panose="02010609060101010101" pitchFamily="49" charset="-122"/>
                        </a:rPr>
                        <a:t> 的推荐系统</a:t>
                      </a:r>
                      <a:endParaRPr lang="en-US" altLang="zh-CN" sz="1050" kern="100" dirty="0">
                        <a:effectLst/>
                        <a:latin typeface="楷体" panose="02010609060101010101" pitchFamily="49" charset="-122"/>
                        <a:ea typeface="楷体" panose="02010609060101010101" pitchFamily="49" charset="-122"/>
                      </a:endParaRPr>
                    </a:p>
                    <a:p>
                      <a:pPr marL="228600" indent="-228600" algn="l">
                        <a:buAutoNum type="circleNumDbPlain"/>
                      </a:pPr>
                      <a:r>
                        <a:rPr lang="zh-CN" sz="1050" kern="100" dirty="0">
                          <a:effectLst/>
                          <a:latin typeface="楷体" panose="02010609060101010101" pitchFamily="49" charset="-122"/>
                          <a:ea typeface="楷体" panose="02010609060101010101" pitchFamily="49" charset="-122"/>
                        </a:rPr>
                        <a:t>垃圾邮件过滤器</a:t>
                      </a:r>
                      <a:endParaRPr lang="zh-CN" sz="105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43713" marR="43713" marT="0" marB="0"/>
                </a:tc>
                <a:tc>
                  <a:txBody>
                    <a:bodyPr/>
                    <a:lstStyle/>
                    <a:p>
                      <a:pPr algn="l"/>
                      <a:r>
                        <a:rPr lang="zh-CN" sz="1050" b="1" kern="100" dirty="0">
                          <a:effectLst/>
                          <a:latin typeface="楷体" panose="02010609060101010101" pitchFamily="49" charset="-122"/>
                          <a:ea typeface="楷体" panose="02010609060101010101" pitchFamily="49" charset="-122"/>
                        </a:rPr>
                        <a:t>允许免费使用风险最小的人工智能系统，同时鼓励自愿行为准则</a:t>
                      </a:r>
                      <a:endParaRPr lang="zh-CN" sz="1050" b="1"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43713" marR="43713" marT="0" marB="0"/>
                </a:tc>
                <a:extLst>
                  <a:ext uri="{0D108BD9-81ED-4DB2-BD59-A6C34878D82A}">
                    <a16:rowId xmlns:a16="http://schemas.microsoft.com/office/drawing/2014/main" val="1424473847"/>
                  </a:ext>
                </a:extLst>
              </a:tr>
            </a:tbl>
          </a:graphicData>
        </a:graphic>
      </p:graphicFrame>
      <p:sp>
        <p:nvSpPr>
          <p:cNvPr id="5" name="文本框 15">
            <a:extLst>
              <a:ext uri="{FF2B5EF4-FFF2-40B4-BE49-F238E27FC236}">
                <a16:creationId xmlns:a16="http://schemas.microsoft.com/office/drawing/2014/main" id="{B7D44357-0B04-4404-8C1E-A8A2F1400703}"/>
              </a:ext>
            </a:extLst>
          </p:cNvPr>
          <p:cNvSpPr txBox="1"/>
          <p:nvPr/>
        </p:nvSpPr>
        <p:spPr>
          <a:xfrm>
            <a:off x="708211" y="218835"/>
            <a:ext cx="5916707" cy="438582"/>
          </a:xfrm>
          <a:prstGeom prst="rect">
            <a:avLst/>
          </a:prstGeom>
          <a:noFill/>
        </p:spPr>
        <p:txBody>
          <a:bodyPr wrap="square" lIns="68580" tIns="34290" rIns="68580" bIns="34290" rtlCol="0">
            <a:spAutoFit/>
          </a:bodyPr>
          <a:lstStyle/>
          <a:p>
            <a:r>
              <a:rPr lang="zh-CN" altLang="en-US" sz="2400" b="1" dirty="0">
                <a:solidFill>
                  <a:srgbClr val="1B4367"/>
                </a:solidFill>
                <a:latin typeface="华文楷体" panose="02010600040101010101" pitchFamily="2" charset="-122"/>
                <a:ea typeface="华文楷体" panose="02010600040101010101" pitchFamily="2" charset="-122"/>
                <a:cs typeface="+mn-ea"/>
                <a:sym typeface="+mn-lt"/>
              </a:rPr>
              <a:t>监管框架</a:t>
            </a:r>
            <a:r>
              <a:rPr lang="en-US" altLang="zh-CN" sz="2400" b="1" dirty="0">
                <a:solidFill>
                  <a:srgbClr val="1B4367"/>
                </a:solidFill>
                <a:latin typeface="华文楷体" panose="02010600040101010101" pitchFamily="2" charset="-122"/>
                <a:ea typeface="华文楷体" panose="02010600040101010101" pitchFamily="2" charset="-122"/>
                <a:cs typeface="+mn-ea"/>
                <a:sym typeface="+mn-lt"/>
              </a:rPr>
              <a:t>——</a:t>
            </a:r>
            <a:r>
              <a:rPr lang="zh-CN" altLang="en-US" sz="2400" b="1" dirty="0">
                <a:solidFill>
                  <a:srgbClr val="1B4367"/>
                </a:solidFill>
                <a:latin typeface="华文楷体" panose="02010600040101010101" pitchFamily="2" charset="-122"/>
                <a:ea typeface="华文楷体" panose="02010600040101010101" pitchFamily="2" charset="-122"/>
                <a:cs typeface="+mn-ea"/>
                <a:sym typeface="+mn-lt"/>
              </a:rPr>
              <a:t>基于</a:t>
            </a:r>
            <a:r>
              <a:rPr lang="zh-CN" altLang="en-US" sz="2400" b="1" dirty="0">
                <a:solidFill>
                  <a:srgbClr val="C00000"/>
                </a:solidFill>
                <a:latin typeface="华文楷体" panose="02010600040101010101" pitchFamily="2" charset="-122"/>
                <a:ea typeface="华文楷体" panose="02010600040101010101" pitchFamily="2" charset="-122"/>
                <a:cs typeface="+mn-ea"/>
                <a:sym typeface="+mn-lt"/>
              </a:rPr>
              <a:t>风险分类</a:t>
            </a:r>
            <a:r>
              <a:rPr lang="zh-CN" altLang="en-US" sz="2400" b="1" dirty="0">
                <a:solidFill>
                  <a:srgbClr val="1B4367"/>
                </a:solidFill>
                <a:latin typeface="华文楷体" panose="02010600040101010101" pitchFamily="2" charset="-122"/>
                <a:ea typeface="华文楷体" panose="02010600040101010101" pitchFamily="2" charset="-122"/>
                <a:cs typeface="+mn-ea"/>
                <a:sym typeface="+mn-lt"/>
              </a:rPr>
              <a:t>的监管方式</a:t>
            </a:r>
          </a:p>
        </p:txBody>
      </p:sp>
      <p:sp>
        <p:nvSpPr>
          <p:cNvPr id="6" name="文本框 5">
            <a:extLst>
              <a:ext uri="{FF2B5EF4-FFF2-40B4-BE49-F238E27FC236}">
                <a16:creationId xmlns:a16="http://schemas.microsoft.com/office/drawing/2014/main" id="{607EF98D-EA09-4CBF-9A61-5DFEDCF4D6BC}"/>
              </a:ext>
            </a:extLst>
          </p:cNvPr>
          <p:cNvSpPr txBox="1"/>
          <p:nvPr/>
        </p:nvSpPr>
        <p:spPr>
          <a:xfrm>
            <a:off x="708210" y="4544512"/>
            <a:ext cx="8104095" cy="438582"/>
          </a:xfrm>
          <a:prstGeom prst="rect">
            <a:avLst/>
          </a:prstGeom>
          <a:noFill/>
          <a:ln>
            <a:noFill/>
          </a:ln>
          <a:effectLst/>
          <a:extLst>
            <a:ext uri="{909E8E84-426E-40DD-AFC4-6F175D3DCCD1}">
              <a14:hiddenFill xmlns:a14="http://schemas.microsoft.com/office/drawing/2010/main">
                <a:solidFill>
                  <a:srgbClr val="424B51"/>
                </a:solidFill>
              </a14:hiddenFill>
            </a:ext>
          </a:extLst>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b="1" dirty="0">
                <a:solidFill>
                  <a:srgbClr val="C00000"/>
                </a:solidFill>
                <a:latin typeface="华文楷体" panose="02010600040101010101" pitchFamily="2" charset="-122"/>
                <a:ea typeface="华文楷体" panose="02010600040101010101" pitchFamily="2" charset="-122"/>
              </a:rPr>
              <a:t>注意：</a:t>
            </a:r>
            <a:r>
              <a:rPr lang="zh-CN" altLang="en-US" sz="1200" dirty="0">
                <a:latin typeface="华文楷体" panose="02010600040101010101" pitchFamily="2" charset="-122"/>
                <a:ea typeface="华文楷体" panose="02010600040101010101" pitchFamily="2" charset="-122"/>
              </a:rPr>
              <a:t>对于多</a:t>
            </a:r>
            <a:r>
              <a:rPr lang="en-US" altLang="zh-CN" sz="1200" dirty="0">
                <a:latin typeface="华文楷体" panose="02010600040101010101" pitchFamily="2" charset="-122"/>
                <a:ea typeface="华文楷体" panose="02010600040101010101" pitchFamily="2" charset="-122"/>
              </a:rPr>
              <a:t>AI</a:t>
            </a:r>
            <a:r>
              <a:rPr lang="zh-CN" altLang="en-US" sz="1200" dirty="0">
                <a:latin typeface="华文楷体" panose="02010600040101010101" pitchFamily="2" charset="-122"/>
                <a:ea typeface="华文楷体" panose="02010600040101010101" pitchFamily="2" charset="-122"/>
              </a:rPr>
              <a:t>耦合系统，当较高风险与较低风险的</a:t>
            </a:r>
            <a:r>
              <a:rPr lang="en-US" altLang="zh-CN" sz="1200" dirty="0">
                <a:latin typeface="华文楷体" panose="02010600040101010101" pitchFamily="2" charset="-122"/>
                <a:ea typeface="华文楷体" panose="02010600040101010101" pitchFamily="2" charset="-122"/>
              </a:rPr>
              <a:t>AI</a:t>
            </a:r>
            <a:r>
              <a:rPr lang="zh-CN" altLang="en-US" sz="1200" dirty="0">
                <a:latin typeface="华文楷体" panose="02010600040101010101" pitchFamily="2" charset="-122"/>
                <a:ea typeface="华文楷体" panose="02010600040101010101" pitchFamily="2" charset="-122"/>
              </a:rPr>
              <a:t>系统同时存在时，采用“</a:t>
            </a:r>
            <a:r>
              <a:rPr lang="zh-CN" altLang="en-US" sz="1200" dirty="0">
                <a:solidFill>
                  <a:srgbClr val="C00000"/>
                </a:solidFill>
                <a:latin typeface="华文楷体" panose="02010600040101010101" pitchFamily="2" charset="-122"/>
                <a:ea typeface="华文楷体" panose="02010600040101010101" pitchFamily="2" charset="-122"/>
              </a:rPr>
              <a:t>就高不就低”</a:t>
            </a:r>
            <a:r>
              <a:rPr lang="zh-CN" altLang="en-US" sz="1200" dirty="0">
                <a:latin typeface="华文楷体" panose="02010600040101010101" pitchFamily="2" charset="-122"/>
                <a:ea typeface="华文楷体" panose="02010600040101010101" pitchFamily="2" charset="-122"/>
              </a:rPr>
              <a:t>的原则，对风险进行</a:t>
            </a:r>
            <a:endParaRPr lang="en-US" altLang="zh-CN" sz="1200" dirty="0">
              <a:latin typeface="华文楷体" panose="02010600040101010101" pitchFamily="2" charset="-122"/>
              <a:ea typeface="华文楷体" panose="02010600040101010101" pitchFamily="2" charset="-122"/>
            </a:endParaRPr>
          </a:p>
          <a:p>
            <a:r>
              <a:rPr lang="en-US" altLang="zh-CN" sz="1200" dirty="0">
                <a:latin typeface="华文楷体" panose="02010600040101010101" pitchFamily="2" charset="-122"/>
                <a:ea typeface="华文楷体" panose="02010600040101010101" pitchFamily="2" charset="-122"/>
              </a:rPr>
              <a:t>            </a:t>
            </a:r>
            <a:r>
              <a:rPr lang="zh-CN" altLang="en-US" sz="1200" dirty="0">
                <a:latin typeface="华文楷体" panose="02010600040101010101" pitchFamily="2" charset="-122"/>
                <a:ea typeface="华文楷体" panose="02010600040101010101" pitchFamily="2" charset="-122"/>
              </a:rPr>
              <a:t>较严的监管规制。</a:t>
            </a:r>
            <a:endParaRPr lang="zh-CN" altLang="en-US" sz="1200" kern="0" dirty="0">
              <a:latin typeface="华文楷体" panose="02010600040101010101" pitchFamily="2" charset="-122"/>
              <a:ea typeface="华文楷体" panose="02010600040101010101" pitchFamily="2" charset="-122"/>
              <a:cs typeface="+mn-ea"/>
              <a:sym typeface="+mn-lt"/>
            </a:endParaRPr>
          </a:p>
        </p:txBody>
      </p:sp>
    </p:spTree>
    <p:extLst>
      <p:ext uri="{BB962C8B-B14F-4D97-AF65-F5344CB8AC3E}">
        <p14:creationId xmlns:p14="http://schemas.microsoft.com/office/powerpoint/2010/main" val="4033367589"/>
      </p:ext>
    </p:extLst>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left)">
                                      <p:cBhvr>
                                        <p:cTn id="7" dur="300"/>
                                        <p:tgtEl>
                                          <p:spTgt spid="45"/>
                                        </p:tgtEl>
                                      </p:cBhvr>
                                    </p:animEffect>
                                  </p:childTnLst>
                                </p:cTn>
                              </p:par>
                            </p:childTnLst>
                          </p:cTn>
                        </p:par>
                        <p:par>
                          <p:cTn id="8" fill="hold">
                            <p:stCondLst>
                              <p:cond delay="3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5"/>
                                        </p:tgtEl>
                                        <p:attrNameLst>
                                          <p:attrName>ppt_y</p:attrName>
                                        </p:attrNameLst>
                                      </p:cBhvr>
                                      <p:tavLst>
                                        <p:tav tm="0">
                                          <p:val>
                                            <p:strVal val="#ppt_y"/>
                                          </p:val>
                                        </p:tav>
                                        <p:tav tm="100000">
                                          <p:val>
                                            <p:strVal val="#ppt_y"/>
                                          </p:val>
                                        </p:tav>
                                      </p:tavLst>
                                    </p:anim>
                                    <p:anim calcmode="lin" valueType="num">
                                      <p:cBhvr>
                                        <p:cTn id="13"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5"/>
                                        </p:tgtEl>
                                      </p:cBhvr>
                                    </p:animEffect>
                                  </p:childTnLst>
                                </p:cTn>
                              </p:par>
                            </p:childTnLst>
                          </p:cTn>
                        </p:par>
                        <p:par>
                          <p:cTn id="16" fill="hold">
                            <p:stCondLst>
                              <p:cond delay="1600"/>
                            </p:stCondLst>
                            <p:childTnLst>
                              <p:par>
                                <p:cTn id="17" presetID="42"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ldLvl="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文本框 60"/>
          <p:cNvSpPr txBox="1"/>
          <p:nvPr/>
        </p:nvSpPr>
        <p:spPr>
          <a:xfrm>
            <a:off x="774478" y="771350"/>
            <a:ext cx="7661311" cy="3819700"/>
          </a:xfrm>
          <a:prstGeom prst="rect">
            <a:avLst/>
          </a:prstGeom>
          <a:noFill/>
          <a:ln>
            <a:noFill/>
          </a:ln>
          <a:effectLst/>
          <a:extLst>
            <a:ext uri="{909E8E84-426E-40DD-AFC4-6F175D3DCCD1}">
              <a14:hiddenFill xmlns:a14="http://schemas.microsoft.com/office/drawing/2010/main">
                <a:solidFill>
                  <a:srgbClr val="424B51"/>
                </a:solidFill>
              </a14:hiddenFill>
            </a:ext>
          </a:extLst>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Wingdings" panose="05000000000000000000" pitchFamily="2" charset="2"/>
              <a:buChar char="Ø"/>
            </a:pPr>
            <a:r>
              <a:rPr lang="zh-CN" altLang="en-US" sz="1600" kern="0" dirty="0">
                <a:latin typeface="华文楷体" panose="02010600040101010101" pitchFamily="2" charset="-122"/>
                <a:ea typeface="华文楷体" panose="02010600040101010101" pitchFamily="2" charset="-122"/>
                <a:cs typeface="+mn-ea"/>
                <a:sym typeface="+mn-lt"/>
              </a:rPr>
              <a:t>法案对</a:t>
            </a:r>
            <a:r>
              <a:rPr lang="zh-CN" altLang="en-US" sz="1600" kern="0" dirty="0">
                <a:solidFill>
                  <a:srgbClr val="C00000"/>
                </a:solidFill>
                <a:latin typeface="华文楷体" panose="02010600040101010101" pitchFamily="2" charset="-122"/>
                <a:ea typeface="华文楷体" panose="02010600040101010101" pitchFamily="2" charset="-122"/>
                <a:cs typeface="+mn-ea"/>
                <a:sym typeface="+mn-lt"/>
              </a:rPr>
              <a:t>知识产权</a:t>
            </a:r>
            <a:r>
              <a:rPr lang="zh-CN" altLang="en-US" sz="1600" kern="0" dirty="0">
                <a:latin typeface="华文楷体" panose="02010600040101010101" pitchFamily="2" charset="-122"/>
                <a:ea typeface="华文楷体" panose="02010600040101010101" pitchFamily="2" charset="-122"/>
                <a:cs typeface="+mn-ea"/>
                <a:sym typeface="+mn-lt"/>
              </a:rPr>
              <a:t>的保护也给予了充分重视：</a:t>
            </a:r>
            <a:endParaRPr lang="en-US" altLang="zh-CN" sz="1600" kern="0" dirty="0">
              <a:latin typeface="华文楷体" panose="02010600040101010101" pitchFamily="2" charset="-122"/>
              <a:ea typeface="华文楷体" panose="02010600040101010101" pitchFamily="2" charset="-122"/>
              <a:cs typeface="+mn-ea"/>
              <a:sym typeface="+mn-lt"/>
            </a:endParaRPr>
          </a:p>
          <a:p>
            <a:pPr marL="742950" lvl="1" indent="-285750">
              <a:lnSpc>
                <a:spcPct val="150000"/>
              </a:lnSpc>
              <a:buFont typeface="Wingdings" panose="05000000000000000000" pitchFamily="2" charset="2"/>
              <a:buChar char="ü"/>
            </a:pPr>
            <a:r>
              <a:rPr lang="zh-CN" altLang="en-US" sz="1400" kern="0" dirty="0">
                <a:latin typeface="仿宋" panose="02010609060101010101" pitchFamily="49" charset="-122"/>
                <a:ea typeface="仿宋" panose="02010609060101010101" pitchFamily="49" charset="-122"/>
                <a:cs typeface="+mn-ea"/>
                <a:sym typeface="+mn-lt"/>
              </a:rPr>
              <a:t>第</a:t>
            </a:r>
            <a:r>
              <a:rPr lang="en-US" altLang="zh-CN" sz="1400" kern="0" dirty="0">
                <a:latin typeface="仿宋" panose="02010609060101010101" pitchFamily="49" charset="-122"/>
                <a:ea typeface="仿宋" panose="02010609060101010101" pitchFamily="49" charset="-122"/>
                <a:cs typeface="+mn-ea"/>
                <a:sym typeface="+mn-lt"/>
              </a:rPr>
              <a:t>79</a:t>
            </a:r>
            <a:r>
              <a:rPr lang="zh-CN" altLang="en-US" sz="1400" kern="0" dirty="0">
                <a:latin typeface="仿宋" panose="02010609060101010101" pitchFamily="49" charset="-122"/>
                <a:ea typeface="仿宋" panose="02010609060101010101" pitchFamily="49" charset="-122"/>
                <a:cs typeface="+mn-ea"/>
                <a:sym typeface="+mn-lt"/>
              </a:rPr>
              <a:t>条：国家监督机构应将其获取的任何信息，包括源代码、软件和数据（如适用）作为</a:t>
            </a:r>
            <a:r>
              <a:rPr lang="zh-CN" altLang="en-US" sz="1400" kern="0" dirty="0">
                <a:solidFill>
                  <a:srgbClr val="C00000"/>
                </a:solidFill>
                <a:latin typeface="仿宋" panose="02010609060101010101" pitchFamily="49" charset="-122"/>
                <a:ea typeface="仿宋" panose="02010609060101010101" pitchFamily="49" charset="-122"/>
                <a:cs typeface="+mn-ea"/>
                <a:sym typeface="+mn-lt"/>
              </a:rPr>
              <a:t>机密信息</a:t>
            </a:r>
            <a:r>
              <a:rPr lang="zh-CN" altLang="en-US" sz="1400" kern="0" dirty="0">
                <a:latin typeface="仿宋" panose="02010609060101010101" pitchFamily="49" charset="-122"/>
                <a:ea typeface="仿宋" panose="02010609060101010101" pitchFamily="49" charset="-122"/>
                <a:cs typeface="+mn-ea"/>
                <a:sym typeface="+mn-lt"/>
              </a:rPr>
              <a:t>处理，并遵守欧盟关于保护知识产权和商业秘密的相关法律。</a:t>
            </a:r>
          </a:p>
          <a:p>
            <a:pPr marL="742950" lvl="1" indent="-285750">
              <a:lnSpc>
                <a:spcPct val="150000"/>
              </a:lnSpc>
              <a:buFont typeface="Wingdings" panose="05000000000000000000" pitchFamily="2" charset="2"/>
              <a:buChar char="ü"/>
            </a:pPr>
            <a:r>
              <a:rPr lang="zh-CN" altLang="en-US" sz="1400" kern="0" dirty="0">
                <a:latin typeface="仿宋" panose="02010609060101010101" pitchFamily="49" charset="-122"/>
                <a:ea typeface="仿宋" panose="02010609060101010101" pitchFamily="49" charset="-122"/>
                <a:cs typeface="+mn-ea"/>
                <a:sym typeface="+mn-lt"/>
              </a:rPr>
              <a:t>第</a:t>
            </a:r>
            <a:r>
              <a:rPr lang="en-US" altLang="zh-CN" sz="1400" kern="0" dirty="0">
                <a:latin typeface="仿宋" panose="02010609060101010101" pitchFamily="49" charset="-122"/>
                <a:ea typeface="仿宋" panose="02010609060101010101" pitchFamily="49" charset="-122"/>
                <a:cs typeface="+mn-ea"/>
                <a:sym typeface="+mn-lt"/>
              </a:rPr>
              <a:t>83</a:t>
            </a:r>
            <a:r>
              <a:rPr lang="zh-CN" altLang="en-US" sz="1400" kern="0" dirty="0">
                <a:latin typeface="仿宋" panose="02010609060101010101" pitchFamily="49" charset="-122"/>
                <a:ea typeface="仿宋" panose="02010609060101010101" pitchFamily="49" charset="-122"/>
                <a:cs typeface="+mn-ea"/>
                <a:sym typeface="+mn-lt"/>
              </a:rPr>
              <a:t>条：参与该条例应用的所有相关方应致力于确保活动的透明性和公开性，同时也需要保护在执行任务过程中获取的信息和数据的</a:t>
            </a:r>
            <a:r>
              <a:rPr lang="zh-CN" altLang="en-US" sz="1400" kern="0" dirty="0">
                <a:solidFill>
                  <a:srgbClr val="C00000"/>
                </a:solidFill>
                <a:latin typeface="仿宋" panose="02010609060101010101" pitchFamily="49" charset="-122"/>
                <a:ea typeface="仿宋" panose="02010609060101010101" pitchFamily="49" charset="-122"/>
                <a:cs typeface="+mn-ea"/>
                <a:sym typeface="+mn-lt"/>
              </a:rPr>
              <a:t>保密性</a:t>
            </a:r>
            <a:r>
              <a:rPr lang="zh-CN" altLang="en-US" sz="1400" kern="0" dirty="0">
                <a:latin typeface="仿宋" panose="02010609060101010101" pitchFamily="49" charset="-122"/>
                <a:ea typeface="仿宋" panose="02010609060101010101" pitchFamily="49" charset="-122"/>
                <a:cs typeface="+mn-ea"/>
                <a:sym typeface="+mn-lt"/>
              </a:rPr>
              <a:t>，通过制定技术和组织措施来确保信息的安全性和保密性，包括知识产权以及公共及国家安全利益。</a:t>
            </a:r>
            <a:endParaRPr lang="en-US" altLang="zh-CN" sz="1400" kern="0" dirty="0">
              <a:latin typeface="仿宋" panose="02010609060101010101" pitchFamily="49" charset="-122"/>
              <a:ea typeface="仿宋" panose="02010609060101010101" pitchFamily="49" charset="-122"/>
              <a:cs typeface="+mn-ea"/>
              <a:sym typeface="+mn-lt"/>
            </a:endParaRPr>
          </a:p>
          <a:p>
            <a:pPr lvl="1">
              <a:lnSpc>
                <a:spcPct val="150000"/>
              </a:lnSpc>
            </a:pPr>
            <a:endParaRPr lang="zh-CN" altLang="en-US" sz="1400" kern="0" dirty="0">
              <a:latin typeface="仿宋" panose="02010609060101010101" pitchFamily="49" charset="-122"/>
              <a:ea typeface="仿宋" panose="02010609060101010101" pitchFamily="49" charset="-122"/>
              <a:cs typeface="+mn-ea"/>
              <a:sym typeface="+mn-lt"/>
            </a:endParaRPr>
          </a:p>
          <a:p>
            <a:pPr marL="285750" indent="-285750">
              <a:lnSpc>
                <a:spcPct val="150000"/>
              </a:lnSpc>
              <a:buFont typeface="Wingdings" panose="05000000000000000000" pitchFamily="2" charset="2"/>
              <a:buChar char="Ø"/>
            </a:pPr>
            <a:r>
              <a:rPr lang="zh-CN" altLang="en-US" sz="1600" kern="0" dirty="0">
                <a:latin typeface="华文楷体" panose="02010600040101010101" pitchFamily="2" charset="-122"/>
                <a:ea typeface="华文楷体" panose="02010600040101010101" pitchFamily="2" charset="-122"/>
                <a:cs typeface="+mn-ea"/>
                <a:sym typeface="+mn-lt"/>
              </a:rPr>
              <a:t>对知识产权的保护不仅是对创新活动的激励，也是推动科技发展和进步的关键因素。</a:t>
            </a:r>
            <a:r>
              <a:rPr lang="en-US" altLang="zh-CN" sz="1600" kern="0" dirty="0">
                <a:latin typeface="华文楷体" panose="02010600040101010101" pitchFamily="2" charset="-122"/>
                <a:ea typeface="华文楷体" panose="02010600040101010101" pitchFamily="2" charset="-122"/>
                <a:cs typeface="+mn-ea"/>
                <a:sym typeface="+mn-lt"/>
              </a:rPr>
              <a:t>《</a:t>
            </a:r>
            <a:r>
              <a:rPr lang="zh-CN" altLang="en-US" sz="1600" kern="0" dirty="0">
                <a:latin typeface="华文楷体" panose="02010600040101010101" pitchFamily="2" charset="-122"/>
                <a:ea typeface="华文楷体" panose="02010600040101010101" pitchFamily="2" charset="-122"/>
                <a:cs typeface="+mn-ea"/>
                <a:sym typeface="+mn-lt"/>
              </a:rPr>
              <a:t>人工智能法</a:t>
            </a:r>
            <a:r>
              <a:rPr lang="en-US" altLang="zh-CN" sz="1600" kern="0" dirty="0">
                <a:latin typeface="华文楷体" panose="02010600040101010101" pitchFamily="2" charset="-122"/>
                <a:ea typeface="华文楷体" panose="02010600040101010101" pitchFamily="2" charset="-122"/>
                <a:cs typeface="+mn-ea"/>
                <a:sym typeface="+mn-lt"/>
              </a:rPr>
              <a:t>》</a:t>
            </a:r>
            <a:r>
              <a:rPr lang="zh-CN" altLang="en-US" sz="1600" kern="0" dirty="0">
                <a:latin typeface="华文楷体" panose="02010600040101010101" pitchFamily="2" charset="-122"/>
                <a:ea typeface="华文楷体" panose="02010600040101010101" pitchFamily="2" charset="-122"/>
                <a:cs typeface="+mn-ea"/>
                <a:sym typeface="+mn-lt"/>
              </a:rPr>
              <a:t>在完善监管措施的同时，基于对个人基本权利的保障，努力实现 </a:t>
            </a:r>
            <a:r>
              <a:rPr lang="en-US" altLang="zh-CN" sz="1600" kern="0" dirty="0">
                <a:latin typeface="华文楷体" panose="02010600040101010101" pitchFamily="2" charset="-122"/>
                <a:ea typeface="华文楷体" panose="02010600040101010101" pitchFamily="2" charset="-122"/>
                <a:cs typeface="+mn-ea"/>
                <a:sym typeface="+mn-lt"/>
              </a:rPr>
              <a:t>AI </a:t>
            </a:r>
            <a:r>
              <a:rPr lang="zh-CN" altLang="en-US" sz="1600" kern="0" dirty="0">
                <a:latin typeface="华文楷体" panose="02010600040101010101" pitchFamily="2" charset="-122"/>
                <a:ea typeface="华文楷体" panose="02010600040101010101" pitchFamily="2" charset="-122"/>
                <a:cs typeface="+mn-ea"/>
                <a:sym typeface="+mn-lt"/>
              </a:rPr>
              <a:t>技术的可信赖性与 </a:t>
            </a:r>
            <a:r>
              <a:rPr lang="en-US" altLang="zh-CN" sz="1600" kern="0" dirty="0">
                <a:latin typeface="华文楷体" panose="02010600040101010101" pitchFamily="2" charset="-122"/>
                <a:ea typeface="华文楷体" panose="02010600040101010101" pitchFamily="2" charset="-122"/>
                <a:cs typeface="+mn-ea"/>
                <a:sym typeface="+mn-lt"/>
              </a:rPr>
              <a:t>AI </a:t>
            </a:r>
            <a:r>
              <a:rPr lang="zh-CN" altLang="en-US" sz="1600" kern="0" dirty="0">
                <a:latin typeface="华文楷体" panose="02010600040101010101" pitchFamily="2" charset="-122"/>
                <a:ea typeface="华文楷体" panose="02010600040101010101" pitchFamily="2" charset="-122"/>
                <a:cs typeface="+mn-ea"/>
                <a:sym typeface="+mn-lt"/>
              </a:rPr>
              <a:t>技术发展之间的动态平衡。</a:t>
            </a:r>
          </a:p>
          <a:p>
            <a:pPr marL="742950" lvl="1" indent="-285750">
              <a:lnSpc>
                <a:spcPct val="150000"/>
              </a:lnSpc>
              <a:buFont typeface="Wingdings" panose="05000000000000000000" pitchFamily="2" charset="2"/>
              <a:buChar char="ü"/>
            </a:pPr>
            <a:endParaRPr lang="en-US" altLang="zh-CN" sz="1600" kern="0" dirty="0">
              <a:latin typeface="华文楷体" panose="02010600040101010101" pitchFamily="2" charset="-122"/>
              <a:ea typeface="华文楷体" panose="02010600040101010101" pitchFamily="2" charset="-122"/>
              <a:cs typeface="+mn-ea"/>
              <a:sym typeface="+mn-lt"/>
            </a:endParaRPr>
          </a:p>
        </p:txBody>
      </p:sp>
      <p:sp>
        <p:nvSpPr>
          <p:cNvPr id="116" name="文本框 15"/>
          <p:cNvSpPr txBox="1"/>
          <p:nvPr/>
        </p:nvSpPr>
        <p:spPr>
          <a:xfrm>
            <a:off x="724055" y="218835"/>
            <a:ext cx="5631921" cy="438582"/>
          </a:xfrm>
          <a:prstGeom prst="rect">
            <a:avLst/>
          </a:prstGeom>
          <a:noFill/>
        </p:spPr>
        <p:txBody>
          <a:bodyPr wrap="square" lIns="68580" tIns="34290" rIns="68580" bIns="34290" rtlCol="0">
            <a:spAutoFit/>
          </a:bodyPr>
          <a:lstStyle/>
          <a:p>
            <a:r>
              <a:rPr lang="zh-CN" altLang="en-US" sz="2400" b="1" dirty="0">
                <a:solidFill>
                  <a:srgbClr val="1B4367"/>
                </a:solidFill>
                <a:latin typeface="华文楷体" panose="02010600040101010101" pitchFamily="2" charset="-122"/>
                <a:ea typeface="华文楷体" panose="02010600040101010101" pitchFamily="2" charset="-122"/>
                <a:cs typeface="+mn-ea"/>
                <a:sym typeface="+mn-lt"/>
              </a:rPr>
              <a:t>监管框架</a:t>
            </a:r>
            <a:r>
              <a:rPr lang="en-US" altLang="zh-CN" sz="2400" b="1" dirty="0">
                <a:solidFill>
                  <a:srgbClr val="1B4367"/>
                </a:solidFill>
                <a:latin typeface="华文楷体" panose="02010600040101010101" pitchFamily="2" charset="-122"/>
                <a:ea typeface="华文楷体" panose="02010600040101010101" pitchFamily="2" charset="-122"/>
                <a:cs typeface="+mn-ea"/>
                <a:sym typeface="+mn-lt"/>
              </a:rPr>
              <a:t>——</a:t>
            </a:r>
            <a:r>
              <a:rPr lang="zh-CN" altLang="en-US" sz="2400" b="1" dirty="0">
                <a:solidFill>
                  <a:srgbClr val="1B4367"/>
                </a:solidFill>
                <a:latin typeface="华文楷体" panose="02010600040101010101" pitchFamily="2" charset="-122"/>
                <a:ea typeface="华文楷体" panose="02010600040101010101" pitchFamily="2" charset="-122"/>
                <a:cs typeface="+mn-ea"/>
                <a:sym typeface="+mn-lt"/>
              </a:rPr>
              <a:t>基于</a:t>
            </a:r>
            <a:r>
              <a:rPr lang="zh-CN" altLang="en-US" sz="2400" b="1" dirty="0">
                <a:solidFill>
                  <a:srgbClr val="C00000"/>
                </a:solidFill>
                <a:latin typeface="华文楷体" panose="02010600040101010101" pitchFamily="2" charset="-122"/>
                <a:ea typeface="华文楷体" panose="02010600040101010101" pitchFamily="2" charset="-122"/>
                <a:cs typeface="+mn-ea"/>
                <a:sym typeface="+mn-lt"/>
              </a:rPr>
              <a:t>风险分类</a:t>
            </a:r>
            <a:r>
              <a:rPr lang="zh-CN" altLang="en-US" sz="2400" b="1" dirty="0">
                <a:solidFill>
                  <a:srgbClr val="1B4367"/>
                </a:solidFill>
                <a:latin typeface="华文楷体" panose="02010600040101010101" pitchFamily="2" charset="-122"/>
                <a:ea typeface="华文楷体" panose="02010600040101010101" pitchFamily="2" charset="-122"/>
                <a:cs typeface="+mn-ea"/>
                <a:sym typeface="+mn-lt"/>
              </a:rPr>
              <a:t>的监管方式</a:t>
            </a:r>
          </a:p>
        </p:txBody>
      </p:sp>
      <p:cxnSp>
        <p:nvCxnSpPr>
          <p:cNvPr id="45" name="直接连接符 44"/>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1367867"/>
      </p:ext>
    </p:extLst>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16"/>
                                        </p:tgtEl>
                                        <p:attrNameLst>
                                          <p:attrName>style.visibility</p:attrName>
                                        </p:attrNameLst>
                                      </p:cBhvr>
                                      <p:to>
                                        <p:strVal val="visible"/>
                                      </p:to>
                                    </p:set>
                                    <p:anim calcmode="lin" valueType="num">
                                      <p:cBhvr>
                                        <p:cTn id="7" dur="500" fill="hold"/>
                                        <p:tgtEl>
                                          <p:spTgt spid="1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16"/>
                                        </p:tgtEl>
                                        <p:attrNameLst>
                                          <p:attrName>ppt_y</p:attrName>
                                        </p:attrNameLst>
                                      </p:cBhvr>
                                      <p:tavLst>
                                        <p:tav tm="0">
                                          <p:val>
                                            <p:strVal val="#ppt_y"/>
                                          </p:val>
                                        </p:tav>
                                        <p:tav tm="100000">
                                          <p:val>
                                            <p:strVal val="#ppt_y"/>
                                          </p:val>
                                        </p:tav>
                                      </p:tavLst>
                                    </p:anim>
                                    <p:anim calcmode="lin" valueType="num">
                                      <p:cBhvr>
                                        <p:cTn id="9" dur="500" fill="hold"/>
                                        <p:tgtEl>
                                          <p:spTgt spid="1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16"/>
                                        </p:tgtEl>
                                      </p:cBhvr>
                                    </p:animEffect>
                                  </p:childTnLst>
                                </p:cTn>
                              </p:par>
                            </p:childTnLst>
                          </p:cTn>
                        </p:par>
                        <p:par>
                          <p:cTn id="12" fill="hold">
                            <p:stCondLst>
                              <p:cond delay="1300"/>
                            </p:stCondLst>
                            <p:childTnLst>
                              <p:par>
                                <p:cTn id="13" presetID="22" presetClass="entr" presetSubtype="8" fill="hold" nodeType="after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wipe(left)">
                                      <p:cBhvr>
                                        <p:cTn id="15" dur="300"/>
                                        <p:tgtEl>
                                          <p:spTgt spid="45"/>
                                        </p:tgtEl>
                                      </p:cBhvr>
                                    </p:animEffect>
                                  </p:childTnLst>
                                </p:cTn>
                              </p:par>
                            </p:childTnLst>
                          </p:cTn>
                        </p:par>
                        <p:par>
                          <p:cTn id="16" fill="hold">
                            <p:stCondLst>
                              <p:cond delay="1600"/>
                            </p:stCondLst>
                            <p:childTnLst>
                              <p:par>
                                <p:cTn id="17" presetID="42" presetClass="entr" presetSubtype="0" fill="hold" grpId="0" nodeType="afterEffect">
                                  <p:stCondLst>
                                    <p:cond delay="0"/>
                                  </p:stCondLst>
                                  <p:childTnLst>
                                    <p:set>
                                      <p:cBhvr>
                                        <p:cTn id="18" dur="1" fill="hold">
                                          <p:stCondLst>
                                            <p:cond delay="0"/>
                                          </p:stCondLst>
                                        </p:cTn>
                                        <p:tgtEl>
                                          <p:spTgt spid="61"/>
                                        </p:tgtEl>
                                        <p:attrNameLst>
                                          <p:attrName>style.visibility</p:attrName>
                                        </p:attrNameLst>
                                      </p:cBhvr>
                                      <p:to>
                                        <p:strVal val="visible"/>
                                      </p:to>
                                    </p:set>
                                    <p:animEffect transition="in" filter="fade">
                                      <p:cBhvr>
                                        <p:cTn id="19" dur="1000"/>
                                        <p:tgtEl>
                                          <p:spTgt spid="61"/>
                                        </p:tgtEl>
                                      </p:cBhvr>
                                    </p:animEffect>
                                    <p:anim calcmode="lin" valueType="num">
                                      <p:cBhvr>
                                        <p:cTn id="20" dur="1000" fill="hold"/>
                                        <p:tgtEl>
                                          <p:spTgt spid="61"/>
                                        </p:tgtEl>
                                        <p:attrNameLst>
                                          <p:attrName>ppt_x</p:attrName>
                                        </p:attrNameLst>
                                      </p:cBhvr>
                                      <p:tavLst>
                                        <p:tav tm="0">
                                          <p:val>
                                            <p:strVal val="#ppt_x"/>
                                          </p:val>
                                        </p:tav>
                                        <p:tav tm="100000">
                                          <p:val>
                                            <p:strVal val="#ppt_x"/>
                                          </p:val>
                                        </p:tav>
                                      </p:tavLst>
                                    </p:anim>
                                    <p:anim calcmode="lin" valueType="num">
                                      <p:cBhvr>
                                        <p:cTn id="21" dur="1000" fill="hold"/>
                                        <p:tgtEl>
                                          <p:spTgt spid="6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bldLvl="0"/>
      <p:bldP spid="1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文本框 15"/>
          <p:cNvSpPr txBox="1"/>
          <p:nvPr/>
        </p:nvSpPr>
        <p:spPr>
          <a:xfrm>
            <a:off x="724055" y="218835"/>
            <a:ext cx="5631921" cy="438582"/>
          </a:xfrm>
          <a:prstGeom prst="rect">
            <a:avLst/>
          </a:prstGeom>
          <a:noFill/>
        </p:spPr>
        <p:txBody>
          <a:bodyPr wrap="square" lIns="68580" tIns="34290" rIns="68580" bIns="34290" rtlCol="0">
            <a:spAutoFit/>
          </a:bodyPr>
          <a:lstStyle/>
          <a:p>
            <a:r>
              <a:rPr lang="zh-CN" altLang="en-US" sz="2400" b="1" dirty="0">
                <a:solidFill>
                  <a:srgbClr val="1B4367"/>
                </a:solidFill>
                <a:latin typeface="华文楷体" panose="02010600040101010101" pitchFamily="2" charset="-122"/>
                <a:ea typeface="华文楷体" panose="02010600040101010101" pitchFamily="2" charset="-122"/>
                <a:cs typeface="+mn-ea"/>
                <a:sym typeface="+mn-lt"/>
              </a:rPr>
              <a:t>监管框架</a:t>
            </a:r>
            <a:r>
              <a:rPr lang="en-US" altLang="zh-CN" sz="2400" b="1" dirty="0">
                <a:solidFill>
                  <a:srgbClr val="1B4367"/>
                </a:solidFill>
                <a:latin typeface="华文楷体" panose="02010600040101010101" pitchFamily="2" charset="-122"/>
                <a:ea typeface="华文楷体" panose="02010600040101010101" pitchFamily="2" charset="-122"/>
                <a:cs typeface="+mn-ea"/>
                <a:sym typeface="+mn-lt"/>
              </a:rPr>
              <a:t>——</a:t>
            </a:r>
            <a:r>
              <a:rPr lang="zh-CN" altLang="en-US" sz="2400" b="1" dirty="0">
                <a:solidFill>
                  <a:srgbClr val="1B4367"/>
                </a:solidFill>
                <a:latin typeface="华文楷体" panose="02010600040101010101" pitchFamily="2" charset="-122"/>
                <a:ea typeface="华文楷体" panose="02010600040101010101" pitchFamily="2" charset="-122"/>
                <a:cs typeface="+mn-ea"/>
                <a:sym typeface="+mn-lt"/>
              </a:rPr>
              <a:t>亮点制度</a:t>
            </a:r>
          </a:p>
        </p:txBody>
      </p:sp>
      <p:cxnSp>
        <p:nvCxnSpPr>
          <p:cNvPr id="45" name="直接连接符 44"/>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graphicFrame>
        <p:nvGraphicFramePr>
          <p:cNvPr id="2" name="表格 1">
            <a:extLst>
              <a:ext uri="{FF2B5EF4-FFF2-40B4-BE49-F238E27FC236}">
                <a16:creationId xmlns:a16="http://schemas.microsoft.com/office/drawing/2014/main" id="{43C87EFE-AC84-465B-9C45-0A670768F59B}"/>
              </a:ext>
            </a:extLst>
          </p:cNvPr>
          <p:cNvGraphicFramePr>
            <a:graphicFrameLocks noGrp="1"/>
          </p:cNvGraphicFramePr>
          <p:nvPr>
            <p:extLst>
              <p:ext uri="{D42A27DB-BD31-4B8C-83A1-F6EECF244321}">
                <p14:modId xmlns:p14="http://schemas.microsoft.com/office/powerpoint/2010/main" val="213846925"/>
              </p:ext>
            </p:extLst>
          </p:nvPr>
        </p:nvGraphicFramePr>
        <p:xfrm>
          <a:off x="876079" y="854659"/>
          <a:ext cx="7586603" cy="3762162"/>
        </p:xfrm>
        <a:graphic>
          <a:graphicData uri="http://schemas.openxmlformats.org/drawingml/2006/table">
            <a:tbl>
              <a:tblPr firstRow="1" firstCol="1" bandRow="1">
                <a:tableStyleId>{5C22544A-7EE6-4342-B048-85BDC9FD1C3A}</a:tableStyleId>
              </a:tblPr>
              <a:tblGrid>
                <a:gridCol w="1666929">
                  <a:extLst>
                    <a:ext uri="{9D8B030D-6E8A-4147-A177-3AD203B41FA5}">
                      <a16:colId xmlns:a16="http://schemas.microsoft.com/office/drawing/2014/main" val="1357539625"/>
                    </a:ext>
                  </a:extLst>
                </a:gridCol>
                <a:gridCol w="5919674">
                  <a:extLst>
                    <a:ext uri="{9D8B030D-6E8A-4147-A177-3AD203B41FA5}">
                      <a16:colId xmlns:a16="http://schemas.microsoft.com/office/drawing/2014/main" val="3001022711"/>
                    </a:ext>
                  </a:extLst>
                </a:gridCol>
              </a:tblGrid>
              <a:tr h="280082">
                <a:tc>
                  <a:txBody>
                    <a:bodyPr/>
                    <a:lstStyle/>
                    <a:p>
                      <a:pPr algn="ctr"/>
                      <a:r>
                        <a:rPr lang="zh-CN" sz="1400" kern="100">
                          <a:solidFill>
                            <a:schemeClr val="bg1"/>
                          </a:solidFill>
                          <a:effectLst/>
                          <a:latin typeface="楷体" panose="02010609060101010101" pitchFamily="49" charset="-122"/>
                          <a:ea typeface="楷体" panose="02010609060101010101" pitchFamily="49" charset="-122"/>
                        </a:rPr>
                        <a:t>亮点制度</a:t>
                      </a:r>
                      <a:endParaRPr lang="zh-CN" sz="1400" kern="100">
                        <a:solidFill>
                          <a:schemeClr val="bg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58284" marR="58284" marT="0" marB="0"/>
                </a:tc>
                <a:tc>
                  <a:txBody>
                    <a:bodyPr/>
                    <a:lstStyle/>
                    <a:p>
                      <a:pPr algn="ctr"/>
                      <a:r>
                        <a:rPr lang="zh-CN" sz="1400" kern="100" dirty="0">
                          <a:solidFill>
                            <a:schemeClr val="bg1"/>
                          </a:solidFill>
                          <a:effectLst/>
                          <a:latin typeface="楷体" panose="02010609060101010101" pitchFamily="49" charset="-122"/>
                          <a:ea typeface="楷体" panose="02010609060101010101" pitchFamily="49" charset="-122"/>
                        </a:rPr>
                        <a:t>内容概览及解读</a:t>
                      </a:r>
                      <a:endParaRPr lang="zh-CN" sz="1400" kern="100" dirty="0">
                        <a:solidFill>
                          <a:schemeClr val="bg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58284" marR="58284" marT="0" marB="0"/>
                </a:tc>
                <a:extLst>
                  <a:ext uri="{0D108BD9-81ED-4DB2-BD59-A6C34878D82A}">
                    <a16:rowId xmlns:a16="http://schemas.microsoft.com/office/drawing/2014/main" val="4062862274"/>
                  </a:ext>
                </a:extLst>
              </a:tr>
              <a:tr h="403999">
                <a:tc>
                  <a:txBody>
                    <a:bodyPr/>
                    <a:lstStyle/>
                    <a:p>
                      <a:pPr algn="ctr"/>
                      <a:r>
                        <a:rPr lang="zh-CN" sz="1400" kern="100">
                          <a:effectLst/>
                          <a:latin typeface="楷体" panose="02010609060101010101" pitchFamily="49" charset="-122"/>
                          <a:ea typeface="楷体" panose="02010609060101010101" pitchFamily="49" charset="-122"/>
                        </a:rPr>
                        <a:t>禁止性应用方式</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58284" marR="58284" marT="0" marB="0"/>
                </a:tc>
                <a:tc>
                  <a:txBody>
                    <a:bodyPr/>
                    <a:lstStyle/>
                    <a:p>
                      <a:pPr algn="just"/>
                      <a:r>
                        <a:rPr lang="zh-CN" sz="1400" kern="100" dirty="0">
                          <a:effectLst/>
                          <a:latin typeface="楷体" panose="02010609060101010101" pitchFamily="49" charset="-122"/>
                          <a:ea typeface="楷体" panose="02010609060101010101" pitchFamily="49" charset="-122"/>
                        </a:rPr>
                        <a:t>针对可能</a:t>
                      </a:r>
                      <a:r>
                        <a:rPr lang="zh-CN" sz="1400" kern="100" dirty="0">
                          <a:effectLst/>
                          <a:highlight>
                            <a:srgbClr val="FFFF00"/>
                          </a:highlight>
                          <a:latin typeface="楷体" panose="02010609060101010101" pitchFamily="49" charset="-122"/>
                          <a:ea typeface="楷体" panose="02010609060101010101" pitchFamily="49" charset="-122"/>
                        </a:rPr>
                        <a:t>威胁公民权利</a:t>
                      </a:r>
                      <a:r>
                        <a:rPr lang="zh-CN" sz="1400" kern="100" dirty="0">
                          <a:effectLst/>
                          <a:latin typeface="楷体" panose="02010609060101010101" pitchFamily="49" charset="-122"/>
                          <a:ea typeface="楷体" panose="02010609060101010101" pitchFamily="49" charset="-122"/>
                        </a:rPr>
                        <a:t>的人工智能应用设定了禁令（详见上表）</a:t>
                      </a:r>
                      <a:endParaRPr lang="zh-CN" sz="14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58284" marR="58284" marT="0" marB="0"/>
                </a:tc>
                <a:extLst>
                  <a:ext uri="{0D108BD9-81ED-4DB2-BD59-A6C34878D82A}">
                    <a16:rowId xmlns:a16="http://schemas.microsoft.com/office/drawing/2014/main" val="3015447613"/>
                  </a:ext>
                </a:extLst>
              </a:tr>
              <a:tr h="1009999">
                <a:tc>
                  <a:txBody>
                    <a:bodyPr/>
                    <a:lstStyle/>
                    <a:p>
                      <a:pPr algn="ctr"/>
                      <a:r>
                        <a:rPr lang="zh-CN" sz="1400" kern="100" dirty="0">
                          <a:effectLst/>
                          <a:latin typeface="楷体" panose="02010609060101010101" pitchFamily="49" charset="-122"/>
                          <a:ea typeface="楷体" panose="02010609060101010101" pitchFamily="49" charset="-122"/>
                        </a:rPr>
                        <a:t>执法豁免</a:t>
                      </a:r>
                      <a:endParaRPr lang="zh-CN" sz="14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58284" marR="58284" marT="0" marB="0"/>
                </a:tc>
                <a:tc>
                  <a:txBody>
                    <a:bodyPr/>
                    <a:lstStyle/>
                    <a:p>
                      <a:pPr algn="just"/>
                      <a:r>
                        <a:rPr lang="zh-CN" sz="1400" kern="100" dirty="0">
                          <a:effectLst/>
                          <a:latin typeface="楷体" panose="02010609060101010101" pitchFamily="49" charset="-122"/>
                          <a:ea typeface="楷体" panose="02010609060101010101" pitchFamily="49" charset="-122"/>
                        </a:rPr>
                        <a:t>禁止执法部门使用</a:t>
                      </a:r>
                      <a:r>
                        <a:rPr lang="zh-CN" sz="1400" kern="100" dirty="0">
                          <a:effectLst/>
                          <a:highlight>
                            <a:srgbClr val="FFFF00"/>
                          </a:highlight>
                          <a:latin typeface="楷体" panose="02010609060101010101" pitchFamily="49" charset="-122"/>
                          <a:ea typeface="楷体" panose="02010609060101010101" pitchFamily="49" charset="-122"/>
                        </a:rPr>
                        <a:t>生物识别识别系统（</a:t>
                      </a:r>
                      <a:r>
                        <a:rPr lang="en-US" sz="1400" kern="100" dirty="0">
                          <a:effectLst/>
                          <a:highlight>
                            <a:srgbClr val="FFFF00"/>
                          </a:highlight>
                          <a:latin typeface="楷体" panose="02010609060101010101" pitchFamily="49" charset="-122"/>
                          <a:ea typeface="楷体" panose="02010609060101010101" pitchFamily="49" charset="-122"/>
                        </a:rPr>
                        <a:t>RBI</a:t>
                      </a:r>
                      <a:r>
                        <a:rPr lang="zh-CN" sz="1400" kern="100" dirty="0">
                          <a:effectLst/>
                          <a:highlight>
                            <a:srgbClr val="FFFF00"/>
                          </a:highlight>
                          <a:latin typeface="楷体" panose="02010609060101010101" pitchFamily="49" charset="-122"/>
                          <a:ea typeface="楷体" panose="02010609060101010101" pitchFamily="49" charset="-122"/>
                        </a:rPr>
                        <a:t>），</a:t>
                      </a:r>
                      <a:r>
                        <a:rPr lang="zh-CN" sz="1400" kern="100" dirty="0">
                          <a:effectLst/>
                          <a:latin typeface="楷体" panose="02010609060101010101" pitchFamily="49" charset="-122"/>
                          <a:ea typeface="楷体" panose="02010609060101010101" pitchFamily="49" charset="-122"/>
                        </a:rPr>
                        <a:t>除非在</a:t>
                      </a:r>
                      <a:r>
                        <a:rPr lang="zh-CN" altLang="en-US" sz="1400" kern="100" dirty="0">
                          <a:effectLst/>
                          <a:latin typeface="楷体" panose="02010609060101010101" pitchFamily="49" charset="-122"/>
                          <a:ea typeface="楷体" panose="02010609060101010101" pitchFamily="49" charset="-122"/>
                        </a:rPr>
                        <a:t>下列</a:t>
                      </a:r>
                      <a:r>
                        <a:rPr lang="zh-CN" sz="1400" kern="100" dirty="0">
                          <a:effectLst/>
                          <a:latin typeface="楷体" panose="02010609060101010101" pitchFamily="49" charset="-122"/>
                          <a:ea typeface="楷体" panose="02010609060101010101" pitchFamily="49" charset="-122"/>
                        </a:rPr>
                        <a:t>情况下才可使用</a:t>
                      </a:r>
                    </a:p>
                    <a:p>
                      <a:pPr marL="342900" lvl="0" indent="-342900" algn="just">
                        <a:buFont typeface="+mj-ea"/>
                        <a:buAutoNum type="circleNumDbPlain"/>
                      </a:pPr>
                      <a:r>
                        <a:rPr lang="zh-CN" sz="1400" kern="100" dirty="0">
                          <a:effectLst/>
                          <a:latin typeface="楷体" panose="02010609060101010101" pitchFamily="49" charset="-122"/>
                          <a:ea typeface="楷体" panose="02010609060101010101" pitchFamily="49" charset="-122"/>
                        </a:rPr>
                        <a:t>在时间和地点上受到限制；</a:t>
                      </a:r>
                    </a:p>
                    <a:p>
                      <a:pPr marL="342900" lvl="0" indent="-342900" algn="just">
                        <a:buFont typeface="+mj-ea"/>
                        <a:buAutoNum type="circleNumDbPlain"/>
                      </a:pPr>
                      <a:r>
                        <a:rPr lang="zh-CN" sz="1400" kern="100" dirty="0">
                          <a:effectLst/>
                          <a:latin typeface="楷体" panose="02010609060101010101" pitchFamily="49" charset="-122"/>
                          <a:ea typeface="楷体" panose="02010609060101010101" pitchFamily="49" charset="-122"/>
                        </a:rPr>
                        <a:t>需要获得事先的司法或行政授权；</a:t>
                      </a:r>
                    </a:p>
                    <a:p>
                      <a:pPr marL="342900" lvl="0" indent="-342900" algn="just">
                        <a:buFont typeface="+mj-ea"/>
                        <a:buAutoNum type="circleNumDbPlain"/>
                      </a:pPr>
                      <a:r>
                        <a:rPr lang="zh-CN" sz="1400" kern="100" dirty="0">
                          <a:effectLst/>
                          <a:latin typeface="楷体" panose="02010609060101010101" pitchFamily="49" charset="-122"/>
                          <a:ea typeface="楷体" panose="02010609060101010101" pitchFamily="49" charset="-122"/>
                        </a:rPr>
                        <a:t>执法部门在事后使用此系统需与刑事犯罪相关联的司法授权。</a:t>
                      </a:r>
                      <a:endParaRPr lang="zh-CN" sz="14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58284" marR="58284" marT="0" marB="0"/>
                </a:tc>
                <a:extLst>
                  <a:ext uri="{0D108BD9-81ED-4DB2-BD59-A6C34878D82A}">
                    <a16:rowId xmlns:a16="http://schemas.microsoft.com/office/drawing/2014/main" val="3430092692"/>
                  </a:ext>
                </a:extLst>
              </a:tr>
              <a:tr h="1007804">
                <a:tc>
                  <a:txBody>
                    <a:bodyPr/>
                    <a:lstStyle/>
                    <a:p>
                      <a:pPr algn="ctr"/>
                      <a:r>
                        <a:rPr lang="zh-CN" sz="1400" kern="100">
                          <a:effectLst/>
                          <a:latin typeface="楷体" panose="02010609060101010101" pitchFamily="49" charset="-122"/>
                          <a:ea typeface="楷体" panose="02010609060101010101" pitchFamily="49" charset="-122"/>
                        </a:rPr>
                        <a:t>高风险人工智能系统的安全义务</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58284" marR="58284" marT="0" marB="0"/>
                </a:tc>
                <a:tc>
                  <a:txBody>
                    <a:bodyPr/>
                    <a:lstStyle/>
                    <a:p>
                      <a:pPr algn="just"/>
                      <a:r>
                        <a:rPr lang="zh-CN" sz="1400" kern="100" dirty="0">
                          <a:effectLst/>
                          <a:latin typeface="楷体" panose="02010609060101010101" pitchFamily="49" charset="-122"/>
                          <a:ea typeface="楷体" panose="02010609060101010101" pitchFamily="49" charset="-122"/>
                        </a:rPr>
                        <a:t>针对</a:t>
                      </a:r>
                      <a:r>
                        <a:rPr lang="zh-CN" sz="1400" kern="100" dirty="0">
                          <a:effectLst/>
                          <a:highlight>
                            <a:srgbClr val="FFFF00"/>
                          </a:highlight>
                          <a:latin typeface="楷体" panose="02010609060101010101" pitchFamily="49" charset="-122"/>
                          <a:ea typeface="楷体" panose="02010609060101010101" pitchFamily="49" charset="-122"/>
                        </a:rPr>
                        <a:t>关键基础设施</a:t>
                      </a:r>
                      <a:r>
                        <a:rPr lang="zh-CN" sz="1400" kern="100" dirty="0">
                          <a:effectLst/>
                          <a:latin typeface="楷体" panose="02010609060101010101" pitchFamily="49" charset="-122"/>
                          <a:ea typeface="楷体" panose="02010609060101010101" pitchFamily="49" charset="-122"/>
                        </a:rPr>
                        <a:t>、教育和职业培训、就业、基本私人和公共服务、执法领域、移民和边境管理、司法和民主过程（如影响选举）的系统。</a:t>
                      </a:r>
                    </a:p>
                    <a:p>
                      <a:pPr marL="228600" indent="-228600" algn="just">
                        <a:buAutoNum type="circleNumDbPlain"/>
                      </a:pPr>
                      <a:r>
                        <a:rPr lang="en-US" altLang="zh-CN" sz="1400" kern="100" dirty="0">
                          <a:effectLst/>
                          <a:latin typeface="楷体" panose="02010609060101010101" pitchFamily="49" charset="-122"/>
                          <a:ea typeface="楷体" panose="02010609060101010101" pitchFamily="49" charset="-122"/>
                        </a:rPr>
                        <a:t> </a:t>
                      </a:r>
                      <a:r>
                        <a:rPr lang="zh-CN" sz="1400" kern="100" dirty="0">
                          <a:effectLst/>
                          <a:latin typeface="楷体" panose="02010609060101010101" pitchFamily="49" charset="-122"/>
                          <a:ea typeface="楷体" panose="02010609060101010101" pitchFamily="49" charset="-122"/>
                        </a:rPr>
                        <a:t>必须评估和降低风险</a:t>
                      </a:r>
                      <a:r>
                        <a:rPr lang="zh-CN" altLang="en-US" sz="1400" kern="100" dirty="0">
                          <a:effectLst/>
                          <a:latin typeface="楷体" panose="02010609060101010101" pitchFamily="49" charset="-122"/>
                          <a:ea typeface="楷体" panose="02010609060101010101" pitchFamily="49" charset="-122"/>
                        </a:rPr>
                        <a:t>，</a:t>
                      </a:r>
                      <a:r>
                        <a:rPr lang="zh-CN" sz="1400" kern="100" dirty="0">
                          <a:effectLst/>
                          <a:latin typeface="楷体" panose="02010609060101010101" pitchFamily="49" charset="-122"/>
                          <a:ea typeface="楷体" panose="02010609060101010101" pitchFamily="49" charset="-122"/>
                        </a:rPr>
                        <a:t>确保透明度和准确性，并保证人类的监督</a:t>
                      </a:r>
                      <a:r>
                        <a:rPr lang="zh-CN" altLang="en-US" sz="1400" kern="100" dirty="0">
                          <a:effectLst/>
                          <a:latin typeface="楷体" panose="02010609060101010101" pitchFamily="49" charset="-122"/>
                          <a:ea typeface="楷体" panose="02010609060101010101" pitchFamily="49" charset="-122"/>
                        </a:rPr>
                        <a:t>；</a:t>
                      </a:r>
                      <a:endParaRPr lang="en-US" altLang="zh-CN" sz="1400" kern="100" dirty="0">
                        <a:effectLst/>
                        <a:latin typeface="楷体" panose="02010609060101010101" pitchFamily="49" charset="-122"/>
                        <a:ea typeface="楷体" panose="02010609060101010101" pitchFamily="49" charset="-122"/>
                      </a:endParaRPr>
                    </a:p>
                    <a:p>
                      <a:pPr marL="228600" indent="-228600" algn="just">
                        <a:buAutoNum type="circleNumDbPlain"/>
                      </a:pPr>
                      <a:r>
                        <a:rPr lang="en-US" altLang="zh-CN" sz="1400" kern="100" dirty="0">
                          <a:effectLst/>
                          <a:latin typeface="楷体" panose="02010609060101010101" pitchFamily="49" charset="-122"/>
                          <a:ea typeface="楷体" panose="02010609060101010101" pitchFamily="49" charset="-122"/>
                        </a:rPr>
                        <a:t> </a:t>
                      </a:r>
                      <a:r>
                        <a:rPr lang="zh-CN" sz="1400" kern="100" dirty="0">
                          <a:effectLst/>
                          <a:latin typeface="楷体" panose="02010609060101010101" pitchFamily="49" charset="-122"/>
                          <a:ea typeface="楷体" panose="02010609060101010101" pitchFamily="49" charset="-122"/>
                        </a:rPr>
                        <a:t>公民对于可能影响其权利的人工智能系统的决策有权获得解释。</a:t>
                      </a:r>
                      <a:endParaRPr lang="zh-CN" sz="14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58284" marR="58284" marT="0" marB="0"/>
                </a:tc>
                <a:extLst>
                  <a:ext uri="{0D108BD9-81ED-4DB2-BD59-A6C34878D82A}">
                    <a16:rowId xmlns:a16="http://schemas.microsoft.com/office/drawing/2014/main" val="3771893519"/>
                  </a:ext>
                </a:extLst>
              </a:tr>
              <a:tr h="606000">
                <a:tc>
                  <a:txBody>
                    <a:bodyPr/>
                    <a:lstStyle/>
                    <a:p>
                      <a:pPr algn="ctr"/>
                      <a:r>
                        <a:rPr lang="zh-CN" sz="1400" kern="100">
                          <a:effectLst/>
                          <a:latin typeface="楷体" panose="02010609060101010101" pitchFamily="49" charset="-122"/>
                          <a:ea typeface="楷体" panose="02010609060101010101" pitchFamily="49" charset="-122"/>
                        </a:rPr>
                        <a:t>透明度要求</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58284" marR="58284" marT="0" marB="0"/>
                </a:tc>
                <a:tc>
                  <a:txBody>
                    <a:bodyPr/>
                    <a:lstStyle/>
                    <a:p>
                      <a:pPr algn="just"/>
                      <a:r>
                        <a:rPr lang="zh-CN" sz="1400" kern="100" dirty="0">
                          <a:effectLst/>
                          <a:latin typeface="楷体" panose="02010609060101010101" pitchFamily="49" charset="-122"/>
                          <a:ea typeface="楷体" panose="02010609060101010101" pitchFamily="49" charset="-122"/>
                        </a:rPr>
                        <a:t>通用型人工智能（</a:t>
                      </a:r>
                      <a:r>
                        <a:rPr lang="en-US" sz="1400" kern="100" dirty="0">
                          <a:effectLst/>
                          <a:latin typeface="楷体" panose="02010609060101010101" pitchFamily="49" charset="-122"/>
                          <a:ea typeface="楷体" panose="02010609060101010101" pitchFamily="49" charset="-122"/>
                        </a:rPr>
                        <a:t>GPAI</a:t>
                      </a:r>
                      <a:r>
                        <a:rPr lang="zh-CN" sz="1400" kern="100" dirty="0">
                          <a:effectLst/>
                          <a:latin typeface="楷体" panose="02010609060101010101" pitchFamily="49" charset="-122"/>
                          <a:ea typeface="楷体" panose="02010609060101010101" pitchFamily="49" charset="-122"/>
                        </a:rPr>
                        <a:t>）系统及其基于的</a:t>
                      </a:r>
                      <a:r>
                        <a:rPr lang="en-US" altLang="zh-CN" sz="1400" kern="100" dirty="0">
                          <a:effectLst/>
                          <a:latin typeface="楷体" panose="02010609060101010101" pitchFamily="49" charset="-122"/>
                          <a:ea typeface="楷体" panose="02010609060101010101" pitchFamily="49" charset="-122"/>
                        </a:rPr>
                        <a:t> </a:t>
                      </a:r>
                      <a:r>
                        <a:rPr lang="en-US" sz="1400" kern="100" dirty="0">
                          <a:effectLst/>
                          <a:latin typeface="楷体" panose="02010609060101010101" pitchFamily="49" charset="-122"/>
                          <a:ea typeface="楷体" panose="02010609060101010101" pitchFamily="49" charset="-122"/>
                        </a:rPr>
                        <a:t>GPAI </a:t>
                      </a:r>
                      <a:r>
                        <a:rPr lang="zh-CN" sz="1400" kern="100" dirty="0">
                          <a:effectLst/>
                          <a:latin typeface="楷体" panose="02010609060101010101" pitchFamily="49" charset="-122"/>
                          <a:ea typeface="楷体" panose="02010609060101010101" pitchFamily="49" charset="-122"/>
                        </a:rPr>
                        <a:t>模型，需遵循特定的透明度要求。如</a:t>
                      </a:r>
                      <a:r>
                        <a:rPr lang="zh-CN" altLang="en-US" sz="1400" kern="100" dirty="0">
                          <a:effectLst/>
                          <a:latin typeface="楷体" panose="02010609060101010101" pitchFamily="49" charset="-122"/>
                          <a:ea typeface="楷体" panose="02010609060101010101" pitchFamily="49" charset="-122"/>
                        </a:rPr>
                        <a:t>：</a:t>
                      </a:r>
                      <a:r>
                        <a:rPr lang="en-US" sz="1400" kern="100" dirty="0">
                          <a:effectLst/>
                          <a:latin typeface="楷体" panose="02010609060101010101" pitchFamily="49" charset="-122"/>
                          <a:ea typeface="楷体" panose="02010609060101010101" pitchFamily="49" charset="-122"/>
                        </a:rPr>
                        <a:t>AI </a:t>
                      </a:r>
                      <a:r>
                        <a:rPr lang="zh-CN" sz="1400" kern="100" dirty="0">
                          <a:effectLst/>
                          <a:latin typeface="楷体" panose="02010609060101010101" pitchFamily="49" charset="-122"/>
                          <a:ea typeface="楷体" panose="02010609060101010101" pitchFamily="49" charset="-122"/>
                        </a:rPr>
                        <a:t>换脸技术或</a:t>
                      </a:r>
                      <a:r>
                        <a:rPr lang="en-US" altLang="zh-CN" sz="1400" kern="100" dirty="0">
                          <a:effectLst/>
                          <a:latin typeface="楷体" panose="02010609060101010101" pitchFamily="49" charset="-122"/>
                          <a:ea typeface="楷体" panose="02010609060101010101" pitchFamily="49" charset="-122"/>
                        </a:rPr>
                        <a:t> </a:t>
                      </a:r>
                      <a:r>
                        <a:rPr lang="en-US" sz="1400" kern="100" dirty="0">
                          <a:effectLst/>
                          <a:latin typeface="楷体" panose="02010609060101010101" pitchFamily="49" charset="-122"/>
                          <a:ea typeface="楷体" panose="02010609060101010101" pitchFamily="49" charset="-122"/>
                        </a:rPr>
                        <a:t>AI </a:t>
                      </a:r>
                      <a:r>
                        <a:rPr lang="zh-CN" sz="1400" kern="100" dirty="0">
                          <a:effectLst/>
                          <a:latin typeface="楷体" panose="02010609060101010101" pitchFamily="49" charset="-122"/>
                          <a:ea typeface="楷体" panose="02010609060101010101" pitchFamily="49" charset="-122"/>
                        </a:rPr>
                        <a:t>生成内容，</a:t>
                      </a:r>
                      <a:r>
                        <a:rPr lang="zh-CN" sz="1400" kern="100" dirty="0">
                          <a:effectLst/>
                          <a:highlight>
                            <a:srgbClr val="FFFF00"/>
                          </a:highlight>
                          <a:latin typeface="楷体" panose="02010609060101010101" pitchFamily="49" charset="-122"/>
                          <a:ea typeface="楷体" panose="02010609060101010101" pitchFamily="49" charset="-122"/>
                        </a:rPr>
                        <a:t>必须进行明确的标记</a:t>
                      </a:r>
                      <a:r>
                        <a:rPr lang="zh-CN" sz="1400" kern="100" dirty="0">
                          <a:effectLst/>
                          <a:latin typeface="楷体" panose="02010609060101010101" pitchFamily="49" charset="-122"/>
                          <a:ea typeface="楷体" panose="02010609060101010101" pitchFamily="49" charset="-122"/>
                        </a:rPr>
                        <a:t>。</a:t>
                      </a:r>
                      <a:endParaRPr lang="zh-CN" sz="14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58284" marR="58284" marT="0" marB="0"/>
                </a:tc>
                <a:extLst>
                  <a:ext uri="{0D108BD9-81ED-4DB2-BD59-A6C34878D82A}">
                    <a16:rowId xmlns:a16="http://schemas.microsoft.com/office/drawing/2014/main" val="726266208"/>
                  </a:ext>
                </a:extLst>
              </a:tr>
              <a:tr h="454278">
                <a:tc>
                  <a:txBody>
                    <a:bodyPr/>
                    <a:lstStyle/>
                    <a:p>
                      <a:pPr algn="ctr"/>
                      <a:r>
                        <a:rPr lang="zh-CN" sz="1400" kern="100">
                          <a:effectLst/>
                          <a:latin typeface="楷体" panose="02010609060101010101" pitchFamily="49" charset="-122"/>
                          <a:ea typeface="楷体" panose="02010609060101010101" pitchFamily="49" charset="-122"/>
                        </a:rPr>
                        <a:t>支持创新和中小企业的措施</a:t>
                      </a:r>
                      <a:endParaRPr lang="zh-CN" sz="1400" kern="100">
                        <a:effectLst/>
                        <a:latin typeface="楷体" panose="02010609060101010101" pitchFamily="49" charset="-122"/>
                        <a:ea typeface="楷体" panose="02010609060101010101" pitchFamily="49" charset="-122"/>
                        <a:cs typeface="Times New Roman" panose="02020603050405020304" pitchFamily="18" charset="0"/>
                      </a:endParaRPr>
                    </a:p>
                  </a:txBody>
                  <a:tcPr marL="58284" marR="58284" marT="0" marB="0"/>
                </a:tc>
                <a:tc>
                  <a:txBody>
                    <a:bodyPr/>
                    <a:lstStyle/>
                    <a:p>
                      <a:pPr algn="just"/>
                      <a:r>
                        <a:rPr lang="zh-CN" sz="1400" kern="100" dirty="0">
                          <a:effectLst/>
                          <a:latin typeface="楷体" panose="02010609060101010101" pitchFamily="49" charset="-122"/>
                          <a:ea typeface="楷体" panose="02010609060101010101" pitchFamily="49" charset="-122"/>
                        </a:rPr>
                        <a:t>在国家层面上建立</a:t>
                      </a:r>
                      <a:r>
                        <a:rPr lang="zh-CN" sz="1400" kern="100" dirty="0">
                          <a:effectLst/>
                          <a:highlight>
                            <a:srgbClr val="FFFF00"/>
                          </a:highlight>
                          <a:latin typeface="楷体" panose="02010609060101010101" pitchFamily="49" charset="-122"/>
                          <a:ea typeface="楷体" panose="02010609060101010101" pitchFamily="49" charset="-122"/>
                        </a:rPr>
                        <a:t>沙箱</a:t>
                      </a:r>
                      <a:r>
                        <a:rPr lang="zh-CN" sz="1400" kern="100" dirty="0">
                          <a:effectLst/>
                          <a:latin typeface="楷体" panose="02010609060101010101" pitchFamily="49" charset="-122"/>
                          <a:ea typeface="楷体" panose="02010609060101010101" pitchFamily="49" charset="-122"/>
                        </a:rPr>
                        <a:t>和现实世界的测试环境，特别是针对中小企业在其产品进入市场之前，提供开发和训练创新</a:t>
                      </a:r>
                      <a:r>
                        <a:rPr lang="en-US" sz="1400" kern="100" dirty="0">
                          <a:effectLst/>
                          <a:latin typeface="楷体" panose="02010609060101010101" pitchFamily="49" charset="-122"/>
                          <a:ea typeface="楷体" panose="02010609060101010101" pitchFamily="49" charset="-122"/>
                        </a:rPr>
                        <a:t>AI</a:t>
                      </a:r>
                      <a:r>
                        <a:rPr lang="zh-CN" sz="1400" kern="100" dirty="0">
                          <a:effectLst/>
                          <a:latin typeface="楷体" panose="02010609060101010101" pitchFamily="49" charset="-122"/>
                          <a:ea typeface="楷体" panose="02010609060101010101" pitchFamily="49" charset="-122"/>
                        </a:rPr>
                        <a:t>技术的机会。</a:t>
                      </a:r>
                      <a:endParaRPr lang="zh-CN" sz="14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58284" marR="58284" marT="0" marB="0"/>
                </a:tc>
                <a:extLst>
                  <a:ext uri="{0D108BD9-81ED-4DB2-BD59-A6C34878D82A}">
                    <a16:rowId xmlns:a16="http://schemas.microsoft.com/office/drawing/2014/main" val="2573778134"/>
                  </a:ext>
                </a:extLst>
              </a:tr>
            </a:tbl>
          </a:graphicData>
        </a:graphic>
      </p:graphicFrame>
      <p:sp>
        <p:nvSpPr>
          <p:cNvPr id="3" name="Rectangle 1">
            <a:extLst>
              <a:ext uri="{FF2B5EF4-FFF2-40B4-BE49-F238E27FC236}">
                <a16:creationId xmlns:a16="http://schemas.microsoft.com/office/drawing/2014/main" id="{F3D7A90D-3EF9-40D4-9587-3E52D9545CAC}"/>
              </a:ext>
            </a:extLst>
          </p:cNvPr>
          <p:cNvSpPr>
            <a:spLocks noChangeArrowheads="1"/>
          </p:cNvSpPr>
          <p:nvPr/>
        </p:nvSpPr>
        <p:spPr bwMode="auto">
          <a:xfrm>
            <a:off x="2333625" y="13541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74309487"/>
      </p:ext>
    </p:extLst>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16"/>
                                        </p:tgtEl>
                                        <p:attrNameLst>
                                          <p:attrName>style.visibility</p:attrName>
                                        </p:attrNameLst>
                                      </p:cBhvr>
                                      <p:to>
                                        <p:strVal val="visible"/>
                                      </p:to>
                                    </p:set>
                                    <p:anim calcmode="lin" valueType="num">
                                      <p:cBhvr>
                                        <p:cTn id="7" dur="500" fill="hold"/>
                                        <p:tgtEl>
                                          <p:spTgt spid="1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16"/>
                                        </p:tgtEl>
                                        <p:attrNameLst>
                                          <p:attrName>ppt_y</p:attrName>
                                        </p:attrNameLst>
                                      </p:cBhvr>
                                      <p:tavLst>
                                        <p:tav tm="0">
                                          <p:val>
                                            <p:strVal val="#ppt_y"/>
                                          </p:val>
                                        </p:tav>
                                        <p:tav tm="100000">
                                          <p:val>
                                            <p:strVal val="#ppt_y"/>
                                          </p:val>
                                        </p:tav>
                                      </p:tavLst>
                                    </p:anim>
                                    <p:anim calcmode="lin" valueType="num">
                                      <p:cBhvr>
                                        <p:cTn id="9" dur="500" fill="hold"/>
                                        <p:tgtEl>
                                          <p:spTgt spid="1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16"/>
                                        </p:tgtEl>
                                      </p:cBhvr>
                                    </p:animEffect>
                                  </p:childTnLst>
                                </p:cTn>
                              </p:par>
                            </p:childTnLst>
                          </p:cTn>
                        </p:par>
                        <p:par>
                          <p:cTn id="12" fill="hold">
                            <p:stCondLst>
                              <p:cond delay="950"/>
                            </p:stCondLst>
                            <p:childTnLst>
                              <p:par>
                                <p:cTn id="13" presetID="22" presetClass="entr" presetSubtype="8" fill="hold" nodeType="after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wipe(left)">
                                      <p:cBhvr>
                                        <p:cTn id="15" dur="3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华文楷体" panose="02010600040101010101" pitchFamily="2" charset="-122"/>
              <a:ea typeface="华文楷体" panose="02010600040101010101" pitchFamily="2" charset="-122"/>
            </a:endParaRPr>
          </a:p>
        </p:txBody>
      </p:sp>
      <p:sp>
        <p:nvSpPr>
          <p:cNvPr id="12" name="文本框 11"/>
          <p:cNvSpPr txBox="1"/>
          <p:nvPr/>
        </p:nvSpPr>
        <p:spPr>
          <a:xfrm>
            <a:off x="2483768" y="2709756"/>
            <a:ext cx="4171762" cy="838691"/>
          </a:xfrm>
          <a:prstGeom prst="rect">
            <a:avLst/>
          </a:prstGeom>
          <a:noFill/>
        </p:spPr>
        <p:txBody>
          <a:bodyPr wrap="square" lIns="68580" tIns="34290" rIns="68580" bIns="34290" rtlCol="0">
            <a:spAutoFit/>
          </a:bodyPr>
          <a:lstStyle/>
          <a:p>
            <a:pPr algn="ctr"/>
            <a:r>
              <a:rPr lang="zh-CN" altLang="en-US" sz="3400" b="1" dirty="0">
                <a:solidFill>
                  <a:srgbClr val="1B4367"/>
                </a:solidFill>
                <a:latin typeface="华文楷体" panose="02010600040101010101" pitchFamily="2" charset="-122"/>
                <a:ea typeface="华文楷体" panose="02010600040101010101" pitchFamily="2" charset="-122"/>
                <a:cs typeface="+mn-ea"/>
                <a:sym typeface="+mn-lt"/>
              </a:rPr>
              <a:t>法律责任</a:t>
            </a:r>
            <a:endParaRPr lang="en-US" altLang="zh-CN" sz="3400" b="1" dirty="0">
              <a:solidFill>
                <a:srgbClr val="1B4367"/>
              </a:solidFill>
              <a:latin typeface="华文楷体" panose="02010600040101010101" pitchFamily="2" charset="-122"/>
              <a:ea typeface="华文楷体" panose="02010600040101010101" pitchFamily="2" charset="-122"/>
              <a:cs typeface="+mn-ea"/>
              <a:sym typeface="+mn-lt"/>
            </a:endParaRPr>
          </a:p>
          <a:p>
            <a:pPr algn="ctr"/>
            <a:r>
              <a:rPr lang="en-US" altLang="zh-CN" sz="1600" b="1" dirty="0">
                <a:solidFill>
                  <a:srgbClr val="1B4367"/>
                </a:solidFill>
                <a:latin typeface="华文楷体" panose="02010600040101010101" pitchFamily="2" charset="-122"/>
                <a:ea typeface="华文楷体" panose="02010600040101010101" pitchFamily="2" charset="-122"/>
                <a:cs typeface="+mn-ea"/>
                <a:sym typeface="+mn-lt"/>
              </a:rPr>
              <a:t>——</a:t>
            </a:r>
            <a:r>
              <a:rPr lang="zh-CN" altLang="en-US" sz="1600" b="1" dirty="0">
                <a:solidFill>
                  <a:srgbClr val="1B4367"/>
                </a:solidFill>
                <a:latin typeface="华文楷体" panose="02010600040101010101" pitchFamily="2" charset="-122"/>
                <a:ea typeface="华文楷体" panose="02010600040101010101" pitchFamily="2" charset="-122"/>
                <a:cs typeface="+mn-ea"/>
                <a:sym typeface="+mn-lt"/>
              </a:rPr>
              <a:t>以高风险</a:t>
            </a:r>
            <a:r>
              <a:rPr lang="en-US" altLang="zh-CN" sz="1600" b="1" dirty="0">
                <a:solidFill>
                  <a:srgbClr val="1B4367"/>
                </a:solidFill>
                <a:latin typeface="华文楷体" panose="02010600040101010101" pitchFamily="2" charset="-122"/>
                <a:ea typeface="华文楷体" panose="02010600040101010101" pitchFamily="2" charset="-122"/>
                <a:cs typeface="+mn-ea"/>
                <a:sym typeface="+mn-lt"/>
              </a:rPr>
              <a:t>AI</a:t>
            </a:r>
            <a:r>
              <a:rPr lang="zh-CN" altLang="en-US" sz="1600" b="1" dirty="0">
                <a:solidFill>
                  <a:srgbClr val="1B4367"/>
                </a:solidFill>
                <a:latin typeface="华文楷体" panose="02010600040101010101" pitchFamily="2" charset="-122"/>
                <a:ea typeface="华文楷体" panose="02010600040101010101" pitchFamily="2" charset="-122"/>
                <a:cs typeface="+mn-ea"/>
                <a:sym typeface="+mn-lt"/>
              </a:rPr>
              <a:t>系统提供者为例</a:t>
            </a:r>
          </a:p>
        </p:txBody>
      </p:sp>
      <p:sp>
        <p:nvSpPr>
          <p:cNvPr id="95" name="文本框 11"/>
          <p:cNvSpPr txBox="1"/>
          <p:nvPr/>
        </p:nvSpPr>
        <p:spPr>
          <a:xfrm>
            <a:off x="3713476" y="1575042"/>
            <a:ext cx="1732894" cy="828240"/>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latin typeface="华文楷体" panose="02010600040101010101" pitchFamily="2" charset="-122"/>
                <a:ea typeface="华文楷体" panose="02010600040101010101" pitchFamily="2" charset="-122"/>
                <a:cs typeface="+mn-ea"/>
                <a:sym typeface="+mn-lt"/>
              </a:rPr>
              <a:t>04</a:t>
            </a:r>
            <a:endParaRPr lang="zh-CN" altLang="en-US" sz="5400" dirty="0">
              <a:solidFill>
                <a:schemeClr val="bg1"/>
              </a:solidFill>
              <a:latin typeface="华文楷体" panose="02010600040101010101" pitchFamily="2" charset="-122"/>
              <a:ea typeface="华文楷体" panose="02010600040101010101" pitchFamily="2" charset="-122"/>
              <a:cs typeface="+mn-ea"/>
              <a:sym typeface="+mn-lt"/>
            </a:endParaRPr>
          </a:p>
          <a:p>
            <a:pPr algn="ctr">
              <a:lnSpc>
                <a:spcPts val="3000"/>
              </a:lnSpc>
            </a:pPr>
            <a:r>
              <a:rPr lang="en-US" altLang="zh-CN" sz="2400" dirty="0">
                <a:solidFill>
                  <a:schemeClr val="bg1"/>
                </a:solidFill>
                <a:latin typeface="华文楷体" panose="02010600040101010101" pitchFamily="2" charset="-122"/>
                <a:ea typeface="华文楷体" panose="02010600040101010101" pitchFamily="2" charset="-122"/>
                <a:cs typeface="+mn-ea"/>
                <a:sym typeface="+mn-lt"/>
              </a:rPr>
              <a:t>PART </a:t>
            </a:r>
          </a:p>
        </p:txBody>
      </p:sp>
    </p:spTree>
    <p:extLst>
      <p:ext uri="{BB962C8B-B14F-4D97-AF65-F5344CB8AC3E}">
        <p14:creationId xmlns:p14="http://schemas.microsoft.com/office/powerpoint/2010/main" val="235765336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600"/>
                                        <p:tgtEl>
                                          <p:spTgt spid="2"/>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95"/>
                                        </p:tgtEl>
                                        <p:attrNameLst>
                                          <p:attrName>style.visibility</p:attrName>
                                        </p:attrNameLst>
                                      </p:cBhvr>
                                      <p:to>
                                        <p:strVal val="visible"/>
                                      </p:to>
                                    </p:set>
                                    <p:anim calcmode="lin" valueType="num">
                                      <p:cBhvr>
                                        <p:cTn id="11" dur="500" fill="hold"/>
                                        <p:tgtEl>
                                          <p:spTgt spid="95"/>
                                        </p:tgtEl>
                                        <p:attrNameLst>
                                          <p:attrName>ppt_w</p:attrName>
                                        </p:attrNameLst>
                                      </p:cBhvr>
                                      <p:tavLst>
                                        <p:tav tm="0">
                                          <p:val>
                                            <p:fltVal val="0"/>
                                          </p:val>
                                        </p:tav>
                                        <p:tav tm="100000">
                                          <p:val>
                                            <p:strVal val="#ppt_w"/>
                                          </p:val>
                                        </p:tav>
                                      </p:tavLst>
                                    </p:anim>
                                    <p:anim calcmode="lin" valueType="num">
                                      <p:cBhvr>
                                        <p:cTn id="12" dur="500" fill="hold"/>
                                        <p:tgtEl>
                                          <p:spTgt spid="95"/>
                                        </p:tgtEl>
                                        <p:attrNameLst>
                                          <p:attrName>ppt_h</p:attrName>
                                        </p:attrNameLst>
                                      </p:cBhvr>
                                      <p:tavLst>
                                        <p:tav tm="0">
                                          <p:val>
                                            <p:fltVal val="0"/>
                                          </p:val>
                                        </p:tav>
                                        <p:tav tm="100000">
                                          <p:val>
                                            <p:strVal val="#ppt_h"/>
                                          </p:val>
                                        </p:tav>
                                      </p:tavLst>
                                    </p:anim>
                                    <p:animEffect transition="in" filter="fade">
                                      <p:cBhvr>
                                        <p:cTn id="13" dur="500"/>
                                        <p:tgtEl>
                                          <p:spTgt spid="95"/>
                                        </p:tgtEl>
                                      </p:cBhvr>
                                    </p:animEffect>
                                  </p:childTnLst>
                                </p:cTn>
                              </p:par>
                            </p:childTnLst>
                          </p:cTn>
                        </p:par>
                        <p:par>
                          <p:cTn id="14" fill="hold">
                            <p:stCondLst>
                              <p:cond delay="1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2"/>
                                        </p:tgtEl>
                                        <p:attrNameLst>
                                          <p:attrName>ppt_y</p:attrName>
                                        </p:attrNameLst>
                                      </p:cBhvr>
                                      <p:tavLst>
                                        <p:tav tm="0">
                                          <p:val>
                                            <p:strVal val="#ppt_y"/>
                                          </p:val>
                                        </p:tav>
                                        <p:tav tm="100000">
                                          <p:val>
                                            <p:strVal val="#ppt_y"/>
                                          </p:val>
                                        </p:tav>
                                      </p:tavLst>
                                    </p:anim>
                                    <p:anim calcmode="lin" valueType="num">
                                      <p:cBhvr>
                                        <p:cTn id="19"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p:bldP spid="9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文本框 15"/>
          <p:cNvSpPr txBox="1"/>
          <p:nvPr/>
        </p:nvSpPr>
        <p:spPr>
          <a:xfrm>
            <a:off x="724055" y="218835"/>
            <a:ext cx="5631921" cy="438582"/>
          </a:xfrm>
          <a:prstGeom prst="rect">
            <a:avLst/>
          </a:prstGeom>
          <a:noFill/>
        </p:spPr>
        <p:txBody>
          <a:bodyPr wrap="square" lIns="68580" tIns="34290" rIns="68580" bIns="34290" rtlCol="0">
            <a:spAutoFit/>
          </a:bodyPr>
          <a:lstStyle/>
          <a:p>
            <a:r>
              <a:rPr lang="zh-CN" altLang="en-US" sz="2400" b="1" dirty="0">
                <a:solidFill>
                  <a:srgbClr val="1B4367"/>
                </a:solidFill>
                <a:latin typeface="华文楷体" panose="02010600040101010101" pitchFamily="2" charset="-122"/>
                <a:ea typeface="华文楷体" panose="02010600040101010101" pitchFamily="2" charset="-122"/>
                <a:cs typeface="+mn-ea"/>
                <a:sym typeface="+mn-lt"/>
              </a:rPr>
              <a:t>法律责任</a:t>
            </a:r>
          </a:p>
        </p:txBody>
      </p:sp>
      <p:cxnSp>
        <p:nvCxnSpPr>
          <p:cNvPr id="45" name="直接连接符 44"/>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0C308BD8-DC4A-4A4F-BA3D-8D709A00C50D}"/>
              </a:ext>
            </a:extLst>
          </p:cNvPr>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49561" y="836779"/>
            <a:ext cx="7665789" cy="3998238"/>
          </a:xfrm>
          <a:prstGeom prst="rect">
            <a:avLst/>
          </a:prstGeom>
          <a:noFill/>
          <a:ln>
            <a:noFill/>
          </a:ln>
        </p:spPr>
      </p:pic>
    </p:spTree>
    <p:extLst>
      <p:ext uri="{BB962C8B-B14F-4D97-AF65-F5344CB8AC3E}">
        <p14:creationId xmlns:p14="http://schemas.microsoft.com/office/powerpoint/2010/main" val="3075612697"/>
      </p:ext>
    </p:extLst>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16"/>
                                        </p:tgtEl>
                                        <p:attrNameLst>
                                          <p:attrName>style.visibility</p:attrName>
                                        </p:attrNameLst>
                                      </p:cBhvr>
                                      <p:to>
                                        <p:strVal val="visible"/>
                                      </p:to>
                                    </p:set>
                                    <p:anim calcmode="lin" valueType="num">
                                      <p:cBhvr>
                                        <p:cTn id="7" dur="500" fill="hold"/>
                                        <p:tgtEl>
                                          <p:spTgt spid="1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16"/>
                                        </p:tgtEl>
                                        <p:attrNameLst>
                                          <p:attrName>ppt_y</p:attrName>
                                        </p:attrNameLst>
                                      </p:cBhvr>
                                      <p:tavLst>
                                        <p:tav tm="0">
                                          <p:val>
                                            <p:strVal val="#ppt_y"/>
                                          </p:val>
                                        </p:tav>
                                        <p:tav tm="100000">
                                          <p:val>
                                            <p:strVal val="#ppt_y"/>
                                          </p:val>
                                        </p:tav>
                                      </p:tavLst>
                                    </p:anim>
                                    <p:anim calcmode="lin" valueType="num">
                                      <p:cBhvr>
                                        <p:cTn id="9" dur="500" fill="hold"/>
                                        <p:tgtEl>
                                          <p:spTgt spid="1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16"/>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wipe(left)">
                                      <p:cBhvr>
                                        <p:cTn id="15" dur="3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华文楷体" panose="02010600040101010101" pitchFamily="2" charset="-122"/>
              <a:ea typeface="华文楷体" panose="02010600040101010101" pitchFamily="2" charset="-122"/>
            </a:endParaRPr>
          </a:p>
        </p:txBody>
      </p:sp>
      <p:sp>
        <p:nvSpPr>
          <p:cNvPr id="12" name="文本框 11"/>
          <p:cNvSpPr txBox="1"/>
          <p:nvPr/>
        </p:nvSpPr>
        <p:spPr>
          <a:xfrm>
            <a:off x="2486119" y="2740219"/>
            <a:ext cx="4171762" cy="592470"/>
          </a:xfrm>
          <a:prstGeom prst="rect">
            <a:avLst/>
          </a:prstGeom>
          <a:noFill/>
        </p:spPr>
        <p:txBody>
          <a:bodyPr wrap="square" lIns="68580" tIns="34290" rIns="68580" bIns="34290" rtlCol="0">
            <a:spAutoFit/>
          </a:bodyPr>
          <a:lstStyle/>
          <a:p>
            <a:pPr algn="ctr"/>
            <a:r>
              <a:rPr lang="zh-CN" altLang="en-US" sz="3400" b="1" dirty="0">
                <a:solidFill>
                  <a:srgbClr val="1B4367"/>
                </a:solidFill>
                <a:latin typeface="华文楷体" panose="02010600040101010101" pitchFamily="2" charset="-122"/>
                <a:ea typeface="华文楷体" panose="02010600040101010101" pitchFamily="2" charset="-122"/>
                <a:cs typeface="+mn-ea"/>
                <a:sym typeface="+mn-lt"/>
              </a:rPr>
              <a:t>总结与展望</a:t>
            </a:r>
            <a:endParaRPr lang="zh-CN" altLang="en-US" sz="1600" b="1" dirty="0">
              <a:solidFill>
                <a:srgbClr val="1B4367"/>
              </a:solidFill>
              <a:latin typeface="华文楷体" panose="02010600040101010101" pitchFamily="2" charset="-122"/>
              <a:ea typeface="华文楷体" panose="02010600040101010101" pitchFamily="2" charset="-122"/>
              <a:cs typeface="+mn-ea"/>
              <a:sym typeface="+mn-lt"/>
            </a:endParaRPr>
          </a:p>
        </p:txBody>
      </p:sp>
      <p:sp>
        <p:nvSpPr>
          <p:cNvPr id="95" name="文本框 11"/>
          <p:cNvSpPr txBox="1"/>
          <p:nvPr/>
        </p:nvSpPr>
        <p:spPr>
          <a:xfrm>
            <a:off x="3713476" y="1575042"/>
            <a:ext cx="1732894" cy="828240"/>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latin typeface="华文楷体" panose="02010600040101010101" pitchFamily="2" charset="-122"/>
                <a:ea typeface="华文楷体" panose="02010600040101010101" pitchFamily="2" charset="-122"/>
                <a:cs typeface="+mn-ea"/>
                <a:sym typeface="+mn-lt"/>
              </a:rPr>
              <a:t>05</a:t>
            </a:r>
            <a:endParaRPr lang="zh-CN" altLang="en-US" sz="5400" dirty="0">
              <a:solidFill>
                <a:schemeClr val="bg1"/>
              </a:solidFill>
              <a:latin typeface="华文楷体" panose="02010600040101010101" pitchFamily="2" charset="-122"/>
              <a:ea typeface="华文楷体" panose="02010600040101010101" pitchFamily="2" charset="-122"/>
              <a:cs typeface="+mn-ea"/>
              <a:sym typeface="+mn-lt"/>
            </a:endParaRPr>
          </a:p>
          <a:p>
            <a:pPr algn="ctr">
              <a:lnSpc>
                <a:spcPts val="3000"/>
              </a:lnSpc>
            </a:pPr>
            <a:r>
              <a:rPr lang="en-US" altLang="zh-CN" sz="2400" dirty="0">
                <a:solidFill>
                  <a:schemeClr val="bg1"/>
                </a:solidFill>
                <a:latin typeface="华文楷体" panose="02010600040101010101" pitchFamily="2" charset="-122"/>
                <a:ea typeface="华文楷体" panose="02010600040101010101" pitchFamily="2" charset="-122"/>
                <a:cs typeface="+mn-ea"/>
                <a:sym typeface="+mn-lt"/>
              </a:rPr>
              <a:t>PART </a:t>
            </a:r>
          </a:p>
        </p:txBody>
      </p:sp>
    </p:spTree>
    <p:extLst>
      <p:ext uri="{BB962C8B-B14F-4D97-AF65-F5344CB8AC3E}">
        <p14:creationId xmlns:p14="http://schemas.microsoft.com/office/powerpoint/2010/main" val="255267457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600"/>
                                        <p:tgtEl>
                                          <p:spTgt spid="2"/>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95"/>
                                        </p:tgtEl>
                                        <p:attrNameLst>
                                          <p:attrName>style.visibility</p:attrName>
                                        </p:attrNameLst>
                                      </p:cBhvr>
                                      <p:to>
                                        <p:strVal val="visible"/>
                                      </p:to>
                                    </p:set>
                                    <p:anim calcmode="lin" valueType="num">
                                      <p:cBhvr>
                                        <p:cTn id="11" dur="500" fill="hold"/>
                                        <p:tgtEl>
                                          <p:spTgt spid="95"/>
                                        </p:tgtEl>
                                        <p:attrNameLst>
                                          <p:attrName>ppt_w</p:attrName>
                                        </p:attrNameLst>
                                      </p:cBhvr>
                                      <p:tavLst>
                                        <p:tav tm="0">
                                          <p:val>
                                            <p:fltVal val="0"/>
                                          </p:val>
                                        </p:tav>
                                        <p:tav tm="100000">
                                          <p:val>
                                            <p:strVal val="#ppt_w"/>
                                          </p:val>
                                        </p:tav>
                                      </p:tavLst>
                                    </p:anim>
                                    <p:anim calcmode="lin" valueType="num">
                                      <p:cBhvr>
                                        <p:cTn id="12" dur="500" fill="hold"/>
                                        <p:tgtEl>
                                          <p:spTgt spid="95"/>
                                        </p:tgtEl>
                                        <p:attrNameLst>
                                          <p:attrName>ppt_h</p:attrName>
                                        </p:attrNameLst>
                                      </p:cBhvr>
                                      <p:tavLst>
                                        <p:tav tm="0">
                                          <p:val>
                                            <p:fltVal val="0"/>
                                          </p:val>
                                        </p:tav>
                                        <p:tav tm="100000">
                                          <p:val>
                                            <p:strVal val="#ppt_h"/>
                                          </p:val>
                                        </p:tav>
                                      </p:tavLst>
                                    </p:anim>
                                    <p:animEffect transition="in" filter="fade">
                                      <p:cBhvr>
                                        <p:cTn id="13" dur="500"/>
                                        <p:tgtEl>
                                          <p:spTgt spid="95"/>
                                        </p:tgtEl>
                                      </p:cBhvr>
                                    </p:animEffect>
                                  </p:childTnLst>
                                </p:cTn>
                              </p:par>
                            </p:childTnLst>
                          </p:cTn>
                        </p:par>
                        <p:par>
                          <p:cTn id="14" fill="hold">
                            <p:stCondLst>
                              <p:cond delay="1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2"/>
                                        </p:tgtEl>
                                        <p:attrNameLst>
                                          <p:attrName>ppt_y</p:attrName>
                                        </p:attrNameLst>
                                      </p:cBhvr>
                                      <p:tavLst>
                                        <p:tav tm="0">
                                          <p:val>
                                            <p:strVal val="#ppt_y"/>
                                          </p:val>
                                        </p:tav>
                                        <p:tav tm="100000">
                                          <p:val>
                                            <p:strVal val="#ppt_y"/>
                                          </p:val>
                                        </p:tav>
                                      </p:tavLst>
                                    </p:anim>
                                    <p:anim calcmode="lin" valueType="num">
                                      <p:cBhvr>
                                        <p:cTn id="19"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p:bldP spid="9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文本框 60"/>
          <p:cNvSpPr txBox="1"/>
          <p:nvPr/>
        </p:nvSpPr>
        <p:spPr>
          <a:xfrm>
            <a:off x="774478" y="1095999"/>
            <a:ext cx="7741993" cy="2619371"/>
          </a:xfrm>
          <a:prstGeom prst="rect">
            <a:avLst/>
          </a:prstGeom>
          <a:noFill/>
          <a:ln>
            <a:noFill/>
          </a:ln>
          <a:effectLst/>
          <a:extLst>
            <a:ext uri="{909E8E84-426E-40DD-AFC4-6F175D3DCCD1}">
              <a14:hiddenFill xmlns:a14="http://schemas.microsoft.com/office/drawing/2010/main">
                <a:solidFill>
                  <a:srgbClr val="424B51"/>
                </a:solidFill>
              </a14:hiddenFill>
            </a:ext>
          </a:extLst>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Wingdings" panose="05000000000000000000" pitchFamily="2" charset="2"/>
              <a:buChar char="Ø"/>
            </a:pPr>
            <a:r>
              <a:rPr lang="zh-CN" altLang="en-US" sz="1600" kern="0" dirty="0">
                <a:solidFill>
                  <a:schemeClr val="tx1">
                    <a:lumMod val="75000"/>
                    <a:lumOff val="25000"/>
                  </a:schemeClr>
                </a:solidFill>
                <a:latin typeface="华文楷体" panose="02010600040101010101" pitchFamily="2" charset="-122"/>
                <a:ea typeface="华文楷体" panose="02010600040101010101" pitchFamily="2" charset="-122"/>
                <a:cs typeface="+mn-ea"/>
                <a:sym typeface="+mn-lt"/>
              </a:rPr>
              <a:t>展望未来，随着人工智能技术的深入发展与广泛应用，相关的法律法规亦需与时俱进，应对新兴挑战与变化。在构建跨国</a:t>
            </a:r>
            <a:r>
              <a:rPr lang="en-US" altLang="zh-CN" sz="1600" kern="0" dirty="0">
                <a:solidFill>
                  <a:schemeClr val="tx1">
                    <a:lumMod val="75000"/>
                    <a:lumOff val="25000"/>
                  </a:schemeClr>
                </a:solidFill>
                <a:latin typeface="华文楷体" panose="02010600040101010101" pitchFamily="2" charset="-122"/>
                <a:ea typeface="华文楷体" panose="02010600040101010101" pitchFamily="2" charset="-122"/>
                <a:cs typeface="+mn-ea"/>
                <a:sym typeface="+mn-lt"/>
              </a:rPr>
              <a:t>AI</a:t>
            </a:r>
            <a:r>
              <a:rPr lang="zh-CN" altLang="en-US" sz="1600" kern="0" dirty="0">
                <a:solidFill>
                  <a:schemeClr val="tx1">
                    <a:lumMod val="75000"/>
                    <a:lumOff val="25000"/>
                  </a:schemeClr>
                </a:solidFill>
                <a:latin typeface="华文楷体" panose="02010600040101010101" pitchFamily="2" charset="-122"/>
                <a:ea typeface="华文楷体" panose="02010600040101010101" pitchFamily="2" charset="-122"/>
                <a:cs typeface="+mn-ea"/>
                <a:sym typeface="+mn-lt"/>
              </a:rPr>
              <a:t>监管标准的征途上，全球合作显得尤为关键，不仅能确保技术的进步普惠各国，还能有效遏制潜在的负面效应。</a:t>
            </a:r>
            <a:endParaRPr lang="en-US" altLang="zh-CN" sz="1600" kern="0" dirty="0">
              <a:solidFill>
                <a:schemeClr val="tx1">
                  <a:lumMod val="75000"/>
                  <a:lumOff val="25000"/>
                </a:schemeClr>
              </a:solidFill>
              <a:latin typeface="华文楷体" panose="02010600040101010101" pitchFamily="2" charset="-122"/>
              <a:ea typeface="华文楷体" panose="02010600040101010101" pitchFamily="2" charset="-122"/>
              <a:cs typeface="+mn-ea"/>
              <a:sym typeface="+mn-lt"/>
            </a:endParaRPr>
          </a:p>
          <a:p>
            <a:pPr marL="285750" indent="-285750">
              <a:lnSpc>
                <a:spcPct val="150000"/>
              </a:lnSpc>
              <a:buFont typeface="Wingdings" panose="05000000000000000000" pitchFamily="2" charset="2"/>
              <a:buChar char="Ø"/>
            </a:pPr>
            <a:endParaRPr lang="en-US" altLang="zh-CN" sz="1600" kern="0" dirty="0">
              <a:solidFill>
                <a:schemeClr val="tx1">
                  <a:lumMod val="75000"/>
                  <a:lumOff val="25000"/>
                </a:schemeClr>
              </a:solidFill>
              <a:latin typeface="华文楷体" panose="02010600040101010101" pitchFamily="2" charset="-122"/>
              <a:ea typeface="华文楷体" panose="02010600040101010101" pitchFamily="2" charset="-122"/>
              <a:cs typeface="+mn-ea"/>
              <a:sym typeface="+mn-lt"/>
            </a:endParaRPr>
          </a:p>
          <a:p>
            <a:pPr marL="285750" indent="-285750">
              <a:lnSpc>
                <a:spcPct val="150000"/>
              </a:lnSpc>
              <a:buFont typeface="Wingdings" panose="05000000000000000000" pitchFamily="2" charset="2"/>
              <a:buChar char="Ø"/>
            </a:pPr>
            <a:r>
              <a:rPr lang="zh-CN" altLang="en-US" sz="1600" kern="0" dirty="0">
                <a:solidFill>
                  <a:schemeClr val="tx1">
                    <a:lumMod val="75000"/>
                    <a:lumOff val="25000"/>
                  </a:schemeClr>
                </a:solidFill>
                <a:latin typeface="华文楷体" panose="02010600040101010101" pitchFamily="2" charset="-122"/>
                <a:ea typeface="华文楷体" panose="02010600040101010101" pitchFamily="2" charset="-122"/>
                <a:cs typeface="+mn-ea"/>
                <a:sym typeface="+mn-lt"/>
              </a:rPr>
              <a:t>在这一进程中，立法者、技术开发者及公众的密切合作和持续监督是促进健康发展的核心。通过这样的跨领域合作与对话，我们有望迎来一个更加安全、公平与创新的人工智能未来。</a:t>
            </a:r>
          </a:p>
        </p:txBody>
      </p:sp>
      <p:sp>
        <p:nvSpPr>
          <p:cNvPr id="116" name="文本框 15"/>
          <p:cNvSpPr txBox="1"/>
          <p:nvPr/>
        </p:nvSpPr>
        <p:spPr>
          <a:xfrm>
            <a:off x="724056" y="218835"/>
            <a:ext cx="3265238" cy="438582"/>
          </a:xfrm>
          <a:prstGeom prst="rect">
            <a:avLst/>
          </a:prstGeom>
          <a:noFill/>
        </p:spPr>
        <p:txBody>
          <a:bodyPr wrap="square" lIns="68580" tIns="34290" rIns="68580" bIns="34290" rtlCol="0">
            <a:spAutoFit/>
          </a:bodyPr>
          <a:lstStyle/>
          <a:p>
            <a:r>
              <a:rPr lang="zh-CN" altLang="en-US" sz="2400" b="1" dirty="0">
                <a:solidFill>
                  <a:srgbClr val="1B4367"/>
                </a:solidFill>
                <a:latin typeface="华文楷体" panose="02010600040101010101" pitchFamily="2" charset="-122"/>
                <a:ea typeface="华文楷体" panose="02010600040101010101" pitchFamily="2" charset="-122"/>
                <a:cs typeface="+mn-ea"/>
                <a:sym typeface="+mn-lt"/>
              </a:rPr>
              <a:t>总结与展望</a:t>
            </a:r>
          </a:p>
        </p:txBody>
      </p:sp>
      <p:cxnSp>
        <p:nvCxnSpPr>
          <p:cNvPr id="45" name="直接连接符 44"/>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0248456"/>
      </p:ext>
    </p:extLst>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16"/>
                                        </p:tgtEl>
                                        <p:attrNameLst>
                                          <p:attrName>style.visibility</p:attrName>
                                        </p:attrNameLst>
                                      </p:cBhvr>
                                      <p:to>
                                        <p:strVal val="visible"/>
                                      </p:to>
                                    </p:set>
                                    <p:anim calcmode="lin" valueType="num">
                                      <p:cBhvr>
                                        <p:cTn id="7" dur="500" fill="hold"/>
                                        <p:tgtEl>
                                          <p:spTgt spid="1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16"/>
                                        </p:tgtEl>
                                        <p:attrNameLst>
                                          <p:attrName>ppt_y</p:attrName>
                                        </p:attrNameLst>
                                      </p:cBhvr>
                                      <p:tavLst>
                                        <p:tav tm="0">
                                          <p:val>
                                            <p:strVal val="#ppt_y"/>
                                          </p:val>
                                        </p:tav>
                                        <p:tav tm="100000">
                                          <p:val>
                                            <p:strVal val="#ppt_y"/>
                                          </p:val>
                                        </p:tav>
                                      </p:tavLst>
                                    </p:anim>
                                    <p:anim calcmode="lin" valueType="num">
                                      <p:cBhvr>
                                        <p:cTn id="9" dur="500" fill="hold"/>
                                        <p:tgtEl>
                                          <p:spTgt spid="1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16"/>
                                        </p:tgtEl>
                                      </p:cBhvr>
                                    </p:animEffect>
                                  </p:childTnLst>
                                </p:cTn>
                              </p:par>
                            </p:childTnLst>
                          </p:cTn>
                        </p:par>
                        <p:par>
                          <p:cTn id="12" fill="hold">
                            <p:stCondLst>
                              <p:cond delay="700"/>
                            </p:stCondLst>
                            <p:childTnLst>
                              <p:par>
                                <p:cTn id="13" presetID="22" presetClass="entr" presetSubtype="8" fill="hold" nodeType="after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wipe(left)">
                                      <p:cBhvr>
                                        <p:cTn id="15" dur="300"/>
                                        <p:tgtEl>
                                          <p:spTgt spid="45"/>
                                        </p:tgtEl>
                                      </p:cBhvr>
                                    </p:animEffect>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61"/>
                                        </p:tgtEl>
                                        <p:attrNameLst>
                                          <p:attrName>style.visibility</p:attrName>
                                        </p:attrNameLst>
                                      </p:cBhvr>
                                      <p:to>
                                        <p:strVal val="visible"/>
                                      </p:to>
                                    </p:set>
                                    <p:animEffect transition="in" filter="fade">
                                      <p:cBhvr>
                                        <p:cTn id="19" dur="1000"/>
                                        <p:tgtEl>
                                          <p:spTgt spid="61"/>
                                        </p:tgtEl>
                                      </p:cBhvr>
                                    </p:animEffect>
                                    <p:anim calcmode="lin" valueType="num">
                                      <p:cBhvr>
                                        <p:cTn id="20" dur="1000" fill="hold"/>
                                        <p:tgtEl>
                                          <p:spTgt spid="61"/>
                                        </p:tgtEl>
                                        <p:attrNameLst>
                                          <p:attrName>ppt_x</p:attrName>
                                        </p:attrNameLst>
                                      </p:cBhvr>
                                      <p:tavLst>
                                        <p:tav tm="0">
                                          <p:val>
                                            <p:strVal val="#ppt_x"/>
                                          </p:val>
                                        </p:tav>
                                        <p:tav tm="100000">
                                          <p:val>
                                            <p:strVal val="#ppt_x"/>
                                          </p:val>
                                        </p:tav>
                                      </p:tavLst>
                                    </p:anim>
                                    <p:anim calcmode="lin" valueType="num">
                                      <p:cBhvr>
                                        <p:cTn id="21" dur="1000" fill="hold"/>
                                        <p:tgtEl>
                                          <p:spTgt spid="6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bldLvl="0"/>
      <p:bldP spid="116"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文本框 9"/>
          <p:cNvSpPr txBox="1"/>
          <p:nvPr/>
        </p:nvSpPr>
        <p:spPr>
          <a:xfrm>
            <a:off x="2374137" y="1884748"/>
            <a:ext cx="4272439" cy="1084912"/>
          </a:xfrm>
          <a:prstGeom prst="rect">
            <a:avLst/>
          </a:prstGeom>
          <a:noFill/>
        </p:spPr>
        <p:txBody>
          <a:bodyPr wrap="square" lIns="68580" tIns="34290" rIns="68580" bIns="34290" rtlCol="0">
            <a:spAutoFit/>
          </a:bodyPr>
          <a:lstStyle/>
          <a:p>
            <a:pPr algn="ctr">
              <a:defRPr/>
            </a:pPr>
            <a:r>
              <a:rPr lang="en-US" altLang="zh-CN" sz="6600" b="1" dirty="0">
                <a:solidFill>
                  <a:srgbClr val="1B4367"/>
                </a:solidFill>
                <a:latin typeface="华文楷体" panose="02010600040101010101" pitchFamily="2" charset="-122"/>
                <a:ea typeface="华文楷体" panose="02010600040101010101" pitchFamily="2" charset="-122"/>
                <a:cs typeface="+mn-ea"/>
                <a:sym typeface="+mn-lt"/>
              </a:rPr>
              <a:t>THANKS</a:t>
            </a:r>
          </a:p>
        </p:txBody>
      </p:sp>
      <p:sp>
        <p:nvSpPr>
          <p:cNvPr id="2" name="文本框 1"/>
          <p:cNvSpPr txBox="1"/>
          <p:nvPr/>
        </p:nvSpPr>
        <p:spPr>
          <a:xfrm>
            <a:off x="3130871" y="2849778"/>
            <a:ext cx="2758969" cy="992579"/>
          </a:xfrm>
          <a:prstGeom prst="rect">
            <a:avLst/>
          </a:prstGeom>
          <a:noFill/>
        </p:spPr>
        <p:txBody>
          <a:bodyPr wrap="square" lIns="68580" tIns="34290" rIns="68580" bIns="34290" rtlCol="0">
            <a:spAutoFit/>
          </a:bodyPr>
          <a:lstStyle/>
          <a:p>
            <a:pPr algn="ctr">
              <a:defRPr/>
            </a:pPr>
            <a:r>
              <a:rPr lang="zh-CN" altLang="en-US" sz="3000" dirty="0">
                <a:solidFill>
                  <a:srgbClr val="1B4367"/>
                </a:solidFill>
                <a:latin typeface="华文楷体" panose="02010600040101010101" pitchFamily="2" charset="-122"/>
                <a:ea typeface="华文楷体" panose="02010600040101010101" pitchFamily="2" charset="-122"/>
                <a:cs typeface="+mn-ea"/>
                <a:sym typeface="+mn-lt"/>
              </a:rPr>
              <a:t>感谢聆听</a:t>
            </a:r>
            <a:endParaRPr lang="en-US" altLang="zh-CN" sz="3000" dirty="0">
              <a:solidFill>
                <a:srgbClr val="1B4367"/>
              </a:solidFill>
              <a:latin typeface="华文楷体" panose="02010600040101010101" pitchFamily="2" charset="-122"/>
              <a:ea typeface="华文楷体" panose="02010600040101010101" pitchFamily="2" charset="-122"/>
              <a:cs typeface="+mn-ea"/>
              <a:sym typeface="+mn-lt"/>
            </a:endParaRPr>
          </a:p>
          <a:p>
            <a:pPr algn="ctr">
              <a:defRPr/>
            </a:pPr>
            <a:r>
              <a:rPr lang="zh-CN" altLang="en-US" sz="3000" dirty="0">
                <a:solidFill>
                  <a:srgbClr val="1B4367"/>
                </a:solidFill>
                <a:latin typeface="华文楷体" panose="02010600040101010101" pitchFamily="2" charset="-122"/>
                <a:ea typeface="华文楷体" panose="02010600040101010101" pitchFamily="2" charset="-122"/>
                <a:cs typeface="+mn-ea"/>
                <a:sym typeface="+mn-lt"/>
              </a:rPr>
              <a:t>欢迎批评指正</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ppt_w</p:attrName>
                                        </p:attrNameLst>
                                      </p:cBhvr>
                                      <p:tavLst>
                                        <p:tav tm="0">
                                          <p:val>
                                            <p:fltVal val="0"/>
                                          </p:val>
                                        </p:tav>
                                        <p:tav tm="100000">
                                          <p:val>
                                            <p:strVal val="#ppt_w"/>
                                          </p:val>
                                        </p:tav>
                                      </p:tavLst>
                                    </p:anim>
                                    <p:anim calcmode="lin" valueType="num">
                                      <p:cBhvr>
                                        <p:cTn id="14" dur="500" fill="hold"/>
                                        <p:tgtEl>
                                          <p:spTgt spid="2"/>
                                        </p:tgtEl>
                                        <p:attrNameLst>
                                          <p:attrName>ppt_h</p:attrName>
                                        </p:attrNameLst>
                                      </p:cBhvr>
                                      <p:tavLst>
                                        <p:tav tm="0">
                                          <p:val>
                                            <p:fltVal val="0"/>
                                          </p:val>
                                        </p:tav>
                                        <p:tav tm="100000">
                                          <p:val>
                                            <p:strVal val="#ppt_h"/>
                                          </p:val>
                                        </p:tav>
                                      </p:tavLst>
                                    </p:anim>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5653997" y="559735"/>
            <a:ext cx="2183948" cy="390555"/>
          </a:xfrm>
          <a:prstGeom prst="roundRect">
            <a:avLst/>
          </a:prstGeom>
          <a:solidFill>
            <a:srgbClr val="1B4367"/>
          </a:solidFill>
        </p:spPr>
        <p:txBody>
          <a:bodyPr wrap="square" rtlCol="0">
            <a:spAutoFit/>
          </a:bodyPr>
          <a:lstStyle/>
          <a:p>
            <a:pPr algn="ctr"/>
            <a:r>
              <a:rPr lang="zh-CN" altLang="en-US" sz="1700" dirty="0">
                <a:solidFill>
                  <a:schemeClr val="bg1"/>
                </a:solidFill>
                <a:latin typeface="华文楷体" panose="02010600040101010101" pitchFamily="2" charset="-122"/>
                <a:ea typeface="华文楷体" panose="02010600040101010101" pitchFamily="2" charset="-122"/>
                <a:cs typeface="+mn-ea"/>
                <a:sym typeface="+mn-lt"/>
              </a:rPr>
              <a:t>立法背景</a:t>
            </a:r>
          </a:p>
        </p:txBody>
      </p:sp>
      <p:grpSp>
        <p:nvGrpSpPr>
          <p:cNvPr id="2" name="组合 1"/>
          <p:cNvGrpSpPr/>
          <p:nvPr/>
        </p:nvGrpSpPr>
        <p:grpSpPr>
          <a:xfrm>
            <a:off x="5144719" y="539921"/>
            <a:ext cx="478533" cy="393570"/>
            <a:chOff x="5640108" y="966369"/>
            <a:chExt cx="476097" cy="391567"/>
          </a:xfrm>
        </p:grpSpPr>
        <p:sp>
          <p:nvSpPr>
            <p:cNvPr id="25" name="椭圆 24"/>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华文楷体" panose="02010600040101010101" pitchFamily="2" charset="-122"/>
                <a:ea typeface="华文楷体" panose="02010600040101010101" pitchFamily="2" charset="-122"/>
                <a:cs typeface="+mn-ea"/>
                <a:sym typeface="+mn-lt"/>
              </a:endParaRPr>
            </a:p>
          </p:txBody>
        </p:sp>
        <p:sp>
          <p:nvSpPr>
            <p:cNvPr id="26"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a:solidFill>
                    <a:schemeClr val="bg1"/>
                  </a:solidFill>
                  <a:latin typeface="华文楷体" panose="02010600040101010101" pitchFamily="2" charset="-122"/>
                  <a:ea typeface="华文楷体" panose="02010600040101010101" pitchFamily="2" charset="-122"/>
                  <a:cs typeface="+mn-ea"/>
                  <a:sym typeface="+mn-lt"/>
                </a:rPr>
                <a:t>01</a:t>
              </a:r>
            </a:p>
          </p:txBody>
        </p:sp>
      </p:grpSp>
      <p:sp>
        <p:nvSpPr>
          <p:cNvPr id="33" name="文本框 32"/>
          <p:cNvSpPr txBox="1"/>
          <p:nvPr/>
        </p:nvSpPr>
        <p:spPr>
          <a:xfrm>
            <a:off x="2866491" y="2012712"/>
            <a:ext cx="2147298" cy="769441"/>
          </a:xfrm>
          <a:prstGeom prst="rect">
            <a:avLst/>
          </a:prstGeom>
          <a:noFill/>
        </p:spPr>
        <p:txBody>
          <a:bodyPr vert="horz" wrap="square" rtlCol="0">
            <a:spAutoFit/>
          </a:bodyPr>
          <a:lstStyle/>
          <a:p>
            <a:r>
              <a:rPr lang="zh-CN" altLang="en-US" sz="4400" b="1" spc="-225" dirty="0">
                <a:solidFill>
                  <a:srgbClr val="1B4367"/>
                </a:solidFill>
                <a:latin typeface="华文楷体" panose="02010600040101010101" pitchFamily="2" charset="-122"/>
                <a:ea typeface="华文楷体" panose="02010600040101010101" pitchFamily="2" charset="-122"/>
                <a:cs typeface="+mn-ea"/>
                <a:sym typeface="+mn-lt"/>
              </a:rPr>
              <a:t>目 录</a:t>
            </a:r>
          </a:p>
        </p:txBody>
      </p:sp>
      <p:sp>
        <p:nvSpPr>
          <p:cNvPr id="3" name="文本框 2"/>
          <p:cNvSpPr txBox="1"/>
          <p:nvPr/>
        </p:nvSpPr>
        <p:spPr>
          <a:xfrm>
            <a:off x="2866491" y="2643910"/>
            <a:ext cx="2113154" cy="461665"/>
          </a:xfrm>
          <a:prstGeom prst="rect">
            <a:avLst/>
          </a:prstGeom>
          <a:noFill/>
        </p:spPr>
        <p:txBody>
          <a:bodyPr vert="horz" wrap="square" rtlCol="0">
            <a:spAutoFit/>
          </a:bodyPr>
          <a:lstStyle/>
          <a:p>
            <a:r>
              <a:rPr lang="en-US" altLang="zh-CN" sz="2400" b="1" dirty="0">
                <a:solidFill>
                  <a:srgbClr val="1B4367"/>
                </a:solidFill>
                <a:latin typeface="华文楷体" panose="02010600040101010101" pitchFamily="2" charset="-122"/>
                <a:ea typeface="华文楷体" panose="02010600040101010101" pitchFamily="2" charset="-122"/>
                <a:cs typeface="+mn-ea"/>
                <a:sym typeface="+mn-lt"/>
              </a:rPr>
              <a:t>CONTENTS</a:t>
            </a:r>
          </a:p>
        </p:txBody>
      </p:sp>
      <p:sp>
        <p:nvSpPr>
          <p:cNvPr id="79" name="文本框 10"/>
          <p:cNvSpPr txBox="1"/>
          <p:nvPr/>
        </p:nvSpPr>
        <p:spPr>
          <a:xfrm>
            <a:off x="5623251" y="2227271"/>
            <a:ext cx="2214693" cy="390555"/>
          </a:xfrm>
          <a:prstGeom prst="roundRect">
            <a:avLst/>
          </a:prstGeom>
          <a:solidFill>
            <a:srgbClr val="1B4367"/>
          </a:solidFill>
        </p:spPr>
        <p:txBody>
          <a:bodyPr wrap="square" rtlCol="0">
            <a:spAutoFit/>
          </a:bodyPr>
          <a:lstStyle/>
          <a:p>
            <a:pPr algn="ctr"/>
            <a:r>
              <a:rPr lang="zh-CN" altLang="en-US" sz="1700" dirty="0">
                <a:solidFill>
                  <a:schemeClr val="bg1"/>
                </a:solidFill>
                <a:latin typeface="华文楷体" panose="02010600040101010101" pitchFamily="2" charset="-122"/>
                <a:ea typeface="华文楷体" panose="02010600040101010101" pitchFamily="2" charset="-122"/>
                <a:cs typeface="+mn-ea"/>
                <a:sym typeface="+mn-lt"/>
              </a:rPr>
              <a:t>监管框架</a:t>
            </a:r>
          </a:p>
        </p:txBody>
      </p:sp>
      <p:grpSp>
        <p:nvGrpSpPr>
          <p:cNvPr id="80" name="组合 79"/>
          <p:cNvGrpSpPr/>
          <p:nvPr/>
        </p:nvGrpSpPr>
        <p:grpSpPr>
          <a:xfrm>
            <a:off x="5135754" y="2229400"/>
            <a:ext cx="478533" cy="393570"/>
            <a:chOff x="5640108" y="966369"/>
            <a:chExt cx="476097" cy="391567"/>
          </a:xfrm>
        </p:grpSpPr>
        <p:sp>
          <p:nvSpPr>
            <p:cNvPr id="81" name="椭圆 80"/>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华文楷体" panose="02010600040101010101" pitchFamily="2" charset="-122"/>
                <a:ea typeface="华文楷体" panose="02010600040101010101" pitchFamily="2" charset="-122"/>
                <a:cs typeface="+mn-ea"/>
                <a:sym typeface="+mn-lt"/>
              </a:endParaRPr>
            </a:p>
          </p:txBody>
        </p:sp>
        <p:sp>
          <p:nvSpPr>
            <p:cNvPr id="82" name="文本框 17"/>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a:solidFill>
                    <a:schemeClr val="bg1"/>
                  </a:solidFill>
                  <a:latin typeface="华文楷体" panose="02010600040101010101" pitchFamily="2" charset="-122"/>
                  <a:ea typeface="华文楷体" panose="02010600040101010101" pitchFamily="2" charset="-122"/>
                  <a:cs typeface="+mn-ea"/>
                  <a:sym typeface="+mn-lt"/>
                </a:rPr>
                <a:t>03</a:t>
              </a:r>
            </a:p>
          </p:txBody>
        </p:sp>
      </p:grpSp>
      <p:sp>
        <p:nvSpPr>
          <p:cNvPr id="4" name="燕尾形 3"/>
          <p:cNvSpPr/>
          <p:nvPr/>
        </p:nvSpPr>
        <p:spPr>
          <a:xfrm>
            <a:off x="4284324" y="2183489"/>
            <a:ext cx="256853" cy="448435"/>
          </a:xfrm>
          <a:prstGeom prst="chevron">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华文楷体" panose="02010600040101010101" pitchFamily="2" charset="-122"/>
              <a:ea typeface="华文楷体" panose="02010600040101010101" pitchFamily="2" charset="-122"/>
            </a:endParaRPr>
          </a:p>
        </p:txBody>
      </p:sp>
      <p:grpSp>
        <p:nvGrpSpPr>
          <p:cNvPr id="13" name="组合 12">
            <a:extLst>
              <a:ext uri="{FF2B5EF4-FFF2-40B4-BE49-F238E27FC236}">
                <a16:creationId xmlns:a16="http://schemas.microsoft.com/office/drawing/2014/main" id="{FDBDCAC6-EF52-4F57-86AD-820534DA76B6}"/>
              </a:ext>
            </a:extLst>
          </p:cNvPr>
          <p:cNvGrpSpPr/>
          <p:nvPr/>
        </p:nvGrpSpPr>
        <p:grpSpPr>
          <a:xfrm>
            <a:off x="5144719" y="1393503"/>
            <a:ext cx="478533" cy="393570"/>
            <a:chOff x="5640108" y="966369"/>
            <a:chExt cx="476097" cy="391567"/>
          </a:xfrm>
        </p:grpSpPr>
        <p:sp>
          <p:nvSpPr>
            <p:cNvPr id="14" name="椭圆 13">
              <a:extLst>
                <a:ext uri="{FF2B5EF4-FFF2-40B4-BE49-F238E27FC236}">
                  <a16:creationId xmlns:a16="http://schemas.microsoft.com/office/drawing/2014/main" id="{F1C90CDD-BC10-4520-9826-8EF4F14F8DA1}"/>
                </a:ext>
              </a:extLst>
            </p:cNvPr>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华文楷体" panose="02010600040101010101" pitchFamily="2" charset="-122"/>
                <a:ea typeface="华文楷体" panose="02010600040101010101" pitchFamily="2" charset="-122"/>
                <a:cs typeface="+mn-ea"/>
                <a:sym typeface="+mn-lt"/>
              </a:endParaRPr>
            </a:p>
          </p:txBody>
        </p:sp>
        <p:sp>
          <p:nvSpPr>
            <p:cNvPr id="15" name="文本框 17">
              <a:extLst>
                <a:ext uri="{FF2B5EF4-FFF2-40B4-BE49-F238E27FC236}">
                  <a16:creationId xmlns:a16="http://schemas.microsoft.com/office/drawing/2014/main" id="{CA0D2B45-4C99-4F15-971A-D83C07367E66}"/>
                </a:ext>
              </a:extLst>
            </p:cNvPr>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a:solidFill>
                    <a:schemeClr val="bg1"/>
                  </a:solidFill>
                  <a:latin typeface="华文楷体" panose="02010600040101010101" pitchFamily="2" charset="-122"/>
                  <a:ea typeface="华文楷体" panose="02010600040101010101" pitchFamily="2" charset="-122"/>
                  <a:cs typeface="+mn-ea"/>
                  <a:sym typeface="+mn-lt"/>
                </a:rPr>
                <a:t>02</a:t>
              </a:r>
            </a:p>
          </p:txBody>
        </p:sp>
      </p:grpSp>
      <p:sp>
        <p:nvSpPr>
          <p:cNvPr id="16" name="文本框 15">
            <a:extLst>
              <a:ext uri="{FF2B5EF4-FFF2-40B4-BE49-F238E27FC236}">
                <a16:creationId xmlns:a16="http://schemas.microsoft.com/office/drawing/2014/main" id="{6F7684EB-5D6B-48AC-99CC-797B975E0434}"/>
              </a:ext>
            </a:extLst>
          </p:cNvPr>
          <p:cNvSpPr txBox="1"/>
          <p:nvPr/>
        </p:nvSpPr>
        <p:spPr>
          <a:xfrm>
            <a:off x="5623252" y="1393503"/>
            <a:ext cx="2214693" cy="390555"/>
          </a:xfrm>
          <a:prstGeom prst="roundRect">
            <a:avLst/>
          </a:prstGeom>
          <a:solidFill>
            <a:srgbClr val="1B4367"/>
          </a:solidFill>
        </p:spPr>
        <p:txBody>
          <a:bodyPr wrap="square" rtlCol="0">
            <a:spAutoFit/>
          </a:bodyPr>
          <a:lstStyle/>
          <a:p>
            <a:pPr algn="ctr"/>
            <a:r>
              <a:rPr lang="zh-CN" altLang="en-US" sz="1700">
                <a:solidFill>
                  <a:schemeClr val="bg1"/>
                </a:solidFill>
                <a:latin typeface="华文楷体" panose="02010600040101010101" pitchFamily="2" charset="-122"/>
                <a:ea typeface="华文楷体" panose="02010600040101010101" pitchFamily="2" charset="-122"/>
                <a:cs typeface="+mn-ea"/>
                <a:sym typeface="+mn-lt"/>
              </a:rPr>
              <a:t>立法目的</a:t>
            </a:r>
            <a:endParaRPr lang="zh-CN" altLang="en-US" sz="1700" dirty="0">
              <a:solidFill>
                <a:schemeClr val="bg1"/>
              </a:solidFill>
              <a:latin typeface="华文楷体" panose="02010600040101010101" pitchFamily="2" charset="-122"/>
              <a:ea typeface="华文楷体" panose="02010600040101010101" pitchFamily="2" charset="-122"/>
              <a:cs typeface="+mn-ea"/>
              <a:sym typeface="+mn-lt"/>
            </a:endParaRPr>
          </a:p>
        </p:txBody>
      </p:sp>
      <p:sp>
        <p:nvSpPr>
          <p:cNvPr id="17" name="文本框 10">
            <a:extLst>
              <a:ext uri="{FF2B5EF4-FFF2-40B4-BE49-F238E27FC236}">
                <a16:creationId xmlns:a16="http://schemas.microsoft.com/office/drawing/2014/main" id="{D2CB0D33-040C-43C8-A3D9-64DA2A970F12}"/>
              </a:ext>
            </a:extLst>
          </p:cNvPr>
          <p:cNvSpPr txBox="1"/>
          <p:nvPr/>
        </p:nvSpPr>
        <p:spPr>
          <a:xfrm>
            <a:off x="5614287" y="3043488"/>
            <a:ext cx="2223657" cy="681038"/>
          </a:xfrm>
          <a:prstGeom prst="roundRect">
            <a:avLst/>
          </a:prstGeom>
          <a:solidFill>
            <a:srgbClr val="1B4367"/>
          </a:solidFill>
        </p:spPr>
        <p:txBody>
          <a:bodyPr wrap="square" rtlCol="0">
            <a:spAutoFit/>
          </a:bodyPr>
          <a:lstStyle/>
          <a:p>
            <a:pPr algn="ctr"/>
            <a:r>
              <a:rPr lang="zh-CN" altLang="en-US" sz="1700" dirty="0">
                <a:solidFill>
                  <a:schemeClr val="bg1"/>
                </a:solidFill>
                <a:latin typeface="华文楷体" panose="02010600040101010101" pitchFamily="2" charset="-122"/>
                <a:ea typeface="华文楷体" panose="02010600040101010101" pitchFamily="2" charset="-122"/>
                <a:cs typeface="+mn-ea"/>
                <a:sym typeface="+mn-lt"/>
              </a:rPr>
              <a:t>法律责任</a:t>
            </a:r>
            <a:r>
              <a:rPr lang="en-US" altLang="zh-CN" sz="1700" dirty="0">
                <a:solidFill>
                  <a:schemeClr val="bg1"/>
                </a:solidFill>
                <a:latin typeface="华文楷体" panose="02010600040101010101" pitchFamily="2" charset="-122"/>
                <a:ea typeface="华文楷体" panose="02010600040101010101" pitchFamily="2" charset="-122"/>
                <a:cs typeface="+mn-ea"/>
                <a:sym typeface="+mn-lt"/>
              </a:rPr>
              <a:t>—</a:t>
            </a:r>
            <a:r>
              <a:rPr lang="zh-CN" altLang="en-US" sz="1700" dirty="0">
                <a:solidFill>
                  <a:schemeClr val="bg1"/>
                </a:solidFill>
                <a:latin typeface="华文楷体" panose="02010600040101010101" pitchFamily="2" charset="-122"/>
                <a:ea typeface="华文楷体" panose="02010600040101010101" pitchFamily="2" charset="-122"/>
                <a:cs typeface="+mn-ea"/>
                <a:sym typeface="+mn-lt"/>
              </a:rPr>
              <a:t>高风险</a:t>
            </a:r>
            <a:r>
              <a:rPr lang="en-US" altLang="zh-CN" sz="1700" dirty="0">
                <a:solidFill>
                  <a:schemeClr val="bg1"/>
                </a:solidFill>
                <a:latin typeface="华文楷体" panose="02010600040101010101" pitchFamily="2" charset="-122"/>
                <a:ea typeface="华文楷体" panose="02010600040101010101" pitchFamily="2" charset="-122"/>
                <a:cs typeface="+mn-ea"/>
                <a:sym typeface="+mn-lt"/>
              </a:rPr>
              <a:t>AI</a:t>
            </a:r>
            <a:r>
              <a:rPr lang="zh-CN" altLang="en-US" sz="1700" dirty="0">
                <a:solidFill>
                  <a:schemeClr val="bg1"/>
                </a:solidFill>
                <a:latin typeface="华文楷体" panose="02010600040101010101" pitchFamily="2" charset="-122"/>
                <a:ea typeface="华文楷体" panose="02010600040101010101" pitchFamily="2" charset="-122"/>
                <a:cs typeface="+mn-ea"/>
                <a:sym typeface="+mn-lt"/>
              </a:rPr>
              <a:t>提供者</a:t>
            </a:r>
          </a:p>
        </p:txBody>
      </p:sp>
      <p:grpSp>
        <p:nvGrpSpPr>
          <p:cNvPr id="18" name="组合 17">
            <a:extLst>
              <a:ext uri="{FF2B5EF4-FFF2-40B4-BE49-F238E27FC236}">
                <a16:creationId xmlns:a16="http://schemas.microsoft.com/office/drawing/2014/main" id="{820C9B3C-71A1-4182-A95B-16F251E71A81}"/>
              </a:ext>
            </a:extLst>
          </p:cNvPr>
          <p:cNvGrpSpPr/>
          <p:nvPr/>
        </p:nvGrpSpPr>
        <p:grpSpPr>
          <a:xfrm>
            <a:off x="5149881" y="3187222"/>
            <a:ext cx="478533" cy="393570"/>
            <a:chOff x="5640108" y="966369"/>
            <a:chExt cx="476097" cy="391567"/>
          </a:xfrm>
        </p:grpSpPr>
        <p:sp>
          <p:nvSpPr>
            <p:cNvPr id="19" name="椭圆 18">
              <a:extLst>
                <a:ext uri="{FF2B5EF4-FFF2-40B4-BE49-F238E27FC236}">
                  <a16:creationId xmlns:a16="http://schemas.microsoft.com/office/drawing/2014/main" id="{8DCEAFC1-DDD6-49D0-A98E-C717EFCFD9C2}"/>
                </a:ext>
              </a:extLst>
            </p:cNvPr>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华文楷体" panose="02010600040101010101" pitchFamily="2" charset="-122"/>
                <a:ea typeface="华文楷体" panose="02010600040101010101" pitchFamily="2" charset="-122"/>
                <a:cs typeface="+mn-ea"/>
                <a:sym typeface="+mn-lt"/>
              </a:endParaRPr>
            </a:p>
          </p:txBody>
        </p:sp>
        <p:sp>
          <p:nvSpPr>
            <p:cNvPr id="20" name="文本框 17">
              <a:extLst>
                <a:ext uri="{FF2B5EF4-FFF2-40B4-BE49-F238E27FC236}">
                  <a16:creationId xmlns:a16="http://schemas.microsoft.com/office/drawing/2014/main" id="{7B24A817-E005-4661-843A-049B744D7E27}"/>
                </a:ext>
              </a:extLst>
            </p:cNvPr>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a:solidFill>
                    <a:schemeClr val="bg1"/>
                  </a:solidFill>
                  <a:latin typeface="华文楷体" panose="02010600040101010101" pitchFamily="2" charset="-122"/>
                  <a:ea typeface="华文楷体" panose="02010600040101010101" pitchFamily="2" charset="-122"/>
                  <a:cs typeface="+mn-ea"/>
                  <a:sym typeface="+mn-lt"/>
                </a:rPr>
                <a:t>04</a:t>
              </a:r>
            </a:p>
          </p:txBody>
        </p:sp>
      </p:grpSp>
      <p:sp>
        <p:nvSpPr>
          <p:cNvPr id="21" name="文本框 10">
            <a:extLst>
              <a:ext uri="{FF2B5EF4-FFF2-40B4-BE49-F238E27FC236}">
                <a16:creationId xmlns:a16="http://schemas.microsoft.com/office/drawing/2014/main" id="{EA3CFBBD-B3C1-454B-8072-8D1F39ECBBC8}"/>
              </a:ext>
            </a:extLst>
          </p:cNvPr>
          <p:cNvSpPr txBox="1"/>
          <p:nvPr/>
        </p:nvSpPr>
        <p:spPr>
          <a:xfrm>
            <a:off x="5609170" y="4150188"/>
            <a:ext cx="2223657" cy="390555"/>
          </a:xfrm>
          <a:prstGeom prst="roundRect">
            <a:avLst/>
          </a:prstGeom>
          <a:solidFill>
            <a:srgbClr val="1B4367"/>
          </a:solidFill>
        </p:spPr>
        <p:txBody>
          <a:bodyPr wrap="square" rtlCol="0">
            <a:spAutoFit/>
          </a:bodyPr>
          <a:lstStyle/>
          <a:p>
            <a:pPr algn="ctr"/>
            <a:r>
              <a:rPr lang="zh-CN" altLang="en-US" sz="1700" dirty="0">
                <a:solidFill>
                  <a:schemeClr val="bg1"/>
                </a:solidFill>
                <a:latin typeface="华文楷体" panose="02010600040101010101" pitchFamily="2" charset="-122"/>
                <a:ea typeface="华文楷体" panose="02010600040101010101" pitchFamily="2" charset="-122"/>
                <a:cs typeface="+mn-ea"/>
                <a:sym typeface="+mn-lt"/>
              </a:rPr>
              <a:t>总结与展望</a:t>
            </a:r>
          </a:p>
        </p:txBody>
      </p:sp>
      <p:grpSp>
        <p:nvGrpSpPr>
          <p:cNvPr id="22" name="组合 21">
            <a:extLst>
              <a:ext uri="{FF2B5EF4-FFF2-40B4-BE49-F238E27FC236}">
                <a16:creationId xmlns:a16="http://schemas.microsoft.com/office/drawing/2014/main" id="{3708F6F6-D0E3-431F-86AD-C3BC30A123AB}"/>
              </a:ext>
            </a:extLst>
          </p:cNvPr>
          <p:cNvGrpSpPr/>
          <p:nvPr/>
        </p:nvGrpSpPr>
        <p:grpSpPr>
          <a:xfrm>
            <a:off x="5147579" y="4162950"/>
            <a:ext cx="478533" cy="393570"/>
            <a:chOff x="5640108" y="966369"/>
            <a:chExt cx="476097" cy="391567"/>
          </a:xfrm>
        </p:grpSpPr>
        <p:sp>
          <p:nvSpPr>
            <p:cNvPr id="23" name="椭圆 22">
              <a:extLst>
                <a:ext uri="{FF2B5EF4-FFF2-40B4-BE49-F238E27FC236}">
                  <a16:creationId xmlns:a16="http://schemas.microsoft.com/office/drawing/2014/main" id="{893F00D5-2137-48B5-95D5-3599415F4465}"/>
                </a:ext>
              </a:extLst>
            </p:cNvPr>
            <p:cNvSpPr/>
            <p:nvPr/>
          </p:nvSpPr>
          <p:spPr>
            <a:xfrm>
              <a:off x="5673454" y="966369"/>
              <a:ext cx="391567" cy="391567"/>
            </a:xfrm>
            <a:prstGeom prst="ellipse">
              <a:avLst/>
            </a:prstGeom>
            <a:solidFill>
              <a:srgbClr val="1B4367"/>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latin typeface="华文楷体" panose="02010600040101010101" pitchFamily="2" charset="-122"/>
                <a:ea typeface="华文楷体" panose="02010600040101010101" pitchFamily="2" charset="-122"/>
                <a:cs typeface="+mn-ea"/>
                <a:sym typeface="+mn-lt"/>
              </a:endParaRPr>
            </a:p>
          </p:txBody>
        </p:sp>
        <p:sp>
          <p:nvSpPr>
            <p:cNvPr id="24" name="文本框 17">
              <a:extLst>
                <a:ext uri="{FF2B5EF4-FFF2-40B4-BE49-F238E27FC236}">
                  <a16:creationId xmlns:a16="http://schemas.microsoft.com/office/drawing/2014/main" id="{0E45F755-B078-482B-B957-03A4D79AB688}"/>
                </a:ext>
              </a:extLst>
            </p:cNvPr>
            <p:cNvSpPr txBox="1"/>
            <p:nvPr/>
          </p:nvSpPr>
          <p:spPr>
            <a:xfrm>
              <a:off x="5640108" y="975817"/>
              <a:ext cx="476097" cy="367452"/>
            </a:xfrm>
            <a:prstGeom prst="rect">
              <a:avLst/>
            </a:prstGeom>
            <a:noFill/>
          </p:spPr>
          <p:txBody>
            <a:bodyPr wrap="square" rtlCol="0">
              <a:spAutoFit/>
            </a:bodyPr>
            <a:lstStyle/>
            <a:p>
              <a:pPr algn="ctr">
                <a:defRPr/>
              </a:pPr>
              <a:r>
                <a:rPr lang="en-US" altLang="zh-CN" sz="1800" dirty="0">
                  <a:solidFill>
                    <a:schemeClr val="bg1"/>
                  </a:solidFill>
                  <a:latin typeface="华文楷体" panose="02010600040101010101" pitchFamily="2" charset="-122"/>
                  <a:ea typeface="华文楷体" panose="02010600040101010101" pitchFamily="2" charset="-122"/>
                  <a:cs typeface="+mn-ea"/>
                  <a:sym typeface="+mn-lt"/>
                </a:rPr>
                <a:t>05</a:t>
              </a:r>
            </a:p>
          </p:txBody>
        </p:sp>
      </p:gr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p:tgtEl>
                                          <p:spTgt spid="33"/>
                                        </p:tgtEl>
                                        <p:attrNameLst>
                                          <p:attrName>ppt_x</p:attrName>
                                        </p:attrNameLst>
                                      </p:cBhvr>
                                      <p:tavLst>
                                        <p:tav tm="0">
                                          <p:val>
                                            <p:strVal val="#ppt_x-#ppt_w*1.125000"/>
                                          </p:val>
                                        </p:tav>
                                        <p:tav tm="100000">
                                          <p:val>
                                            <p:strVal val="#ppt_x"/>
                                          </p:val>
                                        </p:tav>
                                      </p:tavLst>
                                    </p:anim>
                                    <p:animEffect transition="in" filter="wipe(right)">
                                      <p:cBhvr>
                                        <p:cTn id="8" dur="500"/>
                                        <p:tgtEl>
                                          <p:spTgt spid="33"/>
                                        </p:tgtEl>
                                      </p:cBhvr>
                                    </p:animEffect>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p:tgtEl>
                                          <p:spTgt spid="3"/>
                                        </p:tgtEl>
                                        <p:attrNameLst>
                                          <p:attrName>ppt_x</p:attrName>
                                        </p:attrNameLst>
                                      </p:cBhvr>
                                      <p:tavLst>
                                        <p:tav tm="0">
                                          <p:val>
                                            <p:strVal val="#ppt_x-#ppt_w*1.125000"/>
                                          </p:val>
                                        </p:tav>
                                        <p:tav tm="100000">
                                          <p:val>
                                            <p:strVal val="#ppt_x"/>
                                          </p:val>
                                        </p:tav>
                                      </p:tavLst>
                                    </p:anim>
                                    <p:animEffect transition="in" filter="wipe(right)">
                                      <p:cBhvr>
                                        <p:cTn id="13" dur="500"/>
                                        <p:tgtEl>
                                          <p:spTgt spid="3"/>
                                        </p:tgtEl>
                                      </p:cBhvr>
                                    </p:animEffect>
                                  </p:childTnLst>
                                </p:cTn>
                              </p:par>
                            </p:childTnLst>
                          </p:cTn>
                        </p:par>
                        <p:par>
                          <p:cTn id="14" fill="hold">
                            <p:stCondLst>
                              <p:cond delay="1000"/>
                            </p:stCondLst>
                            <p:childTnLst>
                              <p:par>
                                <p:cTn id="15" presetID="12" presetClass="entr" presetSubtype="8"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p:tgtEl>
                                          <p:spTgt spid="4"/>
                                        </p:tgtEl>
                                        <p:attrNameLst>
                                          <p:attrName>ppt_x</p:attrName>
                                        </p:attrNameLst>
                                      </p:cBhvr>
                                      <p:tavLst>
                                        <p:tav tm="0">
                                          <p:val>
                                            <p:strVal val="#ppt_x-#ppt_w*1.125000"/>
                                          </p:val>
                                        </p:tav>
                                        <p:tav tm="100000">
                                          <p:val>
                                            <p:strVal val="#ppt_x"/>
                                          </p:val>
                                        </p:tav>
                                      </p:tavLst>
                                    </p:anim>
                                    <p:animEffect transition="in" filter="wipe(right)">
                                      <p:cBhvr>
                                        <p:cTn id="18" dur="500"/>
                                        <p:tgtEl>
                                          <p:spTgt spid="4"/>
                                        </p:tgtEl>
                                      </p:cBhvr>
                                    </p:animEffect>
                                  </p:childTnLst>
                                </p:cTn>
                              </p:par>
                            </p:childTnLst>
                          </p:cTn>
                        </p:par>
                        <p:par>
                          <p:cTn id="19" fill="hold">
                            <p:stCondLst>
                              <p:cond delay="1500"/>
                            </p:stCondLst>
                            <p:childTnLst>
                              <p:par>
                                <p:cTn id="20" presetID="53" presetClass="entr" presetSubtype="528"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animEffect transition="in" filter="fade">
                                      <p:cBhvr>
                                        <p:cTn id="24" dur="500"/>
                                        <p:tgtEl>
                                          <p:spTgt spid="2"/>
                                        </p:tgtEl>
                                      </p:cBhvr>
                                    </p:animEffect>
                                    <p:anim calcmode="lin" valueType="num">
                                      <p:cBhvr>
                                        <p:cTn id="25" dur="500" fill="hold"/>
                                        <p:tgtEl>
                                          <p:spTgt spid="2"/>
                                        </p:tgtEl>
                                        <p:attrNameLst>
                                          <p:attrName>ppt_x</p:attrName>
                                        </p:attrNameLst>
                                      </p:cBhvr>
                                      <p:tavLst>
                                        <p:tav tm="0">
                                          <p:val>
                                            <p:fltVal val="0.5"/>
                                          </p:val>
                                        </p:tav>
                                        <p:tav tm="100000">
                                          <p:val>
                                            <p:strVal val="#ppt_x"/>
                                          </p:val>
                                        </p:tav>
                                      </p:tavLst>
                                    </p:anim>
                                    <p:anim calcmode="lin" valueType="num">
                                      <p:cBhvr>
                                        <p:cTn id="26" dur="500" fill="hold"/>
                                        <p:tgtEl>
                                          <p:spTgt spid="2"/>
                                        </p:tgtEl>
                                        <p:attrNameLst>
                                          <p:attrName>ppt_y</p:attrName>
                                        </p:attrNameLst>
                                      </p:cBhvr>
                                      <p:tavLst>
                                        <p:tav tm="0">
                                          <p:val>
                                            <p:fltVal val="0.5"/>
                                          </p:val>
                                        </p:tav>
                                        <p:tav tm="100000">
                                          <p:val>
                                            <p:strVal val="#ppt_y"/>
                                          </p:val>
                                        </p:tav>
                                      </p:tavLst>
                                    </p:anim>
                                  </p:childTnLst>
                                </p:cTn>
                              </p:par>
                            </p:childTnLst>
                          </p:cTn>
                        </p:par>
                        <p:par>
                          <p:cTn id="27" fill="hold">
                            <p:stCondLst>
                              <p:cond delay="2000"/>
                            </p:stCondLst>
                            <p:childTnLst>
                              <p:par>
                                <p:cTn id="28" presetID="2" presetClass="entr" presetSubtype="2"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500" fill="hold"/>
                                        <p:tgtEl>
                                          <p:spTgt spid="11"/>
                                        </p:tgtEl>
                                        <p:attrNameLst>
                                          <p:attrName>ppt_x</p:attrName>
                                        </p:attrNameLst>
                                      </p:cBhvr>
                                      <p:tavLst>
                                        <p:tav tm="0">
                                          <p:val>
                                            <p:strVal val="1+#ppt_w/2"/>
                                          </p:val>
                                        </p:tav>
                                        <p:tav tm="100000">
                                          <p:val>
                                            <p:strVal val="#ppt_x"/>
                                          </p:val>
                                        </p:tav>
                                      </p:tavLst>
                                    </p:anim>
                                    <p:anim calcmode="lin" valueType="num">
                                      <p:cBhvr additive="base">
                                        <p:cTn id="31" dur="500" fill="hold"/>
                                        <p:tgtEl>
                                          <p:spTgt spid="11"/>
                                        </p:tgtEl>
                                        <p:attrNameLst>
                                          <p:attrName>ppt_y</p:attrName>
                                        </p:attrNameLst>
                                      </p:cBhvr>
                                      <p:tavLst>
                                        <p:tav tm="0">
                                          <p:val>
                                            <p:strVal val="#ppt_y"/>
                                          </p:val>
                                        </p:tav>
                                        <p:tav tm="100000">
                                          <p:val>
                                            <p:strVal val="#ppt_y"/>
                                          </p:val>
                                        </p:tav>
                                      </p:tavLst>
                                    </p:anim>
                                  </p:childTnLst>
                                </p:cTn>
                              </p:par>
                            </p:childTnLst>
                          </p:cTn>
                        </p:par>
                        <p:par>
                          <p:cTn id="32" fill="hold">
                            <p:stCondLst>
                              <p:cond delay="2500"/>
                            </p:stCondLst>
                            <p:childTnLst>
                              <p:par>
                                <p:cTn id="33" presetID="53" presetClass="entr" presetSubtype="528" fill="hold" nodeType="afterEffect">
                                  <p:stCondLst>
                                    <p:cond delay="0"/>
                                  </p:stCondLst>
                                  <p:childTnLst>
                                    <p:set>
                                      <p:cBhvr>
                                        <p:cTn id="34" dur="1" fill="hold">
                                          <p:stCondLst>
                                            <p:cond delay="0"/>
                                          </p:stCondLst>
                                        </p:cTn>
                                        <p:tgtEl>
                                          <p:spTgt spid="80"/>
                                        </p:tgtEl>
                                        <p:attrNameLst>
                                          <p:attrName>style.visibility</p:attrName>
                                        </p:attrNameLst>
                                      </p:cBhvr>
                                      <p:to>
                                        <p:strVal val="visible"/>
                                      </p:to>
                                    </p:set>
                                    <p:anim calcmode="lin" valueType="num">
                                      <p:cBhvr>
                                        <p:cTn id="35" dur="500" fill="hold"/>
                                        <p:tgtEl>
                                          <p:spTgt spid="80"/>
                                        </p:tgtEl>
                                        <p:attrNameLst>
                                          <p:attrName>ppt_w</p:attrName>
                                        </p:attrNameLst>
                                      </p:cBhvr>
                                      <p:tavLst>
                                        <p:tav tm="0">
                                          <p:val>
                                            <p:fltVal val="0"/>
                                          </p:val>
                                        </p:tav>
                                        <p:tav tm="100000">
                                          <p:val>
                                            <p:strVal val="#ppt_w"/>
                                          </p:val>
                                        </p:tav>
                                      </p:tavLst>
                                    </p:anim>
                                    <p:anim calcmode="lin" valueType="num">
                                      <p:cBhvr>
                                        <p:cTn id="36" dur="500" fill="hold"/>
                                        <p:tgtEl>
                                          <p:spTgt spid="80"/>
                                        </p:tgtEl>
                                        <p:attrNameLst>
                                          <p:attrName>ppt_h</p:attrName>
                                        </p:attrNameLst>
                                      </p:cBhvr>
                                      <p:tavLst>
                                        <p:tav tm="0">
                                          <p:val>
                                            <p:fltVal val="0"/>
                                          </p:val>
                                        </p:tav>
                                        <p:tav tm="100000">
                                          <p:val>
                                            <p:strVal val="#ppt_h"/>
                                          </p:val>
                                        </p:tav>
                                      </p:tavLst>
                                    </p:anim>
                                    <p:animEffect transition="in" filter="fade">
                                      <p:cBhvr>
                                        <p:cTn id="37" dur="500"/>
                                        <p:tgtEl>
                                          <p:spTgt spid="80"/>
                                        </p:tgtEl>
                                      </p:cBhvr>
                                    </p:animEffect>
                                    <p:anim calcmode="lin" valueType="num">
                                      <p:cBhvr>
                                        <p:cTn id="38" dur="500" fill="hold"/>
                                        <p:tgtEl>
                                          <p:spTgt spid="80"/>
                                        </p:tgtEl>
                                        <p:attrNameLst>
                                          <p:attrName>ppt_x</p:attrName>
                                        </p:attrNameLst>
                                      </p:cBhvr>
                                      <p:tavLst>
                                        <p:tav tm="0">
                                          <p:val>
                                            <p:fltVal val="0.5"/>
                                          </p:val>
                                        </p:tav>
                                        <p:tav tm="100000">
                                          <p:val>
                                            <p:strVal val="#ppt_x"/>
                                          </p:val>
                                        </p:tav>
                                      </p:tavLst>
                                    </p:anim>
                                    <p:anim calcmode="lin" valueType="num">
                                      <p:cBhvr>
                                        <p:cTn id="39" dur="500" fill="hold"/>
                                        <p:tgtEl>
                                          <p:spTgt spid="80"/>
                                        </p:tgtEl>
                                        <p:attrNameLst>
                                          <p:attrName>ppt_y</p:attrName>
                                        </p:attrNameLst>
                                      </p:cBhvr>
                                      <p:tavLst>
                                        <p:tav tm="0">
                                          <p:val>
                                            <p:fltVal val="0.5"/>
                                          </p:val>
                                        </p:tav>
                                        <p:tav tm="100000">
                                          <p:val>
                                            <p:strVal val="#ppt_y"/>
                                          </p:val>
                                        </p:tav>
                                      </p:tavLst>
                                    </p:anim>
                                  </p:childTnLst>
                                </p:cTn>
                              </p:par>
                            </p:childTnLst>
                          </p:cTn>
                        </p:par>
                        <p:par>
                          <p:cTn id="40" fill="hold">
                            <p:stCondLst>
                              <p:cond delay="3000"/>
                            </p:stCondLst>
                            <p:childTnLst>
                              <p:par>
                                <p:cTn id="41" presetID="2" presetClass="entr" presetSubtype="2" fill="hold" grpId="0" nodeType="afterEffect">
                                  <p:stCondLst>
                                    <p:cond delay="0"/>
                                  </p:stCondLst>
                                  <p:childTnLst>
                                    <p:set>
                                      <p:cBhvr>
                                        <p:cTn id="42" dur="1" fill="hold">
                                          <p:stCondLst>
                                            <p:cond delay="0"/>
                                          </p:stCondLst>
                                        </p:cTn>
                                        <p:tgtEl>
                                          <p:spTgt spid="79"/>
                                        </p:tgtEl>
                                        <p:attrNameLst>
                                          <p:attrName>style.visibility</p:attrName>
                                        </p:attrNameLst>
                                      </p:cBhvr>
                                      <p:to>
                                        <p:strVal val="visible"/>
                                      </p:to>
                                    </p:set>
                                    <p:anim calcmode="lin" valueType="num">
                                      <p:cBhvr additive="base">
                                        <p:cTn id="43" dur="500" fill="hold"/>
                                        <p:tgtEl>
                                          <p:spTgt spid="79"/>
                                        </p:tgtEl>
                                        <p:attrNameLst>
                                          <p:attrName>ppt_x</p:attrName>
                                        </p:attrNameLst>
                                      </p:cBhvr>
                                      <p:tavLst>
                                        <p:tav tm="0">
                                          <p:val>
                                            <p:strVal val="1+#ppt_w/2"/>
                                          </p:val>
                                        </p:tav>
                                        <p:tav tm="100000">
                                          <p:val>
                                            <p:strVal val="#ppt_x"/>
                                          </p:val>
                                        </p:tav>
                                      </p:tavLst>
                                    </p:anim>
                                    <p:anim calcmode="lin" valueType="num">
                                      <p:cBhvr additive="base">
                                        <p:cTn id="44" dur="500" fill="hold"/>
                                        <p:tgtEl>
                                          <p:spTgt spid="79"/>
                                        </p:tgtEl>
                                        <p:attrNameLst>
                                          <p:attrName>ppt_y</p:attrName>
                                        </p:attrNameLst>
                                      </p:cBhvr>
                                      <p:tavLst>
                                        <p:tav tm="0">
                                          <p:val>
                                            <p:strVal val="#ppt_y"/>
                                          </p:val>
                                        </p:tav>
                                        <p:tav tm="100000">
                                          <p:val>
                                            <p:strVal val="#ppt_y"/>
                                          </p:val>
                                        </p:tav>
                                      </p:tavLst>
                                    </p:anim>
                                  </p:childTnLst>
                                </p:cTn>
                              </p:par>
                            </p:childTnLst>
                          </p:cTn>
                        </p:par>
                        <p:par>
                          <p:cTn id="45" fill="hold">
                            <p:stCondLst>
                              <p:cond delay="3500"/>
                            </p:stCondLst>
                            <p:childTnLst>
                              <p:par>
                                <p:cTn id="46" presetID="53" presetClass="entr" presetSubtype="528" fill="hold" nodeType="afterEffect">
                                  <p:stCondLst>
                                    <p:cond delay="0"/>
                                  </p:stCondLst>
                                  <p:childTnLst>
                                    <p:set>
                                      <p:cBhvr>
                                        <p:cTn id="47" dur="1" fill="hold">
                                          <p:stCondLst>
                                            <p:cond delay="0"/>
                                          </p:stCondLst>
                                        </p:cTn>
                                        <p:tgtEl>
                                          <p:spTgt spid="13"/>
                                        </p:tgtEl>
                                        <p:attrNameLst>
                                          <p:attrName>style.visibility</p:attrName>
                                        </p:attrNameLst>
                                      </p:cBhvr>
                                      <p:to>
                                        <p:strVal val="visible"/>
                                      </p:to>
                                    </p:set>
                                    <p:anim calcmode="lin" valueType="num">
                                      <p:cBhvr>
                                        <p:cTn id="48" dur="500" fill="hold"/>
                                        <p:tgtEl>
                                          <p:spTgt spid="13"/>
                                        </p:tgtEl>
                                        <p:attrNameLst>
                                          <p:attrName>ppt_w</p:attrName>
                                        </p:attrNameLst>
                                      </p:cBhvr>
                                      <p:tavLst>
                                        <p:tav tm="0">
                                          <p:val>
                                            <p:fltVal val="0"/>
                                          </p:val>
                                        </p:tav>
                                        <p:tav tm="100000">
                                          <p:val>
                                            <p:strVal val="#ppt_w"/>
                                          </p:val>
                                        </p:tav>
                                      </p:tavLst>
                                    </p:anim>
                                    <p:anim calcmode="lin" valueType="num">
                                      <p:cBhvr>
                                        <p:cTn id="49" dur="500" fill="hold"/>
                                        <p:tgtEl>
                                          <p:spTgt spid="13"/>
                                        </p:tgtEl>
                                        <p:attrNameLst>
                                          <p:attrName>ppt_h</p:attrName>
                                        </p:attrNameLst>
                                      </p:cBhvr>
                                      <p:tavLst>
                                        <p:tav tm="0">
                                          <p:val>
                                            <p:fltVal val="0"/>
                                          </p:val>
                                        </p:tav>
                                        <p:tav tm="100000">
                                          <p:val>
                                            <p:strVal val="#ppt_h"/>
                                          </p:val>
                                        </p:tav>
                                      </p:tavLst>
                                    </p:anim>
                                    <p:animEffect transition="in" filter="fade">
                                      <p:cBhvr>
                                        <p:cTn id="50" dur="500"/>
                                        <p:tgtEl>
                                          <p:spTgt spid="13"/>
                                        </p:tgtEl>
                                      </p:cBhvr>
                                    </p:animEffect>
                                    <p:anim calcmode="lin" valueType="num">
                                      <p:cBhvr>
                                        <p:cTn id="51" dur="500" fill="hold"/>
                                        <p:tgtEl>
                                          <p:spTgt spid="13"/>
                                        </p:tgtEl>
                                        <p:attrNameLst>
                                          <p:attrName>ppt_x</p:attrName>
                                        </p:attrNameLst>
                                      </p:cBhvr>
                                      <p:tavLst>
                                        <p:tav tm="0">
                                          <p:val>
                                            <p:fltVal val="0.5"/>
                                          </p:val>
                                        </p:tav>
                                        <p:tav tm="100000">
                                          <p:val>
                                            <p:strVal val="#ppt_x"/>
                                          </p:val>
                                        </p:tav>
                                      </p:tavLst>
                                    </p:anim>
                                    <p:anim calcmode="lin" valueType="num">
                                      <p:cBhvr>
                                        <p:cTn id="52" dur="500" fill="hold"/>
                                        <p:tgtEl>
                                          <p:spTgt spid="13"/>
                                        </p:tgtEl>
                                        <p:attrNameLst>
                                          <p:attrName>ppt_y</p:attrName>
                                        </p:attrNameLst>
                                      </p:cBhvr>
                                      <p:tavLst>
                                        <p:tav tm="0">
                                          <p:val>
                                            <p:fltVal val="0.5"/>
                                          </p:val>
                                        </p:tav>
                                        <p:tav tm="100000">
                                          <p:val>
                                            <p:strVal val="#ppt_y"/>
                                          </p:val>
                                        </p:tav>
                                      </p:tavLst>
                                    </p:anim>
                                  </p:childTnLst>
                                </p:cTn>
                              </p:par>
                            </p:childTnLst>
                          </p:cTn>
                        </p:par>
                        <p:par>
                          <p:cTn id="53" fill="hold">
                            <p:stCondLst>
                              <p:cond delay="4000"/>
                            </p:stCondLst>
                            <p:childTnLst>
                              <p:par>
                                <p:cTn id="54" presetID="2" presetClass="entr" presetSubtype="2" fill="hold" grpId="0" nodeType="afterEffect">
                                  <p:stCondLst>
                                    <p:cond delay="0"/>
                                  </p:stCondLst>
                                  <p:childTnLst>
                                    <p:set>
                                      <p:cBhvr>
                                        <p:cTn id="55" dur="1" fill="hold">
                                          <p:stCondLst>
                                            <p:cond delay="0"/>
                                          </p:stCondLst>
                                        </p:cTn>
                                        <p:tgtEl>
                                          <p:spTgt spid="16"/>
                                        </p:tgtEl>
                                        <p:attrNameLst>
                                          <p:attrName>style.visibility</p:attrName>
                                        </p:attrNameLst>
                                      </p:cBhvr>
                                      <p:to>
                                        <p:strVal val="visible"/>
                                      </p:to>
                                    </p:set>
                                    <p:anim calcmode="lin" valueType="num">
                                      <p:cBhvr additive="base">
                                        <p:cTn id="56" dur="500" fill="hold"/>
                                        <p:tgtEl>
                                          <p:spTgt spid="16"/>
                                        </p:tgtEl>
                                        <p:attrNameLst>
                                          <p:attrName>ppt_x</p:attrName>
                                        </p:attrNameLst>
                                      </p:cBhvr>
                                      <p:tavLst>
                                        <p:tav tm="0">
                                          <p:val>
                                            <p:strVal val="1+#ppt_w/2"/>
                                          </p:val>
                                        </p:tav>
                                        <p:tav tm="100000">
                                          <p:val>
                                            <p:strVal val="#ppt_x"/>
                                          </p:val>
                                        </p:tav>
                                      </p:tavLst>
                                    </p:anim>
                                    <p:anim calcmode="lin" valueType="num">
                                      <p:cBhvr additive="base">
                                        <p:cTn id="57" dur="500" fill="hold"/>
                                        <p:tgtEl>
                                          <p:spTgt spid="16"/>
                                        </p:tgtEl>
                                        <p:attrNameLst>
                                          <p:attrName>ppt_y</p:attrName>
                                        </p:attrNameLst>
                                      </p:cBhvr>
                                      <p:tavLst>
                                        <p:tav tm="0">
                                          <p:val>
                                            <p:strVal val="#ppt_y"/>
                                          </p:val>
                                        </p:tav>
                                        <p:tav tm="100000">
                                          <p:val>
                                            <p:strVal val="#ppt_y"/>
                                          </p:val>
                                        </p:tav>
                                      </p:tavLst>
                                    </p:anim>
                                  </p:childTnLst>
                                </p:cTn>
                              </p:par>
                            </p:childTnLst>
                          </p:cTn>
                        </p:par>
                        <p:par>
                          <p:cTn id="58" fill="hold">
                            <p:stCondLst>
                              <p:cond delay="4500"/>
                            </p:stCondLst>
                            <p:childTnLst>
                              <p:par>
                                <p:cTn id="59" presetID="2" presetClass="entr" presetSubtype="2" fill="hold" grpId="0" nodeType="afterEffect">
                                  <p:stCondLst>
                                    <p:cond delay="0"/>
                                  </p:stCondLst>
                                  <p:childTnLst>
                                    <p:set>
                                      <p:cBhvr>
                                        <p:cTn id="60" dur="1" fill="hold">
                                          <p:stCondLst>
                                            <p:cond delay="0"/>
                                          </p:stCondLst>
                                        </p:cTn>
                                        <p:tgtEl>
                                          <p:spTgt spid="17"/>
                                        </p:tgtEl>
                                        <p:attrNameLst>
                                          <p:attrName>style.visibility</p:attrName>
                                        </p:attrNameLst>
                                      </p:cBhvr>
                                      <p:to>
                                        <p:strVal val="visible"/>
                                      </p:to>
                                    </p:set>
                                    <p:anim calcmode="lin" valueType="num">
                                      <p:cBhvr additive="base">
                                        <p:cTn id="61" dur="500" fill="hold"/>
                                        <p:tgtEl>
                                          <p:spTgt spid="17"/>
                                        </p:tgtEl>
                                        <p:attrNameLst>
                                          <p:attrName>ppt_x</p:attrName>
                                        </p:attrNameLst>
                                      </p:cBhvr>
                                      <p:tavLst>
                                        <p:tav tm="0">
                                          <p:val>
                                            <p:strVal val="1+#ppt_w/2"/>
                                          </p:val>
                                        </p:tav>
                                        <p:tav tm="100000">
                                          <p:val>
                                            <p:strVal val="#ppt_x"/>
                                          </p:val>
                                        </p:tav>
                                      </p:tavLst>
                                    </p:anim>
                                    <p:anim calcmode="lin" valueType="num">
                                      <p:cBhvr additive="base">
                                        <p:cTn id="62" dur="500" fill="hold"/>
                                        <p:tgtEl>
                                          <p:spTgt spid="17"/>
                                        </p:tgtEl>
                                        <p:attrNameLst>
                                          <p:attrName>ppt_y</p:attrName>
                                        </p:attrNameLst>
                                      </p:cBhvr>
                                      <p:tavLst>
                                        <p:tav tm="0">
                                          <p:val>
                                            <p:strVal val="#ppt_y"/>
                                          </p:val>
                                        </p:tav>
                                        <p:tav tm="100000">
                                          <p:val>
                                            <p:strVal val="#ppt_y"/>
                                          </p:val>
                                        </p:tav>
                                      </p:tavLst>
                                    </p:anim>
                                  </p:childTnLst>
                                </p:cTn>
                              </p:par>
                            </p:childTnLst>
                          </p:cTn>
                        </p:par>
                        <p:par>
                          <p:cTn id="63" fill="hold">
                            <p:stCondLst>
                              <p:cond delay="5000"/>
                            </p:stCondLst>
                            <p:childTnLst>
                              <p:par>
                                <p:cTn id="64" presetID="53" presetClass="entr" presetSubtype="528" fill="hold" nodeType="afterEffect">
                                  <p:stCondLst>
                                    <p:cond delay="0"/>
                                  </p:stCondLst>
                                  <p:childTnLst>
                                    <p:set>
                                      <p:cBhvr>
                                        <p:cTn id="65" dur="1" fill="hold">
                                          <p:stCondLst>
                                            <p:cond delay="0"/>
                                          </p:stCondLst>
                                        </p:cTn>
                                        <p:tgtEl>
                                          <p:spTgt spid="18"/>
                                        </p:tgtEl>
                                        <p:attrNameLst>
                                          <p:attrName>style.visibility</p:attrName>
                                        </p:attrNameLst>
                                      </p:cBhvr>
                                      <p:to>
                                        <p:strVal val="visible"/>
                                      </p:to>
                                    </p:set>
                                    <p:anim calcmode="lin" valueType="num">
                                      <p:cBhvr>
                                        <p:cTn id="66" dur="500" fill="hold"/>
                                        <p:tgtEl>
                                          <p:spTgt spid="18"/>
                                        </p:tgtEl>
                                        <p:attrNameLst>
                                          <p:attrName>ppt_w</p:attrName>
                                        </p:attrNameLst>
                                      </p:cBhvr>
                                      <p:tavLst>
                                        <p:tav tm="0">
                                          <p:val>
                                            <p:fltVal val="0"/>
                                          </p:val>
                                        </p:tav>
                                        <p:tav tm="100000">
                                          <p:val>
                                            <p:strVal val="#ppt_w"/>
                                          </p:val>
                                        </p:tav>
                                      </p:tavLst>
                                    </p:anim>
                                    <p:anim calcmode="lin" valueType="num">
                                      <p:cBhvr>
                                        <p:cTn id="67" dur="500" fill="hold"/>
                                        <p:tgtEl>
                                          <p:spTgt spid="18"/>
                                        </p:tgtEl>
                                        <p:attrNameLst>
                                          <p:attrName>ppt_h</p:attrName>
                                        </p:attrNameLst>
                                      </p:cBhvr>
                                      <p:tavLst>
                                        <p:tav tm="0">
                                          <p:val>
                                            <p:fltVal val="0"/>
                                          </p:val>
                                        </p:tav>
                                        <p:tav tm="100000">
                                          <p:val>
                                            <p:strVal val="#ppt_h"/>
                                          </p:val>
                                        </p:tav>
                                      </p:tavLst>
                                    </p:anim>
                                    <p:animEffect transition="in" filter="fade">
                                      <p:cBhvr>
                                        <p:cTn id="68" dur="500"/>
                                        <p:tgtEl>
                                          <p:spTgt spid="18"/>
                                        </p:tgtEl>
                                      </p:cBhvr>
                                    </p:animEffect>
                                    <p:anim calcmode="lin" valueType="num">
                                      <p:cBhvr>
                                        <p:cTn id="69" dur="500" fill="hold"/>
                                        <p:tgtEl>
                                          <p:spTgt spid="18"/>
                                        </p:tgtEl>
                                        <p:attrNameLst>
                                          <p:attrName>ppt_x</p:attrName>
                                        </p:attrNameLst>
                                      </p:cBhvr>
                                      <p:tavLst>
                                        <p:tav tm="0">
                                          <p:val>
                                            <p:fltVal val="0.5"/>
                                          </p:val>
                                        </p:tav>
                                        <p:tav tm="100000">
                                          <p:val>
                                            <p:strVal val="#ppt_x"/>
                                          </p:val>
                                        </p:tav>
                                      </p:tavLst>
                                    </p:anim>
                                    <p:anim calcmode="lin" valueType="num">
                                      <p:cBhvr>
                                        <p:cTn id="70" dur="500" fill="hold"/>
                                        <p:tgtEl>
                                          <p:spTgt spid="18"/>
                                        </p:tgtEl>
                                        <p:attrNameLst>
                                          <p:attrName>ppt_y</p:attrName>
                                        </p:attrNameLst>
                                      </p:cBhvr>
                                      <p:tavLst>
                                        <p:tav tm="0">
                                          <p:val>
                                            <p:fltVal val="0.5"/>
                                          </p:val>
                                        </p:tav>
                                        <p:tav tm="100000">
                                          <p:val>
                                            <p:strVal val="#ppt_y"/>
                                          </p:val>
                                        </p:tav>
                                      </p:tavLst>
                                    </p:anim>
                                  </p:childTnLst>
                                </p:cTn>
                              </p:par>
                            </p:childTnLst>
                          </p:cTn>
                        </p:par>
                        <p:par>
                          <p:cTn id="71" fill="hold">
                            <p:stCondLst>
                              <p:cond delay="5500"/>
                            </p:stCondLst>
                            <p:childTnLst>
                              <p:par>
                                <p:cTn id="72" presetID="2" presetClass="entr" presetSubtype="2" fill="hold" grpId="0" nodeType="afterEffect">
                                  <p:stCondLst>
                                    <p:cond delay="0"/>
                                  </p:stCondLst>
                                  <p:childTnLst>
                                    <p:set>
                                      <p:cBhvr>
                                        <p:cTn id="73" dur="1" fill="hold">
                                          <p:stCondLst>
                                            <p:cond delay="0"/>
                                          </p:stCondLst>
                                        </p:cTn>
                                        <p:tgtEl>
                                          <p:spTgt spid="21"/>
                                        </p:tgtEl>
                                        <p:attrNameLst>
                                          <p:attrName>style.visibility</p:attrName>
                                        </p:attrNameLst>
                                      </p:cBhvr>
                                      <p:to>
                                        <p:strVal val="visible"/>
                                      </p:to>
                                    </p:set>
                                    <p:anim calcmode="lin" valueType="num">
                                      <p:cBhvr additive="base">
                                        <p:cTn id="74" dur="500" fill="hold"/>
                                        <p:tgtEl>
                                          <p:spTgt spid="21"/>
                                        </p:tgtEl>
                                        <p:attrNameLst>
                                          <p:attrName>ppt_x</p:attrName>
                                        </p:attrNameLst>
                                      </p:cBhvr>
                                      <p:tavLst>
                                        <p:tav tm="0">
                                          <p:val>
                                            <p:strVal val="1+#ppt_w/2"/>
                                          </p:val>
                                        </p:tav>
                                        <p:tav tm="100000">
                                          <p:val>
                                            <p:strVal val="#ppt_x"/>
                                          </p:val>
                                        </p:tav>
                                      </p:tavLst>
                                    </p:anim>
                                    <p:anim calcmode="lin" valueType="num">
                                      <p:cBhvr additive="base">
                                        <p:cTn id="75" dur="500" fill="hold"/>
                                        <p:tgtEl>
                                          <p:spTgt spid="21"/>
                                        </p:tgtEl>
                                        <p:attrNameLst>
                                          <p:attrName>ppt_y</p:attrName>
                                        </p:attrNameLst>
                                      </p:cBhvr>
                                      <p:tavLst>
                                        <p:tav tm="0">
                                          <p:val>
                                            <p:strVal val="#ppt_y"/>
                                          </p:val>
                                        </p:tav>
                                        <p:tav tm="100000">
                                          <p:val>
                                            <p:strVal val="#ppt_y"/>
                                          </p:val>
                                        </p:tav>
                                      </p:tavLst>
                                    </p:anim>
                                  </p:childTnLst>
                                </p:cTn>
                              </p:par>
                            </p:childTnLst>
                          </p:cTn>
                        </p:par>
                        <p:par>
                          <p:cTn id="76" fill="hold">
                            <p:stCondLst>
                              <p:cond delay="6000"/>
                            </p:stCondLst>
                            <p:childTnLst>
                              <p:par>
                                <p:cTn id="77" presetID="53" presetClass="entr" presetSubtype="528" fill="hold" nodeType="after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p:cTn id="79" dur="500" fill="hold"/>
                                        <p:tgtEl>
                                          <p:spTgt spid="22"/>
                                        </p:tgtEl>
                                        <p:attrNameLst>
                                          <p:attrName>ppt_w</p:attrName>
                                        </p:attrNameLst>
                                      </p:cBhvr>
                                      <p:tavLst>
                                        <p:tav tm="0">
                                          <p:val>
                                            <p:fltVal val="0"/>
                                          </p:val>
                                        </p:tav>
                                        <p:tav tm="100000">
                                          <p:val>
                                            <p:strVal val="#ppt_w"/>
                                          </p:val>
                                        </p:tav>
                                      </p:tavLst>
                                    </p:anim>
                                    <p:anim calcmode="lin" valueType="num">
                                      <p:cBhvr>
                                        <p:cTn id="80" dur="500" fill="hold"/>
                                        <p:tgtEl>
                                          <p:spTgt spid="22"/>
                                        </p:tgtEl>
                                        <p:attrNameLst>
                                          <p:attrName>ppt_h</p:attrName>
                                        </p:attrNameLst>
                                      </p:cBhvr>
                                      <p:tavLst>
                                        <p:tav tm="0">
                                          <p:val>
                                            <p:fltVal val="0"/>
                                          </p:val>
                                        </p:tav>
                                        <p:tav tm="100000">
                                          <p:val>
                                            <p:strVal val="#ppt_h"/>
                                          </p:val>
                                        </p:tav>
                                      </p:tavLst>
                                    </p:anim>
                                    <p:animEffect transition="in" filter="fade">
                                      <p:cBhvr>
                                        <p:cTn id="81" dur="500"/>
                                        <p:tgtEl>
                                          <p:spTgt spid="22"/>
                                        </p:tgtEl>
                                      </p:cBhvr>
                                    </p:animEffect>
                                    <p:anim calcmode="lin" valueType="num">
                                      <p:cBhvr>
                                        <p:cTn id="82" dur="500" fill="hold"/>
                                        <p:tgtEl>
                                          <p:spTgt spid="22"/>
                                        </p:tgtEl>
                                        <p:attrNameLst>
                                          <p:attrName>ppt_x</p:attrName>
                                        </p:attrNameLst>
                                      </p:cBhvr>
                                      <p:tavLst>
                                        <p:tav tm="0">
                                          <p:val>
                                            <p:fltVal val="0.5"/>
                                          </p:val>
                                        </p:tav>
                                        <p:tav tm="100000">
                                          <p:val>
                                            <p:strVal val="#ppt_x"/>
                                          </p:val>
                                        </p:tav>
                                      </p:tavLst>
                                    </p:anim>
                                    <p:anim calcmode="lin" valueType="num">
                                      <p:cBhvr>
                                        <p:cTn id="83" dur="500" fill="hold"/>
                                        <p:tgtEl>
                                          <p:spTgt spid="22"/>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33" grpId="0"/>
      <p:bldP spid="3" grpId="0"/>
      <p:bldP spid="79" grpId="0" bldLvl="0" animBg="1"/>
      <p:bldP spid="4" grpId="0" animBg="1"/>
      <p:bldP spid="16" grpId="0" bldLvl="0" animBg="1"/>
      <p:bldP spid="17" grpId="0" bldLvl="0" animBg="1"/>
      <p:bldP spid="21"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椭圆 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华文楷体" panose="02010600040101010101" pitchFamily="2" charset="-122"/>
              <a:ea typeface="华文楷体" panose="02010600040101010101" pitchFamily="2" charset="-122"/>
            </a:endParaRPr>
          </a:p>
        </p:txBody>
      </p:sp>
      <p:sp>
        <p:nvSpPr>
          <p:cNvPr id="12" name="文本框 11"/>
          <p:cNvSpPr txBox="1"/>
          <p:nvPr/>
        </p:nvSpPr>
        <p:spPr>
          <a:xfrm>
            <a:off x="2483768" y="2709756"/>
            <a:ext cx="4171762" cy="591185"/>
          </a:xfrm>
          <a:prstGeom prst="rect">
            <a:avLst/>
          </a:prstGeom>
          <a:noFill/>
        </p:spPr>
        <p:txBody>
          <a:bodyPr wrap="square" lIns="68580" tIns="34290" rIns="68580" bIns="34290" rtlCol="0">
            <a:spAutoFit/>
          </a:bodyPr>
          <a:lstStyle/>
          <a:p>
            <a:pPr algn="ctr"/>
            <a:r>
              <a:rPr lang="zh-CN" altLang="en-US" sz="3400" b="1" dirty="0">
                <a:solidFill>
                  <a:srgbClr val="1B4367"/>
                </a:solidFill>
                <a:latin typeface="华文楷体" panose="02010600040101010101" pitchFamily="2" charset="-122"/>
                <a:ea typeface="华文楷体" panose="02010600040101010101" pitchFamily="2" charset="-122"/>
                <a:cs typeface="+mn-ea"/>
                <a:sym typeface="+mn-lt"/>
              </a:rPr>
              <a:t>立法背景</a:t>
            </a:r>
          </a:p>
        </p:txBody>
      </p:sp>
      <p:sp>
        <p:nvSpPr>
          <p:cNvPr id="95" name="文本框 11"/>
          <p:cNvSpPr txBox="1"/>
          <p:nvPr/>
        </p:nvSpPr>
        <p:spPr>
          <a:xfrm>
            <a:off x="3713476" y="1575042"/>
            <a:ext cx="1732894" cy="828240"/>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latin typeface="华文楷体" panose="02010600040101010101" pitchFamily="2" charset="-122"/>
                <a:ea typeface="华文楷体" panose="02010600040101010101" pitchFamily="2" charset="-122"/>
                <a:cs typeface="+mn-ea"/>
                <a:sym typeface="+mn-lt"/>
              </a:rPr>
              <a:t>01</a:t>
            </a:r>
            <a:endParaRPr lang="zh-CN" altLang="en-US" sz="5400" dirty="0">
              <a:solidFill>
                <a:schemeClr val="bg1"/>
              </a:solidFill>
              <a:latin typeface="华文楷体" panose="02010600040101010101" pitchFamily="2" charset="-122"/>
              <a:ea typeface="华文楷体" panose="02010600040101010101" pitchFamily="2" charset="-122"/>
              <a:cs typeface="+mn-ea"/>
              <a:sym typeface="+mn-lt"/>
            </a:endParaRPr>
          </a:p>
          <a:p>
            <a:pPr algn="ctr">
              <a:lnSpc>
                <a:spcPts val="3000"/>
              </a:lnSpc>
            </a:pPr>
            <a:r>
              <a:rPr lang="en-US" altLang="zh-CN" sz="2400" dirty="0">
                <a:solidFill>
                  <a:schemeClr val="bg1"/>
                </a:solidFill>
                <a:latin typeface="华文楷体" panose="02010600040101010101" pitchFamily="2" charset="-122"/>
                <a:ea typeface="华文楷体" panose="02010600040101010101" pitchFamily="2" charset="-122"/>
                <a:cs typeface="+mn-ea"/>
                <a:sym typeface="+mn-lt"/>
              </a:rPr>
              <a:t>PART </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600"/>
                                        <p:tgtEl>
                                          <p:spTgt spid="2"/>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95"/>
                                        </p:tgtEl>
                                        <p:attrNameLst>
                                          <p:attrName>style.visibility</p:attrName>
                                        </p:attrNameLst>
                                      </p:cBhvr>
                                      <p:to>
                                        <p:strVal val="visible"/>
                                      </p:to>
                                    </p:set>
                                    <p:anim calcmode="lin" valueType="num">
                                      <p:cBhvr>
                                        <p:cTn id="11" dur="500" fill="hold"/>
                                        <p:tgtEl>
                                          <p:spTgt spid="95"/>
                                        </p:tgtEl>
                                        <p:attrNameLst>
                                          <p:attrName>ppt_w</p:attrName>
                                        </p:attrNameLst>
                                      </p:cBhvr>
                                      <p:tavLst>
                                        <p:tav tm="0">
                                          <p:val>
                                            <p:fltVal val="0"/>
                                          </p:val>
                                        </p:tav>
                                        <p:tav tm="100000">
                                          <p:val>
                                            <p:strVal val="#ppt_w"/>
                                          </p:val>
                                        </p:tav>
                                      </p:tavLst>
                                    </p:anim>
                                    <p:anim calcmode="lin" valueType="num">
                                      <p:cBhvr>
                                        <p:cTn id="12" dur="500" fill="hold"/>
                                        <p:tgtEl>
                                          <p:spTgt spid="95"/>
                                        </p:tgtEl>
                                        <p:attrNameLst>
                                          <p:attrName>ppt_h</p:attrName>
                                        </p:attrNameLst>
                                      </p:cBhvr>
                                      <p:tavLst>
                                        <p:tav tm="0">
                                          <p:val>
                                            <p:fltVal val="0"/>
                                          </p:val>
                                        </p:tav>
                                        <p:tav tm="100000">
                                          <p:val>
                                            <p:strVal val="#ppt_h"/>
                                          </p:val>
                                        </p:tav>
                                      </p:tavLst>
                                    </p:anim>
                                    <p:animEffect transition="in" filter="fade">
                                      <p:cBhvr>
                                        <p:cTn id="13" dur="500"/>
                                        <p:tgtEl>
                                          <p:spTgt spid="95"/>
                                        </p:tgtEl>
                                      </p:cBhvr>
                                    </p:animEffect>
                                  </p:childTnLst>
                                </p:cTn>
                              </p:par>
                            </p:childTnLst>
                          </p:cTn>
                        </p:par>
                        <p:par>
                          <p:cTn id="14" fill="hold">
                            <p:stCondLst>
                              <p:cond delay="1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2"/>
                                        </p:tgtEl>
                                        <p:attrNameLst>
                                          <p:attrName>ppt_y</p:attrName>
                                        </p:attrNameLst>
                                      </p:cBhvr>
                                      <p:tavLst>
                                        <p:tav tm="0">
                                          <p:val>
                                            <p:strVal val="#ppt_y"/>
                                          </p:val>
                                        </p:tav>
                                        <p:tav tm="100000">
                                          <p:val>
                                            <p:strVal val="#ppt_y"/>
                                          </p:val>
                                        </p:tav>
                                      </p:tavLst>
                                    </p:anim>
                                    <p:anim calcmode="lin" valueType="num">
                                      <p:cBhvr>
                                        <p:cTn id="19"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p:bldP spid="9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文本框 60"/>
          <p:cNvSpPr txBox="1"/>
          <p:nvPr/>
        </p:nvSpPr>
        <p:spPr>
          <a:xfrm>
            <a:off x="774477" y="822832"/>
            <a:ext cx="7750957" cy="2250040"/>
          </a:xfrm>
          <a:prstGeom prst="rect">
            <a:avLst/>
          </a:prstGeom>
          <a:noFill/>
          <a:ln>
            <a:noFill/>
          </a:ln>
          <a:effectLst/>
          <a:extLst>
            <a:ext uri="{909E8E84-426E-40DD-AFC4-6F175D3DCCD1}">
              <a14:hiddenFill xmlns:a14="http://schemas.microsoft.com/office/drawing/2010/main">
                <a:solidFill>
                  <a:srgbClr val="424B51"/>
                </a:solidFill>
              </a14:hiddenFill>
            </a:ext>
          </a:extLst>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Wingdings" panose="05000000000000000000" pitchFamily="2" charset="2"/>
              <a:buChar char="Ø"/>
            </a:pPr>
            <a:r>
              <a:rPr lang="zh-CN" altLang="en-US" sz="1600" dirty="0">
                <a:latin typeface="华文楷体" panose="02010600040101010101" pitchFamily="2" charset="-122"/>
                <a:ea typeface="华文楷体" panose="02010600040101010101" pitchFamily="2" charset="-122"/>
              </a:rPr>
              <a:t>随着智能化社会的迅速发展，全球范围内的国家纷纷加强对人工智能技术的研究与应用布局，人工智能技术已广泛应用于交通、教育、服务等多个领域，但随之而来的安全问题也</a:t>
            </a:r>
            <a:r>
              <a:rPr lang="zh-CN" altLang="en-US" sz="1600" dirty="0">
                <a:solidFill>
                  <a:srgbClr val="C00000"/>
                </a:solidFill>
                <a:latin typeface="华文楷体" panose="02010600040101010101" pitchFamily="2" charset="-122"/>
                <a:ea typeface="华文楷体" panose="02010600040101010101" pitchFamily="2" charset="-122"/>
              </a:rPr>
              <a:t>愈发显著</a:t>
            </a:r>
            <a:r>
              <a:rPr lang="zh-CN" altLang="en-US" sz="1600" dirty="0">
                <a:latin typeface="华文楷体" panose="02010600040101010101" pitchFamily="2" charset="-122"/>
                <a:ea typeface="华文楷体" panose="02010600040101010101" pitchFamily="2" charset="-122"/>
              </a:rPr>
              <a:t>。</a:t>
            </a:r>
            <a:endParaRPr lang="en-US" altLang="zh-CN" sz="1600" dirty="0">
              <a:latin typeface="华文楷体" panose="02010600040101010101" pitchFamily="2" charset="-122"/>
              <a:ea typeface="华文楷体" panose="02010600040101010101" pitchFamily="2" charset="-122"/>
            </a:endParaRPr>
          </a:p>
          <a:p>
            <a:pPr marL="285750" indent="-285750">
              <a:lnSpc>
                <a:spcPct val="150000"/>
              </a:lnSpc>
              <a:buFont typeface="Wingdings" panose="05000000000000000000" pitchFamily="2" charset="2"/>
              <a:buChar char="Ø"/>
            </a:pPr>
            <a:r>
              <a:rPr lang="zh-CN" altLang="en-US" sz="1600" dirty="0">
                <a:latin typeface="华文楷体" panose="02010600040101010101" pitchFamily="2" charset="-122"/>
                <a:ea typeface="华文楷体" panose="02010600040101010101" pitchFamily="2" charset="-122"/>
              </a:rPr>
              <a:t>当前，人工智能面临着包括</a:t>
            </a:r>
            <a:r>
              <a:rPr lang="zh-CN" altLang="en-US" sz="1600" dirty="0">
                <a:solidFill>
                  <a:srgbClr val="C00000"/>
                </a:solidFill>
                <a:latin typeface="华文楷体" panose="02010600040101010101" pitchFamily="2" charset="-122"/>
                <a:ea typeface="华文楷体" panose="02010600040101010101" pitchFamily="2" charset="-122"/>
              </a:rPr>
              <a:t>数据风险（数据投毒、泄露和异常）、算法风险、网络风险</a:t>
            </a:r>
            <a:r>
              <a:rPr lang="zh-CN" altLang="en-US" sz="1600" dirty="0">
                <a:latin typeface="华文楷体" panose="02010600040101010101" pitchFamily="2" charset="-122"/>
                <a:ea typeface="华文楷体" panose="02010600040101010101" pitchFamily="2" charset="-122"/>
              </a:rPr>
              <a:t>等多种挑战。此外，人工智能在处理复杂问题时可能带入</a:t>
            </a:r>
            <a:r>
              <a:rPr lang="zh-CN" altLang="en-US" sz="1600" dirty="0">
                <a:solidFill>
                  <a:srgbClr val="C00000"/>
                </a:solidFill>
                <a:latin typeface="华文楷体" panose="02010600040101010101" pitchFamily="2" charset="-122"/>
                <a:ea typeface="华文楷体" panose="02010600040101010101" pitchFamily="2" charset="-122"/>
              </a:rPr>
              <a:t>种族和性别歧视</a:t>
            </a:r>
            <a:r>
              <a:rPr lang="zh-CN" altLang="en-US" sz="1600" dirty="0">
                <a:latin typeface="华文楷体" panose="02010600040101010101" pitchFamily="2" charset="-122"/>
                <a:ea typeface="华文楷体" panose="02010600040101010101" pitchFamily="2" charset="-122"/>
              </a:rPr>
              <a:t>的偏见。</a:t>
            </a:r>
            <a:endParaRPr lang="zh-CN" altLang="en-US" sz="1600" kern="0" dirty="0">
              <a:solidFill>
                <a:schemeClr val="tx1">
                  <a:lumMod val="75000"/>
                  <a:lumOff val="25000"/>
                </a:schemeClr>
              </a:solidFill>
              <a:latin typeface="华文楷体" panose="02010600040101010101" pitchFamily="2" charset="-122"/>
              <a:ea typeface="华文楷体" panose="02010600040101010101" pitchFamily="2" charset="-122"/>
              <a:cs typeface="+mn-ea"/>
              <a:sym typeface="+mn-lt"/>
            </a:endParaRPr>
          </a:p>
        </p:txBody>
      </p:sp>
      <p:sp>
        <p:nvSpPr>
          <p:cNvPr id="116" name="文本框 15"/>
          <p:cNvSpPr txBox="1"/>
          <p:nvPr/>
        </p:nvSpPr>
        <p:spPr>
          <a:xfrm>
            <a:off x="724056" y="218835"/>
            <a:ext cx="2762400" cy="438582"/>
          </a:xfrm>
          <a:prstGeom prst="rect">
            <a:avLst/>
          </a:prstGeom>
          <a:noFill/>
        </p:spPr>
        <p:txBody>
          <a:bodyPr wrap="square" lIns="68580" tIns="34290" rIns="68580" bIns="34290" rtlCol="0">
            <a:spAutoFit/>
          </a:bodyPr>
          <a:lstStyle/>
          <a:p>
            <a:r>
              <a:rPr lang="zh-CN" altLang="en-US" sz="2400" b="1" dirty="0">
                <a:solidFill>
                  <a:srgbClr val="1B4367"/>
                </a:solidFill>
                <a:latin typeface="华文楷体" panose="02010600040101010101" pitchFamily="2" charset="-122"/>
                <a:ea typeface="华文楷体" panose="02010600040101010101" pitchFamily="2" charset="-122"/>
                <a:cs typeface="+mn-ea"/>
                <a:sym typeface="+mn-lt"/>
              </a:rPr>
              <a:t>立法背景</a:t>
            </a:r>
          </a:p>
        </p:txBody>
      </p:sp>
      <p:cxnSp>
        <p:nvCxnSpPr>
          <p:cNvPr id="45" name="直接连接符 44"/>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EF42D132-0BC4-491A-996E-80807654B42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216942" y="3072872"/>
            <a:ext cx="2866026" cy="1699120"/>
          </a:xfrm>
          <a:prstGeom prst="rect">
            <a:avLst/>
          </a:prstGeom>
          <a:noFill/>
          <a:ln>
            <a:noFill/>
          </a:ln>
        </p:spPr>
      </p:pic>
      <p:sp>
        <p:nvSpPr>
          <p:cNvPr id="7" name="文本框 6">
            <a:extLst>
              <a:ext uri="{FF2B5EF4-FFF2-40B4-BE49-F238E27FC236}">
                <a16:creationId xmlns:a16="http://schemas.microsoft.com/office/drawing/2014/main" id="{B41C7A60-D899-4ED4-A004-E465040D2392}"/>
              </a:ext>
            </a:extLst>
          </p:cNvPr>
          <p:cNvSpPr txBox="1"/>
          <p:nvPr/>
        </p:nvSpPr>
        <p:spPr>
          <a:xfrm>
            <a:off x="3909786" y="4771992"/>
            <a:ext cx="1935202" cy="284693"/>
          </a:xfrm>
          <a:prstGeom prst="rect">
            <a:avLst/>
          </a:prstGeom>
          <a:noFill/>
          <a:ln>
            <a:noFill/>
          </a:ln>
          <a:effectLst/>
          <a:extLst>
            <a:ext uri="{909E8E84-426E-40DD-AFC4-6F175D3DCCD1}">
              <a14:hiddenFill xmlns:a14="http://schemas.microsoft.com/office/drawing/2010/main">
                <a:solidFill>
                  <a:srgbClr val="424B51"/>
                </a:solidFill>
              </a14:hiddenFill>
            </a:ext>
          </a:extLst>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b="1" kern="0" dirty="0">
                <a:solidFill>
                  <a:schemeClr val="tx1">
                    <a:lumMod val="75000"/>
                    <a:lumOff val="25000"/>
                  </a:schemeClr>
                </a:solidFill>
                <a:latin typeface="华文楷体" panose="02010600040101010101" pitchFamily="2" charset="-122"/>
                <a:ea typeface="华文楷体" panose="02010600040101010101" pitchFamily="2" charset="-122"/>
                <a:cs typeface="+mn-ea"/>
                <a:sym typeface="+mn-lt"/>
              </a:rPr>
              <a:t>COMPAS </a:t>
            </a:r>
            <a:r>
              <a:rPr lang="zh-CN" altLang="en-US" sz="1400" b="1" kern="0" dirty="0">
                <a:solidFill>
                  <a:schemeClr val="tx1">
                    <a:lumMod val="75000"/>
                    <a:lumOff val="25000"/>
                  </a:schemeClr>
                </a:solidFill>
                <a:latin typeface="华文楷体" panose="02010600040101010101" pitchFamily="2" charset="-122"/>
                <a:ea typeface="华文楷体" panose="02010600040101010101" pitchFamily="2" charset="-122"/>
                <a:cs typeface="+mn-ea"/>
                <a:sym typeface="+mn-lt"/>
              </a:rPr>
              <a:t>算法偏见</a:t>
            </a:r>
          </a:p>
        </p:txBody>
      </p:sp>
    </p:spTree>
    <p:extLst>
      <p:ext uri="{BB962C8B-B14F-4D97-AF65-F5344CB8AC3E}">
        <p14:creationId xmlns:p14="http://schemas.microsoft.com/office/powerpoint/2010/main" val="605049429"/>
      </p:ext>
    </p:extLst>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16"/>
                                        </p:tgtEl>
                                        <p:attrNameLst>
                                          <p:attrName>style.visibility</p:attrName>
                                        </p:attrNameLst>
                                      </p:cBhvr>
                                      <p:to>
                                        <p:strVal val="visible"/>
                                      </p:to>
                                    </p:set>
                                    <p:anim calcmode="lin" valueType="num">
                                      <p:cBhvr>
                                        <p:cTn id="7" dur="500" fill="hold"/>
                                        <p:tgtEl>
                                          <p:spTgt spid="1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16"/>
                                        </p:tgtEl>
                                        <p:attrNameLst>
                                          <p:attrName>ppt_y</p:attrName>
                                        </p:attrNameLst>
                                      </p:cBhvr>
                                      <p:tavLst>
                                        <p:tav tm="0">
                                          <p:val>
                                            <p:strVal val="#ppt_y"/>
                                          </p:val>
                                        </p:tav>
                                        <p:tav tm="100000">
                                          <p:val>
                                            <p:strVal val="#ppt_y"/>
                                          </p:val>
                                        </p:tav>
                                      </p:tavLst>
                                    </p:anim>
                                    <p:anim calcmode="lin" valueType="num">
                                      <p:cBhvr>
                                        <p:cTn id="9" dur="500" fill="hold"/>
                                        <p:tgtEl>
                                          <p:spTgt spid="1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16"/>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wipe(left)">
                                      <p:cBhvr>
                                        <p:cTn id="15" dur="300"/>
                                        <p:tgtEl>
                                          <p:spTgt spid="45"/>
                                        </p:tgtEl>
                                      </p:cBhvr>
                                    </p:animEffect>
                                  </p:childTnLst>
                                </p:cTn>
                              </p:par>
                            </p:childTnLst>
                          </p:cTn>
                        </p:par>
                        <p:par>
                          <p:cTn id="16" fill="hold">
                            <p:stCondLst>
                              <p:cond delay="950"/>
                            </p:stCondLst>
                            <p:childTnLst>
                              <p:par>
                                <p:cTn id="17" presetID="42" presetClass="entr" presetSubtype="0" fill="hold" grpId="0" nodeType="afterEffect">
                                  <p:stCondLst>
                                    <p:cond delay="0"/>
                                  </p:stCondLst>
                                  <p:childTnLst>
                                    <p:set>
                                      <p:cBhvr>
                                        <p:cTn id="18" dur="1" fill="hold">
                                          <p:stCondLst>
                                            <p:cond delay="0"/>
                                          </p:stCondLst>
                                        </p:cTn>
                                        <p:tgtEl>
                                          <p:spTgt spid="61"/>
                                        </p:tgtEl>
                                        <p:attrNameLst>
                                          <p:attrName>style.visibility</p:attrName>
                                        </p:attrNameLst>
                                      </p:cBhvr>
                                      <p:to>
                                        <p:strVal val="visible"/>
                                      </p:to>
                                    </p:set>
                                    <p:animEffect transition="in" filter="fade">
                                      <p:cBhvr>
                                        <p:cTn id="19" dur="1000"/>
                                        <p:tgtEl>
                                          <p:spTgt spid="61"/>
                                        </p:tgtEl>
                                      </p:cBhvr>
                                    </p:animEffect>
                                    <p:anim calcmode="lin" valueType="num">
                                      <p:cBhvr>
                                        <p:cTn id="20" dur="1000" fill="hold"/>
                                        <p:tgtEl>
                                          <p:spTgt spid="61"/>
                                        </p:tgtEl>
                                        <p:attrNameLst>
                                          <p:attrName>ppt_x</p:attrName>
                                        </p:attrNameLst>
                                      </p:cBhvr>
                                      <p:tavLst>
                                        <p:tav tm="0">
                                          <p:val>
                                            <p:strVal val="#ppt_x"/>
                                          </p:val>
                                        </p:tav>
                                        <p:tav tm="100000">
                                          <p:val>
                                            <p:strVal val="#ppt_x"/>
                                          </p:val>
                                        </p:tav>
                                      </p:tavLst>
                                    </p:anim>
                                    <p:anim calcmode="lin" valueType="num">
                                      <p:cBhvr>
                                        <p:cTn id="21" dur="1000" fill="hold"/>
                                        <p:tgtEl>
                                          <p:spTgt spid="61"/>
                                        </p:tgtEl>
                                        <p:attrNameLst>
                                          <p:attrName>ppt_y</p:attrName>
                                        </p:attrNameLst>
                                      </p:cBhvr>
                                      <p:tavLst>
                                        <p:tav tm="0">
                                          <p:val>
                                            <p:strVal val="#ppt_y+.1"/>
                                          </p:val>
                                        </p:tav>
                                        <p:tav tm="100000">
                                          <p:val>
                                            <p:strVal val="#ppt_y"/>
                                          </p:val>
                                        </p:tav>
                                      </p:tavLst>
                                    </p:anim>
                                  </p:childTnLst>
                                </p:cTn>
                              </p:par>
                            </p:childTnLst>
                          </p:cTn>
                        </p:par>
                        <p:par>
                          <p:cTn id="22" fill="hold">
                            <p:stCondLst>
                              <p:cond delay="1950"/>
                            </p:stCondLst>
                            <p:childTnLst>
                              <p:par>
                                <p:cTn id="23" presetID="42"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1000"/>
                                        <p:tgtEl>
                                          <p:spTgt spid="7"/>
                                        </p:tgtEl>
                                      </p:cBhvr>
                                    </p:animEffect>
                                    <p:anim calcmode="lin" valueType="num">
                                      <p:cBhvr>
                                        <p:cTn id="26" dur="1000" fill="hold"/>
                                        <p:tgtEl>
                                          <p:spTgt spid="7"/>
                                        </p:tgtEl>
                                        <p:attrNameLst>
                                          <p:attrName>ppt_x</p:attrName>
                                        </p:attrNameLst>
                                      </p:cBhvr>
                                      <p:tavLst>
                                        <p:tav tm="0">
                                          <p:val>
                                            <p:strVal val="#ppt_x"/>
                                          </p:val>
                                        </p:tav>
                                        <p:tav tm="100000">
                                          <p:val>
                                            <p:strVal val="#ppt_x"/>
                                          </p:val>
                                        </p:tav>
                                      </p:tavLst>
                                    </p:anim>
                                    <p:anim calcmode="lin" valueType="num">
                                      <p:cBhvr>
                                        <p:cTn id="2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bldLvl="0"/>
      <p:bldP spid="116" grpId="0"/>
      <p:bldP spid="7" grpId="0" bldLvl="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文本框 60"/>
          <p:cNvSpPr txBox="1"/>
          <p:nvPr/>
        </p:nvSpPr>
        <p:spPr>
          <a:xfrm>
            <a:off x="774477" y="822832"/>
            <a:ext cx="7741993" cy="2250040"/>
          </a:xfrm>
          <a:prstGeom prst="rect">
            <a:avLst/>
          </a:prstGeom>
          <a:noFill/>
          <a:ln>
            <a:noFill/>
          </a:ln>
          <a:effectLst/>
          <a:extLst>
            <a:ext uri="{909E8E84-426E-40DD-AFC4-6F175D3DCCD1}">
              <a14:hiddenFill xmlns:a14="http://schemas.microsoft.com/office/drawing/2010/main">
                <a:solidFill>
                  <a:srgbClr val="424B51"/>
                </a:solidFill>
              </a14:hiddenFill>
            </a:ext>
          </a:extLst>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Wingdings" panose="05000000000000000000" pitchFamily="2" charset="2"/>
              <a:buChar char="Ø"/>
            </a:pPr>
            <a:r>
              <a:rPr lang="zh-CN" altLang="en-US" sz="1600" kern="0" dirty="0">
                <a:solidFill>
                  <a:srgbClr val="C00000"/>
                </a:solidFill>
                <a:latin typeface="华文楷体" panose="02010600040101010101" pitchFamily="2" charset="-122"/>
                <a:ea typeface="华文楷体" panose="02010600040101010101" pitchFamily="2" charset="-122"/>
                <a:cs typeface="+mn-ea"/>
                <a:sym typeface="+mn-lt"/>
              </a:rPr>
              <a:t>强化人工智能的安全问题已成为国际间共同关注的重点</a:t>
            </a:r>
            <a:r>
              <a:rPr lang="zh-CN" altLang="en-US" sz="1600" kern="0" dirty="0">
                <a:solidFill>
                  <a:schemeClr val="tx1">
                    <a:lumMod val="75000"/>
                    <a:lumOff val="25000"/>
                  </a:schemeClr>
                </a:solidFill>
                <a:latin typeface="华文楷体" panose="02010600040101010101" pitchFamily="2" charset="-122"/>
                <a:ea typeface="华文楷体" panose="02010600040101010101" pitchFamily="2" charset="-122"/>
                <a:cs typeface="+mn-ea"/>
                <a:sym typeface="+mn-lt"/>
              </a:rPr>
              <a:t>。全球</a:t>
            </a:r>
            <a:r>
              <a:rPr lang="zh-CN" altLang="en-US" sz="1600" kern="0" dirty="0">
                <a:solidFill>
                  <a:srgbClr val="C00000"/>
                </a:solidFill>
                <a:latin typeface="华文楷体" panose="02010600040101010101" pitchFamily="2" charset="-122"/>
                <a:ea typeface="华文楷体" panose="02010600040101010101" pitchFamily="2" charset="-122"/>
                <a:cs typeface="+mn-ea"/>
                <a:sym typeface="+mn-lt"/>
              </a:rPr>
              <a:t>主要经济体</a:t>
            </a:r>
            <a:r>
              <a:rPr lang="zh-CN" altLang="en-US" sz="1600" kern="0" dirty="0">
                <a:solidFill>
                  <a:schemeClr val="tx1">
                    <a:lumMod val="75000"/>
                    <a:lumOff val="25000"/>
                  </a:schemeClr>
                </a:solidFill>
                <a:latin typeface="华文楷体" panose="02010600040101010101" pitchFamily="2" charset="-122"/>
                <a:ea typeface="华文楷体" panose="02010600040101010101" pitchFamily="2" charset="-122"/>
                <a:cs typeface="+mn-ea"/>
                <a:sym typeface="+mn-lt"/>
              </a:rPr>
              <a:t>纷纷推出针对人工智能发展的政策和立法措施，以确保这一领域的健康与安全发展。</a:t>
            </a:r>
            <a:endParaRPr lang="en-US" altLang="zh-CN" sz="1600" kern="0" dirty="0">
              <a:solidFill>
                <a:schemeClr val="tx1">
                  <a:lumMod val="75000"/>
                  <a:lumOff val="25000"/>
                </a:schemeClr>
              </a:solidFill>
              <a:latin typeface="华文楷体" panose="02010600040101010101" pitchFamily="2" charset="-122"/>
              <a:ea typeface="华文楷体" panose="02010600040101010101" pitchFamily="2" charset="-122"/>
              <a:cs typeface="+mn-ea"/>
              <a:sym typeface="+mn-lt"/>
            </a:endParaRPr>
          </a:p>
          <a:p>
            <a:pPr marL="742950" lvl="1" indent="-285750">
              <a:lnSpc>
                <a:spcPct val="150000"/>
              </a:lnSpc>
              <a:buFont typeface="Wingdings" panose="05000000000000000000" pitchFamily="2" charset="2"/>
              <a:buChar char="ü"/>
            </a:pPr>
            <a:r>
              <a:rPr lang="en-US" altLang="zh-CN" sz="1600" kern="0" dirty="0">
                <a:solidFill>
                  <a:schemeClr val="tx1">
                    <a:lumMod val="75000"/>
                    <a:lumOff val="25000"/>
                  </a:schemeClr>
                </a:solidFill>
                <a:latin typeface="华文楷体" panose="02010600040101010101" pitchFamily="2" charset="-122"/>
                <a:ea typeface="华文楷体" panose="02010600040101010101" pitchFamily="2" charset="-122"/>
                <a:cs typeface="+mn-ea"/>
                <a:sym typeface="+mn-lt"/>
              </a:rPr>
              <a:t>2017</a:t>
            </a:r>
            <a:r>
              <a:rPr lang="zh-CN" altLang="en-US" sz="1600" kern="0" dirty="0">
                <a:solidFill>
                  <a:schemeClr val="tx1">
                    <a:lumMod val="75000"/>
                    <a:lumOff val="25000"/>
                  </a:schemeClr>
                </a:solidFill>
                <a:latin typeface="华文楷体" panose="02010600040101010101" pitchFamily="2" charset="-122"/>
                <a:ea typeface="华文楷体" panose="02010600040101010101" pitchFamily="2" charset="-122"/>
                <a:cs typeface="+mn-ea"/>
                <a:sym typeface="+mn-lt"/>
              </a:rPr>
              <a:t>年</a:t>
            </a:r>
            <a:r>
              <a:rPr lang="en-US" altLang="zh-CN" sz="1600" kern="0" dirty="0">
                <a:solidFill>
                  <a:schemeClr val="tx1">
                    <a:lumMod val="75000"/>
                    <a:lumOff val="25000"/>
                  </a:schemeClr>
                </a:solidFill>
                <a:latin typeface="华文楷体" panose="02010600040101010101" pitchFamily="2" charset="-122"/>
                <a:ea typeface="华文楷体" panose="02010600040101010101" pitchFamily="2" charset="-122"/>
                <a:cs typeface="+mn-ea"/>
                <a:sym typeface="+mn-lt"/>
              </a:rPr>
              <a:t>——</a:t>
            </a:r>
            <a:r>
              <a:rPr lang="zh-CN" altLang="en-US" sz="1600" kern="0" dirty="0">
                <a:solidFill>
                  <a:srgbClr val="C00000"/>
                </a:solidFill>
                <a:latin typeface="华文楷体" panose="02010600040101010101" pitchFamily="2" charset="-122"/>
                <a:ea typeface="华文楷体" panose="02010600040101010101" pitchFamily="2" charset="-122"/>
                <a:cs typeface="+mn-ea"/>
                <a:sym typeface="+mn-lt"/>
              </a:rPr>
              <a:t>中国国务院</a:t>
            </a:r>
            <a:r>
              <a:rPr lang="zh-CN" altLang="en-US" sz="1600" kern="0" dirty="0">
                <a:solidFill>
                  <a:schemeClr val="tx1">
                    <a:lumMod val="75000"/>
                    <a:lumOff val="25000"/>
                  </a:schemeClr>
                </a:solidFill>
                <a:latin typeface="华文楷体" panose="02010600040101010101" pitchFamily="2" charset="-122"/>
                <a:ea typeface="华文楷体" panose="02010600040101010101" pitchFamily="2" charset="-122"/>
                <a:cs typeface="+mn-ea"/>
                <a:sym typeface="+mn-lt"/>
              </a:rPr>
              <a:t>发布</a:t>
            </a:r>
            <a:r>
              <a:rPr lang="en-US" altLang="zh-CN" sz="1600" kern="0" dirty="0">
                <a:solidFill>
                  <a:schemeClr val="tx1">
                    <a:lumMod val="75000"/>
                    <a:lumOff val="25000"/>
                  </a:schemeClr>
                </a:solidFill>
                <a:latin typeface="华文楷体" panose="02010600040101010101" pitchFamily="2" charset="-122"/>
                <a:ea typeface="华文楷体" panose="02010600040101010101" pitchFamily="2" charset="-122"/>
                <a:cs typeface="+mn-ea"/>
                <a:sym typeface="+mn-lt"/>
              </a:rPr>
              <a:t>《</a:t>
            </a:r>
            <a:r>
              <a:rPr lang="zh-CN" altLang="en-US" sz="1600" kern="0" dirty="0">
                <a:solidFill>
                  <a:schemeClr val="tx1">
                    <a:lumMod val="75000"/>
                    <a:lumOff val="25000"/>
                  </a:schemeClr>
                </a:solidFill>
                <a:latin typeface="华文楷体" panose="02010600040101010101" pitchFamily="2" charset="-122"/>
                <a:ea typeface="华文楷体" panose="02010600040101010101" pitchFamily="2" charset="-122"/>
                <a:cs typeface="+mn-ea"/>
                <a:sym typeface="+mn-lt"/>
              </a:rPr>
              <a:t>新一代人工智能发展规划</a:t>
            </a:r>
            <a:r>
              <a:rPr lang="en-US" altLang="zh-CN" sz="1600" kern="0" dirty="0">
                <a:solidFill>
                  <a:schemeClr val="tx1">
                    <a:lumMod val="75000"/>
                    <a:lumOff val="25000"/>
                  </a:schemeClr>
                </a:solidFill>
                <a:latin typeface="华文楷体" panose="02010600040101010101" pitchFamily="2" charset="-122"/>
                <a:ea typeface="华文楷体" panose="02010600040101010101" pitchFamily="2" charset="-122"/>
                <a:cs typeface="+mn-ea"/>
                <a:sym typeface="+mn-lt"/>
              </a:rPr>
              <a:t>》</a:t>
            </a:r>
          </a:p>
          <a:p>
            <a:pPr marL="742950" lvl="1" indent="-285750">
              <a:lnSpc>
                <a:spcPct val="150000"/>
              </a:lnSpc>
              <a:buFont typeface="Wingdings" panose="05000000000000000000" pitchFamily="2" charset="2"/>
              <a:buChar char="ü"/>
            </a:pPr>
            <a:r>
              <a:rPr lang="en-US" altLang="zh-CN" sz="1600" kern="0" dirty="0">
                <a:solidFill>
                  <a:schemeClr val="tx1">
                    <a:lumMod val="75000"/>
                    <a:lumOff val="25000"/>
                  </a:schemeClr>
                </a:solidFill>
                <a:latin typeface="华文楷体" panose="02010600040101010101" pitchFamily="2" charset="-122"/>
                <a:ea typeface="华文楷体" panose="02010600040101010101" pitchFamily="2" charset="-122"/>
                <a:cs typeface="+mn-ea"/>
                <a:sym typeface="+mn-lt"/>
              </a:rPr>
              <a:t>2016</a:t>
            </a:r>
            <a:r>
              <a:rPr lang="zh-CN" altLang="en-US" sz="1600" kern="0" dirty="0">
                <a:solidFill>
                  <a:schemeClr val="tx1">
                    <a:lumMod val="75000"/>
                    <a:lumOff val="25000"/>
                  </a:schemeClr>
                </a:solidFill>
                <a:latin typeface="华文楷体" panose="02010600040101010101" pitchFamily="2" charset="-122"/>
                <a:ea typeface="华文楷体" panose="02010600040101010101" pitchFamily="2" charset="-122"/>
                <a:cs typeface="+mn-ea"/>
                <a:sym typeface="+mn-lt"/>
              </a:rPr>
              <a:t>，</a:t>
            </a:r>
            <a:r>
              <a:rPr lang="en-US" altLang="zh-CN" sz="1600" kern="0" dirty="0">
                <a:solidFill>
                  <a:schemeClr val="tx1">
                    <a:lumMod val="75000"/>
                    <a:lumOff val="25000"/>
                  </a:schemeClr>
                </a:solidFill>
                <a:latin typeface="华文楷体" panose="02010600040101010101" pitchFamily="2" charset="-122"/>
                <a:ea typeface="华文楷体" panose="02010600040101010101" pitchFamily="2" charset="-122"/>
                <a:cs typeface="+mn-ea"/>
                <a:sym typeface="+mn-lt"/>
              </a:rPr>
              <a:t>2019</a:t>
            </a:r>
            <a:r>
              <a:rPr lang="zh-CN" altLang="en-US" sz="1600" kern="0" dirty="0">
                <a:solidFill>
                  <a:schemeClr val="tx1">
                    <a:lumMod val="75000"/>
                    <a:lumOff val="25000"/>
                  </a:schemeClr>
                </a:solidFill>
                <a:latin typeface="华文楷体" panose="02010600040101010101" pitchFamily="2" charset="-122"/>
                <a:ea typeface="华文楷体" panose="02010600040101010101" pitchFamily="2" charset="-122"/>
                <a:cs typeface="+mn-ea"/>
                <a:sym typeface="+mn-lt"/>
              </a:rPr>
              <a:t>年</a:t>
            </a:r>
            <a:r>
              <a:rPr lang="en-US" altLang="zh-CN" sz="1600" kern="0" dirty="0">
                <a:solidFill>
                  <a:schemeClr val="tx1">
                    <a:lumMod val="75000"/>
                    <a:lumOff val="25000"/>
                  </a:schemeClr>
                </a:solidFill>
                <a:latin typeface="华文楷体" panose="02010600040101010101" pitchFamily="2" charset="-122"/>
                <a:ea typeface="华文楷体" panose="02010600040101010101" pitchFamily="2" charset="-122"/>
                <a:cs typeface="+mn-ea"/>
                <a:sym typeface="+mn-lt"/>
              </a:rPr>
              <a:t>——</a:t>
            </a:r>
            <a:r>
              <a:rPr lang="zh-CN" altLang="en-US" sz="1600" kern="0" dirty="0">
                <a:solidFill>
                  <a:srgbClr val="C00000"/>
                </a:solidFill>
                <a:latin typeface="华文楷体" panose="02010600040101010101" pitchFamily="2" charset="-122"/>
                <a:ea typeface="华文楷体" panose="02010600040101010101" pitchFamily="2" charset="-122"/>
                <a:cs typeface="+mn-ea"/>
                <a:sym typeface="+mn-lt"/>
              </a:rPr>
              <a:t>美国</a:t>
            </a:r>
            <a:r>
              <a:rPr lang="zh-CN" altLang="en-US" sz="1600" kern="0" dirty="0">
                <a:solidFill>
                  <a:schemeClr val="tx1">
                    <a:lumMod val="75000"/>
                    <a:lumOff val="25000"/>
                  </a:schemeClr>
                </a:solidFill>
                <a:latin typeface="华文楷体" panose="02010600040101010101" pitchFamily="2" charset="-122"/>
                <a:ea typeface="华文楷体" panose="02010600040101010101" pitchFamily="2" charset="-122"/>
                <a:cs typeface="+mn-ea"/>
                <a:sym typeface="+mn-lt"/>
              </a:rPr>
              <a:t>分别发布了</a:t>
            </a:r>
            <a:r>
              <a:rPr lang="en-US" altLang="zh-CN" sz="1600" kern="0" dirty="0">
                <a:solidFill>
                  <a:schemeClr val="tx1">
                    <a:lumMod val="75000"/>
                    <a:lumOff val="25000"/>
                  </a:schemeClr>
                </a:solidFill>
                <a:latin typeface="华文楷体" panose="02010600040101010101" pitchFamily="2" charset="-122"/>
                <a:ea typeface="华文楷体" panose="02010600040101010101" pitchFamily="2" charset="-122"/>
                <a:cs typeface="+mn-ea"/>
                <a:sym typeface="+mn-lt"/>
              </a:rPr>
              <a:t>《</a:t>
            </a:r>
            <a:r>
              <a:rPr lang="zh-CN" altLang="en-US" sz="1600" kern="0" dirty="0">
                <a:solidFill>
                  <a:schemeClr val="tx1">
                    <a:lumMod val="75000"/>
                    <a:lumOff val="25000"/>
                  </a:schemeClr>
                </a:solidFill>
                <a:latin typeface="华文楷体" panose="02010600040101010101" pitchFamily="2" charset="-122"/>
                <a:ea typeface="华文楷体" panose="02010600040101010101" pitchFamily="2" charset="-122"/>
                <a:cs typeface="+mn-ea"/>
                <a:sym typeface="+mn-lt"/>
              </a:rPr>
              <a:t>国家人工智能研发战略规划</a:t>
            </a:r>
            <a:r>
              <a:rPr lang="en-US" altLang="zh-CN" sz="1600" kern="0" dirty="0">
                <a:solidFill>
                  <a:schemeClr val="tx1">
                    <a:lumMod val="75000"/>
                    <a:lumOff val="25000"/>
                  </a:schemeClr>
                </a:solidFill>
                <a:latin typeface="华文楷体" panose="02010600040101010101" pitchFamily="2" charset="-122"/>
                <a:ea typeface="华文楷体" panose="02010600040101010101" pitchFamily="2" charset="-122"/>
                <a:cs typeface="+mn-ea"/>
                <a:sym typeface="+mn-lt"/>
              </a:rPr>
              <a:t>》</a:t>
            </a:r>
            <a:r>
              <a:rPr lang="zh-CN" altLang="en-US" sz="1600" kern="0" dirty="0">
                <a:solidFill>
                  <a:schemeClr val="tx1">
                    <a:lumMod val="75000"/>
                    <a:lumOff val="25000"/>
                  </a:schemeClr>
                </a:solidFill>
                <a:latin typeface="华文楷体" panose="02010600040101010101" pitchFamily="2" charset="-122"/>
                <a:ea typeface="华文楷体" panose="02010600040101010101" pitchFamily="2" charset="-122"/>
                <a:cs typeface="+mn-ea"/>
                <a:sym typeface="+mn-lt"/>
              </a:rPr>
              <a:t>（</a:t>
            </a:r>
            <a:r>
              <a:rPr lang="en-US" altLang="zh-CN" sz="1600" kern="0" dirty="0">
                <a:solidFill>
                  <a:schemeClr val="tx1">
                    <a:lumMod val="75000"/>
                    <a:lumOff val="25000"/>
                  </a:schemeClr>
                </a:solidFill>
                <a:latin typeface="华文楷体" panose="02010600040101010101" pitchFamily="2" charset="-122"/>
                <a:ea typeface="华文楷体" panose="02010600040101010101" pitchFamily="2" charset="-122"/>
                <a:cs typeface="+mn-ea"/>
                <a:sym typeface="+mn-lt"/>
              </a:rPr>
              <a:t>The National Artificial Intelligence R&amp;D Strategic Plan</a:t>
            </a:r>
            <a:r>
              <a:rPr lang="zh-CN" altLang="en-US" sz="1600" kern="0" dirty="0">
                <a:solidFill>
                  <a:schemeClr val="tx1">
                    <a:lumMod val="75000"/>
                    <a:lumOff val="25000"/>
                  </a:schemeClr>
                </a:solidFill>
                <a:latin typeface="华文楷体" panose="02010600040101010101" pitchFamily="2" charset="-122"/>
                <a:ea typeface="华文楷体" panose="02010600040101010101" pitchFamily="2" charset="-122"/>
                <a:cs typeface="+mn-ea"/>
                <a:sym typeface="+mn-lt"/>
              </a:rPr>
              <a:t>）及其更新版</a:t>
            </a:r>
            <a:endParaRPr lang="en-US" altLang="zh-CN" sz="1600" kern="0" dirty="0">
              <a:solidFill>
                <a:schemeClr val="tx1">
                  <a:lumMod val="75000"/>
                  <a:lumOff val="25000"/>
                </a:schemeClr>
              </a:solidFill>
              <a:latin typeface="华文楷体" panose="02010600040101010101" pitchFamily="2" charset="-122"/>
              <a:ea typeface="华文楷体" panose="02010600040101010101" pitchFamily="2" charset="-122"/>
              <a:cs typeface="+mn-ea"/>
              <a:sym typeface="+mn-lt"/>
            </a:endParaRPr>
          </a:p>
          <a:p>
            <a:pPr marL="742950" lvl="1" indent="-285750">
              <a:lnSpc>
                <a:spcPct val="150000"/>
              </a:lnSpc>
              <a:buFont typeface="Wingdings" panose="05000000000000000000" pitchFamily="2" charset="2"/>
              <a:buChar char="ü"/>
            </a:pPr>
            <a:r>
              <a:rPr lang="en-US" altLang="zh-CN" sz="1600" kern="0" dirty="0">
                <a:solidFill>
                  <a:schemeClr val="tx1">
                    <a:lumMod val="75000"/>
                    <a:lumOff val="25000"/>
                  </a:schemeClr>
                </a:solidFill>
                <a:latin typeface="华文楷体" panose="02010600040101010101" pitchFamily="2" charset="-122"/>
                <a:ea typeface="华文楷体" panose="02010600040101010101" pitchFamily="2" charset="-122"/>
                <a:cs typeface="+mn-ea"/>
                <a:sym typeface="+mn-lt"/>
              </a:rPr>
              <a:t>2021</a:t>
            </a:r>
            <a:r>
              <a:rPr lang="zh-CN" altLang="en-US" sz="1600" kern="0" dirty="0">
                <a:solidFill>
                  <a:schemeClr val="tx1">
                    <a:lumMod val="75000"/>
                    <a:lumOff val="25000"/>
                  </a:schemeClr>
                </a:solidFill>
                <a:latin typeface="华文楷体" panose="02010600040101010101" pitchFamily="2" charset="-122"/>
                <a:ea typeface="华文楷体" panose="02010600040101010101" pitchFamily="2" charset="-122"/>
                <a:cs typeface="+mn-ea"/>
                <a:sym typeface="+mn-lt"/>
              </a:rPr>
              <a:t>年</a:t>
            </a:r>
            <a:r>
              <a:rPr lang="en-US" altLang="zh-CN" sz="1600" kern="0" dirty="0">
                <a:solidFill>
                  <a:schemeClr val="tx1">
                    <a:lumMod val="75000"/>
                    <a:lumOff val="25000"/>
                  </a:schemeClr>
                </a:solidFill>
                <a:latin typeface="华文楷体" panose="02010600040101010101" pitchFamily="2" charset="-122"/>
                <a:ea typeface="华文楷体" panose="02010600040101010101" pitchFamily="2" charset="-122"/>
                <a:cs typeface="+mn-ea"/>
                <a:sym typeface="+mn-lt"/>
              </a:rPr>
              <a:t>——</a:t>
            </a:r>
            <a:r>
              <a:rPr lang="zh-CN" altLang="en-US" sz="1600" kern="0" dirty="0">
                <a:solidFill>
                  <a:srgbClr val="C00000"/>
                </a:solidFill>
                <a:latin typeface="华文楷体" panose="02010600040101010101" pitchFamily="2" charset="-122"/>
                <a:ea typeface="华文楷体" panose="02010600040101010101" pitchFamily="2" charset="-122"/>
                <a:cs typeface="+mn-ea"/>
                <a:sym typeface="+mn-lt"/>
              </a:rPr>
              <a:t>欧盟</a:t>
            </a:r>
            <a:r>
              <a:rPr lang="zh-CN" altLang="en-US" sz="1600" kern="0" dirty="0">
                <a:solidFill>
                  <a:schemeClr val="tx1">
                    <a:lumMod val="75000"/>
                    <a:lumOff val="25000"/>
                  </a:schemeClr>
                </a:solidFill>
                <a:latin typeface="华文楷体" panose="02010600040101010101" pitchFamily="2" charset="-122"/>
                <a:ea typeface="华文楷体" panose="02010600040101010101" pitchFamily="2" charset="-122"/>
                <a:cs typeface="+mn-ea"/>
                <a:sym typeface="+mn-lt"/>
              </a:rPr>
              <a:t>发布了</a:t>
            </a:r>
            <a:r>
              <a:rPr lang="en-US" altLang="zh-CN" sz="1600" kern="0" dirty="0">
                <a:solidFill>
                  <a:schemeClr val="tx1">
                    <a:lumMod val="75000"/>
                    <a:lumOff val="25000"/>
                  </a:schemeClr>
                </a:solidFill>
                <a:latin typeface="华文楷体" panose="02010600040101010101" pitchFamily="2" charset="-122"/>
                <a:ea typeface="华文楷体" panose="02010600040101010101" pitchFamily="2" charset="-122"/>
                <a:cs typeface="+mn-ea"/>
                <a:sym typeface="+mn-lt"/>
              </a:rPr>
              <a:t>《</a:t>
            </a:r>
            <a:r>
              <a:rPr lang="zh-CN" altLang="en-US" sz="1600" kern="0" dirty="0">
                <a:solidFill>
                  <a:schemeClr val="tx1">
                    <a:lumMod val="75000"/>
                    <a:lumOff val="25000"/>
                  </a:schemeClr>
                </a:solidFill>
                <a:latin typeface="华文楷体" panose="02010600040101010101" pitchFamily="2" charset="-122"/>
                <a:ea typeface="华文楷体" panose="02010600040101010101" pitchFamily="2" charset="-122"/>
                <a:cs typeface="+mn-ea"/>
                <a:sym typeface="+mn-lt"/>
              </a:rPr>
              <a:t>人工智能法案</a:t>
            </a:r>
            <a:r>
              <a:rPr lang="en-US" altLang="zh-CN" sz="1600" kern="0" dirty="0">
                <a:solidFill>
                  <a:schemeClr val="tx1">
                    <a:lumMod val="75000"/>
                    <a:lumOff val="25000"/>
                  </a:schemeClr>
                </a:solidFill>
                <a:latin typeface="华文楷体" panose="02010600040101010101" pitchFamily="2" charset="-122"/>
                <a:ea typeface="华文楷体" panose="02010600040101010101" pitchFamily="2" charset="-122"/>
                <a:cs typeface="+mn-ea"/>
                <a:sym typeface="+mn-lt"/>
              </a:rPr>
              <a:t>》</a:t>
            </a:r>
            <a:r>
              <a:rPr lang="zh-CN" altLang="en-US" sz="1600" kern="0" dirty="0">
                <a:solidFill>
                  <a:schemeClr val="tx1">
                    <a:lumMod val="75000"/>
                    <a:lumOff val="25000"/>
                  </a:schemeClr>
                </a:solidFill>
                <a:latin typeface="华文楷体" panose="02010600040101010101" pitchFamily="2" charset="-122"/>
                <a:ea typeface="华文楷体" panose="02010600040101010101" pitchFamily="2" charset="-122"/>
                <a:cs typeface="+mn-ea"/>
                <a:sym typeface="+mn-lt"/>
              </a:rPr>
              <a:t>（</a:t>
            </a:r>
            <a:r>
              <a:rPr lang="en-US" altLang="zh-CN" sz="1600" kern="0" dirty="0">
                <a:solidFill>
                  <a:schemeClr val="tx1">
                    <a:lumMod val="75000"/>
                    <a:lumOff val="25000"/>
                  </a:schemeClr>
                </a:solidFill>
                <a:latin typeface="华文楷体" panose="02010600040101010101" pitchFamily="2" charset="-122"/>
                <a:ea typeface="华文楷体" panose="02010600040101010101" pitchFamily="2" charset="-122"/>
                <a:cs typeface="+mn-ea"/>
                <a:sym typeface="+mn-lt"/>
              </a:rPr>
              <a:t>Artificial Intelligence Act</a:t>
            </a:r>
            <a:r>
              <a:rPr lang="zh-CN" altLang="en-US" sz="1600" kern="0" dirty="0">
                <a:solidFill>
                  <a:schemeClr val="tx1">
                    <a:lumMod val="75000"/>
                    <a:lumOff val="25000"/>
                  </a:schemeClr>
                </a:solidFill>
                <a:latin typeface="华文楷体" panose="02010600040101010101" pitchFamily="2" charset="-122"/>
                <a:ea typeface="华文楷体" panose="02010600040101010101" pitchFamily="2" charset="-122"/>
                <a:cs typeface="+mn-ea"/>
                <a:sym typeface="+mn-lt"/>
              </a:rPr>
              <a:t>）</a:t>
            </a:r>
          </a:p>
        </p:txBody>
      </p:sp>
      <p:sp>
        <p:nvSpPr>
          <p:cNvPr id="116" name="文本框 15"/>
          <p:cNvSpPr txBox="1"/>
          <p:nvPr/>
        </p:nvSpPr>
        <p:spPr>
          <a:xfrm>
            <a:off x="724056" y="218835"/>
            <a:ext cx="3265238" cy="438582"/>
          </a:xfrm>
          <a:prstGeom prst="rect">
            <a:avLst/>
          </a:prstGeom>
          <a:noFill/>
        </p:spPr>
        <p:txBody>
          <a:bodyPr wrap="square" lIns="68580" tIns="34290" rIns="68580" bIns="34290" rtlCol="0">
            <a:spAutoFit/>
          </a:bodyPr>
          <a:lstStyle/>
          <a:p>
            <a:r>
              <a:rPr lang="zh-CN" altLang="en-US" sz="2400" b="1" dirty="0">
                <a:solidFill>
                  <a:srgbClr val="1B4367"/>
                </a:solidFill>
                <a:latin typeface="华文楷体" panose="02010600040101010101" pitchFamily="2" charset="-122"/>
                <a:ea typeface="华文楷体" panose="02010600040101010101" pitchFamily="2" charset="-122"/>
                <a:cs typeface="+mn-ea"/>
                <a:sym typeface="+mn-lt"/>
              </a:rPr>
              <a:t>立法背景</a:t>
            </a:r>
            <a:r>
              <a:rPr lang="en-US" altLang="zh-CN" sz="2400" b="1" dirty="0">
                <a:solidFill>
                  <a:srgbClr val="1B4367"/>
                </a:solidFill>
                <a:latin typeface="华文楷体" panose="02010600040101010101" pitchFamily="2" charset="-122"/>
                <a:ea typeface="华文楷体" panose="02010600040101010101" pitchFamily="2" charset="-122"/>
                <a:cs typeface="+mn-ea"/>
                <a:sym typeface="+mn-lt"/>
              </a:rPr>
              <a:t>——</a:t>
            </a:r>
            <a:r>
              <a:rPr lang="zh-CN" altLang="en-US" sz="2400" b="1" dirty="0">
                <a:solidFill>
                  <a:srgbClr val="1B4367"/>
                </a:solidFill>
                <a:latin typeface="华文楷体" panose="02010600040101010101" pitchFamily="2" charset="-122"/>
                <a:ea typeface="华文楷体" panose="02010600040101010101" pitchFamily="2" charset="-122"/>
                <a:cs typeface="+mn-ea"/>
                <a:sym typeface="+mn-lt"/>
              </a:rPr>
              <a:t>世界角度</a:t>
            </a:r>
          </a:p>
        </p:txBody>
      </p:sp>
      <p:cxnSp>
        <p:nvCxnSpPr>
          <p:cNvPr id="45" name="直接连接符 44"/>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A4F32FF8-8F9A-4FB2-B9F1-5429BC1D6E2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54737" y="3320358"/>
            <a:ext cx="2781507" cy="1464030"/>
          </a:xfrm>
          <a:prstGeom prst="rect">
            <a:avLst/>
          </a:prstGeom>
        </p:spPr>
      </p:pic>
      <p:pic>
        <p:nvPicPr>
          <p:cNvPr id="5" name="图片 4">
            <a:extLst>
              <a:ext uri="{FF2B5EF4-FFF2-40B4-BE49-F238E27FC236}">
                <a16:creationId xmlns:a16="http://schemas.microsoft.com/office/drawing/2014/main" id="{06D4BE4E-DD03-4A35-BEA2-4168F25F38D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70110" y="3320358"/>
            <a:ext cx="1048375" cy="1464030"/>
          </a:xfrm>
          <a:prstGeom prst="rect">
            <a:avLst/>
          </a:prstGeom>
        </p:spPr>
      </p:pic>
      <p:pic>
        <p:nvPicPr>
          <p:cNvPr id="7" name="图片 6">
            <a:extLst>
              <a:ext uri="{FF2B5EF4-FFF2-40B4-BE49-F238E27FC236}">
                <a16:creationId xmlns:a16="http://schemas.microsoft.com/office/drawing/2014/main" id="{14B21557-016A-4167-8CE5-E4B403F109B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52352" y="3320359"/>
            <a:ext cx="2061038" cy="1472170"/>
          </a:xfrm>
          <a:prstGeom prst="rect">
            <a:avLst/>
          </a:prstGeom>
        </p:spPr>
      </p:pic>
    </p:spTree>
    <p:extLst>
      <p:ext uri="{BB962C8B-B14F-4D97-AF65-F5344CB8AC3E}">
        <p14:creationId xmlns:p14="http://schemas.microsoft.com/office/powerpoint/2010/main" val="2865952531"/>
      </p:ext>
    </p:extLst>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16"/>
                                        </p:tgtEl>
                                        <p:attrNameLst>
                                          <p:attrName>style.visibility</p:attrName>
                                        </p:attrNameLst>
                                      </p:cBhvr>
                                      <p:to>
                                        <p:strVal val="visible"/>
                                      </p:to>
                                    </p:set>
                                    <p:anim calcmode="lin" valueType="num">
                                      <p:cBhvr>
                                        <p:cTn id="7" dur="500" fill="hold"/>
                                        <p:tgtEl>
                                          <p:spTgt spid="1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16"/>
                                        </p:tgtEl>
                                        <p:attrNameLst>
                                          <p:attrName>ppt_y</p:attrName>
                                        </p:attrNameLst>
                                      </p:cBhvr>
                                      <p:tavLst>
                                        <p:tav tm="0">
                                          <p:val>
                                            <p:strVal val="#ppt_y"/>
                                          </p:val>
                                        </p:tav>
                                        <p:tav tm="100000">
                                          <p:val>
                                            <p:strVal val="#ppt_y"/>
                                          </p:val>
                                        </p:tav>
                                      </p:tavLst>
                                    </p:anim>
                                    <p:anim calcmode="lin" valueType="num">
                                      <p:cBhvr>
                                        <p:cTn id="9" dur="500" fill="hold"/>
                                        <p:tgtEl>
                                          <p:spTgt spid="1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16"/>
                                        </p:tgtEl>
                                      </p:cBhvr>
                                    </p:animEffect>
                                  </p:childTnLst>
                                </p:cTn>
                              </p:par>
                            </p:childTnLst>
                          </p:cTn>
                        </p:par>
                        <p:par>
                          <p:cTn id="12" fill="hold">
                            <p:stCondLst>
                              <p:cond delay="950"/>
                            </p:stCondLst>
                            <p:childTnLst>
                              <p:par>
                                <p:cTn id="13" presetID="22" presetClass="entr" presetSubtype="8" fill="hold" nodeType="after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wipe(left)">
                                      <p:cBhvr>
                                        <p:cTn id="15" dur="300"/>
                                        <p:tgtEl>
                                          <p:spTgt spid="45"/>
                                        </p:tgtEl>
                                      </p:cBhvr>
                                    </p:animEffect>
                                  </p:childTnLst>
                                </p:cTn>
                              </p:par>
                            </p:childTnLst>
                          </p:cTn>
                        </p:par>
                        <p:par>
                          <p:cTn id="16" fill="hold">
                            <p:stCondLst>
                              <p:cond delay="1250"/>
                            </p:stCondLst>
                            <p:childTnLst>
                              <p:par>
                                <p:cTn id="17" presetID="42" presetClass="entr" presetSubtype="0" fill="hold" grpId="0" nodeType="afterEffect">
                                  <p:stCondLst>
                                    <p:cond delay="0"/>
                                  </p:stCondLst>
                                  <p:childTnLst>
                                    <p:set>
                                      <p:cBhvr>
                                        <p:cTn id="18" dur="1" fill="hold">
                                          <p:stCondLst>
                                            <p:cond delay="0"/>
                                          </p:stCondLst>
                                        </p:cTn>
                                        <p:tgtEl>
                                          <p:spTgt spid="61"/>
                                        </p:tgtEl>
                                        <p:attrNameLst>
                                          <p:attrName>style.visibility</p:attrName>
                                        </p:attrNameLst>
                                      </p:cBhvr>
                                      <p:to>
                                        <p:strVal val="visible"/>
                                      </p:to>
                                    </p:set>
                                    <p:animEffect transition="in" filter="fade">
                                      <p:cBhvr>
                                        <p:cTn id="19" dur="1000"/>
                                        <p:tgtEl>
                                          <p:spTgt spid="61"/>
                                        </p:tgtEl>
                                      </p:cBhvr>
                                    </p:animEffect>
                                    <p:anim calcmode="lin" valueType="num">
                                      <p:cBhvr>
                                        <p:cTn id="20" dur="1000" fill="hold"/>
                                        <p:tgtEl>
                                          <p:spTgt spid="61"/>
                                        </p:tgtEl>
                                        <p:attrNameLst>
                                          <p:attrName>ppt_x</p:attrName>
                                        </p:attrNameLst>
                                      </p:cBhvr>
                                      <p:tavLst>
                                        <p:tav tm="0">
                                          <p:val>
                                            <p:strVal val="#ppt_x"/>
                                          </p:val>
                                        </p:tav>
                                        <p:tav tm="100000">
                                          <p:val>
                                            <p:strVal val="#ppt_x"/>
                                          </p:val>
                                        </p:tav>
                                      </p:tavLst>
                                    </p:anim>
                                    <p:anim calcmode="lin" valueType="num">
                                      <p:cBhvr>
                                        <p:cTn id="21" dur="1000" fill="hold"/>
                                        <p:tgtEl>
                                          <p:spTgt spid="6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bldLvl="0"/>
      <p:bldP spid="1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文本框 60"/>
          <p:cNvSpPr txBox="1"/>
          <p:nvPr/>
        </p:nvSpPr>
        <p:spPr>
          <a:xfrm>
            <a:off x="774478" y="1138903"/>
            <a:ext cx="7661311" cy="2250040"/>
          </a:xfrm>
          <a:prstGeom prst="rect">
            <a:avLst/>
          </a:prstGeom>
          <a:noFill/>
          <a:ln>
            <a:noFill/>
          </a:ln>
          <a:effectLst/>
          <a:extLst>
            <a:ext uri="{909E8E84-426E-40DD-AFC4-6F175D3DCCD1}">
              <a14:hiddenFill xmlns:a14="http://schemas.microsoft.com/office/drawing/2010/main">
                <a:solidFill>
                  <a:srgbClr val="424B51"/>
                </a:solidFill>
              </a14:hiddenFill>
            </a:ext>
          </a:extLst>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Wingdings" panose="05000000000000000000" pitchFamily="2" charset="2"/>
              <a:buChar char="Ø"/>
            </a:pPr>
            <a:r>
              <a:rPr lang="zh-CN" altLang="en-US" sz="1600" kern="0" dirty="0">
                <a:solidFill>
                  <a:srgbClr val="C00000"/>
                </a:solidFill>
                <a:latin typeface="华文楷体" panose="02010600040101010101" pitchFamily="2" charset="-122"/>
                <a:ea typeface="华文楷体" panose="02010600040101010101" pitchFamily="2" charset="-122"/>
                <a:cs typeface="+mn-ea"/>
                <a:sym typeface="+mn-lt"/>
              </a:rPr>
              <a:t>单一国家的法规措施无法充分应对当下人工智能技术带来的挑战</a:t>
            </a:r>
            <a:r>
              <a:rPr lang="zh-CN" altLang="en-US" sz="1600" kern="0" dirty="0">
                <a:solidFill>
                  <a:schemeClr val="tx1">
                    <a:lumMod val="75000"/>
                    <a:lumOff val="25000"/>
                  </a:schemeClr>
                </a:solidFill>
                <a:latin typeface="华文楷体" panose="02010600040101010101" pitchFamily="2" charset="-122"/>
                <a:ea typeface="华文楷体" panose="02010600040101010101" pitchFamily="2" charset="-122"/>
                <a:cs typeface="+mn-ea"/>
                <a:sym typeface="+mn-lt"/>
              </a:rPr>
              <a:t>。因为</a:t>
            </a:r>
            <a:r>
              <a:rPr lang="en-US" altLang="zh-CN" sz="1600" kern="0" dirty="0">
                <a:solidFill>
                  <a:schemeClr val="tx1">
                    <a:lumMod val="75000"/>
                    <a:lumOff val="25000"/>
                  </a:schemeClr>
                </a:solidFill>
                <a:latin typeface="华文楷体" panose="02010600040101010101" pitchFamily="2" charset="-122"/>
                <a:ea typeface="华文楷体" panose="02010600040101010101" pitchFamily="2" charset="-122"/>
                <a:cs typeface="+mn-ea"/>
                <a:sym typeface="+mn-lt"/>
              </a:rPr>
              <a:t>AI</a:t>
            </a:r>
            <a:r>
              <a:rPr lang="zh-CN" altLang="en-US" sz="1600" kern="0" dirty="0">
                <a:solidFill>
                  <a:schemeClr val="tx1">
                    <a:lumMod val="75000"/>
                    <a:lumOff val="25000"/>
                  </a:schemeClr>
                </a:solidFill>
                <a:latin typeface="华文楷体" panose="02010600040101010101" pitchFamily="2" charset="-122"/>
                <a:ea typeface="华文楷体" panose="02010600040101010101" pitchFamily="2" charset="-122"/>
                <a:cs typeface="+mn-ea"/>
                <a:sym typeface="+mn-lt"/>
              </a:rPr>
              <a:t>的跨界性质和内部市场中产品与服务的自由流通特点使得单一国家的法规可能导致市场碎片化，增加法律不确定性，阻碍技术的均衡发展。</a:t>
            </a:r>
            <a:endParaRPr lang="en-US" altLang="zh-CN" sz="1600" kern="0" dirty="0">
              <a:solidFill>
                <a:schemeClr val="tx1">
                  <a:lumMod val="75000"/>
                  <a:lumOff val="25000"/>
                </a:schemeClr>
              </a:solidFill>
              <a:latin typeface="华文楷体" panose="02010600040101010101" pitchFamily="2" charset="-122"/>
              <a:ea typeface="华文楷体" panose="02010600040101010101" pitchFamily="2" charset="-122"/>
              <a:cs typeface="+mn-ea"/>
              <a:sym typeface="+mn-lt"/>
            </a:endParaRPr>
          </a:p>
          <a:p>
            <a:pPr marL="285750" indent="-285750">
              <a:lnSpc>
                <a:spcPct val="150000"/>
              </a:lnSpc>
              <a:buFont typeface="Wingdings" panose="05000000000000000000" pitchFamily="2" charset="2"/>
              <a:buChar char="Ø"/>
            </a:pPr>
            <a:endParaRPr lang="zh-CN" altLang="en-US" sz="1600" kern="0" dirty="0">
              <a:solidFill>
                <a:schemeClr val="tx1">
                  <a:lumMod val="75000"/>
                  <a:lumOff val="25000"/>
                </a:schemeClr>
              </a:solidFill>
              <a:latin typeface="华文楷体" panose="02010600040101010101" pitchFamily="2" charset="-122"/>
              <a:ea typeface="华文楷体" panose="02010600040101010101" pitchFamily="2" charset="-122"/>
              <a:cs typeface="+mn-ea"/>
              <a:sym typeface="+mn-lt"/>
            </a:endParaRPr>
          </a:p>
          <a:p>
            <a:pPr marL="285750" indent="-285750">
              <a:lnSpc>
                <a:spcPct val="150000"/>
              </a:lnSpc>
              <a:buFont typeface="Wingdings" panose="05000000000000000000" pitchFamily="2" charset="2"/>
              <a:buChar char="Ø"/>
            </a:pPr>
            <a:r>
              <a:rPr lang="zh-CN" altLang="en-US" sz="1600" kern="0" dirty="0">
                <a:solidFill>
                  <a:srgbClr val="C00000"/>
                </a:solidFill>
                <a:latin typeface="华文楷体" panose="02010600040101010101" pitchFamily="2" charset="-122"/>
                <a:ea typeface="华文楷体" panose="02010600040101010101" pitchFamily="2" charset="-122"/>
                <a:cs typeface="+mn-ea"/>
                <a:sym typeface="+mn-lt"/>
              </a:rPr>
              <a:t>各成员国法规的差异可能会造成</a:t>
            </a:r>
            <a:r>
              <a:rPr lang="en-US" altLang="zh-CN" sz="1600" kern="0" dirty="0">
                <a:solidFill>
                  <a:srgbClr val="C00000"/>
                </a:solidFill>
                <a:latin typeface="华文楷体" panose="02010600040101010101" pitchFamily="2" charset="-122"/>
                <a:ea typeface="华文楷体" panose="02010600040101010101" pitchFamily="2" charset="-122"/>
                <a:cs typeface="+mn-ea"/>
                <a:sym typeface="+mn-lt"/>
              </a:rPr>
              <a:t>AI</a:t>
            </a:r>
            <a:r>
              <a:rPr lang="zh-CN" altLang="en-US" sz="1600" kern="0" dirty="0">
                <a:solidFill>
                  <a:srgbClr val="C00000"/>
                </a:solidFill>
                <a:latin typeface="华文楷体" panose="02010600040101010101" pitchFamily="2" charset="-122"/>
                <a:ea typeface="华文楷体" panose="02010600040101010101" pitchFamily="2" charset="-122"/>
                <a:cs typeface="+mn-ea"/>
                <a:sym typeface="+mn-lt"/>
              </a:rPr>
              <a:t>系统的使用、责任、监管等方面的不一致</a:t>
            </a:r>
            <a:r>
              <a:rPr lang="zh-CN" altLang="en-US" sz="1600" kern="0" dirty="0">
                <a:solidFill>
                  <a:schemeClr val="tx1">
                    <a:lumMod val="75000"/>
                    <a:lumOff val="25000"/>
                  </a:schemeClr>
                </a:solidFill>
                <a:latin typeface="华文楷体" panose="02010600040101010101" pitchFamily="2" charset="-122"/>
                <a:ea typeface="华文楷体" panose="02010600040101010101" pitchFamily="2" charset="-122"/>
                <a:cs typeface="+mn-ea"/>
                <a:sym typeface="+mn-lt"/>
              </a:rPr>
              <a:t>。给</a:t>
            </a:r>
            <a:r>
              <a:rPr lang="en-US" altLang="zh-CN" sz="1600" kern="0" dirty="0">
                <a:solidFill>
                  <a:schemeClr val="tx1">
                    <a:lumMod val="75000"/>
                    <a:lumOff val="25000"/>
                  </a:schemeClr>
                </a:solidFill>
                <a:latin typeface="华文楷体" panose="02010600040101010101" pitchFamily="2" charset="-122"/>
                <a:ea typeface="华文楷体" panose="02010600040101010101" pitchFamily="2" charset="-122"/>
                <a:cs typeface="+mn-ea"/>
                <a:sym typeface="+mn-lt"/>
              </a:rPr>
              <a:t>AI</a:t>
            </a:r>
            <a:r>
              <a:rPr lang="zh-CN" altLang="en-US" sz="1600" kern="0" dirty="0">
                <a:solidFill>
                  <a:schemeClr val="tx1">
                    <a:lumMod val="75000"/>
                    <a:lumOff val="25000"/>
                  </a:schemeClr>
                </a:solidFill>
                <a:latin typeface="华文楷体" panose="02010600040101010101" pitchFamily="2" charset="-122"/>
                <a:ea typeface="华文楷体" panose="02010600040101010101" pitchFamily="2" charset="-122"/>
                <a:cs typeface="+mn-ea"/>
                <a:sym typeface="+mn-lt"/>
              </a:rPr>
              <a:t>提供商和使用者带来合规成本和法律风险。</a:t>
            </a:r>
          </a:p>
        </p:txBody>
      </p:sp>
      <p:sp>
        <p:nvSpPr>
          <p:cNvPr id="116" name="文本框 15"/>
          <p:cNvSpPr txBox="1"/>
          <p:nvPr/>
        </p:nvSpPr>
        <p:spPr>
          <a:xfrm>
            <a:off x="724056" y="218835"/>
            <a:ext cx="3319026" cy="438582"/>
          </a:xfrm>
          <a:prstGeom prst="rect">
            <a:avLst/>
          </a:prstGeom>
          <a:noFill/>
        </p:spPr>
        <p:txBody>
          <a:bodyPr wrap="square" lIns="68580" tIns="34290" rIns="68580" bIns="34290" rtlCol="0">
            <a:spAutoFit/>
          </a:bodyPr>
          <a:lstStyle/>
          <a:p>
            <a:r>
              <a:rPr lang="zh-CN" altLang="en-US" sz="2400" b="1" dirty="0">
                <a:solidFill>
                  <a:srgbClr val="1B4367"/>
                </a:solidFill>
                <a:latin typeface="华文楷体" panose="02010600040101010101" pitchFamily="2" charset="-122"/>
                <a:ea typeface="华文楷体" panose="02010600040101010101" pitchFamily="2" charset="-122"/>
                <a:cs typeface="+mn-ea"/>
                <a:sym typeface="+mn-lt"/>
              </a:rPr>
              <a:t>立法背景</a:t>
            </a:r>
            <a:r>
              <a:rPr lang="en-US" altLang="zh-CN" sz="2400" b="1" dirty="0">
                <a:solidFill>
                  <a:srgbClr val="1B4367"/>
                </a:solidFill>
                <a:latin typeface="华文楷体" panose="02010600040101010101" pitchFamily="2" charset="-122"/>
                <a:ea typeface="华文楷体" panose="02010600040101010101" pitchFamily="2" charset="-122"/>
                <a:cs typeface="+mn-ea"/>
                <a:sym typeface="+mn-lt"/>
              </a:rPr>
              <a:t>——</a:t>
            </a:r>
            <a:r>
              <a:rPr lang="zh-CN" altLang="en-US" sz="2400" b="1" dirty="0">
                <a:solidFill>
                  <a:srgbClr val="1B4367"/>
                </a:solidFill>
                <a:latin typeface="华文楷体" panose="02010600040101010101" pitchFamily="2" charset="-122"/>
                <a:ea typeface="华文楷体" panose="02010600040101010101" pitchFamily="2" charset="-122"/>
                <a:cs typeface="+mn-ea"/>
                <a:sym typeface="+mn-lt"/>
              </a:rPr>
              <a:t>欧盟角度</a:t>
            </a:r>
          </a:p>
        </p:txBody>
      </p:sp>
      <p:cxnSp>
        <p:nvCxnSpPr>
          <p:cNvPr id="45" name="直接连接符 44"/>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5273452"/>
      </p:ext>
    </p:extLst>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16"/>
                                        </p:tgtEl>
                                        <p:attrNameLst>
                                          <p:attrName>style.visibility</p:attrName>
                                        </p:attrNameLst>
                                      </p:cBhvr>
                                      <p:to>
                                        <p:strVal val="visible"/>
                                      </p:to>
                                    </p:set>
                                    <p:anim calcmode="lin" valueType="num">
                                      <p:cBhvr>
                                        <p:cTn id="7" dur="500" fill="hold"/>
                                        <p:tgtEl>
                                          <p:spTgt spid="1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16"/>
                                        </p:tgtEl>
                                        <p:attrNameLst>
                                          <p:attrName>ppt_y</p:attrName>
                                        </p:attrNameLst>
                                      </p:cBhvr>
                                      <p:tavLst>
                                        <p:tav tm="0">
                                          <p:val>
                                            <p:strVal val="#ppt_y"/>
                                          </p:val>
                                        </p:tav>
                                        <p:tav tm="100000">
                                          <p:val>
                                            <p:strVal val="#ppt_y"/>
                                          </p:val>
                                        </p:tav>
                                      </p:tavLst>
                                    </p:anim>
                                    <p:anim calcmode="lin" valueType="num">
                                      <p:cBhvr>
                                        <p:cTn id="9" dur="500" fill="hold"/>
                                        <p:tgtEl>
                                          <p:spTgt spid="1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16"/>
                                        </p:tgtEl>
                                      </p:cBhvr>
                                    </p:animEffect>
                                  </p:childTnLst>
                                </p:cTn>
                              </p:par>
                            </p:childTnLst>
                          </p:cTn>
                        </p:par>
                        <p:par>
                          <p:cTn id="12" fill="hold">
                            <p:stCondLst>
                              <p:cond delay="950"/>
                            </p:stCondLst>
                            <p:childTnLst>
                              <p:par>
                                <p:cTn id="13" presetID="22" presetClass="entr" presetSubtype="8" fill="hold" nodeType="after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wipe(left)">
                                      <p:cBhvr>
                                        <p:cTn id="15" dur="300"/>
                                        <p:tgtEl>
                                          <p:spTgt spid="45"/>
                                        </p:tgtEl>
                                      </p:cBhvr>
                                    </p:animEffect>
                                  </p:childTnLst>
                                </p:cTn>
                              </p:par>
                            </p:childTnLst>
                          </p:cTn>
                        </p:par>
                        <p:par>
                          <p:cTn id="16" fill="hold">
                            <p:stCondLst>
                              <p:cond delay="1250"/>
                            </p:stCondLst>
                            <p:childTnLst>
                              <p:par>
                                <p:cTn id="17" presetID="42" presetClass="entr" presetSubtype="0" fill="hold" grpId="0" nodeType="afterEffect">
                                  <p:stCondLst>
                                    <p:cond delay="0"/>
                                  </p:stCondLst>
                                  <p:childTnLst>
                                    <p:set>
                                      <p:cBhvr>
                                        <p:cTn id="18" dur="1" fill="hold">
                                          <p:stCondLst>
                                            <p:cond delay="0"/>
                                          </p:stCondLst>
                                        </p:cTn>
                                        <p:tgtEl>
                                          <p:spTgt spid="61"/>
                                        </p:tgtEl>
                                        <p:attrNameLst>
                                          <p:attrName>style.visibility</p:attrName>
                                        </p:attrNameLst>
                                      </p:cBhvr>
                                      <p:to>
                                        <p:strVal val="visible"/>
                                      </p:to>
                                    </p:set>
                                    <p:animEffect transition="in" filter="fade">
                                      <p:cBhvr>
                                        <p:cTn id="19" dur="1000"/>
                                        <p:tgtEl>
                                          <p:spTgt spid="61"/>
                                        </p:tgtEl>
                                      </p:cBhvr>
                                    </p:animEffect>
                                    <p:anim calcmode="lin" valueType="num">
                                      <p:cBhvr>
                                        <p:cTn id="20" dur="1000" fill="hold"/>
                                        <p:tgtEl>
                                          <p:spTgt spid="61"/>
                                        </p:tgtEl>
                                        <p:attrNameLst>
                                          <p:attrName>ppt_x</p:attrName>
                                        </p:attrNameLst>
                                      </p:cBhvr>
                                      <p:tavLst>
                                        <p:tav tm="0">
                                          <p:val>
                                            <p:strVal val="#ppt_x"/>
                                          </p:val>
                                        </p:tav>
                                        <p:tav tm="100000">
                                          <p:val>
                                            <p:strVal val="#ppt_x"/>
                                          </p:val>
                                        </p:tav>
                                      </p:tavLst>
                                    </p:anim>
                                    <p:anim calcmode="lin" valueType="num">
                                      <p:cBhvr>
                                        <p:cTn id="21" dur="1000" fill="hold"/>
                                        <p:tgtEl>
                                          <p:spTgt spid="6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bldLvl="0"/>
      <p:bldP spid="1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华文楷体" panose="02010600040101010101" pitchFamily="2" charset="-122"/>
              <a:ea typeface="华文楷体" panose="02010600040101010101" pitchFamily="2" charset="-122"/>
            </a:endParaRPr>
          </a:p>
        </p:txBody>
      </p:sp>
      <p:sp>
        <p:nvSpPr>
          <p:cNvPr id="12" name="文本框 11"/>
          <p:cNvSpPr txBox="1"/>
          <p:nvPr/>
        </p:nvSpPr>
        <p:spPr>
          <a:xfrm>
            <a:off x="2483768" y="2709756"/>
            <a:ext cx="4171762" cy="591185"/>
          </a:xfrm>
          <a:prstGeom prst="rect">
            <a:avLst/>
          </a:prstGeom>
          <a:noFill/>
        </p:spPr>
        <p:txBody>
          <a:bodyPr wrap="square" lIns="68580" tIns="34290" rIns="68580" bIns="34290" rtlCol="0">
            <a:spAutoFit/>
          </a:bodyPr>
          <a:lstStyle/>
          <a:p>
            <a:pPr algn="ctr"/>
            <a:r>
              <a:rPr lang="zh-CN" altLang="en-US" sz="3400" b="1" dirty="0">
                <a:solidFill>
                  <a:srgbClr val="1B4367"/>
                </a:solidFill>
                <a:latin typeface="华文楷体" panose="02010600040101010101" pitchFamily="2" charset="-122"/>
                <a:ea typeface="华文楷体" panose="02010600040101010101" pitchFamily="2" charset="-122"/>
                <a:cs typeface="+mn-ea"/>
                <a:sym typeface="+mn-lt"/>
              </a:rPr>
              <a:t>立法目的</a:t>
            </a:r>
          </a:p>
        </p:txBody>
      </p:sp>
      <p:sp>
        <p:nvSpPr>
          <p:cNvPr id="95" name="文本框 11"/>
          <p:cNvSpPr txBox="1"/>
          <p:nvPr/>
        </p:nvSpPr>
        <p:spPr>
          <a:xfrm>
            <a:off x="3713476" y="1575042"/>
            <a:ext cx="1732894" cy="828240"/>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latin typeface="华文楷体" panose="02010600040101010101" pitchFamily="2" charset="-122"/>
                <a:ea typeface="华文楷体" panose="02010600040101010101" pitchFamily="2" charset="-122"/>
                <a:cs typeface="+mn-ea"/>
                <a:sym typeface="+mn-lt"/>
              </a:rPr>
              <a:t>02</a:t>
            </a:r>
            <a:endParaRPr lang="zh-CN" altLang="en-US" sz="5400" dirty="0">
              <a:solidFill>
                <a:schemeClr val="bg1"/>
              </a:solidFill>
              <a:latin typeface="华文楷体" panose="02010600040101010101" pitchFamily="2" charset="-122"/>
              <a:ea typeface="华文楷体" panose="02010600040101010101" pitchFamily="2" charset="-122"/>
              <a:cs typeface="+mn-ea"/>
              <a:sym typeface="+mn-lt"/>
            </a:endParaRPr>
          </a:p>
          <a:p>
            <a:pPr algn="ctr">
              <a:lnSpc>
                <a:spcPts val="3000"/>
              </a:lnSpc>
            </a:pPr>
            <a:r>
              <a:rPr lang="en-US" altLang="zh-CN" sz="2400" dirty="0">
                <a:solidFill>
                  <a:schemeClr val="bg1"/>
                </a:solidFill>
                <a:latin typeface="华文楷体" panose="02010600040101010101" pitchFamily="2" charset="-122"/>
                <a:ea typeface="华文楷体" panose="02010600040101010101" pitchFamily="2" charset="-122"/>
                <a:cs typeface="+mn-ea"/>
                <a:sym typeface="+mn-lt"/>
              </a:rPr>
              <a:t>PART </a:t>
            </a:r>
          </a:p>
        </p:txBody>
      </p:sp>
    </p:spTree>
    <p:extLst>
      <p:ext uri="{BB962C8B-B14F-4D97-AF65-F5344CB8AC3E}">
        <p14:creationId xmlns:p14="http://schemas.microsoft.com/office/powerpoint/2010/main" val="297843486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600"/>
                                        <p:tgtEl>
                                          <p:spTgt spid="2"/>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95"/>
                                        </p:tgtEl>
                                        <p:attrNameLst>
                                          <p:attrName>style.visibility</p:attrName>
                                        </p:attrNameLst>
                                      </p:cBhvr>
                                      <p:to>
                                        <p:strVal val="visible"/>
                                      </p:to>
                                    </p:set>
                                    <p:anim calcmode="lin" valueType="num">
                                      <p:cBhvr>
                                        <p:cTn id="11" dur="500" fill="hold"/>
                                        <p:tgtEl>
                                          <p:spTgt spid="95"/>
                                        </p:tgtEl>
                                        <p:attrNameLst>
                                          <p:attrName>ppt_w</p:attrName>
                                        </p:attrNameLst>
                                      </p:cBhvr>
                                      <p:tavLst>
                                        <p:tav tm="0">
                                          <p:val>
                                            <p:fltVal val="0"/>
                                          </p:val>
                                        </p:tav>
                                        <p:tav tm="100000">
                                          <p:val>
                                            <p:strVal val="#ppt_w"/>
                                          </p:val>
                                        </p:tav>
                                      </p:tavLst>
                                    </p:anim>
                                    <p:anim calcmode="lin" valueType="num">
                                      <p:cBhvr>
                                        <p:cTn id="12" dur="500" fill="hold"/>
                                        <p:tgtEl>
                                          <p:spTgt spid="95"/>
                                        </p:tgtEl>
                                        <p:attrNameLst>
                                          <p:attrName>ppt_h</p:attrName>
                                        </p:attrNameLst>
                                      </p:cBhvr>
                                      <p:tavLst>
                                        <p:tav tm="0">
                                          <p:val>
                                            <p:fltVal val="0"/>
                                          </p:val>
                                        </p:tav>
                                        <p:tav tm="100000">
                                          <p:val>
                                            <p:strVal val="#ppt_h"/>
                                          </p:val>
                                        </p:tav>
                                      </p:tavLst>
                                    </p:anim>
                                    <p:animEffect transition="in" filter="fade">
                                      <p:cBhvr>
                                        <p:cTn id="13" dur="500"/>
                                        <p:tgtEl>
                                          <p:spTgt spid="95"/>
                                        </p:tgtEl>
                                      </p:cBhvr>
                                    </p:animEffect>
                                  </p:childTnLst>
                                </p:cTn>
                              </p:par>
                            </p:childTnLst>
                          </p:cTn>
                        </p:par>
                        <p:par>
                          <p:cTn id="14" fill="hold">
                            <p:stCondLst>
                              <p:cond delay="1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2"/>
                                        </p:tgtEl>
                                        <p:attrNameLst>
                                          <p:attrName>ppt_y</p:attrName>
                                        </p:attrNameLst>
                                      </p:cBhvr>
                                      <p:tavLst>
                                        <p:tav tm="0">
                                          <p:val>
                                            <p:strVal val="#ppt_y"/>
                                          </p:val>
                                        </p:tav>
                                        <p:tav tm="100000">
                                          <p:val>
                                            <p:strVal val="#ppt_y"/>
                                          </p:val>
                                        </p:tav>
                                      </p:tavLst>
                                    </p:anim>
                                    <p:anim calcmode="lin" valueType="num">
                                      <p:cBhvr>
                                        <p:cTn id="19"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p:bldP spid="9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文本框 60"/>
          <p:cNvSpPr txBox="1"/>
          <p:nvPr/>
        </p:nvSpPr>
        <p:spPr>
          <a:xfrm>
            <a:off x="774478" y="921443"/>
            <a:ext cx="7921288" cy="2762423"/>
          </a:xfrm>
          <a:prstGeom prst="rect">
            <a:avLst/>
          </a:prstGeom>
          <a:noFill/>
          <a:ln>
            <a:noFill/>
          </a:ln>
          <a:effectLst/>
          <a:extLst>
            <a:ext uri="{909E8E84-426E-40DD-AFC4-6F175D3DCCD1}">
              <a14:hiddenFill xmlns:a14="http://schemas.microsoft.com/office/drawing/2010/main">
                <a:solidFill>
                  <a:srgbClr val="424B51"/>
                </a:solidFill>
              </a14:hiddenFill>
            </a:ext>
          </a:extLst>
        </p:spPr>
        <p:txBody>
          <a:bodyPr wrap="square" lIns="68580" tIns="34290" rIns="68580" bIns="3429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200000"/>
              </a:lnSpc>
              <a:buFont typeface="Wingdings" panose="05000000000000000000" pitchFamily="2" charset="2"/>
              <a:buChar char="ü"/>
            </a:pPr>
            <a:r>
              <a:rPr lang="zh-CN" altLang="en-US" b="1" kern="0" dirty="0">
                <a:solidFill>
                  <a:schemeClr val="tx1">
                    <a:lumMod val="75000"/>
                    <a:lumOff val="25000"/>
                  </a:schemeClr>
                </a:solidFill>
                <a:latin typeface="华文楷体" panose="02010600040101010101" pitchFamily="2" charset="-122"/>
                <a:ea typeface="华文楷体" panose="02010600040101010101" pitchFamily="2" charset="-122"/>
                <a:cs typeface="+mn-ea"/>
                <a:sym typeface="+mn-lt"/>
              </a:rPr>
              <a:t>建立统一的法律框架 </a:t>
            </a:r>
            <a:r>
              <a:rPr lang="en-US" altLang="zh-CN" kern="0" dirty="0">
                <a:solidFill>
                  <a:schemeClr val="tx1">
                    <a:lumMod val="75000"/>
                    <a:lumOff val="25000"/>
                  </a:schemeClr>
                </a:solidFill>
                <a:latin typeface="华文楷体" panose="02010600040101010101" pitchFamily="2" charset="-122"/>
                <a:ea typeface="华文楷体" panose="02010600040101010101" pitchFamily="2" charset="-122"/>
                <a:cs typeface="+mn-ea"/>
                <a:sym typeface="Wingdings" panose="05000000000000000000" pitchFamily="2" charset="2"/>
              </a:rPr>
              <a:t> </a:t>
            </a:r>
            <a:r>
              <a:rPr lang="zh-CN" altLang="en-US" kern="0" dirty="0">
                <a:solidFill>
                  <a:schemeClr val="tx1">
                    <a:lumMod val="75000"/>
                    <a:lumOff val="25000"/>
                  </a:schemeClr>
                </a:solidFill>
                <a:latin typeface="华文楷体" panose="02010600040101010101" pitchFamily="2" charset="-122"/>
                <a:ea typeface="华文楷体" panose="02010600040101010101" pitchFamily="2" charset="-122"/>
                <a:cs typeface="+mn-ea"/>
                <a:sym typeface="Wingdings" panose="05000000000000000000" pitchFamily="2" charset="2"/>
              </a:rPr>
              <a:t>解决成员国间法规的</a:t>
            </a:r>
            <a:r>
              <a:rPr lang="zh-CN" altLang="en-US" kern="0" dirty="0">
                <a:solidFill>
                  <a:srgbClr val="C00000"/>
                </a:solidFill>
                <a:latin typeface="华文楷体" panose="02010600040101010101" pitchFamily="2" charset="-122"/>
                <a:ea typeface="华文楷体" panose="02010600040101010101" pitchFamily="2" charset="-122"/>
                <a:cs typeface="+mn-ea"/>
                <a:sym typeface="Wingdings" panose="05000000000000000000" pitchFamily="2" charset="2"/>
              </a:rPr>
              <a:t>分散性</a:t>
            </a:r>
            <a:r>
              <a:rPr lang="zh-CN" altLang="en-US" kern="0" dirty="0">
                <a:solidFill>
                  <a:schemeClr val="tx1">
                    <a:lumMod val="75000"/>
                    <a:lumOff val="25000"/>
                  </a:schemeClr>
                </a:solidFill>
                <a:latin typeface="华文楷体" panose="02010600040101010101" pitchFamily="2" charset="-122"/>
                <a:ea typeface="华文楷体" panose="02010600040101010101" pitchFamily="2" charset="-122"/>
                <a:cs typeface="+mn-ea"/>
                <a:sym typeface="Wingdings" panose="05000000000000000000" pitchFamily="2" charset="2"/>
              </a:rPr>
              <a:t>和</a:t>
            </a:r>
            <a:r>
              <a:rPr lang="zh-CN" altLang="en-US" kern="0" dirty="0">
                <a:solidFill>
                  <a:srgbClr val="C00000"/>
                </a:solidFill>
                <a:latin typeface="华文楷体" panose="02010600040101010101" pitchFamily="2" charset="-122"/>
                <a:ea typeface="华文楷体" panose="02010600040101010101" pitchFamily="2" charset="-122"/>
                <a:cs typeface="+mn-ea"/>
                <a:sym typeface="Wingdings" panose="05000000000000000000" pitchFamily="2" charset="2"/>
              </a:rPr>
              <a:t>不确定性</a:t>
            </a:r>
            <a:endParaRPr lang="en-US" altLang="zh-CN" kern="0" dirty="0">
              <a:solidFill>
                <a:srgbClr val="C00000"/>
              </a:solidFill>
              <a:latin typeface="华文楷体" panose="02010600040101010101" pitchFamily="2" charset="-122"/>
              <a:ea typeface="华文楷体" panose="02010600040101010101" pitchFamily="2" charset="-122"/>
              <a:cs typeface="+mn-ea"/>
              <a:sym typeface="+mn-lt"/>
            </a:endParaRPr>
          </a:p>
          <a:p>
            <a:pPr marL="285750" indent="-285750">
              <a:lnSpc>
                <a:spcPct val="200000"/>
              </a:lnSpc>
              <a:buFont typeface="Wingdings" panose="05000000000000000000" pitchFamily="2" charset="2"/>
              <a:buChar char="ü"/>
            </a:pPr>
            <a:r>
              <a:rPr lang="zh-CN" altLang="en-US" b="1" kern="0" dirty="0">
                <a:solidFill>
                  <a:schemeClr val="tx1">
                    <a:lumMod val="75000"/>
                    <a:lumOff val="25000"/>
                  </a:schemeClr>
                </a:solidFill>
                <a:latin typeface="华文楷体" panose="02010600040101010101" pitchFamily="2" charset="-122"/>
                <a:ea typeface="华文楷体" panose="02010600040101010101" pitchFamily="2" charset="-122"/>
                <a:cs typeface="+mn-ea"/>
                <a:sym typeface="+mn-lt"/>
              </a:rPr>
              <a:t>保护成员国间的基本权利 </a:t>
            </a:r>
            <a:r>
              <a:rPr lang="en-US" altLang="zh-CN" kern="0" dirty="0">
                <a:solidFill>
                  <a:schemeClr val="tx1">
                    <a:lumMod val="75000"/>
                    <a:lumOff val="25000"/>
                  </a:schemeClr>
                </a:solidFill>
                <a:latin typeface="华文楷体" panose="02010600040101010101" pitchFamily="2" charset="-122"/>
                <a:ea typeface="华文楷体" panose="02010600040101010101" pitchFamily="2" charset="-122"/>
                <a:cs typeface="+mn-ea"/>
                <a:sym typeface="Wingdings" panose="05000000000000000000" pitchFamily="2" charset="2"/>
              </a:rPr>
              <a:t></a:t>
            </a:r>
            <a:r>
              <a:rPr lang="zh-CN" altLang="en-US" kern="0" dirty="0">
                <a:solidFill>
                  <a:schemeClr val="tx1">
                    <a:lumMod val="75000"/>
                    <a:lumOff val="25000"/>
                  </a:schemeClr>
                </a:solidFill>
                <a:latin typeface="华文楷体" panose="02010600040101010101" pitchFamily="2" charset="-122"/>
                <a:ea typeface="华文楷体" panose="02010600040101010101" pitchFamily="2" charset="-122"/>
                <a:cs typeface="+mn-ea"/>
                <a:sym typeface="Wingdings" panose="05000000000000000000" pitchFamily="2" charset="2"/>
              </a:rPr>
              <a:t>人数据保护、隐私权等</a:t>
            </a:r>
            <a:r>
              <a:rPr lang="zh-CN" altLang="en-US" kern="0" dirty="0">
                <a:solidFill>
                  <a:srgbClr val="C00000"/>
                </a:solidFill>
                <a:latin typeface="华文楷体" panose="02010600040101010101" pitchFamily="2" charset="-122"/>
                <a:ea typeface="华文楷体" panose="02010600040101010101" pitchFamily="2" charset="-122"/>
                <a:cs typeface="+mn-ea"/>
                <a:sym typeface="Wingdings" panose="05000000000000000000" pitchFamily="2" charset="2"/>
              </a:rPr>
              <a:t>核心价值</a:t>
            </a:r>
            <a:endParaRPr lang="en-US" altLang="zh-CN" kern="0" dirty="0">
              <a:solidFill>
                <a:srgbClr val="C00000"/>
              </a:solidFill>
              <a:latin typeface="华文楷体" panose="02010600040101010101" pitchFamily="2" charset="-122"/>
              <a:ea typeface="华文楷体" panose="02010600040101010101" pitchFamily="2" charset="-122"/>
              <a:cs typeface="+mn-ea"/>
              <a:sym typeface="+mn-lt"/>
            </a:endParaRPr>
          </a:p>
          <a:p>
            <a:pPr marL="285750" indent="-285750">
              <a:lnSpc>
                <a:spcPct val="200000"/>
              </a:lnSpc>
              <a:buFont typeface="Wingdings" panose="05000000000000000000" pitchFamily="2" charset="2"/>
              <a:buChar char="ü"/>
            </a:pPr>
            <a:r>
              <a:rPr lang="zh-CN" altLang="en-US" b="1" kern="0" dirty="0">
                <a:solidFill>
                  <a:schemeClr val="tx1">
                    <a:lumMod val="75000"/>
                    <a:lumOff val="25000"/>
                  </a:schemeClr>
                </a:solidFill>
                <a:latin typeface="华文楷体" panose="02010600040101010101" pitchFamily="2" charset="-122"/>
                <a:ea typeface="华文楷体" panose="02010600040101010101" pitchFamily="2" charset="-122"/>
                <a:cs typeface="+mn-ea"/>
                <a:sym typeface="+mn-lt"/>
              </a:rPr>
              <a:t>促进 </a:t>
            </a:r>
            <a:r>
              <a:rPr lang="en-US" altLang="zh-CN" b="1" kern="0" dirty="0">
                <a:solidFill>
                  <a:schemeClr val="tx1">
                    <a:lumMod val="75000"/>
                    <a:lumOff val="25000"/>
                  </a:schemeClr>
                </a:solidFill>
                <a:latin typeface="华文楷体" panose="02010600040101010101" pitchFamily="2" charset="-122"/>
                <a:ea typeface="华文楷体" panose="02010600040101010101" pitchFamily="2" charset="-122"/>
                <a:cs typeface="+mn-ea"/>
                <a:sym typeface="+mn-lt"/>
              </a:rPr>
              <a:t>AI </a:t>
            </a:r>
            <a:r>
              <a:rPr lang="zh-CN" altLang="en-US" b="1" kern="0" dirty="0">
                <a:solidFill>
                  <a:schemeClr val="tx1">
                    <a:lumMod val="75000"/>
                    <a:lumOff val="25000"/>
                  </a:schemeClr>
                </a:solidFill>
                <a:latin typeface="华文楷体" panose="02010600040101010101" pitchFamily="2" charset="-122"/>
                <a:ea typeface="华文楷体" panose="02010600040101010101" pitchFamily="2" charset="-122"/>
                <a:cs typeface="+mn-ea"/>
                <a:sym typeface="+mn-lt"/>
              </a:rPr>
              <a:t>技术的接受度 </a:t>
            </a:r>
            <a:r>
              <a:rPr lang="en-US" altLang="zh-CN" kern="0" dirty="0">
                <a:solidFill>
                  <a:schemeClr val="tx1">
                    <a:lumMod val="75000"/>
                    <a:lumOff val="25000"/>
                  </a:schemeClr>
                </a:solidFill>
                <a:latin typeface="华文楷体" panose="02010600040101010101" pitchFamily="2" charset="-122"/>
                <a:ea typeface="华文楷体" panose="02010600040101010101" pitchFamily="2" charset="-122"/>
                <a:cs typeface="+mn-ea"/>
                <a:sym typeface="Wingdings" panose="05000000000000000000" pitchFamily="2" charset="2"/>
              </a:rPr>
              <a:t></a:t>
            </a:r>
            <a:r>
              <a:rPr lang="zh-CN" altLang="en-US" kern="0" dirty="0">
                <a:solidFill>
                  <a:schemeClr val="tx1">
                    <a:lumMod val="75000"/>
                    <a:lumOff val="25000"/>
                  </a:schemeClr>
                </a:solidFill>
                <a:latin typeface="华文楷体" panose="02010600040101010101" pitchFamily="2" charset="-122"/>
                <a:ea typeface="华文楷体" panose="02010600040101010101" pitchFamily="2" charset="-122"/>
                <a:cs typeface="+mn-ea"/>
                <a:sym typeface="Wingdings" panose="05000000000000000000" pitchFamily="2" charset="2"/>
              </a:rPr>
              <a:t>使用户对</a:t>
            </a:r>
            <a:r>
              <a:rPr lang="zh-CN" altLang="en-US" kern="0" dirty="0">
                <a:solidFill>
                  <a:srgbClr val="C00000"/>
                </a:solidFill>
                <a:latin typeface="华文楷体" panose="02010600040101010101" pitchFamily="2" charset="-122"/>
                <a:ea typeface="华文楷体" panose="02010600040101010101" pitchFamily="2" charset="-122"/>
                <a:cs typeface="+mn-ea"/>
                <a:sym typeface="Wingdings" panose="05000000000000000000" pitchFamily="2" charset="2"/>
              </a:rPr>
              <a:t>人工智能产品</a:t>
            </a:r>
            <a:r>
              <a:rPr lang="zh-CN" altLang="en-US" kern="0" dirty="0">
                <a:solidFill>
                  <a:schemeClr val="tx1">
                    <a:lumMod val="75000"/>
                    <a:lumOff val="25000"/>
                  </a:schemeClr>
                </a:solidFill>
                <a:latin typeface="华文楷体" panose="02010600040101010101" pitchFamily="2" charset="-122"/>
                <a:ea typeface="华文楷体" panose="02010600040101010101" pitchFamily="2" charset="-122"/>
                <a:cs typeface="+mn-ea"/>
                <a:sym typeface="Wingdings" panose="05000000000000000000" pitchFamily="2" charset="2"/>
              </a:rPr>
              <a:t>有更多的信心</a:t>
            </a:r>
            <a:endParaRPr lang="en-US" altLang="zh-CN" kern="0" dirty="0">
              <a:solidFill>
                <a:schemeClr val="tx1">
                  <a:lumMod val="75000"/>
                  <a:lumOff val="25000"/>
                </a:schemeClr>
              </a:solidFill>
              <a:latin typeface="华文楷体" panose="02010600040101010101" pitchFamily="2" charset="-122"/>
              <a:ea typeface="华文楷体" panose="02010600040101010101" pitchFamily="2" charset="-122"/>
              <a:cs typeface="+mn-ea"/>
              <a:sym typeface="+mn-lt"/>
            </a:endParaRPr>
          </a:p>
          <a:p>
            <a:pPr marL="285750" indent="-285750">
              <a:lnSpc>
                <a:spcPct val="200000"/>
              </a:lnSpc>
              <a:buFont typeface="Wingdings" panose="05000000000000000000" pitchFamily="2" charset="2"/>
              <a:buChar char="ü"/>
            </a:pPr>
            <a:r>
              <a:rPr lang="zh-CN" altLang="en-US" b="1" kern="0" dirty="0">
                <a:solidFill>
                  <a:schemeClr val="tx1">
                    <a:lumMod val="75000"/>
                    <a:lumOff val="25000"/>
                  </a:schemeClr>
                </a:solidFill>
                <a:latin typeface="华文楷体" panose="02010600040101010101" pitchFamily="2" charset="-122"/>
                <a:ea typeface="华文楷体" panose="02010600040101010101" pitchFamily="2" charset="-122"/>
                <a:cs typeface="+mn-ea"/>
                <a:sym typeface="+mn-lt"/>
              </a:rPr>
              <a:t>激励企业创新与开发 </a:t>
            </a:r>
            <a:r>
              <a:rPr lang="en-US" altLang="zh-CN" kern="0" dirty="0">
                <a:solidFill>
                  <a:schemeClr val="tx1">
                    <a:lumMod val="75000"/>
                    <a:lumOff val="25000"/>
                  </a:schemeClr>
                </a:solidFill>
                <a:latin typeface="华文楷体" panose="02010600040101010101" pitchFamily="2" charset="-122"/>
                <a:ea typeface="华文楷体" panose="02010600040101010101" pitchFamily="2" charset="-122"/>
                <a:cs typeface="+mn-ea"/>
                <a:sym typeface="Wingdings" panose="05000000000000000000" pitchFamily="2" charset="2"/>
              </a:rPr>
              <a:t></a:t>
            </a:r>
            <a:r>
              <a:rPr lang="zh-CN" altLang="en-US" kern="0" dirty="0">
                <a:solidFill>
                  <a:schemeClr val="tx1">
                    <a:lumMod val="75000"/>
                    <a:lumOff val="25000"/>
                  </a:schemeClr>
                </a:solidFill>
                <a:latin typeface="华文楷体" panose="02010600040101010101" pitchFamily="2" charset="-122"/>
                <a:ea typeface="华文楷体" panose="02010600040101010101" pitchFamily="2" charset="-122"/>
                <a:cs typeface="+mn-ea"/>
                <a:sym typeface="Wingdings" panose="05000000000000000000" pitchFamily="2" charset="2"/>
              </a:rPr>
              <a:t>为企业提供</a:t>
            </a:r>
            <a:r>
              <a:rPr lang="zh-CN" altLang="en-US" kern="0" dirty="0">
                <a:solidFill>
                  <a:srgbClr val="C00000"/>
                </a:solidFill>
                <a:latin typeface="华文楷体" panose="02010600040101010101" pitchFamily="2" charset="-122"/>
                <a:ea typeface="华文楷体" panose="02010600040101010101" pitchFamily="2" charset="-122"/>
                <a:cs typeface="+mn-ea"/>
                <a:sym typeface="Wingdings" panose="05000000000000000000" pitchFamily="2" charset="2"/>
              </a:rPr>
              <a:t>稳定</a:t>
            </a:r>
            <a:r>
              <a:rPr lang="zh-CN" altLang="en-US" kern="0" dirty="0">
                <a:solidFill>
                  <a:schemeClr val="tx1">
                    <a:lumMod val="75000"/>
                    <a:lumOff val="25000"/>
                  </a:schemeClr>
                </a:solidFill>
                <a:latin typeface="华文楷体" panose="02010600040101010101" pitchFamily="2" charset="-122"/>
                <a:ea typeface="华文楷体" panose="02010600040101010101" pitchFamily="2" charset="-122"/>
                <a:cs typeface="+mn-ea"/>
                <a:sym typeface="Wingdings" panose="05000000000000000000" pitchFamily="2" charset="2"/>
              </a:rPr>
              <a:t>和</a:t>
            </a:r>
            <a:r>
              <a:rPr lang="zh-CN" altLang="en-US" kern="0" dirty="0">
                <a:solidFill>
                  <a:srgbClr val="C00000"/>
                </a:solidFill>
                <a:latin typeface="华文楷体" panose="02010600040101010101" pitchFamily="2" charset="-122"/>
                <a:ea typeface="华文楷体" panose="02010600040101010101" pitchFamily="2" charset="-122"/>
                <a:cs typeface="+mn-ea"/>
                <a:sym typeface="Wingdings" panose="05000000000000000000" pitchFamily="2" charset="2"/>
              </a:rPr>
              <a:t>可预见</a:t>
            </a:r>
            <a:r>
              <a:rPr lang="zh-CN" altLang="en-US" kern="0" dirty="0">
                <a:solidFill>
                  <a:schemeClr val="tx1">
                    <a:lumMod val="75000"/>
                    <a:lumOff val="25000"/>
                  </a:schemeClr>
                </a:solidFill>
                <a:latin typeface="华文楷体" panose="02010600040101010101" pitchFamily="2" charset="-122"/>
                <a:ea typeface="华文楷体" panose="02010600040101010101" pitchFamily="2" charset="-122"/>
                <a:cs typeface="+mn-ea"/>
                <a:sym typeface="Wingdings" panose="05000000000000000000" pitchFamily="2" charset="2"/>
              </a:rPr>
              <a:t>的法律环境</a:t>
            </a:r>
            <a:endParaRPr lang="en-US" altLang="zh-CN" kern="0" dirty="0">
              <a:solidFill>
                <a:schemeClr val="tx1">
                  <a:lumMod val="75000"/>
                  <a:lumOff val="25000"/>
                </a:schemeClr>
              </a:solidFill>
              <a:latin typeface="华文楷体" panose="02010600040101010101" pitchFamily="2" charset="-122"/>
              <a:ea typeface="华文楷体" panose="02010600040101010101" pitchFamily="2" charset="-122"/>
              <a:cs typeface="+mn-ea"/>
              <a:sym typeface="+mn-lt"/>
            </a:endParaRPr>
          </a:p>
          <a:p>
            <a:pPr marL="285750" indent="-285750">
              <a:lnSpc>
                <a:spcPct val="200000"/>
              </a:lnSpc>
              <a:buFont typeface="Wingdings" panose="05000000000000000000" pitchFamily="2" charset="2"/>
              <a:buChar char="ü"/>
            </a:pPr>
            <a:r>
              <a:rPr lang="zh-CN" altLang="en-US" b="1" kern="0" dirty="0">
                <a:solidFill>
                  <a:schemeClr val="tx1">
                    <a:lumMod val="75000"/>
                    <a:lumOff val="25000"/>
                  </a:schemeClr>
                </a:solidFill>
                <a:latin typeface="华文楷体" panose="02010600040101010101" pitchFamily="2" charset="-122"/>
                <a:ea typeface="华文楷体" panose="02010600040101010101" pitchFamily="2" charset="-122"/>
                <a:cs typeface="+mn-ea"/>
                <a:sym typeface="+mn-lt"/>
              </a:rPr>
              <a:t>增强内部市场的效率与竞争力</a:t>
            </a:r>
            <a:r>
              <a:rPr lang="en-US" altLang="zh-CN" kern="0" dirty="0">
                <a:solidFill>
                  <a:schemeClr val="tx1">
                    <a:lumMod val="75000"/>
                    <a:lumOff val="25000"/>
                  </a:schemeClr>
                </a:solidFill>
                <a:latin typeface="华文楷体" panose="02010600040101010101" pitchFamily="2" charset="-122"/>
                <a:ea typeface="华文楷体" panose="02010600040101010101" pitchFamily="2" charset="-122"/>
                <a:cs typeface="+mn-ea"/>
                <a:sym typeface="Wingdings" panose="05000000000000000000" pitchFamily="2" charset="2"/>
              </a:rPr>
              <a:t> </a:t>
            </a:r>
            <a:r>
              <a:rPr lang="zh-CN" altLang="en-US" kern="0" dirty="0">
                <a:solidFill>
                  <a:schemeClr val="tx1">
                    <a:lumMod val="75000"/>
                    <a:lumOff val="25000"/>
                  </a:schemeClr>
                </a:solidFill>
                <a:latin typeface="华文楷体" panose="02010600040101010101" pitchFamily="2" charset="-122"/>
                <a:ea typeface="华文楷体" panose="02010600040101010101" pitchFamily="2" charset="-122"/>
                <a:cs typeface="+mn-ea"/>
                <a:sym typeface="Wingdings" panose="05000000000000000000" pitchFamily="2" charset="2"/>
              </a:rPr>
              <a:t>消除内部市场中的</a:t>
            </a:r>
            <a:r>
              <a:rPr lang="zh-CN" altLang="en-US" kern="0" dirty="0">
                <a:solidFill>
                  <a:srgbClr val="C00000"/>
                </a:solidFill>
                <a:latin typeface="华文楷体" panose="02010600040101010101" pitchFamily="2" charset="-122"/>
                <a:ea typeface="华文楷体" panose="02010600040101010101" pitchFamily="2" charset="-122"/>
                <a:cs typeface="+mn-ea"/>
                <a:sym typeface="Wingdings" panose="05000000000000000000" pitchFamily="2" charset="2"/>
              </a:rPr>
              <a:t>法律壁垒</a:t>
            </a:r>
            <a:endParaRPr lang="zh-CN" altLang="en-US" kern="0" dirty="0">
              <a:solidFill>
                <a:srgbClr val="C00000"/>
              </a:solidFill>
              <a:latin typeface="华文楷体" panose="02010600040101010101" pitchFamily="2" charset="-122"/>
              <a:ea typeface="华文楷体" panose="02010600040101010101" pitchFamily="2" charset="-122"/>
              <a:cs typeface="+mn-ea"/>
              <a:sym typeface="+mn-lt"/>
            </a:endParaRPr>
          </a:p>
        </p:txBody>
      </p:sp>
      <p:sp>
        <p:nvSpPr>
          <p:cNvPr id="116" name="文本框 15"/>
          <p:cNvSpPr txBox="1"/>
          <p:nvPr/>
        </p:nvSpPr>
        <p:spPr>
          <a:xfrm>
            <a:off x="724056" y="218835"/>
            <a:ext cx="3265238" cy="438582"/>
          </a:xfrm>
          <a:prstGeom prst="rect">
            <a:avLst/>
          </a:prstGeom>
          <a:noFill/>
        </p:spPr>
        <p:txBody>
          <a:bodyPr wrap="square" lIns="68580" tIns="34290" rIns="68580" bIns="34290" rtlCol="0">
            <a:spAutoFit/>
          </a:bodyPr>
          <a:lstStyle/>
          <a:p>
            <a:r>
              <a:rPr lang="zh-CN" altLang="en-US" sz="2400" b="1" dirty="0">
                <a:solidFill>
                  <a:srgbClr val="1B4367"/>
                </a:solidFill>
                <a:latin typeface="华文楷体" panose="02010600040101010101" pitchFamily="2" charset="-122"/>
                <a:ea typeface="华文楷体" panose="02010600040101010101" pitchFamily="2" charset="-122"/>
                <a:cs typeface="+mn-ea"/>
                <a:sym typeface="+mn-lt"/>
              </a:rPr>
              <a:t>立法目的</a:t>
            </a:r>
          </a:p>
        </p:txBody>
      </p:sp>
      <p:cxnSp>
        <p:nvCxnSpPr>
          <p:cNvPr id="45" name="直接连接符 44"/>
          <p:cNvCxnSpPr/>
          <p:nvPr/>
        </p:nvCxnSpPr>
        <p:spPr>
          <a:xfrm>
            <a:off x="774478" y="657417"/>
            <a:ext cx="480259" cy="0"/>
          </a:xfrm>
          <a:prstGeom prst="line">
            <a:avLst/>
          </a:prstGeom>
          <a:ln w="9525">
            <a:solidFill>
              <a:srgbClr val="1B43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9583630"/>
      </p:ext>
    </p:extLst>
  </p:cSld>
  <p:clrMapOvr>
    <a:masterClrMapping/>
  </p:clrMapOvr>
  <mc:AlternateContent xmlns:mc="http://schemas.openxmlformats.org/markup-compatibility/2006" xmlns:p14="http://schemas.microsoft.com/office/powerpoint/2010/main">
    <mc:Choice Requires="p14">
      <p:transition spd="slow" p14:dur="900">
        <p14:warp/>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16"/>
                                        </p:tgtEl>
                                        <p:attrNameLst>
                                          <p:attrName>style.visibility</p:attrName>
                                        </p:attrNameLst>
                                      </p:cBhvr>
                                      <p:to>
                                        <p:strVal val="visible"/>
                                      </p:to>
                                    </p:set>
                                    <p:anim calcmode="lin" valueType="num">
                                      <p:cBhvr>
                                        <p:cTn id="7" dur="500" fill="hold"/>
                                        <p:tgtEl>
                                          <p:spTgt spid="1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16"/>
                                        </p:tgtEl>
                                        <p:attrNameLst>
                                          <p:attrName>ppt_y</p:attrName>
                                        </p:attrNameLst>
                                      </p:cBhvr>
                                      <p:tavLst>
                                        <p:tav tm="0">
                                          <p:val>
                                            <p:strVal val="#ppt_y"/>
                                          </p:val>
                                        </p:tav>
                                        <p:tav tm="100000">
                                          <p:val>
                                            <p:strVal val="#ppt_y"/>
                                          </p:val>
                                        </p:tav>
                                      </p:tavLst>
                                    </p:anim>
                                    <p:anim calcmode="lin" valueType="num">
                                      <p:cBhvr>
                                        <p:cTn id="9" dur="500" fill="hold"/>
                                        <p:tgtEl>
                                          <p:spTgt spid="1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16"/>
                                        </p:tgtEl>
                                      </p:cBhvr>
                                    </p:animEffect>
                                  </p:childTnLst>
                                </p:cTn>
                              </p:par>
                            </p:childTnLst>
                          </p:cTn>
                        </p:par>
                        <p:par>
                          <p:cTn id="12" fill="hold">
                            <p:stCondLst>
                              <p:cond delay="650"/>
                            </p:stCondLst>
                            <p:childTnLst>
                              <p:par>
                                <p:cTn id="13" presetID="22" presetClass="entr" presetSubtype="8" fill="hold" nodeType="after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wipe(left)">
                                      <p:cBhvr>
                                        <p:cTn id="15" dur="300"/>
                                        <p:tgtEl>
                                          <p:spTgt spid="45"/>
                                        </p:tgtEl>
                                      </p:cBhvr>
                                    </p:animEffect>
                                  </p:childTnLst>
                                </p:cTn>
                              </p:par>
                            </p:childTnLst>
                          </p:cTn>
                        </p:par>
                        <p:par>
                          <p:cTn id="16" fill="hold">
                            <p:stCondLst>
                              <p:cond delay="950"/>
                            </p:stCondLst>
                            <p:childTnLst>
                              <p:par>
                                <p:cTn id="17" presetID="42" presetClass="entr" presetSubtype="0" fill="hold" grpId="0" nodeType="afterEffect">
                                  <p:stCondLst>
                                    <p:cond delay="0"/>
                                  </p:stCondLst>
                                  <p:childTnLst>
                                    <p:set>
                                      <p:cBhvr>
                                        <p:cTn id="18" dur="1" fill="hold">
                                          <p:stCondLst>
                                            <p:cond delay="0"/>
                                          </p:stCondLst>
                                        </p:cTn>
                                        <p:tgtEl>
                                          <p:spTgt spid="61"/>
                                        </p:tgtEl>
                                        <p:attrNameLst>
                                          <p:attrName>style.visibility</p:attrName>
                                        </p:attrNameLst>
                                      </p:cBhvr>
                                      <p:to>
                                        <p:strVal val="visible"/>
                                      </p:to>
                                    </p:set>
                                    <p:animEffect transition="in" filter="fade">
                                      <p:cBhvr>
                                        <p:cTn id="19" dur="1000"/>
                                        <p:tgtEl>
                                          <p:spTgt spid="61"/>
                                        </p:tgtEl>
                                      </p:cBhvr>
                                    </p:animEffect>
                                    <p:anim calcmode="lin" valueType="num">
                                      <p:cBhvr>
                                        <p:cTn id="20" dur="1000" fill="hold"/>
                                        <p:tgtEl>
                                          <p:spTgt spid="61"/>
                                        </p:tgtEl>
                                        <p:attrNameLst>
                                          <p:attrName>ppt_x</p:attrName>
                                        </p:attrNameLst>
                                      </p:cBhvr>
                                      <p:tavLst>
                                        <p:tav tm="0">
                                          <p:val>
                                            <p:strVal val="#ppt_x"/>
                                          </p:val>
                                        </p:tav>
                                        <p:tav tm="100000">
                                          <p:val>
                                            <p:strVal val="#ppt_x"/>
                                          </p:val>
                                        </p:tav>
                                      </p:tavLst>
                                    </p:anim>
                                    <p:anim calcmode="lin" valueType="num">
                                      <p:cBhvr>
                                        <p:cTn id="21" dur="1000" fill="hold"/>
                                        <p:tgtEl>
                                          <p:spTgt spid="6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bldLvl="0"/>
      <p:bldP spid="1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819635" y="1089058"/>
            <a:ext cx="1500028" cy="1500028"/>
          </a:xfrm>
          <a:prstGeom prst="ellipse">
            <a:avLst/>
          </a:prstGeom>
          <a:solidFill>
            <a:srgbClr val="1B43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华文楷体" panose="02010600040101010101" pitchFamily="2" charset="-122"/>
              <a:ea typeface="华文楷体" panose="02010600040101010101" pitchFamily="2" charset="-122"/>
            </a:endParaRPr>
          </a:p>
        </p:txBody>
      </p:sp>
      <p:sp>
        <p:nvSpPr>
          <p:cNvPr id="12" name="文本框 11"/>
          <p:cNvSpPr txBox="1"/>
          <p:nvPr/>
        </p:nvSpPr>
        <p:spPr>
          <a:xfrm>
            <a:off x="2483768" y="2709756"/>
            <a:ext cx="4171762" cy="1115690"/>
          </a:xfrm>
          <a:prstGeom prst="rect">
            <a:avLst/>
          </a:prstGeom>
          <a:noFill/>
        </p:spPr>
        <p:txBody>
          <a:bodyPr wrap="square" lIns="68580" tIns="34290" rIns="68580" bIns="34290" rtlCol="0">
            <a:spAutoFit/>
          </a:bodyPr>
          <a:lstStyle/>
          <a:p>
            <a:pPr algn="ctr"/>
            <a:r>
              <a:rPr lang="zh-CN" altLang="en-US" sz="3400" b="1" dirty="0">
                <a:solidFill>
                  <a:srgbClr val="1B4367"/>
                </a:solidFill>
                <a:latin typeface="华文楷体" panose="02010600040101010101" pitchFamily="2" charset="-122"/>
                <a:ea typeface="华文楷体" panose="02010600040101010101" pitchFamily="2" charset="-122"/>
                <a:cs typeface="+mn-ea"/>
                <a:sym typeface="+mn-lt"/>
              </a:rPr>
              <a:t>监管框架</a:t>
            </a:r>
          </a:p>
          <a:p>
            <a:pPr algn="ctr"/>
            <a:endParaRPr lang="zh-CN" altLang="en-US" sz="3400" b="1" dirty="0">
              <a:solidFill>
                <a:srgbClr val="1B4367"/>
              </a:solidFill>
              <a:latin typeface="华文楷体" panose="02010600040101010101" pitchFamily="2" charset="-122"/>
              <a:ea typeface="华文楷体" panose="02010600040101010101" pitchFamily="2" charset="-122"/>
              <a:cs typeface="+mn-ea"/>
              <a:sym typeface="+mn-lt"/>
            </a:endParaRPr>
          </a:p>
        </p:txBody>
      </p:sp>
      <p:sp>
        <p:nvSpPr>
          <p:cNvPr id="95" name="文本框 11"/>
          <p:cNvSpPr txBox="1"/>
          <p:nvPr/>
        </p:nvSpPr>
        <p:spPr>
          <a:xfrm>
            <a:off x="3713476" y="1575042"/>
            <a:ext cx="1732894" cy="828240"/>
          </a:xfrm>
          <a:prstGeom prst="rect">
            <a:avLst/>
          </a:prstGeom>
          <a:noFill/>
        </p:spPr>
        <p:txBody>
          <a:bodyPr wrap="square" lIns="68580" tIns="34290" rIns="68580" bIns="34290" rtlCol="0">
            <a:spAutoFit/>
          </a:bodyPr>
          <a:lstStyle/>
          <a:p>
            <a:pPr algn="ctr">
              <a:lnSpc>
                <a:spcPts val="3000"/>
              </a:lnSpc>
            </a:pPr>
            <a:r>
              <a:rPr lang="en-US" altLang="zh-CN" sz="5400" dirty="0">
                <a:solidFill>
                  <a:schemeClr val="bg1"/>
                </a:solidFill>
                <a:latin typeface="华文楷体" panose="02010600040101010101" pitchFamily="2" charset="-122"/>
                <a:ea typeface="华文楷体" panose="02010600040101010101" pitchFamily="2" charset="-122"/>
                <a:cs typeface="+mn-ea"/>
                <a:sym typeface="+mn-lt"/>
              </a:rPr>
              <a:t>03</a:t>
            </a:r>
            <a:endParaRPr lang="zh-CN" altLang="en-US" sz="5400" dirty="0">
              <a:solidFill>
                <a:schemeClr val="bg1"/>
              </a:solidFill>
              <a:latin typeface="华文楷体" panose="02010600040101010101" pitchFamily="2" charset="-122"/>
              <a:ea typeface="华文楷体" panose="02010600040101010101" pitchFamily="2" charset="-122"/>
              <a:cs typeface="+mn-ea"/>
              <a:sym typeface="+mn-lt"/>
            </a:endParaRPr>
          </a:p>
          <a:p>
            <a:pPr algn="ctr">
              <a:lnSpc>
                <a:spcPts val="3000"/>
              </a:lnSpc>
            </a:pPr>
            <a:r>
              <a:rPr lang="en-US" altLang="zh-CN" sz="2400" dirty="0">
                <a:solidFill>
                  <a:schemeClr val="bg1"/>
                </a:solidFill>
                <a:latin typeface="华文楷体" panose="02010600040101010101" pitchFamily="2" charset="-122"/>
                <a:ea typeface="华文楷体" panose="02010600040101010101" pitchFamily="2" charset="-122"/>
                <a:cs typeface="+mn-ea"/>
                <a:sym typeface="+mn-lt"/>
              </a:rPr>
              <a:t>PART </a:t>
            </a:r>
          </a:p>
        </p:txBody>
      </p:sp>
    </p:spTree>
    <p:extLst>
      <p:ext uri="{BB962C8B-B14F-4D97-AF65-F5344CB8AC3E}">
        <p14:creationId xmlns:p14="http://schemas.microsoft.com/office/powerpoint/2010/main" val="115572898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600"/>
                                        <p:tgtEl>
                                          <p:spTgt spid="2"/>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95"/>
                                        </p:tgtEl>
                                        <p:attrNameLst>
                                          <p:attrName>style.visibility</p:attrName>
                                        </p:attrNameLst>
                                      </p:cBhvr>
                                      <p:to>
                                        <p:strVal val="visible"/>
                                      </p:to>
                                    </p:set>
                                    <p:anim calcmode="lin" valueType="num">
                                      <p:cBhvr>
                                        <p:cTn id="11" dur="500" fill="hold"/>
                                        <p:tgtEl>
                                          <p:spTgt spid="95"/>
                                        </p:tgtEl>
                                        <p:attrNameLst>
                                          <p:attrName>ppt_w</p:attrName>
                                        </p:attrNameLst>
                                      </p:cBhvr>
                                      <p:tavLst>
                                        <p:tav tm="0">
                                          <p:val>
                                            <p:fltVal val="0"/>
                                          </p:val>
                                        </p:tav>
                                        <p:tav tm="100000">
                                          <p:val>
                                            <p:strVal val="#ppt_w"/>
                                          </p:val>
                                        </p:tav>
                                      </p:tavLst>
                                    </p:anim>
                                    <p:anim calcmode="lin" valueType="num">
                                      <p:cBhvr>
                                        <p:cTn id="12" dur="500" fill="hold"/>
                                        <p:tgtEl>
                                          <p:spTgt spid="95"/>
                                        </p:tgtEl>
                                        <p:attrNameLst>
                                          <p:attrName>ppt_h</p:attrName>
                                        </p:attrNameLst>
                                      </p:cBhvr>
                                      <p:tavLst>
                                        <p:tav tm="0">
                                          <p:val>
                                            <p:fltVal val="0"/>
                                          </p:val>
                                        </p:tav>
                                        <p:tav tm="100000">
                                          <p:val>
                                            <p:strVal val="#ppt_h"/>
                                          </p:val>
                                        </p:tav>
                                      </p:tavLst>
                                    </p:anim>
                                    <p:animEffect transition="in" filter="fade">
                                      <p:cBhvr>
                                        <p:cTn id="13" dur="500"/>
                                        <p:tgtEl>
                                          <p:spTgt spid="95"/>
                                        </p:tgtEl>
                                      </p:cBhvr>
                                    </p:animEffect>
                                  </p:childTnLst>
                                </p:cTn>
                              </p:par>
                            </p:childTnLst>
                          </p:cTn>
                        </p:par>
                        <p:par>
                          <p:cTn id="14" fill="hold">
                            <p:stCondLst>
                              <p:cond delay="1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2"/>
                                        </p:tgtEl>
                                        <p:attrNameLst>
                                          <p:attrName>ppt_y</p:attrName>
                                        </p:attrNameLst>
                                      </p:cBhvr>
                                      <p:tavLst>
                                        <p:tav tm="0">
                                          <p:val>
                                            <p:strVal val="#ppt_y"/>
                                          </p:val>
                                        </p:tav>
                                        <p:tav tm="100000">
                                          <p:val>
                                            <p:strVal val="#ppt_y"/>
                                          </p:val>
                                        </p:tav>
                                      </p:tavLst>
                                    </p:anim>
                                    <p:anim calcmode="lin" valueType="num">
                                      <p:cBhvr>
                                        <p:cTn id="19"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p:bldP spid="95"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897</TotalTime>
  <Words>2171</Words>
  <Application>Microsoft Office PowerPoint</Application>
  <PresentationFormat>全屏显示(16:9)</PresentationFormat>
  <Paragraphs>154</Paragraphs>
  <Slides>18</Slides>
  <Notes>18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18</vt:i4>
      </vt:variant>
    </vt:vector>
  </HeadingPairs>
  <TitlesOfParts>
    <vt:vector size="27" baseType="lpstr">
      <vt:lpstr>等线</vt:lpstr>
      <vt:lpstr>仿宋</vt:lpstr>
      <vt:lpstr>华文楷体</vt:lpstr>
      <vt:lpstr>楷体</vt:lpstr>
      <vt:lpstr>Arial</vt:lpstr>
      <vt:lpstr>Calibri</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Zhengye Fu</cp:lastModifiedBy>
  <cp:revision>144</cp:revision>
  <dcterms:created xsi:type="dcterms:W3CDTF">2016-05-20T12:59:00Z</dcterms:created>
  <dcterms:modified xsi:type="dcterms:W3CDTF">2024-05-08T01:21:34Z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ICV">
    <vt:lpwstr>0749110FA8E74CFD88EC1FB93AE8115A</vt:lpwstr>
  </property>
</Properties>
</file>