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312" r:id="rId4"/>
    <p:sldId id="403" r:id="rId5"/>
    <p:sldId id="405" r:id="rId6"/>
    <p:sldId id="354" r:id="rId7"/>
    <p:sldId id="406" r:id="rId8"/>
    <p:sldId id="407" r:id="rId9"/>
    <p:sldId id="413" r:id="rId10"/>
    <p:sldId id="408" r:id="rId11"/>
    <p:sldId id="412" r:id="rId12"/>
    <p:sldId id="414" r:id="rId13"/>
    <p:sldId id="41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96" d="100"/>
          <a:sy n="96" d="100"/>
        </p:scale>
        <p:origin x="3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16284-AB64-4E2D-A8A8-3055036CD40E}" type="datetimeFigureOut">
              <a:rPr lang="zh-CN" altLang="en-US" smtClean="0"/>
              <a:t>2024/3/27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B344C-FCFC-493F-BE50-6D83643F5052}" type="slidenum">
              <a:rPr lang="zh-CN" altLang="en-US" smtClean="0"/>
              <a:t>‹#›</a:t>
            </a:fld>
            <a:endParaRPr lang="zh-CN" altLang="en-US"/>
          </a:p>
        </p:txBody>
      </p:sp>
    </p:spTree>
    <p:extLst>
      <p:ext uri="{BB962C8B-B14F-4D97-AF65-F5344CB8AC3E}">
        <p14:creationId xmlns:p14="http://schemas.microsoft.com/office/powerpoint/2010/main" val="749259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3/27/2024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3/27/2024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3/27/2024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3/27/2024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3/27/2024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B5E70-15CD-5B09-4978-118BD4A66DFB}"/>
              </a:ext>
            </a:extLst>
          </p:cNvPr>
          <p:cNvSpPr>
            <a:spLocks noGrp="1"/>
          </p:cNvSpPr>
          <p:nvPr>
            <p:ph type="ctrTitle"/>
          </p:nvPr>
        </p:nvSpPr>
        <p:spPr/>
        <p:txBody>
          <a:bodyPr/>
          <a:lstStyle/>
          <a:p>
            <a:pPr>
              <a:lnSpc>
                <a:spcPct val="150000"/>
              </a:lnSpc>
            </a:pPr>
            <a:br>
              <a:rPr lang="en-US" altLang="zh-CN" sz="4400" dirty="0"/>
            </a:br>
            <a:r>
              <a:rPr lang="zh-CN" altLang="en-US" sz="4400" dirty="0"/>
              <a:t>人工智能技术的科技伦理法律</a:t>
            </a:r>
            <a:br>
              <a:rPr lang="en-US" altLang="zh-CN" sz="4400" dirty="0"/>
            </a:br>
            <a:r>
              <a:rPr lang="zh-CN" altLang="en-US" sz="4400" dirty="0"/>
              <a:t>文献综述</a:t>
            </a:r>
          </a:p>
        </p:txBody>
      </p:sp>
      <p:sp>
        <p:nvSpPr>
          <p:cNvPr id="3" name="副标题 2">
            <a:extLst>
              <a:ext uri="{FF2B5EF4-FFF2-40B4-BE49-F238E27FC236}">
                <a16:creationId xmlns:a16="http://schemas.microsoft.com/office/drawing/2014/main" id="{6BA2BDDE-3123-DDAB-BB11-75C097B7191A}"/>
              </a:ext>
            </a:extLst>
          </p:cNvPr>
          <p:cNvSpPr>
            <a:spLocks noGrp="1"/>
          </p:cNvSpPr>
          <p:nvPr>
            <p:ph type="subTitle" idx="1"/>
          </p:nvPr>
        </p:nvSpPr>
        <p:spPr/>
        <p:txBody>
          <a:bodyPr>
            <a:normAutofit/>
          </a:bodyPr>
          <a:lstStyle/>
          <a:p>
            <a:r>
              <a:rPr lang="zh-CN" altLang="en-US" sz="2000" dirty="0">
                <a:latin typeface="Times New Roman" panose="02020603050405020304" pitchFamily="18" charset="0"/>
              </a:rPr>
              <a:t>南开大学 </a:t>
            </a:r>
            <a:r>
              <a:rPr lang="en-US" altLang="zh-CN" sz="2000" dirty="0">
                <a:latin typeface="Times New Roman" panose="02020603050405020304" pitchFamily="18" charset="0"/>
              </a:rPr>
              <a:t>2023</a:t>
            </a:r>
            <a:r>
              <a:rPr lang="zh-CN" altLang="en-US" sz="2000" dirty="0">
                <a:latin typeface="Times New Roman" panose="02020603050405020304" pitchFamily="18" charset="0"/>
              </a:rPr>
              <a:t>年</a:t>
            </a:r>
            <a:r>
              <a:rPr lang="en-US" altLang="zh-CN" sz="2000" dirty="0">
                <a:latin typeface="Times New Roman" panose="02020603050405020304" pitchFamily="18" charset="0"/>
              </a:rPr>
              <a:t>—2024</a:t>
            </a:r>
            <a:r>
              <a:rPr lang="zh-CN" altLang="en-US" sz="2000" dirty="0">
                <a:latin typeface="Times New Roman" panose="02020603050405020304" pitchFamily="18" charset="0"/>
              </a:rPr>
              <a:t>年度 科技法学</a:t>
            </a:r>
            <a:endParaRPr lang="en-US" altLang="zh-CN" sz="2000" dirty="0">
              <a:latin typeface="Times New Roman" panose="02020603050405020304" pitchFamily="18" charset="0"/>
            </a:endParaRPr>
          </a:p>
          <a:p>
            <a:r>
              <a:rPr lang="zh-CN" altLang="en-US" sz="2000" dirty="0">
                <a:latin typeface="Times New Roman" panose="02020603050405020304" pitchFamily="18" charset="0"/>
              </a:rPr>
              <a:t>姓名：付政烨  学号：</a:t>
            </a:r>
            <a:r>
              <a:rPr lang="en-US" altLang="zh-CN" sz="2000" dirty="0">
                <a:latin typeface="Times New Roman" panose="02020603050405020304" pitchFamily="18" charset="0"/>
              </a:rPr>
              <a:t>2113203</a:t>
            </a:r>
          </a:p>
        </p:txBody>
      </p:sp>
    </p:spTree>
    <p:extLst>
      <p:ext uri="{BB962C8B-B14F-4D97-AF65-F5344CB8AC3E}">
        <p14:creationId xmlns:p14="http://schemas.microsoft.com/office/powerpoint/2010/main" val="222971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72E8B-B491-7D8A-385E-318DB0FBB32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3332C4C-8990-ACF8-F681-E820667E515B}"/>
              </a:ext>
            </a:extLst>
          </p:cNvPr>
          <p:cNvSpPr>
            <a:spLocks noGrp="1"/>
          </p:cNvSpPr>
          <p:nvPr>
            <p:ph type="title"/>
          </p:nvPr>
        </p:nvSpPr>
        <p:spPr>
          <a:xfrm>
            <a:off x="1371599" y="685800"/>
            <a:ext cx="10651068" cy="1485900"/>
          </a:xfrm>
        </p:spPr>
        <p:txBody>
          <a:bodyPr>
            <a:normAutofit/>
          </a:bodyPr>
          <a:lstStyle/>
          <a:p>
            <a:r>
              <a:rPr lang="zh-CN" altLang="en-US" sz="3200" b="1" dirty="0"/>
              <a:t>五、分析框架</a:t>
            </a:r>
            <a:r>
              <a:rPr lang="en-US" altLang="zh-CN" sz="3200" b="1" dirty="0"/>
              <a:t>——</a:t>
            </a:r>
            <a:r>
              <a:rPr lang="zh-CN" altLang="en-US" sz="3200" b="1" dirty="0"/>
              <a:t>文献研究结果</a:t>
            </a:r>
            <a:endParaRPr lang="en-US" altLang="zh-CN" sz="3200" b="1" dirty="0"/>
          </a:p>
        </p:txBody>
      </p:sp>
      <p:sp>
        <p:nvSpPr>
          <p:cNvPr id="3" name="竖排文字占位符 2">
            <a:extLst>
              <a:ext uri="{FF2B5EF4-FFF2-40B4-BE49-F238E27FC236}">
                <a16:creationId xmlns:a16="http://schemas.microsoft.com/office/drawing/2014/main" id="{68CE825C-6261-8240-7752-785DAB501DCB}"/>
              </a:ext>
            </a:extLst>
          </p:cNvPr>
          <p:cNvSpPr>
            <a:spLocks noGrp="1"/>
          </p:cNvSpPr>
          <p:nvPr>
            <p:ph type="body" orient="vert" idx="1"/>
          </p:nvPr>
        </p:nvSpPr>
        <p:spPr>
          <a:xfrm>
            <a:off x="1762540" y="2249556"/>
            <a:ext cx="6129130" cy="3448879"/>
          </a:xfrm>
        </p:spPr>
        <p:txBody>
          <a:bodyPr vert="horz">
            <a:noAutofit/>
          </a:bodyPr>
          <a:lstStyle/>
          <a:p>
            <a:pPr algn="just">
              <a:lnSpc>
                <a:spcPct val="170000"/>
              </a:lnSpc>
              <a:buFont typeface="Wingdings" panose="05000000000000000000" pitchFamily="2" charset="2"/>
              <a:buChar char="n"/>
            </a:pPr>
            <a:r>
              <a:rPr lang="zh-CN" altLang="en-US" b="1" i="0" dirty="0">
                <a:latin typeface="Times New Roman" panose="02020603050405020304" pitchFamily="18" charset="0"/>
              </a:rPr>
              <a:t>特定人工智能应用领域的伦理问题</a:t>
            </a:r>
            <a:endParaRPr lang="en-US" altLang="zh-CN" b="1" i="0" dirty="0">
              <a:latin typeface="Times New Roman" panose="02020603050405020304" pitchFamily="18" charset="0"/>
            </a:endParaRPr>
          </a:p>
          <a:p>
            <a:pPr marL="0" indent="0" algn="just">
              <a:lnSpc>
                <a:spcPct val="170000"/>
              </a:lnSpc>
              <a:buNone/>
            </a:pPr>
            <a:r>
              <a:rPr lang="zh-CN" altLang="en-US" sz="1600" i="0" dirty="0">
                <a:latin typeface="Times New Roman" panose="02020603050405020304" pitchFamily="18" charset="0"/>
              </a:rPr>
              <a:t> （</a:t>
            </a:r>
            <a:r>
              <a:rPr lang="en-US" altLang="zh-CN" sz="1600" i="0" dirty="0">
                <a:latin typeface="Times New Roman" panose="02020603050405020304" pitchFamily="18" charset="0"/>
              </a:rPr>
              <a:t>a</a:t>
            </a:r>
            <a:r>
              <a:rPr lang="zh-CN" altLang="en-US" sz="1600" i="0" dirty="0">
                <a:latin typeface="Times New Roman" panose="02020603050405020304" pitchFamily="18" charset="0"/>
              </a:rPr>
              <a:t>）</a:t>
            </a:r>
            <a:r>
              <a:rPr lang="en-US" altLang="zh-CN" sz="1600" i="0" dirty="0">
                <a:latin typeface="Times New Roman" panose="02020603050405020304" pitchFamily="18" charset="0"/>
              </a:rPr>
              <a:t>AI </a:t>
            </a:r>
            <a:r>
              <a:rPr lang="zh-CN" altLang="en-US" sz="1600" i="0" dirty="0">
                <a:latin typeface="Times New Roman" panose="02020603050405020304" pitchFamily="18" charset="0"/>
              </a:rPr>
              <a:t>技术对人类及其他生命形态的影响相关的伦理问题；</a:t>
            </a:r>
            <a:endParaRPr lang="en-US" altLang="zh-CN" sz="1600" i="0" dirty="0">
              <a:latin typeface="Times New Roman" panose="02020603050405020304" pitchFamily="18" charset="0"/>
            </a:endParaRPr>
          </a:p>
          <a:p>
            <a:pPr marL="0" indent="0" algn="just">
              <a:lnSpc>
                <a:spcPct val="170000"/>
              </a:lnSpc>
              <a:buNone/>
            </a:pPr>
            <a:r>
              <a:rPr lang="zh-CN" altLang="en-US" sz="1600" i="0" dirty="0">
                <a:latin typeface="Times New Roman" panose="02020603050405020304" pitchFamily="18" charset="0"/>
              </a:rPr>
              <a:t> （</a:t>
            </a:r>
            <a:r>
              <a:rPr lang="en-US" altLang="zh-CN" sz="1600" i="0" dirty="0">
                <a:latin typeface="Times New Roman" panose="02020603050405020304" pitchFamily="18" charset="0"/>
              </a:rPr>
              <a:t>b</a:t>
            </a:r>
            <a:r>
              <a:rPr lang="zh-CN" altLang="en-US" sz="1600" i="0" dirty="0">
                <a:latin typeface="Times New Roman" panose="02020603050405020304" pitchFamily="18" charset="0"/>
              </a:rPr>
              <a:t>）</a:t>
            </a:r>
            <a:r>
              <a:rPr lang="en-US" altLang="zh-CN" sz="1600" i="0" dirty="0">
                <a:latin typeface="Times New Roman" panose="02020603050405020304" pitchFamily="18" charset="0"/>
              </a:rPr>
              <a:t>AI </a:t>
            </a:r>
            <a:r>
              <a:rPr lang="zh-CN" altLang="en-US" sz="1600" i="0" dirty="0">
                <a:latin typeface="Times New Roman" panose="02020603050405020304" pitchFamily="18" charset="0"/>
              </a:rPr>
              <a:t>技术本身的伦理</a:t>
            </a:r>
            <a:r>
              <a:rPr lang="en-US" altLang="zh-CN" sz="1600" i="0" dirty="0">
                <a:latin typeface="Times New Roman" panose="02020603050405020304" pitchFamily="18" charset="0"/>
              </a:rPr>
              <a:t>/</a:t>
            </a:r>
            <a:r>
              <a:rPr lang="zh-CN" altLang="en-US" sz="1600" i="0" dirty="0">
                <a:latin typeface="Times New Roman" panose="02020603050405020304" pitchFamily="18" charset="0"/>
              </a:rPr>
              <a:t>风险问题；</a:t>
            </a:r>
            <a:endParaRPr lang="en-US" altLang="zh-CN" sz="800" b="1" i="0" dirty="0">
              <a:latin typeface="Times New Roman" panose="02020603050405020304" pitchFamily="18" charset="0"/>
            </a:endParaRPr>
          </a:p>
          <a:p>
            <a:pPr algn="just">
              <a:lnSpc>
                <a:spcPct val="170000"/>
              </a:lnSpc>
              <a:buFont typeface="Wingdings" panose="05000000000000000000" pitchFamily="2" charset="2"/>
              <a:buChar char="n"/>
            </a:pPr>
            <a:r>
              <a:rPr lang="zh-CN" altLang="en-US" b="1" dirty="0">
                <a:latin typeface="Times New Roman" panose="02020603050405020304" pitchFamily="18" charset="0"/>
              </a:rPr>
              <a:t>泛用人工智能技术的伦理问题</a:t>
            </a:r>
            <a:endParaRPr lang="en-US" altLang="zh-CN" b="1" dirty="0">
              <a:latin typeface="Times New Roman" panose="02020603050405020304" pitchFamily="18" charset="0"/>
            </a:endParaRPr>
          </a:p>
          <a:p>
            <a:pPr marL="0" indent="0" algn="just">
              <a:lnSpc>
                <a:spcPct val="170000"/>
              </a:lnSpc>
              <a:buNone/>
            </a:pPr>
            <a:r>
              <a:rPr lang="zh-CN" altLang="en-US" sz="1600" dirty="0">
                <a:latin typeface="Times New Roman" panose="02020603050405020304" pitchFamily="18" charset="0"/>
              </a:rPr>
              <a:t>（</a:t>
            </a:r>
            <a:r>
              <a:rPr lang="en-US" altLang="zh-CN" sz="1600" dirty="0">
                <a:latin typeface="Times New Roman" panose="02020603050405020304" pitchFamily="18" charset="0"/>
              </a:rPr>
              <a:t>a</a:t>
            </a:r>
            <a:r>
              <a:rPr lang="zh-CN" altLang="en-US" sz="1600" dirty="0">
                <a:latin typeface="Times New Roman" panose="02020603050405020304" pitchFamily="18" charset="0"/>
              </a:rPr>
              <a:t>）存在性风险</a:t>
            </a:r>
            <a:endParaRPr lang="en-US" altLang="zh-CN" sz="1600" dirty="0">
              <a:latin typeface="Times New Roman" panose="02020603050405020304" pitchFamily="18" charset="0"/>
            </a:endParaRPr>
          </a:p>
          <a:p>
            <a:pPr marL="0" indent="0" algn="just">
              <a:lnSpc>
                <a:spcPct val="170000"/>
              </a:lnSpc>
              <a:buNone/>
            </a:pPr>
            <a:r>
              <a:rPr lang="zh-CN" altLang="en-US" sz="1600" dirty="0">
                <a:latin typeface="Times New Roman" panose="02020603050405020304" pitchFamily="18" charset="0"/>
              </a:rPr>
              <a:t>（</a:t>
            </a:r>
            <a:r>
              <a:rPr lang="en-US" altLang="zh-CN" sz="1600" dirty="0">
                <a:latin typeface="Times New Roman" panose="02020603050405020304" pitchFamily="18" charset="0"/>
              </a:rPr>
              <a:t>b</a:t>
            </a:r>
            <a:r>
              <a:rPr lang="zh-CN" altLang="en-US" sz="1600" dirty="0">
                <a:latin typeface="Times New Roman" panose="02020603050405020304" pitchFamily="18" charset="0"/>
              </a:rPr>
              <a:t>）</a:t>
            </a:r>
            <a:r>
              <a:rPr lang="en-US" altLang="zh-CN" sz="1600" dirty="0">
                <a:latin typeface="Times New Roman" panose="02020603050405020304" pitchFamily="18" charset="0"/>
              </a:rPr>
              <a:t>AI </a:t>
            </a:r>
            <a:r>
              <a:rPr lang="zh-CN" altLang="en-US" sz="1600" dirty="0">
                <a:latin typeface="Times New Roman" panose="02020603050405020304" pitchFamily="18" charset="0"/>
              </a:rPr>
              <a:t>技术的非存在性风险（详见表</a:t>
            </a:r>
            <a:r>
              <a:rPr lang="en-US" altLang="zh-CN" sz="1600" dirty="0">
                <a:latin typeface="Times New Roman" panose="02020603050405020304" pitchFamily="18" charset="0"/>
              </a:rPr>
              <a:t>5.1</a:t>
            </a:r>
            <a:r>
              <a:rPr lang="zh-CN" altLang="en-US" sz="1600" dirty="0">
                <a:latin typeface="Times New Roman" panose="02020603050405020304" pitchFamily="18" charset="0"/>
              </a:rPr>
              <a:t>，表</a:t>
            </a:r>
            <a:r>
              <a:rPr lang="en-US" altLang="zh-CN" sz="1600" dirty="0">
                <a:latin typeface="Times New Roman" panose="02020603050405020304" pitchFamily="18" charset="0"/>
              </a:rPr>
              <a:t>5.2</a:t>
            </a:r>
            <a:r>
              <a:rPr lang="zh-CN" altLang="en-US" sz="1600" dirty="0">
                <a:latin typeface="Times New Roman" panose="02020603050405020304" pitchFamily="18" charset="0"/>
              </a:rPr>
              <a:t>）</a:t>
            </a:r>
          </a:p>
          <a:p>
            <a:pPr marL="0" indent="0" algn="just">
              <a:lnSpc>
                <a:spcPct val="170000"/>
              </a:lnSpc>
              <a:buNone/>
            </a:pPr>
            <a:endParaRPr lang="en-US" altLang="zh-CN" sz="1800" dirty="0">
              <a:latin typeface="Times New Roman" panose="02020603050405020304" pitchFamily="18" charset="0"/>
            </a:endParaRPr>
          </a:p>
        </p:txBody>
      </p:sp>
      <p:sp>
        <p:nvSpPr>
          <p:cNvPr id="4" name="竖排文字占位符 2">
            <a:extLst>
              <a:ext uri="{FF2B5EF4-FFF2-40B4-BE49-F238E27FC236}">
                <a16:creationId xmlns:a16="http://schemas.microsoft.com/office/drawing/2014/main" id="{CF2B589C-B645-C7E0-1018-7ACC08EA2A28}"/>
              </a:ext>
            </a:extLst>
          </p:cNvPr>
          <p:cNvSpPr txBox="1">
            <a:spLocks/>
          </p:cNvSpPr>
          <p:nvPr/>
        </p:nvSpPr>
        <p:spPr>
          <a:xfrm>
            <a:off x="1762540" y="1460223"/>
            <a:ext cx="8498234" cy="71147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170000"/>
              </a:lnSpc>
              <a:buFont typeface="Franklin Gothic Book" panose="020B0503020102020204" pitchFamily="34" charset="0"/>
              <a:buNone/>
            </a:pPr>
            <a:r>
              <a:rPr lang="zh-CN" altLang="en-US" b="1" dirty="0">
                <a:latin typeface="Times New Roman" panose="02020603050405020304" pitchFamily="18" charset="0"/>
              </a:rPr>
              <a:t>伦理问题分析框架的讨论焦点呈现多样性，初步可将这些伦理问题分为：</a:t>
            </a:r>
            <a:endParaRPr lang="en-US" altLang="zh-CN" b="1" i="1" dirty="0">
              <a:latin typeface="Times New Roman" panose="02020603050405020304" pitchFamily="18" charset="0"/>
            </a:endParaRPr>
          </a:p>
          <a:p>
            <a:pPr marL="0" indent="0" algn="just">
              <a:lnSpc>
                <a:spcPct val="170000"/>
              </a:lnSpc>
              <a:buFont typeface="Franklin Gothic Book" panose="020B0503020102020204" pitchFamily="34" charset="0"/>
              <a:buNone/>
            </a:pPr>
            <a:endParaRPr lang="en-US" altLang="zh-CN" b="1" dirty="0">
              <a:latin typeface="Times New Roman" panose="02020603050405020304" pitchFamily="18" charset="0"/>
            </a:endParaRPr>
          </a:p>
        </p:txBody>
      </p:sp>
      <p:pic>
        <p:nvPicPr>
          <p:cNvPr id="5" name="图片 4">
            <a:extLst>
              <a:ext uri="{FF2B5EF4-FFF2-40B4-BE49-F238E27FC236}">
                <a16:creationId xmlns:a16="http://schemas.microsoft.com/office/drawing/2014/main" id="{26D3ADC3-CC75-5898-B1DC-65BB4BB24CA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135341" y="2418176"/>
            <a:ext cx="3226289" cy="2021648"/>
          </a:xfrm>
          <a:prstGeom prst="rect">
            <a:avLst/>
          </a:prstGeom>
        </p:spPr>
      </p:pic>
      <p:pic>
        <p:nvPicPr>
          <p:cNvPr id="6" name="图片 5">
            <a:extLst>
              <a:ext uri="{FF2B5EF4-FFF2-40B4-BE49-F238E27FC236}">
                <a16:creationId xmlns:a16="http://schemas.microsoft.com/office/drawing/2014/main" id="{B0154EF8-B2F0-C9D3-5257-94D5F2465C6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135341" y="4439824"/>
            <a:ext cx="3226289" cy="1518447"/>
          </a:xfrm>
          <a:prstGeom prst="rect">
            <a:avLst/>
          </a:prstGeom>
        </p:spPr>
      </p:pic>
    </p:spTree>
    <p:extLst>
      <p:ext uri="{BB962C8B-B14F-4D97-AF65-F5344CB8AC3E}">
        <p14:creationId xmlns:p14="http://schemas.microsoft.com/office/powerpoint/2010/main" val="11066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72E8B-B491-7D8A-385E-318DB0FBB32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3332C4C-8990-ACF8-F681-E820667E515B}"/>
              </a:ext>
            </a:extLst>
          </p:cNvPr>
          <p:cNvSpPr>
            <a:spLocks noGrp="1"/>
          </p:cNvSpPr>
          <p:nvPr>
            <p:ph type="title"/>
          </p:nvPr>
        </p:nvSpPr>
        <p:spPr>
          <a:xfrm>
            <a:off x="1371599" y="685800"/>
            <a:ext cx="10651068" cy="1485900"/>
          </a:xfrm>
        </p:spPr>
        <p:txBody>
          <a:bodyPr>
            <a:normAutofit/>
          </a:bodyPr>
          <a:lstStyle/>
          <a:p>
            <a:r>
              <a:rPr lang="zh-CN" altLang="en-US" sz="3200" b="1" dirty="0"/>
              <a:t>五、分析框架</a:t>
            </a:r>
            <a:r>
              <a:rPr lang="en-US" altLang="zh-CN" sz="3200" b="1" dirty="0"/>
              <a:t>—— </a:t>
            </a:r>
            <a:r>
              <a:rPr lang="pt-BR" altLang="zh-CN" sz="3200" b="1" dirty="0">
                <a:latin typeface="Times New Roman" panose="02020603050405020304" pitchFamily="18" charset="0"/>
                <a:cs typeface="Times New Roman" panose="02020603050405020304" pitchFamily="18" charset="0"/>
              </a:rPr>
              <a:t>PEST</a:t>
            </a:r>
            <a:r>
              <a:rPr lang="pt-BR" altLang="zh-CN" sz="3200" b="1" dirty="0"/>
              <a:t> </a:t>
            </a:r>
            <a:r>
              <a:rPr lang="zh-CN" altLang="en-US" sz="3200" b="1" dirty="0"/>
              <a:t>分析</a:t>
            </a:r>
            <a:endParaRPr lang="en-US" altLang="zh-CN" sz="3200" b="1" dirty="0"/>
          </a:p>
        </p:txBody>
      </p:sp>
      <p:sp>
        <p:nvSpPr>
          <p:cNvPr id="3" name="竖排文字占位符 2">
            <a:extLst>
              <a:ext uri="{FF2B5EF4-FFF2-40B4-BE49-F238E27FC236}">
                <a16:creationId xmlns:a16="http://schemas.microsoft.com/office/drawing/2014/main" id="{68CE825C-6261-8240-7752-785DAB501DCB}"/>
              </a:ext>
            </a:extLst>
          </p:cNvPr>
          <p:cNvSpPr>
            <a:spLocks noGrp="1"/>
          </p:cNvSpPr>
          <p:nvPr>
            <p:ph type="body" orient="vert" idx="1"/>
          </p:nvPr>
        </p:nvSpPr>
        <p:spPr>
          <a:xfrm>
            <a:off x="1454148" y="1428749"/>
            <a:ext cx="9763817" cy="4506383"/>
          </a:xfrm>
        </p:spPr>
        <p:txBody>
          <a:bodyPr vert="horz">
            <a:normAutofit fontScale="85000" lnSpcReduction="10000"/>
          </a:bodyPr>
          <a:lstStyle/>
          <a:p>
            <a:pPr marL="0" indent="0" algn="just">
              <a:lnSpc>
                <a:spcPct val="170000"/>
              </a:lnSpc>
              <a:buNone/>
            </a:pPr>
            <a:r>
              <a:rPr lang="en-US" altLang="zh-CN" sz="2400" b="1" dirty="0">
                <a:latin typeface="Times New Roman" panose="02020603050405020304" pitchFamily="18" charset="0"/>
              </a:rPr>
              <a:t>PEST </a:t>
            </a:r>
            <a:r>
              <a:rPr lang="zh-CN" altLang="en-US" sz="2400" b="1" dirty="0">
                <a:latin typeface="Times New Roman" panose="02020603050405020304" pitchFamily="18" charset="0"/>
              </a:rPr>
              <a:t>分析：将文献中识别的伦理问题按照政治、经济、社会、技术这四大宏观环境因素进行分类，具体包括：</a:t>
            </a:r>
            <a:endParaRPr lang="en-US" altLang="zh-CN" sz="2400" b="1" dirty="0">
              <a:latin typeface="Times New Roman" panose="02020603050405020304" pitchFamily="18" charset="0"/>
            </a:endParaRPr>
          </a:p>
          <a:p>
            <a:pPr algn="just">
              <a:lnSpc>
                <a:spcPct val="170000"/>
              </a:lnSpc>
              <a:buFont typeface="Wingdings" panose="05000000000000000000" pitchFamily="2" charset="2"/>
              <a:buChar char="ü"/>
            </a:pPr>
            <a:r>
              <a:rPr lang="zh-CN" altLang="en-US" sz="2400" b="1" dirty="0">
                <a:latin typeface="Times New Roman" panose="02020603050405020304" pitchFamily="18" charset="0"/>
              </a:rPr>
              <a:t>政治因素</a:t>
            </a:r>
            <a:r>
              <a:rPr lang="zh-CN" altLang="en-US" sz="2400" dirty="0">
                <a:latin typeface="Times New Roman" panose="02020603050405020304" pitchFamily="18" charset="0"/>
              </a:rPr>
              <a:t>：</a:t>
            </a:r>
            <a:r>
              <a:rPr lang="zh-CN" altLang="en-US" sz="2100" dirty="0">
                <a:latin typeface="Times New Roman" panose="02020603050405020304" pitchFamily="18" charset="0"/>
              </a:rPr>
              <a:t>存在缺乏有效监管的治理机制，责任归属问题模糊，人工智能成为军事竞赛资产，以及可能失去对自进化系统的控制。</a:t>
            </a:r>
          </a:p>
          <a:p>
            <a:pPr algn="just">
              <a:lnSpc>
                <a:spcPct val="170000"/>
              </a:lnSpc>
              <a:buFont typeface="Wingdings" panose="05000000000000000000" pitchFamily="2" charset="2"/>
              <a:buChar char="ü"/>
            </a:pPr>
            <a:r>
              <a:rPr lang="zh-CN" altLang="en-US" sz="2400" b="1" dirty="0">
                <a:latin typeface="Times New Roman" panose="02020603050405020304" pitchFamily="18" charset="0"/>
              </a:rPr>
              <a:t>经济因素</a:t>
            </a:r>
            <a:r>
              <a:rPr lang="zh-CN" altLang="en-US" sz="2400" dirty="0">
                <a:latin typeface="Times New Roman" panose="02020603050405020304" pitchFamily="18" charset="0"/>
              </a:rPr>
              <a:t>：</a:t>
            </a:r>
            <a:r>
              <a:rPr lang="en-US" altLang="zh-CN" sz="2100" dirty="0">
                <a:latin typeface="Times New Roman" panose="02020603050405020304" pitchFamily="18" charset="0"/>
              </a:rPr>
              <a:t>AI </a:t>
            </a:r>
            <a:r>
              <a:rPr lang="zh-CN" altLang="en-US" sz="2100" dirty="0">
                <a:latin typeface="Times New Roman" panose="02020603050405020304" pitchFamily="18" charset="0"/>
              </a:rPr>
              <a:t>可能导致劳动市场竞争加剧，劳动力过时，同时也能提高生产效率。</a:t>
            </a:r>
          </a:p>
          <a:p>
            <a:pPr algn="just">
              <a:lnSpc>
                <a:spcPct val="170000"/>
              </a:lnSpc>
              <a:buFont typeface="Wingdings" panose="05000000000000000000" pitchFamily="2" charset="2"/>
              <a:buChar char="ü"/>
            </a:pPr>
            <a:r>
              <a:rPr lang="zh-CN" altLang="en-US" sz="2400" b="1" dirty="0">
                <a:latin typeface="Times New Roman" panose="02020603050405020304" pitchFamily="18" charset="0"/>
              </a:rPr>
              <a:t>社会因素</a:t>
            </a:r>
            <a:r>
              <a:rPr lang="zh-CN" altLang="en-US" sz="2400" dirty="0">
                <a:latin typeface="Times New Roman" panose="02020603050405020304" pitchFamily="18" charset="0"/>
              </a:rPr>
              <a:t>：</a:t>
            </a:r>
            <a:r>
              <a:rPr lang="zh-CN" altLang="en-US" sz="2100" dirty="0">
                <a:latin typeface="Times New Roman" panose="02020603050405020304" pitchFamily="18" charset="0"/>
              </a:rPr>
              <a:t>人工智能影响人机互动，可能侵犯隐私权，对人类尊严及决策透明度造成挑战，同时提出 </a:t>
            </a:r>
            <a:r>
              <a:rPr lang="en-US" altLang="zh-CN" sz="2100" dirty="0">
                <a:latin typeface="Times New Roman" panose="02020603050405020304" pitchFamily="18" charset="0"/>
              </a:rPr>
              <a:t>AI </a:t>
            </a:r>
            <a:r>
              <a:rPr lang="zh-CN" altLang="en-US" sz="2100" dirty="0">
                <a:latin typeface="Times New Roman" panose="02020603050405020304" pitchFamily="18" charset="0"/>
              </a:rPr>
              <a:t>安全性和意识的道德问题。</a:t>
            </a:r>
          </a:p>
          <a:p>
            <a:pPr algn="just">
              <a:lnSpc>
                <a:spcPct val="170000"/>
              </a:lnSpc>
              <a:buFont typeface="Wingdings" panose="05000000000000000000" pitchFamily="2" charset="2"/>
              <a:buChar char="ü"/>
            </a:pPr>
            <a:r>
              <a:rPr lang="zh-CN" altLang="en-US" sz="2400" b="1" dirty="0">
                <a:latin typeface="Times New Roman" panose="02020603050405020304" pitchFamily="18" charset="0"/>
              </a:rPr>
              <a:t>技术因素</a:t>
            </a:r>
            <a:r>
              <a:rPr lang="zh-CN" altLang="en-US" sz="2400" dirty="0">
                <a:latin typeface="Times New Roman" panose="02020603050405020304" pitchFamily="18" charset="0"/>
              </a:rPr>
              <a:t>：</a:t>
            </a:r>
            <a:r>
              <a:rPr lang="zh-CN" altLang="en-US" sz="2100" dirty="0">
                <a:latin typeface="Times New Roman" panose="02020603050405020304" pitchFamily="18" charset="0"/>
              </a:rPr>
              <a:t>人工智能存在滥用风险，如遭受黑客攻击或被用于不正当目的。</a:t>
            </a:r>
            <a:endParaRPr lang="en-US" altLang="zh-CN" sz="2100" dirty="0">
              <a:latin typeface="Times New Roman" panose="02020603050405020304" pitchFamily="18" charset="0"/>
            </a:endParaRPr>
          </a:p>
        </p:txBody>
      </p:sp>
    </p:spTree>
    <p:extLst>
      <p:ext uri="{BB962C8B-B14F-4D97-AF65-F5344CB8AC3E}">
        <p14:creationId xmlns:p14="http://schemas.microsoft.com/office/powerpoint/2010/main" val="33040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72E8B-B491-7D8A-385E-318DB0FBB32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3332C4C-8990-ACF8-F681-E820667E515B}"/>
              </a:ext>
            </a:extLst>
          </p:cNvPr>
          <p:cNvSpPr>
            <a:spLocks noGrp="1"/>
          </p:cNvSpPr>
          <p:nvPr>
            <p:ph type="title"/>
          </p:nvPr>
        </p:nvSpPr>
        <p:spPr>
          <a:xfrm>
            <a:off x="1371599" y="685800"/>
            <a:ext cx="10651068" cy="1485900"/>
          </a:xfrm>
        </p:spPr>
        <p:txBody>
          <a:bodyPr>
            <a:normAutofit/>
          </a:bodyPr>
          <a:lstStyle/>
          <a:p>
            <a:r>
              <a:rPr lang="zh-CN" altLang="en-US" sz="3200" b="1" dirty="0"/>
              <a:t>六、结论与建议</a:t>
            </a:r>
            <a:endParaRPr lang="en-US" altLang="zh-CN" sz="3200" b="1" dirty="0"/>
          </a:p>
        </p:txBody>
      </p:sp>
      <p:sp>
        <p:nvSpPr>
          <p:cNvPr id="3" name="竖排文字占位符 2">
            <a:extLst>
              <a:ext uri="{FF2B5EF4-FFF2-40B4-BE49-F238E27FC236}">
                <a16:creationId xmlns:a16="http://schemas.microsoft.com/office/drawing/2014/main" id="{68CE825C-6261-8240-7752-785DAB501DCB}"/>
              </a:ext>
            </a:extLst>
          </p:cNvPr>
          <p:cNvSpPr>
            <a:spLocks noGrp="1"/>
          </p:cNvSpPr>
          <p:nvPr>
            <p:ph type="body" orient="vert" idx="1"/>
          </p:nvPr>
        </p:nvSpPr>
        <p:spPr>
          <a:xfrm>
            <a:off x="1454148" y="1428749"/>
            <a:ext cx="10002356" cy="4506383"/>
          </a:xfrm>
        </p:spPr>
        <p:txBody>
          <a:bodyPr vert="horz">
            <a:normAutofit fontScale="92500"/>
          </a:bodyPr>
          <a:lstStyle/>
          <a:p>
            <a:pPr algn="just">
              <a:lnSpc>
                <a:spcPct val="170000"/>
              </a:lnSpc>
              <a:buFont typeface="Wingdings" panose="05000000000000000000" pitchFamily="2" charset="2"/>
              <a:buChar char="n"/>
            </a:pPr>
            <a:r>
              <a:rPr lang="zh-CN" altLang="en-US" sz="2200" dirty="0">
                <a:latin typeface="Times New Roman" panose="02020603050405020304" pitchFamily="18" charset="0"/>
              </a:rPr>
              <a:t>在新兴技术管理领域，伦理考量（及其所引发的风险）不容忽视，以确保技术的安全性和道德性，避免其带来的潜在负面影响。人工智能作为一种典型的新兴技术，虽然蕴含提升人类社会生活质量的潜力，但同时也面临着众多风险和伦理挑战。</a:t>
            </a:r>
            <a:endParaRPr lang="en-US" altLang="zh-CN" sz="2200" dirty="0">
              <a:latin typeface="Times New Roman" panose="02020603050405020304" pitchFamily="18" charset="0"/>
            </a:endParaRPr>
          </a:p>
          <a:p>
            <a:pPr algn="just">
              <a:lnSpc>
                <a:spcPct val="170000"/>
              </a:lnSpc>
              <a:buFont typeface="Wingdings" panose="05000000000000000000" pitchFamily="2" charset="2"/>
              <a:buChar char="n"/>
            </a:pPr>
            <a:r>
              <a:rPr lang="zh-CN" altLang="en-US" sz="2200" b="1" dirty="0">
                <a:latin typeface="Times New Roman" panose="02020603050405020304" pitchFamily="18" charset="0"/>
              </a:rPr>
              <a:t>据此，本人提出以下管理建议以优化 </a:t>
            </a:r>
            <a:r>
              <a:rPr lang="pt-BR" altLang="zh-CN" sz="2200" b="1" dirty="0">
                <a:latin typeface="Times New Roman" panose="02020603050405020304" pitchFamily="18" charset="0"/>
              </a:rPr>
              <a:t>AI </a:t>
            </a:r>
            <a:r>
              <a:rPr lang="zh-CN" altLang="en-US" sz="2200" b="1" dirty="0">
                <a:latin typeface="Times New Roman" panose="02020603050405020304" pitchFamily="18" charset="0"/>
              </a:rPr>
              <a:t>的伦理治理：</a:t>
            </a:r>
            <a:endParaRPr lang="en-US" altLang="zh-CN" sz="2200" b="1" dirty="0">
              <a:latin typeface="Times New Roman" panose="02020603050405020304" pitchFamily="18" charset="0"/>
            </a:endParaRPr>
          </a:p>
          <a:p>
            <a:pPr algn="just">
              <a:lnSpc>
                <a:spcPct val="170000"/>
              </a:lnSpc>
              <a:buFont typeface="Wingdings" panose="05000000000000000000" pitchFamily="2" charset="2"/>
              <a:buChar char="ü"/>
            </a:pPr>
            <a:r>
              <a:rPr lang="zh-CN" altLang="en-US" sz="1900" dirty="0">
                <a:solidFill>
                  <a:srgbClr val="000000"/>
                </a:solidFill>
                <a:effectLst/>
                <a:latin typeface="FandolSong-Bold"/>
              </a:rPr>
              <a:t>建立国家和国际伦理委员会</a:t>
            </a:r>
            <a:endParaRPr lang="en-US" altLang="zh-CN" sz="1900" dirty="0">
              <a:solidFill>
                <a:srgbClr val="000000"/>
              </a:solidFill>
              <a:effectLst/>
              <a:latin typeface="Times New Roman" panose="02020603050405020304" pitchFamily="18" charset="0"/>
            </a:endParaRPr>
          </a:p>
          <a:p>
            <a:pPr algn="just">
              <a:lnSpc>
                <a:spcPct val="170000"/>
              </a:lnSpc>
              <a:buFont typeface="Wingdings" panose="05000000000000000000" pitchFamily="2" charset="2"/>
              <a:buChar char="ü"/>
            </a:pPr>
            <a:r>
              <a:rPr lang="zh-CN" altLang="en-US" sz="1900" dirty="0">
                <a:solidFill>
                  <a:srgbClr val="000000"/>
                </a:solidFill>
                <a:effectLst/>
                <a:latin typeface="FandolSong-Bold"/>
              </a:rPr>
              <a:t>成立组织咨询委员会</a:t>
            </a:r>
            <a:endParaRPr lang="en-US" altLang="zh-CN" sz="1900" dirty="0">
              <a:solidFill>
                <a:srgbClr val="000000"/>
              </a:solidFill>
              <a:latin typeface="Times New Roman" panose="02020603050405020304" pitchFamily="18" charset="0"/>
            </a:endParaRPr>
          </a:p>
          <a:p>
            <a:pPr algn="just">
              <a:lnSpc>
                <a:spcPct val="170000"/>
              </a:lnSpc>
              <a:buFont typeface="Wingdings" panose="05000000000000000000" pitchFamily="2" charset="2"/>
              <a:buChar char="ü"/>
            </a:pPr>
            <a:r>
              <a:rPr lang="zh-CN" altLang="en-US" sz="1900" dirty="0">
                <a:solidFill>
                  <a:srgbClr val="000000"/>
                </a:solidFill>
                <a:effectLst/>
                <a:latin typeface="FandolSong-Bold"/>
              </a:rPr>
              <a:t>提升技术评估与风险管理能力</a:t>
            </a:r>
            <a:endParaRPr lang="en-US" altLang="zh-CN" sz="1900" dirty="0">
              <a:latin typeface="Times New Roman" panose="02020603050405020304" pitchFamily="18" charset="0"/>
            </a:endParaRPr>
          </a:p>
        </p:txBody>
      </p:sp>
    </p:spTree>
    <p:extLst>
      <p:ext uri="{BB962C8B-B14F-4D97-AF65-F5344CB8AC3E}">
        <p14:creationId xmlns:p14="http://schemas.microsoft.com/office/powerpoint/2010/main" val="198159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72E8B-B491-7D8A-385E-318DB0FBB32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3332C4C-8990-ACF8-F681-E820667E515B}"/>
              </a:ext>
            </a:extLst>
          </p:cNvPr>
          <p:cNvSpPr>
            <a:spLocks noGrp="1"/>
          </p:cNvSpPr>
          <p:nvPr>
            <p:ph type="title"/>
          </p:nvPr>
        </p:nvSpPr>
        <p:spPr>
          <a:xfrm>
            <a:off x="1371599" y="685800"/>
            <a:ext cx="10651068" cy="1485900"/>
          </a:xfrm>
        </p:spPr>
        <p:txBody>
          <a:bodyPr>
            <a:normAutofit/>
          </a:bodyPr>
          <a:lstStyle/>
          <a:p>
            <a:r>
              <a:rPr lang="zh-CN" altLang="en-US" sz="3200" b="1" dirty="0"/>
              <a:t>参考文献</a:t>
            </a:r>
            <a:endParaRPr lang="en-US" altLang="zh-CN" sz="3200" b="1" dirty="0"/>
          </a:p>
        </p:txBody>
      </p:sp>
      <p:sp>
        <p:nvSpPr>
          <p:cNvPr id="3" name="竖排文字占位符 2">
            <a:extLst>
              <a:ext uri="{FF2B5EF4-FFF2-40B4-BE49-F238E27FC236}">
                <a16:creationId xmlns:a16="http://schemas.microsoft.com/office/drawing/2014/main" id="{68CE825C-6261-8240-7752-785DAB501DCB}"/>
              </a:ext>
            </a:extLst>
          </p:cNvPr>
          <p:cNvSpPr>
            <a:spLocks noGrp="1"/>
          </p:cNvSpPr>
          <p:nvPr>
            <p:ph type="body" orient="vert" idx="1"/>
          </p:nvPr>
        </p:nvSpPr>
        <p:spPr>
          <a:xfrm>
            <a:off x="1371599" y="1310216"/>
            <a:ext cx="5020734" cy="5234517"/>
          </a:xfrm>
        </p:spPr>
        <p:txBody>
          <a:bodyPr vert="horz">
            <a:normAutofit/>
          </a:bodyPr>
          <a:lstStyle/>
          <a:p>
            <a:pPr marL="0" indent="0" algn="just">
              <a:lnSpc>
                <a:spcPct val="120000"/>
              </a:lnSpc>
              <a:buNone/>
            </a:pPr>
            <a:r>
              <a:rPr lang="en-US" altLang="zh-CN" sz="1600" dirty="0">
                <a:latin typeface="Times New Roman" panose="02020603050405020304" pitchFamily="18" charset="0"/>
              </a:rPr>
              <a:t>[1] Schwartz J L, Caplan A L. Ethics of vaccination programs[J]. Current opinion </a:t>
            </a:r>
            <a:r>
              <a:rPr lang="en-US" altLang="zh-CN" sz="1600" dirty="0" err="1">
                <a:latin typeface="Times New Roman" panose="02020603050405020304" pitchFamily="18" charset="0"/>
              </a:rPr>
              <a:t>invirology</a:t>
            </a:r>
            <a:r>
              <a:rPr lang="en-US" altLang="zh-CN" sz="1600" dirty="0">
                <a:latin typeface="Times New Roman" panose="02020603050405020304" pitchFamily="18" charset="0"/>
              </a:rPr>
              <a:t>, 2011, 1(4): 263-267.</a:t>
            </a:r>
          </a:p>
          <a:p>
            <a:pPr marL="0" indent="0" algn="just">
              <a:lnSpc>
                <a:spcPct val="120000"/>
              </a:lnSpc>
              <a:buNone/>
            </a:pPr>
            <a:r>
              <a:rPr lang="en-US" altLang="zh-CN" sz="1600" dirty="0">
                <a:latin typeface="Times New Roman" panose="02020603050405020304" pitchFamily="18" charset="0"/>
              </a:rPr>
              <a:t>[2] </a:t>
            </a:r>
            <a:r>
              <a:rPr lang="en-US" altLang="zh-CN" sz="1600" dirty="0" err="1">
                <a:latin typeface="Times New Roman" panose="02020603050405020304" pitchFamily="18" charset="0"/>
              </a:rPr>
              <a:t>Albrechtslund</a:t>
            </a:r>
            <a:r>
              <a:rPr lang="en-US" altLang="zh-CN" sz="1600" dirty="0">
                <a:latin typeface="Times New Roman" panose="02020603050405020304" pitchFamily="18" charset="0"/>
              </a:rPr>
              <a:t> A. Ethics and technology design[J]. Ethics and information technology, 2007, 9: 63-72.</a:t>
            </a:r>
          </a:p>
          <a:p>
            <a:pPr marL="0" indent="0" algn="just">
              <a:lnSpc>
                <a:spcPct val="120000"/>
              </a:lnSpc>
              <a:buNone/>
            </a:pPr>
            <a:r>
              <a:rPr lang="en-US" altLang="zh-CN" sz="1600" dirty="0">
                <a:latin typeface="Times New Roman" panose="02020603050405020304" pitchFamily="18" charset="0"/>
              </a:rPr>
              <a:t>[3] Banta D. What is technology assessment?[J]. International journal of technology assessment in health care, 2009, 25(S1): 7-9.</a:t>
            </a:r>
          </a:p>
          <a:p>
            <a:pPr marL="0" indent="0" algn="just">
              <a:lnSpc>
                <a:spcPct val="120000"/>
              </a:lnSpc>
              <a:buNone/>
            </a:pPr>
            <a:r>
              <a:rPr lang="en-US" altLang="zh-CN" sz="1600" dirty="0">
                <a:latin typeface="Times New Roman" panose="02020603050405020304" pitchFamily="18" charset="0"/>
              </a:rPr>
              <a:t>[4] Russell A W, </a:t>
            </a:r>
            <a:r>
              <a:rPr lang="en-US" altLang="zh-CN" sz="1600" dirty="0" err="1">
                <a:latin typeface="Times New Roman" panose="02020603050405020304" pitchFamily="18" charset="0"/>
              </a:rPr>
              <a:t>Vanclay</a:t>
            </a:r>
            <a:r>
              <a:rPr lang="en-US" altLang="zh-CN" sz="1600" dirty="0">
                <a:latin typeface="Times New Roman" panose="02020603050405020304" pitchFamily="18" charset="0"/>
              </a:rPr>
              <a:t> F M, </a:t>
            </a:r>
            <a:r>
              <a:rPr lang="en-US" altLang="zh-CN" sz="1600" dirty="0" err="1">
                <a:latin typeface="Times New Roman" panose="02020603050405020304" pitchFamily="18" charset="0"/>
              </a:rPr>
              <a:t>Aslin</a:t>
            </a:r>
            <a:r>
              <a:rPr lang="en-US" altLang="zh-CN" sz="1600" dirty="0">
                <a:latin typeface="Times New Roman" panose="02020603050405020304" pitchFamily="18" charset="0"/>
              </a:rPr>
              <a:t> H J. Technology assessment in social context: The case for a new framework for assessing and shaping technological developments[J]. Impact Assessment and Project Appraisal, 2010, 28(2): 109-116.</a:t>
            </a:r>
          </a:p>
          <a:p>
            <a:pPr marL="0" indent="0" algn="just">
              <a:lnSpc>
                <a:spcPct val="120000"/>
              </a:lnSpc>
              <a:buNone/>
            </a:pPr>
            <a:r>
              <a:rPr lang="en-US" altLang="zh-CN" sz="1600" dirty="0">
                <a:latin typeface="Times New Roman" panose="02020603050405020304" pitchFamily="18" charset="0"/>
              </a:rPr>
              <a:t>[5] </a:t>
            </a:r>
            <a:r>
              <a:rPr lang="en-US" altLang="zh-CN" sz="1600" dirty="0" err="1">
                <a:latin typeface="Times New Roman" panose="02020603050405020304" pitchFamily="18" charset="0"/>
              </a:rPr>
              <a:t>Yampolskiy</a:t>
            </a:r>
            <a:r>
              <a:rPr lang="en-US" altLang="zh-CN" sz="1600" dirty="0">
                <a:latin typeface="Times New Roman" panose="02020603050405020304" pitchFamily="18" charset="0"/>
              </a:rPr>
              <a:t> R, Fox J. Safety engineering for artificial general intelligence[J]. Topoi,2013, 32: 217-226.</a:t>
            </a:r>
          </a:p>
          <a:p>
            <a:pPr marL="0" indent="0" algn="just">
              <a:lnSpc>
                <a:spcPct val="120000"/>
              </a:lnSpc>
              <a:buNone/>
            </a:pPr>
            <a:endParaRPr lang="en-US" altLang="zh-CN" sz="1600" dirty="0">
              <a:latin typeface="Times New Roman" panose="02020603050405020304" pitchFamily="18" charset="0"/>
            </a:endParaRPr>
          </a:p>
        </p:txBody>
      </p:sp>
      <p:sp>
        <p:nvSpPr>
          <p:cNvPr id="4" name="竖排文字占位符 2">
            <a:extLst>
              <a:ext uri="{FF2B5EF4-FFF2-40B4-BE49-F238E27FC236}">
                <a16:creationId xmlns:a16="http://schemas.microsoft.com/office/drawing/2014/main" id="{509C4719-49C4-C78D-FD3C-591686FFEE81}"/>
              </a:ext>
            </a:extLst>
          </p:cNvPr>
          <p:cNvSpPr txBox="1">
            <a:spLocks/>
          </p:cNvSpPr>
          <p:nvPr/>
        </p:nvSpPr>
        <p:spPr>
          <a:xfrm>
            <a:off x="6697133" y="1348498"/>
            <a:ext cx="5105400" cy="511598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110000"/>
              </a:lnSpc>
              <a:buFont typeface="Franklin Gothic Book" panose="020B0503020102020204" pitchFamily="34" charset="0"/>
              <a:buNone/>
            </a:pPr>
            <a:r>
              <a:rPr lang="en-US" altLang="zh-CN" sz="1600" dirty="0">
                <a:latin typeface="Times New Roman" panose="02020603050405020304" pitchFamily="18" charset="0"/>
              </a:rPr>
              <a:t>[6] </a:t>
            </a:r>
            <a:r>
              <a:rPr lang="en-US" altLang="zh-CN" sz="1600" dirty="0" err="1">
                <a:latin typeface="Times New Roman" panose="02020603050405020304" pitchFamily="18" charset="0"/>
              </a:rPr>
              <a:t>Sullins</a:t>
            </a:r>
            <a:r>
              <a:rPr lang="en-US" altLang="zh-CN" sz="1600" dirty="0">
                <a:latin typeface="Times New Roman" panose="02020603050405020304" pitchFamily="18" charset="0"/>
              </a:rPr>
              <a:t> J P. Introduction: Open questions in </a:t>
            </a:r>
            <a:r>
              <a:rPr lang="en-US" altLang="zh-CN" sz="1600" dirty="0" err="1">
                <a:latin typeface="Times New Roman" panose="02020603050405020304" pitchFamily="18" charset="0"/>
              </a:rPr>
              <a:t>roboethics</a:t>
            </a:r>
            <a:r>
              <a:rPr lang="en-US" altLang="zh-CN" sz="1600" dirty="0">
                <a:latin typeface="Times New Roman" panose="02020603050405020304" pitchFamily="18" charset="0"/>
              </a:rPr>
              <a:t>[J]. Philosophy &amp; Technology,2011, 24(3): 233-238.</a:t>
            </a:r>
          </a:p>
          <a:p>
            <a:pPr marL="0" indent="0" algn="just">
              <a:lnSpc>
                <a:spcPct val="110000"/>
              </a:lnSpc>
              <a:buFont typeface="Franklin Gothic Book" panose="020B0503020102020204" pitchFamily="34" charset="0"/>
              <a:buNone/>
            </a:pPr>
            <a:r>
              <a:rPr lang="en-US" altLang="zh-CN" sz="1600" dirty="0">
                <a:latin typeface="Times New Roman" panose="02020603050405020304" pitchFamily="18" charset="0"/>
              </a:rPr>
              <a:t>[7] Bostrom N, Dafoe A, Flynn C. Public policy and superintelligent AI: a vector field approach[J]. Governance of AI Program, Future of Humanity Institute, University </a:t>
            </a:r>
            <a:r>
              <a:rPr lang="en-US" altLang="zh-CN" sz="1600" dirty="0" err="1">
                <a:latin typeface="Times New Roman" panose="02020603050405020304" pitchFamily="18" charset="0"/>
              </a:rPr>
              <a:t>ofOxford</a:t>
            </a:r>
            <a:r>
              <a:rPr lang="en-US" altLang="zh-CN" sz="1600" dirty="0">
                <a:latin typeface="Times New Roman" panose="02020603050405020304" pitchFamily="18" charset="0"/>
              </a:rPr>
              <a:t>: Oxford, UK, 2018.</a:t>
            </a:r>
          </a:p>
          <a:p>
            <a:pPr marL="0" indent="0" algn="just">
              <a:lnSpc>
                <a:spcPct val="110000"/>
              </a:lnSpc>
              <a:buFont typeface="Franklin Gothic Book" panose="020B0503020102020204" pitchFamily="34" charset="0"/>
              <a:buNone/>
            </a:pPr>
            <a:r>
              <a:rPr lang="en-US" altLang="zh-CN" sz="1600" dirty="0">
                <a:latin typeface="Times New Roman" panose="02020603050405020304" pitchFamily="18" charset="0"/>
              </a:rPr>
              <a:t>[8] </a:t>
            </a:r>
            <a:r>
              <a:rPr lang="zh-CN" altLang="en-US" sz="1600" dirty="0">
                <a:latin typeface="Times New Roman" panose="02020603050405020304" pitchFamily="18" charset="0"/>
              </a:rPr>
              <a:t>李俊平</a:t>
            </a:r>
            <a:r>
              <a:rPr lang="en-US" altLang="zh-CN" sz="1600" dirty="0">
                <a:latin typeface="Times New Roman" panose="02020603050405020304" pitchFamily="18" charset="0"/>
              </a:rPr>
              <a:t>. </a:t>
            </a:r>
            <a:r>
              <a:rPr lang="zh-CN" altLang="en-US" sz="1600" dirty="0">
                <a:latin typeface="Times New Roman" panose="02020603050405020304" pitchFamily="18" charset="0"/>
              </a:rPr>
              <a:t>人工智能技术的伦理问题及其对策研究 </a:t>
            </a:r>
            <a:r>
              <a:rPr lang="en-US" altLang="zh-CN" sz="1600" dirty="0">
                <a:latin typeface="Times New Roman" panose="02020603050405020304" pitchFamily="18" charset="0"/>
              </a:rPr>
              <a:t>[D]. </a:t>
            </a:r>
            <a:r>
              <a:rPr lang="zh-CN" altLang="en-US" sz="1600" dirty="0">
                <a:latin typeface="Times New Roman" panose="02020603050405020304" pitchFamily="18" charset="0"/>
              </a:rPr>
              <a:t>武汉理工大学</a:t>
            </a:r>
            <a:r>
              <a:rPr lang="en-US" altLang="zh-CN" sz="1600" dirty="0">
                <a:latin typeface="Times New Roman" panose="02020603050405020304" pitchFamily="18" charset="0"/>
              </a:rPr>
              <a:t>,2013.DOI:10.7666/d.Y2504626.</a:t>
            </a:r>
          </a:p>
          <a:p>
            <a:pPr marL="0" indent="0" algn="just">
              <a:lnSpc>
                <a:spcPct val="110000"/>
              </a:lnSpc>
              <a:buFont typeface="Franklin Gothic Book" panose="020B0503020102020204" pitchFamily="34" charset="0"/>
              <a:buNone/>
            </a:pPr>
            <a:r>
              <a:rPr lang="en-US" altLang="zh-CN" sz="1600" dirty="0">
                <a:latin typeface="Times New Roman" panose="02020603050405020304" pitchFamily="18" charset="0"/>
              </a:rPr>
              <a:t>[9] </a:t>
            </a:r>
            <a:r>
              <a:rPr lang="zh-CN" altLang="en-US" sz="1600" dirty="0">
                <a:latin typeface="Times New Roman" panose="02020603050405020304" pitchFamily="18" charset="0"/>
              </a:rPr>
              <a:t>郑添元</a:t>
            </a:r>
            <a:r>
              <a:rPr lang="en-US" altLang="zh-CN" sz="1600" dirty="0">
                <a:latin typeface="Times New Roman" panose="02020603050405020304" pitchFamily="18" charset="0"/>
              </a:rPr>
              <a:t>. </a:t>
            </a:r>
            <a:r>
              <a:rPr lang="zh-CN" altLang="en-US" sz="1600" dirty="0">
                <a:latin typeface="Times New Roman" panose="02020603050405020304" pitchFamily="18" charset="0"/>
              </a:rPr>
              <a:t>人工智能与伦理法律问题的思考 </a:t>
            </a:r>
            <a:r>
              <a:rPr lang="en-US" altLang="zh-CN" sz="1600" dirty="0">
                <a:latin typeface="Times New Roman" panose="02020603050405020304" pitchFamily="18" charset="0"/>
              </a:rPr>
              <a:t>[J]. </a:t>
            </a:r>
            <a:r>
              <a:rPr lang="zh-CN" altLang="en-US" sz="1600" dirty="0">
                <a:latin typeface="Times New Roman" panose="02020603050405020304" pitchFamily="18" charset="0"/>
              </a:rPr>
              <a:t>商业经济</a:t>
            </a:r>
            <a:r>
              <a:rPr lang="en-US" altLang="zh-CN" sz="1600" dirty="0">
                <a:latin typeface="Times New Roman" panose="02020603050405020304" pitchFamily="18" charset="0"/>
              </a:rPr>
              <a:t>, 2018(4):2.DOI:CNKI:SUN:JJSY.0.2018-04-052.</a:t>
            </a:r>
          </a:p>
        </p:txBody>
      </p:sp>
    </p:spTree>
    <p:extLst>
      <p:ext uri="{BB962C8B-B14F-4D97-AF65-F5344CB8AC3E}">
        <p14:creationId xmlns:p14="http://schemas.microsoft.com/office/powerpoint/2010/main" val="115952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776E5-8DDF-B79E-9CE1-AB4D20079E35}"/>
              </a:ext>
            </a:extLst>
          </p:cNvPr>
          <p:cNvSpPr>
            <a:spLocks noGrp="1"/>
          </p:cNvSpPr>
          <p:nvPr>
            <p:ph type="title"/>
          </p:nvPr>
        </p:nvSpPr>
        <p:spPr/>
        <p:txBody>
          <a:bodyPr/>
          <a:lstStyle/>
          <a:p>
            <a:r>
              <a:rPr lang="zh-CN" altLang="en-US" b="1" dirty="0"/>
              <a:t>目 次</a:t>
            </a:r>
          </a:p>
        </p:txBody>
      </p:sp>
      <p:sp>
        <p:nvSpPr>
          <p:cNvPr id="3" name="竖排文字占位符 2">
            <a:extLst>
              <a:ext uri="{FF2B5EF4-FFF2-40B4-BE49-F238E27FC236}">
                <a16:creationId xmlns:a16="http://schemas.microsoft.com/office/drawing/2014/main" id="{ACA4CB26-9936-A2CF-CF75-BE8F8F221D29}"/>
              </a:ext>
            </a:extLst>
          </p:cNvPr>
          <p:cNvSpPr>
            <a:spLocks noGrp="1"/>
          </p:cNvSpPr>
          <p:nvPr>
            <p:ph type="body" orient="vert" idx="1"/>
          </p:nvPr>
        </p:nvSpPr>
        <p:spPr>
          <a:xfrm>
            <a:off x="1371600" y="1716157"/>
            <a:ext cx="11864567" cy="4578625"/>
          </a:xfrm>
        </p:spPr>
        <p:txBody>
          <a:bodyPr vert="horz" numCol="2">
            <a:normAutofit/>
          </a:bodyPr>
          <a:lstStyle/>
          <a:p>
            <a:pPr>
              <a:lnSpc>
                <a:spcPct val="150000"/>
              </a:lnSpc>
            </a:pPr>
            <a:r>
              <a:rPr lang="zh-CN" altLang="en-US" sz="2400" b="1" dirty="0"/>
              <a:t>一、引言</a:t>
            </a:r>
            <a:endParaRPr lang="en-US" altLang="zh-CN" sz="2400" b="1" dirty="0"/>
          </a:p>
          <a:p>
            <a:pPr>
              <a:lnSpc>
                <a:spcPct val="150000"/>
              </a:lnSpc>
            </a:pPr>
            <a:r>
              <a:rPr lang="zh-CN" altLang="en-US" sz="2400" b="1" dirty="0"/>
              <a:t>二、人工智能发展综述</a:t>
            </a:r>
            <a:endParaRPr lang="en-US" altLang="zh-CN" sz="2400" b="1" dirty="0"/>
          </a:p>
          <a:p>
            <a:pPr>
              <a:lnSpc>
                <a:spcPct val="150000"/>
              </a:lnSpc>
            </a:pPr>
            <a:r>
              <a:rPr lang="zh-CN" altLang="en-US" sz="2400" b="1" dirty="0"/>
              <a:t>三、科技伦理综述</a:t>
            </a:r>
            <a:endParaRPr lang="en-US" altLang="zh-CN" sz="2400" b="1" dirty="0"/>
          </a:p>
          <a:p>
            <a:pPr>
              <a:lnSpc>
                <a:spcPct val="150000"/>
              </a:lnSpc>
            </a:pPr>
            <a:r>
              <a:rPr lang="zh-CN" altLang="en-US" sz="2400" b="1" dirty="0"/>
              <a:t>四、人工智能伦理综述</a:t>
            </a:r>
            <a:endParaRPr lang="en-US" altLang="zh-CN" sz="2400" b="1" dirty="0"/>
          </a:p>
          <a:p>
            <a:pPr>
              <a:lnSpc>
                <a:spcPct val="150000"/>
              </a:lnSpc>
            </a:pPr>
            <a:r>
              <a:rPr lang="zh-CN" altLang="en-US" sz="2400" b="1" dirty="0"/>
              <a:t>五、分析框架</a:t>
            </a:r>
            <a:endParaRPr lang="en-US" altLang="zh-CN" sz="2400" b="1" dirty="0"/>
          </a:p>
          <a:p>
            <a:pPr>
              <a:lnSpc>
                <a:spcPct val="150000"/>
              </a:lnSpc>
            </a:pPr>
            <a:r>
              <a:rPr lang="zh-CN" altLang="en-US" sz="2400" b="1" dirty="0"/>
              <a:t>六、结论与建议</a:t>
            </a:r>
            <a:endParaRPr lang="en-US" altLang="zh-CN" sz="2400" b="1" dirty="0"/>
          </a:p>
          <a:p>
            <a:endParaRPr lang="en-US" altLang="zh-CN" sz="2400" b="1" dirty="0"/>
          </a:p>
          <a:p>
            <a:endParaRPr lang="en-US" altLang="zh-CN" sz="2400" b="1" dirty="0"/>
          </a:p>
          <a:p>
            <a:pPr marL="0" indent="0">
              <a:buNone/>
            </a:pPr>
            <a:endParaRPr lang="en-US" altLang="zh-CN" sz="2400" b="1" dirty="0"/>
          </a:p>
        </p:txBody>
      </p:sp>
    </p:spTree>
    <p:extLst>
      <p:ext uri="{BB962C8B-B14F-4D97-AF65-F5344CB8AC3E}">
        <p14:creationId xmlns:p14="http://schemas.microsoft.com/office/powerpoint/2010/main" val="115180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F8A9C-8E96-9A7A-B785-089B2241E9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B02C6A9-6788-DD5F-2495-3899E068B35E}"/>
              </a:ext>
            </a:extLst>
          </p:cNvPr>
          <p:cNvSpPr>
            <a:spLocks noGrp="1"/>
          </p:cNvSpPr>
          <p:nvPr>
            <p:ph type="title"/>
          </p:nvPr>
        </p:nvSpPr>
        <p:spPr/>
        <p:txBody>
          <a:bodyPr>
            <a:normAutofit/>
          </a:bodyPr>
          <a:lstStyle/>
          <a:p>
            <a:r>
              <a:rPr lang="zh-CN" altLang="en-US" sz="3200" b="1" dirty="0"/>
              <a:t>一、引言</a:t>
            </a:r>
            <a:br>
              <a:rPr lang="zh-CN" altLang="en-US" sz="3200" b="1" dirty="0"/>
            </a:br>
            <a:endParaRPr lang="en-US" altLang="zh-CN" sz="3200" b="1" dirty="0"/>
          </a:p>
        </p:txBody>
      </p:sp>
      <p:sp>
        <p:nvSpPr>
          <p:cNvPr id="3" name="竖排文字占位符 2">
            <a:extLst>
              <a:ext uri="{FF2B5EF4-FFF2-40B4-BE49-F238E27FC236}">
                <a16:creationId xmlns:a16="http://schemas.microsoft.com/office/drawing/2014/main" id="{06A37903-EF9B-EA1C-D393-BF7012B23167}"/>
              </a:ext>
            </a:extLst>
          </p:cNvPr>
          <p:cNvSpPr>
            <a:spLocks noGrp="1"/>
          </p:cNvSpPr>
          <p:nvPr>
            <p:ph type="body" orient="vert" idx="1"/>
          </p:nvPr>
        </p:nvSpPr>
        <p:spPr>
          <a:xfrm>
            <a:off x="1371600" y="1327150"/>
            <a:ext cx="10254828" cy="5429250"/>
          </a:xfrm>
        </p:spPr>
        <p:txBody>
          <a:bodyPr vert="horz">
            <a:normAutofit fontScale="77500" lnSpcReduction="20000"/>
          </a:bodyPr>
          <a:lstStyle/>
          <a:p>
            <a:pPr algn="just"/>
            <a:r>
              <a:rPr lang="zh-CN" altLang="en-US" sz="2400" b="1" dirty="0">
                <a:latin typeface="Times New Roman" panose="02020603050405020304" pitchFamily="18" charset="0"/>
              </a:rPr>
              <a:t>背景：</a:t>
            </a:r>
            <a:r>
              <a:rPr lang="zh-CN" altLang="en-US" sz="2400" dirty="0">
                <a:latin typeface="Times New Roman" panose="02020603050405020304" pitchFamily="18" charset="0"/>
              </a:rPr>
              <a:t>当今人工智能技术迅猛发展，相关的伦理问题和风险日益增加。</a:t>
            </a:r>
            <a:endParaRPr lang="en-US" altLang="zh-CN" sz="2400" dirty="0">
              <a:latin typeface="Times New Roman" panose="02020603050405020304" pitchFamily="18" charset="0"/>
            </a:endParaRPr>
          </a:p>
          <a:p>
            <a:pPr algn="just"/>
            <a:r>
              <a:rPr lang="zh-CN" altLang="en-US" sz="2400" b="1" dirty="0">
                <a:latin typeface="Times New Roman" panose="02020603050405020304" pitchFamily="18" charset="0"/>
              </a:rPr>
              <a:t>研究目的：</a:t>
            </a:r>
            <a:r>
              <a:rPr lang="zh-CN" altLang="en-US" sz="2400" dirty="0">
                <a:latin typeface="Times New Roman" panose="02020603050405020304" pitchFamily="18" charset="0"/>
              </a:rPr>
              <a:t>识别</a:t>
            </a:r>
            <a:r>
              <a:rPr lang="en-US" altLang="zh-CN" sz="2400" dirty="0">
                <a:latin typeface="Times New Roman" panose="02020603050405020304" pitchFamily="18" charset="0"/>
              </a:rPr>
              <a:t>AI</a:t>
            </a:r>
            <a:r>
              <a:rPr lang="zh-CN" altLang="en-US" sz="2400" dirty="0">
                <a:latin typeface="Times New Roman" panose="02020603050405020304" pitchFamily="18" charset="0"/>
              </a:rPr>
              <a:t>相关的核心伦理问题，探讨管理和缓解风险的方法。</a:t>
            </a:r>
            <a:endParaRPr lang="en-US" altLang="zh-CN" sz="2400" dirty="0">
              <a:latin typeface="Times New Roman" panose="02020603050405020304" pitchFamily="18" charset="0"/>
            </a:endParaRPr>
          </a:p>
          <a:p>
            <a:pPr algn="just"/>
            <a:endParaRPr lang="en-US" altLang="zh-CN" sz="2400" b="1" dirty="0">
              <a:latin typeface="Times New Roman" panose="02020603050405020304" pitchFamily="18" charset="0"/>
            </a:endParaRPr>
          </a:p>
          <a:p>
            <a:pPr algn="just"/>
            <a:r>
              <a:rPr lang="zh-CN" altLang="en-US" sz="2400" b="1" dirty="0">
                <a:latin typeface="Times New Roman" panose="02020603050405020304" pitchFamily="18" charset="0"/>
              </a:rPr>
              <a:t>研究问题：</a:t>
            </a:r>
          </a:p>
          <a:p>
            <a:pPr lvl="1" algn="just">
              <a:lnSpc>
                <a:spcPct val="170000"/>
              </a:lnSpc>
              <a:buFont typeface="Wingdings" panose="05000000000000000000" pitchFamily="2" charset="2"/>
              <a:buChar char="ü"/>
            </a:pPr>
            <a:r>
              <a:rPr lang="en-US" altLang="zh-CN" sz="2400" i="0" dirty="0">
                <a:latin typeface="Times New Roman" panose="02020603050405020304" pitchFamily="18" charset="0"/>
              </a:rPr>
              <a:t>AI</a:t>
            </a:r>
            <a:r>
              <a:rPr lang="zh-CN" altLang="en-US" sz="2400" i="0" dirty="0">
                <a:latin typeface="Times New Roman" panose="02020603050405020304" pitchFamily="18" charset="0"/>
              </a:rPr>
              <a:t> 的伦理含义涵盖哪些主要方面？</a:t>
            </a:r>
            <a:endParaRPr lang="en-US" altLang="zh-CN" sz="2400" i="0" dirty="0">
              <a:latin typeface="Times New Roman" panose="02020603050405020304" pitchFamily="18" charset="0"/>
            </a:endParaRPr>
          </a:p>
          <a:p>
            <a:pPr lvl="1" algn="just">
              <a:lnSpc>
                <a:spcPct val="170000"/>
              </a:lnSpc>
              <a:buFont typeface="Wingdings" panose="05000000000000000000" pitchFamily="2" charset="2"/>
              <a:buChar char="ü"/>
            </a:pPr>
            <a:r>
              <a:rPr lang="zh-CN" altLang="en-US" sz="2400" i="0" dirty="0">
                <a:latin typeface="Times New Roman" panose="02020603050405020304" pitchFamily="18" charset="0"/>
              </a:rPr>
              <a:t>科技伦理和法律如何影响 </a:t>
            </a:r>
            <a:r>
              <a:rPr lang="en-US" altLang="zh-CN" sz="2400" i="0" dirty="0">
                <a:latin typeface="Times New Roman" panose="02020603050405020304" pitchFamily="18" charset="0"/>
              </a:rPr>
              <a:t>AI </a:t>
            </a:r>
            <a:r>
              <a:rPr lang="zh-CN" altLang="en-US" sz="2400" i="0" dirty="0">
                <a:latin typeface="Times New Roman" panose="02020603050405020304" pitchFamily="18" charset="0"/>
              </a:rPr>
              <a:t>发展？</a:t>
            </a:r>
            <a:endParaRPr lang="en-US" altLang="zh-CN" sz="2400" i="0" dirty="0">
              <a:latin typeface="Times New Roman" panose="02020603050405020304" pitchFamily="18" charset="0"/>
            </a:endParaRPr>
          </a:p>
          <a:p>
            <a:pPr lvl="1" algn="just">
              <a:lnSpc>
                <a:spcPct val="170000"/>
              </a:lnSpc>
              <a:buFont typeface="Wingdings" panose="05000000000000000000" pitchFamily="2" charset="2"/>
              <a:buChar char="ü"/>
            </a:pPr>
            <a:r>
              <a:rPr lang="zh-CN" altLang="en-US" sz="2400" i="0" dirty="0">
                <a:latin typeface="Times New Roman" panose="02020603050405020304" pitchFamily="18" charset="0"/>
              </a:rPr>
              <a:t>现有文献中对管理 </a:t>
            </a:r>
            <a:r>
              <a:rPr lang="en-US" altLang="zh-CN" sz="2400" i="0" dirty="0">
                <a:latin typeface="Times New Roman" panose="02020603050405020304" pitchFamily="18" charset="0"/>
              </a:rPr>
              <a:t>AI </a:t>
            </a:r>
            <a:r>
              <a:rPr lang="zh-CN" altLang="en-US" sz="2400" i="0" dirty="0">
                <a:latin typeface="Times New Roman" panose="02020603050405020304" pitchFamily="18" charset="0"/>
              </a:rPr>
              <a:t>伦理问题的观点是什么？</a:t>
            </a:r>
          </a:p>
          <a:p>
            <a:pPr lvl="1" algn="just">
              <a:lnSpc>
                <a:spcPct val="170000"/>
              </a:lnSpc>
              <a:buFont typeface="Wingdings" panose="05000000000000000000" pitchFamily="2" charset="2"/>
              <a:buChar char="ü"/>
            </a:pPr>
            <a:r>
              <a:rPr lang="zh-CN" altLang="en-US" sz="2400" i="0" dirty="0">
                <a:latin typeface="Times New Roman" panose="02020603050405020304" pitchFamily="18" charset="0"/>
              </a:rPr>
              <a:t>可以从伦理和法律框架中提取哪些要素来评估</a:t>
            </a:r>
            <a:r>
              <a:rPr lang="en-US" altLang="zh-CN" sz="2400" i="0" dirty="0">
                <a:latin typeface="Times New Roman" panose="02020603050405020304" pitchFamily="18" charset="0"/>
              </a:rPr>
              <a:t>AI</a:t>
            </a:r>
            <a:r>
              <a:rPr lang="zh-CN" altLang="en-US" sz="2400" i="0" dirty="0">
                <a:latin typeface="Times New Roman" panose="02020603050405020304" pitchFamily="18" charset="0"/>
              </a:rPr>
              <a:t>的伦理影响？</a:t>
            </a:r>
          </a:p>
          <a:p>
            <a:pPr algn="just"/>
            <a:endParaRPr lang="en-US" altLang="zh-CN" sz="2400" b="1" dirty="0">
              <a:latin typeface="Times New Roman" panose="02020603050405020304" pitchFamily="18" charset="0"/>
            </a:endParaRPr>
          </a:p>
          <a:p>
            <a:pPr algn="just"/>
            <a:r>
              <a:rPr lang="zh-CN" altLang="en-US" sz="2400" b="1" dirty="0">
                <a:latin typeface="Times New Roman" panose="02020603050405020304" pitchFamily="18" charset="0"/>
              </a:rPr>
              <a:t>研究方法和框架：</a:t>
            </a:r>
          </a:p>
          <a:p>
            <a:pPr lvl="1" algn="just">
              <a:lnSpc>
                <a:spcPct val="170000"/>
              </a:lnSpc>
              <a:buFont typeface="Wingdings" panose="05000000000000000000" pitchFamily="2" charset="2"/>
              <a:buChar char="ü"/>
            </a:pPr>
            <a:r>
              <a:rPr lang="zh-CN" altLang="en-US" sz="2400" i="0" dirty="0">
                <a:latin typeface="Times New Roman" panose="02020603050405020304" pitchFamily="18" charset="0"/>
              </a:rPr>
              <a:t>基于 </a:t>
            </a:r>
            <a:r>
              <a:rPr lang="en-US" altLang="zh-CN" sz="2400" i="0" dirty="0">
                <a:latin typeface="Times New Roman" panose="02020603050405020304" pitchFamily="18" charset="0"/>
              </a:rPr>
              <a:t>AI </a:t>
            </a:r>
            <a:r>
              <a:rPr lang="zh-CN" altLang="en-US" sz="2400" i="0" dirty="0">
                <a:latin typeface="Times New Roman" panose="02020603050405020304" pitchFamily="18" charset="0"/>
              </a:rPr>
              <a:t>伦理领域的学术文献，同时参考 </a:t>
            </a:r>
            <a:r>
              <a:rPr lang="en-US" altLang="zh-CN" sz="2400" i="0" dirty="0">
                <a:latin typeface="Times New Roman" panose="02020603050405020304" pitchFamily="18" charset="0"/>
              </a:rPr>
              <a:t>AI </a:t>
            </a:r>
            <a:r>
              <a:rPr lang="zh-CN" altLang="en-US" sz="2400" i="0" dirty="0">
                <a:latin typeface="Times New Roman" panose="02020603050405020304" pitchFamily="18" charset="0"/>
              </a:rPr>
              <a:t>历史、技术伦理和风险控制资料。</a:t>
            </a:r>
          </a:p>
          <a:p>
            <a:pPr lvl="1" algn="just">
              <a:lnSpc>
                <a:spcPct val="170000"/>
              </a:lnSpc>
              <a:buFont typeface="Wingdings" panose="05000000000000000000" pitchFamily="2" charset="2"/>
              <a:buChar char="ü"/>
            </a:pPr>
            <a:r>
              <a:rPr lang="zh-CN" altLang="en-US" sz="2400" i="0" dirty="0">
                <a:latin typeface="Times New Roman" panose="02020603050405020304" pitchFamily="18" charset="0"/>
              </a:rPr>
              <a:t>使用 </a:t>
            </a:r>
            <a:r>
              <a:rPr lang="en-US" altLang="zh-CN" sz="2400" i="0" dirty="0">
                <a:latin typeface="Times New Roman" panose="02020603050405020304" pitchFamily="18" charset="0"/>
              </a:rPr>
              <a:t>PEST </a:t>
            </a:r>
            <a:r>
              <a:rPr lang="zh-CN" altLang="en-US" sz="2400" i="0" dirty="0">
                <a:latin typeface="Times New Roman" panose="02020603050405020304" pitchFamily="18" charset="0"/>
              </a:rPr>
              <a:t>模型（政治、经济、社会、技术）对文献中的主题进行组织和探讨。</a:t>
            </a:r>
          </a:p>
        </p:txBody>
      </p:sp>
    </p:spTree>
    <p:extLst>
      <p:ext uri="{BB962C8B-B14F-4D97-AF65-F5344CB8AC3E}">
        <p14:creationId xmlns:p14="http://schemas.microsoft.com/office/powerpoint/2010/main" val="417364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F8A9C-8E96-9A7A-B785-089B2241E9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B02C6A9-6788-DD5F-2495-3899E068B35E}"/>
              </a:ext>
            </a:extLst>
          </p:cNvPr>
          <p:cNvSpPr>
            <a:spLocks noGrp="1"/>
          </p:cNvSpPr>
          <p:nvPr>
            <p:ph type="title"/>
          </p:nvPr>
        </p:nvSpPr>
        <p:spPr/>
        <p:txBody>
          <a:bodyPr>
            <a:normAutofit/>
          </a:bodyPr>
          <a:lstStyle/>
          <a:p>
            <a:r>
              <a:rPr lang="zh-CN" altLang="en-US" sz="3200" b="1" dirty="0"/>
              <a:t>二、人工智能发展综述</a:t>
            </a:r>
            <a:br>
              <a:rPr lang="zh-CN" altLang="en-US" sz="3200" b="1" dirty="0"/>
            </a:br>
            <a:endParaRPr lang="en-US" altLang="zh-CN" sz="3200" b="1" dirty="0"/>
          </a:p>
        </p:txBody>
      </p:sp>
      <p:sp>
        <p:nvSpPr>
          <p:cNvPr id="3" name="竖排文字占位符 2">
            <a:extLst>
              <a:ext uri="{FF2B5EF4-FFF2-40B4-BE49-F238E27FC236}">
                <a16:creationId xmlns:a16="http://schemas.microsoft.com/office/drawing/2014/main" id="{06A37903-EF9B-EA1C-D393-BF7012B23167}"/>
              </a:ext>
            </a:extLst>
          </p:cNvPr>
          <p:cNvSpPr>
            <a:spLocks noGrp="1"/>
          </p:cNvSpPr>
          <p:nvPr>
            <p:ph type="body" orient="vert" idx="1"/>
          </p:nvPr>
        </p:nvSpPr>
        <p:spPr>
          <a:xfrm>
            <a:off x="1371600" y="1425574"/>
            <a:ext cx="10126133" cy="2003426"/>
          </a:xfrm>
        </p:spPr>
        <p:txBody>
          <a:bodyPr vert="horz">
            <a:normAutofit/>
          </a:bodyPr>
          <a:lstStyle/>
          <a:p>
            <a:pPr algn="just"/>
            <a:r>
              <a:rPr lang="zh-CN" altLang="en-US" sz="2400" b="1" dirty="0">
                <a:latin typeface="Times New Roman" panose="02020603050405020304" pitchFamily="18" charset="0"/>
              </a:rPr>
              <a:t>定义：</a:t>
            </a:r>
            <a:r>
              <a:rPr lang="zh-CN" altLang="en-US" dirty="0">
                <a:latin typeface="Times New Roman" panose="02020603050405020304" pitchFamily="18" charset="0"/>
              </a:rPr>
              <a:t>人工智能是</a:t>
            </a:r>
            <a:r>
              <a:rPr lang="zh-CN" altLang="en-US" i="0" dirty="0">
                <a:latin typeface="Times New Roman" panose="02020603050405020304" pitchFamily="18" charset="0"/>
              </a:rPr>
              <a:t>指使计算机模拟人类学习与决策能力的技术，包括：</a:t>
            </a:r>
            <a:endParaRPr lang="en-US" altLang="zh-CN" i="0" dirty="0">
              <a:latin typeface="Times New Roman" panose="02020603050405020304" pitchFamily="18" charset="0"/>
            </a:endParaRPr>
          </a:p>
          <a:p>
            <a:pPr lvl="1" algn="just">
              <a:lnSpc>
                <a:spcPct val="150000"/>
              </a:lnSpc>
              <a:buFont typeface="Wingdings" panose="05000000000000000000" pitchFamily="2" charset="2"/>
              <a:buChar char="ü"/>
            </a:pPr>
            <a:r>
              <a:rPr lang="zh-CN" altLang="en-US" sz="1800" b="1" i="0" dirty="0">
                <a:latin typeface="Times New Roman" panose="02020603050405020304" pitchFamily="18" charset="0"/>
              </a:rPr>
              <a:t>特定领域 </a:t>
            </a:r>
            <a:r>
              <a:rPr lang="en-US" altLang="zh-CN" sz="1800" b="1" i="0" dirty="0">
                <a:latin typeface="Times New Roman" panose="02020603050405020304" pitchFamily="18" charset="0"/>
              </a:rPr>
              <a:t>AI</a:t>
            </a:r>
            <a:r>
              <a:rPr lang="zh-CN" altLang="en-US" sz="1800" i="0" dirty="0">
                <a:latin typeface="Times New Roman" panose="02020603050405020304" pitchFamily="18" charset="0"/>
              </a:rPr>
              <a:t>：专注于执行限定的任务，如专门处理自然语言对话的 </a:t>
            </a:r>
            <a:r>
              <a:rPr lang="en-US" altLang="zh-CN" sz="1800" i="0" dirty="0">
                <a:latin typeface="Times New Roman" panose="02020603050405020304" pitchFamily="18" charset="0"/>
              </a:rPr>
              <a:t>ChatGPT</a:t>
            </a:r>
            <a:r>
              <a:rPr lang="zh-CN" altLang="en-US" sz="1800" i="0" dirty="0">
                <a:latin typeface="Times New Roman" panose="02020603050405020304" pitchFamily="18" charset="0"/>
              </a:rPr>
              <a:t>。</a:t>
            </a:r>
            <a:endParaRPr lang="en-US" altLang="zh-CN" sz="1800" i="0" dirty="0">
              <a:latin typeface="Times New Roman" panose="02020603050405020304" pitchFamily="18" charset="0"/>
            </a:endParaRPr>
          </a:p>
          <a:p>
            <a:pPr lvl="1" algn="just">
              <a:lnSpc>
                <a:spcPct val="150000"/>
              </a:lnSpc>
              <a:buFont typeface="Wingdings" panose="05000000000000000000" pitchFamily="2" charset="2"/>
              <a:buChar char="ü"/>
            </a:pPr>
            <a:r>
              <a:rPr lang="zh-CN" altLang="en-US" sz="1800" b="1" i="0" dirty="0">
                <a:latin typeface="Times New Roman" panose="02020603050405020304" pitchFamily="18" charset="0"/>
              </a:rPr>
              <a:t>通用 </a:t>
            </a:r>
            <a:r>
              <a:rPr lang="en-US" altLang="zh-CN" sz="1800" b="1" i="0" dirty="0">
                <a:latin typeface="Times New Roman" panose="02020603050405020304" pitchFamily="18" charset="0"/>
              </a:rPr>
              <a:t>AI</a:t>
            </a:r>
            <a:r>
              <a:rPr lang="zh-CN" altLang="en-US" sz="1800" i="0" dirty="0">
                <a:latin typeface="Times New Roman" panose="02020603050405020304" pitchFamily="18" charset="0"/>
              </a:rPr>
              <a:t>：能够处理各种未知情况并模拟人类的认知过程（未实现）。</a:t>
            </a:r>
            <a:endParaRPr lang="en-US" altLang="zh-CN" sz="1800" i="0" dirty="0">
              <a:latin typeface="Times New Roman" panose="02020603050405020304" pitchFamily="18" charset="0"/>
            </a:endParaRPr>
          </a:p>
          <a:p>
            <a:pPr marL="0" indent="0" algn="just">
              <a:buNone/>
            </a:pPr>
            <a:endParaRPr lang="en-US" altLang="zh-CN" sz="2400" i="0" dirty="0">
              <a:latin typeface="Times New Roman" panose="02020603050405020304" pitchFamily="18" charset="0"/>
            </a:endParaRPr>
          </a:p>
        </p:txBody>
      </p:sp>
      <p:pic>
        <p:nvPicPr>
          <p:cNvPr id="6" name="图片 5">
            <a:extLst>
              <a:ext uri="{FF2B5EF4-FFF2-40B4-BE49-F238E27FC236}">
                <a16:creationId xmlns:a16="http://schemas.microsoft.com/office/drawing/2014/main" id="{7FE889C5-779F-F232-9EEE-F6837E61DAE3}"/>
              </a:ext>
            </a:extLst>
          </p:cNvPr>
          <p:cNvPicPr>
            <a:picLocks noChangeAspect="1"/>
          </p:cNvPicPr>
          <p:nvPr/>
        </p:nvPicPr>
        <p:blipFill>
          <a:blip r:embed="rId2"/>
          <a:stretch>
            <a:fillRect/>
          </a:stretch>
        </p:blipFill>
        <p:spPr>
          <a:xfrm>
            <a:off x="3426374" y="2923070"/>
            <a:ext cx="6016584" cy="3304446"/>
          </a:xfrm>
          <a:prstGeom prst="rect">
            <a:avLst/>
          </a:prstGeom>
        </p:spPr>
      </p:pic>
      <p:sp>
        <p:nvSpPr>
          <p:cNvPr id="4" name="竖排文字占位符 2">
            <a:extLst>
              <a:ext uri="{FF2B5EF4-FFF2-40B4-BE49-F238E27FC236}">
                <a16:creationId xmlns:a16="http://schemas.microsoft.com/office/drawing/2014/main" id="{A5D81F87-8875-CF9F-5EB6-E1CD5C82F43E}"/>
              </a:ext>
            </a:extLst>
          </p:cNvPr>
          <p:cNvSpPr txBox="1">
            <a:spLocks/>
          </p:cNvSpPr>
          <p:nvPr/>
        </p:nvSpPr>
        <p:spPr>
          <a:xfrm>
            <a:off x="5705796" y="6302374"/>
            <a:ext cx="2040100" cy="489365"/>
          </a:xfrm>
          <a:prstGeom prst="rect">
            <a:avLst/>
          </a:prstGeom>
        </p:spPr>
        <p:txBody>
          <a:bodyPr vert="horz" lIns="91440" tIns="45720" rIns="91440" bIns="45720" rtlCol="0">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en-US" altLang="zh-CN" sz="1600" b="1" dirty="0">
                <a:latin typeface="Times New Roman" panose="02020603050405020304" pitchFamily="18" charset="0"/>
              </a:rPr>
              <a:t>AI</a:t>
            </a:r>
            <a:r>
              <a:rPr lang="zh-CN" altLang="en-US" sz="1600" b="1" dirty="0">
                <a:latin typeface="Times New Roman" panose="02020603050405020304" pitchFamily="18" charset="0"/>
              </a:rPr>
              <a:t> 发展关键历史节点</a:t>
            </a:r>
            <a:endParaRPr lang="en-US" altLang="zh-CN" sz="1600" dirty="0">
              <a:latin typeface="Times New Roman" panose="02020603050405020304" pitchFamily="18" charset="0"/>
            </a:endParaRPr>
          </a:p>
          <a:p>
            <a:pPr algn="just"/>
            <a:endParaRPr lang="en-US" altLang="zh-CN" sz="2400" dirty="0">
              <a:latin typeface="Times New Roman" panose="02020603050405020304" pitchFamily="18" charset="0"/>
            </a:endParaRPr>
          </a:p>
        </p:txBody>
      </p:sp>
    </p:spTree>
    <p:extLst>
      <p:ext uri="{BB962C8B-B14F-4D97-AF65-F5344CB8AC3E}">
        <p14:creationId xmlns:p14="http://schemas.microsoft.com/office/powerpoint/2010/main" val="267150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F8A9C-8E96-9A7A-B785-089B2241E9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B02C6A9-6788-DD5F-2495-3899E068B35E}"/>
              </a:ext>
            </a:extLst>
          </p:cNvPr>
          <p:cNvSpPr>
            <a:spLocks noGrp="1"/>
          </p:cNvSpPr>
          <p:nvPr>
            <p:ph type="title"/>
          </p:nvPr>
        </p:nvSpPr>
        <p:spPr/>
        <p:txBody>
          <a:bodyPr>
            <a:normAutofit/>
          </a:bodyPr>
          <a:lstStyle/>
          <a:p>
            <a:r>
              <a:rPr lang="zh-CN" altLang="en-US" sz="3200" b="1" dirty="0"/>
              <a:t>二、人工智能发展综述</a:t>
            </a:r>
            <a:br>
              <a:rPr lang="zh-CN" altLang="en-US" sz="3200" b="1" dirty="0"/>
            </a:br>
            <a:endParaRPr lang="en-US" altLang="zh-CN" sz="3200" b="1" dirty="0"/>
          </a:p>
        </p:txBody>
      </p:sp>
      <p:sp>
        <p:nvSpPr>
          <p:cNvPr id="3" name="竖排文字占位符 2">
            <a:extLst>
              <a:ext uri="{FF2B5EF4-FFF2-40B4-BE49-F238E27FC236}">
                <a16:creationId xmlns:a16="http://schemas.microsoft.com/office/drawing/2014/main" id="{06A37903-EF9B-EA1C-D393-BF7012B23167}"/>
              </a:ext>
            </a:extLst>
          </p:cNvPr>
          <p:cNvSpPr>
            <a:spLocks noGrp="1"/>
          </p:cNvSpPr>
          <p:nvPr>
            <p:ph type="body" orient="vert" idx="1"/>
          </p:nvPr>
        </p:nvSpPr>
        <p:spPr>
          <a:xfrm>
            <a:off x="1371600" y="1699682"/>
            <a:ext cx="9508435" cy="4311651"/>
          </a:xfrm>
        </p:spPr>
        <p:txBody>
          <a:bodyPr vert="horz">
            <a:normAutofit lnSpcReduction="10000"/>
          </a:bodyPr>
          <a:lstStyle/>
          <a:p>
            <a:pPr algn="just"/>
            <a:r>
              <a:rPr lang="zh-CN" altLang="en-US" sz="2400" b="1" dirty="0">
                <a:latin typeface="Times New Roman" panose="02020603050405020304" pitchFamily="18" charset="0"/>
              </a:rPr>
              <a:t>当前发展现状</a:t>
            </a:r>
            <a:endParaRPr lang="en-US" altLang="zh-CN" sz="2400" b="1" dirty="0">
              <a:latin typeface="Times New Roman" panose="02020603050405020304" pitchFamily="18" charset="0"/>
            </a:endParaRPr>
          </a:p>
          <a:p>
            <a:pPr lvl="1" algn="just">
              <a:lnSpc>
                <a:spcPct val="150000"/>
              </a:lnSpc>
              <a:buFont typeface="Wingdings" panose="05000000000000000000" pitchFamily="2" charset="2"/>
              <a:buChar char="ü"/>
            </a:pPr>
            <a:r>
              <a:rPr lang="en-US" altLang="zh-CN" b="0" i="0" dirty="0">
                <a:solidFill>
                  <a:srgbClr val="0D0D0D"/>
                </a:solidFill>
                <a:effectLst/>
                <a:latin typeface="Times New Roman" panose="02020603050405020304" pitchFamily="18" charset="0"/>
              </a:rPr>
              <a:t>AI</a:t>
            </a:r>
            <a:r>
              <a:rPr lang="zh-CN" altLang="en-US" b="0" i="0" dirty="0">
                <a:solidFill>
                  <a:srgbClr val="0D0D0D"/>
                </a:solidFill>
                <a:effectLst/>
                <a:latin typeface="Times New Roman" panose="02020603050405020304" pitchFamily="18" charset="0"/>
              </a:rPr>
              <a:t> 在语言理解与生成方面取得重大进展，如</a:t>
            </a:r>
            <a:r>
              <a:rPr lang="en-US" altLang="zh-CN" b="0" i="0" dirty="0">
                <a:solidFill>
                  <a:srgbClr val="0D0D0D"/>
                </a:solidFill>
                <a:effectLst/>
                <a:latin typeface="Times New Roman" panose="02020603050405020304" pitchFamily="18" charset="0"/>
              </a:rPr>
              <a:t>ChatGPT</a:t>
            </a:r>
            <a:r>
              <a:rPr lang="zh-CN" altLang="en-US" b="0" i="0" dirty="0">
                <a:solidFill>
                  <a:srgbClr val="0D0D0D"/>
                </a:solidFill>
                <a:effectLst/>
                <a:latin typeface="Times New Roman" panose="02020603050405020304" pitchFamily="18" charset="0"/>
              </a:rPr>
              <a:t>和</a:t>
            </a:r>
            <a:r>
              <a:rPr lang="en-US" altLang="zh-CN" b="0" i="0" dirty="0">
                <a:solidFill>
                  <a:srgbClr val="0D0D0D"/>
                </a:solidFill>
                <a:effectLst/>
                <a:latin typeface="Times New Roman" panose="02020603050405020304" pitchFamily="18" charset="0"/>
              </a:rPr>
              <a:t>Claude</a:t>
            </a:r>
            <a:r>
              <a:rPr lang="zh-CN" altLang="en-US" b="0" i="0" dirty="0">
                <a:solidFill>
                  <a:srgbClr val="0D0D0D"/>
                </a:solidFill>
                <a:effectLst/>
                <a:latin typeface="Times New Roman" panose="02020603050405020304" pitchFamily="18" charset="0"/>
              </a:rPr>
              <a:t>，推动了从简单交流到复杂对话的发展；</a:t>
            </a:r>
            <a:endParaRPr lang="en-US" altLang="zh-CN" b="0" i="0" dirty="0">
              <a:solidFill>
                <a:srgbClr val="0D0D0D"/>
              </a:solidFill>
              <a:effectLst/>
              <a:latin typeface="Times New Roman" panose="02020603050405020304" pitchFamily="18" charset="0"/>
            </a:endParaRPr>
          </a:p>
          <a:p>
            <a:pPr lvl="1" algn="just">
              <a:lnSpc>
                <a:spcPct val="150000"/>
              </a:lnSpc>
              <a:buFont typeface="Wingdings" panose="05000000000000000000" pitchFamily="2" charset="2"/>
              <a:buChar char="ü"/>
            </a:pPr>
            <a:r>
              <a:rPr lang="en-US" altLang="zh-CN" b="0" i="0" dirty="0">
                <a:solidFill>
                  <a:srgbClr val="0D0D0D"/>
                </a:solidFill>
                <a:effectLst/>
                <a:latin typeface="Times New Roman" panose="02020603050405020304" pitchFamily="18" charset="0"/>
              </a:rPr>
              <a:t>AI </a:t>
            </a:r>
            <a:r>
              <a:rPr lang="zh-CN" altLang="en-US" b="0" i="0" dirty="0">
                <a:solidFill>
                  <a:srgbClr val="0D0D0D"/>
                </a:solidFill>
                <a:effectLst/>
                <a:latin typeface="Times New Roman" panose="02020603050405020304" pitchFamily="18" charset="0"/>
              </a:rPr>
              <a:t>与 </a:t>
            </a:r>
            <a:r>
              <a:rPr lang="en-US" altLang="zh-CN" b="0" i="0" dirty="0">
                <a:solidFill>
                  <a:srgbClr val="0D0D0D"/>
                </a:solidFill>
                <a:effectLst/>
                <a:latin typeface="Times New Roman" panose="02020603050405020304" pitchFamily="18" charset="0"/>
              </a:rPr>
              <a:t>AR</a:t>
            </a:r>
            <a:r>
              <a:rPr lang="zh-CN" altLang="en-US" b="0" i="0" dirty="0">
                <a:solidFill>
                  <a:srgbClr val="0D0D0D"/>
                </a:solidFill>
                <a:effectLst/>
                <a:latin typeface="Times New Roman" panose="02020603050405020304" pitchFamily="18" charset="0"/>
              </a:rPr>
              <a:t>（</a:t>
            </a:r>
            <a:r>
              <a:rPr lang="zh-CN" altLang="en-US" b="0" i="0" dirty="0">
                <a:solidFill>
                  <a:srgbClr val="191B1F"/>
                </a:solidFill>
                <a:effectLst/>
                <a:latin typeface="-apple-system"/>
              </a:rPr>
              <a:t>增强现实</a:t>
            </a:r>
            <a:r>
              <a:rPr lang="zh-CN" altLang="en-US" b="0" i="0" dirty="0">
                <a:solidFill>
                  <a:srgbClr val="0D0D0D"/>
                </a:solidFill>
                <a:effectLst/>
                <a:latin typeface="Times New Roman" panose="02020603050405020304" pitchFamily="18" charset="0"/>
              </a:rPr>
              <a:t>）、</a:t>
            </a:r>
            <a:r>
              <a:rPr lang="en-US" altLang="zh-CN" b="0" i="0" dirty="0">
                <a:solidFill>
                  <a:srgbClr val="0D0D0D"/>
                </a:solidFill>
                <a:effectLst/>
                <a:latin typeface="Times New Roman" panose="02020603050405020304" pitchFamily="18" charset="0"/>
              </a:rPr>
              <a:t>VR</a:t>
            </a:r>
            <a:r>
              <a:rPr lang="zh-CN" altLang="en-US" b="0" i="0" dirty="0">
                <a:solidFill>
                  <a:srgbClr val="0D0D0D"/>
                </a:solidFill>
                <a:effectLst/>
                <a:latin typeface="Times New Roman" panose="02020603050405020304" pitchFamily="18" charset="0"/>
              </a:rPr>
              <a:t>（</a:t>
            </a:r>
            <a:r>
              <a:rPr lang="zh-CN" altLang="en-US" b="0" i="0" dirty="0">
                <a:solidFill>
                  <a:srgbClr val="191B1F"/>
                </a:solidFill>
                <a:effectLst/>
                <a:latin typeface="-apple-system"/>
              </a:rPr>
              <a:t>虚拟现实</a:t>
            </a:r>
            <a:r>
              <a:rPr lang="zh-CN" altLang="en-US" b="0" i="0" dirty="0">
                <a:solidFill>
                  <a:srgbClr val="0D0D0D"/>
                </a:solidFill>
                <a:effectLst/>
                <a:latin typeface="Times New Roman" panose="02020603050405020304" pitchFamily="18" charset="0"/>
              </a:rPr>
              <a:t>）结合开拓了新的应用领域，影响了教育、娱乐、医疗等行业；</a:t>
            </a:r>
            <a:endParaRPr lang="en-US" altLang="zh-CN" b="0" i="0" dirty="0">
              <a:solidFill>
                <a:srgbClr val="0D0D0D"/>
              </a:solidFill>
              <a:effectLst/>
              <a:latin typeface="Times New Roman" panose="02020603050405020304" pitchFamily="18" charset="0"/>
            </a:endParaRPr>
          </a:p>
          <a:p>
            <a:pPr lvl="1" algn="just">
              <a:lnSpc>
                <a:spcPct val="150000"/>
              </a:lnSpc>
              <a:buFont typeface="Wingdings" panose="05000000000000000000" pitchFamily="2" charset="2"/>
              <a:buChar char="ü"/>
            </a:pPr>
            <a:r>
              <a:rPr lang="zh-CN" altLang="en-US" b="0" i="0" dirty="0">
                <a:solidFill>
                  <a:srgbClr val="0D0D0D"/>
                </a:solidFill>
                <a:effectLst/>
                <a:latin typeface="Times New Roman" panose="02020603050405020304" pitchFamily="18" charset="0"/>
              </a:rPr>
              <a:t>大型信息技术公司如 </a:t>
            </a:r>
            <a:r>
              <a:rPr lang="pt-BR" altLang="zh-CN" b="0" i="0" dirty="0">
                <a:solidFill>
                  <a:srgbClr val="0D0D0D"/>
                </a:solidFill>
                <a:effectLst/>
                <a:latin typeface="Times New Roman" panose="02020603050405020304" pitchFamily="18" charset="0"/>
              </a:rPr>
              <a:t>OpenAI </a:t>
            </a:r>
            <a:r>
              <a:rPr lang="zh-CN" altLang="en-US" i="0" dirty="0">
                <a:solidFill>
                  <a:srgbClr val="0D0D0D"/>
                </a:solidFill>
                <a:latin typeface="Times New Roman" panose="02020603050405020304" pitchFamily="18" charset="0"/>
              </a:rPr>
              <a:t>和 </a:t>
            </a:r>
            <a:r>
              <a:rPr lang="pt-BR" altLang="zh-CN" b="0" i="0" dirty="0">
                <a:solidFill>
                  <a:srgbClr val="0D0D0D"/>
                </a:solidFill>
                <a:effectLst/>
                <a:latin typeface="Times New Roman" panose="02020603050405020304" pitchFamily="18" charset="0"/>
              </a:rPr>
              <a:t>Google </a:t>
            </a:r>
            <a:r>
              <a:rPr lang="zh-CN" altLang="en-US" b="0" i="0" dirty="0">
                <a:solidFill>
                  <a:srgbClr val="0D0D0D"/>
                </a:solidFill>
                <a:effectLst/>
                <a:latin typeface="Times New Roman" panose="02020603050405020304" pitchFamily="18" charset="0"/>
              </a:rPr>
              <a:t>正在加速 </a:t>
            </a:r>
            <a:r>
              <a:rPr lang="pt-BR" altLang="zh-CN" b="0" i="0" dirty="0">
                <a:solidFill>
                  <a:srgbClr val="0D0D0D"/>
                </a:solidFill>
                <a:effectLst/>
                <a:latin typeface="Times New Roman" panose="02020603050405020304" pitchFamily="18" charset="0"/>
              </a:rPr>
              <a:t>AI </a:t>
            </a:r>
            <a:r>
              <a:rPr lang="zh-CN" altLang="en-US" b="0" i="0" dirty="0">
                <a:solidFill>
                  <a:srgbClr val="0D0D0D"/>
                </a:solidFill>
                <a:effectLst/>
                <a:latin typeface="Times New Roman" panose="02020603050405020304" pitchFamily="18" charset="0"/>
              </a:rPr>
              <a:t>技术的研发和应用。</a:t>
            </a:r>
            <a:endParaRPr lang="en-US" altLang="zh-CN" sz="2400" b="1" dirty="0">
              <a:latin typeface="Times New Roman" panose="02020603050405020304" pitchFamily="18" charset="0"/>
            </a:endParaRPr>
          </a:p>
          <a:p>
            <a:pPr algn="just"/>
            <a:r>
              <a:rPr lang="zh-CN" altLang="en-US" sz="2400" b="1" dirty="0">
                <a:latin typeface="Times New Roman" panose="02020603050405020304" pitchFamily="18" charset="0"/>
              </a:rPr>
              <a:t>未来发展前景</a:t>
            </a:r>
            <a:endParaRPr lang="en-US" altLang="zh-CN" sz="2400" b="1" dirty="0">
              <a:latin typeface="Times New Roman" panose="02020603050405020304" pitchFamily="18" charset="0"/>
            </a:endParaRPr>
          </a:p>
          <a:p>
            <a:pPr lvl="1" algn="just">
              <a:lnSpc>
                <a:spcPct val="150000"/>
              </a:lnSpc>
              <a:buFont typeface="Wingdings" panose="05000000000000000000" pitchFamily="2" charset="2"/>
              <a:buChar char="ü"/>
            </a:pPr>
            <a:r>
              <a:rPr lang="zh-CN" altLang="en-US" i="0" dirty="0">
                <a:latin typeface="Times New Roman" panose="02020603050405020304" pitchFamily="18" charset="0"/>
              </a:rPr>
              <a:t>在自动化、个性化体验、医疗保健和创意产业方面极具潜力；</a:t>
            </a:r>
            <a:endParaRPr lang="en-US" altLang="zh-CN" i="0" dirty="0">
              <a:latin typeface="Times New Roman" panose="02020603050405020304" pitchFamily="18" charset="0"/>
            </a:endParaRPr>
          </a:p>
          <a:p>
            <a:pPr lvl="1" algn="just">
              <a:lnSpc>
                <a:spcPct val="150000"/>
              </a:lnSpc>
              <a:buFont typeface="Wingdings" panose="05000000000000000000" pitchFamily="2" charset="2"/>
              <a:buChar char="ü"/>
            </a:pPr>
            <a:r>
              <a:rPr lang="zh-CN" altLang="en-US" i="0" dirty="0">
                <a:latin typeface="Times New Roman" panose="02020603050405020304" pitchFamily="18" charset="0"/>
              </a:rPr>
              <a:t>但是管理和发展需要跨学的科方法并且充分考虑伦理、社会责任。</a:t>
            </a:r>
            <a:endParaRPr lang="en-US" altLang="zh-CN" i="0" dirty="0">
              <a:latin typeface="Times New Roman" panose="02020603050405020304" pitchFamily="18" charset="0"/>
            </a:endParaRPr>
          </a:p>
        </p:txBody>
      </p:sp>
    </p:spTree>
    <p:extLst>
      <p:ext uri="{BB962C8B-B14F-4D97-AF65-F5344CB8AC3E}">
        <p14:creationId xmlns:p14="http://schemas.microsoft.com/office/powerpoint/2010/main" val="264678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72E8B-B491-7D8A-385E-318DB0FBB32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3332C4C-8990-ACF8-F681-E820667E515B}"/>
              </a:ext>
            </a:extLst>
          </p:cNvPr>
          <p:cNvSpPr>
            <a:spLocks noGrp="1"/>
          </p:cNvSpPr>
          <p:nvPr>
            <p:ph type="title"/>
          </p:nvPr>
        </p:nvSpPr>
        <p:spPr>
          <a:xfrm>
            <a:off x="1371599" y="685800"/>
            <a:ext cx="10651068" cy="1485900"/>
          </a:xfrm>
        </p:spPr>
        <p:txBody>
          <a:bodyPr>
            <a:normAutofit/>
          </a:bodyPr>
          <a:lstStyle/>
          <a:p>
            <a:r>
              <a:rPr lang="zh-CN" altLang="en-US" sz="3200" b="1" dirty="0"/>
              <a:t>三、科技伦理综述</a:t>
            </a:r>
            <a:endParaRPr lang="en-US" altLang="zh-CN" sz="3200" b="1" dirty="0"/>
          </a:p>
        </p:txBody>
      </p:sp>
      <p:sp>
        <p:nvSpPr>
          <p:cNvPr id="3" name="竖排文字占位符 2">
            <a:extLst>
              <a:ext uri="{FF2B5EF4-FFF2-40B4-BE49-F238E27FC236}">
                <a16:creationId xmlns:a16="http://schemas.microsoft.com/office/drawing/2014/main" id="{68CE825C-6261-8240-7752-785DAB501DCB}"/>
              </a:ext>
            </a:extLst>
          </p:cNvPr>
          <p:cNvSpPr>
            <a:spLocks noGrp="1"/>
          </p:cNvSpPr>
          <p:nvPr>
            <p:ph type="body" orient="vert" idx="1"/>
          </p:nvPr>
        </p:nvSpPr>
        <p:spPr>
          <a:xfrm>
            <a:off x="1371599" y="1428750"/>
            <a:ext cx="9216888" cy="4459730"/>
          </a:xfrm>
        </p:spPr>
        <p:txBody>
          <a:bodyPr vert="horz">
            <a:normAutofit/>
          </a:bodyPr>
          <a:lstStyle/>
          <a:p>
            <a:pPr algn="just"/>
            <a:r>
              <a:rPr lang="zh-CN" altLang="en-US" sz="2400" b="1" dirty="0">
                <a:latin typeface="Times New Roman" panose="02020603050405020304" pitchFamily="18" charset="0"/>
              </a:rPr>
              <a:t>定义</a:t>
            </a:r>
            <a:r>
              <a:rPr lang="zh-CN" altLang="en-US" sz="2400" dirty="0">
                <a:latin typeface="Times New Roman" panose="02020603050405020304" pitchFamily="18" charset="0"/>
              </a:rPr>
              <a:t>：</a:t>
            </a:r>
            <a:r>
              <a:rPr lang="zh-CN" altLang="en-US" dirty="0">
                <a:latin typeface="Times New Roman" panose="02020603050405020304" pitchFamily="18" charset="0"/>
              </a:rPr>
              <a:t>科技伦理指在科技活动中涉及的行为准则，对 </a:t>
            </a:r>
            <a:r>
              <a:rPr lang="en-US" altLang="zh-CN" dirty="0">
                <a:latin typeface="Times New Roman" panose="02020603050405020304" pitchFamily="18" charset="0"/>
              </a:rPr>
              <a:t>AI </a:t>
            </a:r>
            <a:r>
              <a:rPr lang="zh-CN" altLang="en-US" dirty="0">
                <a:latin typeface="Times New Roman" panose="02020603050405020304" pitchFamily="18" charset="0"/>
              </a:rPr>
              <a:t>发展具有指导意义。</a:t>
            </a:r>
            <a:endParaRPr lang="en-US" altLang="zh-CN" b="1" dirty="0">
              <a:latin typeface="Times New Roman" panose="02020603050405020304" pitchFamily="18" charset="0"/>
            </a:endParaRPr>
          </a:p>
          <a:p>
            <a:pPr algn="just"/>
            <a:r>
              <a:rPr lang="zh-CN" altLang="en-US" sz="2400" b="1" dirty="0">
                <a:latin typeface="Times New Roman" panose="02020603050405020304" pitchFamily="18" charset="0"/>
              </a:rPr>
              <a:t>科技伦理评估模型</a:t>
            </a:r>
            <a:r>
              <a:rPr lang="zh-CN" altLang="pt-BR" sz="2400" dirty="0">
                <a:latin typeface="Times New Roman" panose="02020603050405020304" pitchFamily="18" charset="0"/>
                <a:cs typeface="Times New Roman" panose="02020603050405020304" pitchFamily="18" charset="0"/>
              </a:rPr>
              <a:t>（</a:t>
            </a:r>
            <a:r>
              <a:rPr lang="pt-BR" altLang="zh-CN" sz="2400" dirty="0">
                <a:latin typeface="Times New Roman" panose="02020603050405020304" pitchFamily="18" charset="0"/>
                <a:cs typeface="Times New Roman" panose="02020603050405020304" pitchFamily="18" charset="0"/>
              </a:rPr>
              <a:t>Technology Ethics Assessment Models</a:t>
            </a:r>
            <a:r>
              <a:rPr lang="zh-CN" altLang="pt-BR" sz="2400" dirty="0">
                <a:latin typeface="Times New Roman" panose="02020603050405020304" pitchFamily="18" charset="0"/>
                <a:cs typeface="Times New Roman" panose="02020603050405020304" pitchFamily="18" charset="0"/>
              </a:rPr>
              <a:t>）</a:t>
            </a:r>
            <a:endParaRPr lang="en-US" altLang="zh-CN" sz="2400" b="0" i="0" dirty="0">
              <a:solidFill>
                <a:srgbClr val="0D0D0D"/>
              </a:solidFill>
              <a:effectLst/>
              <a:latin typeface="Times New Roman" panose="02020603050405020304" pitchFamily="18" charset="0"/>
            </a:endParaRPr>
          </a:p>
          <a:p>
            <a:pPr algn="just"/>
            <a:endParaRPr lang="en-US" altLang="zh-CN" sz="2400" dirty="0">
              <a:latin typeface="Times New Roman" panose="02020603050405020304" pitchFamily="18" charset="0"/>
            </a:endParaRPr>
          </a:p>
        </p:txBody>
      </p:sp>
      <p:sp>
        <p:nvSpPr>
          <p:cNvPr id="5" name="竖排文字占位符 2">
            <a:extLst>
              <a:ext uri="{FF2B5EF4-FFF2-40B4-BE49-F238E27FC236}">
                <a16:creationId xmlns:a16="http://schemas.microsoft.com/office/drawing/2014/main" id="{CF5D3C1B-9B80-BA36-1522-AD2D98DD3E4D}"/>
              </a:ext>
            </a:extLst>
          </p:cNvPr>
          <p:cNvSpPr txBox="1">
            <a:spLocks/>
          </p:cNvSpPr>
          <p:nvPr/>
        </p:nvSpPr>
        <p:spPr>
          <a:xfrm>
            <a:off x="1272209" y="4135969"/>
            <a:ext cx="9647582" cy="445973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1" algn="just">
              <a:lnSpc>
                <a:spcPct val="150000"/>
              </a:lnSpc>
              <a:buFont typeface="Wingdings" panose="05000000000000000000" pitchFamily="2" charset="2"/>
              <a:buChar char="ü"/>
            </a:pPr>
            <a:r>
              <a:rPr lang="zh-CN" altLang="en-US" sz="1600" i="0" dirty="0">
                <a:solidFill>
                  <a:srgbClr val="0D0D0D"/>
                </a:solidFill>
                <a:latin typeface="Times New Roman" panose="02020603050405020304" pitchFamily="18" charset="0"/>
              </a:rPr>
              <a:t>源于</a:t>
            </a:r>
            <a:r>
              <a:rPr lang="en-US" altLang="zh-CN" sz="1600" i="0" dirty="0">
                <a:solidFill>
                  <a:srgbClr val="0D0D0D"/>
                </a:solidFill>
                <a:latin typeface="Times New Roman" panose="02020603050405020304" pitchFamily="18" charset="0"/>
              </a:rPr>
              <a:t>1960</a:t>
            </a:r>
            <a:r>
              <a:rPr lang="zh-CN" altLang="en-US" sz="1600" i="0" dirty="0">
                <a:solidFill>
                  <a:srgbClr val="0D0D0D"/>
                </a:solidFill>
                <a:latin typeface="Times New Roman" panose="02020603050405020304" pitchFamily="18" charset="0"/>
              </a:rPr>
              <a:t>年代的美国，旨在考察技术变革对社会的影响；</a:t>
            </a:r>
            <a:endParaRPr lang="en-US" altLang="zh-CN" sz="1600" i="0" dirty="0">
              <a:solidFill>
                <a:srgbClr val="0D0D0D"/>
              </a:solidFill>
              <a:latin typeface="Times New Roman" panose="02020603050405020304" pitchFamily="18" charset="0"/>
            </a:endParaRPr>
          </a:p>
          <a:p>
            <a:pPr lvl="1" algn="just">
              <a:lnSpc>
                <a:spcPct val="150000"/>
              </a:lnSpc>
              <a:buFont typeface="Wingdings" panose="05000000000000000000" pitchFamily="2" charset="2"/>
              <a:buChar char="ü"/>
            </a:pPr>
            <a:r>
              <a:rPr lang="en-US" altLang="zh-CN" sz="1600" i="0" dirty="0">
                <a:solidFill>
                  <a:srgbClr val="0D0D0D"/>
                </a:solidFill>
                <a:latin typeface="Times New Roman" panose="02020603050405020304" pitchFamily="18" charset="0"/>
              </a:rPr>
              <a:t>1976</a:t>
            </a:r>
            <a:r>
              <a:rPr lang="zh-CN" altLang="en-US" sz="1600" i="0" dirty="0">
                <a:solidFill>
                  <a:srgbClr val="0D0D0D"/>
                </a:solidFill>
                <a:latin typeface="Times New Roman" panose="02020603050405020304" pitchFamily="18" charset="0"/>
              </a:rPr>
              <a:t>年，</a:t>
            </a:r>
            <a:r>
              <a:rPr lang="zh-CN" altLang="en-US" sz="1600" i="0" u="sng" dirty="0">
                <a:solidFill>
                  <a:srgbClr val="0D0D0D"/>
                </a:solidFill>
                <a:latin typeface="Times New Roman" panose="02020603050405020304" pitchFamily="18" charset="0"/>
              </a:rPr>
              <a:t>技术评估办公室</a:t>
            </a:r>
            <a:r>
              <a:rPr lang="zh-CN" altLang="en-US" sz="1600" i="0" dirty="0">
                <a:solidFill>
                  <a:srgbClr val="0D0D0D"/>
                </a:solidFill>
                <a:latin typeface="Times New Roman" panose="02020603050405020304" pitchFamily="18" charset="0"/>
              </a:rPr>
              <a:t>将其描述为</a:t>
            </a:r>
            <a:r>
              <a:rPr lang="zh-CN" altLang="en-US" sz="1600" i="0" u="sng" dirty="0">
                <a:solidFill>
                  <a:srgbClr val="0D0D0D"/>
                </a:solidFill>
                <a:latin typeface="Times New Roman" panose="02020603050405020304" pitchFamily="18" charset="0"/>
              </a:rPr>
              <a:t>考查技术应用短期和长期社会后果</a:t>
            </a:r>
            <a:r>
              <a:rPr lang="zh-CN" altLang="en-US" sz="1600" i="0" dirty="0">
                <a:solidFill>
                  <a:srgbClr val="0D0D0D"/>
                </a:solidFill>
                <a:latin typeface="Times New Roman" panose="02020603050405020304" pitchFamily="18" charset="0"/>
              </a:rPr>
              <a:t>的全面政策研究形式，涵盖社会、经济、伦理和法律等方面；</a:t>
            </a:r>
            <a:endParaRPr lang="en-US" altLang="zh-CN" sz="1600" i="0" dirty="0">
              <a:solidFill>
                <a:srgbClr val="0D0D0D"/>
              </a:solidFill>
              <a:latin typeface="Times New Roman" panose="02020603050405020304" pitchFamily="18" charset="0"/>
            </a:endParaRPr>
          </a:p>
          <a:p>
            <a:pPr lvl="1" algn="just">
              <a:lnSpc>
                <a:spcPct val="150000"/>
              </a:lnSpc>
              <a:buFont typeface="Wingdings" panose="05000000000000000000" pitchFamily="2" charset="2"/>
              <a:buChar char="ü"/>
            </a:pPr>
            <a:r>
              <a:rPr lang="zh-CN" altLang="en-US" sz="1600" i="0" dirty="0">
                <a:solidFill>
                  <a:srgbClr val="0D0D0D"/>
                </a:solidFill>
                <a:latin typeface="Times New Roman" panose="02020603050405020304" pitchFamily="18" charset="0"/>
              </a:rPr>
              <a:t>有助于理解在技术发展的不同阶段可能出现的伦理问题；</a:t>
            </a:r>
          </a:p>
          <a:p>
            <a:pPr lvl="1" algn="just">
              <a:lnSpc>
                <a:spcPct val="150000"/>
              </a:lnSpc>
              <a:buFont typeface="Wingdings" panose="05000000000000000000" pitchFamily="2" charset="2"/>
              <a:buChar char="ü"/>
            </a:pPr>
            <a:r>
              <a:rPr lang="zh-CN" altLang="en-US" sz="1600" i="0" dirty="0">
                <a:solidFill>
                  <a:srgbClr val="0D0D0D"/>
                </a:solidFill>
                <a:latin typeface="Times New Roman" panose="02020603050405020304" pitchFamily="18" charset="0"/>
              </a:rPr>
              <a:t>评估方法已得到发展并实践，已具有特定的焦点和理论基础，能够满足不同的挑战和情境条件。</a:t>
            </a:r>
            <a:endParaRPr lang="en-US" altLang="zh-CN" sz="1600" i="0" dirty="0">
              <a:solidFill>
                <a:srgbClr val="0D0D0D"/>
              </a:solidFill>
              <a:latin typeface="Times New Roman" panose="02020603050405020304" pitchFamily="18" charset="0"/>
            </a:endParaRPr>
          </a:p>
          <a:p>
            <a:pPr algn="just"/>
            <a:endParaRPr lang="en-US" altLang="zh-CN" sz="2400" dirty="0">
              <a:solidFill>
                <a:srgbClr val="0D0D0D"/>
              </a:solidFill>
              <a:latin typeface="Times New Roman" panose="02020603050405020304" pitchFamily="18" charset="0"/>
            </a:endParaRPr>
          </a:p>
          <a:p>
            <a:pPr algn="just"/>
            <a:endParaRPr lang="en-US" altLang="zh-CN" sz="2400" dirty="0">
              <a:latin typeface="Times New Roman" panose="02020603050405020304" pitchFamily="18" charset="0"/>
            </a:endParaRPr>
          </a:p>
        </p:txBody>
      </p:sp>
      <p:pic>
        <p:nvPicPr>
          <p:cNvPr id="7" name="图片 6">
            <a:extLst>
              <a:ext uri="{FF2B5EF4-FFF2-40B4-BE49-F238E27FC236}">
                <a16:creationId xmlns:a16="http://schemas.microsoft.com/office/drawing/2014/main" id="{0ABFEFC3-3A88-0631-C76B-43E9259F4D9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25231" y="2437108"/>
            <a:ext cx="4322875" cy="1647947"/>
          </a:xfrm>
          <a:prstGeom prst="rect">
            <a:avLst/>
          </a:prstGeom>
        </p:spPr>
      </p:pic>
    </p:spTree>
    <p:extLst>
      <p:ext uri="{BB962C8B-B14F-4D97-AF65-F5344CB8AC3E}">
        <p14:creationId xmlns:p14="http://schemas.microsoft.com/office/powerpoint/2010/main" val="18933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72E8B-B491-7D8A-385E-318DB0FBB32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3332C4C-8990-ACF8-F681-E820667E515B}"/>
              </a:ext>
            </a:extLst>
          </p:cNvPr>
          <p:cNvSpPr>
            <a:spLocks noGrp="1"/>
          </p:cNvSpPr>
          <p:nvPr>
            <p:ph type="title"/>
          </p:nvPr>
        </p:nvSpPr>
        <p:spPr>
          <a:xfrm>
            <a:off x="1371599" y="685800"/>
            <a:ext cx="10651068" cy="1485900"/>
          </a:xfrm>
        </p:spPr>
        <p:txBody>
          <a:bodyPr>
            <a:normAutofit/>
          </a:bodyPr>
          <a:lstStyle/>
          <a:p>
            <a:r>
              <a:rPr lang="zh-CN" altLang="en-US" sz="3200" b="1" dirty="0"/>
              <a:t>四、人工智能伦理综述</a:t>
            </a:r>
            <a:r>
              <a:rPr lang="en-US" altLang="zh-CN" sz="3200" b="1" dirty="0"/>
              <a:t>——</a:t>
            </a:r>
            <a:r>
              <a:rPr lang="zh-CN" altLang="en-US" sz="3200" b="1" dirty="0"/>
              <a:t>相关理论</a:t>
            </a:r>
            <a:endParaRPr lang="en-US" altLang="zh-CN" sz="3200" b="1" dirty="0"/>
          </a:p>
        </p:txBody>
      </p:sp>
      <p:sp>
        <p:nvSpPr>
          <p:cNvPr id="3" name="竖排文字占位符 2">
            <a:extLst>
              <a:ext uri="{FF2B5EF4-FFF2-40B4-BE49-F238E27FC236}">
                <a16:creationId xmlns:a16="http://schemas.microsoft.com/office/drawing/2014/main" id="{68CE825C-6261-8240-7752-785DAB501DCB}"/>
              </a:ext>
            </a:extLst>
          </p:cNvPr>
          <p:cNvSpPr>
            <a:spLocks noGrp="1"/>
          </p:cNvSpPr>
          <p:nvPr>
            <p:ph type="body" orient="vert" idx="1"/>
          </p:nvPr>
        </p:nvSpPr>
        <p:spPr>
          <a:xfrm>
            <a:off x="1477432" y="1428750"/>
            <a:ext cx="9873055" cy="6195396"/>
          </a:xfrm>
        </p:spPr>
        <p:txBody>
          <a:bodyPr vert="horz">
            <a:normAutofit fontScale="70000" lnSpcReduction="20000"/>
          </a:bodyPr>
          <a:lstStyle/>
          <a:p>
            <a:pPr marL="514350" indent="-514350" algn="just">
              <a:lnSpc>
                <a:spcPct val="170000"/>
              </a:lnSpc>
              <a:buFont typeface="+mj-lt"/>
              <a:buAutoNum type="romanUcPeriod"/>
            </a:pPr>
            <a:r>
              <a:rPr lang="zh-CN" altLang="en-US" sz="2400" b="1" i="0" dirty="0">
                <a:solidFill>
                  <a:srgbClr val="0D0D0D"/>
                </a:solidFill>
                <a:effectLst/>
                <a:latin typeface="Times New Roman" panose="02020603050405020304" pitchFamily="18" charset="0"/>
              </a:rPr>
              <a:t>主流学科观点</a:t>
            </a:r>
            <a:r>
              <a:rPr lang="zh-CN" altLang="en-US" sz="2400" b="0" i="0" dirty="0">
                <a:solidFill>
                  <a:srgbClr val="0D0D0D"/>
                </a:solidFill>
                <a:effectLst/>
                <a:latin typeface="Times New Roman" panose="02020603050405020304" pitchFamily="18" charset="0"/>
              </a:rPr>
              <a:t>：</a:t>
            </a:r>
            <a:r>
              <a:rPr lang="zh-CN" altLang="en-US" sz="2300" b="0" i="0" dirty="0">
                <a:solidFill>
                  <a:srgbClr val="0D0D0D"/>
                </a:solidFill>
                <a:effectLst/>
                <a:latin typeface="Times New Roman" panose="02020603050405020304" pitchFamily="18" charset="0"/>
              </a:rPr>
              <a:t>部分学者认为，人工智能伦理学应当成为一门主流学科，并跨越多个领域，以提高在学术界的认可度。这种观点强调，讨论 </a:t>
            </a:r>
            <a:r>
              <a:rPr lang="en-US" altLang="zh-CN" sz="2300" b="0" i="0" dirty="0">
                <a:solidFill>
                  <a:srgbClr val="0D0D0D"/>
                </a:solidFill>
                <a:effectLst/>
                <a:latin typeface="Times New Roman" panose="02020603050405020304" pitchFamily="18" charset="0"/>
              </a:rPr>
              <a:t>AI </a:t>
            </a:r>
            <a:r>
              <a:rPr lang="zh-CN" altLang="en-US" sz="2300" b="0" i="0" dirty="0">
                <a:solidFill>
                  <a:srgbClr val="0D0D0D"/>
                </a:solidFill>
                <a:effectLst/>
                <a:latin typeface="Times New Roman" panose="02020603050405020304" pitchFamily="18" charset="0"/>
              </a:rPr>
              <a:t>伦理不应局限于</a:t>
            </a:r>
            <a:r>
              <a:rPr lang="zh-CN" altLang="en-US" sz="2300" dirty="0">
                <a:solidFill>
                  <a:srgbClr val="0D0D0D"/>
                </a:solidFill>
                <a:latin typeface="Times New Roman" panose="02020603050405020304" pitchFamily="18" charset="0"/>
              </a:rPr>
              <a:t>法学</a:t>
            </a:r>
            <a:r>
              <a:rPr lang="zh-CN" altLang="en-US" sz="2300" b="0" i="0" dirty="0">
                <a:solidFill>
                  <a:srgbClr val="0D0D0D"/>
                </a:solidFill>
                <a:effectLst/>
                <a:latin typeface="Times New Roman" panose="02020603050405020304" pitchFamily="18" charset="0"/>
              </a:rPr>
              <a:t>家和哲学家，而应涉及更广泛的学科。</a:t>
            </a:r>
          </a:p>
          <a:p>
            <a:pPr marL="514350" indent="-514350" algn="just">
              <a:lnSpc>
                <a:spcPct val="170000"/>
              </a:lnSpc>
              <a:buFont typeface="+mj-lt"/>
              <a:buAutoNum type="romanUcPeriod"/>
            </a:pPr>
            <a:r>
              <a:rPr lang="zh-CN" altLang="en-US" sz="2400" b="1" i="0" dirty="0">
                <a:solidFill>
                  <a:srgbClr val="0D0D0D"/>
                </a:solidFill>
                <a:effectLst/>
                <a:latin typeface="Times New Roman" panose="02020603050405020304" pitchFamily="18" charset="0"/>
              </a:rPr>
              <a:t>规范性文件和安全开发技术方法</a:t>
            </a:r>
            <a:r>
              <a:rPr lang="zh-CN" altLang="en-US" sz="2400" b="0" i="0" dirty="0">
                <a:solidFill>
                  <a:srgbClr val="0D0D0D"/>
                </a:solidFill>
                <a:effectLst/>
                <a:latin typeface="Times New Roman" panose="02020603050405020304" pitchFamily="18" charset="0"/>
              </a:rPr>
              <a:t>：</a:t>
            </a:r>
            <a:r>
              <a:rPr lang="zh-CN" altLang="en-US" sz="2300" b="0" i="0" dirty="0">
                <a:solidFill>
                  <a:srgbClr val="0D0D0D"/>
                </a:solidFill>
                <a:effectLst/>
                <a:latin typeface="Times New Roman" panose="02020603050405020304" pitchFamily="18" charset="0"/>
              </a:rPr>
              <a:t>存在关于如何在安全工程中管理 </a:t>
            </a:r>
            <a:r>
              <a:rPr lang="en-US" altLang="zh-CN" sz="2300" b="0" i="0" dirty="0">
                <a:solidFill>
                  <a:srgbClr val="0D0D0D"/>
                </a:solidFill>
                <a:effectLst/>
                <a:latin typeface="Times New Roman" panose="02020603050405020304" pitchFamily="18" charset="0"/>
              </a:rPr>
              <a:t>AI </a:t>
            </a:r>
            <a:r>
              <a:rPr lang="zh-CN" altLang="en-US" sz="2300" b="0" i="0" dirty="0">
                <a:solidFill>
                  <a:srgbClr val="0D0D0D"/>
                </a:solidFill>
                <a:effectLst/>
                <a:latin typeface="Times New Roman" panose="02020603050405020304" pitchFamily="18" charset="0"/>
              </a:rPr>
              <a:t>伦理的意见分歧，特别在是否将道德决策过程嵌入到 </a:t>
            </a:r>
            <a:r>
              <a:rPr lang="en-US" altLang="zh-CN" sz="2300" b="0" i="0" dirty="0">
                <a:solidFill>
                  <a:srgbClr val="0D0D0D"/>
                </a:solidFill>
                <a:effectLst/>
                <a:latin typeface="Times New Roman" panose="02020603050405020304" pitchFamily="18" charset="0"/>
              </a:rPr>
              <a:t>AI </a:t>
            </a:r>
            <a:r>
              <a:rPr lang="zh-CN" altLang="en-US" sz="2300" b="0" i="0" dirty="0">
                <a:solidFill>
                  <a:srgbClr val="0D0D0D"/>
                </a:solidFill>
                <a:effectLst/>
                <a:latin typeface="Times New Roman" panose="02020603050405020304" pitchFamily="18" charset="0"/>
              </a:rPr>
              <a:t>中的问题上。一些</a:t>
            </a:r>
            <a:r>
              <a:rPr lang="zh-CN" altLang="en-US" sz="2300" dirty="0">
                <a:solidFill>
                  <a:srgbClr val="0D0D0D"/>
                </a:solidFill>
                <a:latin typeface="Times New Roman" panose="02020603050405020304" pitchFamily="18" charset="0"/>
              </a:rPr>
              <a:t>学者</a:t>
            </a:r>
            <a:r>
              <a:rPr lang="zh-CN" altLang="en-US" sz="2300" b="0" i="0" dirty="0">
                <a:solidFill>
                  <a:srgbClr val="0D0D0D"/>
                </a:solidFill>
                <a:effectLst/>
                <a:latin typeface="Times New Roman" panose="02020603050405020304" pitchFamily="18" charset="0"/>
              </a:rPr>
              <a:t>强调，开发自我改进系统的安全机制是必要的</a:t>
            </a:r>
            <a:r>
              <a:rPr lang="zh-CN" altLang="en-US" sz="2300" dirty="0">
                <a:solidFill>
                  <a:srgbClr val="0D0D0D"/>
                </a:solidFill>
                <a:latin typeface="Times New Roman" panose="02020603050405020304" pitchFamily="18" charset="0"/>
              </a:rPr>
              <a:t>，故可以</a:t>
            </a:r>
            <a:r>
              <a:rPr lang="zh-CN" altLang="en-US" sz="2300" b="0" i="0" dirty="0">
                <a:solidFill>
                  <a:srgbClr val="0D0D0D"/>
                </a:solidFill>
                <a:effectLst/>
                <a:latin typeface="Times New Roman" panose="02020603050405020304" pitchFamily="18" charset="0"/>
              </a:rPr>
              <a:t>将伦理决策能力直接嵌入 </a:t>
            </a:r>
            <a:r>
              <a:rPr lang="en-US" altLang="zh-CN" sz="2300" b="0" i="0" dirty="0">
                <a:solidFill>
                  <a:srgbClr val="0D0D0D"/>
                </a:solidFill>
                <a:effectLst/>
                <a:latin typeface="Times New Roman" panose="02020603050405020304" pitchFamily="18" charset="0"/>
              </a:rPr>
              <a:t>AI </a:t>
            </a:r>
            <a:r>
              <a:rPr lang="zh-CN" altLang="en-US" sz="2300" b="0" i="0" dirty="0">
                <a:solidFill>
                  <a:srgbClr val="0D0D0D"/>
                </a:solidFill>
                <a:effectLst/>
                <a:latin typeface="Times New Roman" panose="02020603050405020304" pitchFamily="18" charset="0"/>
              </a:rPr>
              <a:t>实现中；</a:t>
            </a:r>
            <a:r>
              <a:rPr lang="zh-CN" altLang="en-US" sz="2300" dirty="0">
                <a:solidFill>
                  <a:srgbClr val="0D0D0D"/>
                </a:solidFill>
                <a:latin typeface="Times New Roman" panose="02020603050405020304" pitchFamily="18" charset="0"/>
              </a:rPr>
              <a:t>反对观点</a:t>
            </a:r>
            <a:r>
              <a:rPr lang="zh-CN" altLang="en-US" sz="2300" b="0" i="0" dirty="0">
                <a:solidFill>
                  <a:srgbClr val="0D0D0D"/>
                </a:solidFill>
                <a:effectLst/>
                <a:latin typeface="Times New Roman" panose="02020603050405020304" pitchFamily="18" charset="0"/>
              </a:rPr>
              <a:t>，不普遍认同的道德或伦理标准可能引发混乱。</a:t>
            </a:r>
          </a:p>
          <a:p>
            <a:pPr marL="514350" indent="-514350" algn="just">
              <a:lnSpc>
                <a:spcPct val="170000"/>
              </a:lnSpc>
              <a:buFont typeface="+mj-lt"/>
              <a:buAutoNum type="romanUcPeriod"/>
            </a:pPr>
            <a:r>
              <a:rPr lang="zh-CN" altLang="en-US" sz="2400" b="1" i="0" dirty="0">
                <a:solidFill>
                  <a:srgbClr val="0D0D0D"/>
                </a:solidFill>
                <a:effectLst/>
                <a:latin typeface="Times New Roman" panose="02020603050405020304" pitchFamily="18" charset="0"/>
              </a:rPr>
              <a:t>权利问题</a:t>
            </a:r>
            <a:r>
              <a:rPr lang="zh-CN" altLang="en-US" sz="2400" b="0" i="0" dirty="0">
                <a:solidFill>
                  <a:srgbClr val="0D0D0D"/>
                </a:solidFill>
                <a:effectLst/>
                <a:latin typeface="Times New Roman" panose="02020603050405020304" pitchFamily="18" charset="0"/>
              </a:rPr>
              <a:t>：</a:t>
            </a:r>
            <a:r>
              <a:rPr lang="en-US" altLang="zh-CN" sz="2300" b="0" i="0" dirty="0">
                <a:solidFill>
                  <a:srgbClr val="0D0D0D"/>
                </a:solidFill>
                <a:effectLst/>
                <a:latin typeface="Times New Roman" panose="02020603050405020304" pitchFamily="18" charset="0"/>
              </a:rPr>
              <a:t>AI </a:t>
            </a:r>
            <a:r>
              <a:rPr lang="zh-CN" altLang="en-US" sz="2300" b="0" i="0" dirty="0">
                <a:solidFill>
                  <a:srgbClr val="0D0D0D"/>
                </a:solidFill>
                <a:effectLst/>
                <a:latin typeface="Times New Roman" panose="02020603050405020304" pitchFamily="18" charset="0"/>
              </a:rPr>
              <a:t>在开发过程中是否应当赋予人工代理权利，以及</a:t>
            </a:r>
            <a:r>
              <a:rPr lang="zh-CN" altLang="en-US" sz="2300" dirty="0">
                <a:solidFill>
                  <a:srgbClr val="0D0D0D"/>
                </a:solidFill>
                <a:latin typeface="Times New Roman" panose="02020603050405020304" pitchFamily="18" charset="0"/>
              </a:rPr>
              <a:t>对</a:t>
            </a:r>
            <a:r>
              <a:rPr lang="zh-CN" altLang="en-US" sz="2300" b="0" i="0" dirty="0">
                <a:solidFill>
                  <a:srgbClr val="0D0D0D"/>
                </a:solidFill>
                <a:effectLst/>
                <a:latin typeface="Times New Roman" panose="02020603050405020304" pitchFamily="18" charset="0"/>
              </a:rPr>
              <a:t>生命的模拟是否等同于自然生命。</a:t>
            </a:r>
          </a:p>
          <a:p>
            <a:pPr marL="514350" indent="-514350" algn="just">
              <a:lnSpc>
                <a:spcPct val="170000"/>
              </a:lnSpc>
              <a:buFont typeface="+mj-lt"/>
              <a:buAutoNum type="romanUcPeriod"/>
            </a:pPr>
            <a:r>
              <a:rPr lang="zh-CN" altLang="en-US" sz="2400" b="1" i="0" dirty="0">
                <a:solidFill>
                  <a:srgbClr val="0D0D0D"/>
                </a:solidFill>
                <a:effectLst/>
                <a:latin typeface="Times New Roman" panose="02020603050405020304" pitchFamily="18" charset="0"/>
              </a:rPr>
              <a:t>人权与法学领域</a:t>
            </a:r>
            <a:r>
              <a:rPr lang="zh-CN" altLang="en-US" sz="2400" b="0" i="0" dirty="0">
                <a:solidFill>
                  <a:srgbClr val="0D0D0D"/>
                </a:solidFill>
                <a:effectLst/>
                <a:latin typeface="Times New Roman" panose="02020603050405020304" pitchFamily="18" charset="0"/>
              </a:rPr>
              <a:t>：</a:t>
            </a:r>
            <a:r>
              <a:rPr lang="zh-CN" altLang="en-US" sz="2300" b="0" i="0" dirty="0">
                <a:solidFill>
                  <a:srgbClr val="0D0D0D"/>
                </a:solidFill>
                <a:effectLst/>
                <a:latin typeface="Times New Roman" panose="02020603050405020304" pitchFamily="18" charset="0"/>
              </a:rPr>
              <a:t>强调人类与  </a:t>
            </a:r>
            <a:r>
              <a:rPr lang="en-US" altLang="zh-CN" sz="2300" b="0" i="0" dirty="0">
                <a:solidFill>
                  <a:srgbClr val="0D0D0D"/>
                </a:solidFill>
                <a:effectLst/>
                <a:latin typeface="Times New Roman" panose="02020603050405020304" pitchFamily="18" charset="0"/>
              </a:rPr>
              <a:t>AI  </a:t>
            </a:r>
            <a:r>
              <a:rPr lang="zh-CN" altLang="en-US" sz="2300" b="0" i="0" dirty="0">
                <a:solidFill>
                  <a:srgbClr val="0D0D0D"/>
                </a:solidFill>
                <a:effectLst/>
                <a:latin typeface="Times New Roman" panose="02020603050405020304" pitchFamily="18" charset="0"/>
              </a:rPr>
              <a:t>之间权利和责任的平衡</a:t>
            </a:r>
            <a:r>
              <a:rPr lang="zh-CN" altLang="en-US" sz="2300" dirty="0">
                <a:solidFill>
                  <a:srgbClr val="0D0D0D"/>
                </a:solidFill>
                <a:latin typeface="Times New Roman" panose="02020603050405020304" pitchFamily="18" charset="0"/>
              </a:rPr>
              <a:t>。</a:t>
            </a:r>
            <a:r>
              <a:rPr lang="zh-CN" altLang="en-US" sz="2300" b="0" i="0" dirty="0">
                <a:solidFill>
                  <a:srgbClr val="0D0D0D"/>
                </a:solidFill>
                <a:effectLst/>
                <a:latin typeface="Times New Roman" panose="02020603050405020304" pitchFamily="18" charset="0"/>
              </a:rPr>
              <a:t>早期的 </a:t>
            </a:r>
            <a:r>
              <a:rPr lang="en-US" altLang="zh-CN" sz="2300" b="0" i="0" dirty="0">
                <a:solidFill>
                  <a:srgbClr val="0D0D0D"/>
                </a:solidFill>
                <a:effectLst/>
                <a:latin typeface="Times New Roman" panose="02020603050405020304" pitchFamily="18" charset="0"/>
              </a:rPr>
              <a:t>AI </a:t>
            </a:r>
            <a:r>
              <a:rPr lang="zh-CN" altLang="en-US" sz="2300" b="0" i="0" dirty="0">
                <a:solidFill>
                  <a:srgbClr val="0D0D0D"/>
                </a:solidFill>
                <a:effectLst/>
                <a:latin typeface="Times New Roman" panose="02020603050405020304" pitchFamily="18" charset="0"/>
              </a:rPr>
              <a:t>系统应设计为安全且守法的。但是伴随着技术的发展</a:t>
            </a:r>
            <a:r>
              <a:rPr lang="zh-CN" altLang="en-US" sz="2300" dirty="0">
                <a:solidFill>
                  <a:srgbClr val="0D0D0D"/>
                </a:solidFill>
                <a:latin typeface="Times New Roman" panose="02020603050405020304" pitchFamily="18" charset="0"/>
              </a:rPr>
              <a:t> </a:t>
            </a:r>
            <a:r>
              <a:rPr lang="en-US" altLang="zh-CN" sz="2300" b="0" i="0" dirty="0">
                <a:solidFill>
                  <a:srgbClr val="0D0D0D"/>
                </a:solidFill>
                <a:effectLst/>
                <a:latin typeface="Times New Roman" panose="02020603050405020304" pitchFamily="18" charset="0"/>
              </a:rPr>
              <a:t>AI </a:t>
            </a:r>
            <a:r>
              <a:rPr lang="zh-CN" altLang="en-US" sz="2300" dirty="0">
                <a:solidFill>
                  <a:srgbClr val="0D0D0D"/>
                </a:solidFill>
                <a:latin typeface="Times New Roman" panose="02020603050405020304" pitchFamily="18" charset="0"/>
              </a:rPr>
              <a:t>，已经暴露出</a:t>
            </a:r>
            <a:r>
              <a:rPr lang="zh-CN" altLang="en-US" sz="2300" b="0" i="0" dirty="0">
                <a:solidFill>
                  <a:srgbClr val="0D0D0D"/>
                </a:solidFill>
                <a:effectLst/>
                <a:latin typeface="Times New Roman" panose="02020603050405020304" pitchFamily="18" charset="0"/>
              </a:rPr>
              <a:t>缺乏专门针对 </a:t>
            </a:r>
            <a:r>
              <a:rPr lang="en-US" altLang="zh-CN" sz="2300" b="0" i="0" dirty="0">
                <a:solidFill>
                  <a:srgbClr val="0D0D0D"/>
                </a:solidFill>
                <a:effectLst/>
                <a:latin typeface="Times New Roman" panose="02020603050405020304" pitchFamily="18" charset="0"/>
              </a:rPr>
              <a:t>AI </a:t>
            </a:r>
            <a:r>
              <a:rPr lang="zh-CN" altLang="en-US" sz="2300" b="0" i="0" dirty="0">
                <a:solidFill>
                  <a:srgbClr val="0D0D0D"/>
                </a:solidFill>
                <a:effectLst/>
                <a:latin typeface="Times New Roman" panose="02020603050405020304" pitchFamily="18" charset="0"/>
              </a:rPr>
              <a:t>代理行为责任的法律框架的事实。</a:t>
            </a:r>
          </a:p>
          <a:p>
            <a:pPr marL="514350" indent="-514350" algn="just">
              <a:lnSpc>
                <a:spcPct val="170000"/>
              </a:lnSpc>
              <a:buFont typeface="+mj-lt"/>
              <a:buAutoNum type="romanUcPeriod"/>
            </a:pPr>
            <a:r>
              <a:rPr lang="zh-CN" altLang="en-US" sz="2400" b="1" i="0" dirty="0">
                <a:solidFill>
                  <a:srgbClr val="0D0D0D"/>
                </a:solidFill>
                <a:effectLst/>
                <a:latin typeface="Times New Roman" panose="02020603050405020304" pitchFamily="18" charset="0"/>
              </a:rPr>
              <a:t>将 </a:t>
            </a:r>
            <a:r>
              <a:rPr lang="en-US" altLang="zh-CN" sz="2400" b="1" i="0" dirty="0">
                <a:solidFill>
                  <a:srgbClr val="0D0D0D"/>
                </a:solidFill>
                <a:effectLst/>
                <a:latin typeface="Times New Roman" panose="02020603050405020304" pitchFamily="18" charset="0"/>
              </a:rPr>
              <a:t>AI </a:t>
            </a:r>
            <a:r>
              <a:rPr lang="zh-CN" altLang="en-US" sz="2400" b="1" i="0" dirty="0">
                <a:solidFill>
                  <a:srgbClr val="0D0D0D"/>
                </a:solidFill>
                <a:effectLst/>
                <a:latin typeface="Times New Roman" panose="02020603050405020304" pitchFamily="18" charset="0"/>
              </a:rPr>
              <a:t>分类为善良或邪恶</a:t>
            </a:r>
            <a:r>
              <a:rPr lang="zh-CN" altLang="en-US" sz="2400" b="0" i="0" dirty="0">
                <a:solidFill>
                  <a:srgbClr val="0D0D0D"/>
                </a:solidFill>
                <a:effectLst/>
                <a:latin typeface="Times New Roman" panose="02020603050405020304" pitchFamily="18" charset="0"/>
              </a:rPr>
              <a:t>：</a:t>
            </a:r>
            <a:r>
              <a:rPr lang="zh-CN" altLang="en-US" sz="2300" b="0" i="0" dirty="0">
                <a:solidFill>
                  <a:srgbClr val="0D0D0D"/>
                </a:solidFill>
                <a:effectLst/>
                <a:latin typeface="Times New Roman" panose="02020603050405020304" pitchFamily="18" charset="0"/>
              </a:rPr>
              <a:t>将 </a:t>
            </a:r>
            <a:r>
              <a:rPr lang="en-US" altLang="zh-CN" sz="2300" b="0" i="0" dirty="0">
                <a:solidFill>
                  <a:srgbClr val="0D0D0D"/>
                </a:solidFill>
                <a:effectLst/>
                <a:latin typeface="Times New Roman" panose="02020603050405020304" pitchFamily="18" charset="0"/>
              </a:rPr>
              <a:t>AI </a:t>
            </a:r>
            <a:r>
              <a:rPr lang="zh-CN" altLang="en-US" sz="2300" b="0" i="0" dirty="0">
                <a:solidFill>
                  <a:srgbClr val="0D0D0D"/>
                </a:solidFill>
                <a:effectLst/>
                <a:latin typeface="Times New Roman" panose="02020603050405020304" pitchFamily="18" charset="0"/>
              </a:rPr>
              <a:t>技术分类为本质上善良或邪恶的观点，其中某些 </a:t>
            </a:r>
            <a:r>
              <a:rPr lang="en-US" altLang="zh-CN" sz="2300" b="0" i="0" dirty="0">
                <a:solidFill>
                  <a:srgbClr val="0D0D0D"/>
                </a:solidFill>
                <a:effectLst/>
                <a:latin typeface="Times New Roman" panose="02020603050405020304" pitchFamily="18" charset="0"/>
              </a:rPr>
              <a:t>AI </a:t>
            </a:r>
            <a:r>
              <a:rPr lang="zh-CN" altLang="en-US" sz="2300" b="0" i="0" dirty="0">
                <a:solidFill>
                  <a:srgbClr val="0D0D0D"/>
                </a:solidFill>
                <a:effectLst/>
                <a:latin typeface="Times New Roman" panose="02020603050405020304" pitchFamily="18" charset="0"/>
              </a:rPr>
              <a:t>应用（如邮件分类）被认为是有益的。也存在关于发展通用智能系统可能构成的威胁的观点，建议通过成立 </a:t>
            </a:r>
            <a:r>
              <a:rPr lang="en-US" altLang="zh-CN" sz="2300" b="0" i="0" dirty="0">
                <a:solidFill>
                  <a:srgbClr val="0D0D0D"/>
                </a:solidFill>
                <a:effectLst/>
                <a:latin typeface="Times New Roman" panose="02020603050405020304" pitchFamily="18" charset="0"/>
              </a:rPr>
              <a:t>AI </a:t>
            </a:r>
            <a:r>
              <a:rPr lang="zh-CN" altLang="en-US" sz="2300" b="0" i="0" dirty="0">
                <a:solidFill>
                  <a:srgbClr val="0D0D0D"/>
                </a:solidFill>
                <a:effectLst/>
                <a:latin typeface="Times New Roman" panose="02020603050405020304" pitchFamily="18" charset="0"/>
              </a:rPr>
              <a:t>研究审查委员会来监督安全措施和控制机制的开发。</a:t>
            </a:r>
          </a:p>
          <a:p>
            <a:pPr algn="just"/>
            <a:endParaRPr lang="en-US" altLang="zh-CN" sz="2400" b="0" i="0" dirty="0">
              <a:solidFill>
                <a:srgbClr val="0D0D0D"/>
              </a:solidFill>
              <a:effectLst/>
              <a:latin typeface="Times New Roman" panose="02020603050405020304" pitchFamily="18" charset="0"/>
            </a:endParaRPr>
          </a:p>
          <a:p>
            <a:pPr algn="just"/>
            <a:endParaRPr lang="en-US" altLang="zh-CN" sz="2400" dirty="0">
              <a:latin typeface="Times New Roman" panose="02020603050405020304" pitchFamily="18" charset="0"/>
            </a:endParaRPr>
          </a:p>
        </p:txBody>
      </p:sp>
    </p:spTree>
    <p:extLst>
      <p:ext uri="{BB962C8B-B14F-4D97-AF65-F5344CB8AC3E}">
        <p14:creationId xmlns:p14="http://schemas.microsoft.com/office/powerpoint/2010/main" val="161575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72E8B-B491-7D8A-385E-318DB0FBB32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3332C4C-8990-ACF8-F681-E820667E515B}"/>
              </a:ext>
            </a:extLst>
          </p:cNvPr>
          <p:cNvSpPr>
            <a:spLocks noGrp="1"/>
          </p:cNvSpPr>
          <p:nvPr>
            <p:ph type="title"/>
          </p:nvPr>
        </p:nvSpPr>
        <p:spPr>
          <a:xfrm>
            <a:off x="1371599" y="685800"/>
            <a:ext cx="10651068" cy="1485900"/>
          </a:xfrm>
        </p:spPr>
        <p:txBody>
          <a:bodyPr>
            <a:normAutofit/>
          </a:bodyPr>
          <a:lstStyle/>
          <a:p>
            <a:r>
              <a:rPr lang="zh-CN" altLang="en-US" sz="3200" b="1" dirty="0"/>
              <a:t>四、人工智能伦理综述</a:t>
            </a:r>
            <a:r>
              <a:rPr lang="en-US" altLang="zh-CN" sz="3200" b="1" dirty="0"/>
              <a:t>——</a:t>
            </a:r>
            <a:r>
              <a:rPr lang="zh-CN" altLang="en-US" sz="3200" b="1" dirty="0"/>
              <a:t>伦理风险</a:t>
            </a:r>
            <a:endParaRPr lang="en-US" altLang="zh-CN" sz="3200" b="1" dirty="0"/>
          </a:p>
        </p:txBody>
      </p:sp>
      <p:sp>
        <p:nvSpPr>
          <p:cNvPr id="3" name="竖排文字占位符 2">
            <a:extLst>
              <a:ext uri="{FF2B5EF4-FFF2-40B4-BE49-F238E27FC236}">
                <a16:creationId xmlns:a16="http://schemas.microsoft.com/office/drawing/2014/main" id="{68CE825C-6261-8240-7752-785DAB501DCB}"/>
              </a:ext>
            </a:extLst>
          </p:cNvPr>
          <p:cNvSpPr>
            <a:spLocks noGrp="1"/>
          </p:cNvSpPr>
          <p:nvPr>
            <p:ph type="body" orient="vert" idx="1"/>
          </p:nvPr>
        </p:nvSpPr>
        <p:spPr>
          <a:xfrm>
            <a:off x="1487280" y="1501637"/>
            <a:ext cx="9843329" cy="5005180"/>
          </a:xfrm>
        </p:spPr>
        <p:txBody>
          <a:bodyPr vert="horz">
            <a:normAutofit fontScale="92500" lnSpcReduction="10000"/>
          </a:bodyPr>
          <a:lstStyle/>
          <a:p>
            <a:pPr algn="just">
              <a:lnSpc>
                <a:spcPct val="150000"/>
              </a:lnSpc>
            </a:pPr>
            <a:r>
              <a:rPr lang="zh-CN" altLang="en-US" sz="2200" b="0" i="0" dirty="0">
                <a:solidFill>
                  <a:srgbClr val="0D0D0D"/>
                </a:solidFill>
                <a:effectLst/>
                <a:latin typeface="Times New Roman" panose="02020603050405020304" pitchFamily="18" charset="0"/>
              </a:rPr>
              <a:t>这部分文献讨论了 </a:t>
            </a:r>
            <a:r>
              <a:rPr lang="en-US" altLang="zh-CN" sz="2200" b="0" i="0" dirty="0">
                <a:solidFill>
                  <a:srgbClr val="0D0D0D"/>
                </a:solidFill>
                <a:effectLst/>
                <a:latin typeface="Times New Roman" panose="02020603050405020304" pitchFamily="18" charset="0"/>
              </a:rPr>
              <a:t>AI </a:t>
            </a:r>
            <a:r>
              <a:rPr lang="zh-CN" altLang="en-US" sz="2200" b="0" i="0" dirty="0">
                <a:solidFill>
                  <a:srgbClr val="0D0D0D"/>
                </a:solidFill>
                <a:effectLst/>
                <a:latin typeface="Times New Roman" panose="02020603050405020304" pitchFamily="18" charset="0"/>
              </a:rPr>
              <a:t>固有或现实风险，尝试通过如 </a:t>
            </a:r>
            <a:r>
              <a:rPr lang="en-US" altLang="zh-CN" sz="2200" b="0" i="0" dirty="0">
                <a:solidFill>
                  <a:srgbClr val="0D0D0D"/>
                </a:solidFill>
                <a:effectLst/>
                <a:latin typeface="Times New Roman" panose="02020603050405020304" pitchFamily="18" charset="0"/>
              </a:rPr>
              <a:t>Bostrom </a:t>
            </a:r>
            <a:r>
              <a:rPr lang="zh-CN" altLang="en-US" sz="2200" b="0" i="0" dirty="0">
                <a:solidFill>
                  <a:srgbClr val="0D0D0D"/>
                </a:solidFill>
                <a:effectLst/>
                <a:latin typeface="Times New Roman" panose="02020603050405020304" pitchFamily="18" charset="0"/>
              </a:rPr>
              <a:t>的风险矩阵进行基本分类，评估风险的发生概率和严重性。</a:t>
            </a:r>
          </a:p>
          <a:p>
            <a:pPr algn="just">
              <a:lnSpc>
                <a:spcPct val="150000"/>
              </a:lnSpc>
            </a:pPr>
            <a:r>
              <a:rPr lang="zh-CN" altLang="en-US" sz="2200" b="1" i="0" dirty="0">
                <a:solidFill>
                  <a:srgbClr val="0D0D0D"/>
                </a:solidFill>
                <a:effectLst/>
                <a:latin typeface="Times New Roman" panose="02020603050405020304" pitchFamily="18" charset="0"/>
              </a:rPr>
              <a:t>传统的风险矩阵</a:t>
            </a:r>
          </a:p>
          <a:p>
            <a:pPr marL="530352" lvl="1" indent="0" algn="just">
              <a:lnSpc>
                <a:spcPct val="150000"/>
              </a:lnSpc>
              <a:buNone/>
            </a:pPr>
            <a:r>
              <a:rPr lang="en-US" altLang="zh-CN" sz="1700" b="0" i="0" dirty="0">
                <a:solidFill>
                  <a:srgbClr val="0D0D0D"/>
                </a:solidFill>
                <a:effectLst/>
                <a:latin typeface="Times New Roman" panose="02020603050405020304" pitchFamily="18" charset="0"/>
              </a:rPr>
              <a:t>(1) </a:t>
            </a:r>
            <a:r>
              <a:rPr lang="zh-CN" altLang="en-US" sz="1700" b="0" i="0" dirty="0">
                <a:solidFill>
                  <a:srgbClr val="0D0D0D"/>
                </a:solidFill>
                <a:effectLst/>
                <a:latin typeface="Times New Roman" panose="02020603050405020304" pitchFamily="18" charset="0"/>
              </a:rPr>
              <a:t>发生概率；</a:t>
            </a:r>
            <a:endParaRPr lang="en-US" altLang="zh-CN" sz="1700" b="0" i="0" dirty="0">
              <a:solidFill>
                <a:srgbClr val="0D0D0D"/>
              </a:solidFill>
              <a:effectLst/>
              <a:latin typeface="Times New Roman" panose="02020603050405020304" pitchFamily="18" charset="0"/>
            </a:endParaRPr>
          </a:p>
          <a:p>
            <a:pPr marL="530352" lvl="1" indent="0" algn="just">
              <a:lnSpc>
                <a:spcPct val="150000"/>
              </a:lnSpc>
              <a:buNone/>
            </a:pPr>
            <a:r>
              <a:rPr lang="en-US" altLang="zh-CN" sz="1700" b="0" i="0" dirty="0">
                <a:solidFill>
                  <a:srgbClr val="0D0D0D"/>
                </a:solidFill>
                <a:effectLst/>
                <a:latin typeface="Times New Roman" panose="02020603050405020304" pitchFamily="18" charset="0"/>
              </a:rPr>
              <a:t>(2) </a:t>
            </a:r>
            <a:r>
              <a:rPr lang="zh-CN" altLang="en-US" sz="1700" b="0" i="0" dirty="0">
                <a:solidFill>
                  <a:srgbClr val="0D0D0D"/>
                </a:solidFill>
                <a:effectLst/>
                <a:latin typeface="Times New Roman" panose="02020603050405020304" pitchFamily="18" charset="0"/>
              </a:rPr>
              <a:t>严重性：</a:t>
            </a:r>
          </a:p>
          <a:p>
            <a:pPr marL="0" indent="0" algn="just">
              <a:lnSpc>
                <a:spcPct val="150000"/>
              </a:lnSpc>
              <a:buNone/>
            </a:pPr>
            <a:r>
              <a:rPr lang="en-US" altLang="zh-CN" sz="1700" b="0" i="0" dirty="0">
                <a:solidFill>
                  <a:srgbClr val="0D0D0D"/>
                </a:solidFill>
                <a:effectLst/>
                <a:latin typeface="Times New Roman" panose="02020603050405020304" pitchFamily="18" charset="0"/>
              </a:rPr>
              <a:t>	(a) </a:t>
            </a:r>
            <a:r>
              <a:rPr lang="zh-CN" altLang="en-US" sz="1700" b="0" i="0" dirty="0">
                <a:solidFill>
                  <a:srgbClr val="0D0D0D"/>
                </a:solidFill>
                <a:effectLst/>
                <a:latin typeface="Times New Roman" panose="02020603050405020304" pitchFamily="18" charset="0"/>
              </a:rPr>
              <a:t>强度（例如，全球性、地区性、个体性）；</a:t>
            </a:r>
            <a:endParaRPr lang="en-US" altLang="zh-CN" sz="1700" b="0" i="0" dirty="0">
              <a:solidFill>
                <a:srgbClr val="0D0D0D"/>
              </a:solidFill>
              <a:effectLst/>
              <a:latin typeface="Times New Roman" panose="02020603050405020304" pitchFamily="18" charset="0"/>
            </a:endParaRPr>
          </a:p>
          <a:p>
            <a:pPr marL="0" indent="0" algn="just">
              <a:lnSpc>
                <a:spcPct val="150000"/>
              </a:lnSpc>
              <a:buNone/>
            </a:pPr>
            <a:r>
              <a:rPr lang="en-US" altLang="zh-CN" sz="1700" dirty="0">
                <a:solidFill>
                  <a:srgbClr val="0D0D0D"/>
                </a:solidFill>
                <a:latin typeface="Times New Roman" panose="02020603050405020304" pitchFamily="18" charset="0"/>
              </a:rPr>
              <a:t>	</a:t>
            </a:r>
            <a:r>
              <a:rPr lang="en-US" altLang="zh-CN" sz="1700" b="0" i="0" dirty="0">
                <a:solidFill>
                  <a:srgbClr val="0D0D0D"/>
                </a:solidFill>
                <a:effectLst/>
                <a:latin typeface="Times New Roman" panose="02020603050405020304" pitchFamily="18" charset="0"/>
              </a:rPr>
              <a:t>(b) </a:t>
            </a:r>
            <a:r>
              <a:rPr lang="zh-CN" altLang="en-US" sz="1700" b="0" i="0" dirty="0">
                <a:solidFill>
                  <a:srgbClr val="0D0D0D"/>
                </a:solidFill>
                <a:effectLst/>
                <a:latin typeface="Times New Roman" panose="02020603050405020304" pitchFamily="18" charset="0"/>
              </a:rPr>
              <a:t>范围（如持久性、灾难性）。</a:t>
            </a:r>
            <a:endParaRPr lang="en-US" altLang="zh-CN" sz="1700" b="0" i="0" dirty="0">
              <a:solidFill>
                <a:srgbClr val="0D0D0D"/>
              </a:solidFill>
              <a:effectLst/>
              <a:latin typeface="Times New Roman" panose="02020603050405020304" pitchFamily="18" charset="0"/>
            </a:endParaRPr>
          </a:p>
          <a:p>
            <a:pPr algn="just">
              <a:lnSpc>
                <a:spcPct val="150000"/>
              </a:lnSpc>
            </a:pPr>
            <a:r>
              <a:rPr lang="en-US" altLang="zh-CN" b="0" i="0" dirty="0">
                <a:solidFill>
                  <a:srgbClr val="0D0D0D"/>
                </a:solidFill>
                <a:effectLst/>
                <a:latin typeface="Times New Roman" panose="02020603050405020304" pitchFamily="18" charset="0"/>
              </a:rPr>
              <a:t>Bostrom </a:t>
            </a:r>
            <a:r>
              <a:rPr lang="zh-CN" altLang="en-US" b="0" i="0" dirty="0">
                <a:solidFill>
                  <a:srgbClr val="0D0D0D"/>
                </a:solidFill>
                <a:effectLst/>
                <a:latin typeface="Times New Roman" panose="02020603050405020304" pitchFamily="18" charset="0"/>
              </a:rPr>
              <a:t>基于传统的风险矩阵提出一种更为通用的风险分类方法，旨在区分普遍性与非普遍性风险</a:t>
            </a:r>
            <a:r>
              <a:rPr lang="zh-CN" altLang="en-US" dirty="0">
                <a:solidFill>
                  <a:srgbClr val="0D0D0D"/>
                </a:solidFill>
                <a:latin typeface="Times New Roman" panose="02020603050405020304" pitchFamily="18" charset="0"/>
              </a:rPr>
              <a:t>。</a:t>
            </a:r>
            <a:r>
              <a:rPr lang="zh-CN" altLang="en-US" b="0" i="0" dirty="0">
                <a:solidFill>
                  <a:srgbClr val="0D0D0D"/>
                </a:solidFill>
                <a:effectLst/>
                <a:latin typeface="Times New Roman" panose="02020603050405020304" pitchFamily="18" charset="0"/>
              </a:rPr>
              <a:t>此外，</a:t>
            </a:r>
            <a:r>
              <a:rPr lang="en-US" altLang="zh-CN" b="0" i="0" dirty="0">
                <a:solidFill>
                  <a:srgbClr val="0D0D0D"/>
                </a:solidFill>
                <a:effectLst/>
                <a:latin typeface="Times New Roman" panose="02020603050405020304" pitchFamily="18" charset="0"/>
              </a:rPr>
              <a:t> Bostrom </a:t>
            </a:r>
            <a:r>
              <a:rPr lang="zh-CN" altLang="en-US" b="0" i="0" dirty="0">
                <a:solidFill>
                  <a:srgbClr val="0D0D0D"/>
                </a:solidFill>
                <a:effectLst/>
                <a:latin typeface="Times New Roman" panose="02020603050405020304" pitchFamily="18" charset="0"/>
              </a:rPr>
              <a:t>反思和评估了上新的理论框架论在当前人工智能模型中的应用和实践。</a:t>
            </a:r>
            <a:endParaRPr lang="en-US" altLang="zh-CN" b="0" i="0" dirty="0">
              <a:solidFill>
                <a:srgbClr val="0D0D0D"/>
              </a:solidFill>
              <a:effectLst/>
              <a:latin typeface="Times New Roman" panose="02020603050405020304" pitchFamily="18" charset="0"/>
            </a:endParaRPr>
          </a:p>
          <a:p>
            <a:pPr algn="just"/>
            <a:endParaRPr lang="en-US" altLang="zh-CN" sz="2400" dirty="0">
              <a:latin typeface="Times New Roman" panose="02020603050405020304" pitchFamily="18" charset="0"/>
            </a:endParaRPr>
          </a:p>
        </p:txBody>
      </p:sp>
    </p:spTree>
    <p:extLst>
      <p:ext uri="{BB962C8B-B14F-4D97-AF65-F5344CB8AC3E}">
        <p14:creationId xmlns:p14="http://schemas.microsoft.com/office/powerpoint/2010/main" val="62874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72E8B-B491-7D8A-385E-318DB0FBB32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3332C4C-8990-ACF8-F681-E820667E515B}"/>
              </a:ext>
            </a:extLst>
          </p:cNvPr>
          <p:cNvSpPr>
            <a:spLocks noGrp="1"/>
          </p:cNvSpPr>
          <p:nvPr>
            <p:ph type="title"/>
          </p:nvPr>
        </p:nvSpPr>
        <p:spPr>
          <a:xfrm>
            <a:off x="1371599" y="685800"/>
            <a:ext cx="10651068" cy="1485900"/>
          </a:xfrm>
        </p:spPr>
        <p:txBody>
          <a:bodyPr>
            <a:normAutofit/>
          </a:bodyPr>
          <a:lstStyle/>
          <a:p>
            <a:r>
              <a:rPr lang="zh-CN" altLang="en-US" sz="3200" b="1" dirty="0"/>
              <a:t>四、人工智能伦理综述</a:t>
            </a:r>
            <a:r>
              <a:rPr lang="en-US" altLang="zh-CN" sz="3200" b="1" dirty="0"/>
              <a:t>——</a:t>
            </a:r>
            <a:r>
              <a:rPr lang="zh-CN" altLang="en-US" sz="3200" b="1" dirty="0"/>
              <a:t>现有风险</a:t>
            </a:r>
            <a:endParaRPr lang="en-US" altLang="zh-CN" sz="3200" b="1" dirty="0"/>
          </a:p>
        </p:txBody>
      </p:sp>
      <p:sp>
        <p:nvSpPr>
          <p:cNvPr id="3" name="竖排文字占位符 2">
            <a:extLst>
              <a:ext uri="{FF2B5EF4-FFF2-40B4-BE49-F238E27FC236}">
                <a16:creationId xmlns:a16="http://schemas.microsoft.com/office/drawing/2014/main" id="{68CE825C-6261-8240-7752-785DAB501DCB}"/>
              </a:ext>
            </a:extLst>
          </p:cNvPr>
          <p:cNvSpPr>
            <a:spLocks noGrp="1"/>
          </p:cNvSpPr>
          <p:nvPr>
            <p:ph type="body" orient="vert" idx="1"/>
          </p:nvPr>
        </p:nvSpPr>
        <p:spPr>
          <a:xfrm>
            <a:off x="1487280" y="1501637"/>
            <a:ext cx="8968685" cy="5005180"/>
          </a:xfrm>
        </p:spPr>
        <p:txBody>
          <a:bodyPr vert="horz">
            <a:normAutofit fontScale="85000" lnSpcReduction="10000"/>
          </a:bodyPr>
          <a:lstStyle/>
          <a:p>
            <a:pPr algn="just">
              <a:lnSpc>
                <a:spcPct val="150000"/>
              </a:lnSpc>
            </a:pPr>
            <a:r>
              <a:rPr lang="zh-CN" altLang="en-US" sz="2400" b="1" dirty="0">
                <a:latin typeface="Times New Roman" panose="02020603050405020304" pitchFamily="18" charset="0"/>
              </a:rPr>
              <a:t>不道德决策</a:t>
            </a:r>
            <a:endParaRPr lang="en-US" altLang="zh-CN" sz="2400" b="1" dirty="0">
              <a:latin typeface="Times New Roman" panose="02020603050405020304" pitchFamily="18" charset="0"/>
            </a:endParaRPr>
          </a:p>
          <a:p>
            <a:pPr lvl="1" algn="just">
              <a:lnSpc>
                <a:spcPct val="150000"/>
              </a:lnSpc>
              <a:buFont typeface="Wingdings" panose="05000000000000000000" pitchFamily="2" charset="2"/>
              <a:buChar char="ü"/>
            </a:pPr>
            <a:r>
              <a:rPr lang="en-US" altLang="zh-CN" i="0" dirty="0">
                <a:latin typeface="Times New Roman" panose="02020603050405020304" pitchFamily="18" charset="0"/>
              </a:rPr>
              <a:t>AI</a:t>
            </a:r>
            <a:r>
              <a:rPr lang="zh-CN" altLang="en-US" i="0" dirty="0">
                <a:latin typeface="Times New Roman" panose="02020603050405020304" pitchFamily="18" charset="0"/>
              </a:rPr>
              <a:t> 的道德推理能力存在不确定性，可能导致不道德的决策；</a:t>
            </a:r>
            <a:endParaRPr lang="en-US" altLang="zh-CN" i="0" dirty="0">
              <a:latin typeface="Times New Roman" panose="02020603050405020304" pitchFamily="18" charset="0"/>
            </a:endParaRPr>
          </a:p>
          <a:p>
            <a:pPr lvl="1" algn="just">
              <a:lnSpc>
                <a:spcPct val="150000"/>
              </a:lnSpc>
              <a:buFont typeface="Wingdings" panose="05000000000000000000" pitchFamily="2" charset="2"/>
              <a:buChar char="ü"/>
            </a:pPr>
            <a:r>
              <a:rPr lang="zh-CN" altLang="en-US" i="0" dirty="0">
                <a:latin typeface="Times New Roman" panose="02020603050405020304" pitchFamily="18" charset="0"/>
              </a:rPr>
              <a:t>比如在战争中对人类生命的决策、电车难题等；</a:t>
            </a:r>
            <a:endParaRPr lang="en-US" altLang="zh-CN" i="0" dirty="0">
              <a:latin typeface="Times New Roman" panose="02020603050405020304" pitchFamily="18" charset="0"/>
            </a:endParaRPr>
          </a:p>
          <a:p>
            <a:pPr lvl="1" algn="just">
              <a:lnSpc>
                <a:spcPct val="150000"/>
              </a:lnSpc>
              <a:buFont typeface="Wingdings" panose="05000000000000000000" pitchFamily="2" charset="2"/>
              <a:buChar char="ü"/>
            </a:pPr>
            <a:r>
              <a:rPr lang="zh-CN" altLang="en-US" i="0" dirty="0">
                <a:latin typeface="Times New Roman" panose="02020603050405020304" pitchFamily="18" charset="0"/>
              </a:rPr>
              <a:t>引发了道德主体和受试者之间的区分，以及人权问题。</a:t>
            </a:r>
          </a:p>
          <a:p>
            <a:pPr algn="just">
              <a:lnSpc>
                <a:spcPct val="150000"/>
              </a:lnSpc>
            </a:pPr>
            <a:r>
              <a:rPr lang="zh-CN" altLang="en-US" sz="2400" b="1" dirty="0">
                <a:latin typeface="Times New Roman" panose="02020603050405020304" pitchFamily="18" charset="0"/>
              </a:rPr>
              <a:t>直接竞争</a:t>
            </a:r>
            <a:endParaRPr lang="en-US" altLang="zh-CN" sz="2400" b="1" dirty="0">
              <a:latin typeface="Times New Roman" panose="02020603050405020304" pitchFamily="18" charset="0"/>
            </a:endParaRPr>
          </a:p>
          <a:p>
            <a:pPr lvl="1" algn="just">
              <a:lnSpc>
                <a:spcPct val="150000"/>
              </a:lnSpc>
              <a:buFont typeface="Wingdings" panose="05000000000000000000" pitchFamily="2" charset="2"/>
              <a:buChar char="ü"/>
            </a:pPr>
            <a:r>
              <a:rPr lang="zh-CN" altLang="en-US" i="0" dirty="0">
                <a:latin typeface="Times New Roman" panose="02020603050405020304" pitchFamily="18" charset="0"/>
              </a:rPr>
              <a:t>人工代理可能展现出超越人类的能力，导致人类劳动力被替代；</a:t>
            </a:r>
            <a:endParaRPr lang="en-US" altLang="zh-CN" i="0" dirty="0">
              <a:latin typeface="Times New Roman" panose="02020603050405020304" pitchFamily="18" charset="0"/>
            </a:endParaRPr>
          </a:p>
          <a:p>
            <a:pPr lvl="1" algn="just">
              <a:lnSpc>
                <a:spcPct val="150000"/>
              </a:lnSpc>
              <a:buFont typeface="Wingdings" panose="05000000000000000000" pitchFamily="2" charset="2"/>
              <a:buChar char="ü"/>
            </a:pPr>
            <a:r>
              <a:rPr lang="zh-CN" altLang="en-US" i="0" dirty="0">
                <a:latin typeface="Times New Roman" panose="02020603050405020304" pitchFamily="18" charset="0"/>
              </a:rPr>
              <a:t>引发关于就业和人权的问题。比如是否公平地将效率较低的人类排除出劳动力市场。</a:t>
            </a:r>
          </a:p>
          <a:p>
            <a:pPr algn="just">
              <a:lnSpc>
                <a:spcPct val="150000"/>
              </a:lnSpc>
            </a:pPr>
            <a:r>
              <a:rPr lang="zh-CN" altLang="en-US" sz="2400" b="1" dirty="0">
                <a:latin typeface="Times New Roman" panose="02020603050405020304" pitchFamily="18" charset="0"/>
              </a:rPr>
              <a:t>不可预测的结果</a:t>
            </a:r>
            <a:endParaRPr lang="en-US" altLang="zh-CN" sz="2400" b="1" dirty="0">
              <a:latin typeface="Times New Roman" panose="02020603050405020304" pitchFamily="18" charset="0"/>
            </a:endParaRPr>
          </a:p>
          <a:p>
            <a:pPr lvl="1" algn="just">
              <a:lnSpc>
                <a:spcPct val="150000"/>
              </a:lnSpc>
              <a:buFont typeface="Wingdings" panose="05000000000000000000" pitchFamily="2" charset="2"/>
              <a:buChar char="ü"/>
            </a:pPr>
            <a:r>
              <a:rPr lang="zh-CN" altLang="en-US" i="0" dirty="0">
                <a:latin typeface="Times New Roman" panose="02020603050405020304" pitchFamily="18" charset="0"/>
              </a:rPr>
              <a:t>人工代理的出现可能在多个方面影响人类存在，包括文化、生活方式和生存的可能性。机器伦理的不确定性可能降低技术利用能力。</a:t>
            </a:r>
            <a:endParaRPr lang="en-US" altLang="zh-CN" i="0" dirty="0">
              <a:latin typeface="Times New Roman" panose="02020603050405020304" pitchFamily="18" charset="0"/>
            </a:endParaRPr>
          </a:p>
        </p:txBody>
      </p:sp>
    </p:spTree>
    <p:extLst>
      <p:ext uri="{BB962C8B-B14F-4D97-AF65-F5344CB8AC3E}">
        <p14:creationId xmlns:p14="http://schemas.microsoft.com/office/powerpoint/2010/main" val="2966629750"/>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1071</TotalTime>
  <Words>1653</Words>
  <Application>Microsoft Office PowerPoint</Application>
  <PresentationFormat>宽屏</PresentationFormat>
  <Paragraphs>98</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-apple-system</vt:lpstr>
      <vt:lpstr>FandolSong-Bold</vt:lpstr>
      <vt:lpstr>等线</vt:lpstr>
      <vt:lpstr>Franklin Gothic Book</vt:lpstr>
      <vt:lpstr>Times New Roman</vt:lpstr>
      <vt:lpstr>Wingdings</vt:lpstr>
      <vt:lpstr>剪切</vt:lpstr>
      <vt:lpstr> 人工智能技术的科技伦理法律 文献综述</vt:lpstr>
      <vt:lpstr>目 次</vt:lpstr>
      <vt:lpstr>一、引言 </vt:lpstr>
      <vt:lpstr>二、人工智能发展综述 </vt:lpstr>
      <vt:lpstr>二、人工智能发展综述 </vt:lpstr>
      <vt:lpstr>三、科技伦理综述</vt:lpstr>
      <vt:lpstr>四、人工智能伦理综述——相关理论</vt:lpstr>
      <vt:lpstr>四、人工智能伦理综述——伦理风险</vt:lpstr>
      <vt:lpstr>四、人工智能伦理综述——现有风险</vt:lpstr>
      <vt:lpstr>五、分析框架——文献研究结果</vt:lpstr>
      <vt:lpstr>五、分析框架—— PEST 分析</vt:lpstr>
      <vt:lpstr>六、结论与建议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第一讲 绪论（一）： 刑法的概念、性质与渊源</dc:title>
  <dc:creator>FK Ithaka</dc:creator>
  <cp:lastModifiedBy>Zhengye Fu</cp:lastModifiedBy>
  <cp:revision>102</cp:revision>
  <dcterms:created xsi:type="dcterms:W3CDTF">2024-02-21T05:05:08Z</dcterms:created>
  <dcterms:modified xsi:type="dcterms:W3CDTF">2024-03-27T03:25:31Z</dcterms:modified>
</cp:coreProperties>
</file>