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Noto Serif CJK JP"/>
                <a:cs typeface="Noto Serif CJK JP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806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50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73A"/>
                </a:solidFill>
                <a:latin typeface="Noto Serif CJK JP"/>
                <a:cs typeface="Noto Serif CJK JP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806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806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50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806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806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63726"/>
            <a:ext cx="206057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iberation Sans Narrow"/>
                <a:cs typeface="Liberation Sans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096" y="1664189"/>
            <a:ext cx="3727907" cy="1187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Noto Serif CJK JP"/>
                <a:cs typeface="Noto Serif CJK JP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85348" y="3184052"/>
            <a:ext cx="174625" cy="151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80645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7.xml"/><Relationship Id="rId5" Type="http://schemas.openxmlformats.org/officeDocument/2006/relationships/slide" Target="slide10.xml"/><Relationship Id="rId6" Type="http://schemas.openxmlformats.org/officeDocument/2006/relationships/slide" Target="slide11.xml"/><Relationship Id="rId7" Type="http://schemas.openxmlformats.org/officeDocument/2006/relationships/slide" Target="slide12.xml"/><Relationship Id="rId8" Type="http://schemas.openxmlformats.org/officeDocument/2006/relationships/slide" Target="slide16.xml"/><Relationship Id="rId9" Type="http://schemas.openxmlformats.org/officeDocument/2006/relationships/slide" Target="slide1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94" y="857854"/>
            <a:ext cx="2606675" cy="66103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400" spc="-15" b="1">
                <a:solidFill>
                  <a:srgbClr val="22373A"/>
                </a:solidFill>
                <a:latin typeface="Noto Serif CJK JP"/>
                <a:cs typeface="Noto Serif CJK JP"/>
              </a:rPr>
              <a:t>科技法学</a:t>
            </a:r>
            <a:endParaRPr sz="1400">
              <a:latin typeface="Noto Serif CJK JP"/>
              <a:cs typeface="Noto Serif CJK JP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solidFill>
                  <a:srgbClr val="22373A"/>
                </a:solidFill>
                <a:latin typeface="Noto Serif CJK JP"/>
                <a:cs typeface="Noto Serif CJK JP"/>
              </a:rPr>
              <a:t>——科技成果转化失败的法律问题分析</a:t>
            </a:r>
            <a:endParaRPr sz="1200">
              <a:latin typeface="Noto Serif CJK JP"/>
              <a:cs typeface="Noto Serif CJK JP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59994" y="1700611"/>
            <a:ext cx="3888104" cy="25400"/>
          </a:xfrm>
          <a:custGeom>
            <a:avLst/>
            <a:gdLst/>
            <a:ahLst/>
            <a:cxnLst/>
            <a:rect l="l" t="t" r="r" b="b"/>
            <a:pathLst>
              <a:path w="3888104" h="25400">
                <a:moveTo>
                  <a:pt x="0" y="25305"/>
                </a:moveTo>
                <a:lnTo>
                  <a:pt x="0" y="0"/>
                </a:lnTo>
                <a:lnTo>
                  <a:pt x="3888054" y="0"/>
                </a:lnTo>
                <a:lnTo>
                  <a:pt x="3888054" y="25305"/>
                </a:lnTo>
                <a:lnTo>
                  <a:pt x="0" y="25305"/>
                </a:lnTo>
                <a:close/>
              </a:path>
            </a:pathLst>
          </a:custGeom>
          <a:solidFill>
            <a:srgbClr val="0050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7294" y="1987151"/>
            <a:ext cx="1123950" cy="4102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solidFill>
                  <a:srgbClr val="22373A"/>
                </a:solidFill>
                <a:latin typeface="Noto Serif CJK JP"/>
                <a:cs typeface="Noto Serif CJK JP"/>
              </a:rPr>
              <a:t>付政烨</a:t>
            </a:r>
            <a:endParaRPr sz="900">
              <a:latin typeface="Noto Serif CJK JP"/>
              <a:cs typeface="Noto Serif CJK JP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700" spc="-10">
                <a:solidFill>
                  <a:srgbClr val="22373A"/>
                </a:solidFill>
                <a:latin typeface="Noto Serif CJK JP"/>
                <a:cs typeface="Noto Serif CJK JP"/>
              </a:rPr>
              <a:t>南开大学</a:t>
            </a:r>
            <a:r>
              <a:rPr dirty="0" sz="70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dirty="0" sz="700" spc="-20">
                <a:solidFill>
                  <a:srgbClr val="22373A"/>
                </a:solidFill>
                <a:latin typeface="Noto Serif CJK JP"/>
                <a:cs typeface="Noto Serif CJK JP"/>
              </a:rPr>
              <a:t>网络空间安全学院</a:t>
            </a:r>
            <a:endParaRPr sz="700">
              <a:latin typeface="Noto Serif CJK JP"/>
              <a:cs typeface="Noto Serif CJK JP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2684"/>
            <a:ext cx="27584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 b="1">
                <a:solidFill>
                  <a:srgbClr val="22373A"/>
                </a:solidFill>
                <a:latin typeface="Noto Serif CJK JP"/>
                <a:cs typeface="Noto Serif CJK JP"/>
                <a:hlinkClick r:id="rId2" action="ppaction://hlinksldjump"/>
              </a:rPr>
              <a:t>科技成果转化失败的法律问题分析</a:t>
            </a:r>
            <a:endParaRPr sz="1400">
              <a:latin typeface="Noto Serif CJK JP"/>
              <a:cs typeface="Noto Serif CJK JP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68175"/>
            <a:ext cx="2783840" cy="25400"/>
            <a:chOff x="912215" y="1768175"/>
            <a:chExt cx="2783840" cy="2540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68175"/>
              <a:ext cx="2783840" cy="25400"/>
            </a:xfrm>
            <a:custGeom>
              <a:avLst/>
              <a:gdLst/>
              <a:ahLst/>
              <a:cxnLst/>
              <a:rect l="l" t="t" r="r" b="b"/>
              <a:pathLst>
                <a:path w="2783840" h="25400">
                  <a:moveTo>
                    <a:pt x="0" y="25305"/>
                  </a:moveTo>
                  <a:lnTo>
                    <a:pt x="0" y="0"/>
                  </a:lnTo>
                  <a:lnTo>
                    <a:pt x="2783598" y="0"/>
                  </a:lnTo>
                  <a:lnTo>
                    <a:pt x="27835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68175"/>
              <a:ext cx="1113790" cy="25400"/>
            </a:xfrm>
            <a:custGeom>
              <a:avLst/>
              <a:gdLst/>
              <a:ahLst/>
              <a:cxnLst/>
              <a:rect l="l" t="t" r="r" b="b"/>
              <a:pathLst>
                <a:path w="1113789" h="25400">
                  <a:moveTo>
                    <a:pt x="0" y="25305"/>
                  </a:moveTo>
                  <a:lnTo>
                    <a:pt x="0" y="0"/>
                  </a:lnTo>
                  <a:lnTo>
                    <a:pt x="1113421" y="0"/>
                  </a:lnTo>
                  <a:lnTo>
                    <a:pt x="1113421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24015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 b="1">
                <a:latin typeface="Noto Serif CJK JP"/>
                <a:cs typeface="Noto Serif CJK JP"/>
              </a:rPr>
              <a:t>侵犯知识产权问题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9994" y="616902"/>
            <a:ext cx="3888104" cy="190500"/>
          </a:xfrm>
          <a:prstGeom prst="rect">
            <a:avLst/>
          </a:prstGeom>
          <a:solidFill>
            <a:srgbClr val="DE396D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30" b="1">
                <a:solidFill>
                  <a:srgbClr val="FFFFFF"/>
                </a:solidFill>
                <a:latin typeface="Noto Serif CJK JP"/>
                <a:cs typeface="Noto Serif CJK JP"/>
              </a:rPr>
              <a:t>综述</a:t>
            </a:r>
            <a:endParaRPr sz="1000">
              <a:latin typeface="Noto Serif CJK JP"/>
              <a:cs typeface="Noto Serif CJK JP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9994" y="806945"/>
            <a:ext cx="3888104" cy="730250"/>
          </a:xfrm>
          <a:prstGeom prst="rect">
            <a:avLst/>
          </a:prstGeom>
          <a:solidFill>
            <a:srgbClr val="F0E6B1"/>
          </a:solidFill>
        </p:spPr>
        <p:txBody>
          <a:bodyPr wrap="square" lIns="0" tIns="635" rIns="0" bIns="0" rtlCol="0" vert="horz">
            <a:spAutoFit/>
          </a:bodyPr>
          <a:lstStyle/>
          <a:p>
            <a:pPr algn="just" marL="41910" marR="41910">
              <a:lnSpc>
                <a:spcPts val="1370"/>
              </a:lnSpc>
              <a:spcBef>
                <a:spcPts val="5"/>
              </a:spcBef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创新驱动发展战略旨在通过科技成果和知识产权的创造与应用，推动经济社会发展。尽管中国建立了与国际接轨的知识产权法律体系，但科技成果的转化和知识产权的应用效率仍然较低，未能充分发挥其对经济社会的推动作用。中国在科技成果转化方面仍然面临如下问题。</a:t>
            </a:r>
            <a:endParaRPr sz="1000">
              <a:latin typeface="Noto Serif CJK JP"/>
              <a:cs typeface="Noto Serif CJK JP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 marR="5080" indent="-140970">
              <a:lnSpc>
                <a:spcPct val="114599"/>
              </a:lnSpc>
              <a:spcBef>
                <a:spcPts val="100"/>
              </a:spcBef>
              <a:buFont typeface="Trebuchet MS"/>
              <a:buAutoNum type="arabicPeriod"/>
              <a:tabLst>
                <a:tab pos="172085" algn="l"/>
              </a:tabLst>
            </a:pPr>
            <a:r>
              <a:rPr dirty="0" spc="-10"/>
              <a:t>对知识产权保护不足，缺乏</a:t>
            </a:r>
            <a:r>
              <a:rPr dirty="0" spc="-10" b="1">
                <a:latin typeface="Noto Serif CJK JP"/>
                <a:cs typeface="Noto Serif CJK JP"/>
              </a:rPr>
              <a:t>严格的法律惩罚措施</a:t>
            </a:r>
            <a:r>
              <a:rPr dirty="0" spc="-20"/>
              <a:t>以降低创新投入</a:t>
            </a:r>
            <a:r>
              <a:rPr dirty="0" spc="-20"/>
              <a:t>	</a:t>
            </a:r>
            <a:r>
              <a:rPr dirty="0" spc="-15"/>
              <a:t>和先进技术的引进。</a:t>
            </a:r>
          </a:p>
          <a:p>
            <a:pPr marL="170180" marR="5080" indent="-149225">
              <a:lnSpc>
                <a:spcPct val="114599"/>
              </a:lnSpc>
              <a:spcBef>
                <a:spcPts val="295"/>
              </a:spcBef>
              <a:buFont typeface="Trebuchet MS"/>
              <a:buAutoNum type="arabicPeriod"/>
              <a:tabLst>
                <a:tab pos="172085" algn="l"/>
              </a:tabLst>
            </a:pPr>
            <a:r>
              <a:rPr dirty="0" spc="-10"/>
              <a:t>存在供需矛盾，高校和科研机构的原</a:t>
            </a:r>
            <a:r>
              <a:rPr dirty="0" spc="-10" b="1">
                <a:latin typeface="Noto Serif CJK JP"/>
                <a:cs typeface="Noto Serif CJK JP"/>
              </a:rPr>
              <a:t>创能力不足</a:t>
            </a:r>
            <a:r>
              <a:rPr dirty="0" spc="-20"/>
              <a:t>，不能满足市场</a:t>
            </a:r>
            <a:r>
              <a:rPr dirty="0" spc="-20"/>
              <a:t>	</a:t>
            </a:r>
            <a:r>
              <a:rPr dirty="0" spc="-15"/>
              <a:t>和企业对科技成果和知识产权的需求。</a:t>
            </a:r>
          </a:p>
          <a:p>
            <a:pPr marL="170815" indent="-150495">
              <a:lnSpc>
                <a:spcPct val="100000"/>
              </a:lnSpc>
              <a:spcBef>
                <a:spcPts val="475"/>
              </a:spcBef>
              <a:buFont typeface="Trebuchet MS"/>
              <a:buAutoNum type="arabicPeriod"/>
              <a:tabLst>
                <a:tab pos="171450" algn="l"/>
              </a:tabLst>
            </a:pPr>
            <a:r>
              <a:rPr dirty="0" spc="-10"/>
              <a:t>缺乏有效的</a:t>
            </a:r>
            <a:r>
              <a:rPr dirty="0" spc="-10" b="1">
                <a:latin typeface="Noto Serif CJK JP"/>
                <a:cs typeface="Noto Serif CJK JP"/>
              </a:rPr>
              <a:t>转化模式</a:t>
            </a:r>
            <a:r>
              <a:rPr dirty="0" spc="-50"/>
              <a:t>。</a:t>
            </a:r>
          </a:p>
          <a:p>
            <a:pPr marL="170815" indent="-154305">
              <a:lnSpc>
                <a:spcPct val="100000"/>
              </a:lnSpc>
              <a:spcBef>
                <a:spcPts val="475"/>
              </a:spcBef>
              <a:buFont typeface="Trebuchet MS"/>
              <a:buAutoNum type="arabicPeriod"/>
              <a:tabLst>
                <a:tab pos="171450" algn="l"/>
              </a:tabLst>
            </a:pPr>
            <a:r>
              <a:rPr dirty="0" spc="-10" b="1">
                <a:latin typeface="Noto Serif CJK JP"/>
                <a:cs typeface="Noto Serif CJK JP"/>
              </a:rPr>
              <a:t>利益分配制度</a:t>
            </a:r>
            <a:r>
              <a:rPr dirty="0" spc="-15"/>
              <a:t>不合理，未能充分激励职务发明人和科研机构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7" name="object 7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430745"/>
              <a:ext cx="2150745" cy="25400"/>
            </a:xfrm>
            <a:custGeom>
              <a:avLst/>
              <a:gdLst/>
              <a:ahLst/>
              <a:cxnLst/>
              <a:rect l="l" t="t" r="r" b="b"/>
              <a:pathLst>
                <a:path w="2150745" h="25400">
                  <a:moveTo>
                    <a:pt x="0" y="25305"/>
                  </a:moveTo>
                  <a:lnTo>
                    <a:pt x="0" y="0"/>
                  </a:lnTo>
                  <a:lnTo>
                    <a:pt x="2150389" y="0"/>
                  </a:lnTo>
                  <a:lnTo>
                    <a:pt x="2150389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23641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 b="1">
                <a:latin typeface="Noto Serif CJK JP"/>
                <a:cs typeface="Noto Serif CJK JP"/>
              </a:rPr>
              <a:t>合同履行与违约问题</a:t>
            </a:r>
            <a:r>
              <a:rPr dirty="0" spc="155"/>
              <a:t>-</a:t>
            </a:r>
            <a:r>
              <a:rPr dirty="0" spc="-25" b="1">
                <a:latin typeface="Noto Serif CJK JP"/>
                <a:cs typeface="Noto Serif CJK JP"/>
              </a:rPr>
              <a:t>相关法律条文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9994" y="607453"/>
            <a:ext cx="3888104" cy="190500"/>
          </a:xfrm>
          <a:custGeom>
            <a:avLst/>
            <a:gdLst/>
            <a:ahLst/>
            <a:cxnLst/>
            <a:rect l="l" t="t" r="r" b="b"/>
            <a:pathLst>
              <a:path w="3888104" h="190500">
                <a:moveTo>
                  <a:pt x="3888003" y="0"/>
                </a:moveTo>
                <a:lnTo>
                  <a:pt x="0" y="0"/>
                </a:lnTo>
                <a:lnTo>
                  <a:pt x="0" y="190042"/>
                </a:lnTo>
                <a:lnTo>
                  <a:pt x="3888003" y="190042"/>
                </a:lnTo>
                <a:lnTo>
                  <a:pt x="3888003" y="0"/>
                </a:lnTo>
                <a:close/>
              </a:path>
            </a:pathLst>
          </a:custGeom>
          <a:solidFill>
            <a:srgbClr val="DE39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0471" y="603229"/>
            <a:ext cx="2682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 b="1">
                <a:solidFill>
                  <a:srgbClr val="FFFFFF"/>
                </a:solidFill>
                <a:latin typeface="Noto Serif CJK JP"/>
                <a:cs typeface="Noto Serif CJK JP"/>
              </a:rPr>
              <a:t>《中华人民共和国促进科技成果转化法》第二条</a:t>
            </a:r>
            <a:endParaRPr sz="1000">
              <a:latin typeface="Noto Serif CJK JP"/>
              <a:cs typeface="Noto Serif CJK JP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9994" y="797483"/>
            <a:ext cx="3888104" cy="555625"/>
          </a:xfrm>
          <a:prstGeom prst="rect">
            <a:avLst/>
          </a:prstGeom>
          <a:solidFill>
            <a:srgbClr val="F0E6B1"/>
          </a:solidFill>
        </p:spPr>
        <p:txBody>
          <a:bodyPr wrap="square" lIns="0" tIns="0" rIns="0" bIns="0" rtlCol="0" vert="horz">
            <a:spAutoFit/>
          </a:bodyPr>
          <a:lstStyle/>
          <a:p>
            <a:pPr algn="just" marL="41910" marR="41910">
              <a:lnSpc>
                <a:spcPts val="1370"/>
              </a:lnSpc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本法所称科技成果转化，是指为提高生产力水平而对科技成果所进行的后续试验、开发、应用、推广直至形成新技术、新工艺、新材料、新产品，发展新产业等活动。</a:t>
            </a:r>
            <a:endParaRPr sz="1000">
              <a:latin typeface="Noto Serif CJK JP"/>
              <a:cs typeface="Noto Serif CJK JP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59994" y="1965388"/>
            <a:ext cx="3888104" cy="190500"/>
          </a:xfrm>
          <a:custGeom>
            <a:avLst/>
            <a:gdLst/>
            <a:ahLst/>
            <a:cxnLst/>
            <a:rect l="l" t="t" r="r" b="b"/>
            <a:pathLst>
              <a:path w="3888104" h="190500">
                <a:moveTo>
                  <a:pt x="3888003" y="0"/>
                </a:moveTo>
                <a:lnTo>
                  <a:pt x="0" y="0"/>
                </a:lnTo>
                <a:lnTo>
                  <a:pt x="0" y="190042"/>
                </a:lnTo>
                <a:lnTo>
                  <a:pt x="3888003" y="190042"/>
                </a:lnTo>
                <a:lnTo>
                  <a:pt x="3888003" y="0"/>
                </a:lnTo>
                <a:close/>
              </a:path>
            </a:pathLst>
          </a:custGeom>
          <a:solidFill>
            <a:srgbClr val="DE39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20471" y="1479874"/>
            <a:ext cx="3848100" cy="659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 marR="5080" indent="-99695">
              <a:lnSpc>
                <a:spcPct val="114599"/>
              </a:lnSpc>
              <a:spcBef>
                <a:spcPts val="100"/>
              </a:spcBef>
              <a:buFont typeface="Trebuchet MS"/>
              <a:buChar char="•"/>
              <a:tabLst>
                <a:tab pos="29210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高校和企业的合作是推动科技成果转化及产业化的关键方式，也体现了产学研合作的重要性。</a:t>
            </a:r>
            <a:endParaRPr sz="1000">
              <a:latin typeface="Noto Serif CJK JP"/>
              <a:cs typeface="Noto Serif CJK JP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000" spc="-15" b="1">
                <a:solidFill>
                  <a:srgbClr val="FFFFFF"/>
                </a:solidFill>
                <a:latin typeface="Noto Serif CJK JP"/>
                <a:cs typeface="Noto Serif CJK JP"/>
              </a:rPr>
              <a:t>《中华人民共和国民法典》第八百四十三条</a:t>
            </a:r>
            <a:endParaRPr sz="1000">
              <a:latin typeface="Noto Serif CJK JP"/>
              <a:cs typeface="Noto Serif CJK JP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9994" y="2155444"/>
            <a:ext cx="3888104" cy="377825"/>
          </a:xfrm>
          <a:prstGeom prst="rect">
            <a:avLst/>
          </a:prstGeom>
          <a:solidFill>
            <a:srgbClr val="F0E6B1"/>
          </a:solidFill>
        </p:spPr>
        <p:txBody>
          <a:bodyPr wrap="square" lIns="0" tIns="1905" rIns="0" bIns="0" rtlCol="0" vert="horz">
            <a:spAutoFit/>
          </a:bodyPr>
          <a:lstStyle/>
          <a:p>
            <a:pPr marL="41910" marR="41910">
              <a:lnSpc>
                <a:spcPts val="1370"/>
              </a:lnSpc>
              <a:spcBef>
                <a:spcPts val="15"/>
              </a:spcBef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技术合同是当事人就技术开发、转让、许可、咨询或者服务订立的确立相互之间权利和义务的合同。</a:t>
            </a:r>
            <a:endParaRPr sz="1000">
              <a:latin typeface="Noto Serif CJK JP"/>
              <a:cs typeface="Noto Serif CJK JP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0773" y="2682943"/>
            <a:ext cx="36677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签订完备的技术合同是确保成果转化得到法律保障的必要措施。</a:t>
            </a:r>
            <a:endParaRPr sz="1000">
              <a:latin typeface="Noto Serif CJK JP"/>
              <a:cs typeface="Noto Serif CJK JP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11" name="object 11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3430745"/>
              <a:ext cx="2458085" cy="25400"/>
            </a:xfrm>
            <a:custGeom>
              <a:avLst/>
              <a:gdLst/>
              <a:ahLst/>
              <a:cxnLst/>
              <a:rect l="l" t="t" r="r" b="b"/>
              <a:pathLst>
                <a:path w="2458085" h="25400">
                  <a:moveTo>
                    <a:pt x="0" y="25305"/>
                  </a:moveTo>
                  <a:lnTo>
                    <a:pt x="0" y="0"/>
                  </a:lnTo>
                  <a:lnTo>
                    <a:pt x="2457665" y="0"/>
                  </a:lnTo>
                  <a:lnTo>
                    <a:pt x="245766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 b="1">
                <a:latin typeface="Noto Serif CJK JP"/>
                <a:cs typeface="Noto Serif CJK JP"/>
              </a:rPr>
              <a:t>合同履行与违约问题</a:t>
            </a:r>
            <a:r>
              <a:rPr dirty="0" spc="155"/>
              <a:t>-</a:t>
            </a:r>
            <a:r>
              <a:rPr dirty="0" spc="-30" b="1">
                <a:latin typeface="Noto Serif CJK JP"/>
                <a:cs typeface="Noto Serif CJK JP"/>
              </a:rPr>
              <a:t>技术合同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418851"/>
            <a:ext cx="29356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根据《民法典》的规定，技术合同的细分详见下图。</a:t>
            </a:r>
            <a:endParaRPr sz="1000">
              <a:latin typeface="Noto Serif CJK JP"/>
              <a:cs typeface="Noto Serif CJK JP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997" y="707213"/>
            <a:ext cx="2916008" cy="98399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9402" y="1827804"/>
            <a:ext cx="3846195" cy="1421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28270">
              <a:lnSpc>
                <a:spcPct val="100000"/>
              </a:lnSpc>
              <a:spcBef>
                <a:spcPts val="95"/>
              </a:spcBef>
            </a:pPr>
            <a:r>
              <a:rPr dirty="0" sz="900" spc="20" b="1">
                <a:solidFill>
                  <a:srgbClr val="22373A"/>
                </a:solidFill>
                <a:latin typeface="Noto Serif CJK JP"/>
                <a:cs typeface="Noto Serif CJK JP"/>
              </a:rPr>
              <a:t>图 </a:t>
            </a:r>
            <a:r>
              <a:rPr dirty="0" sz="900">
                <a:solidFill>
                  <a:srgbClr val="22373A"/>
                </a:solidFill>
                <a:latin typeface="Liberation Sans Narrow"/>
                <a:cs typeface="Liberation Sans Narrow"/>
              </a:rPr>
              <a:t>4:</a:t>
            </a:r>
            <a:r>
              <a:rPr dirty="0" sz="900" spc="150">
                <a:solidFill>
                  <a:srgbClr val="22373A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-20">
                <a:solidFill>
                  <a:srgbClr val="22373A"/>
                </a:solidFill>
                <a:latin typeface="Noto Serif CJK JP"/>
                <a:cs typeface="Noto Serif CJK JP"/>
              </a:rPr>
              <a:t>技术合同分类</a:t>
            </a:r>
            <a:endParaRPr sz="900">
              <a:latin typeface="Noto Serif CJK JP"/>
              <a:cs typeface="Noto Serif CJK JP"/>
            </a:endParaRPr>
          </a:p>
          <a:p>
            <a:pPr marL="161925" marR="5080" indent="-140970">
              <a:lnSpc>
                <a:spcPct val="114599"/>
              </a:lnSpc>
              <a:spcBef>
                <a:spcPts val="1664"/>
              </a:spcBef>
              <a:buFont typeface="Trebuchet MS"/>
              <a:buAutoNum type="arabicPeriod"/>
              <a:tabLst>
                <a:tab pos="163195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技术开发合同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：通过单方委托或双方合作，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利用技术研发新成果</a:t>
            </a:r>
            <a:r>
              <a:rPr dirty="0" sz="1000" spc="-50">
                <a:solidFill>
                  <a:srgbClr val="22373A"/>
                </a:solidFill>
                <a:latin typeface="Noto Serif CJK JP"/>
                <a:cs typeface="Noto Serif CJK JP"/>
              </a:rPr>
              <a:t>，</a:t>
            </a:r>
            <a:r>
              <a:rPr dirty="0" sz="1000" spc="-50">
                <a:solidFill>
                  <a:srgbClr val="22373A"/>
                </a:solidFill>
                <a:latin typeface="Noto Serif CJK JP"/>
                <a:cs typeface="Noto Serif CJK JP"/>
              </a:rPr>
              <a:t>	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高校常作为技术的持有方参与合同。</a:t>
            </a:r>
            <a:endParaRPr sz="1000">
              <a:latin typeface="Noto Serif CJK JP"/>
              <a:cs typeface="Noto Serif CJK JP"/>
            </a:endParaRPr>
          </a:p>
          <a:p>
            <a:pPr marL="161925" marR="131445" indent="-149225">
              <a:lnSpc>
                <a:spcPct val="114599"/>
              </a:lnSpc>
              <a:buFont typeface="Trebuchet MS"/>
              <a:buAutoNum type="arabicPeriod"/>
              <a:tabLst>
                <a:tab pos="163195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技术转让和技术许可合同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：涉及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已完成研发的成果</a:t>
            </a: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</a:rPr>
              <a:t>，高校以技术</a:t>
            </a: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</a:rPr>
              <a:t>	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权利人身份转让或许可技术。</a:t>
            </a:r>
            <a:endParaRPr sz="1000">
              <a:latin typeface="Noto Serif CJK JP"/>
              <a:cs typeface="Noto Serif CJK JP"/>
            </a:endParaRPr>
          </a:p>
          <a:p>
            <a:pPr marL="163195" marR="131445" indent="-151130">
              <a:lnSpc>
                <a:spcPct val="114599"/>
              </a:lnSpc>
              <a:buFont typeface="Trebuchet MS"/>
              <a:buAutoNum type="arabicPeriod"/>
              <a:tabLst>
                <a:tab pos="163195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技术咨询和服务合同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：强调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提供技术支持，不要求技术成熟</a:t>
            </a:r>
            <a:r>
              <a:rPr dirty="0" sz="1000" spc="-30">
                <a:solidFill>
                  <a:srgbClr val="22373A"/>
                </a:solidFill>
                <a:latin typeface="Noto Serif CJK JP"/>
                <a:cs typeface="Noto Serif CJK JP"/>
              </a:rPr>
              <a:t>，高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校通过这些合同类型支持企业研发并转化科技成果。</a:t>
            </a:r>
            <a:endParaRPr sz="1000">
              <a:latin typeface="Noto Serif CJK JP"/>
              <a:cs typeface="Noto Serif CJK JP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7" name="object 7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430745"/>
              <a:ext cx="2765425" cy="25400"/>
            </a:xfrm>
            <a:custGeom>
              <a:avLst/>
              <a:gdLst/>
              <a:ahLst/>
              <a:cxnLst/>
              <a:rect l="l" t="t" r="r" b="b"/>
              <a:pathLst>
                <a:path w="2765425" h="25400">
                  <a:moveTo>
                    <a:pt x="0" y="25305"/>
                  </a:moveTo>
                  <a:lnTo>
                    <a:pt x="0" y="0"/>
                  </a:lnTo>
                  <a:lnTo>
                    <a:pt x="2764866" y="0"/>
                  </a:lnTo>
                  <a:lnTo>
                    <a:pt x="2764866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 b="1">
                <a:latin typeface="Noto Serif CJK JP"/>
                <a:cs typeface="Noto Serif CJK JP"/>
              </a:rPr>
              <a:t>合同履行与违约问题</a:t>
            </a:r>
            <a:r>
              <a:rPr dirty="0" spc="155"/>
              <a:t>-</a:t>
            </a:r>
            <a:r>
              <a:rPr dirty="0" spc="-30" b="1">
                <a:latin typeface="Noto Serif CJK JP"/>
                <a:cs typeface="Noto Serif CJK JP"/>
              </a:rPr>
              <a:t>合同标的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0773" y="749988"/>
            <a:ext cx="3680460" cy="19507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500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技术合同中合同标的是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技术合同所指向的具体技术</a:t>
            </a:r>
            <a:r>
              <a:rPr dirty="0" sz="1000" spc="-50">
                <a:solidFill>
                  <a:srgbClr val="22373A"/>
                </a:solidFill>
                <a:latin typeface="Noto Serif CJK JP"/>
                <a:cs typeface="Noto Serif CJK JP"/>
              </a:rPr>
              <a:t>。</a:t>
            </a:r>
            <a:endParaRPr sz="1000">
              <a:latin typeface="Noto Serif CJK JP"/>
              <a:cs typeface="Noto Serif CJK JP"/>
            </a:endParaRPr>
          </a:p>
          <a:p>
            <a:pPr lvl="1" marL="365125" marR="5080" indent="-133985">
              <a:lnSpc>
                <a:spcPct val="116700"/>
              </a:lnSpc>
              <a:spcBef>
                <a:spcPts val="180"/>
              </a:spcBef>
              <a:buFont typeface="Trebuchet MS"/>
              <a:buAutoNum type="arabicPeriod"/>
              <a:tabLst>
                <a:tab pos="365125" algn="l"/>
              </a:tabLst>
            </a:pPr>
            <a:r>
              <a:rPr dirty="0" sz="900" spc="-10">
                <a:solidFill>
                  <a:srgbClr val="22373A"/>
                </a:solidFill>
                <a:latin typeface="Noto Serif CJK JP"/>
                <a:cs typeface="Noto Serif CJK JP"/>
              </a:rPr>
              <a:t>对</a:t>
            </a:r>
            <a:r>
              <a:rPr dirty="0" sz="900" spc="-10" b="1">
                <a:solidFill>
                  <a:srgbClr val="22373A"/>
                </a:solidFill>
                <a:latin typeface="Noto Serif CJK JP"/>
                <a:cs typeface="Noto Serif CJK JP"/>
              </a:rPr>
              <a:t>有成熟技术成果要求</a:t>
            </a:r>
            <a:r>
              <a:rPr dirty="0" sz="900" spc="-15">
                <a:solidFill>
                  <a:srgbClr val="22373A"/>
                </a:solidFill>
                <a:latin typeface="Noto Serif CJK JP"/>
                <a:cs typeface="Noto Serif CJK JP"/>
              </a:rPr>
              <a:t>的技术转让和许可合同而言，合同标的就</a:t>
            </a:r>
            <a:r>
              <a:rPr dirty="0" sz="900" spc="500">
                <a:solidFill>
                  <a:srgbClr val="22373A"/>
                </a:solidFill>
                <a:latin typeface="Noto Serif CJK JP"/>
                <a:cs typeface="Noto Serif CJK JP"/>
              </a:rPr>
              <a:t> </a:t>
            </a:r>
            <a:r>
              <a:rPr dirty="0" sz="900" spc="-10">
                <a:solidFill>
                  <a:srgbClr val="22373A"/>
                </a:solidFill>
                <a:latin typeface="Noto Serif CJK JP"/>
                <a:cs typeface="Noto Serif CJK JP"/>
              </a:rPr>
              <a:t>是</a:t>
            </a:r>
            <a:r>
              <a:rPr dirty="0" sz="900" spc="-10">
                <a:solidFill>
                  <a:srgbClr val="FF0000"/>
                </a:solidFill>
                <a:latin typeface="Noto Serif CJK JP"/>
                <a:cs typeface="Noto Serif CJK JP"/>
              </a:rPr>
              <a:t>行使成熟的技术成果的权利</a:t>
            </a:r>
            <a:r>
              <a:rPr dirty="0" sz="900" spc="-15">
                <a:solidFill>
                  <a:srgbClr val="22373A"/>
                </a:solidFill>
                <a:latin typeface="Noto Serif CJK JP"/>
                <a:cs typeface="Noto Serif CJK JP"/>
              </a:rPr>
              <a:t>，包括使用其中的技术内容、技术手段和技术实施方式。</a:t>
            </a:r>
            <a:endParaRPr sz="900">
              <a:latin typeface="Noto Serif CJK JP"/>
              <a:cs typeface="Noto Serif CJK JP"/>
            </a:endParaRPr>
          </a:p>
          <a:p>
            <a:pPr algn="just" lvl="1" marL="365125" marR="5080" indent="-141605">
              <a:lnSpc>
                <a:spcPct val="116700"/>
              </a:lnSpc>
              <a:buFont typeface="Trebuchet MS"/>
              <a:buAutoNum type="arabicPeriod"/>
              <a:tabLst>
                <a:tab pos="365125" algn="l"/>
              </a:tabLst>
            </a:pPr>
            <a:r>
              <a:rPr dirty="0" sz="900" spc="-10">
                <a:solidFill>
                  <a:srgbClr val="22373A"/>
                </a:solidFill>
                <a:latin typeface="Noto Serif CJK JP"/>
                <a:cs typeface="Noto Serif CJK JP"/>
              </a:rPr>
              <a:t>对</a:t>
            </a:r>
            <a:r>
              <a:rPr dirty="0" sz="900" spc="-10" b="1">
                <a:solidFill>
                  <a:srgbClr val="22373A"/>
                </a:solidFill>
                <a:latin typeface="Noto Serif CJK JP"/>
                <a:cs typeface="Noto Serif CJK JP"/>
              </a:rPr>
              <a:t>其他类型的技术合同</a:t>
            </a:r>
            <a:r>
              <a:rPr dirty="0" sz="900" spc="-15">
                <a:solidFill>
                  <a:srgbClr val="22373A"/>
                </a:solidFill>
                <a:latin typeface="Noto Serif CJK JP"/>
                <a:cs typeface="Noto Serif CJK JP"/>
              </a:rPr>
              <a:t>而言，技术合同指向的是订立这一类型合同</a:t>
            </a:r>
            <a:r>
              <a:rPr dirty="0" sz="900" spc="-10">
                <a:solidFill>
                  <a:srgbClr val="22373A"/>
                </a:solidFill>
                <a:latin typeface="Noto Serif CJK JP"/>
                <a:cs typeface="Noto Serif CJK JP"/>
              </a:rPr>
              <a:t>目的的</a:t>
            </a:r>
            <a:r>
              <a:rPr dirty="0" sz="900" spc="-10">
                <a:solidFill>
                  <a:srgbClr val="FF0000"/>
                </a:solidFill>
                <a:latin typeface="Noto Serif CJK JP"/>
                <a:cs typeface="Noto Serif CJK JP"/>
              </a:rPr>
              <a:t>技术表现形式</a:t>
            </a:r>
            <a:r>
              <a:rPr dirty="0" sz="900" spc="-15">
                <a:solidFill>
                  <a:srgbClr val="22373A"/>
                </a:solidFill>
                <a:latin typeface="Noto Serif CJK JP"/>
                <a:cs typeface="Noto Serif CJK JP"/>
              </a:rPr>
              <a:t>，以技术服务合同为例，其指向的标的应是提供技术解决某类型技术问题的服务。</a:t>
            </a:r>
            <a:endParaRPr sz="900">
              <a:latin typeface="Noto Serif CJK JP"/>
              <a:cs typeface="Noto Serif CJK JP"/>
            </a:endParaRPr>
          </a:p>
          <a:p>
            <a:pPr algn="just" marL="111760" marR="17145" indent="-99695">
              <a:lnSpc>
                <a:spcPct val="114599"/>
              </a:lnSpc>
              <a:spcBef>
                <a:spcPts val="315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合同标的作为技术合同的核心，其在合同中的表述应当足够</a:t>
            </a:r>
            <a:r>
              <a:rPr dirty="0" sz="1000" spc="-30">
                <a:solidFill>
                  <a:srgbClr val="FF0000"/>
                </a:solidFill>
                <a:latin typeface="Noto Serif CJK JP"/>
                <a:cs typeface="Noto Serif CJK JP"/>
              </a:rPr>
              <a:t>清晰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明确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，从而便利技术合同其他各条款订立围绕合同标的展开。但又由于技术问题的复杂性，很多合同标的在文字表述上做到足够</a:t>
            </a: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</a:rPr>
              <a:t>清晰是困难的。</a:t>
            </a:r>
            <a:endParaRPr sz="1000">
              <a:latin typeface="Noto Serif CJK JP"/>
              <a:cs typeface="Noto Serif CJK JP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3072130" cy="25400"/>
            </a:xfrm>
            <a:custGeom>
              <a:avLst/>
              <a:gdLst/>
              <a:ahLst/>
              <a:cxnLst/>
              <a:rect l="l" t="t" r="r" b="b"/>
              <a:pathLst>
                <a:path w="3072130" h="25400">
                  <a:moveTo>
                    <a:pt x="0" y="25305"/>
                  </a:moveTo>
                  <a:lnTo>
                    <a:pt x="0" y="0"/>
                  </a:lnTo>
                  <a:lnTo>
                    <a:pt x="3072066" y="0"/>
                  </a:lnTo>
                  <a:lnTo>
                    <a:pt x="3072066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 b="1">
                <a:latin typeface="Noto Serif CJK JP"/>
                <a:cs typeface="Noto Serif CJK JP"/>
              </a:rPr>
              <a:t>合同履行与违约问题</a:t>
            </a:r>
            <a:r>
              <a:rPr dirty="0" spc="155"/>
              <a:t>-</a:t>
            </a:r>
            <a:r>
              <a:rPr dirty="0" spc="-30" b="1">
                <a:latin typeface="Noto Serif CJK JP"/>
                <a:cs typeface="Noto Serif CJK JP"/>
              </a:rPr>
              <a:t>技术资料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0773" y="1385259"/>
            <a:ext cx="3760470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技术资料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作为技术开发和实施中的重要文件，也是合同标的得以</a:t>
            </a:r>
            <a:r>
              <a:rPr dirty="0" sz="1000" spc="-40">
                <a:solidFill>
                  <a:srgbClr val="22373A"/>
                </a:solidFill>
                <a:latin typeface="Noto Serif CJK JP"/>
                <a:cs typeface="Noto Serif CJK JP"/>
              </a:rPr>
              <a:t>履行的重要环节，技术资料是否完整，真实、可靠，直接关系到受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让方能否顺利实施转让的技术，当合同中明确约定所应提交的技术资料与提交形式时，合同标的的履行目的才能更好的实现。</a:t>
            </a:r>
            <a:endParaRPr sz="1000">
              <a:latin typeface="Noto Serif CJK JP"/>
              <a:cs typeface="Noto Serif CJK JP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3379470" cy="25400"/>
            </a:xfrm>
            <a:custGeom>
              <a:avLst/>
              <a:gdLst/>
              <a:ahLst/>
              <a:cxnLst/>
              <a:rect l="l" t="t" r="r" b="b"/>
              <a:pathLst>
                <a:path w="3379470" h="25400">
                  <a:moveTo>
                    <a:pt x="0" y="25305"/>
                  </a:moveTo>
                  <a:lnTo>
                    <a:pt x="0" y="0"/>
                  </a:lnTo>
                  <a:lnTo>
                    <a:pt x="3379266" y="0"/>
                  </a:lnTo>
                  <a:lnTo>
                    <a:pt x="3379266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6330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 b="1">
                <a:latin typeface="Noto Serif CJK JP"/>
                <a:cs typeface="Noto Serif CJK JP"/>
              </a:rPr>
              <a:t>其他问题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9402" y="823004"/>
            <a:ext cx="3846195" cy="184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1925" marR="5080" indent="-140970">
              <a:lnSpc>
                <a:spcPct val="114599"/>
              </a:lnSpc>
              <a:spcBef>
                <a:spcPts val="100"/>
              </a:spcBef>
              <a:buFont typeface="Trebuchet MS"/>
              <a:buAutoNum type="arabicPeriod"/>
              <a:tabLst>
                <a:tab pos="163195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融资与投资问题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：科技成果转化过程中需要较大的资金投入。</a:t>
            </a:r>
            <a:r>
              <a:rPr dirty="0" sz="1000" spc="-50">
                <a:solidFill>
                  <a:srgbClr val="FF0000"/>
                </a:solidFill>
                <a:latin typeface="Noto Serif CJK JP"/>
                <a:cs typeface="Noto Serif CJK JP"/>
              </a:rPr>
              <a:t>投</a:t>
            </a:r>
            <a:r>
              <a:rPr dirty="0" sz="1000" spc="500">
                <a:solidFill>
                  <a:srgbClr val="FF0000"/>
                </a:solidFill>
                <a:latin typeface="Noto Serif CJK JP"/>
                <a:cs typeface="Noto Serif CJK JP"/>
              </a:rPr>
              <a:t> </a:t>
            </a:r>
            <a:r>
              <a:rPr dirty="0" sz="1000" spc="500">
                <a:solidFill>
                  <a:srgbClr val="FF0000"/>
                </a:solidFill>
                <a:latin typeface="Noto Serif CJK JP"/>
                <a:cs typeface="Noto Serif CJK JP"/>
              </a:rPr>
              <a:t>	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资方对成果的可行性、盈利性评估不准确会导致投资失败</a:t>
            </a: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</a:rPr>
              <a:t>。同时，</a:t>
            </a: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</a:rPr>
              <a:t>	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对投资协议的不履行或不恰当履行，可能引发投资方和技术方之间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	</a:t>
            </a: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</a:rPr>
              <a:t>的法律纠纷。</a:t>
            </a:r>
            <a:endParaRPr sz="1000">
              <a:latin typeface="Noto Serif CJK JP"/>
              <a:cs typeface="Noto Serif CJK JP"/>
            </a:endParaRPr>
          </a:p>
          <a:p>
            <a:pPr algn="just" marL="161925" marR="131445" indent="-149225">
              <a:lnSpc>
                <a:spcPct val="114599"/>
              </a:lnSpc>
              <a:spcBef>
                <a:spcPts val="295"/>
              </a:spcBef>
              <a:buFont typeface="Trebuchet MS"/>
              <a:buAutoNum type="arabicPeriod"/>
              <a:tabLst>
                <a:tab pos="163195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监管合规问题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：科技产品在进入市场前</a:t>
            </a:r>
            <a:r>
              <a:rPr dirty="0" sz="1000" spc="-15">
                <a:solidFill>
                  <a:srgbClr val="FF0000"/>
                </a:solidFill>
                <a:latin typeface="Noto Serif CJK JP"/>
                <a:cs typeface="Noto Serif CJK JP"/>
              </a:rPr>
              <a:t>需满足特定的行业标准和</a:t>
            </a:r>
            <a:r>
              <a:rPr dirty="0" sz="1000" spc="-15">
                <a:solidFill>
                  <a:srgbClr val="FF0000"/>
                </a:solidFill>
                <a:latin typeface="Noto Serif CJK JP"/>
                <a:cs typeface="Noto Serif CJK JP"/>
              </a:rPr>
              <a:t>	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法规要求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。如果未能符合，可能导致产品无法上市或召回，也会	影响其市场化过程，尤其像是医疗器械、药品等。</a:t>
            </a:r>
            <a:endParaRPr sz="1000">
              <a:latin typeface="Noto Serif CJK JP"/>
              <a:cs typeface="Noto Serif CJK JP"/>
            </a:endParaRPr>
          </a:p>
          <a:p>
            <a:pPr algn="just" marL="163195" marR="131445" indent="-151130">
              <a:lnSpc>
                <a:spcPct val="114599"/>
              </a:lnSpc>
              <a:spcBef>
                <a:spcPts val="300"/>
              </a:spcBef>
              <a:buFont typeface="Trebuchet MS"/>
              <a:buAutoNum type="arabicPeriod"/>
              <a:tabLst>
                <a:tab pos="163195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创业公司的法律风险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：创业公司在成果转化时可能会面临</a:t>
            </a:r>
            <a:r>
              <a:rPr dirty="0" sz="1000" spc="-25">
                <a:solidFill>
                  <a:srgbClr val="FF0000"/>
                </a:solidFill>
                <a:latin typeface="Noto Serif CJK JP"/>
                <a:cs typeface="Noto Serif CJK JP"/>
              </a:rPr>
              <a:t>股权结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构不合理、治理机制不完善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等问题，这些都可能导致内部管理混乱，影响决策的效率和正确性。</a:t>
            </a:r>
            <a:endParaRPr sz="1000">
              <a:latin typeface="Noto Serif CJK JP"/>
              <a:cs typeface="Noto Serif CJK JP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3686810" cy="25400"/>
            </a:xfrm>
            <a:custGeom>
              <a:avLst/>
              <a:gdLst/>
              <a:ahLst/>
              <a:cxnLst/>
              <a:rect l="l" t="t" r="r" b="b"/>
              <a:pathLst>
                <a:path w="3686810" h="25400">
                  <a:moveTo>
                    <a:pt x="0" y="25305"/>
                  </a:moveTo>
                  <a:lnTo>
                    <a:pt x="0" y="0"/>
                  </a:lnTo>
                  <a:lnTo>
                    <a:pt x="3686467" y="0"/>
                  </a:lnTo>
                  <a:lnTo>
                    <a:pt x="3686467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3332"/>
            <a:ext cx="9366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22373A"/>
                </a:solidFill>
                <a:latin typeface="Noto Serif CJK JP"/>
                <a:cs typeface="Noto Serif CJK JP"/>
                <a:hlinkClick r:id="rId2" action="ppaction://hlinksldjump"/>
              </a:rPr>
              <a:t>思考与建议</a:t>
            </a:r>
            <a:endParaRPr sz="1400">
              <a:latin typeface="Noto Serif CJK JP"/>
              <a:cs typeface="Noto Serif CJK JP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68811"/>
            <a:ext cx="2783840" cy="25400"/>
            <a:chOff x="912215" y="1768811"/>
            <a:chExt cx="2783840" cy="2540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68811"/>
              <a:ext cx="2783840" cy="25400"/>
            </a:xfrm>
            <a:custGeom>
              <a:avLst/>
              <a:gdLst/>
              <a:ahLst/>
              <a:cxnLst/>
              <a:rect l="l" t="t" r="r" b="b"/>
              <a:pathLst>
                <a:path w="2783840" h="25400">
                  <a:moveTo>
                    <a:pt x="0" y="25305"/>
                  </a:moveTo>
                  <a:lnTo>
                    <a:pt x="0" y="0"/>
                  </a:lnTo>
                  <a:lnTo>
                    <a:pt x="2783598" y="0"/>
                  </a:lnTo>
                  <a:lnTo>
                    <a:pt x="27835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68811"/>
              <a:ext cx="2226945" cy="25400"/>
            </a:xfrm>
            <a:custGeom>
              <a:avLst/>
              <a:gdLst/>
              <a:ahLst/>
              <a:cxnLst/>
              <a:rect l="l" t="t" r="r" b="b"/>
              <a:pathLst>
                <a:path w="2226945" h="25400">
                  <a:moveTo>
                    <a:pt x="0" y="25305"/>
                  </a:moveTo>
                  <a:lnTo>
                    <a:pt x="0" y="0"/>
                  </a:lnTo>
                  <a:lnTo>
                    <a:pt x="2226881" y="0"/>
                  </a:lnTo>
                  <a:lnTo>
                    <a:pt x="2226881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7848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 b="1">
                <a:latin typeface="Noto Serif CJK JP"/>
                <a:cs typeface="Noto Serif CJK JP"/>
              </a:rPr>
              <a:t>思考与建议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0773" y="822268"/>
            <a:ext cx="3667760" cy="184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11760" marR="5080" indent="-99695">
              <a:lnSpc>
                <a:spcPct val="114599"/>
              </a:lnSpc>
              <a:spcBef>
                <a:spcPts val="100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明确政府、高校、科研机构及国有企业在技术转化运用中的责任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和义务，并在此基础上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提高法律规范性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，增强法律的规范和限制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功能，加强程序性和处罚性规定，特别是</a:t>
            </a:r>
            <a:r>
              <a:rPr dirty="0" sz="1000" spc="-15">
                <a:solidFill>
                  <a:srgbClr val="FF0000"/>
                </a:solidFill>
                <a:latin typeface="Noto Serif CJK JP"/>
                <a:cs typeface="Noto Serif CJK JP"/>
              </a:rPr>
              <a:t>加大对虚假转移转化行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为的惩处力度</a:t>
            </a:r>
            <a:r>
              <a:rPr dirty="0" sz="1000" spc="-50">
                <a:solidFill>
                  <a:srgbClr val="22373A"/>
                </a:solidFill>
                <a:latin typeface="Noto Serif CJK JP"/>
                <a:cs typeface="Noto Serif CJK JP"/>
              </a:rPr>
              <a:t>。</a:t>
            </a:r>
            <a:endParaRPr sz="1000">
              <a:latin typeface="Noto Serif CJK JP"/>
              <a:cs typeface="Noto Serif CJK JP"/>
            </a:endParaRPr>
          </a:p>
          <a:p>
            <a:pPr algn="just" marL="111760" marR="5080" indent="-99695">
              <a:lnSpc>
                <a:spcPct val="114599"/>
              </a:lnSpc>
              <a:spcBef>
                <a:spcPts val="295"/>
              </a:spcBef>
              <a:buClr>
                <a:srgbClr val="22373A"/>
              </a:buClr>
              <a:buFont typeface="Trebuchet MS"/>
              <a:buChar char="•"/>
              <a:tabLst>
                <a:tab pos="111760" algn="l"/>
              </a:tabLst>
            </a:pP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构建促进科技成果转化运用的政策体系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，设计相关的投入政策。包括但不限于有意识地采购核心技术并推广应用、提高技术转移收入的应税起点和制定非职务发明人激励政策等等。</a:t>
            </a:r>
            <a:endParaRPr sz="1000">
              <a:latin typeface="Noto Serif CJK JP"/>
              <a:cs typeface="Noto Serif CJK JP"/>
            </a:endParaRPr>
          </a:p>
          <a:p>
            <a:pPr algn="just" marL="111760" marR="5080" indent="-99695">
              <a:lnSpc>
                <a:spcPct val="114599"/>
              </a:lnSpc>
              <a:spcBef>
                <a:spcPts val="300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在技术开发合同中，设定明确的项目里程碑和相应的验收标准以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有效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监控项目进度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，并作为付款和继续合作的依据。这些标准应具体、可量化，并且双方认可。</a:t>
            </a:r>
            <a:endParaRPr sz="1000">
              <a:latin typeface="Noto Serif CJK JP"/>
              <a:cs typeface="Noto Serif CJK JP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3994150" cy="25400"/>
            </a:xfrm>
            <a:custGeom>
              <a:avLst/>
              <a:gdLst/>
              <a:ahLst/>
              <a:cxnLst/>
              <a:rect l="l" t="t" r="r" b="b"/>
              <a:pathLst>
                <a:path w="3994150" h="25400">
                  <a:moveTo>
                    <a:pt x="0" y="25305"/>
                  </a:moveTo>
                  <a:lnTo>
                    <a:pt x="0" y="0"/>
                  </a:lnTo>
                  <a:lnTo>
                    <a:pt x="3993667" y="0"/>
                  </a:lnTo>
                  <a:lnTo>
                    <a:pt x="3993667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REFERENCES</a:t>
            </a:r>
            <a:r>
              <a:rPr dirty="0" spc="225"/>
              <a:t> </a:t>
            </a:r>
            <a:r>
              <a:rPr dirty="0" spc="20"/>
              <a:t>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51173"/>
            <a:ext cx="3893820" cy="2310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545" indent="-7620">
              <a:lnSpc>
                <a:spcPct val="114599"/>
              </a:lnSpc>
              <a:spcBef>
                <a:spcPts val="100"/>
              </a:spcBef>
              <a:buFont typeface="Trebuchet MS"/>
              <a:buAutoNum type="arabicPlain"/>
              <a:tabLst>
                <a:tab pos="176530" algn="l"/>
              </a:tabLst>
            </a:pP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	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宋河发</a:t>
            </a:r>
            <a:r>
              <a:rPr dirty="0" sz="1000" spc="-95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李振兴</a:t>
            </a:r>
            <a:r>
              <a:rPr dirty="0" sz="1000" spc="-95">
                <a:solidFill>
                  <a:srgbClr val="22373A"/>
                </a:solidFill>
                <a:latin typeface="Trebuchet MS"/>
                <a:cs typeface="Trebuchet MS"/>
              </a:rPr>
              <a:t>. 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影响制约科技成果转化和知识产权运用的问题分析</a:t>
            </a:r>
            <a:r>
              <a:rPr dirty="0" sz="1000" spc="-5">
                <a:solidFill>
                  <a:srgbClr val="22373A"/>
                </a:solidFill>
                <a:latin typeface="Noto Serif CJK JP"/>
                <a:cs typeface="Noto Serif CJK JP"/>
              </a:rPr>
              <a:t>与对策研究 </a:t>
            </a:r>
            <a:r>
              <a:rPr dirty="0" sz="1000" spc="-120">
                <a:solidFill>
                  <a:srgbClr val="22373A"/>
                </a:solidFill>
                <a:latin typeface="Trebuchet MS"/>
                <a:cs typeface="Trebuchet MS"/>
              </a:rPr>
              <a:t>[J].</a:t>
            </a: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中国科学院院刊</a:t>
            </a:r>
            <a:r>
              <a:rPr dirty="0" sz="1000" spc="-90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2014, </a:t>
            </a:r>
            <a:r>
              <a:rPr dirty="0" sz="1000" spc="-60">
                <a:solidFill>
                  <a:srgbClr val="22373A"/>
                </a:solidFill>
                <a:latin typeface="Trebuchet MS"/>
                <a:cs typeface="Trebuchet MS"/>
              </a:rPr>
              <a:t>29(5):10.DOI:CNKI:SUN:KYYX.0.2014-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05-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004.</a:t>
            </a:r>
            <a:endParaRPr sz="1000">
              <a:latin typeface="Trebuchet MS"/>
              <a:cs typeface="Trebuchet MS"/>
            </a:endParaRPr>
          </a:p>
          <a:p>
            <a:pPr marL="12700" marR="50800" indent="175260">
              <a:lnSpc>
                <a:spcPct val="114599"/>
              </a:lnSpc>
              <a:spcBef>
                <a:spcPts val="495"/>
              </a:spcBef>
              <a:buFont typeface="Trebuchet MS"/>
              <a:buAutoNum type="arabicPlain"/>
              <a:tabLst>
                <a:tab pos="187960" algn="l"/>
              </a:tabLst>
            </a:pP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黄苏凤</a:t>
            </a:r>
            <a:r>
              <a:rPr dirty="0" sz="1000" spc="-95">
                <a:solidFill>
                  <a:srgbClr val="22373A"/>
                </a:solidFill>
                <a:latin typeface="Trebuchet MS"/>
                <a:cs typeface="Trebuchet MS"/>
              </a:rPr>
              <a:t>. 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中南大学</a:t>
            </a:r>
            <a:r>
              <a:rPr dirty="0" sz="1000" spc="-95">
                <a:solidFill>
                  <a:srgbClr val="22373A"/>
                </a:solidFill>
                <a:latin typeface="Trebuchet MS"/>
                <a:cs typeface="Trebuchet MS"/>
              </a:rPr>
              <a:t>” 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学科性公司制</a:t>
            </a:r>
            <a:r>
              <a:rPr dirty="0" sz="1000" spc="-95">
                <a:solidFill>
                  <a:srgbClr val="22373A"/>
                </a:solidFill>
                <a:latin typeface="Trebuchet MS"/>
                <a:cs typeface="Trebuchet MS"/>
              </a:rPr>
              <a:t>” 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科技成果转化模式研究 </a:t>
            </a:r>
            <a:r>
              <a:rPr dirty="0" sz="1000" spc="-65">
                <a:solidFill>
                  <a:srgbClr val="22373A"/>
                </a:solidFill>
                <a:latin typeface="Trebuchet MS"/>
                <a:cs typeface="Trebuchet MS"/>
              </a:rPr>
              <a:t>[D].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30">
                <a:solidFill>
                  <a:srgbClr val="22373A"/>
                </a:solidFill>
                <a:latin typeface="Noto Serif CJK JP"/>
                <a:cs typeface="Noto Serif CJK JP"/>
              </a:rPr>
              <a:t>广西</a:t>
            </a:r>
            <a:r>
              <a:rPr dirty="0" sz="1000" spc="20">
                <a:solidFill>
                  <a:srgbClr val="22373A"/>
                </a:solidFill>
                <a:latin typeface="Noto Serif CJK JP"/>
                <a:cs typeface="Noto Serif CJK JP"/>
              </a:rPr>
              <a:t>大学 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[2024-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04-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16].DOI:10.7666/d.y1319377.</a:t>
            </a:r>
            <a:endParaRPr sz="1000">
              <a:latin typeface="Trebuchet MS"/>
              <a:cs typeface="Trebuchet MS"/>
            </a:endParaRPr>
          </a:p>
          <a:p>
            <a:pPr marL="12700" marR="69215" indent="176530">
              <a:lnSpc>
                <a:spcPct val="114599"/>
              </a:lnSpc>
              <a:spcBef>
                <a:spcPts val="500"/>
              </a:spcBef>
              <a:buFont typeface="Trebuchet MS"/>
              <a:buAutoNum type="arabicPlain"/>
              <a:tabLst>
                <a:tab pos="189230" algn="l"/>
              </a:tabLst>
            </a:pP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徐波</a:t>
            </a:r>
            <a:r>
              <a:rPr dirty="0" sz="1000" spc="-95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唐梅军</a:t>
            </a:r>
            <a:r>
              <a:rPr dirty="0" sz="1000" spc="-95">
                <a:solidFill>
                  <a:srgbClr val="22373A"/>
                </a:solidFill>
                <a:latin typeface="Trebuchet MS"/>
                <a:cs typeface="Trebuchet MS"/>
              </a:rPr>
              <a:t>. 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高校科技成果转化的难点和失败原因分析 </a:t>
            </a:r>
            <a:r>
              <a:rPr dirty="0" sz="1000" spc="-120">
                <a:solidFill>
                  <a:srgbClr val="22373A"/>
                </a:solidFill>
                <a:latin typeface="Trebuchet MS"/>
                <a:cs typeface="Trebuchet MS"/>
              </a:rPr>
              <a:t>[J].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Noto Serif CJK JP"/>
                <a:cs typeface="Noto Serif CJK JP"/>
              </a:rPr>
              <a:t>技术与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市场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dirty="0" sz="1000" spc="-75">
                <a:solidFill>
                  <a:srgbClr val="22373A"/>
                </a:solidFill>
                <a:latin typeface="Trebuchet MS"/>
                <a:cs typeface="Trebuchet MS"/>
              </a:rPr>
              <a:t>2018,</a:t>
            </a:r>
            <a:r>
              <a:rPr dirty="0" sz="1000" spc="1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25(2):4.DOI:CNKI:SUN:JSYS.0.2018-</a:t>
            </a:r>
            <a:r>
              <a:rPr dirty="0" sz="1000" spc="-40">
                <a:solidFill>
                  <a:srgbClr val="22373A"/>
                </a:solidFill>
                <a:latin typeface="Trebuchet MS"/>
                <a:cs typeface="Trebuchet MS"/>
              </a:rPr>
              <a:t>02-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021.</a:t>
            </a:r>
            <a:endParaRPr sz="1000">
              <a:latin typeface="Trebuchet MS"/>
              <a:cs typeface="Trebuchet MS"/>
            </a:endParaRPr>
          </a:p>
          <a:p>
            <a:pPr marL="12700" marR="5080" indent="179070">
              <a:lnSpc>
                <a:spcPct val="114599"/>
              </a:lnSpc>
              <a:spcBef>
                <a:spcPts val="495"/>
              </a:spcBef>
              <a:buAutoNum type="arabicPlain"/>
              <a:tabLst>
                <a:tab pos="191770" algn="l"/>
              </a:tabLst>
            </a:pPr>
            <a:r>
              <a:rPr dirty="0" sz="1000" spc="-50">
                <a:solidFill>
                  <a:srgbClr val="22373A"/>
                </a:solidFill>
                <a:latin typeface="Trebuchet MS"/>
                <a:cs typeface="Trebuchet MS"/>
              </a:rPr>
              <a:t>Jian</a:t>
            </a:r>
            <a:r>
              <a:rPr dirty="0" sz="1000" spc="-1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65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Min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65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Qinghui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90">
                <a:solidFill>
                  <a:srgbClr val="22373A"/>
                </a:solidFill>
                <a:latin typeface="Trebuchet MS"/>
                <a:cs typeface="Trebuchet MS"/>
              </a:rPr>
              <a:t>,et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22373A"/>
                </a:solidFill>
                <a:latin typeface="Trebuchet MS"/>
                <a:cs typeface="Trebuchet MS"/>
              </a:rPr>
              <a:t>al.The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Blind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Spots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Transformation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Scientific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Technological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Achievements Policy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Its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Countermeasures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Universities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Perspective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3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Cognitive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Differences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Core Stakeholders[J].Science</a:t>
            </a:r>
            <a:r>
              <a:rPr dirty="0" sz="1000" spc="254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Technology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Progress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dirty="0" sz="1000" spc="-50">
                <a:solidFill>
                  <a:srgbClr val="22373A"/>
                </a:solidFill>
                <a:latin typeface="Trebuchet MS"/>
                <a:cs typeface="Trebuchet MS"/>
              </a:rPr>
              <a:t>Policy,</a:t>
            </a:r>
            <a:r>
              <a:rPr dirty="0" sz="1000" spc="3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2019.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4300855" cy="25400"/>
            </a:xfrm>
            <a:custGeom>
              <a:avLst/>
              <a:gdLst/>
              <a:ahLst/>
              <a:cxnLst/>
              <a:rect l="l" t="t" r="r" b="b"/>
              <a:pathLst>
                <a:path w="4300855" h="25400">
                  <a:moveTo>
                    <a:pt x="0" y="25305"/>
                  </a:moveTo>
                  <a:lnTo>
                    <a:pt x="0" y="0"/>
                  </a:lnTo>
                  <a:lnTo>
                    <a:pt x="4300855" y="0"/>
                  </a:lnTo>
                  <a:lnTo>
                    <a:pt x="43008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50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0896" y="63726"/>
            <a:ext cx="32956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 b="1">
                <a:solidFill>
                  <a:srgbClr val="F9F9F9"/>
                </a:solidFill>
                <a:latin typeface="Noto Serif CJK JP"/>
                <a:cs typeface="Noto Serif CJK JP"/>
              </a:rPr>
              <a:t>目录</a:t>
            </a:r>
            <a:endParaRPr sz="1200">
              <a:latin typeface="Noto Serif CJK JP"/>
              <a:cs typeface="Noto Serif CJK JP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602963"/>
            <a:ext cx="2381250" cy="2183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Font typeface="Trebuchet MS"/>
              <a:buAutoNum type="arabicPeriod"/>
              <a:tabLst>
                <a:tab pos="137160" algn="l"/>
              </a:tabLst>
            </a:pPr>
            <a:r>
              <a:rPr dirty="0" sz="1000" spc="-30">
                <a:solidFill>
                  <a:srgbClr val="22373A"/>
                </a:solidFill>
                <a:latin typeface="Noto Serif CJK JP"/>
                <a:cs typeface="Noto Serif CJK JP"/>
                <a:hlinkClick r:id="rId2" action="ppaction://hlinksldjump"/>
              </a:rPr>
              <a:t>引言</a:t>
            </a:r>
            <a:endParaRPr sz="1000">
              <a:latin typeface="Noto Serif CJK JP"/>
              <a:cs typeface="Noto Serif CJK JP"/>
            </a:endParaRPr>
          </a:p>
          <a:p>
            <a:pPr marL="145415" indent="-132715">
              <a:lnSpc>
                <a:spcPct val="100000"/>
              </a:lnSpc>
              <a:spcBef>
                <a:spcPts val="1565"/>
              </a:spcBef>
              <a:buFont typeface="Trebuchet MS"/>
              <a:buAutoNum type="arabicPeriod"/>
              <a:tabLst>
                <a:tab pos="145415" algn="l"/>
              </a:tabLst>
            </a:pP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  <a:hlinkClick r:id="rId3" action="ppaction://hlinksldjump"/>
              </a:rPr>
              <a:t>科技成果转化模式</a:t>
            </a:r>
            <a:endParaRPr sz="1000">
              <a:latin typeface="Noto Serif CJK JP"/>
              <a:cs typeface="Noto Serif CJK JP"/>
            </a:endParaRPr>
          </a:p>
          <a:p>
            <a:pPr marL="342900" indent="-316230">
              <a:lnSpc>
                <a:spcPct val="100000"/>
              </a:lnSpc>
              <a:spcBef>
                <a:spcPts val="675"/>
              </a:spcBef>
              <a:buFont typeface="Trebuchet MS"/>
              <a:buAutoNum type="arabicPeriod"/>
              <a:tabLst>
                <a:tab pos="34290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  <a:hlinkClick r:id="rId4" action="ppaction://hlinksldjump"/>
              </a:rPr>
              <a:t>通过合同安排取得科技成果相关权利</a:t>
            </a:r>
            <a:endParaRPr sz="1000">
              <a:latin typeface="Noto Serif CJK JP"/>
              <a:cs typeface="Noto Serif CJK JP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000" spc="-65">
                <a:solidFill>
                  <a:srgbClr val="22373A"/>
                </a:solidFill>
                <a:latin typeface="Trebuchet MS"/>
                <a:cs typeface="Trebuchet MS"/>
              </a:rPr>
              <a:t>3.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  <a:hlinkClick r:id="rId5" action="ppaction://hlinksldjump"/>
              </a:rPr>
              <a:t>科技成果转化失败的法律问题分析</a:t>
            </a:r>
            <a:endParaRPr sz="1000">
              <a:latin typeface="Noto Serif CJK JP"/>
              <a:cs typeface="Noto Serif CJK JP"/>
            </a:endParaRPr>
          </a:p>
          <a:p>
            <a:pPr marL="342900" indent="-316230">
              <a:lnSpc>
                <a:spcPct val="100000"/>
              </a:lnSpc>
              <a:spcBef>
                <a:spcPts val="675"/>
              </a:spcBef>
              <a:buFont typeface="Trebuchet MS"/>
              <a:buAutoNum type="arabicPeriod"/>
              <a:tabLst>
                <a:tab pos="342900" algn="l"/>
              </a:tabLst>
            </a:pP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  <a:hlinkClick r:id="rId6" action="ppaction://hlinksldjump"/>
              </a:rPr>
              <a:t>侵犯知识产权问题</a:t>
            </a:r>
            <a:endParaRPr sz="1000">
              <a:latin typeface="Noto Serif CJK JP"/>
              <a:cs typeface="Noto Serif CJK JP"/>
            </a:endParaRPr>
          </a:p>
          <a:p>
            <a:pPr marL="342900" indent="-316230">
              <a:lnSpc>
                <a:spcPct val="100000"/>
              </a:lnSpc>
              <a:spcBef>
                <a:spcPts val="670"/>
              </a:spcBef>
              <a:buFont typeface="Trebuchet MS"/>
              <a:buAutoNum type="arabicPeriod"/>
              <a:tabLst>
                <a:tab pos="34290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  <a:hlinkClick r:id="rId7" action="ppaction://hlinksldjump"/>
              </a:rPr>
              <a:t>合同履行与违约问题</a:t>
            </a:r>
            <a:endParaRPr sz="1000">
              <a:latin typeface="Noto Serif CJK JP"/>
              <a:cs typeface="Noto Serif CJK JP"/>
            </a:endParaRPr>
          </a:p>
          <a:p>
            <a:pPr marL="342900" indent="-316230">
              <a:lnSpc>
                <a:spcPct val="100000"/>
              </a:lnSpc>
              <a:spcBef>
                <a:spcPts val="675"/>
              </a:spcBef>
              <a:buFont typeface="Trebuchet MS"/>
              <a:buAutoNum type="arabicPeriod"/>
              <a:tabLst>
                <a:tab pos="342900" algn="l"/>
              </a:tabLst>
            </a:pP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  <a:hlinkClick r:id="rId8" action="ppaction://hlinksldjump"/>
              </a:rPr>
              <a:t>其他问题</a:t>
            </a:r>
            <a:endParaRPr sz="1000">
              <a:latin typeface="Noto Serif CJK JP"/>
              <a:cs typeface="Noto Serif CJK JP"/>
            </a:endParaRPr>
          </a:p>
          <a:p>
            <a:pPr marL="150495" indent="-137795">
              <a:lnSpc>
                <a:spcPct val="100000"/>
              </a:lnSpc>
              <a:spcBef>
                <a:spcPts val="1565"/>
              </a:spcBef>
              <a:buFont typeface="Trebuchet MS"/>
              <a:buAutoNum type="arabicPeriod"/>
              <a:tabLst>
                <a:tab pos="150495" algn="l"/>
              </a:tabLst>
            </a:pP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  <a:hlinkClick r:id="rId9" action="ppaction://hlinksldjump"/>
              </a:rPr>
              <a:t>思考与建议</a:t>
            </a:r>
            <a:endParaRPr sz="1000">
              <a:latin typeface="Noto Serif CJK JP"/>
              <a:cs typeface="Noto Serif CJK JP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59465" y="3190521"/>
            <a:ext cx="622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7" name="object 7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430745"/>
              <a:ext cx="307340" cy="25400"/>
            </a:xfrm>
            <a:custGeom>
              <a:avLst/>
              <a:gdLst/>
              <a:ahLst/>
              <a:cxnLst/>
              <a:rect l="l" t="t" r="r" b="b"/>
              <a:pathLst>
                <a:path w="307340" h="25400">
                  <a:moveTo>
                    <a:pt x="0" y="25305"/>
                  </a:moveTo>
                  <a:lnTo>
                    <a:pt x="0" y="0"/>
                  </a:lnTo>
                  <a:lnTo>
                    <a:pt x="307199" y="0"/>
                  </a:lnTo>
                  <a:lnTo>
                    <a:pt x="307199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REFERENCES</a:t>
            </a:r>
            <a:r>
              <a:rPr dirty="0" spc="225"/>
              <a:t> </a:t>
            </a:r>
            <a:r>
              <a:rPr dirty="0" spc="45"/>
              <a:t>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57599"/>
            <a:ext cx="3761104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[5]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Leqiong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65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Xunlei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65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Zhonghua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6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.Research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dirty="0" sz="1000" spc="-2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Influence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Factors</a:t>
            </a:r>
            <a:r>
              <a:rPr dirty="0" sz="1000" spc="-3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Transformation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Scientific</a:t>
            </a:r>
            <a:r>
              <a:rPr dirty="0" sz="1000" spc="-3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Technological Achievements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Based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Knowledge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Theory[J].World</a:t>
            </a:r>
            <a:r>
              <a:rPr dirty="0" sz="1000" spc="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Sci-</a:t>
            </a:r>
            <a:r>
              <a:rPr dirty="0" sz="1000" spc="-50">
                <a:solidFill>
                  <a:srgbClr val="22373A"/>
                </a:solidFill>
                <a:latin typeface="Trebuchet MS"/>
                <a:cs typeface="Trebuchet MS"/>
              </a:rPr>
              <a:t>Tech</a:t>
            </a:r>
            <a:r>
              <a:rPr dirty="0" sz="1000" spc="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dirty="0" sz="1000" spc="31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22373A"/>
                </a:solidFill>
                <a:latin typeface="Trebuchet MS"/>
                <a:cs typeface="Trebuchet MS"/>
              </a:rPr>
              <a:t>D, 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2018.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416336" y="3184052"/>
            <a:ext cx="105410" cy="1504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00" spc="-25">
                <a:solidFill>
                  <a:srgbClr val="22373A"/>
                </a:solidFill>
                <a:latin typeface="Trebuchet MS"/>
                <a:cs typeface="Trebuchet MS"/>
              </a:rPr>
              <a:t>15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744713" y="1460980"/>
            <a:ext cx="1118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latin typeface="Noto Serif CJK JP"/>
                <a:cs typeface="Noto Serif CJK JP"/>
              </a:rPr>
              <a:t>欢迎批评指正</a:t>
            </a:r>
            <a:endParaRPr sz="1400">
              <a:latin typeface="Noto Serif CJK JP"/>
              <a:cs typeface="Noto Serif CJK JP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416336" y="3184052"/>
            <a:ext cx="105410" cy="1504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700" spc="-25">
                <a:solidFill>
                  <a:srgbClr val="22373A"/>
                </a:solidFill>
                <a:latin typeface="Trebuchet MS"/>
                <a:cs typeface="Trebuchet MS"/>
              </a:rPr>
              <a:t>15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3510"/>
            <a:ext cx="3898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 b="1">
                <a:solidFill>
                  <a:srgbClr val="22373A"/>
                </a:solidFill>
                <a:latin typeface="Noto Serif CJK JP"/>
                <a:cs typeface="Noto Serif CJK JP"/>
                <a:hlinkClick r:id="rId2" action="ppaction://hlinksldjump"/>
              </a:rPr>
              <a:t>引言</a:t>
            </a:r>
            <a:endParaRPr sz="1400">
              <a:latin typeface="Noto Serif CJK JP"/>
              <a:cs typeface="Noto Serif CJK JP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68988"/>
            <a:ext cx="2783840" cy="25400"/>
            <a:chOff x="912215" y="1768988"/>
            <a:chExt cx="2783840" cy="2540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68988"/>
              <a:ext cx="2783840" cy="25400"/>
            </a:xfrm>
            <a:custGeom>
              <a:avLst/>
              <a:gdLst/>
              <a:ahLst/>
              <a:cxnLst/>
              <a:rect l="l" t="t" r="r" b="b"/>
              <a:pathLst>
                <a:path w="2783840" h="25400">
                  <a:moveTo>
                    <a:pt x="0" y="25305"/>
                  </a:moveTo>
                  <a:lnTo>
                    <a:pt x="0" y="0"/>
                  </a:lnTo>
                  <a:lnTo>
                    <a:pt x="2783598" y="0"/>
                  </a:lnTo>
                  <a:lnTo>
                    <a:pt x="27835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68988"/>
              <a:ext cx="186055" cy="25400"/>
            </a:xfrm>
            <a:custGeom>
              <a:avLst/>
              <a:gdLst/>
              <a:ahLst/>
              <a:cxnLst/>
              <a:rect l="l" t="t" r="r" b="b"/>
              <a:pathLst>
                <a:path w="186055" h="25400">
                  <a:moveTo>
                    <a:pt x="0" y="25305"/>
                  </a:moveTo>
                  <a:lnTo>
                    <a:pt x="0" y="0"/>
                  </a:lnTo>
                  <a:lnTo>
                    <a:pt x="185569" y="0"/>
                  </a:lnTo>
                  <a:lnTo>
                    <a:pt x="185569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50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0896" y="63726"/>
            <a:ext cx="4108450" cy="1412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5" b="1">
                <a:solidFill>
                  <a:srgbClr val="F9F9F9"/>
                </a:solidFill>
                <a:latin typeface="Noto Serif CJK JP"/>
                <a:cs typeface="Noto Serif CJK JP"/>
              </a:rPr>
              <a:t>引言</a:t>
            </a:r>
            <a:endParaRPr sz="1200">
              <a:latin typeface="Noto Serif CJK JP"/>
              <a:cs typeface="Noto Serif CJK JP"/>
            </a:endParaRPr>
          </a:p>
          <a:p>
            <a:pPr marL="501650" marR="55244" indent="-99695">
              <a:lnSpc>
                <a:spcPct val="114599"/>
              </a:lnSpc>
              <a:spcBef>
                <a:spcPts val="1230"/>
              </a:spcBef>
              <a:buFont typeface="Trebuchet MS"/>
              <a:buChar char="•"/>
              <a:tabLst>
                <a:tab pos="50165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科技成果转化是一项长期、不确定、高风险的系统工程，需要根据具体情况借鉴经验并探索适合自身的策略。</a:t>
            </a:r>
            <a:endParaRPr sz="1000">
              <a:latin typeface="Noto Serif CJK JP"/>
              <a:cs typeface="Noto Serif CJK JP"/>
            </a:endParaRPr>
          </a:p>
          <a:p>
            <a:pPr marL="501650" marR="5080" indent="-99695">
              <a:lnSpc>
                <a:spcPct val="114599"/>
              </a:lnSpc>
            </a:pPr>
            <a:r>
              <a:rPr dirty="0" sz="1000" spc="-165">
                <a:solidFill>
                  <a:srgbClr val="22373A"/>
                </a:solidFill>
                <a:latin typeface="Trebuchet MS"/>
                <a:cs typeface="Trebuchet MS"/>
              </a:rPr>
              <a:t>•</a:t>
            </a:r>
            <a:r>
              <a:rPr dirty="0" sz="1000" spc="5">
                <a:solidFill>
                  <a:srgbClr val="22373A"/>
                </a:solidFill>
                <a:latin typeface="Noto Serif CJK JP"/>
                <a:cs typeface="Noto Serif CJK JP"/>
              </a:rPr>
              <a:t>“魔川—死谷—达尔文海”模型，描述了技术从实验室到市场的多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个关键转化阶段。</a:t>
            </a:r>
            <a:endParaRPr sz="1000">
              <a:latin typeface="Noto Serif CJK JP"/>
              <a:cs typeface="Noto Serif CJK JP"/>
            </a:endParaRPr>
          </a:p>
          <a:p>
            <a:pPr marL="501650" marR="55244" indent="-99695">
              <a:lnSpc>
                <a:spcPct val="114599"/>
              </a:lnSpc>
              <a:buFont typeface="Trebuchet MS"/>
              <a:buChar char="•"/>
              <a:tabLst>
                <a:tab pos="50165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科技成果转化的成功往往具有偶然性，难以复制，而失败案例则提供了宝贵的教训，指出了应避免的关键错误。</a:t>
            </a:r>
            <a:endParaRPr sz="1000">
              <a:latin typeface="Noto Serif CJK JP"/>
              <a:cs typeface="Noto Serif CJK JP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409" y="1593354"/>
            <a:ext cx="2527185" cy="134973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63725" y="3079681"/>
            <a:ext cx="18808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5" b="1">
                <a:solidFill>
                  <a:srgbClr val="22373A"/>
                </a:solidFill>
                <a:latin typeface="Noto Serif CJK JP"/>
                <a:cs typeface="Noto Serif CJK JP"/>
              </a:rPr>
              <a:t>图 </a:t>
            </a:r>
            <a:r>
              <a:rPr dirty="0" sz="900">
                <a:solidFill>
                  <a:srgbClr val="22373A"/>
                </a:solidFill>
                <a:latin typeface="Liberation Sans Narrow"/>
                <a:cs typeface="Liberation Sans Narrow"/>
              </a:rPr>
              <a:t>1:</a:t>
            </a:r>
            <a:r>
              <a:rPr dirty="0" sz="900" spc="140">
                <a:solidFill>
                  <a:srgbClr val="22373A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55">
                <a:solidFill>
                  <a:srgbClr val="22373A"/>
                </a:solidFill>
                <a:latin typeface="Noto Serif CJK JP"/>
                <a:cs typeface="Noto Serif CJK JP"/>
              </a:rPr>
              <a:t>“魔川—死谷—达尔文海”模型</a:t>
            </a:r>
            <a:endParaRPr sz="900">
              <a:latin typeface="Noto Serif CJK JP"/>
              <a:cs typeface="Noto Serif CJK JP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7" name="object 7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430745"/>
              <a:ext cx="614680" cy="25400"/>
            </a:xfrm>
            <a:custGeom>
              <a:avLst/>
              <a:gdLst/>
              <a:ahLst/>
              <a:cxnLst/>
              <a:rect l="l" t="t" r="r" b="b"/>
              <a:pathLst>
                <a:path w="614680" h="25400">
                  <a:moveTo>
                    <a:pt x="0" y="25305"/>
                  </a:moveTo>
                  <a:lnTo>
                    <a:pt x="0" y="0"/>
                  </a:lnTo>
                  <a:lnTo>
                    <a:pt x="614398" y="0"/>
                  </a:lnTo>
                  <a:lnTo>
                    <a:pt x="6143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9515" y="1432684"/>
            <a:ext cx="14833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 b="1">
                <a:solidFill>
                  <a:srgbClr val="22373A"/>
                </a:solidFill>
                <a:latin typeface="Noto Serif CJK JP"/>
                <a:cs typeface="Noto Serif CJK JP"/>
                <a:hlinkClick r:id="rId2" action="ppaction://hlinksldjump"/>
              </a:rPr>
              <a:t>科技成果转化模式</a:t>
            </a:r>
            <a:endParaRPr sz="1400">
              <a:latin typeface="Noto Serif CJK JP"/>
              <a:cs typeface="Noto Serif CJK JP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2215" y="1768175"/>
            <a:ext cx="2783840" cy="25400"/>
            <a:chOff x="912215" y="1768175"/>
            <a:chExt cx="2783840" cy="25400"/>
          </a:xfrm>
        </p:grpSpPr>
        <p:sp>
          <p:nvSpPr>
            <p:cNvPr id="4" name="object 4" descr=""/>
            <p:cNvSpPr/>
            <p:nvPr/>
          </p:nvSpPr>
          <p:spPr>
            <a:xfrm>
              <a:off x="912215" y="1768175"/>
              <a:ext cx="2783840" cy="25400"/>
            </a:xfrm>
            <a:custGeom>
              <a:avLst/>
              <a:gdLst/>
              <a:ahLst/>
              <a:cxnLst/>
              <a:rect l="l" t="t" r="r" b="b"/>
              <a:pathLst>
                <a:path w="2783840" h="25400">
                  <a:moveTo>
                    <a:pt x="0" y="25305"/>
                  </a:moveTo>
                  <a:lnTo>
                    <a:pt x="0" y="0"/>
                  </a:lnTo>
                  <a:lnTo>
                    <a:pt x="2783598" y="0"/>
                  </a:lnTo>
                  <a:lnTo>
                    <a:pt x="27835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2215" y="1768175"/>
              <a:ext cx="371475" cy="25400"/>
            </a:xfrm>
            <a:custGeom>
              <a:avLst/>
              <a:gdLst/>
              <a:ahLst/>
              <a:cxnLst/>
              <a:rect l="l" t="t" r="r" b="b"/>
              <a:pathLst>
                <a:path w="371475" h="25400">
                  <a:moveTo>
                    <a:pt x="0" y="25305"/>
                  </a:moveTo>
                  <a:lnTo>
                    <a:pt x="0" y="0"/>
                  </a:lnTo>
                  <a:lnTo>
                    <a:pt x="371140" y="0"/>
                  </a:lnTo>
                  <a:lnTo>
                    <a:pt x="371140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50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0896" y="63726"/>
            <a:ext cx="12401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5" b="1">
                <a:solidFill>
                  <a:srgbClr val="F9F9F9"/>
                </a:solidFill>
                <a:latin typeface="Noto Serif CJK JP"/>
                <a:cs typeface="Noto Serif CJK JP"/>
              </a:rPr>
              <a:t>科技成果转化模式</a:t>
            </a:r>
            <a:endParaRPr sz="1200">
              <a:latin typeface="Noto Serif CJK JP"/>
              <a:cs typeface="Noto Serif CJK JP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9994" y="579818"/>
            <a:ext cx="3888104" cy="190500"/>
          </a:xfrm>
          <a:prstGeom prst="rect">
            <a:avLst/>
          </a:prstGeom>
          <a:solidFill>
            <a:srgbClr val="DE396D"/>
          </a:solidFill>
        </p:spPr>
        <p:txBody>
          <a:bodyPr wrap="square" lIns="0" tIns="762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dirty="0" sz="1000" spc="-30" b="1">
                <a:solidFill>
                  <a:srgbClr val="FFFFFF"/>
                </a:solidFill>
                <a:latin typeface="Noto Serif CJK JP"/>
                <a:cs typeface="Noto Serif CJK JP"/>
              </a:rPr>
              <a:t>综述</a:t>
            </a:r>
            <a:endParaRPr sz="1000">
              <a:latin typeface="Noto Serif CJK JP"/>
              <a:cs typeface="Noto Serif CJK JP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9994" y="769861"/>
            <a:ext cx="3888104" cy="379730"/>
          </a:xfrm>
          <a:custGeom>
            <a:avLst/>
            <a:gdLst/>
            <a:ahLst/>
            <a:cxnLst/>
            <a:rect l="l" t="t" r="r" b="b"/>
            <a:pathLst>
              <a:path w="3888104" h="379730">
                <a:moveTo>
                  <a:pt x="3888003" y="0"/>
                </a:moveTo>
                <a:lnTo>
                  <a:pt x="0" y="0"/>
                </a:lnTo>
                <a:lnTo>
                  <a:pt x="0" y="379196"/>
                </a:lnTo>
                <a:lnTo>
                  <a:pt x="3888003" y="379196"/>
                </a:lnTo>
                <a:lnTo>
                  <a:pt x="3888003" y="0"/>
                </a:lnTo>
                <a:close/>
              </a:path>
            </a:pathLst>
          </a:custGeom>
          <a:solidFill>
            <a:srgbClr val="F0E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0471" y="748938"/>
            <a:ext cx="3821429" cy="37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 marR="5080" indent="-69215">
              <a:lnSpc>
                <a:spcPct val="114599"/>
              </a:lnSpc>
              <a:spcBef>
                <a:spcPts val="100"/>
              </a:spcBef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《促进科技成果转化法》第十六条规定了六种科技成果转化方式，根据科技成果权利来源性质可将其作出如下划分：</a:t>
            </a:r>
            <a:endParaRPr sz="1000">
              <a:latin typeface="Noto Serif CJK JP"/>
              <a:cs typeface="Noto Serif CJK JP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339432"/>
            <a:ext cx="3888016" cy="10964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31010" y="2572494"/>
            <a:ext cx="15462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0" b="1">
                <a:solidFill>
                  <a:srgbClr val="22373A"/>
                </a:solidFill>
                <a:latin typeface="Noto Serif CJK JP"/>
                <a:cs typeface="Noto Serif CJK JP"/>
              </a:rPr>
              <a:t>图 </a:t>
            </a:r>
            <a:r>
              <a:rPr dirty="0" sz="900">
                <a:solidFill>
                  <a:srgbClr val="22373A"/>
                </a:solidFill>
                <a:latin typeface="Liberation Sans Narrow"/>
                <a:cs typeface="Liberation Sans Narrow"/>
              </a:rPr>
              <a:t>2:</a:t>
            </a:r>
            <a:r>
              <a:rPr dirty="0" sz="900" spc="130">
                <a:solidFill>
                  <a:srgbClr val="22373A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-15">
                <a:solidFill>
                  <a:srgbClr val="22373A"/>
                </a:solidFill>
                <a:latin typeface="Noto Serif CJK JP"/>
                <a:cs typeface="Noto Serif CJK JP"/>
              </a:rPr>
              <a:t>科技成果转化方式及类别</a:t>
            </a:r>
            <a:endParaRPr sz="900">
              <a:latin typeface="Noto Serif CJK JP"/>
              <a:cs typeface="Noto Serif CJK JP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10" name="object 10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3430745"/>
              <a:ext cx="922019" cy="25400"/>
            </a:xfrm>
            <a:custGeom>
              <a:avLst/>
              <a:gdLst/>
              <a:ahLst/>
              <a:cxnLst/>
              <a:rect l="l" t="t" r="r" b="b"/>
              <a:pathLst>
                <a:path w="922019" h="25400">
                  <a:moveTo>
                    <a:pt x="0" y="25305"/>
                  </a:moveTo>
                  <a:lnTo>
                    <a:pt x="0" y="0"/>
                  </a:lnTo>
                  <a:lnTo>
                    <a:pt x="921598" y="0"/>
                  </a:lnTo>
                  <a:lnTo>
                    <a:pt x="921598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7600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1-</a:t>
            </a:r>
            <a:r>
              <a:rPr dirty="0" spc="-30" b="1">
                <a:latin typeface="Noto Serif CJK JP"/>
                <a:cs typeface="Noto Serif CJK JP"/>
              </a:rPr>
              <a:t>许可使用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0773" y="997401"/>
            <a:ext cx="3794760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在科技成果的转化过程中，许可使用是一种既有效又灵活的方法，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它允许科技成果</a:t>
            </a:r>
            <a:r>
              <a:rPr dirty="0" sz="1000" spc="-15">
                <a:solidFill>
                  <a:srgbClr val="FF0000"/>
                </a:solidFill>
                <a:latin typeface="Noto Serif CJK JP"/>
                <a:cs typeface="Noto Serif CJK JP"/>
              </a:rPr>
              <a:t>所有者保持对其技术的完整所有权，同时通过授</a:t>
            </a:r>
            <a:r>
              <a:rPr dirty="0" sz="1000" spc="500">
                <a:solidFill>
                  <a:srgbClr val="FF0000"/>
                </a:solidFill>
                <a:latin typeface="Noto Serif CJK JP"/>
                <a:cs typeface="Noto Serif CJK JP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权第三方使用、开发或产业化该技术，促进其商业应用</a:t>
            </a:r>
            <a:r>
              <a:rPr dirty="0" sz="1000" spc="-50">
                <a:solidFill>
                  <a:srgbClr val="22373A"/>
                </a:solidFill>
                <a:latin typeface="Noto Serif CJK JP"/>
                <a:cs typeface="Noto Serif CJK JP"/>
              </a:rPr>
              <a:t>。</a:t>
            </a:r>
            <a:endParaRPr sz="1000">
              <a:latin typeface="Noto Serif CJK JP"/>
              <a:cs typeface="Noto Serif CJK JP"/>
            </a:endParaRPr>
          </a:p>
          <a:p>
            <a:pPr marL="111760" marR="131445" indent="-99695">
              <a:lnSpc>
                <a:spcPct val="114599"/>
              </a:lnSpc>
              <a:spcBef>
                <a:spcPts val="295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优点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：技术所有者可以通过发放许可来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实现收入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，同时还能</a:t>
            </a:r>
            <a:r>
              <a:rPr dirty="0" sz="1000" spc="-30">
                <a:solidFill>
                  <a:srgbClr val="FF0000"/>
                </a:solidFill>
                <a:latin typeface="Noto Serif CJK JP"/>
                <a:cs typeface="Noto Serif CJK JP"/>
              </a:rPr>
              <a:t>维持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对技术的控制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，并有可能从市场的多个参与者那里获得收益。</a:t>
            </a:r>
            <a:endParaRPr sz="1000">
              <a:latin typeface="Noto Serif CJK JP"/>
              <a:cs typeface="Noto Serif CJK JP"/>
            </a:endParaRPr>
          </a:p>
          <a:p>
            <a:pPr algn="just" marL="111760" marR="131445" indent="-99695">
              <a:lnSpc>
                <a:spcPct val="114599"/>
              </a:lnSpc>
              <a:spcBef>
                <a:spcPts val="300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注意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：实施技术许可时，必须在许可协议中明确约定技术使用的范围、期限和费用等关键条款。这些内容是确保双方权益、防止</a:t>
            </a:r>
            <a:r>
              <a:rPr dirty="0" sz="1000" spc="-20">
                <a:solidFill>
                  <a:srgbClr val="22373A"/>
                </a:solidFill>
                <a:latin typeface="Noto Serif CJK JP"/>
                <a:cs typeface="Noto Serif CJK JP"/>
              </a:rPr>
              <a:t>未来纠纷的基础。</a:t>
            </a:r>
            <a:endParaRPr sz="1000">
              <a:latin typeface="Noto Serif CJK JP"/>
              <a:cs typeface="Noto Serif CJK JP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1229360" cy="25400"/>
            </a:xfrm>
            <a:custGeom>
              <a:avLst/>
              <a:gdLst/>
              <a:ahLst/>
              <a:cxnLst/>
              <a:rect l="l" t="t" r="r" b="b"/>
              <a:pathLst>
                <a:path w="1229360" h="25400">
                  <a:moveTo>
                    <a:pt x="0" y="25305"/>
                  </a:moveTo>
                  <a:lnTo>
                    <a:pt x="0" y="0"/>
                  </a:lnTo>
                  <a:lnTo>
                    <a:pt x="1228797" y="0"/>
                  </a:lnTo>
                  <a:lnTo>
                    <a:pt x="1228797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76009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1-</a:t>
            </a:r>
            <a:r>
              <a:rPr dirty="0" spc="-30" b="1">
                <a:latin typeface="Noto Serif CJK JP"/>
                <a:cs typeface="Noto Serif CJK JP"/>
              </a:rPr>
              <a:t>许可使用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396068"/>
            <a:ext cx="3905885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在中国 </a:t>
            </a:r>
            <a:r>
              <a:rPr dirty="0" sz="100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dirty="0" sz="1000" spc="-45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股市场，特别是科创板，对于使用许可方式获得技术的公司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审核非常严格。</a:t>
            </a:r>
            <a:r>
              <a:rPr dirty="0" sz="1000" spc="-65">
                <a:solidFill>
                  <a:srgbClr val="22373A"/>
                </a:solidFill>
                <a:latin typeface="Trebuchet MS"/>
                <a:cs typeface="Trebuchet MS"/>
              </a:rPr>
              <a:t>2021</a:t>
            </a:r>
            <a:r>
              <a:rPr dirty="0" sz="1000" spc="-1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22373A"/>
                </a:solidFill>
                <a:latin typeface="Noto Serif CJK JP"/>
                <a:cs typeface="Noto Serif CJK JP"/>
              </a:rPr>
              <a:t>年，上交所更新了《科创板属性评价指引》，要求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上市公司必须展现显著的创新属性和科研能力。资本市场对公司的独立研发能力、资产权属完整性及业务独立性设立了高标准。</a:t>
            </a:r>
            <a:endParaRPr sz="1000">
              <a:latin typeface="Noto Serif CJK JP"/>
              <a:cs typeface="Noto Serif CJK JP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03" y="1232649"/>
            <a:ext cx="2721597" cy="178088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6" name="object 6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430745"/>
              <a:ext cx="1536065" cy="25400"/>
            </a:xfrm>
            <a:custGeom>
              <a:avLst/>
              <a:gdLst/>
              <a:ahLst/>
              <a:cxnLst/>
              <a:rect l="l" t="t" r="r" b="b"/>
              <a:pathLst>
                <a:path w="1536065" h="25400">
                  <a:moveTo>
                    <a:pt x="0" y="25305"/>
                  </a:moveTo>
                  <a:lnTo>
                    <a:pt x="0" y="0"/>
                  </a:lnTo>
                  <a:lnTo>
                    <a:pt x="1536001" y="0"/>
                  </a:lnTo>
                  <a:lnTo>
                    <a:pt x="1536001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75283" y="3138171"/>
            <a:ext cx="2457450" cy="1917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900" spc="15" b="1">
                <a:solidFill>
                  <a:srgbClr val="22373A"/>
                </a:solidFill>
                <a:latin typeface="Noto Serif CJK JP"/>
                <a:cs typeface="Noto Serif CJK JP"/>
              </a:rPr>
              <a:t>图 </a:t>
            </a:r>
            <a:r>
              <a:rPr dirty="0" sz="900">
                <a:solidFill>
                  <a:srgbClr val="22373A"/>
                </a:solidFill>
                <a:latin typeface="Liberation Sans Narrow"/>
                <a:cs typeface="Liberation Sans Narrow"/>
              </a:rPr>
              <a:t>3:</a:t>
            </a:r>
            <a:r>
              <a:rPr dirty="0" sz="900" spc="135">
                <a:solidFill>
                  <a:srgbClr val="22373A"/>
                </a:solidFill>
                <a:latin typeface="Liberation Sans Narrow"/>
                <a:cs typeface="Liberation Sans Narrow"/>
              </a:rPr>
              <a:t> </a:t>
            </a:r>
            <a:r>
              <a:rPr dirty="0" sz="900" spc="-15">
                <a:solidFill>
                  <a:srgbClr val="22373A"/>
                </a:solidFill>
                <a:latin typeface="Noto Serif CJK JP"/>
                <a:cs typeface="Noto Serif CJK JP"/>
              </a:rPr>
              <a:t>证监会修订《科创属性评价指引》部分内容</a:t>
            </a:r>
            <a:endParaRPr sz="900">
              <a:latin typeface="Noto Serif CJK JP"/>
              <a:cs typeface="Noto Serif CJK JP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40"/>
              </a:spcBef>
            </a:pPr>
            <a:r>
              <a:rPr dirty="0" spc="-50"/>
              <a:t>5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63726"/>
            <a:ext cx="152463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2-</a:t>
            </a:r>
            <a:r>
              <a:rPr dirty="0" spc="-25" b="1">
                <a:latin typeface="Noto Serif CJK JP"/>
                <a:cs typeface="Noto Serif CJK JP"/>
              </a:rPr>
              <a:t>与他人共同实施转化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0773" y="518649"/>
            <a:ext cx="3794760" cy="245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科技成果所有者或持有人与其他第三方合作，通过协议共同开发、应用、产业化运营或以其他方式实施科技成果的转化。这种合作</a:t>
            </a:r>
            <a:r>
              <a:rPr dirty="0" sz="1000" spc="500">
                <a:solidFill>
                  <a:srgbClr val="22373A"/>
                </a:solidFill>
                <a:latin typeface="Noto Serif CJK JP"/>
                <a:cs typeface="Noto Serif CJK JP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形式通常涉及公司与高等教育机构和研究院所进行的</a:t>
            </a:r>
            <a:r>
              <a:rPr dirty="0" sz="1000" spc="210">
                <a:solidFill>
                  <a:srgbClr val="FF0000"/>
                </a:solidFill>
                <a:latin typeface="Noto Serif CJK JP"/>
                <a:cs typeface="Noto Serif CJK JP"/>
              </a:rPr>
              <a:t>“产学研”</a:t>
            </a:r>
            <a:r>
              <a:rPr dirty="0" sz="1000" spc="-50">
                <a:solidFill>
                  <a:srgbClr val="22373A"/>
                </a:solidFill>
                <a:latin typeface="Noto Serif CJK JP"/>
                <a:cs typeface="Noto Serif CJK JP"/>
              </a:rPr>
              <a:t>合</a:t>
            </a:r>
            <a:r>
              <a:rPr dirty="0" sz="1000" spc="-30">
                <a:solidFill>
                  <a:srgbClr val="22373A"/>
                </a:solidFill>
                <a:latin typeface="Noto Serif CJK JP"/>
                <a:cs typeface="Noto Serif CJK JP"/>
              </a:rPr>
              <a:t>作。</a:t>
            </a:r>
            <a:endParaRPr sz="1000">
              <a:latin typeface="Noto Serif CJK JP"/>
              <a:cs typeface="Noto Serif CJK JP"/>
            </a:endParaRPr>
          </a:p>
          <a:p>
            <a:pPr marL="111760" indent="-99060">
              <a:lnSpc>
                <a:spcPct val="100000"/>
              </a:lnSpc>
              <a:spcBef>
                <a:spcPts val="359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0" b="1">
                <a:solidFill>
                  <a:srgbClr val="22373A"/>
                </a:solidFill>
                <a:latin typeface="Noto Serif CJK JP"/>
                <a:cs typeface="Noto Serif CJK JP"/>
              </a:rPr>
              <a:t>合作协议</a:t>
            </a:r>
            <a:r>
              <a:rPr dirty="0" sz="1000" spc="-50">
                <a:solidFill>
                  <a:srgbClr val="22373A"/>
                </a:solidFill>
                <a:latin typeface="Noto Serif CJK JP"/>
                <a:cs typeface="Noto Serif CJK JP"/>
              </a:rPr>
              <a:t>：</a:t>
            </a:r>
            <a:endParaRPr sz="1000">
              <a:latin typeface="Noto Serif CJK JP"/>
              <a:cs typeface="Noto Serif CJK JP"/>
            </a:endParaRPr>
          </a:p>
          <a:p>
            <a:pPr algn="just" lvl="1" marL="365125" marR="118745" indent="-133985">
              <a:lnSpc>
                <a:spcPct val="116700"/>
              </a:lnSpc>
              <a:spcBef>
                <a:spcPts val="175"/>
              </a:spcBef>
              <a:buFont typeface="Trebuchet MS"/>
              <a:buAutoNum type="arabicPeriod"/>
              <a:tabLst>
                <a:tab pos="365125" algn="l"/>
              </a:tabLst>
            </a:pPr>
            <a:r>
              <a:rPr dirty="0" sz="900" spc="-15">
                <a:solidFill>
                  <a:srgbClr val="22373A"/>
                </a:solidFill>
                <a:latin typeface="Noto Serif CJK JP"/>
                <a:cs typeface="Noto Serif CJK JP"/>
              </a:rPr>
              <a:t>明确规定合作过程中产生的技术成果和知识产权的所有权及其后续</a:t>
            </a:r>
            <a:r>
              <a:rPr dirty="0" sz="900" spc="-20">
                <a:solidFill>
                  <a:srgbClr val="22373A"/>
                </a:solidFill>
                <a:latin typeface="Noto Serif CJK JP"/>
                <a:cs typeface="Noto Serif CJK JP"/>
              </a:rPr>
              <a:t>转化权利的归属。</a:t>
            </a:r>
            <a:endParaRPr sz="900">
              <a:latin typeface="Noto Serif CJK JP"/>
              <a:cs typeface="Noto Serif CJK JP"/>
            </a:endParaRPr>
          </a:p>
          <a:p>
            <a:pPr algn="just" lvl="1" marL="365125" marR="118745" indent="-141605">
              <a:lnSpc>
                <a:spcPct val="116700"/>
              </a:lnSpc>
              <a:buFont typeface="Trebuchet MS"/>
              <a:buAutoNum type="arabicPeriod"/>
              <a:tabLst>
                <a:tab pos="365125" algn="l"/>
              </a:tabLst>
            </a:pPr>
            <a:r>
              <a:rPr dirty="0" sz="900" spc="-15">
                <a:solidFill>
                  <a:srgbClr val="22373A"/>
                </a:solidFill>
                <a:latin typeface="Noto Serif CJK JP"/>
                <a:cs typeface="Noto Serif CJK JP"/>
              </a:rPr>
              <a:t>企业应确保协议明确规定合作研发的具体内容及范围、各方的权利与义务、风险责任的分配方式、研发成果的归属与收益分配机制、以及必要的保密措施。</a:t>
            </a:r>
            <a:endParaRPr sz="900">
              <a:latin typeface="Noto Serif CJK JP"/>
              <a:cs typeface="Noto Serif CJK JP"/>
            </a:endParaRPr>
          </a:p>
          <a:p>
            <a:pPr algn="just" lvl="1" marL="365125" marR="118745" indent="-142240">
              <a:lnSpc>
                <a:spcPct val="116700"/>
              </a:lnSpc>
              <a:buFont typeface="Trebuchet MS"/>
              <a:buAutoNum type="arabicPeriod"/>
              <a:tabLst>
                <a:tab pos="365125" algn="l"/>
              </a:tabLst>
            </a:pPr>
            <a:r>
              <a:rPr dirty="0" sz="900" spc="-10">
                <a:solidFill>
                  <a:srgbClr val="22373A"/>
                </a:solidFill>
                <a:latin typeface="Noto Serif CJK JP"/>
                <a:cs typeface="Noto Serif CJK JP"/>
              </a:rPr>
              <a:t>除有法律规定或当事人另有约定外，</a:t>
            </a:r>
            <a:r>
              <a:rPr dirty="0" sz="900" spc="-10">
                <a:solidFill>
                  <a:srgbClr val="FF0000"/>
                </a:solidFill>
                <a:latin typeface="Noto Serif CJK JP"/>
                <a:cs typeface="Noto Serif CJK JP"/>
              </a:rPr>
              <a:t>专利申请权</a:t>
            </a:r>
            <a:r>
              <a:rPr dirty="0" sz="900" spc="-10">
                <a:solidFill>
                  <a:srgbClr val="22373A"/>
                </a:solidFill>
                <a:latin typeface="Noto Serif CJK JP"/>
                <a:cs typeface="Noto Serif CJK JP"/>
              </a:rPr>
              <a:t>通常归属于</a:t>
            </a:r>
            <a:r>
              <a:rPr dirty="0" sz="900" spc="-25">
                <a:solidFill>
                  <a:srgbClr val="FF0000"/>
                </a:solidFill>
                <a:latin typeface="Noto Serif CJK JP"/>
                <a:cs typeface="Noto Serif CJK JP"/>
              </a:rPr>
              <a:t>研发人</a:t>
            </a:r>
            <a:r>
              <a:rPr dirty="0" sz="900" spc="-10">
                <a:solidFill>
                  <a:srgbClr val="FF0000"/>
                </a:solidFill>
                <a:latin typeface="Noto Serif CJK JP"/>
                <a:cs typeface="Noto Serif CJK JP"/>
              </a:rPr>
              <a:t>员</a:t>
            </a:r>
            <a:r>
              <a:rPr dirty="0" sz="900" spc="-50">
                <a:solidFill>
                  <a:srgbClr val="22373A"/>
                </a:solidFill>
                <a:latin typeface="Noto Serif CJK JP"/>
                <a:cs typeface="Noto Serif CJK JP"/>
              </a:rPr>
              <a:t>。</a:t>
            </a:r>
            <a:endParaRPr sz="900">
              <a:latin typeface="Noto Serif CJK JP"/>
              <a:cs typeface="Noto Serif CJK JP"/>
            </a:endParaRPr>
          </a:p>
          <a:p>
            <a:pPr algn="just" marL="111760" marR="131445" indent="-99695">
              <a:lnSpc>
                <a:spcPct val="114599"/>
              </a:lnSpc>
              <a:spcBef>
                <a:spcPts val="320"/>
              </a:spcBef>
              <a:buFont typeface="Trebuchet MS"/>
              <a:buChar char="•"/>
              <a:tabLst>
                <a:tab pos="111760" algn="l"/>
              </a:tabLst>
            </a:pP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同时，应关注兼职人员是否利用高校院所的资源完成发明，这可</a:t>
            </a:r>
            <a:r>
              <a:rPr dirty="0" sz="1000" spc="-10">
                <a:solidFill>
                  <a:srgbClr val="22373A"/>
                </a:solidFill>
                <a:latin typeface="Noto Serif CJK JP"/>
                <a:cs typeface="Noto Serif CJK JP"/>
              </a:rPr>
              <a:t>能导致发明成果被认定为</a:t>
            </a:r>
            <a:r>
              <a:rPr dirty="0" sz="1000" spc="-10">
                <a:solidFill>
                  <a:srgbClr val="FF0000"/>
                </a:solidFill>
                <a:latin typeface="Noto Serif CJK JP"/>
                <a:cs typeface="Noto Serif CJK JP"/>
              </a:rPr>
              <a:t>职务发明</a:t>
            </a:r>
            <a:r>
              <a:rPr dirty="0" sz="1000" spc="-15">
                <a:solidFill>
                  <a:srgbClr val="22373A"/>
                </a:solidFill>
                <a:latin typeface="Noto Serif CJK JP"/>
                <a:cs typeface="Noto Serif CJK JP"/>
              </a:rPr>
              <a:t>，产生相关的法律风险。</a:t>
            </a:r>
            <a:endParaRPr sz="1000">
              <a:latin typeface="Noto Serif CJK JP"/>
              <a:cs typeface="Noto Serif CJK JP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430745"/>
            <a:ext cx="4608195" cy="25400"/>
            <a:chOff x="0" y="3430745"/>
            <a:chExt cx="4608195" cy="25400"/>
          </a:xfrm>
        </p:grpSpPr>
        <p:sp>
          <p:nvSpPr>
            <p:cNvPr id="5" name="object 5" descr=""/>
            <p:cNvSpPr/>
            <p:nvPr/>
          </p:nvSpPr>
          <p:spPr>
            <a:xfrm>
              <a:off x="0" y="3430749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4"/>
                  </a:moveTo>
                  <a:lnTo>
                    <a:pt x="4608004" y="25304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5304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430745"/>
              <a:ext cx="4608195" cy="25400"/>
            </a:xfrm>
            <a:custGeom>
              <a:avLst/>
              <a:gdLst/>
              <a:ahLst/>
              <a:cxnLst/>
              <a:rect l="l" t="t" r="r" b="b"/>
              <a:pathLst>
                <a:path w="4608195" h="25400">
                  <a:moveTo>
                    <a:pt x="0" y="25305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A395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430745"/>
              <a:ext cx="1843405" cy="25400"/>
            </a:xfrm>
            <a:custGeom>
              <a:avLst/>
              <a:gdLst/>
              <a:ahLst/>
              <a:cxnLst/>
              <a:rect l="l" t="t" r="r" b="b"/>
              <a:pathLst>
                <a:path w="1843405" h="25400">
                  <a:moveTo>
                    <a:pt x="0" y="25305"/>
                  </a:moveTo>
                  <a:lnTo>
                    <a:pt x="0" y="0"/>
                  </a:lnTo>
                  <a:lnTo>
                    <a:pt x="1843201" y="0"/>
                  </a:lnTo>
                  <a:lnTo>
                    <a:pt x="1843201" y="25305"/>
                  </a:lnTo>
                  <a:lnTo>
                    <a:pt x="0" y="25305"/>
                  </a:lnTo>
                  <a:close/>
                </a:path>
              </a:pathLst>
            </a:custGeom>
            <a:solidFill>
              <a:srgbClr val="00503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pc="-25"/>
              <a:t>6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付政烨</dc:creator>
  <dc:title>科技法学 - ——科技成果转化失败的法律问题分析</dc:title>
  <dcterms:created xsi:type="dcterms:W3CDTF">2024-04-17T01:14:11Z</dcterms:created>
  <dcterms:modified xsi:type="dcterms:W3CDTF">2024-04-17T01:14:11Z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2024-04-17T00:00:00Z</vt:filetime>
  </property>
  <property fmtid="{D5CDD505-2E9C-101B-9397-08002B2CF9AE}" pid="5" name="Producer">
    <vt:lpwstr>3-Heights(TM) PDF Security Shell 4.8.25.2 (http://www.pdf-tools.com)</vt:lpwstr>
  </property>
</Properties>
</file>