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6" d="100"/>
          <a:sy n="176" d="100"/>
        </p:scale>
        <p:origin x="1736" y="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0"/>
            <a:ext cx="4608195" cy="3456304"/>
          </a:xfrm>
          <a:custGeom>
            <a:avLst/>
            <a:gdLst/>
            <a:ahLst/>
            <a:cxnLst/>
            <a:rect l="l" t="t" r="r" b="b"/>
            <a:pathLst>
              <a:path w="4608195" h="3456304">
                <a:moveTo>
                  <a:pt x="4608004" y="0"/>
                </a:moveTo>
                <a:lnTo>
                  <a:pt x="0" y="0"/>
                </a:lnTo>
                <a:lnTo>
                  <a:pt x="0" y="3456000"/>
                </a:lnTo>
                <a:lnTo>
                  <a:pt x="4608004" y="3456000"/>
                </a:lnTo>
                <a:lnTo>
                  <a:pt x="4608004" y="0"/>
                </a:lnTo>
                <a:close/>
              </a:path>
            </a:pathLst>
          </a:custGeom>
          <a:solidFill>
            <a:srgbClr val="F9F9F9"/>
          </a:solidFill>
        </p:spPr>
        <p:txBody>
          <a:bodyPr wrap="square" lIns="0" tIns="0" rIns="0" bIns="0" rtlCol="0"/>
          <a:lstStyle/>
          <a:p>
            <a:endParaRPr/>
          </a:p>
        </p:txBody>
      </p:sp>
      <p:sp>
        <p:nvSpPr>
          <p:cNvPr id="17" name="bg object 17"/>
          <p:cNvSpPr/>
          <p:nvPr/>
        </p:nvSpPr>
        <p:spPr>
          <a:xfrm>
            <a:off x="0" y="50"/>
            <a:ext cx="4608195" cy="351790"/>
          </a:xfrm>
          <a:custGeom>
            <a:avLst/>
            <a:gdLst/>
            <a:ahLst/>
            <a:cxnLst/>
            <a:rect l="l" t="t" r="r" b="b"/>
            <a:pathLst>
              <a:path w="4608195" h="351790">
                <a:moveTo>
                  <a:pt x="4608004" y="0"/>
                </a:moveTo>
                <a:lnTo>
                  <a:pt x="0" y="0"/>
                </a:lnTo>
                <a:lnTo>
                  <a:pt x="0" y="351789"/>
                </a:lnTo>
                <a:lnTo>
                  <a:pt x="4608004" y="351789"/>
                </a:lnTo>
                <a:lnTo>
                  <a:pt x="4608004" y="0"/>
                </a:lnTo>
                <a:close/>
              </a:path>
            </a:pathLst>
          </a:custGeom>
          <a:solidFill>
            <a:srgbClr val="005035"/>
          </a:solidFill>
        </p:spPr>
        <p:txBody>
          <a:bodyPr wrap="square" lIns="0" tIns="0" rIns="0" bIns="0" rtlCol="0"/>
          <a:lstStyle/>
          <a:p>
            <a:endParaRPr/>
          </a:p>
        </p:txBody>
      </p:sp>
      <p:sp>
        <p:nvSpPr>
          <p:cNvPr id="2" name="Holder 2"/>
          <p:cNvSpPr>
            <a:spLocks noGrp="1"/>
          </p:cNvSpPr>
          <p:nvPr>
            <p:ph type="ctrTitle"/>
          </p:nvPr>
        </p:nvSpPr>
        <p:spPr>
          <a:xfrm>
            <a:off x="347294" y="1295762"/>
            <a:ext cx="3821429" cy="374650"/>
          </a:xfrm>
          <a:prstGeom prst="rect">
            <a:avLst/>
          </a:prstGeom>
        </p:spPr>
        <p:txBody>
          <a:bodyPr wrap="square" lIns="0" tIns="0" rIns="0" bIns="0">
            <a:spAutoFit/>
          </a:bodyPr>
          <a:lstStyle>
            <a:lvl1pPr>
              <a:defRPr sz="1200" b="0" i="0">
                <a:solidFill>
                  <a:srgbClr val="F9F9F9"/>
                </a:solidFill>
                <a:latin typeface="Liberation Sans Narrow"/>
                <a:cs typeface="Liberation Sans Narrow"/>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000" b="0" i="0">
                <a:solidFill>
                  <a:srgbClr val="22373A"/>
                </a:solidFill>
                <a:latin typeface="Noto Serif CJK JP"/>
                <a:cs typeface="Noto Serif CJK JP"/>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700" b="0" i="0">
                <a:solidFill>
                  <a:srgbClr val="22373A"/>
                </a:solidFill>
                <a:latin typeface="Trebuchet MS"/>
                <a:cs typeface="Trebuchet MS"/>
              </a:defRPr>
            </a:lvl1pPr>
          </a:lstStyle>
          <a:p>
            <a:pPr marL="38100">
              <a:lnSpc>
                <a:spcPct val="100000"/>
              </a:lnSpc>
              <a:spcBef>
                <a:spcPts val="140"/>
              </a:spcBef>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0"/>
            <a:ext cx="4608195" cy="3456304"/>
          </a:xfrm>
          <a:custGeom>
            <a:avLst/>
            <a:gdLst/>
            <a:ahLst/>
            <a:cxnLst/>
            <a:rect l="l" t="t" r="r" b="b"/>
            <a:pathLst>
              <a:path w="4608195" h="3456304">
                <a:moveTo>
                  <a:pt x="4608004" y="0"/>
                </a:moveTo>
                <a:lnTo>
                  <a:pt x="0" y="0"/>
                </a:lnTo>
                <a:lnTo>
                  <a:pt x="0" y="3456000"/>
                </a:lnTo>
                <a:lnTo>
                  <a:pt x="4608004" y="3456000"/>
                </a:lnTo>
                <a:lnTo>
                  <a:pt x="4608004" y="0"/>
                </a:lnTo>
                <a:close/>
              </a:path>
            </a:pathLst>
          </a:custGeom>
          <a:solidFill>
            <a:srgbClr val="F9F9F9"/>
          </a:solidFill>
        </p:spPr>
        <p:txBody>
          <a:bodyPr wrap="square" lIns="0" tIns="0" rIns="0" bIns="0" rtlCol="0"/>
          <a:lstStyle/>
          <a:p>
            <a:endParaRPr/>
          </a:p>
        </p:txBody>
      </p:sp>
      <p:sp>
        <p:nvSpPr>
          <p:cNvPr id="17" name="bg object 17"/>
          <p:cNvSpPr/>
          <p:nvPr/>
        </p:nvSpPr>
        <p:spPr>
          <a:xfrm>
            <a:off x="0" y="50"/>
            <a:ext cx="4608195" cy="351790"/>
          </a:xfrm>
          <a:custGeom>
            <a:avLst/>
            <a:gdLst/>
            <a:ahLst/>
            <a:cxnLst/>
            <a:rect l="l" t="t" r="r" b="b"/>
            <a:pathLst>
              <a:path w="4608195" h="351790">
                <a:moveTo>
                  <a:pt x="4608004" y="0"/>
                </a:moveTo>
                <a:lnTo>
                  <a:pt x="0" y="0"/>
                </a:lnTo>
                <a:lnTo>
                  <a:pt x="0" y="351789"/>
                </a:lnTo>
                <a:lnTo>
                  <a:pt x="4608004" y="351789"/>
                </a:lnTo>
                <a:lnTo>
                  <a:pt x="4608004" y="0"/>
                </a:lnTo>
                <a:close/>
              </a:path>
            </a:pathLst>
          </a:custGeom>
          <a:solidFill>
            <a:srgbClr val="005035"/>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200" b="0" i="0">
                <a:solidFill>
                  <a:srgbClr val="F9F9F9"/>
                </a:solidFill>
                <a:latin typeface="Liberation Sans Narrow"/>
                <a:cs typeface="Liberation Sans Narrow"/>
              </a:defRPr>
            </a:lvl1pPr>
          </a:lstStyle>
          <a:p>
            <a:endParaRPr/>
          </a:p>
        </p:txBody>
      </p:sp>
      <p:sp>
        <p:nvSpPr>
          <p:cNvPr id="3" name="Holder 3"/>
          <p:cNvSpPr>
            <a:spLocks noGrp="1"/>
          </p:cNvSpPr>
          <p:nvPr>
            <p:ph type="body" idx="1"/>
          </p:nvPr>
        </p:nvSpPr>
        <p:spPr/>
        <p:txBody>
          <a:bodyPr lIns="0" tIns="0" rIns="0" bIns="0"/>
          <a:lstStyle>
            <a:lvl1pPr>
              <a:defRPr sz="1000" b="0" i="0">
                <a:solidFill>
                  <a:srgbClr val="22373A"/>
                </a:solidFill>
                <a:latin typeface="Noto Serif CJK JP"/>
                <a:cs typeface="Noto Serif CJK JP"/>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p:txBody>
          <a:bodyPr lIns="0" tIns="0" rIns="0" bIns="0"/>
          <a:lstStyle>
            <a:lvl1pPr>
              <a:defRPr sz="700" b="0" i="0">
                <a:solidFill>
                  <a:srgbClr val="22373A"/>
                </a:solidFill>
                <a:latin typeface="Trebuchet MS"/>
                <a:cs typeface="Trebuchet MS"/>
              </a:defRPr>
            </a:lvl1pPr>
          </a:lstStyle>
          <a:p>
            <a:pPr marL="38100">
              <a:lnSpc>
                <a:spcPct val="100000"/>
              </a:lnSpc>
              <a:spcBef>
                <a:spcPts val="140"/>
              </a:spcBef>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0">
                <a:solidFill>
                  <a:srgbClr val="F9F9F9"/>
                </a:solidFill>
                <a:latin typeface="Liberation Sans Narrow"/>
                <a:cs typeface="Liberation Sans Narrow"/>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7" name="Holder 7"/>
          <p:cNvSpPr>
            <a:spLocks noGrp="1"/>
          </p:cNvSpPr>
          <p:nvPr>
            <p:ph type="sldNum" sz="quarter" idx="7"/>
          </p:nvPr>
        </p:nvSpPr>
        <p:spPr/>
        <p:txBody>
          <a:bodyPr lIns="0" tIns="0" rIns="0" bIns="0"/>
          <a:lstStyle>
            <a:lvl1pPr>
              <a:defRPr sz="700" b="0" i="0">
                <a:solidFill>
                  <a:srgbClr val="22373A"/>
                </a:solidFill>
                <a:latin typeface="Trebuchet MS"/>
                <a:cs typeface="Trebuchet MS"/>
              </a:defRPr>
            </a:lvl1pPr>
          </a:lstStyle>
          <a:p>
            <a:pPr marL="38100">
              <a:lnSpc>
                <a:spcPct val="100000"/>
              </a:lnSpc>
              <a:spcBef>
                <a:spcPts val="140"/>
              </a:spcBef>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200" b="0" i="0">
                <a:solidFill>
                  <a:srgbClr val="F9F9F9"/>
                </a:solidFill>
                <a:latin typeface="Liberation Sans Narrow"/>
                <a:cs typeface="Liberation Sans Narrow"/>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5" name="Holder 5"/>
          <p:cNvSpPr>
            <a:spLocks noGrp="1"/>
          </p:cNvSpPr>
          <p:nvPr>
            <p:ph type="sldNum" sz="quarter" idx="7"/>
          </p:nvPr>
        </p:nvSpPr>
        <p:spPr/>
        <p:txBody>
          <a:bodyPr lIns="0" tIns="0" rIns="0" bIns="0"/>
          <a:lstStyle>
            <a:lvl1pPr>
              <a:defRPr sz="700" b="0" i="0">
                <a:solidFill>
                  <a:srgbClr val="22373A"/>
                </a:solidFill>
                <a:latin typeface="Trebuchet MS"/>
                <a:cs typeface="Trebuchet MS"/>
              </a:defRPr>
            </a:lvl1pPr>
          </a:lstStyle>
          <a:p>
            <a:pPr marL="38100">
              <a:lnSpc>
                <a:spcPct val="100000"/>
              </a:lnSpc>
              <a:spcBef>
                <a:spcPts val="140"/>
              </a:spcBef>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4/8/2024</a:t>
            </a:fld>
            <a:endParaRPr lang="en-US"/>
          </a:p>
        </p:txBody>
      </p:sp>
      <p:sp>
        <p:nvSpPr>
          <p:cNvPr id="4" name="Holder 4"/>
          <p:cNvSpPr>
            <a:spLocks noGrp="1"/>
          </p:cNvSpPr>
          <p:nvPr>
            <p:ph type="sldNum" sz="quarter" idx="7"/>
          </p:nvPr>
        </p:nvSpPr>
        <p:spPr/>
        <p:txBody>
          <a:bodyPr lIns="0" tIns="0" rIns="0" bIns="0"/>
          <a:lstStyle>
            <a:lvl1pPr>
              <a:defRPr sz="700" b="0" i="0">
                <a:solidFill>
                  <a:srgbClr val="22373A"/>
                </a:solidFill>
                <a:latin typeface="Trebuchet MS"/>
                <a:cs typeface="Trebuchet MS"/>
              </a:defRPr>
            </a:lvl1pPr>
          </a:lstStyle>
          <a:p>
            <a:pPr marL="38100">
              <a:lnSpc>
                <a:spcPct val="100000"/>
              </a:lnSpc>
              <a:spcBef>
                <a:spcPts val="140"/>
              </a:spcBef>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0"/>
            <a:ext cx="4608195" cy="3456304"/>
          </a:xfrm>
          <a:custGeom>
            <a:avLst/>
            <a:gdLst/>
            <a:ahLst/>
            <a:cxnLst/>
            <a:rect l="l" t="t" r="r" b="b"/>
            <a:pathLst>
              <a:path w="4608195" h="3456304">
                <a:moveTo>
                  <a:pt x="4608004" y="0"/>
                </a:moveTo>
                <a:lnTo>
                  <a:pt x="0" y="0"/>
                </a:lnTo>
                <a:lnTo>
                  <a:pt x="0" y="3456000"/>
                </a:lnTo>
                <a:lnTo>
                  <a:pt x="4608004" y="3456000"/>
                </a:lnTo>
                <a:lnTo>
                  <a:pt x="4608004" y="0"/>
                </a:lnTo>
                <a:close/>
              </a:path>
            </a:pathLst>
          </a:custGeom>
          <a:solidFill>
            <a:srgbClr val="F9F9F9"/>
          </a:solidFill>
        </p:spPr>
        <p:txBody>
          <a:bodyPr wrap="square" lIns="0" tIns="0" rIns="0" bIns="0" rtlCol="0"/>
          <a:lstStyle/>
          <a:p>
            <a:endParaRPr/>
          </a:p>
        </p:txBody>
      </p:sp>
      <p:sp>
        <p:nvSpPr>
          <p:cNvPr id="2" name="Holder 2"/>
          <p:cNvSpPr>
            <a:spLocks noGrp="1"/>
          </p:cNvSpPr>
          <p:nvPr>
            <p:ph type="title"/>
          </p:nvPr>
        </p:nvSpPr>
        <p:spPr>
          <a:xfrm>
            <a:off x="110896" y="63726"/>
            <a:ext cx="1999614" cy="207645"/>
          </a:xfrm>
          <a:prstGeom prst="rect">
            <a:avLst/>
          </a:prstGeom>
        </p:spPr>
        <p:txBody>
          <a:bodyPr wrap="square" lIns="0" tIns="0" rIns="0" bIns="0">
            <a:spAutoFit/>
          </a:bodyPr>
          <a:lstStyle>
            <a:lvl1pPr>
              <a:defRPr sz="1200" b="0" i="0">
                <a:solidFill>
                  <a:srgbClr val="F9F9F9"/>
                </a:solidFill>
                <a:latin typeface="Liberation Sans Narrow"/>
                <a:cs typeface="Liberation Sans Narrow"/>
              </a:defRPr>
            </a:lvl1pPr>
          </a:lstStyle>
          <a:p>
            <a:endParaRPr/>
          </a:p>
        </p:txBody>
      </p:sp>
      <p:sp>
        <p:nvSpPr>
          <p:cNvPr id="3" name="Holder 3"/>
          <p:cNvSpPr>
            <a:spLocks noGrp="1"/>
          </p:cNvSpPr>
          <p:nvPr>
            <p:ph type="body" idx="1"/>
          </p:nvPr>
        </p:nvSpPr>
        <p:spPr>
          <a:xfrm>
            <a:off x="347294" y="912449"/>
            <a:ext cx="3821429" cy="1652905"/>
          </a:xfrm>
          <a:prstGeom prst="rect">
            <a:avLst/>
          </a:prstGeom>
        </p:spPr>
        <p:txBody>
          <a:bodyPr wrap="square" lIns="0" tIns="0" rIns="0" bIns="0">
            <a:spAutoFit/>
          </a:bodyPr>
          <a:lstStyle>
            <a:lvl1pPr>
              <a:defRPr sz="1000" b="0" i="0">
                <a:solidFill>
                  <a:srgbClr val="22373A"/>
                </a:solidFill>
                <a:latin typeface="Noto Serif CJK JP"/>
                <a:cs typeface="Noto Serif CJK JP"/>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4/8/2024</a:t>
            </a:fld>
            <a:endParaRPr lang="en-US"/>
          </a:p>
        </p:txBody>
      </p:sp>
      <p:sp>
        <p:nvSpPr>
          <p:cNvPr id="6" name="Holder 6"/>
          <p:cNvSpPr>
            <a:spLocks noGrp="1"/>
          </p:cNvSpPr>
          <p:nvPr>
            <p:ph type="sldNum" sz="quarter" idx="7"/>
          </p:nvPr>
        </p:nvSpPr>
        <p:spPr>
          <a:xfrm>
            <a:off x="4385348" y="3184052"/>
            <a:ext cx="174625" cy="150495"/>
          </a:xfrm>
          <a:prstGeom prst="rect">
            <a:avLst/>
          </a:prstGeom>
        </p:spPr>
        <p:txBody>
          <a:bodyPr wrap="square" lIns="0" tIns="0" rIns="0" bIns="0">
            <a:spAutoFit/>
          </a:bodyPr>
          <a:lstStyle>
            <a:lvl1pPr>
              <a:defRPr sz="700" b="0" i="0">
                <a:solidFill>
                  <a:srgbClr val="22373A"/>
                </a:solidFill>
                <a:latin typeface="Trebuchet MS"/>
                <a:cs typeface="Trebuchet MS"/>
              </a:defRPr>
            </a:lvl1pPr>
          </a:lstStyle>
          <a:p>
            <a:pPr marL="38100">
              <a:lnSpc>
                <a:spcPct val="100000"/>
              </a:lnSpc>
              <a:spcBef>
                <a:spcPts val="140"/>
              </a:spcBef>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6.xml"/><Relationship Id="rId7" Type="http://schemas.openxmlformats.org/officeDocument/2006/relationships/slide" Target="slide12.xml"/><Relationship Id="rId12" Type="http://schemas.openxmlformats.org/officeDocument/2006/relationships/slide" Target="slide18.xml"/><Relationship Id="rId2" Type="http://schemas.openxmlformats.org/officeDocument/2006/relationships/slide" Target="slide3.xml"/><Relationship Id="rId1" Type="http://schemas.openxmlformats.org/officeDocument/2006/relationships/slideLayout" Target="../slideLayouts/slideLayout5.xml"/><Relationship Id="rId6" Type="http://schemas.openxmlformats.org/officeDocument/2006/relationships/slide" Target="slide10.xml"/><Relationship Id="rId11" Type="http://schemas.openxmlformats.org/officeDocument/2006/relationships/slide" Target="slide16.xml"/><Relationship Id="rId5" Type="http://schemas.openxmlformats.org/officeDocument/2006/relationships/slide" Target="slide8.xml"/><Relationship Id="rId10" Type="http://schemas.openxmlformats.org/officeDocument/2006/relationships/slide" Target="slide15.xml"/><Relationship Id="rId4" Type="http://schemas.openxmlformats.org/officeDocument/2006/relationships/slide" Target="slide7.xml"/><Relationship Id="rId9" Type="http://schemas.openxmlformats.org/officeDocument/2006/relationships/slide" Target="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7294" y="855875"/>
            <a:ext cx="1999614" cy="661035"/>
          </a:xfrm>
          <a:prstGeom prst="rect">
            <a:avLst/>
          </a:prstGeom>
        </p:spPr>
        <p:txBody>
          <a:bodyPr vert="horz" wrap="square" lIns="0" tIns="144780" rIns="0" bIns="0" rtlCol="0">
            <a:spAutoFit/>
          </a:bodyPr>
          <a:lstStyle/>
          <a:p>
            <a:pPr marL="12700">
              <a:lnSpc>
                <a:spcPct val="100000"/>
              </a:lnSpc>
              <a:spcBef>
                <a:spcPts val="1140"/>
              </a:spcBef>
            </a:pPr>
            <a:r>
              <a:rPr sz="1400" b="1" spc="-10" dirty="0">
                <a:solidFill>
                  <a:srgbClr val="22373A"/>
                </a:solidFill>
                <a:latin typeface="黑体" panose="02010609060101010101" pitchFamily="49" charset="-122"/>
                <a:ea typeface="黑体" panose="02010609060101010101" pitchFamily="49" charset="-122"/>
                <a:cs typeface="Noto Serif CJK JP"/>
              </a:rPr>
              <a:t>国际罪行及人权保护</a:t>
            </a:r>
            <a:endParaRPr sz="1400" dirty="0">
              <a:latin typeface="黑体" panose="02010609060101010101" pitchFamily="49" charset="-122"/>
              <a:ea typeface="黑体" panose="02010609060101010101" pitchFamily="49" charset="-122"/>
              <a:cs typeface="Noto Serif CJK JP"/>
            </a:endParaRPr>
          </a:p>
          <a:p>
            <a:pPr marL="12700">
              <a:lnSpc>
                <a:spcPct val="100000"/>
              </a:lnSpc>
              <a:spcBef>
                <a:spcPts val="840"/>
              </a:spcBef>
            </a:pPr>
            <a:r>
              <a:rPr sz="1200" spc="-5" dirty="0">
                <a:solidFill>
                  <a:srgbClr val="22373A"/>
                </a:solidFill>
                <a:latin typeface="黑体" panose="02010609060101010101" pitchFamily="49" charset="-122"/>
                <a:ea typeface="黑体" panose="02010609060101010101" pitchFamily="49" charset="-122"/>
                <a:cs typeface="Noto Serif CJK JP"/>
              </a:rPr>
              <a:t>——以国家刑事管辖权切入点</a:t>
            </a:r>
            <a:endParaRPr sz="1200" dirty="0">
              <a:latin typeface="黑体" panose="02010609060101010101" pitchFamily="49" charset="-122"/>
              <a:ea typeface="黑体" panose="02010609060101010101" pitchFamily="49" charset="-122"/>
              <a:cs typeface="Noto Serif CJK JP"/>
            </a:endParaRPr>
          </a:p>
        </p:txBody>
      </p:sp>
      <p:sp>
        <p:nvSpPr>
          <p:cNvPr id="3" name="object 3"/>
          <p:cNvSpPr/>
          <p:nvPr/>
        </p:nvSpPr>
        <p:spPr>
          <a:xfrm>
            <a:off x="359994" y="1698605"/>
            <a:ext cx="3888104" cy="25400"/>
          </a:xfrm>
          <a:custGeom>
            <a:avLst/>
            <a:gdLst/>
            <a:ahLst/>
            <a:cxnLst/>
            <a:rect l="l" t="t" r="r" b="b"/>
            <a:pathLst>
              <a:path w="3888104" h="25400">
                <a:moveTo>
                  <a:pt x="0" y="25305"/>
                </a:moveTo>
                <a:lnTo>
                  <a:pt x="0" y="0"/>
                </a:lnTo>
                <a:lnTo>
                  <a:pt x="3888054" y="0"/>
                </a:lnTo>
                <a:lnTo>
                  <a:pt x="3888054" y="25305"/>
                </a:lnTo>
                <a:lnTo>
                  <a:pt x="0" y="25305"/>
                </a:lnTo>
                <a:close/>
              </a:path>
            </a:pathLst>
          </a:custGeom>
          <a:solidFill>
            <a:srgbClr val="005035"/>
          </a:solidFill>
        </p:spPr>
        <p:txBody>
          <a:bodyPr wrap="square" lIns="0" tIns="0" rIns="0" bIns="0" rtlCol="0"/>
          <a:lstStyle/>
          <a:p>
            <a:endParaRPr/>
          </a:p>
        </p:txBody>
      </p:sp>
      <p:sp>
        <p:nvSpPr>
          <p:cNvPr id="4" name="object 4"/>
          <p:cNvSpPr txBox="1"/>
          <p:nvPr/>
        </p:nvSpPr>
        <p:spPr>
          <a:xfrm>
            <a:off x="347294" y="1985144"/>
            <a:ext cx="1123950" cy="410209"/>
          </a:xfrm>
          <a:prstGeom prst="rect">
            <a:avLst/>
          </a:prstGeom>
        </p:spPr>
        <p:txBody>
          <a:bodyPr vert="horz" wrap="square" lIns="0" tIns="12065" rIns="0" bIns="0" rtlCol="0">
            <a:spAutoFit/>
          </a:bodyPr>
          <a:lstStyle/>
          <a:p>
            <a:pPr marL="12700">
              <a:lnSpc>
                <a:spcPct val="100000"/>
              </a:lnSpc>
              <a:spcBef>
                <a:spcPts val="95"/>
              </a:spcBef>
            </a:pPr>
            <a:r>
              <a:rPr sz="900" spc="-25" dirty="0">
                <a:solidFill>
                  <a:srgbClr val="22373A"/>
                </a:solidFill>
                <a:latin typeface="黑体" panose="02010609060101010101" pitchFamily="49" charset="-122"/>
                <a:ea typeface="黑体" panose="02010609060101010101" pitchFamily="49" charset="-122"/>
                <a:cs typeface="Noto Serif CJK JP"/>
              </a:rPr>
              <a:t>付政烨</a:t>
            </a:r>
            <a:endParaRPr sz="900" dirty="0">
              <a:latin typeface="黑体" panose="02010609060101010101" pitchFamily="49" charset="-122"/>
              <a:ea typeface="黑体" panose="02010609060101010101" pitchFamily="49" charset="-122"/>
              <a:cs typeface="Noto Serif CJK JP"/>
            </a:endParaRPr>
          </a:p>
          <a:p>
            <a:pPr marL="12700">
              <a:lnSpc>
                <a:spcPct val="100000"/>
              </a:lnSpc>
              <a:spcBef>
                <a:spcPts val="1110"/>
              </a:spcBef>
            </a:pPr>
            <a:r>
              <a:rPr sz="700" spc="-10" dirty="0">
                <a:solidFill>
                  <a:srgbClr val="22373A"/>
                </a:solidFill>
                <a:latin typeface="黑体" panose="02010609060101010101" pitchFamily="49" charset="-122"/>
                <a:ea typeface="黑体" panose="02010609060101010101" pitchFamily="49" charset="-122"/>
                <a:cs typeface="Noto Serif CJK JP"/>
              </a:rPr>
              <a:t>南开大学</a:t>
            </a:r>
            <a:r>
              <a:rPr sz="700" dirty="0">
                <a:solidFill>
                  <a:srgbClr val="22373A"/>
                </a:solidFill>
                <a:latin typeface="黑体" panose="02010609060101010101" pitchFamily="49" charset="-122"/>
                <a:ea typeface="黑体" panose="02010609060101010101" pitchFamily="49" charset="-122"/>
                <a:cs typeface="Trebuchet MS"/>
              </a:rPr>
              <a:t>-</a:t>
            </a:r>
            <a:r>
              <a:rPr sz="700" spc="-20" dirty="0">
                <a:solidFill>
                  <a:srgbClr val="22373A"/>
                </a:solidFill>
                <a:latin typeface="黑体" panose="02010609060101010101" pitchFamily="49" charset="-122"/>
                <a:ea typeface="黑体" panose="02010609060101010101" pitchFamily="49" charset="-122"/>
                <a:cs typeface="Noto Serif CJK JP"/>
              </a:rPr>
              <a:t>网络空间安全学院</a:t>
            </a:r>
            <a:endParaRPr sz="700" dirty="0">
              <a:latin typeface="黑体" panose="02010609060101010101" pitchFamily="49" charset="-122"/>
              <a:ea typeface="黑体" panose="02010609060101010101" pitchFamily="49" charset="-122"/>
              <a:cs typeface="Noto Serif CJK JP"/>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9515" y="1433332"/>
            <a:ext cx="2576195" cy="232756"/>
          </a:xfrm>
          <a:prstGeom prst="rect">
            <a:avLst/>
          </a:prstGeom>
        </p:spPr>
        <p:txBody>
          <a:bodyPr vert="horz" wrap="square" lIns="0" tIns="17145" rIns="0" bIns="0" rtlCol="0">
            <a:spAutoFit/>
          </a:bodyPr>
          <a:lstStyle/>
          <a:p>
            <a:pPr marL="12700">
              <a:lnSpc>
                <a:spcPct val="100000"/>
              </a:lnSpc>
              <a:spcBef>
                <a:spcPts val="135"/>
              </a:spcBef>
            </a:pPr>
            <a:r>
              <a:rPr sz="1400" b="1" spc="-5" dirty="0">
                <a:solidFill>
                  <a:srgbClr val="22373A"/>
                </a:solidFill>
                <a:latin typeface="黑体" panose="02010609060101010101" pitchFamily="49" charset="-122"/>
                <a:ea typeface="黑体" panose="02010609060101010101" pitchFamily="49" charset="-122"/>
                <a:cs typeface="Noto Serif CJK JP"/>
                <a:hlinkClick r:id="rId2" action="ppaction://hlinksldjump"/>
              </a:rPr>
              <a:t>对人权犯罪扩张国家管辖权分析</a:t>
            </a:r>
            <a:endParaRPr sz="1400" dirty="0">
              <a:latin typeface="黑体" panose="02010609060101010101" pitchFamily="49" charset="-122"/>
              <a:ea typeface="黑体" panose="02010609060101010101" pitchFamily="49" charset="-122"/>
              <a:cs typeface="Noto Serif CJK JP"/>
            </a:endParaRPr>
          </a:p>
        </p:txBody>
      </p:sp>
      <p:grpSp>
        <p:nvGrpSpPr>
          <p:cNvPr id="3" name="object 3"/>
          <p:cNvGrpSpPr/>
          <p:nvPr/>
        </p:nvGrpSpPr>
        <p:grpSpPr>
          <a:xfrm>
            <a:off x="912215" y="1768811"/>
            <a:ext cx="2783840" cy="25400"/>
            <a:chOff x="912215" y="1768811"/>
            <a:chExt cx="2783840" cy="25400"/>
          </a:xfrm>
        </p:grpSpPr>
        <p:sp>
          <p:nvSpPr>
            <p:cNvPr id="4" name="object 4"/>
            <p:cNvSpPr/>
            <p:nvPr/>
          </p:nvSpPr>
          <p:spPr>
            <a:xfrm>
              <a:off x="912215" y="1768811"/>
              <a:ext cx="2783840" cy="25400"/>
            </a:xfrm>
            <a:custGeom>
              <a:avLst/>
              <a:gdLst/>
              <a:ahLst/>
              <a:cxnLst/>
              <a:rect l="l" t="t" r="r" b="b"/>
              <a:pathLst>
                <a:path w="2783840" h="25400">
                  <a:moveTo>
                    <a:pt x="0" y="25305"/>
                  </a:moveTo>
                  <a:lnTo>
                    <a:pt x="0" y="0"/>
                  </a:lnTo>
                  <a:lnTo>
                    <a:pt x="2783598" y="0"/>
                  </a:lnTo>
                  <a:lnTo>
                    <a:pt x="2783598" y="25305"/>
                  </a:lnTo>
                  <a:lnTo>
                    <a:pt x="0" y="25305"/>
                  </a:lnTo>
                  <a:close/>
                </a:path>
              </a:pathLst>
            </a:custGeom>
            <a:solidFill>
              <a:srgbClr val="A39564"/>
            </a:solidFill>
          </p:spPr>
          <p:txBody>
            <a:bodyPr wrap="square" lIns="0" tIns="0" rIns="0" bIns="0" rtlCol="0"/>
            <a:lstStyle/>
            <a:p>
              <a:endParaRPr/>
            </a:p>
          </p:txBody>
        </p:sp>
        <p:sp>
          <p:nvSpPr>
            <p:cNvPr id="5" name="object 5"/>
            <p:cNvSpPr/>
            <p:nvPr/>
          </p:nvSpPr>
          <p:spPr>
            <a:xfrm>
              <a:off x="912215" y="1768811"/>
              <a:ext cx="1113790" cy="25400"/>
            </a:xfrm>
            <a:custGeom>
              <a:avLst/>
              <a:gdLst/>
              <a:ahLst/>
              <a:cxnLst/>
              <a:rect l="l" t="t" r="r" b="b"/>
              <a:pathLst>
                <a:path w="1113789" h="25400">
                  <a:moveTo>
                    <a:pt x="0" y="25305"/>
                  </a:moveTo>
                  <a:lnTo>
                    <a:pt x="0" y="0"/>
                  </a:lnTo>
                  <a:lnTo>
                    <a:pt x="1113421" y="0"/>
                  </a:lnTo>
                  <a:lnTo>
                    <a:pt x="1113421"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96" y="63726"/>
            <a:ext cx="1696085" cy="196849"/>
          </a:xfrm>
          <a:prstGeom prst="rect">
            <a:avLst/>
          </a:prstGeom>
        </p:spPr>
        <p:txBody>
          <a:bodyPr vert="horz" wrap="square" lIns="0" tIns="12065" rIns="0" bIns="0" rtlCol="0">
            <a:spAutoFit/>
          </a:bodyPr>
          <a:lstStyle/>
          <a:p>
            <a:pPr marL="12700">
              <a:lnSpc>
                <a:spcPct val="100000"/>
              </a:lnSpc>
              <a:spcBef>
                <a:spcPts val="95"/>
              </a:spcBef>
            </a:pPr>
            <a:r>
              <a:rPr b="1" spc="-25" dirty="0">
                <a:latin typeface="黑体" panose="02010609060101010101" pitchFamily="49" charset="-122"/>
                <a:ea typeface="黑体" panose="02010609060101010101" pitchFamily="49" charset="-122"/>
                <a:cs typeface="Noto Serif CJK JP"/>
              </a:rPr>
              <a:t>扩张国家管辖权分析综述</a:t>
            </a:r>
          </a:p>
        </p:txBody>
      </p:sp>
      <p:grpSp>
        <p:nvGrpSpPr>
          <p:cNvPr id="3" name="object 3"/>
          <p:cNvGrpSpPr/>
          <p:nvPr/>
        </p:nvGrpSpPr>
        <p:grpSpPr>
          <a:xfrm>
            <a:off x="359994" y="606780"/>
            <a:ext cx="3888104" cy="1265555"/>
            <a:chOff x="359994" y="606780"/>
            <a:chExt cx="3888104" cy="1265555"/>
          </a:xfrm>
        </p:grpSpPr>
        <p:sp>
          <p:nvSpPr>
            <p:cNvPr id="4" name="object 4"/>
            <p:cNvSpPr/>
            <p:nvPr/>
          </p:nvSpPr>
          <p:spPr>
            <a:xfrm>
              <a:off x="359994" y="606780"/>
              <a:ext cx="3888104" cy="190500"/>
            </a:xfrm>
            <a:custGeom>
              <a:avLst/>
              <a:gdLst/>
              <a:ahLst/>
              <a:cxnLst/>
              <a:rect l="l" t="t" r="r" b="b"/>
              <a:pathLst>
                <a:path w="3888104" h="190500">
                  <a:moveTo>
                    <a:pt x="3888003" y="0"/>
                  </a:moveTo>
                  <a:lnTo>
                    <a:pt x="0" y="0"/>
                  </a:lnTo>
                  <a:lnTo>
                    <a:pt x="0" y="190042"/>
                  </a:lnTo>
                  <a:lnTo>
                    <a:pt x="3888003" y="190042"/>
                  </a:lnTo>
                  <a:lnTo>
                    <a:pt x="3888003" y="0"/>
                  </a:lnTo>
                  <a:close/>
                </a:path>
              </a:pathLst>
            </a:custGeom>
            <a:solidFill>
              <a:srgbClr val="DE396D"/>
            </a:solidFill>
          </p:spPr>
          <p:txBody>
            <a:bodyPr wrap="square" lIns="0" tIns="0" rIns="0" bIns="0" rtlCol="0"/>
            <a:lstStyle/>
            <a:p>
              <a:endParaRPr/>
            </a:p>
          </p:txBody>
        </p:sp>
        <p:sp>
          <p:nvSpPr>
            <p:cNvPr id="5" name="object 5"/>
            <p:cNvSpPr/>
            <p:nvPr/>
          </p:nvSpPr>
          <p:spPr>
            <a:xfrm>
              <a:off x="359994" y="796823"/>
              <a:ext cx="3888104" cy="1075690"/>
            </a:xfrm>
            <a:custGeom>
              <a:avLst/>
              <a:gdLst/>
              <a:ahLst/>
              <a:cxnLst/>
              <a:rect l="l" t="t" r="r" b="b"/>
              <a:pathLst>
                <a:path w="3888104" h="1075689">
                  <a:moveTo>
                    <a:pt x="3888003" y="0"/>
                  </a:moveTo>
                  <a:lnTo>
                    <a:pt x="0" y="0"/>
                  </a:lnTo>
                  <a:lnTo>
                    <a:pt x="0" y="1075080"/>
                  </a:lnTo>
                  <a:lnTo>
                    <a:pt x="3888003" y="1075080"/>
                  </a:lnTo>
                  <a:lnTo>
                    <a:pt x="3888003" y="0"/>
                  </a:lnTo>
                  <a:close/>
                </a:path>
              </a:pathLst>
            </a:custGeom>
            <a:solidFill>
              <a:srgbClr val="F0E6B1"/>
            </a:solidFill>
          </p:spPr>
          <p:txBody>
            <a:bodyPr wrap="square" lIns="0" tIns="0" rIns="0" bIns="0" rtlCol="0"/>
            <a:lstStyle/>
            <a:p>
              <a:endParaRPr/>
            </a:p>
          </p:txBody>
        </p:sp>
      </p:grpSp>
      <p:sp>
        <p:nvSpPr>
          <p:cNvPr id="6" name="object 6"/>
          <p:cNvSpPr txBox="1"/>
          <p:nvPr/>
        </p:nvSpPr>
        <p:spPr>
          <a:xfrm>
            <a:off x="347294" y="558527"/>
            <a:ext cx="3863340" cy="2336537"/>
          </a:xfrm>
          <a:prstGeom prst="rect">
            <a:avLst/>
          </a:prstGeom>
        </p:spPr>
        <p:txBody>
          <a:bodyPr vert="horz" wrap="square" lIns="0" tIns="55880" rIns="0" bIns="0" rtlCol="0">
            <a:spAutoFit/>
          </a:bodyPr>
          <a:lstStyle/>
          <a:p>
            <a:pPr marL="54610">
              <a:lnSpc>
                <a:spcPct val="100000"/>
              </a:lnSpc>
              <a:spcBef>
                <a:spcPts val="440"/>
              </a:spcBef>
            </a:pPr>
            <a:r>
              <a:rPr sz="1000" b="1" spc="-30" dirty="0">
                <a:solidFill>
                  <a:srgbClr val="FFFFFF"/>
                </a:solidFill>
                <a:latin typeface="黑体" panose="02010609060101010101" pitchFamily="49" charset="-122"/>
                <a:ea typeface="黑体" panose="02010609060101010101" pitchFamily="49" charset="-122"/>
                <a:cs typeface="Noto Serif CJK JP"/>
              </a:rPr>
              <a:t>综述</a:t>
            </a:r>
            <a:endParaRPr sz="1000" dirty="0">
              <a:latin typeface="黑体" panose="02010609060101010101" pitchFamily="49" charset="-122"/>
              <a:ea typeface="黑体" panose="02010609060101010101" pitchFamily="49" charset="-122"/>
              <a:cs typeface="Noto Serif CJK JP"/>
            </a:endParaRPr>
          </a:p>
          <a:p>
            <a:pPr marL="54610" marR="5080" algn="just">
              <a:lnSpc>
                <a:spcPct val="114599"/>
              </a:lnSpc>
              <a:spcBef>
                <a:spcPts val="170"/>
              </a:spcBef>
            </a:pPr>
            <a:r>
              <a:rPr sz="1000" spc="-15" dirty="0">
                <a:solidFill>
                  <a:srgbClr val="22373A"/>
                </a:solidFill>
                <a:latin typeface="楷体" panose="02010609060101010101" pitchFamily="49" charset="-122"/>
                <a:ea typeface="楷体" panose="02010609060101010101" pitchFamily="49" charset="-122"/>
                <a:cs typeface="WenQuanYi Micro Hei"/>
              </a:rPr>
              <a:t>管辖权范围的扩大是由于人权主义下对国家主权观念的变化。国际法</a:t>
            </a:r>
            <a:r>
              <a:rPr sz="1000" spc="-10" dirty="0">
                <a:solidFill>
                  <a:srgbClr val="22373A"/>
                </a:solidFill>
                <a:latin typeface="楷体" panose="02010609060101010101" pitchFamily="49" charset="-122"/>
                <a:ea typeface="楷体" panose="02010609060101010101" pitchFamily="49" charset="-122"/>
                <a:cs typeface="WenQuanYi Micro Hei"/>
              </a:rPr>
              <a:t>学者逐渐认识到一些现有的国际法规范已经超越国界，</a:t>
            </a:r>
            <a:r>
              <a:rPr sz="1000" spc="-20" dirty="0">
                <a:solidFill>
                  <a:srgbClr val="FF0000"/>
                </a:solidFill>
                <a:latin typeface="楷体" panose="02010609060101010101" pitchFamily="49" charset="-122"/>
                <a:ea typeface="楷体" panose="02010609060101010101" pitchFamily="49" charset="-122"/>
                <a:cs typeface="WenQuanYi Micro Hei"/>
              </a:rPr>
              <a:t>政府无法为国</a:t>
            </a:r>
            <a:r>
              <a:rPr sz="1000" spc="-10" dirty="0">
                <a:solidFill>
                  <a:srgbClr val="FF0000"/>
                </a:solidFill>
                <a:latin typeface="楷体" panose="02010609060101010101" pitchFamily="49" charset="-122"/>
                <a:ea typeface="楷体" panose="02010609060101010101" pitchFamily="49" charset="-122"/>
                <a:cs typeface="WenQuanYi Micro Hei"/>
              </a:rPr>
              <a:t>际犯罪行为提供法律保障</a:t>
            </a:r>
            <a:r>
              <a:rPr sz="1000" spc="-15" dirty="0">
                <a:solidFill>
                  <a:srgbClr val="22373A"/>
                </a:solidFill>
                <a:latin typeface="楷体" panose="02010609060101010101" pitchFamily="49" charset="-122"/>
                <a:ea typeface="楷体" panose="02010609060101010101" pitchFamily="49" charset="-122"/>
                <a:cs typeface="WenQuanYi Micro Hei"/>
              </a:rPr>
              <a:t>。因此，建立制度性执法结构的需求日益增</a:t>
            </a:r>
            <a:r>
              <a:rPr sz="1000" spc="-10" dirty="0">
                <a:solidFill>
                  <a:srgbClr val="22373A"/>
                </a:solidFill>
                <a:latin typeface="楷体" panose="02010609060101010101" pitchFamily="49" charset="-122"/>
                <a:ea typeface="楷体" panose="02010609060101010101" pitchFamily="49" charset="-122"/>
                <a:cs typeface="WenQuanYi Micro Hei"/>
              </a:rPr>
              <a:t>加。由于当前国际学院缺乏有效的平台和执行机制，</a:t>
            </a:r>
            <a:r>
              <a:rPr sz="1000" spc="-20" dirty="0">
                <a:solidFill>
                  <a:srgbClr val="FF0000"/>
                </a:solidFill>
                <a:latin typeface="楷体" panose="02010609060101010101" pitchFamily="49" charset="-122"/>
                <a:ea typeface="楷体" panose="02010609060101010101" pitchFamily="49" charset="-122"/>
                <a:cs typeface="WenQuanYi Micro Hei"/>
              </a:rPr>
              <a:t>加强使用国家法</a:t>
            </a:r>
            <a:r>
              <a:rPr sz="1000" spc="-10" dirty="0">
                <a:solidFill>
                  <a:srgbClr val="FF0000"/>
                </a:solidFill>
                <a:latin typeface="楷体" panose="02010609060101010101" pitchFamily="49" charset="-122"/>
                <a:ea typeface="楷体" panose="02010609060101010101" pitchFamily="49" charset="-122"/>
                <a:cs typeface="WenQuanYi Micro Hei"/>
              </a:rPr>
              <a:t>院的必要性逐渐突出</a:t>
            </a:r>
            <a:r>
              <a:rPr sz="1000" spc="-15" dirty="0">
                <a:solidFill>
                  <a:srgbClr val="22373A"/>
                </a:solidFill>
                <a:latin typeface="楷体" panose="02010609060101010101" pitchFamily="49" charset="-122"/>
                <a:ea typeface="楷体" panose="02010609060101010101" pitchFamily="49" charset="-122"/>
                <a:cs typeface="WenQuanYi Micro Hei"/>
              </a:rPr>
              <a:t>。这些发展共同改变了国家法院在国际人权保护</a:t>
            </a:r>
            <a:r>
              <a:rPr sz="1000" spc="-20" dirty="0">
                <a:solidFill>
                  <a:srgbClr val="22373A"/>
                </a:solidFill>
                <a:latin typeface="楷体" panose="02010609060101010101" pitchFamily="49" charset="-122"/>
                <a:ea typeface="楷体" panose="02010609060101010101" pitchFamily="49" charset="-122"/>
                <a:cs typeface="WenQuanYi Micro Hei"/>
              </a:rPr>
              <a:t>方面的角色。</a:t>
            </a:r>
            <a:endParaRPr sz="1000" dirty="0">
              <a:latin typeface="楷体" panose="02010609060101010101" pitchFamily="49" charset="-122"/>
              <a:ea typeface="楷体" panose="02010609060101010101" pitchFamily="49" charset="-122"/>
              <a:cs typeface="WenQuanYi Micro Hei"/>
            </a:endParaRPr>
          </a:p>
          <a:p>
            <a:pPr marL="12700">
              <a:lnSpc>
                <a:spcPct val="100000"/>
              </a:lnSpc>
              <a:spcBef>
                <a:spcPts val="1260"/>
              </a:spcBef>
            </a:pPr>
            <a:r>
              <a:rPr sz="1000" spc="-15" dirty="0">
                <a:solidFill>
                  <a:srgbClr val="22373A"/>
                </a:solidFill>
                <a:latin typeface="黑体" panose="02010609060101010101" pitchFamily="49" charset="-122"/>
                <a:ea typeface="黑体" panose="02010609060101010101" pitchFamily="49" charset="-122"/>
                <a:cs typeface="Noto Serif CJK JP"/>
              </a:rPr>
              <a:t>具体分析分为以下三个方面：</a:t>
            </a:r>
            <a:endParaRPr sz="1000" dirty="0">
              <a:latin typeface="黑体" panose="02010609060101010101" pitchFamily="49" charset="-122"/>
              <a:ea typeface="黑体" panose="02010609060101010101" pitchFamily="49" charset="-122"/>
              <a:cs typeface="Noto Serif CJK JP"/>
            </a:endParaRPr>
          </a:p>
          <a:p>
            <a:pPr marL="264795" indent="-99060">
              <a:lnSpc>
                <a:spcPct val="100000"/>
              </a:lnSpc>
              <a:spcBef>
                <a:spcPts val="969"/>
              </a:spcBef>
              <a:buFont typeface="Trebuchet MS"/>
              <a:buChar char="•"/>
              <a:tabLst>
                <a:tab pos="264795" algn="l"/>
              </a:tabLst>
            </a:pPr>
            <a:r>
              <a:rPr sz="1000" spc="-15" dirty="0">
                <a:solidFill>
                  <a:srgbClr val="22373A"/>
                </a:solidFill>
                <a:latin typeface="黑体" panose="02010609060101010101" pitchFamily="49" charset="-122"/>
                <a:ea typeface="黑体" panose="02010609060101010101" pitchFamily="49" charset="-122"/>
                <a:cs typeface="Noto Serif CJK JP"/>
              </a:rPr>
              <a:t>执行普遍规范的需求</a:t>
            </a:r>
            <a:endParaRPr sz="1000" dirty="0">
              <a:latin typeface="黑体" panose="02010609060101010101" pitchFamily="49" charset="-122"/>
              <a:ea typeface="黑体" panose="02010609060101010101" pitchFamily="49" charset="-122"/>
              <a:cs typeface="Noto Serif CJK JP"/>
            </a:endParaRPr>
          </a:p>
          <a:p>
            <a:pPr marL="264795" indent="-99060">
              <a:lnSpc>
                <a:spcPct val="100000"/>
              </a:lnSpc>
              <a:spcBef>
                <a:spcPts val="475"/>
              </a:spcBef>
              <a:buFont typeface="Trebuchet MS"/>
              <a:buChar char="•"/>
              <a:tabLst>
                <a:tab pos="264795" algn="l"/>
              </a:tabLst>
            </a:pPr>
            <a:r>
              <a:rPr sz="1000" spc="-15" dirty="0">
                <a:solidFill>
                  <a:srgbClr val="22373A"/>
                </a:solidFill>
                <a:latin typeface="黑体" panose="02010609060101010101" pitchFamily="49" charset="-122"/>
                <a:ea typeface="黑体" panose="02010609060101010101" pitchFamily="49" charset="-122"/>
                <a:cs typeface="Noto Serif CJK JP"/>
              </a:rPr>
              <a:t>国际刑事机制的局限性</a:t>
            </a:r>
            <a:endParaRPr sz="1000" dirty="0">
              <a:latin typeface="黑体" panose="02010609060101010101" pitchFamily="49" charset="-122"/>
              <a:ea typeface="黑体" panose="02010609060101010101" pitchFamily="49" charset="-122"/>
              <a:cs typeface="Noto Serif CJK JP"/>
            </a:endParaRPr>
          </a:p>
          <a:p>
            <a:pPr marL="264795" indent="-99060">
              <a:lnSpc>
                <a:spcPct val="100000"/>
              </a:lnSpc>
              <a:spcBef>
                <a:spcPts val="470"/>
              </a:spcBef>
              <a:buFont typeface="Trebuchet MS"/>
              <a:buChar char="•"/>
              <a:tabLst>
                <a:tab pos="264795" algn="l"/>
              </a:tabLst>
            </a:pPr>
            <a:r>
              <a:rPr sz="1000" spc="-15" dirty="0">
                <a:solidFill>
                  <a:srgbClr val="22373A"/>
                </a:solidFill>
                <a:latin typeface="黑体" panose="02010609060101010101" pitchFamily="49" charset="-122"/>
                <a:ea typeface="黑体" panose="02010609060101010101" pitchFamily="49" charset="-122"/>
                <a:cs typeface="Noto Serif CJK JP"/>
              </a:rPr>
              <a:t>国家民事管辖权的不完备性</a:t>
            </a:r>
            <a:endParaRPr sz="1000" dirty="0">
              <a:latin typeface="黑体" panose="02010609060101010101" pitchFamily="49" charset="-122"/>
              <a:ea typeface="黑体" panose="02010609060101010101" pitchFamily="49" charset="-122"/>
              <a:cs typeface="Noto Serif CJK JP"/>
            </a:endParaRPr>
          </a:p>
        </p:txBody>
      </p:sp>
      <p:grpSp>
        <p:nvGrpSpPr>
          <p:cNvPr id="7" name="object 7"/>
          <p:cNvGrpSpPr/>
          <p:nvPr/>
        </p:nvGrpSpPr>
        <p:grpSpPr>
          <a:xfrm>
            <a:off x="0" y="3430745"/>
            <a:ext cx="4608195" cy="25400"/>
            <a:chOff x="0" y="3430745"/>
            <a:chExt cx="4608195" cy="25400"/>
          </a:xfrm>
        </p:grpSpPr>
        <p:sp>
          <p:nvSpPr>
            <p:cNvPr id="8" name="object 8"/>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9" name="object 9"/>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10" name="object 10"/>
            <p:cNvSpPr/>
            <p:nvPr/>
          </p:nvSpPr>
          <p:spPr>
            <a:xfrm>
              <a:off x="0" y="3430745"/>
              <a:ext cx="2150745" cy="25400"/>
            </a:xfrm>
            <a:custGeom>
              <a:avLst/>
              <a:gdLst/>
              <a:ahLst/>
              <a:cxnLst/>
              <a:rect l="l" t="t" r="r" b="b"/>
              <a:pathLst>
                <a:path w="2150745" h="25400">
                  <a:moveTo>
                    <a:pt x="0" y="25305"/>
                  </a:moveTo>
                  <a:lnTo>
                    <a:pt x="0" y="0"/>
                  </a:lnTo>
                  <a:lnTo>
                    <a:pt x="2150389" y="0"/>
                  </a:lnTo>
                  <a:lnTo>
                    <a:pt x="2150389"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96" y="63726"/>
            <a:ext cx="1391920" cy="196849"/>
          </a:xfrm>
          <a:prstGeom prst="rect">
            <a:avLst/>
          </a:prstGeom>
        </p:spPr>
        <p:txBody>
          <a:bodyPr vert="horz" wrap="square" lIns="0" tIns="12065" rIns="0" bIns="0" rtlCol="0">
            <a:spAutoFit/>
          </a:bodyPr>
          <a:lstStyle/>
          <a:p>
            <a:pPr marL="12700">
              <a:lnSpc>
                <a:spcPct val="100000"/>
              </a:lnSpc>
              <a:spcBef>
                <a:spcPts val="95"/>
              </a:spcBef>
            </a:pPr>
            <a:r>
              <a:rPr b="1" spc="-25" dirty="0">
                <a:latin typeface="黑体" panose="02010609060101010101" pitchFamily="49" charset="-122"/>
                <a:ea typeface="黑体" panose="02010609060101010101" pitchFamily="49" charset="-122"/>
                <a:cs typeface="Noto Serif CJK JP"/>
              </a:rPr>
              <a:t>执行普遍规范的需求</a:t>
            </a:r>
          </a:p>
        </p:txBody>
      </p:sp>
      <p:sp>
        <p:nvSpPr>
          <p:cNvPr id="3" name="object 3"/>
          <p:cNvSpPr txBox="1"/>
          <p:nvPr/>
        </p:nvSpPr>
        <p:spPr>
          <a:xfrm>
            <a:off x="347294" y="808348"/>
            <a:ext cx="3947795" cy="1875789"/>
          </a:xfrm>
          <a:prstGeom prst="rect">
            <a:avLst/>
          </a:prstGeom>
        </p:spPr>
        <p:txBody>
          <a:bodyPr vert="horz" wrap="square" lIns="0" tIns="12700" rIns="0" bIns="0" rtlCol="0">
            <a:spAutoFit/>
          </a:bodyPr>
          <a:lstStyle/>
          <a:p>
            <a:pPr marL="12700" marR="131445">
              <a:lnSpc>
                <a:spcPct val="114599"/>
              </a:lnSpc>
              <a:spcBef>
                <a:spcPts val="100"/>
              </a:spcBef>
            </a:pPr>
            <a:r>
              <a:rPr sz="1000" spc="-15" dirty="0">
                <a:solidFill>
                  <a:srgbClr val="22373A"/>
                </a:solidFill>
                <a:latin typeface="黑体" panose="02010609060101010101" pitchFamily="49" charset="-122"/>
                <a:ea typeface="黑体" panose="02010609060101010101" pitchFamily="49" charset="-122"/>
                <a:cs typeface="Noto Serif CJK JP"/>
              </a:rPr>
              <a:t>执行普遍规范的需求的本质是，当下国际法在面对全球性挑战时的执行力和管辖力不足：</a:t>
            </a:r>
            <a:endParaRPr sz="1000" dirty="0">
              <a:latin typeface="黑体" panose="02010609060101010101" pitchFamily="49" charset="-122"/>
              <a:ea typeface="黑体" panose="02010609060101010101" pitchFamily="49" charset="-122"/>
              <a:cs typeface="Noto Serif CJK JP"/>
            </a:endParaRPr>
          </a:p>
          <a:p>
            <a:pPr marL="265430" marR="131445" indent="-99695">
              <a:lnSpc>
                <a:spcPct val="114599"/>
              </a:lnSpc>
              <a:spcBef>
                <a:spcPts val="795"/>
              </a:spcBef>
              <a:buFont typeface="Trebuchet MS"/>
              <a:buChar char="•"/>
              <a:tabLst>
                <a:tab pos="265430" algn="l"/>
              </a:tabLst>
            </a:pPr>
            <a:r>
              <a:rPr sz="1000" spc="-15" dirty="0">
                <a:solidFill>
                  <a:srgbClr val="22373A"/>
                </a:solidFill>
                <a:latin typeface="黑体" panose="02010609060101010101" pitchFamily="49" charset="-122"/>
                <a:ea typeface="黑体" panose="02010609060101010101" pitchFamily="49" charset="-122"/>
                <a:cs typeface="Noto Serif CJK JP"/>
              </a:rPr>
              <a:t>国际法是在国家之间进行的，并将它们作为主要行为者约束在一</a:t>
            </a:r>
            <a:r>
              <a:rPr sz="1000" spc="-10" dirty="0">
                <a:solidFill>
                  <a:srgbClr val="22373A"/>
                </a:solidFill>
                <a:latin typeface="黑体" panose="02010609060101010101" pitchFamily="49" charset="-122"/>
                <a:ea typeface="黑体" panose="02010609060101010101" pitchFamily="49" charset="-122"/>
                <a:cs typeface="Noto Serif CJK JP"/>
              </a:rPr>
              <a:t>起。</a:t>
            </a:r>
            <a:r>
              <a:rPr sz="1000" b="1" spc="-10" dirty="0">
                <a:solidFill>
                  <a:srgbClr val="22373A"/>
                </a:solidFill>
                <a:latin typeface="黑体" panose="02010609060101010101" pitchFamily="49" charset="-122"/>
                <a:ea typeface="黑体" panose="02010609060101010101" pitchFamily="49" charset="-122"/>
                <a:cs typeface="Noto Serif CJK JP"/>
              </a:rPr>
              <a:t>主权国家通常作为国际法的执行者</a:t>
            </a:r>
            <a:r>
              <a:rPr sz="1000" spc="-50" dirty="0">
                <a:solidFill>
                  <a:srgbClr val="22373A"/>
                </a:solidFill>
                <a:latin typeface="黑体" panose="02010609060101010101" pitchFamily="49" charset="-122"/>
                <a:ea typeface="黑体" panose="02010609060101010101" pitchFamily="49" charset="-122"/>
                <a:cs typeface="Noto Serif CJK JP"/>
              </a:rPr>
              <a:t>。</a:t>
            </a:r>
            <a:endParaRPr sz="1000" dirty="0">
              <a:latin typeface="黑体" panose="02010609060101010101" pitchFamily="49" charset="-122"/>
              <a:ea typeface="黑体" panose="02010609060101010101" pitchFamily="49" charset="-122"/>
              <a:cs typeface="Noto Serif CJK JP"/>
            </a:endParaRPr>
          </a:p>
          <a:p>
            <a:pPr marL="265430" marR="5080" indent="-99695">
              <a:lnSpc>
                <a:spcPct val="114599"/>
              </a:lnSpc>
              <a:spcBef>
                <a:spcPts val="300"/>
              </a:spcBef>
              <a:buFont typeface="Trebuchet MS"/>
              <a:buChar char="•"/>
              <a:tabLst>
                <a:tab pos="265430" algn="l"/>
              </a:tabLst>
            </a:pPr>
            <a:r>
              <a:rPr sz="1000" spc="-15" dirty="0">
                <a:solidFill>
                  <a:srgbClr val="22373A"/>
                </a:solidFill>
                <a:latin typeface="黑体" panose="02010609060101010101" pitchFamily="49" charset="-122"/>
                <a:ea typeface="黑体" panose="02010609060101010101" pitchFamily="49" charset="-122"/>
                <a:cs typeface="Noto Serif CJK JP"/>
              </a:rPr>
              <a:t>一些基本规范由于不能在任何地区违反，导致所有国家都有权对</a:t>
            </a:r>
            <a:r>
              <a:rPr sz="1000" spc="500" dirty="0">
                <a:solidFill>
                  <a:srgbClr val="22373A"/>
                </a:solidFill>
                <a:latin typeface="黑体" panose="02010609060101010101" pitchFamily="49" charset="-122"/>
                <a:ea typeface="黑体" panose="02010609060101010101" pitchFamily="49" charset="-122"/>
                <a:cs typeface="Noto Serif CJK JP"/>
              </a:rPr>
              <a:t> </a:t>
            </a:r>
            <a:r>
              <a:rPr sz="1000" spc="-15" dirty="0">
                <a:solidFill>
                  <a:srgbClr val="22373A"/>
                </a:solidFill>
                <a:latin typeface="黑体" panose="02010609060101010101" pitchFamily="49" charset="-122"/>
                <a:ea typeface="黑体" panose="02010609060101010101" pitchFamily="49" charset="-122"/>
                <a:cs typeface="Noto Serif CJK JP"/>
              </a:rPr>
              <a:t>其违法行为行使管辖权。这种扩张导致了新的管辖权和执行需求。</a:t>
            </a:r>
            <a:endParaRPr sz="1000" dirty="0">
              <a:latin typeface="黑体" panose="02010609060101010101" pitchFamily="49" charset="-122"/>
              <a:ea typeface="黑体" panose="02010609060101010101" pitchFamily="49" charset="-122"/>
              <a:cs typeface="Noto Serif CJK JP"/>
            </a:endParaRPr>
          </a:p>
          <a:p>
            <a:pPr marL="265430" marR="131445" indent="-99695">
              <a:lnSpc>
                <a:spcPct val="114599"/>
              </a:lnSpc>
              <a:spcBef>
                <a:spcPts val="300"/>
              </a:spcBef>
              <a:buFont typeface="Trebuchet MS"/>
              <a:buChar char="•"/>
              <a:tabLst>
                <a:tab pos="265430" algn="l"/>
              </a:tabLst>
            </a:pPr>
            <a:r>
              <a:rPr sz="1000" spc="-10" dirty="0">
                <a:solidFill>
                  <a:srgbClr val="22373A"/>
                </a:solidFill>
                <a:latin typeface="黑体" panose="02010609060101010101" pitchFamily="49" charset="-122"/>
                <a:ea typeface="黑体" panose="02010609060101010101" pitchFamily="49" charset="-122"/>
                <a:cs typeface="Noto Serif CJK JP"/>
              </a:rPr>
              <a:t>对于复杂案件国际体系仍然缺乏执行其标准的制度能力（</a:t>
            </a:r>
            <a:r>
              <a:rPr sz="1000" spc="-25" dirty="0">
                <a:solidFill>
                  <a:srgbClr val="FF0000"/>
                </a:solidFill>
                <a:latin typeface="黑体" panose="02010609060101010101" pitchFamily="49" charset="-122"/>
                <a:ea typeface="黑体" panose="02010609060101010101" pitchFamily="49" charset="-122"/>
                <a:cs typeface="Noto Serif CJK JP"/>
              </a:rPr>
              <a:t>如国家</a:t>
            </a:r>
            <a:r>
              <a:rPr sz="1000" spc="-10" dirty="0">
                <a:solidFill>
                  <a:srgbClr val="FF0000"/>
                </a:solidFill>
                <a:latin typeface="黑体" panose="02010609060101010101" pitchFamily="49" charset="-122"/>
                <a:ea typeface="黑体" panose="02010609060101010101" pitchFamily="49" charset="-122"/>
                <a:cs typeface="Noto Serif CJK JP"/>
              </a:rPr>
              <a:t>共谋</a:t>
            </a:r>
            <a:r>
              <a:rPr sz="1000" spc="-509" dirty="0">
                <a:solidFill>
                  <a:srgbClr val="22373A"/>
                </a:solidFill>
                <a:latin typeface="黑体" panose="02010609060101010101" pitchFamily="49" charset="-122"/>
                <a:ea typeface="黑体" panose="02010609060101010101" pitchFamily="49" charset="-122"/>
                <a:cs typeface="Noto Serif CJK JP"/>
              </a:rPr>
              <a:t>）</a:t>
            </a:r>
            <a:r>
              <a:rPr sz="1000" spc="-50" dirty="0">
                <a:solidFill>
                  <a:srgbClr val="22373A"/>
                </a:solidFill>
                <a:latin typeface="黑体" panose="02010609060101010101" pitchFamily="49" charset="-122"/>
                <a:ea typeface="黑体" panose="02010609060101010101" pitchFamily="49" charset="-122"/>
                <a:cs typeface="Noto Serif CJK JP"/>
              </a:rPr>
              <a:t>。</a:t>
            </a:r>
            <a:endParaRPr sz="1000" dirty="0">
              <a:latin typeface="黑体" panose="02010609060101010101" pitchFamily="49" charset="-122"/>
              <a:ea typeface="黑体" panose="02010609060101010101" pitchFamily="49" charset="-122"/>
              <a:cs typeface="Noto Serif CJK JP"/>
            </a:endParaRPr>
          </a:p>
          <a:p>
            <a:pPr marL="12700">
              <a:lnSpc>
                <a:spcPct val="100000"/>
              </a:lnSpc>
              <a:spcBef>
                <a:spcPts val="969"/>
              </a:spcBef>
            </a:pPr>
            <a:r>
              <a:rPr sz="1000" spc="-10" dirty="0">
                <a:solidFill>
                  <a:srgbClr val="22373A"/>
                </a:solidFill>
                <a:latin typeface="黑体" panose="02010609060101010101" pitchFamily="49" charset="-122"/>
                <a:ea typeface="黑体" panose="02010609060101010101" pitchFamily="49" charset="-122"/>
                <a:cs typeface="Noto Serif CJK JP"/>
              </a:rPr>
              <a:t>以上发展创造了</a:t>
            </a:r>
            <a:r>
              <a:rPr sz="1000" spc="-10" dirty="0">
                <a:solidFill>
                  <a:srgbClr val="FF0000"/>
                </a:solidFill>
                <a:latin typeface="黑体" panose="02010609060101010101" pitchFamily="49" charset="-122"/>
                <a:ea typeface="黑体" panose="02010609060101010101" pitchFamily="49" charset="-122"/>
                <a:cs typeface="Noto Serif CJK JP"/>
              </a:rPr>
              <a:t>国家刑事管辖权来执行人权规范</a:t>
            </a:r>
            <a:r>
              <a:rPr sz="1000" spc="-20" dirty="0">
                <a:solidFill>
                  <a:srgbClr val="22373A"/>
                </a:solidFill>
                <a:latin typeface="黑体" panose="02010609060101010101" pitchFamily="49" charset="-122"/>
                <a:ea typeface="黑体" panose="02010609060101010101" pitchFamily="49" charset="-122"/>
                <a:cs typeface="Noto Serif CJK JP"/>
              </a:rPr>
              <a:t>的需求。</a:t>
            </a:r>
            <a:endParaRPr sz="1000" dirty="0">
              <a:latin typeface="黑体" panose="02010609060101010101" pitchFamily="49" charset="-122"/>
              <a:ea typeface="黑体" panose="02010609060101010101" pitchFamily="49" charset="-122"/>
              <a:cs typeface="Noto Serif CJK JP"/>
            </a:endParaRPr>
          </a:p>
        </p:txBody>
      </p:sp>
      <p:grpSp>
        <p:nvGrpSpPr>
          <p:cNvPr id="4" name="object 4"/>
          <p:cNvGrpSpPr/>
          <p:nvPr/>
        </p:nvGrpSpPr>
        <p:grpSpPr>
          <a:xfrm>
            <a:off x="0" y="3430745"/>
            <a:ext cx="4608195" cy="25400"/>
            <a:chOff x="0" y="3430745"/>
            <a:chExt cx="4608195" cy="25400"/>
          </a:xfrm>
        </p:grpSpPr>
        <p:sp>
          <p:nvSpPr>
            <p:cNvPr id="5" name="object 5"/>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6" name="object 6"/>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7" name="object 7"/>
            <p:cNvSpPr/>
            <p:nvPr/>
          </p:nvSpPr>
          <p:spPr>
            <a:xfrm>
              <a:off x="0" y="3430745"/>
              <a:ext cx="2458085" cy="25400"/>
            </a:xfrm>
            <a:custGeom>
              <a:avLst/>
              <a:gdLst/>
              <a:ahLst/>
              <a:cxnLst/>
              <a:rect l="l" t="t" r="r" b="b"/>
              <a:pathLst>
                <a:path w="2458085" h="25400">
                  <a:moveTo>
                    <a:pt x="0" y="25305"/>
                  </a:moveTo>
                  <a:lnTo>
                    <a:pt x="0" y="0"/>
                  </a:lnTo>
                  <a:lnTo>
                    <a:pt x="2457665" y="0"/>
                  </a:lnTo>
                  <a:lnTo>
                    <a:pt x="2457665"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96" y="63726"/>
            <a:ext cx="1544320" cy="196849"/>
          </a:xfrm>
          <a:prstGeom prst="rect">
            <a:avLst/>
          </a:prstGeom>
        </p:spPr>
        <p:txBody>
          <a:bodyPr vert="horz" wrap="square" lIns="0" tIns="12065" rIns="0" bIns="0" rtlCol="0">
            <a:spAutoFit/>
          </a:bodyPr>
          <a:lstStyle/>
          <a:p>
            <a:pPr marL="12700">
              <a:lnSpc>
                <a:spcPct val="100000"/>
              </a:lnSpc>
              <a:spcBef>
                <a:spcPts val="95"/>
              </a:spcBef>
            </a:pPr>
            <a:r>
              <a:rPr b="1" spc="-25" dirty="0">
                <a:latin typeface="黑体" panose="02010609060101010101" pitchFamily="49" charset="-122"/>
                <a:ea typeface="黑体" panose="02010609060101010101" pitchFamily="49" charset="-122"/>
                <a:cs typeface="Noto Serif CJK JP"/>
              </a:rPr>
              <a:t>国际刑事机制的局限性</a:t>
            </a:r>
          </a:p>
        </p:txBody>
      </p:sp>
      <p:sp>
        <p:nvSpPr>
          <p:cNvPr id="3" name="object 3"/>
          <p:cNvSpPr txBox="1"/>
          <p:nvPr/>
        </p:nvSpPr>
        <p:spPr>
          <a:xfrm>
            <a:off x="500773" y="903408"/>
            <a:ext cx="3794760" cy="1646555"/>
          </a:xfrm>
          <a:prstGeom prst="rect">
            <a:avLst/>
          </a:prstGeom>
        </p:spPr>
        <p:txBody>
          <a:bodyPr vert="horz" wrap="square" lIns="0" tIns="73025" rIns="0" bIns="0" rtlCol="0">
            <a:spAutoFit/>
          </a:bodyPr>
          <a:lstStyle/>
          <a:p>
            <a:pPr marL="111760" indent="-99060">
              <a:lnSpc>
                <a:spcPct val="100000"/>
              </a:lnSpc>
              <a:spcBef>
                <a:spcPts val="575"/>
              </a:spcBef>
              <a:buFont typeface="Trebuchet MS"/>
              <a:buChar char="•"/>
              <a:tabLst>
                <a:tab pos="111760" algn="l"/>
              </a:tabLst>
            </a:pPr>
            <a:r>
              <a:rPr sz="1000" dirty="0">
                <a:solidFill>
                  <a:srgbClr val="22373A"/>
                </a:solidFill>
                <a:latin typeface="黑体" panose="02010609060101010101" pitchFamily="49" charset="-122"/>
                <a:ea typeface="黑体" panose="02010609060101010101" pitchFamily="49" charset="-122"/>
                <a:cs typeface="Noto Serif CJK JP"/>
              </a:rPr>
              <a:t>受害者诉讼地位的限制——</a:t>
            </a:r>
            <a:r>
              <a:rPr sz="1000" spc="-15" dirty="0">
                <a:solidFill>
                  <a:srgbClr val="FF0000"/>
                </a:solidFill>
                <a:latin typeface="黑体" panose="02010609060101010101" pitchFamily="49" charset="-122"/>
                <a:ea typeface="黑体" panose="02010609060101010101" pitchFamily="49" charset="-122"/>
                <a:cs typeface="Noto Serif CJK JP"/>
              </a:rPr>
              <a:t>国际法院只允许国家之间的诉讼。</a:t>
            </a:r>
            <a:endParaRPr sz="1000" dirty="0">
              <a:latin typeface="黑体" panose="02010609060101010101" pitchFamily="49" charset="-122"/>
              <a:ea typeface="黑体" panose="02010609060101010101" pitchFamily="49" charset="-122"/>
              <a:cs typeface="Noto Serif CJK JP"/>
            </a:endParaRPr>
          </a:p>
          <a:p>
            <a:pPr marL="111760" marR="131445" indent="-99695">
              <a:lnSpc>
                <a:spcPct val="114599"/>
              </a:lnSpc>
              <a:spcBef>
                <a:spcPts val="295"/>
              </a:spcBef>
              <a:buFont typeface="Trebuchet MS"/>
              <a:buChar char="•"/>
              <a:tabLst>
                <a:tab pos="111760" algn="l"/>
              </a:tabLst>
            </a:pPr>
            <a:r>
              <a:rPr sz="1000" spc="-10" dirty="0">
                <a:solidFill>
                  <a:srgbClr val="22373A"/>
                </a:solidFill>
                <a:latin typeface="黑体" panose="02010609060101010101" pitchFamily="49" charset="-122"/>
                <a:ea typeface="黑体" panose="02010609060101010101" pitchFamily="49" charset="-122"/>
                <a:cs typeface="Noto Serif CJK JP"/>
              </a:rPr>
              <a:t>一些国际和地区人权法庭为私人提供了参与途径，</a:t>
            </a:r>
            <a:r>
              <a:rPr sz="1000" spc="-20" dirty="0">
                <a:solidFill>
                  <a:srgbClr val="FF0000"/>
                </a:solidFill>
                <a:latin typeface="黑体" panose="02010609060101010101" pitchFamily="49" charset="-122"/>
                <a:ea typeface="黑体" panose="02010609060101010101" pitchFamily="49" charset="-122"/>
                <a:cs typeface="Noto Serif CJK JP"/>
              </a:rPr>
              <a:t>但缺乏强制执</a:t>
            </a:r>
            <a:r>
              <a:rPr sz="1000" spc="-15" dirty="0">
                <a:solidFill>
                  <a:srgbClr val="FF0000"/>
                </a:solidFill>
                <a:latin typeface="黑体" panose="02010609060101010101" pitchFamily="49" charset="-122"/>
                <a:ea typeface="黑体" panose="02010609060101010101" pitchFamily="49" charset="-122"/>
                <a:cs typeface="Noto Serif CJK JP"/>
              </a:rPr>
              <a:t>行任何实质性处罚的权力。</a:t>
            </a:r>
            <a:endParaRPr sz="1000" dirty="0">
              <a:latin typeface="黑体" panose="02010609060101010101" pitchFamily="49" charset="-122"/>
              <a:ea typeface="黑体" panose="02010609060101010101" pitchFamily="49" charset="-122"/>
              <a:cs typeface="Noto Serif CJK JP"/>
            </a:endParaRPr>
          </a:p>
          <a:p>
            <a:pPr marL="111760" indent="-99060">
              <a:lnSpc>
                <a:spcPct val="100000"/>
              </a:lnSpc>
              <a:spcBef>
                <a:spcPts val="360"/>
              </a:spcBef>
              <a:buFont typeface="Trebuchet MS"/>
              <a:buChar char="•"/>
              <a:tabLst>
                <a:tab pos="111760" algn="l"/>
              </a:tabLst>
            </a:pPr>
            <a:r>
              <a:rPr sz="1000" spc="-10" dirty="0">
                <a:solidFill>
                  <a:srgbClr val="22373A"/>
                </a:solidFill>
                <a:latin typeface="黑体" panose="02010609060101010101" pitchFamily="49" charset="-122"/>
                <a:ea typeface="黑体" panose="02010609060101010101" pitchFamily="49" charset="-122"/>
                <a:cs typeface="Noto Serif CJK JP"/>
              </a:rPr>
              <a:t>国际刑事法庭</a:t>
            </a:r>
            <a:r>
              <a:rPr sz="1000" spc="-20" dirty="0">
                <a:solidFill>
                  <a:srgbClr val="22373A"/>
                </a:solidFill>
                <a:latin typeface="黑体" panose="02010609060101010101" pitchFamily="49" charset="-122"/>
                <a:ea typeface="黑体" panose="02010609060101010101" pitchFamily="49" charset="-122"/>
                <a:cs typeface="Noto Serif CJK JP"/>
              </a:rPr>
              <a:t>（</a:t>
            </a:r>
            <a:r>
              <a:rPr sz="1000" spc="-20" dirty="0">
                <a:solidFill>
                  <a:srgbClr val="22373A"/>
                </a:solidFill>
                <a:latin typeface="黑体" panose="02010609060101010101" pitchFamily="49" charset="-122"/>
                <a:ea typeface="黑体" panose="02010609060101010101" pitchFamily="49" charset="-122"/>
                <a:cs typeface="Trebuchet MS"/>
              </a:rPr>
              <a:t>ICC</a:t>
            </a:r>
            <a:r>
              <a:rPr sz="1000" spc="-20" dirty="0">
                <a:solidFill>
                  <a:srgbClr val="22373A"/>
                </a:solidFill>
                <a:latin typeface="黑体" panose="02010609060101010101" pitchFamily="49" charset="-122"/>
                <a:ea typeface="黑体" panose="02010609060101010101" pitchFamily="49" charset="-122"/>
                <a:cs typeface="Noto Serif CJK JP"/>
              </a:rPr>
              <a:t>）</a:t>
            </a:r>
            <a:endParaRPr sz="1000" dirty="0">
              <a:latin typeface="黑体" panose="02010609060101010101" pitchFamily="49" charset="-122"/>
              <a:ea typeface="黑体" panose="02010609060101010101" pitchFamily="49" charset="-122"/>
              <a:cs typeface="Noto Serif CJK JP"/>
            </a:endParaRPr>
          </a:p>
          <a:p>
            <a:pPr marL="365760" lvl="1" indent="-134620">
              <a:lnSpc>
                <a:spcPct val="100000"/>
              </a:lnSpc>
              <a:spcBef>
                <a:spcPts val="360"/>
              </a:spcBef>
              <a:buFont typeface="Trebuchet MS"/>
              <a:buAutoNum type="arabicPeriod"/>
              <a:tabLst>
                <a:tab pos="365760" algn="l"/>
              </a:tabLst>
            </a:pPr>
            <a:r>
              <a:rPr sz="900" spc="-15" dirty="0">
                <a:solidFill>
                  <a:srgbClr val="22373A"/>
                </a:solidFill>
                <a:latin typeface="黑体" panose="02010609060101010101" pitchFamily="49" charset="-122"/>
                <a:ea typeface="黑体" panose="02010609060101010101" pitchFamily="49" charset="-122"/>
                <a:cs typeface="Noto Serif CJK JP"/>
              </a:rPr>
              <a:t>实际运作和效力尚不明确，且存在许多未解决的实质和程序问题。</a:t>
            </a:r>
            <a:endParaRPr sz="900" dirty="0">
              <a:latin typeface="黑体" panose="02010609060101010101" pitchFamily="49" charset="-122"/>
              <a:ea typeface="黑体" panose="02010609060101010101" pitchFamily="49" charset="-122"/>
              <a:cs typeface="Noto Serif CJK JP"/>
            </a:endParaRPr>
          </a:p>
          <a:p>
            <a:pPr marL="365125" marR="5080" lvl="1" indent="-141605">
              <a:lnSpc>
                <a:spcPct val="116700"/>
              </a:lnSpc>
              <a:buFont typeface="Trebuchet MS"/>
              <a:buAutoNum type="arabicPeriod"/>
              <a:tabLst>
                <a:tab pos="365125" algn="l"/>
              </a:tabLst>
            </a:pPr>
            <a:r>
              <a:rPr sz="900" spc="-15" dirty="0">
                <a:solidFill>
                  <a:srgbClr val="22373A"/>
                </a:solidFill>
                <a:latin typeface="黑体" panose="02010609060101010101" pitchFamily="49" charset="-122"/>
                <a:ea typeface="黑体" panose="02010609060101010101" pitchFamily="49" charset="-122"/>
                <a:cs typeface="Noto Serif CJK JP"/>
              </a:rPr>
              <a:t>管辖范围有限。目前仅包括侵略、种族灭绝、反人类罪和战争罪等，很多严重的人权侵犯，如酷刑，并不在其管辖之内。</a:t>
            </a:r>
            <a:endParaRPr sz="900" dirty="0">
              <a:latin typeface="黑体" panose="02010609060101010101" pitchFamily="49" charset="-122"/>
              <a:ea typeface="黑体" panose="02010609060101010101" pitchFamily="49" charset="-122"/>
              <a:cs typeface="Noto Serif CJK JP"/>
            </a:endParaRPr>
          </a:p>
          <a:p>
            <a:pPr marL="365125" marR="45720" lvl="1" indent="-142240">
              <a:lnSpc>
                <a:spcPct val="116700"/>
              </a:lnSpc>
              <a:buAutoNum type="arabicPeriod"/>
              <a:tabLst>
                <a:tab pos="365125" algn="l"/>
              </a:tabLst>
            </a:pPr>
            <a:r>
              <a:rPr sz="900" spc="-40" dirty="0">
                <a:solidFill>
                  <a:srgbClr val="22373A"/>
                </a:solidFill>
                <a:latin typeface="黑体" panose="02010609060101010101" pitchFamily="49" charset="-122"/>
                <a:ea typeface="黑体" panose="02010609060101010101" pitchFamily="49" charset="-122"/>
                <a:cs typeface="Trebuchet MS"/>
              </a:rPr>
              <a:t>ICC</a:t>
            </a:r>
            <a:r>
              <a:rPr sz="900" spc="-10" dirty="0">
                <a:solidFill>
                  <a:srgbClr val="22373A"/>
                </a:solidFill>
                <a:latin typeface="黑体" panose="02010609060101010101" pitchFamily="49" charset="-122"/>
                <a:ea typeface="黑体" panose="02010609060101010101" pitchFamily="49" charset="-122"/>
                <a:cs typeface="Trebuchet MS"/>
              </a:rPr>
              <a:t> </a:t>
            </a:r>
            <a:r>
              <a:rPr sz="900" spc="-15" dirty="0">
                <a:solidFill>
                  <a:srgbClr val="22373A"/>
                </a:solidFill>
                <a:latin typeface="黑体" panose="02010609060101010101" pitchFamily="49" charset="-122"/>
                <a:ea typeface="黑体" panose="02010609060101010101" pitchFamily="49" charset="-122"/>
                <a:cs typeface="Noto Serif CJK JP"/>
              </a:rPr>
              <a:t>的设计初衷为与国家法院具有补充性而非取代国家司法管辖权，国家法院在执行国际人权法方面仍扮演关键角色。</a:t>
            </a:r>
            <a:endParaRPr sz="900" dirty="0">
              <a:latin typeface="黑体" panose="02010609060101010101" pitchFamily="49" charset="-122"/>
              <a:ea typeface="黑体" panose="02010609060101010101" pitchFamily="49" charset="-122"/>
              <a:cs typeface="Noto Serif CJK JP"/>
            </a:endParaRPr>
          </a:p>
        </p:txBody>
      </p:sp>
      <p:grpSp>
        <p:nvGrpSpPr>
          <p:cNvPr id="4" name="object 4"/>
          <p:cNvGrpSpPr/>
          <p:nvPr/>
        </p:nvGrpSpPr>
        <p:grpSpPr>
          <a:xfrm>
            <a:off x="0" y="3430745"/>
            <a:ext cx="4608195" cy="25400"/>
            <a:chOff x="0" y="3430745"/>
            <a:chExt cx="4608195" cy="25400"/>
          </a:xfrm>
        </p:grpSpPr>
        <p:sp>
          <p:nvSpPr>
            <p:cNvPr id="5" name="object 5"/>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6" name="object 6"/>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7" name="object 7"/>
            <p:cNvSpPr/>
            <p:nvPr/>
          </p:nvSpPr>
          <p:spPr>
            <a:xfrm>
              <a:off x="0" y="3430745"/>
              <a:ext cx="2765425" cy="25400"/>
            </a:xfrm>
            <a:custGeom>
              <a:avLst/>
              <a:gdLst/>
              <a:ahLst/>
              <a:cxnLst/>
              <a:rect l="l" t="t" r="r" b="b"/>
              <a:pathLst>
                <a:path w="2765425" h="25400">
                  <a:moveTo>
                    <a:pt x="0" y="25305"/>
                  </a:moveTo>
                  <a:lnTo>
                    <a:pt x="0" y="0"/>
                  </a:lnTo>
                  <a:lnTo>
                    <a:pt x="2764866" y="0"/>
                  </a:lnTo>
                  <a:lnTo>
                    <a:pt x="2764866"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96" y="63726"/>
            <a:ext cx="2454910" cy="207645"/>
          </a:xfrm>
          <a:prstGeom prst="rect">
            <a:avLst/>
          </a:prstGeom>
        </p:spPr>
        <p:txBody>
          <a:bodyPr vert="horz" wrap="square" lIns="0" tIns="12065" rIns="0" bIns="0" rtlCol="0">
            <a:spAutoFit/>
          </a:bodyPr>
          <a:lstStyle/>
          <a:p>
            <a:pPr marL="12700">
              <a:lnSpc>
                <a:spcPct val="100000"/>
              </a:lnSpc>
              <a:spcBef>
                <a:spcPts val="95"/>
              </a:spcBef>
            </a:pPr>
            <a:r>
              <a:rPr b="1" spc="-20" dirty="0">
                <a:latin typeface="Noto Serif CJK JP"/>
                <a:cs typeface="Noto Serif CJK JP"/>
              </a:rPr>
              <a:t>国家民事管辖权（私法）</a:t>
            </a:r>
            <a:r>
              <a:rPr b="1" spc="-30" dirty="0">
                <a:latin typeface="Noto Serif CJK JP"/>
                <a:cs typeface="Noto Serif CJK JP"/>
              </a:rPr>
              <a:t>的不完备性</a:t>
            </a:r>
          </a:p>
        </p:txBody>
      </p:sp>
      <p:sp>
        <p:nvSpPr>
          <p:cNvPr id="3" name="object 3"/>
          <p:cNvSpPr txBox="1"/>
          <p:nvPr/>
        </p:nvSpPr>
        <p:spPr>
          <a:xfrm>
            <a:off x="500773" y="1032300"/>
            <a:ext cx="3667760" cy="1427480"/>
          </a:xfrm>
          <a:prstGeom prst="rect">
            <a:avLst/>
          </a:prstGeom>
        </p:spPr>
        <p:txBody>
          <a:bodyPr vert="horz" wrap="square" lIns="0" tIns="12700" rIns="0" bIns="0" rtlCol="0">
            <a:spAutoFit/>
          </a:bodyPr>
          <a:lstStyle/>
          <a:p>
            <a:pPr marL="111760" marR="5080" indent="-99695" algn="just">
              <a:lnSpc>
                <a:spcPct val="105000"/>
              </a:lnSpc>
              <a:spcBef>
                <a:spcPts val="100"/>
              </a:spcBef>
              <a:buFont typeface="Trebuchet MS"/>
              <a:buChar char="•"/>
              <a:tabLst>
                <a:tab pos="111760" algn="l"/>
              </a:tabLst>
            </a:pPr>
            <a:r>
              <a:rPr sz="1000" spc="-15" dirty="0">
                <a:solidFill>
                  <a:srgbClr val="22373A"/>
                </a:solidFill>
                <a:latin typeface="Noto Serif CJK JP"/>
                <a:cs typeface="Noto Serif CJK JP"/>
              </a:rPr>
              <a:t>民事法律主要关注个人对个人的赔偿，而非对犯罪者的惩罚，与刑事起诉的目的和效果不同。</a:t>
            </a:r>
            <a:endParaRPr sz="1000">
              <a:latin typeface="Noto Serif CJK JP"/>
              <a:cs typeface="Noto Serif CJK JP"/>
            </a:endParaRPr>
          </a:p>
          <a:p>
            <a:pPr marL="365760" lvl="1" indent="-134620" algn="just">
              <a:lnSpc>
                <a:spcPct val="100000"/>
              </a:lnSpc>
              <a:spcBef>
                <a:spcPts val="360"/>
              </a:spcBef>
              <a:buFont typeface="Trebuchet MS"/>
              <a:buAutoNum type="arabicPeriod"/>
              <a:tabLst>
                <a:tab pos="365760" algn="l"/>
              </a:tabLst>
            </a:pPr>
            <a:r>
              <a:rPr sz="900" spc="-15" dirty="0">
                <a:solidFill>
                  <a:srgbClr val="22373A"/>
                </a:solidFill>
                <a:latin typeface="Noto Serif CJK JP"/>
                <a:cs typeface="Noto Serif CJK JP"/>
              </a:rPr>
              <a:t>刑事起诉强调惩罚犯人和加强社会规范。</a:t>
            </a:r>
            <a:endParaRPr sz="900">
              <a:latin typeface="Noto Serif CJK JP"/>
              <a:cs typeface="Noto Serif CJK JP"/>
            </a:endParaRPr>
          </a:p>
          <a:p>
            <a:pPr marL="365760" lvl="1" indent="-142240" algn="just">
              <a:lnSpc>
                <a:spcPct val="100000"/>
              </a:lnSpc>
              <a:spcBef>
                <a:spcPts val="180"/>
              </a:spcBef>
              <a:buFont typeface="Trebuchet MS"/>
              <a:buAutoNum type="arabicPeriod"/>
              <a:tabLst>
                <a:tab pos="365760" algn="l"/>
              </a:tabLst>
            </a:pPr>
            <a:r>
              <a:rPr sz="900" spc="-15" dirty="0">
                <a:solidFill>
                  <a:srgbClr val="22373A"/>
                </a:solidFill>
                <a:latin typeface="Noto Serif CJK JP"/>
                <a:cs typeface="Noto Serif CJK JP"/>
              </a:rPr>
              <a:t>民事救济更侧重于为受害者提供补偿和救济。</a:t>
            </a:r>
            <a:endParaRPr sz="900">
              <a:latin typeface="Noto Serif CJK JP"/>
              <a:cs typeface="Noto Serif CJK JP"/>
            </a:endParaRPr>
          </a:p>
          <a:p>
            <a:pPr marL="111760" marR="5080" indent="-99695" algn="just">
              <a:lnSpc>
                <a:spcPct val="114599"/>
              </a:lnSpc>
              <a:spcBef>
                <a:spcPts val="320"/>
              </a:spcBef>
              <a:buFont typeface="Trebuchet MS"/>
              <a:buChar char="•"/>
              <a:tabLst>
                <a:tab pos="111760" algn="l"/>
              </a:tabLst>
            </a:pPr>
            <a:r>
              <a:rPr sz="1000" spc="-15" dirty="0">
                <a:solidFill>
                  <a:srgbClr val="22373A"/>
                </a:solidFill>
                <a:latin typeface="Noto Serif CJK JP"/>
                <a:cs typeface="Noto Serif CJK JP"/>
              </a:rPr>
              <a:t>对受害者的物质补偿并不能完全表明人权侵犯对社会的破坏程度</a:t>
            </a:r>
            <a:r>
              <a:rPr sz="1000" spc="-10" dirty="0">
                <a:solidFill>
                  <a:srgbClr val="22373A"/>
                </a:solidFill>
                <a:latin typeface="Noto Serif CJK JP"/>
                <a:cs typeface="Noto Serif CJK JP"/>
              </a:rPr>
              <a:t>以及对犯罪行为的不容忍程度。</a:t>
            </a:r>
            <a:r>
              <a:rPr sz="1000" spc="-15" dirty="0">
                <a:solidFill>
                  <a:srgbClr val="FF0000"/>
                </a:solidFill>
                <a:latin typeface="Noto Serif CJK JP"/>
                <a:cs typeface="Noto Serif CJK JP"/>
              </a:rPr>
              <a:t>因此，即使人权侵犯是对国际社会基本规范的违反，单单民事或刑事救济都无法全面解决所有的</a:t>
            </a:r>
            <a:r>
              <a:rPr sz="1000" spc="-20" dirty="0">
                <a:solidFill>
                  <a:srgbClr val="FF0000"/>
                </a:solidFill>
                <a:latin typeface="Noto Serif CJK JP"/>
                <a:cs typeface="Noto Serif CJK JP"/>
              </a:rPr>
              <a:t>破坏性方面。</a:t>
            </a:r>
            <a:endParaRPr sz="1000">
              <a:latin typeface="Noto Serif CJK JP"/>
              <a:cs typeface="Noto Serif CJK JP"/>
            </a:endParaRPr>
          </a:p>
        </p:txBody>
      </p:sp>
      <p:grpSp>
        <p:nvGrpSpPr>
          <p:cNvPr id="4" name="object 4"/>
          <p:cNvGrpSpPr/>
          <p:nvPr/>
        </p:nvGrpSpPr>
        <p:grpSpPr>
          <a:xfrm>
            <a:off x="0" y="3430745"/>
            <a:ext cx="4608195" cy="25400"/>
            <a:chOff x="0" y="3430745"/>
            <a:chExt cx="4608195" cy="25400"/>
          </a:xfrm>
        </p:grpSpPr>
        <p:sp>
          <p:nvSpPr>
            <p:cNvPr id="5" name="object 5"/>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6" name="object 6"/>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7" name="object 7"/>
            <p:cNvSpPr/>
            <p:nvPr/>
          </p:nvSpPr>
          <p:spPr>
            <a:xfrm>
              <a:off x="0" y="3430745"/>
              <a:ext cx="3072130" cy="25400"/>
            </a:xfrm>
            <a:custGeom>
              <a:avLst/>
              <a:gdLst/>
              <a:ahLst/>
              <a:cxnLst/>
              <a:rect l="l" t="t" r="r" b="b"/>
              <a:pathLst>
                <a:path w="3072130" h="25400">
                  <a:moveTo>
                    <a:pt x="0" y="25305"/>
                  </a:moveTo>
                  <a:lnTo>
                    <a:pt x="0" y="0"/>
                  </a:lnTo>
                  <a:lnTo>
                    <a:pt x="3072066" y="0"/>
                  </a:lnTo>
                  <a:lnTo>
                    <a:pt x="3072066"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9515" y="1432875"/>
            <a:ext cx="936625" cy="232756"/>
          </a:xfrm>
          <a:prstGeom prst="rect">
            <a:avLst/>
          </a:prstGeom>
        </p:spPr>
        <p:txBody>
          <a:bodyPr vert="horz" wrap="square" lIns="0" tIns="17145" rIns="0" bIns="0" rtlCol="0">
            <a:spAutoFit/>
          </a:bodyPr>
          <a:lstStyle/>
          <a:p>
            <a:pPr marL="12700">
              <a:lnSpc>
                <a:spcPct val="100000"/>
              </a:lnSpc>
              <a:spcBef>
                <a:spcPts val="135"/>
              </a:spcBef>
            </a:pPr>
            <a:r>
              <a:rPr sz="1400" b="1" spc="-10" dirty="0">
                <a:solidFill>
                  <a:srgbClr val="22373A"/>
                </a:solidFill>
                <a:latin typeface="黑体" panose="02010609060101010101" pitchFamily="49" charset="-122"/>
                <a:ea typeface="黑体" panose="02010609060101010101" pitchFamily="49" charset="-122"/>
                <a:cs typeface="Noto Serif CJK JP"/>
                <a:hlinkClick r:id="rId2" action="ppaction://hlinksldjump"/>
              </a:rPr>
              <a:t>总结与思考</a:t>
            </a:r>
            <a:endParaRPr sz="1400" dirty="0">
              <a:latin typeface="黑体" panose="02010609060101010101" pitchFamily="49" charset="-122"/>
              <a:ea typeface="黑体" panose="02010609060101010101" pitchFamily="49" charset="-122"/>
              <a:cs typeface="Noto Serif CJK JP"/>
            </a:endParaRPr>
          </a:p>
        </p:txBody>
      </p:sp>
      <p:grpSp>
        <p:nvGrpSpPr>
          <p:cNvPr id="3" name="object 3"/>
          <p:cNvGrpSpPr/>
          <p:nvPr/>
        </p:nvGrpSpPr>
        <p:grpSpPr>
          <a:xfrm>
            <a:off x="912215" y="1768353"/>
            <a:ext cx="2783840" cy="25400"/>
            <a:chOff x="912215" y="1768353"/>
            <a:chExt cx="2783840" cy="25400"/>
          </a:xfrm>
        </p:grpSpPr>
        <p:sp>
          <p:nvSpPr>
            <p:cNvPr id="4" name="object 4"/>
            <p:cNvSpPr/>
            <p:nvPr/>
          </p:nvSpPr>
          <p:spPr>
            <a:xfrm>
              <a:off x="912215" y="1768353"/>
              <a:ext cx="2783840" cy="25400"/>
            </a:xfrm>
            <a:custGeom>
              <a:avLst/>
              <a:gdLst/>
              <a:ahLst/>
              <a:cxnLst/>
              <a:rect l="l" t="t" r="r" b="b"/>
              <a:pathLst>
                <a:path w="2783840" h="25400">
                  <a:moveTo>
                    <a:pt x="0" y="25305"/>
                  </a:moveTo>
                  <a:lnTo>
                    <a:pt x="0" y="0"/>
                  </a:lnTo>
                  <a:lnTo>
                    <a:pt x="2783598" y="0"/>
                  </a:lnTo>
                  <a:lnTo>
                    <a:pt x="2783598" y="25305"/>
                  </a:lnTo>
                  <a:lnTo>
                    <a:pt x="0" y="25305"/>
                  </a:lnTo>
                  <a:close/>
                </a:path>
              </a:pathLst>
            </a:custGeom>
            <a:solidFill>
              <a:srgbClr val="A39564"/>
            </a:solidFill>
          </p:spPr>
          <p:txBody>
            <a:bodyPr wrap="square" lIns="0" tIns="0" rIns="0" bIns="0" rtlCol="0"/>
            <a:lstStyle/>
            <a:p>
              <a:endParaRPr/>
            </a:p>
          </p:txBody>
        </p:sp>
        <p:sp>
          <p:nvSpPr>
            <p:cNvPr id="5" name="object 5"/>
            <p:cNvSpPr/>
            <p:nvPr/>
          </p:nvSpPr>
          <p:spPr>
            <a:xfrm>
              <a:off x="912215" y="1768353"/>
              <a:ext cx="1856105" cy="25400"/>
            </a:xfrm>
            <a:custGeom>
              <a:avLst/>
              <a:gdLst/>
              <a:ahLst/>
              <a:cxnLst/>
              <a:rect l="l" t="t" r="r" b="b"/>
              <a:pathLst>
                <a:path w="1856105" h="25400">
                  <a:moveTo>
                    <a:pt x="0" y="25305"/>
                  </a:moveTo>
                  <a:lnTo>
                    <a:pt x="0" y="0"/>
                  </a:lnTo>
                  <a:lnTo>
                    <a:pt x="1855749" y="0"/>
                  </a:lnTo>
                  <a:lnTo>
                    <a:pt x="1855749"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96" y="63726"/>
            <a:ext cx="2758440" cy="196849"/>
          </a:xfrm>
          <a:prstGeom prst="rect">
            <a:avLst/>
          </a:prstGeom>
        </p:spPr>
        <p:txBody>
          <a:bodyPr vert="horz" wrap="square" lIns="0" tIns="12065" rIns="0" bIns="0" rtlCol="0">
            <a:spAutoFit/>
          </a:bodyPr>
          <a:lstStyle/>
          <a:p>
            <a:pPr marL="12700">
              <a:lnSpc>
                <a:spcPct val="100000"/>
              </a:lnSpc>
              <a:spcBef>
                <a:spcPts val="95"/>
              </a:spcBef>
            </a:pPr>
            <a:r>
              <a:rPr b="1" spc="-20" dirty="0">
                <a:latin typeface="黑体" panose="02010609060101010101" pitchFamily="49" charset="-122"/>
                <a:ea typeface="黑体" panose="02010609060101010101" pitchFamily="49" charset="-122"/>
                <a:cs typeface="Noto Serif CJK JP"/>
              </a:rPr>
              <a:t>扩大国家刑事管辖权的风险（主权问题</a:t>
            </a:r>
            <a:r>
              <a:rPr b="1" spc="-50" dirty="0">
                <a:latin typeface="黑体" panose="02010609060101010101" pitchFamily="49" charset="-122"/>
                <a:ea typeface="黑体" panose="02010609060101010101" pitchFamily="49" charset="-122"/>
                <a:cs typeface="Noto Serif CJK JP"/>
              </a:rPr>
              <a:t>）</a:t>
            </a:r>
          </a:p>
        </p:txBody>
      </p:sp>
      <p:sp>
        <p:nvSpPr>
          <p:cNvPr id="3" name="object 3"/>
          <p:cNvSpPr txBox="1">
            <a:spLocks noGrp="1"/>
          </p:cNvSpPr>
          <p:nvPr>
            <p:ph type="body" idx="1"/>
          </p:nvPr>
        </p:nvSpPr>
        <p:spPr>
          <a:xfrm>
            <a:off x="347294" y="912449"/>
            <a:ext cx="3821429" cy="1367079"/>
          </a:xfrm>
          <a:prstGeom prst="rect">
            <a:avLst/>
          </a:prstGeom>
        </p:spPr>
        <p:txBody>
          <a:bodyPr vert="horz" wrap="square" lIns="0" tIns="319633" rIns="0" bIns="0" rtlCol="0">
            <a:spAutoFit/>
          </a:bodyPr>
          <a:lstStyle/>
          <a:p>
            <a:pPr marL="12700">
              <a:lnSpc>
                <a:spcPct val="100000"/>
              </a:lnSpc>
              <a:spcBef>
                <a:spcPts val="95"/>
              </a:spcBef>
            </a:pPr>
            <a:r>
              <a:rPr spc="-10" dirty="0">
                <a:latin typeface="黑体" panose="02010609060101010101" pitchFamily="49" charset="-122"/>
                <a:ea typeface="黑体" panose="02010609060101010101" pitchFamily="49" charset="-122"/>
              </a:rPr>
              <a:t>在刑事背景下，</a:t>
            </a:r>
            <a:r>
              <a:rPr spc="-10" dirty="0">
                <a:solidFill>
                  <a:srgbClr val="FF0000"/>
                </a:solidFill>
                <a:latin typeface="黑体" panose="02010609060101010101" pitchFamily="49" charset="-122"/>
                <a:ea typeface="黑体" panose="02010609060101010101" pitchFamily="49" charset="-122"/>
              </a:rPr>
              <a:t>普遍管辖权的应用几乎总是与主权主张发生冲突</a:t>
            </a:r>
            <a:r>
              <a:rPr spc="-50" dirty="0">
                <a:latin typeface="黑体" panose="02010609060101010101" pitchFamily="49" charset="-122"/>
                <a:ea typeface="黑体" panose="02010609060101010101" pitchFamily="49" charset="-122"/>
              </a:rPr>
              <a:t>。</a:t>
            </a:r>
          </a:p>
          <a:p>
            <a:pPr marL="265430" marR="5080" indent="-99695">
              <a:lnSpc>
                <a:spcPct val="114599"/>
              </a:lnSpc>
              <a:spcBef>
                <a:spcPts val="795"/>
              </a:spcBef>
              <a:buFont typeface="Trebuchet MS"/>
              <a:buChar char="•"/>
              <a:tabLst>
                <a:tab pos="265430" algn="l"/>
              </a:tabLst>
            </a:pPr>
            <a:r>
              <a:rPr spc="-15" dirty="0">
                <a:latin typeface="黑体" panose="02010609060101010101" pitchFamily="49" charset="-122"/>
                <a:ea typeface="黑体" panose="02010609060101010101" pitchFamily="49" charset="-122"/>
              </a:rPr>
              <a:t>正如美国最高法院在涉及人权侵犯的案件中指出的那样，警察权</a:t>
            </a:r>
            <a:r>
              <a:rPr spc="-5" dirty="0">
                <a:latin typeface="黑体" panose="02010609060101010101" pitchFamily="49" charset="-122"/>
                <a:ea typeface="黑体" panose="02010609060101010101" pitchFamily="49" charset="-122"/>
              </a:rPr>
              <a:t>力是“具有特殊的主权性质”。</a:t>
            </a:r>
          </a:p>
          <a:p>
            <a:pPr marL="12700" marR="5080">
              <a:lnSpc>
                <a:spcPct val="114599"/>
              </a:lnSpc>
              <a:spcBef>
                <a:spcPts val="800"/>
              </a:spcBef>
            </a:pPr>
            <a:r>
              <a:rPr spc="-15" dirty="0">
                <a:latin typeface="黑体" panose="02010609060101010101" pitchFamily="49" charset="-122"/>
                <a:ea typeface="黑体" panose="02010609060101010101" pitchFamily="49" charset="-122"/>
              </a:rPr>
              <a:t>扩大国家刑事管辖权的过程中应当时刻关注与可能侵犯的国家主权的</a:t>
            </a:r>
            <a:r>
              <a:rPr spc="-25" dirty="0">
                <a:latin typeface="黑体" panose="02010609060101010101" pitchFamily="49" charset="-122"/>
                <a:ea typeface="黑体" panose="02010609060101010101" pitchFamily="49" charset="-122"/>
              </a:rPr>
              <a:t>协调。</a:t>
            </a:r>
          </a:p>
        </p:txBody>
      </p:sp>
      <p:grpSp>
        <p:nvGrpSpPr>
          <p:cNvPr id="4" name="object 4"/>
          <p:cNvGrpSpPr/>
          <p:nvPr/>
        </p:nvGrpSpPr>
        <p:grpSpPr>
          <a:xfrm>
            <a:off x="0" y="3430745"/>
            <a:ext cx="4608195" cy="25400"/>
            <a:chOff x="0" y="3430745"/>
            <a:chExt cx="4608195" cy="25400"/>
          </a:xfrm>
        </p:grpSpPr>
        <p:sp>
          <p:nvSpPr>
            <p:cNvPr id="5" name="object 5"/>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6" name="object 6"/>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7" name="object 7"/>
            <p:cNvSpPr/>
            <p:nvPr/>
          </p:nvSpPr>
          <p:spPr>
            <a:xfrm>
              <a:off x="0" y="3430745"/>
              <a:ext cx="3379470" cy="25400"/>
            </a:xfrm>
            <a:custGeom>
              <a:avLst/>
              <a:gdLst/>
              <a:ahLst/>
              <a:cxnLst/>
              <a:rect l="l" t="t" r="r" b="b"/>
              <a:pathLst>
                <a:path w="3379470" h="25400">
                  <a:moveTo>
                    <a:pt x="0" y="25305"/>
                  </a:moveTo>
                  <a:lnTo>
                    <a:pt x="0" y="0"/>
                  </a:lnTo>
                  <a:lnTo>
                    <a:pt x="3379266" y="0"/>
                  </a:lnTo>
                  <a:lnTo>
                    <a:pt x="3379266"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96" y="63726"/>
            <a:ext cx="3517900" cy="207645"/>
          </a:xfrm>
          <a:prstGeom prst="rect">
            <a:avLst/>
          </a:prstGeom>
        </p:spPr>
        <p:txBody>
          <a:bodyPr vert="horz" wrap="square" lIns="0" tIns="12065" rIns="0" bIns="0" rtlCol="0">
            <a:spAutoFit/>
          </a:bodyPr>
          <a:lstStyle/>
          <a:p>
            <a:pPr marL="12700">
              <a:lnSpc>
                <a:spcPct val="100000"/>
              </a:lnSpc>
              <a:spcBef>
                <a:spcPts val="95"/>
              </a:spcBef>
            </a:pPr>
            <a:r>
              <a:rPr b="1" spc="-20" dirty="0">
                <a:latin typeface="Noto Serif CJK JP"/>
                <a:cs typeface="Noto Serif CJK JP"/>
              </a:rPr>
              <a:t>扩大国家刑事管辖权的风险（削弱民事法制的风险</a:t>
            </a:r>
            <a:r>
              <a:rPr b="1" spc="-50" dirty="0">
                <a:latin typeface="Noto Serif CJK JP"/>
                <a:cs typeface="Noto Serif CJK JP"/>
              </a:rPr>
              <a:t>）</a:t>
            </a:r>
          </a:p>
        </p:txBody>
      </p:sp>
      <p:sp>
        <p:nvSpPr>
          <p:cNvPr id="3" name="object 3"/>
          <p:cNvSpPr txBox="1">
            <a:spLocks noGrp="1"/>
          </p:cNvSpPr>
          <p:nvPr>
            <p:ph type="body" idx="1"/>
          </p:nvPr>
        </p:nvSpPr>
        <p:spPr>
          <a:prstGeom prst="rect">
            <a:avLst/>
          </a:prstGeom>
        </p:spPr>
        <p:txBody>
          <a:bodyPr vert="horz" wrap="square" lIns="0" tIns="381877" rIns="0" bIns="0" rtlCol="0">
            <a:spAutoFit/>
          </a:bodyPr>
          <a:lstStyle/>
          <a:p>
            <a:pPr marL="264160" indent="-140970">
              <a:lnSpc>
                <a:spcPct val="100000"/>
              </a:lnSpc>
              <a:spcBef>
                <a:spcPts val="575"/>
              </a:spcBef>
              <a:buFont typeface="Trebuchet MS"/>
              <a:buAutoNum type="arabicPeriod"/>
              <a:tabLst>
                <a:tab pos="264795" algn="l"/>
              </a:tabLst>
            </a:pPr>
            <a:r>
              <a:rPr spc="-10" dirty="0"/>
              <a:t>民事和刑事管辖权的交错应用可能导致</a:t>
            </a:r>
            <a:r>
              <a:rPr spc="-10" dirty="0">
                <a:solidFill>
                  <a:srgbClr val="FF0000"/>
                </a:solidFill>
              </a:rPr>
              <a:t>并行诉讼</a:t>
            </a:r>
            <a:r>
              <a:rPr spc="-50" dirty="0"/>
              <a:t>。</a:t>
            </a:r>
          </a:p>
          <a:p>
            <a:pPr marL="263525" marR="5080" indent="-149225">
              <a:lnSpc>
                <a:spcPct val="114599"/>
              </a:lnSpc>
              <a:spcBef>
                <a:spcPts val="295"/>
              </a:spcBef>
              <a:buFont typeface="Trebuchet MS"/>
              <a:buAutoNum type="arabicPeriod"/>
              <a:tabLst>
                <a:tab pos="265430" algn="l"/>
              </a:tabLst>
            </a:pPr>
            <a:r>
              <a:rPr spc="-10" dirty="0"/>
              <a:t>民事诉讼通常会暂停直到刑事诉讼结束，这可能导致潜在的</a:t>
            </a:r>
            <a:r>
              <a:rPr spc="-30" dirty="0">
                <a:solidFill>
                  <a:srgbClr val="FF0000"/>
                </a:solidFill>
              </a:rPr>
              <a:t>延迟	</a:t>
            </a:r>
            <a:r>
              <a:rPr spc="-10" dirty="0">
                <a:solidFill>
                  <a:srgbClr val="FF0000"/>
                </a:solidFill>
              </a:rPr>
              <a:t>诉讼</a:t>
            </a:r>
            <a:r>
              <a:rPr spc="-50" dirty="0"/>
              <a:t>。</a:t>
            </a:r>
          </a:p>
          <a:p>
            <a:pPr marL="264795" marR="5080" indent="-151130">
              <a:lnSpc>
                <a:spcPct val="114599"/>
              </a:lnSpc>
              <a:spcBef>
                <a:spcPts val="300"/>
              </a:spcBef>
              <a:buFont typeface="Trebuchet MS"/>
              <a:buAutoNum type="arabicPeriod"/>
              <a:tabLst>
                <a:tab pos="265430" algn="l"/>
              </a:tabLst>
            </a:pPr>
            <a:r>
              <a:rPr spc="-10" dirty="0"/>
              <a:t>刑事机制虽然提供了重要的惩罚工具，但</a:t>
            </a:r>
            <a:r>
              <a:rPr spc="-15" dirty="0">
                <a:solidFill>
                  <a:srgbClr val="FF0000"/>
                </a:solidFill>
              </a:rPr>
              <a:t>如果减少了获得救济的</a:t>
            </a:r>
            <a:r>
              <a:rPr spc="-10" dirty="0">
                <a:solidFill>
                  <a:srgbClr val="FF0000"/>
                </a:solidFill>
              </a:rPr>
              <a:t>机会，则可能损害民事法律制度</a:t>
            </a:r>
            <a:r>
              <a:rPr spc="-50" dirty="0"/>
              <a:t>。</a:t>
            </a:r>
          </a:p>
        </p:txBody>
      </p:sp>
      <p:grpSp>
        <p:nvGrpSpPr>
          <p:cNvPr id="4" name="object 4"/>
          <p:cNvGrpSpPr/>
          <p:nvPr/>
        </p:nvGrpSpPr>
        <p:grpSpPr>
          <a:xfrm>
            <a:off x="0" y="3430745"/>
            <a:ext cx="4608195" cy="25400"/>
            <a:chOff x="0" y="3430745"/>
            <a:chExt cx="4608195" cy="25400"/>
          </a:xfrm>
        </p:grpSpPr>
        <p:sp>
          <p:nvSpPr>
            <p:cNvPr id="5" name="object 5"/>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6" name="object 6"/>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7" name="object 7"/>
            <p:cNvSpPr/>
            <p:nvPr/>
          </p:nvSpPr>
          <p:spPr>
            <a:xfrm>
              <a:off x="0" y="3430745"/>
              <a:ext cx="3686810" cy="25400"/>
            </a:xfrm>
            <a:custGeom>
              <a:avLst/>
              <a:gdLst/>
              <a:ahLst/>
              <a:cxnLst/>
              <a:rect l="l" t="t" r="r" b="b"/>
              <a:pathLst>
                <a:path w="3686810" h="25400">
                  <a:moveTo>
                    <a:pt x="0" y="25305"/>
                  </a:moveTo>
                  <a:lnTo>
                    <a:pt x="0" y="0"/>
                  </a:lnTo>
                  <a:lnTo>
                    <a:pt x="3686467" y="0"/>
                  </a:lnTo>
                  <a:lnTo>
                    <a:pt x="3686467"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96" y="63726"/>
            <a:ext cx="1999614" cy="196849"/>
          </a:xfrm>
          <a:prstGeom prst="rect">
            <a:avLst/>
          </a:prstGeom>
        </p:spPr>
        <p:txBody>
          <a:bodyPr vert="horz" wrap="square" lIns="0" tIns="12065" rIns="0" bIns="0" rtlCol="0">
            <a:spAutoFit/>
          </a:bodyPr>
          <a:lstStyle/>
          <a:p>
            <a:pPr marL="12700">
              <a:lnSpc>
                <a:spcPct val="100000"/>
              </a:lnSpc>
              <a:spcBef>
                <a:spcPts val="95"/>
              </a:spcBef>
            </a:pPr>
            <a:r>
              <a:rPr b="1" spc="-25" dirty="0">
                <a:latin typeface="黑体" panose="02010609060101010101" pitchFamily="49" charset="-122"/>
                <a:ea typeface="黑体" panose="02010609060101010101" pitchFamily="49" charset="-122"/>
                <a:cs typeface="Noto Serif CJK JP"/>
              </a:rPr>
              <a:t>结合国家人权保护发展的建议</a:t>
            </a:r>
          </a:p>
        </p:txBody>
      </p:sp>
      <p:sp>
        <p:nvSpPr>
          <p:cNvPr id="3" name="object 3"/>
          <p:cNvSpPr txBox="1"/>
          <p:nvPr/>
        </p:nvSpPr>
        <p:spPr>
          <a:xfrm>
            <a:off x="359994" y="383476"/>
            <a:ext cx="3888104" cy="161583"/>
          </a:xfrm>
          <a:prstGeom prst="rect">
            <a:avLst/>
          </a:prstGeom>
          <a:solidFill>
            <a:srgbClr val="DE396D"/>
          </a:solidFill>
        </p:spPr>
        <p:txBody>
          <a:bodyPr vert="horz" wrap="square" lIns="0" tIns="7620" rIns="0" bIns="0" rtlCol="0">
            <a:spAutoFit/>
          </a:bodyPr>
          <a:lstStyle/>
          <a:p>
            <a:pPr marL="41910">
              <a:lnSpc>
                <a:spcPct val="100000"/>
              </a:lnSpc>
              <a:spcBef>
                <a:spcPts val="60"/>
              </a:spcBef>
            </a:pPr>
            <a:r>
              <a:rPr sz="1000" b="1" spc="-20" dirty="0">
                <a:solidFill>
                  <a:srgbClr val="FFFFFF"/>
                </a:solidFill>
                <a:latin typeface="黑体" panose="02010609060101010101" pitchFamily="49" charset="-122"/>
                <a:ea typeface="黑体" panose="02010609060101010101" pitchFamily="49" charset="-122"/>
                <a:cs typeface="Noto Serif CJK JP"/>
              </a:rPr>
              <a:t>我国司法实现现状</a:t>
            </a:r>
            <a:endParaRPr sz="1000" dirty="0">
              <a:latin typeface="黑体" panose="02010609060101010101" pitchFamily="49" charset="-122"/>
              <a:ea typeface="黑体" panose="02010609060101010101" pitchFamily="49" charset="-122"/>
              <a:cs typeface="Noto Serif CJK JP"/>
            </a:endParaRPr>
          </a:p>
        </p:txBody>
      </p:sp>
      <p:sp>
        <p:nvSpPr>
          <p:cNvPr id="4" name="object 4"/>
          <p:cNvSpPr txBox="1"/>
          <p:nvPr/>
        </p:nvSpPr>
        <p:spPr>
          <a:xfrm>
            <a:off x="359994" y="573519"/>
            <a:ext cx="3888104" cy="337080"/>
          </a:xfrm>
          <a:prstGeom prst="rect">
            <a:avLst/>
          </a:prstGeom>
          <a:solidFill>
            <a:srgbClr val="F0E6B1"/>
          </a:solidFill>
        </p:spPr>
        <p:txBody>
          <a:bodyPr vert="horz" wrap="square" lIns="0" tIns="1270" rIns="0" bIns="0" rtlCol="0">
            <a:spAutoFit/>
          </a:bodyPr>
          <a:lstStyle/>
          <a:p>
            <a:pPr marL="41910" marR="41910">
              <a:lnSpc>
                <a:spcPts val="1370"/>
              </a:lnSpc>
              <a:spcBef>
                <a:spcPts val="10"/>
              </a:spcBef>
            </a:pPr>
            <a:r>
              <a:rPr sz="1000" spc="-15" dirty="0">
                <a:solidFill>
                  <a:srgbClr val="22373A"/>
                </a:solidFill>
                <a:latin typeface="楷体" panose="02010609060101010101" pitchFamily="49" charset="-122"/>
                <a:ea typeface="楷体" panose="02010609060101010101" pitchFamily="49" charset="-122"/>
                <a:cs typeface="WenQuanYi Micro Hei"/>
              </a:rPr>
              <a:t>中国是以“转化”的方式来适用国际人权公约。我国自成为相关国际人权公约成员国起，就一直通过制定修改相关立法以落实公约义务。</a:t>
            </a:r>
            <a:endParaRPr sz="1000" dirty="0">
              <a:latin typeface="楷体" panose="02010609060101010101" pitchFamily="49" charset="-122"/>
              <a:ea typeface="楷体" panose="02010609060101010101" pitchFamily="49" charset="-122"/>
              <a:cs typeface="WenQuanYi Micro Hei"/>
            </a:endParaRPr>
          </a:p>
        </p:txBody>
      </p:sp>
      <p:pic>
        <p:nvPicPr>
          <p:cNvPr id="5" name="object 5"/>
          <p:cNvPicPr/>
          <p:nvPr/>
        </p:nvPicPr>
        <p:blipFill>
          <a:blip r:embed="rId2" cstate="print"/>
          <a:stretch>
            <a:fillRect/>
          </a:stretch>
        </p:blipFill>
        <p:spPr>
          <a:xfrm>
            <a:off x="361042" y="1113742"/>
            <a:ext cx="3888016" cy="1699145"/>
          </a:xfrm>
          <a:prstGeom prst="rect">
            <a:avLst/>
          </a:prstGeom>
        </p:spPr>
      </p:pic>
      <p:sp>
        <p:nvSpPr>
          <p:cNvPr id="6" name="object 6"/>
          <p:cNvSpPr txBox="1"/>
          <p:nvPr/>
        </p:nvSpPr>
        <p:spPr>
          <a:xfrm>
            <a:off x="1189393" y="2930647"/>
            <a:ext cx="2334857" cy="150682"/>
          </a:xfrm>
          <a:prstGeom prst="rect">
            <a:avLst/>
          </a:prstGeom>
        </p:spPr>
        <p:txBody>
          <a:bodyPr vert="horz" wrap="square" lIns="0" tIns="12065" rIns="0" bIns="0" rtlCol="0">
            <a:spAutoFit/>
          </a:bodyPr>
          <a:lstStyle/>
          <a:p>
            <a:pPr marL="12700">
              <a:lnSpc>
                <a:spcPct val="100000"/>
              </a:lnSpc>
              <a:spcBef>
                <a:spcPts val="95"/>
              </a:spcBef>
            </a:pPr>
            <a:r>
              <a:rPr sz="900" b="1" spc="15" dirty="0">
                <a:solidFill>
                  <a:srgbClr val="22373A"/>
                </a:solidFill>
                <a:latin typeface="黑体" panose="02010609060101010101" pitchFamily="49" charset="-122"/>
                <a:ea typeface="黑体" panose="02010609060101010101" pitchFamily="49" charset="-122"/>
                <a:cs typeface="Noto Serif CJK JP"/>
              </a:rPr>
              <a:t>图 </a:t>
            </a:r>
            <a:r>
              <a:rPr sz="900" dirty="0">
                <a:solidFill>
                  <a:srgbClr val="22373A"/>
                </a:solidFill>
                <a:latin typeface="黑体" panose="02010609060101010101" pitchFamily="49" charset="-122"/>
                <a:ea typeface="黑体" panose="02010609060101010101" pitchFamily="49" charset="-122"/>
                <a:cs typeface="Liberation Sans Narrow"/>
              </a:rPr>
              <a:t>2:</a:t>
            </a:r>
            <a:r>
              <a:rPr sz="900" spc="130" dirty="0">
                <a:solidFill>
                  <a:srgbClr val="22373A"/>
                </a:solidFill>
                <a:latin typeface="黑体" panose="02010609060101010101" pitchFamily="49" charset="-122"/>
                <a:ea typeface="黑体" panose="02010609060101010101" pitchFamily="49" charset="-122"/>
                <a:cs typeface="Liberation Sans Narrow"/>
              </a:rPr>
              <a:t> </a:t>
            </a:r>
            <a:r>
              <a:rPr sz="900" spc="-15" dirty="0">
                <a:solidFill>
                  <a:srgbClr val="22373A"/>
                </a:solidFill>
                <a:latin typeface="黑体" panose="02010609060101010101" pitchFamily="49" charset="-122"/>
                <a:ea typeface="黑体" panose="02010609060101010101" pitchFamily="49" charset="-122"/>
                <a:cs typeface="Noto Serif CJK JP"/>
              </a:rPr>
              <a:t>批准加入的公约与国内法对公约的转化</a:t>
            </a:r>
            <a:endParaRPr sz="900" dirty="0">
              <a:latin typeface="黑体" panose="02010609060101010101" pitchFamily="49" charset="-122"/>
              <a:ea typeface="黑体" panose="02010609060101010101" pitchFamily="49" charset="-122"/>
              <a:cs typeface="Noto Serif CJK JP"/>
            </a:endParaRPr>
          </a:p>
        </p:txBody>
      </p:sp>
      <p:grpSp>
        <p:nvGrpSpPr>
          <p:cNvPr id="7" name="object 7"/>
          <p:cNvGrpSpPr/>
          <p:nvPr/>
        </p:nvGrpSpPr>
        <p:grpSpPr>
          <a:xfrm>
            <a:off x="0" y="3430745"/>
            <a:ext cx="4608195" cy="25400"/>
            <a:chOff x="0" y="3430745"/>
            <a:chExt cx="4608195" cy="25400"/>
          </a:xfrm>
        </p:grpSpPr>
        <p:sp>
          <p:nvSpPr>
            <p:cNvPr id="8" name="object 8"/>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9" name="object 9"/>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10" name="object 10"/>
            <p:cNvSpPr/>
            <p:nvPr/>
          </p:nvSpPr>
          <p:spPr>
            <a:xfrm>
              <a:off x="0" y="3430745"/>
              <a:ext cx="3994150" cy="25400"/>
            </a:xfrm>
            <a:custGeom>
              <a:avLst/>
              <a:gdLst/>
              <a:ahLst/>
              <a:cxnLst/>
              <a:rect l="l" t="t" r="r" b="b"/>
              <a:pathLst>
                <a:path w="3994150" h="25400">
                  <a:moveTo>
                    <a:pt x="0" y="25305"/>
                  </a:moveTo>
                  <a:lnTo>
                    <a:pt x="0" y="0"/>
                  </a:lnTo>
                  <a:lnTo>
                    <a:pt x="3993667" y="0"/>
                  </a:lnTo>
                  <a:lnTo>
                    <a:pt x="3993667"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96" y="63726"/>
            <a:ext cx="1999614" cy="196849"/>
          </a:xfrm>
          <a:prstGeom prst="rect">
            <a:avLst/>
          </a:prstGeom>
        </p:spPr>
        <p:txBody>
          <a:bodyPr vert="horz" wrap="square" lIns="0" tIns="12065" rIns="0" bIns="0" rtlCol="0">
            <a:spAutoFit/>
          </a:bodyPr>
          <a:lstStyle/>
          <a:p>
            <a:pPr marL="12700">
              <a:lnSpc>
                <a:spcPct val="100000"/>
              </a:lnSpc>
              <a:spcBef>
                <a:spcPts val="95"/>
              </a:spcBef>
            </a:pPr>
            <a:r>
              <a:rPr b="1" spc="-25" dirty="0">
                <a:latin typeface="黑体" panose="02010609060101010101" pitchFamily="49" charset="-122"/>
                <a:ea typeface="黑体" panose="02010609060101010101" pitchFamily="49" charset="-122"/>
                <a:cs typeface="Noto Serif CJK JP"/>
              </a:rPr>
              <a:t>结合国家人权保护发展的建议</a:t>
            </a:r>
          </a:p>
        </p:txBody>
      </p:sp>
      <p:grpSp>
        <p:nvGrpSpPr>
          <p:cNvPr id="3" name="object 3"/>
          <p:cNvGrpSpPr/>
          <p:nvPr/>
        </p:nvGrpSpPr>
        <p:grpSpPr>
          <a:xfrm>
            <a:off x="359994" y="900468"/>
            <a:ext cx="3888104" cy="1677035"/>
            <a:chOff x="359994" y="900468"/>
            <a:chExt cx="3888104" cy="1677035"/>
          </a:xfrm>
        </p:grpSpPr>
        <p:sp>
          <p:nvSpPr>
            <p:cNvPr id="4" name="object 4"/>
            <p:cNvSpPr/>
            <p:nvPr/>
          </p:nvSpPr>
          <p:spPr>
            <a:xfrm>
              <a:off x="359994" y="900468"/>
              <a:ext cx="3888104" cy="190500"/>
            </a:xfrm>
            <a:custGeom>
              <a:avLst/>
              <a:gdLst/>
              <a:ahLst/>
              <a:cxnLst/>
              <a:rect l="l" t="t" r="r" b="b"/>
              <a:pathLst>
                <a:path w="3888104" h="190500">
                  <a:moveTo>
                    <a:pt x="3888003" y="0"/>
                  </a:moveTo>
                  <a:lnTo>
                    <a:pt x="0" y="0"/>
                  </a:lnTo>
                  <a:lnTo>
                    <a:pt x="0" y="190042"/>
                  </a:lnTo>
                  <a:lnTo>
                    <a:pt x="3888003" y="190042"/>
                  </a:lnTo>
                  <a:lnTo>
                    <a:pt x="3888003" y="0"/>
                  </a:lnTo>
                  <a:close/>
                </a:path>
              </a:pathLst>
            </a:custGeom>
            <a:solidFill>
              <a:srgbClr val="DE396D"/>
            </a:solidFill>
          </p:spPr>
          <p:txBody>
            <a:bodyPr wrap="square" lIns="0" tIns="0" rIns="0" bIns="0" rtlCol="0"/>
            <a:lstStyle/>
            <a:p>
              <a:endParaRPr/>
            </a:p>
          </p:txBody>
        </p:sp>
        <p:sp>
          <p:nvSpPr>
            <p:cNvPr id="5" name="object 5"/>
            <p:cNvSpPr/>
            <p:nvPr/>
          </p:nvSpPr>
          <p:spPr>
            <a:xfrm>
              <a:off x="359994" y="1090498"/>
              <a:ext cx="3888104" cy="1487170"/>
            </a:xfrm>
            <a:custGeom>
              <a:avLst/>
              <a:gdLst/>
              <a:ahLst/>
              <a:cxnLst/>
              <a:rect l="l" t="t" r="r" b="b"/>
              <a:pathLst>
                <a:path w="3888104" h="1487170">
                  <a:moveTo>
                    <a:pt x="3888003" y="0"/>
                  </a:moveTo>
                  <a:lnTo>
                    <a:pt x="0" y="0"/>
                  </a:lnTo>
                  <a:lnTo>
                    <a:pt x="0" y="1486623"/>
                  </a:lnTo>
                  <a:lnTo>
                    <a:pt x="3888003" y="1486623"/>
                  </a:lnTo>
                  <a:lnTo>
                    <a:pt x="3888003" y="0"/>
                  </a:lnTo>
                  <a:close/>
                </a:path>
              </a:pathLst>
            </a:custGeom>
            <a:solidFill>
              <a:srgbClr val="F0E6B1"/>
            </a:solidFill>
          </p:spPr>
          <p:txBody>
            <a:bodyPr wrap="square" lIns="0" tIns="0" rIns="0" bIns="0" rtlCol="0"/>
            <a:lstStyle/>
            <a:p>
              <a:endParaRPr/>
            </a:p>
          </p:txBody>
        </p:sp>
      </p:grpSp>
      <p:sp>
        <p:nvSpPr>
          <p:cNvPr id="6" name="object 6"/>
          <p:cNvSpPr txBox="1"/>
          <p:nvPr/>
        </p:nvSpPr>
        <p:spPr>
          <a:xfrm>
            <a:off x="389432" y="816413"/>
            <a:ext cx="3792220" cy="1695450"/>
          </a:xfrm>
          <a:prstGeom prst="rect">
            <a:avLst/>
          </a:prstGeom>
        </p:spPr>
        <p:txBody>
          <a:bodyPr vert="horz" wrap="square" lIns="0" tIns="92075" rIns="0" bIns="0" rtlCol="0">
            <a:spAutoFit/>
          </a:bodyPr>
          <a:lstStyle/>
          <a:p>
            <a:pPr marL="12700">
              <a:lnSpc>
                <a:spcPct val="100000"/>
              </a:lnSpc>
              <a:spcBef>
                <a:spcPts val="725"/>
              </a:spcBef>
            </a:pPr>
            <a:r>
              <a:rPr sz="1000" b="1" spc="-20" dirty="0">
                <a:solidFill>
                  <a:srgbClr val="FFFFFF"/>
                </a:solidFill>
                <a:latin typeface="黑体" panose="02010609060101010101" pitchFamily="49" charset="-122"/>
                <a:ea typeface="黑体" panose="02010609060101010101" pitchFamily="49" charset="-122"/>
                <a:cs typeface="Noto Serif CJK JP"/>
              </a:rPr>
              <a:t>规制建议</a:t>
            </a:r>
            <a:endParaRPr sz="1000" dirty="0">
              <a:latin typeface="黑体" panose="02010609060101010101" pitchFamily="49" charset="-122"/>
              <a:ea typeface="黑体" panose="02010609060101010101" pitchFamily="49" charset="-122"/>
              <a:cs typeface="Noto Serif CJK JP"/>
            </a:endParaRPr>
          </a:p>
          <a:p>
            <a:pPr marL="222250" indent="-140970">
              <a:lnSpc>
                <a:spcPct val="100000"/>
              </a:lnSpc>
              <a:spcBef>
                <a:spcPts val="620"/>
              </a:spcBef>
              <a:buClr>
                <a:srgbClr val="F3901D"/>
              </a:buClr>
              <a:buFont typeface="Trebuchet MS"/>
              <a:buAutoNum type="arabicPeriod"/>
              <a:tabLst>
                <a:tab pos="222250" algn="l"/>
              </a:tabLst>
            </a:pPr>
            <a:r>
              <a:rPr sz="1000" b="1" spc="-20" dirty="0">
                <a:solidFill>
                  <a:srgbClr val="22373A"/>
                </a:solidFill>
                <a:latin typeface="黑体" panose="02010609060101010101" pitchFamily="49" charset="-122"/>
                <a:ea typeface="黑体" panose="02010609060101010101" pitchFamily="49" charset="-122"/>
                <a:cs typeface="Noto Serif CJK JP"/>
              </a:rPr>
              <a:t>国内法层面</a:t>
            </a:r>
            <a:endParaRPr sz="1000" dirty="0">
              <a:latin typeface="黑体" panose="02010609060101010101" pitchFamily="49" charset="-122"/>
              <a:ea typeface="黑体" panose="02010609060101010101" pitchFamily="49" charset="-122"/>
              <a:cs typeface="Noto Serif CJK JP"/>
            </a:endParaRPr>
          </a:p>
          <a:p>
            <a:pPr marL="476884" lvl="1" indent="-96520">
              <a:lnSpc>
                <a:spcPct val="100000"/>
              </a:lnSpc>
              <a:spcBef>
                <a:spcPts val="360"/>
              </a:spcBef>
              <a:buClr>
                <a:srgbClr val="F3901D"/>
              </a:buClr>
              <a:buFont typeface="Trebuchet MS"/>
              <a:buChar char="•"/>
              <a:tabLst>
                <a:tab pos="476884" algn="l"/>
              </a:tabLst>
            </a:pPr>
            <a:r>
              <a:rPr sz="900" spc="-15" dirty="0">
                <a:solidFill>
                  <a:srgbClr val="22373A"/>
                </a:solidFill>
                <a:latin typeface="黑体" panose="02010609060101010101" pitchFamily="49" charset="-122"/>
                <a:ea typeface="黑体" panose="02010609060101010101" pitchFamily="49" charset="-122"/>
                <a:cs typeface="Noto Serif CJK JP"/>
              </a:rPr>
              <a:t>依法刑事化在国际上明确存在普遍管辖权的人权侵犯行为。</a:t>
            </a:r>
            <a:endParaRPr sz="900" dirty="0">
              <a:latin typeface="黑体" panose="02010609060101010101" pitchFamily="49" charset="-122"/>
              <a:ea typeface="黑体" panose="02010609060101010101" pitchFamily="49" charset="-122"/>
              <a:cs typeface="Noto Serif CJK JP"/>
            </a:endParaRPr>
          </a:p>
          <a:p>
            <a:pPr marL="476884" lvl="1" indent="-96520">
              <a:lnSpc>
                <a:spcPct val="100000"/>
              </a:lnSpc>
              <a:spcBef>
                <a:spcPts val="180"/>
              </a:spcBef>
              <a:buClr>
                <a:srgbClr val="F3901D"/>
              </a:buClr>
              <a:buFont typeface="Trebuchet MS"/>
              <a:buChar char="•"/>
              <a:tabLst>
                <a:tab pos="476884" algn="l"/>
              </a:tabLst>
            </a:pPr>
            <a:r>
              <a:rPr sz="900" b="1" spc="-10" dirty="0">
                <a:solidFill>
                  <a:srgbClr val="22373A"/>
                </a:solidFill>
                <a:latin typeface="黑体" panose="02010609060101010101" pitchFamily="49" charset="-122"/>
                <a:ea typeface="黑体" panose="02010609060101010101" pitchFamily="49" charset="-122"/>
                <a:cs typeface="Noto Serif CJK JP"/>
              </a:rPr>
              <a:t>标准</a:t>
            </a:r>
            <a:r>
              <a:rPr sz="900" spc="-10" dirty="0">
                <a:solidFill>
                  <a:srgbClr val="22373A"/>
                </a:solidFill>
                <a:latin typeface="黑体" panose="02010609060101010101" pitchFamily="49" charset="-122"/>
                <a:ea typeface="黑体" panose="02010609060101010101" pitchFamily="49" charset="-122"/>
                <a:cs typeface="Noto Serif CJK JP"/>
              </a:rPr>
              <a:t>：存在国际公约提供的权力基础 </a:t>
            </a:r>
            <a:r>
              <a:rPr sz="900" spc="-20" dirty="0">
                <a:solidFill>
                  <a:srgbClr val="22373A"/>
                </a:solidFill>
                <a:latin typeface="黑体" panose="02010609060101010101" pitchFamily="49" charset="-122"/>
                <a:ea typeface="黑体" panose="02010609060101010101" pitchFamily="49" charset="-122"/>
                <a:cs typeface="Trebuchet MS"/>
              </a:rPr>
              <a:t>+ </a:t>
            </a:r>
            <a:r>
              <a:rPr sz="900" spc="-15" dirty="0">
                <a:solidFill>
                  <a:srgbClr val="22373A"/>
                </a:solidFill>
                <a:latin typeface="黑体" panose="02010609060101010101" pitchFamily="49" charset="-122"/>
                <a:ea typeface="黑体" panose="02010609060101010101" pitchFamily="49" charset="-122"/>
                <a:cs typeface="Noto Serif CJK JP"/>
              </a:rPr>
              <a:t>多数国家同意刑事管辖权</a:t>
            </a:r>
            <a:endParaRPr sz="900" dirty="0">
              <a:latin typeface="黑体" panose="02010609060101010101" pitchFamily="49" charset="-122"/>
              <a:ea typeface="黑体" panose="02010609060101010101" pitchFamily="49" charset="-122"/>
              <a:cs typeface="Noto Serif CJK JP"/>
            </a:endParaRPr>
          </a:p>
          <a:p>
            <a:pPr marL="405130">
              <a:lnSpc>
                <a:spcPct val="100000"/>
              </a:lnSpc>
              <a:spcBef>
                <a:spcPts val="185"/>
              </a:spcBef>
            </a:pPr>
            <a:r>
              <a:rPr sz="900" spc="-10" dirty="0">
                <a:solidFill>
                  <a:srgbClr val="22373A"/>
                </a:solidFill>
                <a:latin typeface="黑体" panose="02010609060101010101" pitchFamily="49" charset="-122"/>
                <a:ea typeface="黑体" panose="02010609060101010101" pitchFamily="49" charset="-122"/>
                <a:cs typeface="Noto Serif CJK JP"/>
              </a:rPr>
              <a:t>（如恐怖主义、酷刑、奴役</a:t>
            </a:r>
            <a:r>
              <a:rPr sz="900" spc="-50" dirty="0">
                <a:solidFill>
                  <a:srgbClr val="22373A"/>
                </a:solidFill>
                <a:latin typeface="黑体" panose="02010609060101010101" pitchFamily="49" charset="-122"/>
                <a:ea typeface="黑体" panose="02010609060101010101" pitchFamily="49" charset="-122"/>
                <a:cs typeface="Noto Serif CJK JP"/>
              </a:rPr>
              <a:t>）</a:t>
            </a:r>
            <a:endParaRPr sz="900" dirty="0">
              <a:latin typeface="黑体" panose="02010609060101010101" pitchFamily="49" charset="-122"/>
              <a:ea typeface="黑体" panose="02010609060101010101" pitchFamily="49" charset="-122"/>
              <a:cs typeface="Noto Serif CJK JP"/>
            </a:endParaRPr>
          </a:p>
          <a:p>
            <a:pPr marL="222250" indent="-149225">
              <a:lnSpc>
                <a:spcPct val="100000"/>
              </a:lnSpc>
              <a:spcBef>
                <a:spcPts val="375"/>
              </a:spcBef>
              <a:buClr>
                <a:srgbClr val="F3901D"/>
              </a:buClr>
              <a:buFont typeface="Trebuchet MS"/>
              <a:buAutoNum type="arabicPeriod" startAt="2"/>
              <a:tabLst>
                <a:tab pos="222250" algn="l"/>
              </a:tabLst>
            </a:pPr>
            <a:r>
              <a:rPr sz="1000" b="1" spc="-20" dirty="0">
                <a:solidFill>
                  <a:srgbClr val="22373A"/>
                </a:solidFill>
                <a:latin typeface="黑体" panose="02010609060101010101" pitchFamily="49" charset="-122"/>
                <a:ea typeface="黑体" panose="02010609060101010101" pitchFamily="49" charset="-122"/>
                <a:cs typeface="Noto Serif CJK JP"/>
              </a:rPr>
              <a:t>国际法层面</a:t>
            </a:r>
            <a:endParaRPr sz="1000" dirty="0">
              <a:latin typeface="黑体" panose="02010609060101010101" pitchFamily="49" charset="-122"/>
              <a:ea typeface="黑体" panose="02010609060101010101" pitchFamily="49" charset="-122"/>
              <a:cs typeface="Noto Serif CJK JP"/>
            </a:endParaRPr>
          </a:p>
          <a:p>
            <a:pPr marL="476884" lvl="1" indent="-96520">
              <a:lnSpc>
                <a:spcPct val="100000"/>
              </a:lnSpc>
              <a:spcBef>
                <a:spcPts val="360"/>
              </a:spcBef>
              <a:buClr>
                <a:srgbClr val="F3901D"/>
              </a:buClr>
              <a:buFont typeface="Trebuchet MS"/>
              <a:buChar char="•"/>
              <a:tabLst>
                <a:tab pos="476884" algn="l"/>
              </a:tabLst>
            </a:pPr>
            <a:r>
              <a:rPr sz="900" spc="-15" dirty="0">
                <a:solidFill>
                  <a:srgbClr val="22373A"/>
                </a:solidFill>
                <a:latin typeface="黑体" panose="02010609060101010101" pitchFamily="49" charset="-122"/>
                <a:ea typeface="黑体" panose="02010609060101010101" pitchFamily="49" charset="-122"/>
                <a:cs typeface="Noto Serif CJK JP"/>
              </a:rPr>
              <a:t>将发展成熟的习惯法规进行法典化。</a:t>
            </a:r>
            <a:endParaRPr sz="900" dirty="0">
              <a:latin typeface="黑体" panose="02010609060101010101" pitchFamily="49" charset="-122"/>
              <a:ea typeface="黑体" panose="02010609060101010101" pitchFamily="49" charset="-122"/>
              <a:cs typeface="Noto Serif CJK JP"/>
            </a:endParaRPr>
          </a:p>
          <a:p>
            <a:pPr marL="476250" marR="5080" lvl="1" indent="-96520">
              <a:lnSpc>
                <a:spcPct val="116700"/>
              </a:lnSpc>
              <a:buClr>
                <a:srgbClr val="F3901D"/>
              </a:buClr>
              <a:buFont typeface="Trebuchet MS"/>
              <a:buChar char="•"/>
              <a:tabLst>
                <a:tab pos="476250" algn="l"/>
              </a:tabLst>
            </a:pPr>
            <a:r>
              <a:rPr sz="900" spc="-15" dirty="0">
                <a:solidFill>
                  <a:srgbClr val="22373A"/>
                </a:solidFill>
                <a:latin typeface="黑体" panose="02010609060101010101" pitchFamily="49" charset="-122"/>
                <a:ea typeface="黑体" panose="02010609060101010101" pitchFamily="49" charset="-122"/>
                <a:cs typeface="Noto Serif CJK JP"/>
              </a:rPr>
              <a:t>指定涵盖的人权保护规范，通过习惯法对其进行定义，并表明其适</a:t>
            </a:r>
            <a:r>
              <a:rPr sz="900" spc="-20" dirty="0">
                <a:solidFill>
                  <a:srgbClr val="22373A"/>
                </a:solidFill>
                <a:latin typeface="黑体" panose="02010609060101010101" pitchFamily="49" charset="-122"/>
                <a:ea typeface="黑体" panose="02010609060101010101" pitchFamily="49" charset="-122"/>
                <a:cs typeface="Noto Serif CJK JP"/>
              </a:rPr>
              <a:t>用范围的边界。</a:t>
            </a:r>
            <a:endParaRPr sz="900" dirty="0">
              <a:latin typeface="黑体" panose="02010609060101010101" pitchFamily="49" charset="-122"/>
              <a:ea typeface="黑体" panose="02010609060101010101" pitchFamily="49" charset="-122"/>
              <a:cs typeface="Noto Serif CJK JP"/>
            </a:endParaRPr>
          </a:p>
        </p:txBody>
      </p:sp>
      <p:grpSp>
        <p:nvGrpSpPr>
          <p:cNvPr id="7" name="object 7"/>
          <p:cNvGrpSpPr/>
          <p:nvPr/>
        </p:nvGrpSpPr>
        <p:grpSpPr>
          <a:xfrm>
            <a:off x="0" y="3430745"/>
            <a:ext cx="4608195" cy="25400"/>
            <a:chOff x="0" y="3430745"/>
            <a:chExt cx="4608195" cy="25400"/>
          </a:xfrm>
        </p:grpSpPr>
        <p:sp>
          <p:nvSpPr>
            <p:cNvPr id="8" name="object 8"/>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9" name="object 9"/>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10" name="object 10"/>
            <p:cNvSpPr/>
            <p:nvPr/>
          </p:nvSpPr>
          <p:spPr>
            <a:xfrm>
              <a:off x="0" y="3430745"/>
              <a:ext cx="4300855" cy="25400"/>
            </a:xfrm>
            <a:custGeom>
              <a:avLst/>
              <a:gdLst/>
              <a:ahLst/>
              <a:cxnLst/>
              <a:rect l="l" t="t" r="r" b="b"/>
              <a:pathLst>
                <a:path w="4300855" h="25400">
                  <a:moveTo>
                    <a:pt x="0" y="25305"/>
                  </a:moveTo>
                  <a:lnTo>
                    <a:pt x="0" y="0"/>
                  </a:lnTo>
                  <a:lnTo>
                    <a:pt x="4300854" y="0"/>
                  </a:lnTo>
                  <a:lnTo>
                    <a:pt x="4300854"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0"/>
            <a:ext cx="4608195" cy="351790"/>
          </a:xfrm>
          <a:custGeom>
            <a:avLst/>
            <a:gdLst/>
            <a:ahLst/>
            <a:cxnLst/>
            <a:rect l="l" t="t" r="r" b="b"/>
            <a:pathLst>
              <a:path w="4608195" h="351790">
                <a:moveTo>
                  <a:pt x="4608004" y="0"/>
                </a:moveTo>
                <a:lnTo>
                  <a:pt x="0" y="0"/>
                </a:lnTo>
                <a:lnTo>
                  <a:pt x="0" y="351789"/>
                </a:lnTo>
                <a:lnTo>
                  <a:pt x="4608004" y="351789"/>
                </a:lnTo>
                <a:lnTo>
                  <a:pt x="4608004" y="0"/>
                </a:lnTo>
                <a:close/>
              </a:path>
            </a:pathLst>
          </a:custGeom>
          <a:solidFill>
            <a:srgbClr val="005035"/>
          </a:solidFill>
        </p:spPr>
        <p:txBody>
          <a:bodyPr wrap="square" lIns="0" tIns="0" rIns="0" bIns="0" rtlCol="0"/>
          <a:lstStyle/>
          <a:p>
            <a:endParaRPr/>
          </a:p>
        </p:txBody>
      </p:sp>
      <p:sp>
        <p:nvSpPr>
          <p:cNvPr id="3" name="object 3"/>
          <p:cNvSpPr txBox="1"/>
          <p:nvPr/>
        </p:nvSpPr>
        <p:spPr>
          <a:xfrm>
            <a:off x="110896" y="63726"/>
            <a:ext cx="2870200" cy="3179717"/>
          </a:xfrm>
          <a:prstGeom prst="rect">
            <a:avLst/>
          </a:prstGeom>
        </p:spPr>
        <p:txBody>
          <a:bodyPr vert="horz" wrap="square" lIns="0" tIns="12065" rIns="0" bIns="0" rtlCol="0">
            <a:spAutoFit/>
          </a:bodyPr>
          <a:lstStyle/>
          <a:p>
            <a:pPr marL="12700">
              <a:lnSpc>
                <a:spcPct val="100000"/>
              </a:lnSpc>
              <a:spcBef>
                <a:spcPts val="95"/>
              </a:spcBef>
            </a:pPr>
            <a:r>
              <a:rPr sz="1200" b="1" spc="-35" dirty="0">
                <a:solidFill>
                  <a:srgbClr val="F9F9F9"/>
                </a:solidFill>
                <a:latin typeface="黑体" panose="02010609060101010101" pitchFamily="49" charset="-122"/>
                <a:ea typeface="黑体" panose="02010609060101010101" pitchFamily="49" charset="-122"/>
                <a:cs typeface="Noto Serif CJK JP"/>
              </a:rPr>
              <a:t>目录</a:t>
            </a:r>
            <a:endParaRPr sz="1200" dirty="0">
              <a:latin typeface="黑体" panose="02010609060101010101" pitchFamily="49" charset="-122"/>
              <a:ea typeface="黑体" panose="02010609060101010101" pitchFamily="49" charset="-122"/>
              <a:cs typeface="Noto Serif CJK JP"/>
            </a:endParaRPr>
          </a:p>
          <a:p>
            <a:pPr marL="248285">
              <a:lnSpc>
                <a:spcPct val="100000"/>
              </a:lnSpc>
              <a:spcBef>
                <a:spcPts val="1205"/>
              </a:spcBef>
              <a:tabLst>
                <a:tab pos="373380" algn="l"/>
              </a:tabLst>
            </a:pPr>
            <a:endParaRPr lang="en-US" sz="1000" u="sng" spc="-30" dirty="0">
              <a:solidFill>
                <a:srgbClr val="22373A"/>
              </a:solidFill>
              <a:latin typeface="黑体" panose="02010609060101010101" pitchFamily="49" charset="-122"/>
              <a:ea typeface="黑体" panose="02010609060101010101" pitchFamily="49" charset="-122"/>
              <a:cs typeface="Noto Serif CJK JP"/>
              <a:hlinkClick r:id="rId2" action="ppaction://hlinksldjump"/>
            </a:endParaRPr>
          </a:p>
          <a:p>
            <a:pPr marL="248285">
              <a:lnSpc>
                <a:spcPct val="100000"/>
              </a:lnSpc>
              <a:spcBef>
                <a:spcPts val="1205"/>
              </a:spcBef>
              <a:tabLst>
                <a:tab pos="373380" algn="l"/>
              </a:tabLst>
            </a:pPr>
            <a:r>
              <a:rPr lang="en-US" sz="1000" u="sng" spc="-30" dirty="0">
                <a:solidFill>
                  <a:srgbClr val="22373A"/>
                </a:solidFill>
                <a:latin typeface="黑体" panose="02010609060101010101" pitchFamily="49" charset="-122"/>
                <a:ea typeface="黑体" panose="02010609060101010101" pitchFamily="49" charset="-122"/>
                <a:cs typeface="Noto Serif CJK JP"/>
                <a:hlinkClick r:id="rId2" action="ppaction://hlinksldjump"/>
              </a:rPr>
              <a:t>1.</a:t>
            </a:r>
            <a:r>
              <a:rPr sz="1000" u="sng" spc="-30" dirty="0">
                <a:solidFill>
                  <a:srgbClr val="22373A"/>
                </a:solidFill>
                <a:latin typeface="黑体" panose="02010609060101010101" pitchFamily="49" charset="-122"/>
                <a:ea typeface="黑体" panose="02010609060101010101" pitchFamily="49" charset="-122"/>
                <a:cs typeface="Noto Serif CJK JP"/>
                <a:hlinkClick r:id="rId2" action="ppaction://hlinksldjump"/>
              </a:rPr>
              <a:t>引入</a:t>
            </a:r>
            <a:endParaRPr sz="1000" u="sng" dirty="0">
              <a:latin typeface="黑体" panose="02010609060101010101" pitchFamily="49" charset="-122"/>
              <a:ea typeface="黑体" panose="02010609060101010101" pitchFamily="49" charset="-122"/>
              <a:cs typeface="Noto Serif CJK JP"/>
            </a:endParaRPr>
          </a:p>
          <a:p>
            <a:pPr marL="248920">
              <a:lnSpc>
                <a:spcPct val="100000"/>
              </a:lnSpc>
              <a:spcBef>
                <a:spcPts val="765"/>
              </a:spcBef>
              <a:tabLst>
                <a:tab pos="381635" algn="l"/>
              </a:tabLst>
            </a:pPr>
            <a:r>
              <a:rPr lang="en-US" sz="1000" u="sng" spc="-15" dirty="0">
                <a:solidFill>
                  <a:srgbClr val="22373A"/>
                </a:solidFill>
                <a:latin typeface="黑体" panose="02010609060101010101" pitchFamily="49" charset="-122"/>
                <a:ea typeface="黑体" panose="02010609060101010101" pitchFamily="49" charset="-122"/>
                <a:cs typeface="Noto Serif CJK JP"/>
                <a:hlinkClick r:id="rId3" action="ppaction://hlinksldjump"/>
              </a:rPr>
              <a:t>2.</a:t>
            </a:r>
            <a:r>
              <a:rPr sz="1000" u="sng" spc="-15" dirty="0">
                <a:solidFill>
                  <a:srgbClr val="22373A"/>
                </a:solidFill>
                <a:latin typeface="黑体" panose="02010609060101010101" pitchFamily="49" charset="-122"/>
                <a:ea typeface="黑体" panose="02010609060101010101" pitchFamily="49" charset="-122"/>
                <a:cs typeface="Noto Serif CJK JP"/>
                <a:hlinkClick r:id="rId3" action="ppaction://hlinksldjump"/>
              </a:rPr>
              <a:t>人权法向承认国家刑事管辖权演变</a:t>
            </a:r>
            <a:endParaRPr sz="1000" u="sng" dirty="0">
              <a:latin typeface="黑体" panose="02010609060101010101" pitchFamily="49" charset="-122"/>
              <a:ea typeface="黑体" panose="02010609060101010101" pitchFamily="49" charset="-122"/>
              <a:cs typeface="Noto Serif CJK JP"/>
            </a:endParaRPr>
          </a:p>
          <a:p>
            <a:pPr marL="434975" indent="-171450">
              <a:lnSpc>
                <a:spcPct val="100000"/>
              </a:lnSpc>
              <a:spcBef>
                <a:spcPts val="675"/>
              </a:spcBef>
              <a:buFont typeface="Arial" panose="020B0604020202020204" pitchFamily="34" charset="0"/>
              <a:buChar char="•"/>
              <a:tabLst>
                <a:tab pos="579755" algn="l"/>
              </a:tabLst>
            </a:pPr>
            <a:r>
              <a:rPr sz="900" u="sng" spc="-15" dirty="0">
                <a:solidFill>
                  <a:srgbClr val="22373A"/>
                </a:solidFill>
                <a:latin typeface="黑体" panose="02010609060101010101" pitchFamily="49" charset="-122"/>
                <a:ea typeface="黑体" panose="02010609060101010101" pitchFamily="49" charset="-122"/>
                <a:cs typeface="Noto Serif CJK JP"/>
                <a:hlinkClick r:id="rId4" action="ppaction://hlinksldjump"/>
              </a:rPr>
              <a:t>国家建立管辖权的基础</a:t>
            </a:r>
            <a:endParaRPr sz="900" u="sng" dirty="0">
              <a:latin typeface="黑体" panose="02010609060101010101" pitchFamily="49" charset="-122"/>
              <a:ea typeface="黑体" panose="02010609060101010101" pitchFamily="49" charset="-122"/>
              <a:cs typeface="Noto Serif CJK JP"/>
            </a:endParaRPr>
          </a:p>
          <a:p>
            <a:pPr marL="434975" indent="-171450">
              <a:lnSpc>
                <a:spcPct val="100000"/>
              </a:lnSpc>
              <a:spcBef>
                <a:spcPts val="670"/>
              </a:spcBef>
              <a:buFont typeface="Arial" panose="020B0604020202020204" pitchFamily="34" charset="0"/>
              <a:buChar char="•"/>
              <a:tabLst>
                <a:tab pos="579755" algn="l"/>
              </a:tabLst>
            </a:pPr>
            <a:r>
              <a:rPr sz="900" u="sng" spc="-15" dirty="0">
                <a:solidFill>
                  <a:srgbClr val="22373A"/>
                </a:solidFill>
                <a:latin typeface="黑体" panose="02010609060101010101" pitchFamily="49" charset="-122"/>
                <a:ea typeface="黑体" panose="02010609060101010101" pitchFamily="49" charset="-122"/>
                <a:cs typeface="Noto Serif CJK JP"/>
                <a:hlinkClick r:id="rId5" action="ppaction://hlinksldjump"/>
              </a:rPr>
              <a:t>国际人权法向承认国家刑事管辖权的演变</a:t>
            </a:r>
            <a:endParaRPr sz="900" u="sng" dirty="0">
              <a:latin typeface="黑体" panose="02010609060101010101" pitchFamily="49" charset="-122"/>
              <a:ea typeface="黑体" panose="02010609060101010101" pitchFamily="49" charset="-122"/>
              <a:cs typeface="Noto Serif CJK JP"/>
            </a:endParaRPr>
          </a:p>
          <a:p>
            <a:pPr marL="248920">
              <a:lnSpc>
                <a:spcPct val="100000"/>
              </a:lnSpc>
              <a:spcBef>
                <a:spcPts val="770"/>
              </a:spcBef>
              <a:tabLst>
                <a:tab pos="382905" algn="l"/>
              </a:tabLst>
            </a:pPr>
            <a:r>
              <a:rPr lang="en-US" sz="1000" u="sng" spc="-15" dirty="0">
                <a:solidFill>
                  <a:srgbClr val="22373A"/>
                </a:solidFill>
                <a:latin typeface="黑体" panose="02010609060101010101" pitchFamily="49" charset="-122"/>
                <a:ea typeface="黑体" panose="02010609060101010101" pitchFamily="49" charset="-122"/>
                <a:cs typeface="Noto Serif CJK JP"/>
                <a:hlinkClick r:id="rId6" action="ppaction://hlinksldjump"/>
              </a:rPr>
              <a:t>3.</a:t>
            </a:r>
            <a:r>
              <a:rPr sz="1000" u="sng" spc="-15" dirty="0">
                <a:solidFill>
                  <a:srgbClr val="22373A"/>
                </a:solidFill>
                <a:latin typeface="黑体" panose="02010609060101010101" pitchFamily="49" charset="-122"/>
                <a:ea typeface="黑体" panose="02010609060101010101" pitchFamily="49" charset="-122"/>
                <a:cs typeface="Noto Serif CJK JP"/>
                <a:hlinkClick r:id="rId6" action="ppaction://hlinksldjump"/>
              </a:rPr>
              <a:t>对人权犯罪扩张国家管辖权分析</a:t>
            </a:r>
            <a:endParaRPr sz="1000" u="sng" dirty="0">
              <a:latin typeface="黑体" panose="02010609060101010101" pitchFamily="49" charset="-122"/>
              <a:ea typeface="黑体" panose="02010609060101010101" pitchFamily="49" charset="-122"/>
              <a:cs typeface="Noto Serif CJK JP"/>
            </a:endParaRPr>
          </a:p>
          <a:p>
            <a:pPr marL="434975" indent="-171450">
              <a:lnSpc>
                <a:spcPct val="100000"/>
              </a:lnSpc>
              <a:spcBef>
                <a:spcPts val="675"/>
              </a:spcBef>
              <a:buFont typeface="Arial" panose="020B0604020202020204" pitchFamily="34" charset="0"/>
              <a:buChar char="•"/>
              <a:tabLst>
                <a:tab pos="579755" algn="l"/>
              </a:tabLst>
            </a:pPr>
            <a:r>
              <a:rPr sz="900" u="sng" spc="-15" dirty="0">
                <a:solidFill>
                  <a:srgbClr val="22373A"/>
                </a:solidFill>
                <a:latin typeface="黑体" panose="02010609060101010101" pitchFamily="49" charset="-122"/>
                <a:ea typeface="黑体" panose="02010609060101010101" pitchFamily="49" charset="-122"/>
                <a:cs typeface="Noto Serif CJK JP"/>
                <a:hlinkClick r:id="rId7" action="ppaction://hlinksldjump"/>
              </a:rPr>
              <a:t>执行普遍规范的需求</a:t>
            </a:r>
            <a:endParaRPr sz="900" u="sng" dirty="0">
              <a:latin typeface="黑体" panose="02010609060101010101" pitchFamily="49" charset="-122"/>
              <a:ea typeface="黑体" panose="02010609060101010101" pitchFamily="49" charset="-122"/>
              <a:cs typeface="Noto Serif CJK JP"/>
            </a:endParaRPr>
          </a:p>
          <a:p>
            <a:pPr marL="434975" indent="-171450">
              <a:lnSpc>
                <a:spcPct val="100000"/>
              </a:lnSpc>
              <a:spcBef>
                <a:spcPts val="670"/>
              </a:spcBef>
              <a:buFont typeface="Arial" panose="020B0604020202020204" pitchFamily="34" charset="0"/>
              <a:buChar char="•"/>
              <a:tabLst>
                <a:tab pos="579755" algn="l"/>
              </a:tabLst>
            </a:pPr>
            <a:r>
              <a:rPr sz="900" u="sng" spc="-15" dirty="0">
                <a:solidFill>
                  <a:srgbClr val="22373A"/>
                </a:solidFill>
                <a:latin typeface="黑体" panose="02010609060101010101" pitchFamily="49" charset="-122"/>
                <a:ea typeface="黑体" panose="02010609060101010101" pitchFamily="49" charset="-122"/>
                <a:cs typeface="Noto Serif CJK JP"/>
                <a:hlinkClick r:id="rId8" action="ppaction://hlinksldjump"/>
              </a:rPr>
              <a:t>国际刑事机制的局限性</a:t>
            </a:r>
            <a:endParaRPr sz="900" u="sng" dirty="0">
              <a:latin typeface="黑体" panose="02010609060101010101" pitchFamily="49" charset="-122"/>
              <a:ea typeface="黑体" panose="02010609060101010101" pitchFamily="49" charset="-122"/>
              <a:cs typeface="Noto Serif CJK JP"/>
            </a:endParaRPr>
          </a:p>
          <a:p>
            <a:pPr marL="434975" indent="-171450">
              <a:lnSpc>
                <a:spcPct val="100000"/>
              </a:lnSpc>
              <a:spcBef>
                <a:spcPts val="675"/>
              </a:spcBef>
              <a:buFont typeface="Arial" panose="020B0604020202020204" pitchFamily="34" charset="0"/>
              <a:buChar char="•"/>
              <a:tabLst>
                <a:tab pos="579755" algn="l"/>
              </a:tabLst>
            </a:pPr>
            <a:r>
              <a:rPr sz="900" u="sng" spc="-15" dirty="0" err="1">
                <a:solidFill>
                  <a:srgbClr val="22373A"/>
                </a:solidFill>
                <a:latin typeface="黑体" panose="02010609060101010101" pitchFamily="49" charset="-122"/>
                <a:ea typeface="黑体" panose="02010609060101010101" pitchFamily="49" charset="-122"/>
                <a:cs typeface="Noto Serif CJK JP"/>
                <a:hlinkClick r:id="rId9" action="ppaction://hlinksldjump"/>
              </a:rPr>
              <a:t>国家民事管辖权的不完备性</a:t>
            </a:r>
            <a:endParaRPr lang="zh-CN" altLang="en-US" sz="900" u="sng" dirty="0">
              <a:latin typeface="黑体" panose="02010609060101010101" pitchFamily="49" charset="-122"/>
              <a:ea typeface="黑体" panose="02010609060101010101" pitchFamily="49" charset="-122"/>
              <a:cs typeface="Noto Serif CJK JP"/>
            </a:endParaRPr>
          </a:p>
          <a:p>
            <a:pPr marL="248920">
              <a:lnSpc>
                <a:spcPct val="100000"/>
              </a:lnSpc>
              <a:spcBef>
                <a:spcPts val="765"/>
              </a:spcBef>
              <a:tabLst>
                <a:tab pos="386715" algn="l"/>
              </a:tabLst>
            </a:pPr>
            <a:r>
              <a:rPr lang="en-US" altLang="zh-CN" sz="1000" u="sng" spc="-20" dirty="0">
                <a:solidFill>
                  <a:srgbClr val="22373A"/>
                </a:solidFill>
                <a:latin typeface="黑体" panose="02010609060101010101" pitchFamily="49" charset="-122"/>
                <a:ea typeface="黑体" panose="02010609060101010101" pitchFamily="49" charset="-122"/>
                <a:cs typeface="Noto Serif CJK JP"/>
                <a:hlinkClick r:id="rId10" action="ppaction://hlinksldjump"/>
              </a:rPr>
              <a:t>4.</a:t>
            </a:r>
            <a:r>
              <a:rPr lang="zh-CN" altLang="en-US" sz="1000" u="sng" spc="-20" dirty="0">
                <a:solidFill>
                  <a:srgbClr val="22373A"/>
                </a:solidFill>
                <a:latin typeface="黑体" panose="02010609060101010101" pitchFamily="49" charset="-122"/>
                <a:ea typeface="黑体" panose="02010609060101010101" pitchFamily="49" charset="-122"/>
                <a:cs typeface="Noto Serif CJK JP"/>
                <a:hlinkClick r:id="rId10" action="ppaction://hlinksldjump"/>
              </a:rPr>
              <a:t>总结与思考</a:t>
            </a:r>
            <a:endParaRPr lang="zh-CN" altLang="en-US" sz="1000" u="sng" dirty="0">
              <a:latin typeface="黑体" panose="02010609060101010101" pitchFamily="49" charset="-122"/>
              <a:ea typeface="黑体" panose="02010609060101010101" pitchFamily="49" charset="-122"/>
              <a:cs typeface="Noto Serif CJK JP"/>
            </a:endParaRPr>
          </a:p>
          <a:p>
            <a:pPr marL="434975" indent="-171450">
              <a:lnSpc>
                <a:spcPct val="100000"/>
              </a:lnSpc>
              <a:spcBef>
                <a:spcPts val="675"/>
              </a:spcBef>
              <a:buFont typeface="Arial" panose="020B0604020202020204" pitchFamily="34" charset="0"/>
              <a:buChar char="•"/>
              <a:tabLst>
                <a:tab pos="579755" algn="l"/>
              </a:tabLst>
            </a:pPr>
            <a:r>
              <a:rPr sz="900" u="sng" spc="-15" dirty="0" err="1">
                <a:solidFill>
                  <a:srgbClr val="22373A"/>
                </a:solidFill>
                <a:latin typeface="黑体" panose="02010609060101010101" pitchFamily="49" charset="-122"/>
                <a:ea typeface="黑体" panose="02010609060101010101" pitchFamily="49" charset="-122"/>
                <a:cs typeface="Noto Serif CJK JP"/>
                <a:hlinkClick r:id="rId11" action="ppaction://hlinksldjump"/>
              </a:rPr>
              <a:t>扩大国家刑事管辖权的风险</a:t>
            </a:r>
            <a:endParaRPr sz="900" u="sng" dirty="0">
              <a:latin typeface="黑体" panose="02010609060101010101" pitchFamily="49" charset="-122"/>
              <a:ea typeface="黑体" panose="02010609060101010101" pitchFamily="49" charset="-122"/>
              <a:cs typeface="Noto Serif CJK JP"/>
            </a:endParaRPr>
          </a:p>
          <a:p>
            <a:pPr marL="434975" indent="-171450">
              <a:lnSpc>
                <a:spcPct val="100000"/>
              </a:lnSpc>
              <a:spcBef>
                <a:spcPts val="675"/>
              </a:spcBef>
              <a:buFont typeface="Arial" panose="020B0604020202020204" pitchFamily="34" charset="0"/>
              <a:buChar char="•"/>
              <a:tabLst>
                <a:tab pos="579755" algn="l"/>
              </a:tabLst>
            </a:pPr>
            <a:r>
              <a:rPr sz="900" u="sng" spc="-15" dirty="0">
                <a:solidFill>
                  <a:srgbClr val="22373A"/>
                </a:solidFill>
                <a:latin typeface="黑体" panose="02010609060101010101" pitchFamily="49" charset="-122"/>
                <a:ea typeface="黑体" panose="02010609060101010101" pitchFamily="49" charset="-122"/>
                <a:cs typeface="Noto Serif CJK JP"/>
                <a:hlinkClick r:id="rId12" action="ppaction://hlinksldjump"/>
              </a:rPr>
              <a:t>结合国家人权保护发展的建议</a:t>
            </a:r>
            <a:endParaRPr sz="900" u="sng" dirty="0">
              <a:latin typeface="黑体" panose="02010609060101010101" pitchFamily="49" charset="-122"/>
              <a:ea typeface="黑体" panose="02010609060101010101" pitchFamily="49" charset="-122"/>
              <a:cs typeface="Noto Serif CJK JP"/>
            </a:endParaRPr>
          </a:p>
        </p:txBody>
      </p:sp>
      <p:grpSp>
        <p:nvGrpSpPr>
          <p:cNvPr id="4" name="object 4"/>
          <p:cNvGrpSpPr/>
          <p:nvPr/>
        </p:nvGrpSpPr>
        <p:grpSpPr>
          <a:xfrm>
            <a:off x="0" y="3430745"/>
            <a:ext cx="4608195" cy="25400"/>
            <a:chOff x="0" y="3430745"/>
            <a:chExt cx="4608195" cy="25400"/>
          </a:xfrm>
        </p:grpSpPr>
        <p:sp>
          <p:nvSpPr>
            <p:cNvPr id="5" name="object 5"/>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6" name="object 6"/>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7" name="object 7"/>
            <p:cNvSpPr/>
            <p:nvPr/>
          </p:nvSpPr>
          <p:spPr>
            <a:xfrm>
              <a:off x="0" y="3430745"/>
              <a:ext cx="307340" cy="25400"/>
            </a:xfrm>
            <a:custGeom>
              <a:avLst/>
              <a:gdLst/>
              <a:ahLst/>
              <a:cxnLst/>
              <a:rect l="l" t="t" r="r" b="b"/>
              <a:pathLst>
                <a:path w="307340" h="25400">
                  <a:moveTo>
                    <a:pt x="0" y="25305"/>
                  </a:moveTo>
                  <a:lnTo>
                    <a:pt x="0" y="0"/>
                  </a:lnTo>
                  <a:lnTo>
                    <a:pt x="307199" y="0"/>
                  </a:lnTo>
                  <a:lnTo>
                    <a:pt x="307199" y="25305"/>
                  </a:lnTo>
                  <a:lnTo>
                    <a:pt x="0" y="25305"/>
                  </a:lnTo>
                  <a:close/>
                </a:path>
              </a:pathLst>
            </a:custGeom>
            <a:solidFill>
              <a:srgbClr val="005035"/>
            </a:solidFill>
          </p:spPr>
          <p:txBody>
            <a:bodyPr wrap="square" lIns="0" tIns="0" rIns="0" bIns="0" rtlCol="0"/>
            <a:lstStyle/>
            <a:p>
              <a:endParaRPr/>
            </a:p>
          </p:txBody>
        </p:sp>
      </p:grpSp>
      <p:sp>
        <p:nvSpPr>
          <p:cNvPr id="8" name="object 8"/>
          <p:cNvSpPr txBox="1">
            <a:spLocks noGrp="1"/>
          </p:cNvSpPr>
          <p:nvPr>
            <p:ph type="sldNum" sz="quarter" idx="7"/>
          </p:nvPr>
        </p:nvSpPr>
        <p:spPr>
          <a:prstGeom prst="rect">
            <a:avLst/>
          </a:prstGeom>
        </p:spPr>
        <p:txBody>
          <a:bodyPr vert="horz" wrap="square" lIns="0" tIns="17780" rIns="0" bIns="0" rtlCol="0">
            <a:spAutoFit/>
          </a:bodyPr>
          <a:lstStyle/>
          <a:p>
            <a:pPr marL="38100">
              <a:lnSpc>
                <a:spcPct val="100000"/>
              </a:lnSpc>
              <a:spcBef>
                <a:spcPts val="140"/>
              </a:spcBef>
            </a:pPr>
            <a:r>
              <a:rPr spc="-25" dirty="0"/>
              <a:t>1</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50" dirty="0"/>
              <a:t>REFERENCES</a:t>
            </a:r>
            <a:r>
              <a:rPr spc="225" dirty="0"/>
              <a:t> </a:t>
            </a:r>
            <a:r>
              <a:rPr spc="20" dirty="0"/>
              <a:t>I</a:t>
            </a:r>
          </a:p>
        </p:txBody>
      </p:sp>
      <p:sp>
        <p:nvSpPr>
          <p:cNvPr id="3" name="object 3"/>
          <p:cNvSpPr txBox="1"/>
          <p:nvPr/>
        </p:nvSpPr>
        <p:spPr>
          <a:xfrm>
            <a:off x="321894" y="500513"/>
            <a:ext cx="3944620" cy="2450607"/>
          </a:xfrm>
          <a:prstGeom prst="rect">
            <a:avLst/>
          </a:prstGeom>
        </p:spPr>
        <p:txBody>
          <a:bodyPr vert="horz" wrap="square" lIns="0" tIns="12700" rIns="0" bIns="0" rtlCol="0">
            <a:spAutoFit/>
          </a:bodyPr>
          <a:lstStyle/>
          <a:p>
            <a:pPr marL="38100" marR="41275" indent="-7620">
              <a:lnSpc>
                <a:spcPct val="114599"/>
              </a:lnSpc>
              <a:spcBef>
                <a:spcPts val="100"/>
              </a:spcBef>
              <a:buFont typeface="Trebuchet MS"/>
              <a:buAutoNum type="arabicPlain"/>
              <a:tabLst>
                <a:tab pos="201930" algn="l"/>
              </a:tabLst>
            </a:pPr>
            <a:r>
              <a:rPr sz="1000" spc="-10" dirty="0">
                <a:solidFill>
                  <a:srgbClr val="22373A"/>
                </a:solidFill>
                <a:latin typeface="Times New Roman" panose="02020603050405020304" pitchFamily="18" charset="0"/>
                <a:ea typeface="黑体" panose="02010609060101010101" pitchFamily="49" charset="-122"/>
                <a:cs typeface="WenQuanYi Micro Hei"/>
              </a:rPr>
              <a:t>	宋佳宁</a:t>
            </a:r>
            <a:r>
              <a:rPr sz="1000" spc="-95" dirty="0">
                <a:solidFill>
                  <a:srgbClr val="22373A"/>
                </a:solidFill>
                <a:latin typeface="Times New Roman" panose="02020603050405020304" pitchFamily="18" charset="0"/>
                <a:ea typeface="黑体" panose="02010609060101010101" pitchFamily="49" charset="-122"/>
                <a:cs typeface="Trebuchet MS"/>
              </a:rPr>
              <a:t>, </a:t>
            </a:r>
            <a:r>
              <a:rPr sz="1000" spc="-15" dirty="0">
                <a:solidFill>
                  <a:srgbClr val="22373A"/>
                </a:solidFill>
                <a:latin typeface="Times New Roman" panose="02020603050405020304" pitchFamily="18" charset="0"/>
                <a:ea typeface="黑体" panose="02010609060101010101" pitchFamily="49" charset="-122"/>
                <a:cs typeface="WenQuanYi Micro Hei"/>
              </a:rPr>
              <a:t>刘海婷</a:t>
            </a:r>
            <a:r>
              <a:rPr sz="1000" spc="-95" dirty="0">
                <a:solidFill>
                  <a:srgbClr val="22373A"/>
                </a:solidFill>
                <a:latin typeface="Times New Roman" panose="02020603050405020304" pitchFamily="18" charset="0"/>
                <a:ea typeface="黑体" panose="02010609060101010101" pitchFamily="49" charset="-122"/>
                <a:cs typeface="Trebuchet MS"/>
              </a:rPr>
              <a:t>. </a:t>
            </a:r>
            <a:r>
              <a:rPr sz="1000" spc="-10" dirty="0">
                <a:solidFill>
                  <a:srgbClr val="22373A"/>
                </a:solidFill>
                <a:latin typeface="Times New Roman" panose="02020603050405020304" pitchFamily="18" charset="0"/>
                <a:ea typeface="黑体" panose="02010609060101010101" pitchFamily="49" charset="-122"/>
                <a:cs typeface="WenQuanYi Micro Hei"/>
              </a:rPr>
              <a:t>国际人权公约的国内司法适用状况评析——以英国</a:t>
            </a:r>
            <a:r>
              <a:rPr sz="1000" spc="-50" dirty="0">
                <a:solidFill>
                  <a:srgbClr val="22373A"/>
                </a:solidFill>
                <a:latin typeface="Times New Roman" panose="02020603050405020304" pitchFamily="18" charset="0"/>
                <a:ea typeface="黑体" panose="02010609060101010101" pitchFamily="49" charset="-122"/>
                <a:cs typeface="Trebuchet MS"/>
              </a:rPr>
              <a:t>,</a:t>
            </a:r>
            <a:r>
              <a:rPr sz="1000" spc="-10" dirty="0">
                <a:solidFill>
                  <a:srgbClr val="22373A"/>
                </a:solidFill>
                <a:latin typeface="Times New Roman" panose="02020603050405020304" pitchFamily="18" charset="0"/>
                <a:ea typeface="黑体" panose="02010609060101010101" pitchFamily="49" charset="-122"/>
                <a:cs typeface="WenQuanYi Micro Hei"/>
              </a:rPr>
              <a:t>美国</a:t>
            </a:r>
            <a:r>
              <a:rPr sz="1000" spc="-95" dirty="0">
                <a:solidFill>
                  <a:srgbClr val="22373A"/>
                </a:solidFill>
                <a:latin typeface="Times New Roman" panose="02020603050405020304" pitchFamily="18" charset="0"/>
                <a:ea typeface="黑体" panose="02010609060101010101" pitchFamily="49" charset="-122"/>
                <a:cs typeface="Trebuchet MS"/>
              </a:rPr>
              <a:t>, </a:t>
            </a:r>
            <a:r>
              <a:rPr sz="1000" spc="-10" dirty="0">
                <a:solidFill>
                  <a:srgbClr val="22373A"/>
                </a:solidFill>
                <a:latin typeface="Times New Roman" panose="02020603050405020304" pitchFamily="18" charset="0"/>
                <a:ea typeface="黑体" panose="02010609060101010101" pitchFamily="49" charset="-122"/>
                <a:cs typeface="WenQuanYi Micro Hei"/>
              </a:rPr>
              <a:t>南非及中国的实践为例 </a:t>
            </a:r>
            <a:r>
              <a:rPr sz="1000" spc="-120" dirty="0">
                <a:solidFill>
                  <a:srgbClr val="22373A"/>
                </a:solidFill>
                <a:latin typeface="Times New Roman" panose="02020603050405020304" pitchFamily="18" charset="0"/>
                <a:ea typeface="黑体" panose="02010609060101010101" pitchFamily="49" charset="-122"/>
                <a:cs typeface="Trebuchet MS"/>
              </a:rPr>
              <a:t>[J].</a:t>
            </a:r>
            <a:r>
              <a:rPr sz="1000" spc="-15" dirty="0">
                <a:solidFill>
                  <a:srgbClr val="22373A"/>
                </a:solidFill>
                <a:latin typeface="Times New Roman" panose="02020603050405020304" pitchFamily="18" charset="0"/>
                <a:ea typeface="黑体" panose="02010609060101010101" pitchFamily="49" charset="-122"/>
                <a:cs typeface="Trebuchet MS"/>
              </a:rPr>
              <a:t> </a:t>
            </a:r>
            <a:r>
              <a:rPr sz="1000" spc="-10" dirty="0">
                <a:solidFill>
                  <a:srgbClr val="22373A"/>
                </a:solidFill>
                <a:latin typeface="Times New Roman" panose="02020603050405020304" pitchFamily="18" charset="0"/>
                <a:ea typeface="黑体" panose="02010609060101010101" pitchFamily="49" charset="-122"/>
                <a:cs typeface="WenQuanYi Micro Hei"/>
              </a:rPr>
              <a:t>人权</a:t>
            </a:r>
            <a:r>
              <a:rPr sz="1000" spc="-90" dirty="0">
                <a:solidFill>
                  <a:srgbClr val="22373A"/>
                </a:solidFill>
                <a:latin typeface="Times New Roman" panose="02020603050405020304" pitchFamily="18" charset="0"/>
                <a:ea typeface="黑体" panose="02010609060101010101" pitchFamily="49" charset="-122"/>
                <a:cs typeface="Trebuchet MS"/>
              </a:rPr>
              <a:t>, </a:t>
            </a:r>
            <a:r>
              <a:rPr sz="1000" spc="-10" dirty="0">
                <a:solidFill>
                  <a:srgbClr val="22373A"/>
                </a:solidFill>
                <a:latin typeface="Times New Roman" panose="02020603050405020304" pitchFamily="18" charset="0"/>
                <a:ea typeface="黑体" panose="02010609060101010101" pitchFamily="49" charset="-122"/>
                <a:cs typeface="Trebuchet MS"/>
              </a:rPr>
              <a:t>2019(2):11.</a:t>
            </a:r>
            <a:endParaRPr sz="1000" dirty="0">
              <a:latin typeface="Times New Roman" panose="02020603050405020304" pitchFamily="18" charset="0"/>
              <a:ea typeface="黑体" panose="02010609060101010101" pitchFamily="49" charset="-122"/>
              <a:cs typeface="Trebuchet MS"/>
            </a:endParaRPr>
          </a:p>
          <a:p>
            <a:pPr marL="213360" indent="-175260">
              <a:lnSpc>
                <a:spcPct val="100000"/>
              </a:lnSpc>
              <a:spcBef>
                <a:spcPts val="670"/>
              </a:spcBef>
              <a:buFont typeface="Trebuchet MS"/>
              <a:buAutoNum type="arabicPlain"/>
              <a:tabLst>
                <a:tab pos="213360" algn="l"/>
              </a:tabLst>
            </a:pPr>
            <a:r>
              <a:rPr sz="1000" spc="-10" dirty="0">
                <a:solidFill>
                  <a:srgbClr val="22373A"/>
                </a:solidFill>
                <a:latin typeface="Times New Roman" panose="02020603050405020304" pitchFamily="18" charset="0"/>
                <a:ea typeface="黑体" panose="02010609060101010101" pitchFamily="49" charset="-122"/>
                <a:cs typeface="WenQuanYi Micro Hei"/>
              </a:rPr>
              <a:t>缪昀</a:t>
            </a:r>
            <a:r>
              <a:rPr sz="1000" spc="-95" dirty="0">
                <a:solidFill>
                  <a:srgbClr val="22373A"/>
                </a:solidFill>
                <a:latin typeface="Times New Roman" panose="02020603050405020304" pitchFamily="18" charset="0"/>
                <a:ea typeface="黑体" panose="02010609060101010101" pitchFamily="49" charset="-122"/>
                <a:cs typeface="Trebuchet MS"/>
              </a:rPr>
              <a:t>. </a:t>
            </a:r>
            <a:r>
              <a:rPr sz="1000" spc="-10" dirty="0">
                <a:solidFill>
                  <a:srgbClr val="22373A"/>
                </a:solidFill>
                <a:latin typeface="Times New Roman" panose="02020603050405020304" pitchFamily="18" charset="0"/>
                <a:ea typeface="黑体" panose="02010609060101010101" pitchFamily="49" charset="-122"/>
                <a:cs typeface="WenQuanYi Micro Hei"/>
              </a:rPr>
              <a:t>国际人权公约在中国的实施问题 </a:t>
            </a:r>
            <a:r>
              <a:rPr sz="1000" spc="-65" dirty="0">
                <a:solidFill>
                  <a:srgbClr val="22373A"/>
                </a:solidFill>
                <a:latin typeface="Times New Roman" panose="02020603050405020304" pitchFamily="18" charset="0"/>
                <a:ea typeface="黑体" panose="02010609060101010101" pitchFamily="49" charset="-122"/>
                <a:cs typeface="Trebuchet MS"/>
              </a:rPr>
              <a:t>[D].</a:t>
            </a:r>
            <a:r>
              <a:rPr sz="1000" spc="-20" dirty="0">
                <a:solidFill>
                  <a:srgbClr val="22373A"/>
                </a:solidFill>
                <a:latin typeface="Times New Roman" panose="02020603050405020304" pitchFamily="18" charset="0"/>
                <a:ea typeface="黑体" panose="02010609060101010101" pitchFamily="49" charset="-122"/>
                <a:cs typeface="Trebuchet MS"/>
              </a:rPr>
              <a:t> </a:t>
            </a:r>
            <a:r>
              <a:rPr sz="1000" spc="-20" dirty="0">
                <a:solidFill>
                  <a:srgbClr val="22373A"/>
                </a:solidFill>
                <a:latin typeface="Times New Roman" panose="02020603050405020304" pitchFamily="18" charset="0"/>
                <a:ea typeface="黑体" panose="02010609060101010101" pitchFamily="49" charset="-122"/>
                <a:cs typeface="WenQuanYi Micro Hei"/>
              </a:rPr>
              <a:t>苏州大学</a:t>
            </a:r>
            <a:endParaRPr sz="1000" dirty="0">
              <a:latin typeface="Times New Roman" panose="02020603050405020304" pitchFamily="18" charset="0"/>
              <a:ea typeface="黑体" panose="02010609060101010101" pitchFamily="49" charset="-122"/>
              <a:cs typeface="WenQuanYi Micro Hei"/>
            </a:endParaRPr>
          </a:p>
          <a:p>
            <a:pPr marL="38100">
              <a:lnSpc>
                <a:spcPct val="100000"/>
              </a:lnSpc>
              <a:spcBef>
                <a:spcPts val="175"/>
              </a:spcBef>
            </a:pPr>
            <a:r>
              <a:rPr sz="1000" spc="-40" dirty="0">
                <a:solidFill>
                  <a:srgbClr val="22373A"/>
                </a:solidFill>
                <a:latin typeface="Times New Roman" panose="02020603050405020304" pitchFamily="18" charset="0"/>
                <a:ea typeface="黑体" panose="02010609060101010101" pitchFamily="49" charset="-122"/>
                <a:cs typeface="Trebuchet MS"/>
              </a:rPr>
              <a:t>[2024-</a:t>
            </a:r>
            <a:r>
              <a:rPr sz="1000" spc="-10" dirty="0">
                <a:solidFill>
                  <a:srgbClr val="22373A"/>
                </a:solidFill>
                <a:latin typeface="Times New Roman" panose="02020603050405020304" pitchFamily="18" charset="0"/>
                <a:ea typeface="黑体" panose="02010609060101010101" pitchFamily="49" charset="-122"/>
                <a:cs typeface="Trebuchet MS"/>
              </a:rPr>
              <a:t>04-</a:t>
            </a:r>
            <a:r>
              <a:rPr sz="1000" spc="-25" dirty="0">
                <a:solidFill>
                  <a:srgbClr val="22373A"/>
                </a:solidFill>
                <a:latin typeface="Times New Roman" panose="02020603050405020304" pitchFamily="18" charset="0"/>
                <a:ea typeface="黑体" panose="02010609060101010101" pitchFamily="49" charset="-122"/>
                <a:cs typeface="Trebuchet MS"/>
              </a:rPr>
              <a:t>08].DOI:CNKI:CDMD:2.1016.220396.</a:t>
            </a:r>
            <a:endParaRPr sz="1000" dirty="0">
              <a:latin typeface="Times New Roman" panose="02020603050405020304" pitchFamily="18" charset="0"/>
              <a:ea typeface="黑体" panose="02010609060101010101" pitchFamily="49" charset="-122"/>
              <a:cs typeface="Trebuchet MS"/>
            </a:endParaRPr>
          </a:p>
          <a:p>
            <a:pPr marL="214629" indent="-176530">
              <a:lnSpc>
                <a:spcPct val="100000"/>
              </a:lnSpc>
              <a:spcBef>
                <a:spcPts val="675"/>
              </a:spcBef>
              <a:buFont typeface="Trebuchet MS"/>
              <a:buAutoNum type="arabicPlain" startAt="3"/>
              <a:tabLst>
                <a:tab pos="214629" algn="l"/>
              </a:tabLst>
            </a:pPr>
            <a:r>
              <a:rPr sz="1000" spc="-10" dirty="0">
                <a:solidFill>
                  <a:srgbClr val="22373A"/>
                </a:solidFill>
                <a:latin typeface="Times New Roman" panose="02020603050405020304" pitchFamily="18" charset="0"/>
                <a:ea typeface="黑体" panose="02010609060101010101" pitchFamily="49" charset="-122"/>
                <a:cs typeface="WenQuanYi Micro Hei"/>
              </a:rPr>
              <a:t>肖平</a:t>
            </a:r>
            <a:r>
              <a:rPr sz="1000" spc="-85" dirty="0">
                <a:solidFill>
                  <a:srgbClr val="22373A"/>
                </a:solidFill>
                <a:latin typeface="Times New Roman" panose="02020603050405020304" pitchFamily="18" charset="0"/>
                <a:ea typeface="黑体" panose="02010609060101010101" pitchFamily="49" charset="-122"/>
                <a:cs typeface="Trebuchet MS"/>
              </a:rPr>
              <a:t>. </a:t>
            </a:r>
            <a:r>
              <a:rPr sz="1000" spc="-10" dirty="0">
                <a:solidFill>
                  <a:srgbClr val="22373A"/>
                </a:solidFill>
                <a:latin typeface="Times New Roman" panose="02020603050405020304" pitchFamily="18" charset="0"/>
                <a:ea typeface="黑体" panose="02010609060101010101" pitchFamily="49" charset="-122"/>
                <a:cs typeface="WenQuanYi Micro Hei"/>
              </a:rPr>
              <a:t>国际刑事管辖权发展评析 </a:t>
            </a:r>
            <a:r>
              <a:rPr sz="1000" spc="-120" dirty="0">
                <a:solidFill>
                  <a:srgbClr val="22373A"/>
                </a:solidFill>
                <a:latin typeface="Times New Roman" panose="02020603050405020304" pitchFamily="18" charset="0"/>
                <a:ea typeface="黑体" panose="02010609060101010101" pitchFamily="49" charset="-122"/>
                <a:cs typeface="Trebuchet MS"/>
              </a:rPr>
              <a:t>[J].</a:t>
            </a:r>
            <a:r>
              <a:rPr sz="1000" spc="-5" dirty="0">
                <a:solidFill>
                  <a:srgbClr val="22373A"/>
                </a:solidFill>
                <a:latin typeface="Times New Roman" panose="02020603050405020304" pitchFamily="18" charset="0"/>
                <a:ea typeface="黑体" panose="02010609060101010101" pitchFamily="49" charset="-122"/>
                <a:cs typeface="Trebuchet MS"/>
              </a:rPr>
              <a:t> </a:t>
            </a:r>
            <a:r>
              <a:rPr sz="1000" spc="-10" dirty="0">
                <a:solidFill>
                  <a:srgbClr val="22373A"/>
                </a:solidFill>
                <a:latin typeface="Times New Roman" panose="02020603050405020304" pitchFamily="18" charset="0"/>
                <a:ea typeface="黑体" panose="02010609060101010101" pitchFamily="49" charset="-122"/>
                <a:cs typeface="WenQuanYi Micro Hei"/>
              </a:rPr>
              <a:t>海峡法学</a:t>
            </a:r>
            <a:r>
              <a:rPr sz="1000" spc="-85" dirty="0">
                <a:solidFill>
                  <a:srgbClr val="22373A"/>
                </a:solidFill>
                <a:latin typeface="Times New Roman" panose="02020603050405020304" pitchFamily="18" charset="0"/>
                <a:ea typeface="黑体" panose="02010609060101010101" pitchFamily="49" charset="-122"/>
                <a:cs typeface="Trebuchet MS"/>
              </a:rPr>
              <a:t>, </a:t>
            </a:r>
            <a:r>
              <a:rPr sz="1000" spc="-45" dirty="0">
                <a:solidFill>
                  <a:srgbClr val="22373A"/>
                </a:solidFill>
                <a:latin typeface="Times New Roman" panose="02020603050405020304" pitchFamily="18" charset="0"/>
                <a:ea typeface="黑体" panose="02010609060101010101" pitchFamily="49" charset="-122"/>
                <a:cs typeface="Trebuchet MS"/>
              </a:rPr>
              <a:t>2003,</a:t>
            </a:r>
            <a:r>
              <a:rPr sz="1000" spc="-5" dirty="0">
                <a:solidFill>
                  <a:srgbClr val="22373A"/>
                </a:solidFill>
                <a:latin typeface="Times New Roman" panose="02020603050405020304" pitchFamily="18" charset="0"/>
                <a:ea typeface="黑体" panose="02010609060101010101" pitchFamily="49" charset="-122"/>
                <a:cs typeface="Trebuchet MS"/>
              </a:rPr>
              <a:t> </a:t>
            </a:r>
            <a:r>
              <a:rPr sz="1000" spc="-25" dirty="0">
                <a:solidFill>
                  <a:srgbClr val="22373A"/>
                </a:solidFill>
                <a:latin typeface="Times New Roman" panose="02020603050405020304" pitchFamily="18" charset="0"/>
                <a:ea typeface="黑体" panose="02010609060101010101" pitchFamily="49" charset="-122"/>
                <a:cs typeface="Trebuchet MS"/>
              </a:rPr>
              <a:t>000(002):56-58.</a:t>
            </a:r>
            <a:endParaRPr sz="1000" dirty="0">
              <a:latin typeface="Times New Roman" panose="02020603050405020304" pitchFamily="18" charset="0"/>
              <a:ea typeface="黑体" panose="02010609060101010101" pitchFamily="49" charset="-122"/>
              <a:cs typeface="Trebuchet MS"/>
            </a:endParaRPr>
          </a:p>
          <a:p>
            <a:pPr marL="38100" marR="127000" indent="179070">
              <a:lnSpc>
                <a:spcPct val="114599"/>
              </a:lnSpc>
              <a:spcBef>
                <a:spcPts val="495"/>
              </a:spcBef>
              <a:buFont typeface="Trebuchet MS"/>
              <a:buAutoNum type="arabicPlain" startAt="3"/>
              <a:tabLst>
                <a:tab pos="217170" algn="l"/>
              </a:tabLst>
            </a:pPr>
            <a:r>
              <a:rPr sz="1000" spc="-10" dirty="0">
                <a:solidFill>
                  <a:srgbClr val="22373A"/>
                </a:solidFill>
                <a:latin typeface="Times New Roman" panose="02020603050405020304" pitchFamily="18" charset="0"/>
                <a:ea typeface="黑体" panose="02010609060101010101" pitchFamily="49" charset="-122"/>
                <a:cs typeface="WenQuanYi Micro Hei"/>
              </a:rPr>
              <a:t>田小丰</a:t>
            </a:r>
            <a:r>
              <a:rPr sz="1000" spc="-90" dirty="0">
                <a:solidFill>
                  <a:srgbClr val="22373A"/>
                </a:solidFill>
                <a:latin typeface="Times New Roman" panose="02020603050405020304" pitchFamily="18" charset="0"/>
                <a:ea typeface="黑体" panose="02010609060101010101" pitchFamily="49" charset="-122"/>
                <a:cs typeface="Trebuchet MS"/>
              </a:rPr>
              <a:t>. </a:t>
            </a:r>
            <a:r>
              <a:rPr sz="1000" spc="-10" dirty="0">
                <a:solidFill>
                  <a:srgbClr val="22373A"/>
                </a:solidFill>
                <a:latin typeface="Times New Roman" panose="02020603050405020304" pitchFamily="18" charset="0"/>
                <a:ea typeface="黑体" panose="02010609060101010101" pitchFamily="49" charset="-122"/>
                <a:cs typeface="WenQuanYi Micro Hei"/>
              </a:rPr>
              <a:t>论国际刑事法院对非缔约国公民的强制管辖权 </a:t>
            </a:r>
            <a:r>
              <a:rPr sz="1000" spc="-120" dirty="0">
                <a:solidFill>
                  <a:srgbClr val="22373A"/>
                </a:solidFill>
                <a:latin typeface="Times New Roman" panose="02020603050405020304" pitchFamily="18" charset="0"/>
                <a:ea typeface="黑体" panose="02010609060101010101" pitchFamily="49" charset="-122"/>
                <a:cs typeface="Trebuchet MS"/>
              </a:rPr>
              <a:t>[J].</a:t>
            </a:r>
            <a:r>
              <a:rPr sz="1000" spc="-15" dirty="0">
                <a:solidFill>
                  <a:srgbClr val="22373A"/>
                </a:solidFill>
                <a:latin typeface="Times New Roman" panose="02020603050405020304" pitchFamily="18" charset="0"/>
                <a:ea typeface="黑体" panose="02010609060101010101" pitchFamily="49" charset="-122"/>
                <a:cs typeface="Trebuchet MS"/>
              </a:rPr>
              <a:t> </a:t>
            </a:r>
            <a:r>
              <a:rPr sz="1000" spc="-10" dirty="0">
                <a:solidFill>
                  <a:srgbClr val="22373A"/>
                </a:solidFill>
                <a:latin typeface="Times New Roman" panose="02020603050405020304" pitchFamily="18" charset="0"/>
                <a:ea typeface="黑体" panose="02010609060101010101" pitchFamily="49" charset="-122"/>
                <a:cs typeface="WenQuanYi Micro Hei"/>
              </a:rPr>
              <a:t>理论界</a:t>
            </a:r>
            <a:r>
              <a:rPr sz="1000" spc="-50" dirty="0">
                <a:solidFill>
                  <a:srgbClr val="22373A"/>
                </a:solidFill>
                <a:latin typeface="Times New Roman" panose="02020603050405020304" pitchFamily="18" charset="0"/>
                <a:ea typeface="黑体" panose="02010609060101010101" pitchFamily="49" charset="-122"/>
                <a:cs typeface="Trebuchet MS"/>
              </a:rPr>
              <a:t>, </a:t>
            </a:r>
            <a:r>
              <a:rPr sz="1000" spc="-60" dirty="0">
                <a:solidFill>
                  <a:srgbClr val="22373A"/>
                </a:solidFill>
                <a:latin typeface="Times New Roman" panose="02020603050405020304" pitchFamily="18" charset="0"/>
                <a:ea typeface="黑体" panose="02010609060101010101" pitchFamily="49" charset="-122"/>
                <a:cs typeface="Trebuchet MS"/>
              </a:rPr>
              <a:t>2012(4):5.DOI:10.3969/j.issn.1003-</a:t>
            </a:r>
            <a:r>
              <a:rPr sz="1000" spc="-25" dirty="0">
                <a:solidFill>
                  <a:srgbClr val="22373A"/>
                </a:solidFill>
                <a:latin typeface="Times New Roman" panose="02020603050405020304" pitchFamily="18" charset="0"/>
                <a:ea typeface="黑体" panose="02010609060101010101" pitchFamily="49" charset="-122"/>
                <a:cs typeface="Trebuchet MS"/>
              </a:rPr>
              <a:t>6547.2012.04.019.</a:t>
            </a:r>
            <a:endParaRPr sz="1000" dirty="0">
              <a:latin typeface="Times New Roman" panose="02020603050405020304" pitchFamily="18" charset="0"/>
              <a:ea typeface="黑体" panose="02010609060101010101" pitchFamily="49" charset="-122"/>
              <a:cs typeface="Trebuchet MS"/>
            </a:endParaRPr>
          </a:p>
          <a:p>
            <a:pPr marL="38100" marR="30480" indent="176530">
              <a:lnSpc>
                <a:spcPct val="114599"/>
              </a:lnSpc>
              <a:spcBef>
                <a:spcPts val="500"/>
              </a:spcBef>
              <a:buAutoNum type="arabicPlain" startAt="3"/>
              <a:tabLst>
                <a:tab pos="214629" algn="l"/>
              </a:tabLst>
            </a:pPr>
            <a:r>
              <a:rPr sz="1000" dirty="0">
                <a:solidFill>
                  <a:srgbClr val="22373A"/>
                </a:solidFill>
                <a:latin typeface="Times New Roman" panose="02020603050405020304" pitchFamily="18" charset="0"/>
                <a:ea typeface="黑体" panose="02010609060101010101" pitchFamily="49" charset="-122"/>
                <a:cs typeface="Trebuchet MS"/>
              </a:rPr>
              <a:t>Stolle</a:t>
            </a:r>
            <a:r>
              <a:rPr sz="1000" spc="-20" dirty="0">
                <a:solidFill>
                  <a:srgbClr val="22373A"/>
                </a:solidFill>
                <a:latin typeface="Times New Roman" panose="02020603050405020304" pitchFamily="18" charset="0"/>
                <a:ea typeface="黑体" panose="02010609060101010101" pitchFamily="49" charset="-122"/>
                <a:cs typeface="Trebuchet MS"/>
              </a:rPr>
              <a:t> </a:t>
            </a:r>
            <a:r>
              <a:rPr sz="1000" dirty="0">
                <a:solidFill>
                  <a:srgbClr val="22373A"/>
                </a:solidFill>
                <a:latin typeface="Times New Roman" panose="02020603050405020304" pitchFamily="18" charset="0"/>
                <a:ea typeface="黑体" panose="02010609060101010101" pitchFamily="49" charset="-122"/>
                <a:cs typeface="Trebuchet MS"/>
              </a:rPr>
              <a:t>P</a:t>
            </a:r>
            <a:r>
              <a:rPr sz="1000" spc="-20" dirty="0">
                <a:solidFill>
                  <a:srgbClr val="22373A"/>
                </a:solidFill>
                <a:latin typeface="Times New Roman" panose="02020603050405020304" pitchFamily="18" charset="0"/>
                <a:ea typeface="黑体" panose="02010609060101010101" pitchFamily="49" charset="-122"/>
                <a:cs typeface="Trebuchet MS"/>
              </a:rPr>
              <a:t> </a:t>
            </a:r>
            <a:r>
              <a:rPr sz="1000" spc="-165" dirty="0">
                <a:solidFill>
                  <a:srgbClr val="22373A"/>
                </a:solidFill>
                <a:latin typeface="Times New Roman" panose="02020603050405020304" pitchFamily="18" charset="0"/>
                <a:ea typeface="黑体" panose="02010609060101010101" pitchFamily="49" charset="-122"/>
                <a:cs typeface="Trebuchet MS"/>
              </a:rPr>
              <a:t>,</a:t>
            </a:r>
            <a:r>
              <a:rPr sz="1000" spc="-20" dirty="0">
                <a:solidFill>
                  <a:srgbClr val="22373A"/>
                </a:solidFill>
                <a:latin typeface="Times New Roman" panose="02020603050405020304" pitchFamily="18" charset="0"/>
                <a:ea typeface="黑体" panose="02010609060101010101" pitchFamily="49" charset="-122"/>
                <a:cs typeface="Trebuchet MS"/>
              </a:rPr>
              <a:t> </a:t>
            </a:r>
            <a:r>
              <a:rPr sz="1000" dirty="0">
                <a:solidFill>
                  <a:srgbClr val="22373A"/>
                </a:solidFill>
                <a:latin typeface="Times New Roman" panose="02020603050405020304" pitchFamily="18" charset="0"/>
                <a:ea typeface="黑体" panose="02010609060101010101" pitchFamily="49" charset="-122"/>
                <a:cs typeface="Trebuchet MS"/>
              </a:rPr>
              <a:t>Singelnstein</a:t>
            </a:r>
            <a:r>
              <a:rPr sz="1000" spc="-20" dirty="0">
                <a:solidFill>
                  <a:srgbClr val="22373A"/>
                </a:solidFill>
                <a:latin typeface="Times New Roman" panose="02020603050405020304" pitchFamily="18" charset="0"/>
                <a:ea typeface="黑体" panose="02010609060101010101" pitchFamily="49" charset="-122"/>
                <a:cs typeface="Trebuchet MS"/>
              </a:rPr>
              <a:t> </a:t>
            </a:r>
            <a:r>
              <a:rPr sz="1000" spc="-95" dirty="0">
                <a:solidFill>
                  <a:srgbClr val="22373A"/>
                </a:solidFill>
                <a:latin typeface="Times New Roman" panose="02020603050405020304" pitchFamily="18" charset="0"/>
                <a:ea typeface="黑体" panose="02010609060101010101" pitchFamily="49" charset="-122"/>
                <a:cs typeface="Trebuchet MS"/>
              </a:rPr>
              <a:t>T</a:t>
            </a:r>
            <a:r>
              <a:rPr sz="1000" spc="-20" dirty="0">
                <a:solidFill>
                  <a:srgbClr val="22373A"/>
                </a:solidFill>
                <a:latin typeface="Times New Roman" panose="02020603050405020304" pitchFamily="18" charset="0"/>
                <a:ea typeface="黑体" panose="02010609060101010101" pitchFamily="49" charset="-122"/>
                <a:cs typeface="Trebuchet MS"/>
              </a:rPr>
              <a:t> </a:t>
            </a:r>
            <a:r>
              <a:rPr sz="1000" spc="-50" dirty="0">
                <a:solidFill>
                  <a:srgbClr val="22373A"/>
                </a:solidFill>
                <a:latin typeface="Times New Roman" panose="02020603050405020304" pitchFamily="18" charset="0"/>
                <a:ea typeface="黑体" panose="02010609060101010101" pitchFamily="49" charset="-122"/>
                <a:cs typeface="Trebuchet MS"/>
              </a:rPr>
              <a:t>.On</a:t>
            </a:r>
            <a:r>
              <a:rPr sz="1000" spc="-20" dirty="0">
                <a:solidFill>
                  <a:srgbClr val="22373A"/>
                </a:solidFill>
                <a:latin typeface="Times New Roman" panose="02020603050405020304" pitchFamily="18" charset="0"/>
                <a:ea typeface="黑体" panose="02010609060101010101" pitchFamily="49" charset="-122"/>
                <a:cs typeface="Trebuchet MS"/>
              </a:rPr>
              <a:t> </a:t>
            </a:r>
            <a:r>
              <a:rPr sz="1000" spc="-10" dirty="0">
                <a:solidFill>
                  <a:srgbClr val="22373A"/>
                </a:solidFill>
                <a:latin typeface="Times New Roman" panose="02020603050405020304" pitchFamily="18" charset="0"/>
                <a:ea typeface="黑体" panose="02010609060101010101" pitchFamily="49" charset="-122"/>
                <a:cs typeface="Trebuchet MS"/>
              </a:rPr>
              <a:t>the</a:t>
            </a:r>
            <a:r>
              <a:rPr sz="1000" spc="-20" dirty="0">
                <a:solidFill>
                  <a:srgbClr val="22373A"/>
                </a:solidFill>
                <a:latin typeface="Times New Roman" panose="02020603050405020304" pitchFamily="18" charset="0"/>
                <a:ea typeface="黑体" panose="02010609060101010101" pitchFamily="49" charset="-122"/>
                <a:cs typeface="Trebuchet MS"/>
              </a:rPr>
              <a:t> </a:t>
            </a:r>
            <a:r>
              <a:rPr sz="1000" dirty="0">
                <a:solidFill>
                  <a:srgbClr val="22373A"/>
                </a:solidFill>
                <a:latin typeface="Times New Roman" panose="02020603050405020304" pitchFamily="18" charset="0"/>
                <a:ea typeface="黑体" panose="02010609060101010101" pitchFamily="49" charset="-122"/>
                <a:cs typeface="Trebuchet MS"/>
              </a:rPr>
              <a:t>Aims</a:t>
            </a:r>
            <a:r>
              <a:rPr sz="1000" spc="-20" dirty="0">
                <a:solidFill>
                  <a:srgbClr val="22373A"/>
                </a:solidFill>
                <a:latin typeface="Times New Roman" panose="02020603050405020304" pitchFamily="18" charset="0"/>
                <a:ea typeface="黑体" panose="02010609060101010101" pitchFamily="49" charset="-122"/>
                <a:cs typeface="Trebuchet MS"/>
              </a:rPr>
              <a:t> </a:t>
            </a:r>
            <a:r>
              <a:rPr sz="1000" dirty="0">
                <a:solidFill>
                  <a:srgbClr val="22373A"/>
                </a:solidFill>
                <a:latin typeface="Times New Roman" panose="02020603050405020304" pitchFamily="18" charset="0"/>
                <a:ea typeface="黑体" panose="02010609060101010101" pitchFamily="49" charset="-122"/>
                <a:cs typeface="Trebuchet MS"/>
              </a:rPr>
              <a:t>and</a:t>
            </a:r>
            <a:r>
              <a:rPr sz="1000" spc="-20" dirty="0">
                <a:solidFill>
                  <a:srgbClr val="22373A"/>
                </a:solidFill>
                <a:latin typeface="Times New Roman" panose="02020603050405020304" pitchFamily="18" charset="0"/>
                <a:ea typeface="黑体" panose="02010609060101010101" pitchFamily="49" charset="-122"/>
                <a:cs typeface="Trebuchet MS"/>
              </a:rPr>
              <a:t> Actual </a:t>
            </a:r>
            <a:r>
              <a:rPr sz="1000" dirty="0">
                <a:solidFill>
                  <a:srgbClr val="22373A"/>
                </a:solidFill>
                <a:latin typeface="Times New Roman" panose="02020603050405020304" pitchFamily="18" charset="0"/>
                <a:ea typeface="黑体" panose="02010609060101010101" pitchFamily="49" charset="-122"/>
                <a:cs typeface="Trebuchet MS"/>
              </a:rPr>
              <a:t>Consequences</a:t>
            </a:r>
            <a:r>
              <a:rPr sz="1000" spc="-20" dirty="0">
                <a:solidFill>
                  <a:srgbClr val="22373A"/>
                </a:solidFill>
                <a:latin typeface="Times New Roman" panose="02020603050405020304" pitchFamily="18" charset="0"/>
                <a:ea typeface="黑体" panose="02010609060101010101" pitchFamily="49" charset="-122"/>
                <a:cs typeface="Trebuchet MS"/>
              </a:rPr>
              <a:t> </a:t>
            </a:r>
            <a:r>
              <a:rPr sz="1000" spc="-25" dirty="0">
                <a:solidFill>
                  <a:srgbClr val="22373A"/>
                </a:solidFill>
                <a:latin typeface="Times New Roman" panose="02020603050405020304" pitchFamily="18" charset="0"/>
                <a:ea typeface="黑体" panose="02010609060101010101" pitchFamily="49" charset="-122"/>
                <a:cs typeface="Trebuchet MS"/>
              </a:rPr>
              <a:t>of </a:t>
            </a:r>
            <a:r>
              <a:rPr sz="1000" spc="-10" dirty="0">
                <a:solidFill>
                  <a:srgbClr val="22373A"/>
                </a:solidFill>
                <a:latin typeface="Times New Roman" panose="02020603050405020304" pitchFamily="18" charset="0"/>
                <a:ea typeface="黑体" panose="02010609060101010101" pitchFamily="49" charset="-122"/>
                <a:cs typeface="Trebuchet MS"/>
              </a:rPr>
              <a:t>International </a:t>
            </a:r>
            <a:r>
              <a:rPr sz="1000" dirty="0">
                <a:solidFill>
                  <a:srgbClr val="22373A"/>
                </a:solidFill>
                <a:latin typeface="Times New Roman" panose="02020603050405020304" pitchFamily="18" charset="0"/>
                <a:ea typeface="黑体" panose="02010609060101010101" pitchFamily="49" charset="-122"/>
                <a:cs typeface="Trebuchet MS"/>
              </a:rPr>
              <a:t>Prosecution</a:t>
            </a:r>
            <a:r>
              <a:rPr sz="1000" spc="-10" dirty="0">
                <a:solidFill>
                  <a:srgbClr val="22373A"/>
                </a:solidFill>
                <a:latin typeface="Times New Roman" panose="02020603050405020304" pitchFamily="18" charset="0"/>
                <a:ea typeface="黑体" panose="02010609060101010101" pitchFamily="49" charset="-122"/>
                <a:cs typeface="Trebuchet MS"/>
              </a:rPr>
              <a:t> </a:t>
            </a:r>
            <a:r>
              <a:rPr sz="1000" dirty="0">
                <a:solidFill>
                  <a:srgbClr val="22373A"/>
                </a:solidFill>
                <a:latin typeface="Times New Roman" panose="02020603050405020304" pitchFamily="18" charset="0"/>
                <a:ea typeface="黑体" panose="02010609060101010101" pitchFamily="49" charset="-122"/>
                <a:cs typeface="Trebuchet MS"/>
              </a:rPr>
              <a:t>of</a:t>
            </a:r>
            <a:r>
              <a:rPr sz="1000" spc="-10" dirty="0">
                <a:solidFill>
                  <a:srgbClr val="22373A"/>
                </a:solidFill>
                <a:latin typeface="Times New Roman" panose="02020603050405020304" pitchFamily="18" charset="0"/>
                <a:ea typeface="黑体" panose="02010609060101010101" pitchFamily="49" charset="-122"/>
                <a:cs typeface="Trebuchet MS"/>
              </a:rPr>
              <a:t> </a:t>
            </a:r>
            <a:r>
              <a:rPr sz="1000" dirty="0">
                <a:solidFill>
                  <a:srgbClr val="22373A"/>
                </a:solidFill>
                <a:latin typeface="Times New Roman" panose="02020603050405020304" pitchFamily="18" charset="0"/>
                <a:ea typeface="黑体" panose="02010609060101010101" pitchFamily="49" charset="-122"/>
                <a:cs typeface="Trebuchet MS"/>
              </a:rPr>
              <a:t>Human</a:t>
            </a:r>
            <a:r>
              <a:rPr sz="1000" spc="-10" dirty="0">
                <a:solidFill>
                  <a:srgbClr val="22373A"/>
                </a:solidFill>
                <a:latin typeface="Times New Roman" panose="02020603050405020304" pitchFamily="18" charset="0"/>
                <a:ea typeface="黑体" panose="02010609060101010101" pitchFamily="49" charset="-122"/>
                <a:cs typeface="Trebuchet MS"/>
              </a:rPr>
              <a:t> </a:t>
            </a:r>
            <a:r>
              <a:rPr sz="1000" dirty="0">
                <a:solidFill>
                  <a:srgbClr val="22373A"/>
                </a:solidFill>
                <a:latin typeface="Times New Roman" panose="02020603050405020304" pitchFamily="18" charset="0"/>
                <a:ea typeface="黑体" panose="02010609060101010101" pitchFamily="49" charset="-122"/>
                <a:cs typeface="Trebuchet MS"/>
              </a:rPr>
              <a:t>Rights</a:t>
            </a:r>
            <a:r>
              <a:rPr sz="1000" spc="-10" dirty="0">
                <a:solidFill>
                  <a:srgbClr val="22373A"/>
                </a:solidFill>
                <a:latin typeface="Times New Roman" panose="02020603050405020304" pitchFamily="18" charset="0"/>
                <a:ea typeface="黑体" panose="02010609060101010101" pitchFamily="49" charset="-122"/>
                <a:cs typeface="Trebuchet MS"/>
              </a:rPr>
              <a:t> </a:t>
            </a:r>
            <a:r>
              <a:rPr sz="1000" spc="-30" dirty="0">
                <a:solidFill>
                  <a:srgbClr val="22373A"/>
                </a:solidFill>
                <a:latin typeface="Times New Roman" panose="02020603050405020304" pitchFamily="18" charset="0"/>
                <a:ea typeface="黑体" panose="02010609060101010101" pitchFamily="49" charset="-122"/>
                <a:cs typeface="Trebuchet MS"/>
              </a:rPr>
              <a:t>Crimes[J].Springer</a:t>
            </a:r>
            <a:r>
              <a:rPr sz="1000" spc="-10" dirty="0">
                <a:solidFill>
                  <a:srgbClr val="22373A"/>
                </a:solidFill>
                <a:latin typeface="Times New Roman" panose="02020603050405020304" pitchFamily="18" charset="0"/>
                <a:ea typeface="黑体" panose="02010609060101010101" pitchFamily="49" charset="-122"/>
                <a:cs typeface="Trebuchet MS"/>
              </a:rPr>
              <a:t> Berlin </a:t>
            </a:r>
            <a:r>
              <a:rPr sz="1000" spc="-25" dirty="0">
                <a:solidFill>
                  <a:srgbClr val="22373A"/>
                </a:solidFill>
                <a:latin typeface="Times New Roman" panose="02020603050405020304" pitchFamily="18" charset="0"/>
                <a:ea typeface="黑体" panose="02010609060101010101" pitchFamily="49" charset="-122"/>
                <a:cs typeface="Trebuchet MS"/>
              </a:rPr>
              <a:t>Heidelberg,</a:t>
            </a:r>
            <a:r>
              <a:rPr sz="1000" spc="265" dirty="0">
                <a:solidFill>
                  <a:srgbClr val="22373A"/>
                </a:solidFill>
                <a:latin typeface="Times New Roman" panose="02020603050405020304" pitchFamily="18" charset="0"/>
                <a:ea typeface="黑体" panose="02010609060101010101" pitchFamily="49" charset="-122"/>
                <a:cs typeface="Trebuchet MS"/>
              </a:rPr>
              <a:t> </a:t>
            </a:r>
            <a:r>
              <a:rPr sz="1000" spc="-75" dirty="0">
                <a:solidFill>
                  <a:srgbClr val="22373A"/>
                </a:solidFill>
                <a:latin typeface="Times New Roman" panose="02020603050405020304" pitchFamily="18" charset="0"/>
                <a:ea typeface="黑体" panose="02010609060101010101" pitchFamily="49" charset="-122"/>
                <a:cs typeface="Trebuchet MS"/>
              </a:rPr>
              <a:t>2007.DOI:10.1007/978-</a:t>
            </a:r>
            <a:r>
              <a:rPr sz="1000" spc="-10" dirty="0">
                <a:solidFill>
                  <a:srgbClr val="22373A"/>
                </a:solidFill>
                <a:latin typeface="Times New Roman" panose="02020603050405020304" pitchFamily="18" charset="0"/>
                <a:ea typeface="黑体" panose="02010609060101010101" pitchFamily="49" charset="-122"/>
                <a:cs typeface="Trebuchet MS"/>
              </a:rPr>
              <a:t>3-540-</a:t>
            </a:r>
            <a:r>
              <a:rPr sz="1000" spc="-45" dirty="0">
                <a:solidFill>
                  <a:srgbClr val="22373A"/>
                </a:solidFill>
                <a:latin typeface="Times New Roman" panose="02020603050405020304" pitchFamily="18" charset="0"/>
                <a:ea typeface="黑体" panose="02010609060101010101" pitchFamily="49" charset="-122"/>
                <a:cs typeface="Trebuchet MS"/>
              </a:rPr>
              <a:t>46278-</a:t>
            </a:r>
            <a:r>
              <a:rPr sz="1000" spc="-25" dirty="0">
                <a:solidFill>
                  <a:srgbClr val="22373A"/>
                </a:solidFill>
                <a:latin typeface="Times New Roman" panose="02020603050405020304" pitchFamily="18" charset="0"/>
                <a:ea typeface="黑体" panose="02010609060101010101" pitchFamily="49" charset="-122"/>
                <a:cs typeface="Trebuchet MS"/>
              </a:rPr>
              <a:t>1</a:t>
            </a:r>
            <a:r>
              <a:rPr sz="1050" spc="-37" baseline="-11904" dirty="0">
                <a:solidFill>
                  <a:srgbClr val="22373A"/>
                </a:solidFill>
                <a:latin typeface="Times New Roman" panose="02020603050405020304" pitchFamily="18" charset="0"/>
                <a:ea typeface="黑体" panose="02010609060101010101" pitchFamily="49" charset="-122"/>
                <a:cs typeface="Trebuchet MS"/>
              </a:rPr>
              <a:t>4</a:t>
            </a:r>
            <a:r>
              <a:rPr sz="1000" i="1" spc="-25" dirty="0">
                <a:solidFill>
                  <a:srgbClr val="22373A"/>
                </a:solidFill>
                <a:latin typeface="Times New Roman" panose="02020603050405020304" pitchFamily="18" charset="0"/>
                <a:ea typeface="黑体" panose="02010609060101010101" pitchFamily="49" charset="-122"/>
                <a:cs typeface="Georgia"/>
              </a:rPr>
              <a:t>.</a:t>
            </a:r>
            <a:endParaRPr sz="1000" dirty="0">
              <a:latin typeface="Times New Roman" panose="02020603050405020304" pitchFamily="18" charset="0"/>
              <a:ea typeface="黑体" panose="02010609060101010101" pitchFamily="49" charset="-122"/>
              <a:cs typeface="Georgia"/>
            </a:endParaRPr>
          </a:p>
          <a:p>
            <a:pPr marL="38100" marR="47625" indent="180975">
              <a:lnSpc>
                <a:spcPct val="114599"/>
              </a:lnSpc>
              <a:spcBef>
                <a:spcPts val="500"/>
              </a:spcBef>
              <a:buAutoNum type="arabicPlain" startAt="3"/>
              <a:tabLst>
                <a:tab pos="219075" algn="l"/>
              </a:tabLst>
            </a:pPr>
            <a:r>
              <a:rPr sz="1000" spc="-25" dirty="0">
                <a:solidFill>
                  <a:srgbClr val="22373A"/>
                </a:solidFill>
                <a:latin typeface="Times New Roman" panose="02020603050405020304" pitchFamily="18" charset="0"/>
                <a:ea typeface="黑体" panose="02010609060101010101" pitchFamily="49" charset="-122"/>
                <a:cs typeface="Trebuchet MS"/>
              </a:rPr>
              <a:t>Osofsky,Hari,M.Domesticating</a:t>
            </a:r>
            <a:r>
              <a:rPr sz="1000" spc="-10" dirty="0">
                <a:solidFill>
                  <a:srgbClr val="22373A"/>
                </a:solidFill>
                <a:latin typeface="Times New Roman" panose="02020603050405020304" pitchFamily="18" charset="0"/>
                <a:ea typeface="黑体" panose="02010609060101010101" pitchFamily="49" charset="-122"/>
                <a:cs typeface="Trebuchet MS"/>
              </a:rPr>
              <a:t> international criminal</a:t>
            </a:r>
            <a:r>
              <a:rPr sz="1000" spc="-5" dirty="0">
                <a:solidFill>
                  <a:srgbClr val="22373A"/>
                </a:solidFill>
                <a:latin typeface="Times New Roman" panose="02020603050405020304" pitchFamily="18" charset="0"/>
                <a:ea typeface="黑体" panose="02010609060101010101" pitchFamily="49" charset="-122"/>
                <a:cs typeface="Trebuchet MS"/>
              </a:rPr>
              <a:t> </a:t>
            </a:r>
            <a:r>
              <a:rPr sz="1000" spc="-30" dirty="0">
                <a:solidFill>
                  <a:srgbClr val="22373A"/>
                </a:solidFill>
                <a:latin typeface="Times New Roman" panose="02020603050405020304" pitchFamily="18" charset="0"/>
                <a:ea typeface="黑体" panose="02010609060101010101" pitchFamily="49" charset="-122"/>
                <a:cs typeface="Trebuchet MS"/>
              </a:rPr>
              <a:t>law:</a:t>
            </a:r>
            <a:r>
              <a:rPr sz="1000" spc="85" dirty="0">
                <a:solidFill>
                  <a:srgbClr val="22373A"/>
                </a:solidFill>
                <a:latin typeface="Times New Roman" panose="02020603050405020304" pitchFamily="18" charset="0"/>
                <a:ea typeface="黑体" panose="02010609060101010101" pitchFamily="49" charset="-122"/>
                <a:cs typeface="Trebuchet MS"/>
              </a:rPr>
              <a:t> </a:t>
            </a:r>
            <a:r>
              <a:rPr sz="1000" spc="-10" dirty="0">
                <a:solidFill>
                  <a:srgbClr val="22373A"/>
                </a:solidFill>
                <a:latin typeface="Times New Roman" panose="02020603050405020304" pitchFamily="18" charset="0"/>
                <a:ea typeface="黑体" panose="02010609060101010101" pitchFamily="49" charset="-122"/>
                <a:cs typeface="Trebuchet MS"/>
              </a:rPr>
              <a:t>Bringing </a:t>
            </a:r>
            <a:r>
              <a:rPr sz="1000" dirty="0">
                <a:solidFill>
                  <a:srgbClr val="22373A"/>
                </a:solidFill>
                <a:latin typeface="Times New Roman" panose="02020603050405020304" pitchFamily="18" charset="0"/>
                <a:ea typeface="黑体" panose="02010609060101010101" pitchFamily="49" charset="-122"/>
                <a:cs typeface="Trebuchet MS"/>
              </a:rPr>
              <a:t>human</a:t>
            </a:r>
            <a:r>
              <a:rPr sz="1000" spc="-5" dirty="0">
                <a:solidFill>
                  <a:srgbClr val="22373A"/>
                </a:solidFill>
                <a:latin typeface="Times New Roman" panose="02020603050405020304" pitchFamily="18" charset="0"/>
                <a:ea typeface="黑体" panose="02010609060101010101" pitchFamily="49" charset="-122"/>
                <a:cs typeface="Trebuchet MS"/>
              </a:rPr>
              <a:t> </a:t>
            </a:r>
            <a:r>
              <a:rPr sz="1000" dirty="0">
                <a:solidFill>
                  <a:srgbClr val="22373A"/>
                </a:solidFill>
                <a:latin typeface="Times New Roman" panose="02020603050405020304" pitchFamily="18" charset="0"/>
                <a:ea typeface="黑体" panose="02010609060101010101" pitchFamily="49" charset="-122"/>
                <a:cs typeface="Trebuchet MS"/>
              </a:rPr>
              <a:t>rights</a:t>
            </a:r>
            <a:r>
              <a:rPr sz="1000" spc="-5" dirty="0">
                <a:solidFill>
                  <a:srgbClr val="22373A"/>
                </a:solidFill>
                <a:latin typeface="Times New Roman" panose="02020603050405020304" pitchFamily="18" charset="0"/>
                <a:ea typeface="黑体" panose="02010609060101010101" pitchFamily="49" charset="-122"/>
                <a:cs typeface="Trebuchet MS"/>
              </a:rPr>
              <a:t> </a:t>
            </a:r>
            <a:r>
              <a:rPr sz="1000" spc="-10" dirty="0">
                <a:solidFill>
                  <a:srgbClr val="22373A"/>
                </a:solidFill>
                <a:latin typeface="Times New Roman" panose="02020603050405020304" pitchFamily="18" charset="0"/>
                <a:ea typeface="黑体" panose="02010609060101010101" pitchFamily="49" charset="-122"/>
                <a:cs typeface="Trebuchet MS"/>
              </a:rPr>
              <a:t>violators</a:t>
            </a:r>
            <a:r>
              <a:rPr sz="1000" spc="-5" dirty="0">
                <a:solidFill>
                  <a:srgbClr val="22373A"/>
                </a:solidFill>
                <a:latin typeface="Times New Roman" panose="02020603050405020304" pitchFamily="18" charset="0"/>
                <a:ea typeface="黑体" panose="02010609060101010101" pitchFamily="49" charset="-122"/>
                <a:cs typeface="Trebuchet MS"/>
              </a:rPr>
              <a:t> </a:t>
            </a:r>
            <a:r>
              <a:rPr sz="1000" dirty="0">
                <a:solidFill>
                  <a:srgbClr val="22373A"/>
                </a:solidFill>
                <a:latin typeface="Times New Roman" panose="02020603050405020304" pitchFamily="18" charset="0"/>
                <a:ea typeface="黑体" panose="02010609060101010101" pitchFamily="49" charset="-122"/>
                <a:cs typeface="Trebuchet MS"/>
              </a:rPr>
              <a:t>to</a:t>
            </a:r>
            <a:r>
              <a:rPr sz="1000" spc="-5" dirty="0">
                <a:solidFill>
                  <a:srgbClr val="22373A"/>
                </a:solidFill>
                <a:latin typeface="Times New Roman" panose="02020603050405020304" pitchFamily="18" charset="0"/>
                <a:ea typeface="黑体" panose="02010609060101010101" pitchFamily="49" charset="-122"/>
                <a:cs typeface="Trebuchet MS"/>
              </a:rPr>
              <a:t> </a:t>
            </a:r>
            <a:r>
              <a:rPr sz="1000" spc="-70" dirty="0">
                <a:solidFill>
                  <a:srgbClr val="22373A"/>
                </a:solidFill>
                <a:latin typeface="Times New Roman" panose="02020603050405020304" pitchFamily="18" charset="0"/>
                <a:ea typeface="黑体" panose="02010609060101010101" pitchFamily="49" charset="-122"/>
                <a:cs typeface="Trebuchet MS"/>
              </a:rPr>
              <a:t>justice.[J].Yale</a:t>
            </a:r>
            <a:r>
              <a:rPr sz="1000" dirty="0">
                <a:solidFill>
                  <a:srgbClr val="22373A"/>
                </a:solidFill>
                <a:latin typeface="Times New Roman" panose="02020603050405020304" pitchFamily="18" charset="0"/>
                <a:ea typeface="黑体" panose="02010609060101010101" pitchFamily="49" charset="-122"/>
                <a:cs typeface="Trebuchet MS"/>
              </a:rPr>
              <a:t> </a:t>
            </a:r>
            <a:r>
              <a:rPr sz="1000" spc="-35" dirty="0">
                <a:solidFill>
                  <a:srgbClr val="22373A"/>
                </a:solidFill>
                <a:latin typeface="Times New Roman" panose="02020603050405020304" pitchFamily="18" charset="0"/>
                <a:ea typeface="黑体" panose="02010609060101010101" pitchFamily="49" charset="-122"/>
                <a:cs typeface="Trebuchet MS"/>
              </a:rPr>
              <a:t>Law</a:t>
            </a:r>
            <a:r>
              <a:rPr sz="1000" spc="-5" dirty="0">
                <a:solidFill>
                  <a:srgbClr val="22373A"/>
                </a:solidFill>
                <a:latin typeface="Times New Roman" panose="02020603050405020304" pitchFamily="18" charset="0"/>
                <a:ea typeface="黑体" panose="02010609060101010101" pitchFamily="49" charset="-122"/>
                <a:cs typeface="Trebuchet MS"/>
              </a:rPr>
              <a:t> </a:t>
            </a:r>
            <a:r>
              <a:rPr sz="1000" spc="-40" dirty="0">
                <a:solidFill>
                  <a:srgbClr val="22373A"/>
                </a:solidFill>
                <a:latin typeface="Times New Roman" panose="02020603050405020304" pitchFamily="18" charset="0"/>
                <a:ea typeface="黑体" panose="02010609060101010101" pitchFamily="49" charset="-122"/>
                <a:cs typeface="Trebuchet MS"/>
              </a:rPr>
              <a:t>Journal,</a:t>
            </a:r>
            <a:r>
              <a:rPr sz="1000" spc="-5" dirty="0">
                <a:solidFill>
                  <a:srgbClr val="22373A"/>
                </a:solidFill>
                <a:latin typeface="Times New Roman" panose="02020603050405020304" pitchFamily="18" charset="0"/>
                <a:ea typeface="黑体" panose="02010609060101010101" pitchFamily="49" charset="-122"/>
                <a:cs typeface="Trebuchet MS"/>
              </a:rPr>
              <a:t> </a:t>
            </a:r>
            <a:r>
              <a:rPr sz="1000" spc="-20" dirty="0">
                <a:solidFill>
                  <a:srgbClr val="22373A"/>
                </a:solidFill>
                <a:latin typeface="Times New Roman" panose="02020603050405020304" pitchFamily="18" charset="0"/>
                <a:ea typeface="黑体" panose="02010609060101010101" pitchFamily="49" charset="-122"/>
                <a:cs typeface="Trebuchet MS"/>
              </a:rPr>
              <a:t>1997.</a:t>
            </a:r>
            <a:endParaRPr sz="1000" dirty="0">
              <a:latin typeface="Times New Roman" panose="02020603050405020304" pitchFamily="18" charset="0"/>
              <a:ea typeface="黑体" panose="02010609060101010101" pitchFamily="49" charset="-122"/>
              <a:cs typeface="Trebuchet MS"/>
            </a:endParaRPr>
          </a:p>
        </p:txBody>
      </p:sp>
      <p:grpSp>
        <p:nvGrpSpPr>
          <p:cNvPr id="4" name="object 4"/>
          <p:cNvGrpSpPr/>
          <p:nvPr/>
        </p:nvGrpSpPr>
        <p:grpSpPr>
          <a:xfrm>
            <a:off x="0" y="3430745"/>
            <a:ext cx="4608195" cy="25400"/>
            <a:chOff x="0" y="3430745"/>
            <a:chExt cx="4608195" cy="25400"/>
          </a:xfrm>
        </p:grpSpPr>
        <p:sp>
          <p:nvSpPr>
            <p:cNvPr id="5" name="object 5"/>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6" name="object 6"/>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7" name="object 7"/>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005035"/>
            </a:solidFill>
          </p:spPr>
          <p:txBody>
            <a:bodyPr wrap="square" lIns="0" tIns="0" rIns="0" bIns="0" rtlCol="0"/>
            <a:lstStyle/>
            <a:p>
              <a:endParaRPr/>
            </a:p>
          </p:txBody>
        </p:sp>
      </p:grpSp>
      <p:sp>
        <p:nvSpPr>
          <p:cNvPr id="8" name="object 8"/>
          <p:cNvSpPr txBox="1"/>
          <p:nvPr/>
        </p:nvSpPr>
        <p:spPr>
          <a:xfrm>
            <a:off x="4416336" y="3184052"/>
            <a:ext cx="105410" cy="150495"/>
          </a:xfrm>
          <a:prstGeom prst="rect">
            <a:avLst/>
          </a:prstGeom>
        </p:spPr>
        <p:txBody>
          <a:bodyPr vert="horz" wrap="square" lIns="0" tIns="17780" rIns="0" bIns="0" rtlCol="0">
            <a:spAutoFit/>
          </a:bodyPr>
          <a:lstStyle/>
          <a:p>
            <a:pPr marL="12700">
              <a:lnSpc>
                <a:spcPct val="100000"/>
              </a:lnSpc>
              <a:spcBef>
                <a:spcPts val="140"/>
              </a:spcBef>
            </a:pPr>
            <a:r>
              <a:rPr sz="700" spc="-25" dirty="0">
                <a:solidFill>
                  <a:srgbClr val="22373A"/>
                </a:solidFill>
                <a:latin typeface="Trebuchet MS"/>
                <a:cs typeface="Trebuchet MS"/>
              </a:rPr>
              <a:t>15</a:t>
            </a:r>
            <a:endParaRPr sz="700">
              <a:latin typeface="Trebuchet MS"/>
              <a:cs typeface="Trebuchet MS"/>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0"/>
            <a:ext cx="4608195" cy="3456304"/>
          </a:xfrm>
          <a:custGeom>
            <a:avLst/>
            <a:gdLst/>
            <a:ahLst/>
            <a:cxnLst/>
            <a:rect l="l" t="t" r="r" b="b"/>
            <a:pathLst>
              <a:path w="4608195" h="3456304">
                <a:moveTo>
                  <a:pt x="4608004" y="0"/>
                </a:moveTo>
                <a:lnTo>
                  <a:pt x="0" y="0"/>
                </a:lnTo>
                <a:lnTo>
                  <a:pt x="0" y="3456000"/>
                </a:lnTo>
                <a:lnTo>
                  <a:pt x="4608004" y="3456000"/>
                </a:lnTo>
                <a:lnTo>
                  <a:pt x="4608004" y="0"/>
                </a:lnTo>
                <a:close/>
              </a:path>
            </a:pathLst>
          </a:custGeom>
          <a:solidFill>
            <a:srgbClr val="FFFFCC"/>
          </a:solidFill>
        </p:spPr>
        <p:txBody>
          <a:bodyPr wrap="square" lIns="0" tIns="0" rIns="0" bIns="0" rtlCol="0"/>
          <a:lstStyle/>
          <a:p>
            <a:endParaRPr/>
          </a:p>
        </p:txBody>
      </p:sp>
      <p:sp>
        <p:nvSpPr>
          <p:cNvPr id="3" name="object 3"/>
          <p:cNvSpPr txBox="1"/>
          <p:nvPr/>
        </p:nvSpPr>
        <p:spPr>
          <a:xfrm>
            <a:off x="1744713" y="1460980"/>
            <a:ext cx="1118870" cy="232756"/>
          </a:xfrm>
          <a:prstGeom prst="rect">
            <a:avLst/>
          </a:prstGeom>
        </p:spPr>
        <p:txBody>
          <a:bodyPr vert="horz" wrap="square" lIns="0" tIns="17145" rIns="0" bIns="0" rtlCol="0">
            <a:spAutoFit/>
          </a:bodyPr>
          <a:lstStyle/>
          <a:p>
            <a:pPr marL="12700">
              <a:lnSpc>
                <a:spcPct val="100000"/>
              </a:lnSpc>
              <a:spcBef>
                <a:spcPts val="135"/>
              </a:spcBef>
            </a:pPr>
            <a:r>
              <a:rPr sz="1400" b="1" spc="-10" dirty="0">
                <a:latin typeface="黑体" panose="02010609060101010101" pitchFamily="49" charset="-122"/>
                <a:ea typeface="黑体" panose="02010609060101010101" pitchFamily="49" charset="-122"/>
                <a:cs typeface="Noto Serif CJK JP"/>
              </a:rPr>
              <a:t>欢迎批评指正</a:t>
            </a:r>
            <a:endParaRPr sz="1400" dirty="0">
              <a:latin typeface="黑体" panose="02010609060101010101" pitchFamily="49" charset="-122"/>
              <a:ea typeface="黑体" panose="02010609060101010101" pitchFamily="49" charset="-122"/>
              <a:cs typeface="Noto Serif CJK JP"/>
            </a:endParaRPr>
          </a:p>
        </p:txBody>
      </p:sp>
      <p:grpSp>
        <p:nvGrpSpPr>
          <p:cNvPr id="4" name="object 4"/>
          <p:cNvGrpSpPr/>
          <p:nvPr/>
        </p:nvGrpSpPr>
        <p:grpSpPr>
          <a:xfrm>
            <a:off x="0" y="3430745"/>
            <a:ext cx="4608195" cy="25400"/>
            <a:chOff x="0" y="3430745"/>
            <a:chExt cx="4608195" cy="25400"/>
          </a:xfrm>
        </p:grpSpPr>
        <p:sp>
          <p:nvSpPr>
            <p:cNvPr id="5" name="object 5"/>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6" name="object 6"/>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7" name="object 7"/>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005035"/>
            </a:solidFill>
          </p:spPr>
          <p:txBody>
            <a:bodyPr wrap="square" lIns="0" tIns="0" rIns="0" bIns="0" rtlCol="0"/>
            <a:lstStyle/>
            <a:p>
              <a:endParaRPr/>
            </a:p>
          </p:txBody>
        </p:sp>
      </p:grpSp>
      <p:sp>
        <p:nvSpPr>
          <p:cNvPr id="8" name="object 8"/>
          <p:cNvSpPr txBox="1"/>
          <p:nvPr/>
        </p:nvSpPr>
        <p:spPr>
          <a:xfrm>
            <a:off x="4416336" y="3184052"/>
            <a:ext cx="105410" cy="150495"/>
          </a:xfrm>
          <a:prstGeom prst="rect">
            <a:avLst/>
          </a:prstGeom>
        </p:spPr>
        <p:txBody>
          <a:bodyPr vert="horz" wrap="square" lIns="0" tIns="17780" rIns="0" bIns="0" rtlCol="0">
            <a:spAutoFit/>
          </a:bodyPr>
          <a:lstStyle/>
          <a:p>
            <a:pPr marL="12700">
              <a:lnSpc>
                <a:spcPct val="100000"/>
              </a:lnSpc>
              <a:spcBef>
                <a:spcPts val="140"/>
              </a:spcBef>
            </a:pPr>
            <a:r>
              <a:rPr sz="700" spc="-25" dirty="0">
                <a:solidFill>
                  <a:srgbClr val="22373A"/>
                </a:solidFill>
                <a:latin typeface="Trebuchet MS"/>
                <a:cs typeface="Trebuchet MS"/>
              </a:rPr>
              <a:t>15</a:t>
            </a:r>
            <a:endParaRPr sz="700">
              <a:latin typeface="Trebuchet MS"/>
              <a:cs typeface="Trebuchet MS"/>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9515" y="1431871"/>
            <a:ext cx="389890" cy="232756"/>
          </a:xfrm>
          <a:prstGeom prst="rect">
            <a:avLst/>
          </a:prstGeom>
        </p:spPr>
        <p:txBody>
          <a:bodyPr vert="horz" wrap="square" lIns="0" tIns="17145" rIns="0" bIns="0" rtlCol="0">
            <a:spAutoFit/>
          </a:bodyPr>
          <a:lstStyle/>
          <a:p>
            <a:pPr marL="12700">
              <a:lnSpc>
                <a:spcPct val="100000"/>
              </a:lnSpc>
              <a:spcBef>
                <a:spcPts val="135"/>
              </a:spcBef>
            </a:pPr>
            <a:r>
              <a:rPr sz="1400" b="1" spc="-25" dirty="0">
                <a:solidFill>
                  <a:srgbClr val="22373A"/>
                </a:solidFill>
                <a:latin typeface="黑体" panose="02010609060101010101" pitchFamily="49" charset="-122"/>
                <a:ea typeface="黑体" panose="02010609060101010101" pitchFamily="49" charset="-122"/>
                <a:cs typeface="Noto Serif CJK JP"/>
                <a:hlinkClick r:id="rId2" action="ppaction://hlinksldjump"/>
              </a:rPr>
              <a:t>引入</a:t>
            </a:r>
            <a:endParaRPr sz="1400" dirty="0">
              <a:latin typeface="黑体" panose="02010609060101010101" pitchFamily="49" charset="-122"/>
              <a:ea typeface="黑体" panose="02010609060101010101" pitchFamily="49" charset="-122"/>
              <a:cs typeface="Noto Serif CJK JP"/>
            </a:endParaRPr>
          </a:p>
        </p:txBody>
      </p:sp>
      <p:grpSp>
        <p:nvGrpSpPr>
          <p:cNvPr id="3" name="object 3"/>
          <p:cNvGrpSpPr/>
          <p:nvPr/>
        </p:nvGrpSpPr>
        <p:grpSpPr>
          <a:xfrm>
            <a:off x="912215" y="1767350"/>
            <a:ext cx="2783840" cy="25400"/>
            <a:chOff x="912215" y="1767350"/>
            <a:chExt cx="2783840" cy="25400"/>
          </a:xfrm>
        </p:grpSpPr>
        <p:sp>
          <p:nvSpPr>
            <p:cNvPr id="4" name="object 4"/>
            <p:cNvSpPr/>
            <p:nvPr/>
          </p:nvSpPr>
          <p:spPr>
            <a:xfrm>
              <a:off x="912215" y="1767350"/>
              <a:ext cx="2783840" cy="25400"/>
            </a:xfrm>
            <a:custGeom>
              <a:avLst/>
              <a:gdLst/>
              <a:ahLst/>
              <a:cxnLst/>
              <a:rect l="l" t="t" r="r" b="b"/>
              <a:pathLst>
                <a:path w="2783840" h="25400">
                  <a:moveTo>
                    <a:pt x="0" y="25305"/>
                  </a:moveTo>
                  <a:lnTo>
                    <a:pt x="0" y="0"/>
                  </a:lnTo>
                  <a:lnTo>
                    <a:pt x="2783598" y="0"/>
                  </a:lnTo>
                  <a:lnTo>
                    <a:pt x="2783598" y="25305"/>
                  </a:lnTo>
                  <a:lnTo>
                    <a:pt x="0" y="25305"/>
                  </a:lnTo>
                  <a:close/>
                </a:path>
              </a:pathLst>
            </a:custGeom>
            <a:solidFill>
              <a:srgbClr val="A39564"/>
            </a:solidFill>
          </p:spPr>
          <p:txBody>
            <a:bodyPr wrap="square" lIns="0" tIns="0" rIns="0" bIns="0" rtlCol="0"/>
            <a:lstStyle/>
            <a:p>
              <a:endParaRPr/>
            </a:p>
          </p:txBody>
        </p:sp>
        <p:sp>
          <p:nvSpPr>
            <p:cNvPr id="5" name="object 5"/>
            <p:cNvSpPr/>
            <p:nvPr/>
          </p:nvSpPr>
          <p:spPr>
            <a:xfrm>
              <a:off x="912215" y="1767350"/>
              <a:ext cx="186055" cy="25400"/>
            </a:xfrm>
            <a:custGeom>
              <a:avLst/>
              <a:gdLst/>
              <a:ahLst/>
              <a:cxnLst/>
              <a:rect l="l" t="t" r="r" b="b"/>
              <a:pathLst>
                <a:path w="186055" h="25400">
                  <a:moveTo>
                    <a:pt x="0" y="25305"/>
                  </a:moveTo>
                  <a:lnTo>
                    <a:pt x="0" y="0"/>
                  </a:lnTo>
                  <a:lnTo>
                    <a:pt x="185569" y="0"/>
                  </a:lnTo>
                  <a:lnTo>
                    <a:pt x="185569"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96" y="63726"/>
            <a:ext cx="633095" cy="196849"/>
          </a:xfrm>
          <a:prstGeom prst="rect">
            <a:avLst/>
          </a:prstGeom>
        </p:spPr>
        <p:txBody>
          <a:bodyPr vert="horz" wrap="square" lIns="0" tIns="12065" rIns="0" bIns="0" rtlCol="0">
            <a:spAutoFit/>
          </a:bodyPr>
          <a:lstStyle/>
          <a:p>
            <a:pPr marL="12700">
              <a:lnSpc>
                <a:spcPct val="100000"/>
              </a:lnSpc>
              <a:spcBef>
                <a:spcPts val="95"/>
              </a:spcBef>
            </a:pPr>
            <a:r>
              <a:rPr b="1" spc="-30" dirty="0">
                <a:latin typeface="黑体" panose="02010609060101010101" pitchFamily="49" charset="-122"/>
                <a:ea typeface="黑体" panose="02010609060101010101" pitchFamily="49" charset="-122"/>
                <a:cs typeface="Noto Serif CJK JP"/>
              </a:rPr>
              <a:t>案例介绍</a:t>
            </a:r>
          </a:p>
        </p:txBody>
      </p:sp>
      <p:grpSp>
        <p:nvGrpSpPr>
          <p:cNvPr id="3" name="object 3"/>
          <p:cNvGrpSpPr/>
          <p:nvPr/>
        </p:nvGrpSpPr>
        <p:grpSpPr>
          <a:xfrm>
            <a:off x="359994" y="1017219"/>
            <a:ext cx="3888104" cy="1443355"/>
            <a:chOff x="359994" y="1017219"/>
            <a:chExt cx="3888104" cy="1443355"/>
          </a:xfrm>
        </p:grpSpPr>
        <p:sp>
          <p:nvSpPr>
            <p:cNvPr id="4" name="object 4"/>
            <p:cNvSpPr/>
            <p:nvPr/>
          </p:nvSpPr>
          <p:spPr>
            <a:xfrm>
              <a:off x="359994" y="1017219"/>
              <a:ext cx="3888104" cy="190500"/>
            </a:xfrm>
            <a:custGeom>
              <a:avLst/>
              <a:gdLst/>
              <a:ahLst/>
              <a:cxnLst/>
              <a:rect l="l" t="t" r="r" b="b"/>
              <a:pathLst>
                <a:path w="3888104" h="190500">
                  <a:moveTo>
                    <a:pt x="3888003" y="0"/>
                  </a:moveTo>
                  <a:lnTo>
                    <a:pt x="0" y="0"/>
                  </a:lnTo>
                  <a:lnTo>
                    <a:pt x="0" y="190042"/>
                  </a:lnTo>
                  <a:lnTo>
                    <a:pt x="3888003" y="190042"/>
                  </a:lnTo>
                  <a:lnTo>
                    <a:pt x="3888003" y="0"/>
                  </a:lnTo>
                  <a:close/>
                </a:path>
              </a:pathLst>
            </a:custGeom>
            <a:solidFill>
              <a:srgbClr val="DE396D"/>
            </a:solidFill>
          </p:spPr>
          <p:txBody>
            <a:bodyPr wrap="square" lIns="0" tIns="0" rIns="0" bIns="0" rtlCol="0"/>
            <a:lstStyle/>
            <a:p>
              <a:endParaRPr/>
            </a:p>
          </p:txBody>
        </p:sp>
        <p:sp>
          <p:nvSpPr>
            <p:cNvPr id="5" name="object 5"/>
            <p:cNvSpPr/>
            <p:nvPr/>
          </p:nvSpPr>
          <p:spPr>
            <a:xfrm>
              <a:off x="359994" y="1207262"/>
              <a:ext cx="3888104" cy="1253490"/>
            </a:xfrm>
            <a:custGeom>
              <a:avLst/>
              <a:gdLst/>
              <a:ahLst/>
              <a:cxnLst/>
              <a:rect l="l" t="t" r="r" b="b"/>
              <a:pathLst>
                <a:path w="3888104" h="1253489">
                  <a:moveTo>
                    <a:pt x="3888003" y="0"/>
                  </a:moveTo>
                  <a:lnTo>
                    <a:pt x="0" y="0"/>
                  </a:lnTo>
                  <a:lnTo>
                    <a:pt x="0" y="1253109"/>
                  </a:lnTo>
                  <a:lnTo>
                    <a:pt x="3888003" y="1253109"/>
                  </a:lnTo>
                  <a:lnTo>
                    <a:pt x="3888003" y="0"/>
                  </a:lnTo>
                  <a:close/>
                </a:path>
              </a:pathLst>
            </a:custGeom>
            <a:solidFill>
              <a:srgbClr val="F0E6B1"/>
            </a:solidFill>
          </p:spPr>
          <p:txBody>
            <a:bodyPr wrap="square" lIns="0" tIns="0" rIns="0" bIns="0" rtlCol="0"/>
            <a:lstStyle/>
            <a:p>
              <a:endParaRPr/>
            </a:p>
          </p:txBody>
        </p:sp>
      </p:grpSp>
      <p:sp>
        <p:nvSpPr>
          <p:cNvPr id="6" name="object 6"/>
          <p:cNvSpPr txBox="1"/>
          <p:nvPr/>
        </p:nvSpPr>
        <p:spPr>
          <a:xfrm>
            <a:off x="320471" y="969207"/>
            <a:ext cx="3890645" cy="1464310"/>
          </a:xfrm>
          <a:prstGeom prst="rect">
            <a:avLst/>
          </a:prstGeom>
        </p:spPr>
        <p:txBody>
          <a:bodyPr vert="horz" wrap="square" lIns="0" tIns="55880" rIns="0" bIns="0" rtlCol="0">
            <a:spAutoFit/>
          </a:bodyPr>
          <a:lstStyle/>
          <a:p>
            <a:pPr marL="81280">
              <a:lnSpc>
                <a:spcPct val="100000"/>
              </a:lnSpc>
              <a:spcBef>
                <a:spcPts val="440"/>
              </a:spcBef>
            </a:pPr>
            <a:r>
              <a:rPr sz="1000" b="1" spc="-15" dirty="0">
                <a:solidFill>
                  <a:srgbClr val="FFFFFF"/>
                </a:solidFill>
                <a:latin typeface="黑体" panose="02010609060101010101" pitchFamily="49" charset="-122"/>
                <a:ea typeface="黑体" panose="02010609060101010101" pitchFamily="49" charset="-122"/>
                <a:cs typeface="Noto Serif CJK JP"/>
              </a:rPr>
              <a:t>俄罗斯监狱长跨国人权追责案</a:t>
            </a:r>
            <a:endParaRPr sz="1000" dirty="0">
              <a:latin typeface="黑体" panose="02010609060101010101" pitchFamily="49" charset="-122"/>
              <a:ea typeface="黑体" panose="02010609060101010101" pitchFamily="49" charset="-122"/>
              <a:cs typeface="Noto Serif CJK JP"/>
            </a:endParaRPr>
          </a:p>
          <a:p>
            <a:pPr marL="81280" marR="5080">
              <a:lnSpc>
                <a:spcPct val="114599"/>
              </a:lnSpc>
              <a:spcBef>
                <a:spcPts val="165"/>
              </a:spcBef>
            </a:pPr>
            <a:r>
              <a:rPr sz="1000" spc="-15" dirty="0">
                <a:solidFill>
                  <a:srgbClr val="22373A"/>
                </a:solidFill>
                <a:latin typeface="楷体" panose="02010609060101010101" pitchFamily="49" charset="-122"/>
                <a:ea typeface="楷体" panose="02010609060101010101" pitchFamily="49" charset="-122"/>
                <a:cs typeface="WenQuanYi Micro Hei"/>
              </a:rPr>
              <a:t>一位前俄罗斯监狱长在美国参加女儿婚礼。他曾在狱中亲自对一些囚犯施加酷刑，后来这些犯人获释并移居美国。最近，他们计划根据</a:t>
            </a:r>
            <a:endParaRPr sz="1000" dirty="0">
              <a:latin typeface="楷体" panose="02010609060101010101" pitchFamily="49" charset="-122"/>
              <a:ea typeface="楷体" panose="02010609060101010101" pitchFamily="49" charset="-122"/>
              <a:cs typeface="WenQuanYi Micro Hei"/>
            </a:endParaRPr>
          </a:p>
          <a:p>
            <a:pPr marL="81280" marR="5080" indent="-69215">
              <a:lnSpc>
                <a:spcPct val="114599"/>
              </a:lnSpc>
            </a:pPr>
            <a:r>
              <a:rPr sz="1000" spc="-60" dirty="0">
                <a:solidFill>
                  <a:srgbClr val="22373A"/>
                </a:solidFill>
                <a:latin typeface="楷体" panose="02010609060101010101" pitchFamily="49" charset="-122"/>
                <a:ea typeface="楷体" panose="02010609060101010101" pitchFamily="49" charset="-122"/>
                <a:cs typeface="WenQuanYi Micro Hei"/>
              </a:rPr>
              <a:t>《外国人侵权索赔法》（</a:t>
            </a:r>
            <a:r>
              <a:rPr sz="1000" spc="-60" dirty="0">
                <a:solidFill>
                  <a:srgbClr val="22373A"/>
                </a:solidFill>
                <a:latin typeface="楷体" panose="02010609060101010101" pitchFamily="49" charset="-122"/>
                <a:ea typeface="楷体" panose="02010609060101010101" pitchFamily="49" charset="-122"/>
                <a:cs typeface="Trebuchet MS"/>
              </a:rPr>
              <a:t>ATCA</a:t>
            </a:r>
            <a:r>
              <a:rPr sz="1000" spc="-60" dirty="0">
                <a:solidFill>
                  <a:srgbClr val="22373A"/>
                </a:solidFill>
                <a:latin typeface="楷体" panose="02010609060101010101" pitchFamily="49" charset="-122"/>
                <a:ea typeface="楷体" panose="02010609060101010101" pitchFamily="49" charset="-122"/>
                <a:cs typeface="WenQuanYi Micro Hei"/>
              </a:rPr>
              <a:t>）和《虐待受害者保护法》</a:t>
            </a:r>
            <a:r>
              <a:rPr sz="1000" spc="-50" dirty="0">
                <a:solidFill>
                  <a:srgbClr val="22373A"/>
                </a:solidFill>
                <a:latin typeface="楷体" panose="02010609060101010101" pitchFamily="49" charset="-122"/>
                <a:ea typeface="楷体" panose="02010609060101010101" pitchFamily="49" charset="-122"/>
                <a:cs typeface="WenQuanYi Micro Hei"/>
              </a:rPr>
              <a:t>（</a:t>
            </a:r>
            <a:r>
              <a:rPr sz="1000" spc="-50" dirty="0">
                <a:solidFill>
                  <a:srgbClr val="22373A"/>
                </a:solidFill>
                <a:latin typeface="楷体" panose="02010609060101010101" pitchFamily="49" charset="-122"/>
                <a:ea typeface="楷体" panose="02010609060101010101" pitchFamily="49" charset="-122"/>
                <a:cs typeface="Trebuchet MS"/>
              </a:rPr>
              <a:t>TVPA</a:t>
            </a:r>
            <a:r>
              <a:rPr sz="1000" spc="-50" dirty="0">
                <a:solidFill>
                  <a:srgbClr val="22373A"/>
                </a:solidFill>
                <a:latin typeface="楷体" panose="02010609060101010101" pitchFamily="49" charset="-122"/>
                <a:ea typeface="楷体" panose="02010609060101010101" pitchFamily="49" charset="-122"/>
                <a:cs typeface="WenQuanYi Micro Hei"/>
              </a:rPr>
              <a:t>）</a:t>
            </a:r>
            <a:r>
              <a:rPr sz="1000" spc="-30" dirty="0">
                <a:solidFill>
                  <a:srgbClr val="22373A"/>
                </a:solidFill>
                <a:latin typeface="楷体" panose="02010609060101010101" pitchFamily="49" charset="-122"/>
                <a:ea typeface="楷体" panose="02010609060101010101" pitchFamily="49" charset="-122"/>
                <a:cs typeface="WenQuanYi Micro Hei"/>
              </a:rPr>
              <a:t>对监</a:t>
            </a:r>
            <a:r>
              <a:rPr sz="1000" spc="-10" dirty="0">
                <a:solidFill>
                  <a:srgbClr val="22373A"/>
                </a:solidFill>
                <a:latin typeface="楷体" panose="02010609060101010101" pitchFamily="49" charset="-122"/>
                <a:ea typeface="楷体" panose="02010609060101010101" pitchFamily="49" charset="-122"/>
                <a:cs typeface="WenQuanYi Micro Hei"/>
              </a:rPr>
              <a:t>狱长提起</a:t>
            </a:r>
            <a:r>
              <a:rPr sz="1000" spc="-10" dirty="0">
                <a:solidFill>
                  <a:srgbClr val="FF0000"/>
                </a:solidFill>
                <a:latin typeface="楷体" panose="02010609060101010101" pitchFamily="49" charset="-122"/>
                <a:ea typeface="楷体" panose="02010609060101010101" pitchFamily="49" charset="-122"/>
                <a:cs typeface="WenQuanYi Micro Hei"/>
              </a:rPr>
              <a:t>民事索赔</a:t>
            </a:r>
            <a:r>
              <a:rPr sz="1000" spc="-15" dirty="0">
                <a:solidFill>
                  <a:srgbClr val="22373A"/>
                </a:solidFill>
                <a:latin typeface="楷体" panose="02010609060101010101" pitchFamily="49" charset="-122"/>
                <a:ea typeface="楷体" panose="02010609060101010101" pitchFamily="49" charset="-122"/>
                <a:cs typeface="WenQuanYi Micro Hei"/>
              </a:rPr>
              <a:t>，寻求经济赔偿。同时，美国司法部也在考虑根据</a:t>
            </a:r>
            <a:endParaRPr sz="1000" dirty="0">
              <a:latin typeface="楷体" panose="02010609060101010101" pitchFamily="49" charset="-122"/>
              <a:ea typeface="楷体" panose="02010609060101010101" pitchFamily="49" charset="-122"/>
              <a:cs typeface="WenQuanYi Micro Hei"/>
            </a:endParaRPr>
          </a:p>
          <a:p>
            <a:pPr marL="81280" marR="5080" indent="-69215">
              <a:lnSpc>
                <a:spcPct val="114599"/>
              </a:lnSpc>
            </a:pPr>
            <a:r>
              <a:rPr sz="1000" spc="-85" dirty="0">
                <a:solidFill>
                  <a:srgbClr val="22373A"/>
                </a:solidFill>
                <a:latin typeface="楷体" panose="02010609060101010101" pitchFamily="49" charset="-122"/>
                <a:ea typeface="楷体" panose="02010609060101010101" pitchFamily="49" charset="-122"/>
                <a:cs typeface="WenQuanYi Micro Hei"/>
              </a:rPr>
              <a:t>《反酷刑公约》</a:t>
            </a:r>
            <a:r>
              <a:rPr sz="1000" spc="-55" dirty="0">
                <a:solidFill>
                  <a:srgbClr val="22373A"/>
                </a:solidFill>
                <a:latin typeface="楷体" panose="02010609060101010101" pitchFamily="49" charset="-122"/>
                <a:ea typeface="楷体" panose="02010609060101010101" pitchFamily="49" charset="-122"/>
                <a:cs typeface="WenQuanYi Micro Hei"/>
              </a:rPr>
              <a:t>（</a:t>
            </a:r>
            <a:r>
              <a:rPr sz="1000" spc="-55" dirty="0">
                <a:solidFill>
                  <a:srgbClr val="22373A"/>
                </a:solidFill>
                <a:latin typeface="楷体" panose="02010609060101010101" pitchFamily="49" charset="-122"/>
                <a:ea typeface="楷体" panose="02010609060101010101" pitchFamily="49" charset="-122"/>
                <a:cs typeface="Trebuchet MS"/>
              </a:rPr>
              <a:t>CAT</a:t>
            </a:r>
            <a:r>
              <a:rPr sz="1000" spc="-55" dirty="0">
                <a:solidFill>
                  <a:srgbClr val="22373A"/>
                </a:solidFill>
                <a:latin typeface="楷体" panose="02010609060101010101" pitchFamily="49" charset="-122"/>
                <a:ea typeface="楷体" panose="02010609060101010101" pitchFamily="49" charset="-122"/>
                <a:cs typeface="WenQuanYi Micro Hei"/>
              </a:rPr>
              <a:t>）</a:t>
            </a:r>
            <a:r>
              <a:rPr sz="1000" spc="-10" dirty="0">
                <a:solidFill>
                  <a:srgbClr val="22373A"/>
                </a:solidFill>
                <a:latin typeface="楷体" panose="02010609060101010101" pitchFamily="49" charset="-122"/>
                <a:ea typeface="楷体" panose="02010609060101010101" pitchFamily="49" charset="-122"/>
                <a:cs typeface="WenQuanYi Micro Hei"/>
              </a:rPr>
              <a:t>对这位俄监狱长进行</a:t>
            </a:r>
            <a:r>
              <a:rPr sz="1000" spc="-10" dirty="0">
                <a:solidFill>
                  <a:srgbClr val="FF0000"/>
                </a:solidFill>
                <a:latin typeface="楷体" panose="02010609060101010101" pitchFamily="49" charset="-122"/>
                <a:ea typeface="楷体" panose="02010609060101010101" pitchFamily="49" charset="-122"/>
                <a:cs typeface="WenQuanYi Micro Hei"/>
              </a:rPr>
              <a:t>刑事起诉</a:t>
            </a:r>
            <a:r>
              <a:rPr sz="1000" spc="-20" dirty="0">
                <a:solidFill>
                  <a:srgbClr val="22373A"/>
                </a:solidFill>
                <a:latin typeface="楷体" panose="02010609060101010101" pitchFamily="49" charset="-122"/>
                <a:ea typeface="楷体" panose="02010609060101010101" pitchFamily="49" charset="-122"/>
                <a:cs typeface="WenQuanYi Micro Hei"/>
              </a:rPr>
              <a:t>。但美国总统因</a:t>
            </a:r>
            <a:r>
              <a:rPr sz="1000" spc="-10" dirty="0">
                <a:solidFill>
                  <a:srgbClr val="22373A"/>
                </a:solidFill>
                <a:latin typeface="楷体" panose="02010609060101010101" pitchFamily="49" charset="-122"/>
                <a:ea typeface="楷体" panose="02010609060101010101" pitchFamily="49" charset="-122"/>
                <a:cs typeface="WenQuanYi Micro Hei"/>
              </a:rPr>
              <a:t>正与俄罗斯商讨重要条约，担心诉讼引发不好的</a:t>
            </a:r>
            <a:r>
              <a:rPr sz="1000" spc="-10" dirty="0">
                <a:solidFill>
                  <a:srgbClr val="FF0000"/>
                </a:solidFill>
                <a:latin typeface="楷体" panose="02010609060101010101" pitchFamily="49" charset="-122"/>
                <a:ea typeface="楷体" panose="02010609060101010101" pitchFamily="49" charset="-122"/>
                <a:cs typeface="WenQuanYi Micro Hei"/>
              </a:rPr>
              <a:t>政治影响</a:t>
            </a:r>
            <a:r>
              <a:rPr sz="1000" spc="-20" dirty="0">
                <a:solidFill>
                  <a:srgbClr val="22373A"/>
                </a:solidFill>
                <a:latin typeface="楷体" panose="02010609060101010101" pitchFamily="49" charset="-122"/>
                <a:ea typeface="楷体" panose="02010609060101010101" pitchFamily="49" charset="-122"/>
                <a:cs typeface="WenQuanYi Micro Hei"/>
              </a:rPr>
              <a:t>，正在考虑</a:t>
            </a:r>
            <a:r>
              <a:rPr sz="1000" spc="-15" dirty="0">
                <a:solidFill>
                  <a:srgbClr val="22373A"/>
                </a:solidFill>
                <a:latin typeface="楷体" panose="02010609060101010101" pitchFamily="49" charset="-122"/>
                <a:ea typeface="楷体" panose="02010609060101010101" pitchFamily="49" charset="-122"/>
                <a:cs typeface="WenQuanYi Micro Hei"/>
              </a:rPr>
              <a:t>是否继续这些诉讼。</a:t>
            </a:r>
            <a:endParaRPr sz="1000" dirty="0">
              <a:latin typeface="楷体" panose="02010609060101010101" pitchFamily="49" charset="-122"/>
              <a:ea typeface="楷体" panose="02010609060101010101" pitchFamily="49" charset="-122"/>
              <a:cs typeface="WenQuanYi Micro Hei"/>
            </a:endParaRPr>
          </a:p>
        </p:txBody>
      </p:sp>
      <p:grpSp>
        <p:nvGrpSpPr>
          <p:cNvPr id="7" name="object 7"/>
          <p:cNvGrpSpPr/>
          <p:nvPr/>
        </p:nvGrpSpPr>
        <p:grpSpPr>
          <a:xfrm>
            <a:off x="0" y="3430745"/>
            <a:ext cx="4608195" cy="25400"/>
            <a:chOff x="0" y="3430745"/>
            <a:chExt cx="4608195" cy="25400"/>
          </a:xfrm>
        </p:grpSpPr>
        <p:sp>
          <p:nvSpPr>
            <p:cNvPr id="8" name="object 8"/>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9" name="object 9"/>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10" name="object 10"/>
            <p:cNvSpPr/>
            <p:nvPr/>
          </p:nvSpPr>
          <p:spPr>
            <a:xfrm>
              <a:off x="0" y="3430745"/>
              <a:ext cx="614680" cy="25400"/>
            </a:xfrm>
            <a:custGeom>
              <a:avLst/>
              <a:gdLst/>
              <a:ahLst/>
              <a:cxnLst/>
              <a:rect l="l" t="t" r="r" b="b"/>
              <a:pathLst>
                <a:path w="614680" h="25400">
                  <a:moveTo>
                    <a:pt x="0" y="25305"/>
                  </a:moveTo>
                  <a:lnTo>
                    <a:pt x="0" y="0"/>
                  </a:lnTo>
                  <a:lnTo>
                    <a:pt x="614398" y="0"/>
                  </a:lnTo>
                  <a:lnTo>
                    <a:pt x="614398"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896" y="63726"/>
            <a:ext cx="329565" cy="196849"/>
          </a:xfrm>
          <a:prstGeom prst="rect">
            <a:avLst/>
          </a:prstGeom>
        </p:spPr>
        <p:txBody>
          <a:bodyPr vert="horz" wrap="square" lIns="0" tIns="12065" rIns="0" bIns="0" rtlCol="0">
            <a:spAutoFit/>
          </a:bodyPr>
          <a:lstStyle/>
          <a:p>
            <a:pPr marL="12700">
              <a:lnSpc>
                <a:spcPct val="100000"/>
              </a:lnSpc>
              <a:spcBef>
                <a:spcPts val="95"/>
              </a:spcBef>
            </a:pPr>
            <a:r>
              <a:rPr sz="1200" b="1" spc="-35" dirty="0">
                <a:solidFill>
                  <a:srgbClr val="F9F9F9"/>
                </a:solidFill>
                <a:latin typeface="黑体" panose="02010609060101010101" pitchFamily="49" charset="-122"/>
                <a:ea typeface="黑体" panose="02010609060101010101" pitchFamily="49" charset="-122"/>
                <a:cs typeface="Noto Serif CJK JP"/>
              </a:rPr>
              <a:t>思考</a:t>
            </a:r>
            <a:endParaRPr sz="1200" dirty="0">
              <a:latin typeface="黑体" panose="02010609060101010101" pitchFamily="49" charset="-122"/>
              <a:ea typeface="黑体" panose="02010609060101010101" pitchFamily="49" charset="-122"/>
              <a:cs typeface="Noto Serif CJK JP"/>
            </a:endParaRPr>
          </a:p>
        </p:txBody>
      </p:sp>
      <p:sp>
        <p:nvSpPr>
          <p:cNvPr id="3" name="object 3"/>
          <p:cNvSpPr txBox="1">
            <a:spLocks noGrp="1"/>
          </p:cNvSpPr>
          <p:nvPr>
            <p:ph type="ctrTitle"/>
          </p:nvPr>
        </p:nvSpPr>
        <p:spPr>
          <a:xfrm>
            <a:off x="347294" y="1295762"/>
            <a:ext cx="3821429" cy="344133"/>
          </a:xfrm>
          <a:prstGeom prst="rect">
            <a:avLst/>
          </a:prstGeom>
        </p:spPr>
        <p:txBody>
          <a:bodyPr vert="horz" wrap="square" lIns="0" tIns="12700" rIns="0" bIns="0" rtlCol="0">
            <a:spAutoFit/>
          </a:bodyPr>
          <a:lstStyle/>
          <a:p>
            <a:pPr marL="12700" marR="5080">
              <a:lnSpc>
                <a:spcPct val="114599"/>
              </a:lnSpc>
              <a:spcBef>
                <a:spcPts val="100"/>
              </a:spcBef>
            </a:pPr>
            <a:r>
              <a:rPr sz="1000" spc="-10" dirty="0">
                <a:solidFill>
                  <a:srgbClr val="22373A"/>
                </a:solidFill>
                <a:latin typeface="黑体" panose="02010609060101010101" pitchFamily="49" charset="-122"/>
                <a:ea typeface="黑体" panose="02010609060101010101" pitchFamily="49" charset="-122"/>
                <a:cs typeface="Noto Serif CJK JP"/>
              </a:rPr>
              <a:t>这个案例突显了在追究国际犯罪和人权侵害行为时，</a:t>
            </a:r>
            <a:r>
              <a:rPr sz="1000" b="1" spc="-20" dirty="0">
                <a:solidFill>
                  <a:srgbClr val="22373A"/>
                </a:solidFill>
                <a:latin typeface="黑体" panose="02010609060101010101" pitchFamily="49" charset="-122"/>
                <a:ea typeface="黑体" panose="02010609060101010101" pitchFamily="49" charset="-122"/>
                <a:cs typeface="Noto Serif CJK JP"/>
              </a:rPr>
              <a:t>国家刑事管辖权</a:t>
            </a:r>
            <a:r>
              <a:rPr sz="1000" spc="-15" dirty="0">
                <a:solidFill>
                  <a:srgbClr val="22373A"/>
                </a:solidFill>
                <a:latin typeface="黑体" panose="02010609060101010101" pitchFamily="49" charset="-122"/>
                <a:ea typeface="黑体" panose="02010609060101010101" pitchFamily="49" charset="-122"/>
                <a:cs typeface="Noto Serif CJK JP"/>
              </a:rPr>
              <a:t>所面临的复杂处境，主要表现在两个方面：</a:t>
            </a:r>
            <a:endParaRPr sz="1000" dirty="0">
              <a:latin typeface="黑体" panose="02010609060101010101" pitchFamily="49" charset="-122"/>
              <a:ea typeface="黑体" panose="02010609060101010101" pitchFamily="49" charset="-122"/>
              <a:cs typeface="Noto Serif CJK JP"/>
            </a:endParaRPr>
          </a:p>
        </p:txBody>
      </p:sp>
      <p:sp>
        <p:nvSpPr>
          <p:cNvPr id="4" name="object 4"/>
          <p:cNvSpPr txBox="1"/>
          <p:nvPr/>
        </p:nvSpPr>
        <p:spPr>
          <a:xfrm>
            <a:off x="450291" y="1708245"/>
            <a:ext cx="2200275" cy="450850"/>
          </a:xfrm>
          <a:prstGeom prst="rect">
            <a:avLst/>
          </a:prstGeom>
        </p:spPr>
        <p:txBody>
          <a:bodyPr vert="horz" wrap="square" lIns="0" tIns="73025" rIns="0" bIns="0" rtlCol="0">
            <a:spAutoFit/>
          </a:bodyPr>
          <a:lstStyle/>
          <a:p>
            <a:pPr marL="161925" indent="-140970">
              <a:lnSpc>
                <a:spcPct val="100000"/>
              </a:lnSpc>
              <a:spcBef>
                <a:spcPts val="575"/>
              </a:spcBef>
              <a:buFont typeface="Trebuchet MS"/>
              <a:buAutoNum type="arabicPeriod"/>
              <a:tabLst>
                <a:tab pos="161925" algn="l"/>
              </a:tabLst>
            </a:pPr>
            <a:r>
              <a:rPr sz="1000" spc="-15" dirty="0">
                <a:solidFill>
                  <a:srgbClr val="22373A"/>
                </a:solidFill>
                <a:latin typeface="黑体" panose="02010609060101010101" pitchFamily="49" charset="-122"/>
                <a:ea typeface="黑体" panose="02010609060101010101" pitchFamily="49" charset="-122"/>
                <a:cs typeface="Noto Serif CJK JP"/>
              </a:rPr>
              <a:t>国际罪行下人权保护管辖的困难性。</a:t>
            </a:r>
            <a:endParaRPr sz="1000" dirty="0">
              <a:latin typeface="黑体" panose="02010609060101010101" pitchFamily="49" charset="-122"/>
              <a:ea typeface="黑体" panose="02010609060101010101" pitchFamily="49" charset="-122"/>
              <a:cs typeface="Noto Serif CJK JP"/>
            </a:endParaRPr>
          </a:p>
          <a:p>
            <a:pPr marL="161925" indent="-149225">
              <a:lnSpc>
                <a:spcPct val="100000"/>
              </a:lnSpc>
              <a:spcBef>
                <a:spcPts val="470"/>
              </a:spcBef>
              <a:buFont typeface="Trebuchet MS"/>
              <a:buAutoNum type="arabicPeriod"/>
              <a:tabLst>
                <a:tab pos="161925" algn="l"/>
              </a:tabLst>
            </a:pPr>
            <a:r>
              <a:rPr sz="1000" spc="-15" dirty="0">
                <a:solidFill>
                  <a:srgbClr val="22373A"/>
                </a:solidFill>
                <a:latin typeface="黑体" panose="02010609060101010101" pitchFamily="49" charset="-122"/>
                <a:ea typeface="黑体" panose="02010609060101010101" pitchFamily="49" charset="-122"/>
                <a:cs typeface="Noto Serif CJK JP"/>
              </a:rPr>
              <a:t>国际罪行下人权保护落实的复杂性。</a:t>
            </a:r>
            <a:endParaRPr sz="1000" dirty="0">
              <a:latin typeface="黑体" panose="02010609060101010101" pitchFamily="49" charset="-122"/>
              <a:ea typeface="黑体" panose="02010609060101010101" pitchFamily="49" charset="-122"/>
              <a:cs typeface="Noto Serif CJK JP"/>
            </a:endParaRPr>
          </a:p>
        </p:txBody>
      </p:sp>
      <p:grpSp>
        <p:nvGrpSpPr>
          <p:cNvPr id="5" name="object 5"/>
          <p:cNvGrpSpPr/>
          <p:nvPr/>
        </p:nvGrpSpPr>
        <p:grpSpPr>
          <a:xfrm>
            <a:off x="0" y="3430745"/>
            <a:ext cx="4608195" cy="25400"/>
            <a:chOff x="0" y="3430745"/>
            <a:chExt cx="4608195" cy="25400"/>
          </a:xfrm>
        </p:grpSpPr>
        <p:sp>
          <p:nvSpPr>
            <p:cNvPr id="6" name="object 6"/>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7" name="object 7"/>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8" name="object 8"/>
            <p:cNvSpPr/>
            <p:nvPr/>
          </p:nvSpPr>
          <p:spPr>
            <a:xfrm>
              <a:off x="0" y="3430745"/>
              <a:ext cx="922019" cy="25400"/>
            </a:xfrm>
            <a:custGeom>
              <a:avLst/>
              <a:gdLst/>
              <a:ahLst/>
              <a:cxnLst/>
              <a:rect l="l" t="t" r="r" b="b"/>
              <a:pathLst>
                <a:path w="922019" h="25400">
                  <a:moveTo>
                    <a:pt x="0" y="25305"/>
                  </a:moveTo>
                  <a:lnTo>
                    <a:pt x="0" y="0"/>
                  </a:lnTo>
                  <a:lnTo>
                    <a:pt x="921598" y="0"/>
                  </a:lnTo>
                  <a:lnTo>
                    <a:pt x="921598"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9515" y="1433510"/>
            <a:ext cx="2758440" cy="232756"/>
          </a:xfrm>
          <a:prstGeom prst="rect">
            <a:avLst/>
          </a:prstGeom>
        </p:spPr>
        <p:txBody>
          <a:bodyPr vert="horz" wrap="square" lIns="0" tIns="17145" rIns="0" bIns="0" rtlCol="0">
            <a:spAutoFit/>
          </a:bodyPr>
          <a:lstStyle/>
          <a:p>
            <a:pPr marL="12700">
              <a:lnSpc>
                <a:spcPct val="100000"/>
              </a:lnSpc>
              <a:spcBef>
                <a:spcPts val="135"/>
              </a:spcBef>
            </a:pPr>
            <a:r>
              <a:rPr sz="1400" b="1" spc="-5" dirty="0">
                <a:solidFill>
                  <a:srgbClr val="22373A"/>
                </a:solidFill>
                <a:latin typeface="黑体" panose="02010609060101010101" pitchFamily="49" charset="-122"/>
                <a:ea typeface="黑体" panose="02010609060101010101" pitchFamily="49" charset="-122"/>
                <a:cs typeface="Noto Serif CJK JP"/>
                <a:hlinkClick r:id="rId2" action="ppaction://hlinksldjump"/>
              </a:rPr>
              <a:t>人权法向承认国家刑事管辖权演变</a:t>
            </a:r>
            <a:endParaRPr sz="1400" dirty="0">
              <a:latin typeface="黑体" panose="02010609060101010101" pitchFamily="49" charset="-122"/>
              <a:ea typeface="黑体" panose="02010609060101010101" pitchFamily="49" charset="-122"/>
              <a:cs typeface="Noto Serif CJK JP"/>
            </a:endParaRPr>
          </a:p>
        </p:txBody>
      </p:sp>
      <p:grpSp>
        <p:nvGrpSpPr>
          <p:cNvPr id="3" name="object 3"/>
          <p:cNvGrpSpPr/>
          <p:nvPr/>
        </p:nvGrpSpPr>
        <p:grpSpPr>
          <a:xfrm>
            <a:off x="912215" y="1768988"/>
            <a:ext cx="2783840" cy="25400"/>
            <a:chOff x="912215" y="1768988"/>
            <a:chExt cx="2783840" cy="25400"/>
          </a:xfrm>
        </p:grpSpPr>
        <p:sp>
          <p:nvSpPr>
            <p:cNvPr id="4" name="object 4"/>
            <p:cNvSpPr/>
            <p:nvPr/>
          </p:nvSpPr>
          <p:spPr>
            <a:xfrm>
              <a:off x="912215" y="1768988"/>
              <a:ext cx="2783840" cy="25400"/>
            </a:xfrm>
            <a:custGeom>
              <a:avLst/>
              <a:gdLst/>
              <a:ahLst/>
              <a:cxnLst/>
              <a:rect l="l" t="t" r="r" b="b"/>
              <a:pathLst>
                <a:path w="2783840" h="25400">
                  <a:moveTo>
                    <a:pt x="0" y="25305"/>
                  </a:moveTo>
                  <a:lnTo>
                    <a:pt x="0" y="0"/>
                  </a:lnTo>
                  <a:lnTo>
                    <a:pt x="2783598" y="0"/>
                  </a:lnTo>
                  <a:lnTo>
                    <a:pt x="2783598" y="25305"/>
                  </a:lnTo>
                  <a:lnTo>
                    <a:pt x="0" y="25305"/>
                  </a:lnTo>
                  <a:close/>
                </a:path>
              </a:pathLst>
            </a:custGeom>
            <a:solidFill>
              <a:srgbClr val="A39564"/>
            </a:solidFill>
          </p:spPr>
          <p:txBody>
            <a:bodyPr wrap="square" lIns="0" tIns="0" rIns="0" bIns="0" rtlCol="0"/>
            <a:lstStyle/>
            <a:p>
              <a:endParaRPr/>
            </a:p>
          </p:txBody>
        </p:sp>
        <p:sp>
          <p:nvSpPr>
            <p:cNvPr id="5" name="object 5"/>
            <p:cNvSpPr/>
            <p:nvPr/>
          </p:nvSpPr>
          <p:spPr>
            <a:xfrm>
              <a:off x="912215" y="1768988"/>
              <a:ext cx="556895" cy="25400"/>
            </a:xfrm>
            <a:custGeom>
              <a:avLst/>
              <a:gdLst/>
              <a:ahLst/>
              <a:cxnLst/>
              <a:rect l="l" t="t" r="r" b="b"/>
              <a:pathLst>
                <a:path w="556894" h="25400">
                  <a:moveTo>
                    <a:pt x="0" y="25305"/>
                  </a:moveTo>
                  <a:lnTo>
                    <a:pt x="0" y="0"/>
                  </a:lnTo>
                  <a:lnTo>
                    <a:pt x="556710" y="0"/>
                  </a:lnTo>
                  <a:lnTo>
                    <a:pt x="556710"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96" y="63726"/>
            <a:ext cx="1544320" cy="196849"/>
          </a:xfrm>
          <a:prstGeom prst="rect">
            <a:avLst/>
          </a:prstGeom>
        </p:spPr>
        <p:txBody>
          <a:bodyPr vert="horz" wrap="square" lIns="0" tIns="12065" rIns="0" bIns="0" rtlCol="0">
            <a:spAutoFit/>
          </a:bodyPr>
          <a:lstStyle/>
          <a:p>
            <a:pPr marL="12700">
              <a:lnSpc>
                <a:spcPct val="100000"/>
              </a:lnSpc>
              <a:spcBef>
                <a:spcPts val="95"/>
              </a:spcBef>
            </a:pPr>
            <a:r>
              <a:rPr b="1" spc="-25" dirty="0">
                <a:latin typeface="黑体" panose="02010609060101010101" pitchFamily="49" charset="-122"/>
                <a:ea typeface="黑体" panose="02010609060101010101" pitchFamily="49" charset="-122"/>
                <a:cs typeface="Noto Serif CJK JP"/>
              </a:rPr>
              <a:t>国家建立管辖权的基础</a:t>
            </a:r>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12700">
              <a:lnSpc>
                <a:spcPct val="100000"/>
              </a:lnSpc>
              <a:spcBef>
                <a:spcPts val="95"/>
              </a:spcBef>
            </a:pPr>
            <a:r>
              <a:rPr spc="-15" dirty="0">
                <a:latin typeface="黑体" panose="02010609060101010101" pitchFamily="49" charset="-122"/>
                <a:ea typeface="黑体" panose="02010609060101010101" pitchFamily="49" charset="-122"/>
              </a:rPr>
              <a:t>国际法认可的五种基于国家可以建立其管辖权的基础：</a:t>
            </a:r>
          </a:p>
          <a:p>
            <a:pPr marL="264795" indent="-140970">
              <a:lnSpc>
                <a:spcPct val="100000"/>
              </a:lnSpc>
              <a:spcBef>
                <a:spcPts val="969"/>
              </a:spcBef>
              <a:buFont typeface="Trebuchet MS"/>
              <a:buAutoNum type="arabicPeriod"/>
              <a:tabLst>
                <a:tab pos="264795" algn="l"/>
              </a:tabLst>
            </a:pPr>
            <a:r>
              <a:rPr spc="-20" dirty="0">
                <a:latin typeface="黑体" panose="02010609060101010101" pitchFamily="49" charset="-122"/>
                <a:ea typeface="黑体" panose="02010609060101010101" pitchFamily="49" charset="-122"/>
              </a:rPr>
              <a:t>领土管辖权</a:t>
            </a:r>
          </a:p>
          <a:p>
            <a:pPr marL="264795" indent="-149225">
              <a:lnSpc>
                <a:spcPct val="100000"/>
              </a:lnSpc>
              <a:spcBef>
                <a:spcPts val="475"/>
              </a:spcBef>
              <a:buFont typeface="Trebuchet MS"/>
              <a:buAutoNum type="arabicPeriod"/>
              <a:tabLst>
                <a:tab pos="264795" algn="l"/>
              </a:tabLst>
            </a:pPr>
            <a:r>
              <a:rPr spc="-20" dirty="0">
                <a:latin typeface="黑体" panose="02010609060101010101" pitchFamily="49" charset="-122"/>
                <a:ea typeface="黑体" panose="02010609060101010101" pitchFamily="49" charset="-122"/>
              </a:rPr>
              <a:t>国籍管辖权</a:t>
            </a:r>
          </a:p>
          <a:p>
            <a:pPr marL="264795" indent="-150495">
              <a:lnSpc>
                <a:spcPct val="100000"/>
              </a:lnSpc>
              <a:spcBef>
                <a:spcPts val="475"/>
              </a:spcBef>
              <a:buFont typeface="Trebuchet MS"/>
              <a:buAutoNum type="arabicPeriod"/>
              <a:tabLst>
                <a:tab pos="264795" algn="l"/>
              </a:tabLst>
            </a:pPr>
            <a:r>
              <a:rPr spc="-20" dirty="0">
                <a:latin typeface="黑体" panose="02010609060101010101" pitchFamily="49" charset="-122"/>
                <a:ea typeface="黑体" panose="02010609060101010101" pitchFamily="49" charset="-122"/>
              </a:rPr>
              <a:t>被动人格管辖权</a:t>
            </a:r>
          </a:p>
          <a:p>
            <a:pPr marL="264795" indent="-154305">
              <a:lnSpc>
                <a:spcPct val="100000"/>
              </a:lnSpc>
              <a:spcBef>
                <a:spcPts val="475"/>
              </a:spcBef>
              <a:buFont typeface="Trebuchet MS"/>
              <a:buAutoNum type="arabicPeriod"/>
              <a:tabLst>
                <a:tab pos="264795" algn="l"/>
              </a:tabLst>
            </a:pPr>
            <a:r>
              <a:rPr spc="-20" dirty="0">
                <a:latin typeface="黑体" panose="02010609060101010101" pitchFamily="49" charset="-122"/>
                <a:ea typeface="黑体" panose="02010609060101010101" pitchFamily="49" charset="-122"/>
              </a:rPr>
              <a:t>保护管辖权</a:t>
            </a:r>
          </a:p>
          <a:p>
            <a:pPr marL="265430" marR="5080" indent="-151130" algn="just">
              <a:lnSpc>
                <a:spcPct val="114599"/>
              </a:lnSpc>
              <a:spcBef>
                <a:spcPts val="295"/>
              </a:spcBef>
              <a:buClr>
                <a:srgbClr val="22373A"/>
              </a:buClr>
              <a:buFont typeface="Trebuchet MS"/>
              <a:buAutoNum type="arabicPeriod"/>
              <a:tabLst>
                <a:tab pos="265430" algn="l"/>
              </a:tabLst>
            </a:pPr>
            <a:r>
              <a:rPr spc="-10" dirty="0">
                <a:solidFill>
                  <a:srgbClr val="FF0000"/>
                </a:solidFill>
                <a:latin typeface="黑体" panose="02010609060101010101" pitchFamily="49" charset="-122"/>
                <a:ea typeface="黑体" panose="02010609060101010101" pitchFamily="49" charset="-122"/>
              </a:rPr>
              <a:t>普遍管辖权</a:t>
            </a:r>
            <a:r>
              <a:rPr spc="-10" dirty="0">
                <a:latin typeface="黑体" panose="02010609060101010101" pitchFamily="49" charset="-122"/>
                <a:ea typeface="黑体" panose="02010609060101010101" pitchFamily="49" charset="-122"/>
              </a:rPr>
              <a:t>：来源于一些重要的国际禁止行为，即</a:t>
            </a:r>
            <a:r>
              <a:rPr b="1" spc="-20" dirty="0">
                <a:latin typeface="黑体" panose="02010609060101010101" pitchFamily="49" charset="-122"/>
                <a:ea typeface="黑体" panose="02010609060101010101" pitchFamily="49" charset="-122"/>
              </a:rPr>
              <a:t>任何地方对其</a:t>
            </a:r>
            <a:r>
              <a:rPr b="1" spc="-10" dirty="0">
                <a:latin typeface="黑体" panose="02010609060101010101" pitchFamily="49" charset="-122"/>
                <a:ea typeface="黑体" panose="02010609060101010101" pitchFamily="49" charset="-122"/>
              </a:rPr>
              <a:t>的违反都应该受到任何国家的管辖</a:t>
            </a:r>
            <a:r>
              <a:rPr spc="-15" dirty="0">
                <a:latin typeface="黑体" panose="02010609060101010101" pitchFamily="49" charset="-122"/>
                <a:ea typeface="黑体" panose="02010609060101010101" pitchFamily="49" charset="-122"/>
              </a:rPr>
              <a:t>。这种管辖权是建立在侵犯人权行为的严重性上，因此每个国家都应该对其予以关心和管辖。</a:t>
            </a:r>
          </a:p>
        </p:txBody>
      </p:sp>
      <p:grpSp>
        <p:nvGrpSpPr>
          <p:cNvPr id="4" name="object 4"/>
          <p:cNvGrpSpPr/>
          <p:nvPr/>
        </p:nvGrpSpPr>
        <p:grpSpPr>
          <a:xfrm>
            <a:off x="0" y="3430745"/>
            <a:ext cx="4608195" cy="25400"/>
            <a:chOff x="0" y="3430745"/>
            <a:chExt cx="4608195" cy="25400"/>
          </a:xfrm>
        </p:grpSpPr>
        <p:sp>
          <p:nvSpPr>
            <p:cNvPr id="5" name="object 5"/>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6" name="object 6"/>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7" name="object 7"/>
            <p:cNvSpPr/>
            <p:nvPr/>
          </p:nvSpPr>
          <p:spPr>
            <a:xfrm>
              <a:off x="0" y="3430745"/>
              <a:ext cx="1229360" cy="25400"/>
            </a:xfrm>
            <a:custGeom>
              <a:avLst/>
              <a:gdLst/>
              <a:ahLst/>
              <a:cxnLst/>
              <a:rect l="l" t="t" r="r" b="b"/>
              <a:pathLst>
                <a:path w="1229360" h="25400">
                  <a:moveTo>
                    <a:pt x="0" y="25305"/>
                  </a:moveTo>
                  <a:lnTo>
                    <a:pt x="0" y="0"/>
                  </a:lnTo>
                  <a:lnTo>
                    <a:pt x="1228797" y="0"/>
                  </a:lnTo>
                  <a:lnTo>
                    <a:pt x="1228797"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50"/>
            <a:ext cx="4608195" cy="351790"/>
          </a:xfrm>
          <a:custGeom>
            <a:avLst/>
            <a:gdLst/>
            <a:ahLst/>
            <a:cxnLst/>
            <a:rect l="l" t="t" r="r" b="b"/>
            <a:pathLst>
              <a:path w="4608195" h="351790">
                <a:moveTo>
                  <a:pt x="4608004" y="0"/>
                </a:moveTo>
                <a:lnTo>
                  <a:pt x="0" y="0"/>
                </a:lnTo>
                <a:lnTo>
                  <a:pt x="0" y="351789"/>
                </a:lnTo>
                <a:lnTo>
                  <a:pt x="4608004" y="351789"/>
                </a:lnTo>
                <a:lnTo>
                  <a:pt x="4608004" y="0"/>
                </a:lnTo>
                <a:close/>
              </a:path>
            </a:pathLst>
          </a:custGeom>
          <a:solidFill>
            <a:srgbClr val="005035"/>
          </a:solidFill>
        </p:spPr>
        <p:txBody>
          <a:bodyPr wrap="square" lIns="0" tIns="0" rIns="0" bIns="0" rtlCol="0"/>
          <a:lstStyle/>
          <a:p>
            <a:endParaRPr/>
          </a:p>
        </p:txBody>
      </p:sp>
      <p:sp>
        <p:nvSpPr>
          <p:cNvPr id="3" name="object 3"/>
          <p:cNvSpPr txBox="1"/>
          <p:nvPr/>
        </p:nvSpPr>
        <p:spPr>
          <a:xfrm>
            <a:off x="110896" y="63726"/>
            <a:ext cx="936625" cy="196849"/>
          </a:xfrm>
          <a:prstGeom prst="rect">
            <a:avLst/>
          </a:prstGeom>
        </p:spPr>
        <p:txBody>
          <a:bodyPr vert="horz" wrap="square" lIns="0" tIns="12065" rIns="0" bIns="0" rtlCol="0">
            <a:spAutoFit/>
          </a:bodyPr>
          <a:lstStyle/>
          <a:p>
            <a:pPr marL="12700">
              <a:lnSpc>
                <a:spcPct val="100000"/>
              </a:lnSpc>
              <a:spcBef>
                <a:spcPts val="95"/>
              </a:spcBef>
            </a:pPr>
            <a:r>
              <a:rPr sz="1200" b="1" spc="-25" dirty="0">
                <a:solidFill>
                  <a:srgbClr val="F9F9F9"/>
                </a:solidFill>
                <a:latin typeface="黑体" panose="02010609060101010101" pitchFamily="49" charset="-122"/>
                <a:ea typeface="黑体" panose="02010609060101010101" pitchFamily="49" charset="-122"/>
                <a:cs typeface="Noto Serif CJK JP"/>
              </a:rPr>
              <a:t>条约法的演变</a:t>
            </a:r>
            <a:endParaRPr sz="1200" dirty="0">
              <a:latin typeface="黑体" panose="02010609060101010101" pitchFamily="49" charset="-122"/>
              <a:ea typeface="黑体" panose="02010609060101010101" pitchFamily="49" charset="-122"/>
              <a:cs typeface="Noto Serif CJK JP"/>
            </a:endParaRPr>
          </a:p>
        </p:txBody>
      </p:sp>
      <p:pic>
        <p:nvPicPr>
          <p:cNvPr id="4" name="object 4"/>
          <p:cNvPicPr/>
          <p:nvPr/>
        </p:nvPicPr>
        <p:blipFill>
          <a:blip r:embed="rId2" cstate="print"/>
          <a:stretch>
            <a:fillRect/>
          </a:stretch>
        </p:blipFill>
        <p:spPr>
          <a:xfrm>
            <a:off x="439127" y="623875"/>
            <a:ext cx="3731845" cy="2029791"/>
          </a:xfrm>
          <a:prstGeom prst="rect">
            <a:avLst/>
          </a:prstGeom>
        </p:spPr>
      </p:pic>
      <p:sp>
        <p:nvSpPr>
          <p:cNvPr id="5" name="object 5"/>
          <p:cNvSpPr txBox="1"/>
          <p:nvPr/>
        </p:nvSpPr>
        <p:spPr>
          <a:xfrm>
            <a:off x="1433175" y="2775019"/>
            <a:ext cx="1741844" cy="150682"/>
          </a:xfrm>
          <a:prstGeom prst="rect">
            <a:avLst/>
          </a:prstGeom>
        </p:spPr>
        <p:txBody>
          <a:bodyPr vert="horz" wrap="square" lIns="0" tIns="12065" rIns="0" bIns="0" rtlCol="0">
            <a:spAutoFit/>
          </a:bodyPr>
          <a:lstStyle/>
          <a:p>
            <a:pPr marL="12700">
              <a:lnSpc>
                <a:spcPct val="100000"/>
              </a:lnSpc>
              <a:spcBef>
                <a:spcPts val="95"/>
              </a:spcBef>
            </a:pPr>
            <a:r>
              <a:rPr sz="900" b="1" dirty="0">
                <a:solidFill>
                  <a:srgbClr val="22373A"/>
                </a:solidFill>
                <a:latin typeface="黑体" panose="02010609060101010101" pitchFamily="49" charset="-122"/>
                <a:ea typeface="黑体" panose="02010609060101010101" pitchFamily="49" charset="-122"/>
                <a:cs typeface="Noto Serif CJK JP"/>
              </a:rPr>
              <a:t>图 </a:t>
            </a:r>
            <a:r>
              <a:rPr sz="900" dirty="0">
                <a:solidFill>
                  <a:srgbClr val="22373A"/>
                </a:solidFill>
                <a:latin typeface="黑体" panose="02010609060101010101" pitchFamily="49" charset="-122"/>
                <a:ea typeface="黑体" panose="02010609060101010101" pitchFamily="49" charset="-122"/>
                <a:cs typeface="Liberation Sans Narrow"/>
              </a:rPr>
              <a:t>1:</a:t>
            </a:r>
            <a:r>
              <a:rPr sz="900" spc="95" dirty="0">
                <a:solidFill>
                  <a:srgbClr val="22373A"/>
                </a:solidFill>
                <a:latin typeface="黑体" panose="02010609060101010101" pitchFamily="49" charset="-122"/>
                <a:ea typeface="黑体" panose="02010609060101010101" pitchFamily="49" charset="-122"/>
                <a:cs typeface="Liberation Sans Narrow"/>
              </a:rPr>
              <a:t> </a:t>
            </a:r>
            <a:r>
              <a:rPr sz="900" spc="-15" dirty="0">
                <a:solidFill>
                  <a:srgbClr val="22373A"/>
                </a:solidFill>
                <a:latin typeface="黑体" panose="02010609060101010101" pitchFamily="49" charset="-122"/>
                <a:ea typeface="黑体" panose="02010609060101010101" pitchFamily="49" charset="-122"/>
                <a:cs typeface="Noto Serif CJK JP"/>
              </a:rPr>
              <a:t>国家刑事管辖权的发展历程</a:t>
            </a:r>
            <a:endParaRPr sz="900" dirty="0">
              <a:latin typeface="黑体" panose="02010609060101010101" pitchFamily="49" charset="-122"/>
              <a:ea typeface="黑体" panose="02010609060101010101" pitchFamily="49" charset="-122"/>
              <a:cs typeface="Noto Serif CJK JP"/>
            </a:endParaRPr>
          </a:p>
        </p:txBody>
      </p:sp>
      <p:grpSp>
        <p:nvGrpSpPr>
          <p:cNvPr id="6" name="object 6"/>
          <p:cNvGrpSpPr/>
          <p:nvPr/>
        </p:nvGrpSpPr>
        <p:grpSpPr>
          <a:xfrm>
            <a:off x="0" y="3430745"/>
            <a:ext cx="4608195" cy="25400"/>
            <a:chOff x="0" y="3430745"/>
            <a:chExt cx="4608195" cy="25400"/>
          </a:xfrm>
        </p:grpSpPr>
        <p:sp>
          <p:nvSpPr>
            <p:cNvPr id="7" name="object 7"/>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8" name="object 8"/>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9" name="object 9"/>
            <p:cNvSpPr/>
            <p:nvPr/>
          </p:nvSpPr>
          <p:spPr>
            <a:xfrm>
              <a:off x="0" y="3430745"/>
              <a:ext cx="1536065" cy="25400"/>
            </a:xfrm>
            <a:custGeom>
              <a:avLst/>
              <a:gdLst/>
              <a:ahLst/>
              <a:cxnLst/>
              <a:rect l="l" t="t" r="r" b="b"/>
              <a:pathLst>
                <a:path w="1536065" h="25400">
                  <a:moveTo>
                    <a:pt x="0" y="25305"/>
                  </a:moveTo>
                  <a:lnTo>
                    <a:pt x="0" y="0"/>
                  </a:lnTo>
                  <a:lnTo>
                    <a:pt x="1536001" y="0"/>
                  </a:lnTo>
                  <a:lnTo>
                    <a:pt x="1536001"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896" y="63726"/>
            <a:ext cx="936625" cy="196849"/>
          </a:xfrm>
          <a:prstGeom prst="rect">
            <a:avLst/>
          </a:prstGeom>
        </p:spPr>
        <p:txBody>
          <a:bodyPr vert="horz" wrap="square" lIns="0" tIns="12065" rIns="0" bIns="0" rtlCol="0">
            <a:spAutoFit/>
          </a:bodyPr>
          <a:lstStyle/>
          <a:p>
            <a:pPr marL="12700">
              <a:lnSpc>
                <a:spcPct val="100000"/>
              </a:lnSpc>
              <a:spcBef>
                <a:spcPts val="95"/>
              </a:spcBef>
            </a:pPr>
            <a:r>
              <a:rPr b="1" spc="-25" dirty="0">
                <a:latin typeface="黑体" panose="02010609060101010101" pitchFamily="49" charset="-122"/>
                <a:ea typeface="黑体" panose="02010609060101010101" pitchFamily="49" charset="-122"/>
                <a:cs typeface="Noto Serif CJK JP"/>
              </a:rPr>
              <a:t>习惯法的演变</a:t>
            </a:r>
          </a:p>
        </p:txBody>
      </p:sp>
      <p:sp>
        <p:nvSpPr>
          <p:cNvPr id="3" name="object 3"/>
          <p:cNvSpPr txBox="1"/>
          <p:nvPr/>
        </p:nvSpPr>
        <p:spPr>
          <a:xfrm>
            <a:off x="450291" y="1271962"/>
            <a:ext cx="3731260" cy="924560"/>
          </a:xfrm>
          <a:prstGeom prst="rect">
            <a:avLst/>
          </a:prstGeom>
        </p:spPr>
        <p:txBody>
          <a:bodyPr vert="horz" wrap="square" lIns="0" tIns="58419" rIns="0" bIns="0" rtlCol="0">
            <a:spAutoFit/>
          </a:bodyPr>
          <a:lstStyle/>
          <a:p>
            <a:pPr marL="161925" indent="-140970">
              <a:lnSpc>
                <a:spcPct val="100000"/>
              </a:lnSpc>
              <a:spcBef>
                <a:spcPts val="459"/>
              </a:spcBef>
              <a:buFont typeface="Trebuchet MS"/>
              <a:buAutoNum type="arabicPeriod"/>
              <a:tabLst>
                <a:tab pos="161925" algn="l"/>
              </a:tabLst>
            </a:pPr>
            <a:r>
              <a:rPr sz="1000" b="1" spc="-15" dirty="0">
                <a:solidFill>
                  <a:srgbClr val="22373A"/>
                </a:solidFill>
                <a:latin typeface="黑体" panose="02010609060101010101" pitchFamily="49" charset="-122"/>
                <a:ea typeface="黑体" panose="02010609060101010101" pitchFamily="49" charset="-122"/>
                <a:cs typeface="Noto Serif CJK JP"/>
              </a:rPr>
              <a:t>当前习惯法承认国际犯罪的普遍管辖权。</a:t>
            </a:r>
            <a:endParaRPr sz="1000" dirty="0">
              <a:latin typeface="黑体" panose="02010609060101010101" pitchFamily="49" charset="-122"/>
              <a:ea typeface="黑体" panose="02010609060101010101" pitchFamily="49" charset="-122"/>
              <a:cs typeface="Noto Serif CJK JP"/>
            </a:endParaRPr>
          </a:p>
          <a:p>
            <a:pPr marL="161925" indent="-149225">
              <a:lnSpc>
                <a:spcPct val="100000"/>
              </a:lnSpc>
              <a:spcBef>
                <a:spcPts val="355"/>
              </a:spcBef>
              <a:buFont typeface="Trebuchet MS"/>
              <a:buAutoNum type="arabicPeriod"/>
              <a:tabLst>
                <a:tab pos="161925" algn="l"/>
              </a:tabLst>
            </a:pPr>
            <a:r>
              <a:rPr sz="1000" b="1" spc="-15" dirty="0">
                <a:solidFill>
                  <a:srgbClr val="22373A"/>
                </a:solidFill>
                <a:latin typeface="黑体" panose="02010609060101010101" pitchFamily="49" charset="-122"/>
                <a:ea typeface="黑体" panose="02010609060101010101" pitchFamily="49" charset="-122"/>
                <a:cs typeface="Noto Serif CJK JP"/>
              </a:rPr>
              <a:t>基于习惯法扩展管辖权的主要困难：</a:t>
            </a:r>
            <a:endParaRPr sz="1000" dirty="0">
              <a:latin typeface="黑体" panose="02010609060101010101" pitchFamily="49" charset="-122"/>
              <a:ea typeface="黑体" panose="02010609060101010101" pitchFamily="49" charset="-122"/>
              <a:cs typeface="Noto Serif CJK JP"/>
            </a:endParaRPr>
          </a:p>
          <a:p>
            <a:pPr marL="415290" marR="5080" lvl="1" indent="-96520">
              <a:lnSpc>
                <a:spcPct val="116700"/>
              </a:lnSpc>
              <a:spcBef>
                <a:spcPts val="180"/>
              </a:spcBef>
              <a:buFont typeface="Trebuchet MS"/>
              <a:buChar char="•"/>
              <a:tabLst>
                <a:tab pos="415290" algn="l"/>
              </a:tabLst>
            </a:pPr>
            <a:r>
              <a:rPr sz="900" spc="-15" dirty="0">
                <a:solidFill>
                  <a:srgbClr val="22373A"/>
                </a:solidFill>
                <a:latin typeface="黑体" panose="02010609060101010101" pitchFamily="49" charset="-122"/>
                <a:ea typeface="黑体" panose="02010609060101010101" pitchFamily="49" charset="-122"/>
                <a:cs typeface="Noto Serif CJK JP"/>
              </a:rPr>
              <a:t>习惯法相较于条约法更加模糊，根据其确定管辖权扩展的适当性存</a:t>
            </a:r>
            <a:r>
              <a:rPr sz="900" spc="-20" dirty="0">
                <a:solidFill>
                  <a:srgbClr val="22373A"/>
                </a:solidFill>
                <a:latin typeface="黑体" panose="02010609060101010101" pitchFamily="49" charset="-122"/>
                <a:ea typeface="黑体" panose="02010609060101010101" pitchFamily="49" charset="-122"/>
                <a:cs typeface="Noto Serif CJK JP"/>
              </a:rPr>
              <a:t>在困难。</a:t>
            </a:r>
            <a:endParaRPr sz="900" dirty="0">
              <a:latin typeface="黑体" panose="02010609060101010101" pitchFamily="49" charset="-122"/>
              <a:ea typeface="黑体" panose="02010609060101010101" pitchFamily="49" charset="-122"/>
              <a:cs typeface="Noto Serif CJK JP"/>
            </a:endParaRPr>
          </a:p>
          <a:p>
            <a:pPr marL="415925" lvl="1" indent="-96520">
              <a:lnSpc>
                <a:spcPct val="100000"/>
              </a:lnSpc>
              <a:spcBef>
                <a:spcPts val="180"/>
              </a:spcBef>
              <a:buFont typeface="Trebuchet MS"/>
              <a:buChar char="•"/>
              <a:tabLst>
                <a:tab pos="415925" algn="l"/>
              </a:tabLst>
            </a:pPr>
            <a:r>
              <a:rPr sz="900" spc="-15" dirty="0">
                <a:solidFill>
                  <a:srgbClr val="22373A"/>
                </a:solidFill>
                <a:latin typeface="黑体" panose="02010609060101010101" pitchFamily="49" charset="-122"/>
                <a:ea typeface="黑体" panose="02010609060101010101" pitchFamily="49" charset="-122"/>
                <a:cs typeface="Noto Serif CJK JP"/>
              </a:rPr>
              <a:t>普遍管辖权的国际共识主要存在于少数通过条约确立的规范中。</a:t>
            </a:r>
            <a:endParaRPr sz="900" dirty="0">
              <a:latin typeface="黑体" panose="02010609060101010101" pitchFamily="49" charset="-122"/>
              <a:ea typeface="黑体" panose="02010609060101010101" pitchFamily="49" charset="-122"/>
              <a:cs typeface="Noto Serif CJK JP"/>
            </a:endParaRPr>
          </a:p>
        </p:txBody>
      </p:sp>
      <p:grpSp>
        <p:nvGrpSpPr>
          <p:cNvPr id="4" name="object 4"/>
          <p:cNvGrpSpPr/>
          <p:nvPr/>
        </p:nvGrpSpPr>
        <p:grpSpPr>
          <a:xfrm>
            <a:off x="0" y="3430745"/>
            <a:ext cx="4608195" cy="25400"/>
            <a:chOff x="0" y="3430745"/>
            <a:chExt cx="4608195" cy="25400"/>
          </a:xfrm>
        </p:grpSpPr>
        <p:sp>
          <p:nvSpPr>
            <p:cNvPr id="5" name="object 5"/>
            <p:cNvSpPr/>
            <p:nvPr/>
          </p:nvSpPr>
          <p:spPr>
            <a:xfrm>
              <a:off x="0" y="3430749"/>
              <a:ext cx="4608195" cy="25400"/>
            </a:xfrm>
            <a:custGeom>
              <a:avLst/>
              <a:gdLst/>
              <a:ahLst/>
              <a:cxnLst/>
              <a:rect l="l" t="t" r="r" b="b"/>
              <a:pathLst>
                <a:path w="4608195" h="25400">
                  <a:moveTo>
                    <a:pt x="0" y="25304"/>
                  </a:moveTo>
                  <a:lnTo>
                    <a:pt x="4608004" y="25304"/>
                  </a:lnTo>
                  <a:lnTo>
                    <a:pt x="4608004" y="0"/>
                  </a:lnTo>
                  <a:lnTo>
                    <a:pt x="0" y="0"/>
                  </a:lnTo>
                  <a:lnTo>
                    <a:pt x="0" y="25304"/>
                  </a:lnTo>
                  <a:close/>
                </a:path>
              </a:pathLst>
            </a:custGeom>
            <a:solidFill>
              <a:srgbClr val="A39564"/>
            </a:solidFill>
          </p:spPr>
          <p:txBody>
            <a:bodyPr wrap="square" lIns="0" tIns="0" rIns="0" bIns="0" rtlCol="0"/>
            <a:lstStyle/>
            <a:p>
              <a:endParaRPr/>
            </a:p>
          </p:txBody>
        </p:sp>
        <p:sp>
          <p:nvSpPr>
            <p:cNvPr id="6" name="object 6"/>
            <p:cNvSpPr/>
            <p:nvPr/>
          </p:nvSpPr>
          <p:spPr>
            <a:xfrm>
              <a:off x="0" y="3430745"/>
              <a:ext cx="4608195" cy="25400"/>
            </a:xfrm>
            <a:custGeom>
              <a:avLst/>
              <a:gdLst/>
              <a:ahLst/>
              <a:cxnLst/>
              <a:rect l="l" t="t" r="r" b="b"/>
              <a:pathLst>
                <a:path w="4608195" h="25400">
                  <a:moveTo>
                    <a:pt x="0" y="25305"/>
                  </a:moveTo>
                  <a:lnTo>
                    <a:pt x="0" y="0"/>
                  </a:lnTo>
                  <a:lnTo>
                    <a:pt x="4608055" y="0"/>
                  </a:lnTo>
                  <a:lnTo>
                    <a:pt x="4608055" y="25305"/>
                  </a:lnTo>
                  <a:lnTo>
                    <a:pt x="0" y="25305"/>
                  </a:lnTo>
                  <a:close/>
                </a:path>
              </a:pathLst>
            </a:custGeom>
            <a:solidFill>
              <a:srgbClr val="A39564"/>
            </a:solidFill>
          </p:spPr>
          <p:txBody>
            <a:bodyPr wrap="square" lIns="0" tIns="0" rIns="0" bIns="0" rtlCol="0"/>
            <a:lstStyle/>
            <a:p>
              <a:endParaRPr/>
            </a:p>
          </p:txBody>
        </p:sp>
        <p:sp>
          <p:nvSpPr>
            <p:cNvPr id="7" name="object 7"/>
            <p:cNvSpPr/>
            <p:nvPr/>
          </p:nvSpPr>
          <p:spPr>
            <a:xfrm>
              <a:off x="0" y="3430745"/>
              <a:ext cx="1843405" cy="25400"/>
            </a:xfrm>
            <a:custGeom>
              <a:avLst/>
              <a:gdLst/>
              <a:ahLst/>
              <a:cxnLst/>
              <a:rect l="l" t="t" r="r" b="b"/>
              <a:pathLst>
                <a:path w="1843405" h="25400">
                  <a:moveTo>
                    <a:pt x="0" y="25305"/>
                  </a:moveTo>
                  <a:lnTo>
                    <a:pt x="0" y="0"/>
                  </a:lnTo>
                  <a:lnTo>
                    <a:pt x="1843201" y="0"/>
                  </a:lnTo>
                  <a:lnTo>
                    <a:pt x="1843201" y="25305"/>
                  </a:lnTo>
                  <a:lnTo>
                    <a:pt x="0" y="25305"/>
                  </a:lnTo>
                  <a:close/>
                </a:path>
              </a:pathLst>
            </a:custGeom>
            <a:solidFill>
              <a:srgbClr val="005035"/>
            </a:solidFill>
          </p:spPr>
          <p:txBody>
            <a:bodyPr wrap="square" lIns="0" tIns="0" rIns="0" bIns="0" rtlCol="0"/>
            <a:lstStyle/>
            <a:p>
              <a:endParaRPr/>
            </a:p>
          </p:txBody>
        </p:sp>
      </p:gr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2373A"/>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440</Words>
  <Application>Microsoft Office PowerPoint</Application>
  <PresentationFormat>自定义</PresentationFormat>
  <Paragraphs>102</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Liberation Sans Narrow</vt:lpstr>
      <vt:lpstr>Noto Serif CJK JP</vt:lpstr>
      <vt:lpstr>黑体</vt:lpstr>
      <vt:lpstr>楷体</vt:lpstr>
      <vt:lpstr>Arial</vt:lpstr>
      <vt:lpstr>Times New Roman</vt:lpstr>
      <vt:lpstr>Trebuchet MS</vt:lpstr>
      <vt:lpstr>Office Theme</vt:lpstr>
      <vt:lpstr>PowerPoint 演示文稿</vt:lpstr>
      <vt:lpstr>PowerPoint 演示文稿</vt:lpstr>
      <vt:lpstr>PowerPoint 演示文稿</vt:lpstr>
      <vt:lpstr>案例介绍</vt:lpstr>
      <vt:lpstr>这个案例突显了在追究国际犯罪和人权侵害行为时，国家刑事管辖权所面临的复杂处境，主要表现在两个方面：</vt:lpstr>
      <vt:lpstr>PowerPoint 演示文稿</vt:lpstr>
      <vt:lpstr>国家建立管辖权的基础</vt:lpstr>
      <vt:lpstr>PowerPoint 演示文稿</vt:lpstr>
      <vt:lpstr>习惯法的演变</vt:lpstr>
      <vt:lpstr>PowerPoint 演示文稿</vt:lpstr>
      <vt:lpstr>扩张国家管辖权分析综述</vt:lpstr>
      <vt:lpstr>执行普遍规范的需求</vt:lpstr>
      <vt:lpstr>国际刑事机制的局限性</vt:lpstr>
      <vt:lpstr>国家民事管辖权（私法）的不完备性</vt:lpstr>
      <vt:lpstr>PowerPoint 演示文稿</vt:lpstr>
      <vt:lpstr>扩大国家刑事管辖权的风险（主权问题）</vt:lpstr>
      <vt:lpstr>扩大国家刑事管辖权的风险（削弱民事法制的风险）</vt:lpstr>
      <vt:lpstr>结合国家人权保护发展的建议</vt:lpstr>
      <vt:lpstr>结合国家人权保护发展的建议</vt:lpstr>
      <vt:lpstr>REFERENCES I</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国际罪行及人权保护 - ——以国家刑事管辖权切入点</dc:title>
  <dc:creator>付政烨</dc:creator>
  <cp:lastModifiedBy>Zhengye Fu</cp:lastModifiedBy>
  <cp:revision>8</cp:revision>
  <dcterms:created xsi:type="dcterms:W3CDTF">2024-04-08T08:00:20Z</dcterms:created>
  <dcterms:modified xsi:type="dcterms:W3CDTF">2024-04-08T08:16:14Z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2024-04-08T00:00:00Z</vt:filetime>
  </property>
  <property fmtid="{D5CDD505-2E9C-101B-9397-08002B2CF9AE}" pid="3" name="Creator">
    <vt:lpwstr>LaTeX with Beamer class</vt:lpwstr>
  </property>
  <property fmtid="{D5CDD505-2E9C-101B-9397-08002B2CF9AE}" pid="4" name="LastSaved">
    <vt:filetime>2024-04-08T00:00:00Z</vt:filetime>
  </property>
  <property fmtid="{D5CDD505-2E9C-101B-9397-08002B2CF9AE}" pid="5" name="Producer">
    <vt:lpwstr>3-Heights(TM) PDF Security Shell 4.8.25.2 (http://www.pdf-tools.com)</vt:lpwstr>
  </property>
</Properties>
</file>