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38" r:id="rId3"/>
    <p:sldId id="339" r:id="rId5"/>
    <p:sldId id="340" r:id="rId6"/>
    <p:sldId id="346" r:id="rId7"/>
    <p:sldId id="359" r:id="rId8"/>
    <p:sldId id="360" r:id="rId9"/>
    <p:sldId id="341" r:id="rId10"/>
    <p:sldId id="361" r:id="rId11"/>
    <p:sldId id="362" r:id="rId12"/>
    <p:sldId id="363" r:id="rId13"/>
    <p:sldId id="364" r:id="rId14"/>
    <p:sldId id="365" r:id="rId15"/>
    <p:sldId id="354" r:id="rId16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9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000"/>
    <a:srgbClr val="F7F7F7"/>
    <a:srgbClr val="878783"/>
    <a:srgbClr val="E0E0E0"/>
    <a:srgbClr val="FDFDFD"/>
    <a:srgbClr val="1C75BC"/>
    <a:srgbClr val="BCBEC0"/>
    <a:srgbClr val="1F6108"/>
    <a:srgbClr val="26700A"/>
    <a:srgbClr val="1A5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30" y="384"/>
      </p:cViewPr>
      <p:guideLst>
        <p:guide orient="horz" pos="1009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7908"/>
    </p:cViewPr>
  </p:sorterViewPr>
  <p:notesViewPr>
    <p:cSldViewPr snapToGrid="0">
      <p:cViewPr varScale="1">
        <p:scale>
          <a:sx n="83" d="100"/>
          <a:sy n="83" d="100"/>
        </p:scale>
        <p:origin x="38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7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CF35C-D8B4-40CD-AC4B-EB87F13805C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243B-FFB1-446E-9114-40ACCD7DCC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604B2-0104-47E2-A454-F16A8221FE5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49D33-5D85-48A9-B874-2732B52B07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-01"/>
          <p:cNvPicPr>
            <a:picLocks noChangeAspect="1"/>
          </p:cNvPicPr>
          <p:nvPr userDrawn="1"/>
        </p:nvPicPr>
        <p:blipFill>
          <a:blip r:embed="rId2"/>
          <a:srcRect t="15612"/>
          <a:stretch>
            <a:fillRect/>
          </a:stretch>
        </p:blipFill>
        <p:spPr>
          <a:xfrm>
            <a:off x="-9525" y="-15875"/>
            <a:ext cx="12197080" cy="6864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\Users\Administrator\Desktop\2-01.png2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985" y="-15875"/>
            <a:ext cx="10292080" cy="6864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2-01.png2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H="1">
            <a:off x="1906905" y="-15875"/>
            <a:ext cx="10292080" cy="6864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2-01.png2-01"/>
          <p:cNvPicPr>
            <a:picLocks noChangeAspect="1"/>
          </p:cNvPicPr>
          <p:nvPr userDrawn="1"/>
        </p:nvPicPr>
        <p:blipFill>
          <a:blip r:embed="rId2"/>
          <a:srcRect l="3118"/>
          <a:stretch>
            <a:fillRect/>
          </a:stretch>
        </p:blipFill>
        <p:spPr>
          <a:xfrm flipH="1">
            <a:off x="5913755" y="-1905"/>
            <a:ext cx="6274435" cy="4319905"/>
          </a:xfrm>
          <a:prstGeom prst="rect">
            <a:avLst/>
          </a:prstGeom>
        </p:spPr>
      </p:pic>
      <p:pic>
        <p:nvPicPr>
          <p:cNvPr id="5" name="图片 4" descr="C:\Users\Administrator\Desktop\2-01.png2-01"/>
          <p:cNvPicPr>
            <a:picLocks noChangeAspect="1"/>
          </p:cNvPicPr>
          <p:nvPr userDrawn="1"/>
        </p:nvPicPr>
        <p:blipFill>
          <a:blip r:embed="rId2"/>
          <a:srcRect l="3118"/>
          <a:stretch>
            <a:fillRect/>
          </a:stretch>
        </p:blipFill>
        <p:spPr>
          <a:xfrm flipV="1">
            <a:off x="-5080" y="2533015"/>
            <a:ext cx="6274435" cy="431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Administrator\Desktop\2-01.png2-01"/>
          <p:cNvPicPr>
            <a:picLocks noChangeAspect="1"/>
          </p:cNvPicPr>
          <p:nvPr userDrawn="1"/>
        </p:nvPicPr>
        <p:blipFill>
          <a:blip r:embed="rId2"/>
          <a:srcRect l="3118"/>
          <a:stretch>
            <a:fillRect/>
          </a:stretch>
        </p:blipFill>
        <p:spPr>
          <a:xfrm>
            <a:off x="-5080" y="-635"/>
            <a:ext cx="6274435" cy="4319905"/>
          </a:xfrm>
          <a:prstGeom prst="rect">
            <a:avLst/>
          </a:prstGeom>
        </p:spPr>
      </p:pic>
      <p:pic>
        <p:nvPicPr>
          <p:cNvPr id="5" name="图片 4" descr="C:\Users\Administrator\Desktop\2-01.png2-01"/>
          <p:cNvPicPr>
            <a:picLocks noChangeAspect="1"/>
          </p:cNvPicPr>
          <p:nvPr userDrawn="1"/>
        </p:nvPicPr>
        <p:blipFill>
          <a:blip r:embed="rId2"/>
          <a:srcRect l="3118"/>
          <a:stretch>
            <a:fillRect/>
          </a:stretch>
        </p:blipFill>
        <p:spPr>
          <a:xfrm flipH="1" flipV="1">
            <a:off x="5908040" y="2533650"/>
            <a:ext cx="6274435" cy="431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24.svg"/><Relationship Id="rId17" Type="http://schemas.openxmlformats.org/officeDocument/2006/relationships/image" Target="../media/image23.png"/><Relationship Id="rId16" Type="http://schemas.openxmlformats.org/officeDocument/2006/relationships/image" Target="../media/image22.svg"/><Relationship Id="rId15" Type="http://schemas.openxmlformats.org/officeDocument/2006/relationships/image" Target="../media/image21.png"/><Relationship Id="rId14" Type="http://schemas.openxmlformats.org/officeDocument/2006/relationships/image" Target="../media/image20.svg"/><Relationship Id="rId13" Type="http://schemas.openxmlformats.org/officeDocument/2006/relationships/image" Target="../media/image19.png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2.svg"/><Relationship Id="rId17" Type="http://schemas.openxmlformats.org/officeDocument/2006/relationships/image" Target="../media/image11.png"/><Relationship Id="rId16" Type="http://schemas.openxmlformats.org/officeDocument/2006/relationships/image" Target="../media/image10.svg"/><Relationship Id="rId15" Type="http://schemas.openxmlformats.org/officeDocument/2006/relationships/image" Target="../media/image9.png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49705" y="2017395"/>
            <a:ext cx="92925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ontserrat" panose="00000500000000000000" pitchFamily="50" charset="0"/>
              </a:rPr>
              <a:t>人工智能在全球贸易中的法律挑战与政策应对</a:t>
            </a:r>
            <a:endParaRPr lang="zh-CN" altLang="en-US" sz="54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3385" y="4145915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展示人：付政烨</a:t>
            </a:r>
            <a:r>
              <a:rPr lang="en-US" altLang="zh-CN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学号：</a:t>
            </a:r>
            <a:r>
              <a:rPr lang="en-US" altLang="zh-CN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2113203</a:t>
            </a:r>
            <a:endParaRPr lang="en-US" altLang="zh-CN" sz="3200" baseline="-25000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" name="Oval 133"/>
          <p:cNvSpPr/>
          <p:nvPr/>
        </p:nvSpPr>
        <p:spPr>
          <a:xfrm>
            <a:off x="8080375" y="2567305"/>
            <a:ext cx="377190" cy="3822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rPr>
              <a:t>2</a:t>
            </a:r>
            <a:endParaRPr lang="en-US" sz="1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charset="0"/>
            </a:endParaRPr>
          </a:p>
        </p:txBody>
      </p:sp>
      <p:sp>
        <p:nvSpPr>
          <p:cNvPr id="49" name="Freeform 51"/>
          <p:cNvSpPr>
            <a:spLocks noEditPoints="1"/>
          </p:cNvSpPr>
          <p:nvPr/>
        </p:nvSpPr>
        <p:spPr bwMode="auto">
          <a:xfrm>
            <a:off x="4263533" y="2615947"/>
            <a:ext cx="3670300" cy="3648075"/>
          </a:xfrm>
          <a:custGeom>
            <a:avLst/>
            <a:gdLst>
              <a:gd name="T0" fmla="*/ 2311 w 2312"/>
              <a:gd name="T1" fmla="*/ 1217 h 2298"/>
              <a:gd name="T2" fmla="*/ 2176 w 2312"/>
              <a:gd name="T3" fmla="*/ 665 h 2298"/>
              <a:gd name="T4" fmla="*/ 2077 w 2312"/>
              <a:gd name="T5" fmla="*/ 502 h 2298"/>
              <a:gd name="T6" fmla="*/ 1763 w 2312"/>
              <a:gd name="T7" fmla="*/ 187 h 2298"/>
              <a:gd name="T8" fmla="*/ 1386 w 2312"/>
              <a:gd name="T9" fmla="*/ 42 h 2298"/>
              <a:gd name="T10" fmla="*/ 1378 w 2312"/>
              <a:gd name="T11" fmla="*/ 41 h 2298"/>
              <a:gd name="T12" fmla="*/ 645 w 2312"/>
              <a:gd name="T13" fmla="*/ 93 h 2298"/>
              <a:gd name="T14" fmla="*/ 124 w 2312"/>
              <a:gd name="T15" fmla="*/ 696 h 2298"/>
              <a:gd name="T16" fmla="*/ 4 w 2312"/>
              <a:gd name="T17" fmla="*/ 1189 h 2298"/>
              <a:gd name="T18" fmla="*/ 168 w 2312"/>
              <a:gd name="T19" fmla="*/ 1703 h 2298"/>
              <a:gd name="T20" fmla="*/ 306 w 2312"/>
              <a:gd name="T21" fmla="*/ 1876 h 2298"/>
              <a:gd name="T22" fmla="*/ 947 w 2312"/>
              <a:gd name="T23" fmla="*/ 2269 h 2298"/>
              <a:gd name="T24" fmla="*/ 958 w 2312"/>
              <a:gd name="T25" fmla="*/ 2272 h 2298"/>
              <a:gd name="T26" fmla="*/ 1149 w 2312"/>
              <a:gd name="T27" fmla="*/ 2298 h 2298"/>
              <a:gd name="T28" fmla="*/ 1652 w 2312"/>
              <a:gd name="T29" fmla="*/ 2210 h 2298"/>
              <a:gd name="T30" fmla="*/ 2078 w 2312"/>
              <a:gd name="T31" fmla="*/ 1797 h 2298"/>
              <a:gd name="T32" fmla="*/ 1149 w 2312"/>
              <a:gd name="T33" fmla="*/ 2288 h 2298"/>
              <a:gd name="T34" fmla="*/ 346 w 2312"/>
              <a:gd name="T35" fmla="*/ 1898 h 2298"/>
              <a:gd name="T36" fmla="*/ 2157 w 2312"/>
              <a:gd name="T37" fmla="*/ 654 h 2298"/>
              <a:gd name="T38" fmla="*/ 2010 w 2312"/>
              <a:gd name="T39" fmla="*/ 1213 h 2298"/>
              <a:gd name="T40" fmla="*/ 1637 w 2312"/>
              <a:gd name="T41" fmla="*/ 2205 h 2298"/>
              <a:gd name="T42" fmla="*/ 1637 w 2312"/>
              <a:gd name="T43" fmla="*/ 2205 h 2298"/>
              <a:gd name="T44" fmla="*/ 961 w 2312"/>
              <a:gd name="T45" fmla="*/ 2258 h 2298"/>
              <a:gd name="T46" fmla="*/ 961 w 2312"/>
              <a:gd name="T47" fmla="*/ 2258 h 2298"/>
              <a:gd name="T48" fmla="*/ 1153 w 2312"/>
              <a:gd name="T49" fmla="*/ 474 h 2298"/>
              <a:gd name="T50" fmla="*/ 1175 w 2312"/>
              <a:gd name="T51" fmla="*/ 1202 h 2298"/>
              <a:gd name="T52" fmla="*/ 1481 w 2312"/>
              <a:gd name="T53" fmla="*/ 693 h 2298"/>
              <a:gd name="T54" fmla="*/ 796 w 2312"/>
              <a:gd name="T55" fmla="*/ 1839 h 2298"/>
              <a:gd name="T56" fmla="*/ 523 w 2312"/>
              <a:gd name="T57" fmla="*/ 1200 h 2298"/>
              <a:gd name="T58" fmla="*/ 523 w 2312"/>
              <a:gd name="T59" fmla="*/ 1200 h 2298"/>
              <a:gd name="T60" fmla="*/ 1090 w 2312"/>
              <a:gd name="T61" fmla="*/ 478 h 2298"/>
              <a:gd name="T62" fmla="*/ 631 w 2312"/>
              <a:gd name="T63" fmla="*/ 756 h 2298"/>
              <a:gd name="T64" fmla="*/ 1585 w 2312"/>
              <a:gd name="T65" fmla="*/ 533 h 2298"/>
              <a:gd name="T66" fmla="*/ 1396 w 2312"/>
              <a:gd name="T67" fmla="*/ 66 h 2298"/>
              <a:gd name="T68" fmla="*/ 370 w 2312"/>
              <a:gd name="T69" fmla="*/ 1181 h 2298"/>
              <a:gd name="T70" fmla="*/ 360 w 2312"/>
              <a:gd name="T71" fmla="*/ 1200 h 2298"/>
              <a:gd name="T72" fmla="*/ 360 w 2312"/>
              <a:gd name="T73" fmla="*/ 1200 h 2298"/>
              <a:gd name="T74" fmla="*/ 2009 w 2312"/>
              <a:gd name="T75" fmla="*/ 1203 h 2298"/>
              <a:gd name="T76" fmla="*/ 2009 w 2312"/>
              <a:gd name="T77" fmla="*/ 1203 h 2298"/>
              <a:gd name="T78" fmla="*/ 809 w 2312"/>
              <a:gd name="T79" fmla="*/ 430 h 2298"/>
              <a:gd name="T80" fmla="*/ 643 w 2312"/>
              <a:gd name="T81" fmla="*/ 111 h 2298"/>
              <a:gd name="T82" fmla="*/ 545 w 2312"/>
              <a:gd name="T83" fmla="*/ 225 h 2298"/>
              <a:gd name="T84" fmla="*/ 91 w 2312"/>
              <a:gd name="T85" fmla="*/ 971 h 2298"/>
              <a:gd name="T86" fmla="*/ 1930 w 2312"/>
              <a:gd name="T87" fmla="*/ 526 h 2298"/>
              <a:gd name="T88" fmla="*/ 1962 w 2312"/>
              <a:gd name="T89" fmla="*/ 563 h 2298"/>
              <a:gd name="T90" fmla="*/ 1957 w 2312"/>
              <a:gd name="T91" fmla="*/ 543 h 2298"/>
              <a:gd name="T92" fmla="*/ 534 w 2312"/>
              <a:gd name="T93" fmla="*/ 223 h 2298"/>
              <a:gd name="T94" fmla="*/ 206 w 2312"/>
              <a:gd name="T95" fmla="*/ 606 h 2298"/>
              <a:gd name="T96" fmla="*/ 199 w 2312"/>
              <a:gd name="T97" fmla="*/ 630 h 2298"/>
              <a:gd name="T98" fmla="*/ 288 w 2312"/>
              <a:gd name="T99" fmla="*/ 1836 h 2298"/>
              <a:gd name="T100" fmla="*/ 1522 w 2312"/>
              <a:gd name="T101" fmla="*/ 1955 h 2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312" h="2298">
                <a:moveTo>
                  <a:pt x="2079" y="1794"/>
                </a:moveTo>
                <a:lnTo>
                  <a:pt x="2309" y="1221"/>
                </a:lnTo>
                <a:lnTo>
                  <a:pt x="2312" y="1221"/>
                </a:lnTo>
                <a:lnTo>
                  <a:pt x="2311" y="1220"/>
                </a:lnTo>
                <a:lnTo>
                  <a:pt x="2311" y="1217"/>
                </a:lnTo>
                <a:lnTo>
                  <a:pt x="2311" y="1217"/>
                </a:lnTo>
                <a:lnTo>
                  <a:pt x="2310" y="1215"/>
                </a:lnTo>
                <a:lnTo>
                  <a:pt x="2179" y="677"/>
                </a:lnTo>
                <a:lnTo>
                  <a:pt x="2186" y="680"/>
                </a:lnTo>
                <a:lnTo>
                  <a:pt x="2176" y="665"/>
                </a:lnTo>
                <a:lnTo>
                  <a:pt x="2176" y="663"/>
                </a:lnTo>
                <a:lnTo>
                  <a:pt x="2175" y="663"/>
                </a:lnTo>
                <a:lnTo>
                  <a:pt x="2081" y="508"/>
                </a:lnTo>
                <a:lnTo>
                  <a:pt x="2082" y="507"/>
                </a:lnTo>
                <a:lnTo>
                  <a:pt x="2077" y="502"/>
                </a:lnTo>
                <a:lnTo>
                  <a:pt x="2075" y="499"/>
                </a:lnTo>
                <a:lnTo>
                  <a:pt x="2074" y="499"/>
                </a:lnTo>
                <a:lnTo>
                  <a:pt x="1764" y="188"/>
                </a:lnTo>
                <a:lnTo>
                  <a:pt x="1763" y="187"/>
                </a:lnTo>
                <a:lnTo>
                  <a:pt x="1763" y="187"/>
                </a:lnTo>
                <a:lnTo>
                  <a:pt x="1758" y="182"/>
                </a:lnTo>
                <a:lnTo>
                  <a:pt x="1755" y="184"/>
                </a:lnTo>
                <a:lnTo>
                  <a:pt x="1394" y="46"/>
                </a:lnTo>
                <a:lnTo>
                  <a:pt x="1401" y="41"/>
                </a:lnTo>
                <a:lnTo>
                  <a:pt x="1386" y="42"/>
                </a:lnTo>
                <a:lnTo>
                  <a:pt x="1385" y="40"/>
                </a:lnTo>
                <a:lnTo>
                  <a:pt x="1383" y="41"/>
                </a:lnTo>
                <a:lnTo>
                  <a:pt x="1382" y="41"/>
                </a:lnTo>
                <a:lnTo>
                  <a:pt x="1381" y="42"/>
                </a:lnTo>
                <a:lnTo>
                  <a:pt x="1378" y="41"/>
                </a:lnTo>
                <a:lnTo>
                  <a:pt x="1378" y="42"/>
                </a:lnTo>
                <a:lnTo>
                  <a:pt x="1150" y="0"/>
                </a:lnTo>
                <a:lnTo>
                  <a:pt x="1149" y="0"/>
                </a:lnTo>
                <a:lnTo>
                  <a:pt x="647" y="96"/>
                </a:lnTo>
                <a:lnTo>
                  <a:pt x="645" y="93"/>
                </a:lnTo>
                <a:lnTo>
                  <a:pt x="641" y="97"/>
                </a:lnTo>
                <a:lnTo>
                  <a:pt x="636" y="97"/>
                </a:lnTo>
                <a:lnTo>
                  <a:pt x="638" y="101"/>
                </a:lnTo>
                <a:lnTo>
                  <a:pt x="184" y="569"/>
                </a:lnTo>
                <a:lnTo>
                  <a:pt x="124" y="696"/>
                </a:lnTo>
                <a:lnTo>
                  <a:pt x="124" y="697"/>
                </a:lnTo>
                <a:lnTo>
                  <a:pt x="124" y="697"/>
                </a:lnTo>
                <a:lnTo>
                  <a:pt x="120" y="704"/>
                </a:lnTo>
                <a:lnTo>
                  <a:pt x="122" y="705"/>
                </a:lnTo>
                <a:lnTo>
                  <a:pt x="4" y="1189"/>
                </a:lnTo>
                <a:lnTo>
                  <a:pt x="0" y="1189"/>
                </a:lnTo>
                <a:lnTo>
                  <a:pt x="3" y="1195"/>
                </a:lnTo>
                <a:lnTo>
                  <a:pt x="1" y="1200"/>
                </a:lnTo>
                <a:lnTo>
                  <a:pt x="5" y="1200"/>
                </a:lnTo>
                <a:lnTo>
                  <a:pt x="168" y="1703"/>
                </a:lnTo>
                <a:lnTo>
                  <a:pt x="299" y="1866"/>
                </a:lnTo>
                <a:lnTo>
                  <a:pt x="293" y="1866"/>
                </a:lnTo>
                <a:lnTo>
                  <a:pt x="304" y="1873"/>
                </a:lnTo>
                <a:lnTo>
                  <a:pt x="304" y="1876"/>
                </a:lnTo>
                <a:lnTo>
                  <a:pt x="306" y="1876"/>
                </a:lnTo>
                <a:lnTo>
                  <a:pt x="313" y="1890"/>
                </a:lnTo>
                <a:lnTo>
                  <a:pt x="314" y="1881"/>
                </a:lnTo>
                <a:lnTo>
                  <a:pt x="598" y="2157"/>
                </a:lnTo>
                <a:lnTo>
                  <a:pt x="947" y="2268"/>
                </a:lnTo>
                <a:lnTo>
                  <a:pt x="947" y="2269"/>
                </a:lnTo>
                <a:lnTo>
                  <a:pt x="953" y="2270"/>
                </a:lnTo>
                <a:lnTo>
                  <a:pt x="954" y="2271"/>
                </a:lnTo>
                <a:lnTo>
                  <a:pt x="955" y="2271"/>
                </a:lnTo>
                <a:lnTo>
                  <a:pt x="956" y="2273"/>
                </a:lnTo>
                <a:lnTo>
                  <a:pt x="958" y="2272"/>
                </a:lnTo>
                <a:lnTo>
                  <a:pt x="969" y="2278"/>
                </a:lnTo>
                <a:lnTo>
                  <a:pt x="967" y="2272"/>
                </a:lnTo>
                <a:lnTo>
                  <a:pt x="967" y="2272"/>
                </a:lnTo>
                <a:lnTo>
                  <a:pt x="1148" y="2298"/>
                </a:lnTo>
                <a:lnTo>
                  <a:pt x="1149" y="2298"/>
                </a:lnTo>
                <a:lnTo>
                  <a:pt x="1642" y="2215"/>
                </a:lnTo>
                <a:lnTo>
                  <a:pt x="1644" y="2218"/>
                </a:lnTo>
                <a:lnTo>
                  <a:pt x="1648" y="2214"/>
                </a:lnTo>
                <a:lnTo>
                  <a:pt x="1653" y="2214"/>
                </a:lnTo>
                <a:lnTo>
                  <a:pt x="1652" y="2210"/>
                </a:lnTo>
                <a:lnTo>
                  <a:pt x="2074" y="1801"/>
                </a:lnTo>
                <a:lnTo>
                  <a:pt x="2076" y="1801"/>
                </a:lnTo>
                <a:lnTo>
                  <a:pt x="2077" y="1799"/>
                </a:lnTo>
                <a:lnTo>
                  <a:pt x="2079" y="1799"/>
                </a:lnTo>
                <a:lnTo>
                  <a:pt x="2078" y="1797"/>
                </a:lnTo>
                <a:lnTo>
                  <a:pt x="2080" y="1795"/>
                </a:lnTo>
                <a:lnTo>
                  <a:pt x="2079" y="1794"/>
                </a:lnTo>
                <a:close/>
                <a:moveTo>
                  <a:pt x="1421" y="2233"/>
                </a:moveTo>
                <a:lnTo>
                  <a:pt x="1524" y="2225"/>
                </a:lnTo>
                <a:lnTo>
                  <a:pt x="1149" y="2288"/>
                </a:lnTo>
                <a:lnTo>
                  <a:pt x="1005" y="2267"/>
                </a:lnTo>
                <a:lnTo>
                  <a:pt x="1421" y="2233"/>
                </a:lnTo>
                <a:close/>
                <a:moveTo>
                  <a:pt x="920" y="2248"/>
                </a:moveTo>
                <a:lnTo>
                  <a:pt x="604" y="2148"/>
                </a:lnTo>
                <a:lnTo>
                  <a:pt x="346" y="1898"/>
                </a:lnTo>
                <a:lnTo>
                  <a:pt x="920" y="2248"/>
                </a:lnTo>
                <a:close/>
                <a:moveTo>
                  <a:pt x="2082" y="614"/>
                </a:moveTo>
                <a:lnTo>
                  <a:pt x="1962" y="552"/>
                </a:lnTo>
                <a:lnTo>
                  <a:pt x="2071" y="512"/>
                </a:lnTo>
                <a:lnTo>
                  <a:pt x="2157" y="654"/>
                </a:lnTo>
                <a:lnTo>
                  <a:pt x="2082" y="614"/>
                </a:lnTo>
                <a:close/>
                <a:moveTo>
                  <a:pt x="2298" y="1221"/>
                </a:moveTo>
                <a:lnTo>
                  <a:pt x="2076" y="1774"/>
                </a:lnTo>
                <a:lnTo>
                  <a:pt x="2076" y="1772"/>
                </a:lnTo>
                <a:lnTo>
                  <a:pt x="2010" y="1213"/>
                </a:lnTo>
                <a:lnTo>
                  <a:pt x="2014" y="1214"/>
                </a:lnTo>
                <a:lnTo>
                  <a:pt x="2014" y="1213"/>
                </a:lnTo>
                <a:lnTo>
                  <a:pt x="2172" y="1218"/>
                </a:lnTo>
                <a:lnTo>
                  <a:pt x="2298" y="1221"/>
                </a:lnTo>
                <a:close/>
                <a:moveTo>
                  <a:pt x="1637" y="2205"/>
                </a:moveTo>
                <a:lnTo>
                  <a:pt x="982" y="2259"/>
                </a:lnTo>
                <a:lnTo>
                  <a:pt x="1470" y="1982"/>
                </a:lnTo>
                <a:lnTo>
                  <a:pt x="1512" y="1958"/>
                </a:lnTo>
                <a:lnTo>
                  <a:pt x="1631" y="2193"/>
                </a:lnTo>
                <a:lnTo>
                  <a:pt x="1637" y="2205"/>
                </a:lnTo>
                <a:close/>
                <a:moveTo>
                  <a:pt x="2001" y="1225"/>
                </a:moveTo>
                <a:lnTo>
                  <a:pt x="2067" y="1791"/>
                </a:lnTo>
                <a:lnTo>
                  <a:pt x="1526" y="1942"/>
                </a:lnTo>
                <a:lnTo>
                  <a:pt x="2001" y="1225"/>
                </a:lnTo>
                <a:close/>
                <a:moveTo>
                  <a:pt x="961" y="2258"/>
                </a:moveTo>
                <a:lnTo>
                  <a:pt x="867" y="2025"/>
                </a:lnTo>
                <a:lnTo>
                  <a:pt x="795" y="1850"/>
                </a:lnTo>
                <a:lnTo>
                  <a:pt x="1499" y="1954"/>
                </a:lnTo>
                <a:lnTo>
                  <a:pt x="1256" y="2091"/>
                </a:lnTo>
                <a:lnTo>
                  <a:pt x="961" y="2258"/>
                </a:lnTo>
                <a:close/>
                <a:moveTo>
                  <a:pt x="839" y="427"/>
                </a:moveTo>
                <a:lnTo>
                  <a:pt x="1380" y="56"/>
                </a:lnTo>
                <a:lnTo>
                  <a:pt x="1452" y="234"/>
                </a:lnTo>
                <a:lnTo>
                  <a:pt x="1567" y="521"/>
                </a:lnTo>
                <a:lnTo>
                  <a:pt x="1153" y="474"/>
                </a:lnTo>
                <a:lnTo>
                  <a:pt x="823" y="437"/>
                </a:lnTo>
                <a:lnTo>
                  <a:pt x="839" y="427"/>
                </a:lnTo>
                <a:close/>
                <a:moveTo>
                  <a:pt x="1995" y="1213"/>
                </a:moveTo>
                <a:lnTo>
                  <a:pt x="1515" y="1940"/>
                </a:lnTo>
                <a:lnTo>
                  <a:pt x="1175" y="1202"/>
                </a:lnTo>
                <a:lnTo>
                  <a:pt x="1995" y="1213"/>
                </a:lnTo>
                <a:close/>
                <a:moveTo>
                  <a:pt x="1993" y="1202"/>
                </a:moveTo>
                <a:lnTo>
                  <a:pt x="1468" y="1196"/>
                </a:lnTo>
                <a:lnTo>
                  <a:pt x="1177" y="1192"/>
                </a:lnTo>
                <a:lnTo>
                  <a:pt x="1481" y="693"/>
                </a:lnTo>
                <a:lnTo>
                  <a:pt x="1575" y="537"/>
                </a:lnTo>
                <a:lnTo>
                  <a:pt x="1576" y="537"/>
                </a:lnTo>
                <a:lnTo>
                  <a:pt x="1993" y="1202"/>
                </a:lnTo>
                <a:close/>
                <a:moveTo>
                  <a:pt x="1506" y="1944"/>
                </a:moveTo>
                <a:lnTo>
                  <a:pt x="796" y="1839"/>
                </a:lnTo>
                <a:lnTo>
                  <a:pt x="945" y="1586"/>
                </a:lnTo>
                <a:lnTo>
                  <a:pt x="1167" y="1209"/>
                </a:lnTo>
                <a:lnTo>
                  <a:pt x="1498" y="1928"/>
                </a:lnTo>
                <a:lnTo>
                  <a:pt x="1506" y="1944"/>
                </a:lnTo>
                <a:close/>
                <a:moveTo>
                  <a:pt x="523" y="1200"/>
                </a:moveTo>
                <a:lnTo>
                  <a:pt x="1158" y="1203"/>
                </a:lnTo>
                <a:lnTo>
                  <a:pt x="1028" y="1424"/>
                </a:lnTo>
                <a:lnTo>
                  <a:pt x="788" y="1833"/>
                </a:lnTo>
                <a:lnTo>
                  <a:pt x="378" y="1200"/>
                </a:lnTo>
                <a:lnTo>
                  <a:pt x="523" y="1200"/>
                </a:lnTo>
                <a:close/>
                <a:moveTo>
                  <a:pt x="1567" y="531"/>
                </a:moveTo>
                <a:lnTo>
                  <a:pt x="1282" y="999"/>
                </a:lnTo>
                <a:lnTo>
                  <a:pt x="1168" y="1186"/>
                </a:lnTo>
                <a:lnTo>
                  <a:pt x="817" y="447"/>
                </a:lnTo>
                <a:lnTo>
                  <a:pt x="1090" y="478"/>
                </a:lnTo>
                <a:lnTo>
                  <a:pt x="1567" y="531"/>
                </a:lnTo>
                <a:close/>
                <a:moveTo>
                  <a:pt x="808" y="452"/>
                </a:moveTo>
                <a:lnTo>
                  <a:pt x="1159" y="1192"/>
                </a:lnTo>
                <a:lnTo>
                  <a:pt x="378" y="1189"/>
                </a:lnTo>
                <a:lnTo>
                  <a:pt x="631" y="756"/>
                </a:lnTo>
                <a:lnTo>
                  <a:pt x="808" y="452"/>
                </a:lnTo>
                <a:close/>
                <a:moveTo>
                  <a:pt x="1585" y="533"/>
                </a:moveTo>
                <a:lnTo>
                  <a:pt x="1945" y="556"/>
                </a:lnTo>
                <a:lnTo>
                  <a:pt x="1997" y="1187"/>
                </a:lnTo>
                <a:lnTo>
                  <a:pt x="1585" y="533"/>
                </a:lnTo>
                <a:close/>
                <a:moveTo>
                  <a:pt x="779" y="1839"/>
                </a:moveTo>
                <a:lnTo>
                  <a:pt x="315" y="1865"/>
                </a:lnTo>
                <a:lnTo>
                  <a:pt x="373" y="1210"/>
                </a:lnTo>
                <a:lnTo>
                  <a:pt x="779" y="1839"/>
                </a:lnTo>
                <a:close/>
                <a:moveTo>
                  <a:pt x="1396" y="66"/>
                </a:moveTo>
                <a:lnTo>
                  <a:pt x="1934" y="545"/>
                </a:lnTo>
                <a:lnTo>
                  <a:pt x="1579" y="522"/>
                </a:lnTo>
                <a:lnTo>
                  <a:pt x="1396" y="66"/>
                </a:lnTo>
                <a:close/>
                <a:moveTo>
                  <a:pt x="798" y="449"/>
                </a:moveTo>
                <a:lnTo>
                  <a:pt x="370" y="1181"/>
                </a:lnTo>
                <a:lnTo>
                  <a:pt x="246" y="713"/>
                </a:lnTo>
                <a:lnTo>
                  <a:pt x="218" y="611"/>
                </a:lnTo>
                <a:lnTo>
                  <a:pt x="334" y="579"/>
                </a:lnTo>
                <a:lnTo>
                  <a:pt x="798" y="449"/>
                </a:lnTo>
                <a:close/>
                <a:moveTo>
                  <a:pt x="360" y="1200"/>
                </a:moveTo>
                <a:lnTo>
                  <a:pt x="360" y="1200"/>
                </a:lnTo>
                <a:lnTo>
                  <a:pt x="363" y="1200"/>
                </a:lnTo>
                <a:lnTo>
                  <a:pt x="306" y="1850"/>
                </a:lnTo>
                <a:lnTo>
                  <a:pt x="16" y="1200"/>
                </a:lnTo>
                <a:lnTo>
                  <a:pt x="360" y="1200"/>
                </a:lnTo>
                <a:close/>
                <a:moveTo>
                  <a:pt x="785" y="1849"/>
                </a:moveTo>
                <a:lnTo>
                  <a:pt x="948" y="2253"/>
                </a:lnTo>
                <a:lnTo>
                  <a:pt x="326" y="1874"/>
                </a:lnTo>
                <a:lnTo>
                  <a:pt x="785" y="1849"/>
                </a:lnTo>
                <a:close/>
                <a:moveTo>
                  <a:pt x="2009" y="1203"/>
                </a:moveTo>
                <a:lnTo>
                  <a:pt x="1960" y="612"/>
                </a:lnTo>
                <a:lnTo>
                  <a:pt x="1956" y="576"/>
                </a:lnTo>
                <a:lnTo>
                  <a:pt x="2296" y="1211"/>
                </a:lnTo>
                <a:lnTo>
                  <a:pt x="2140" y="1206"/>
                </a:lnTo>
                <a:lnTo>
                  <a:pt x="2009" y="1203"/>
                </a:lnTo>
                <a:close/>
                <a:moveTo>
                  <a:pt x="1364" y="54"/>
                </a:moveTo>
                <a:lnTo>
                  <a:pt x="1319" y="85"/>
                </a:lnTo>
                <a:lnTo>
                  <a:pt x="811" y="433"/>
                </a:lnTo>
                <a:lnTo>
                  <a:pt x="809" y="430"/>
                </a:lnTo>
                <a:lnTo>
                  <a:pt x="809" y="430"/>
                </a:lnTo>
                <a:lnTo>
                  <a:pt x="752" y="312"/>
                </a:lnTo>
                <a:lnTo>
                  <a:pt x="652" y="107"/>
                </a:lnTo>
                <a:lnTo>
                  <a:pt x="870" y="91"/>
                </a:lnTo>
                <a:lnTo>
                  <a:pt x="1364" y="54"/>
                </a:lnTo>
                <a:close/>
                <a:moveTo>
                  <a:pt x="643" y="111"/>
                </a:moveTo>
                <a:lnTo>
                  <a:pt x="776" y="384"/>
                </a:lnTo>
                <a:lnTo>
                  <a:pt x="801" y="437"/>
                </a:lnTo>
                <a:lnTo>
                  <a:pt x="301" y="577"/>
                </a:lnTo>
                <a:lnTo>
                  <a:pt x="227" y="598"/>
                </a:lnTo>
                <a:lnTo>
                  <a:pt x="545" y="225"/>
                </a:lnTo>
                <a:lnTo>
                  <a:pt x="643" y="111"/>
                </a:lnTo>
                <a:close/>
                <a:moveTo>
                  <a:pt x="211" y="625"/>
                </a:moveTo>
                <a:lnTo>
                  <a:pt x="362" y="1189"/>
                </a:lnTo>
                <a:lnTo>
                  <a:pt x="16" y="1189"/>
                </a:lnTo>
                <a:lnTo>
                  <a:pt x="91" y="971"/>
                </a:lnTo>
                <a:lnTo>
                  <a:pt x="211" y="625"/>
                </a:lnTo>
                <a:close/>
                <a:moveTo>
                  <a:pt x="1930" y="526"/>
                </a:moveTo>
                <a:lnTo>
                  <a:pt x="1407" y="63"/>
                </a:lnTo>
                <a:lnTo>
                  <a:pt x="1756" y="195"/>
                </a:lnTo>
                <a:lnTo>
                  <a:pt x="1930" y="526"/>
                </a:lnTo>
                <a:close/>
                <a:moveTo>
                  <a:pt x="1962" y="563"/>
                </a:moveTo>
                <a:lnTo>
                  <a:pt x="2035" y="602"/>
                </a:lnTo>
                <a:lnTo>
                  <a:pt x="2167" y="670"/>
                </a:lnTo>
                <a:lnTo>
                  <a:pt x="2291" y="1178"/>
                </a:lnTo>
                <a:lnTo>
                  <a:pt x="1962" y="563"/>
                </a:lnTo>
                <a:close/>
                <a:moveTo>
                  <a:pt x="1957" y="543"/>
                </a:moveTo>
                <a:lnTo>
                  <a:pt x="1953" y="545"/>
                </a:lnTo>
                <a:lnTo>
                  <a:pt x="1780" y="219"/>
                </a:lnTo>
                <a:lnTo>
                  <a:pt x="2064" y="503"/>
                </a:lnTo>
                <a:lnTo>
                  <a:pt x="1957" y="543"/>
                </a:lnTo>
                <a:close/>
                <a:moveTo>
                  <a:pt x="731" y="90"/>
                </a:moveTo>
                <a:lnTo>
                  <a:pt x="1149" y="10"/>
                </a:lnTo>
                <a:lnTo>
                  <a:pt x="1342" y="46"/>
                </a:lnTo>
                <a:lnTo>
                  <a:pt x="731" y="90"/>
                </a:lnTo>
                <a:close/>
                <a:moveTo>
                  <a:pt x="534" y="223"/>
                </a:moveTo>
                <a:lnTo>
                  <a:pt x="214" y="597"/>
                </a:lnTo>
                <a:lnTo>
                  <a:pt x="212" y="590"/>
                </a:lnTo>
                <a:lnTo>
                  <a:pt x="208" y="603"/>
                </a:lnTo>
                <a:lnTo>
                  <a:pt x="205" y="604"/>
                </a:lnTo>
                <a:lnTo>
                  <a:pt x="206" y="606"/>
                </a:lnTo>
                <a:lnTo>
                  <a:pt x="189" y="625"/>
                </a:lnTo>
                <a:lnTo>
                  <a:pt x="147" y="671"/>
                </a:lnTo>
                <a:lnTo>
                  <a:pt x="192" y="575"/>
                </a:lnTo>
                <a:lnTo>
                  <a:pt x="534" y="223"/>
                </a:lnTo>
                <a:close/>
                <a:moveTo>
                  <a:pt x="199" y="630"/>
                </a:moveTo>
                <a:lnTo>
                  <a:pt x="38" y="1092"/>
                </a:lnTo>
                <a:lnTo>
                  <a:pt x="133" y="702"/>
                </a:lnTo>
                <a:lnTo>
                  <a:pt x="199" y="630"/>
                </a:lnTo>
                <a:close/>
                <a:moveTo>
                  <a:pt x="235" y="1715"/>
                </a:moveTo>
                <a:lnTo>
                  <a:pt x="288" y="1836"/>
                </a:lnTo>
                <a:lnTo>
                  <a:pt x="178" y="1698"/>
                </a:lnTo>
                <a:lnTo>
                  <a:pt x="43" y="1287"/>
                </a:lnTo>
                <a:lnTo>
                  <a:pt x="235" y="1715"/>
                </a:lnTo>
                <a:close/>
                <a:moveTo>
                  <a:pt x="1647" y="2201"/>
                </a:moveTo>
                <a:lnTo>
                  <a:pt x="1522" y="1955"/>
                </a:lnTo>
                <a:lnTo>
                  <a:pt x="2055" y="1805"/>
                </a:lnTo>
                <a:lnTo>
                  <a:pt x="1647" y="2201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4228608" y="2565147"/>
            <a:ext cx="3746501" cy="3740151"/>
            <a:chOff x="2144713" y="1752600"/>
            <a:chExt cx="3746501" cy="3740151"/>
          </a:xfrm>
          <a:solidFill>
            <a:schemeClr val="tx1"/>
          </a:solidFill>
        </p:grpSpPr>
        <p:sp>
          <p:nvSpPr>
            <p:cNvPr id="51" name="Oval 52"/>
            <p:cNvSpPr>
              <a:spLocks noChangeArrowheads="1"/>
            </p:cNvSpPr>
            <p:nvPr/>
          </p:nvSpPr>
          <p:spPr bwMode="auto">
            <a:xfrm>
              <a:off x="5778501" y="3678238"/>
              <a:ext cx="112713" cy="1127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5297488" y="3657600"/>
              <a:ext cx="1238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3" name="Oval 54"/>
            <p:cNvSpPr>
              <a:spLocks noChangeArrowheads="1"/>
            </p:cNvSpPr>
            <p:nvPr/>
          </p:nvSpPr>
          <p:spPr bwMode="auto">
            <a:xfrm>
              <a:off x="4518026" y="4841875"/>
              <a:ext cx="12223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5410201" y="4583113"/>
              <a:ext cx="12223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5" name="Oval 56"/>
            <p:cNvSpPr>
              <a:spLocks noChangeArrowheads="1"/>
            </p:cNvSpPr>
            <p:nvPr/>
          </p:nvSpPr>
          <p:spPr bwMode="auto">
            <a:xfrm>
              <a:off x="4738688" y="5259388"/>
              <a:ext cx="106363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3951288" y="5395913"/>
              <a:ext cx="96838" cy="968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7" name="Oval 58"/>
            <p:cNvSpPr>
              <a:spLocks noChangeArrowheads="1"/>
            </p:cNvSpPr>
            <p:nvPr/>
          </p:nvSpPr>
          <p:spPr bwMode="auto">
            <a:xfrm>
              <a:off x="3635376" y="5341938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3074988" y="5172075"/>
              <a:ext cx="101600" cy="101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59" name="Oval 60"/>
            <p:cNvSpPr>
              <a:spLocks noChangeArrowheads="1"/>
            </p:cNvSpPr>
            <p:nvPr/>
          </p:nvSpPr>
          <p:spPr bwMode="auto">
            <a:xfrm>
              <a:off x="3367088" y="4672013"/>
              <a:ext cx="120650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0" name="Oval 61"/>
            <p:cNvSpPr>
              <a:spLocks noChangeArrowheads="1"/>
            </p:cNvSpPr>
            <p:nvPr/>
          </p:nvSpPr>
          <p:spPr bwMode="auto">
            <a:xfrm>
              <a:off x="2606676" y="4711700"/>
              <a:ext cx="12223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1" name="Oval 62"/>
            <p:cNvSpPr>
              <a:spLocks noChangeArrowheads="1"/>
            </p:cNvSpPr>
            <p:nvPr/>
          </p:nvSpPr>
          <p:spPr bwMode="auto">
            <a:xfrm>
              <a:off x="3973513" y="3640138"/>
              <a:ext cx="12223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2705101" y="3643313"/>
              <a:ext cx="122238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2144713" y="3649663"/>
              <a:ext cx="9842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6" name="Freeform 65"/>
            <p:cNvSpPr/>
            <p:nvPr/>
          </p:nvSpPr>
          <p:spPr bwMode="auto">
            <a:xfrm>
              <a:off x="2425701" y="2651125"/>
              <a:ext cx="155575" cy="182563"/>
            </a:xfrm>
            <a:custGeom>
              <a:avLst/>
              <a:gdLst>
                <a:gd name="T0" fmla="*/ 66 w 98"/>
                <a:gd name="T1" fmla="*/ 38 h 115"/>
                <a:gd name="T2" fmla="*/ 66 w 98"/>
                <a:gd name="T3" fmla="*/ 33 h 115"/>
                <a:gd name="T4" fmla="*/ 33 w 98"/>
                <a:gd name="T5" fmla="*/ 0 h 115"/>
                <a:gd name="T6" fmla="*/ 0 w 98"/>
                <a:gd name="T7" fmla="*/ 33 h 115"/>
                <a:gd name="T8" fmla="*/ 22 w 98"/>
                <a:gd name="T9" fmla="*/ 64 h 115"/>
                <a:gd name="T10" fmla="*/ 20 w 98"/>
                <a:gd name="T11" fmla="*/ 76 h 115"/>
                <a:gd name="T12" fmla="*/ 59 w 98"/>
                <a:gd name="T13" fmla="*/ 115 h 115"/>
                <a:gd name="T14" fmla="*/ 98 w 98"/>
                <a:gd name="T15" fmla="*/ 76 h 115"/>
                <a:gd name="T16" fmla="*/ 66 w 98"/>
                <a:gd name="T17" fmla="*/ 3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115">
                  <a:moveTo>
                    <a:pt x="66" y="38"/>
                  </a:moveTo>
                  <a:cubicBezTo>
                    <a:pt x="66" y="36"/>
                    <a:pt x="66" y="35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48"/>
                    <a:pt x="9" y="60"/>
                    <a:pt x="22" y="64"/>
                  </a:cubicBezTo>
                  <a:cubicBezTo>
                    <a:pt x="20" y="68"/>
                    <a:pt x="20" y="72"/>
                    <a:pt x="20" y="76"/>
                  </a:cubicBezTo>
                  <a:cubicBezTo>
                    <a:pt x="20" y="97"/>
                    <a:pt x="37" y="115"/>
                    <a:pt x="59" y="115"/>
                  </a:cubicBezTo>
                  <a:cubicBezTo>
                    <a:pt x="80" y="115"/>
                    <a:pt x="98" y="97"/>
                    <a:pt x="98" y="76"/>
                  </a:cubicBezTo>
                  <a:cubicBezTo>
                    <a:pt x="98" y="57"/>
                    <a:pt x="84" y="41"/>
                    <a:pt x="6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7" name="Oval 66"/>
            <p:cNvSpPr>
              <a:spLocks noChangeArrowheads="1"/>
            </p:cNvSpPr>
            <p:nvPr/>
          </p:nvSpPr>
          <p:spPr bwMode="auto">
            <a:xfrm>
              <a:off x="3406776" y="2444750"/>
              <a:ext cx="120650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8" name="Oval 67"/>
            <p:cNvSpPr>
              <a:spLocks noChangeArrowheads="1"/>
            </p:cNvSpPr>
            <p:nvPr/>
          </p:nvSpPr>
          <p:spPr bwMode="auto">
            <a:xfrm>
              <a:off x="3141663" y="1908175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89" name="Oval 68"/>
            <p:cNvSpPr>
              <a:spLocks noChangeArrowheads="1"/>
            </p:cNvSpPr>
            <p:nvPr/>
          </p:nvSpPr>
          <p:spPr bwMode="auto">
            <a:xfrm>
              <a:off x="3956051" y="1752600"/>
              <a:ext cx="104775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0" name="Oval 69"/>
            <p:cNvSpPr>
              <a:spLocks noChangeArrowheads="1"/>
            </p:cNvSpPr>
            <p:nvPr/>
          </p:nvSpPr>
          <p:spPr bwMode="auto">
            <a:xfrm>
              <a:off x="4314826" y="1824038"/>
              <a:ext cx="123825" cy="1238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1" name="Oval 70"/>
            <p:cNvSpPr>
              <a:spLocks noChangeArrowheads="1"/>
            </p:cNvSpPr>
            <p:nvPr/>
          </p:nvSpPr>
          <p:spPr bwMode="auto">
            <a:xfrm>
              <a:off x="4908551" y="2039938"/>
              <a:ext cx="114300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5211763" y="2619375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3" name="Oval 72"/>
            <p:cNvSpPr>
              <a:spLocks noChangeArrowheads="1"/>
            </p:cNvSpPr>
            <p:nvPr/>
          </p:nvSpPr>
          <p:spPr bwMode="auto">
            <a:xfrm>
              <a:off x="5421313" y="2554288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7" name="Oval 73"/>
            <p:cNvSpPr>
              <a:spLocks noChangeArrowheads="1"/>
            </p:cNvSpPr>
            <p:nvPr/>
          </p:nvSpPr>
          <p:spPr bwMode="auto">
            <a:xfrm>
              <a:off x="5570538" y="2800350"/>
              <a:ext cx="122238" cy="1222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  <p:sp>
          <p:nvSpPr>
            <p:cNvPr id="98" name="Oval 74"/>
            <p:cNvSpPr>
              <a:spLocks noChangeArrowheads="1"/>
            </p:cNvSpPr>
            <p:nvPr/>
          </p:nvSpPr>
          <p:spPr bwMode="auto">
            <a:xfrm>
              <a:off x="2327276" y="2867025"/>
              <a:ext cx="96838" cy="1000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/>
            </a:p>
          </p:txBody>
        </p:sp>
      </p:grpSp>
      <p:sp>
        <p:nvSpPr>
          <p:cNvPr id="99" name="Oval 75"/>
          <p:cNvSpPr>
            <a:spLocks noChangeArrowheads="1"/>
          </p:cNvSpPr>
          <p:nvPr/>
        </p:nvSpPr>
        <p:spPr bwMode="auto">
          <a:xfrm>
            <a:off x="6671771" y="3355722"/>
            <a:ext cx="184150" cy="1873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04" name="Freeform 76"/>
          <p:cNvSpPr/>
          <p:nvPr/>
        </p:nvSpPr>
        <p:spPr bwMode="auto">
          <a:xfrm>
            <a:off x="6770196" y="2755647"/>
            <a:ext cx="1411288" cy="688975"/>
          </a:xfrm>
          <a:custGeom>
            <a:avLst/>
            <a:gdLst>
              <a:gd name="T0" fmla="*/ 0 w 889"/>
              <a:gd name="T1" fmla="*/ 434 h 434"/>
              <a:gd name="T2" fmla="*/ 430 w 889"/>
              <a:gd name="T3" fmla="*/ 0 h 434"/>
              <a:gd name="T4" fmla="*/ 889 w 889"/>
              <a:gd name="T5" fmla="*/ 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9" h="434">
                <a:moveTo>
                  <a:pt x="0" y="434"/>
                </a:moveTo>
                <a:lnTo>
                  <a:pt x="430" y="0"/>
                </a:lnTo>
                <a:lnTo>
                  <a:pt x="889" y="0"/>
                </a:lnTo>
              </a:path>
            </a:pathLst>
          </a:custGeom>
          <a:noFill/>
          <a:ln w="12700" cap="flat">
            <a:solidFill>
              <a:schemeClr val="accent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11" name="Oval 78"/>
          <p:cNvSpPr>
            <a:spLocks noChangeArrowheads="1"/>
          </p:cNvSpPr>
          <p:nvPr/>
        </p:nvSpPr>
        <p:spPr bwMode="auto">
          <a:xfrm>
            <a:off x="4773438" y="4425062"/>
            <a:ext cx="160338" cy="163513"/>
          </a:xfrm>
          <a:prstGeom prst="ellipse">
            <a:avLst/>
          </a:prstGeom>
          <a:solidFill>
            <a:srgbClr val="9C00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12" name="Freeform 79"/>
          <p:cNvSpPr/>
          <p:nvPr/>
        </p:nvSpPr>
        <p:spPr bwMode="auto">
          <a:xfrm>
            <a:off x="3921125" y="4560570"/>
            <a:ext cx="924560" cy="565785"/>
          </a:xfrm>
          <a:custGeom>
            <a:avLst/>
            <a:gdLst>
              <a:gd name="T0" fmla="*/ 367 w 367"/>
              <a:gd name="T1" fmla="*/ 0 h 187"/>
              <a:gd name="T2" fmla="*/ 181 w 367"/>
              <a:gd name="T3" fmla="*/ 187 h 187"/>
              <a:gd name="T4" fmla="*/ 0 w 367"/>
              <a:gd name="T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7" h="187">
                <a:moveTo>
                  <a:pt x="367" y="0"/>
                </a:moveTo>
                <a:lnTo>
                  <a:pt x="181" y="187"/>
                </a:lnTo>
                <a:lnTo>
                  <a:pt x="0" y="187"/>
                </a:lnTo>
              </a:path>
            </a:pathLst>
          </a:custGeom>
          <a:noFill/>
          <a:ln w="12700" cap="flat">
            <a:solidFill>
              <a:srgbClr val="9C000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26" name="Oval 81"/>
          <p:cNvSpPr>
            <a:spLocks noChangeArrowheads="1"/>
          </p:cNvSpPr>
          <p:nvPr/>
        </p:nvSpPr>
        <p:spPr bwMode="auto">
          <a:xfrm>
            <a:off x="5193808" y="2688972"/>
            <a:ext cx="185738" cy="185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27" name="Freeform 82"/>
          <p:cNvSpPr/>
          <p:nvPr/>
        </p:nvSpPr>
        <p:spPr bwMode="auto">
          <a:xfrm>
            <a:off x="4280996" y="2223835"/>
            <a:ext cx="1017588" cy="561975"/>
          </a:xfrm>
          <a:custGeom>
            <a:avLst/>
            <a:gdLst>
              <a:gd name="T0" fmla="*/ 641 w 641"/>
              <a:gd name="T1" fmla="*/ 354 h 354"/>
              <a:gd name="T2" fmla="*/ 290 w 641"/>
              <a:gd name="T3" fmla="*/ 0 h 354"/>
              <a:gd name="T4" fmla="*/ 0 w 641"/>
              <a:gd name="T5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1" h="354">
                <a:moveTo>
                  <a:pt x="641" y="354"/>
                </a:moveTo>
                <a:lnTo>
                  <a:pt x="290" y="0"/>
                </a:lnTo>
                <a:lnTo>
                  <a:pt x="0" y="0"/>
                </a:lnTo>
              </a:path>
            </a:pathLst>
          </a:custGeom>
          <a:noFill/>
          <a:ln w="12700" cap="flat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921125" y="2014220"/>
            <a:ext cx="377190" cy="382270"/>
          </a:xfrm>
          <a:prstGeom prst="ellipse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rPr>
              <a:t>1</a:t>
            </a:r>
            <a:endParaRPr lang="en-US" sz="1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543935" y="4929505"/>
            <a:ext cx="377190" cy="382270"/>
          </a:xfrm>
          <a:prstGeom prst="ellipse">
            <a:avLst/>
          </a:prstGeom>
          <a:solidFill>
            <a:srgbClr val="9C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 dirty="0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rPr>
              <a:t>2</a:t>
            </a:r>
            <a:endParaRPr lang="en-US" sz="1000" b="1" dirty="0" smtClean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Open Sans SemiBold" panose="020B0706030804020204" charset="0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2630805" y="935355"/>
            <a:ext cx="6941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ontserrat" panose="00000500000000000000" pitchFamily="50" charset="0"/>
              </a:rPr>
              <a:t>合规方案</a:t>
            </a:r>
            <a:endParaRPr lang="zh-CN" altLang="en-US" sz="48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13596" y="2014216"/>
            <a:ext cx="2794000" cy="1567180"/>
            <a:chOff x="9542954" y="846552"/>
            <a:chExt cx="2794000" cy="1567180"/>
          </a:xfrm>
        </p:grpSpPr>
        <p:sp>
          <p:nvSpPr>
            <p:cNvPr id="65" name="TextBox 64"/>
            <p:cNvSpPr txBox="1"/>
            <p:nvPr/>
          </p:nvSpPr>
          <p:spPr>
            <a:xfrm>
              <a:off x="9810924" y="1204057"/>
              <a:ext cx="2509520" cy="12096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marL="285750" indent="-2857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规范开发者和数据提供者的系统设计和数据处理流程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 algn="r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为责任界定提供依据，辅助法律判决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9542954" y="846552"/>
              <a:ext cx="2794000" cy="39878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p>
              <a:pPr algn="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</a:rPr>
                <a:t>制定行业标准与最佳实践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13597" y="4930095"/>
            <a:ext cx="2465070" cy="1537970"/>
            <a:chOff x="9871885" y="875762"/>
            <a:chExt cx="2465070" cy="1537970"/>
          </a:xfrm>
        </p:grpSpPr>
        <p:sp>
          <p:nvSpPr>
            <p:cNvPr id="72" name="TextBox 71"/>
            <p:cNvSpPr txBox="1"/>
            <p:nvPr/>
          </p:nvSpPr>
          <p:spPr>
            <a:xfrm>
              <a:off x="9871885" y="1204057"/>
              <a:ext cx="2465070" cy="12096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marL="285750" indent="-285750" algn="r">
                <a:lnSpc>
                  <a:spcPct val="13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在AI系统开发、使用等各环节分配具体责任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 algn="r">
                <a:lnSpc>
                  <a:spcPct val="13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发生纠纷时快速厘清责任促进合作与透明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812954" y="875762"/>
              <a:ext cx="1524000" cy="39878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p>
              <a:pPr algn="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  <a:sym typeface="+mn-ea"/>
                </a:rPr>
                <a:t>责任共享机制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endParaRPr>
            </a:p>
          </p:txBody>
        </p:sp>
      </p:grpSp>
      <p:grpSp>
        <p:nvGrpSpPr>
          <p:cNvPr id="11" name="Group 69"/>
          <p:cNvGrpSpPr/>
          <p:nvPr/>
        </p:nvGrpSpPr>
        <p:grpSpPr>
          <a:xfrm>
            <a:off x="8773956" y="2562180"/>
            <a:ext cx="2540000" cy="1547495"/>
            <a:chOff x="9130839" y="866237"/>
            <a:chExt cx="2540000" cy="1547495"/>
          </a:xfrm>
        </p:grpSpPr>
        <p:sp>
          <p:nvSpPr>
            <p:cNvPr id="16" name="TextBox 71"/>
            <p:cNvSpPr txBox="1"/>
            <p:nvPr/>
          </p:nvSpPr>
          <p:spPr>
            <a:xfrm>
              <a:off x="9147349" y="1204057"/>
              <a:ext cx="2296795" cy="12096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p>
              <a:pPr marL="285750" indent="-285750" algn="l">
                <a:lnSpc>
                  <a:spcPct val="13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帮助利益相关者理解AI决策，便于责任追溯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285750" indent="-285750" algn="l">
                <a:lnSpc>
                  <a:spcPct val="130000"/>
                </a:lnSpc>
                <a:buClrTx/>
                <a:buSzTx/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>
                      <a:alpha val="70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增强AI系统的可信度和合法性</a:t>
              </a:r>
              <a:endParaRPr lang="en-US" sz="1400" dirty="0">
                <a:solidFill>
                  <a:schemeClr val="tx1">
                    <a:alpha val="7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TextBox 72"/>
            <p:cNvSpPr txBox="1"/>
            <p:nvPr/>
          </p:nvSpPr>
          <p:spPr>
            <a:xfrm>
              <a:off x="9130839" y="866237"/>
              <a:ext cx="2540000" cy="39878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p>
              <a:pPr algn="l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  <a:sym typeface="+mn-ea"/>
                </a:rPr>
                <a:t>算法透明性与可解释性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9"/>
          <p:cNvSpPr txBox="1"/>
          <p:nvPr/>
        </p:nvSpPr>
        <p:spPr>
          <a:xfrm>
            <a:off x="3340100" y="2421255"/>
            <a:ext cx="55111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dirty="0"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  <a:sym typeface="+mn-ea"/>
              </a:rPr>
              <a:t>建议与展望</a:t>
            </a:r>
            <a:endParaRPr lang="zh-CN" altLang="en-US" sz="8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Open Sans" panose="020B0606030504020204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607261" y="3592841"/>
            <a:ext cx="498836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3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ea typeface="Dotum" panose="020B0600000101010101" charset="-127"/>
                <a:cs typeface="Times New Roman" panose="02020603050405020304" charset="0"/>
              </a:rPr>
              <a:t>Recommendations  and  Outlook</a:t>
            </a:r>
            <a:endParaRPr lang="en-US" sz="3200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ea typeface="Dotum" panose="020B0600000101010101" charset="-127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982980" y="1524000"/>
            <a:ext cx="3039745" cy="3657600"/>
            <a:chOff x="1999" y="2400"/>
            <a:chExt cx="4787" cy="5760"/>
          </a:xfrm>
        </p:grpSpPr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2115" y="2523"/>
              <a:ext cx="4540" cy="5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251999" bIns="288000" numCol="1" spcCol="0" rtlCol="0" fromWordArt="0" anchor="b" anchorCtr="0" forceAA="0" compatLnSpc="1">
              <a:no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</a:rPr>
                <a:t>01</a:t>
              </a:r>
              <a:endParaRPr lang="en-US" sz="3600" b="1" dirty="0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endParaRPr lang="en-US" sz="1200" b="1" dirty="0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r>
                <a:rPr lang="zh-CN" altLang="en-US" sz="1600" b="1" dirty="0" smtClean="0">
                  <a:solidFill>
                    <a:schemeClr val="tx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</a:rPr>
                <a:t>更新国际贸易协定</a:t>
              </a:r>
              <a:endParaRPr lang="en-US" sz="1200" b="1" dirty="0" smtClean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明确AI相关条款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：覆盖知识产权、数据保护和责任划分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减少法律模糊性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：为各国提供一致的法律基础，支持AI应用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3"/>
              </p:custDataLst>
            </p:nvPr>
          </p:nvCxnSpPr>
          <p:spPr>
            <a:xfrm>
              <a:off x="2575" y="5367"/>
              <a:ext cx="850" cy="0"/>
            </a:xfrm>
            <a:prstGeom prst="line">
              <a:avLst/>
            </a:prstGeom>
            <a:ln w="31750" cap="sq" cmpd="dbl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>
              <p:custDataLst>
                <p:tags r:id="rId4"/>
              </p:custDataLst>
            </p:nvPr>
          </p:nvSpPr>
          <p:spPr>
            <a:xfrm>
              <a:off x="1999" y="2400"/>
              <a:ext cx="4787" cy="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>
            <p:custDataLst>
              <p:tags r:id="rId5"/>
            </p:custDataLst>
          </p:nvPr>
        </p:nvGrpSpPr>
        <p:grpSpPr>
          <a:xfrm>
            <a:off x="4590415" y="1524000"/>
            <a:ext cx="3039745" cy="3657600"/>
            <a:chOff x="7228" y="2400"/>
            <a:chExt cx="4787" cy="5760"/>
          </a:xfrm>
        </p:grpSpPr>
        <p:sp>
          <p:nvSpPr>
            <p:cNvPr id="14" name="Rectangle 13"/>
            <p:cNvSpPr/>
            <p:nvPr>
              <p:custDataLst>
                <p:tags r:id="rId6"/>
              </p:custDataLst>
            </p:nvPr>
          </p:nvSpPr>
          <p:spPr>
            <a:xfrm>
              <a:off x="7352" y="2523"/>
              <a:ext cx="4540" cy="5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251999" bIns="288000" numCol="1" spcCol="0" rtlCol="0" fromWordArt="0" anchor="b" anchorCtr="0" forceAA="0" compatLnSpc="1">
              <a:no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</a:rPr>
                <a:t>02</a:t>
              </a:r>
              <a:endParaRPr lang="en-US" sz="3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endParaRPr 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r>
                <a:rPr lang="zh-CN" altLang="en-US" sz="16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  <a:sym typeface="+mn-ea"/>
                </a:rPr>
                <a:t>加强国际合作与协调</a:t>
              </a:r>
              <a:endParaRPr 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制定国际标准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：确保数据保护和隐私框架的一致性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跨国监管平台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：共享最佳实践，保障AI技术的安全合规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7825" y="5367"/>
              <a:ext cx="850" cy="0"/>
            </a:xfrm>
            <a:prstGeom prst="line">
              <a:avLst/>
            </a:prstGeom>
            <a:ln w="31750" cap="sq" cmpd="dbl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>
              <p:custDataLst>
                <p:tags r:id="rId8"/>
              </p:custDataLst>
            </p:nvPr>
          </p:nvSpPr>
          <p:spPr>
            <a:xfrm>
              <a:off x="7228" y="2400"/>
              <a:ext cx="4787" cy="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>
            <p:custDataLst>
              <p:tags r:id="rId9"/>
            </p:custDataLst>
          </p:nvPr>
        </p:nvGrpSpPr>
        <p:grpSpPr>
          <a:xfrm>
            <a:off x="8197850" y="1524000"/>
            <a:ext cx="3039745" cy="3657600"/>
            <a:chOff x="12458" y="2400"/>
            <a:chExt cx="4787" cy="5760"/>
          </a:xfrm>
        </p:grpSpPr>
        <p:sp>
          <p:nvSpPr>
            <p:cNvPr id="19" name="Rectangle 18"/>
            <p:cNvSpPr/>
            <p:nvPr>
              <p:custDataLst>
                <p:tags r:id="rId10"/>
              </p:custDataLst>
            </p:nvPr>
          </p:nvSpPr>
          <p:spPr>
            <a:xfrm>
              <a:off x="12589" y="2523"/>
              <a:ext cx="4540" cy="5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88000" tIns="0" rIns="251999" bIns="288000" numCol="1" spcCol="0" rtlCol="0" fromWordArt="0" anchor="b" anchorCtr="0" forceAA="0" compatLnSpc="1">
              <a:noAutofit/>
            </a:bodyPr>
            <a:lstStyle/>
            <a:p>
              <a:r>
                <a:rPr lang="en-US" sz="36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</a:rPr>
                <a:t>03</a:t>
              </a:r>
              <a:endParaRPr lang="en-US" sz="3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endParaRPr 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r>
                <a:rPr lang="zh-CN" altLang="en-US" sz="1600" b="1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Open Sans SemiBold" panose="020B0706030804020204" charset="0"/>
                  <a:sym typeface="+mn-ea"/>
                </a:rPr>
                <a:t>推动创新与未来研究</a:t>
              </a:r>
              <a:endParaRPr lang="en-US" sz="12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Open Sans SemiBold" panose="020B0706030804020204" charset="0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设立监管沙盒和创新中心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：为AI技术提供灵活的测试和优化环境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研究新兴挑战</a:t>
              </a:r>
              <a:r>
                <a:rPr lang="en-US" sz="1200" dirty="0">
                  <a:solidFill>
                    <a:schemeClr val="tx1">
                      <a:alpha val="7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：关注AI对劳动市场、跨境数据安全及经济影响</a:t>
              </a:r>
              <a:endPara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2" name="直接连接符 11"/>
            <p:cNvCxnSpPr/>
            <p:nvPr>
              <p:custDataLst>
                <p:tags r:id="rId11"/>
              </p:custDataLst>
            </p:nvPr>
          </p:nvCxnSpPr>
          <p:spPr>
            <a:xfrm>
              <a:off x="13075" y="5367"/>
              <a:ext cx="850" cy="0"/>
            </a:xfrm>
            <a:prstGeom prst="line">
              <a:avLst/>
            </a:prstGeom>
            <a:ln w="31750" cap="sq" cmpd="dbl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>
              <p:custDataLst>
                <p:tags r:id="rId12"/>
              </p:custDataLst>
            </p:nvPr>
          </p:nvSpPr>
          <p:spPr>
            <a:xfrm>
              <a:off x="12458" y="2400"/>
              <a:ext cx="4787" cy="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8" name="图片 27" descr="全球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61005" y="1704340"/>
            <a:ext cx="802640" cy="802640"/>
          </a:xfrm>
          <a:prstGeom prst="rect">
            <a:avLst/>
          </a:prstGeom>
        </p:spPr>
      </p:pic>
      <p:pic>
        <p:nvPicPr>
          <p:cNvPr id="29" name="图片 28" descr="握手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05245" y="1648460"/>
            <a:ext cx="914400" cy="914400"/>
          </a:xfrm>
          <a:prstGeom prst="rect">
            <a:avLst/>
          </a:prstGeom>
        </p:spPr>
      </p:pic>
      <p:pic>
        <p:nvPicPr>
          <p:cNvPr id="30" name="图片 29" descr="创新idea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248900" y="1704340"/>
            <a:ext cx="787400" cy="78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630577" y="2306842"/>
            <a:ext cx="694173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2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ontserrat" panose="00000500000000000000" pitchFamily="50" charset="0"/>
              </a:rPr>
              <a:t>欢迎批评指正</a:t>
            </a:r>
            <a:endParaRPr lang="zh-CN" altLang="en-US" sz="82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3385" y="3806825"/>
            <a:ext cx="6096000" cy="570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展示人：付政烨</a:t>
            </a:r>
            <a:r>
              <a:rPr lang="en-US" altLang="zh-CN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3200" baseline="-250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学号：</a:t>
            </a:r>
            <a:r>
              <a:rPr lang="en-US" altLang="zh-CN" sz="3200" baseline="-25000" dirty="0" smtClean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2113203</a:t>
            </a:r>
            <a:endParaRPr lang="en-US" altLang="zh-CN" sz="3200" baseline="-25000" dirty="0" smtClean="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1983740" y="2988945"/>
            <a:ext cx="8235950" cy="1785620"/>
            <a:chOff x="2064" y="3855"/>
            <a:chExt cx="12970" cy="2812"/>
          </a:xfrm>
        </p:grpSpPr>
        <p:grpSp>
          <p:nvGrpSpPr>
            <p:cNvPr id="63" name="Group 62"/>
            <p:cNvGrpSpPr/>
            <p:nvPr>
              <p:custDataLst>
                <p:tags r:id="rId2"/>
              </p:custDataLst>
            </p:nvPr>
          </p:nvGrpSpPr>
          <p:grpSpPr>
            <a:xfrm>
              <a:off x="2064" y="3855"/>
              <a:ext cx="2240" cy="693"/>
              <a:chOff x="8209721" y="856712"/>
              <a:chExt cx="1422400" cy="44014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8209721" y="972253"/>
                <a:ext cx="649356" cy="324608"/>
                <a:chOff x="7991061" y="972253"/>
                <a:chExt cx="649356" cy="324608"/>
              </a:xfrm>
            </p:grpSpPr>
            <p:sp>
              <p:nvSpPr>
                <p:cNvPr id="68" name="Rectangle 6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8267286" y="972253"/>
                  <a:ext cx="373131" cy="32460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000" b="1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SemiBold" panose="020B0706030804020204" charset="0"/>
                    </a:rPr>
                    <a:t>1</a:t>
                  </a:r>
                  <a:endParaRPr lang="en-US" sz="1000" b="1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SemiBold" panose="020B0706030804020204" charset="0"/>
                  </a:endParaRPr>
                </a:p>
              </p:txBody>
            </p:sp>
            <p:cxnSp>
              <p:nvCxnSpPr>
                <p:cNvPr id="69" name="Straight Connector 68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7991061" y="1134557"/>
                  <a:ext cx="39624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130471" y="856712"/>
                <a:ext cx="501650" cy="430530"/>
              </a:xfrm>
              <a:prstGeom prst="rect">
                <a:avLst/>
              </a:prstGeom>
              <a:noFill/>
            </p:spPr>
            <p:txBody>
              <a:bodyPr wrap="none" lIns="0" rIns="0" rtlCol="0">
                <a:noAutofit/>
              </a:bodyPr>
              <a:p>
                <a:pPr algn="l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  <a:cs typeface="Open Sans" panose="020B0606030504020204" charset="0"/>
                  </a:rPr>
                  <a:t>引言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</a:endParaRPr>
              </a:p>
            </p:txBody>
          </p:sp>
        </p:grpSp>
        <p:grpSp>
          <p:nvGrpSpPr>
            <p:cNvPr id="70" name="Group 69"/>
            <p:cNvGrpSpPr/>
            <p:nvPr>
              <p:custDataLst>
                <p:tags r:id="rId6"/>
              </p:custDataLst>
            </p:nvPr>
          </p:nvGrpSpPr>
          <p:grpSpPr>
            <a:xfrm>
              <a:off x="2064" y="5845"/>
              <a:ext cx="5371" cy="822"/>
              <a:chOff x="8209721" y="866237"/>
              <a:chExt cx="3410318" cy="52197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8209721" y="972253"/>
                <a:ext cx="649356" cy="324608"/>
                <a:chOff x="7991061" y="972253"/>
                <a:chExt cx="649356" cy="324608"/>
              </a:xfrm>
            </p:grpSpPr>
            <p:sp>
              <p:nvSpPr>
                <p:cNvPr id="75" name="Rectangle 7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8267286" y="972253"/>
                  <a:ext cx="373131" cy="32460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SemiBold" panose="020B0706030804020204" charset="0"/>
                    </a:rPr>
                    <a:t>3</a:t>
                  </a:r>
                  <a:endParaRPr lang="en-US" sz="1000" b="1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SemiBold" panose="020B0706030804020204" charset="0"/>
                  </a:endParaRPr>
                </a:p>
              </p:txBody>
            </p:sp>
            <p:cxnSp>
              <p:nvCxnSpPr>
                <p:cNvPr id="76" name="Straight Connector 75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7991061" y="1134557"/>
                  <a:ext cx="39624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130839" y="866237"/>
                <a:ext cx="2489200" cy="52197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p>
                <a:pPr algn="l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  <a:cs typeface="Open Sans" panose="020B0606030504020204" charset="0"/>
                    <a:sym typeface="+mn-ea"/>
                  </a:rPr>
                  <a:t>责任与合规问题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  <a:sym typeface="+mn-ea"/>
                </a:endParaRPr>
              </a:p>
            </p:txBody>
          </p:sp>
        </p:grpSp>
        <p:grpSp>
          <p:nvGrpSpPr>
            <p:cNvPr id="77" name="Group 76"/>
            <p:cNvGrpSpPr/>
            <p:nvPr>
              <p:custDataLst>
                <p:tags r:id="rId10"/>
              </p:custDataLst>
            </p:nvPr>
          </p:nvGrpSpPr>
          <p:grpSpPr>
            <a:xfrm>
              <a:off x="10784" y="3870"/>
              <a:ext cx="3691" cy="822"/>
              <a:chOff x="8209721" y="866237"/>
              <a:chExt cx="2343518" cy="52197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8209721" y="972253"/>
                <a:ext cx="649356" cy="324608"/>
                <a:chOff x="7991061" y="972253"/>
                <a:chExt cx="649356" cy="324608"/>
              </a:xfrm>
            </p:grpSpPr>
            <p:sp>
              <p:nvSpPr>
                <p:cNvPr id="82" name="Rectangle 81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8267286" y="972253"/>
                  <a:ext cx="373131" cy="32460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SemiBold" panose="020B0706030804020204" charset="0"/>
                    </a:rPr>
                    <a:t>2</a:t>
                  </a:r>
                  <a:endParaRPr lang="en-US" sz="1000" b="1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SemiBold" panose="020B0706030804020204" charset="0"/>
                  </a:endParaRPr>
                </a:p>
              </p:txBody>
            </p:sp>
            <p:cxnSp>
              <p:nvCxnSpPr>
                <p:cNvPr id="83" name="Straight Connector 82"/>
                <p:cNvCxnSpPr/>
                <p:nvPr>
                  <p:custDataLst>
                    <p:tags r:id="rId12"/>
                  </p:custDataLst>
                </p:nvPr>
              </p:nvCxnSpPr>
              <p:spPr>
                <a:xfrm>
                  <a:off x="7991061" y="1134557"/>
                  <a:ext cx="39624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9130839" y="866237"/>
                <a:ext cx="1422400" cy="52197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p>
                <a:pPr algn="l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  <a:cs typeface="Open Sans" panose="020B0606030504020204" charset="0"/>
                    <a:sym typeface="+mn-ea"/>
                  </a:rPr>
                  <a:t>现有</a:t>
                </a: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  <a:cs typeface="Open Sans" panose="020B0606030504020204" charset="0"/>
                    <a:sym typeface="+mn-ea"/>
                  </a:rPr>
                  <a:t>不足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  <a:sym typeface="+mn-ea"/>
                </a:endParaRPr>
              </a:p>
            </p:txBody>
          </p:sp>
        </p:grpSp>
        <p:grpSp>
          <p:nvGrpSpPr>
            <p:cNvPr id="2" name="Group 69"/>
            <p:cNvGrpSpPr/>
            <p:nvPr>
              <p:custDataLst>
                <p:tags r:id="rId14"/>
              </p:custDataLst>
            </p:nvPr>
          </p:nvGrpSpPr>
          <p:grpSpPr>
            <a:xfrm>
              <a:off x="10784" y="5845"/>
              <a:ext cx="4251" cy="822"/>
              <a:chOff x="8209721" y="866237"/>
              <a:chExt cx="2699118" cy="521970"/>
            </a:xfrm>
          </p:grpSpPr>
          <p:grpSp>
            <p:nvGrpSpPr>
              <p:cNvPr id="3" name="Group 70"/>
              <p:cNvGrpSpPr/>
              <p:nvPr/>
            </p:nvGrpSpPr>
            <p:grpSpPr>
              <a:xfrm>
                <a:off x="8209721" y="972253"/>
                <a:ext cx="649356" cy="324608"/>
                <a:chOff x="7991061" y="972253"/>
                <a:chExt cx="649356" cy="324608"/>
              </a:xfrm>
            </p:grpSpPr>
            <p:sp>
              <p:nvSpPr>
                <p:cNvPr id="4" name="Rectangle 74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8267286" y="972253"/>
                  <a:ext cx="373131" cy="324608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sz="1000" b="1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Open Sans SemiBold" panose="020B0706030804020204" charset="0"/>
                    </a:rPr>
                    <a:t>4</a:t>
                  </a:r>
                  <a:endParaRPr lang="en-US" sz="1000" b="1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Open Sans SemiBold" panose="020B0706030804020204" charset="0"/>
                  </a:endParaRPr>
                </a:p>
              </p:txBody>
            </p:sp>
            <p:cxnSp>
              <p:nvCxnSpPr>
                <p:cNvPr id="5" name="Straight Connector 75"/>
                <p:cNvCxnSpPr/>
                <p:nvPr>
                  <p:custDataLst>
                    <p:tags r:id="rId16"/>
                  </p:custDataLst>
                </p:nvPr>
              </p:nvCxnSpPr>
              <p:spPr>
                <a:xfrm>
                  <a:off x="7991061" y="1134557"/>
                  <a:ext cx="39624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7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9130839" y="866237"/>
                <a:ext cx="1778000" cy="52197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p>
                <a:pPr algn="l"/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  <a:cs typeface="Open Sans" panose="020B0606030504020204" charset="0"/>
                    <a:sym typeface="+mn-ea"/>
                  </a:rPr>
                  <a:t>建议与展望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  <a:cs typeface="Open Sans" panose="020B0606030504020204" charset="0"/>
                  <a:sym typeface="+mn-ea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632710" y="1659255"/>
            <a:ext cx="6941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48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ontserrat" panose="00000500000000000000" pitchFamily="50" charset="0"/>
              </a:rPr>
              <a:t>目录</a:t>
            </a:r>
            <a:endParaRPr lang="zh-CN" altLang="zh-CN" sz="48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9"/>
          <p:cNvSpPr txBox="1"/>
          <p:nvPr/>
        </p:nvSpPr>
        <p:spPr>
          <a:xfrm>
            <a:off x="2630577" y="2421142"/>
            <a:ext cx="69417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8000" b="1" spc="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引</a:t>
            </a:r>
            <a:r>
              <a:rPr lang="en-US" altLang="zh-CN" sz="8000" b="1" spc="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zh-CN" sz="8000" b="1" spc="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言</a:t>
            </a:r>
            <a:endParaRPr lang="zh-CN" altLang="en-US" sz="80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607261" y="3592841"/>
            <a:ext cx="498836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3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ea typeface="Dotum" panose="020B0600000101010101" charset="-127"/>
                <a:cs typeface="Times New Roman" panose="02020603050405020304" charset="0"/>
                <a:sym typeface="+mn-ea"/>
              </a:rPr>
              <a:t>Introduction</a:t>
            </a:r>
            <a:endParaRPr lang="en-US" sz="3200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ea typeface="Dotum" panose="020B0600000101010101" charset="-127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" name="Straight Connector 22"/>
          <p:cNvCxnSpPr/>
          <p:nvPr>
            <p:custDataLst>
              <p:tags r:id="rId1"/>
            </p:custDataLst>
          </p:nvPr>
        </p:nvCxnSpPr>
        <p:spPr>
          <a:xfrm flipV="1">
            <a:off x="6552367" y="2744193"/>
            <a:ext cx="2462722" cy="1283650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2"/>
            </p:custDataLst>
          </p:nvPr>
        </p:nvCxnSpPr>
        <p:spPr>
          <a:xfrm>
            <a:off x="2964873" y="2649521"/>
            <a:ext cx="2757054" cy="1493271"/>
          </a:xfrm>
          <a:prstGeom prst="line">
            <a:avLst/>
          </a:prstGeom>
          <a:ln>
            <a:solidFill>
              <a:schemeClr val="tx1">
                <a:alpha val="3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>
            <p:custDataLst>
              <p:tags r:id="rId3"/>
            </p:custDataLst>
          </p:nvPr>
        </p:nvSpPr>
        <p:spPr>
          <a:xfrm>
            <a:off x="1917270" y="1837571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1477645" y="4142740"/>
            <a:ext cx="2284730" cy="8102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AI在全球贸易中快速崛起，重塑商业模式并提升效率，推动经济创新发展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2145546" y="3698856"/>
            <a:ext cx="1016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研究背景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cxnSp>
        <p:nvCxnSpPr>
          <p:cNvPr id="10" name="Straight Connector 9"/>
          <p:cNvCxnSpPr/>
          <p:nvPr>
            <p:custDataLst>
              <p:tags r:id="rId6"/>
            </p:custDataLst>
          </p:nvPr>
        </p:nvCxnSpPr>
        <p:spPr>
          <a:xfrm>
            <a:off x="2603001" y="3044657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>
            <p:custDataLst>
              <p:tags r:id="rId7"/>
            </p:custDataLst>
          </p:nvPr>
        </p:nvSpPr>
        <p:spPr>
          <a:xfrm>
            <a:off x="5078730" y="1826895"/>
            <a:ext cx="2045970" cy="8102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现有贸易协定难以应对AI带来的知识产权、数据保护和责任划分等法律复杂性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8"/>
            </p:custDataLst>
          </p:nvPr>
        </p:nvSpPr>
        <p:spPr>
          <a:xfrm>
            <a:off x="5588001" y="2806773"/>
            <a:ext cx="1016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</a:rPr>
              <a:t>研究问题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</a:endParaRPr>
          </a:p>
        </p:txBody>
      </p:sp>
      <p:sp>
        <p:nvSpPr>
          <p:cNvPr id="14" name="Oval 13"/>
          <p:cNvSpPr/>
          <p:nvPr>
            <p:custDataLst>
              <p:tags r:id="rId9"/>
            </p:custDataLst>
          </p:nvPr>
        </p:nvSpPr>
        <p:spPr>
          <a:xfrm>
            <a:off x="5383765" y="3541599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10"/>
            </p:custDataLst>
          </p:nvPr>
        </p:nvCxnSpPr>
        <p:spPr>
          <a:xfrm>
            <a:off x="6094346" y="3294028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>
            <p:custDataLst>
              <p:tags r:id="rId11"/>
            </p:custDataLst>
          </p:nvPr>
        </p:nvSpPr>
        <p:spPr>
          <a:xfrm>
            <a:off x="8691345" y="1837571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r>
              <a:rPr lang="en-US" sz="3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sz="32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17"/>
          <p:cNvSpPr txBox="1"/>
          <p:nvPr>
            <p:custDataLst>
              <p:tags r:id="rId12"/>
            </p:custDataLst>
          </p:nvPr>
        </p:nvSpPr>
        <p:spPr>
          <a:xfrm>
            <a:off x="8340725" y="4142740"/>
            <a:ext cx="2181225" cy="8102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分析AI的法律挑战，提出政策建议，以平衡AI发展与全球贸易的公平性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18"/>
          <p:cNvSpPr txBox="1"/>
          <p:nvPr>
            <p:custDataLst>
              <p:tags r:id="rId13"/>
            </p:custDataLst>
          </p:nvPr>
        </p:nvSpPr>
        <p:spPr>
          <a:xfrm>
            <a:off x="8919621" y="3698856"/>
            <a:ext cx="1016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研究目的</a:t>
            </a:r>
            <a:endParaRPr lang="zh-CN" altLang="en-US" sz="20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cxnSp>
        <p:nvCxnSpPr>
          <p:cNvPr id="20" name="Straight Connector 19"/>
          <p:cNvCxnSpPr/>
          <p:nvPr>
            <p:custDataLst>
              <p:tags r:id="rId14"/>
            </p:custDataLst>
          </p:nvPr>
        </p:nvCxnSpPr>
        <p:spPr>
          <a:xfrm>
            <a:off x="9377076" y="3044657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2027555" y="4095833"/>
            <a:ext cx="15240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</a:rPr>
              <a:t>供应链管理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2"/>
            </p:custDataLst>
          </p:nvPr>
        </p:nvSpPr>
        <p:spPr>
          <a:xfrm>
            <a:off x="5590931" y="4095833"/>
            <a:ext cx="12192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客户服务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sp>
        <p:nvSpPr>
          <p:cNvPr id="14" name="TextBox 13"/>
          <p:cNvSpPr txBox="1"/>
          <p:nvPr>
            <p:custDataLst>
              <p:tags r:id="rId3"/>
            </p:custDataLst>
          </p:nvPr>
        </p:nvSpPr>
        <p:spPr>
          <a:xfrm>
            <a:off x="9013972" y="4095833"/>
            <a:ext cx="1219200" cy="4603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智能合约</a:t>
            </a:r>
            <a:endParaRPr lang="zh-CN" altLang="en-US" sz="2400" b="1" dirty="0" smtClean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sp>
        <p:nvSpPr>
          <p:cNvPr id="24" name="TextBox 9"/>
          <p:cNvSpPr txBox="1"/>
          <p:nvPr/>
        </p:nvSpPr>
        <p:spPr>
          <a:xfrm>
            <a:off x="2630805" y="1221105"/>
            <a:ext cx="69418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4400" b="1" spc="600" dirty="0" smtClean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AI</a:t>
            </a:r>
            <a:r>
              <a:rPr lang="zh-CN" altLang="zh-CN" sz="44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在全球贸易中的应用</a:t>
            </a:r>
            <a:endParaRPr lang="zh-CN" altLang="zh-CN" sz="44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" name="图片 1" descr="管理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2355" y="3105150"/>
            <a:ext cx="914400" cy="914400"/>
          </a:xfrm>
          <a:prstGeom prst="rect">
            <a:avLst/>
          </a:prstGeom>
        </p:spPr>
      </p:pic>
      <p:pic>
        <p:nvPicPr>
          <p:cNvPr id="7" name="图片 6" descr="服务热线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5795" y="3086735"/>
            <a:ext cx="914400" cy="914400"/>
          </a:xfrm>
          <a:prstGeom prst="rect">
            <a:avLst/>
          </a:prstGeom>
        </p:spPr>
      </p:pic>
      <p:pic>
        <p:nvPicPr>
          <p:cNvPr id="8" name="图片 7" descr="签字合同合约协议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6225" y="310515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9"/>
          <p:cNvSpPr txBox="1"/>
          <p:nvPr/>
        </p:nvSpPr>
        <p:spPr>
          <a:xfrm>
            <a:off x="3940810" y="2421255"/>
            <a:ext cx="43211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 dirty="0"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  <a:sym typeface="+mn-ea"/>
              </a:rPr>
              <a:t>现有不足</a:t>
            </a:r>
            <a:endParaRPr lang="zh-CN" altLang="en-US" sz="80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687271" y="3592841"/>
            <a:ext cx="498836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3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ea typeface="Dotum" panose="020B0600000101010101" charset="-127"/>
                <a:cs typeface="Times New Roman" panose="02020603050405020304" charset="0"/>
              </a:rPr>
              <a:t>Existing   Deficiencies</a:t>
            </a:r>
            <a:endParaRPr lang="en-US" sz="3200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ea typeface="Dotum" panose="020B0600000101010101" charset="-127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281430" y="1938655"/>
            <a:ext cx="720005" cy="720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2580640" y="2068830"/>
            <a:ext cx="3239135" cy="8102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许多现行国际贸易协议（如GATT和TRIPS）在制定时未考虑到AI技术的出现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在应用AI驱动的产品和服务时存在法律模糊性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3"/>
            </p:custDataLst>
          </p:nvPr>
        </p:nvSpPr>
        <p:spPr>
          <a:xfrm>
            <a:off x="2580640" y="1701800"/>
            <a:ext cx="2540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</a:rPr>
              <a:t>国际贸易协议的局限性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</a:endParaRPr>
          </a:p>
        </p:txBody>
      </p:sp>
      <p:sp>
        <p:nvSpPr>
          <p:cNvPr id="10" name="Oval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281430" y="4010025"/>
            <a:ext cx="720005" cy="720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2580640" y="4140835"/>
            <a:ext cx="3239770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现有贸易框架主要关注传统商品和服务的隐私保护，对AI的跨境数据流动缺乏针对性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AI系统的“黑箱”特性加大了透明度和知情同意的难度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2580640" y="3773805"/>
            <a:ext cx="2286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数据保护与隐私问题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sp>
        <p:nvSpPr>
          <p:cNvPr id="13" name="Freeform 12"/>
          <p:cNvSpPr/>
          <p:nvPr>
            <p:custDataLst>
              <p:tags r:id="rId7"/>
            </p:custDataLst>
          </p:nvPr>
        </p:nvSpPr>
        <p:spPr bwMode="auto">
          <a:xfrm>
            <a:off x="1410970" y="4206240"/>
            <a:ext cx="461010" cy="328930"/>
          </a:xfrm>
          <a:custGeom>
            <a:avLst/>
            <a:gdLst>
              <a:gd name="T0" fmla="*/ 159 w 162"/>
              <a:gd name="T1" fmla="*/ 12 h 115"/>
              <a:gd name="T2" fmla="*/ 58 w 162"/>
              <a:gd name="T3" fmla="*/ 113 h 115"/>
              <a:gd name="T4" fmla="*/ 53 w 162"/>
              <a:gd name="T5" fmla="*/ 115 h 115"/>
              <a:gd name="T6" fmla="*/ 49 w 162"/>
              <a:gd name="T7" fmla="*/ 113 h 115"/>
              <a:gd name="T8" fmla="*/ 3 w 162"/>
              <a:gd name="T9" fmla="*/ 67 h 115"/>
              <a:gd name="T10" fmla="*/ 3 w 162"/>
              <a:gd name="T11" fmla="*/ 58 h 115"/>
              <a:gd name="T12" fmla="*/ 12 w 162"/>
              <a:gd name="T13" fmla="*/ 58 h 115"/>
              <a:gd name="T14" fmla="*/ 53 w 162"/>
              <a:gd name="T15" fmla="*/ 99 h 115"/>
              <a:gd name="T16" fmla="*/ 150 w 162"/>
              <a:gd name="T17" fmla="*/ 3 h 115"/>
              <a:gd name="T18" fmla="*/ 159 w 162"/>
              <a:gd name="T19" fmla="*/ 3 h 115"/>
              <a:gd name="T20" fmla="*/ 159 w 162"/>
              <a:gd name="T21" fmla="*/ 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5">
                <a:moveTo>
                  <a:pt x="159" y="12"/>
                </a:moveTo>
                <a:cubicBezTo>
                  <a:pt x="58" y="113"/>
                  <a:pt x="58" y="113"/>
                  <a:pt x="58" y="113"/>
                </a:cubicBezTo>
                <a:cubicBezTo>
                  <a:pt x="57" y="114"/>
                  <a:pt x="55" y="115"/>
                  <a:pt x="53" y="115"/>
                </a:cubicBezTo>
                <a:cubicBezTo>
                  <a:pt x="52" y="115"/>
                  <a:pt x="50" y="114"/>
                  <a:pt x="49" y="113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65"/>
                  <a:pt x="0" y="61"/>
                  <a:pt x="3" y="58"/>
                </a:cubicBezTo>
                <a:cubicBezTo>
                  <a:pt x="5" y="56"/>
                  <a:pt x="10" y="56"/>
                  <a:pt x="12" y="58"/>
                </a:cubicBezTo>
                <a:cubicBezTo>
                  <a:pt x="53" y="99"/>
                  <a:pt x="53" y="99"/>
                  <a:pt x="53" y="99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0"/>
                  <a:pt x="157" y="0"/>
                  <a:pt x="159" y="3"/>
                </a:cubicBezTo>
                <a:cubicBezTo>
                  <a:pt x="162" y="5"/>
                  <a:pt x="162" y="10"/>
                  <a:pt x="159" y="1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Oval 14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6615430" y="1938655"/>
            <a:ext cx="720005" cy="720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9"/>
            </p:custDataLst>
          </p:nvPr>
        </p:nvSpPr>
        <p:spPr>
          <a:xfrm>
            <a:off x="7914640" y="2068830"/>
            <a:ext cx="3239770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传统知识产权法保护人类创作，但AI生成内容的作者身份和归属不明确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AI生成的创新解决方案在专利申请中难以满足“创造性构思”要求，导致知识产权保护缺位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TextBox 16"/>
          <p:cNvSpPr txBox="1"/>
          <p:nvPr>
            <p:custDataLst>
              <p:tags r:id="rId10"/>
            </p:custDataLst>
          </p:nvPr>
        </p:nvSpPr>
        <p:spPr>
          <a:xfrm>
            <a:off x="7914640" y="1701800"/>
            <a:ext cx="2286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知识产权的法律空白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sp>
        <p:nvSpPr>
          <p:cNvPr id="20" name="Oval 19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6615430" y="4010025"/>
            <a:ext cx="720005" cy="72000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0"/>
          <p:cNvSpPr txBox="1"/>
          <p:nvPr>
            <p:custDataLst>
              <p:tags r:id="rId12"/>
            </p:custDataLst>
          </p:nvPr>
        </p:nvSpPr>
        <p:spPr>
          <a:xfrm>
            <a:off x="7914640" y="4140835"/>
            <a:ext cx="3239770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国际贸易框架通常采用技术中立原则，但AI的快速发展使其不足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  <a:p>
            <a:pPr marL="171450" indent="-171450" algn="l">
              <a:lnSpc>
                <a:spcPct val="13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alpha val="70000"/>
                  </a:schemeClr>
                </a:solidFill>
                <a:uFillTx/>
                <a:latin typeface="Times New Roman" panose="02020603050405020304" charset="0"/>
                <a:ea typeface="微软雅黑" panose="020B0503020204020204" charset="-122"/>
              </a:rPr>
              <a:t>现有法律难以有效适用于AI引发的责任问题，缺乏相关指导和标准</a:t>
            </a:r>
            <a:endParaRPr lang="en-US" sz="1200" dirty="0">
              <a:solidFill>
                <a:schemeClr val="tx1">
                  <a:alpha val="70000"/>
                </a:schemeClr>
              </a:solidFill>
              <a:uFillTx/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13"/>
            </p:custDataLst>
          </p:nvPr>
        </p:nvSpPr>
        <p:spPr>
          <a:xfrm>
            <a:off x="7914640" y="3773805"/>
            <a:ext cx="2540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l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技术中立原则的局限性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sp>
        <p:nvSpPr>
          <p:cNvPr id="23" name="Freeform 22"/>
          <p:cNvSpPr/>
          <p:nvPr>
            <p:custDataLst>
              <p:tags r:id="rId14"/>
            </p:custDataLst>
          </p:nvPr>
        </p:nvSpPr>
        <p:spPr bwMode="auto">
          <a:xfrm>
            <a:off x="6744970" y="4206240"/>
            <a:ext cx="461010" cy="328930"/>
          </a:xfrm>
          <a:custGeom>
            <a:avLst/>
            <a:gdLst>
              <a:gd name="T0" fmla="*/ 159 w 162"/>
              <a:gd name="T1" fmla="*/ 12 h 115"/>
              <a:gd name="T2" fmla="*/ 58 w 162"/>
              <a:gd name="T3" fmla="*/ 113 h 115"/>
              <a:gd name="T4" fmla="*/ 53 w 162"/>
              <a:gd name="T5" fmla="*/ 115 h 115"/>
              <a:gd name="T6" fmla="*/ 49 w 162"/>
              <a:gd name="T7" fmla="*/ 113 h 115"/>
              <a:gd name="T8" fmla="*/ 3 w 162"/>
              <a:gd name="T9" fmla="*/ 67 h 115"/>
              <a:gd name="T10" fmla="*/ 3 w 162"/>
              <a:gd name="T11" fmla="*/ 58 h 115"/>
              <a:gd name="T12" fmla="*/ 12 w 162"/>
              <a:gd name="T13" fmla="*/ 58 h 115"/>
              <a:gd name="T14" fmla="*/ 53 w 162"/>
              <a:gd name="T15" fmla="*/ 99 h 115"/>
              <a:gd name="T16" fmla="*/ 150 w 162"/>
              <a:gd name="T17" fmla="*/ 3 h 115"/>
              <a:gd name="T18" fmla="*/ 159 w 162"/>
              <a:gd name="T19" fmla="*/ 3 h 115"/>
              <a:gd name="T20" fmla="*/ 159 w 162"/>
              <a:gd name="T21" fmla="*/ 12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2" h="115">
                <a:moveTo>
                  <a:pt x="159" y="12"/>
                </a:moveTo>
                <a:cubicBezTo>
                  <a:pt x="58" y="113"/>
                  <a:pt x="58" y="113"/>
                  <a:pt x="58" y="113"/>
                </a:cubicBezTo>
                <a:cubicBezTo>
                  <a:pt x="57" y="114"/>
                  <a:pt x="55" y="115"/>
                  <a:pt x="53" y="115"/>
                </a:cubicBezTo>
                <a:cubicBezTo>
                  <a:pt x="52" y="115"/>
                  <a:pt x="50" y="114"/>
                  <a:pt x="49" y="113"/>
                </a:cubicBezTo>
                <a:cubicBezTo>
                  <a:pt x="3" y="67"/>
                  <a:pt x="3" y="67"/>
                  <a:pt x="3" y="67"/>
                </a:cubicBezTo>
                <a:cubicBezTo>
                  <a:pt x="0" y="65"/>
                  <a:pt x="0" y="61"/>
                  <a:pt x="3" y="58"/>
                </a:cubicBezTo>
                <a:cubicBezTo>
                  <a:pt x="5" y="56"/>
                  <a:pt x="10" y="56"/>
                  <a:pt x="12" y="58"/>
                </a:cubicBezTo>
                <a:cubicBezTo>
                  <a:pt x="53" y="99"/>
                  <a:pt x="53" y="99"/>
                  <a:pt x="53" y="99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0"/>
                  <a:pt x="157" y="0"/>
                  <a:pt x="159" y="3"/>
                </a:cubicBezTo>
                <a:cubicBezTo>
                  <a:pt x="162" y="5"/>
                  <a:pt x="162" y="10"/>
                  <a:pt x="159" y="1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工作问题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43025" y="2023745"/>
            <a:ext cx="596900" cy="596900"/>
          </a:xfrm>
          <a:prstGeom prst="rect">
            <a:avLst/>
          </a:prstGeom>
        </p:spPr>
      </p:pic>
      <p:pic>
        <p:nvPicPr>
          <p:cNvPr id="9" name="图片 8" descr="错误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81470" y="2011045"/>
            <a:ext cx="589280" cy="58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9"/>
          <p:cNvSpPr txBox="1"/>
          <p:nvPr/>
        </p:nvSpPr>
        <p:spPr>
          <a:xfrm>
            <a:off x="2370455" y="2421255"/>
            <a:ext cx="74504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8000" b="1" dirty="0">
                <a:latin typeface="宋体" panose="02010600030101010101" pitchFamily="2" charset="-122"/>
                <a:ea typeface="宋体" panose="02010600030101010101" pitchFamily="2" charset="-122"/>
                <a:cs typeface="Open Sans" panose="020B0606030504020204" charset="0"/>
                <a:sym typeface="+mn-ea"/>
              </a:rPr>
              <a:t>责任与合规问题</a:t>
            </a:r>
            <a:endParaRPr lang="zh-CN" altLang="en-US" sz="80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3607261" y="3592841"/>
            <a:ext cx="4988364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sz="3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charset="0"/>
                <a:ea typeface="Dotum" panose="020B0600000101010101" charset="-127"/>
                <a:cs typeface="Times New Roman" panose="02020603050405020304" charset="0"/>
              </a:rPr>
              <a:t>Liability  and  Compliance  Issues</a:t>
            </a:r>
            <a:endParaRPr lang="en-US" sz="3200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charset="0"/>
              <a:ea typeface="Dotum" panose="020B0600000101010101" charset="-127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>
            <p:custDataLst>
              <p:tags r:id="rId1"/>
            </p:custDataLst>
          </p:nvPr>
        </p:nvSpPr>
        <p:spPr>
          <a:xfrm>
            <a:off x="1917269" y="2363755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7"/>
          <p:cNvSpPr txBox="1"/>
          <p:nvPr>
            <p:custDataLst>
              <p:tags r:id="rId2"/>
            </p:custDataLst>
          </p:nvPr>
        </p:nvSpPr>
        <p:spPr>
          <a:xfrm>
            <a:off x="1343024" y="4668976"/>
            <a:ext cx="2621038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角色</a:t>
            </a:r>
            <a:r>
              <a:rPr lang="zh-CN" alt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负责AI系统的设计、算法选择和模型训练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责任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：若因设计缺陷或未考虑潜在偏见导致错误决策，需承担法律责任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3"/>
            </p:custDataLst>
          </p:nvPr>
        </p:nvSpPr>
        <p:spPr>
          <a:xfrm>
            <a:off x="2018545" y="4225040"/>
            <a:ext cx="1270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</a:rPr>
              <a:t>算法开发者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</a:endParaRPr>
          </a:p>
        </p:txBody>
      </p:sp>
      <p:cxnSp>
        <p:nvCxnSpPr>
          <p:cNvPr id="10" name="Straight Connector 9"/>
          <p:cNvCxnSpPr/>
          <p:nvPr>
            <p:custDataLst>
              <p:tags r:id="rId4"/>
            </p:custDataLst>
          </p:nvPr>
        </p:nvCxnSpPr>
        <p:spPr>
          <a:xfrm>
            <a:off x="2603000" y="3570841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>
            <p:custDataLst>
              <p:tags r:id="rId5"/>
            </p:custDataLst>
          </p:nvPr>
        </p:nvSpPr>
        <p:spPr>
          <a:xfrm>
            <a:off x="5408616" y="2363755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Box 14"/>
          <p:cNvSpPr txBox="1"/>
          <p:nvPr>
            <p:custDataLst>
              <p:tags r:id="rId6"/>
            </p:custDataLst>
          </p:nvPr>
        </p:nvSpPr>
        <p:spPr>
          <a:xfrm>
            <a:off x="4834371" y="4668976"/>
            <a:ext cx="2621038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：数据收集、处理的透明度及合法性是评估责任的重要依据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责任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：若数据存在不准确或偏见，导致AI系统作出错误判断将被追责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5"/>
          <p:cNvSpPr txBox="1"/>
          <p:nvPr>
            <p:custDataLst>
              <p:tags r:id="rId7"/>
            </p:custDataLst>
          </p:nvPr>
        </p:nvSpPr>
        <p:spPr>
          <a:xfrm>
            <a:off x="5509892" y="4225040"/>
            <a:ext cx="1270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数据提供者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cxnSp>
        <p:nvCxnSpPr>
          <p:cNvPr id="17" name="Straight Connector 16"/>
          <p:cNvCxnSpPr/>
          <p:nvPr>
            <p:custDataLst>
              <p:tags r:id="rId8"/>
            </p:custDataLst>
          </p:nvPr>
        </p:nvCxnSpPr>
        <p:spPr>
          <a:xfrm>
            <a:off x="6094347" y="3570841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>
            <p:custDataLst>
              <p:tags r:id="rId9"/>
            </p:custDataLst>
          </p:nvPr>
        </p:nvSpPr>
        <p:spPr>
          <a:xfrm>
            <a:off x="8899962" y="2363755"/>
            <a:ext cx="1424470" cy="14244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0" bIns="45720" numCol="1" spcCol="0" rtlCol="0" fromWordArt="0" anchor="t" anchorCtr="0" forceAA="0" compatLnSpc="1">
            <a:noAutofit/>
          </a:bodyPr>
          <a:p>
            <a:endParaRPr lang="en-US" sz="1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1"/>
          <p:cNvSpPr txBox="1"/>
          <p:nvPr>
            <p:custDataLst>
              <p:tags r:id="rId10"/>
            </p:custDataLst>
          </p:nvPr>
        </p:nvSpPr>
        <p:spPr>
          <a:xfrm>
            <a:off x="8325717" y="4668976"/>
            <a:ext cx="2621038" cy="105029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p>
            <a:pPr algn="ctr"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要求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：使用者需了解AI系统的功能和限制，保持合理警觉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en-US" sz="1200" b="1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责任</a:t>
            </a:r>
            <a:r>
              <a:rPr lang="en-US" sz="1200" dirty="0">
                <a:solidFill>
                  <a:schemeClr val="tx1">
                    <a:alpha val="7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：在知晓AI决策存在潜在缺陷的情况下仍依赖其结果，承担部分责任</a:t>
            </a:r>
            <a:endParaRPr lang="en-US" sz="1200" dirty="0">
              <a:solidFill>
                <a:schemeClr val="tx1">
                  <a:alpha val="7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22"/>
          <p:cNvSpPr txBox="1"/>
          <p:nvPr>
            <p:custDataLst>
              <p:tags r:id="rId11"/>
            </p:custDataLst>
          </p:nvPr>
        </p:nvSpPr>
        <p:spPr>
          <a:xfrm>
            <a:off x="9001238" y="4225040"/>
            <a:ext cx="1270000" cy="39878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p>
            <a:pPr algn="ctr"/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Open Sans" panose="020B0606030504020204" charset="0"/>
                <a:sym typeface="+mn-ea"/>
              </a:rPr>
              <a:t>产品使用者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Open Sans" panose="020B0606030504020204" charset="0"/>
              <a:sym typeface="+mn-ea"/>
            </a:endParaRPr>
          </a:p>
        </p:txBody>
      </p:sp>
      <p:cxnSp>
        <p:nvCxnSpPr>
          <p:cNvPr id="24" name="Straight Connector 23"/>
          <p:cNvCxnSpPr/>
          <p:nvPr>
            <p:custDataLst>
              <p:tags r:id="rId12"/>
            </p:custDataLst>
          </p:nvPr>
        </p:nvCxnSpPr>
        <p:spPr>
          <a:xfrm>
            <a:off x="9585693" y="3570841"/>
            <a:ext cx="0" cy="477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9"/>
          <p:cNvSpPr txBox="1"/>
          <p:nvPr/>
        </p:nvSpPr>
        <p:spPr>
          <a:xfrm>
            <a:off x="2630805" y="935355"/>
            <a:ext cx="69418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4800" b="1" spc="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Montserrat" panose="00000500000000000000" pitchFamily="50" charset="0"/>
              </a:rPr>
              <a:t>责任划分</a:t>
            </a:r>
            <a:endParaRPr lang="zh-CN" altLang="zh-CN" sz="4800" b="1" spc="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Montserrat" panose="00000500000000000000" pitchFamily="50" charset="0"/>
            </a:endParaRPr>
          </a:p>
        </p:txBody>
      </p:sp>
      <p:pic>
        <p:nvPicPr>
          <p:cNvPr id="5" name="图片 4" descr="开发发展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31060" y="2578100"/>
            <a:ext cx="914400" cy="914400"/>
          </a:xfrm>
          <a:prstGeom prst="rect">
            <a:avLst/>
          </a:prstGeom>
        </p:spPr>
      </p:pic>
      <p:pic>
        <p:nvPicPr>
          <p:cNvPr id="13" name="图片 12" descr="数据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87695" y="2578100"/>
            <a:ext cx="914400" cy="914400"/>
          </a:xfrm>
          <a:prstGeom prst="rect">
            <a:avLst/>
          </a:prstGeom>
        </p:spPr>
      </p:pic>
      <p:pic>
        <p:nvPicPr>
          <p:cNvPr id="20" name="图片 19" descr="产品功能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5910" y="2578100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0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11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2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3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4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15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6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7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18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19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20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1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2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3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4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5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6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7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8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29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3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30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31.xml><?xml version="1.0" encoding="utf-8"?>
<p:tagLst xmlns:p="http://schemas.openxmlformats.org/presentationml/2006/main">
  <p:tag name="KSO_WM_DIAGRAM_VIRTUALLY_FRAME" val="{&quot;height&quot;:321.633779527559,&quot;left&quot;:89.31562992125983,&quot;top&quot;:143.85,&quot;width&quot;:756.2343700787402}"/>
</p:tagLst>
</file>

<file path=ppt/tags/tag32.xml><?xml version="1.0" encoding="utf-8"?>
<p:tagLst xmlns:p="http://schemas.openxmlformats.org/presentationml/2006/main">
  <p:tag name="KSO_WM_DIAGRAM_VIRTUALLY_FRAME" val="{&quot;height&quot;:263.3652755905511,&quot;left&quot;:104.55086614173229,&quot;top&quot;:197.2968503937008,&quot;width&quot;:745.641653543307}"/>
</p:tagLst>
</file>

<file path=ppt/tags/tag33.xml><?xml version="1.0" encoding="utf-8"?>
<p:tagLst xmlns:p="http://schemas.openxmlformats.org/presentationml/2006/main">
  <p:tag name="KSO_WM_DIAGRAM_VIRTUALLY_FRAME" val="{&quot;height&quot;:263.3652755905511,&quot;left&quot;:104.55086614173229,&quot;top&quot;:197.2968503937008,&quot;width&quot;:745.641653543307}"/>
</p:tagLst>
</file>

<file path=ppt/tags/tag34.xml><?xml version="1.0" encoding="utf-8"?>
<p:tagLst xmlns:p="http://schemas.openxmlformats.org/presentationml/2006/main">
  <p:tag name="KSO_WM_DIAGRAM_VIRTUALLY_FRAME" val="{&quot;height&quot;:263.3652755905511,&quot;left&quot;:104.55086614173229,&quot;top&quot;:197.2968503937008,&quot;width&quot;:745.641653543307}"/>
</p:tagLst>
</file>

<file path=ppt/tags/tag35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36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37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38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39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40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1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2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3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4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5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6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7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8.xml><?xml version="1.0" encoding="utf-8"?>
<p:tagLst xmlns:p="http://schemas.openxmlformats.org/presentationml/2006/main">
  <p:tag name="KSO_WM_DIAGRAM_VIRTUALLY_FRAME" val="{&quot;height&quot;:312.35,&quot;left&quot;:100.9,&quot;top&quot;:134,&quot;width&quot;:777.4}"/>
</p:tagLst>
</file>

<file path=ppt/tags/tag49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50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1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2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3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4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5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6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7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8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59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6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60.xml><?xml version="1.0" encoding="utf-8"?>
<p:tagLst xmlns:p="http://schemas.openxmlformats.org/presentationml/2006/main">
  <p:tag name="KSO_WM_DIAGRAM_VIRTUALLY_FRAME" val="{&quot;height&quot;:298.9634645669291,&quot;left&quot;:105.74992125984252,&quot;top&quot;:186.1224409448819,&quot;width&quot;:756.1992913385827}"/>
</p:tagLst>
</file>

<file path=ppt/tags/tag61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2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3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4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5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6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7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8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69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7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ags/tag70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71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72.xml><?xml version="1.0" encoding="utf-8"?>
<p:tagLst xmlns:p="http://schemas.openxmlformats.org/presentationml/2006/main">
  <p:tag name="KSO_WM_DIAGRAM_VIRTUALLY_FRAME" val="{&quot;height&quot;:288,&quot;left&quot;:77.4,&quot;top&quot;:120,&quot;width&quot;:807.45}"/>
</p:tagLst>
</file>

<file path=ppt/tags/tag73.xml><?xml version="1.0" encoding="utf-8"?>
<p:tagLst xmlns:p="http://schemas.openxmlformats.org/presentationml/2006/main">
  <p:tag name="commondata" val="eyJjb3VudCI6MTUsImhkaWQiOiI0YmMzY2Y0MTNhZDFmNzdiZTBlNzlkZjA4YzY0YzVlNyIsInVzZXJDb3VudCI6MTV9"/>
  <p:tag name="resource_record_key" val="{&quot;10&quot;:[3471156,3505036,3476674,20252143,20281290,21572630,3504162,50032425,50044586,21561291]}"/>
</p:tagLst>
</file>

<file path=ppt/tags/tag8.xml><?xml version="1.0" encoding="utf-8"?>
<p:tagLst xmlns:p="http://schemas.openxmlformats.org/presentationml/2006/main">
  <p:tag name="KSO_WM_DIAGRAM_VIRTUALLY_FRAME" val="{&quot;height&quot;:263.27968503937007,&quot;left&quot;:103.18370078740153,&quot;top&quot;:192.74968503937006,&quot;width&quot;:760.9591338582677}"/>
</p:tagLst>
</file>

<file path=ppt/tags/tag9.xml><?xml version="1.0" encoding="utf-8"?>
<p:tagLst xmlns:p="http://schemas.openxmlformats.org/presentationml/2006/main">
  <p:tag name="KSO_WM_DIAGRAM_VIRTUALLY_FRAME" val="{&quot;height&quot;:140.6,&quot;left&quot;:156.2,&quot;top&quot;:235.35,&quot;width&quot;:648.5}"/>
</p:tagLst>
</file>

<file path=ppt/theme/theme1.xml><?xml version="1.0" encoding="utf-8"?>
<a:theme xmlns:a="http://schemas.openxmlformats.org/drawingml/2006/main" name="Office Theme 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1163</Words>
  <Application>WPS 演示</Application>
  <PresentationFormat>Widescreen</PresentationFormat>
  <Paragraphs>146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46" baseType="lpstr">
      <vt:lpstr>Arial</vt:lpstr>
      <vt:lpstr>宋体</vt:lpstr>
      <vt:lpstr>Wingdings</vt:lpstr>
      <vt:lpstr>庞门正道标题体</vt:lpstr>
      <vt:lpstr>Montserrat</vt:lpstr>
      <vt:lpstr>方正明尚简体</vt:lpstr>
      <vt:lpstr>Dotum</vt:lpstr>
      <vt:lpstr>微软雅黑</vt:lpstr>
      <vt:lpstr>Open Sans SemiBold</vt:lpstr>
      <vt:lpstr>Yu Gothic UI Semibold</vt:lpstr>
      <vt:lpstr>Open Sans</vt:lpstr>
      <vt:lpstr>Segoe Print</vt:lpstr>
      <vt:lpstr>Malgun Gothic</vt:lpstr>
      <vt:lpstr>Arial Unicode MS</vt:lpstr>
      <vt:lpstr>Calibri</vt:lpstr>
      <vt:lpstr>Calibri Light</vt:lpstr>
      <vt:lpstr>楷体</vt:lpstr>
      <vt:lpstr>幼圆</vt:lpstr>
      <vt:lpstr>新宋体</vt:lpstr>
      <vt:lpstr>微软雅黑 Light</vt:lpstr>
      <vt:lpstr>Malgun Gothic Semilight</vt:lpstr>
      <vt:lpstr>隶书</vt:lpstr>
      <vt:lpstr>黑体</vt:lpstr>
      <vt:lpstr>Times New Roman</vt:lpstr>
      <vt:lpstr>华文隶书</vt:lpstr>
      <vt:lpstr>Wingdings</vt:lpstr>
      <vt:lpstr>华文新魏</vt:lpstr>
      <vt:lpstr>华文楷体</vt:lpstr>
      <vt:lpstr>等线 Light</vt:lpstr>
      <vt:lpstr>华文细黑</vt:lpstr>
      <vt:lpstr>华文行楷</vt:lpstr>
      <vt:lpstr>华文琥珀</vt:lpstr>
      <vt:lpstr>Office Theme 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pt1</dc:creator>
  <cp:lastModifiedBy>成蛊寥姆卑</cp:lastModifiedBy>
  <cp:revision>851</cp:revision>
  <dcterms:created xsi:type="dcterms:W3CDTF">2016-01-12T00:14:00Z</dcterms:created>
  <dcterms:modified xsi:type="dcterms:W3CDTF">2024-11-03T10:33:43Z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KSORubyTemplateID">
    <vt:lpwstr>13</vt:lpwstr>
  </property>
  <property fmtid="{D5CDD505-2E9C-101B-9397-08002B2CF9AE}" pid="4" name="KSOTemplateUUID">
    <vt:lpwstr>v1.0_mb_XhNDLR8EZd3zD8bI3G2sWQ==</vt:lpwstr>
  </property>
  <property fmtid="{D5CDD505-2E9C-101B-9397-08002B2CF9AE}" pid="5" name="ICV">
    <vt:lpwstr>77EC80B3673D497C85E1C47C48DB52B7_11</vt:lpwstr>
  </property>
</Properties>
</file>