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18"/>
  </p:handoutMasterIdLst>
  <p:sldIdLst>
    <p:sldId id="256" r:id="rId4"/>
    <p:sldId id="257" r:id="rId6"/>
    <p:sldId id="258" r:id="rId7"/>
    <p:sldId id="314" r:id="rId8"/>
    <p:sldId id="315" r:id="rId9"/>
    <p:sldId id="318" r:id="rId10"/>
    <p:sldId id="319" r:id="rId11"/>
    <p:sldId id="320" r:id="rId12"/>
    <p:sldId id="268" r:id="rId13"/>
    <p:sldId id="340" r:id="rId14"/>
    <p:sldId id="341" r:id="rId15"/>
    <p:sldId id="269"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2" userDrawn="1">
          <p15:clr>
            <a:srgbClr val="A4A3A4"/>
          </p15:clr>
        </p15:guide>
        <p15:guide id="2" pos="7276" userDrawn="1">
          <p15:clr>
            <a:srgbClr val="A4A3A4"/>
          </p15:clr>
        </p15:guide>
        <p15:guide id="4" orient="horz" pos="3850" userDrawn="1">
          <p15:clr>
            <a:srgbClr val="A4A3A4"/>
          </p15:clr>
        </p15:guide>
        <p15:guide id="5"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5F4F4"/>
    <a:srgbClr val="FAFAFA"/>
    <a:srgbClr val="F1F3F6"/>
    <a:srgbClr val="DDE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58" autoAdjust="0"/>
    <p:restoredTop sz="94660"/>
  </p:normalViewPr>
  <p:slideViewPr>
    <p:cSldViewPr snapToGrid="0" showGuides="1">
      <p:cViewPr>
        <p:scale>
          <a:sx n="59" d="100"/>
          <a:sy n="59" d="100"/>
        </p:scale>
        <p:origin x="72" y="508"/>
      </p:cViewPr>
      <p:guideLst>
        <p:guide orient="horz" pos="1232"/>
        <p:guide pos="7276"/>
        <p:guide orient="horz" pos="385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7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6AAEC-DA06-47F5-8CA2-CEF22801E2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64F11-16B6-4021-A905-4CECE75572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例如，《欧盟-美国隐私盾》就是通过双边谈判实现隐私保护和数据流动之间平衡的典型案例。它允许美国企业通过自我认证达到欧盟的隐私保护标准，进而确保数据自由流动。</a:t>
            </a:r>
            <a:endParaRPr lang="zh-CN" altLang="en-US">
              <a:sym typeface="+mn-ea"/>
            </a:endParaRPr>
          </a:p>
          <a:p>
            <a:endParaRPr lang="zh-CN" altLang="en-US"/>
          </a:p>
          <a:p>
            <a:r>
              <a:rPr lang="zh-CN" altLang="en-US"/>
              <a:t>【</a:t>
            </a:r>
            <a:r>
              <a:rPr lang="zh-CN" altLang="en-US"/>
              <a:t>切回】</a:t>
            </a:r>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随着全球数字贸易的重要性日益提升，隐私保护与数据流动之间的冲突愈加凸显。为有效解决这一矛盾，国际经济法框架下的多边合作显得至关重要。通过建立更为灵活且适应性的全球隐私保护框架，国家间能够在保护个人隐私的同时，促进跨境数据流动的自由。这种框架可以基于现有的合作机制，如《欧盟-美国隐私盾》和《跨太平洋伙伴关系全面进展协议》（CPTPP），这两者在隐私保护与数据流动之间达成了一定的平衡。</a:t>
            </a:r>
            <a:endParaRPr lang="zh-CN" altLang="en-US"/>
          </a:p>
          <a:p>
            <a:endParaRPr lang="zh-CN" altLang="en-US"/>
          </a:p>
          <a:p>
            <a:r>
              <a:rPr lang="zh-CN" altLang="en-US"/>
              <a:t>推动全球隐私标准的趋同尤为关键。多边协议可在国际经济法的框架下通过WTO等多边组织达成，形成普遍接受的隐私保护原则。在此过程中，OECD和APEC等组织已经迈出了重要步伐，通过制定隐私保护指南促进跨国协作。此外，在WTO框架内讨论和推动数据保护规则的透明度和公平性，能为发展中国家提供更多的参与机会，确保隐私保护与数据流动的均衡发展。</a:t>
            </a:r>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球数据流动是国际贸易和经济发展的关键驱动力，尤其是在当前的数字经济时代。根据国际经济法的框架，数据流动不仅推动了货物和服务的跨境传递，也加强了全球供应链的整合。在这种背景下，跨境数据流动成为了数字贸易的核心。例如，电商平台、云计算服务和数据处理等领域依赖于各国之间顺畅的数据传输，这为国际企业提供了更大规模的市场准入和竞争机会。</a:t>
            </a:r>
            <a:endParaRPr lang="zh-CN" altLang="en-US"/>
          </a:p>
          <a:p>
            <a:endParaRPr lang="zh-CN" altLang="en-US"/>
          </a:p>
          <a:p>
            <a:r>
              <a:rPr lang="zh-CN" altLang="en-US"/>
              <a:t>然而，随着数据流动的加剧，隐私保护问题也日益突出。各国为了保障本国公民的隐私权，制定了不同程度的法律框架，这导致了数据流动与隐私保护之间的矛盾。在此背景下，欧盟于2018年正式实施了《通用数据保护条例》（GDPR）。GDPR不仅是欧盟隐私保护的重要法律，它对全球的数据流动产生了深远的影响。GDPR的独特之处在于它适用于所有向欧盟传输个人数据的国家和企业，要求这些企业或国家在处理欧盟公民数据时，必须遵循与欧盟标准“基本等同”的隐私保护措施。这使得GDPR在国际经济法的框架下成为了影响全球数据流动的重要因素，也引发了隐私保护与数字贸易自由化之间的法律冲突。</a:t>
            </a:r>
            <a:endParaRPr lang="zh-CN" altLang="en-US"/>
          </a:p>
          <a:p>
            <a:endParaRPr lang="zh-CN" altLang="en-US"/>
          </a:p>
          <a:p>
            <a:r>
              <a:rPr lang="zh-CN" altLang="en-US"/>
              <a:t>GDPR的实施标志着隐私权在全球贸易体系中的优先地位，而这一变化促使各国和企业在参与国际贸易时不得不重新审视其数据处理政策，以符合国际经济法中的新规制要求。</a:t>
            </a:r>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欧盟的《通用数据保护条例》（GDPR），作为全球最严格的数据保护法规，主要目的是解决数据流通过程中个人隐私保护问题。GDPR涵盖了数据处理和传输的广泛领域，要求个人数据的处理必须基于合法依据，如同意、合同的履行或法律义务。该法规对欧盟境内和欧盟外的数据处理行为都有严格的限制，尤其是在数据跨境传输的情况下。GDPR规定，个人数据只有在受保护程度等同于欧盟标准的情况下，才能被合法传输到非欧盟国家。</a:t>
            </a:r>
            <a:endParaRPr lang="zh-CN" altLang="en-US"/>
          </a:p>
          <a:p>
            <a:endParaRPr lang="zh-CN" altLang="en-US"/>
          </a:p>
          <a:p>
            <a:r>
              <a:rPr lang="zh-CN" altLang="en-US"/>
              <a:t>这种严格的数据流动限制在数字贸易中尤为重要，因为现代的跨境交易和服务，例如电子商务、云计算服务等，依赖于数据的自由流动。GDPR的规制为全球企业，尤其是非欧盟企业，带来了严峻的挑战，它要求任何处理欧盟公民数据的企业都必须遵守欧盟的高标准隐私保护规定，否则可能面临高额罚款，甚至影响跨境商业合作。</a:t>
            </a:r>
            <a:endParaRPr lang="zh-CN" altLang="en-US"/>
          </a:p>
          <a:p>
            <a:endParaRPr lang="zh-CN" altLang="en-US"/>
          </a:p>
          <a:p>
            <a:r>
              <a:rPr lang="zh-CN" altLang="en-US">
                <a:sym typeface="+mn-ea"/>
              </a:rPr>
              <a:t>对于非欧盟国家而言，要进行合法的数据传输，必须满足GDPR的合规性要求。首先，非欧盟国家需要制定与GDPR等效的隐私保护法，才能确保数据可以自由流动。然而，很多国家无法迅速达到这样的标准，因此GDPR提供了替代方案，即企业可以通过绑定企业规则（BCRs）或标准合同条款（SCCs）进行数据传输。</a:t>
            </a:r>
            <a:endParaRPr lang="zh-CN" altLang="en-US"/>
          </a:p>
          <a:p>
            <a:endParaRPr lang="zh-CN" altLang="en-US"/>
          </a:p>
          <a:p>
            <a:r>
              <a:rPr lang="zh-CN" altLang="en-US"/>
              <a:t>【</a:t>
            </a:r>
            <a:r>
              <a:rPr lang="zh-CN" altLang="en-US"/>
              <a:t>切换】</a:t>
            </a:r>
            <a:endParaRPr lang="zh-CN" altLang="en-US"/>
          </a:p>
          <a:p>
            <a:endParaRPr lang="zh-CN" altLang="en-US"/>
          </a:p>
          <a:p>
            <a:r>
              <a:rPr lang="zh-CN" altLang="en-US"/>
              <a:t>GDPR对欧盟国家的影响主要体现在强化隐私保护和规范数据处理方面。首先，它提升了数据隐私保护的标准，确保个人数据只能在严格条件下处理和传输，增强了欧盟公民对其数据使用的控制权。其次，GDPR推动了企业合规成本的增加，特别是要求聘请数据保护官和实施严格的合规程序，导致运营费用上升，特别是对中小企业影响较大。此外，GDPR的广泛适用性提高了企业在跨境数据流动中的法律责任，限制了数据自由流动，可能对欧盟内部和跨国贸易产生一定阻碍。然而，它也增强了欧盟在全球数据保护中的主导地位，使其成为其他国家和地区参考的数据隐私保护范本</a:t>
            </a:r>
            <a:endParaRPr lang="zh-CN" altLang="en-US"/>
          </a:p>
          <a:p>
            <a:endParaRPr lang="zh-CN" altLang="en-US"/>
          </a:p>
          <a:p>
            <a:r>
              <a:rPr lang="zh-CN" altLang="en-US"/>
              <a:t>GDPR的全球适用性给发展中国家带来了特殊的挑战。以印度为例，许多发展中国家的服务出口依赖于跨境数据流动，如信息技术和数据处理服务。然而，GDPR要求这些国家要么通过BCRs和SCCs合规，要么就需要制定类似于GDPR的隐私保护法。这对发展中国家的数字服务出口造成了极大的经济负担。</a:t>
            </a:r>
            <a:endParaRPr lang="zh-CN" altLang="en-US"/>
          </a:p>
          <a:p>
            <a:endParaRPr lang="zh-CN" altLang="en-US"/>
          </a:p>
          <a:p>
            <a:r>
              <a:rPr lang="zh-CN" altLang="en-US"/>
              <a:t>对于这些国家而言，实施GDPR标准将增加国内所有企业的运营成本，不仅影响到国际贸易，还可能阻碍国内数据经济的发展。例如，金融、健康等数据密集型行业将难以通过合理使用数据促进国内市场的增长。此外，GDPR对隐私保护的强调可能与一些发展中国家依赖个人数据来扩展金融服务和市场竞争力的政策相冲突。因此，GDPR对发展中国家的服务出口和数据经济发展产生了负面影响，阻碍了它们充分参与全球数字贸易的机会。</a:t>
            </a:r>
            <a:endParaRPr lang="zh-CN" altLang="en-US"/>
          </a:p>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绑定企业规则</a:t>
            </a:r>
            <a:r>
              <a:rPr lang="zh-CN" altLang="en-US"/>
              <a:t>是多国企业集团内部使用的工具，允许这些企业在全球范围内共享欧盟公民的数据，但前提是必须符合欧盟的隐私保护标准。</a:t>
            </a:r>
            <a:endParaRPr lang="zh-CN" altLang="en-US"/>
          </a:p>
          <a:p>
            <a:endParaRPr lang="zh-CN" altLang="en-US"/>
          </a:p>
          <a:p>
            <a:r>
              <a:rPr lang="zh-CN" altLang="en-US" b="1"/>
              <a:t>标准合同条款</a:t>
            </a:r>
            <a:r>
              <a:rPr lang="zh-CN" altLang="en-US"/>
              <a:t>则是用于公司之间或公司与第三方之间的数据传输协议，确保数据接收方也具备GDPR规定的隐私保护水平。</a:t>
            </a:r>
            <a:endParaRPr lang="zh-CN" altLang="en-US"/>
          </a:p>
          <a:p>
            <a:endParaRPr lang="zh-CN" altLang="en-US"/>
          </a:p>
          <a:p>
            <a:r>
              <a:rPr lang="zh-CN" altLang="en-US"/>
              <a:t>虽然这些工具为企业提供了合规的途径，但它们的实施复杂且成本高昂，尤其对于中小型企业而言，负担沉重。这些规则增加了企业在跨境数据处理中的法律和运营成本，限制了其参与国际数据经济的能力。</a:t>
            </a:r>
            <a:endParaRPr lang="zh-CN" altLang="en-US"/>
          </a:p>
          <a:p>
            <a:endParaRPr lang="zh-CN" altLang="en-US"/>
          </a:p>
          <a:p>
            <a:r>
              <a:rPr lang="zh-CN" altLang="en-US"/>
              <a:t>【回到</a:t>
            </a:r>
            <a:r>
              <a:rPr lang="zh-CN" altLang="en-US"/>
              <a:t>上一页】</a:t>
            </a:r>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（1）WTO规则的局限性</a:t>
            </a:r>
            <a:endParaRPr lang="zh-CN" altLang="en-US" b="1"/>
          </a:p>
          <a:p>
            <a:r>
              <a:rPr lang="zh-CN" altLang="en-US"/>
              <a:t>世界贸易组织（WTO）的现行规则在数字贸易时代面临诸多挑战，尤其是跨境数据流动与隐私保护之间的矛盾。WTO的《服务贸易总协定》（GATS）是在1990年代签订的，当时互联网尚未普及，因而缺乏专门针对数字贸易的规则。尽管GATS的服务类别涵盖了一些数字服务，但它并未充分反映今天数字经济的复杂性。这意味着WTO现有的规则体系很难全面处理诸如《通用数据保护条例》（GDPR）等影响跨境数据流动的法规。这种不适应性导致WTO在应对GDPR带来的贸易限制时存在局限性，因为这些隐私法规并未被直接纳入WTO的规范中。此外，由于各国对隐私的保护标准差异巨大，WTO的争端解决机制也无法有效解决这一问题。</a:t>
            </a:r>
            <a:endParaRPr lang="zh-CN" altLang="en-US"/>
          </a:p>
          <a:p>
            <a:endParaRPr lang="zh-CN" altLang="en-US"/>
          </a:p>
          <a:p>
            <a:endParaRPr lang="zh-CN" altLang="en-US"/>
          </a:p>
          <a:p>
            <a:r>
              <a:rPr lang="zh-CN" altLang="en-US" b="1"/>
              <a:t>（2）WTO框架内的潜在应对方案</a:t>
            </a:r>
            <a:endParaRPr lang="zh-CN" altLang="en-US" b="1"/>
          </a:p>
          <a:p>
            <a:r>
              <a:rPr lang="zh-CN" altLang="en-US"/>
              <a:t>尽管WTO现有规则存在不足，仍然可以通过现有的机制提出某些潜在解决方案。例如，成员国可以基于GATS中的“市场准入”和“国民待遇”原则，提出对GDPR的挑战，声称其对跨境数据流动的限制构成贸易壁垒。这种方式可以通过争端解决机制对欧盟施压，要求其在GDPR的实施中更加灵活，例如允许更多国家通过双边或多边协议获得数据传输的许可。然而，尽管诉讼可能在某些情况下有效，但它无法从根本上解决各国隐私标准的差异问题。因此，WTO的争端解决机制在处理此类问题时具有一定局限性。</a:t>
            </a:r>
            <a:endParaRPr lang="zh-CN" altLang="en-US"/>
          </a:p>
          <a:p>
            <a:endParaRPr lang="zh-CN" altLang="en-US"/>
          </a:p>
          <a:p>
            <a:endParaRPr lang="zh-CN" altLang="en-US"/>
          </a:p>
          <a:p>
            <a:r>
              <a:rPr lang="zh-CN" altLang="en-US" b="1"/>
              <a:t>（3）现有国际合作机制的实践</a:t>
            </a:r>
            <a:endParaRPr lang="zh-CN" altLang="en-US" b="1"/>
          </a:p>
          <a:p>
            <a:r>
              <a:rPr lang="zh-CN" altLang="en-US"/>
              <a:t>在现有的国际合作框架中，一些协议提供了较为灵活的解决方案。</a:t>
            </a:r>
            <a:endParaRPr lang="zh-CN" altLang="en-US"/>
          </a:p>
          <a:p>
            <a:endParaRPr lang="zh-CN" altLang="en-US"/>
          </a:p>
          <a:p>
            <a:r>
              <a:rPr lang="zh-CN" altLang="en-US"/>
              <a:t>【切换】</a:t>
            </a:r>
            <a:br>
              <a:rPr lang="zh-CN" altLang="en-US"/>
            </a:br>
            <a:br>
              <a:rPr lang="zh-CN" altLang="en-US"/>
            </a:br>
            <a:endParaRPr lang="zh-CN" altLang="en-US"/>
          </a:p>
          <a:p>
            <a:r>
              <a:rPr lang="zh-CN" altLang="en-US"/>
              <a:t>此外，《跨太平洋伙伴关系全面进展协议》（CPTPP）和《美墨加协议》（USMCA）也通过类似机制鼓励成员国之间的数据流动与隐私保护的兼容性。亚太经济合作组织（APEC）和经济合作与发展组织（OECD）在制定跨境隐私保护规则方面也取得了一定进展，帮助成员国在保护隐私的同时，保持数字贸易的开放。这些机制展示了通过国际经济法框架解决跨境数据流动与隐私保护冲突的可行途径。</a:t>
            </a:r>
            <a:endParaRPr lang="zh-CN" altLang="en-US"/>
          </a:p>
        </p:txBody>
      </p:sp>
      <p:sp>
        <p:nvSpPr>
          <p:cNvPr id="4" name="灯片编号占位符 3"/>
          <p:cNvSpPr>
            <a:spLocks noGrp="1"/>
          </p:cNvSpPr>
          <p:nvPr>
            <p:ph type="sldNum" sz="quarter" idx="5"/>
          </p:nvPr>
        </p:nvSpPr>
        <p:spPr/>
        <p:txBody>
          <a:bodyPr/>
          <a:lstStyle/>
          <a:p>
            <a:fld id="{74D64F11-16B6-4021-A905-4CECE75572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A5CFEE-AB93-4520-8FD4-31CFECED1A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75688-AC47-44AC-89E9-D585CD029FE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A5CFEE-AB93-4520-8FD4-31CFECED1A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75688-AC47-44AC-89E9-D585CD029FE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9E8CC4-681D-47B1-BEBD-9686FE4310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C30FA8-62A0-4E93-A3D4-B13E3B355D3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A5CFEE-AB93-4520-8FD4-31CFECED1A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75688-AC47-44AC-89E9-D585CD029FE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A5CFEE-AB93-4520-8FD4-31CFECED1A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F75688-AC47-44AC-89E9-D585CD029FE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9E8CC4-681D-47B1-BEBD-9686FE4310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C30FA8-62A0-4E93-A3D4-B13E3B355D3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42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5CFEE-AB93-4520-8FD4-31CFECED1A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75688-AC47-44AC-89E9-D585CD029F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42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5CFEE-AB93-4520-8FD4-31CFECED1A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75688-AC47-44AC-89E9-D585CD029F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6" Type="http://schemas.openxmlformats.org/officeDocument/2006/relationships/notesSlide" Target="../notesSlides/notesSlide10.xml"/><Relationship Id="rId25" Type="http://schemas.openxmlformats.org/officeDocument/2006/relationships/slideLayout" Target="../slideLayouts/slideLayout2.xml"/><Relationship Id="rId24" Type="http://schemas.openxmlformats.org/officeDocument/2006/relationships/image" Target="../media/image12.svg"/><Relationship Id="rId23" Type="http://schemas.openxmlformats.org/officeDocument/2006/relationships/image" Target="../media/image11.png"/><Relationship Id="rId22" Type="http://schemas.openxmlformats.org/officeDocument/2006/relationships/tags" Target="../tags/tag75.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tags" Target="../tags/tag61.xml"/><Relationship Id="rId19" Type="http://schemas.openxmlformats.org/officeDocument/2006/relationships/tags" Target="../tags/tag74.xml"/><Relationship Id="rId18" Type="http://schemas.openxmlformats.org/officeDocument/2006/relationships/image" Target="../media/image8.svg"/><Relationship Id="rId17" Type="http://schemas.openxmlformats.org/officeDocument/2006/relationships/image" Target="../media/image7.png"/><Relationship Id="rId16" Type="http://schemas.openxmlformats.org/officeDocument/2006/relationships/tags" Target="../tags/tag73.xml"/><Relationship Id="rId15" Type="http://schemas.openxmlformats.org/officeDocument/2006/relationships/image" Target="../media/image6.svg"/><Relationship Id="rId14" Type="http://schemas.openxmlformats.org/officeDocument/2006/relationships/image" Target="../media/image5.png"/><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2" Type="http://schemas.openxmlformats.org/officeDocument/2006/relationships/notesSlide" Target="../notesSlides/notesSlide12.xml"/><Relationship Id="rId11" Type="http://schemas.openxmlformats.org/officeDocument/2006/relationships/slideLayout" Target="../slideLayouts/slideLayout2.xml"/><Relationship Id="rId10" Type="http://schemas.openxmlformats.org/officeDocument/2006/relationships/image" Target="../media/image22.sv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notesSlide" Target="../notesSlides/notesSlide2.xml"/><Relationship Id="rId17" Type="http://schemas.openxmlformats.org/officeDocument/2006/relationships/slideLayout" Target="../slideLayouts/slideLayout2.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1" Type="http://schemas.openxmlformats.org/officeDocument/2006/relationships/notesSlide" Target="../notesSlides/notesSlide6.xml"/><Relationship Id="rId20" Type="http://schemas.openxmlformats.org/officeDocument/2006/relationships/slideLayout" Target="../slideLayouts/slideLayout5.xml"/><Relationship Id="rId2" Type="http://schemas.openxmlformats.org/officeDocument/2006/relationships/tags" Target="../tags/tag18.xml"/><Relationship Id="rId19" Type="http://schemas.openxmlformats.org/officeDocument/2006/relationships/image" Target="../media/image4.svg"/><Relationship Id="rId18" Type="http://schemas.openxmlformats.org/officeDocument/2006/relationships/image" Target="../media/image3.png"/><Relationship Id="rId17" Type="http://schemas.openxmlformats.org/officeDocument/2006/relationships/image" Target="../media/image2.svg"/><Relationship Id="rId16" Type="http://schemas.openxmlformats.org/officeDocument/2006/relationships/image" Target="../media/image1.png"/><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4" Type="http://schemas.openxmlformats.org/officeDocument/2006/relationships/notesSlide" Target="../notesSlides/notesSlide7.xml"/><Relationship Id="rId13" Type="http://schemas.openxmlformats.org/officeDocument/2006/relationships/slideLayout" Target="../slideLayouts/slideLayout5.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8" Type="http://schemas.openxmlformats.org/officeDocument/2006/relationships/notesSlide" Target="../notesSlides/notesSlide9.xml"/><Relationship Id="rId17" Type="http://schemas.openxmlformats.org/officeDocument/2006/relationships/slideLayout" Target="../slideLayouts/slideLayout2.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46819" y="3290235"/>
            <a:ext cx="6498361" cy="1405289"/>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46819" y="1520791"/>
            <a:ext cx="6498361" cy="1405289"/>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55006" y="2088682"/>
            <a:ext cx="8681988" cy="244481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429635" y="3634105"/>
            <a:ext cx="5531485" cy="398780"/>
          </a:xfrm>
          <a:prstGeom prst="rect">
            <a:avLst/>
          </a:prstGeom>
          <a:noFill/>
        </p:spPr>
        <p:txBody>
          <a:bodyPr wrap="square" rtlCol="0">
            <a:spAutoFit/>
          </a:bodyPr>
          <a:lstStyle/>
          <a:p>
            <a:pPr algn="dist"/>
            <a:r>
              <a:rPr lang="zh-CN" altLang="en-US" sz="2000" dirty="0">
                <a:solidFill>
                  <a:schemeClr val="bg1">
                    <a:lumMod val="50000"/>
                  </a:schemeClr>
                </a:solidFill>
                <a:latin typeface="Times New Roman" panose="02020603050405020304" charset="0"/>
                <a:ea typeface="站酷小薇LOGO体" panose="02010600010101010101" pitchFamily="2" charset="-122"/>
                <a:cs typeface="Times New Roman" panose="02020603050405020304" charset="0"/>
              </a:rPr>
              <a:t>International Economic Law Presentation</a:t>
            </a:r>
            <a:endParaRPr lang="zh-CN" altLang="en-US" sz="2000" dirty="0">
              <a:solidFill>
                <a:schemeClr val="bg1">
                  <a:lumMod val="50000"/>
                </a:schemeClr>
              </a:solidFill>
              <a:latin typeface="Times New Roman" panose="02020603050405020304" charset="0"/>
              <a:ea typeface="站酷小薇LOGO体" panose="02010600010101010101" pitchFamily="2" charset="-122"/>
              <a:cs typeface="Times New Roman" panose="02020603050405020304" charset="0"/>
            </a:endParaRPr>
          </a:p>
        </p:txBody>
      </p:sp>
      <p:sp>
        <p:nvSpPr>
          <p:cNvPr id="11" name="文本框 10"/>
          <p:cNvSpPr txBox="1"/>
          <p:nvPr/>
        </p:nvSpPr>
        <p:spPr>
          <a:xfrm>
            <a:off x="3241305" y="2314912"/>
            <a:ext cx="5719813" cy="1198880"/>
          </a:xfrm>
          <a:prstGeom prst="rect">
            <a:avLst/>
          </a:prstGeom>
          <a:noFill/>
        </p:spPr>
        <p:txBody>
          <a:bodyPr wrap="square">
            <a:spAutoFit/>
          </a:bodyPr>
          <a:lstStyle/>
          <a:p>
            <a:pPr algn="ctr"/>
            <a:r>
              <a:rPr lang="en-US" altLang="zh-CN" sz="3600" b="0" i="0" dirty="0">
                <a:solidFill>
                  <a:srgbClr val="333333"/>
                </a:solidFill>
                <a:effectLst/>
                <a:latin typeface="黑体" panose="02010609060101010101" charset="-122"/>
                <a:ea typeface="黑体" panose="02010609060101010101" charset="-122"/>
                <a:cs typeface="Alibaba Sans Black" panose="020B0A03020203040204" pitchFamily="34" charset="0"/>
              </a:rPr>
              <a:t>跨境数据流动与隐私保护的冲突及多边解决方案</a:t>
            </a:r>
            <a:endParaRPr lang="en-US" altLang="zh-CN" sz="3600" b="0" i="0" dirty="0">
              <a:solidFill>
                <a:srgbClr val="333333"/>
              </a:solidFill>
              <a:effectLst/>
              <a:latin typeface="黑体" panose="02010609060101010101" charset="-122"/>
              <a:ea typeface="黑体" panose="02010609060101010101" charset="-122"/>
              <a:cs typeface="Alibaba Sans Black" panose="020B0A03020203040204" pitchFamily="34" charset="0"/>
            </a:endParaRPr>
          </a:p>
        </p:txBody>
      </p:sp>
      <p:sp>
        <p:nvSpPr>
          <p:cNvPr id="13" name="文本框 12"/>
          <p:cNvSpPr txBox="1"/>
          <p:nvPr/>
        </p:nvSpPr>
        <p:spPr>
          <a:xfrm>
            <a:off x="5120700" y="5524900"/>
            <a:ext cx="1960880" cy="706755"/>
          </a:xfrm>
          <a:prstGeom prst="rect">
            <a:avLst/>
          </a:prstGeom>
          <a:noFill/>
        </p:spPr>
        <p:txBody>
          <a:bodyPr wrap="none" rtlCol="0">
            <a:spAutoFit/>
          </a:bodyPr>
          <a:lstStyle/>
          <a:p>
            <a:r>
              <a:rPr lang="zh-CN" altLang="en-US" sz="2000" dirty="0">
                <a:latin typeface="黑体" panose="02010609060101010101" charset="-122"/>
                <a:ea typeface="黑体" panose="02010609060101010101" charset="-122"/>
                <a:cs typeface="黑体" panose="02010609060101010101" charset="-122"/>
              </a:rPr>
              <a:t>汇报人：付政烨</a:t>
            </a:r>
            <a:endParaRPr lang="zh-CN" altLang="en-US" sz="2000" dirty="0">
              <a:latin typeface="黑体" panose="02010609060101010101" charset="-122"/>
              <a:ea typeface="黑体" panose="02010609060101010101" charset="-122"/>
              <a:cs typeface="黑体" panose="02010609060101010101" charset="-122"/>
            </a:endParaRPr>
          </a:p>
          <a:p>
            <a:r>
              <a:rPr lang="zh-CN" altLang="en-US" sz="2000" dirty="0">
                <a:latin typeface="黑体" panose="02010609060101010101" charset="-122"/>
                <a:ea typeface="黑体" panose="02010609060101010101" charset="-122"/>
                <a:cs typeface="黑体" panose="02010609060101010101" charset="-122"/>
              </a:rPr>
              <a:t>学号：</a:t>
            </a:r>
            <a:r>
              <a:rPr lang="en-US" altLang="zh-CN" sz="2000" dirty="0">
                <a:latin typeface="黑体" panose="02010609060101010101" charset="-122"/>
                <a:ea typeface="黑体" panose="02010609060101010101" charset="-122"/>
                <a:cs typeface="黑体" panose="02010609060101010101" charset="-122"/>
              </a:rPr>
              <a:t> 2113203</a:t>
            </a:r>
            <a:endParaRPr lang="en-US" altLang="zh-CN" sz="2000" dirty="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66632" y="2241181"/>
            <a:ext cx="2023110" cy="337185"/>
          </a:xfrm>
          <a:prstGeom prst="rect">
            <a:avLst/>
          </a:prstGeom>
          <a:noFill/>
        </p:spPr>
        <p:txBody>
          <a:bodyPr wrap="none" rtlCol="0">
            <a:spAutoFit/>
          </a:bodyPr>
          <a:lstStyle>
            <a:defPPr>
              <a:defRPr lang="zh-CN"/>
            </a:defPPr>
            <a:lvl1pPr>
              <a:defRPr>
                <a:latin typeface="思源黑体 CN Normal" panose="020B0400000000000000" pitchFamily="34" charset="-122"/>
                <a:ea typeface="思源黑体 CN Normal" panose="020B0400000000000000" pitchFamily="34" charset="-122"/>
              </a:defRPr>
            </a:lvl1pPr>
          </a:lstStyle>
          <a:p>
            <a:pPr algn="l"/>
            <a:r>
              <a:rPr lang="zh-CN" altLang="en-US" sz="1600" dirty="0">
                <a:latin typeface="Times New Roman" panose="02020603050405020304" charset="0"/>
                <a:cs typeface="Times New Roman" panose="02020603050405020304" charset="0"/>
              </a:rPr>
              <a:t>EU-US Privacy Shield</a:t>
            </a:r>
            <a:endParaRPr lang="zh-CN" altLang="en-US" sz="1600" dirty="0">
              <a:latin typeface="Times New Roman" panose="02020603050405020304" charset="0"/>
              <a:cs typeface="Times New Roman" panose="02020603050405020304" charset="0"/>
            </a:endParaRPr>
          </a:p>
        </p:txBody>
      </p:sp>
      <p:sp>
        <p:nvSpPr>
          <p:cNvPr id="9" name="文本框 8"/>
          <p:cNvSpPr txBox="1"/>
          <p:nvPr/>
        </p:nvSpPr>
        <p:spPr>
          <a:xfrm>
            <a:off x="939962" y="1761132"/>
            <a:ext cx="2468880" cy="460375"/>
          </a:xfrm>
          <a:prstGeom prst="rect">
            <a:avLst/>
          </a:prstGeom>
          <a:noFill/>
        </p:spPr>
        <p:txBody>
          <a:bodyPr wrap="none" rtlCol="0">
            <a:spAutoFit/>
          </a:bodyPr>
          <a:lstStyle/>
          <a:p>
            <a:pPr algn="l"/>
            <a:r>
              <a:rPr lang="en-US" altLang="zh-CN" sz="2400" dirty="0">
                <a:solidFill>
                  <a:schemeClr val="tx1">
                    <a:lumMod val="75000"/>
                    <a:lumOff val="25000"/>
                  </a:schemeClr>
                </a:solidFill>
                <a:latin typeface="黑体" panose="02010609060101010101" charset="-122"/>
                <a:ea typeface="黑体" panose="02010609060101010101" charset="-122"/>
                <a:cs typeface="黑体" panose="02010609060101010101" charset="-122"/>
              </a:rPr>
              <a:t>欧盟-美国隐私盾</a:t>
            </a:r>
            <a:endParaRPr lang="zh-CN" altLang="en-US" sz="2400" dirty="0">
              <a:solidFill>
                <a:schemeClr val="tx1">
                  <a:lumMod val="75000"/>
                  <a:lumOff val="25000"/>
                </a:schemeClr>
              </a:solidFill>
              <a:latin typeface="黑体" panose="02010609060101010101" charset="-122"/>
              <a:ea typeface="黑体" panose="02010609060101010101" charset="-122"/>
              <a:cs typeface="黑体" panose="02010609060101010101" charset="-122"/>
            </a:endParaRPr>
          </a:p>
        </p:txBody>
      </p:sp>
      <p:sp>
        <p:nvSpPr>
          <p:cNvPr id="11" name="矩形 10"/>
          <p:cNvSpPr/>
          <p:nvPr/>
        </p:nvSpPr>
        <p:spPr>
          <a:xfrm>
            <a:off x="3449955" y="1745615"/>
            <a:ext cx="7699375" cy="1050925"/>
          </a:xfrm>
          <a:prstGeom prst="rect">
            <a:avLst/>
          </a:prstGeom>
        </p:spPr>
        <p:txBody>
          <a:bodyPr wrap="square">
            <a:spAutoFit/>
          </a:bodyPr>
          <a:lstStyle/>
          <a:p>
            <a:pPr>
              <a:lnSpc>
                <a:spcPct val="130000"/>
              </a:lnSpc>
            </a:pPr>
            <a:r>
              <a:rPr lang="en-US" altLang="zh-CN" sz="1600">
                <a:solidFill>
                  <a:schemeClr val="tx1">
                    <a:lumMod val="85000"/>
                    <a:lumOff val="15000"/>
                  </a:schemeClr>
                </a:solidFill>
                <a:latin typeface="黑体" panose="02010609060101010101" charset="-122"/>
                <a:ea typeface="黑体" panose="02010609060101010101" charset="-122"/>
                <a:cs typeface="黑体" panose="02010609060101010101" charset="-122"/>
              </a:rPr>
              <a:t>《欧盟-美国隐私盾》是欧盟与美国于2016年达成的双边数据传输协议，旨在解决跨大西洋数据流动过程中关于隐私保护的矛盾问题。</a:t>
            </a:r>
            <a:r>
              <a:rPr lang="zh-CN" altLang="en-US" sz="1600">
                <a:solidFill>
                  <a:schemeClr val="tx1">
                    <a:lumMod val="85000"/>
                    <a:lumOff val="15000"/>
                  </a:schemeClr>
                </a:solidFill>
                <a:latin typeface="黑体" panose="02010609060101010101" charset="-122"/>
                <a:ea typeface="黑体" panose="02010609060101010101" charset="-122"/>
                <a:cs typeface="黑体" panose="02010609060101010101" charset="-122"/>
              </a:rPr>
              <a:t>其</a:t>
            </a:r>
            <a:r>
              <a:rPr lang="en-US" altLang="zh-CN" sz="1600">
                <a:solidFill>
                  <a:schemeClr val="tx1">
                    <a:lumMod val="85000"/>
                    <a:lumOff val="15000"/>
                  </a:schemeClr>
                </a:solidFill>
                <a:latin typeface="黑体" panose="02010609060101010101" charset="-122"/>
                <a:ea typeface="黑体" panose="02010609060101010101" charset="-122"/>
                <a:cs typeface="黑体" panose="02010609060101010101" charset="-122"/>
              </a:rPr>
              <a:t>核心目标是确保欧盟公民的数据在传输到美国时能够获得与欧盟境内相同水平的隐私保护。</a:t>
            </a:r>
            <a:endParaRPr lang="en-US" altLang="zh-CN" sz="160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sp>
        <p:nvSpPr>
          <p:cNvPr id="12" name="矩形 11"/>
          <p:cNvSpPr/>
          <p:nvPr>
            <p:custDataLst>
              <p:tags r:id="rId1"/>
            </p:custDataLst>
          </p:nvPr>
        </p:nvSpPr>
        <p:spPr>
          <a:xfrm>
            <a:off x="993675" y="3423655"/>
            <a:ext cx="2283043" cy="2198450"/>
          </a:xfrm>
          <a:prstGeom prst="rect">
            <a:avLst/>
          </a:prstGeom>
          <a:noFill/>
          <a:ln w="190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2"/>
            </p:custDataLst>
          </p:nvPr>
        </p:nvSpPr>
        <p:spPr>
          <a:xfrm>
            <a:off x="1276537" y="4340349"/>
            <a:ext cx="1714500" cy="398780"/>
          </a:xfrm>
          <a:prstGeom prst="rect">
            <a:avLst/>
          </a:prstGeom>
          <a:noFill/>
        </p:spPr>
        <p:txBody>
          <a:bodyPr wrap="none" rtlCol="0">
            <a:spAutoFit/>
          </a:bodyPr>
          <a:lstStyle/>
          <a:p>
            <a:pPr algn="l"/>
            <a:r>
              <a:rPr lang="zh-CN" altLang="en-US" sz="2000" b="1" dirty="0">
                <a:latin typeface="黑体" panose="02010609060101010101" charset="-122"/>
                <a:ea typeface="黑体" panose="02010609060101010101" charset="-122"/>
              </a:rPr>
              <a:t>自我认证机制</a:t>
            </a:r>
            <a:endParaRPr lang="zh-CN" altLang="en-US" sz="2000" b="1" dirty="0">
              <a:latin typeface="黑体" panose="02010609060101010101" charset="-122"/>
              <a:ea typeface="黑体" panose="02010609060101010101" charset="-122"/>
            </a:endParaRPr>
          </a:p>
        </p:txBody>
      </p:sp>
      <p:sp>
        <p:nvSpPr>
          <p:cNvPr id="18" name="文本框 17"/>
          <p:cNvSpPr txBox="1"/>
          <p:nvPr>
            <p:custDataLst>
              <p:tags r:id="rId3"/>
            </p:custDataLst>
          </p:nvPr>
        </p:nvSpPr>
        <p:spPr>
          <a:xfrm>
            <a:off x="1212847" y="4739189"/>
            <a:ext cx="1844931" cy="755015"/>
          </a:xfrm>
          <a:prstGeom prst="rect">
            <a:avLst/>
          </a:prstGeom>
          <a:noFill/>
        </p:spPr>
        <p:txBody>
          <a:bodyPr wrap="square">
            <a:spAutoFit/>
          </a:bodyPr>
          <a:lstStyle/>
          <a:p>
            <a:pPr algn="ctr">
              <a:lnSpc>
                <a:spcPct val="120000"/>
              </a:lnSpc>
            </a:pPr>
            <a:r>
              <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企业承诺遵守GDPR类似隐私标准并向商务部申报隐私政策</a:t>
            </a:r>
            <a:endPar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endParaRPr>
          </a:p>
        </p:txBody>
      </p:sp>
      <p:sp>
        <p:nvSpPr>
          <p:cNvPr id="20" name="矩形 19"/>
          <p:cNvSpPr/>
          <p:nvPr>
            <p:custDataLst>
              <p:tags r:id="rId4"/>
            </p:custDataLst>
          </p:nvPr>
        </p:nvSpPr>
        <p:spPr>
          <a:xfrm>
            <a:off x="3665807" y="3423655"/>
            <a:ext cx="2283043" cy="219845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5"/>
            </p:custDataLst>
          </p:nvPr>
        </p:nvSpPr>
        <p:spPr>
          <a:xfrm>
            <a:off x="3942954" y="4339079"/>
            <a:ext cx="1714500" cy="398780"/>
          </a:xfrm>
          <a:prstGeom prst="rect">
            <a:avLst/>
          </a:prstGeom>
          <a:noFill/>
        </p:spPr>
        <p:txBody>
          <a:bodyPr wrap="none" rtlCol="0">
            <a:spAutoFit/>
          </a:bodyPr>
          <a:lstStyle/>
          <a:p>
            <a:pPr algn="l"/>
            <a:r>
              <a:rPr lang="zh-CN" altLang="en-US" sz="2000" b="1" dirty="0">
                <a:latin typeface="黑体" panose="02010609060101010101" charset="-122"/>
                <a:ea typeface="黑体" panose="02010609060101010101" charset="-122"/>
              </a:rPr>
              <a:t>加强执法机制</a:t>
            </a:r>
            <a:endParaRPr lang="zh-CN" altLang="en-US" sz="2000" dirty="0">
              <a:latin typeface="思源黑体 CN Regular" panose="020B0500000000000000" pitchFamily="34" charset="-122"/>
              <a:ea typeface="思源黑体 CN Regular" panose="020B0500000000000000" pitchFamily="34" charset="-122"/>
            </a:endParaRPr>
          </a:p>
        </p:txBody>
      </p:sp>
      <p:sp>
        <p:nvSpPr>
          <p:cNvPr id="22" name="文本框 21"/>
          <p:cNvSpPr txBox="1"/>
          <p:nvPr>
            <p:custDataLst>
              <p:tags r:id="rId6"/>
            </p:custDataLst>
          </p:nvPr>
        </p:nvSpPr>
        <p:spPr>
          <a:xfrm>
            <a:off x="3884979" y="4739189"/>
            <a:ext cx="1844931" cy="755015"/>
          </a:xfrm>
          <a:prstGeom prst="rect">
            <a:avLst/>
          </a:prstGeom>
          <a:noFill/>
        </p:spPr>
        <p:txBody>
          <a:bodyPr wrap="square">
            <a:spAutoFit/>
          </a:bodyPr>
          <a:lstStyle/>
          <a:p>
            <a:pPr algn="ctr">
              <a:lnSpc>
                <a:spcPct val="120000"/>
              </a:lnSpc>
              <a:buClrTx/>
              <a:buSzTx/>
              <a:buFontTx/>
            </a:pPr>
            <a:r>
              <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FTC</a:t>
            </a:r>
            <a:r>
              <a:rPr kumimoji="0" lang="en-US" altLang="zh-CN" sz="1200" b="0" i="0" u="none" strike="noStrike" kern="1200" cap="none" spc="0" normalizeH="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① </a:t>
            </a:r>
            <a:r>
              <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监督企业合规，调查违规并实施制裁，确保严格遵守协议</a:t>
            </a:r>
            <a:endPar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endParaRPr>
          </a:p>
        </p:txBody>
      </p:sp>
      <p:sp>
        <p:nvSpPr>
          <p:cNvPr id="24" name="矩形 23"/>
          <p:cNvSpPr/>
          <p:nvPr>
            <p:custDataLst>
              <p:tags r:id="rId7"/>
            </p:custDataLst>
          </p:nvPr>
        </p:nvSpPr>
        <p:spPr>
          <a:xfrm>
            <a:off x="6265905" y="3423655"/>
            <a:ext cx="2283043" cy="219845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8"/>
            </p:custDataLst>
          </p:nvPr>
        </p:nvSpPr>
        <p:spPr>
          <a:xfrm>
            <a:off x="6553847" y="4339079"/>
            <a:ext cx="1714500" cy="398780"/>
          </a:xfrm>
          <a:prstGeom prst="rect">
            <a:avLst/>
          </a:prstGeom>
          <a:noFill/>
        </p:spPr>
        <p:txBody>
          <a:bodyPr wrap="none" rtlCol="0">
            <a:spAutoFit/>
          </a:bodyPr>
          <a:lstStyle/>
          <a:p>
            <a:pPr algn="l"/>
            <a:r>
              <a:rPr lang="zh-CN" altLang="en-US" sz="2000" b="1" dirty="0">
                <a:latin typeface="黑体" panose="02010609060101010101" charset="-122"/>
                <a:ea typeface="黑体" panose="02010609060101010101" charset="-122"/>
              </a:rPr>
              <a:t>主体权利保护</a:t>
            </a:r>
            <a:endParaRPr lang="zh-CN" altLang="en-US" sz="2000" dirty="0">
              <a:latin typeface="思源黑体 CN Regular" panose="020B0500000000000000" pitchFamily="34" charset="-122"/>
              <a:ea typeface="思源黑体 CN Regular" panose="020B0500000000000000" pitchFamily="34" charset="-122"/>
            </a:endParaRPr>
          </a:p>
        </p:txBody>
      </p:sp>
      <p:sp>
        <p:nvSpPr>
          <p:cNvPr id="26" name="文本框 25"/>
          <p:cNvSpPr txBox="1"/>
          <p:nvPr>
            <p:custDataLst>
              <p:tags r:id="rId9"/>
            </p:custDataLst>
          </p:nvPr>
        </p:nvSpPr>
        <p:spPr>
          <a:xfrm>
            <a:off x="6485077" y="4739189"/>
            <a:ext cx="1844931" cy="755015"/>
          </a:xfrm>
          <a:prstGeom prst="rect">
            <a:avLst/>
          </a:prstGeom>
          <a:noFill/>
        </p:spPr>
        <p:txBody>
          <a:bodyPr wrap="square">
            <a:spAutoFit/>
          </a:bodyPr>
          <a:lstStyle/>
          <a:p>
            <a:pPr algn="ctr">
              <a:lnSpc>
                <a:spcPct val="120000"/>
              </a:lnSpc>
              <a:buClrTx/>
              <a:buSzTx/>
              <a:buFontTx/>
            </a:pPr>
            <a:r>
              <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欧盟公民可投诉企业、寻求仲裁，保障个人数据控制权和保护权</a:t>
            </a:r>
            <a:endPar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endParaRPr>
          </a:p>
        </p:txBody>
      </p:sp>
      <p:sp>
        <p:nvSpPr>
          <p:cNvPr id="28" name="矩形 27"/>
          <p:cNvSpPr/>
          <p:nvPr>
            <p:custDataLst>
              <p:tags r:id="rId10"/>
            </p:custDataLst>
          </p:nvPr>
        </p:nvSpPr>
        <p:spPr>
          <a:xfrm>
            <a:off x="8866003" y="3423655"/>
            <a:ext cx="2283043" cy="219845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custDataLst>
              <p:tags r:id="rId11"/>
            </p:custDataLst>
          </p:nvPr>
        </p:nvSpPr>
        <p:spPr>
          <a:xfrm>
            <a:off x="9223160" y="4339079"/>
            <a:ext cx="1714500" cy="398780"/>
          </a:xfrm>
          <a:prstGeom prst="rect">
            <a:avLst/>
          </a:prstGeom>
          <a:noFill/>
        </p:spPr>
        <p:txBody>
          <a:bodyPr wrap="none" rtlCol="0">
            <a:spAutoFit/>
          </a:bodyPr>
          <a:lstStyle/>
          <a:p>
            <a:pPr algn="l"/>
            <a:r>
              <a:rPr lang="zh-CN" altLang="en-US" sz="2000" b="1" dirty="0">
                <a:latin typeface="黑体" panose="02010609060101010101" charset="-122"/>
                <a:ea typeface="黑体" panose="02010609060101010101" charset="-122"/>
              </a:rPr>
              <a:t>政府访问限制</a:t>
            </a:r>
            <a:endParaRPr lang="zh-CN" altLang="en-US" sz="2000" b="1" dirty="0">
              <a:latin typeface="黑体" panose="02010609060101010101" charset="-122"/>
              <a:ea typeface="黑体" panose="02010609060101010101" charset="-122"/>
            </a:endParaRPr>
          </a:p>
        </p:txBody>
      </p:sp>
      <p:sp>
        <p:nvSpPr>
          <p:cNvPr id="30" name="文本框 29"/>
          <p:cNvSpPr txBox="1"/>
          <p:nvPr>
            <p:custDataLst>
              <p:tags r:id="rId12"/>
            </p:custDataLst>
          </p:nvPr>
        </p:nvSpPr>
        <p:spPr>
          <a:xfrm>
            <a:off x="9085175" y="4739189"/>
            <a:ext cx="1844931" cy="755015"/>
          </a:xfrm>
          <a:prstGeom prst="rect">
            <a:avLst/>
          </a:prstGeom>
          <a:noFill/>
        </p:spPr>
        <p:txBody>
          <a:bodyPr wrap="square">
            <a:spAutoFit/>
          </a:bodyPr>
          <a:lstStyle/>
          <a:p>
            <a:pPr algn="ctr">
              <a:lnSpc>
                <a:spcPct val="120000"/>
              </a:lnSpc>
              <a:buClrTx/>
              <a:buSzTx/>
              <a:buFontTx/>
            </a:pPr>
            <a:r>
              <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rPr>
              <a:t>美国政府仅在必要情况下访问数据，设立独立监察员处理申诉</a:t>
            </a:r>
            <a:endParaRPr kumimoji="0" lang="en-US" altLang="zh-CN" sz="1200" b="0" i="0" u="none" strike="noStrike" kern="1200" cap="none" spc="0" normalizeH="0" baseline="0" noProof="0">
              <a:ln>
                <a:noFill/>
              </a:ln>
              <a:solidFill>
                <a:prstClr val="black">
                  <a:lumMod val="85000"/>
                  <a:lumOff val="15000"/>
                </a:prstClr>
              </a:solidFill>
              <a:effectLst/>
              <a:uLnTx/>
              <a:uFillTx/>
              <a:latin typeface="黑体" panose="02010609060101010101" charset="-122"/>
              <a:ea typeface="黑体" panose="02010609060101010101" charset="-122"/>
              <a:cs typeface="黑体" panose="02010609060101010101" charset="-122"/>
              <a:sym typeface="+mn-lt"/>
            </a:endParaRPr>
          </a:p>
        </p:txBody>
      </p:sp>
      <p:sp>
        <p:nvSpPr>
          <p:cNvPr id="3" name="文本框 2"/>
          <p:cNvSpPr txBox="1"/>
          <p:nvPr/>
        </p:nvSpPr>
        <p:spPr>
          <a:xfrm>
            <a:off x="402590" y="300990"/>
            <a:ext cx="4690110" cy="645160"/>
          </a:xfrm>
          <a:prstGeom prst="rect">
            <a:avLst/>
          </a:prstGeom>
          <a:noFill/>
        </p:spPr>
        <p:txBody>
          <a:bodyPr wrap="square" rtlCol="0">
            <a:spAutoFit/>
          </a:bodyPr>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sym typeface="+mn-ea"/>
              </a:rPr>
              <a:t>现有方案与合作机制</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endParaRPr>
          </a:p>
        </p:txBody>
      </p:sp>
      <p:pic>
        <p:nvPicPr>
          <p:cNvPr id="5" name="图片 4" descr="盾牌"/>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1760220" y="3576955"/>
            <a:ext cx="687705" cy="687705"/>
          </a:xfrm>
          <a:prstGeom prst="rect">
            <a:avLst/>
          </a:prstGeom>
        </p:spPr>
      </p:pic>
      <p:cxnSp>
        <p:nvCxnSpPr>
          <p:cNvPr id="15" name="直接连接符 14"/>
          <p:cNvCxnSpPr/>
          <p:nvPr/>
        </p:nvCxnSpPr>
        <p:spPr>
          <a:xfrm flipV="1">
            <a:off x="511810" y="6097905"/>
            <a:ext cx="5245100" cy="6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511810" y="6111875"/>
            <a:ext cx="5245735" cy="491490"/>
          </a:xfrm>
          <a:prstGeom prst="rect">
            <a:avLst/>
          </a:prstGeom>
          <a:noFill/>
        </p:spPr>
        <p:txBody>
          <a:bodyPr wrap="square" rtlCol="0">
            <a:spAutoFit/>
          </a:bodyPr>
          <a:p>
            <a:pPr algn="l">
              <a:lnSpc>
                <a:spcPct val="130000"/>
              </a:lnSpc>
              <a:buClrTx/>
              <a:buSzTx/>
              <a:buFontTx/>
            </a:pPr>
            <a:r>
              <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rPr>
              <a:t>① FTC是美国联邦贸易委员会（Federal Trade Commission）的简称。它是美国的一个独立执法机构，负责保护消费者权益，防止反竞争行为，并监管商业行为。</a:t>
            </a:r>
            <a:endPar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pic>
        <p:nvPicPr>
          <p:cNvPr id="6" name="图片 5" descr="执法人员"/>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4438650" y="3576955"/>
            <a:ext cx="665480" cy="665480"/>
          </a:xfrm>
          <a:prstGeom prst="rect">
            <a:avLst/>
          </a:prstGeom>
        </p:spPr>
      </p:pic>
      <p:pic>
        <p:nvPicPr>
          <p:cNvPr id="8" name="图片 7" descr="保护地球"/>
          <p:cNvPicPr>
            <a:picLocks noChangeAspect="1"/>
          </p:cNvPicPr>
          <p:nvPr>
            <p:custDataLst>
              <p:tags r:id="rId19"/>
            </p:custDataLst>
          </p:nvPr>
        </p:nvPicPr>
        <p:blipFill>
          <a:blip r:embed="rId20">
            <a:extLst>
              <a:ext uri="{96DAC541-7B7A-43D3-8B79-37D633B846F1}">
                <asvg:svgBlip xmlns:asvg="http://schemas.microsoft.com/office/drawing/2016/SVG/main" r:embed="rId21"/>
              </a:ext>
            </a:extLst>
          </a:blip>
          <a:stretch>
            <a:fillRect/>
          </a:stretch>
        </p:blipFill>
        <p:spPr>
          <a:xfrm>
            <a:off x="7074535" y="3599180"/>
            <a:ext cx="665480" cy="665480"/>
          </a:xfrm>
          <a:prstGeom prst="rect">
            <a:avLst/>
          </a:prstGeom>
        </p:spPr>
      </p:pic>
      <p:pic>
        <p:nvPicPr>
          <p:cNvPr id="10" name="图片 9" descr="政府机关"/>
          <p:cNvPicPr>
            <a:picLocks noChangeAspect="1"/>
          </p:cNvPicPr>
          <p:nvPr>
            <p:custDataLst>
              <p:tags r:id="rId22"/>
            </p:custDataLst>
          </p:nvPr>
        </p:nvPicPr>
        <p:blipFill>
          <a:blip r:embed="rId23">
            <a:extLst>
              <a:ext uri="{96DAC541-7B7A-43D3-8B79-37D633B846F1}">
                <asvg:svgBlip xmlns:asvg="http://schemas.microsoft.com/office/drawing/2016/SVG/main" r:embed="rId24"/>
              </a:ext>
            </a:extLst>
          </a:blip>
          <a:stretch>
            <a:fillRect/>
          </a:stretch>
        </p:blipFill>
        <p:spPr>
          <a:xfrm>
            <a:off x="9746615" y="3553460"/>
            <a:ext cx="688975" cy="68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836659" y="2801418"/>
            <a:ext cx="6508521" cy="0"/>
            <a:chOff x="2836659" y="3718560"/>
            <a:chExt cx="6508521" cy="0"/>
          </a:xfrm>
        </p:grpSpPr>
        <p:cxnSp>
          <p:nvCxnSpPr>
            <p:cNvPr id="23" name="直接连接符 22"/>
            <p:cNvCxnSpPr/>
            <p:nvPr/>
          </p:nvCxnSpPr>
          <p:spPr>
            <a:xfrm>
              <a:off x="283665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0711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55006" y="1838960"/>
            <a:ext cx="8681988" cy="18796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83285" y="3489159"/>
            <a:ext cx="4236689" cy="768350"/>
          </a:xfrm>
          <a:prstGeom prst="rect">
            <a:avLst/>
          </a:prstGeom>
          <a:noFill/>
        </p:spPr>
        <p:txBody>
          <a:bodyPr wrap="square" rtlCol="0">
            <a:spAutoFit/>
          </a:bodyPr>
          <a:lstStyle/>
          <a:p>
            <a:pPr algn="ctr"/>
            <a:r>
              <a:rPr lang="zh-CN" altLang="en-US" sz="4400" dirty="0">
                <a:solidFill>
                  <a:schemeClr val="tx1">
                    <a:lumMod val="75000"/>
                    <a:lumOff val="25000"/>
                  </a:schemeClr>
                </a:solidFill>
                <a:latin typeface="宋体" panose="02010600030101010101" pitchFamily="2" charset="-122"/>
                <a:ea typeface="宋体" panose="02010600030101010101" pitchFamily="2" charset="-122"/>
                <a:sym typeface="+mn-ea"/>
              </a:rPr>
              <a:t>未来展望与建议</a:t>
            </a:r>
            <a:endParaRPr lang="zh-CN" altLang="en-US" sz="4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9" name="文本框 18"/>
          <p:cNvSpPr txBox="1"/>
          <p:nvPr/>
        </p:nvSpPr>
        <p:spPr>
          <a:xfrm>
            <a:off x="3231013" y="2318638"/>
            <a:ext cx="5719813" cy="1322070"/>
          </a:xfrm>
          <a:prstGeom prst="rect">
            <a:avLst/>
          </a:prstGeom>
          <a:noFill/>
        </p:spPr>
        <p:txBody>
          <a:bodyPr wrap="square">
            <a:spAutoFit/>
          </a:bodyPr>
          <a:lstStyle/>
          <a:p>
            <a:pPr algn="ctr"/>
            <a:r>
              <a:rPr lang="en-US" altLang="zh-CN" sz="8000" b="1" i="0" dirty="0">
                <a:solidFill>
                  <a:schemeClr val="tx1">
                    <a:lumMod val="75000"/>
                    <a:lumOff val="25000"/>
                  </a:schemeClr>
                </a:solidFill>
                <a:effectLst/>
                <a:latin typeface="Times New Roman" panose="02020603050405020304" charset="0"/>
                <a:cs typeface="Times New Roman" panose="02020603050405020304" charset="0"/>
              </a:rPr>
              <a:t>04</a:t>
            </a:r>
            <a:endParaRPr lang="zh-CN" altLang="en-US" sz="8000" b="1" dirty="0">
              <a:solidFill>
                <a:schemeClr val="tx1">
                  <a:lumMod val="75000"/>
                  <a:lumOff val="25000"/>
                </a:schemeClr>
              </a:solidFill>
              <a:latin typeface="Times New Roman" panose="02020603050405020304" charset="0"/>
              <a:cs typeface="Times New Roman" panose="02020603050405020304" charset="0"/>
            </a:endParaRPr>
          </a:p>
        </p:txBody>
      </p:sp>
      <p:sp>
        <p:nvSpPr>
          <p:cNvPr id="27" name="等腰三角形 26"/>
          <p:cNvSpPr/>
          <p:nvPr/>
        </p:nvSpPr>
        <p:spPr>
          <a:xfrm>
            <a:off x="5947663" y="4421056"/>
            <a:ext cx="296673" cy="255753"/>
          </a:xfrm>
          <a:prstGeom prst="triangle">
            <a:avLst/>
          </a:prstGeom>
          <a:solidFill>
            <a:srgbClr val="59595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916680" y="2184399"/>
            <a:ext cx="4362500" cy="2511125"/>
            <a:chOff x="4191000" y="2145365"/>
            <a:chExt cx="3667760" cy="2763520"/>
          </a:xfrm>
        </p:grpSpPr>
        <p:cxnSp>
          <p:nvCxnSpPr>
            <p:cNvPr id="29" name="直接连接符 28"/>
            <p:cNvCxnSpPr/>
            <p:nvPr/>
          </p:nvCxnSpPr>
          <p:spPr>
            <a:xfrm>
              <a:off x="4191000" y="490888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91000" y="214536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2590" y="300990"/>
            <a:ext cx="3743960"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sym typeface="+mn-ea"/>
              </a:rPr>
              <a:t>未来展望与建议</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6" name="椭圆 5"/>
          <p:cNvSpPr/>
          <p:nvPr/>
        </p:nvSpPr>
        <p:spPr>
          <a:xfrm>
            <a:off x="4443565" y="2376644"/>
            <a:ext cx="3300610" cy="3300610"/>
          </a:xfrm>
          <a:prstGeom prst="ellipse">
            <a:avLst/>
          </a:prstGeom>
          <a:no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8" name="椭圆 7"/>
          <p:cNvSpPr/>
          <p:nvPr/>
        </p:nvSpPr>
        <p:spPr>
          <a:xfrm>
            <a:off x="5651213" y="1823643"/>
            <a:ext cx="889573" cy="889573"/>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9" name="椭圆 8"/>
          <p:cNvSpPr/>
          <p:nvPr/>
        </p:nvSpPr>
        <p:spPr>
          <a:xfrm>
            <a:off x="4045640" y="3147650"/>
            <a:ext cx="889573" cy="889573"/>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10" name="椭圆 9"/>
          <p:cNvSpPr/>
          <p:nvPr/>
        </p:nvSpPr>
        <p:spPr>
          <a:xfrm>
            <a:off x="4612211" y="4891740"/>
            <a:ext cx="889573" cy="889573"/>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731314" y="4891740"/>
            <a:ext cx="889573" cy="889573"/>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12" name="椭圆 11"/>
          <p:cNvSpPr/>
          <p:nvPr/>
        </p:nvSpPr>
        <p:spPr>
          <a:xfrm>
            <a:off x="7249273" y="3147650"/>
            <a:ext cx="889573" cy="889573"/>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744460" y="5440680"/>
            <a:ext cx="2388235" cy="829945"/>
          </a:xfrm>
          <a:prstGeom prst="rect">
            <a:avLst/>
          </a:prstGeom>
          <a:noFill/>
        </p:spPr>
        <p:txBody>
          <a:bodyPr wrap="square" rtlCol="0">
            <a:spAutoFit/>
          </a:bodyPr>
          <a:lstStyle/>
          <a:p>
            <a:pPr algn="ctr">
              <a:buClrTx/>
              <a:buSzTx/>
              <a:buFontTx/>
            </a:pPr>
            <a:r>
              <a:rPr lang="zh-CN" altLang="en-US" sz="2400" b="1" dirty="0">
                <a:latin typeface="黑体" panose="02010609060101010101" charset="-122"/>
                <a:ea typeface="黑体" panose="02010609060101010101" charset="-122"/>
              </a:rPr>
              <a:t>发展中国家的公平参与</a:t>
            </a:r>
            <a:endParaRPr lang="zh-CN" altLang="en-US" sz="2400" b="1" dirty="0">
              <a:latin typeface="黑体" panose="02010609060101010101" charset="-122"/>
              <a:ea typeface="黑体" panose="02010609060101010101" charset="-122"/>
            </a:endParaRPr>
          </a:p>
        </p:txBody>
      </p:sp>
      <p:sp>
        <p:nvSpPr>
          <p:cNvPr id="24" name="文本框 23"/>
          <p:cNvSpPr txBox="1"/>
          <p:nvPr/>
        </p:nvSpPr>
        <p:spPr>
          <a:xfrm>
            <a:off x="8198485" y="3207385"/>
            <a:ext cx="2032000" cy="829945"/>
          </a:xfrm>
          <a:prstGeom prst="rect">
            <a:avLst/>
          </a:prstGeom>
          <a:noFill/>
        </p:spPr>
        <p:txBody>
          <a:bodyPr wrap="square" rtlCol="0">
            <a:spAutoFit/>
          </a:bodyPr>
          <a:lstStyle/>
          <a:p>
            <a:pPr algn="ctr">
              <a:buClrTx/>
              <a:buSzTx/>
              <a:buFontTx/>
            </a:pPr>
            <a:r>
              <a:rPr lang="zh-CN" altLang="en-US" sz="2400" b="1" dirty="0">
                <a:latin typeface="黑体" panose="02010609060101010101" charset="-122"/>
                <a:ea typeface="黑体" panose="02010609060101010101" charset="-122"/>
              </a:rPr>
              <a:t>推进全球隐私标准趋同</a:t>
            </a:r>
            <a:endParaRPr lang="zh-CN" altLang="en-US" sz="2400" b="1" dirty="0">
              <a:latin typeface="黑体" panose="02010609060101010101" charset="-122"/>
              <a:ea typeface="黑体" panose="02010609060101010101" charset="-122"/>
            </a:endParaRPr>
          </a:p>
        </p:txBody>
      </p:sp>
      <p:sp>
        <p:nvSpPr>
          <p:cNvPr id="26" name="文本框 25"/>
          <p:cNvSpPr txBox="1"/>
          <p:nvPr/>
        </p:nvSpPr>
        <p:spPr>
          <a:xfrm>
            <a:off x="1640205" y="3207385"/>
            <a:ext cx="2368550" cy="829945"/>
          </a:xfrm>
          <a:prstGeom prst="rect">
            <a:avLst/>
          </a:prstGeom>
          <a:noFill/>
        </p:spPr>
        <p:txBody>
          <a:bodyPr wrap="square" rtlCol="0">
            <a:spAutoFit/>
          </a:bodyPr>
          <a:lstStyle/>
          <a:p>
            <a:pPr algn="ctr"/>
            <a:r>
              <a:rPr lang="zh-CN" altLang="en-US" sz="2400" b="1" dirty="0">
                <a:latin typeface="黑体" panose="02010609060101010101" charset="-122"/>
                <a:ea typeface="黑体" panose="02010609060101010101" charset="-122"/>
              </a:rPr>
              <a:t>灵活的隐私保护机制</a:t>
            </a:r>
            <a:endParaRPr lang="zh-CN" altLang="en-US" sz="2400" b="1" dirty="0">
              <a:latin typeface="黑体" panose="02010609060101010101" charset="-122"/>
              <a:ea typeface="黑体" panose="02010609060101010101" charset="-122"/>
            </a:endParaRPr>
          </a:p>
        </p:txBody>
      </p:sp>
      <p:sp>
        <p:nvSpPr>
          <p:cNvPr id="28" name="文本框 27"/>
          <p:cNvSpPr txBox="1"/>
          <p:nvPr/>
        </p:nvSpPr>
        <p:spPr>
          <a:xfrm>
            <a:off x="4659630" y="1283970"/>
            <a:ext cx="2842895" cy="460375"/>
          </a:xfrm>
          <a:prstGeom prst="rect">
            <a:avLst/>
          </a:prstGeom>
          <a:noFill/>
        </p:spPr>
        <p:txBody>
          <a:bodyPr wrap="square" rtlCol="0">
            <a:spAutoFit/>
          </a:bodyPr>
          <a:lstStyle/>
          <a:p>
            <a:pPr algn="ctr">
              <a:buClrTx/>
              <a:buSzTx/>
              <a:buFontTx/>
            </a:pPr>
            <a:r>
              <a:rPr lang="zh-CN" altLang="en-US" sz="2400" b="1" dirty="0">
                <a:latin typeface="黑体" panose="02010609060101010101" charset="-122"/>
                <a:ea typeface="黑体" panose="02010609060101010101" charset="-122"/>
              </a:rPr>
              <a:t>多边合作解决冲突</a:t>
            </a:r>
            <a:endParaRPr lang="zh-CN" altLang="en-US" sz="2400" b="1" dirty="0">
              <a:latin typeface="黑体" panose="02010609060101010101" charset="-122"/>
              <a:ea typeface="黑体" panose="02010609060101010101" charset="-122"/>
            </a:endParaRPr>
          </a:p>
        </p:txBody>
      </p:sp>
      <p:sp>
        <p:nvSpPr>
          <p:cNvPr id="3" name="文本框 2"/>
          <p:cNvSpPr txBox="1"/>
          <p:nvPr/>
        </p:nvSpPr>
        <p:spPr>
          <a:xfrm>
            <a:off x="2249170" y="5440680"/>
            <a:ext cx="2287270" cy="829945"/>
          </a:xfrm>
          <a:prstGeom prst="rect">
            <a:avLst/>
          </a:prstGeom>
        </p:spPr>
        <p:txBody>
          <a:bodyPr wrap="square">
            <a:spAutoFit/>
          </a:bodyPr>
          <a:p>
            <a:pPr algn="ctr">
              <a:buClrTx/>
              <a:buSzTx/>
              <a:buFontTx/>
            </a:pPr>
            <a:r>
              <a:rPr lang="zh-CN" altLang="en-US" sz="2400" b="1" dirty="0">
                <a:latin typeface="Times New Roman" panose="02020603050405020304" charset="0"/>
                <a:ea typeface="黑体" panose="02010609060101010101" charset="-122"/>
                <a:cs typeface="Times New Roman" panose="02020603050405020304" charset="0"/>
              </a:rPr>
              <a:t>OECD</a:t>
            </a:r>
            <a:r>
              <a:rPr lang="zh-CN" altLang="en-US" sz="2400" b="1" dirty="0">
                <a:latin typeface="黑体" panose="02010609060101010101" charset="-122"/>
                <a:ea typeface="黑体" panose="02010609060101010101" charset="-122"/>
              </a:rPr>
              <a:t>与</a:t>
            </a:r>
            <a:r>
              <a:rPr lang="zh-CN" altLang="en-US" sz="2400" b="1" dirty="0">
                <a:latin typeface="Times New Roman" panose="02020603050405020304" charset="0"/>
                <a:ea typeface="黑体" panose="02010609060101010101" charset="-122"/>
                <a:cs typeface="Times New Roman" panose="02020603050405020304" charset="0"/>
              </a:rPr>
              <a:t>APEC</a:t>
            </a:r>
            <a:r>
              <a:rPr lang="zh-CN" altLang="en-US" sz="2400" b="1" dirty="0">
                <a:latin typeface="黑体" panose="02010609060101010101" charset="-122"/>
                <a:ea typeface="黑体" panose="02010609060101010101" charset="-122"/>
              </a:rPr>
              <a:t>的角色</a:t>
            </a:r>
            <a:endParaRPr lang="zh-CN" altLang="en-US" sz="2400" b="1" dirty="0">
              <a:latin typeface="黑体" panose="02010609060101010101" charset="-122"/>
              <a:ea typeface="黑体" panose="02010609060101010101" charset="-122"/>
            </a:endParaRPr>
          </a:p>
        </p:txBody>
      </p:sp>
      <p:pic>
        <p:nvPicPr>
          <p:cNvPr id="5" name="图片 4" descr="团队合作"/>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836920" y="2000250"/>
            <a:ext cx="537845" cy="537845"/>
          </a:xfrm>
          <a:prstGeom prst="rect">
            <a:avLst/>
          </a:prstGeom>
        </p:spPr>
      </p:pic>
      <p:pic>
        <p:nvPicPr>
          <p:cNvPr id="7" name="图片 6" descr="保护"/>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6080" y="3322955"/>
            <a:ext cx="577850" cy="577850"/>
          </a:xfrm>
          <a:prstGeom prst="rect">
            <a:avLst/>
          </a:prstGeom>
        </p:spPr>
      </p:pic>
      <p:pic>
        <p:nvPicPr>
          <p:cNvPr id="13" name="图片 12" descr="全球"/>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31075" y="3228340"/>
            <a:ext cx="728345" cy="728345"/>
          </a:xfrm>
          <a:prstGeom prst="rect">
            <a:avLst/>
          </a:prstGeom>
        </p:spPr>
      </p:pic>
      <p:pic>
        <p:nvPicPr>
          <p:cNvPr id="14" name="图片 13" descr="人"/>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68160" y="5001260"/>
            <a:ext cx="656590" cy="656590"/>
          </a:xfrm>
          <a:prstGeom prst="rect">
            <a:avLst/>
          </a:prstGeom>
        </p:spPr>
      </p:pic>
      <p:pic>
        <p:nvPicPr>
          <p:cNvPr id="15" name="图片 14" descr="组织"/>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830" y="5041900"/>
            <a:ext cx="654685" cy="654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55006" y="2088682"/>
            <a:ext cx="8681988" cy="244481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241305" y="2314912"/>
            <a:ext cx="5719813" cy="1198880"/>
          </a:xfrm>
          <a:prstGeom prst="rect">
            <a:avLst/>
          </a:prstGeom>
          <a:noFill/>
        </p:spPr>
        <p:txBody>
          <a:bodyPr wrap="square">
            <a:spAutoFit/>
          </a:bodyPr>
          <a:lstStyle/>
          <a:p>
            <a:pPr algn="ctr"/>
            <a:r>
              <a:rPr lang="zh-CN" altLang="en-US" sz="7200" b="0" i="0" dirty="0">
                <a:solidFill>
                  <a:srgbClr val="333333"/>
                </a:solidFill>
                <a:effectLst/>
                <a:latin typeface="黑体" panose="02010609060101010101" charset="-122"/>
                <a:ea typeface="黑体" panose="02010609060101010101" charset="-122"/>
                <a:cs typeface="Alibaba Sans Black" panose="020B0A03020203040204" pitchFamily="34" charset="0"/>
              </a:rPr>
              <a:t>欢迎批评指正</a:t>
            </a:r>
            <a:endParaRPr lang="zh-CN" altLang="en-US" sz="7200" b="0" i="0" dirty="0">
              <a:solidFill>
                <a:srgbClr val="333333"/>
              </a:solidFill>
              <a:effectLst/>
              <a:latin typeface="黑体" panose="02010609060101010101" charset="-122"/>
              <a:ea typeface="黑体" panose="02010609060101010101" charset="-122"/>
              <a:cs typeface="Alibaba Sans Black" panose="020B0A03020203040204" pitchFamily="34" charset="0"/>
            </a:endParaRPr>
          </a:p>
        </p:txBody>
      </p:sp>
      <p:cxnSp>
        <p:nvCxnSpPr>
          <p:cNvPr id="15" name="直接连接符 14"/>
          <p:cNvCxnSpPr/>
          <p:nvPr/>
        </p:nvCxnSpPr>
        <p:spPr>
          <a:xfrm>
            <a:off x="1600199" y="3022599"/>
            <a:ext cx="148481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111342" y="3022599"/>
            <a:ext cx="148481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20700" y="5524900"/>
            <a:ext cx="1960880" cy="706755"/>
          </a:xfrm>
          <a:prstGeom prst="rect">
            <a:avLst/>
          </a:prstGeom>
          <a:noFill/>
        </p:spPr>
        <p:txBody>
          <a:bodyPr wrap="none" rtlCol="0">
            <a:spAutoFit/>
          </a:bodyPr>
          <a:p>
            <a:r>
              <a:rPr lang="zh-CN" altLang="en-US" sz="2000" dirty="0">
                <a:latin typeface="黑体" panose="02010609060101010101" charset="-122"/>
                <a:ea typeface="黑体" panose="02010609060101010101" charset="-122"/>
                <a:cs typeface="黑体" panose="02010609060101010101" charset="-122"/>
              </a:rPr>
              <a:t>汇报人：付政烨</a:t>
            </a:r>
            <a:endParaRPr lang="zh-CN" altLang="en-US" sz="2000" dirty="0">
              <a:latin typeface="黑体" panose="02010609060101010101" charset="-122"/>
              <a:ea typeface="黑体" panose="02010609060101010101" charset="-122"/>
              <a:cs typeface="黑体" panose="02010609060101010101" charset="-122"/>
            </a:endParaRPr>
          </a:p>
          <a:p>
            <a:r>
              <a:rPr lang="zh-CN" altLang="en-US" sz="2000" dirty="0">
                <a:latin typeface="黑体" panose="02010609060101010101" charset="-122"/>
                <a:ea typeface="黑体" panose="02010609060101010101" charset="-122"/>
                <a:cs typeface="黑体" panose="02010609060101010101" charset="-122"/>
              </a:rPr>
              <a:t>学号：</a:t>
            </a:r>
            <a:r>
              <a:rPr lang="en-US" altLang="zh-CN" sz="2000" dirty="0">
                <a:latin typeface="黑体" panose="02010609060101010101" charset="-122"/>
                <a:ea typeface="黑体" panose="02010609060101010101" charset="-122"/>
                <a:cs typeface="黑体" panose="02010609060101010101" charset="-122"/>
              </a:rPr>
              <a:t> 2113203</a:t>
            </a:r>
            <a:endParaRPr lang="en-US" altLang="zh-CN" sz="2000" dirty="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97240" y="522439"/>
            <a:ext cx="1581080" cy="922020"/>
          </a:xfrm>
          <a:prstGeom prst="rect">
            <a:avLst/>
          </a:prstGeom>
          <a:noFill/>
        </p:spPr>
        <p:txBody>
          <a:bodyPr wrap="square" rtlCol="0">
            <a:spAutoFit/>
          </a:bodyPr>
          <a:lstStyle/>
          <a:p>
            <a:pPr algn="dist"/>
            <a:r>
              <a:rPr lang="zh-CN" altLang="en-US" sz="5400" dirty="0">
                <a:solidFill>
                  <a:schemeClr val="tx1">
                    <a:lumMod val="75000"/>
                    <a:lumOff val="25000"/>
                  </a:schemeClr>
                </a:solidFill>
                <a:latin typeface="宋体" panose="02010600030101010101" pitchFamily="2" charset="-122"/>
                <a:ea typeface="宋体" panose="02010600030101010101" pitchFamily="2" charset="-122"/>
              </a:rPr>
              <a:t>目录</a:t>
            </a:r>
            <a:endParaRPr lang="zh-CN" altLang="en-US" sz="5400" dirty="0">
              <a:solidFill>
                <a:schemeClr val="tx1">
                  <a:lumMod val="75000"/>
                  <a:lumOff val="25000"/>
                </a:schemeClr>
              </a:solidFill>
              <a:latin typeface="宋体" panose="02010600030101010101" pitchFamily="2" charset="-122"/>
              <a:ea typeface="宋体" panose="02010600030101010101" pitchFamily="2" charset="-122"/>
            </a:endParaRPr>
          </a:p>
        </p:txBody>
      </p:sp>
      <p:sp>
        <p:nvSpPr>
          <p:cNvPr id="12" name="文本框 11"/>
          <p:cNvSpPr txBox="1"/>
          <p:nvPr/>
        </p:nvSpPr>
        <p:spPr>
          <a:xfrm>
            <a:off x="5374181" y="1363596"/>
            <a:ext cx="1427199" cy="368300"/>
          </a:xfrm>
          <a:prstGeom prst="rect">
            <a:avLst/>
          </a:prstGeom>
          <a:noFill/>
        </p:spPr>
        <p:txBody>
          <a:bodyPr wrap="square" rtlCol="0">
            <a:spAutoFit/>
          </a:bodyPr>
          <a:lstStyle/>
          <a:p>
            <a:pPr algn="dist"/>
            <a:r>
              <a:rPr lang="en-US" altLang="zh-CN" dirty="0">
                <a:solidFill>
                  <a:schemeClr val="tx1">
                    <a:lumMod val="50000"/>
                    <a:lumOff val="50000"/>
                  </a:schemeClr>
                </a:solidFill>
                <a:latin typeface="Times New Roman" panose="02020603050405020304" charset="0"/>
                <a:ea typeface="思源黑体 CN Normal" panose="020B0400000000000000" pitchFamily="34" charset="-122"/>
                <a:cs typeface="Times New Roman" panose="02020603050405020304" charset="0"/>
              </a:rPr>
              <a:t>CONTENTS</a:t>
            </a:r>
            <a:endParaRPr lang="zh-CN" altLang="en-US" dirty="0">
              <a:solidFill>
                <a:schemeClr val="tx1">
                  <a:lumMod val="50000"/>
                  <a:lumOff val="50000"/>
                </a:schemeClr>
              </a:solidFill>
              <a:latin typeface="Times New Roman" panose="02020603050405020304" charset="0"/>
              <a:ea typeface="思源黑体 CN Normal" panose="020B0400000000000000" pitchFamily="34" charset="-122"/>
              <a:cs typeface="Times New Roman" panose="02020603050405020304" charset="0"/>
            </a:endParaRPr>
          </a:p>
        </p:txBody>
      </p:sp>
      <p:grpSp>
        <p:nvGrpSpPr>
          <p:cNvPr id="18" name="组合 17"/>
          <p:cNvGrpSpPr/>
          <p:nvPr>
            <p:custDataLst>
              <p:tags r:id="rId1"/>
            </p:custDataLst>
          </p:nvPr>
        </p:nvGrpSpPr>
        <p:grpSpPr>
          <a:xfrm>
            <a:off x="1153967" y="2794000"/>
            <a:ext cx="2232660" cy="2531110"/>
            <a:chOff x="832590" y="2641600"/>
            <a:chExt cx="2232660" cy="2531110"/>
          </a:xfrm>
        </p:grpSpPr>
        <p:grpSp>
          <p:nvGrpSpPr>
            <p:cNvPr id="8" name="组合 7"/>
            <p:cNvGrpSpPr/>
            <p:nvPr/>
          </p:nvGrpSpPr>
          <p:grpSpPr>
            <a:xfrm>
              <a:off x="1303495" y="2641600"/>
              <a:ext cx="1290320" cy="1290320"/>
              <a:chOff x="1798320" y="2062480"/>
              <a:chExt cx="914400" cy="914400"/>
            </a:xfrm>
          </p:grpSpPr>
          <p:sp>
            <p:nvSpPr>
              <p:cNvPr id="6" name="椭圆 5"/>
              <p:cNvSpPr/>
              <p:nvPr>
                <p:custDataLst>
                  <p:tags r:id="rId2"/>
                </p:custDataLst>
              </p:nvPr>
            </p:nvSpPr>
            <p:spPr>
              <a:xfrm>
                <a:off x="1798320" y="2062480"/>
                <a:ext cx="914400" cy="914400"/>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2018034" y="2251852"/>
                <a:ext cx="489600" cy="500850"/>
              </a:xfrm>
              <a:prstGeom prst="rect">
                <a:avLst/>
              </a:prstGeom>
              <a:noFill/>
            </p:spPr>
            <p:txBody>
              <a:bodyPr wrap="none" rtlCol="0">
                <a:spAutoFit/>
              </a:bodyPr>
              <a:lstStyle/>
              <a:p>
                <a:r>
                  <a:rPr lang="en-US" altLang="zh-CN" sz="4000" b="1" dirty="0">
                    <a:solidFill>
                      <a:schemeClr val="tx1">
                        <a:lumMod val="75000"/>
                        <a:lumOff val="25000"/>
                      </a:schemeClr>
                    </a:solidFill>
                    <a:latin typeface="Times New Roman" panose="02020603050405020304" charset="0"/>
                    <a:cs typeface="Times New Roman" panose="02020603050405020304" charset="0"/>
                  </a:rPr>
                  <a:t>01</a:t>
                </a:r>
                <a:endParaRPr lang="en-US" altLang="zh-CN" sz="4000" b="1" dirty="0">
                  <a:solidFill>
                    <a:schemeClr val="tx1">
                      <a:lumMod val="75000"/>
                      <a:lumOff val="25000"/>
                    </a:schemeClr>
                  </a:solidFill>
                  <a:latin typeface="Times New Roman" panose="02020603050405020304" charset="0"/>
                  <a:cs typeface="Times New Roman" panose="02020603050405020304" charset="0"/>
                </a:endParaRPr>
              </a:p>
            </p:txBody>
          </p:sp>
        </p:grpSp>
        <p:sp>
          <p:nvSpPr>
            <p:cNvPr id="15" name="文本框 14"/>
            <p:cNvSpPr txBox="1"/>
            <p:nvPr>
              <p:custDataLst>
                <p:tags r:id="rId4"/>
              </p:custDataLst>
            </p:nvPr>
          </p:nvSpPr>
          <p:spPr>
            <a:xfrm>
              <a:off x="832590" y="4219575"/>
              <a:ext cx="2232660" cy="953135"/>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宋体" panose="02010600030101010101" pitchFamily="2" charset="-122"/>
                  <a:ea typeface="宋体" panose="02010600030101010101" pitchFamily="2" charset="-122"/>
                </a:rPr>
                <a:t>数据流动与隐私冲突</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19" name="组合 18"/>
          <p:cNvGrpSpPr/>
          <p:nvPr>
            <p:custDataLst>
              <p:tags r:id="rId5"/>
            </p:custDataLst>
          </p:nvPr>
        </p:nvGrpSpPr>
        <p:grpSpPr>
          <a:xfrm>
            <a:off x="3671490" y="2794000"/>
            <a:ext cx="2317115" cy="2531110"/>
            <a:chOff x="811000" y="2641600"/>
            <a:chExt cx="2317115" cy="2531110"/>
          </a:xfrm>
        </p:grpSpPr>
        <p:grpSp>
          <p:nvGrpSpPr>
            <p:cNvPr id="20" name="组合 19"/>
            <p:cNvGrpSpPr/>
            <p:nvPr/>
          </p:nvGrpSpPr>
          <p:grpSpPr>
            <a:xfrm>
              <a:off x="1303495" y="2641600"/>
              <a:ext cx="1290320" cy="1290320"/>
              <a:chOff x="1798320" y="2062480"/>
              <a:chExt cx="914400" cy="914400"/>
            </a:xfrm>
          </p:grpSpPr>
          <p:sp>
            <p:nvSpPr>
              <p:cNvPr id="23" name="椭圆 22"/>
              <p:cNvSpPr/>
              <p:nvPr>
                <p:custDataLst>
                  <p:tags r:id="rId6"/>
                </p:custDataLst>
              </p:nvPr>
            </p:nvSpPr>
            <p:spPr>
              <a:xfrm>
                <a:off x="1798320" y="2062480"/>
                <a:ext cx="914400" cy="914400"/>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7"/>
                </p:custDataLst>
              </p:nvPr>
            </p:nvSpPr>
            <p:spPr>
              <a:xfrm>
                <a:off x="1989234" y="2251852"/>
                <a:ext cx="489600" cy="500850"/>
              </a:xfrm>
              <a:prstGeom prst="rect">
                <a:avLst/>
              </a:prstGeom>
              <a:noFill/>
            </p:spPr>
            <p:txBody>
              <a:bodyPr wrap="none" rtlCol="0">
                <a:spAutoFit/>
              </a:bodyPr>
              <a:lstStyle/>
              <a:p>
                <a:pPr algn="l">
                  <a:buClrTx/>
                  <a:buSzTx/>
                  <a:buFontTx/>
                </a:pPr>
                <a:r>
                  <a:rPr lang="en-US" altLang="zh-CN" sz="4000" b="1" dirty="0">
                    <a:solidFill>
                      <a:schemeClr val="tx1">
                        <a:lumMod val="75000"/>
                        <a:lumOff val="25000"/>
                      </a:schemeClr>
                    </a:solidFill>
                    <a:latin typeface="Times New Roman" panose="02020603050405020304" charset="0"/>
                    <a:cs typeface="Times New Roman" panose="02020603050405020304" charset="0"/>
                  </a:rPr>
                  <a:t>02</a:t>
                </a:r>
                <a:endParaRPr lang="en-US" altLang="zh-CN" sz="4000" b="1" dirty="0">
                  <a:solidFill>
                    <a:schemeClr val="tx1">
                      <a:lumMod val="75000"/>
                      <a:lumOff val="25000"/>
                    </a:schemeClr>
                  </a:solidFill>
                  <a:latin typeface="Times New Roman" panose="02020603050405020304" charset="0"/>
                  <a:cs typeface="Times New Roman" panose="02020603050405020304" charset="0"/>
                </a:endParaRPr>
              </a:p>
            </p:txBody>
          </p:sp>
        </p:grpSp>
        <p:sp>
          <p:nvSpPr>
            <p:cNvPr id="21" name="文本框 20"/>
            <p:cNvSpPr txBox="1"/>
            <p:nvPr>
              <p:custDataLst>
                <p:tags r:id="rId8"/>
              </p:custDataLst>
            </p:nvPr>
          </p:nvSpPr>
          <p:spPr>
            <a:xfrm>
              <a:off x="811000" y="4219575"/>
              <a:ext cx="2317115" cy="953135"/>
            </a:xfrm>
            <a:prstGeom prst="rect">
              <a:avLst/>
            </a:prstGeom>
            <a:noFill/>
          </p:spPr>
          <p:txBody>
            <a:bodyPr wrap="square" rtlCol="0">
              <a:spAutoFit/>
            </a:bodyPr>
            <a:lstStyle/>
            <a:p>
              <a:pPr algn="ctr">
                <a:buClrTx/>
                <a:buSzTx/>
                <a:buFontTx/>
              </a:pPr>
              <a:r>
                <a:rPr lang="zh-CN" altLang="en-US" sz="2800" dirty="0">
                  <a:solidFill>
                    <a:schemeClr val="tx1">
                      <a:lumMod val="75000"/>
                      <a:lumOff val="25000"/>
                    </a:schemeClr>
                  </a:solidFill>
                  <a:latin typeface="宋体" panose="02010600030101010101" pitchFamily="2" charset="-122"/>
                  <a:ea typeface="宋体" panose="02010600030101010101" pitchFamily="2" charset="-122"/>
                </a:rPr>
                <a:t>GDPR数据流动规制</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25" name="组合 24"/>
          <p:cNvGrpSpPr/>
          <p:nvPr>
            <p:custDataLst>
              <p:tags r:id="rId9"/>
            </p:custDataLst>
          </p:nvPr>
        </p:nvGrpSpPr>
        <p:grpSpPr>
          <a:xfrm>
            <a:off x="6302043" y="2794000"/>
            <a:ext cx="2092960" cy="2531110"/>
            <a:chOff x="902440" y="2641600"/>
            <a:chExt cx="2092960" cy="2531110"/>
          </a:xfrm>
        </p:grpSpPr>
        <p:grpSp>
          <p:nvGrpSpPr>
            <p:cNvPr id="26" name="组合 25"/>
            <p:cNvGrpSpPr/>
            <p:nvPr/>
          </p:nvGrpSpPr>
          <p:grpSpPr>
            <a:xfrm>
              <a:off x="1303495" y="2641600"/>
              <a:ext cx="1290320" cy="1290320"/>
              <a:chOff x="1798320" y="2062480"/>
              <a:chExt cx="914400" cy="914400"/>
            </a:xfrm>
          </p:grpSpPr>
          <p:sp>
            <p:nvSpPr>
              <p:cNvPr id="29" name="椭圆 28"/>
              <p:cNvSpPr/>
              <p:nvPr>
                <p:custDataLst>
                  <p:tags r:id="rId10"/>
                </p:custDataLst>
              </p:nvPr>
            </p:nvSpPr>
            <p:spPr>
              <a:xfrm>
                <a:off x="1798320" y="2062480"/>
                <a:ext cx="914400" cy="914400"/>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11"/>
                </p:custDataLst>
              </p:nvPr>
            </p:nvSpPr>
            <p:spPr>
              <a:xfrm>
                <a:off x="1996434" y="2251852"/>
                <a:ext cx="489600" cy="500850"/>
              </a:xfrm>
              <a:prstGeom prst="rect">
                <a:avLst/>
              </a:prstGeom>
              <a:noFill/>
            </p:spPr>
            <p:txBody>
              <a:bodyPr wrap="none" rtlCol="0">
                <a:spAutoFit/>
              </a:bodyPr>
              <a:lstStyle/>
              <a:p>
                <a:r>
                  <a:rPr lang="en-US" altLang="zh-CN" sz="4000" b="1" dirty="0">
                    <a:solidFill>
                      <a:schemeClr val="tx1">
                        <a:lumMod val="75000"/>
                        <a:lumOff val="25000"/>
                      </a:schemeClr>
                    </a:solidFill>
                    <a:latin typeface="Times New Roman" panose="02020603050405020304" charset="0"/>
                    <a:cs typeface="Times New Roman" panose="02020603050405020304" charset="0"/>
                  </a:rPr>
                  <a:t>03</a:t>
                </a:r>
                <a:endParaRPr lang="zh-CN" altLang="en-US" sz="4000" dirty="0">
                  <a:solidFill>
                    <a:schemeClr val="tx1">
                      <a:lumMod val="75000"/>
                      <a:lumOff val="25000"/>
                    </a:schemeClr>
                  </a:solidFill>
                  <a:latin typeface="Impact" panose="020B0806030902050204" pitchFamily="34" charset="0"/>
                </a:endParaRPr>
              </a:p>
            </p:txBody>
          </p:sp>
        </p:grpSp>
        <p:sp>
          <p:nvSpPr>
            <p:cNvPr id="27" name="文本框 26"/>
            <p:cNvSpPr txBox="1"/>
            <p:nvPr>
              <p:custDataLst>
                <p:tags r:id="rId12"/>
              </p:custDataLst>
            </p:nvPr>
          </p:nvSpPr>
          <p:spPr>
            <a:xfrm>
              <a:off x="902440" y="4219575"/>
              <a:ext cx="2092960" cy="953135"/>
            </a:xfrm>
            <a:prstGeom prst="rect">
              <a:avLst/>
            </a:prstGeom>
            <a:noFill/>
          </p:spPr>
          <p:txBody>
            <a:bodyPr wrap="square" rtlCol="0">
              <a:spAutoFit/>
            </a:bodyPr>
            <a:lstStyle/>
            <a:p>
              <a:pPr algn="ctr">
                <a:buClrTx/>
                <a:buSzTx/>
                <a:buFontTx/>
              </a:pPr>
              <a:r>
                <a:rPr lang="zh-CN" altLang="en-US" sz="2800" dirty="0">
                  <a:solidFill>
                    <a:schemeClr val="tx1">
                      <a:lumMod val="75000"/>
                      <a:lumOff val="25000"/>
                    </a:schemeClr>
                  </a:solidFill>
                  <a:latin typeface="宋体" panose="02010600030101010101" pitchFamily="2" charset="-122"/>
                  <a:ea typeface="宋体" panose="02010600030101010101" pitchFamily="2" charset="-122"/>
                </a:rPr>
                <a:t>现有方案与合作机制</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endParaRPr>
            </a:p>
          </p:txBody>
        </p:sp>
      </p:grpSp>
      <p:grpSp>
        <p:nvGrpSpPr>
          <p:cNvPr id="31" name="组合 30"/>
          <p:cNvGrpSpPr/>
          <p:nvPr>
            <p:custDataLst>
              <p:tags r:id="rId13"/>
            </p:custDataLst>
          </p:nvPr>
        </p:nvGrpSpPr>
        <p:grpSpPr>
          <a:xfrm>
            <a:off x="8879891" y="2794000"/>
            <a:ext cx="2016125" cy="2531110"/>
            <a:chOff x="941175" y="2641600"/>
            <a:chExt cx="2016125" cy="2531110"/>
          </a:xfrm>
        </p:grpSpPr>
        <p:grpSp>
          <p:nvGrpSpPr>
            <p:cNvPr id="32" name="组合 31"/>
            <p:cNvGrpSpPr/>
            <p:nvPr/>
          </p:nvGrpSpPr>
          <p:grpSpPr>
            <a:xfrm>
              <a:off x="1303495" y="2641600"/>
              <a:ext cx="1290320" cy="1290320"/>
              <a:chOff x="1798320" y="2062480"/>
              <a:chExt cx="914400" cy="914400"/>
            </a:xfrm>
          </p:grpSpPr>
          <p:sp>
            <p:nvSpPr>
              <p:cNvPr id="35" name="椭圆 34"/>
              <p:cNvSpPr/>
              <p:nvPr>
                <p:custDataLst>
                  <p:tags r:id="rId14"/>
                </p:custDataLst>
              </p:nvPr>
            </p:nvSpPr>
            <p:spPr>
              <a:xfrm>
                <a:off x="1798320" y="2062480"/>
                <a:ext cx="914400" cy="914400"/>
              </a:xfrm>
              <a:prstGeom prst="ellipse">
                <a:avLst/>
              </a:prstGeom>
              <a:solidFill>
                <a:schemeClr val="bg1"/>
              </a:solidFill>
              <a:ln w="28575">
                <a:solidFill>
                  <a:schemeClr val="tx1">
                    <a:lumMod val="65000"/>
                    <a:lumOff val="35000"/>
                  </a:schemeClr>
                </a:solidFill>
              </a:ln>
              <a:effectLst>
                <a:outerShdw blurRad="254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accent1"/>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15"/>
                </p:custDataLst>
              </p:nvPr>
            </p:nvSpPr>
            <p:spPr>
              <a:xfrm>
                <a:off x="1996434" y="2251852"/>
                <a:ext cx="489600" cy="500850"/>
              </a:xfrm>
              <a:prstGeom prst="rect">
                <a:avLst/>
              </a:prstGeom>
              <a:noFill/>
            </p:spPr>
            <p:txBody>
              <a:bodyPr wrap="none" rtlCol="0">
                <a:spAutoFit/>
              </a:bodyPr>
              <a:lstStyle/>
              <a:p>
                <a:r>
                  <a:rPr lang="en-US" altLang="zh-CN" sz="4000" b="1" dirty="0">
                    <a:solidFill>
                      <a:schemeClr val="tx1">
                        <a:lumMod val="75000"/>
                        <a:lumOff val="25000"/>
                      </a:schemeClr>
                    </a:solidFill>
                    <a:latin typeface="Times New Roman" panose="02020603050405020304" charset="0"/>
                    <a:cs typeface="Times New Roman" panose="02020603050405020304" charset="0"/>
                  </a:rPr>
                  <a:t>04</a:t>
                </a:r>
                <a:endParaRPr lang="en-US" altLang="zh-CN" sz="4000" b="1" dirty="0">
                  <a:solidFill>
                    <a:schemeClr val="tx1">
                      <a:lumMod val="75000"/>
                      <a:lumOff val="25000"/>
                    </a:schemeClr>
                  </a:solidFill>
                  <a:latin typeface="Times New Roman" panose="02020603050405020304" charset="0"/>
                  <a:cs typeface="Times New Roman" panose="02020603050405020304" charset="0"/>
                </a:endParaRPr>
              </a:p>
            </p:txBody>
          </p:sp>
        </p:grpSp>
        <p:sp>
          <p:nvSpPr>
            <p:cNvPr id="33" name="文本框 32"/>
            <p:cNvSpPr txBox="1"/>
            <p:nvPr>
              <p:custDataLst>
                <p:tags r:id="rId16"/>
              </p:custDataLst>
            </p:nvPr>
          </p:nvSpPr>
          <p:spPr>
            <a:xfrm>
              <a:off x="941175" y="4219575"/>
              <a:ext cx="2016125" cy="953135"/>
            </a:xfrm>
            <a:prstGeom prst="rect">
              <a:avLst/>
            </a:prstGeom>
            <a:noFill/>
          </p:spPr>
          <p:txBody>
            <a:bodyPr wrap="square" rtlCol="0">
              <a:spAutoFit/>
            </a:bodyPr>
            <a:lstStyle/>
            <a:p>
              <a:pPr algn="ctr">
                <a:buClrTx/>
                <a:buSzTx/>
                <a:buFontTx/>
              </a:pPr>
              <a:r>
                <a:rPr lang="zh-CN" altLang="en-US" sz="2800" dirty="0">
                  <a:solidFill>
                    <a:schemeClr val="tx1">
                      <a:lumMod val="75000"/>
                      <a:lumOff val="25000"/>
                    </a:schemeClr>
                  </a:solidFill>
                  <a:latin typeface="宋体" panose="02010600030101010101" pitchFamily="2" charset="-122"/>
                  <a:ea typeface="宋体" panose="02010600030101010101" pitchFamily="2" charset="-122"/>
                </a:rPr>
                <a:t>未来展望与建议</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836659" y="2801418"/>
            <a:ext cx="6508521" cy="0"/>
            <a:chOff x="2836659" y="3718560"/>
            <a:chExt cx="6508521" cy="0"/>
          </a:xfrm>
        </p:grpSpPr>
        <p:cxnSp>
          <p:nvCxnSpPr>
            <p:cNvPr id="23" name="直接连接符 22"/>
            <p:cNvCxnSpPr/>
            <p:nvPr/>
          </p:nvCxnSpPr>
          <p:spPr>
            <a:xfrm>
              <a:off x="283665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0711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55006" y="1838960"/>
            <a:ext cx="8681988" cy="18796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83285" y="3595839"/>
            <a:ext cx="4236689" cy="583565"/>
          </a:xfrm>
          <a:prstGeom prst="rect">
            <a:avLst/>
          </a:prstGeom>
          <a:noFill/>
        </p:spPr>
        <p:txBody>
          <a:bodyPr wrap="square" rtlCol="0">
            <a:spAutoFit/>
          </a:bodyPr>
          <a:lstStyle/>
          <a:p>
            <a:pPr algn="ctr"/>
            <a:r>
              <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rPr>
              <a:t>数据流动与隐私冲突</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sym typeface="+mn-ea"/>
            </a:endParaRPr>
          </a:p>
        </p:txBody>
      </p:sp>
      <p:sp>
        <p:nvSpPr>
          <p:cNvPr id="19" name="文本框 18"/>
          <p:cNvSpPr txBox="1"/>
          <p:nvPr/>
        </p:nvSpPr>
        <p:spPr>
          <a:xfrm>
            <a:off x="3231013" y="2318638"/>
            <a:ext cx="5719813" cy="1322070"/>
          </a:xfrm>
          <a:prstGeom prst="rect">
            <a:avLst/>
          </a:prstGeom>
          <a:noFill/>
        </p:spPr>
        <p:txBody>
          <a:bodyPr wrap="square">
            <a:spAutoFit/>
          </a:bodyPr>
          <a:lstStyle/>
          <a:p>
            <a:pPr algn="ctr"/>
            <a:r>
              <a:rPr lang="en-US" altLang="zh-CN" sz="8000" b="1" i="0" dirty="0">
                <a:solidFill>
                  <a:schemeClr val="tx1">
                    <a:lumMod val="75000"/>
                    <a:lumOff val="25000"/>
                  </a:schemeClr>
                </a:solidFill>
                <a:effectLst/>
                <a:latin typeface="Times New Roman" panose="02020603050405020304" charset="0"/>
                <a:cs typeface="Times New Roman" panose="02020603050405020304" charset="0"/>
              </a:rPr>
              <a:t>01</a:t>
            </a:r>
            <a:endParaRPr lang="zh-CN" altLang="en-US" sz="8000" b="1" dirty="0">
              <a:solidFill>
                <a:schemeClr val="tx1">
                  <a:lumMod val="75000"/>
                  <a:lumOff val="25000"/>
                </a:schemeClr>
              </a:solidFill>
              <a:latin typeface="Times New Roman" panose="02020603050405020304" charset="0"/>
              <a:cs typeface="Times New Roman" panose="02020603050405020304" charset="0"/>
            </a:endParaRPr>
          </a:p>
        </p:txBody>
      </p:sp>
      <p:sp>
        <p:nvSpPr>
          <p:cNvPr id="27" name="等腰三角形 26"/>
          <p:cNvSpPr/>
          <p:nvPr/>
        </p:nvSpPr>
        <p:spPr>
          <a:xfrm>
            <a:off x="5947663" y="4421056"/>
            <a:ext cx="296673" cy="255753"/>
          </a:xfrm>
          <a:prstGeom prst="triangle">
            <a:avLst/>
          </a:prstGeom>
          <a:solidFill>
            <a:srgbClr val="59595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916680" y="2184399"/>
            <a:ext cx="4362500" cy="2511125"/>
            <a:chOff x="4191000" y="2145365"/>
            <a:chExt cx="3667760" cy="2763520"/>
          </a:xfrm>
        </p:grpSpPr>
        <p:cxnSp>
          <p:nvCxnSpPr>
            <p:cNvPr id="29" name="直接连接符 28"/>
            <p:cNvCxnSpPr/>
            <p:nvPr/>
          </p:nvCxnSpPr>
          <p:spPr>
            <a:xfrm>
              <a:off x="4191000" y="490888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91000" y="214536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55270" y="300990"/>
            <a:ext cx="1612265"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rPr>
              <a:t>引言</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endParaRPr>
          </a:p>
        </p:txBody>
      </p:sp>
      <p:cxnSp>
        <p:nvCxnSpPr>
          <p:cNvPr id="8" name="直接连接符 7"/>
          <p:cNvCxnSpPr/>
          <p:nvPr/>
        </p:nvCxnSpPr>
        <p:spPr>
          <a:xfrm>
            <a:off x="4709651" y="1960716"/>
            <a:ext cx="2770895" cy="2880851"/>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4842151" y="1960716"/>
            <a:ext cx="2659861" cy="2880851"/>
          </a:xfrm>
          <a:prstGeom prst="line">
            <a:avLst/>
          </a:prstGeom>
          <a:ln w="19050">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42151" y="2195197"/>
            <a:ext cx="2527361" cy="2534791"/>
          </a:xfrm>
          <a:prstGeom prst="ellipse">
            <a:avLst/>
          </a:prstGeom>
          <a:solidFill>
            <a:srgbClr val="FAFAFA"/>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4742180" y="2741295"/>
            <a:ext cx="2735580" cy="1568450"/>
          </a:xfrm>
          <a:prstGeom prst="rect">
            <a:avLst/>
          </a:prstGeom>
          <a:noFill/>
        </p:spPr>
        <p:txBody>
          <a:bodyPr wrap="square">
            <a:spAutoFit/>
          </a:bodyPr>
          <a:lstStyle/>
          <a:p>
            <a:pPr algn="ctr"/>
            <a:r>
              <a:rPr lang="zh-CN" altLang="en-US"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数据流动</a:t>
            </a:r>
            <a:endParaRPr lang="zh-CN" altLang="en-US"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ctr"/>
            <a:r>
              <a:rPr lang="en-US" altLang="zh-CN"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algn="ctr"/>
            <a:r>
              <a:rPr lang="zh-CN" altLang="en-US"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隐私权利</a:t>
            </a:r>
            <a:endParaRPr lang="zh-CN" altLang="en-US" sz="32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9" name="文本框 28"/>
          <p:cNvSpPr txBox="1"/>
          <p:nvPr/>
        </p:nvSpPr>
        <p:spPr>
          <a:xfrm>
            <a:off x="7928731" y="1760935"/>
            <a:ext cx="1407160" cy="460375"/>
          </a:xfrm>
          <a:prstGeom prst="rect">
            <a:avLst/>
          </a:prstGeom>
          <a:noFill/>
        </p:spPr>
        <p:txBody>
          <a:bodyPr wrap="none" rtlCol="0">
            <a:spAutoFit/>
          </a:bodyPr>
          <a:lstStyle/>
          <a:p>
            <a:pPr algn="l">
              <a:buClrTx/>
              <a:buSzTx/>
              <a:buFontTx/>
            </a:pPr>
            <a:r>
              <a:rPr lang="zh-CN" altLang="en-US" sz="2400" b="1" dirty="0">
                <a:latin typeface="黑体" panose="02010609060101010101" charset="-122"/>
                <a:ea typeface="黑体" panose="02010609060101010101" charset="-122"/>
              </a:rPr>
              <a:t>核心场景</a:t>
            </a:r>
            <a:endParaRPr lang="zh-CN" altLang="en-US" sz="2000" dirty="0">
              <a:latin typeface="黑体" panose="02010609060101010101" charset="-122"/>
              <a:ea typeface="黑体" panose="02010609060101010101" charset="-122"/>
            </a:endParaRPr>
          </a:p>
        </p:txBody>
      </p:sp>
      <p:sp>
        <p:nvSpPr>
          <p:cNvPr id="46" name="文本框 45"/>
          <p:cNvSpPr txBox="1"/>
          <p:nvPr/>
        </p:nvSpPr>
        <p:spPr>
          <a:xfrm>
            <a:off x="7928610" y="2176145"/>
            <a:ext cx="3181350" cy="866140"/>
          </a:xfrm>
          <a:prstGeom prst="rect">
            <a:avLst/>
          </a:prstGeom>
          <a:noFill/>
        </p:spPr>
        <p:txBody>
          <a:bodyPr wrap="square">
            <a:spAutoFit/>
          </a:bodyPr>
          <a:lstStyle/>
          <a:p>
            <a:pPr algn="l">
              <a:lnSpc>
                <a:spcPct val="120000"/>
              </a:lnSpc>
              <a:buClrTx/>
              <a:buSzTx/>
              <a:buFontTx/>
              <a:buNone/>
            </a:pPr>
            <a:r>
              <a:rPr kumimoji="0" lang="en-US" altLang="zh-CN" sz="1400" b="0" i="0" u="none" strike="noStrike"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包括电子商务、云计算、大数据处理、金融科技和数字内容分发，</a:t>
            </a:r>
            <a:r>
              <a:rPr kumimoji="0" lang="zh-CN" altLang="en-US" sz="1400" b="0" i="0" u="none" strike="noStrike"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该</a:t>
            </a:r>
            <a:r>
              <a:rPr kumimoji="0" lang="en-US" altLang="zh-CN" sz="1400" b="0" i="0" u="none" strike="noStrike"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领域依赖全球数据流动促进服务和业务运营</a:t>
            </a:r>
            <a:endParaRPr kumimoji="0" lang="en-US" altLang="zh-CN" sz="1400" b="0" i="0" u="none" strike="noStrike"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p:txBody>
      </p:sp>
      <p:sp>
        <p:nvSpPr>
          <p:cNvPr id="56" name="文本框 55"/>
          <p:cNvSpPr txBox="1"/>
          <p:nvPr/>
        </p:nvSpPr>
        <p:spPr>
          <a:xfrm>
            <a:off x="7928731" y="4323156"/>
            <a:ext cx="3553460" cy="460375"/>
          </a:xfrm>
          <a:prstGeom prst="rect">
            <a:avLst/>
          </a:prstGeom>
          <a:noFill/>
        </p:spPr>
        <p:txBody>
          <a:bodyPr wrap="none" rtlCol="0">
            <a:spAutoFit/>
          </a:bodyPr>
          <a:lstStyle/>
          <a:p>
            <a:pPr algn="l">
              <a:buClrTx/>
              <a:buSzTx/>
              <a:buFontTx/>
            </a:pPr>
            <a:r>
              <a:rPr lang="zh-CN" altLang="en-US" sz="2400" b="1" dirty="0">
                <a:latin typeface="黑体" panose="02010609060101010101" charset="-122"/>
                <a:ea typeface="黑体" panose="02010609060101010101" charset="-122"/>
              </a:rPr>
              <a:t>通用数据保护条例(GDPR)</a:t>
            </a:r>
            <a:endParaRPr lang="zh-CN" altLang="en-US" sz="2400" b="1" dirty="0">
              <a:latin typeface="黑体" panose="02010609060101010101" charset="-122"/>
              <a:ea typeface="黑体" panose="02010609060101010101" charset="-122"/>
            </a:endParaRPr>
          </a:p>
        </p:txBody>
      </p:sp>
      <p:sp>
        <p:nvSpPr>
          <p:cNvPr id="57" name="文本框 56"/>
          <p:cNvSpPr txBox="1"/>
          <p:nvPr/>
        </p:nvSpPr>
        <p:spPr>
          <a:xfrm>
            <a:off x="7953375" y="4792345"/>
            <a:ext cx="3181350" cy="866140"/>
          </a:xfrm>
          <a:prstGeom prst="rect">
            <a:avLst/>
          </a:prstGeom>
          <a:noFill/>
        </p:spPr>
        <p:txBody>
          <a:bodyPr wrap="square">
            <a:spAutoFit/>
          </a:bodyPr>
          <a:lstStyle/>
          <a:p>
            <a:pPr algn="l">
              <a:lnSpc>
                <a:spcPct val="120000"/>
              </a:lnSpc>
              <a:buClrTx/>
              <a:buSzTx/>
              <a:buFontTx/>
            </a:pPr>
            <a:r>
              <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对全球数据流动产生重大影响</a:t>
            </a:r>
            <a:endPar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a:p>
            <a:pPr algn="l">
              <a:lnSpc>
                <a:spcPct val="120000"/>
              </a:lnSpc>
              <a:buClrTx/>
              <a:buSzTx/>
              <a:buFontTx/>
            </a:pPr>
            <a:r>
              <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要求所有向欧盟传输数据的国家和企业遵循等同隐私标准</a:t>
            </a:r>
            <a:endPar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p:txBody>
      </p:sp>
      <p:sp>
        <p:nvSpPr>
          <p:cNvPr id="58" name="文本框 57"/>
          <p:cNvSpPr txBox="1"/>
          <p:nvPr/>
        </p:nvSpPr>
        <p:spPr>
          <a:xfrm>
            <a:off x="2879376" y="1715668"/>
            <a:ext cx="1407160" cy="460375"/>
          </a:xfrm>
          <a:prstGeom prst="rect">
            <a:avLst/>
          </a:prstGeom>
          <a:noFill/>
        </p:spPr>
        <p:txBody>
          <a:bodyPr wrap="none" rtlCol="0">
            <a:spAutoFit/>
          </a:bodyPr>
          <a:lstStyle/>
          <a:p>
            <a:pPr algn="l"/>
            <a:r>
              <a:rPr lang="zh-CN" altLang="en-US" sz="2400" b="1" dirty="0">
                <a:latin typeface="黑体" panose="02010609060101010101" charset="-122"/>
                <a:ea typeface="黑体" panose="02010609060101010101" charset="-122"/>
              </a:rPr>
              <a:t>重要意义</a:t>
            </a:r>
            <a:endParaRPr lang="zh-CN" altLang="en-US" sz="2400" b="1" dirty="0">
              <a:latin typeface="黑体" panose="02010609060101010101" charset="-122"/>
              <a:ea typeface="黑体" panose="02010609060101010101" charset="-122"/>
            </a:endParaRPr>
          </a:p>
        </p:txBody>
      </p:sp>
      <p:sp>
        <p:nvSpPr>
          <p:cNvPr id="59" name="文本框 58"/>
          <p:cNvSpPr txBox="1"/>
          <p:nvPr/>
        </p:nvSpPr>
        <p:spPr>
          <a:xfrm>
            <a:off x="1475105" y="2176145"/>
            <a:ext cx="2812415" cy="1124585"/>
          </a:xfrm>
          <a:prstGeom prst="rect">
            <a:avLst/>
          </a:prstGeom>
          <a:noFill/>
        </p:spPr>
        <p:txBody>
          <a:bodyPr wrap="square">
            <a:spAutoFit/>
          </a:bodyPr>
          <a:lstStyle/>
          <a:p>
            <a:pPr algn="r">
              <a:lnSpc>
                <a:spcPct val="120000"/>
              </a:lnSpc>
            </a:pPr>
            <a:r>
              <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数据流动是国际贸易和数字经济的关键驱动力</a:t>
            </a:r>
            <a:endPar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a:p>
            <a:pPr algn="r">
              <a:lnSpc>
                <a:spcPct val="120000"/>
              </a:lnSpc>
            </a:pPr>
            <a:r>
              <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在数字经济时代，跨境数据流动促进了全球供应链整合</a:t>
            </a:r>
            <a:endPar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p:txBody>
      </p:sp>
      <p:sp>
        <p:nvSpPr>
          <p:cNvPr id="60" name="文本框 59"/>
          <p:cNvSpPr txBox="1"/>
          <p:nvPr/>
        </p:nvSpPr>
        <p:spPr>
          <a:xfrm>
            <a:off x="1651696" y="4309449"/>
            <a:ext cx="2631440" cy="460375"/>
          </a:xfrm>
          <a:prstGeom prst="rect">
            <a:avLst/>
          </a:prstGeom>
          <a:noFill/>
        </p:spPr>
        <p:txBody>
          <a:bodyPr wrap="none" rtlCol="0">
            <a:spAutoFit/>
          </a:bodyPr>
          <a:lstStyle/>
          <a:p>
            <a:pPr algn="l">
              <a:buClrTx/>
              <a:buSzTx/>
              <a:buFontTx/>
            </a:pPr>
            <a:r>
              <a:rPr lang="zh-CN" altLang="en-US" sz="2400" b="1" dirty="0">
                <a:latin typeface="黑体" panose="02010609060101010101" charset="-122"/>
                <a:ea typeface="黑体" panose="02010609060101010101" charset="-122"/>
              </a:rPr>
              <a:t>与数据流动的矛盾</a:t>
            </a:r>
            <a:endParaRPr lang="zh-CN" altLang="en-US" sz="2400" b="1" dirty="0">
              <a:latin typeface="黑体" panose="02010609060101010101" charset="-122"/>
              <a:ea typeface="黑体" panose="02010609060101010101" charset="-122"/>
            </a:endParaRPr>
          </a:p>
        </p:txBody>
      </p:sp>
      <p:sp>
        <p:nvSpPr>
          <p:cNvPr id="61" name="文本框 60"/>
          <p:cNvSpPr txBox="1"/>
          <p:nvPr/>
        </p:nvSpPr>
        <p:spPr>
          <a:xfrm>
            <a:off x="1547495" y="4775200"/>
            <a:ext cx="2713990" cy="866140"/>
          </a:xfrm>
          <a:prstGeom prst="rect">
            <a:avLst/>
          </a:prstGeom>
          <a:noFill/>
        </p:spPr>
        <p:txBody>
          <a:bodyPr wrap="square">
            <a:spAutoFit/>
          </a:bodyPr>
          <a:lstStyle/>
          <a:p>
            <a:pPr algn="r">
              <a:lnSpc>
                <a:spcPct val="120000"/>
              </a:lnSpc>
              <a:buClrTx/>
              <a:buSzTx/>
              <a:buFontTx/>
            </a:pPr>
            <a:r>
              <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rPr>
              <a:t>各国为了保障本国公民的隐私权制定了不同程度的法律限制数据流动</a:t>
            </a:r>
            <a:endParaRPr kumimoji="0" lang="en-US" altLang="zh-CN" sz="1400" b="0" i="0" u="none" strike="noStrike" kern="1200" cap="none" spc="0" normalizeH="0" baseline="0" noProof="0">
              <a:ln>
                <a:noFill/>
              </a:ln>
              <a:solidFill>
                <a:schemeClr val="bg2">
                  <a:lumMod val="50000"/>
                </a:schemeClr>
              </a:solidFill>
              <a:effectLst/>
              <a:uLnTx/>
              <a:uFillTx/>
              <a:latin typeface="黑体" panose="02010609060101010101" charset="-122"/>
              <a:ea typeface="黑体" panose="0201060906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836659" y="2801418"/>
            <a:ext cx="6508521" cy="0"/>
            <a:chOff x="2836659" y="3718560"/>
            <a:chExt cx="6508521" cy="0"/>
          </a:xfrm>
        </p:grpSpPr>
        <p:cxnSp>
          <p:nvCxnSpPr>
            <p:cNvPr id="23" name="直接连接符 22"/>
            <p:cNvCxnSpPr/>
            <p:nvPr/>
          </p:nvCxnSpPr>
          <p:spPr>
            <a:xfrm>
              <a:off x="283665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0711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55006" y="1838960"/>
            <a:ext cx="8681988" cy="18796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83285" y="3642194"/>
            <a:ext cx="4236689" cy="583565"/>
          </a:xfrm>
          <a:prstGeom prst="rect">
            <a:avLst/>
          </a:prstGeom>
          <a:noFill/>
        </p:spPr>
        <p:txBody>
          <a:bodyPr wrap="square" rtlCol="0">
            <a:spAutoFit/>
          </a:bodyPr>
          <a:lstStyle/>
          <a:p>
            <a:pPr algn="ctr"/>
            <a:r>
              <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GDPR数据流动规制</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9" name="文本框 18"/>
          <p:cNvSpPr txBox="1"/>
          <p:nvPr/>
        </p:nvSpPr>
        <p:spPr>
          <a:xfrm>
            <a:off x="3231013" y="2318638"/>
            <a:ext cx="5719813" cy="1322070"/>
          </a:xfrm>
          <a:prstGeom prst="rect">
            <a:avLst/>
          </a:prstGeom>
          <a:noFill/>
        </p:spPr>
        <p:txBody>
          <a:bodyPr wrap="square">
            <a:spAutoFit/>
          </a:bodyPr>
          <a:lstStyle/>
          <a:p>
            <a:pPr algn="ctr"/>
            <a:r>
              <a:rPr lang="en-US" altLang="zh-CN" sz="8000" b="0" i="0" dirty="0">
                <a:solidFill>
                  <a:schemeClr val="tx1">
                    <a:lumMod val="75000"/>
                    <a:lumOff val="25000"/>
                  </a:schemeClr>
                </a:solidFill>
                <a:effectLst/>
                <a:latin typeface="Times New Roman" panose="02020603050405020304" charset="0"/>
                <a:cs typeface="Times New Roman" panose="02020603050405020304" charset="0"/>
              </a:rPr>
              <a:t>02</a:t>
            </a:r>
            <a:endParaRPr lang="zh-CN" altLang="en-US" sz="8000" dirty="0">
              <a:solidFill>
                <a:schemeClr val="tx1">
                  <a:lumMod val="75000"/>
                  <a:lumOff val="25000"/>
                </a:schemeClr>
              </a:solidFill>
              <a:latin typeface="Times New Roman" panose="02020603050405020304" charset="0"/>
              <a:cs typeface="Times New Roman" panose="02020603050405020304" charset="0"/>
            </a:endParaRPr>
          </a:p>
        </p:txBody>
      </p:sp>
      <p:sp>
        <p:nvSpPr>
          <p:cNvPr id="27" name="等腰三角形 26"/>
          <p:cNvSpPr/>
          <p:nvPr/>
        </p:nvSpPr>
        <p:spPr>
          <a:xfrm>
            <a:off x="5947663" y="4421056"/>
            <a:ext cx="296673" cy="255753"/>
          </a:xfrm>
          <a:prstGeom prst="triangle">
            <a:avLst/>
          </a:prstGeom>
          <a:solidFill>
            <a:srgbClr val="59595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916680" y="2184399"/>
            <a:ext cx="4362500" cy="2511125"/>
            <a:chOff x="4191000" y="2145365"/>
            <a:chExt cx="3667760" cy="2763520"/>
          </a:xfrm>
        </p:grpSpPr>
        <p:cxnSp>
          <p:nvCxnSpPr>
            <p:cNvPr id="29" name="直接连接符 28"/>
            <p:cNvCxnSpPr/>
            <p:nvPr/>
          </p:nvCxnSpPr>
          <p:spPr>
            <a:xfrm>
              <a:off x="4191000" y="490888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91000" y="214536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2590" y="300990"/>
            <a:ext cx="4270375"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GDPR数据流动规制</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方正小标宋_GBK" panose="02000000000000000000" charset="-122"/>
            </a:endParaRPr>
          </a:p>
        </p:txBody>
      </p:sp>
      <p:sp>
        <p:nvSpPr>
          <p:cNvPr id="18" name="文本框 17"/>
          <p:cNvSpPr txBox="1"/>
          <p:nvPr>
            <p:custDataLst>
              <p:tags r:id="rId1"/>
            </p:custDataLst>
          </p:nvPr>
        </p:nvSpPr>
        <p:spPr>
          <a:xfrm>
            <a:off x="5772913" y="2276546"/>
            <a:ext cx="1452880" cy="398780"/>
          </a:xfrm>
          <a:prstGeom prst="rect">
            <a:avLst/>
          </a:prstGeom>
          <a:noFill/>
        </p:spPr>
        <p:txBody>
          <a:bodyPr wrap="none" rtlCol="0">
            <a:spAutoFit/>
          </a:bodyPr>
          <a:lstStyle/>
          <a:p>
            <a:pPr algn="l"/>
            <a:r>
              <a:rPr lang="zh-CN" altLang="en-US" sz="2000" dirty="0">
                <a:latin typeface="黑体" panose="02010609060101010101" charset="-122"/>
                <a:ea typeface="黑体" panose="02010609060101010101" charset="-122"/>
                <a:sym typeface="+mn-ea"/>
              </a:rPr>
              <a:t>对域</a:t>
            </a:r>
            <a:r>
              <a:rPr lang="zh-CN" altLang="en-US" sz="2000" dirty="0">
                <a:latin typeface="黑体" panose="02010609060101010101" charset="-122"/>
                <a:ea typeface="黑体" panose="02010609060101010101" charset="-122"/>
                <a:sym typeface="+mn-ea"/>
              </a:rPr>
              <a:t>内国家</a:t>
            </a:r>
            <a:endParaRPr lang="zh-CN" altLang="en-US" sz="2000" dirty="0">
              <a:latin typeface="黑体" panose="02010609060101010101" charset="-122"/>
              <a:ea typeface="黑体" panose="02010609060101010101" charset="-122"/>
              <a:sym typeface="+mn-ea"/>
            </a:endParaRPr>
          </a:p>
        </p:txBody>
      </p:sp>
      <p:cxnSp>
        <p:nvCxnSpPr>
          <p:cNvPr id="21" name="直接连接符 20"/>
          <p:cNvCxnSpPr/>
          <p:nvPr>
            <p:custDataLst>
              <p:tags r:id="rId2"/>
            </p:custDataLst>
          </p:nvPr>
        </p:nvCxnSpPr>
        <p:spPr>
          <a:xfrm>
            <a:off x="7316578" y="1707558"/>
            <a:ext cx="0" cy="9079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custDataLst>
              <p:tags r:id="rId3"/>
            </p:custDataLst>
          </p:nvPr>
        </p:nvSpPr>
        <p:spPr>
          <a:xfrm>
            <a:off x="7477433" y="1656920"/>
            <a:ext cx="3588001" cy="3708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统一的数据流通隐私保护标准</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26" name="矩形 25"/>
          <p:cNvSpPr/>
          <p:nvPr>
            <p:custDataLst>
              <p:tags r:id="rId4"/>
            </p:custDataLst>
          </p:nvPr>
        </p:nvSpPr>
        <p:spPr>
          <a:xfrm>
            <a:off x="7477433" y="1979037"/>
            <a:ext cx="3588001" cy="3708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符合“最小化原则”①</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27" name="矩形 26"/>
          <p:cNvSpPr/>
          <p:nvPr>
            <p:custDataLst>
              <p:tags r:id="rId5"/>
            </p:custDataLst>
          </p:nvPr>
        </p:nvSpPr>
        <p:spPr>
          <a:xfrm>
            <a:off x="7477125" y="2301240"/>
            <a:ext cx="4074795" cy="370840"/>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设立数据保护机构(DPA)负责GDPR的执行与监管</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31" name="文本框 30"/>
          <p:cNvSpPr txBox="1"/>
          <p:nvPr>
            <p:custDataLst>
              <p:tags r:id="rId6"/>
            </p:custDataLst>
          </p:nvPr>
        </p:nvSpPr>
        <p:spPr>
          <a:xfrm>
            <a:off x="5772913" y="3717215"/>
            <a:ext cx="1452880" cy="398780"/>
          </a:xfrm>
          <a:prstGeom prst="rect">
            <a:avLst/>
          </a:prstGeom>
          <a:noFill/>
        </p:spPr>
        <p:txBody>
          <a:bodyPr wrap="none" rtlCol="0">
            <a:spAutoFit/>
          </a:bodyPr>
          <a:lstStyle/>
          <a:p>
            <a:pPr algn="l"/>
            <a:r>
              <a:rPr lang="zh-CN" altLang="en-US" sz="2000" dirty="0">
                <a:latin typeface="黑体" panose="02010609060101010101" charset="-122"/>
                <a:ea typeface="黑体" panose="02010609060101010101" charset="-122"/>
              </a:rPr>
              <a:t>对域外国家</a:t>
            </a:r>
            <a:endParaRPr lang="zh-CN" altLang="en-US" sz="2000" dirty="0">
              <a:latin typeface="思源黑体 CN Normal" panose="020B0400000000000000" pitchFamily="34" charset="-122"/>
              <a:ea typeface="思源黑体 CN Normal" panose="020B0400000000000000" pitchFamily="34" charset="-122"/>
            </a:endParaRPr>
          </a:p>
        </p:txBody>
      </p:sp>
      <p:cxnSp>
        <p:nvCxnSpPr>
          <p:cNvPr id="33" name="直接连接符 32"/>
          <p:cNvCxnSpPr/>
          <p:nvPr>
            <p:custDataLst>
              <p:tags r:id="rId7"/>
            </p:custDataLst>
          </p:nvPr>
        </p:nvCxnSpPr>
        <p:spPr>
          <a:xfrm>
            <a:off x="7316578" y="3148227"/>
            <a:ext cx="0" cy="9079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custDataLst>
              <p:tags r:id="rId8"/>
            </p:custDataLst>
          </p:nvPr>
        </p:nvSpPr>
        <p:spPr>
          <a:xfrm>
            <a:off x="7477125" y="3097530"/>
            <a:ext cx="4074795" cy="3708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须确保接收国具备与欧盟同等的隐私保护标准</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35" name="矩形 34"/>
          <p:cNvSpPr/>
          <p:nvPr>
            <p:custDataLst>
              <p:tags r:id="rId9"/>
            </p:custDataLst>
          </p:nvPr>
        </p:nvSpPr>
        <p:spPr>
          <a:xfrm>
            <a:off x="7477433" y="3419706"/>
            <a:ext cx="3588001" cy="3708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a:solidFill>
                  <a:srgbClr val="C00000"/>
                </a:solidFill>
                <a:latin typeface="黑体" panose="02010609060101010101" charset="-122"/>
                <a:ea typeface="黑体" panose="02010609060101010101" charset="-122"/>
                <a:cs typeface="黑体" panose="02010609060101010101" charset="-122"/>
                <a:sym typeface="+mn-lt"/>
              </a:rPr>
              <a:t>绑定企业规则（BCRs</a:t>
            </a: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36" name="矩形 35"/>
          <p:cNvSpPr/>
          <p:nvPr>
            <p:custDataLst>
              <p:tags r:id="rId10"/>
            </p:custDataLst>
          </p:nvPr>
        </p:nvSpPr>
        <p:spPr>
          <a:xfrm>
            <a:off x="7477433" y="3741822"/>
            <a:ext cx="3588001" cy="3708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a:solidFill>
                  <a:srgbClr val="C00000"/>
                </a:solidFill>
                <a:latin typeface="黑体" panose="02010609060101010101" charset="-122"/>
                <a:ea typeface="黑体" panose="02010609060101010101" charset="-122"/>
                <a:cs typeface="黑体" panose="02010609060101010101" charset="-122"/>
                <a:sym typeface="+mn-lt"/>
              </a:rPr>
              <a:t>标准合同条款（SCCs）</a:t>
            </a:r>
            <a:endParaRPr lang="en-US" altLang="zh-CN" sz="1400">
              <a:solidFill>
                <a:srgbClr val="C00000"/>
              </a:solidFill>
              <a:latin typeface="黑体" panose="02010609060101010101" charset="-122"/>
              <a:ea typeface="黑体" panose="02010609060101010101" charset="-122"/>
              <a:cs typeface="黑体" panose="02010609060101010101" charset="-122"/>
              <a:sym typeface="+mn-lt"/>
            </a:endParaRPr>
          </a:p>
        </p:txBody>
      </p:sp>
      <p:sp>
        <p:nvSpPr>
          <p:cNvPr id="37" name="文本框 36"/>
          <p:cNvSpPr txBox="1"/>
          <p:nvPr>
            <p:custDataLst>
              <p:tags r:id="rId11"/>
            </p:custDataLst>
          </p:nvPr>
        </p:nvSpPr>
        <p:spPr>
          <a:xfrm>
            <a:off x="5682108" y="5202334"/>
            <a:ext cx="1622425" cy="398780"/>
          </a:xfrm>
          <a:prstGeom prst="rect">
            <a:avLst/>
          </a:prstGeom>
          <a:noFill/>
        </p:spPr>
        <p:txBody>
          <a:bodyPr wrap="none" rtlCol="0">
            <a:spAutoFit/>
          </a:bodyPr>
          <a:lstStyle/>
          <a:p>
            <a:pPr algn="l"/>
            <a:r>
              <a:rPr lang="zh-CN" altLang="en-US" sz="2000" dirty="0">
                <a:latin typeface="Times New Roman" panose="02020603050405020304" charset="0"/>
                <a:ea typeface="黑体" panose="02010609060101010101" charset="-122"/>
                <a:cs typeface="Times New Roman" panose="02020603050405020304" charset="0"/>
              </a:rPr>
              <a:t>GDPR</a:t>
            </a:r>
            <a:r>
              <a:rPr lang="zh-CN" altLang="en-US" sz="2000" dirty="0">
                <a:latin typeface="黑体" panose="02010609060101010101" charset="-122"/>
                <a:ea typeface="黑体" panose="02010609060101010101" charset="-122"/>
              </a:rPr>
              <a:t>的影响</a:t>
            </a:r>
            <a:endParaRPr lang="zh-CN" altLang="en-US" sz="2000" dirty="0">
              <a:latin typeface="黑体" panose="02010609060101010101" charset="-122"/>
              <a:ea typeface="黑体" panose="02010609060101010101" charset="-122"/>
            </a:endParaRPr>
          </a:p>
        </p:txBody>
      </p:sp>
      <p:sp>
        <p:nvSpPr>
          <p:cNvPr id="38" name="professional-presenting-a-report_31632"/>
          <p:cNvSpPr>
            <a:spLocks noChangeAspect="1"/>
          </p:cNvSpPr>
          <p:nvPr>
            <p:custDataLst>
              <p:tags r:id="rId12"/>
            </p:custDataLst>
          </p:nvPr>
        </p:nvSpPr>
        <p:spPr bwMode="auto">
          <a:xfrm>
            <a:off x="6144324" y="4633346"/>
            <a:ext cx="609685" cy="576152"/>
          </a:xfrm>
          <a:custGeom>
            <a:avLst/>
            <a:gdLst>
              <a:gd name="connsiteX0" fmla="*/ 60731 w 601262"/>
              <a:gd name="connsiteY0" fmla="*/ 323331 h 568193"/>
              <a:gd name="connsiteX1" fmla="*/ 60731 w 601262"/>
              <a:gd name="connsiteY1" fmla="*/ 378099 h 568193"/>
              <a:gd name="connsiteX2" fmla="*/ 55619 w 601262"/>
              <a:gd name="connsiteY2" fmla="*/ 441458 h 568193"/>
              <a:gd name="connsiteX3" fmla="*/ 34904 w 601262"/>
              <a:gd name="connsiteY3" fmla="*/ 406020 h 568193"/>
              <a:gd name="connsiteX4" fmla="*/ 34904 w 601262"/>
              <a:gd name="connsiteY4" fmla="*/ 355816 h 568193"/>
              <a:gd name="connsiteX5" fmla="*/ 59924 w 601262"/>
              <a:gd name="connsiteY5" fmla="*/ 327895 h 568193"/>
              <a:gd name="connsiteX6" fmla="*/ 296871 w 601262"/>
              <a:gd name="connsiteY6" fmla="*/ 317968 h 568193"/>
              <a:gd name="connsiteX7" fmla="*/ 436676 w 601262"/>
              <a:gd name="connsiteY7" fmla="*/ 317968 h 568193"/>
              <a:gd name="connsiteX8" fmla="*/ 447430 w 601262"/>
              <a:gd name="connsiteY8" fmla="*/ 328969 h 568193"/>
              <a:gd name="connsiteX9" fmla="*/ 436676 w 601262"/>
              <a:gd name="connsiteY9" fmla="*/ 339702 h 568193"/>
              <a:gd name="connsiteX10" fmla="*/ 296871 w 601262"/>
              <a:gd name="connsiteY10" fmla="*/ 339702 h 568193"/>
              <a:gd name="connsiteX11" fmla="*/ 286117 w 601262"/>
              <a:gd name="connsiteY11" fmla="*/ 328969 h 568193"/>
              <a:gd name="connsiteX12" fmla="*/ 296871 w 601262"/>
              <a:gd name="connsiteY12" fmla="*/ 317968 h 568193"/>
              <a:gd name="connsiteX13" fmla="*/ 296872 w 601262"/>
              <a:gd name="connsiteY13" fmla="*/ 268784 h 568193"/>
              <a:gd name="connsiteX14" fmla="*/ 535622 w 601262"/>
              <a:gd name="connsiteY14" fmla="*/ 268784 h 568193"/>
              <a:gd name="connsiteX15" fmla="*/ 546645 w 601262"/>
              <a:gd name="connsiteY15" fmla="*/ 279545 h 568193"/>
              <a:gd name="connsiteX16" fmla="*/ 535622 w 601262"/>
              <a:gd name="connsiteY16" fmla="*/ 290306 h 568193"/>
              <a:gd name="connsiteX17" fmla="*/ 296872 w 601262"/>
              <a:gd name="connsiteY17" fmla="*/ 290306 h 568193"/>
              <a:gd name="connsiteX18" fmla="*/ 286117 w 601262"/>
              <a:gd name="connsiteY18" fmla="*/ 279545 h 568193"/>
              <a:gd name="connsiteX19" fmla="*/ 296872 w 601262"/>
              <a:gd name="connsiteY19" fmla="*/ 268784 h 568193"/>
              <a:gd name="connsiteX20" fmla="*/ 296872 w 601262"/>
              <a:gd name="connsiteY20" fmla="*/ 219388 h 568193"/>
              <a:gd name="connsiteX21" fmla="*/ 535622 w 601262"/>
              <a:gd name="connsiteY21" fmla="*/ 219388 h 568193"/>
              <a:gd name="connsiteX22" fmla="*/ 546645 w 601262"/>
              <a:gd name="connsiteY22" fmla="*/ 230389 h 568193"/>
              <a:gd name="connsiteX23" fmla="*/ 535622 w 601262"/>
              <a:gd name="connsiteY23" fmla="*/ 241122 h 568193"/>
              <a:gd name="connsiteX24" fmla="*/ 296872 w 601262"/>
              <a:gd name="connsiteY24" fmla="*/ 241122 h 568193"/>
              <a:gd name="connsiteX25" fmla="*/ 286117 w 601262"/>
              <a:gd name="connsiteY25" fmla="*/ 230389 h 568193"/>
              <a:gd name="connsiteX26" fmla="*/ 296872 w 601262"/>
              <a:gd name="connsiteY26" fmla="*/ 219388 h 568193"/>
              <a:gd name="connsiteX27" fmla="*/ 135266 w 601262"/>
              <a:gd name="connsiteY27" fmla="*/ 124619 h 568193"/>
              <a:gd name="connsiteX28" fmla="*/ 140375 w 601262"/>
              <a:gd name="connsiteY28" fmla="*/ 135091 h 568193"/>
              <a:gd name="connsiteX29" fmla="*/ 125854 w 601262"/>
              <a:gd name="connsiteY29" fmla="*/ 248669 h 568193"/>
              <a:gd name="connsiteX30" fmla="*/ 143333 w 601262"/>
              <a:gd name="connsiteY30" fmla="*/ 278742 h 568193"/>
              <a:gd name="connsiteX31" fmla="*/ 160542 w 601262"/>
              <a:gd name="connsiteY31" fmla="*/ 248669 h 568193"/>
              <a:gd name="connsiteX32" fmla="*/ 146022 w 601262"/>
              <a:gd name="connsiteY32" fmla="*/ 135091 h 568193"/>
              <a:gd name="connsiteX33" fmla="*/ 151131 w 601262"/>
              <a:gd name="connsiteY33" fmla="*/ 124888 h 568193"/>
              <a:gd name="connsiteX34" fmla="*/ 233684 w 601262"/>
              <a:gd name="connsiteY34" fmla="*/ 141804 h 568193"/>
              <a:gd name="connsiteX35" fmla="*/ 334253 w 601262"/>
              <a:gd name="connsiteY35" fmla="*/ 141804 h 568193"/>
              <a:gd name="connsiteX36" fmla="*/ 355765 w 601262"/>
              <a:gd name="connsiteY36" fmla="*/ 163553 h 568193"/>
              <a:gd name="connsiteX37" fmla="*/ 334253 w 601262"/>
              <a:gd name="connsiteY37" fmla="*/ 185033 h 568193"/>
              <a:gd name="connsiteX38" fmla="*/ 229919 w 601262"/>
              <a:gd name="connsiteY38" fmla="*/ 185033 h 568193"/>
              <a:gd name="connsiteX39" fmla="*/ 222659 w 601262"/>
              <a:gd name="connsiteY39" fmla="*/ 183691 h 568193"/>
              <a:gd name="connsiteX40" fmla="*/ 203836 w 601262"/>
              <a:gd name="connsiteY40" fmla="*/ 178052 h 568193"/>
              <a:gd name="connsiteX41" fmla="*/ 203836 w 601262"/>
              <a:gd name="connsiteY41" fmla="*/ 325731 h 568193"/>
              <a:gd name="connsiteX42" fmla="*/ 221045 w 601262"/>
              <a:gd name="connsiteY42" fmla="*/ 540268 h 568193"/>
              <a:gd name="connsiteX43" fmla="*/ 197382 w 601262"/>
              <a:gd name="connsiteY43" fmla="*/ 568193 h 568193"/>
              <a:gd name="connsiteX44" fmla="*/ 195231 w 601262"/>
              <a:gd name="connsiteY44" fmla="*/ 568193 h 568193"/>
              <a:gd name="connsiteX45" fmla="*/ 169416 w 601262"/>
              <a:gd name="connsiteY45" fmla="*/ 544296 h 568193"/>
              <a:gd name="connsiteX46" fmla="*/ 153820 w 601262"/>
              <a:gd name="connsiteY46" fmla="*/ 350702 h 568193"/>
              <a:gd name="connsiteX47" fmla="*/ 143064 w 601262"/>
              <a:gd name="connsiteY47" fmla="*/ 352850 h 568193"/>
              <a:gd name="connsiteX48" fmla="*/ 132577 w 601262"/>
              <a:gd name="connsiteY48" fmla="*/ 350702 h 568193"/>
              <a:gd name="connsiteX49" fmla="*/ 116980 w 601262"/>
              <a:gd name="connsiteY49" fmla="*/ 544296 h 568193"/>
              <a:gd name="connsiteX50" fmla="*/ 91166 w 601262"/>
              <a:gd name="connsiteY50" fmla="*/ 568193 h 568193"/>
              <a:gd name="connsiteX51" fmla="*/ 89015 w 601262"/>
              <a:gd name="connsiteY51" fmla="*/ 568193 h 568193"/>
              <a:gd name="connsiteX52" fmla="*/ 65082 w 601262"/>
              <a:gd name="connsiteY52" fmla="*/ 540268 h 568193"/>
              <a:gd name="connsiteX53" fmla="*/ 82561 w 601262"/>
              <a:gd name="connsiteY53" fmla="*/ 325731 h 568193"/>
              <a:gd name="connsiteX54" fmla="*/ 82561 w 601262"/>
              <a:gd name="connsiteY54" fmla="*/ 178052 h 568193"/>
              <a:gd name="connsiteX55" fmla="*/ 75032 w 601262"/>
              <a:gd name="connsiteY55" fmla="*/ 180200 h 568193"/>
              <a:gd name="connsiteX56" fmla="*/ 43032 w 601262"/>
              <a:gd name="connsiteY56" fmla="*/ 324120 h 568193"/>
              <a:gd name="connsiteX57" fmla="*/ 21789 w 601262"/>
              <a:gd name="connsiteY57" fmla="*/ 341036 h 568193"/>
              <a:gd name="connsiteX58" fmla="*/ 16949 w 601262"/>
              <a:gd name="connsiteY58" fmla="*/ 340499 h 568193"/>
              <a:gd name="connsiteX59" fmla="*/ 546 w 601262"/>
              <a:gd name="connsiteY59" fmla="*/ 314722 h 568193"/>
              <a:gd name="connsiteX60" fmla="*/ 35234 w 601262"/>
              <a:gd name="connsiteY60" fmla="*/ 158720 h 568193"/>
              <a:gd name="connsiteX61" fmla="*/ 36310 w 601262"/>
              <a:gd name="connsiteY61" fmla="*/ 156571 h 568193"/>
              <a:gd name="connsiteX62" fmla="*/ 37923 w 601262"/>
              <a:gd name="connsiteY62" fmla="*/ 152544 h 568193"/>
              <a:gd name="connsiteX63" fmla="*/ 40343 w 601262"/>
              <a:gd name="connsiteY63" fmla="*/ 149322 h 568193"/>
              <a:gd name="connsiteX64" fmla="*/ 43301 w 601262"/>
              <a:gd name="connsiteY64" fmla="*/ 146637 h 568193"/>
              <a:gd name="connsiteX65" fmla="*/ 47066 w 601262"/>
              <a:gd name="connsiteY65" fmla="*/ 144220 h 568193"/>
              <a:gd name="connsiteX66" fmla="*/ 48948 w 601262"/>
              <a:gd name="connsiteY66" fmla="*/ 143146 h 568193"/>
              <a:gd name="connsiteX67" fmla="*/ 135266 w 601262"/>
              <a:gd name="connsiteY67" fmla="*/ 124619 h 568193"/>
              <a:gd name="connsiteX68" fmla="*/ 212154 w 601262"/>
              <a:gd name="connsiteY68" fmla="*/ 76281 h 568193"/>
              <a:gd name="connsiteX69" fmla="*/ 560657 w 601262"/>
              <a:gd name="connsiteY69" fmla="*/ 76281 h 568193"/>
              <a:gd name="connsiteX70" fmla="*/ 601262 w 601262"/>
              <a:gd name="connsiteY70" fmla="*/ 116824 h 568193"/>
              <a:gd name="connsiteX71" fmla="*/ 601262 w 601262"/>
              <a:gd name="connsiteY71" fmla="*/ 405995 h 568193"/>
              <a:gd name="connsiteX72" fmla="*/ 560657 w 601262"/>
              <a:gd name="connsiteY72" fmla="*/ 446538 h 568193"/>
              <a:gd name="connsiteX73" fmla="*/ 230977 w 601262"/>
              <a:gd name="connsiteY73" fmla="*/ 446538 h 568193"/>
              <a:gd name="connsiteX74" fmla="*/ 229095 w 601262"/>
              <a:gd name="connsiteY74" fmla="*/ 420762 h 568193"/>
              <a:gd name="connsiteX75" fmla="*/ 560657 w 601262"/>
              <a:gd name="connsiteY75" fmla="*/ 420762 h 568193"/>
              <a:gd name="connsiteX76" fmla="*/ 575178 w 601262"/>
              <a:gd name="connsiteY76" fmla="*/ 405995 h 568193"/>
              <a:gd name="connsiteX77" fmla="*/ 575178 w 601262"/>
              <a:gd name="connsiteY77" fmla="*/ 116824 h 568193"/>
              <a:gd name="connsiteX78" fmla="*/ 560657 w 601262"/>
              <a:gd name="connsiteY78" fmla="*/ 102325 h 568193"/>
              <a:gd name="connsiteX79" fmla="*/ 200591 w 601262"/>
              <a:gd name="connsiteY79" fmla="*/ 102325 h 568193"/>
              <a:gd name="connsiteX80" fmla="*/ 212154 w 601262"/>
              <a:gd name="connsiteY80" fmla="*/ 76281 h 568193"/>
              <a:gd name="connsiteX81" fmla="*/ 74476 w 601262"/>
              <a:gd name="connsiteY81" fmla="*/ 76281 h 568193"/>
              <a:gd name="connsiteX82" fmla="*/ 85782 w 601262"/>
              <a:gd name="connsiteY82" fmla="*/ 102331 h 568193"/>
              <a:gd name="connsiteX83" fmla="*/ 75553 w 601262"/>
              <a:gd name="connsiteY83" fmla="*/ 102331 h 568193"/>
              <a:gd name="connsiteX84" fmla="*/ 60747 w 601262"/>
              <a:gd name="connsiteY84" fmla="*/ 116833 h 568193"/>
              <a:gd name="connsiteX85" fmla="*/ 60747 w 601262"/>
              <a:gd name="connsiteY85" fmla="*/ 121130 h 568193"/>
              <a:gd name="connsiteX86" fmla="*/ 42980 w 601262"/>
              <a:gd name="connsiteY86" fmla="*/ 126770 h 568193"/>
              <a:gd name="connsiteX87" fmla="*/ 38404 w 601262"/>
              <a:gd name="connsiteY87" fmla="*/ 129187 h 568193"/>
              <a:gd name="connsiteX88" fmla="*/ 34904 w 601262"/>
              <a:gd name="connsiteY88" fmla="*/ 131604 h 568193"/>
              <a:gd name="connsiteX89" fmla="*/ 34904 w 601262"/>
              <a:gd name="connsiteY89" fmla="*/ 116833 h 568193"/>
              <a:gd name="connsiteX90" fmla="*/ 74476 w 601262"/>
              <a:gd name="connsiteY90" fmla="*/ 76281 h 568193"/>
              <a:gd name="connsiteX91" fmla="*/ 143293 w 601262"/>
              <a:gd name="connsiteY91" fmla="*/ 0 h 568193"/>
              <a:gd name="connsiteX92" fmla="*/ 198123 w 601262"/>
              <a:gd name="connsiteY92" fmla="*/ 60016 h 568193"/>
              <a:gd name="connsiteX93" fmla="*/ 143293 w 601262"/>
              <a:gd name="connsiteY93" fmla="*/ 120032 h 568193"/>
              <a:gd name="connsiteX94" fmla="*/ 88463 w 601262"/>
              <a:gd name="connsiteY94" fmla="*/ 60016 h 568193"/>
              <a:gd name="connsiteX95" fmla="*/ 143293 w 601262"/>
              <a:gd name="connsiteY95" fmla="*/ 0 h 5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1262" h="568193">
                <a:moveTo>
                  <a:pt x="60731" y="323331"/>
                </a:moveTo>
                <a:lnTo>
                  <a:pt x="60731" y="378099"/>
                </a:lnTo>
                <a:lnTo>
                  <a:pt x="55619" y="441458"/>
                </a:lnTo>
                <a:cubicBezTo>
                  <a:pt x="43244" y="434478"/>
                  <a:pt x="34904" y="421323"/>
                  <a:pt x="34904" y="406020"/>
                </a:cubicBezTo>
                <a:lnTo>
                  <a:pt x="34904" y="355816"/>
                </a:lnTo>
                <a:cubicBezTo>
                  <a:pt x="47010" y="351252"/>
                  <a:pt x="56965" y="341050"/>
                  <a:pt x="59924" y="327895"/>
                </a:cubicBezTo>
                <a:close/>
                <a:moveTo>
                  <a:pt x="296871" y="317968"/>
                </a:moveTo>
                <a:lnTo>
                  <a:pt x="436676" y="317968"/>
                </a:lnTo>
                <a:cubicBezTo>
                  <a:pt x="442591" y="317968"/>
                  <a:pt x="447430" y="322798"/>
                  <a:pt x="447430" y="328969"/>
                </a:cubicBezTo>
                <a:cubicBezTo>
                  <a:pt x="447430" y="334872"/>
                  <a:pt x="442591" y="339702"/>
                  <a:pt x="436676" y="339702"/>
                </a:cubicBezTo>
                <a:lnTo>
                  <a:pt x="296871" y="339702"/>
                </a:lnTo>
                <a:cubicBezTo>
                  <a:pt x="290956" y="339702"/>
                  <a:pt x="286117" y="334872"/>
                  <a:pt x="286117" y="328969"/>
                </a:cubicBezTo>
                <a:cubicBezTo>
                  <a:pt x="286117" y="322798"/>
                  <a:pt x="290956" y="317968"/>
                  <a:pt x="296871" y="317968"/>
                </a:cubicBezTo>
                <a:close/>
                <a:moveTo>
                  <a:pt x="296872" y="268784"/>
                </a:moveTo>
                <a:lnTo>
                  <a:pt x="535622" y="268784"/>
                </a:lnTo>
                <a:cubicBezTo>
                  <a:pt x="541805" y="268784"/>
                  <a:pt x="546645" y="273627"/>
                  <a:pt x="546645" y="279545"/>
                </a:cubicBezTo>
                <a:cubicBezTo>
                  <a:pt x="546645" y="285464"/>
                  <a:pt x="541805" y="290306"/>
                  <a:pt x="535622" y="290306"/>
                </a:cubicBezTo>
                <a:lnTo>
                  <a:pt x="296872" y="290306"/>
                </a:lnTo>
                <a:cubicBezTo>
                  <a:pt x="290957" y="290306"/>
                  <a:pt x="286117" y="285464"/>
                  <a:pt x="286117" y="279545"/>
                </a:cubicBezTo>
                <a:cubicBezTo>
                  <a:pt x="286117" y="273627"/>
                  <a:pt x="290957" y="268784"/>
                  <a:pt x="296872" y="268784"/>
                </a:cubicBezTo>
                <a:close/>
                <a:moveTo>
                  <a:pt x="296872" y="219388"/>
                </a:moveTo>
                <a:lnTo>
                  <a:pt x="535622" y="219388"/>
                </a:lnTo>
                <a:cubicBezTo>
                  <a:pt x="541805" y="219388"/>
                  <a:pt x="546645" y="224218"/>
                  <a:pt x="546645" y="230389"/>
                </a:cubicBezTo>
                <a:cubicBezTo>
                  <a:pt x="546645" y="236292"/>
                  <a:pt x="541805" y="241122"/>
                  <a:pt x="535622" y="241122"/>
                </a:cubicBezTo>
                <a:lnTo>
                  <a:pt x="296872" y="241122"/>
                </a:lnTo>
                <a:cubicBezTo>
                  <a:pt x="290957" y="241122"/>
                  <a:pt x="286117" y="236292"/>
                  <a:pt x="286117" y="230389"/>
                </a:cubicBezTo>
                <a:cubicBezTo>
                  <a:pt x="286117" y="224218"/>
                  <a:pt x="290957" y="219388"/>
                  <a:pt x="296872" y="219388"/>
                </a:cubicBezTo>
                <a:close/>
                <a:moveTo>
                  <a:pt x="135266" y="124619"/>
                </a:moveTo>
                <a:lnTo>
                  <a:pt x="140375" y="135091"/>
                </a:lnTo>
                <a:lnTo>
                  <a:pt x="125854" y="248669"/>
                </a:lnTo>
                <a:lnTo>
                  <a:pt x="143333" y="278742"/>
                </a:lnTo>
                <a:lnTo>
                  <a:pt x="160542" y="248669"/>
                </a:lnTo>
                <a:lnTo>
                  <a:pt x="146022" y="135091"/>
                </a:lnTo>
                <a:lnTo>
                  <a:pt x="151131" y="124888"/>
                </a:lnTo>
                <a:cubicBezTo>
                  <a:pt x="185281" y="126499"/>
                  <a:pt x="222121" y="137776"/>
                  <a:pt x="233684" y="141804"/>
                </a:cubicBezTo>
                <a:lnTo>
                  <a:pt x="334253" y="141804"/>
                </a:lnTo>
                <a:cubicBezTo>
                  <a:pt x="346085" y="141804"/>
                  <a:pt x="355765" y="151470"/>
                  <a:pt x="355765" y="163553"/>
                </a:cubicBezTo>
                <a:cubicBezTo>
                  <a:pt x="355765" y="175367"/>
                  <a:pt x="346085" y="185033"/>
                  <a:pt x="334253" y="185033"/>
                </a:cubicBezTo>
                <a:lnTo>
                  <a:pt x="229919" y="185033"/>
                </a:lnTo>
                <a:cubicBezTo>
                  <a:pt x="227499" y="185033"/>
                  <a:pt x="225079" y="184765"/>
                  <a:pt x="222659" y="183691"/>
                </a:cubicBezTo>
                <a:cubicBezTo>
                  <a:pt x="222390" y="183691"/>
                  <a:pt x="214861" y="181006"/>
                  <a:pt x="203836" y="178052"/>
                </a:cubicBezTo>
                <a:lnTo>
                  <a:pt x="203836" y="325731"/>
                </a:lnTo>
                <a:lnTo>
                  <a:pt x="221045" y="540268"/>
                </a:lnTo>
                <a:cubicBezTo>
                  <a:pt x="222390" y="554499"/>
                  <a:pt x="211634" y="567119"/>
                  <a:pt x="197382" y="568193"/>
                </a:cubicBezTo>
                <a:cubicBezTo>
                  <a:pt x="196575" y="568193"/>
                  <a:pt x="195769" y="568193"/>
                  <a:pt x="195231" y="568193"/>
                </a:cubicBezTo>
                <a:cubicBezTo>
                  <a:pt x="181786" y="568193"/>
                  <a:pt x="170492" y="557990"/>
                  <a:pt x="169416" y="544296"/>
                </a:cubicBezTo>
                <a:lnTo>
                  <a:pt x="153820" y="350702"/>
                </a:lnTo>
                <a:cubicBezTo>
                  <a:pt x="150593" y="352045"/>
                  <a:pt x="146828" y="352850"/>
                  <a:pt x="143064" y="352850"/>
                </a:cubicBezTo>
                <a:cubicBezTo>
                  <a:pt x="139568" y="352850"/>
                  <a:pt x="135804" y="352045"/>
                  <a:pt x="132577" y="350702"/>
                </a:cubicBezTo>
                <a:lnTo>
                  <a:pt x="116980" y="544296"/>
                </a:lnTo>
                <a:cubicBezTo>
                  <a:pt x="115905" y="557990"/>
                  <a:pt x="104611" y="568193"/>
                  <a:pt x="91166" y="568193"/>
                </a:cubicBezTo>
                <a:cubicBezTo>
                  <a:pt x="90359" y="568193"/>
                  <a:pt x="89821" y="568193"/>
                  <a:pt x="89015" y="568193"/>
                </a:cubicBezTo>
                <a:cubicBezTo>
                  <a:pt x="74763" y="567119"/>
                  <a:pt x="64007" y="554499"/>
                  <a:pt x="65082" y="540268"/>
                </a:cubicBezTo>
                <a:lnTo>
                  <a:pt x="82561" y="325731"/>
                </a:lnTo>
                <a:lnTo>
                  <a:pt x="82561" y="178052"/>
                </a:lnTo>
                <a:cubicBezTo>
                  <a:pt x="79603" y="178589"/>
                  <a:pt x="77183" y="179395"/>
                  <a:pt x="75032" y="180200"/>
                </a:cubicBezTo>
                <a:lnTo>
                  <a:pt x="43032" y="324120"/>
                </a:lnTo>
                <a:cubicBezTo>
                  <a:pt x="40612" y="334055"/>
                  <a:pt x="31739" y="341036"/>
                  <a:pt x="21789" y="341036"/>
                </a:cubicBezTo>
                <a:cubicBezTo>
                  <a:pt x="20176" y="341036"/>
                  <a:pt x="18562" y="340767"/>
                  <a:pt x="16949" y="340499"/>
                </a:cubicBezTo>
                <a:cubicBezTo>
                  <a:pt x="5386" y="337814"/>
                  <a:pt x="-2143" y="326268"/>
                  <a:pt x="546" y="314722"/>
                </a:cubicBezTo>
                <a:lnTo>
                  <a:pt x="35234" y="158720"/>
                </a:lnTo>
                <a:cubicBezTo>
                  <a:pt x="35503" y="157914"/>
                  <a:pt x="36041" y="157377"/>
                  <a:pt x="36310" y="156571"/>
                </a:cubicBezTo>
                <a:cubicBezTo>
                  <a:pt x="36579" y="155229"/>
                  <a:pt x="37386" y="153886"/>
                  <a:pt x="37923" y="152544"/>
                </a:cubicBezTo>
                <a:cubicBezTo>
                  <a:pt x="38730" y="151470"/>
                  <a:pt x="39537" y="150396"/>
                  <a:pt x="40343" y="149322"/>
                </a:cubicBezTo>
                <a:cubicBezTo>
                  <a:pt x="41419" y="148248"/>
                  <a:pt x="42226" y="147442"/>
                  <a:pt x="43301" y="146637"/>
                </a:cubicBezTo>
                <a:cubicBezTo>
                  <a:pt x="44377" y="145563"/>
                  <a:pt x="45721" y="144757"/>
                  <a:pt x="47066" y="144220"/>
                </a:cubicBezTo>
                <a:cubicBezTo>
                  <a:pt x="47873" y="143952"/>
                  <a:pt x="48410" y="143415"/>
                  <a:pt x="48948" y="143146"/>
                </a:cubicBezTo>
                <a:cubicBezTo>
                  <a:pt x="51100" y="142341"/>
                  <a:pt x="94930" y="126499"/>
                  <a:pt x="135266" y="124619"/>
                </a:cubicBezTo>
                <a:close/>
                <a:moveTo>
                  <a:pt x="212154" y="76281"/>
                </a:moveTo>
                <a:lnTo>
                  <a:pt x="560657" y="76281"/>
                </a:lnTo>
                <a:cubicBezTo>
                  <a:pt x="582976" y="76281"/>
                  <a:pt x="601262" y="94270"/>
                  <a:pt x="601262" y="116824"/>
                </a:cubicBezTo>
                <a:lnTo>
                  <a:pt x="601262" y="405995"/>
                </a:lnTo>
                <a:cubicBezTo>
                  <a:pt x="601262" y="428549"/>
                  <a:pt x="582976" y="446538"/>
                  <a:pt x="560657" y="446538"/>
                </a:cubicBezTo>
                <a:lnTo>
                  <a:pt x="230977" y="446538"/>
                </a:lnTo>
                <a:lnTo>
                  <a:pt x="229095" y="420762"/>
                </a:lnTo>
                <a:lnTo>
                  <a:pt x="560657" y="420762"/>
                </a:lnTo>
                <a:cubicBezTo>
                  <a:pt x="568724" y="420762"/>
                  <a:pt x="575178" y="414050"/>
                  <a:pt x="575178" y="405995"/>
                </a:cubicBezTo>
                <a:lnTo>
                  <a:pt x="575178" y="116824"/>
                </a:lnTo>
                <a:cubicBezTo>
                  <a:pt x="575178" y="108769"/>
                  <a:pt x="568724" y="102325"/>
                  <a:pt x="560657" y="102325"/>
                </a:cubicBezTo>
                <a:lnTo>
                  <a:pt x="200591" y="102325"/>
                </a:lnTo>
                <a:cubicBezTo>
                  <a:pt x="205700" y="94270"/>
                  <a:pt x="209734" y="85410"/>
                  <a:pt x="212154" y="76281"/>
                </a:cubicBezTo>
                <a:close/>
                <a:moveTo>
                  <a:pt x="74476" y="76281"/>
                </a:moveTo>
                <a:cubicBezTo>
                  <a:pt x="76899" y="85412"/>
                  <a:pt x="80667" y="94274"/>
                  <a:pt x="85782" y="102331"/>
                </a:cubicBezTo>
                <a:lnTo>
                  <a:pt x="75553" y="102331"/>
                </a:lnTo>
                <a:cubicBezTo>
                  <a:pt x="67477" y="102331"/>
                  <a:pt x="60747" y="108776"/>
                  <a:pt x="60747" y="116833"/>
                </a:cubicBezTo>
                <a:lnTo>
                  <a:pt x="60747" y="121130"/>
                </a:lnTo>
                <a:cubicBezTo>
                  <a:pt x="50517" y="124084"/>
                  <a:pt x="43787" y="126502"/>
                  <a:pt x="42980" y="126770"/>
                </a:cubicBezTo>
                <a:cubicBezTo>
                  <a:pt x="41096" y="127576"/>
                  <a:pt x="39480" y="128381"/>
                  <a:pt x="38404" y="129187"/>
                </a:cubicBezTo>
                <a:cubicBezTo>
                  <a:pt x="37058" y="129993"/>
                  <a:pt x="35981" y="130798"/>
                  <a:pt x="34904" y="131604"/>
                </a:cubicBezTo>
                <a:lnTo>
                  <a:pt x="34904" y="116833"/>
                </a:lnTo>
                <a:cubicBezTo>
                  <a:pt x="34904" y="94811"/>
                  <a:pt x="52402" y="76818"/>
                  <a:pt x="74476" y="76281"/>
                </a:cubicBezTo>
                <a:close/>
                <a:moveTo>
                  <a:pt x="143293" y="0"/>
                </a:moveTo>
                <a:cubicBezTo>
                  <a:pt x="173575" y="0"/>
                  <a:pt x="198123" y="26870"/>
                  <a:pt x="198123" y="60016"/>
                </a:cubicBezTo>
                <a:cubicBezTo>
                  <a:pt x="198123" y="93162"/>
                  <a:pt x="173575" y="120032"/>
                  <a:pt x="143293" y="120032"/>
                </a:cubicBezTo>
                <a:cubicBezTo>
                  <a:pt x="113011" y="120032"/>
                  <a:pt x="88463" y="93162"/>
                  <a:pt x="88463" y="60016"/>
                </a:cubicBezTo>
                <a:cubicBezTo>
                  <a:pt x="88463" y="26870"/>
                  <a:pt x="113011" y="0"/>
                  <a:pt x="143293" y="0"/>
                </a:cubicBezTo>
                <a:close/>
              </a:path>
            </a:pathLst>
          </a:custGeom>
          <a:solidFill>
            <a:schemeClr val="tx1">
              <a:lumMod val="65000"/>
              <a:lumOff val="35000"/>
            </a:schemeClr>
          </a:solidFill>
          <a:ln>
            <a:noFill/>
          </a:ln>
        </p:spPr>
      </p:sp>
      <p:cxnSp>
        <p:nvCxnSpPr>
          <p:cNvPr id="39" name="直接连接符 38"/>
          <p:cNvCxnSpPr/>
          <p:nvPr>
            <p:custDataLst>
              <p:tags r:id="rId13"/>
            </p:custDataLst>
          </p:nvPr>
        </p:nvCxnSpPr>
        <p:spPr>
          <a:xfrm>
            <a:off x="7316578" y="4582546"/>
            <a:ext cx="5715" cy="11633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custDataLst>
              <p:tags r:id="rId14"/>
            </p:custDataLst>
          </p:nvPr>
        </p:nvSpPr>
        <p:spPr>
          <a:xfrm>
            <a:off x="7477125" y="4516120"/>
            <a:ext cx="4074795" cy="6502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b="1">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欧盟国家</a:t>
            </a: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：提高隐私保护标准，增加企业合规成本，尤其对中小企业影响大</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42" name="矩形 41"/>
          <p:cNvSpPr/>
          <p:nvPr>
            <p:custDataLst>
              <p:tags r:id="rId15"/>
            </p:custDataLst>
          </p:nvPr>
        </p:nvSpPr>
        <p:spPr>
          <a:xfrm>
            <a:off x="7477125" y="5088890"/>
            <a:ext cx="4074795" cy="650240"/>
          </a:xfrm>
          <a:prstGeom prst="rect">
            <a:avLst/>
          </a:prstGeom>
        </p:spPr>
        <p:txBody>
          <a:bodyPr wrap="square">
            <a:spAutoFit/>
          </a:bodyPr>
          <a:lstStyle/>
          <a:p>
            <a:pPr marL="171450" indent="-171450" algn="l">
              <a:lnSpc>
                <a:spcPct val="130000"/>
              </a:lnSpc>
              <a:buClrTx/>
              <a:buSzTx/>
              <a:buFont typeface="Arial" panose="020B0604020202020204" pitchFamily="34" charset="0"/>
              <a:buChar char="•"/>
            </a:pPr>
            <a:r>
              <a:rPr lang="en-US" altLang="zh-CN" sz="1400" b="1">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发展中国家</a:t>
            </a:r>
            <a:r>
              <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：与其依赖数据扩展市场的政策产生冲突，影响其参与全球数字贸易的能力</a:t>
            </a:r>
            <a:endParaRPr lang="en-US" altLang="zh-CN" sz="1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grpSp>
        <p:nvGrpSpPr>
          <p:cNvPr id="6" name="组合 5"/>
          <p:cNvGrpSpPr/>
          <p:nvPr/>
        </p:nvGrpSpPr>
        <p:grpSpPr>
          <a:xfrm>
            <a:off x="1014730" y="1692910"/>
            <a:ext cx="1550035" cy="543560"/>
            <a:chOff x="827773" y="2184935"/>
            <a:chExt cx="972151" cy="431885"/>
          </a:xfrm>
        </p:grpSpPr>
        <p:sp>
          <p:nvSpPr>
            <p:cNvPr id="7" name="矩形 6"/>
            <p:cNvSpPr/>
            <p:nvPr/>
          </p:nvSpPr>
          <p:spPr>
            <a:xfrm>
              <a:off x="827773" y="2184935"/>
              <a:ext cx="972151" cy="26950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flipV="1">
              <a:off x="1647878" y="2454442"/>
              <a:ext cx="152046" cy="162378"/>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875062" y="2315484"/>
            <a:ext cx="4211955" cy="521970"/>
          </a:xfrm>
          <a:prstGeom prst="rect">
            <a:avLst/>
          </a:prstGeom>
          <a:noFill/>
        </p:spPr>
        <p:txBody>
          <a:bodyPr wrap="none" rtlCol="0">
            <a:spAutoFit/>
          </a:bodyPr>
          <a:lstStyle>
            <a:defPPr>
              <a:defRPr lang="zh-CN"/>
            </a:defPPr>
            <a:lvl1pPr>
              <a:defRPr>
                <a:latin typeface="思源黑体 CN Normal" panose="020B0400000000000000" pitchFamily="34" charset="-122"/>
                <a:ea typeface="思源黑体 CN Normal" panose="020B0400000000000000" pitchFamily="34" charset="-122"/>
              </a:defRPr>
            </a:lvl1pPr>
          </a:lstStyle>
          <a:p>
            <a:pPr algn="l"/>
            <a:r>
              <a:rPr lang="zh-CN" altLang="en-US" sz="2800" dirty="0">
                <a:latin typeface="黑体" panose="02010609060101010101" charset="-122"/>
                <a:ea typeface="黑体" panose="02010609060101010101" charset="-122"/>
                <a:cs typeface="黑体" panose="02010609060101010101" charset="-122"/>
                <a:sym typeface="+mn-ea"/>
              </a:rPr>
              <a:t>通用数据保护条例</a:t>
            </a:r>
            <a:r>
              <a:rPr lang="en-US" altLang="zh-CN" sz="2800" dirty="0">
                <a:latin typeface="Times New Roman" panose="02020603050405020304" charset="0"/>
                <a:ea typeface="黑体" panose="02010609060101010101" charset="-122"/>
                <a:cs typeface="Times New Roman" panose="02020603050405020304" charset="0"/>
                <a:sym typeface="+mn-ea"/>
              </a:rPr>
              <a:t>(</a:t>
            </a:r>
            <a:r>
              <a:rPr lang="zh-CN" altLang="en-US" sz="2800" dirty="0">
                <a:latin typeface="Times New Roman" panose="02020603050405020304" charset="0"/>
                <a:ea typeface="黑体" panose="02010609060101010101" charset="-122"/>
                <a:cs typeface="Times New Roman" panose="02020603050405020304" charset="0"/>
                <a:sym typeface="+mn-ea"/>
              </a:rPr>
              <a:t>GDPR</a:t>
            </a:r>
            <a:r>
              <a:rPr lang="en-US" altLang="zh-CN" sz="2800" dirty="0">
                <a:latin typeface="Times New Roman" panose="02020603050405020304" charset="0"/>
                <a:ea typeface="黑体" panose="02010609060101010101" charset="-122"/>
                <a:cs typeface="Times New Roman" panose="02020603050405020304" charset="0"/>
                <a:sym typeface="+mn-ea"/>
              </a:rPr>
              <a:t>)</a:t>
            </a:r>
            <a:endParaRPr lang="en-US" altLang="zh-CN" sz="2800" dirty="0">
              <a:latin typeface="Times New Roman" panose="02020603050405020304" charset="0"/>
              <a:ea typeface="黑体" panose="02010609060101010101" charset="-122"/>
              <a:cs typeface="Times New Roman" panose="02020603050405020304" charset="0"/>
            </a:endParaRPr>
          </a:p>
        </p:txBody>
      </p:sp>
      <p:sp>
        <p:nvSpPr>
          <p:cNvPr id="12" name="矩形 11"/>
          <p:cNvSpPr/>
          <p:nvPr/>
        </p:nvSpPr>
        <p:spPr>
          <a:xfrm>
            <a:off x="904875" y="2915285"/>
            <a:ext cx="3987800" cy="2331085"/>
          </a:xfrm>
          <a:prstGeom prst="rect">
            <a:avLst/>
          </a:prstGeom>
        </p:spPr>
        <p:txBody>
          <a:bodyPr wrap="square">
            <a:spAutoFit/>
          </a:bodyPr>
          <a:lstStyle/>
          <a:p>
            <a:pPr>
              <a:lnSpc>
                <a:spcPct val="130000"/>
              </a:lnSpc>
            </a:pPr>
            <a:r>
              <a:rPr lang="en-US" altLang="zh-CN" sz="1600">
                <a:solidFill>
                  <a:schemeClr val="bg2">
                    <a:lumMod val="50000"/>
                  </a:schemeClr>
                </a:solidFill>
                <a:uFillTx/>
                <a:latin typeface="Times New Roman" panose="02020603050405020304" charset="0"/>
                <a:ea typeface="黑体" panose="02010609060101010101" charset="-122"/>
                <a:cs typeface="+mn-ea"/>
                <a:sym typeface="+mn-lt"/>
              </a:rPr>
              <a:t>GDPR（General Data Protection Regulation，通用数据保护条例）是欧盟于2018年生效的一项法规，旨在加强对欧盟境内个人数据隐私的保护。它赋予个人对其数据更多的控制权，并要求企业在处理个人数据时遵循严格的规定。GDPR适用于所有在欧盟经营的企业，无论其注册地在何处。</a:t>
            </a:r>
            <a:endParaRPr lang="en-US" altLang="zh-CN" sz="1600">
              <a:solidFill>
                <a:schemeClr val="bg2">
                  <a:lumMod val="50000"/>
                </a:schemeClr>
              </a:solidFill>
              <a:uFillTx/>
              <a:latin typeface="Times New Roman" panose="02020603050405020304" charset="0"/>
              <a:ea typeface="黑体" panose="02010609060101010101" charset="-122"/>
              <a:cs typeface="+mn-ea"/>
              <a:sym typeface="+mn-lt"/>
            </a:endParaRPr>
          </a:p>
        </p:txBody>
      </p:sp>
      <p:sp>
        <p:nvSpPr>
          <p:cNvPr id="14" name="文本框 13"/>
          <p:cNvSpPr txBox="1"/>
          <p:nvPr/>
        </p:nvSpPr>
        <p:spPr>
          <a:xfrm>
            <a:off x="1022350" y="1711960"/>
            <a:ext cx="1380490" cy="273050"/>
          </a:xfrm>
          <a:prstGeom prst="rect">
            <a:avLst/>
          </a:prstGeom>
          <a:noFill/>
        </p:spPr>
        <p:txBody>
          <a:bodyPr wrap="square">
            <a:noAutofit/>
          </a:bodyPr>
          <a:lstStyle/>
          <a:p>
            <a:r>
              <a:rPr lang="en-US" altLang="zh-CN" sz="1200" b="1" i="0" dirty="0">
                <a:solidFill>
                  <a:schemeClr val="bg1"/>
                </a:solidFill>
                <a:effectLst/>
                <a:latin typeface="Times New Roman" panose="02020603050405020304" charset="0"/>
                <a:cs typeface="Times New Roman" panose="02020603050405020304" charset="0"/>
              </a:rPr>
              <a:t>European Union</a:t>
            </a:r>
            <a:endParaRPr lang="en-US" altLang="zh-CN" sz="1200" b="1" i="0" dirty="0">
              <a:solidFill>
                <a:schemeClr val="bg1"/>
              </a:solidFill>
              <a:effectLst/>
              <a:latin typeface="Times New Roman" panose="02020603050405020304" charset="0"/>
              <a:cs typeface="Times New Roman" panose="02020603050405020304" charset="0"/>
            </a:endParaRPr>
          </a:p>
        </p:txBody>
      </p:sp>
      <p:cxnSp>
        <p:nvCxnSpPr>
          <p:cNvPr id="15" name="直接连接符 14"/>
          <p:cNvCxnSpPr/>
          <p:nvPr/>
        </p:nvCxnSpPr>
        <p:spPr>
          <a:xfrm flipV="1">
            <a:off x="511810" y="6097905"/>
            <a:ext cx="5245100" cy="6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511810" y="6111875"/>
            <a:ext cx="5245735" cy="291465"/>
          </a:xfrm>
          <a:prstGeom prst="rect">
            <a:avLst/>
          </a:prstGeom>
          <a:noFill/>
        </p:spPr>
        <p:txBody>
          <a:bodyPr wrap="square" rtlCol="0">
            <a:spAutoFit/>
          </a:bodyPr>
          <a:p>
            <a:pPr algn="l">
              <a:lnSpc>
                <a:spcPct val="130000"/>
              </a:lnSpc>
              <a:buClrTx/>
              <a:buSzTx/>
              <a:buFontTx/>
            </a:pPr>
            <a:r>
              <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rPr>
              <a:t>① </a:t>
            </a:r>
            <a:r>
              <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最小化原则，即</a:t>
            </a:r>
            <a:r>
              <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rPr>
              <a:t>数据收集和处理仅限于必要的数据，超出必要的数据流动将受到限制</a:t>
            </a:r>
            <a:r>
              <a:rPr lang="zh-CN" altLang="en-US" sz="1000">
                <a:solidFill>
                  <a:schemeClr val="tx1">
                    <a:lumMod val="85000"/>
                    <a:lumOff val="15000"/>
                  </a:schemeClr>
                </a:solidFill>
                <a:latin typeface="黑体" panose="02010609060101010101" charset="-122"/>
                <a:ea typeface="黑体" panose="02010609060101010101" charset="-122"/>
                <a:cs typeface="黑体" panose="02010609060101010101" charset="-122"/>
              </a:rPr>
              <a:t>。</a:t>
            </a:r>
            <a:endParaRPr lang="zh-CN" altLang="en-US" sz="100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pic>
        <p:nvPicPr>
          <p:cNvPr id="3" name="图片 2" descr="数字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127750" y="1547495"/>
            <a:ext cx="737870" cy="737870"/>
          </a:xfrm>
          <a:prstGeom prst="rect">
            <a:avLst/>
          </a:prstGeom>
        </p:spPr>
      </p:pic>
      <p:pic>
        <p:nvPicPr>
          <p:cNvPr id="5" name="图片 4" descr="国家"/>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136005" y="3041650"/>
            <a:ext cx="692150" cy="692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2590" y="300990"/>
            <a:ext cx="4196080"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ea"/>
              </a:rPr>
              <a:t>GDPR数据流动规制</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endParaRPr>
          </a:p>
        </p:txBody>
      </p:sp>
      <p:grpSp>
        <p:nvGrpSpPr>
          <p:cNvPr id="7" name="组合 6"/>
          <p:cNvGrpSpPr/>
          <p:nvPr>
            <p:custDataLst>
              <p:tags r:id="rId1"/>
            </p:custDataLst>
          </p:nvPr>
        </p:nvGrpSpPr>
        <p:grpSpPr>
          <a:xfrm>
            <a:off x="2188726" y="1543132"/>
            <a:ext cx="3213022" cy="4288708"/>
            <a:chOff x="995182" y="1727706"/>
            <a:chExt cx="3114701" cy="4157470"/>
          </a:xfrm>
        </p:grpSpPr>
        <p:sp>
          <p:nvSpPr>
            <p:cNvPr id="3" name="矩形: 圆角 2"/>
            <p:cNvSpPr/>
            <p:nvPr>
              <p:custDataLst>
                <p:tags r:id="rId2"/>
              </p:custDataLst>
            </p:nvPr>
          </p:nvSpPr>
          <p:spPr>
            <a:xfrm>
              <a:off x="1135290" y="1914721"/>
              <a:ext cx="2834484" cy="3783440"/>
            </a:xfrm>
            <a:prstGeom prst="roundRect">
              <a:avLst>
                <a:gd name="adj" fmla="val 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custDataLst>
                <p:tags r:id="rId3"/>
              </p:custDataLst>
            </p:nvPr>
          </p:nvSpPr>
          <p:spPr>
            <a:xfrm>
              <a:off x="995182" y="1727706"/>
              <a:ext cx="3114701" cy="4157470"/>
            </a:xfrm>
            <a:prstGeom prst="roundRect">
              <a:avLst>
                <a:gd name="adj" fmla="val 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custDataLst>
              <p:tags r:id="rId4"/>
            </p:custDataLst>
          </p:nvPr>
        </p:nvSpPr>
        <p:spPr>
          <a:xfrm>
            <a:off x="2313781" y="1957120"/>
            <a:ext cx="3044825" cy="570865"/>
          </a:xfrm>
          <a:prstGeom prst="rect">
            <a:avLst/>
          </a:prstGeom>
          <a:noFill/>
        </p:spPr>
        <p:txBody>
          <a:bodyPr wrap="none" rtlCol="0">
            <a:spAutoFit/>
          </a:bodyPr>
          <a:lstStyle/>
          <a:p>
            <a:pPr indent="0" algn="l">
              <a:lnSpc>
                <a:spcPct val="130000"/>
              </a:lnSpc>
              <a:buFont typeface="Arial" panose="020B0604020202020204" pitchFamily="34" charset="0"/>
              <a:buNone/>
            </a:pPr>
            <a:r>
              <a:rPr lang="en-US" altLang="zh-CN" sz="2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绑定企业规则(</a:t>
            </a:r>
            <a:r>
              <a:rPr lang="en-US" altLang="zh-CN" sz="24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mn-lt"/>
              </a:rPr>
              <a:t>BCRs</a:t>
            </a:r>
            <a:r>
              <a:rPr lang="en-US" altLang="zh-CN" sz="2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a:t>
            </a:r>
            <a:endParaRPr lang="zh-CN" altLang="en-US" sz="240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11" name="文本框 10"/>
          <p:cNvSpPr txBox="1"/>
          <p:nvPr>
            <p:custDataLst>
              <p:tags r:id="rId5"/>
            </p:custDataLst>
          </p:nvPr>
        </p:nvSpPr>
        <p:spPr>
          <a:xfrm>
            <a:off x="2567356" y="2649421"/>
            <a:ext cx="2430359" cy="2861310"/>
          </a:xfrm>
          <a:prstGeom prst="rect">
            <a:avLst/>
          </a:prstGeom>
          <a:noFill/>
        </p:spPr>
        <p:txBody>
          <a:bodyPr wrap="square">
            <a:spAutoFit/>
          </a:bodyPr>
          <a:lstStyle/>
          <a:p>
            <a:pPr algn="ctr">
              <a:lnSpc>
                <a:spcPct val="150000"/>
              </a:lnSpc>
            </a:pP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绑定企业规则</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（BCRs）</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是一种合规机制，允许跨国企业集团在全球范围内合法共享欧盟公民的个人数据。企业必须制定符合</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GDPR</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标准的隐私保护政策，并经过欧盟数据保护机构的审批。</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BCRs</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确保企业集团内部的数据传输符合欧盟的隐私保护要求，从而避免了每次跨境数据传输都需要单独审批的复杂性</a:t>
            </a:r>
            <a:endPar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endParaRPr>
          </a:p>
        </p:txBody>
      </p:sp>
      <p:cxnSp>
        <p:nvCxnSpPr>
          <p:cNvPr id="16" name="直接连接符 15"/>
          <p:cNvCxnSpPr/>
          <p:nvPr>
            <p:custDataLst>
              <p:tags r:id="rId6"/>
            </p:custDataLst>
          </p:nvPr>
        </p:nvCxnSpPr>
        <p:spPr>
          <a:xfrm>
            <a:off x="2571750" y="2594610"/>
            <a:ext cx="2399030" cy="0"/>
          </a:xfrm>
          <a:prstGeom prst="line">
            <a:avLst/>
          </a:prstGeom>
          <a:ln w="31750" cap="sq" cmpd="dbl">
            <a:solidFill>
              <a:schemeClr val="tx1">
                <a:lumMod val="65000"/>
                <a:lumOff val="35000"/>
              </a:schemeClr>
            </a:solidFill>
            <a:round/>
          </a:ln>
        </p:spPr>
        <p:style>
          <a:lnRef idx="0">
            <a:srgbClr val="FFFFFF"/>
          </a:lnRef>
          <a:fillRef idx="0">
            <a:srgbClr val="FFFFFF"/>
          </a:fillRef>
          <a:effectRef idx="0">
            <a:srgbClr val="FFFFFF"/>
          </a:effectRef>
          <a:fontRef idx="minor">
            <a:schemeClr val="tx1"/>
          </a:fontRef>
        </p:style>
      </p:cxnSp>
      <p:grpSp>
        <p:nvGrpSpPr>
          <p:cNvPr id="17" name="组合 16"/>
          <p:cNvGrpSpPr/>
          <p:nvPr>
            <p:custDataLst>
              <p:tags r:id="rId7"/>
            </p:custDataLst>
          </p:nvPr>
        </p:nvGrpSpPr>
        <p:grpSpPr>
          <a:xfrm>
            <a:off x="6890266" y="1543132"/>
            <a:ext cx="3213022" cy="4288708"/>
            <a:chOff x="995182" y="1727706"/>
            <a:chExt cx="3114701" cy="4157470"/>
          </a:xfrm>
        </p:grpSpPr>
        <p:sp>
          <p:nvSpPr>
            <p:cNvPr id="18" name="矩形: 圆角 2"/>
            <p:cNvSpPr/>
            <p:nvPr>
              <p:custDataLst>
                <p:tags r:id="rId8"/>
              </p:custDataLst>
            </p:nvPr>
          </p:nvSpPr>
          <p:spPr>
            <a:xfrm>
              <a:off x="1135290" y="1914721"/>
              <a:ext cx="2834484" cy="3783440"/>
            </a:xfrm>
            <a:prstGeom prst="roundRect">
              <a:avLst>
                <a:gd name="adj" fmla="val 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圆角 5"/>
            <p:cNvSpPr/>
            <p:nvPr>
              <p:custDataLst>
                <p:tags r:id="rId9"/>
              </p:custDataLst>
            </p:nvPr>
          </p:nvSpPr>
          <p:spPr>
            <a:xfrm>
              <a:off x="995182" y="1727706"/>
              <a:ext cx="3114701" cy="4157470"/>
            </a:xfrm>
            <a:prstGeom prst="roundRect">
              <a:avLst>
                <a:gd name="adj" fmla="val 0"/>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custDataLst>
              <p:tags r:id="rId10"/>
            </p:custDataLst>
          </p:nvPr>
        </p:nvSpPr>
        <p:spPr>
          <a:xfrm>
            <a:off x="7023576" y="1957120"/>
            <a:ext cx="3011170" cy="570865"/>
          </a:xfrm>
          <a:prstGeom prst="rect">
            <a:avLst/>
          </a:prstGeom>
          <a:noFill/>
        </p:spPr>
        <p:txBody>
          <a:bodyPr wrap="none" rtlCol="0">
            <a:spAutoFit/>
          </a:bodyPr>
          <a:p>
            <a:pPr indent="0" algn="l">
              <a:lnSpc>
                <a:spcPct val="130000"/>
              </a:lnSpc>
              <a:buFont typeface="Arial" panose="020B0604020202020204" pitchFamily="34" charset="0"/>
              <a:buNone/>
            </a:pPr>
            <a:r>
              <a:rPr lang="en-US" altLang="zh-CN" sz="2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标准合同条款(</a:t>
            </a:r>
            <a:r>
              <a:rPr lang="en-US" altLang="zh-CN" sz="2400">
                <a:solidFill>
                  <a:schemeClr val="tx1">
                    <a:lumMod val="85000"/>
                    <a:lumOff val="15000"/>
                  </a:schemeClr>
                </a:solidFill>
                <a:latin typeface="Times New Roman" panose="02020603050405020304" charset="0"/>
                <a:ea typeface="黑体" panose="02010609060101010101" charset="-122"/>
                <a:cs typeface="Times New Roman" panose="02020603050405020304" charset="0"/>
                <a:sym typeface="+mn-lt"/>
              </a:rPr>
              <a:t>SCCs</a:t>
            </a:r>
            <a:r>
              <a:rPr lang="en-US" altLang="zh-CN" sz="240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rPr>
              <a:t>)</a:t>
            </a:r>
            <a:endParaRPr lang="zh-CN" altLang="en-US" sz="2400" dirty="0">
              <a:solidFill>
                <a:schemeClr val="tx1">
                  <a:lumMod val="85000"/>
                  <a:lumOff val="15000"/>
                </a:schemeClr>
              </a:solidFill>
              <a:latin typeface="黑体" panose="02010609060101010101" charset="-122"/>
              <a:ea typeface="黑体" panose="02010609060101010101" charset="-122"/>
              <a:cs typeface="黑体" panose="02010609060101010101" charset="-122"/>
              <a:sym typeface="+mn-lt"/>
            </a:endParaRPr>
          </a:p>
        </p:txBody>
      </p:sp>
      <p:sp>
        <p:nvSpPr>
          <p:cNvPr id="21" name="文本框 20"/>
          <p:cNvSpPr txBox="1"/>
          <p:nvPr>
            <p:custDataLst>
              <p:tags r:id="rId11"/>
            </p:custDataLst>
          </p:nvPr>
        </p:nvSpPr>
        <p:spPr>
          <a:xfrm>
            <a:off x="7268896" y="2649421"/>
            <a:ext cx="2430359" cy="2861310"/>
          </a:xfrm>
          <a:prstGeom prst="rect">
            <a:avLst/>
          </a:prstGeom>
          <a:noFill/>
        </p:spPr>
        <p:txBody>
          <a:bodyPr wrap="square">
            <a:spAutoFit/>
          </a:bodyPr>
          <a:p>
            <a:pPr algn="ctr">
              <a:lnSpc>
                <a:spcPct val="150000"/>
              </a:lnSpc>
            </a:pP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标准合同条款</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（SCCs）</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是欧盟规定的一种数据传输工具，允许在没有充分隐私保护水平的国家之间进行跨境数据传输。</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SCCs</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是预设的法律条款，确保数据接收方提供与</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GDPR</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一致的隐私保护。企业通过签署这些条款，合法传输数据，而无需制定新的合同条款。</a:t>
            </a:r>
            <a:r>
              <a:rPr kumimoji="0" lang="en-US" altLang="zh-CN" sz="1200" b="0" i="0" u="none" strike="noStrike" cap="none" spc="0" normalizeH="0" baseline="0">
                <a:solidFill>
                  <a:prstClr val="black">
                    <a:lumMod val="85000"/>
                    <a:lumOff val="15000"/>
                  </a:prstClr>
                </a:solidFill>
                <a:latin typeface="Times New Roman" panose="02020603050405020304" charset="0"/>
                <a:ea typeface="黑体" panose="02010609060101010101" charset="-122"/>
                <a:cs typeface="Times New Roman" panose="02020603050405020304" charset="0"/>
                <a:sym typeface="+mn-lt"/>
              </a:rPr>
              <a:t>SCCs</a:t>
            </a:r>
            <a:r>
              <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rPr>
              <a:t>由欧盟委员会起草和批准，简化跨境数据传输中的合规流程​</a:t>
            </a:r>
            <a:endParaRPr kumimoji="0" lang="en-US" altLang="zh-CN" sz="1200" b="0" i="0" u="none" strike="noStrike" cap="none" spc="0" normalizeH="0" baseline="0">
              <a:solidFill>
                <a:prstClr val="black">
                  <a:lumMod val="85000"/>
                  <a:lumOff val="15000"/>
                </a:prstClr>
              </a:solidFill>
              <a:latin typeface="黑体" panose="02010609060101010101" charset="-122"/>
              <a:ea typeface="黑体" panose="02010609060101010101" charset="-122"/>
              <a:cs typeface="黑体" panose="02010609060101010101" charset="-122"/>
              <a:sym typeface="+mn-lt"/>
            </a:endParaRPr>
          </a:p>
        </p:txBody>
      </p:sp>
      <p:cxnSp>
        <p:nvCxnSpPr>
          <p:cNvPr id="22" name="直接连接符 21"/>
          <p:cNvCxnSpPr/>
          <p:nvPr>
            <p:custDataLst>
              <p:tags r:id="rId12"/>
            </p:custDataLst>
          </p:nvPr>
        </p:nvCxnSpPr>
        <p:spPr>
          <a:xfrm>
            <a:off x="7273290" y="2594610"/>
            <a:ext cx="2399030" cy="0"/>
          </a:xfrm>
          <a:prstGeom prst="line">
            <a:avLst/>
          </a:prstGeom>
          <a:ln w="31750" cap="sq" cmpd="dbl">
            <a:solidFill>
              <a:schemeClr val="tx1">
                <a:lumMod val="65000"/>
                <a:lumOff val="35000"/>
              </a:schemeClr>
            </a:solidFill>
            <a:roun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836659" y="2801418"/>
            <a:ext cx="6508521" cy="0"/>
            <a:chOff x="2836659" y="3718560"/>
            <a:chExt cx="6508521" cy="0"/>
          </a:xfrm>
        </p:grpSpPr>
        <p:cxnSp>
          <p:nvCxnSpPr>
            <p:cNvPr id="23" name="直接连接符 22"/>
            <p:cNvCxnSpPr/>
            <p:nvPr/>
          </p:nvCxnSpPr>
          <p:spPr>
            <a:xfrm>
              <a:off x="283665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07119" y="3718560"/>
              <a:ext cx="638061"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1755006" y="1838960"/>
            <a:ext cx="8681988" cy="18796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983285" y="3642194"/>
            <a:ext cx="4236689" cy="583565"/>
          </a:xfrm>
          <a:prstGeom prst="rect">
            <a:avLst/>
          </a:prstGeom>
          <a:noFill/>
        </p:spPr>
        <p:txBody>
          <a:bodyPr wrap="square" rtlCol="0">
            <a:spAutoFit/>
          </a:bodyPr>
          <a:lstStyle/>
          <a:p>
            <a:pPr algn="ctr"/>
            <a:r>
              <a:rPr lang="zh-CN" altLang="en-US" sz="3200" dirty="0">
                <a:solidFill>
                  <a:schemeClr val="tx1">
                    <a:lumMod val="75000"/>
                    <a:lumOff val="25000"/>
                  </a:schemeClr>
                </a:solidFill>
                <a:latin typeface="站酷小薇LOGO体" panose="02010600010101010101" pitchFamily="2" charset="-122"/>
                <a:ea typeface="站酷小薇LOGO体" panose="02010600010101010101" pitchFamily="2" charset="-122"/>
              </a:rPr>
              <a:t>现有方案与合作机制</a:t>
            </a:r>
            <a:endParaRPr lang="zh-CN" altLang="en-US" sz="3200" dirty="0">
              <a:solidFill>
                <a:schemeClr val="tx1">
                  <a:lumMod val="75000"/>
                  <a:lumOff val="25000"/>
                </a:schemeClr>
              </a:solidFill>
              <a:latin typeface="站酷小薇LOGO体" panose="02010600010101010101" pitchFamily="2" charset="-122"/>
              <a:ea typeface="站酷小薇LOGO体" panose="02010600010101010101" pitchFamily="2" charset="-122"/>
            </a:endParaRPr>
          </a:p>
        </p:txBody>
      </p:sp>
      <p:sp>
        <p:nvSpPr>
          <p:cNvPr id="19" name="文本框 18"/>
          <p:cNvSpPr txBox="1"/>
          <p:nvPr/>
        </p:nvSpPr>
        <p:spPr>
          <a:xfrm>
            <a:off x="3231013" y="2318638"/>
            <a:ext cx="5719813" cy="1322070"/>
          </a:xfrm>
          <a:prstGeom prst="rect">
            <a:avLst/>
          </a:prstGeom>
          <a:noFill/>
        </p:spPr>
        <p:txBody>
          <a:bodyPr wrap="square">
            <a:spAutoFit/>
          </a:bodyPr>
          <a:lstStyle/>
          <a:p>
            <a:pPr algn="ctr"/>
            <a:r>
              <a:rPr lang="en-US" altLang="zh-CN" sz="8000" b="1" i="0" dirty="0">
                <a:solidFill>
                  <a:schemeClr val="tx1">
                    <a:lumMod val="75000"/>
                    <a:lumOff val="25000"/>
                  </a:schemeClr>
                </a:solidFill>
                <a:effectLst/>
                <a:latin typeface="Times New Roman" panose="02020603050405020304" charset="0"/>
                <a:cs typeface="Times New Roman" panose="02020603050405020304" charset="0"/>
              </a:rPr>
              <a:t>03</a:t>
            </a:r>
            <a:endParaRPr lang="zh-CN" altLang="en-US" sz="8000" b="1" dirty="0">
              <a:solidFill>
                <a:schemeClr val="tx1">
                  <a:lumMod val="75000"/>
                  <a:lumOff val="25000"/>
                </a:schemeClr>
              </a:solidFill>
              <a:latin typeface="Times New Roman" panose="02020603050405020304" charset="0"/>
              <a:cs typeface="Times New Roman" panose="02020603050405020304" charset="0"/>
            </a:endParaRPr>
          </a:p>
        </p:txBody>
      </p:sp>
      <p:sp>
        <p:nvSpPr>
          <p:cNvPr id="27" name="等腰三角形 26"/>
          <p:cNvSpPr/>
          <p:nvPr/>
        </p:nvSpPr>
        <p:spPr>
          <a:xfrm>
            <a:off x="5947663" y="4421056"/>
            <a:ext cx="296673" cy="255753"/>
          </a:xfrm>
          <a:prstGeom prst="triangle">
            <a:avLst/>
          </a:prstGeom>
          <a:solidFill>
            <a:srgbClr val="595959"/>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3916680" y="2184399"/>
            <a:ext cx="4362500" cy="2511125"/>
            <a:chOff x="4191000" y="2145365"/>
            <a:chExt cx="3667760" cy="2763520"/>
          </a:xfrm>
        </p:grpSpPr>
        <p:cxnSp>
          <p:nvCxnSpPr>
            <p:cNvPr id="29" name="直接连接符 28"/>
            <p:cNvCxnSpPr/>
            <p:nvPr/>
          </p:nvCxnSpPr>
          <p:spPr>
            <a:xfrm>
              <a:off x="4191000" y="490888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91000" y="2145365"/>
              <a:ext cx="366776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772" y="402838"/>
            <a:ext cx="108857" cy="51156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2590" y="300990"/>
            <a:ext cx="4690110" cy="64516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宋体" panose="02010600030101010101" pitchFamily="2" charset="-122"/>
                <a:ea typeface="宋体" panose="02010600030101010101" pitchFamily="2" charset="-122"/>
                <a:sym typeface="+mn-ea"/>
              </a:rPr>
              <a:t>现有方案与合作机制</a:t>
            </a:r>
            <a:endParaRPr lang="zh-CN" altLang="en-US" sz="3600" dirty="0">
              <a:solidFill>
                <a:schemeClr val="tx1">
                  <a:lumMod val="75000"/>
                  <a:lumOff val="25000"/>
                </a:schemeClr>
              </a:solidFill>
              <a:latin typeface="宋体" panose="02010600030101010101" pitchFamily="2" charset="-122"/>
              <a:ea typeface="宋体" panose="02010600030101010101" pitchFamily="2" charset="-122"/>
            </a:endParaRPr>
          </a:p>
        </p:txBody>
      </p:sp>
      <p:cxnSp>
        <p:nvCxnSpPr>
          <p:cNvPr id="6" name="直接箭头连接符 5"/>
          <p:cNvCxnSpPr>
            <a:stCxn id="35" idx="3"/>
            <a:endCxn id="39" idx="1"/>
          </p:cNvCxnSpPr>
          <p:nvPr>
            <p:custDataLst>
              <p:tags r:id="rId1"/>
            </p:custDataLst>
          </p:nvPr>
        </p:nvCxnSpPr>
        <p:spPr>
          <a:xfrm flipV="1">
            <a:off x="1242239" y="3717599"/>
            <a:ext cx="9699084" cy="59"/>
          </a:xfrm>
          <a:prstGeom prst="straightConnector1">
            <a:avLst/>
          </a:prstGeom>
          <a:ln w="25400">
            <a:solidFill>
              <a:srgbClr val="595959"/>
            </a:solidFill>
            <a:tailEnd type="none"/>
          </a:ln>
        </p:spPr>
        <p:style>
          <a:lnRef idx="1">
            <a:schemeClr val="accent1"/>
          </a:lnRef>
          <a:fillRef idx="0">
            <a:schemeClr val="accent1"/>
          </a:fillRef>
          <a:effectRef idx="0">
            <a:schemeClr val="accent1"/>
          </a:effectRef>
          <a:fontRef idx="minor">
            <a:schemeClr val="tx1"/>
          </a:fontRef>
        </p:style>
      </p:cxnSp>
      <p:sp>
        <p:nvSpPr>
          <p:cNvPr id="35" name="iconfont-11253-5327380"/>
          <p:cNvSpPr>
            <a:spLocks noChangeAspect="1"/>
          </p:cNvSpPr>
          <p:nvPr/>
        </p:nvSpPr>
        <p:spPr bwMode="auto">
          <a:xfrm>
            <a:off x="632554" y="3412786"/>
            <a:ext cx="609685" cy="609685"/>
          </a:xfrm>
          <a:custGeom>
            <a:avLst/>
            <a:gdLst>
              <a:gd name="T0" fmla="*/ 5188 w 10375"/>
              <a:gd name="T1" fmla="*/ 10375 h 10375"/>
              <a:gd name="T2" fmla="*/ 0 w 10375"/>
              <a:gd name="T3" fmla="*/ 5188 h 10375"/>
              <a:gd name="T4" fmla="*/ 5188 w 10375"/>
              <a:gd name="T5" fmla="*/ 0 h 10375"/>
              <a:gd name="T6" fmla="*/ 10375 w 10375"/>
              <a:gd name="T7" fmla="*/ 5188 h 10375"/>
              <a:gd name="T8" fmla="*/ 5188 w 10375"/>
              <a:gd name="T9" fmla="*/ 10375 h 10375"/>
              <a:gd name="T10" fmla="*/ 5218 w 10375"/>
              <a:gd name="T11" fmla="*/ 9434 h 10375"/>
              <a:gd name="T12" fmla="*/ 9433 w 10375"/>
              <a:gd name="T13" fmla="*/ 5219 h 10375"/>
              <a:gd name="T14" fmla="*/ 5218 w 10375"/>
              <a:gd name="T15" fmla="*/ 1004 h 10375"/>
              <a:gd name="T16" fmla="*/ 1003 w 10375"/>
              <a:gd name="T17" fmla="*/ 5219 h 10375"/>
              <a:gd name="T18" fmla="*/ 5218 w 10375"/>
              <a:gd name="T19" fmla="*/ 9434 h 10375"/>
              <a:gd name="T20" fmla="*/ 4370 w 10375"/>
              <a:gd name="T21" fmla="*/ 3202 h 10375"/>
              <a:gd name="T22" fmla="*/ 7293 w 10375"/>
              <a:gd name="T23" fmla="*/ 4913 h 10375"/>
              <a:gd name="T24" fmla="*/ 7408 w 10375"/>
              <a:gd name="T25" fmla="*/ 5357 h 10375"/>
              <a:gd name="T26" fmla="*/ 7292 w 10375"/>
              <a:gd name="T27" fmla="*/ 5473 h 10375"/>
              <a:gd name="T28" fmla="*/ 4370 w 10375"/>
              <a:gd name="T29" fmla="*/ 7172 h 10375"/>
              <a:gd name="T30" fmla="*/ 3927 w 10375"/>
              <a:gd name="T31" fmla="*/ 7055 h 10375"/>
              <a:gd name="T32" fmla="*/ 3883 w 10375"/>
              <a:gd name="T33" fmla="*/ 6892 h 10375"/>
              <a:gd name="T34" fmla="*/ 3883 w 10375"/>
              <a:gd name="T35" fmla="*/ 3480 h 10375"/>
              <a:gd name="T36" fmla="*/ 4208 w 10375"/>
              <a:gd name="T37" fmla="*/ 3157 h 10375"/>
              <a:gd name="T38" fmla="*/ 4370 w 10375"/>
              <a:gd name="T39" fmla="*/ 320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75" h="10375">
                <a:moveTo>
                  <a:pt x="5188" y="10375"/>
                </a:moveTo>
                <a:cubicBezTo>
                  <a:pt x="2323" y="10375"/>
                  <a:pt x="0" y="8053"/>
                  <a:pt x="0" y="5188"/>
                </a:cubicBezTo>
                <a:cubicBezTo>
                  <a:pt x="0" y="2323"/>
                  <a:pt x="2323" y="0"/>
                  <a:pt x="5188" y="0"/>
                </a:cubicBezTo>
                <a:cubicBezTo>
                  <a:pt x="8053" y="0"/>
                  <a:pt x="10375" y="2323"/>
                  <a:pt x="10375" y="5188"/>
                </a:cubicBezTo>
                <a:cubicBezTo>
                  <a:pt x="10375" y="8053"/>
                  <a:pt x="8053" y="10375"/>
                  <a:pt x="5188" y="10375"/>
                </a:cubicBezTo>
                <a:close/>
                <a:moveTo>
                  <a:pt x="5218" y="9434"/>
                </a:moveTo>
                <a:cubicBezTo>
                  <a:pt x="7545" y="9434"/>
                  <a:pt x="9433" y="7547"/>
                  <a:pt x="9433" y="5219"/>
                </a:cubicBezTo>
                <a:cubicBezTo>
                  <a:pt x="9433" y="2892"/>
                  <a:pt x="7545" y="1004"/>
                  <a:pt x="5218" y="1004"/>
                </a:cubicBezTo>
                <a:cubicBezTo>
                  <a:pt x="2890" y="1004"/>
                  <a:pt x="1003" y="2892"/>
                  <a:pt x="1003" y="5219"/>
                </a:cubicBezTo>
                <a:cubicBezTo>
                  <a:pt x="1003" y="7547"/>
                  <a:pt x="2890" y="9434"/>
                  <a:pt x="5218" y="9434"/>
                </a:cubicBezTo>
                <a:close/>
                <a:moveTo>
                  <a:pt x="4370" y="3202"/>
                </a:moveTo>
                <a:lnTo>
                  <a:pt x="7293" y="4913"/>
                </a:lnTo>
                <a:cubicBezTo>
                  <a:pt x="7446" y="5004"/>
                  <a:pt x="7499" y="5203"/>
                  <a:pt x="7408" y="5357"/>
                </a:cubicBezTo>
                <a:cubicBezTo>
                  <a:pt x="7379" y="5404"/>
                  <a:pt x="7339" y="5444"/>
                  <a:pt x="7292" y="5473"/>
                </a:cubicBezTo>
                <a:lnTo>
                  <a:pt x="4370" y="7172"/>
                </a:lnTo>
                <a:cubicBezTo>
                  <a:pt x="4215" y="7262"/>
                  <a:pt x="4017" y="7209"/>
                  <a:pt x="3927" y="7055"/>
                </a:cubicBezTo>
                <a:cubicBezTo>
                  <a:pt x="3898" y="7005"/>
                  <a:pt x="3883" y="6949"/>
                  <a:pt x="3883" y="6892"/>
                </a:cubicBezTo>
                <a:lnTo>
                  <a:pt x="3883" y="3480"/>
                </a:lnTo>
                <a:cubicBezTo>
                  <a:pt x="3883" y="3302"/>
                  <a:pt x="4028" y="3157"/>
                  <a:pt x="4208" y="3157"/>
                </a:cubicBezTo>
                <a:cubicBezTo>
                  <a:pt x="4264" y="3157"/>
                  <a:pt x="4320" y="3172"/>
                  <a:pt x="4370" y="3202"/>
                </a:cubicBezTo>
                <a:close/>
              </a:path>
            </a:pathLst>
          </a:custGeom>
          <a:solidFill>
            <a:srgbClr val="595959"/>
          </a:solidFill>
          <a:ln>
            <a:noFill/>
          </a:ln>
        </p:spPr>
        <p:txBody>
          <a:bodyPr/>
          <a:lstStyle/>
          <a:p>
            <a:endParaRPr lang="zh-CN" altLang="en-US"/>
          </a:p>
        </p:txBody>
      </p:sp>
      <p:sp>
        <p:nvSpPr>
          <p:cNvPr id="39" name="iconfont-11899-5651501"/>
          <p:cNvSpPr>
            <a:spLocks noChangeAspect="1"/>
          </p:cNvSpPr>
          <p:nvPr/>
        </p:nvSpPr>
        <p:spPr bwMode="auto">
          <a:xfrm>
            <a:off x="10941323" y="3412786"/>
            <a:ext cx="609685" cy="609685"/>
          </a:xfrm>
          <a:custGeom>
            <a:avLst/>
            <a:gdLst>
              <a:gd name="T0" fmla="*/ 5187 w 10375"/>
              <a:gd name="T1" fmla="*/ 10375 h 10375"/>
              <a:gd name="T2" fmla="*/ 0 w 10375"/>
              <a:gd name="T3" fmla="*/ 5187 h 10375"/>
              <a:gd name="T4" fmla="*/ 5187 w 10375"/>
              <a:gd name="T5" fmla="*/ 0 h 10375"/>
              <a:gd name="T6" fmla="*/ 10375 w 10375"/>
              <a:gd name="T7" fmla="*/ 5187 h 10375"/>
              <a:gd name="T8" fmla="*/ 5187 w 10375"/>
              <a:gd name="T9" fmla="*/ 10375 h 10375"/>
              <a:gd name="T10" fmla="*/ 5192 w 10375"/>
              <a:gd name="T11" fmla="*/ 9406 h 10375"/>
              <a:gd name="T12" fmla="*/ 9407 w 10375"/>
              <a:gd name="T13" fmla="*/ 5191 h 10375"/>
              <a:gd name="T14" fmla="*/ 5192 w 10375"/>
              <a:gd name="T15" fmla="*/ 976 h 10375"/>
              <a:gd name="T16" fmla="*/ 977 w 10375"/>
              <a:gd name="T17" fmla="*/ 5191 h 10375"/>
              <a:gd name="T18" fmla="*/ 5192 w 10375"/>
              <a:gd name="T19" fmla="*/ 9406 h 10375"/>
              <a:gd name="T20" fmla="*/ 3566 w 10375"/>
              <a:gd name="T21" fmla="*/ 3241 h 10375"/>
              <a:gd name="T22" fmla="*/ 6808 w 10375"/>
              <a:gd name="T23" fmla="*/ 3241 h 10375"/>
              <a:gd name="T24" fmla="*/ 7132 w 10375"/>
              <a:gd name="T25" fmla="*/ 3565 h 10375"/>
              <a:gd name="T26" fmla="*/ 7132 w 10375"/>
              <a:gd name="T27" fmla="*/ 6809 h 10375"/>
              <a:gd name="T28" fmla="*/ 6808 w 10375"/>
              <a:gd name="T29" fmla="*/ 7132 h 10375"/>
              <a:gd name="T30" fmla="*/ 3566 w 10375"/>
              <a:gd name="T31" fmla="*/ 7132 h 10375"/>
              <a:gd name="T32" fmla="*/ 3242 w 10375"/>
              <a:gd name="T33" fmla="*/ 6809 h 10375"/>
              <a:gd name="T34" fmla="*/ 3242 w 10375"/>
              <a:gd name="T35" fmla="*/ 3566 h 10375"/>
              <a:gd name="T36" fmla="*/ 3566 w 10375"/>
              <a:gd name="T37" fmla="*/ 3241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75" h="10375">
                <a:moveTo>
                  <a:pt x="5187" y="10375"/>
                </a:moveTo>
                <a:cubicBezTo>
                  <a:pt x="2322" y="10375"/>
                  <a:pt x="0" y="8052"/>
                  <a:pt x="0" y="5187"/>
                </a:cubicBezTo>
                <a:cubicBezTo>
                  <a:pt x="0" y="2322"/>
                  <a:pt x="2322" y="0"/>
                  <a:pt x="5187" y="0"/>
                </a:cubicBezTo>
                <a:cubicBezTo>
                  <a:pt x="8052" y="0"/>
                  <a:pt x="10375" y="2322"/>
                  <a:pt x="10375" y="5187"/>
                </a:cubicBezTo>
                <a:cubicBezTo>
                  <a:pt x="10375" y="8052"/>
                  <a:pt x="8052" y="10375"/>
                  <a:pt x="5187" y="10375"/>
                </a:cubicBezTo>
                <a:close/>
                <a:moveTo>
                  <a:pt x="5192" y="9406"/>
                </a:moveTo>
                <a:cubicBezTo>
                  <a:pt x="7519" y="9406"/>
                  <a:pt x="9407" y="7519"/>
                  <a:pt x="9407" y="5191"/>
                </a:cubicBezTo>
                <a:cubicBezTo>
                  <a:pt x="9407" y="2863"/>
                  <a:pt x="7519" y="976"/>
                  <a:pt x="5192" y="976"/>
                </a:cubicBezTo>
                <a:cubicBezTo>
                  <a:pt x="2864" y="976"/>
                  <a:pt x="977" y="2863"/>
                  <a:pt x="977" y="5191"/>
                </a:cubicBezTo>
                <a:cubicBezTo>
                  <a:pt x="977" y="7519"/>
                  <a:pt x="2863" y="9406"/>
                  <a:pt x="5192" y="9406"/>
                </a:cubicBezTo>
                <a:close/>
                <a:moveTo>
                  <a:pt x="3566" y="3241"/>
                </a:moveTo>
                <a:lnTo>
                  <a:pt x="6808" y="3241"/>
                </a:lnTo>
                <a:cubicBezTo>
                  <a:pt x="6987" y="3241"/>
                  <a:pt x="7132" y="3386"/>
                  <a:pt x="7132" y="3565"/>
                </a:cubicBezTo>
                <a:lnTo>
                  <a:pt x="7132" y="6809"/>
                </a:lnTo>
                <a:cubicBezTo>
                  <a:pt x="7132" y="6987"/>
                  <a:pt x="6987" y="7132"/>
                  <a:pt x="6808" y="7132"/>
                </a:cubicBezTo>
                <a:lnTo>
                  <a:pt x="3566" y="7132"/>
                </a:lnTo>
                <a:cubicBezTo>
                  <a:pt x="3387" y="7132"/>
                  <a:pt x="3242" y="6987"/>
                  <a:pt x="3242" y="6809"/>
                </a:cubicBezTo>
                <a:lnTo>
                  <a:pt x="3242" y="3566"/>
                </a:lnTo>
                <a:cubicBezTo>
                  <a:pt x="3242" y="3386"/>
                  <a:pt x="3387" y="3241"/>
                  <a:pt x="3566" y="3241"/>
                </a:cubicBezTo>
                <a:close/>
              </a:path>
            </a:pathLst>
          </a:custGeom>
          <a:solidFill>
            <a:srgbClr val="595959"/>
          </a:solidFill>
          <a:ln>
            <a:noFill/>
          </a:ln>
        </p:spPr>
      </p:sp>
      <p:grpSp>
        <p:nvGrpSpPr>
          <p:cNvPr id="25" name="组合 24"/>
          <p:cNvGrpSpPr/>
          <p:nvPr>
            <p:custDataLst>
              <p:tags r:id="rId2"/>
            </p:custDataLst>
          </p:nvPr>
        </p:nvGrpSpPr>
        <p:grpSpPr>
          <a:xfrm>
            <a:off x="1973580" y="1488440"/>
            <a:ext cx="76200" cy="2228850"/>
            <a:chOff x="2024743" y="1665455"/>
            <a:chExt cx="45719" cy="1763516"/>
          </a:xfrm>
        </p:grpSpPr>
        <p:cxnSp>
          <p:nvCxnSpPr>
            <p:cNvPr id="19" name="直接连接符 18"/>
            <p:cNvCxnSpPr/>
            <p:nvPr>
              <p:custDataLst>
                <p:tags r:id="rId3"/>
              </p:custDataLst>
            </p:nvPr>
          </p:nvCxnSpPr>
          <p:spPr>
            <a:xfrm>
              <a:off x="2024743" y="1665514"/>
              <a:ext cx="0" cy="1763457"/>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23" name="直角三角形 22"/>
            <p:cNvSpPr/>
            <p:nvPr>
              <p:custDataLst>
                <p:tags r:id="rId4"/>
              </p:custDataLst>
            </p:nvPr>
          </p:nvSpPr>
          <p:spPr>
            <a:xfrm>
              <a:off x="2024743" y="1665455"/>
              <a:ext cx="45719" cy="114259"/>
            </a:xfrm>
            <a:prstGeom prst="rtTriangl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custDataLst>
              <p:tags r:id="rId5"/>
            </p:custDataLst>
          </p:nvPr>
        </p:nvSpPr>
        <p:spPr>
          <a:xfrm>
            <a:off x="2080736" y="1597946"/>
            <a:ext cx="1728470" cy="429895"/>
          </a:xfrm>
          <a:prstGeom prst="rect">
            <a:avLst/>
          </a:prstGeom>
          <a:noFill/>
        </p:spPr>
        <p:txBody>
          <a:bodyPr wrap="none" rtlCol="0">
            <a:spAutoFit/>
          </a:bodyPr>
          <a:lstStyle/>
          <a:p>
            <a:pPr algn="l"/>
            <a:r>
              <a:rPr lang="zh-CN" altLang="en-US" sz="2200" b="1" dirty="0">
                <a:solidFill>
                  <a:schemeClr val="tx1">
                    <a:lumMod val="75000"/>
                    <a:lumOff val="25000"/>
                  </a:schemeClr>
                </a:solidFill>
                <a:latin typeface="黑体" panose="02010609060101010101" charset="-122"/>
                <a:ea typeface="黑体" panose="02010609060101010101" charset="-122"/>
                <a:cs typeface="黑体" panose="02010609060101010101" charset="-122"/>
              </a:rPr>
              <a:t>WTO的局限性</a:t>
            </a:r>
            <a:endParaRPr lang="zh-CN" altLang="en-US" sz="2200" b="1" dirty="0">
              <a:solidFill>
                <a:schemeClr val="tx1">
                  <a:lumMod val="75000"/>
                  <a:lumOff val="25000"/>
                </a:schemeClr>
              </a:solidFill>
              <a:latin typeface="黑体" panose="02010609060101010101" charset="-122"/>
              <a:ea typeface="黑体" panose="02010609060101010101" charset="-122"/>
              <a:cs typeface="黑体" panose="02010609060101010101" charset="-122"/>
            </a:endParaRPr>
          </a:p>
        </p:txBody>
      </p:sp>
      <p:sp>
        <p:nvSpPr>
          <p:cNvPr id="40" name="矩形 39"/>
          <p:cNvSpPr/>
          <p:nvPr>
            <p:custDataLst>
              <p:tags r:id="rId6"/>
            </p:custDataLst>
          </p:nvPr>
        </p:nvSpPr>
        <p:spPr>
          <a:xfrm>
            <a:off x="2101215" y="1954530"/>
            <a:ext cx="3655060" cy="1706880"/>
          </a:xfrm>
          <a:prstGeom prst="rect">
            <a:avLst/>
          </a:prstGeom>
        </p:spPr>
        <p:txBody>
          <a:bodyPr wrap="square">
            <a:spAutoFit/>
          </a:bodyPr>
          <a:lstStyle/>
          <a:p>
            <a:pPr marL="228600" indent="-228600" fontAlgn="auto">
              <a:lnSpc>
                <a:spcPct val="150000"/>
              </a:lnSpc>
              <a:buFont typeface="+mj-lt"/>
              <a:buAutoNum type="arabicPeriod"/>
            </a:pP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GATS</a:t>
            </a:r>
            <a:r>
              <a:rPr lang="zh-CN" altLang="en-US" sz="1400" baseline="30000" dirty="0">
                <a:solidFill>
                  <a:schemeClr val="bg2">
                    <a:lumMod val="50000"/>
                  </a:schemeClr>
                </a:solidFill>
                <a:latin typeface="黑体" panose="02010609060101010101" charset="-122"/>
                <a:ea typeface="黑体" panose="02010609060101010101" charset="-122"/>
                <a:cs typeface="黑体" panose="02010609060101010101" charset="-122"/>
                <a:sym typeface="+mn-lt"/>
              </a:rPr>
              <a:t>①</a:t>
            </a:r>
            <a:r>
              <a:rPr lang="en-US" altLang="zh-CN" sz="1400" baseline="30000" dirty="0">
                <a:solidFill>
                  <a:schemeClr val="bg2">
                    <a:lumMod val="50000"/>
                  </a:schemeClr>
                </a:solidFill>
                <a:latin typeface="黑体" panose="02010609060101010101" charset="-122"/>
                <a:ea typeface="黑体" panose="02010609060101010101" charset="-122"/>
                <a:cs typeface="黑体" panose="02010609060101010101" charset="-122"/>
                <a:sym typeface="+mn-lt"/>
              </a:rPr>
              <a:t> </a:t>
            </a: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规则未充分覆盖数字贸易的复杂性</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a:p>
            <a:pPr marL="228600" indent="-228600" fontAlgn="auto">
              <a:lnSpc>
                <a:spcPct val="150000"/>
              </a:lnSpc>
              <a:buFont typeface="+mj-lt"/>
              <a:buAutoNum type="arabicPeriod"/>
            </a:pP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WTO</a:t>
            </a: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现有体系难以应对</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GDPR</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a:p>
            <a:pPr marL="228600" indent="-228600" fontAlgn="auto">
              <a:lnSpc>
                <a:spcPct val="150000"/>
              </a:lnSpc>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各国隐私保护标准差异大，争端解决机制无法有效处理</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p:txBody>
      </p:sp>
      <p:grpSp>
        <p:nvGrpSpPr>
          <p:cNvPr id="52" name="组合 51"/>
          <p:cNvGrpSpPr/>
          <p:nvPr>
            <p:custDataLst>
              <p:tags r:id="rId7"/>
            </p:custDataLst>
          </p:nvPr>
        </p:nvGrpSpPr>
        <p:grpSpPr>
          <a:xfrm rot="10800000">
            <a:off x="4091940" y="3715385"/>
            <a:ext cx="76200" cy="2033905"/>
            <a:chOff x="2024743" y="1665455"/>
            <a:chExt cx="45719" cy="1763516"/>
          </a:xfrm>
        </p:grpSpPr>
        <p:cxnSp>
          <p:nvCxnSpPr>
            <p:cNvPr id="53" name="直接连接符 52"/>
            <p:cNvCxnSpPr/>
            <p:nvPr>
              <p:custDataLst>
                <p:tags r:id="rId8"/>
              </p:custDataLst>
            </p:nvPr>
          </p:nvCxnSpPr>
          <p:spPr>
            <a:xfrm>
              <a:off x="2024743" y="1665514"/>
              <a:ext cx="0" cy="1763457"/>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54" name="直角三角形 53"/>
            <p:cNvSpPr/>
            <p:nvPr>
              <p:custDataLst>
                <p:tags r:id="rId9"/>
              </p:custDataLst>
            </p:nvPr>
          </p:nvSpPr>
          <p:spPr>
            <a:xfrm>
              <a:off x="2024743" y="1665455"/>
              <a:ext cx="45719" cy="114259"/>
            </a:xfrm>
            <a:prstGeom prst="rtTriangl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custDataLst>
              <p:tags r:id="rId10"/>
            </p:custDataLst>
          </p:nvPr>
        </p:nvSpPr>
        <p:spPr>
          <a:xfrm>
            <a:off x="4226652" y="3936003"/>
            <a:ext cx="1305560" cy="429895"/>
          </a:xfrm>
          <a:prstGeom prst="rect">
            <a:avLst/>
          </a:prstGeom>
          <a:noFill/>
        </p:spPr>
        <p:txBody>
          <a:bodyPr wrap="none" rtlCol="0">
            <a:spAutoFit/>
          </a:bodyPr>
          <a:lstStyle/>
          <a:p>
            <a:pPr algn="l">
              <a:buClrTx/>
              <a:buSzTx/>
              <a:buFontTx/>
            </a:pPr>
            <a:r>
              <a:rPr lang="zh-CN" altLang="en-US" sz="2200" b="1" dirty="0">
                <a:solidFill>
                  <a:schemeClr val="tx1">
                    <a:lumMod val="75000"/>
                    <a:lumOff val="25000"/>
                  </a:schemeClr>
                </a:solidFill>
                <a:latin typeface="黑体" panose="02010609060101010101" charset="-122"/>
                <a:ea typeface="黑体" panose="02010609060101010101" charset="-122"/>
                <a:cs typeface="Alibaba Sans Black" panose="020B0A03020203040204" pitchFamily="34" charset="0"/>
              </a:rPr>
              <a:t>潜在方案</a:t>
            </a:r>
            <a:endParaRPr lang="zh-CN" altLang="en-US" sz="2200" b="1" dirty="0">
              <a:solidFill>
                <a:schemeClr val="tx1">
                  <a:lumMod val="75000"/>
                  <a:lumOff val="25000"/>
                </a:schemeClr>
              </a:solidFill>
              <a:latin typeface="黑体" panose="02010609060101010101" charset="-122"/>
              <a:ea typeface="黑体" panose="02010609060101010101" charset="-122"/>
              <a:cs typeface="Alibaba Sans Black" panose="020B0A03020203040204" pitchFamily="34" charset="0"/>
            </a:endParaRPr>
          </a:p>
        </p:txBody>
      </p:sp>
      <p:sp>
        <p:nvSpPr>
          <p:cNvPr id="60" name="矩形 59"/>
          <p:cNvSpPr/>
          <p:nvPr>
            <p:custDataLst>
              <p:tags r:id="rId11"/>
            </p:custDataLst>
          </p:nvPr>
        </p:nvSpPr>
        <p:spPr>
          <a:xfrm>
            <a:off x="4236720" y="4314190"/>
            <a:ext cx="3942080" cy="1383665"/>
          </a:xfrm>
          <a:prstGeom prst="rect">
            <a:avLst/>
          </a:prstGeom>
        </p:spPr>
        <p:txBody>
          <a:bodyPr wrap="square">
            <a:spAutoFit/>
          </a:bodyPr>
          <a:lstStyle/>
          <a:p>
            <a:pPr marL="228600" indent="-228600" algn="l">
              <a:lnSpc>
                <a:spcPct val="150000"/>
              </a:lnSpc>
              <a:buClrTx/>
              <a:buSzTx/>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基于“市场准入”和“国民待遇”原则对</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GDPR</a:t>
            </a: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提出挑战</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a:p>
            <a:pPr marL="228600" indent="-228600" algn="l">
              <a:lnSpc>
                <a:spcPct val="150000"/>
              </a:lnSpc>
              <a:buClrTx/>
              <a:buSzTx/>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通过争端解决机制对欧盟施压，寻求灵活性</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a:p>
            <a:pPr marL="228600" indent="-228600" algn="l">
              <a:lnSpc>
                <a:spcPct val="150000"/>
              </a:lnSpc>
              <a:buClrTx/>
              <a:buSzTx/>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诉讼的局限性：难以根本解决隐私标准差异</a:t>
            </a:r>
            <a:endPar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endParaRPr>
          </a:p>
        </p:txBody>
      </p:sp>
      <p:grpSp>
        <p:nvGrpSpPr>
          <p:cNvPr id="3" name="组合 2"/>
          <p:cNvGrpSpPr/>
          <p:nvPr>
            <p:custDataLst>
              <p:tags r:id="rId12"/>
            </p:custDataLst>
          </p:nvPr>
        </p:nvGrpSpPr>
        <p:grpSpPr>
          <a:xfrm>
            <a:off x="6807835" y="1489075"/>
            <a:ext cx="90170" cy="2228850"/>
            <a:chOff x="2024743" y="1665455"/>
            <a:chExt cx="45719" cy="1763516"/>
          </a:xfrm>
        </p:grpSpPr>
        <p:cxnSp>
          <p:nvCxnSpPr>
            <p:cNvPr id="5" name="直接连接符 4"/>
            <p:cNvCxnSpPr/>
            <p:nvPr>
              <p:custDataLst>
                <p:tags r:id="rId13"/>
              </p:custDataLst>
            </p:nvPr>
          </p:nvCxnSpPr>
          <p:spPr>
            <a:xfrm>
              <a:off x="2024743" y="1665514"/>
              <a:ext cx="0" cy="1763457"/>
            </a:xfrm>
            <a:prstGeom prst="line">
              <a:avLst/>
            </a:prstGeom>
            <a:ln>
              <a:solidFill>
                <a:srgbClr val="595959"/>
              </a:solidFill>
            </a:ln>
          </p:spPr>
          <p:style>
            <a:lnRef idx="1">
              <a:schemeClr val="accent1"/>
            </a:lnRef>
            <a:fillRef idx="0">
              <a:schemeClr val="accent1"/>
            </a:fillRef>
            <a:effectRef idx="0">
              <a:schemeClr val="accent1"/>
            </a:effectRef>
            <a:fontRef idx="minor">
              <a:schemeClr val="tx1"/>
            </a:fontRef>
          </p:style>
        </p:cxnSp>
        <p:sp>
          <p:nvSpPr>
            <p:cNvPr id="7" name="直角三角形 6"/>
            <p:cNvSpPr/>
            <p:nvPr>
              <p:custDataLst>
                <p:tags r:id="rId14"/>
              </p:custDataLst>
            </p:nvPr>
          </p:nvSpPr>
          <p:spPr>
            <a:xfrm>
              <a:off x="2024743" y="1665455"/>
              <a:ext cx="45719" cy="114259"/>
            </a:xfrm>
            <a:prstGeom prst="rtTriangl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文本框 7"/>
          <p:cNvSpPr txBox="1"/>
          <p:nvPr>
            <p:custDataLst>
              <p:tags r:id="rId15"/>
            </p:custDataLst>
          </p:nvPr>
        </p:nvSpPr>
        <p:spPr>
          <a:xfrm>
            <a:off x="7004050" y="1616710"/>
            <a:ext cx="1553210" cy="429895"/>
          </a:xfrm>
          <a:prstGeom prst="rect">
            <a:avLst/>
          </a:prstGeom>
          <a:noFill/>
        </p:spPr>
        <p:txBody>
          <a:bodyPr wrap="square" rtlCol="0">
            <a:spAutoFit/>
          </a:bodyPr>
          <a:p>
            <a:pPr algn="l"/>
            <a:r>
              <a:rPr lang="zh-CN" altLang="en-US" sz="2200" b="1" dirty="0">
                <a:solidFill>
                  <a:schemeClr val="tx1">
                    <a:lumMod val="75000"/>
                    <a:lumOff val="25000"/>
                  </a:schemeClr>
                </a:solidFill>
                <a:latin typeface="黑体" panose="02010609060101010101" charset="-122"/>
                <a:ea typeface="黑体" panose="02010609060101010101" charset="-122"/>
                <a:cs typeface="Alibaba Sans Black" panose="020B0A03020203040204" pitchFamily="34" charset="0"/>
              </a:rPr>
              <a:t>现有</a:t>
            </a:r>
            <a:r>
              <a:rPr lang="zh-CN" altLang="en-US" sz="2200" b="1" dirty="0">
                <a:solidFill>
                  <a:schemeClr val="tx1">
                    <a:lumMod val="75000"/>
                    <a:lumOff val="25000"/>
                  </a:schemeClr>
                </a:solidFill>
                <a:latin typeface="黑体" panose="02010609060101010101" charset="-122"/>
                <a:ea typeface="黑体" panose="02010609060101010101" charset="-122"/>
                <a:cs typeface="Alibaba Sans Black" panose="020B0A03020203040204" pitchFamily="34" charset="0"/>
              </a:rPr>
              <a:t>实践</a:t>
            </a:r>
            <a:endParaRPr lang="zh-CN" altLang="en-US" sz="2200" b="1" dirty="0">
              <a:solidFill>
                <a:schemeClr val="tx1">
                  <a:lumMod val="75000"/>
                  <a:lumOff val="25000"/>
                </a:schemeClr>
              </a:solidFill>
              <a:latin typeface="黑体" panose="02010609060101010101" charset="-122"/>
              <a:ea typeface="黑体" panose="02010609060101010101" charset="-122"/>
              <a:cs typeface="Alibaba Sans Black" panose="020B0A03020203040204" pitchFamily="34" charset="0"/>
            </a:endParaRPr>
          </a:p>
        </p:txBody>
      </p:sp>
      <p:sp>
        <p:nvSpPr>
          <p:cNvPr id="9" name="矩形 8"/>
          <p:cNvSpPr/>
          <p:nvPr>
            <p:custDataLst>
              <p:tags r:id="rId16"/>
            </p:custDataLst>
          </p:nvPr>
        </p:nvSpPr>
        <p:spPr>
          <a:xfrm>
            <a:off x="7024370" y="1915795"/>
            <a:ext cx="4018915" cy="1706880"/>
          </a:xfrm>
          <a:prstGeom prst="rect">
            <a:avLst/>
          </a:prstGeom>
        </p:spPr>
        <p:txBody>
          <a:bodyPr wrap="square">
            <a:spAutoFit/>
          </a:bodyPr>
          <a:p>
            <a:pPr marL="228600" indent="-228600" fontAlgn="auto">
              <a:lnSpc>
                <a:spcPct val="150000"/>
              </a:lnSpc>
              <a:buFont typeface="+mj-lt"/>
              <a:buAutoNum type="arabicPeriod"/>
            </a:pPr>
            <a:r>
              <a:rPr lang="en-US" altLang="zh-CN" sz="1400" dirty="0">
                <a:solidFill>
                  <a:srgbClr val="C00000"/>
                </a:solidFill>
                <a:latin typeface="黑体" panose="02010609060101010101" charset="-122"/>
                <a:ea typeface="黑体" panose="02010609060101010101" charset="-122"/>
                <a:cs typeface="黑体" panose="02010609060101010101" charset="-122"/>
                <a:sym typeface="+mn-lt"/>
              </a:rPr>
              <a:t>《欧盟-美国隐私盾》</a:t>
            </a:r>
            <a:endParaRPr lang="en-US" altLang="zh-CN" sz="1400" dirty="0">
              <a:solidFill>
                <a:srgbClr val="C00000"/>
              </a:solidFill>
              <a:latin typeface="黑体" panose="02010609060101010101" charset="-122"/>
              <a:ea typeface="黑体" panose="02010609060101010101" charset="-122"/>
              <a:cs typeface="黑体" panose="02010609060101010101" charset="-122"/>
              <a:sym typeface="+mn-lt"/>
            </a:endParaRPr>
          </a:p>
          <a:p>
            <a:pPr marL="228600" indent="-228600" fontAlgn="auto">
              <a:lnSpc>
                <a:spcPct val="150000"/>
              </a:lnSpc>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《跨太平洋伙伴关系全面进展协议》</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(CPTPP)</a:t>
            </a: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和《美墨加协议》</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(USMCA)</a:t>
            </a:r>
            <a:endPar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endParaRPr>
          </a:p>
          <a:p>
            <a:pPr marL="228600" indent="-228600" fontAlgn="auto">
              <a:lnSpc>
                <a:spcPct val="150000"/>
              </a:lnSpc>
              <a:buFont typeface="+mj-lt"/>
              <a:buAutoNum type="arabicPeriod"/>
            </a:pP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亚太经济合作组织</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(APEC)</a:t>
            </a:r>
            <a:r>
              <a:rPr lang="en-US" altLang="zh-CN" sz="1400" dirty="0">
                <a:solidFill>
                  <a:schemeClr val="bg2">
                    <a:lumMod val="50000"/>
                  </a:schemeClr>
                </a:solidFill>
                <a:latin typeface="黑体" panose="02010609060101010101" charset="-122"/>
                <a:ea typeface="黑体" panose="02010609060101010101" charset="-122"/>
                <a:cs typeface="黑体" panose="02010609060101010101" charset="-122"/>
                <a:sym typeface="+mn-lt"/>
              </a:rPr>
              <a:t>和经济合作与发展组织</a:t>
            </a:r>
            <a:r>
              <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rPr>
              <a:t>(OECD)</a:t>
            </a:r>
            <a:endParaRPr lang="en-US" altLang="zh-CN" sz="1400" dirty="0">
              <a:solidFill>
                <a:schemeClr val="bg2">
                  <a:lumMod val="50000"/>
                </a:schemeClr>
              </a:solidFill>
              <a:latin typeface="Times New Roman" panose="02020603050405020304" charset="0"/>
              <a:ea typeface="黑体" panose="02010609060101010101" charset="-122"/>
              <a:cs typeface="Times New Roman" panose="02020603050405020304" charset="0"/>
              <a:sym typeface="+mn-lt"/>
            </a:endParaRPr>
          </a:p>
        </p:txBody>
      </p:sp>
      <p:cxnSp>
        <p:nvCxnSpPr>
          <p:cNvPr id="15" name="直接连接符 14"/>
          <p:cNvCxnSpPr/>
          <p:nvPr/>
        </p:nvCxnSpPr>
        <p:spPr>
          <a:xfrm flipV="1">
            <a:off x="511810" y="6097905"/>
            <a:ext cx="5245100" cy="6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511810" y="6111875"/>
            <a:ext cx="5245735" cy="491490"/>
          </a:xfrm>
          <a:prstGeom prst="rect">
            <a:avLst/>
          </a:prstGeom>
          <a:noFill/>
        </p:spPr>
        <p:txBody>
          <a:bodyPr wrap="square" rtlCol="0">
            <a:spAutoFit/>
          </a:bodyPr>
          <a:p>
            <a:pPr algn="l">
              <a:lnSpc>
                <a:spcPct val="130000"/>
              </a:lnSpc>
              <a:buClrTx/>
              <a:buSzTx/>
              <a:buFontTx/>
            </a:pPr>
            <a:r>
              <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rPr>
              <a:t>① 《服务贸易总协定》（GATS）是WTO框架下的多边协议，旨在规范和促进国际服务贸易，涵盖各类服务部门。</a:t>
            </a:r>
            <a:endParaRPr lang="en-US" altLang="zh-CN" sz="1000">
              <a:solidFill>
                <a:schemeClr val="tx1">
                  <a:lumMod val="85000"/>
                  <a:lumOff val="15000"/>
                </a:schemeClr>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tags/tag1.xml><?xml version="1.0" encoding="utf-8"?>
<p:tagLst xmlns:p="http://schemas.openxmlformats.org/presentationml/2006/main">
  <p:tag name="KSO_WM_DIAGRAM_VIRTUALLY_FRAME" val="{&quot;height&quot;:233.19133858267713,&quot;left&quot;:90.86354330708659,&quot;top&quot;:220,&quot;width&quot;:767.090472440945}"/>
</p:tagLst>
</file>

<file path=ppt/tags/tag10.xml><?xml version="1.0" encoding="utf-8"?>
<p:tagLst xmlns:p="http://schemas.openxmlformats.org/presentationml/2006/main">
  <p:tag name="KSO_WM_DIAGRAM_VIRTUALLY_FRAME" val="{&quot;height&quot;:233.19133858267713,&quot;left&quot;:90.86354330708659,&quot;top&quot;:220,&quot;width&quot;:767.090472440945}"/>
</p:tagLst>
</file>

<file path=ppt/tags/tag11.xml><?xml version="1.0" encoding="utf-8"?>
<p:tagLst xmlns:p="http://schemas.openxmlformats.org/presentationml/2006/main">
  <p:tag name="KSO_WM_DIAGRAM_VIRTUALLY_FRAME" val="{&quot;height&quot;:233.19133858267713,&quot;left&quot;:90.86354330708659,&quot;top&quot;:220,&quot;width&quot;:767.090472440945}"/>
</p:tagLst>
</file>

<file path=ppt/tags/tag12.xml><?xml version="1.0" encoding="utf-8"?>
<p:tagLst xmlns:p="http://schemas.openxmlformats.org/presentationml/2006/main">
  <p:tag name="KSO_WM_DIAGRAM_VIRTUALLY_FRAME" val="{&quot;height&quot;:233.19133858267713,&quot;left&quot;:90.86354330708659,&quot;top&quot;:220,&quot;width&quot;:767.090472440945}"/>
</p:tagLst>
</file>

<file path=ppt/tags/tag13.xml><?xml version="1.0" encoding="utf-8"?>
<p:tagLst xmlns:p="http://schemas.openxmlformats.org/presentationml/2006/main">
  <p:tag name="KSO_WM_DIAGRAM_VIRTUALLY_FRAME" val="{&quot;height&quot;:233.19133858267713,&quot;left&quot;:90.86354330708659,&quot;top&quot;:220,&quot;width&quot;:767.090472440945}"/>
</p:tagLst>
</file>

<file path=ppt/tags/tag14.xml><?xml version="1.0" encoding="utf-8"?>
<p:tagLst xmlns:p="http://schemas.openxmlformats.org/presentationml/2006/main">
  <p:tag name="KSO_WM_DIAGRAM_VIRTUALLY_FRAME" val="{&quot;height&quot;:233.19133858267713,&quot;left&quot;:90.86354330708659,&quot;top&quot;:220,&quot;width&quot;:767.090472440945}"/>
</p:tagLst>
</file>

<file path=ppt/tags/tag15.xml><?xml version="1.0" encoding="utf-8"?>
<p:tagLst xmlns:p="http://schemas.openxmlformats.org/presentationml/2006/main">
  <p:tag name="KSO_WM_DIAGRAM_VIRTUALLY_FRAME" val="{&quot;height&quot;:233.19133858267713,&quot;left&quot;:90.86354330708659,&quot;top&quot;:220,&quot;width&quot;:767.090472440945}"/>
</p:tagLst>
</file>

<file path=ppt/tags/tag16.xml><?xml version="1.0" encoding="utf-8"?>
<p:tagLst xmlns:p="http://schemas.openxmlformats.org/presentationml/2006/main">
  <p:tag name="KSO_WM_DIAGRAM_VIRTUALLY_FRAME" val="{&quot;height&quot;:233.19133858267713,&quot;left&quot;:90.86354330708659,&quot;top&quot;:220,&quot;width&quot;:767.090472440945}"/>
</p:tagLst>
</file>

<file path=ppt/tags/tag17.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18.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19.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xml><?xml version="1.0" encoding="utf-8"?>
<p:tagLst xmlns:p="http://schemas.openxmlformats.org/presentationml/2006/main">
  <p:tag name="KSO_WM_DIAGRAM_VIRTUALLY_FRAME" val="{&quot;height&quot;:233.19133858267713,&quot;left&quot;:90.86354330708659,&quot;top&quot;:220,&quot;width&quot;:767.090472440945}"/>
</p:tagLst>
</file>

<file path=ppt/tags/tag20.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1.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2.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3.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4.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5.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6.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7.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8.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29.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3.xml><?xml version="1.0" encoding="utf-8"?>
<p:tagLst xmlns:p="http://schemas.openxmlformats.org/presentationml/2006/main">
  <p:tag name="KSO_WM_DIAGRAM_VIRTUALLY_FRAME" val="{&quot;height&quot;:233.19133858267713,&quot;left&quot;:90.86354330708659,&quot;top&quot;:220,&quot;width&quot;:767.090472440945}"/>
</p:tagLst>
</file>

<file path=ppt/tags/tag30.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31.xml><?xml version="1.0" encoding="utf-8"?>
<p:tagLst xmlns:p="http://schemas.openxmlformats.org/presentationml/2006/main">
  <p:tag name="KSO_WM_DIAGRAM_VIRTUALLY_FRAME" val="{&quot;height&quot;:360.6092913385827,&quot;left&quot;:454.5600787401575,&quot;top&quot;:147.16086614173227,&quot;width&quot;:416.7339370078739}"/>
</p:tagLst>
</file>

<file path=ppt/tags/tag32.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3.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4.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5.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6.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7.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8.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39.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4.xml><?xml version="1.0" encoding="utf-8"?>
<p:tagLst xmlns:p="http://schemas.openxmlformats.org/presentationml/2006/main">
  <p:tag name="KSO_WM_DIAGRAM_VIRTUALLY_FRAME" val="{&quot;height&quot;:233.19133858267713,&quot;left&quot;:90.86354330708659,&quot;top&quot;:220,&quot;width&quot;:767.090472440945}"/>
</p:tagLst>
</file>

<file path=ppt/tags/tag40.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41.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42.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43.xml><?xml version="1.0" encoding="utf-8"?>
<p:tagLst xmlns:p="http://schemas.openxmlformats.org/presentationml/2006/main">
  <p:tag name="KSO_WM_DIAGRAM_VIRTUALLY_FRAME" val="{&quot;height&quot;:398.70937007874016,&quot;left&quot;:152.04062992125984,&quot;top&quot;:117.20645669291336,&quot;width&quot;:643.4938582677165}"/>
</p:tagLst>
</file>

<file path=ppt/tags/tag44.xml><?xml version="1.0" encoding="utf-8"?>
<p:tagLst xmlns:p="http://schemas.openxmlformats.org/presentationml/2006/main">
  <p:tag name="KSO_WM_DIAGRAM_VIRTUALLY_FRAME" val="{&quot;height&quot;:347.5,&quot;left&quot;:97.814094488189,&quot;top&quot;:117.2,&quot;width&quot;:797.0359055118109}"/>
</p:tagLst>
</file>

<file path=ppt/tags/tag45.xml><?xml version="1.0" encoding="utf-8"?>
<p:tagLst xmlns:p="http://schemas.openxmlformats.org/presentationml/2006/main">
  <p:tag name="KSO_WM_DIAGRAM_VIRTUALLY_FRAME" val="{&quot;height&quot;:347.5,&quot;left&quot;:97.814094488189,&quot;top&quot;:117.2,&quot;width&quot;:797.0359055118109}"/>
</p:tagLst>
</file>

<file path=ppt/tags/tag46.xml><?xml version="1.0" encoding="utf-8"?>
<p:tagLst xmlns:p="http://schemas.openxmlformats.org/presentationml/2006/main">
  <p:tag name="KSO_WM_DIAGRAM_VIRTUALLY_FRAME" val="{&quot;height&quot;:347.5,&quot;left&quot;:97.814094488189,&quot;top&quot;:117.2,&quot;width&quot;:797.0359055118109}"/>
</p:tagLst>
</file>

<file path=ppt/tags/tag47.xml><?xml version="1.0" encoding="utf-8"?>
<p:tagLst xmlns:p="http://schemas.openxmlformats.org/presentationml/2006/main">
  <p:tag name="KSO_WM_DIAGRAM_VIRTUALLY_FRAME" val="{&quot;height&quot;:347.5,&quot;left&quot;:97.814094488189,&quot;top&quot;:117.2,&quot;width&quot;:797.0359055118109}"/>
</p:tagLst>
</file>

<file path=ppt/tags/tag48.xml><?xml version="1.0" encoding="utf-8"?>
<p:tagLst xmlns:p="http://schemas.openxmlformats.org/presentationml/2006/main">
  <p:tag name="KSO_WM_DIAGRAM_VIRTUALLY_FRAME" val="{&quot;height&quot;:347.5,&quot;left&quot;:97.814094488189,&quot;top&quot;:117.2,&quot;width&quot;:797.0359055118109}"/>
</p:tagLst>
</file>

<file path=ppt/tags/tag49.xml><?xml version="1.0" encoding="utf-8"?>
<p:tagLst xmlns:p="http://schemas.openxmlformats.org/presentationml/2006/main">
  <p:tag name="KSO_WM_DIAGRAM_VIRTUALLY_FRAME" val="{&quot;height&quot;:347.5,&quot;left&quot;:97.814094488189,&quot;top&quot;:117.2,&quot;width&quot;:797.0359055118109}"/>
</p:tagLst>
</file>

<file path=ppt/tags/tag5.xml><?xml version="1.0" encoding="utf-8"?>
<p:tagLst xmlns:p="http://schemas.openxmlformats.org/presentationml/2006/main">
  <p:tag name="KSO_WM_DIAGRAM_VIRTUALLY_FRAME" val="{&quot;height&quot;:233.19133858267713,&quot;left&quot;:90.86354330708659,&quot;top&quot;:220,&quot;width&quot;:767.090472440945}"/>
</p:tagLst>
</file>

<file path=ppt/tags/tag50.xml><?xml version="1.0" encoding="utf-8"?>
<p:tagLst xmlns:p="http://schemas.openxmlformats.org/presentationml/2006/main">
  <p:tag name="KSO_WM_DIAGRAM_VIRTUALLY_FRAME" val="{&quot;height&quot;:347.5,&quot;left&quot;:97.814094488189,&quot;top&quot;:117.2,&quot;width&quot;:797.0359055118109}"/>
</p:tagLst>
</file>

<file path=ppt/tags/tag51.xml><?xml version="1.0" encoding="utf-8"?>
<p:tagLst xmlns:p="http://schemas.openxmlformats.org/presentationml/2006/main">
  <p:tag name="KSO_WM_DIAGRAM_VIRTUALLY_FRAME" val="{&quot;height&quot;:347.5,&quot;left&quot;:97.814094488189,&quot;top&quot;:117.2,&quot;width&quot;:797.0359055118109}"/>
</p:tagLst>
</file>

<file path=ppt/tags/tag52.xml><?xml version="1.0" encoding="utf-8"?>
<p:tagLst xmlns:p="http://schemas.openxmlformats.org/presentationml/2006/main">
  <p:tag name="KSO_WM_DIAGRAM_VIRTUALLY_FRAME" val="{&quot;height&quot;:347.5,&quot;left&quot;:97.814094488189,&quot;top&quot;:117.2,&quot;width&quot;:797.0359055118109}"/>
</p:tagLst>
</file>

<file path=ppt/tags/tag53.xml><?xml version="1.0" encoding="utf-8"?>
<p:tagLst xmlns:p="http://schemas.openxmlformats.org/presentationml/2006/main">
  <p:tag name="KSO_WM_DIAGRAM_VIRTUALLY_FRAME" val="{&quot;height&quot;:347.5,&quot;left&quot;:97.814094488189,&quot;top&quot;:117.2,&quot;width&quot;:797.0359055118109}"/>
</p:tagLst>
</file>

<file path=ppt/tags/tag54.xml><?xml version="1.0" encoding="utf-8"?>
<p:tagLst xmlns:p="http://schemas.openxmlformats.org/presentationml/2006/main">
  <p:tag name="KSO_WM_DIAGRAM_VIRTUALLY_FRAME" val="{&quot;height&quot;:347.5,&quot;left&quot;:97.814094488189,&quot;top&quot;:117.2,&quot;width&quot;:797.0359055118109}"/>
</p:tagLst>
</file>

<file path=ppt/tags/tag55.xml><?xml version="1.0" encoding="utf-8"?>
<p:tagLst xmlns:p="http://schemas.openxmlformats.org/presentationml/2006/main">
  <p:tag name="KSO_WM_DIAGRAM_VIRTUALLY_FRAME" val="{&quot;height&quot;:347.5,&quot;left&quot;:97.814094488189,&quot;top&quot;:117.2,&quot;width&quot;:797.0359055118109}"/>
</p:tagLst>
</file>

<file path=ppt/tags/tag56.xml><?xml version="1.0" encoding="utf-8"?>
<p:tagLst xmlns:p="http://schemas.openxmlformats.org/presentationml/2006/main">
  <p:tag name="KSO_WM_DIAGRAM_VIRTUALLY_FRAME" val="{&quot;height&quot;:347.5,&quot;left&quot;:97.814094488189,&quot;top&quot;:117.2,&quot;width&quot;:797.0359055118109}"/>
</p:tagLst>
</file>

<file path=ppt/tags/tag57.xml><?xml version="1.0" encoding="utf-8"?>
<p:tagLst xmlns:p="http://schemas.openxmlformats.org/presentationml/2006/main">
  <p:tag name="KSO_WM_DIAGRAM_VIRTUALLY_FRAME" val="{&quot;height&quot;:347.5,&quot;left&quot;:97.814094488189,&quot;top&quot;:117.2,&quot;width&quot;:797.0359055118109}"/>
</p:tagLst>
</file>

<file path=ppt/tags/tag58.xml><?xml version="1.0" encoding="utf-8"?>
<p:tagLst xmlns:p="http://schemas.openxmlformats.org/presentationml/2006/main">
  <p:tag name="KSO_WM_DIAGRAM_VIRTUALLY_FRAME" val="{&quot;height&quot;:347.5,&quot;left&quot;:97.814094488189,&quot;top&quot;:117.2,&quot;width&quot;:797.0359055118109}"/>
</p:tagLst>
</file>

<file path=ppt/tags/tag59.xml><?xml version="1.0" encoding="utf-8"?>
<p:tagLst xmlns:p="http://schemas.openxmlformats.org/presentationml/2006/main">
  <p:tag name="KSO_WM_DIAGRAM_VIRTUALLY_FRAME" val="{&quot;height&quot;:347.5,&quot;left&quot;:97.814094488189,&quot;top&quot;:117.2,&quot;width&quot;:797.0359055118109}"/>
</p:tagLst>
</file>

<file path=ppt/tags/tag6.xml><?xml version="1.0" encoding="utf-8"?>
<p:tagLst xmlns:p="http://schemas.openxmlformats.org/presentationml/2006/main">
  <p:tag name="KSO_WM_DIAGRAM_VIRTUALLY_FRAME" val="{&quot;height&quot;:233.19133858267713,&quot;left&quot;:90.86354330708659,&quot;top&quot;:220,&quot;width&quot;:767.090472440945}"/>
</p:tagLst>
</file>

<file path=ppt/tags/tag60.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1.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2.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3.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4.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5.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6.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7.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8.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69.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xml><?xml version="1.0" encoding="utf-8"?>
<p:tagLst xmlns:p="http://schemas.openxmlformats.org/presentationml/2006/main">
  <p:tag name="KSO_WM_DIAGRAM_VIRTUALLY_FRAME" val="{&quot;height&quot;:233.19133858267713,&quot;left&quot;:90.86354330708659,&quot;top&quot;:220,&quot;width&quot;:767.090472440945}"/>
</p:tagLst>
</file>

<file path=ppt/tags/tag70.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1.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2.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3.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4.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5.xml><?xml version="1.0" encoding="utf-8"?>
<p:tagLst xmlns:p="http://schemas.openxmlformats.org/presentationml/2006/main">
  <p:tag name="KSO_WM_DIAGRAM_VIRTUALLY_FRAME" val="{&quot;height&quot;:200.10629921259851,&quot;left&quot;:78.24212598425197,&quot;top&quot;:269.5791338582677,&quot;width&quot;:836.4909448818896}"/>
</p:tagLst>
</file>

<file path=ppt/tags/tag76.xml><?xml version="1.0" encoding="utf-8"?>
<p:tagLst xmlns:p="http://schemas.openxmlformats.org/presentationml/2006/main">
  <p:tag name="commondata" val="eyJjb3VudCI6MjgsImhkaWQiOiI0YmMzY2Y0MTNhZDFmNzdiZTBlNzlkZjA4YzY0YzVlNyIsInVzZXJDb3VudCI6Mjh9"/>
  <p:tag name="resource_record_key" val="{&quot;10&quot;:[50040311,21587937,21560038,21547405,50032175,50035541,50028001,50024097,21601750,50024432,4590403,50032631]}"/>
</p:tagLst>
</file>

<file path=ppt/tags/tag8.xml><?xml version="1.0" encoding="utf-8"?>
<p:tagLst xmlns:p="http://schemas.openxmlformats.org/presentationml/2006/main">
  <p:tag name="KSO_WM_DIAGRAM_VIRTUALLY_FRAME" val="{&quot;height&quot;:233.19133858267713,&quot;left&quot;:90.86354330708659,&quot;top&quot;:220,&quot;width&quot;:767.090472440945}"/>
</p:tagLst>
</file>

<file path=ppt/tags/tag9.xml><?xml version="1.0" encoding="utf-8"?>
<p:tagLst xmlns:p="http://schemas.openxmlformats.org/presentationml/2006/main">
  <p:tag name="KSO_WM_DIAGRAM_VIRTUALLY_FRAME" val="{&quot;height&quot;:233.19133858267713,&quot;left&quot;:90.86354330708659,&quot;top&quot;:220,&quot;width&quot;:767.0904724409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1836</Words>
  <Application>WPS 演示</Application>
  <PresentationFormat>宽屏</PresentationFormat>
  <Paragraphs>174</Paragraphs>
  <Slides>13</Slides>
  <Notes>21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13</vt:i4>
      </vt:variant>
    </vt:vector>
  </HeadingPairs>
  <TitlesOfParts>
    <vt:vector size="32" baseType="lpstr">
      <vt:lpstr>Arial</vt:lpstr>
      <vt:lpstr>宋体</vt:lpstr>
      <vt:lpstr>Wingdings</vt:lpstr>
      <vt:lpstr>Times New Roman</vt:lpstr>
      <vt:lpstr>站酷小薇LOGO体</vt:lpstr>
      <vt:lpstr>黑体</vt:lpstr>
      <vt:lpstr>Alibaba Sans Black</vt:lpstr>
      <vt:lpstr>思源黑体 CN Normal</vt:lpstr>
      <vt:lpstr>微软雅黑</vt:lpstr>
      <vt:lpstr>Impact</vt:lpstr>
      <vt:lpstr>方正小标宋_GBK</vt:lpstr>
      <vt:lpstr>Yu Gothic UI Semibold</vt:lpstr>
      <vt:lpstr>思源黑体 CN Regular</vt:lpstr>
      <vt:lpstr>等线</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孟 庆霞</dc:creator>
  <cp:lastModifiedBy>WPS_1373447408</cp:lastModifiedBy>
  <cp:revision>197</cp:revision>
  <dcterms:created xsi:type="dcterms:W3CDTF">2020-08-16T00:24:00Z</dcterms:created>
  <dcterms:modified xsi:type="dcterms:W3CDTF">2024-10-29T04:38:11Z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KSOTemplateUUID">
    <vt:lpwstr>v1.0_mb_qOY90r3D3Ati4YlwMyRAiQ==</vt:lpwstr>
  </property>
  <property fmtid="{D5CDD505-2E9C-101B-9397-08002B2CF9AE}" pid="4" name="ICV">
    <vt:lpwstr>6E7FCDD3EEDD412A85F0030EBD4BE6C0_11</vt:lpwstr>
  </property>
</Properties>
</file>