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8"/>
  </p:notesMasterIdLst>
  <p:sldIdLst>
    <p:sldId id="256" r:id="rId2"/>
    <p:sldId id="400" r:id="rId3"/>
    <p:sldId id="401" r:id="rId4"/>
    <p:sldId id="402" r:id="rId5"/>
    <p:sldId id="403" r:id="rId6"/>
    <p:sldId id="404" r:id="rId7"/>
    <p:sldId id="405" r:id="rId8"/>
    <p:sldId id="615" r:id="rId9"/>
    <p:sldId id="616" r:id="rId10"/>
    <p:sldId id="617" r:id="rId11"/>
    <p:sldId id="618" r:id="rId12"/>
    <p:sldId id="406" r:id="rId13"/>
    <p:sldId id="619" r:id="rId14"/>
    <p:sldId id="620" r:id="rId15"/>
    <p:sldId id="407" r:id="rId16"/>
    <p:sldId id="408" r:id="rId17"/>
    <p:sldId id="621" r:id="rId18"/>
    <p:sldId id="622" r:id="rId19"/>
    <p:sldId id="409" r:id="rId20"/>
    <p:sldId id="410" r:id="rId21"/>
    <p:sldId id="411" r:id="rId22"/>
    <p:sldId id="412" r:id="rId23"/>
    <p:sldId id="623" r:id="rId24"/>
    <p:sldId id="624" r:id="rId25"/>
    <p:sldId id="625" r:id="rId26"/>
    <p:sldId id="626" r:id="rId27"/>
    <p:sldId id="627" r:id="rId28"/>
    <p:sldId id="628" r:id="rId29"/>
    <p:sldId id="629" r:id="rId30"/>
    <p:sldId id="630" r:id="rId31"/>
    <p:sldId id="631" r:id="rId32"/>
    <p:sldId id="632" r:id="rId33"/>
    <p:sldId id="633" r:id="rId34"/>
    <p:sldId id="414" r:id="rId35"/>
    <p:sldId id="415" r:id="rId36"/>
    <p:sldId id="416" r:id="rId37"/>
    <p:sldId id="417" r:id="rId38"/>
    <p:sldId id="677" r:id="rId39"/>
    <p:sldId id="678" r:id="rId40"/>
    <p:sldId id="418" r:id="rId41"/>
    <p:sldId id="669" r:id="rId42"/>
    <p:sldId id="670" r:id="rId43"/>
    <p:sldId id="671" r:id="rId44"/>
    <p:sldId id="668" r:id="rId45"/>
    <p:sldId id="419" r:id="rId46"/>
    <p:sldId id="420" r:id="rId47"/>
    <p:sldId id="634" r:id="rId48"/>
    <p:sldId id="635" r:id="rId49"/>
    <p:sldId id="421" r:id="rId50"/>
    <p:sldId id="672" r:id="rId51"/>
    <p:sldId id="666" r:id="rId52"/>
    <p:sldId id="667" r:id="rId53"/>
    <p:sldId id="673" r:id="rId54"/>
    <p:sldId id="674" r:id="rId55"/>
    <p:sldId id="422" r:id="rId56"/>
    <p:sldId id="675" r:id="rId57"/>
    <p:sldId id="676" r:id="rId58"/>
    <p:sldId id="423" r:id="rId59"/>
    <p:sldId id="424" r:id="rId60"/>
    <p:sldId id="425" r:id="rId61"/>
    <p:sldId id="427" r:id="rId62"/>
    <p:sldId id="428" r:id="rId63"/>
    <p:sldId id="429" r:id="rId64"/>
    <p:sldId id="430" r:id="rId65"/>
    <p:sldId id="431" r:id="rId66"/>
    <p:sldId id="432" r:id="rId67"/>
    <p:sldId id="636" r:id="rId68"/>
    <p:sldId id="663" r:id="rId69"/>
    <p:sldId id="637" r:id="rId70"/>
    <p:sldId id="640" r:id="rId71"/>
    <p:sldId id="641" r:id="rId72"/>
    <p:sldId id="642" r:id="rId73"/>
    <p:sldId id="643" r:id="rId74"/>
    <p:sldId id="644" r:id="rId75"/>
    <p:sldId id="645" r:id="rId76"/>
    <p:sldId id="433" r:id="rId77"/>
    <p:sldId id="434" r:id="rId78"/>
    <p:sldId id="664" r:id="rId79"/>
    <p:sldId id="435" r:id="rId80"/>
    <p:sldId id="257" r:id="rId81"/>
    <p:sldId id="258" r:id="rId82"/>
    <p:sldId id="679" r:id="rId83"/>
    <p:sldId id="436" r:id="rId84"/>
    <p:sldId id="437" r:id="rId85"/>
    <p:sldId id="639" r:id="rId86"/>
    <p:sldId id="438" r:id="rId87"/>
    <p:sldId id="646" r:id="rId88"/>
    <p:sldId id="439"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 id="456" r:id="rId104"/>
    <p:sldId id="457" r:id="rId105"/>
    <p:sldId id="458" r:id="rId106"/>
    <p:sldId id="459" r:id="rId107"/>
    <p:sldId id="680" r:id="rId108"/>
    <p:sldId id="681" r:id="rId109"/>
    <p:sldId id="682" r:id="rId110"/>
    <p:sldId id="460" r:id="rId111"/>
    <p:sldId id="461" r:id="rId112"/>
    <p:sldId id="462" r:id="rId113"/>
    <p:sldId id="463" r:id="rId114"/>
    <p:sldId id="464" r:id="rId115"/>
    <p:sldId id="267"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2" r:id="rId132"/>
    <p:sldId id="483" r:id="rId133"/>
    <p:sldId id="484" r:id="rId134"/>
    <p:sldId id="485" r:id="rId135"/>
    <p:sldId id="486" r:id="rId136"/>
    <p:sldId id="487" r:id="rId137"/>
    <p:sldId id="488" r:id="rId138"/>
    <p:sldId id="489" r:id="rId139"/>
    <p:sldId id="490" r:id="rId140"/>
    <p:sldId id="491" r:id="rId141"/>
    <p:sldId id="492" r:id="rId142"/>
    <p:sldId id="493" r:id="rId143"/>
    <p:sldId id="647" r:id="rId144"/>
    <p:sldId id="648" r:id="rId145"/>
    <p:sldId id="649" r:id="rId146"/>
    <p:sldId id="494" r:id="rId147"/>
    <p:sldId id="495" r:id="rId148"/>
    <p:sldId id="510" r:id="rId149"/>
    <p:sldId id="512" r:id="rId150"/>
    <p:sldId id="513" r:id="rId151"/>
    <p:sldId id="514" r:id="rId152"/>
    <p:sldId id="515" r:id="rId153"/>
    <p:sldId id="517" r:id="rId154"/>
    <p:sldId id="518" r:id="rId155"/>
    <p:sldId id="519" r:id="rId156"/>
    <p:sldId id="520" r:id="rId157"/>
    <p:sldId id="521" r:id="rId158"/>
    <p:sldId id="522" r:id="rId159"/>
    <p:sldId id="523" r:id="rId160"/>
    <p:sldId id="273" r:id="rId161"/>
    <p:sldId id="524" r:id="rId162"/>
    <p:sldId id="525" r:id="rId163"/>
    <p:sldId id="526" r:id="rId164"/>
    <p:sldId id="527" r:id="rId165"/>
    <p:sldId id="528" r:id="rId166"/>
    <p:sldId id="529" r:id="rId167"/>
    <p:sldId id="530" r:id="rId168"/>
    <p:sldId id="657" r:id="rId169"/>
    <p:sldId id="658" r:id="rId170"/>
    <p:sldId id="659" r:id="rId171"/>
    <p:sldId id="531" r:id="rId172"/>
    <p:sldId id="532" r:id="rId173"/>
    <p:sldId id="683" r:id="rId174"/>
    <p:sldId id="684" r:id="rId175"/>
    <p:sldId id="685" r:id="rId176"/>
    <p:sldId id="686" r:id="rId177"/>
    <p:sldId id="533" r:id="rId178"/>
    <p:sldId id="534" r:id="rId179"/>
    <p:sldId id="535" r:id="rId180"/>
    <p:sldId id="537" r:id="rId181"/>
    <p:sldId id="536" r:id="rId182"/>
    <p:sldId id="538" r:id="rId183"/>
    <p:sldId id="540" r:id="rId184"/>
    <p:sldId id="541" r:id="rId185"/>
    <p:sldId id="542" r:id="rId186"/>
    <p:sldId id="543" r:id="rId187"/>
    <p:sldId id="544" r:id="rId188"/>
    <p:sldId id="545" r:id="rId189"/>
    <p:sldId id="546" r:id="rId190"/>
    <p:sldId id="547" r:id="rId191"/>
    <p:sldId id="548" r:id="rId192"/>
    <p:sldId id="549" r:id="rId193"/>
    <p:sldId id="550" r:id="rId194"/>
    <p:sldId id="551" r:id="rId195"/>
    <p:sldId id="553" r:id="rId196"/>
    <p:sldId id="554" r:id="rId197"/>
    <p:sldId id="555" r:id="rId198"/>
    <p:sldId id="687" r:id="rId199"/>
    <p:sldId id="688" r:id="rId200"/>
    <p:sldId id="689" r:id="rId201"/>
    <p:sldId id="556" r:id="rId202"/>
    <p:sldId id="557" r:id="rId203"/>
    <p:sldId id="558" r:id="rId204"/>
    <p:sldId id="559" r:id="rId205"/>
    <p:sldId id="560" r:id="rId206"/>
    <p:sldId id="561" r:id="rId207"/>
    <p:sldId id="690" r:id="rId208"/>
    <p:sldId id="691" r:id="rId209"/>
    <p:sldId id="692" r:id="rId210"/>
    <p:sldId id="693" r:id="rId211"/>
    <p:sldId id="562" r:id="rId212"/>
    <p:sldId id="563" r:id="rId213"/>
    <p:sldId id="564" r:id="rId214"/>
    <p:sldId id="565" r:id="rId215"/>
    <p:sldId id="566" r:id="rId216"/>
    <p:sldId id="567" r:id="rId217"/>
    <p:sldId id="568" r:id="rId218"/>
    <p:sldId id="569" r:id="rId219"/>
    <p:sldId id="571" r:id="rId220"/>
    <p:sldId id="572" r:id="rId221"/>
    <p:sldId id="650" r:id="rId222"/>
    <p:sldId id="652" r:id="rId223"/>
    <p:sldId id="694" r:id="rId224"/>
    <p:sldId id="695" r:id="rId225"/>
    <p:sldId id="696" r:id="rId226"/>
    <p:sldId id="697" r:id="rId227"/>
    <p:sldId id="698" r:id="rId228"/>
    <p:sldId id="699" r:id="rId229"/>
    <p:sldId id="665" r:id="rId230"/>
    <p:sldId id="654" r:id="rId231"/>
    <p:sldId id="653" r:id="rId232"/>
    <p:sldId id="655" r:id="rId233"/>
    <p:sldId id="656" r:id="rId234"/>
    <p:sldId id="575" r:id="rId235"/>
    <p:sldId id="577" r:id="rId236"/>
    <p:sldId id="576" r:id="rId2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DFF"/>
    <a:srgbClr val="FC3E18"/>
    <a:srgbClr val="00319E"/>
    <a:srgbClr val="FA7D00"/>
    <a:srgbClr val="E20000"/>
    <a:srgbClr val="E26714"/>
    <a:srgbClr val="ED7D31"/>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94663"/>
  </p:normalViewPr>
  <p:slideViewPr>
    <p:cSldViewPr snapToGrid="0">
      <p:cViewPr varScale="1">
        <p:scale>
          <a:sx n="120" d="100"/>
          <a:sy n="120" d="100"/>
        </p:scale>
        <p:origin x="23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viewProps" Target="view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4780D-A453-46B1-AD6C-FB0AED682081}" type="datetimeFigureOut">
              <a:rPr lang="zh-CN" altLang="en-US" smtClean="0"/>
              <a:pPr/>
              <a:t>2023/11/20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C76D7-31CE-4003-B852-F97BC4FC82D3}" type="slidenum">
              <a:rPr lang="zh-CN" altLang="en-US" smtClean="0"/>
              <a:pPr/>
              <a:t>‹#›</a:t>
            </a:fld>
            <a:endParaRPr lang="zh-CN" altLang="en-US"/>
          </a:p>
        </p:txBody>
      </p:sp>
    </p:spTree>
    <p:extLst>
      <p:ext uri="{BB962C8B-B14F-4D97-AF65-F5344CB8AC3E}">
        <p14:creationId xmlns:p14="http://schemas.microsoft.com/office/powerpoint/2010/main" val="289985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66095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240996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238015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352569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373256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35921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61083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58876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37732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4209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pPr/>
              <a:t>2023/11/20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077688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pPr/>
              <a:t>2023/11/20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pPr/>
              <a:t>‹#›</a:t>
            </a:fld>
            <a:endParaRPr lang="zh-CN" altLang="en-US"/>
          </a:p>
        </p:txBody>
      </p:sp>
    </p:spTree>
    <p:extLst>
      <p:ext uri="{BB962C8B-B14F-4D97-AF65-F5344CB8AC3E}">
        <p14:creationId xmlns:p14="http://schemas.microsoft.com/office/powerpoint/2010/main" val="113494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0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68582" y="2272145"/>
            <a:ext cx="9144000" cy="1431782"/>
          </a:xfrm>
        </p:spPr>
        <p:txBody>
          <a:bodyPr>
            <a:normAutofit/>
          </a:bodyPr>
          <a:lstStyle/>
          <a:p>
            <a:r>
              <a:rPr lang="zh-CN" altLang="en-US" sz="9600" dirty="0">
                <a:solidFill>
                  <a:srgbClr val="000000"/>
                </a:solidFill>
              </a:rPr>
              <a:t>知识产权法学</a:t>
            </a:r>
            <a:endParaRPr lang="zh-CN" altLang="en-US" sz="9600" dirty="0">
              <a:solidFill>
                <a:srgbClr val="0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37392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411861-C0B2-4F87-AB48-578E7E52B7CE}"/>
              </a:ext>
            </a:extLst>
          </p:cNvPr>
          <p:cNvSpPr>
            <a:spLocks noGrp="1"/>
          </p:cNvSpPr>
          <p:nvPr>
            <p:ph idx="1"/>
          </p:nvPr>
        </p:nvSpPr>
        <p:spPr>
          <a:xfrm>
            <a:off x="1455938" y="863017"/>
            <a:ext cx="10227076" cy="4392564"/>
          </a:xfrm>
        </p:spPr>
        <p:txBody>
          <a:bodyPr>
            <a:normAutofit fontScale="77500" lnSpcReduction="20000"/>
          </a:bodyPr>
          <a:lstStyle/>
          <a:p>
            <a:pPr>
              <a:lnSpc>
                <a:spcPct val="130000"/>
              </a:lnSpc>
            </a:pPr>
            <a:r>
              <a:rPr lang="zh-CN" altLang="en-US" dirty="0">
                <a:solidFill>
                  <a:srgbClr val="FF0000"/>
                </a:solidFill>
                <a:latin typeface="SimHei" panose="02010609060101010101" pitchFamily="49" charset="-122"/>
                <a:ea typeface="SimHei" panose="02010609060101010101" pitchFamily="49" charset="-122"/>
              </a:rPr>
              <a:t>案例：</a:t>
            </a:r>
            <a:endParaRPr lang="en-US" altLang="zh-CN" dirty="0">
              <a:solidFill>
                <a:srgbClr val="FF0000"/>
              </a:solidFill>
              <a:latin typeface="SimHei" panose="02010609060101010101" pitchFamily="49" charset="-122"/>
              <a:ea typeface="SimHei" panose="02010609060101010101" pitchFamily="49" charset="-122"/>
            </a:endParaRPr>
          </a:p>
          <a:p>
            <a:pPr>
              <a:lnSpc>
                <a:spcPct val="130000"/>
              </a:lnSpc>
            </a:pPr>
            <a:r>
              <a:rPr lang="zh-CN" altLang="en-US" dirty="0">
                <a:latin typeface="SimHei" panose="02010609060101010101" pitchFamily="49" charset="-122"/>
                <a:ea typeface="SimHei" panose="02010609060101010101" pitchFamily="49" charset="-122"/>
              </a:rPr>
              <a:t>    本案涉及名称为“人名字‘字识’哲学治人病”的发明专利申请，申请日为</a:t>
            </a:r>
            <a:r>
              <a:rPr lang="en-US" altLang="zh-CN" dirty="0">
                <a:latin typeface="SimHei" panose="02010609060101010101" pitchFamily="49" charset="-122"/>
                <a:ea typeface="SimHei" panose="02010609060101010101" pitchFamily="49" charset="-122"/>
              </a:rPr>
              <a:t>2009</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21</a:t>
            </a:r>
            <a:r>
              <a:rPr lang="zh-CN" altLang="en-US" dirty="0">
                <a:latin typeface="SimHei" panose="02010609060101010101" pitchFamily="49" charset="-122"/>
                <a:ea typeface="SimHei" panose="02010609060101010101" pitchFamily="49" charset="-122"/>
              </a:rPr>
              <a:t>日，申请人为陈某驳。</a:t>
            </a:r>
            <a:r>
              <a:rPr lang="en-US" altLang="zh-CN" dirty="0">
                <a:latin typeface="SimHei" panose="02010609060101010101" pitchFamily="49" charset="-122"/>
                <a:ea typeface="SimHei" panose="02010609060101010101" pitchFamily="49" charset="-122"/>
              </a:rPr>
              <a:t>2010</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7</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30</a:t>
            </a:r>
            <a:r>
              <a:rPr lang="zh-CN" altLang="en-US" dirty="0">
                <a:latin typeface="SimHei" panose="02010609060101010101" pitchFamily="49" charset="-122"/>
                <a:ea typeface="SimHei" panose="02010609060101010101" pitchFamily="49" charset="-122"/>
              </a:rPr>
              <a:t>日，国家知识产权局初审部门经实质审查以本申请属于</a:t>
            </a:r>
            <a:r>
              <a:rPr lang="en-US" altLang="zh-CN" dirty="0">
                <a:latin typeface="SimHei" panose="02010609060101010101" pitchFamily="49" charset="-122"/>
                <a:ea typeface="SimHei" panose="02010609060101010101" pitchFamily="49" charset="-122"/>
              </a:rPr>
              <a:t>2001</a:t>
            </a:r>
            <a:r>
              <a:rPr lang="zh-CN" altLang="en-US" dirty="0">
                <a:latin typeface="SimHei" panose="02010609060101010101" pitchFamily="49" charset="-122"/>
                <a:ea typeface="SimHei" panose="02010609060101010101" pitchFamily="49" charset="-122"/>
              </a:rPr>
              <a:t>年施行的</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中华人民共和国专利法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（简称</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）第二十五条第一款第（二）项规定的情形，且不符合</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第二条第二款的规定为由，作出驳回决定。</a:t>
            </a:r>
            <a:r>
              <a:rPr lang="en-US" altLang="zh-CN" dirty="0">
                <a:latin typeface="SimHei" panose="02010609060101010101" pitchFamily="49" charset="-122"/>
                <a:ea typeface="SimHei" panose="02010609060101010101" pitchFamily="49" charset="-122"/>
              </a:rPr>
              <a:t>2010</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10</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23</a:t>
            </a:r>
            <a:r>
              <a:rPr lang="zh-CN" altLang="en-US" dirty="0">
                <a:latin typeface="SimHei" panose="02010609060101010101" pitchFamily="49" charset="-122"/>
                <a:ea typeface="SimHei" panose="02010609060101010101" pitchFamily="49" charset="-122"/>
              </a:rPr>
              <a:t>日，陈某驳不服，向专利复审委员会提出了复审请求。</a:t>
            </a:r>
            <a:r>
              <a:rPr lang="en-US" altLang="zh-CN" dirty="0">
                <a:latin typeface="SimHei" panose="02010609060101010101" pitchFamily="49" charset="-122"/>
                <a:ea typeface="SimHei" panose="02010609060101010101" pitchFamily="49" charset="-122"/>
              </a:rPr>
              <a:t>2010</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12</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27</a:t>
            </a:r>
            <a:r>
              <a:rPr lang="zh-CN" altLang="en-US" dirty="0">
                <a:latin typeface="SimHei" panose="02010609060101010101" pitchFamily="49" charset="-122"/>
                <a:ea typeface="SimHei" panose="02010609060101010101" pitchFamily="49" charset="-122"/>
              </a:rPr>
              <a:t>日，专利复审委员会依法受理了该复审请求，并将其转送至原审查部门进行前置审查。原审查部门在前置审查意见书中坚持原驳回决定。专利复审委员会经过审查，于</a:t>
            </a:r>
            <a:r>
              <a:rPr lang="en-US" altLang="zh-CN" dirty="0">
                <a:latin typeface="SimHei" panose="02010609060101010101" pitchFamily="49" charset="-122"/>
                <a:ea typeface="SimHei" panose="02010609060101010101" pitchFamily="49" charset="-122"/>
              </a:rPr>
              <a:t>2011</a:t>
            </a:r>
            <a:r>
              <a:rPr lang="zh-CN" altLang="en-US" dirty="0">
                <a:latin typeface="SimHei" panose="02010609060101010101" pitchFamily="49" charset="-122"/>
                <a:ea typeface="SimHei" panose="02010609060101010101" pitchFamily="49" charset="-122"/>
              </a:rPr>
              <a:t>年</a:t>
            </a:r>
            <a:r>
              <a:rPr lang="en-US" altLang="zh-CN" dirty="0">
                <a:latin typeface="SimHei" panose="02010609060101010101" pitchFamily="49" charset="-122"/>
                <a:ea typeface="SimHei" panose="02010609060101010101" pitchFamily="49" charset="-122"/>
              </a:rPr>
              <a:t>12</a:t>
            </a:r>
            <a:r>
              <a:rPr lang="zh-CN" altLang="en-US" dirty="0">
                <a:latin typeface="SimHei" panose="02010609060101010101" pitchFamily="49" charset="-122"/>
                <a:ea typeface="SimHei" panose="02010609060101010101" pitchFamily="49" charset="-122"/>
              </a:rPr>
              <a:t>月</a:t>
            </a:r>
            <a:r>
              <a:rPr lang="en-US" altLang="zh-CN" dirty="0">
                <a:latin typeface="SimHei" panose="02010609060101010101" pitchFamily="49" charset="-122"/>
                <a:ea typeface="SimHei" panose="02010609060101010101" pitchFamily="49" charset="-122"/>
              </a:rPr>
              <a:t>1</a:t>
            </a:r>
            <a:r>
              <a:rPr lang="zh-CN" altLang="en-US" dirty="0">
                <a:latin typeface="SimHei" panose="02010609060101010101" pitchFamily="49" charset="-122"/>
                <a:ea typeface="SimHei" panose="02010609060101010101" pitchFamily="49" charset="-122"/>
              </a:rPr>
              <a:t>日作出第</a:t>
            </a:r>
            <a:r>
              <a:rPr lang="en-US" altLang="zh-CN" dirty="0">
                <a:latin typeface="SimHei" panose="02010609060101010101" pitchFamily="49" charset="-122"/>
                <a:ea typeface="SimHei" panose="02010609060101010101" pitchFamily="49" charset="-122"/>
              </a:rPr>
              <a:t>37880</a:t>
            </a:r>
            <a:r>
              <a:rPr lang="zh-CN" altLang="en-US" dirty="0">
                <a:latin typeface="SimHei" panose="02010609060101010101" pitchFamily="49" charset="-122"/>
                <a:ea typeface="SimHei" panose="02010609060101010101" pitchFamily="49" charset="-122"/>
              </a:rPr>
              <a:t>号发明专利复审请求审查决定，决定维持国家知识产权局作出的驳回决定。陈某驳不服，提起行政诉讼。</a:t>
            </a:r>
          </a:p>
          <a:p>
            <a:endParaRPr lang="zh-CN" altLang="en-US" dirty="0"/>
          </a:p>
        </p:txBody>
      </p:sp>
    </p:spTree>
    <p:extLst>
      <p:ext uri="{BB962C8B-B14F-4D97-AF65-F5344CB8AC3E}">
        <p14:creationId xmlns:p14="http://schemas.microsoft.com/office/powerpoint/2010/main" val="2743741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661535"/>
          </a:xfrm>
          <a:prstGeom prst="rect">
            <a:avLst/>
          </a:prstGeom>
          <a:noFill/>
        </p:spPr>
        <p:txBody>
          <a:bodyPr wrap="square" rtlCol="0">
            <a:spAutoFit/>
          </a:bodyPr>
          <a:lstStyle/>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我国《专利法》第</a:t>
            </a:r>
            <a:r>
              <a:rPr lang="en-US" alt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a:t>
            </a:r>
            <a:r>
              <a:rPr lang="zh-CN" alt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规定，</a:t>
            </a:r>
            <a:r>
              <a:rPr dirty="0" err="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有下列情形之一的，不视为侵犯专利权</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p>
          <a:p>
            <a:pPr lvl="0">
              <a:lnSpc>
                <a:spcPct val="150000"/>
              </a:lnSpc>
            </a:pPr>
            <a:r>
              <a:rPr 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（一）专利产品或者依照专利方法直接获得的产品，由专利权人或者经其许可的单位、个人售出后，使用、许诺销售、销售、进口该产品的；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（二）在专利申请日前已经制造相同产品、使用相同方法或者已经作好制造、使用的必要准备，并且仅在原有范围内继续制造、使用的；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（三）临时通过中国领陆、领水、领空的外国运输工具，依照其所属国同中国签订的协议或者共同参加的国际条约，或者依照互惠原则，为运输工具自身需要而在其装置和设备中使用有关专利的；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（四）专为科学研究和实验而使用有关专利的；</a:t>
            </a:r>
          </a:p>
          <a:p>
            <a:pPr lvl="0">
              <a:lnSpc>
                <a:spcPct val="150000"/>
              </a:lnSpc>
            </a:pP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（五）为提供行政审批所需要的信息，制造、使用、进口专利药品或者专利医疗器械的，以及专门为其制造、进口专利药品或者专利医疗器械的。</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7241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3554819"/>
          </a:xfrm>
          <a:prstGeom prst="rect">
            <a:avLst/>
          </a:prstGeom>
          <a:noFill/>
        </p:spPr>
        <p:txBody>
          <a:bodyPr wrap="square" rtlCol="0">
            <a:spAutoFit/>
          </a:bodyPr>
          <a:lstStyle/>
          <a:p>
            <a:pPr lvl="0">
              <a:lnSpc>
                <a:spcPct val="150000"/>
              </a:lnSpc>
            </a:pP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《专利法》第11条第2款规定</a:t>
            </a:r>
            <a:r>
              <a:rPr lang="zh-CN" alt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“外观设计专利权被授予后，任何单位或者个人未经专利权人许可，都不得实施其专利，即不得为生产经营目的制造、许诺销售、销售、进口其外观设计专利产品。”</a:t>
            </a:r>
            <a:endParaRPr sz="16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根据这一规定，外观设计专利权的内容包括制造权、许诺销售权、销售权和进口权。值得注意的是：外观设计专利权的内容并不包括使用权。这是因为外观设计并不是技术方案，法律对于外观设计的保护，只是保护产品的外观造型或图案，并不保护产品的实用功能，所以，对外观设计产品的功能性使用并不受外观设计专利权人的控制。</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二、外观设计专利权的内容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10" name="图片 9"/>
          <p:cNvPicPr>
            <a:picLocks noChangeAspect="1"/>
          </p:cNvPicPr>
          <p:nvPr/>
        </p:nvPicPr>
        <p:blipFill>
          <a:blip r:embed="rId3"/>
          <a:srcRect l="2997" t="2708" r="4496" b="1297"/>
          <a:stretch>
            <a:fillRect/>
          </a:stretch>
        </p:blipFill>
        <p:spPr>
          <a:xfrm>
            <a:off x="539115" y="2235200"/>
            <a:ext cx="2469515" cy="3713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9443808" cy="2658869"/>
          </a:xfrm>
          <a:prstGeom prst="rect">
            <a:avLst/>
          </a:prstGeom>
          <a:noFill/>
        </p:spPr>
        <p:txBody>
          <a:bodyPr wrap="square" rtlCol="0">
            <a:spAutoFit/>
          </a:bodyPr>
          <a:lstStyle/>
          <a:p>
            <a:pPr lvl="0" algn="just">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gn="just">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根据该规定，2000年《专利法》所采用的专利权穷竭范围是国内穷竭，因为该规定</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不允许平行进口，只有合法进口之后专利权才穷竭。</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2008年《专利法》对此规定进行了修改，规定，“专利产品或者依照专利方法直接获得的产品，由专利权人或者经其许可的单位、个人售出后，使用、许诺销售、销售、进口该产品的”</a:t>
            </a:r>
            <a:r>
              <a:rPr lang="zh-CN" altLang="en-US"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a:t>
            </a:r>
            <a:r>
              <a:rPr dirty="0">
                <a:solidFill>
                  <a:schemeClr val="tx1">
                    <a:lumMod val="75000"/>
                    <a:lumOff val="25000"/>
                  </a:schemeClr>
                </a:solidFill>
                <a:latin typeface="黑体" panose="02010609060101010101" pitchFamily="49" charset="-122"/>
                <a:ea typeface="黑体" panose="02010609060101010101" pitchFamily="49" charset="-122"/>
                <a:cs typeface="宋体" panose="02010600030101010101" pitchFamily="2" charset="-122"/>
                <a:sym typeface="+mn-ea"/>
              </a:rPr>
              <a:t>不视为侵害专利权的行为。根据该规定，</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2008年《专利法》允许平行进口，其专利权穷竭范围是全球穷竭。</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一、专利权穷竭</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000" dirty="0">
                <a:latin typeface="黑体" panose="02010609060101010101" pitchFamily="49" charset="-122"/>
                <a:ea typeface="黑体" panose="02010609060101010101" pitchFamily="49" charset="-122"/>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2000年《专利法》第63条第1项曾规定,“专利权人制造、进口或者经专利权人许可而制造、进口的专利产品或者依照专利方法直接获得的产品售出后，使用、许诺销售或者销售该产品的”，不视为侵害专利权的行为。</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9443808" cy="2658869"/>
          </a:xfrm>
          <a:prstGeom prst="rect">
            <a:avLst/>
          </a:prstGeom>
          <a:noFill/>
        </p:spPr>
        <p:txBody>
          <a:bodyPr wrap="square" rtlCol="0">
            <a:spAutoFit/>
          </a:bodyPr>
          <a:lstStyle/>
          <a:p>
            <a:pPr lvl="0">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a:latin typeface="黑体" panose="02010609060101010101" pitchFamily="49" charset="-122"/>
                <a:ea typeface="黑体" panose="02010609060101010101" pitchFamily="49" charset="-122"/>
                <a:cs typeface="宋体" panose="02010600030101010101" pitchFamily="2" charset="-122"/>
                <a:sym typeface="+mn-ea"/>
              </a:rPr>
              <a:t>专利法创设先用权规则，主要是基于两点考虑：</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一是对先用权人的公平。</a:t>
            </a:r>
            <a:r>
              <a:rPr dirty="0">
                <a:latin typeface="黑体" panose="02010609060101010101" pitchFamily="49" charset="-122"/>
                <a:ea typeface="黑体" panose="02010609060101010101" pitchFamily="49" charset="-122"/>
                <a:cs typeface="宋体" panose="02010600030101010101" pitchFamily="2" charset="-122"/>
                <a:sym typeface="+mn-ea"/>
              </a:rPr>
              <a:t>先用权人是在先完成发明创造的人，专利法的先申请原则对先用权人本就不公平。先用权适当考虑先用权人的利益，体现公平原则。</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二是避免浪费。</a:t>
            </a:r>
            <a:r>
              <a:rPr dirty="0">
                <a:latin typeface="黑体" panose="02010609060101010101" pitchFamily="49" charset="-122"/>
                <a:ea typeface="黑体" panose="02010609060101010101" pitchFamily="49" charset="-122"/>
                <a:cs typeface="宋体" panose="02010600030101010101" pitchFamily="2" charset="-122"/>
                <a:sym typeface="+mn-ea"/>
              </a:rPr>
              <a:t>通过适用先用权规则，先用权人已经投入的人力、物力、财力不至于浪费。通过严格的条件限制，先用权规则既公平对待了先用权人，又避免了浪费，还不至于对专利法的先申请原则产生过大的冲击。</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lnSpc>
                <a:spcPct val="150000"/>
              </a:lnSpc>
            </a:pPr>
            <a:r>
              <a:rPr lang="zh-CN" alt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a:t>
            </a: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条第2项规定，“在专利申请日前已经制造相同产品、使用相同方法或者已经作好制造、使用的必要准备，并且仅在原有范围内继续制造、使用”，不视为侵害专利权。这种情况即是通常所说的先用权。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198495" y="1584325"/>
            <a:ext cx="8625205" cy="5013360"/>
          </a:xfrm>
          <a:prstGeom prst="rect">
            <a:avLst/>
          </a:prstGeom>
          <a:noFill/>
        </p:spPr>
        <p:txBody>
          <a:bodyPr wrap="square" rtlCol="0">
            <a:spAutoFit/>
          </a:bodyPr>
          <a:lstStyle/>
          <a:p>
            <a:pPr lvl="0" algn="just">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err="1">
                <a:latin typeface="黑体" panose="02010609060101010101" pitchFamily="49" charset="-122"/>
                <a:ea typeface="黑体" panose="02010609060101010101" pitchFamily="49" charset="-122"/>
                <a:cs typeface="宋体" panose="02010600030101010101" pitchFamily="2" charset="-122"/>
                <a:sym typeface="+mn-ea"/>
              </a:rPr>
              <a:t>先用权</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的产生</a:t>
            </a:r>
            <a:r>
              <a:rPr dirty="0" err="1">
                <a:latin typeface="黑体" panose="02010609060101010101" pitchFamily="49" charset="-122"/>
                <a:ea typeface="黑体" panose="02010609060101010101" pitchFamily="49" charset="-122"/>
                <a:cs typeface="宋体" panose="02010600030101010101" pitchFamily="2" charset="-122"/>
                <a:sym typeface="+mn-ea"/>
              </a:rPr>
              <a:t>必须</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满足</a:t>
            </a:r>
            <a:r>
              <a:rPr dirty="0" err="1">
                <a:latin typeface="黑体" panose="02010609060101010101" pitchFamily="49" charset="-122"/>
                <a:ea typeface="黑体" panose="02010609060101010101" pitchFamily="49" charset="-122"/>
                <a:cs typeface="宋体" panose="02010600030101010101" pitchFamily="2" charset="-122"/>
                <a:sym typeface="+mn-ea"/>
              </a:rPr>
              <a:t>以下条件</a:t>
            </a:r>
            <a:r>
              <a:rPr dirty="0">
                <a:latin typeface="黑体" panose="02010609060101010101" pitchFamily="49" charset="-122"/>
                <a:ea typeface="黑体" panose="02010609060101010101" pitchFamily="49" charset="-122"/>
                <a:cs typeface="宋体" panose="02010600030101010101" pitchFamily="2" charset="-122"/>
                <a:sym typeface="+mn-ea"/>
              </a:rPr>
              <a:t>：</a:t>
            </a:r>
          </a:p>
          <a:p>
            <a:pPr lvl="0" algn="just">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1）在他人申请专利之日以前做好了制造、使用的必要准备。做好了制造、使用的必要准备是指已经完成实施发明创造所必需的主要技术图纸或者工艺文件，或者已经制造或者购买实施发明创造所必需的主要设备或者原材料。这种制造、使用的必要准备必须是在他人的专利申请日以前完成的，在申请日后开始使用这种技术的，即使申请专利的发明创造还没有公开，也不能享有先用权。</a:t>
            </a:r>
          </a:p>
          <a:p>
            <a:pPr lvl="0" algn="just">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2）仅在原有范围内继续制造、使用。“原有范围”包括：专利申请日前已有的生产规模以及利用已有的生产设备或者根据已有的生产准备可以达到的生产规模。超出原有范围的制造、使用行为，构成侵害专利权。需要注意的是，这里的所谓的原有范围并非先用权人的实际生产规模，而是其生产能力，不管这种生产能力是否已经充分运用。</a:t>
            </a:r>
          </a:p>
          <a:p>
            <a:pPr lvl="0" algn="just">
              <a:lnSpc>
                <a:spcPct val="150000"/>
              </a:lnSpc>
            </a:pPr>
            <a:endParaRPr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246245"/>
          </a:xfrm>
          <a:prstGeom prst="rect">
            <a:avLst/>
          </a:prstGeom>
          <a:noFill/>
        </p:spPr>
        <p:txBody>
          <a:bodyPr wrap="square" rtlCol="0">
            <a:spAutoFit/>
          </a:bodyPr>
          <a:lstStyle/>
          <a:p>
            <a:pPr lvl="0">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3）在先制造产品或者在先使用的方法或设计，应是先用权人自己独立研究完成或者以合法手段从专利权人或其他独立研究完成者处取得的，而不是在专利申请日前抄袭、窃取或者以其他不正当手段获取的。被诉侵权人以非法获得的技术或者设计主张先用权抗辩的，不应予以支持。</a:t>
            </a:r>
          </a:p>
          <a:p>
            <a:pPr lvl="0">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4）先用权人的制造或使用行为没有破坏专利技术的新颖性。因为如果先用权人的制造或者使用行为已经构成了专利法上对申请专利的技术的公开，则申请专利的技术就将属于现有技术的范围，于是申请专利的技术就将因缺乏新颖性而不能取得专利权。而先用权人显然也不必要以先用权来抗辩，因为在不能取得专利权的情况下其享有的权利要比先用权范围大得多。</a:t>
            </a:r>
          </a:p>
          <a:p>
            <a:pPr lvl="0">
              <a:lnSpc>
                <a:spcPct val="150000"/>
              </a:lnSpc>
            </a:pPr>
            <a:endParaRPr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089430" y="1905358"/>
            <a:ext cx="8568624" cy="2328523"/>
          </a:xfrm>
          <a:prstGeom prst="rect">
            <a:avLst/>
          </a:prstGeom>
          <a:noFill/>
        </p:spPr>
        <p:txBody>
          <a:bodyPr wrap="square" rtlCol="0">
            <a:spAutoFit/>
          </a:bodyPr>
          <a:lstStyle/>
          <a:p>
            <a:pPr lvl="0">
              <a:lnSpc>
                <a:spcPct val="150000"/>
              </a:lnSpc>
            </a:pPr>
            <a:r>
              <a:rPr lang="en-US" sz="2000" dirty="0">
                <a:latin typeface="黑体" panose="02010609060101010101" pitchFamily="49" charset="-122"/>
                <a:ea typeface="黑体" panose="02010609060101010101" pitchFamily="49" charset="-122"/>
                <a:cs typeface="宋体" panose="02010600030101010101" pitchFamily="2" charset="-122"/>
                <a:sym typeface="+mn-ea"/>
              </a:rPr>
              <a:t>    </a:t>
            </a:r>
            <a:r>
              <a:rPr sz="2000" dirty="0">
                <a:latin typeface="黑体" panose="02010609060101010101" pitchFamily="49" charset="-122"/>
                <a:ea typeface="黑体" panose="02010609060101010101" pitchFamily="49" charset="-122"/>
                <a:cs typeface="宋体" panose="02010600030101010101" pitchFamily="2" charset="-122"/>
                <a:sym typeface="+mn-ea"/>
              </a:rPr>
              <a:t>（5）先用权人对于自己在先实施的技术不能转让，除非连同所属企业一并转让。即先用权人在专利申请日后将其已经实施或作好实施必要准备的技术或设计转让或者许可他人实施，如果作为被诉侵权人，主张该实施行为属于在原有范围内继续实施的，法院不应予以支持，但该技术或设计与原有企业一并转让或者承继的除外。</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二、先用权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9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9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9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0628B7-571C-83B2-95F6-7A0E9895F7B2}"/>
              </a:ext>
            </a:extLst>
          </p:cNvPr>
          <p:cNvSpPr>
            <a:spLocks noGrp="1"/>
          </p:cNvSpPr>
          <p:nvPr>
            <p:ph idx="1"/>
          </p:nvPr>
        </p:nvSpPr>
        <p:spPr>
          <a:xfrm>
            <a:off x="1240403" y="1644715"/>
            <a:ext cx="10074303" cy="4040467"/>
          </a:xfrm>
        </p:spPr>
        <p:txBody>
          <a:bodyPr>
            <a:normAutofit/>
          </a:bodyPr>
          <a:lstStyle/>
          <a:p>
            <a:r>
              <a:rPr lang="zh-CN" altLang="en-US" sz="2400" dirty="0">
                <a:solidFill>
                  <a:srgbClr val="FF0000"/>
                </a:solidFill>
              </a:rPr>
              <a:t>案例：</a:t>
            </a:r>
            <a:endParaRPr lang="en-US" altLang="zh-CN" sz="2400" dirty="0">
              <a:solidFill>
                <a:srgbClr val="FF0000"/>
              </a:solidFill>
            </a:endParaRPr>
          </a:p>
          <a:p>
            <a:r>
              <a:rPr lang="en-US" altLang="zh-CN" sz="2400" dirty="0"/>
              <a:t>       2010</a:t>
            </a:r>
            <a:r>
              <a:rPr lang="zh-CN" altLang="en-US" sz="2400" dirty="0"/>
              <a:t>年，汉王公司认为银涛公司生产和销售、保赛公司销售的“强力定眩胶囊”产品，其处方、工艺、剂型以及主治功能等与汉王公司“一种具有降压、降脂、定眩、定风作用的中药组合物及其制备方法和其用途”发明专利所保护的范围相同，请求法院判令保赛公司承担相应民事责任。</a:t>
            </a:r>
          </a:p>
        </p:txBody>
      </p:sp>
    </p:spTree>
    <p:extLst>
      <p:ext uri="{BB962C8B-B14F-4D97-AF65-F5344CB8AC3E}">
        <p14:creationId xmlns:p14="http://schemas.microsoft.com/office/powerpoint/2010/main" val="38528001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9A5B2E-F808-8DB8-0B8F-106BE5E16B3F}"/>
              </a:ext>
            </a:extLst>
          </p:cNvPr>
          <p:cNvSpPr>
            <a:spLocks noGrp="1"/>
          </p:cNvSpPr>
          <p:nvPr>
            <p:ph idx="1"/>
          </p:nvPr>
        </p:nvSpPr>
        <p:spPr>
          <a:xfrm>
            <a:off x="978010" y="1191491"/>
            <a:ext cx="10576680" cy="4985472"/>
          </a:xfrm>
        </p:spPr>
        <p:txBody>
          <a:bodyPr>
            <a:normAutofit/>
          </a:bodyPr>
          <a:lstStyle/>
          <a:p>
            <a:r>
              <a:rPr lang="zh-CN" altLang="en-US" sz="2200" dirty="0"/>
              <a:t>一审、二审裁判摘要</a:t>
            </a:r>
          </a:p>
          <a:p>
            <a:r>
              <a:rPr lang="zh-CN" altLang="en-US" sz="2200" dirty="0"/>
              <a:t>       被诉侵权药品“强力定眩胶囊”与汉王公司涉案专利权利要求</a:t>
            </a:r>
            <a:r>
              <a:rPr lang="en-US" altLang="zh-CN" sz="2200" dirty="0"/>
              <a:t>1</a:t>
            </a:r>
            <a:r>
              <a:rPr lang="zh-CN" altLang="en-US" sz="2200" dirty="0"/>
              <a:t>、</a:t>
            </a:r>
            <a:r>
              <a:rPr lang="en-US" altLang="zh-CN" sz="2200" dirty="0"/>
              <a:t>6</a:t>
            </a:r>
            <a:r>
              <a:rPr lang="zh-CN" altLang="en-US" sz="2200" dirty="0"/>
              <a:t>、</a:t>
            </a:r>
            <a:r>
              <a:rPr lang="en-US" altLang="zh-CN" sz="2200" dirty="0"/>
              <a:t>23</a:t>
            </a:r>
            <a:r>
              <a:rPr lang="zh-CN" altLang="en-US" sz="2200" dirty="0"/>
              <a:t>的技术特征相同。对于银涛公司主张的先用权抗辩问题，江西药监局向其颁发的“药品注册申请受理通知书”能够证明该药品注册申请已经被受理，是否能够得到批准有待审查。而银涛公司于</a:t>
            </a:r>
            <a:r>
              <a:rPr lang="en-US" altLang="zh-CN" sz="2200" dirty="0"/>
              <a:t>2009</a:t>
            </a:r>
            <a:r>
              <a:rPr lang="zh-CN" altLang="en-US" sz="2200" dirty="0"/>
              <a:t>年</a:t>
            </a:r>
            <a:r>
              <a:rPr lang="en-US" altLang="zh-CN" sz="2200" dirty="0"/>
              <a:t>3</a:t>
            </a:r>
            <a:r>
              <a:rPr lang="zh-CN" altLang="en-US" sz="2200" dirty="0"/>
              <a:t>月</a:t>
            </a:r>
            <a:r>
              <a:rPr lang="en-US" altLang="zh-CN" sz="2200" dirty="0"/>
              <a:t>13</a:t>
            </a:r>
            <a:r>
              <a:rPr lang="zh-CN" altLang="en-US" sz="2200" dirty="0"/>
              <a:t>日才取得被诉侵权药品的注册批件，国家药监局</a:t>
            </a:r>
            <a:r>
              <a:rPr lang="en-US" altLang="zh-CN" sz="2200" dirty="0"/>
              <a:t>2009</a:t>
            </a:r>
            <a:r>
              <a:rPr lang="zh-CN" altLang="en-US" sz="2200" dirty="0"/>
              <a:t>年</a:t>
            </a:r>
            <a:r>
              <a:rPr lang="en-US" altLang="zh-CN" sz="2200" dirty="0"/>
              <a:t>3</a:t>
            </a:r>
            <a:r>
              <a:rPr lang="zh-CN" altLang="en-US" sz="2200" dirty="0"/>
              <a:t>月</a:t>
            </a:r>
            <a:r>
              <a:rPr lang="en-US" altLang="zh-CN" sz="2200" dirty="0"/>
              <a:t>13</a:t>
            </a:r>
            <a:r>
              <a:rPr lang="zh-CN" altLang="en-US" sz="2200" dirty="0"/>
              <a:t>后才允许银涛公司生产被诉侵权药品。同时，银涛公司提供其他证据以证明其已购买实施发明创造所必需的主要设备，但其提供的购买设备的合同、使用说明书、增值税专用发票，均无原件，汉王公司不予认可，其公司也不能证明这些设备系为被诉侵权药品“强力定眩胶囊”所购买。因此，银涛公司的主张不符合先用权抗辩的有关规定，其关于先用权抗辩的理由不能成立。</a:t>
            </a:r>
          </a:p>
          <a:p>
            <a:endParaRPr lang="zh-CN" altLang="en-US" dirty="0"/>
          </a:p>
        </p:txBody>
      </p:sp>
    </p:spTree>
    <p:extLst>
      <p:ext uri="{BB962C8B-B14F-4D97-AF65-F5344CB8AC3E}">
        <p14:creationId xmlns:p14="http://schemas.microsoft.com/office/powerpoint/2010/main" val="10839210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2A0CE7C-49CF-0646-974F-2114922FAC8E}"/>
              </a:ext>
            </a:extLst>
          </p:cNvPr>
          <p:cNvSpPr>
            <a:spLocks noGrp="1"/>
          </p:cNvSpPr>
          <p:nvPr>
            <p:ph idx="1"/>
          </p:nvPr>
        </p:nvSpPr>
        <p:spPr>
          <a:xfrm>
            <a:off x="1005880" y="1096075"/>
            <a:ext cx="10762051" cy="4985472"/>
          </a:xfrm>
        </p:spPr>
        <p:txBody>
          <a:bodyPr>
            <a:normAutofit fontScale="85000" lnSpcReduction="20000"/>
          </a:bodyPr>
          <a:lstStyle/>
          <a:p>
            <a:r>
              <a:rPr lang="zh-CN" altLang="en-US" dirty="0"/>
              <a:t>再审裁判摘要</a:t>
            </a:r>
          </a:p>
          <a:p>
            <a:r>
              <a:rPr lang="zh-CN" altLang="en-US" dirty="0"/>
              <a:t>       先用权抗辩是否成立的关键在于</a:t>
            </a:r>
            <a:r>
              <a:rPr lang="en-US" altLang="zh-CN" dirty="0"/>
              <a:t>,</a:t>
            </a:r>
            <a:r>
              <a:rPr lang="zh-CN" altLang="en-US" dirty="0"/>
              <a:t>被诉侵权人在专利申请日前是否已经实施专利或者为实施专利做好了技术或者物质上的必要准备</a:t>
            </a:r>
            <a:r>
              <a:rPr lang="en-US" altLang="zh-CN" dirty="0"/>
              <a:t>,</a:t>
            </a:r>
            <a:r>
              <a:rPr lang="zh-CN" altLang="en-US" dirty="0"/>
              <a:t>如已经完成实施发明创造所必需的主要技术图纸或者工艺文件</a:t>
            </a:r>
            <a:r>
              <a:rPr lang="en-US" altLang="zh-CN" dirty="0"/>
              <a:t>;</a:t>
            </a:r>
            <a:r>
              <a:rPr lang="zh-CN" altLang="en-US" dirty="0"/>
              <a:t>已经制造或者购买实施发明创造所必需的主要设备或者原材料。药品生产批件是药品监管的行政审批事项</a:t>
            </a:r>
            <a:r>
              <a:rPr lang="en-US" altLang="zh-CN" dirty="0"/>
              <a:t>,</a:t>
            </a:r>
            <a:r>
              <a:rPr lang="zh-CN" altLang="en-US" dirty="0"/>
              <a:t>与先用权抗辩的认定没有关系</a:t>
            </a:r>
            <a:r>
              <a:rPr lang="en-US" altLang="zh-CN" dirty="0"/>
              <a:t>,</a:t>
            </a:r>
            <a:r>
              <a:rPr lang="zh-CN" altLang="en-US" dirty="0"/>
              <a:t>其是否取得药品生产批件</a:t>
            </a:r>
            <a:r>
              <a:rPr lang="en-US" altLang="zh-CN" dirty="0"/>
              <a:t>,</a:t>
            </a:r>
            <a:r>
              <a:rPr lang="zh-CN" altLang="en-US" dirty="0"/>
              <a:t>对先用权抗辩是否成立不产生影响。本案中</a:t>
            </a:r>
            <a:r>
              <a:rPr lang="en-US" altLang="zh-CN" dirty="0"/>
              <a:t>,</a:t>
            </a:r>
            <a:r>
              <a:rPr lang="zh-CN" altLang="en-US" dirty="0"/>
              <a:t>通过</a:t>
            </a:r>
            <a:r>
              <a:rPr lang="en-US" altLang="zh-CN" dirty="0"/>
              <a:t>2005</a:t>
            </a:r>
            <a:r>
              <a:rPr lang="zh-CN" altLang="en-US" dirty="0"/>
              <a:t>年</a:t>
            </a:r>
            <a:r>
              <a:rPr lang="en-US" altLang="zh-CN" dirty="0"/>
              <a:t>6</a:t>
            </a:r>
            <a:r>
              <a:rPr lang="zh-CN" altLang="en-US" dirty="0"/>
              <a:t>月</a:t>
            </a:r>
            <a:r>
              <a:rPr lang="en-US" altLang="zh-CN" dirty="0"/>
              <a:t>16</a:t>
            </a:r>
            <a:r>
              <a:rPr lang="zh-CN" altLang="en-US" dirty="0"/>
              <a:t>日江西省食品药品监督管理局向其出具的“强力定眩胶囊”药品注册申请受理通知书</a:t>
            </a:r>
            <a:r>
              <a:rPr lang="en-US" altLang="zh-CN" dirty="0"/>
              <a:t>,</a:t>
            </a:r>
            <a:r>
              <a:rPr lang="zh-CN" altLang="en-US" dirty="0"/>
              <a:t>以及银涛公司申请药品注册时所报送的</a:t>
            </a:r>
            <a:r>
              <a:rPr lang="en-US" altLang="zh-CN" dirty="0"/>
              <a:t>《“</a:t>
            </a:r>
            <a:r>
              <a:rPr lang="zh-CN" altLang="en-US" dirty="0"/>
              <a:t>强力定眩胶囊”申报资料项目</a:t>
            </a:r>
            <a:r>
              <a:rPr lang="en-US" altLang="zh-CN" dirty="0"/>
              <a:t>》</a:t>
            </a:r>
            <a:r>
              <a:rPr lang="zh-CN" altLang="en-US" dirty="0"/>
              <a:t>资料、江西省药检所</a:t>
            </a:r>
            <a:r>
              <a:rPr lang="en-US" altLang="zh-CN" dirty="0"/>
              <a:t>《</a:t>
            </a:r>
            <a:r>
              <a:rPr lang="zh-CN" altLang="en-US" dirty="0"/>
              <a:t>药品注册检验报告表</a:t>
            </a:r>
            <a:r>
              <a:rPr lang="en-US" altLang="zh-CN" dirty="0"/>
              <a:t>》</a:t>
            </a:r>
            <a:r>
              <a:rPr lang="zh-CN" altLang="en-US" dirty="0"/>
              <a:t>及附件、</a:t>
            </a:r>
            <a:r>
              <a:rPr lang="en-US" altLang="zh-CN" dirty="0"/>
              <a:t>《</a:t>
            </a:r>
            <a:r>
              <a:rPr lang="zh-CN" altLang="en-US" dirty="0"/>
              <a:t>药品生产许可证</a:t>
            </a:r>
            <a:r>
              <a:rPr lang="en-US" altLang="zh-CN" dirty="0"/>
              <a:t>》</a:t>
            </a:r>
            <a:r>
              <a:rPr lang="zh-CN" altLang="en-US" dirty="0"/>
              <a:t>和</a:t>
            </a:r>
            <a:r>
              <a:rPr lang="en-US" altLang="zh-CN" dirty="0"/>
              <a:t>《</a:t>
            </a:r>
            <a:r>
              <a:rPr lang="zh-CN" altLang="en-US" dirty="0"/>
              <a:t>药品</a:t>
            </a:r>
            <a:r>
              <a:rPr lang="en-US" altLang="zh-CN" dirty="0"/>
              <a:t>GMP</a:t>
            </a:r>
            <a:r>
              <a:rPr lang="zh-CN" altLang="en-US" dirty="0"/>
              <a:t>证书</a:t>
            </a:r>
            <a:r>
              <a:rPr lang="en-US" altLang="zh-CN" dirty="0"/>
              <a:t>》</a:t>
            </a:r>
            <a:r>
              <a:rPr lang="zh-CN" altLang="en-US" dirty="0"/>
              <a:t>等证据</a:t>
            </a:r>
            <a:r>
              <a:rPr lang="en-US" altLang="zh-CN" dirty="0"/>
              <a:t>,</a:t>
            </a:r>
            <a:r>
              <a:rPr lang="zh-CN" altLang="en-US" dirty="0"/>
              <a:t>表明在涉案专利的申请日</a:t>
            </a:r>
            <a:r>
              <a:rPr lang="en-US" altLang="zh-CN" dirty="0"/>
              <a:t>2006</a:t>
            </a:r>
            <a:r>
              <a:rPr lang="zh-CN" altLang="en-US" dirty="0"/>
              <a:t>年</a:t>
            </a:r>
            <a:r>
              <a:rPr lang="en-US" altLang="zh-CN" dirty="0"/>
              <a:t>9</a:t>
            </a:r>
            <a:r>
              <a:rPr lang="zh-CN" altLang="en-US" dirty="0"/>
              <a:t>月</a:t>
            </a:r>
            <a:r>
              <a:rPr lang="en-US" altLang="zh-CN" dirty="0"/>
              <a:t>27</a:t>
            </a:r>
            <a:r>
              <a:rPr lang="zh-CN" altLang="en-US" dirty="0"/>
              <a:t>日前</a:t>
            </a:r>
            <a:r>
              <a:rPr lang="en-US" altLang="zh-CN" dirty="0"/>
              <a:t>,</a:t>
            </a:r>
            <a:r>
              <a:rPr lang="zh-CN" altLang="en-US" dirty="0"/>
              <a:t>银涛公司已经完成了生产“强力定眩胶囊”的工艺文件和设备</a:t>
            </a:r>
            <a:r>
              <a:rPr lang="en-US" altLang="zh-CN" dirty="0"/>
              <a:t>,</a:t>
            </a:r>
            <a:r>
              <a:rPr lang="zh-CN" altLang="en-US" dirty="0"/>
              <a:t>符合 “已经做好制造、使用的必要准备”的条件。</a:t>
            </a:r>
          </a:p>
          <a:p>
            <a:endParaRPr lang="zh-CN" altLang="en-US" dirty="0"/>
          </a:p>
        </p:txBody>
      </p:sp>
    </p:spTree>
    <p:extLst>
      <p:ext uri="{BB962C8B-B14F-4D97-AF65-F5344CB8AC3E}">
        <p14:creationId xmlns:p14="http://schemas.microsoft.com/office/powerpoint/2010/main" val="219749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14CC17-2F3E-4FCC-BDC3-9BEAADCE8968}"/>
              </a:ext>
            </a:extLst>
          </p:cNvPr>
          <p:cNvSpPr>
            <a:spLocks noGrp="1"/>
          </p:cNvSpPr>
          <p:nvPr>
            <p:ph idx="1"/>
          </p:nvPr>
        </p:nvSpPr>
        <p:spPr>
          <a:xfrm>
            <a:off x="1455938" y="936264"/>
            <a:ext cx="10125385" cy="5340249"/>
          </a:xfrm>
        </p:spPr>
        <p:txBody>
          <a:bodyPr>
            <a:normAutofit fontScale="70000" lnSpcReduction="20000"/>
          </a:bodyPr>
          <a:lstStyle/>
          <a:p>
            <a:pPr>
              <a:lnSpc>
                <a:spcPct val="130000"/>
              </a:lnSpc>
            </a:pPr>
            <a:r>
              <a:rPr lang="zh-CN" altLang="en-US" sz="3100" dirty="0">
                <a:latin typeface="SimHei" panose="02010609060101010101" pitchFamily="49" charset="-122"/>
                <a:ea typeface="SimHei" panose="02010609060101010101" pitchFamily="49" charset="-122"/>
              </a:rPr>
              <a:t>    裁判意见：</a:t>
            </a:r>
          </a:p>
          <a:p>
            <a:pPr>
              <a:lnSpc>
                <a:spcPct val="130000"/>
              </a:lnSpc>
            </a:pPr>
            <a:r>
              <a:rPr lang="zh-CN" altLang="en-US" sz="3100" dirty="0">
                <a:latin typeface="SimHei" panose="02010609060101010101" pitchFamily="49" charset="-122"/>
                <a:ea typeface="SimHei" panose="02010609060101010101" pitchFamily="49" charset="-122"/>
              </a:rPr>
              <a:t>    本申请的方案是通过识别人的姓名中有关“字”的所谓内涵物质，通过“字”与“字”的搭配组合来实现治病、防病及给人带来幸福的目的。首先，该方案借助于所谓的“字识”哲学，运用汉字所谓的“数理”、“运程”，将人的名字与治病结合起来，但这种结合并无科学的理论依据，不论是从西医的角度还是从中医的角度来讲，人的疾病能否被治愈均与人取的名字无关。其次，根据本申请的方案，其只能适用于以汉字为姓名的亚洲人，而对于以字母组合为姓名的欧美人，其所声称的“数理”、“格运”则无法适用，而专利法意义上的技术方案是不存在仅针对某些国家适用，而其他国家不适用的情形的。由上可见，该方案未利用自然规律，也未采用任何借助于自然力的技术手段，因此其方案并非专利法意义上的技术方案。另外，专利法予以保护的技术方案应当是能够在产业上应用的技术方案，前面已经列举了专利法意义上的产业所包含的种类，而本申请的方案无法在专利法意义上的产业中应用，因此不符合专利授权的条件，无法授予专利权。</a:t>
            </a:r>
          </a:p>
          <a:p>
            <a:endParaRPr lang="zh-CN" altLang="en-US" dirty="0"/>
          </a:p>
        </p:txBody>
      </p:sp>
    </p:spTree>
    <p:extLst>
      <p:ext uri="{BB962C8B-B14F-4D97-AF65-F5344CB8AC3E}">
        <p14:creationId xmlns:p14="http://schemas.microsoft.com/office/powerpoint/2010/main" val="5987553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9443808" cy="1827873"/>
          </a:xfrm>
          <a:prstGeom prst="rect">
            <a:avLst/>
          </a:prstGeom>
          <a:noFill/>
        </p:spPr>
        <p:txBody>
          <a:bodyPr wrap="square" rtlCol="0">
            <a:spAutoFit/>
          </a:bodyPr>
          <a:lstStyle/>
          <a:p>
            <a:pPr lvl="0">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err="1">
                <a:latin typeface="黑体" panose="02010609060101010101" pitchFamily="49" charset="-122"/>
                <a:ea typeface="黑体" panose="02010609060101010101" pitchFamily="49" charset="-122"/>
                <a:cs typeface="宋体" panose="02010600030101010101" pitchFamily="2" charset="-122"/>
                <a:sym typeface="+mn-ea"/>
              </a:rPr>
              <a:t>对专利权的这一限制的目的是维护运输自由的公共利益</a:t>
            </a:r>
            <a:r>
              <a:rPr dirty="0">
                <a:latin typeface="黑体" panose="02010609060101010101" pitchFamily="49" charset="-122"/>
                <a:ea typeface="黑体" panose="02010609060101010101" pitchFamily="49" charset="-122"/>
                <a:cs typeface="宋体" panose="02010600030101010101" pitchFamily="2" charset="-122"/>
                <a:sym typeface="+mn-ea"/>
              </a:rPr>
              <a:t>，《巴黎公约》第5条之3对此作了明确的规定，这种限制的效力是，暂时通过该国领土、领水、领空的外国运输工具的所有人不需要为了避免对该国有效专利的侵权而取得该项专利的使用许可。</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三、临时过境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400" dirty="0">
                <a:latin typeface="黑体" panose="02010609060101010101" pitchFamily="49" charset="-122"/>
                <a:ea typeface="黑体" panose="02010609060101010101" pitchFamily="49" charset="-122"/>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a:t>
            </a: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第3项规定，“临时通过中国领土、领水、领空的外国运输工具，依照其所属国同中国签订的协议或者共同参加的国际条约，或者依照互惠原则，为运输工具自身需要而在其装置和设备中使用有关专利的”，不视为侵害专利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661535"/>
          </a:xfrm>
          <a:prstGeom prst="rect">
            <a:avLst/>
          </a:prstGeom>
          <a:noFill/>
        </p:spPr>
        <p:txBody>
          <a:bodyPr wrap="square" rtlCol="0">
            <a:spAutoFit/>
          </a:bodyPr>
          <a:lstStyle/>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适用临时过境规则必须符合以下几个条件：</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（1）这种专利的使用是为运输工具自身需要而在其装置和设备中使用的。这种需要可能是各种各样的，因为不同的交通工具可能有不同需要，但无论如何以运输工具自身需要为限。</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（2）根据我国专利法的规定，临时过境规则仅适用于与中国签订有协议或者共同参加的国际条约或者具有互惠关系的国家的运输工具，其他国家的运输工具不适用该规则，我国的交通工具也不适用该规则。</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3）临时过境规则只适用于临时通过我国国境的运输工具，不能适用于长期滞留在我国境内的外国运输工具。“临时”在《巴黎公约》中的用语是“暂时或者偶然地进入”，其中“暂时进入”包括定期进入，“偶然进入”可能包括因迷航或者船舶失事所致，而在这种情况下，即使船舶非暂时停留在中国，也不侵害专利权。</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三、临时过境</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809750" y="3133725"/>
            <a:ext cx="10124440" cy="3415030"/>
          </a:xfrm>
          <a:prstGeom prst="rect">
            <a:avLst/>
          </a:prstGeom>
          <a:noFill/>
        </p:spPr>
        <p:txBody>
          <a:bodyPr wrap="square" rtlCol="0">
            <a:spAutoFit/>
          </a:bodyPr>
          <a:lstStyle/>
          <a:p>
            <a:pPr lvl="0">
              <a:lnSpc>
                <a:spcPct val="150000"/>
              </a:lnSpc>
            </a:pP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a:latin typeface="黑体" panose="02010609060101010101" pitchFamily="49" charset="-122"/>
                <a:ea typeface="黑体" panose="02010609060101010101" pitchFamily="49" charset="-122"/>
                <a:cs typeface="宋体" panose="02010600030101010101" pitchFamily="2" charset="-122"/>
                <a:sym typeface="+mn-ea"/>
              </a:rPr>
              <a:t>北京市高级人民法院发布的《专利侵权判定指南》认为，专为科学研究和实验，是指专门针对专利技术方案本身进行的科学研究和实验。因此，应当区别对专利技术方案本身进行科学研究、实验和在科学研究、实验中使用专利技术方案：对专利技术方案本身进行科学研究实验，其目的是研究、验证、改进他人专利技术，在已有专利技术的基础上产生新的技术成果。在科学研究、实验过程中使用专利技术方案，其目的不是为研究、改进他人专利技术，而是利用专利技术方案作为手段进行其他技术的研究实验，或者是研究实施专利技术方案的商业前景等，其结果与专利技术没有直接关系的行为，该种行为构成侵害专利权。科学研究和实验使用例外是为了促进科学研究与实验而规定的，不限制专利权对科学研究和实验使用的效力，就会妨碍科学研究的进行。</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四、科学研究和实验使用</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809750" y="1683194"/>
            <a:ext cx="10069195" cy="130048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000" dirty="0">
                <a:latin typeface="黑体" panose="02010609060101010101" pitchFamily="49" charset="-122"/>
                <a:ea typeface="黑体" panose="02010609060101010101" pitchFamily="49" charset="-122"/>
              </a:rPr>
              <a:t>    </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《专利法》第</a:t>
            </a:r>
            <a:r>
              <a:rPr lang="en-US"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75</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条第4项规定，“专为科学研究和实验而使用有关专利的”，不视为侵害专利权。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79015" y="313342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6" name="PA_文本框 3"/>
          <p:cNvSpPr txBox="1"/>
          <p:nvPr>
            <p:custDataLst>
              <p:tags r:id="rId1"/>
            </p:custDataLst>
          </p:nvPr>
        </p:nvSpPr>
        <p:spPr>
          <a:xfrm>
            <a:off x="1901190" y="3350260"/>
            <a:ext cx="8625205" cy="1061829"/>
          </a:xfrm>
          <a:prstGeom prst="rect">
            <a:avLst/>
          </a:prstGeom>
          <a:noFill/>
        </p:spPr>
        <p:txBody>
          <a:bodyPr wrap="square" rtlCol="0">
            <a:spAutoFit/>
          </a:bodyPr>
          <a:lstStyle/>
          <a:p>
            <a:pPr lvl="0">
              <a:lnSpc>
                <a:spcPct val="150000"/>
              </a:lnSpc>
            </a:pPr>
            <a:r>
              <a:rPr lang="en-US"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endParaRPr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altLang="en-US" b="1" dirty="0">
                <a:solidFill>
                  <a:schemeClr val="accent2">
                    <a:lumMod val="75000"/>
                  </a:schemeClr>
                </a:solidFill>
                <a:latin typeface="黑体" panose="02010609060101010101" pitchFamily="49" charset="-122"/>
                <a:ea typeface="黑体" panose="02010609060101010101" pitchFamily="49" charset="-122"/>
                <a:sym typeface="+mn-ea"/>
              </a:rPr>
              <a:t>分析</a:t>
            </a:r>
            <a:r>
              <a:rPr lang="zh-CN" altLang="en-US" dirty="0">
                <a:latin typeface="黑体" panose="02010609060101010101" pitchFamily="49" charset="-122"/>
                <a:ea typeface="黑体" panose="02010609060101010101" pitchFamily="49" charset="-122"/>
                <a:sym typeface="+mn-ea"/>
              </a:rPr>
              <a:t>：</a:t>
            </a:r>
            <a:r>
              <a:rPr dirty="0" err="1">
                <a:latin typeface="黑体" panose="02010609060101010101" pitchFamily="49" charset="-122"/>
                <a:ea typeface="黑体" panose="02010609060101010101" pitchFamily="49" charset="-122"/>
                <a:cs typeface="宋体" panose="02010600030101010101" pitchFamily="2" charset="-122"/>
                <a:sym typeface="+mn-ea"/>
              </a:rPr>
              <a:t>这一条款被称为中国的“Bolar条款</a:t>
            </a:r>
            <a:r>
              <a:rPr dirty="0">
                <a:latin typeface="黑体" panose="02010609060101010101" pitchFamily="49" charset="-122"/>
                <a:ea typeface="黑体" panose="02010609060101010101" pitchFamily="49" charset="-122"/>
                <a:cs typeface="宋体" panose="02010600030101010101" pitchFamily="2" charset="-122"/>
                <a:sym typeface="+mn-ea"/>
              </a:rPr>
              <a:t>”。</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五、药品和医疗器械行政审批例外</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
        <p:nvSpPr>
          <p:cNvPr id="2" name="圆角矩形 1"/>
          <p:cNvSpPr/>
          <p:nvPr/>
        </p:nvSpPr>
        <p:spPr>
          <a:xfrm>
            <a:off x="1792945" y="1833277"/>
            <a:ext cx="9552053" cy="19629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nSpc>
                <a:spcPct val="150000"/>
              </a:lnSpc>
            </a:pPr>
            <a:r>
              <a:rPr lang="en-US" altLang="zh-CN" sz="2000" dirty="0">
                <a:latin typeface="黑体" panose="02010609060101010101" pitchFamily="49" charset="-122"/>
                <a:ea typeface="黑体" panose="02010609060101010101" pitchFamily="49" charset="-122"/>
              </a:rPr>
              <a:t>    </a:t>
            </a:r>
            <a:r>
              <a:rPr sz="2000" dirty="0" err="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在《专利法》第三次修订中</a:t>
            </a:r>
            <a:r>
              <a:rPr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新规定了专利药品和医疗器械的行政审批例外原则，即为提供行政审批所需要的信息，制造、使用、进口专利药品或者专利医疗器械的，以及专门为其制造、进口专利药品或者专利医疗器械的，不视为侵害专利权。</a:t>
            </a:r>
            <a:endParaRPr lang="zh-CN" altLang="en-US" sz="2000" dirty="0">
              <a:latin typeface="黑体" panose="02010609060101010101" pitchFamily="49" charset="-122"/>
              <a:ea typeface="黑体" panose="02010609060101010101" pitchFamily="49" charset="-122"/>
            </a:endParaRPr>
          </a:p>
        </p:txBody>
      </p:sp>
      <p:sp>
        <p:nvSpPr>
          <p:cNvPr id="10" name="quotes_88434"/>
          <p:cNvSpPr>
            <a:spLocks noChangeAspect="1"/>
          </p:cNvSpPr>
          <p:nvPr/>
        </p:nvSpPr>
        <p:spPr bwMode="auto">
          <a:xfrm>
            <a:off x="846367" y="1833277"/>
            <a:ext cx="609685" cy="500157"/>
          </a:xfrm>
          <a:custGeom>
            <a:avLst/>
            <a:gdLst>
              <a:gd name="connsiteX0" fmla="*/ 11628 w 607286"/>
              <a:gd name="connsiteY0" fmla="*/ 425859 h 498189"/>
              <a:gd name="connsiteX1" fmla="*/ 319888 w 607286"/>
              <a:gd name="connsiteY1" fmla="*/ 425859 h 498189"/>
              <a:gd name="connsiteX2" fmla="*/ 331516 w 607286"/>
              <a:gd name="connsiteY2" fmla="*/ 437503 h 498189"/>
              <a:gd name="connsiteX3" fmla="*/ 319888 w 607286"/>
              <a:gd name="connsiteY3" fmla="*/ 449146 h 498189"/>
              <a:gd name="connsiteX4" fmla="*/ 11628 w 607286"/>
              <a:gd name="connsiteY4" fmla="*/ 449146 h 498189"/>
              <a:gd name="connsiteX5" fmla="*/ 0 w 607286"/>
              <a:gd name="connsiteY5" fmla="*/ 437503 h 498189"/>
              <a:gd name="connsiteX6" fmla="*/ 11628 w 607286"/>
              <a:gd name="connsiteY6" fmla="*/ 425859 h 498189"/>
              <a:gd name="connsiteX7" fmla="*/ 524053 w 607286"/>
              <a:gd name="connsiteY7" fmla="*/ 365876 h 498189"/>
              <a:gd name="connsiteX8" fmla="*/ 524053 w 607286"/>
              <a:gd name="connsiteY8" fmla="*/ 425881 h 498189"/>
              <a:gd name="connsiteX9" fmla="*/ 584036 w 607286"/>
              <a:gd name="connsiteY9" fmla="*/ 425881 h 498189"/>
              <a:gd name="connsiteX10" fmla="*/ 584036 w 607286"/>
              <a:gd name="connsiteY10" fmla="*/ 423212 h 498189"/>
              <a:gd name="connsiteX11" fmla="*/ 584036 w 607286"/>
              <a:gd name="connsiteY11" fmla="*/ 365876 h 498189"/>
              <a:gd name="connsiteX12" fmla="*/ 390452 w 607286"/>
              <a:gd name="connsiteY12" fmla="*/ 365876 h 498189"/>
              <a:gd name="connsiteX13" fmla="*/ 390452 w 607286"/>
              <a:gd name="connsiteY13" fmla="*/ 425881 h 498189"/>
              <a:gd name="connsiteX14" fmla="*/ 450450 w 607286"/>
              <a:gd name="connsiteY14" fmla="*/ 425881 h 498189"/>
              <a:gd name="connsiteX15" fmla="*/ 450450 w 607286"/>
              <a:gd name="connsiteY15" fmla="*/ 423212 h 498189"/>
              <a:gd name="connsiteX16" fmla="*/ 450450 w 607286"/>
              <a:gd name="connsiteY16" fmla="*/ 365876 h 498189"/>
              <a:gd name="connsiteX17" fmla="*/ 11628 w 607286"/>
              <a:gd name="connsiteY17" fmla="*/ 352542 h 498189"/>
              <a:gd name="connsiteX18" fmla="*/ 319888 w 607286"/>
              <a:gd name="connsiteY18" fmla="*/ 352542 h 498189"/>
              <a:gd name="connsiteX19" fmla="*/ 331516 w 607286"/>
              <a:gd name="connsiteY19" fmla="*/ 364150 h 498189"/>
              <a:gd name="connsiteX20" fmla="*/ 319888 w 607286"/>
              <a:gd name="connsiteY20" fmla="*/ 375758 h 498189"/>
              <a:gd name="connsiteX21" fmla="*/ 11628 w 607286"/>
              <a:gd name="connsiteY21" fmla="*/ 375758 h 498189"/>
              <a:gd name="connsiteX22" fmla="*/ 0 w 607286"/>
              <a:gd name="connsiteY22" fmla="*/ 364150 h 498189"/>
              <a:gd name="connsiteX23" fmla="*/ 11628 w 607286"/>
              <a:gd name="connsiteY23" fmla="*/ 352542 h 498189"/>
              <a:gd name="connsiteX24" fmla="*/ 512428 w 607286"/>
              <a:gd name="connsiteY24" fmla="*/ 342663 h 498189"/>
              <a:gd name="connsiteX25" fmla="*/ 595661 w 607286"/>
              <a:gd name="connsiteY25" fmla="*/ 342663 h 498189"/>
              <a:gd name="connsiteX26" fmla="*/ 607286 w 607286"/>
              <a:gd name="connsiteY26" fmla="*/ 354270 h 498189"/>
              <a:gd name="connsiteX27" fmla="*/ 607286 w 607286"/>
              <a:gd name="connsiteY27" fmla="*/ 423212 h 498189"/>
              <a:gd name="connsiteX28" fmla="*/ 607286 w 607286"/>
              <a:gd name="connsiteY28" fmla="*/ 437488 h 498189"/>
              <a:gd name="connsiteX29" fmla="*/ 607286 w 607286"/>
              <a:gd name="connsiteY29" fmla="*/ 462441 h 498189"/>
              <a:gd name="connsiteX30" fmla="*/ 603915 w 607286"/>
              <a:gd name="connsiteY30" fmla="*/ 470566 h 498189"/>
              <a:gd name="connsiteX31" fmla="*/ 579619 w 607286"/>
              <a:gd name="connsiteY31" fmla="*/ 494823 h 498189"/>
              <a:gd name="connsiteX32" fmla="*/ 571482 w 607286"/>
              <a:gd name="connsiteY32" fmla="*/ 498189 h 498189"/>
              <a:gd name="connsiteX33" fmla="*/ 563228 w 607286"/>
              <a:gd name="connsiteY33" fmla="*/ 494823 h 498189"/>
              <a:gd name="connsiteX34" fmla="*/ 563228 w 607286"/>
              <a:gd name="connsiteY34" fmla="*/ 478458 h 498189"/>
              <a:gd name="connsiteX35" fmla="*/ 584036 w 607286"/>
              <a:gd name="connsiteY35" fmla="*/ 457567 h 498189"/>
              <a:gd name="connsiteX36" fmla="*/ 584036 w 607286"/>
              <a:gd name="connsiteY36" fmla="*/ 449094 h 498189"/>
              <a:gd name="connsiteX37" fmla="*/ 512428 w 607286"/>
              <a:gd name="connsiteY37" fmla="*/ 449094 h 498189"/>
              <a:gd name="connsiteX38" fmla="*/ 500803 w 607286"/>
              <a:gd name="connsiteY38" fmla="*/ 437488 h 498189"/>
              <a:gd name="connsiteX39" fmla="*/ 500803 w 607286"/>
              <a:gd name="connsiteY39" fmla="*/ 354270 h 498189"/>
              <a:gd name="connsiteX40" fmla="*/ 512428 w 607286"/>
              <a:gd name="connsiteY40" fmla="*/ 342663 h 498189"/>
              <a:gd name="connsiteX41" fmla="*/ 378708 w 607286"/>
              <a:gd name="connsiteY41" fmla="*/ 342663 h 498189"/>
              <a:gd name="connsiteX42" fmla="*/ 462078 w 607286"/>
              <a:gd name="connsiteY42" fmla="*/ 342663 h 498189"/>
              <a:gd name="connsiteX43" fmla="*/ 473705 w 607286"/>
              <a:gd name="connsiteY43" fmla="*/ 354270 h 498189"/>
              <a:gd name="connsiteX44" fmla="*/ 473705 w 607286"/>
              <a:gd name="connsiteY44" fmla="*/ 423212 h 498189"/>
              <a:gd name="connsiteX45" fmla="*/ 473705 w 607286"/>
              <a:gd name="connsiteY45" fmla="*/ 437488 h 498189"/>
              <a:gd name="connsiteX46" fmla="*/ 473705 w 607286"/>
              <a:gd name="connsiteY46" fmla="*/ 462441 h 498189"/>
              <a:gd name="connsiteX47" fmla="*/ 470333 w 607286"/>
              <a:gd name="connsiteY47" fmla="*/ 470566 h 498189"/>
              <a:gd name="connsiteX48" fmla="*/ 446032 w 607286"/>
              <a:gd name="connsiteY48" fmla="*/ 494823 h 498189"/>
              <a:gd name="connsiteX49" fmla="*/ 437776 w 607286"/>
              <a:gd name="connsiteY49" fmla="*/ 498189 h 498189"/>
              <a:gd name="connsiteX50" fmla="*/ 429637 w 607286"/>
              <a:gd name="connsiteY50" fmla="*/ 494823 h 498189"/>
              <a:gd name="connsiteX51" fmla="*/ 429637 w 607286"/>
              <a:gd name="connsiteY51" fmla="*/ 478458 h 498189"/>
              <a:gd name="connsiteX52" fmla="*/ 450450 w 607286"/>
              <a:gd name="connsiteY52" fmla="*/ 457567 h 498189"/>
              <a:gd name="connsiteX53" fmla="*/ 450450 w 607286"/>
              <a:gd name="connsiteY53" fmla="*/ 449094 h 498189"/>
              <a:gd name="connsiteX54" fmla="*/ 378708 w 607286"/>
              <a:gd name="connsiteY54" fmla="*/ 449094 h 498189"/>
              <a:gd name="connsiteX55" fmla="*/ 367081 w 607286"/>
              <a:gd name="connsiteY55" fmla="*/ 437488 h 498189"/>
              <a:gd name="connsiteX56" fmla="*/ 367081 w 607286"/>
              <a:gd name="connsiteY56" fmla="*/ 354270 h 498189"/>
              <a:gd name="connsiteX57" fmla="*/ 378708 w 607286"/>
              <a:gd name="connsiteY57" fmla="*/ 342663 h 498189"/>
              <a:gd name="connsiteX58" fmla="*/ 11627 w 607286"/>
              <a:gd name="connsiteY58" fmla="*/ 279154 h 498189"/>
              <a:gd name="connsiteX59" fmla="*/ 595659 w 607286"/>
              <a:gd name="connsiteY59" fmla="*/ 279154 h 498189"/>
              <a:gd name="connsiteX60" fmla="*/ 607286 w 607286"/>
              <a:gd name="connsiteY60" fmla="*/ 290762 h 498189"/>
              <a:gd name="connsiteX61" fmla="*/ 595659 w 607286"/>
              <a:gd name="connsiteY61" fmla="*/ 302370 h 498189"/>
              <a:gd name="connsiteX62" fmla="*/ 11627 w 607286"/>
              <a:gd name="connsiteY62" fmla="*/ 302370 h 498189"/>
              <a:gd name="connsiteX63" fmla="*/ 0 w 607286"/>
              <a:gd name="connsiteY63" fmla="*/ 290762 h 498189"/>
              <a:gd name="connsiteX64" fmla="*/ 11627 w 607286"/>
              <a:gd name="connsiteY64" fmla="*/ 279154 h 498189"/>
              <a:gd name="connsiteX65" fmla="*/ 11627 w 607286"/>
              <a:gd name="connsiteY65" fmla="*/ 205766 h 498189"/>
              <a:gd name="connsiteX66" fmla="*/ 595659 w 607286"/>
              <a:gd name="connsiteY66" fmla="*/ 205766 h 498189"/>
              <a:gd name="connsiteX67" fmla="*/ 607286 w 607286"/>
              <a:gd name="connsiteY67" fmla="*/ 217374 h 498189"/>
              <a:gd name="connsiteX68" fmla="*/ 595659 w 607286"/>
              <a:gd name="connsiteY68" fmla="*/ 228982 h 498189"/>
              <a:gd name="connsiteX69" fmla="*/ 11627 w 607286"/>
              <a:gd name="connsiteY69" fmla="*/ 228982 h 498189"/>
              <a:gd name="connsiteX70" fmla="*/ 0 w 607286"/>
              <a:gd name="connsiteY70" fmla="*/ 217374 h 498189"/>
              <a:gd name="connsiteX71" fmla="*/ 11627 w 607286"/>
              <a:gd name="connsiteY71" fmla="*/ 205766 h 498189"/>
              <a:gd name="connsiteX72" fmla="*/ 287750 w 607286"/>
              <a:gd name="connsiteY72" fmla="*/ 132378 h 498189"/>
              <a:gd name="connsiteX73" fmla="*/ 595658 w 607286"/>
              <a:gd name="connsiteY73" fmla="*/ 132378 h 498189"/>
              <a:gd name="connsiteX74" fmla="*/ 607286 w 607286"/>
              <a:gd name="connsiteY74" fmla="*/ 143986 h 498189"/>
              <a:gd name="connsiteX75" fmla="*/ 595658 w 607286"/>
              <a:gd name="connsiteY75" fmla="*/ 155594 h 498189"/>
              <a:gd name="connsiteX76" fmla="*/ 287750 w 607286"/>
              <a:gd name="connsiteY76" fmla="*/ 155594 h 498189"/>
              <a:gd name="connsiteX77" fmla="*/ 276122 w 607286"/>
              <a:gd name="connsiteY77" fmla="*/ 143986 h 498189"/>
              <a:gd name="connsiteX78" fmla="*/ 287750 w 607286"/>
              <a:gd name="connsiteY78" fmla="*/ 132378 h 498189"/>
              <a:gd name="connsiteX79" fmla="*/ 156835 w 607286"/>
              <a:gd name="connsiteY79" fmla="*/ 72471 h 498189"/>
              <a:gd name="connsiteX80" fmla="*/ 156835 w 607286"/>
              <a:gd name="connsiteY80" fmla="*/ 75025 h 498189"/>
              <a:gd name="connsiteX81" fmla="*/ 156835 w 607286"/>
              <a:gd name="connsiteY81" fmla="*/ 132375 h 498189"/>
              <a:gd name="connsiteX82" fmla="*/ 216949 w 607286"/>
              <a:gd name="connsiteY82" fmla="*/ 132375 h 498189"/>
              <a:gd name="connsiteX83" fmla="*/ 216949 w 607286"/>
              <a:gd name="connsiteY83" fmla="*/ 72471 h 498189"/>
              <a:gd name="connsiteX84" fmla="*/ 23255 w 607286"/>
              <a:gd name="connsiteY84" fmla="*/ 72471 h 498189"/>
              <a:gd name="connsiteX85" fmla="*/ 23255 w 607286"/>
              <a:gd name="connsiteY85" fmla="*/ 75025 h 498189"/>
              <a:gd name="connsiteX86" fmla="*/ 23255 w 607286"/>
              <a:gd name="connsiteY86" fmla="*/ 132375 h 498189"/>
              <a:gd name="connsiteX87" fmla="*/ 83369 w 607286"/>
              <a:gd name="connsiteY87" fmla="*/ 132375 h 498189"/>
              <a:gd name="connsiteX88" fmla="*/ 83369 w 607286"/>
              <a:gd name="connsiteY88" fmla="*/ 72471 h 498189"/>
              <a:gd name="connsiteX89" fmla="*/ 161253 w 607286"/>
              <a:gd name="connsiteY89" fmla="*/ 3395 h 498189"/>
              <a:gd name="connsiteX90" fmla="*/ 177764 w 607286"/>
              <a:gd name="connsiteY90" fmla="*/ 3395 h 498189"/>
              <a:gd name="connsiteX91" fmla="*/ 177764 w 607286"/>
              <a:gd name="connsiteY91" fmla="*/ 19881 h 498189"/>
              <a:gd name="connsiteX92" fmla="*/ 156835 w 607286"/>
              <a:gd name="connsiteY92" fmla="*/ 40661 h 498189"/>
              <a:gd name="connsiteX93" fmla="*/ 156835 w 607286"/>
              <a:gd name="connsiteY93" fmla="*/ 49252 h 498189"/>
              <a:gd name="connsiteX94" fmla="*/ 228577 w 607286"/>
              <a:gd name="connsiteY94" fmla="*/ 49252 h 498189"/>
              <a:gd name="connsiteX95" fmla="*/ 240204 w 607286"/>
              <a:gd name="connsiteY95" fmla="*/ 60862 h 498189"/>
              <a:gd name="connsiteX96" fmla="*/ 240204 w 607286"/>
              <a:gd name="connsiteY96" fmla="*/ 143984 h 498189"/>
              <a:gd name="connsiteX97" fmla="*/ 228577 w 607286"/>
              <a:gd name="connsiteY97" fmla="*/ 155594 h 498189"/>
              <a:gd name="connsiteX98" fmla="*/ 145207 w 607286"/>
              <a:gd name="connsiteY98" fmla="*/ 155594 h 498189"/>
              <a:gd name="connsiteX99" fmla="*/ 133580 w 607286"/>
              <a:gd name="connsiteY99" fmla="*/ 143984 h 498189"/>
              <a:gd name="connsiteX100" fmla="*/ 133580 w 607286"/>
              <a:gd name="connsiteY100" fmla="*/ 75025 h 498189"/>
              <a:gd name="connsiteX101" fmla="*/ 133580 w 607286"/>
              <a:gd name="connsiteY101" fmla="*/ 60862 h 498189"/>
              <a:gd name="connsiteX102" fmla="*/ 133580 w 607286"/>
              <a:gd name="connsiteY102" fmla="*/ 35902 h 498189"/>
              <a:gd name="connsiteX103" fmla="*/ 136952 w 607286"/>
              <a:gd name="connsiteY103" fmla="*/ 27659 h 498189"/>
              <a:gd name="connsiteX104" fmla="*/ 27673 w 607286"/>
              <a:gd name="connsiteY104" fmla="*/ 3395 h 498189"/>
              <a:gd name="connsiteX105" fmla="*/ 44184 w 607286"/>
              <a:gd name="connsiteY105" fmla="*/ 3395 h 498189"/>
              <a:gd name="connsiteX106" fmla="*/ 44184 w 607286"/>
              <a:gd name="connsiteY106" fmla="*/ 19881 h 498189"/>
              <a:gd name="connsiteX107" fmla="*/ 23255 w 607286"/>
              <a:gd name="connsiteY107" fmla="*/ 40661 h 498189"/>
              <a:gd name="connsiteX108" fmla="*/ 23255 w 607286"/>
              <a:gd name="connsiteY108" fmla="*/ 49252 h 498189"/>
              <a:gd name="connsiteX109" fmla="*/ 94997 w 607286"/>
              <a:gd name="connsiteY109" fmla="*/ 49252 h 498189"/>
              <a:gd name="connsiteX110" fmla="*/ 106624 w 607286"/>
              <a:gd name="connsiteY110" fmla="*/ 60862 h 498189"/>
              <a:gd name="connsiteX111" fmla="*/ 106624 w 607286"/>
              <a:gd name="connsiteY111" fmla="*/ 143984 h 498189"/>
              <a:gd name="connsiteX112" fmla="*/ 94997 w 607286"/>
              <a:gd name="connsiteY112" fmla="*/ 155594 h 498189"/>
              <a:gd name="connsiteX113" fmla="*/ 11627 w 607286"/>
              <a:gd name="connsiteY113" fmla="*/ 155594 h 498189"/>
              <a:gd name="connsiteX114" fmla="*/ 0 w 607286"/>
              <a:gd name="connsiteY114" fmla="*/ 143984 h 498189"/>
              <a:gd name="connsiteX115" fmla="*/ 0 w 607286"/>
              <a:gd name="connsiteY115" fmla="*/ 75025 h 498189"/>
              <a:gd name="connsiteX116" fmla="*/ 0 w 607286"/>
              <a:gd name="connsiteY116" fmla="*/ 60862 h 498189"/>
              <a:gd name="connsiteX117" fmla="*/ 0 w 607286"/>
              <a:gd name="connsiteY117" fmla="*/ 35902 h 498189"/>
              <a:gd name="connsiteX118" fmla="*/ 3372 w 607286"/>
              <a:gd name="connsiteY118" fmla="*/ 27659 h 49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7286" h="498189">
                <a:moveTo>
                  <a:pt x="11628" y="425859"/>
                </a:moveTo>
                <a:lnTo>
                  <a:pt x="319888" y="425859"/>
                </a:lnTo>
                <a:cubicBezTo>
                  <a:pt x="326283" y="425859"/>
                  <a:pt x="331516" y="431099"/>
                  <a:pt x="331516" y="437503"/>
                </a:cubicBezTo>
                <a:cubicBezTo>
                  <a:pt x="331516" y="443907"/>
                  <a:pt x="326283" y="449146"/>
                  <a:pt x="319888" y="449146"/>
                </a:cubicBezTo>
                <a:lnTo>
                  <a:pt x="11628" y="449146"/>
                </a:lnTo>
                <a:cubicBezTo>
                  <a:pt x="5233" y="449146"/>
                  <a:pt x="0" y="443907"/>
                  <a:pt x="0" y="437503"/>
                </a:cubicBezTo>
                <a:cubicBezTo>
                  <a:pt x="0" y="431099"/>
                  <a:pt x="5233" y="425859"/>
                  <a:pt x="11628" y="425859"/>
                </a:cubicBezTo>
                <a:close/>
                <a:moveTo>
                  <a:pt x="524053" y="365876"/>
                </a:moveTo>
                <a:lnTo>
                  <a:pt x="524053" y="425881"/>
                </a:lnTo>
                <a:lnTo>
                  <a:pt x="584036" y="425881"/>
                </a:lnTo>
                <a:lnTo>
                  <a:pt x="584036" y="423212"/>
                </a:lnTo>
                <a:lnTo>
                  <a:pt x="584036" y="365876"/>
                </a:lnTo>
                <a:close/>
                <a:moveTo>
                  <a:pt x="390452" y="365876"/>
                </a:moveTo>
                <a:lnTo>
                  <a:pt x="390452" y="425881"/>
                </a:lnTo>
                <a:lnTo>
                  <a:pt x="450450" y="425881"/>
                </a:lnTo>
                <a:lnTo>
                  <a:pt x="450450" y="423212"/>
                </a:lnTo>
                <a:lnTo>
                  <a:pt x="450450" y="365876"/>
                </a:lnTo>
                <a:close/>
                <a:moveTo>
                  <a:pt x="11628" y="352542"/>
                </a:moveTo>
                <a:lnTo>
                  <a:pt x="319888" y="352542"/>
                </a:lnTo>
                <a:cubicBezTo>
                  <a:pt x="326283" y="352542"/>
                  <a:pt x="331516" y="357766"/>
                  <a:pt x="331516" y="364150"/>
                </a:cubicBezTo>
                <a:cubicBezTo>
                  <a:pt x="331516" y="370535"/>
                  <a:pt x="326283" y="375758"/>
                  <a:pt x="319888" y="375758"/>
                </a:cubicBezTo>
                <a:lnTo>
                  <a:pt x="11628" y="375758"/>
                </a:lnTo>
                <a:cubicBezTo>
                  <a:pt x="5233" y="375758"/>
                  <a:pt x="0" y="370535"/>
                  <a:pt x="0" y="364150"/>
                </a:cubicBezTo>
                <a:cubicBezTo>
                  <a:pt x="0" y="357766"/>
                  <a:pt x="5233" y="352542"/>
                  <a:pt x="11628" y="352542"/>
                </a:cubicBezTo>
                <a:close/>
                <a:moveTo>
                  <a:pt x="512428" y="342663"/>
                </a:moveTo>
                <a:lnTo>
                  <a:pt x="595661" y="342663"/>
                </a:lnTo>
                <a:cubicBezTo>
                  <a:pt x="602171" y="342663"/>
                  <a:pt x="607286" y="347886"/>
                  <a:pt x="607286" y="354270"/>
                </a:cubicBezTo>
                <a:lnTo>
                  <a:pt x="607286" y="423212"/>
                </a:lnTo>
                <a:lnTo>
                  <a:pt x="607286" y="437488"/>
                </a:lnTo>
                <a:lnTo>
                  <a:pt x="607286" y="462441"/>
                </a:lnTo>
                <a:cubicBezTo>
                  <a:pt x="607286" y="465459"/>
                  <a:pt x="606124" y="468477"/>
                  <a:pt x="603915" y="470566"/>
                </a:cubicBezTo>
                <a:lnTo>
                  <a:pt x="579619" y="494823"/>
                </a:lnTo>
                <a:cubicBezTo>
                  <a:pt x="577410" y="497145"/>
                  <a:pt x="574388" y="498189"/>
                  <a:pt x="571482" y="498189"/>
                </a:cubicBezTo>
                <a:cubicBezTo>
                  <a:pt x="568459" y="498189"/>
                  <a:pt x="565437" y="497145"/>
                  <a:pt x="563228" y="494823"/>
                </a:cubicBezTo>
                <a:cubicBezTo>
                  <a:pt x="558694" y="490297"/>
                  <a:pt x="558694" y="482985"/>
                  <a:pt x="563228" y="478458"/>
                </a:cubicBezTo>
                <a:lnTo>
                  <a:pt x="584036" y="457567"/>
                </a:lnTo>
                <a:lnTo>
                  <a:pt x="584036" y="449094"/>
                </a:lnTo>
                <a:lnTo>
                  <a:pt x="512428" y="449094"/>
                </a:lnTo>
                <a:cubicBezTo>
                  <a:pt x="505918" y="449094"/>
                  <a:pt x="500803" y="443871"/>
                  <a:pt x="500803" y="437488"/>
                </a:cubicBezTo>
                <a:lnTo>
                  <a:pt x="500803" y="354270"/>
                </a:lnTo>
                <a:cubicBezTo>
                  <a:pt x="500803" y="347886"/>
                  <a:pt x="505918" y="342663"/>
                  <a:pt x="512428" y="342663"/>
                </a:cubicBezTo>
                <a:close/>
                <a:moveTo>
                  <a:pt x="378708" y="342663"/>
                </a:moveTo>
                <a:lnTo>
                  <a:pt x="462078" y="342663"/>
                </a:lnTo>
                <a:cubicBezTo>
                  <a:pt x="468589" y="342663"/>
                  <a:pt x="473705" y="347886"/>
                  <a:pt x="473705" y="354270"/>
                </a:cubicBezTo>
                <a:lnTo>
                  <a:pt x="473705" y="423212"/>
                </a:lnTo>
                <a:lnTo>
                  <a:pt x="473705" y="437488"/>
                </a:lnTo>
                <a:lnTo>
                  <a:pt x="473705" y="462441"/>
                </a:lnTo>
                <a:cubicBezTo>
                  <a:pt x="473705" y="465459"/>
                  <a:pt x="472542" y="468477"/>
                  <a:pt x="470333" y="470566"/>
                </a:cubicBezTo>
                <a:lnTo>
                  <a:pt x="446032" y="494823"/>
                </a:lnTo>
                <a:cubicBezTo>
                  <a:pt x="443822" y="497145"/>
                  <a:pt x="440799" y="498189"/>
                  <a:pt x="437776" y="498189"/>
                </a:cubicBezTo>
                <a:cubicBezTo>
                  <a:pt x="434869" y="498189"/>
                  <a:pt x="431846" y="497145"/>
                  <a:pt x="429637" y="494823"/>
                </a:cubicBezTo>
                <a:cubicBezTo>
                  <a:pt x="425102" y="490297"/>
                  <a:pt x="425102" y="482985"/>
                  <a:pt x="429637" y="478458"/>
                </a:cubicBezTo>
                <a:lnTo>
                  <a:pt x="450450" y="457567"/>
                </a:lnTo>
                <a:lnTo>
                  <a:pt x="450450" y="449094"/>
                </a:lnTo>
                <a:lnTo>
                  <a:pt x="378708" y="449094"/>
                </a:lnTo>
                <a:cubicBezTo>
                  <a:pt x="372313" y="449094"/>
                  <a:pt x="367081" y="443871"/>
                  <a:pt x="367081" y="437488"/>
                </a:cubicBezTo>
                <a:lnTo>
                  <a:pt x="367081" y="354270"/>
                </a:lnTo>
                <a:cubicBezTo>
                  <a:pt x="367081" y="347886"/>
                  <a:pt x="372313" y="342663"/>
                  <a:pt x="378708" y="342663"/>
                </a:cubicBezTo>
                <a:close/>
                <a:moveTo>
                  <a:pt x="11627" y="279154"/>
                </a:moveTo>
                <a:lnTo>
                  <a:pt x="595659" y="279154"/>
                </a:lnTo>
                <a:cubicBezTo>
                  <a:pt x="602170" y="279154"/>
                  <a:pt x="607286" y="284377"/>
                  <a:pt x="607286" y="290762"/>
                </a:cubicBezTo>
                <a:cubicBezTo>
                  <a:pt x="607286" y="297146"/>
                  <a:pt x="602170" y="302370"/>
                  <a:pt x="595659" y="302370"/>
                </a:cubicBezTo>
                <a:lnTo>
                  <a:pt x="11627" y="302370"/>
                </a:lnTo>
                <a:cubicBezTo>
                  <a:pt x="5232" y="302370"/>
                  <a:pt x="0" y="297146"/>
                  <a:pt x="0" y="290762"/>
                </a:cubicBezTo>
                <a:cubicBezTo>
                  <a:pt x="0" y="284377"/>
                  <a:pt x="5232" y="279154"/>
                  <a:pt x="11627" y="279154"/>
                </a:cubicBezTo>
                <a:close/>
                <a:moveTo>
                  <a:pt x="11627" y="205766"/>
                </a:moveTo>
                <a:lnTo>
                  <a:pt x="595659" y="205766"/>
                </a:lnTo>
                <a:cubicBezTo>
                  <a:pt x="602170" y="205766"/>
                  <a:pt x="607286" y="210989"/>
                  <a:pt x="607286" y="217374"/>
                </a:cubicBezTo>
                <a:cubicBezTo>
                  <a:pt x="607286" y="223874"/>
                  <a:pt x="602170" y="228982"/>
                  <a:pt x="595659" y="228982"/>
                </a:cubicBezTo>
                <a:lnTo>
                  <a:pt x="11627" y="228982"/>
                </a:lnTo>
                <a:cubicBezTo>
                  <a:pt x="5232" y="228982"/>
                  <a:pt x="0" y="223874"/>
                  <a:pt x="0" y="217374"/>
                </a:cubicBezTo>
                <a:cubicBezTo>
                  <a:pt x="0" y="210989"/>
                  <a:pt x="5232" y="205766"/>
                  <a:pt x="11627" y="205766"/>
                </a:cubicBezTo>
                <a:close/>
                <a:moveTo>
                  <a:pt x="287750" y="132378"/>
                </a:moveTo>
                <a:lnTo>
                  <a:pt x="595658" y="132378"/>
                </a:lnTo>
                <a:cubicBezTo>
                  <a:pt x="602170" y="132378"/>
                  <a:pt x="607286" y="137601"/>
                  <a:pt x="607286" y="143986"/>
                </a:cubicBezTo>
                <a:cubicBezTo>
                  <a:pt x="607286" y="150486"/>
                  <a:pt x="602170" y="155594"/>
                  <a:pt x="595658" y="155594"/>
                </a:cubicBezTo>
                <a:lnTo>
                  <a:pt x="287750" y="155594"/>
                </a:lnTo>
                <a:cubicBezTo>
                  <a:pt x="281355" y="155594"/>
                  <a:pt x="276122" y="150486"/>
                  <a:pt x="276122" y="143986"/>
                </a:cubicBezTo>
                <a:cubicBezTo>
                  <a:pt x="276122" y="137601"/>
                  <a:pt x="281355" y="132378"/>
                  <a:pt x="287750" y="132378"/>
                </a:cubicBezTo>
                <a:close/>
                <a:moveTo>
                  <a:pt x="156835" y="72471"/>
                </a:moveTo>
                <a:lnTo>
                  <a:pt x="156835" y="75025"/>
                </a:lnTo>
                <a:lnTo>
                  <a:pt x="156835" y="132375"/>
                </a:lnTo>
                <a:lnTo>
                  <a:pt x="216949" y="132375"/>
                </a:lnTo>
                <a:lnTo>
                  <a:pt x="216949" y="72471"/>
                </a:lnTo>
                <a:close/>
                <a:moveTo>
                  <a:pt x="23255" y="72471"/>
                </a:moveTo>
                <a:lnTo>
                  <a:pt x="23255" y="75025"/>
                </a:lnTo>
                <a:lnTo>
                  <a:pt x="23255" y="132375"/>
                </a:lnTo>
                <a:lnTo>
                  <a:pt x="83369" y="132375"/>
                </a:lnTo>
                <a:lnTo>
                  <a:pt x="83369" y="72471"/>
                </a:lnTo>
                <a:close/>
                <a:moveTo>
                  <a:pt x="161253" y="3395"/>
                </a:moveTo>
                <a:cubicBezTo>
                  <a:pt x="165788" y="-1132"/>
                  <a:pt x="173230" y="-1132"/>
                  <a:pt x="177764" y="3395"/>
                </a:cubicBezTo>
                <a:cubicBezTo>
                  <a:pt x="182299" y="7923"/>
                  <a:pt x="182299" y="15353"/>
                  <a:pt x="177764" y="19881"/>
                </a:cubicBezTo>
                <a:lnTo>
                  <a:pt x="156835" y="40661"/>
                </a:lnTo>
                <a:lnTo>
                  <a:pt x="156835" y="49252"/>
                </a:lnTo>
                <a:lnTo>
                  <a:pt x="228577" y="49252"/>
                </a:lnTo>
                <a:cubicBezTo>
                  <a:pt x="234972" y="49252"/>
                  <a:pt x="240204" y="54360"/>
                  <a:pt x="240204" y="60862"/>
                </a:cubicBezTo>
                <a:lnTo>
                  <a:pt x="240204" y="143984"/>
                </a:lnTo>
                <a:cubicBezTo>
                  <a:pt x="240204" y="150486"/>
                  <a:pt x="234972" y="155594"/>
                  <a:pt x="228577" y="155594"/>
                </a:cubicBezTo>
                <a:lnTo>
                  <a:pt x="145207" y="155594"/>
                </a:lnTo>
                <a:cubicBezTo>
                  <a:pt x="138812" y="155594"/>
                  <a:pt x="133580" y="150486"/>
                  <a:pt x="133580" y="143984"/>
                </a:cubicBezTo>
                <a:lnTo>
                  <a:pt x="133580" y="75025"/>
                </a:lnTo>
                <a:lnTo>
                  <a:pt x="133580" y="60862"/>
                </a:lnTo>
                <a:lnTo>
                  <a:pt x="133580" y="35902"/>
                </a:lnTo>
                <a:cubicBezTo>
                  <a:pt x="133580" y="32767"/>
                  <a:pt x="134859" y="29865"/>
                  <a:pt x="136952" y="27659"/>
                </a:cubicBezTo>
                <a:close/>
                <a:moveTo>
                  <a:pt x="27673" y="3395"/>
                </a:moveTo>
                <a:cubicBezTo>
                  <a:pt x="32208" y="-1132"/>
                  <a:pt x="39650" y="-1132"/>
                  <a:pt x="44184" y="3395"/>
                </a:cubicBezTo>
                <a:cubicBezTo>
                  <a:pt x="48719" y="7923"/>
                  <a:pt x="48719" y="15353"/>
                  <a:pt x="44184" y="19881"/>
                </a:cubicBezTo>
                <a:lnTo>
                  <a:pt x="23255" y="40661"/>
                </a:lnTo>
                <a:lnTo>
                  <a:pt x="23255" y="49252"/>
                </a:lnTo>
                <a:lnTo>
                  <a:pt x="94997" y="49252"/>
                </a:lnTo>
                <a:cubicBezTo>
                  <a:pt x="101392" y="49252"/>
                  <a:pt x="106624" y="54360"/>
                  <a:pt x="106624" y="60862"/>
                </a:cubicBezTo>
                <a:lnTo>
                  <a:pt x="106624" y="143984"/>
                </a:lnTo>
                <a:cubicBezTo>
                  <a:pt x="106624" y="150486"/>
                  <a:pt x="101392" y="155594"/>
                  <a:pt x="94997" y="155594"/>
                </a:cubicBezTo>
                <a:lnTo>
                  <a:pt x="11627" y="155594"/>
                </a:lnTo>
                <a:cubicBezTo>
                  <a:pt x="5232" y="155594"/>
                  <a:pt x="0" y="150486"/>
                  <a:pt x="0" y="143984"/>
                </a:cubicBezTo>
                <a:lnTo>
                  <a:pt x="0" y="75025"/>
                </a:lnTo>
                <a:lnTo>
                  <a:pt x="0" y="60862"/>
                </a:lnTo>
                <a:lnTo>
                  <a:pt x="0" y="35902"/>
                </a:lnTo>
                <a:cubicBezTo>
                  <a:pt x="0" y="32767"/>
                  <a:pt x="1279" y="29865"/>
                  <a:pt x="3372" y="27659"/>
                </a:cubicBezTo>
                <a:close/>
              </a:path>
            </a:pathLst>
          </a:custGeom>
          <a:solidFill>
            <a:srgbClr val="D9793F"/>
          </a:solidFill>
          <a:ln>
            <a:noFill/>
          </a:ln>
        </p:spPr>
      </p:sp>
      <p:sp>
        <p:nvSpPr>
          <p:cNvPr id="11" name="idea_301807"/>
          <p:cNvSpPr>
            <a:spLocks noChangeAspect="1"/>
          </p:cNvSpPr>
          <p:nvPr/>
        </p:nvSpPr>
        <p:spPr bwMode="auto">
          <a:xfrm>
            <a:off x="926945" y="398051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333174"/>
          </a:xfrm>
          <a:prstGeom prst="rect">
            <a:avLst/>
          </a:prstGeom>
          <a:noFill/>
        </p:spPr>
        <p:txBody>
          <a:bodyPr wrap="square" rtlCol="0">
            <a:spAutoFit/>
          </a:bodyPr>
          <a:lstStyle/>
          <a:p>
            <a:pPr lvl="0" algn="just">
              <a:lnSpc>
                <a:spcPct val="150000"/>
              </a:lnSpc>
            </a:pPr>
            <a:r>
              <a:rPr 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sz="2400" dirty="0">
                <a:latin typeface="Times New Roman" panose="02020603050405020304" pitchFamily="18" charset="0"/>
                <a:ea typeface="黑体" panose="02010609060101010101" pitchFamily="49" charset="-122"/>
                <a:cs typeface="Times New Roman" panose="02020603050405020304" pitchFamily="18" charset="0"/>
                <a:sym typeface="+mn-ea"/>
              </a:rPr>
              <a:t>“Bolar条款”</a:t>
            </a:r>
            <a:endParaRPr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lvl="0" algn="just">
              <a:lnSpc>
                <a:spcPct val="150000"/>
              </a:lnSpc>
            </a:pPr>
            <a:r>
              <a:rPr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dirty="0">
                <a:latin typeface="Times New Roman" panose="02020603050405020304" pitchFamily="18" charset="0"/>
                <a:ea typeface="黑体" panose="02010609060101010101" pitchFamily="49" charset="-122"/>
                <a:cs typeface="Times New Roman" panose="02020603050405020304" pitchFamily="18" charset="0"/>
                <a:sym typeface="+mn-ea"/>
              </a:rPr>
              <a:t>Bolar条款因美国联邦巡回上诉法院的Roche诉Bolar案而得名，由于要完成美国食品药品管理局所要求的实验及审查需要2年时间，此案中的被告Bolar公司在原告Roche公司的专利尚未到期的情况下，就使用该专利技术进行仿制试验，以收集美国食品药品管理局上市批准所要求的数据，希望能提早该药品的上市时间，最终被判侵害了Roche公司的专利权。尽管此案Bolar公司败诉，但最终却导致美国在《药品价格竞争和专利期补偿法》和《专利法》增加了类似于我国《专利法》第</a:t>
            </a:r>
            <a:r>
              <a:rPr lang="en-US" dirty="0">
                <a:latin typeface="Times New Roman" panose="02020603050405020304" pitchFamily="18" charset="0"/>
                <a:ea typeface="黑体" panose="02010609060101010101" pitchFamily="49" charset="-122"/>
                <a:cs typeface="Times New Roman" panose="02020603050405020304" pitchFamily="18" charset="0"/>
                <a:sym typeface="+mn-ea"/>
              </a:rPr>
              <a:t>75</a:t>
            </a:r>
            <a:r>
              <a:rPr dirty="0">
                <a:latin typeface="Times New Roman" panose="02020603050405020304" pitchFamily="18" charset="0"/>
                <a:ea typeface="黑体" panose="02010609060101010101" pitchFamily="49" charset="-122"/>
                <a:cs typeface="Times New Roman" panose="02020603050405020304" pitchFamily="18" charset="0"/>
                <a:sym typeface="+mn-ea"/>
              </a:rPr>
              <a:t>条第（5）项规定的内容。Bolar条款的目的是克服药品和医疗器械上市许可审批制度在专利权保护期限届满之后对仿制药品和医疗器械上市带来的迟延。这是药品和医疗器械上市许可审批制度造成的。</a:t>
            </a:r>
          </a:p>
        </p:txBody>
      </p:sp>
      <p:sp>
        <p:nvSpPr>
          <p:cNvPr id="7" name="矩形 6"/>
          <p:cNvSpPr/>
          <p:nvPr/>
        </p:nvSpPr>
        <p:spPr>
          <a:xfrm>
            <a:off x="84637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五、药品和医疗器械行政审批例外</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0524" y="1637261"/>
            <a:ext cx="6796116" cy="4985472"/>
          </a:xfrm>
        </p:spPr>
        <p:txBody>
          <a:bodyPr>
            <a:noAutofit/>
          </a:bodyPr>
          <a:lstStyle/>
          <a:p>
            <a:pPr>
              <a:lnSpc>
                <a:spcPct val="150000"/>
              </a:lnSpc>
            </a:pPr>
            <a:r>
              <a:rPr lang="zh-CN" altLang="en-US" sz="1800" dirty="0">
                <a:latin typeface="黑体" panose="02010609060101010101" pitchFamily="49" charset="-122"/>
                <a:ea typeface="黑体" panose="02010609060101010101" pitchFamily="49" charset="-122"/>
              </a:rPr>
              <a:t>    </a:t>
            </a:r>
            <a:r>
              <a:rPr sz="1800" dirty="0">
                <a:latin typeface="黑体" panose="02010609060101010101" pitchFamily="49" charset="-122"/>
                <a:ea typeface="黑体" panose="02010609060101010101" pitchFamily="49" charset="-122"/>
              </a:rPr>
              <a:t>根据药品和医疗器械上市审批制度，不管是新药或医疗器械还是仿制药或医疗器械，其上市经过必要的审批程序，而这种审批程序中不仅不可避免地要使用专利药品或医疗器械，而且一般时间还相当长。如果不允许在药品或者医疗器械专利到期之前为了提供行政审批所需信息而使用专利药品或医疗器械，而直到专利到期之后才允许，事实上就相当于变相地延长了专利药品或医疗器械的保护期。不仅过度保护了专利权人，而且大大推迟了仿制药品和医疗器械的上市时间，危害公共健康。</a:t>
            </a:r>
          </a:p>
        </p:txBody>
      </p:sp>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endParaRPr lang="zh-CN" altLang="en-US" b="1" dirty="0">
              <a:latin typeface="黑体" panose="02010609060101010101" pitchFamily="49" charset="-122"/>
              <a:ea typeface="黑体" panose="02010609060101010101" pitchFamily="49" charset="-122"/>
            </a:endParaRPr>
          </a:p>
        </p:txBody>
      </p:sp>
      <p:sp>
        <p:nvSpPr>
          <p:cNvPr id="4" name="文本框 3"/>
          <p:cNvSpPr txBox="1"/>
          <p:nvPr/>
        </p:nvSpPr>
        <p:spPr>
          <a:xfrm>
            <a:off x="129492" y="265770"/>
            <a:ext cx="1112805" cy="461665"/>
          </a:xfrm>
          <a:prstGeom prst="rect">
            <a:avLst/>
          </a:prstGeom>
          <a:noFill/>
        </p:spPr>
        <p:txBody>
          <a:bodyPr wrap="none" rtlCol="0">
            <a:spAutoFit/>
          </a:bodyPr>
          <a:lstStyle/>
          <a:p>
            <a:pPr algn="l"/>
            <a:r>
              <a:rPr lang="zh-CN" altLang="en-US" sz="2400" b="1" dirty="0">
                <a:solidFill>
                  <a:srgbClr val="FA7D00"/>
                </a:solidFill>
                <a:latin typeface="黑体" panose="02010609060101010101" pitchFamily="49" charset="-122"/>
                <a:ea typeface="黑体" panose="02010609060101010101" pitchFamily="49" charset="-122"/>
                <a:sym typeface="+mn-ea"/>
              </a:rPr>
              <a:t>第二节</a:t>
            </a:r>
            <a:endParaRPr lang="zh-CN" altLang="en-US" sz="2400" dirty="0">
              <a:solidFill>
                <a:srgbClr val="FA7D00"/>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2"/>
          <a:stretch>
            <a:fillRect/>
          </a:stretch>
        </p:blipFill>
        <p:spPr>
          <a:xfrm>
            <a:off x="7834630" y="1830070"/>
            <a:ext cx="3197225" cy="3197225"/>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内容占位符 31"/>
          <p:cNvSpPr>
            <a:spLocks noGrp="1"/>
          </p:cNvSpPr>
          <p:nvPr>
            <p:ph idx="1"/>
          </p:nvPr>
        </p:nvSpPr>
        <p:spPr/>
        <p:txBody>
          <a:bodyPr/>
          <a:lstStyle/>
          <a:p>
            <a:pPr algn="l"/>
            <a:r>
              <a:rPr lang="zh-CN" altLang="en-US"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五、药品和医疗器械</a:t>
            </a:r>
            <a:r>
              <a:rPr lang="zh-CN" altLang="en-US">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行政审批例外</a:t>
            </a:r>
            <a:endParaRPr lang="zh-CN" altLang="en-US"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endParaRPr>
          </a:p>
          <a:p>
            <a:pPr algn="l"/>
            <a:r>
              <a:rPr sz="1800" dirty="0">
                <a:latin typeface="黑体" panose="02010609060101010101" pitchFamily="49" charset="-122"/>
                <a:ea typeface="黑体" panose="02010609060101010101" pitchFamily="49" charset="-122"/>
                <a:cs typeface="宋体" panose="02010600030101010101" pitchFamily="2" charset="-122"/>
                <a:sym typeface="+mn-ea"/>
              </a:rPr>
              <a:t>要构成药品和医疗器械行政审批例外，需要具备两个条件</a:t>
            </a:r>
            <a:endParaRPr lang="zh-CN" altLang="en-US" sz="1800" dirty="0">
              <a:latin typeface="黑体" panose="02010609060101010101" pitchFamily="49" charset="-122"/>
              <a:ea typeface="黑体" panose="02010609060101010101" pitchFamily="49" charset="-122"/>
            </a:endParaRPr>
          </a:p>
        </p:txBody>
      </p:sp>
      <p:sp>
        <p:nvSpPr>
          <p:cNvPr id="31" name="标题 30"/>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不侵害专利权的行为</a:t>
            </a:r>
            <a:endParaRPr lang="zh-CN" altLang="en-US" dirty="0">
              <a:latin typeface="黑体" panose="02010609060101010101" pitchFamily="49" charset="-122"/>
              <a:ea typeface="黑体" panose="02010609060101010101" pitchFamily="49" charset="-122"/>
            </a:endParaRPr>
          </a:p>
        </p:txBody>
      </p:sp>
      <p:grpSp>
        <p:nvGrpSpPr>
          <p:cNvPr id="3" name="组合 2"/>
          <p:cNvGrpSpPr/>
          <p:nvPr/>
        </p:nvGrpSpPr>
        <p:grpSpPr>
          <a:xfrm>
            <a:off x="600104" y="2521531"/>
            <a:ext cx="1828800" cy="820021"/>
            <a:chOff x="1366699" y="2301240"/>
            <a:chExt cx="1828800" cy="3032760"/>
          </a:xfrm>
          <a:solidFill>
            <a:srgbClr val="DA9246"/>
          </a:solidFill>
        </p:grpSpPr>
        <p:sp>
          <p:nvSpPr>
            <p:cNvPr id="4" name="矩形 3"/>
            <p:cNvSpPr/>
            <p:nvPr/>
          </p:nvSpPr>
          <p:spPr>
            <a:xfrm>
              <a:off x="1366699" y="2301240"/>
              <a:ext cx="1828800" cy="3032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pitchFamily="49" charset="-122"/>
                <a:ea typeface="黑体" panose="02010609060101010101" pitchFamily="49" charset="-122"/>
              </a:endParaRPr>
            </a:p>
          </p:txBody>
        </p:sp>
        <p:sp>
          <p:nvSpPr>
            <p:cNvPr id="5" name="文本框 4"/>
            <p:cNvSpPr txBox="1"/>
            <p:nvPr/>
          </p:nvSpPr>
          <p:spPr>
            <a:xfrm>
              <a:off x="1715709" y="3134684"/>
              <a:ext cx="1114408" cy="1365935"/>
            </a:xfrm>
            <a:prstGeom prst="rect">
              <a:avLst/>
            </a:prstGeom>
            <a:grpFill/>
          </p:spPr>
          <p:txBody>
            <a:bodyPr wrap="none" rtlCol="0">
              <a:spAutoFit/>
            </a:bodyPr>
            <a:lstStyle/>
            <a:p>
              <a:pPr lvl="0" algn="l">
                <a:lnSpc>
                  <a:spcPct val="100000"/>
                </a:lnSpc>
              </a:pPr>
              <a:r>
                <a:rPr b="1" dirty="0">
                  <a:solidFill>
                    <a:schemeClr val="bg1"/>
                  </a:solidFill>
                  <a:latin typeface="黑体" panose="02010609060101010101" pitchFamily="49" charset="-122"/>
                  <a:ea typeface="黑体" panose="02010609060101010101" pitchFamily="49" charset="-122"/>
                  <a:cs typeface="宋体" panose="02010600030101010101" pitchFamily="2" charset="-122"/>
                  <a:sym typeface="+mn-ea"/>
                </a:rPr>
                <a:t>行为目的</a:t>
              </a:r>
              <a:endParaRPr lang="zh-CN" altLang="en-US" b="1" dirty="0">
                <a:solidFill>
                  <a:schemeClr val="bg1"/>
                </a:solidFill>
                <a:latin typeface="黑体" panose="02010609060101010101" pitchFamily="49" charset="-122"/>
                <a:ea typeface="黑体" panose="02010609060101010101" pitchFamily="49" charset="-122"/>
                <a:cs typeface="宋体" panose="02010600030101010101" pitchFamily="2" charset="-122"/>
                <a:sym typeface="+mn-ea"/>
              </a:endParaRPr>
            </a:p>
          </p:txBody>
        </p:sp>
      </p:grpSp>
      <p:sp>
        <p:nvSpPr>
          <p:cNvPr id="6" name="矩形 5"/>
          <p:cNvSpPr/>
          <p:nvPr/>
        </p:nvSpPr>
        <p:spPr>
          <a:xfrm>
            <a:off x="599771" y="4338225"/>
            <a:ext cx="1828800" cy="8200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黑体" panose="02010609060101010101" pitchFamily="49" charset="-122"/>
              <a:ea typeface="黑体" panose="02010609060101010101" pitchFamily="49" charset="-122"/>
            </a:endParaRPr>
          </a:p>
        </p:txBody>
      </p:sp>
      <p:sp>
        <p:nvSpPr>
          <p:cNvPr id="19" name="矩形 18"/>
          <p:cNvSpPr/>
          <p:nvPr/>
        </p:nvSpPr>
        <p:spPr>
          <a:xfrm>
            <a:off x="5829964" y="4209597"/>
            <a:ext cx="184150" cy="585788"/>
          </a:xfrm>
          <a:prstGeom prst="rect">
            <a:avLst/>
          </a:prstGeom>
        </p:spPr>
        <p:txBody>
          <a:bodyPr wrap="none">
            <a:spAutoFit/>
          </a:bodyPr>
          <a:lstStyle/>
          <a:p>
            <a:pPr eaLnBrk="1" fontAlgn="auto" hangingPunct="1">
              <a:spcBef>
                <a:spcPts val="0"/>
              </a:spcBef>
              <a:spcAft>
                <a:spcPts val="0"/>
              </a:spcAft>
              <a:defRPr/>
            </a:pPr>
            <a:endParaRPr lang="en-US" altLang="zh-CN" sz="3200" dirty="0">
              <a:solidFill>
                <a:srgbClr val="0066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25" name="文本框 24"/>
          <p:cNvSpPr txBox="1"/>
          <p:nvPr/>
        </p:nvSpPr>
        <p:spPr>
          <a:xfrm>
            <a:off x="832241" y="4580637"/>
            <a:ext cx="1346844" cy="369332"/>
          </a:xfrm>
          <a:prstGeom prst="rect">
            <a:avLst/>
          </a:prstGeom>
          <a:noFill/>
        </p:spPr>
        <p:txBody>
          <a:bodyPr wrap="none" rtlCol="0">
            <a:spAutoFit/>
          </a:bodyPr>
          <a:lstStyle/>
          <a:p>
            <a:pPr lvl="0" algn="l"/>
            <a:r>
              <a:rPr sz="1800" b="1" dirty="0">
                <a:solidFill>
                  <a:schemeClr val="bg1"/>
                </a:solidFill>
                <a:latin typeface="黑体" panose="02010609060101010101" pitchFamily="49" charset="-122"/>
                <a:ea typeface="黑体" panose="02010609060101010101" pitchFamily="49" charset="-122"/>
                <a:cs typeface="宋体" panose="02010600030101010101" pitchFamily="2" charset="-122"/>
                <a:sym typeface="+mn-ea"/>
              </a:rPr>
              <a:t>行为的类型</a:t>
            </a:r>
            <a:endParaRPr lang="zh-CN" altLang="en-US" b="1" dirty="0">
              <a:solidFill>
                <a:schemeClr val="bg1"/>
              </a:solidFill>
              <a:latin typeface="黑体" panose="02010609060101010101" pitchFamily="49" charset="-122"/>
              <a:ea typeface="黑体" panose="02010609060101010101" pitchFamily="49" charset="-122"/>
            </a:endParaRPr>
          </a:p>
        </p:txBody>
      </p:sp>
      <p:sp>
        <p:nvSpPr>
          <p:cNvPr id="33" name="文本框 32"/>
          <p:cNvSpPr txBox="1"/>
          <p:nvPr/>
        </p:nvSpPr>
        <p:spPr>
          <a:xfrm>
            <a:off x="129492" y="265770"/>
            <a:ext cx="1112805" cy="461665"/>
          </a:xfrm>
          <a:prstGeom prst="rect">
            <a:avLst/>
          </a:prstGeom>
          <a:noFill/>
        </p:spPr>
        <p:txBody>
          <a:bodyPr wrap="none" rtlCol="0">
            <a:spAutoFit/>
          </a:bodyPr>
          <a:lstStyle/>
          <a:p>
            <a:pPr algn="l"/>
            <a:r>
              <a:rPr lang="zh-CN" altLang="en-US" sz="2400" b="1" dirty="0">
                <a:solidFill>
                  <a:srgbClr val="FA7D00"/>
                </a:solidFill>
                <a:latin typeface="黑体" panose="02010609060101010101" pitchFamily="49" charset="-122"/>
                <a:ea typeface="黑体" panose="02010609060101010101" pitchFamily="49" charset="-122"/>
                <a:sym typeface="+mn-ea"/>
              </a:rPr>
              <a:t>第二节</a:t>
            </a:r>
            <a:endParaRPr lang="zh-CN" altLang="en-US" sz="2400" dirty="0">
              <a:solidFill>
                <a:srgbClr val="FA7D00"/>
              </a:solidFill>
              <a:latin typeface="黑体" panose="02010609060101010101" pitchFamily="49" charset="-122"/>
              <a:ea typeface="黑体" panose="02010609060101010101" pitchFamily="49" charset="-122"/>
            </a:endParaRPr>
          </a:p>
        </p:txBody>
      </p:sp>
      <p:sp>
        <p:nvSpPr>
          <p:cNvPr id="2" name="文本框 1"/>
          <p:cNvSpPr txBox="1"/>
          <p:nvPr/>
        </p:nvSpPr>
        <p:spPr>
          <a:xfrm>
            <a:off x="2539365" y="2284095"/>
            <a:ext cx="9394190" cy="1753235"/>
          </a:xfrm>
          <a:prstGeom prst="rect">
            <a:avLst/>
          </a:prstGeom>
          <a:noFill/>
        </p:spPr>
        <p:txBody>
          <a:bodyPr wrap="square" rtlCol="0" anchor="t">
            <a:spAutoFit/>
          </a:bodyPr>
          <a:lstStyle/>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行为的目的应该以</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“为提供行政审批所需要的信息”</a:t>
            </a:r>
            <a:r>
              <a:rPr dirty="0">
                <a:latin typeface="黑体" panose="02010609060101010101" pitchFamily="49" charset="-122"/>
                <a:ea typeface="黑体" panose="02010609060101010101" pitchFamily="49" charset="-122"/>
                <a:cs typeface="宋体" panose="02010600030101010101" pitchFamily="2" charset="-122"/>
                <a:sym typeface="+mn-ea"/>
              </a:rPr>
              <a:t>为唯一目的，既不能是仅仅“包含”这一目的的行为，也不能是与这一目的毫不相干的行为。行政审批所需要的信息，是指《药品管理法》《药品管理法实施条例》以及《药品注册管理办法》等相关药品管理法律法规、部门规章等规定的实验资料、研究报告、科技文献等相关材料。</a:t>
            </a:r>
            <a:endParaRPr lang="zh-CN" altLang="en-US" dirty="0">
              <a:latin typeface="黑体" panose="02010609060101010101" pitchFamily="49" charset="-122"/>
              <a:ea typeface="黑体" panose="02010609060101010101" pitchFamily="49" charset="-122"/>
            </a:endParaRPr>
          </a:p>
        </p:txBody>
      </p:sp>
      <p:sp>
        <p:nvSpPr>
          <p:cNvPr id="8" name="文本框 7"/>
          <p:cNvSpPr txBox="1"/>
          <p:nvPr/>
        </p:nvSpPr>
        <p:spPr>
          <a:xfrm>
            <a:off x="2539365" y="4338320"/>
            <a:ext cx="9393555" cy="1338828"/>
          </a:xfrm>
          <a:prstGeom prst="rect">
            <a:avLst/>
          </a:prstGeom>
          <a:noFill/>
        </p:spPr>
        <p:txBody>
          <a:bodyPr wrap="square" rtlCol="0" anchor="t">
            <a:spAutoFit/>
          </a:bodyPr>
          <a:lstStyle/>
          <a:p>
            <a:pPr>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行为的类型仅限于“制造、使用、进口专利药品或者专利医疗器械的，以及专门为其制造、进口专利药品或者专利医疗器械”，而不包括其他应当被认定为侵害专利权的行为，比如许诺销售、销售等行为。</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专利权强制许可</a:t>
            </a:r>
          </a:p>
        </p:txBody>
      </p:sp>
      <p:sp>
        <p:nvSpPr>
          <p:cNvPr id="6" name="PA_文本框 3"/>
          <p:cNvSpPr txBox="1"/>
          <p:nvPr>
            <p:custDataLst>
              <p:tags r:id="rId1"/>
            </p:custDataLst>
          </p:nvPr>
        </p:nvSpPr>
        <p:spPr>
          <a:xfrm>
            <a:off x="1445519" y="958205"/>
            <a:ext cx="8812271" cy="4478149"/>
          </a:xfrm>
          <a:prstGeom prst="rect">
            <a:avLst/>
          </a:prstGeom>
          <a:noFill/>
        </p:spPr>
        <p:txBody>
          <a:bodyPr wrap="square" rtlCol="0">
            <a:spAutoFit/>
          </a:bodyPr>
          <a:lstStyle/>
          <a:p>
            <a:pPr lvl="0">
              <a:lnSpc>
                <a:spcPct val="150000"/>
              </a:lnSpc>
            </a:pPr>
            <a:r>
              <a:rPr lang="zh-CN" altLang="en-US" sz="2800" b="1" dirty="0">
                <a:latin typeface="黑体" panose="02010609060101010101" pitchFamily="49" charset="-122"/>
                <a:ea typeface="黑体" panose="02010609060101010101" pitchFamily="49" charset="-122"/>
                <a:cs typeface="宋体" panose="02010600030101010101" pitchFamily="2" charset="-122"/>
                <a:sym typeface="+mn-ea"/>
              </a:rPr>
              <a:t>专利权强制许可的概念</a:t>
            </a:r>
            <a:endParaRPr lang="en-US" sz="2800" b="1"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en-US" dirty="0">
                <a:latin typeface="黑体" panose="02010609060101010101" pitchFamily="49" charset="-122"/>
                <a:ea typeface="黑体" panose="02010609060101010101" pitchFamily="49" charset="-122"/>
                <a:cs typeface="宋体" panose="02010600030101010101" pitchFamily="2" charset="-122"/>
                <a:sym typeface="+mn-ea"/>
              </a:rPr>
              <a:t>    </a:t>
            </a:r>
            <a:r>
              <a:rPr dirty="0">
                <a:latin typeface="黑体" panose="02010609060101010101" pitchFamily="49" charset="-122"/>
                <a:ea typeface="黑体" panose="02010609060101010101" pitchFamily="49" charset="-122"/>
                <a:cs typeface="宋体" panose="02010600030101010101" pitchFamily="2" charset="-122"/>
                <a:sym typeface="+mn-ea"/>
              </a:rPr>
              <a:t>专利权强制许可是指国家专利主管机关，根据法律的规定或者具备实施条件的单位或者个人的申请，可以不经专利权人的许可，直接授权他人支付许可费而实施专利权人的发明或实用新型专利的一种法律制度。</a:t>
            </a:r>
          </a:p>
          <a:p>
            <a:pPr lvl="0">
              <a:lnSpc>
                <a:spcPct val="150000"/>
              </a:lnSpc>
            </a:pPr>
            <a:r>
              <a:rPr dirty="0">
                <a:latin typeface="黑体" panose="02010609060101010101" pitchFamily="49" charset="-122"/>
                <a:ea typeface="黑体" panose="02010609060101010101" pitchFamily="49" charset="-122"/>
                <a:cs typeface="宋体" panose="02010600030101010101" pitchFamily="2" charset="-122"/>
                <a:sym typeface="+mn-ea"/>
              </a:rPr>
              <a:t>    专利权是一种非常强有力的权利，专利权人可能利用其优势地位，不实施或者不充分实施专利，不正当地限制交易或采取不公正的交易方法滥用专利权。专利权强制许可制度就是防止专利权人滥用专利权的重要手段。同时，有些专利对社会公共利益意义重大，为了国家和社会利益，也有必要对专利权人的专利强制许可。专利权强制许可制度是许多国家或地区专利法都规定的一项制度，如日本《专利法》第82条和第93条、德国《专利法》第24条、英国《专利法》第48条等等。</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1119" y="1505749"/>
            <a:ext cx="10975081" cy="4671214"/>
          </a:xfrm>
        </p:spPr>
        <p:txBody>
          <a:bodyPr/>
          <a:lstStyle/>
          <a:p>
            <a:r>
              <a:rPr lang="zh-CN" altLang="en-US" sz="2400" dirty="0">
                <a:solidFill>
                  <a:srgbClr val="ED7D31"/>
                </a:solidFill>
                <a:latin typeface="华文中宋" panose="02010600040101010101" pitchFamily="2" charset="-122"/>
                <a:ea typeface="华文中宋" panose="02010600040101010101" pitchFamily="2" charset="-122"/>
              </a:rPr>
              <a:t>一、</a:t>
            </a:r>
            <a:r>
              <a:rPr lang="zh-CN" altLang="zh-CN" sz="2400" dirty="0">
                <a:solidFill>
                  <a:srgbClr val="ED7D31"/>
                </a:solidFill>
                <a:latin typeface="华文中宋" panose="02010600040101010101" pitchFamily="2" charset="-122"/>
                <a:ea typeface="华文中宋" panose="02010600040101010101" pitchFamily="2" charset="-122"/>
              </a:rPr>
              <a:t>专利权强制许可的种类</a:t>
            </a:r>
            <a:endParaRPr lang="en-US" altLang="zh-CN" sz="2400" dirty="0">
              <a:solidFill>
                <a:srgbClr val="ED7D31"/>
              </a:solidFill>
              <a:latin typeface="华文中宋" panose="02010600040101010101" pitchFamily="2" charset="-122"/>
              <a:ea typeface="华文中宋" panose="02010600040101010101" pitchFamily="2" charset="-122"/>
            </a:endParaRP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（一）因未实施、未充分实施而引发的强制许可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（二）因已被认定为垄断行为引发的强制许可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（三）因国家紧急状态或非常情况或为了公共利益目的引发的强制许可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（四）因公共健康而引发的强制许可</a:t>
            </a:r>
          </a:p>
          <a:p>
            <a:r>
              <a:rPr lang="en-US" altLang="zh-CN"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（五）因依存专利实施而引发的强制许可</a:t>
            </a:r>
          </a:p>
          <a:p>
            <a:endParaRPr lang="zh-CN" altLang="en-US" dirty="0">
              <a:latin typeface="黑体" panose="02010609060101010101" pitchFamily="49" charset="-122"/>
              <a:ea typeface="黑体" panose="02010609060101010101" pitchFamily="49" charset="-122"/>
            </a:endParaRPr>
          </a:p>
        </p:txBody>
      </p:sp>
      <p:sp>
        <p:nvSpPr>
          <p:cNvPr id="7" name="文本框 6"/>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8" name="标题 2"/>
          <p:cNvSpPr>
            <a:spLocks noGrp="1"/>
          </p:cNvSpPr>
          <p:nvPr>
            <p:ph type="title"/>
          </p:nvPr>
        </p:nvSpPr>
        <p:spPr>
          <a:xfrm>
            <a:off x="1508125" y="198438"/>
            <a:ext cx="10425113" cy="595312"/>
          </a:xfrm>
        </p:spPr>
        <p:txBody>
          <a:bodyPr/>
          <a:lstStyle/>
          <a:p>
            <a:r>
              <a:rPr lang="zh-CN" altLang="en-US" b="1" dirty="0">
                <a:latin typeface="黑体" panose="02010609060101010101" pitchFamily="49" charset="-122"/>
                <a:ea typeface="黑体" panose="02010609060101010101" pitchFamily="49" charset="-122"/>
                <a:sym typeface="+mn-ea"/>
              </a:rPr>
              <a:t>专利权强制许可</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507833" y="1191491"/>
            <a:ext cx="10046857" cy="5220260"/>
          </a:xfrm>
        </p:spPr>
        <p:txBody>
          <a:bodyPr>
            <a:normAutofit fontScale="77500" lnSpcReduction="20000"/>
          </a:bodyPr>
          <a:lstStyle/>
          <a:p>
            <a:r>
              <a:rPr lang="zh-CN" altLang="zh-CN" sz="3400" b="1" dirty="0">
                <a:latin typeface="黑体" panose="02010609060101010101" pitchFamily="49" charset="-122"/>
                <a:ea typeface="黑体" panose="02010609060101010101" pitchFamily="49" charset="-122"/>
              </a:rPr>
              <a:t>（一）因未实施、未充分实施而引发的强制许可</a:t>
            </a:r>
          </a:p>
          <a:p>
            <a:pPr>
              <a:lnSpc>
                <a:spcPct val="160000"/>
              </a:lnSpc>
            </a:pPr>
            <a:r>
              <a:rPr lang="zh-CN" altLang="en-US"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《专利法》第</a:t>
            </a:r>
            <a:r>
              <a:rPr lang="en-US" altLang="zh-CN" dirty="0">
                <a:latin typeface="黑体" panose="02010609060101010101" pitchFamily="49" charset="-122"/>
                <a:ea typeface="黑体" panose="02010609060101010101" pitchFamily="49" charset="-122"/>
              </a:rPr>
              <a:t>53</a:t>
            </a:r>
            <a:r>
              <a:rPr lang="zh-CN" altLang="zh-CN"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项规定，专利权人自专利权被授予之日起满</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年，且自提出专利申请之日起满</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年，无正当理由未实施或者未充分实施其专利的，国务院专利行政部门根据具备实施条件的单位或者个人的申请，可以给予实施发明专利或者实用新型专利的强制许可。这就是因未实施、未充分实施而引发的强制许可。</a:t>
            </a:r>
            <a:endParaRPr lang="en-US" altLang="zh-CN" dirty="0">
              <a:latin typeface="黑体" panose="02010609060101010101" pitchFamily="49" charset="-122"/>
              <a:ea typeface="黑体" panose="02010609060101010101" pitchFamily="49" charset="-122"/>
            </a:endParaRPr>
          </a:p>
          <a:p>
            <a:pPr>
              <a:lnSpc>
                <a:spcPct val="160000"/>
              </a:lnSpc>
            </a:pPr>
            <a:r>
              <a:rPr lang="zh-CN" altLang="en-US"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专利制度的主要目标是促进技术创新，而技术创新不只是将发明创造做出来，还包括发明创造的商业化运用。为此，有的《专利法》还特别规定了专利权人的实施义务，现行《专利法》则仅仅规定了这种类型的专利权强制许可。</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11" name="标题 10"/>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专利权强制许可</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实用新型</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3791423"/>
          </a:xfrm>
          <a:prstGeom prst="rect">
            <a:avLst/>
          </a:prstGeom>
          <a:noFill/>
        </p:spPr>
        <p:txBody>
          <a:bodyPr wrap="square" rtlCol="0">
            <a:spAutoFit/>
          </a:bodyPr>
          <a:lstStyle/>
          <a:p>
            <a:pPr>
              <a:lnSpc>
                <a:spcPct val="150000"/>
              </a:lnSpc>
            </a:pPr>
            <a:r>
              <a:rPr lang="zh-CN" altLang="en-US" sz="20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rPr>
              <a:t>1</a:t>
            </a:r>
            <a:r>
              <a:rPr lang="zh-CN" altLang="en-US" sz="2000" b="1" dirty="0">
                <a:latin typeface="SimHei" panose="02010609060101010101" pitchFamily="49" charset="-122"/>
                <a:ea typeface="SimHei" panose="02010609060101010101" pitchFamily="49" charset="-122"/>
                <a:cs typeface="Times New Roman" panose="02020603050405020304" pitchFamily="18" charset="0"/>
                <a:sym typeface="+mn-ea"/>
              </a:rPr>
              <a:t>）实用新型的概念与特点</a:t>
            </a:r>
            <a:r>
              <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rPr>
              <a:t>	</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    </a:t>
            </a:r>
            <a:r>
              <a:rPr lang="zh-CN" altLang="zh-CN" sz="2000" dirty="0">
                <a:latin typeface="SimHei" panose="02010609060101010101" pitchFamily="49" charset="-122"/>
                <a:ea typeface="SimHei" panose="02010609060101010101" pitchFamily="49" charset="-122"/>
              </a:rPr>
              <a:t>所谓实用新型，是指对产品的形状、构造或者形状和构造的结合所提出的适于实用的新的技术方案。</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    实用新型只能是关于有固定形状或构造的产品的技术方案。</a:t>
            </a:r>
            <a:endParaRPr lang="en-US" altLang="zh-CN" sz="2000"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zh-CN" altLang="zh-CN" sz="2000" dirty="0">
                <a:latin typeface="SimHei" panose="02010609060101010101" pitchFamily="49" charset="-122"/>
                <a:ea typeface="SimHei" panose="02010609060101010101" pitchFamily="49" charset="-122"/>
                <a:cs typeface="Times New Roman" panose="02020603050405020304" pitchFamily="18" charset="0"/>
              </a:rPr>
              <a:t>在保护方式上，现在实用新型不</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只</a:t>
            </a:r>
            <a:r>
              <a:rPr lang="zh-CN" altLang="zh-CN" sz="2000" dirty="0">
                <a:latin typeface="SimHei" panose="02010609060101010101" pitchFamily="49" charset="-122"/>
                <a:ea typeface="SimHei" panose="02010609060101010101" pitchFamily="49" charset="-122"/>
                <a:cs typeface="Times New Roman" panose="02020603050405020304" pitchFamily="18" charset="0"/>
              </a:rPr>
              <a:t>停留在“模型”上，而是同发明一样，保护一个完整的技术方案。</a:t>
            </a:r>
            <a:endParaRPr lang="en-US"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endParaRPr lang="zh-CN"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954107"/>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实用新型的概念与特点</a:t>
            </a:r>
          </a:p>
          <a:p>
            <a:pPr algn="ctr"/>
            <a:endPar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endParaRP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12459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26189" y="794332"/>
            <a:ext cx="8028501" cy="5739633"/>
          </a:xfrm>
        </p:spPr>
        <p:txBody>
          <a:bodyPr>
            <a:noAutofit/>
          </a:bodyPr>
          <a:lstStyle/>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根据专利法的规定，这种类型的专利权强制许可必须符合以下条件：</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1</a:t>
            </a:r>
            <a:r>
              <a:rPr lang="zh-CN" altLang="zh-CN" sz="1600" dirty="0">
                <a:latin typeface="黑体" panose="02010609060101010101" pitchFamily="49" charset="-122"/>
                <a:ea typeface="黑体" panose="02010609060101010101" pitchFamily="49" charset="-122"/>
              </a:rPr>
              <a:t>）自专利权被授予之日起满</a:t>
            </a:r>
            <a:r>
              <a:rPr lang="en-US" altLang="zh-CN" sz="1600" dirty="0">
                <a:latin typeface="黑体" panose="02010609060101010101" pitchFamily="49" charset="-122"/>
                <a:ea typeface="黑体" panose="02010609060101010101" pitchFamily="49" charset="-122"/>
              </a:rPr>
              <a:t>3</a:t>
            </a:r>
            <a:r>
              <a:rPr lang="zh-CN" altLang="zh-CN" sz="1600" dirty="0">
                <a:latin typeface="黑体" panose="02010609060101010101" pitchFamily="49" charset="-122"/>
                <a:ea typeface="黑体" panose="02010609060101010101" pitchFamily="49" charset="-122"/>
              </a:rPr>
              <a:t>年，且自提出专利申请之日起满</a:t>
            </a:r>
            <a:r>
              <a:rPr lang="en-US" altLang="zh-CN" sz="1600" dirty="0">
                <a:latin typeface="黑体" panose="02010609060101010101" pitchFamily="49" charset="-122"/>
                <a:ea typeface="黑体" panose="02010609060101010101" pitchFamily="49" charset="-122"/>
              </a:rPr>
              <a:t>4</a:t>
            </a:r>
            <a:r>
              <a:rPr lang="zh-CN" altLang="zh-CN" sz="1600" dirty="0">
                <a:latin typeface="黑体" panose="02010609060101010101" pitchFamily="49" charset="-122"/>
                <a:ea typeface="黑体" panose="02010609060101010101" pitchFamily="49" charset="-122"/>
              </a:rPr>
              <a:t>年。尽管专利制度的目标是促进专利权人实施其专利，但专利的实施不是一蹴而就的，专利权人不仅需要实施专利的必要条件，而且需要选准实施专利的恰当时机。因此，专利法为专利权人提供了不强制许可实施其专利的一个缓冲期。</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2</a:t>
            </a:r>
            <a:r>
              <a:rPr lang="zh-CN" altLang="zh-CN" sz="1600" dirty="0">
                <a:latin typeface="黑体" panose="02010609060101010101" pitchFamily="49" charset="-122"/>
                <a:ea typeface="黑体" panose="02010609060101010101" pitchFamily="49" charset="-122"/>
              </a:rPr>
              <a:t>）专利权人无正当理由未实施或者未充分实施其专利。如果专利权人有正当理由，比如专利权人处于破产重整程序中而无法实施专利，则不能给予强制许可。</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3</a:t>
            </a:r>
            <a:r>
              <a:rPr lang="zh-CN" altLang="zh-CN" sz="1600" dirty="0">
                <a:latin typeface="黑体" panose="02010609060101010101" pitchFamily="49" charset="-122"/>
                <a:ea typeface="黑体" panose="02010609060101010101" pitchFamily="49" charset="-122"/>
              </a:rPr>
              <a:t>）以合理的条件请求专利权人许可其实施专利，但未能在合理的时间内获得许可。</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4</a:t>
            </a:r>
            <a:r>
              <a:rPr lang="zh-CN" altLang="zh-CN" sz="1600" dirty="0">
                <a:latin typeface="黑体" panose="02010609060101010101" pitchFamily="49" charset="-122"/>
                <a:ea typeface="黑体" panose="02010609060101010101" pitchFamily="49" charset="-122"/>
              </a:rPr>
              <a:t>）具备实施条件的单位或者个人的申请。专利权强制许可的颁发必须由相关单位或者个人的申请。同时，正如专利权人实施专利需要一定的条件一样，申请强制许可的单位或者个人也必须具备实施条件，否则颁发的强制许可将成为具文。</a:t>
            </a:r>
            <a:endParaRPr lang="en-US" altLang="zh-CN" sz="1600" dirty="0">
              <a:latin typeface="黑体" panose="02010609060101010101" pitchFamily="49" charset="-122"/>
              <a:ea typeface="黑体" panose="02010609060101010101" pitchFamily="49" charset="-122"/>
            </a:endParaRPr>
          </a:p>
          <a:p>
            <a:pPr>
              <a:lnSpc>
                <a:spcPct val="170000"/>
              </a:lnSpc>
            </a:pPr>
            <a:r>
              <a:rPr lang="en-US" altLang="zh-CN" sz="1600" dirty="0">
                <a:latin typeface="黑体" panose="02010609060101010101" pitchFamily="49" charset="-122"/>
                <a:ea typeface="黑体" panose="02010609060101010101" pitchFamily="49" charset="-122"/>
              </a:rPr>
              <a:t>    </a:t>
            </a:r>
            <a:r>
              <a:rPr lang="zh-CN" altLang="zh-CN" sz="16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5</a:t>
            </a:r>
            <a:r>
              <a:rPr lang="zh-CN" altLang="zh-CN" sz="1600" dirty="0">
                <a:latin typeface="黑体" panose="02010609060101010101" pitchFamily="49" charset="-122"/>
                <a:ea typeface="黑体" panose="02010609060101010101" pitchFamily="49" charset="-122"/>
              </a:rPr>
              <a:t>）强制许可的实施应当主要为了供应国内市场。 </a:t>
            </a:r>
          </a:p>
          <a:p>
            <a:pPr>
              <a:lnSpc>
                <a:spcPct val="170000"/>
              </a:lnSpc>
            </a:pPr>
            <a:endParaRPr lang="zh-CN" altLang="en-US" sz="16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47799" y="1379812"/>
            <a:ext cx="7508333" cy="4862855"/>
          </a:xfrm>
        </p:spPr>
        <p:txBody>
          <a:bodyPr>
            <a:normAutofit/>
          </a:bodyPr>
          <a:lstStyle/>
          <a:p>
            <a:pPr>
              <a:lnSpc>
                <a:spcPct val="200000"/>
              </a:lnSpc>
            </a:pPr>
            <a:r>
              <a:rPr lang="zh-CN" altLang="zh-CN" sz="2400" b="1" dirty="0">
                <a:latin typeface="黑体" panose="02010609060101010101" pitchFamily="49" charset="-122"/>
                <a:ea typeface="黑体" panose="02010609060101010101" pitchFamily="49" charset="-122"/>
              </a:rPr>
              <a:t>（二）因已被认定为垄断行为引发的强制许可</a:t>
            </a:r>
            <a:endParaRPr lang="zh-CN" altLang="zh-CN" sz="2400" dirty="0">
              <a:latin typeface="黑体" panose="02010609060101010101" pitchFamily="49" charset="-122"/>
              <a:ea typeface="黑体" panose="02010609060101010101" pitchFamily="49" charset="-122"/>
            </a:endParaRPr>
          </a:p>
          <a:p>
            <a:pPr algn="just">
              <a:lnSpc>
                <a:spcPct val="200000"/>
              </a:lnSpc>
            </a:pPr>
            <a:r>
              <a:rPr lang="zh-CN" altLang="en-US" sz="18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53</a:t>
            </a:r>
            <a:r>
              <a:rPr lang="zh-CN" altLang="zh-CN" sz="2000" dirty="0">
                <a:latin typeface="黑体" panose="02010609060101010101" pitchFamily="49" charset="-122"/>
                <a:ea typeface="黑体" panose="02010609060101010101" pitchFamily="49" charset="-122"/>
              </a:rPr>
              <a:t>条第</a:t>
            </a: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款规定，专利权人行使专利权的行为被依法认定为垄断行为，为消除或者减少该行为对竞争产生的不利影响的，国务院专利行政部门根据具备实施条件的单位或者个人的申请，可以给予实施发明专利或者实用新型专利的强制许可。</a:t>
            </a:r>
          </a:p>
          <a:p>
            <a:endParaRPr lang="zh-CN" altLang="en-US"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sym typeface="+mn-ea"/>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26381" y="1552824"/>
            <a:ext cx="7705449" cy="4318307"/>
          </a:xfrm>
        </p:spPr>
        <p:txBody>
          <a:bodyPr>
            <a:normAutofit/>
          </a:bodyPr>
          <a:lstStyle/>
          <a:p>
            <a:pPr>
              <a:lnSpc>
                <a:spcPct val="150000"/>
              </a:lnSpc>
            </a:pPr>
            <a:r>
              <a:rPr lang="zh-CN" altLang="en-US"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这种类型的专利权强制许可除了具备实施条件的单位或者个人的申请之外，还需要具备以下条件：</a:t>
            </a:r>
            <a:endParaRPr lang="en-US" altLang="zh-CN" sz="2000" b="1" dirty="0">
              <a:latin typeface="黑体" panose="02010609060101010101" pitchFamily="49" charset="-122"/>
              <a:ea typeface="黑体" panose="02010609060101010101" pitchFamily="49" charset="-122"/>
            </a:endParaRPr>
          </a:p>
          <a:p>
            <a:pPr>
              <a:lnSpc>
                <a:spcPct val="150000"/>
              </a:lnSpc>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zh-CN" sz="2000" dirty="0">
                <a:latin typeface="黑体" panose="02010609060101010101" pitchFamily="49" charset="-122"/>
                <a:ea typeface="黑体" panose="02010609060101010101" pitchFamily="49" charset="-122"/>
              </a:rPr>
              <a:t>）专利权人行使专利权的行为被依法认定为垄断行为。是否构成垄断需要根据《反垄断法》来认定。</a:t>
            </a:r>
            <a:endParaRPr lang="en-US" altLang="zh-CN" sz="2000" dirty="0">
              <a:latin typeface="黑体" panose="02010609060101010101" pitchFamily="49" charset="-122"/>
              <a:ea typeface="黑体" panose="02010609060101010101" pitchFamily="49" charset="-122"/>
            </a:endParaRPr>
          </a:p>
          <a:p>
            <a:pPr>
              <a:lnSpc>
                <a:spcPct val="150000"/>
              </a:lnSpc>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a:t>
            </a:r>
            <a:r>
              <a:rPr lang="zh-CN" altLang="zh-CN" sz="2000" dirty="0">
                <a:latin typeface="黑体" panose="02010609060101010101" pitchFamily="49" charset="-122"/>
                <a:ea typeface="黑体" panose="02010609060101010101" pitchFamily="49" charset="-122"/>
              </a:rPr>
              <a:t>）目的是消除或者减少该行为对竞争产生的不利影响。不利于消除或者减少该行为对竞争产生的不利影响的专利权强制许可申请不应准许。</a:t>
            </a: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03995" y="1100565"/>
            <a:ext cx="7650695" cy="5076398"/>
          </a:xfrm>
        </p:spPr>
        <p:txBody>
          <a:bodyPr/>
          <a:lstStyle/>
          <a:p>
            <a:pPr>
              <a:lnSpc>
                <a:spcPct val="150000"/>
              </a:lnSpc>
            </a:pPr>
            <a:r>
              <a:rPr lang="zh-CN" altLang="zh-CN" sz="2400" b="1" dirty="0">
                <a:latin typeface="黑体" panose="02010609060101010101" pitchFamily="49" charset="-122"/>
                <a:ea typeface="黑体" panose="02010609060101010101" pitchFamily="49" charset="-122"/>
              </a:rPr>
              <a:t>（三）因国家紧急状态或非常情况或为了公共利益目的引发的强制许可</a:t>
            </a:r>
          </a:p>
          <a:p>
            <a:pPr algn="just">
              <a:lnSpc>
                <a:spcPct val="150000"/>
              </a:lnSpc>
            </a:pPr>
            <a:r>
              <a:rPr lang="zh-CN" altLang="en-US"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54</a:t>
            </a:r>
            <a:r>
              <a:rPr lang="zh-CN" altLang="zh-CN" sz="2000" dirty="0">
                <a:latin typeface="黑体" panose="02010609060101010101" pitchFamily="49" charset="-122"/>
                <a:ea typeface="黑体" panose="02010609060101010101" pitchFamily="49" charset="-122"/>
              </a:rPr>
              <a:t>条规定，在国家出现紧急状态或者非常情况下，或者为了公共利益的目的，国务院专利行政部门可以给予实施发明专利或者实用新型专利的强制许可。尽管专利权为民事权利，但专利权毕竟是法律创设的具有法定性的权利，为了公共利益可以临时性地强制许可。</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9" name="菱形 8"/>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63075" y="876072"/>
            <a:ext cx="7891615" cy="5300891"/>
          </a:xfrm>
        </p:spPr>
        <p:txBody>
          <a:bodyPr>
            <a:normAutofit fontScale="62500" lnSpcReduction="20000"/>
          </a:bodyPr>
          <a:lstStyle/>
          <a:p>
            <a:pPr>
              <a:lnSpc>
                <a:spcPct val="210000"/>
              </a:lnSpc>
            </a:pPr>
            <a:r>
              <a:rPr lang="en-US" altLang="zh-CN" sz="3800" b="1" dirty="0">
                <a:latin typeface="黑体" panose="02010609060101010101" pitchFamily="49" charset="-122"/>
                <a:ea typeface="黑体" panose="02010609060101010101" pitchFamily="49" charset="-122"/>
              </a:rPr>
              <a:t>    </a:t>
            </a:r>
            <a:r>
              <a:rPr lang="zh-CN" altLang="zh-CN" sz="3800" b="1" dirty="0">
                <a:latin typeface="黑体" panose="02010609060101010101" pitchFamily="49" charset="-122"/>
                <a:ea typeface="黑体" panose="02010609060101010101" pitchFamily="49" charset="-122"/>
              </a:rPr>
              <a:t>这种类型的专利权强制许可的条件有：</a:t>
            </a:r>
            <a:endParaRPr lang="en-US" altLang="zh-CN" sz="3800" b="1"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）国家出现紧急状态或者非常情况下或者为了公共利益的目的。</a:t>
            </a:r>
            <a:endParaRPr lang="en-US" altLang="zh-CN"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）国务院有关主管部门的建议。这种专利权强制许可不是由有关单位或个人启动的，而是由国务院有关主管部门建议的。</a:t>
            </a:r>
            <a:endParaRPr lang="en-US" altLang="zh-CN"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）国家知识产权局给予其指定的具备实施条件的单位。这种类型的专利权强制许可的实施单位是由国家知识产权局指定的。当然，接受强制许可的单位不仅要具备实施条件，也应当有权决定接受或者不予接受。</a:t>
            </a:r>
            <a:endParaRPr lang="en-US" altLang="zh-CN" dirty="0">
              <a:latin typeface="黑体" panose="02010609060101010101" pitchFamily="49" charset="-122"/>
              <a:ea typeface="黑体" panose="02010609060101010101" pitchFamily="49" charset="-122"/>
            </a:endParaRPr>
          </a:p>
          <a:p>
            <a:pPr algn="just">
              <a:lnSpc>
                <a:spcPct val="21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）强制许可的实施应当主要为了供应国内市场。 </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66250" y="1002007"/>
            <a:ext cx="8488439" cy="5174956"/>
          </a:xfrm>
        </p:spPr>
        <p:txBody>
          <a:bodyPr>
            <a:normAutofit/>
          </a:bodyPr>
          <a:lstStyle/>
          <a:p>
            <a:pPr>
              <a:lnSpc>
                <a:spcPct val="200000"/>
              </a:lnSpc>
            </a:pPr>
            <a:r>
              <a:rPr lang="zh-CN" altLang="zh-CN" sz="2400" b="1" dirty="0">
                <a:latin typeface="黑体" panose="02010609060101010101" pitchFamily="49" charset="-122"/>
                <a:ea typeface="黑体" panose="02010609060101010101" pitchFamily="49" charset="-122"/>
              </a:rPr>
              <a:t>（四）因公共健康而引发的强制许可</a:t>
            </a:r>
            <a:endParaRPr lang="zh-CN" altLang="zh-CN" sz="2400" dirty="0">
              <a:latin typeface="黑体" panose="02010609060101010101" pitchFamily="49" charset="-122"/>
              <a:ea typeface="黑体" panose="02010609060101010101" pitchFamily="49" charset="-122"/>
            </a:endParaRPr>
          </a:p>
          <a:p>
            <a:pPr algn="just">
              <a:lnSpc>
                <a:spcPct val="200000"/>
              </a:lnSpc>
            </a:pPr>
            <a:r>
              <a:rPr lang="zh-CN" altLang="en-US"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55</a:t>
            </a:r>
            <a:r>
              <a:rPr lang="zh-CN" altLang="zh-CN" sz="2000" dirty="0">
                <a:latin typeface="黑体" panose="02010609060101010101" pitchFamily="49" charset="-122"/>
                <a:ea typeface="黑体" panose="02010609060101010101" pitchFamily="49" charset="-122"/>
              </a:rPr>
              <a:t>条规定，为了公共健康目的，对取得专利权的药品，国务院专利行政部门可以给予制造并将其出口到符合中华人民共和国参加的有关国际条约规定的国家或者地区的强制许可。这种类型的专利权强制许可是根据世界贸易组织《关于</a:t>
            </a:r>
            <a:r>
              <a:rPr lang="en-US" altLang="zh-CN" sz="2000" dirty="0">
                <a:latin typeface="黑体" panose="02010609060101010101" pitchFamily="49" charset="-122"/>
                <a:ea typeface="黑体" panose="02010609060101010101" pitchFamily="49" charset="-122"/>
              </a:rPr>
              <a:t>TRIPs</a:t>
            </a:r>
            <a:r>
              <a:rPr lang="zh-CN" altLang="zh-CN" sz="2000" dirty="0">
                <a:latin typeface="黑体" panose="02010609060101010101" pitchFamily="49" charset="-122"/>
                <a:ea typeface="黑体" panose="02010609060101010101" pitchFamily="49" charset="-122"/>
              </a:rPr>
              <a:t>协定与公共健康的宣言》（即《多哈宣言》）以来的多个文件而制定的，这些文件允许因公共健康问题而对专利药品颁发强制许可证。</a:t>
            </a:r>
          </a:p>
          <a:p>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65959" y="865121"/>
            <a:ext cx="8088731" cy="5311842"/>
          </a:xfrm>
        </p:spPr>
        <p:txBody>
          <a:bodyPr>
            <a:normAutofit fontScale="70000" lnSpcReduction="20000"/>
          </a:bodyPr>
          <a:lstStyle/>
          <a:p>
            <a:pPr algn="just">
              <a:lnSpc>
                <a:spcPct val="160000"/>
              </a:lnSpc>
            </a:pPr>
            <a:r>
              <a:rPr lang="en-US" altLang="zh-CN" b="1" dirty="0">
                <a:latin typeface="黑体" panose="02010609060101010101" pitchFamily="49" charset="-122"/>
                <a:ea typeface="黑体" panose="02010609060101010101" pitchFamily="49" charset="-122"/>
              </a:rPr>
              <a:t>    </a:t>
            </a:r>
            <a:r>
              <a:rPr lang="zh-CN" altLang="zh-CN" b="1" dirty="0">
                <a:latin typeface="黑体" panose="02010609060101010101" pitchFamily="49" charset="-122"/>
                <a:ea typeface="黑体" panose="02010609060101010101" pitchFamily="49" charset="-122"/>
              </a:rPr>
              <a:t>这种类型的强制许可需要满足下列条件：</a:t>
            </a:r>
            <a:endParaRPr lang="en-US" altLang="zh-CN" b="1" dirty="0">
              <a:latin typeface="黑体" panose="02010609060101010101" pitchFamily="49" charset="-122"/>
              <a:ea typeface="黑体" panose="02010609060101010101" pitchFamily="49" charset="-122"/>
            </a:endParaRPr>
          </a:p>
          <a:p>
            <a:pPr algn="just">
              <a:lnSpc>
                <a:spcPct val="16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）公共健康目的。公共健康正是《多哈宣言》以来世界贸易组织的一系列文件旨在解决的问题，这种类型的强制许可只能基于公共健康目的而颁发。</a:t>
            </a:r>
            <a:endParaRPr lang="en-US" altLang="zh-CN" dirty="0">
              <a:latin typeface="黑体" panose="02010609060101010101" pitchFamily="49" charset="-122"/>
              <a:ea typeface="黑体" panose="02010609060101010101" pitchFamily="49" charset="-122"/>
            </a:endParaRPr>
          </a:p>
          <a:p>
            <a:pPr algn="just">
              <a:lnSpc>
                <a:spcPct val="16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）国务院专利行政部门可以颁发，但需具备实施条件的单位请求。《专利法》并未规定这种类型的强制许可需要申请，但是《专利实施强制许可办法》则规定了具备实施条件的单位的请求。</a:t>
            </a:r>
            <a:endParaRPr lang="en-US" altLang="zh-CN" dirty="0">
              <a:latin typeface="黑体" panose="02010609060101010101" pitchFamily="49" charset="-122"/>
              <a:ea typeface="黑体" panose="02010609060101010101" pitchFamily="49" charset="-122"/>
            </a:endParaRPr>
          </a:p>
          <a:p>
            <a:pPr algn="just">
              <a:lnSpc>
                <a:spcPct val="160000"/>
              </a:lnSpc>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药品可以出口，但只能出口到符合中国参加的有关国际条约规定的国家或者地区。这些出口地区包括：最不发达国家或者地区；依照有关国际条约通知世界贸易组织表明希望作为进口方的该组织的发达成员或者发展中成员。</a:t>
            </a:r>
          </a:p>
          <a:p>
            <a:pPr algn="just">
              <a:lnSpc>
                <a:spcPct val="160000"/>
              </a:lnSpc>
            </a:pP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55008" y="947253"/>
            <a:ext cx="8099682" cy="5229710"/>
          </a:xfrm>
        </p:spPr>
        <p:txBody>
          <a:bodyPr>
            <a:normAutofit/>
          </a:bodyPr>
          <a:lstStyle/>
          <a:p>
            <a:pPr>
              <a:lnSpc>
                <a:spcPct val="160000"/>
              </a:lnSpc>
            </a:pPr>
            <a:r>
              <a:rPr lang="zh-CN" altLang="zh-CN" sz="2400" b="1" dirty="0">
                <a:latin typeface="黑体" panose="02010609060101010101" pitchFamily="49" charset="-122"/>
                <a:ea typeface="黑体" panose="02010609060101010101" pitchFamily="49" charset="-122"/>
              </a:rPr>
              <a:t>（五）因依存专利实施而引发的强制许可</a:t>
            </a:r>
            <a:endParaRPr lang="zh-CN" altLang="zh-CN" sz="2400" dirty="0">
              <a:latin typeface="黑体" panose="02010609060101010101" pitchFamily="49" charset="-122"/>
              <a:ea typeface="黑体" panose="02010609060101010101" pitchFamily="49" charset="-122"/>
            </a:endParaRPr>
          </a:p>
          <a:p>
            <a:pPr>
              <a:lnSpc>
                <a:spcPct val="160000"/>
              </a:lnSpc>
            </a:pPr>
            <a:r>
              <a:rPr lang="zh-CN" altLang="en-US" sz="2000"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《专利法》第</a:t>
            </a:r>
            <a:r>
              <a:rPr lang="en-US" altLang="zh-CN" sz="2000" dirty="0">
                <a:latin typeface="黑体" panose="02010609060101010101" pitchFamily="49" charset="-122"/>
                <a:ea typeface="黑体" panose="02010609060101010101" pitchFamily="49" charset="-122"/>
              </a:rPr>
              <a:t>56</a:t>
            </a:r>
            <a:r>
              <a:rPr lang="zh-CN" altLang="zh-CN" sz="2000" dirty="0">
                <a:latin typeface="黑体" panose="02010609060101010101" pitchFamily="49" charset="-122"/>
                <a:ea typeface="黑体" panose="02010609060101010101" pitchFamily="49" charset="-122"/>
              </a:rPr>
              <a:t>条规定，一项取得专利权的发明或者实用新型比前已经取得专利权的发明或者实用新型具有显著经济意义的重大技术进步，其实施又有赖于前一发明或者实用新型的实施的，国务院专利行政部门根据后一专利权人的申请，可以给予实施前一发明或者实用新型的强制许可。这种类型的专利权强制许可是为了充分发挥专利权的效用而颁发的，其目的是为了使那些具有显著经济意义而又依赖于其他专利权的专利权能够充分发挥其效用。</a:t>
            </a:r>
          </a:p>
          <a:p>
            <a:pPr>
              <a:lnSpc>
                <a:spcPct val="160000"/>
              </a:lnSpc>
            </a:pP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菱形 7"/>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85269" y="991056"/>
            <a:ext cx="8269421" cy="5185907"/>
          </a:xfrm>
        </p:spPr>
        <p:txBody>
          <a:bodyPr>
            <a:normAutofit/>
          </a:bodyPr>
          <a:lstStyle/>
          <a:p>
            <a:pPr>
              <a:lnSpc>
                <a:spcPct val="160000"/>
              </a:lnSpc>
            </a:pPr>
            <a:r>
              <a:rPr lang="en-US" altLang="zh-CN" sz="2000" b="1" dirty="0">
                <a:latin typeface="黑体" panose="02010609060101010101" pitchFamily="49" charset="-122"/>
                <a:ea typeface="黑体" panose="02010609060101010101" pitchFamily="49" charset="-122"/>
              </a:rPr>
              <a:t>    </a:t>
            </a:r>
            <a:r>
              <a:rPr lang="zh-CN" altLang="zh-CN" sz="2000" b="1" dirty="0">
                <a:latin typeface="黑体" panose="02010609060101010101" pitchFamily="49" charset="-122"/>
                <a:ea typeface="黑体" panose="02010609060101010101" pitchFamily="49" charset="-122"/>
              </a:rPr>
              <a:t>这种类型的专利权强制许可必须符合以下条件：</a:t>
            </a:r>
            <a:endParaRPr lang="en-US" altLang="zh-CN" sz="2000" b="1"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1</a:t>
            </a:r>
            <a:r>
              <a:rPr lang="zh-CN" altLang="zh-CN" sz="1800" dirty="0">
                <a:latin typeface="黑体" panose="02010609060101010101" pitchFamily="49" charset="-122"/>
                <a:ea typeface="黑体" panose="02010609060101010101" pitchFamily="49" charset="-122"/>
              </a:rPr>
              <a:t>）取得专利权的发明或者实用新型比前已经取得专利权的发明或者实用新型具有显著经济意义的重大技术进步。</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2</a:t>
            </a:r>
            <a:r>
              <a:rPr lang="zh-CN" altLang="zh-CN" sz="1800" dirty="0">
                <a:latin typeface="黑体" panose="02010609060101010101" pitchFamily="49" charset="-122"/>
                <a:ea typeface="黑体" panose="02010609060101010101" pitchFamily="49" charset="-122"/>
              </a:rPr>
              <a:t>）该项专利的实施依赖于前一发明或者实用新型的实施。</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3</a:t>
            </a:r>
            <a:r>
              <a:rPr lang="zh-CN" altLang="zh-CN" sz="1800" dirty="0">
                <a:latin typeface="黑体" panose="02010609060101010101" pitchFamily="49" charset="-122"/>
                <a:ea typeface="黑体" panose="02010609060101010101" pitchFamily="49" charset="-122"/>
              </a:rPr>
              <a:t>）后一专利权人的申请。作为对价，对前一专利权颁发强制许可的，前一专利权人可以请求给予实施后一专利的强制许可。</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4</a:t>
            </a:r>
            <a:r>
              <a:rPr lang="zh-CN" altLang="zh-CN" sz="1800" dirty="0">
                <a:latin typeface="黑体" panose="02010609060101010101" pitchFamily="49" charset="-122"/>
                <a:ea typeface="黑体" panose="02010609060101010101" pitchFamily="49" charset="-122"/>
              </a:rPr>
              <a:t>）以合理的条件请求专利权人许可其实施专利，但未能在合理的时间内获得许可。</a:t>
            </a:r>
            <a:endParaRPr lang="en-US" altLang="zh-CN" sz="1800" dirty="0">
              <a:latin typeface="黑体" panose="02010609060101010101" pitchFamily="49" charset="-122"/>
              <a:ea typeface="黑体" panose="02010609060101010101" pitchFamily="49" charset="-122"/>
            </a:endParaRPr>
          </a:p>
          <a:p>
            <a:pPr>
              <a:lnSpc>
                <a:spcPct val="160000"/>
              </a:lnSpc>
            </a:pPr>
            <a:r>
              <a:rPr lang="en-US" altLang="zh-CN" sz="1800" dirty="0">
                <a:latin typeface="黑体" panose="02010609060101010101" pitchFamily="49" charset="-122"/>
                <a:ea typeface="黑体" panose="02010609060101010101" pitchFamily="49" charset="-122"/>
              </a:rPr>
              <a:t>    </a:t>
            </a:r>
            <a:r>
              <a:rPr lang="zh-CN" altLang="zh-CN"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5</a:t>
            </a:r>
            <a:r>
              <a:rPr lang="zh-CN" altLang="zh-CN" sz="1800" dirty="0">
                <a:latin typeface="黑体" panose="02010609060101010101" pitchFamily="49" charset="-122"/>
                <a:ea typeface="黑体" panose="02010609060101010101" pitchFamily="49" charset="-122"/>
              </a:rPr>
              <a:t>）强制许可的实施应当主要为了供应国内市场。 </a:t>
            </a:r>
          </a:p>
          <a:p>
            <a:pPr>
              <a:lnSpc>
                <a:spcPct val="160000"/>
              </a:lnSpc>
            </a:pPr>
            <a:endParaRPr lang="zh-CN" altLang="en-US" dirty="0">
              <a:latin typeface="黑体" panose="02010609060101010101" pitchFamily="49" charset="-122"/>
              <a:ea typeface="黑体" panose="02010609060101010101" pitchFamily="49" charset="-122"/>
            </a:endParaRPr>
          </a:p>
        </p:txBody>
      </p:sp>
      <p:sp>
        <p:nvSpPr>
          <p:cNvPr id="4"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311371" y="1141854"/>
            <a:ext cx="8234441" cy="4928561"/>
          </a:xfrm>
        </p:spPr>
        <p:txBody>
          <a:bodyPr>
            <a:normAutofit fontScale="32500" lnSpcReduction="20000"/>
          </a:bodyPr>
          <a:lstStyle/>
          <a:p>
            <a:pPr algn="just"/>
            <a:r>
              <a:rPr lang="zh-CN" altLang="zh-CN" sz="8600" b="1" dirty="0">
                <a:solidFill>
                  <a:srgbClr val="ED7D31"/>
                </a:solidFill>
                <a:latin typeface="华文中宋" panose="02010600040101010101" pitchFamily="2" charset="-122"/>
                <a:ea typeface="华文中宋" panose="02010600040101010101" pitchFamily="2" charset="-122"/>
              </a:rPr>
              <a:t>二、专利权强制许可的取得程序和效力</a:t>
            </a:r>
            <a:endParaRPr lang="en-US" altLang="zh-CN" sz="5500" b="1" dirty="0">
              <a:latin typeface="黑体" panose="02010609060101010101" pitchFamily="49" charset="-122"/>
              <a:ea typeface="黑体" panose="02010609060101010101" pitchFamily="49" charset="-122"/>
            </a:endParaRPr>
          </a:p>
          <a:p>
            <a:pPr algn="just"/>
            <a:r>
              <a:rPr lang="en-US" altLang="zh-CN" sz="5500" b="1" dirty="0">
                <a:latin typeface="黑体" panose="02010609060101010101" pitchFamily="49" charset="-122"/>
                <a:ea typeface="黑体" panose="02010609060101010101" pitchFamily="49" charset="-122"/>
              </a:rPr>
              <a:t>    </a:t>
            </a:r>
            <a:r>
              <a:rPr lang="zh-CN" altLang="zh-CN" sz="5500" b="1" dirty="0">
                <a:latin typeface="黑体" panose="02010609060101010101" pitchFamily="49" charset="-122"/>
                <a:ea typeface="黑体" panose="02010609060101010101" pitchFamily="49" charset="-122"/>
              </a:rPr>
              <a:t>（一）强制许可的取得程序</a:t>
            </a: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《专利法》第六章规定了强制许可的基本程序，国家知识产权局颁发的《专利实施强制许可办法》规定了强制许可的具体程序。</a:t>
            </a:r>
            <a:endParaRPr lang="en-US" altLang="zh-CN" sz="4900" dirty="0">
              <a:latin typeface="黑体" panose="02010609060101010101" pitchFamily="49" charset="-122"/>
              <a:ea typeface="黑体" panose="02010609060101010101" pitchFamily="49" charset="-122"/>
            </a:endParaRP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大体来说，获得强制许可的程序包括：</a:t>
            </a:r>
            <a:endParaRPr lang="en-US" altLang="zh-CN" sz="4900" dirty="0">
              <a:latin typeface="黑体" panose="02010609060101010101" pitchFamily="49" charset="-122"/>
              <a:ea typeface="黑体" panose="02010609060101010101" pitchFamily="49" charset="-122"/>
            </a:endParaRP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a:t>
            </a:r>
            <a:r>
              <a:rPr lang="en-US" altLang="zh-CN" sz="4900" dirty="0">
                <a:latin typeface="黑体" panose="02010609060101010101" pitchFamily="49" charset="-122"/>
                <a:ea typeface="黑体" panose="02010609060101010101" pitchFamily="49" charset="-122"/>
              </a:rPr>
              <a:t>1</a:t>
            </a:r>
            <a:r>
              <a:rPr lang="zh-CN" altLang="zh-CN" sz="4900" dirty="0">
                <a:latin typeface="黑体" panose="02010609060101010101" pitchFamily="49" charset="-122"/>
                <a:ea typeface="黑体" panose="02010609060101010101" pitchFamily="49" charset="-122"/>
              </a:rPr>
              <a:t>）请求强制许可的单位或者个人的申请或者国务院有关主管部门的建议。</a:t>
            </a:r>
            <a:endParaRPr lang="en-US" altLang="zh-CN" sz="4900" dirty="0">
              <a:latin typeface="黑体" panose="02010609060101010101" pitchFamily="49" charset="-122"/>
              <a:ea typeface="黑体" panose="02010609060101010101" pitchFamily="49" charset="-122"/>
            </a:endParaRPr>
          </a:p>
          <a:p>
            <a:pPr algn="just">
              <a:lnSpc>
                <a:spcPct val="170000"/>
              </a:lnSpc>
            </a:pPr>
            <a:r>
              <a:rPr lang="en-US" altLang="zh-CN" sz="4900" dirty="0">
                <a:latin typeface="黑体" panose="02010609060101010101" pitchFamily="49" charset="-122"/>
                <a:ea typeface="黑体" panose="02010609060101010101" pitchFamily="49" charset="-122"/>
              </a:rPr>
              <a:t>    </a:t>
            </a:r>
            <a:r>
              <a:rPr lang="zh-CN" altLang="zh-CN" sz="4900" dirty="0">
                <a:latin typeface="黑体" panose="02010609060101010101" pitchFamily="49" charset="-122"/>
                <a:ea typeface="黑体" panose="02010609060101010101" pitchFamily="49" charset="-122"/>
              </a:rPr>
              <a:t>（</a:t>
            </a:r>
            <a:r>
              <a:rPr lang="en-US" altLang="zh-CN" sz="4900" dirty="0">
                <a:latin typeface="黑体" panose="02010609060101010101" pitchFamily="49" charset="-122"/>
                <a:ea typeface="黑体" panose="02010609060101010101" pitchFamily="49" charset="-122"/>
              </a:rPr>
              <a:t>2</a:t>
            </a:r>
            <a:r>
              <a:rPr lang="zh-CN" altLang="zh-CN" sz="4900" dirty="0">
                <a:latin typeface="黑体" panose="02010609060101010101" pitchFamily="49" charset="-122"/>
                <a:ea typeface="黑体" panose="02010609060101010101" pitchFamily="49" charset="-122"/>
              </a:rPr>
              <a:t>）国家知识产权局的审查和决定。国务院专利行政部门作出的给予实施强制许可的决定，应当及时通知专利权人，并予以登记和公告。给予实施强制许可的决定，应当根据强制许可的理由规定实施的范围和时间。</a:t>
            </a:r>
          </a:p>
          <a:p>
            <a:pPr algn="just">
              <a:lnSpc>
                <a:spcPct val="170000"/>
              </a:lnSpc>
            </a:pP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algn="just"/>
            <a:endParaRPr lang="zh-CN" altLang="en-US" dirty="0">
              <a:latin typeface="黑体" panose="02010609060101010101" pitchFamily="49" charset="-122"/>
              <a:ea typeface="黑体" panose="02010609060101010101" pitchFamily="49" charset="-122"/>
            </a:endParaRPr>
          </a:p>
        </p:txBody>
      </p:sp>
      <p:sp>
        <p:nvSpPr>
          <p:cNvPr id="4" name="标题 2"/>
          <p:cNvSpPr>
            <a:spLocks noGrp="1"/>
          </p:cNvSpPr>
          <p:nvPr>
            <p:ph type="title"/>
          </p:nvPr>
        </p:nvSpPr>
        <p:spPr>
          <a:xfrm>
            <a:off x="1508125" y="198438"/>
            <a:ext cx="10425113" cy="595312"/>
          </a:xfrm>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5" name="文本框 4"/>
          <p:cNvSpPr txBox="1"/>
          <p:nvPr/>
        </p:nvSpPr>
        <p:spPr>
          <a:xfrm>
            <a:off x="129492" y="265770"/>
            <a:ext cx="1112805" cy="461665"/>
          </a:xfrm>
          <a:prstGeom prst="rect">
            <a:avLst/>
          </a:prstGeom>
          <a:noFill/>
        </p:spPr>
        <p:txBody>
          <a:bodyPr wrap="none" rtlCol="0">
            <a:spAutoFit/>
          </a:bodyPr>
          <a:lstStyle>
            <a:defPPr>
              <a:defRPr lang="zh-CN"/>
            </a:defPPr>
            <a:lvl1pPr>
              <a:defRPr sz="2400" b="1">
                <a:solidFill>
                  <a:srgbClr val="FA7D00"/>
                </a:solidFill>
                <a:latin typeface="微软雅黑" panose="020B0503020204020204" pitchFamily="34" charset="-122"/>
                <a:ea typeface="微软雅黑" panose="020B0503020204020204" pitchFamily="34" charset="-122"/>
              </a:defRPr>
            </a:lvl1pPr>
          </a:lstStyle>
          <a:p>
            <a:r>
              <a:rPr lang="zh-CN" altLang="en-US" dirty="0">
                <a:latin typeface="黑体" panose="02010609060101010101" pitchFamily="49" charset="-122"/>
                <a:ea typeface="黑体" panose="02010609060101010101" pitchFamily="49" charset="-122"/>
              </a:rPr>
              <a:t>第三节</a:t>
            </a:r>
          </a:p>
        </p:txBody>
      </p:sp>
      <p:sp>
        <p:nvSpPr>
          <p:cNvPr id="6" name="菱形 5"/>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7" name="菱形 6"/>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E4C21F-77E9-40E2-BFC5-A5006F19ED1F}"/>
              </a:ext>
            </a:extLst>
          </p:cNvPr>
          <p:cNvSpPr>
            <a:spLocks noGrp="1"/>
          </p:cNvSpPr>
          <p:nvPr>
            <p:ph idx="1"/>
          </p:nvPr>
        </p:nvSpPr>
        <p:spPr>
          <a:xfrm>
            <a:off x="2592279" y="1344636"/>
            <a:ext cx="8877670" cy="4399216"/>
          </a:xfrm>
        </p:spPr>
        <p:txBody>
          <a:bodyPr/>
          <a:lstStyle/>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产品的形状是指产品所具有的、可以从外部观察到的确定的空间形状。</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对产品形状所提出的改进可以是对产品的三维形态所提出的改进，例如对凸轮形状、刀具形状作出的改进；也可以是对产品的二维形态所提出的改进， 例如对型材的断面形状的改进。</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无确定形状的产品，例如气态、液态、粉末状、颗粒状的物质或材料，其形状不能作为实用新型产品的形状特征。</a:t>
            </a:r>
          </a:p>
          <a:p>
            <a:endParaRPr lang="zh-CN" altLang="en-US" dirty="0"/>
          </a:p>
        </p:txBody>
      </p:sp>
    </p:spTree>
    <p:extLst>
      <p:ext uri="{BB962C8B-B14F-4D97-AF65-F5344CB8AC3E}">
        <p14:creationId xmlns:p14="http://schemas.microsoft.com/office/powerpoint/2010/main" val="38857993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4258" y="198875"/>
            <a:ext cx="1118364" cy="59545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b="1" dirty="0">
                <a:solidFill>
                  <a:srgbClr val="ED7D31"/>
                </a:solidFill>
                <a:latin typeface="黑体" panose="02010609060101010101" pitchFamily="49" charset="-122"/>
                <a:ea typeface="黑体" panose="02010609060101010101" pitchFamily="49" charset="-122"/>
              </a:rPr>
              <a:t>第三节</a:t>
            </a:r>
          </a:p>
        </p:txBody>
      </p:sp>
      <p:sp>
        <p:nvSpPr>
          <p:cNvPr id="2" name="内容占位符 1"/>
          <p:cNvSpPr>
            <a:spLocks noGrp="1"/>
          </p:cNvSpPr>
          <p:nvPr>
            <p:ph idx="1"/>
          </p:nvPr>
        </p:nvSpPr>
        <p:spPr>
          <a:xfrm>
            <a:off x="4029931" y="1357911"/>
            <a:ext cx="7524759" cy="4819052"/>
          </a:xfrm>
        </p:spPr>
        <p:txBody>
          <a:bodyPr>
            <a:normAutofit/>
          </a:bodyPr>
          <a:lstStyle/>
          <a:p>
            <a:pPr>
              <a:lnSpc>
                <a:spcPct val="160000"/>
              </a:lnSpc>
            </a:pPr>
            <a:r>
              <a:rPr lang="zh-CN" altLang="zh-CN" b="1" dirty="0">
                <a:latin typeface="黑体" panose="02010609060101010101" pitchFamily="49" charset="-122"/>
                <a:ea typeface="黑体" panose="02010609060101010101" pitchFamily="49" charset="-122"/>
              </a:rPr>
              <a:t>（二）专利权强制许可的效力</a:t>
            </a:r>
            <a:endParaRPr lang="en-US" altLang="zh-CN" b="1" dirty="0">
              <a:latin typeface="黑体" panose="02010609060101010101" pitchFamily="49" charset="-122"/>
              <a:ea typeface="黑体" panose="02010609060101010101" pitchFamily="49" charset="-122"/>
            </a:endParaRPr>
          </a:p>
          <a:p>
            <a:pPr>
              <a:lnSpc>
                <a:spcPct val="160000"/>
              </a:lnSpc>
            </a:pPr>
            <a:r>
              <a:rPr lang="zh-CN" altLang="en-US" sz="2000" b="1"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取得实施强制许可的单位或者个人不享有独占的实施权，并且无权允许他人实施。取得实施强制许可的单位或者个人应当付给专利权人合理的使用费，或者依照中华人民共和国参加的有关国际条约的规定处理使用费问题。付给使用费的，其数额由双方协商；双方不能达成协议的，由国务院专利行政部门裁决。 </a:t>
            </a:r>
            <a:endParaRPr lang="zh-CN" altLang="zh-CN" sz="24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zh-CN" dirty="0">
                <a:latin typeface="黑体" panose="02010609060101010101" pitchFamily="49" charset="-122"/>
                <a:ea typeface="黑体" panose="02010609060101010101" pitchFamily="49" charset="-122"/>
              </a:rPr>
              <a:t>专利权强制许可</a:t>
            </a:r>
            <a:endParaRPr lang="zh-CN" altLang="en-US" dirty="0">
              <a:latin typeface="黑体" panose="02010609060101010101" pitchFamily="49" charset="-122"/>
              <a:ea typeface="黑体" panose="02010609060101010101" pitchFamily="49" charset="-122"/>
            </a:endParaRPr>
          </a:p>
        </p:txBody>
      </p:sp>
      <p:sp>
        <p:nvSpPr>
          <p:cNvPr id="4" name="菱形 3"/>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1149047"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7325" y="2388871"/>
            <a:ext cx="9277350" cy="1646872"/>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a:t>
            </a:r>
            <a:r>
              <a:rPr lang="zh-CN" altLang="en-US" sz="6000" dirty="0"/>
              <a:t>十二章 专利权的利用</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389718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SimHei" panose="02010609060101010101" pitchFamily="49" charset="-122"/>
                <a:ea typeface="SimHei" panose="02010609060101010101" pitchFamily="49" charset="-122"/>
              </a:rPr>
              <a:t>目录</a:t>
            </a:r>
          </a:p>
        </p:txBody>
      </p:sp>
      <p:sp>
        <p:nvSpPr>
          <p:cNvPr id="19" name="圆角矩形 18"/>
          <p:cNvSpPr/>
          <p:nvPr/>
        </p:nvSpPr>
        <p:spPr>
          <a:xfrm>
            <a:off x="8423978" y="2194815"/>
            <a:ext cx="1170018" cy="496753"/>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20" name="组合 19"/>
          <p:cNvGrpSpPr/>
          <p:nvPr/>
        </p:nvGrpSpPr>
        <p:grpSpPr>
          <a:xfrm>
            <a:off x="2276693" y="2194815"/>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SimHei" panose="02010609060101010101" pitchFamily="49" charset="-122"/>
                  <a:ea typeface="SimHei" panose="02010609060101010101" pitchFamily="49" charset="-122"/>
                </a:rPr>
                <a:t>   专利的实施许可</a:t>
              </a:r>
            </a:p>
          </p:txBody>
        </p:sp>
      </p:grpSp>
      <p:sp>
        <p:nvSpPr>
          <p:cNvPr id="24" name="文本框 23"/>
          <p:cNvSpPr txBox="1"/>
          <p:nvPr/>
        </p:nvSpPr>
        <p:spPr>
          <a:xfrm>
            <a:off x="2357066" y="2213386"/>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25" name="圆角矩形 24"/>
          <p:cNvSpPr/>
          <p:nvPr/>
        </p:nvSpPr>
        <p:spPr>
          <a:xfrm>
            <a:off x="8423978" y="2835791"/>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26" name="组合 25"/>
          <p:cNvGrpSpPr/>
          <p:nvPr/>
        </p:nvGrpSpPr>
        <p:grpSpPr>
          <a:xfrm>
            <a:off x="2276693" y="2834194"/>
            <a:ext cx="6373086" cy="495954"/>
            <a:chOff x="3870041" y="1790195"/>
            <a:chExt cx="6373086" cy="495954"/>
          </a:xfrm>
        </p:grpSpPr>
        <p:sp>
          <p:nvSpPr>
            <p:cNvPr id="27" name="圆角矩形 26"/>
            <p:cNvSpPr/>
            <p:nvPr/>
          </p:nvSpPr>
          <p:spPr>
            <a:xfrm>
              <a:off x="3870041" y="1810216"/>
              <a:ext cx="1108364" cy="461665"/>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28" name="矩形 27"/>
            <p:cNvSpPr/>
            <p:nvPr/>
          </p:nvSpPr>
          <p:spPr>
            <a:xfrm>
              <a:off x="4655427" y="1810216"/>
              <a:ext cx="402983" cy="461665"/>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29" name="矩形 28"/>
            <p:cNvSpPr/>
            <p:nvPr/>
          </p:nvSpPr>
          <p:spPr>
            <a:xfrm>
              <a:off x="5163131" y="1790195"/>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SimHei" panose="02010609060101010101" pitchFamily="49" charset="-122"/>
                  <a:ea typeface="SimHei" panose="02010609060101010101" pitchFamily="49" charset="-122"/>
                </a:rPr>
                <a:t>   专利权的转让</a:t>
              </a:r>
            </a:p>
          </p:txBody>
        </p:sp>
      </p:grpSp>
      <p:sp>
        <p:nvSpPr>
          <p:cNvPr id="30" name="文本框 29"/>
          <p:cNvSpPr txBox="1"/>
          <p:nvPr/>
        </p:nvSpPr>
        <p:spPr>
          <a:xfrm>
            <a:off x="2347646" y="2851337"/>
            <a:ext cx="1142132"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                </a:t>
            </a:r>
            <a:endParaRPr lang="zh-CN" altLang="en-US" sz="2000" b="1" dirty="0">
              <a:solidFill>
                <a:schemeClr val="bg1"/>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0142812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1186629" cy="4985472"/>
          </a:xfrm>
        </p:spPr>
        <p:txBody>
          <a:bodyPr>
            <a:normAutofit/>
          </a:bodyPr>
          <a:lstStyle/>
          <a:p>
            <a:pPr algn="just">
              <a:lnSpc>
                <a:spcPct val="150000"/>
              </a:lnSpc>
            </a:pPr>
            <a:r>
              <a:rPr lang="en-US" altLang="zh-CN" dirty="0">
                <a:latin typeface="SimHei" panose="02010609060101010101" pitchFamily="49" charset="-122"/>
                <a:ea typeface="SimHei" panose="02010609060101010101" pitchFamily="49" charset="-122"/>
              </a:rPr>
              <a:t>    </a:t>
            </a:r>
          </a:p>
          <a:p>
            <a:pPr algn="just">
              <a:lnSpc>
                <a:spcPct val="150000"/>
              </a:lnSpc>
            </a:pPr>
            <a:r>
              <a:rPr lang="zh-CN" altLang="en-US" b="1" dirty="0">
                <a:latin typeface="SimHei" panose="02010609060101010101" pitchFamily="49" charset="-122"/>
                <a:ea typeface="SimHei" panose="02010609060101010101" pitchFamily="49" charset="-122"/>
              </a:rPr>
              <a:t>    </a:t>
            </a:r>
            <a:r>
              <a:rPr lang="zh-CN" altLang="en-US" sz="2400" b="1" dirty="0">
                <a:latin typeface="SimHei" panose="02010609060101010101" pitchFamily="49" charset="-122"/>
                <a:ea typeface="SimHei" panose="02010609060101010101" pitchFamily="49" charset="-122"/>
              </a:rPr>
              <a:t>本章教学目的</a:t>
            </a:r>
            <a:r>
              <a:rPr lang="zh-CN" altLang="en-US" sz="2400" dirty="0">
                <a:latin typeface="SimHei" panose="02010609060101010101" pitchFamily="49" charset="-122"/>
                <a:ea typeface="SimHei" panose="02010609060101010101" pitchFamily="49" charset="-122"/>
              </a:rPr>
              <a:t>：通过本章的学习，使学生对专利权的实施许可以及转让有比较全面、系统的理解和掌握。</a:t>
            </a:r>
            <a:endParaRPr lang="en-US" altLang="zh-CN" sz="2400" dirty="0">
              <a:latin typeface="SimHei" panose="02010609060101010101" pitchFamily="49" charset="-122"/>
              <a:ea typeface="SimHei" panose="02010609060101010101" pitchFamily="49" charset="-122"/>
            </a:endParaRPr>
          </a:p>
          <a:p>
            <a:pPr indent="630238" algn="just">
              <a:lnSpc>
                <a:spcPct val="150000"/>
              </a:lnSpc>
            </a:pPr>
            <a:r>
              <a:rPr lang="zh-CN" altLang="en-US" sz="2400" b="1" dirty="0">
                <a:latin typeface="SimHei" panose="02010609060101010101" pitchFamily="49" charset="-122"/>
                <a:ea typeface="SimHei" panose="02010609060101010101" pitchFamily="49" charset="-122"/>
              </a:rPr>
              <a:t>本章教学要求</a:t>
            </a:r>
            <a:r>
              <a:rPr lang="zh-CN" altLang="en-US" sz="2400" dirty="0">
                <a:latin typeface="SimHei" panose="02010609060101010101" pitchFamily="49" charset="-122"/>
                <a:ea typeface="SimHei" panose="02010609060101010101" pitchFamily="49" charset="-122"/>
              </a:rPr>
              <a:t>：</a:t>
            </a:r>
            <a:r>
              <a:rPr lang="zh-CN" altLang="zh-CN" sz="2400" dirty="0">
                <a:latin typeface="SimHei" panose="02010609060101010101" pitchFamily="49" charset="-122"/>
                <a:ea typeface="SimHei" panose="02010609060101010101" pitchFamily="49" charset="-122"/>
              </a:rPr>
              <a:t>鉴于专利权质押、信托、作为遗产以及破产财产和前文著作权法的相关制度完全相同，本章不再介绍，而主要介绍最重要且具有专利法的特殊性的合同方式</a:t>
            </a:r>
            <a:r>
              <a:rPr lang="en-US" altLang="zh-CN" sz="2400" dirty="0">
                <a:latin typeface="SimHei" panose="02010609060101010101" pitchFamily="49" charset="-122"/>
                <a:ea typeface="SimHei" panose="02010609060101010101" pitchFamily="49" charset="-122"/>
              </a:rPr>
              <a:t>——</a:t>
            </a:r>
            <a:r>
              <a:rPr lang="zh-CN" altLang="zh-CN" sz="2400" dirty="0">
                <a:latin typeface="SimHei" panose="02010609060101010101" pitchFamily="49" charset="-122"/>
                <a:ea typeface="SimHei" panose="02010609060101010101" pitchFamily="49" charset="-122"/>
              </a:rPr>
              <a:t>专利权利用中的实施许可和转让。</a:t>
            </a: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35261452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1779" y="1673653"/>
            <a:ext cx="10954327" cy="4985472"/>
          </a:xfrm>
        </p:spPr>
        <p:txBody>
          <a:bodyPr>
            <a:normAutofit/>
          </a:bodyPr>
          <a:lstStyle/>
          <a:p>
            <a:pPr>
              <a:lnSpc>
                <a:spcPct val="150000"/>
              </a:lnSpc>
            </a:pPr>
            <a:r>
              <a:rPr lang="zh-CN" altLang="en-US" sz="2400" b="1" dirty="0">
                <a:latin typeface="SimHei" panose="02010609060101010101" pitchFamily="49" charset="-122"/>
                <a:ea typeface="SimHei" panose="02010609060101010101" pitchFamily="49" charset="-122"/>
              </a:rPr>
              <a:t>本章教学的重点、难点：</a:t>
            </a:r>
            <a:r>
              <a:rPr lang="zh-CN" altLang="en-US" sz="2400" dirty="0">
                <a:latin typeface="SimHei" panose="02010609060101010101" pitchFamily="49" charset="-122"/>
                <a:ea typeface="SimHei" panose="02010609060101010101" pitchFamily="49" charset="-122"/>
              </a:rPr>
              <a:t>专利实施许可方式、专利实施许可合同的主要内容、专利实施许可的法律后果、专利权转让的条件及效力。</a:t>
            </a:r>
            <a:endParaRPr lang="zh-CN" altLang="en-US" sz="20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14911174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1536174"/>
            <a:ext cx="10425548" cy="3713517"/>
          </a:xfrm>
          <a:prstGeom prst="rect">
            <a:avLst/>
          </a:prstGeom>
          <a:noFill/>
        </p:spPr>
        <p:txBody>
          <a:bodyPr wrap="square" rtlCol="0">
            <a:spAutoFit/>
          </a:bodyPr>
          <a:lstStyle/>
          <a:p>
            <a:pPr>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专利实施许可是指专利权人在约定的地域、期限和方式的范围内许可他人实施其专利技术并收取或者不收取使用费的专利权实现方式。</a:t>
            </a:r>
            <a:r>
              <a:rPr lang="zh-CN" altLang="zh-CN" sz="2000" dirty="0">
                <a:latin typeface="SimHei" panose="02010609060101010101" pitchFamily="49" charset="-122"/>
                <a:ea typeface="SimHei" panose="02010609060101010101" pitchFamily="49" charset="-122"/>
              </a:rPr>
              <a:t>专利实施许可和专利权的转让不同，专利实施许可仅授予专利技术的使用权，许可方仍拥有专利的所有权，被许可方只获得了专利技术实施的权利，并未拥有专利的所有权。在授予使用权的意义上，专利实施许可类似于民法上的租赁。但因权利对象的不同，专利实施许可又不同于租赁，专利实施许可可以分期限、地域和方式进行。在今天，专利实施许可已经成为专利权人实现其利益的最重要的手段之一，比如，著名的通信技术企业美国高通公司就是一家典型的靠收取专利许可费来盈利的公司，其收取的专利许可费甚至被人们称为“高通税”。</a:t>
            </a:r>
            <a:endParaRPr lang="zh-CN" altLang="zh-CN" sz="2000" b="1" dirty="0">
              <a:latin typeface="SimHei" panose="02010609060101010101" pitchFamily="49" charset="-122"/>
              <a:ea typeface="SimHei"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6556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68067" y="2373028"/>
            <a:ext cx="8489987" cy="2775760"/>
          </a:xfrm>
          <a:prstGeom prst="rect">
            <a:avLst/>
          </a:prstGeom>
          <a:noFill/>
        </p:spPr>
        <p:txBody>
          <a:bodyPr wrap="square" rtlCol="0">
            <a:spAutoFit/>
          </a:bodyPr>
          <a:lstStyle/>
          <a:p>
            <a:pPr>
              <a:lnSpc>
                <a:spcPct val="150000"/>
              </a:lnSpc>
            </a:pPr>
            <a:r>
              <a:rPr lang="zh-CN" altLang="zh-CN" sz="2400" dirty="0">
                <a:latin typeface="SimHei" panose="02010609060101010101" pitchFamily="49" charset="-122"/>
                <a:ea typeface="SimHei" panose="02010609060101010101" pitchFamily="49" charset="-122"/>
              </a:rPr>
              <a:t>根据不同的标准，专利实施许可方式可以进行不同的分类：　</a:t>
            </a:r>
          </a:p>
          <a:p>
            <a:pPr>
              <a:lnSpc>
                <a:spcPct val="150000"/>
              </a:lnSpc>
            </a:pPr>
            <a:r>
              <a:rPr lang="zh-CN" altLang="zh-CN" sz="2400" dirty="0">
                <a:latin typeface="SimHei" panose="02010609060101010101" pitchFamily="49" charset="-122"/>
                <a:ea typeface="SimHei" panose="02010609060101010101" pitchFamily="49" charset="-122"/>
              </a:rPr>
              <a:t>（一）独占实施许可、排他实施许可与普通实施许可</a:t>
            </a:r>
            <a:endParaRPr lang="en-US" altLang="zh-CN" sz="2400" dirty="0">
              <a:latin typeface="SimHei" panose="02010609060101010101" pitchFamily="49" charset="-122"/>
              <a:ea typeface="SimHei" panose="02010609060101010101" pitchFamily="49" charset="-122"/>
            </a:endParaRPr>
          </a:p>
          <a:p>
            <a:pPr>
              <a:lnSpc>
                <a:spcPct val="150000"/>
              </a:lnSpc>
            </a:pPr>
            <a:r>
              <a:rPr lang="zh-CN" altLang="zh-CN" sz="2400" dirty="0">
                <a:latin typeface="SimHei" panose="02010609060101010101" pitchFamily="49" charset="-122"/>
                <a:ea typeface="SimHei" panose="02010609060101010101" pitchFamily="49" charset="-122"/>
              </a:rPr>
              <a:t>（二）基本许可与分许可</a:t>
            </a:r>
            <a:endParaRPr lang="en-US" altLang="zh-CN" sz="2400" dirty="0">
              <a:latin typeface="SimHei" panose="02010609060101010101" pitchFamily="49" charset="-122"/>
              <a:ea typeface="SimHei" panose="02010609060101010101" pitchFamily="49" charset="-122"/>
            </a:endParaRPr>
          </a:p>
          <a:p>
            <a:pPr>
              <a:lnSpc>
                <a:spcPct val="150000"/>
              </a:lnSpc>
            </a:pPr>
            <a:r>
              <a:rPr lang="zh-CN" altLang="zh-CN" sz="2400" dirty="0">
                <a:latin typeface="SimHei" panose="02010609060101010101" pitchFamily="49" charset="-122"/>
                <a:ea typeface="SimHei" panose="02010609060101010101" pitchFamily="49" charset="-122"/>
              </a:rPr>
              <a:t>（三）单方许可与交叉许可</a:t>
            </a:r>
            <a:endParaRPr lang="en-US" altLang="zh-CN" sz="2400" dirty="0">
              <a:latin typeface="SimHei" panose="02010609060101010101" pitchFamily="49" charset="-122"/>
              <a:ea typeface="SimHei" panose="02010609060101010101" pitchFamily="49" charset="-122"/>
            </a:endParaRPr>
          </a:p>
          <a:p>
            <a:pPr>
              <a:lnSpc>
                <a:spcPct val="150000"/>
              </a:lnSpc>
            </a:pPr>
            <a:r>
              <a:rPr lang="zh-CN" altLang="en-US" sz="2400" dirty="0">
                <a:latin typeface="SimHei" panose="02010609060101010101" pitchFamily="49" charset="-122"/>
                <a:ea typeface="SimHei" panose="02010609060101010101" pitchFamily="49" charset="-122"/>
              </a:rPr>
              <a:t>（四）特别许可</a:t>
            </a:r>
            <a:endParaRPr lang="zh-CN" altLang="zh-CN" sz="2400" dirty="0">
              <a:latin typeface="SimHei" panose="02010609060101010101" pitchFamily="49" charset="-122"/>
              <a:ea typeface="SimHei" panose="02010609060101010101" pitchFamily="49" charset="-122"/>
            </a:endParaRPr>
          </a:p>
        </p:txBody>
      </p:sp>
      <p:sp>
        <p:nvSpPr>
          <p:cNvPr id="7" name="矩形 6"/>
          <p:cNvSpPr/>
          <p:nvPr/>
        </p:nvSpPr>
        <p:spPr>
          <a:xfrm>
            <a:off x="1462863" y="1396522"/>
            <a:ext cx="13387538" cy="584775"/>
          </a:xfrm>
          <a:prstGeom prst="rect">
            <a:avLst/>
          </a:prstGeom>
        </p:spPr>
        <p:txBody>
          <a:bodyPr wrap="square">
            <a:spAutoFit/>
          </a:bodyPr>
          <a:lstStyle/>
          <a:p>
            <a:r>
              <a:rPr lang="zh-CN" altLang="en-US" sz="32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一、专利实施的许可方式</a:t>
            </a:r>
            <a:endParaRPr lang="en-US" altLang="zh-CN" sz="32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00667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2191316"/>
            <a:ext cx="10095863" cy="3251852"/>
          </a:xfrm>
          <a:prstGeom prst="rect">
            <a:avLst/>
          </a:prstGeom>
          <a:noFill/>
        </p:spPr>
        <p:txBody>
          <a:bodyPr wrap="square" rtlCol="0">
            <a:spAutoFit/>
          </a:bodyPr>
          <a:lstStyle/>
          <a:p>
            <a:pPr marL="457200" indent="-457200">
              <a:lnSpc>
                <a:spcPct val="150000"/>
              </a:lnSpc>
              <a:buAutoNum type="arabicPeriod"/>
            </a:pPr>
            <a:r>
              <a:rPr lang="zh-CN" altLang="zh-CN" sz="2000" b="1" dirty="0">
                <a:latin typeface="SimHei" panose="02010609060101010101" pitchFamily="49" charset="-122"/>
                <a:ea typeface="SimHei" panose="02010609060101010101" pitchFamily="49" charset="-122"/>
              </a:rPr>
              <a:t>独占实施许可。</a:t>
            </a:r>
            <a:r>
              <a:rPr lang="en-US" altLang="zh-CN" sz="2000" dirty="0">
                <a:latin typeface="SimHei" panose="02010609060101010101" pitchFamily="49" charset="-122"/>
                <a:ea typeface="SimHei" panose="02010609060101010101" pitchFamily="49" charset="-122"/>
              </a:rPr>
              <a:t>    </a:t>
            </a:r>
          </a:p>
          <a:p>
            <a:pPr>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独占实施许可是指专利权人在约定的地域、期限和方式的范围内，许可他人实施自己的专利技术，此后许可人不仅不得再向第三方许可实施该专利技术，自己也不得再实施该专利技术。采用这种许可方式的专利权人往往是不具备实施能力的纯科研单位、小企业或者个人，由于其本身不具备实施专利技术的条件，实施许可是实现专利利益的基本手段。同时由于专利权人本身没有实施专利技术的条件，并不需要实施专利技术，因此往往能够将专利独占实施许可给他人以获取最大收益。</a:t>
            </a:r>
          </a:p>
        </p:txBody>
      </p:sp>
      <p:sp>
        <p:nvSpPr>
          <p:cNvPr id="7" name="矩形 6"/>
          <p:cNvSpPr/>
          <p:nvPr/>
        </p:nvSpPr>
        <p:spPr>
          <a:xfrm>
            <a:off x="1283183" y="1477951"/>
            <a:ext cx="10784908" cy="523220"/>
          </a:xfrm>
          <a:prstGeom prst="rect">
            <a:avLst/>
          </a:prstGeom>
        </p:spPr>
        <p:txBody>
          <a:bodyPr wrap="square">
            <a:spAutoFit/>
          </a:bodyPr>
          <a:lstStyle/>
          <a:p>
            <a:r>
              <a:rPr lang="zh-CN" altLang="en-US" sz="2800" dirty="0">
                <a:latin typeface="SimHei" panose="02010609060101010101" pitchFamily="49" charset="-122"/>
                <a:ea typeface="SimHei" panose="02010609060101010101" pitchFamily="49" charset="-122"/>
                <a:cs typeface="宋体" panose="02010600030101010101" pitchFamily="2" charset="-122"/>
                <a:sym typeface="+mn-ea"/>
              </a:rPr>
              <a:t>（一）独占实施许可、排他实施许可与普通实施许可</a:t>
            </a:r>
            <a:endParaRPr lang="en-US" altLang="zh-CN" sz="28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55718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1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525007" y="2245907"/>
            <a:ext cx="9776267" cy="2790187"/>
          </a:xfrm>
          <a:prstGeom prst="rect">
            <a:avLst/>
          </a:prstGeom>
          <a:noFill/>
        </p:spPr>
        <p:txBody>
          <a:bodyPr wrap="square" rtlCol="0">
            <a:spAutoFit/>
          </a:bodyPr>
          <a:lstStyle/>
          <a:p>
            <a:pPr>
              <a:lnSpc>
                <a:spcPct val="150000"/>
              </a:lnSpc>
            </a:pPr>
            <a:r>
              <a:rPr lang="en-US" altLang="zh-CN" sz="2000" b="1" dirty="0">
                <a:latin typeface="SimHei" panose="02010609060101010101" pitchFamily="49" charset="-122"/>
                <a:ea typeface="SimHei" panose="02010609060101010101" pitchFamily="49" charset="-122"/>
              </a:rPr>
              <a:t>2. </a:t>
            </a:r>
            <a:r>
              <a:rPr lang="zh-CN" altLang="zh-CN" sz="2000" b="1" dirty="0">
                <a:latin typeface="SimHei" panose="02010609060101010101" pitchFamily="49" charset="-122"/>
                <a:ea typeface="SimHei" panose="02010609060101010101" pitchFamily="49" charset="-122"/>
              </a:rPr>
              <a:t>排他实施许可。</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排他实施许可是指专利权人在约定的地域、期限及方式的范围内，许可他人实施自己的专利技术，自己也可在此范围内实施该专利技术，但不得再许可第三方实施该专利技术。采用这种许可方式的专利权人往往是自己具备一定的实施专利技术的能力，但因其规模相对比较小，并不能充分实施其专利技术，因此他除了自己实施自己的专利技术之外，还充分利用许可的方式许可他人实施其专利技术，以充分获取收益。</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33505BBD-5257-3445-9519-42F0BCCC23E8}"/>
              </a:ext>
            </a:extLst>
          </p:cNvPr>
          <p:cNvSpPr/>
          <p:nvPr/>
        </p:nvSpPr>
        <p:spPr>
          <a:xfrm>
            <a:off x="1283183" y="1477951"/>
            <a:ext cx="10784908" cy="523220"/>
          </a:xfrm>
          <a:prstGeom prst="rect">
            <a:avLst/>
          </a:prstGeom>
        </p:spPr>
        <p:txBody>
          <a:bodyPr wrap="square">
            <a:spAutoFit/>
          </a:bodyPr>
          <a:lstStyle/>
          <a:p>
            <a:r>
              <a:rPr lang="zh-CN" altLang="en-US" sz="2800" dirty="0">
                <a:latin typeface="SimHei" panose="02010609060101010101" pitchFamily="49" charset="-122"/>
                <a:ea typeface="SimHei" panose="02010609060101010101" pitchFamily="49" charset="-122"/>
                <a:cs typeface="宋体" panose="02010600030101010101" pitchFamily="2" charset="-122"/>
                <a:sym typeface="+mn-ea"/>
              </a:rPr>
              <a:t>（一）独占实施许可、排他实施许可与普通实施许可</a:t>
            </a:r>
            <a:endParaRPr lang="en-US" altLang="zh-CN" sz="2800" dirty="0">
              <a:latin typeface="SimHei" panose="02010609060101010101" pitchFamily="49" charset="-122"/>
              <a:ea typeface="SimHei" panose="02010609060101010101" pitchFamily="49" charset="-122"/>
              <a:cs typeface="宋体" panose="02010600030101010101" pitchFamily="2" charset="-122"/>
              <a:sym typeface="+mn-ea"/>
            </a:endParaRPr>
          </a:p>
        </p:txBody>
      </p:sp>
    </p:spTree>
    <p:extLst>
      <p:ext uri="{BB962C8B-B14F-4D97-AF65-F5344CB8AC3E}">
        <p14:creationId xmlns:p14="http://schemas.microsoft.com/office/powerpoint/2010/main" val="318411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64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2264738"/>
            <a:ext cx="9900554" cy="2328523"/>
          </a:xfrm>
          <a:prstGeom prst="rect">
            <a:avLst/>
          </a:prstGeom>
          <a:noFill/>
        </p:spPr>
        <p:txBody>
          <a:bodyPr wrap="square" rtlCol="0">
            <a:spAutoFit/>
          </a:bodyPr>
          <a:lstStyle/>
          <a:p>
            <a:pPr>
              <a:lnSpc>
                <a:spcPct val="150000"/>
              </a:lnSpc>
            </a:pPr>
            <a:r>
              <a:rPr lang="en-US" altLang="zh-CN" sz="2000" dirty="0">
                <a:latin typeface="SimHei" panose="02010609060101010101" pitchFamily="49" charset="-122"/>
                <a:ea typeface="SimHei" panose="02010609060101010101" pitchFamily="49" charset="-122"/>
              </a:rPr>
              <a:t>3. </a:t>
            </a:r>
            <a:r>
              <a:rPr lang="zh-CN" altLang="zh-CN" sz="2000" b="1" dirty="0">
                <a:latin typeface="SimHei" panose="02010609060101010101" pitchFamily="49" charset="-122"/>
                <a:ea typeface="SimHei" panose="02010609060101010101" pitchFamily="49" charset="-122"/>
              </a:rPr>
              <a:t>普通实施许可。</a:t>
            </a:r>
            <a:endParaRPr lang="en-US" altLang="zh-CN" sz="2000" dirty="0">
              <a:latin typeface="SimHei" panose="02010609060101010101" pitchFamily="49" charset="-122"/>
              <a:ea typeface="SimHei" panose="02010609060101010101" pitchFamily="49" charset="-122"/>
            </a:endParaRPr>
          </a:p>
          <a:p>
            <a:pPr>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普通实施许可是指专利权人在约定地域、期限及方式的范围内许可他人实施自己的专利技术，且自己仍可在此范围内实施该专利技术，同时也有权继续在此范围内许可第三方实施该专利技术。当专利技术的市场规模比较大时，专利权人可以采用这种实施许可方式以更充分地获取收益。</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5E72F495-7F60-C849-ABEF-5A2E5AC0E9AD}"/>
              </a:ext>
            </a:extLst>
          </p:cNvPr>
          <p:cNvSpPr/>
          <p:nvPr/>
        </p:nvSpPr>
        <p:spPr>
          <a:xfrm>
            <a:off x="1283183" y="1477951"/>
            <a:ext cx="10784908" cy="523220"/>
          </a:xfrm>
          <a:prstGeom prst="rect">
            <a:avLst/>
          </a:prstGeom>
        </p:spPr>
        <p:txBody>
          <a:bodyPr wrap="square">
            <a:spAutoFit/>
          </a:bodyPr>
          <a:lstStyle/>
          <a:p>
            <a:r>
              <a:rPr lang="zh-CN" altLang="en-US" sz="2800" dirty="0">
                <a:latin typeface="SimHei" panose="02010609060101010101" pitchFamily="49" charset="-122"/>
                <a:ea typeface="SimHei" panose="02010609060101010101" pitchFamily="49" charset="-122"/>
                <a:cs typeface="宋体" panose="02010600030101010101" pitchFamily="2" charset="-122"/>
                <a:sym typeface="+mn-ea"/>
              </a:rPr>
              <a:t>（一）独占实施许可、排他实施许可与普通实施许可</a:t>
            </a:r>
            <a:endParaRPr lang="en-US" altLang="zh-CN" sz="2800" dirty="0">
              <a:latin typeface="SimHei" panose="02010609060101010101" pitchFamily="49" charset="-122"/>
              <a:ea typeface="SimHei" panose="02010609060101010101" pitchFamily="49" charset="-122"/>
              <a:cs typeface="宋体" panose="02010600030101010101" pitchFamily="2" charset="-122"/>
              <a:sym typeface="+mn-ea"/>
            </a:endParaRPr>
          </a:p>
        </p:txBody>
      </p:sp>
    </p:spTree>
    <p:extLst>
      <p:ext uri="{BB962C8B-B14F-4D97-AF65-F5344CB8AC3E}">
        <p14:creationId xmlns:p14="http://schemas.microsoft.com/office/powerpoint/2010/main" val="240447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47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AA9F25-6CA0-478D-B769-1FF2D4DFBDB8}"/>
              </a:ext>
            </a:extLst>
          </p:cNvPr>
          <p:cNvSpPr>
            <a:spLocks noGrp="1"/>
          </p:cNvSpPr>
          <p:nvPr>
            <p:ph idx="1"/>
          </p:nvPr>
        </p:nvSpPr>
        <p:spPr>
          <a:xfrm>
            <a:off x="2024110" y="1353514"/>
            <a:ext cx="9534617" cy="4416971"/>
          </a:xfrm>
        </p:spPr>
        <p:txBody>
          <a:bodyPr/>
          <a:lstStyle/>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产品的构造是指产品的各个组成部分的安排、组织和相互关系。</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产品的构造可以是机械构造，也可以是线路构造。机械构造是指构成产品的零部件的相对位置关系、连接关系和必要的机械配合关系等；线路构造是指构成产品的元器件之间的确定的连接关系。</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复合层可以认为是产品的构造，产品的渗碳层、氧化层等属于复合层结构。物质的分子结构、组分、金相结构等不属于实用新型专利给予保护的产品的构造。例如，仅改变焊条药皮组分的电焊条不属于实用新型专利保护的客体。</a:t>
            </a:r>
          </a:p>
          <a:p>
            <a:endParaRPr lang="zh-CN" altLang="en-US" dirty="0"/>
          </a:p>
        </p:txBody>
      </p:sp>
    </p:spTree>
    <p:extLst>
      <p:ext uri="{BB962C8B-B14F-4D97-AF65-F5344CB8AC3E}">
        <p14:creationId xmlns:p14="http://schemas.microsoft.com/office/powerpoint/2010/main" val="8837562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4" y="2141522"/>
            <a:ext cx="10425547" cy="3231654"/>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400" dirty="0">
                <a:latin typeface="SimHei" panose="02010609060101010101" pitchFamily="49" charset="-122"/>
                <a:ea typeface="SimHei" panose="02010609060101010101" pitchFamily="49" charset="-122"/>
              </a:rPr>
              <a:t>根据被许可的权利的来源，专利实施许可可以分为</a:t>
            </a:r>
            <a:r>
              <a:rPr lang="zh-CN" altLang="zh-CN" sz="2400" b="1" dirty="0">
                <a:latin typeface="SimHei" panose="02010609060101010101" pitchFamily="49" charset="-122"/>
                <a:ea typeface="SimHei" panose="02010609060101010101" pitchFamily="49" charset="-122"/>
              </a:rPr>
              <a:t>基本许可</a:t>
            </a:r>
            <a:r>
              <a:rPr lang="zh-CN" altLang="zh-CN" sz="2400" dirty="0">
                <a:latin typeface="SimHei" panose="02010609060101010101" pitchFamily="49" charset="-122"/>
                <a:ea typeface="SimHei" panose="02010609060101010101" pitchFamily="49" charset="-122"/>
              </a:rPr>
              <a:t>和</a:t>
            </a:r>
            <a:r>
              <a:rPr lang="zh-CN" altLang="zh-CN" sz="2400" b="1" dirty="0">
                <a:latin typeface="SimHei" panose="02010609060101010101" pitchFamily="49" charset="-122"/>
                <a:ea typeface="SimHei" panose="02010609060101010101" pitchFamily="49" charset="-122"/>
              </a:rPr>
              <a:t>分许可</a:t>
            </a:r>
            <a:r>
              <a:rPr lang="zh-CN" altLang="zh-CN" sz="2400" dirty="0">
                <a:latin typeface="SimHei" panose="02010609060101010101" pitchFamily="49" charset="-122"/>
                <a:ea typeface="SimHei" panose="02010609060101010101" pitchFamily="49" charset="-122"/>
              </a:rPr>
              <a:t>。前述分类中的独占、排他、普通专利实施许可就是基本许可。基本许可中的被许可方许可他人在一定的范围内实施被许可的专利技术的专利实施许可就是分许可。分许可的前提条件是被许可方有权进一步许可第三方实施该被许可专利技术。</a:t>
            </a:r>
            <a:endParaRPr lang="en-US" altLang="zh-CN" sz="2400" dirty="0">
              <a:latin typeface="SimHei" panose="02010609060101010101" pitchFamily="49" charset="-122"/>
              <a:ea typeface="SimHei" panose="02010609060101010101" pitchFamily="49" charset="-122"/>
            </a:endParaRPr>
          </a:p>
          <a:p>
            <a:endParaRPr lang="en-US" altLang="zh-CN" sz="2400" dirty="0">
              <a:latin typeface="SimHei" panose="02010609060101010101" pitchFamily="49" charset="-122"/>
              <a:ea typeface="SimHei" panose="02010609060101010101" pitchFamily="49" charset="-122"/>
            </a:endParaRPr>
          </a:p>
        </p:txBody>
      </p:sp>
      <p:sp>
        <p:nvSpPr>
          <p:cNvPr id="7" name="矩形 6"/>
          <p:cNvSpPr/>
          <p:nvPr/>
        </p:nvSpPr>
        <p:spPr>
          <a:xfrm>
            <a:off x="1462863" y="1390727"/>
            <a:ext cx="9422255" cy="523220"/>
          </a:xfrm>
          <a:prstGeom prst="rect">
            <a:avLst/>
          </a:prstGeom>
        </p:spPr>
        <p:txBody>
          <a:bodyPr wrap="square">
            <a:spAutoFit/>
          </a:bodyPr>
          <a:lstStyle/>
          <a:p>
            <a:r>
              <a:rPr lang="zh-CN" altLang="en-US" sz="2800" b="1" dirty="0">
                <a:latin typeface="SimHei" panose="02010609060101010101" pitchFamily="49" charset="-122"/>
                <a:ea typeface="SimHei" panose="02010609060101010101" pitchFamily="49" charset="-122"/>
                <a:cs typeface="宋体" panose="02010600030101010101" pitchFamily="2" charset="-122"/>
                <a:sym typeface="+mn-ea"/>
              </a:rPr>
              <a:t>（二）基本许可与分许可</a:t>
            </a:r>
            <a:endParaRPr lang="en-US" altLang="zh-CN" sz="2800" b="1"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66958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4" y="2068750"/>
            <a:ext cx="10425547" cy="3329758"/>
          </a:xfrm>
          <a:prstGeom prst="rect">
            <a:avLst/>
          </a:prstGeom>
          <a:noFill/>
        </p:spPr>
        <p:txBody>
          <a:bodyPr wrap="square" rtlCol="0">
            <a:spAutoFit/>
          </a:bodyPr>
          <a:lstStyle/>
          <a:p>
            <a:pPr algn="just">
              <a:lnSpc>
                <a:spcPct val="150000"/>
              </a:lnSpc>
            </a:pPr>
            <a:r>
              <a:rPr lang="zh-CN" altLang="en-US" sz="2400"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《专利法》第</a:t>
            </a:r>
            <a:r>
              <a:rPr lang="en-US" altLang="zh-CN" sz="2400" b="1" dirty="0">
                <a:latin typeface="SimHei" panose="02010609060101010101" pitchFamily="49" charset="-122"/>
                <a:ea typeface="SimHei" panose="02010609060101010101" pitchFamily="49" charset="-122"/>
              </a:rPr>
              <a:t>12</a:t>
            </a:r>
            <a:r>
              <a:rPr lang="zh-CN" altLang="zh-CN" sz="2400" b="1" dirty="0">
                <a:latin typeface="SimHei" panose="02010609060101010101" pitchFamily="49" charset="-122"/>
                <a:ea typeface="SimHei" panose="02010609060101010101" pitchFamily="49" charset="-122"/>
              </a:rPr>
              <a:t>条后半段规定，“被许可人无权允许合同规定以外的任何单位或者个人实施该专利”</a:t>
            </a:r>
            <a:r>
              <a:rPr lang="zh-CN" altLang="zh-CN" sz="2400" dirty="0">
                <a:latin typeface="SimHei" panose="02010609060101010101" pitchFamily="49" charset="-122"/>
                <a:ea typeface="SimHei" panose="02010609060101010101" pitchFamily="49" charset="-122"/>
              </a:rPr>
              <a:t>，这意味着分许可的许可人通常是没有分许可权的，因此，专利实施许可中的被许可人要获得分许可的权利，必须经许可人的明确授权。鉴于分许可相对于基本许可的从属地位，分许可显然只能在基本许可的基础上进行，在许可实施专利技术的地域、期限、方式等范围方面显然是不能超过基本许可的。</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02231E46-C08C-8741-ADDF-01A98EC693D9}"/>
              </a:ext>
            </a:extLst>
          </p:cNvPr>
          <p:cNvSpPr/>
          <p:nvPr/>
        </p:nvSpPr>
        <p:spPr>
          <a:xfrm>
            <a:off x="1462863" y="1390727"/>
            <a:ext cx="9422255" cy="523220"/>
          </a:xfrm>
          <a:prstGeom prst="rect">
            <a:avLst/>
          </a:prstGeom>
        </p:spPr>
        <p:txBody>
          <a:bodyPr wrap="square">
            <a:spAutoFit/>
          </a:bodyPr>
          <a:lstStyle/>
          <a:p>
            <a:r>
              <a:rPr lang="zh-CN" altLang="en-US" sz="2800" b="1" dirty="0">
                <a:latin typeface="SimHei" panose="02010609060101010101" pitchFamily="49" charset="-122"/>
                <a:ea typeface="SimHei" panose="02010609060101010101" pitchFamily="49" charset="-122"/>
                <a:cs typeface="宋体" panose="02010600030101010101" pitchFamily="2" charset="-122"/>
                <a:sym typeface="+mn-ea"/>
              </a:rPr>
              <a:t>（二）基本许可与分许可</a:t>
            </a:r>
            <a:endParaRPr lang="en-US" altLang="zh-CN" sz="2800" b="1" dirty="0">
              <a:latin typeface="SimHei" panose="02010609060101010101" pitchFamily="49" charset="-122"/>
              <a:ea typeface="SimHei" panose="02010609060101010101" pitchFamily="49" charset="-122"/>
              <a:cs typeface="宋体" panose="02010600030101010101" pitchFamily="2" charset="-122"/>
              <a:sym typeface="+mn-ea"/>
            </a:endParaRPr>
          </a:p>
        </p:txBody>
      </p:sp>
    </p:spTree>
    <p:extLst>
      <p:ext uri="{BB962C8B-B14F-4D97-AF65-F5344CB8AC3E}">
        <p14:creationId xmlns:p14="http://schemas.microsoft.com/office/powerpoint/2010/main" val="407585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61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68067" y="2255879"/>
            <a:ext cx="8489987" cy="3713517"/>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根据许可方与被许可方双方的权利义务状况，专利实施许可可以分为</a:t>
            </a:r>
            <a:r>
              <a:rPr lang="zh-CN" altLang="zh-CN" sz="2000" b="1" dirty="0">
                <a:latin typeface="SimHei" panose="02010609060101010101" pitchFamily="49" charset="-122"/>
                <a:ea typeface="SimHei" panose="02010609060101010101" pitchFamily="49" charset="-122"/>
              </a:rPr>
              <a:t>单方许可</a:t>
            </a:r>
            <a:r>
              <a:rPr lang="zh-CN" altLang="zh-CN" sz="2000" dirty="0">
                <a:latin typeface="SimHei" panose="02010609060101010101" pitchFamily="49" charset="-122"/>
                <a:ea typeface="SimHei" panose="02010609060101010101" pitchFamily="49" charset="-122"/>
              </a:rPr>
              <a:t>与</a:t>
            </a:r>
            <a:r>
              <a:rPr lang="zh-CN" altLang="zh-CN" sz="2000" b="1" dirty="0">
                <a:latin typeface="SimHei" panose="02010609060101010101" pitchFamily="49" charset="-122"/>
                <a:ea typeface="SimHei" panose="02010609060101010101" pitchFamily="49" charset="-122"/>
              </a:rPr>
              <a:t>交叉许可</a:t>
            </a:r>
            <a:r>
              <a:rPr lang="zh-CN" altLang="zh-CN" sz="2000" dirty="0">
                <a:latin typeface="SimHei" panose="02010609060101010101" pitchFamily="49" charset="-122"/>
                <a:ea typeface="SimHei" panose="02010609060101010101" pitchFamily="49" charset="-122"/>
              </a:rPr>
              <a:t>：</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单方许可</a:t>
            </a:r>
            <a:r>
              <a:rPr lang="zh-CN" altLang="zh-CN" sz="2000" dirty="0">
                <a:latin typeface="SimHei" panose="02010609060101010101" pitchFamily="49" charset="-122"/>
                <a:ea typeface="SimHei" panose="02010609060101010101" pitchFamily="49" charset="-122"/>
              </a:rPr>
              <a:t>是指专利实施许可双方中仅仅许可方向被许可方许可专利技术实施的许可方式。</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交叉许可</a:t>
            </a:r>
            <a:r>
              <a:rPr lang="zh-CN" altLang="zh-CN" sz="2000" dirty="0">
                <a:latin typeface="SimHei" panose="02010609060101010101" pitchFamily="49" charset="-122"/>
                <a:ea typeface="SimHei" panose="02010609060101010101" pitchFamily="49" charset="-122"/>
              </a:rPr>
              <a:t>是指专利实施许可双方当事人约定将各自拥有的专利技术相互许可对方实施，实现交叉或者交互许可的许可方式。</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单方许可</a:t>
            </a:r>
            <a:r>
              <a:rPr lang="zh-CN" altLang="zh-CN" sz="2000" dirty="0">
                <a:latin typeface="SimHei" panose="02010609060101010101" pitchFamily="49" charset="-122"/>
                <a:ea typeface="SimHei" panose="02010609060101010101" pitchFamily="49" charset="-122"/>
              </a:rPr>
              <a:t>通常都是有偿的，而</a:t>
            </a:r>
            <a:r>
              <a:rPr lang="zh-CN" altLang="zh-CN" sz="2000" b="1" dirty="0">
                <a:latin typeface="SimHei" panose="02010609060101010101" pitchFamily="49" charset="-122"/>
                <a:ea typeface="SimHei" panose="02010609060101010101" pitchFamily="49" charset="-122"/>
              </a:rPr>
              <a:t>交叉许可</a:t>
            </a:r>
            <a:r>
              <a:rPr lang="zh-CN" altLang="zh-CN" sz="2000" dirty="0">
                <a:latin typeface="SimHei" panose="02010609060101010101" pitchFamily="49" charset="-122"/>
                <a:ea typeface="SimHei" panose="02010609060101010101" pitchFamily="49" charset="-122"/>
              </a:rPr>
              <a:t>通常至少有一方是不需要支付许可费的。</a:t>
            </a:r>
          </a:p>
        </p:txBody>
      </p:sp>
      <p:sp>
        <p:nvSpPr>
          <p:cNvPr id="7" name="矩形 6"/>
          <p:cNvSpPr/>
          <p:nvPr/>
        </p:nvSpPr>
        <p:spPr>
          <a:xfrm>
            <a:off x="1462863" y="1476566"/>
            <a:ext cx="6002649" cy="523220"/>
          </a:xfrm>
          <a:prstGeom prst="rect">
            <a:avLst/>
          </a:prstGeom>
        </p:spPr>
        <p:txBody>
          <a:bodyPr wrap="square">
            <a:spAutoFit/>
          </a:bodyPr>
          <a:lstStyle/>
          <a:p>
            <a:r>
              <a:rPr lang="zh-CN" altLang="en-US" sz="2800" b="1" dirty="0">
                <a:latin typeface="SimHei" panose="02010609060101010101" pitchFamily="49" charset="-122"/>
                <a:ea typeface="SimHei" panose="02010609060101010101" pitchFamily="49" charset="-122"/>
                <a:cs typeface="宋体" panose="02010600030101010101" pitchFamily="2" charset="-122"/>
                <a:sym typeface="+mn-ea"/>
              </a:rPr>
              <a:t>（三）单方许可与交叉许可</a:t>
            </a:r>
            <a:endParaRPr lang="en-US" altLang="zh-CN" sz="2800" b="1"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73817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84CEE66-E900-43E9-9D61-53CF929D0090}"/>
              </a:ext>
            </a:extLst>
          </p:cNvPr>
          <p:cNvSpPr>
            <a:spLocks noGrp="1"/>
          </p:cNvSpPr>
          <p:nvPr>
            <p:ph idx="1"/>
          </p:nvPr>
        </p:nvSpPr>
        <p:spPr>
          <a:xfrm>
            <a:off x="1526960" y="1348128"/>
            <a:ext cx="9800948" cy="4161744"/>
          </a:xfrm>
        </p:spPr>
        <p:txBody>
          <a:bodyPr/>
          <a:lstStyle/>
          <a:p>
            <a:pPr algn="just"/>
            <a:r>
              <a:rPr lang="zh-CN" altLang="en-US" sz="2400" dirty="0">
                <a:latin typeface="SimHei" panose="02010609060101010101" pitchFamily="49" charset="-122"/>
                <a:ea typeface="SimHei" panose="02010609060101010101" pitchFamily="49" charset="-122"/>
              </a:rPr>
              <a:t>（四）特别许可</a:t>
            </a:r>
            <a:endParaRPr lang="en-US" altLang="zh-CN" sz="2400" dirty="0">
              <a:latin typeface="SimHei" panose="02010609060101010101" pitchFamily="49" charset="-122"/>
              <a:ea typeface="SimHei" panose="02010609060101010101" pitchFamily="49" charset="-122"/>
            </a:endParaRPr>
          </a:p>
          <a:p>
            <a:pPr algn="just"/>
            <a:r>
              <a:rPr lang="en-US" altLang="zh-CN" sz="2400" dirty="0">
                <a:latin typeface="SimHei" panose="02010609060101010101" pitchFamily="49" charset="-122"/>
                <a:ea typeface="SimHei" panose="02010609060101010101" pitchFamily="49" charset="-122"/>
              </a:rPr>
              <a:t>    1.</a:t>
            </a:r>
            <a:r>
              <a:rPr lang="zh-CN" altLang="en-US" sz="2400" dirty="0">
                <a:latin typeface="SimHei" panose="02010609060101010101" pitchFamily="49" charset="-122"/>
                <a:ea typeface="SimHei" panose="02010609060101010101" pitchFamily="49" charset="-122"/>
              </a:rPr>
              <a:t>政府指定许可</a:t>
            </a:r>
            <a:endParaRPr lang="en-US" altLang="zh-CN" sz="2400" dirty="0">
              <a:latin typeface="SimHei" panose="02010609060101010101" pitchFamily="49" charset="-122"/>
              <a:ea typeface="SimHei" panose="02010609060101010101" pitchFamily="49" charset="-122"/>
            </a:endParaRPr>
          </a:p>
          <a:p>
            <a:pPr algn="just"/>
            <a:r>
              <a:rPr lang="zh-CN" altLang="en-US" sz="2400" dirty="0">
                <a:latin typeface="SimHei" panose="02010609060101010101" pitchFamily="49" charset="-122"/>
                <a:ea typeface="SimHei" panose="02010609060101010101" pitchFamily="49" charset="-122"/>
              </a:rPr>
              <a:t>    国有企业事业单位的发明专利，对国家利益或者公共利益具有重大意义的，国务院有关主管部门和省、自治区、直辖市人民政府报经国务院批准，可以决定在批准的范围内推广应用，允许指定的单位实施，由实施单位按照国家规定向专利权人支付使用费。</a:t>
            </a:r>
          </a:p>
        </p:txBody>
      </p:sp>
    </p:spTree>
    <p:extLst>
      <p:ext uri="{BB962C8B-B14F-4D97-AF65-F5344CB8AC3E}">
        <p14:creationId xmlns:p14="http://schemas.microsoft.com/office/powerpoint/2010/main" val="3955854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42D8D8-E877-4AB3-9502-31E3C3FE3551}"/>
              </a:ext>
            </a:extLst>
          </p:cNvPr>
          <p:cNvSpPr>
            <a:spLocks noGrp="1"/>
          </p:cNvSpPr>
          <p:nvPr>
            <p:ph idx="1"/>
          </p:nvPr>
        </p:nvSpPr>
        <p:spPr>
          <a:xfrm>
            <a:off x="1455937" y="1202594"/>
            <a:ext cx="9898603" cy="4274928"/>
          </a:xfrm>
        </p:spPr>
        <p:txBody>
          <a:bodyPr/>
          <a:lstStyle/>
          <a:p>
            <a:r>
              <a:rPr lang="en-US" altLang="zh-CN" sz="2400" dirty="0">
                <a:latin typeface="SimHei" panose="02010609060101010101" pitchFamily="49" charset="-122"/>
                <a:ea typeface="SimHei" panose="02010609060101010101" pitchFamily="49" charset="-122"/>
              </a:rPr>
              <a:t>    2.</a:t>
            </a:r>
            <a:r>
              <a:rPr lang="zh-CN" altLang="en-US" sz="2400" dirty="0">
                <a:solidFill>
                  <a:srgbClr val="FF0000"/>
                </a:solidFill>
                <a:latin typeface="SimHei" panose="02010609060101010101" pitchFamily="49" charset="-122"/>
                <a:ea typeface="SimHei" panose="02010609060101010101" pitchFamily="49" charset="-122"/>
              </a:rPr>
              <a:t>开放许可</a:t>
            </a:r>
            <a:endParaRPr lang="en-US" altLang="zh-CN" sz="2400" dirty="0">
              <a:solidFill>
                <a:srgbClr val="FF0000"/>
              </a:solidFill>
              <a:latin typeface="SimHei" panose="02010609060101010101" pitchFamily="49" charset="-122"/>
              <a:ea typeface="SimHei" panose="02010609060101010101" pitchFamily="49" charset="-122"/>
            </a:endParaRPr>
          </a:p>
          <a:p>
            <a:r>
              <a:rPr lang="zh-CN" altLang="en-US" sz="2400" dirty="0">
                <a:latin typeface="SimHei" panose="02010609060101010101" pitchFamily="49" charset="-122"/>
                <a:ea typeface="SimHei" panose="02010609060101010101" pitchFamily="49" charset="-122"/>
              </a:rPr>
              <a:t>    专利权人自愿以书面方式向国务院专利行政部门声明愿意许可任何单位或者个人实施其专利，并明确许可使用费支付方式、标准的，由国务院专利行政部门予以公告，实行开放许可。就实用新型、外观设计专利提出开放许可声明的，应当提供专利权评价报告。</a:t>
            </a:r>
            <a:endParaRPr lang="en-US" altLang="zh-CN" sz="2400" dirty="0">
              <a:latin typeface="SimHei" panose="02010609060101010101" pitchFamily="49" charset="-122"/>
              <a:ea typeface="SimHei" panose="02010609060101010101" pitchFamily="49" charset="-122"/>
            </a:endParaRPr>
          </a:p>
          <a:p>
            <a:r>
              <a:rPr lang="zh-CN" altLang="en-US" sz="2400" dirty="0">
                <a:latin typeface="SimHei" panose="02010609060101010101" pitchFamily="49" charset="-122"/>
                <a:ea typeface="SimHei" panose="02010609060101010101" pitchFamily="49" charset="-122"/>
              </a:rPr>
              <a:t>    专利权人撤回开放许可声明的，应当以书面方式提出，并由国务院专利行政部门予以公告。开放许可声明被公告撤回的，不影响在先给予的开放许可的效力</a:t>
            </a:r>
          </a:p>
        </p:txBody>
      </p:sp>
    </p:spTree>
    <p:extLst>
      <p:ext uri="{BB962C8B-B14F-4D97-AF65-F5344CB8AC3E}">
        <p14:creationId xmlns:p14="http://schemas.microsoft.com/office/powerpoint/2010/main" val="33922154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A50E92-8E60-4F82-AA9E-323CC1957FF9}"/>
              </a:ext>
            </a:extLst>
          </p:cNvPr>
          <p:cNvSpPr>
            <a:spLocks noGrp="1"/>
          </p:cNvSpPr>
          <p:nvPr>
            <p:ph idx="1"/>
          </p:nvPr>
        </p:nvSpPr>
        <p:spPr>
          <a:xfrm>
            <a:off x="1615736" y="1268228"/>
            <a:ext cx="9596761" cy="4126233"/>
          </a:xfrm>
        </p:spPr>
        <p:txBody>
          <a:bodyPr>
            <a:normAutofit lnSpcReduction="10000"/>
          </a:bodyPr>
          <a:lstStyle/>
          <a:p>
            <a:r>
              <a:rPr lang="zh-CN" altLang="en-US" sz="2400" dirty="0">
                <a:latin typeface="SimHei" panose="02010609060101010101" pitchFamily="49" charset="-122"/>
                <a:ea typeface="SimHei" panose="02010609060101010101" pitchFamily="49" charset="-122"/>
              </a:rPr>
              <a:t>    任何单位或者个人有意愿实施开放许可的专利的，以书面方式通知专利权人，并依照公告的许可使用费支付方式、标准支付许可使用费后，即获得专利实施许可。</a:t>
            </a:r>
          </a:p>
          <a:p>
            <a:r>
              <a:rPr lang="zh-CN" altLang="en-US" sz="2400" dirty="0">
                <a:latin typeface="SimHei" panose="02010609060101010101" pitchFamily="49" charset="-122"/>
                <a:ea typeface="SimHei" panose="02010609060101010101" pitchFamily="49" charset="-122"/>
              </a:rPr>
              <a:t>　　开放许可实施期间，对专利权人缴纳专利年费相应给予减免。</a:t>
            </a:r>
          </a:p>
          <a:p>
            <a:r>
              <a:rPr lang="zh-CN" altLang="en-US" sz="2400" dirty="0">
                <a:latin typeface="SimHei" panose="02010609060101010101" pitchFamily="49" charset="-122"/>
                <a:ea typeface="SimHei" panose="02010609060101010101" pitchFamily="49" charset="-122"/>
              </a:rPr>
              <a:t>　　实行开放许可的专利权人可以与被许可人就许可使用费进行协商后给予普通许可，但不得就该专利给予独占或者排他许可。</a:t>
            </a:r>
            <a:endParaRPr lang="en-US" altLang="zh-CN" sz="2400" dirty="0">
              <a:latin typeface="SimHei" panose="02010609060101010101" pitchFamily="49" charset="-122"/>
              <a:ea typeface="SimHei" panose="02010609060101010101" pitchFamily="49" charset="-122"/>
            </a:endParaRPr>
          </a:p>
          <a:p>
            <a:r>
              <a:rPr lang="zh-CN" altLang="en-US" sz="2400" dirty="0">
                <a:latin typeface="SimHei" panose="02010609060101010101" pitchFamily="49" charset="-122"/>
                <a:ea typeface="SimHei" panose="02010609060101010101" pitchFamily="49" charset="-122"/>
              </a:rPr>
              <a:t>    当事人就实施开放许可发生纠纷的，由当事人协商解决；不愿协商或者协商不成的，可以请求国务院专利行政部门进行调解，也可以向人民法院起诉。</a:t>
            </a:r>
          </a:p>
        </p:txBody>
      </p:sp>
    </p:spTree>
    <p:extLst>
      <p:ext uri="{BB962C8B-B14F-4D97-AF65-F5344CB8AC3E}">
        <p14:creationId xmlns:p14="http://schemas.microsoft.com/office/powerpoint/2010/main" val="32747830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2161298"/>
            <a:ext cx="9838411" cy="3713517"/>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《专利法》第</a:t>
            </a:r>
            <a:r>
              <a:rPr lang="en-US" altLang="zh-CN" sz="2000" b="1" dirty="0">
                <a:latin typeface="SimHei" panose="02010609060101010101" pitchFamily="49" charset="-122"/>
                <a:ea typeface="SimHei" panose="02010609060101010101" pitchFamily="49" charset="-122"/>
              </a:rPr>
              <a:t>12</a:t>
            </a:r>
            <a:r>
              <a:rPr lang="zh-CN" altLang="zh-CN" sz="2000" b="1" dirty="0">
                <a:latin typeface="SimHei" panose="02010609060101010101" pitchFamily="49" charset="-122"/>
                <a:ea typeface="SimHei" panose="02010609060101010101" pitchFamily="49" charset="-122"/>
              </a:rPr>
              <a:t>条规定，任何单位或者个人实施他人专利的，应当与专利权人订立实施许可合同。</a:t>
            </a:r>
            <a:r>
              <a:rPr lang="zh-CN" altLang="zh-CN" sz="2000" dirty="0">
                <a:latin typeface="SimHei" panose="02010609060101010101" pitchFamily="49" charset="-122"/>
                <a:ea typeface="SimHei" panose="02010609060101010101" pitchFamily="49" charset="-122"/>
              </a:rPr>
              <a:t>从该规定来看，《专利法》对专利许可合同的形式并无特别要求，专利实施许可合同为不要式合同，口头、书面、电子等形式均可以采用。</a:t>
            </a:r>
            <a:endParaRPr lang="en-US" altLang="zh-CN" sz="2000" dirty="0">
              <a:latin typeface="SimHei" panose="02010609060101010101" pitchFamily="49" charset="-122"/>
              <a:ea typeface="SimHei" panose="02010609060101010101" pitchFamily="49" charset="-122"/>
            </a:endParaRP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根据</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专利法实施细则</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14</a:t>
            </a:r>
            <a:r>
              <a:rPr lang="zh-CN" altLang="en-US" sz="2000" dirty="0">
                <a:latin typeface="SimHei" panose="02010609060101010101" pitchFamily="49" charset="-122"/>
                <a:ea typeface="SimHei" panose="02010609060101010101" pitchFamily="49" charset="-122"/>
              </a:rPr>
              <a:t>条规定，专利权人与他人订立的专利实施许可合同，应当自合同生效之日起</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个月内向国务院专利行政部门</a:t>
            </a:r>
            <a:r>
              <a:rPr lang="zh-CN" altLang="en-US" sz="2000" dirty="0">
                <a:solidFill>
                  <a:srgbClr val="FF0000"/>
                </a:solidFill>
                <a:latin typeface="SimHei" panose="02010609060101010101" pitchFamily="49" charset="-122"/>
                <a:ea typeface="SimHei" panose="02010609060101010101" pitchFamily="49" charset="-122"/>
              </a:rPr>
              <a:t>备案</a:t>
            </a:r>
            <a:r>
              <a:rPr lang="zh-CN" altLang="en-US" sz="2000" dirty="0">
                <a:latin typeface="SimHei" panose="02010609060101010101" pitchFamily="49" charset="-122"/>
                <a:ea typeface="SimHei" panose="02010609060101010101" pitchFamily="49" charset="-122"/>
              </a:rPr>
              <a:t>。</a:t>
            </a:r>
            <a:r>
              <a:rPr lang="zh-CN" altLang="zh-CN" sz="2000" dirty="0">
                <a:latin typeface="SimHei" panose="02010609060101010101" pitchFamily="49" charset="-122"/>
                <a:ea typeface="SimHei" panose="02010609060101010101" pitchFamily="49" charset="-122"/>
              </a:rPr>
              <a:t>根据国家知识产权局</a:t>
            </a:r>
            <a:r>
              <a:rPr lang="en-US" altLang="zh-CN" sz="2000" dirty="0">
                <a:latin typeface="SimHei" panose="02010609060101010101" pitchFamily="49" charset="-122"/>
                <a:ea typeface="SimHei" panose="02010609060101010101" pitchFamily="49" charset="-122"/>
              </a:rPr>
              <a:t>2011</a:t>
            </a:r>
            <a:r>
              <a:rPr lang="zh-CN" altLang="zh-CN" sz="2000" dirty="0">
                <a:latin typeface="SimHei" panose="02010609060101010101" pitchFamily="49" charset="-122"/>
                <a:ea typeface="SimHei" panose="02010609060101010101" pitchFamily="49" charset="-122"/>
              </a:rPr>
              <a:t>年发布的《专利实施许可合同备案办法》第</a:t>
            </a:r>
            <a:r>
              <a:rPr lang="en-US" altLang="zh-CN" sz="2000" dirty="0">
                <a:latin typeface="SimHei" panose="02010609060101010101" pitchFamily="49" charset="-122"/>
                <a:ea typeface="SimHei" panose="02010609060101010101" pitchFamily="49" charset="-122"/>
              </a:rPr>
              <a:t>9</a:t>
            </a:r>
            <a:r>
              <a:rPr lang="zh-CN" altLang="zh-CN" sz="2000" dirty="0">
                <a:latin typeface="SimHei" panose="02010609060101010101" pitchFamily="49" charset="-122"/>
                <a:ea typeface="SimHei" panose="02010609060101010101" pitchFamily="49" charset="-122"/>
              </a:rPr>
              <a:t>条的规定，当事人备案时提交的专利实施许可合同应当包括的内容有：当事人的姓名或者名称、地址；专利权项数以及每项专利权的名称、专利号、申请日、授权公告日；实施许可的种类和期限。</a:t>
            </a:r>
          </a:p>
        </p:txBody>
      </p:sp>
      <p:sp>
        <p:nvSpPr>
          <p:cNvPr id="7" name="矩形 6"/>
          <p:cNvSpPr/>
          <p:nvPr/>
        </p:nvSpPr>
        <p:spPr>
          <a:xfrm>
            <a:off x="1462863" y="1321741"/>
            <a:ext cx="8232282" cy="584775"/>
          </a:xfrm>
          <a:prstGeom prst="rect">
            <a:avLst/>
          </a:prstGeom>
        </p:spPr>
        <p:txBody>
          <a:bodyPr wrap="square">
            <a:spAutoFit/>
          </a:bodyPr>
          <a:lstStyle/>
          <a:p>
            <a:r>
              <a:rPr lang="zh-CN" altLang="en-US" sz="3200" b="1" dirty="0">
                <a:solidFill>
                  <a:srgbClr val="D9793F"/>
                </a:solidFill>
                <a:latin typeface="STZhongsong" panose="02010600040101010101" pitchFamily="2" charset="-122"/>
                <a:ea typeface="STZhongsong" panose="02010600040101010101" pitchFamily="2" charset="-122"/>
                <a:sym typeface="+mn-ea"/>
              </a:rPr>
              <a:t>二</a:t>
            </a:r>
            <a:r>
              <a:rPr lang="zh-CN" altLang="en-US"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、专利实施许可合同的主要内容</a:t>
            </a:r>
            <a:endParaRPr lang="en-US" altLang="zh-CN"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12260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596028" y="2068965"/>
            <a:ext cx="9501059" cy="1866858"/>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专利实施许可合同属于技术合同的一种，根据</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民法典</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合同编</a:t>
            </a:r>
            <a:r>
              <a:rPr lang="zh-CN" altLang="zh-CN"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845</a:t>
            </a:r>
            <a:r>
              <a:rPr lang="zh-CN" altLang="zh-CN" sz="2000" dirty="0">
                <a:latin typeface="SimHei" panose="02010609060101010101" pitchFamily="49" charset="-122"/>
                <a:ea typeface="SimHei" panose="02010609060101010101" pitchFamily="49" charset="-122"/>
              </a:rPr>
              <a:t>条的规定，技术合同的内容一般包括：</a:t>
            </a:r>
            <a:r>
              <a:rPr lang="zh-CN" altLang="en-US" sz="2000" dirty="0">
                <a:latin typeface="SimHei" panose="02010609060101010101" pitchFamily="49" charset="-122"/>
                <a:ea typeface="SimHei" panose="02010609060101010101" pitchFamily="49" charset="-122"/>
              </a:rPr>
              <a:t>项目的名称，标的的内容、范围和要求，履行的计划、地点和方式，技术信息和资料的保密，技术成果的归属和收益的分配办法，验收标准和方法，名词和术语的解释等条款</a:t>
            </a:r>
            <a:r>
              <a:rPr lang="zh-CN" altLang="zh-CN" sz="2000" dirty="0">
                <a:latin typeface="SimHei" panose="02010609060101010101" pitchFamily="49" charset="-122"/>
                <a:ea typeface="SimHei" panose="02010609060101010101" pitchFamily="49" charset="-122"/>
              </a:rPr>
              <a:t>。</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矩形 8">
            <a:extLst>
              <a:ext uri="{FF2B5EF4-FFF2-40B4-BE49-F238E27FC236}">
                <a16:creationId xmlns:a16="http://schemas.microsoft.com/office/drawing/2014/main" id="{628DEDB7-037D-F644-BB9C-608919AA7A80}"/>
              </a:ext>
            </a:extLst>
          </p:cNvPr>
          <p:cNvSpPr/>
          <p:nvPr/>
        </p:nvSpPr>
        <p:spPr>
          <a:xfrm>
            <a:off x="1462863" y="1321741"/>
            <a:ext cx="8232282" cy="584775"/>
          </a:xfrm>
          <a:prstGeom prst="rect">
            <a:avLst/>
          </a:prstGeom>
        </p:spPr>
        <p:txBody>
          <a:bodyPr wrap="square">
            <a:spAutoFit/>
          </a:bodyPr>
          <a:lstStyle/>
          <a:p>
            <a:r>
              <a:rPr lang="zh-CN" altLang="en-US" sz="3200" b="1" dirty="0">
                <a:solidFill>
                  <a:srgbClr val="D9793F"/>
                </a:solidFill>
                <a:latin typeface="STZhongsong" panose="02010600040101010101" pitchFamily="2" charset="-122"/>
                <a:ea typeface="STZhongsong" panose="02010600040101010101" pitchFamily="2" charset="-122"/>
                <a:sym typeface="+mn-ea"/>
              </a:rPr>
              <a:t>二</a:t>
            </a:r>
            <a:r>
              <a:rPr lang="zh-CN" altLang="en-US"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、专利实施许可合同的主要内容</a:t>
            </a:r>
            <a:endParaRPr lang="en-US" altLang="zh-CN" sz="32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Tree>
    <p:extLst>
      <p:ext uri="{BB962C8B-B14F-4D97-AF65-F5344CB8AC3E}">
        <p14:creationId xmlns:p14="http://schemas.microsoft.com/office/powerpoint/2010/main" val="22165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45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专利的实施许可</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237488" y="1696050"/>
            <a:ext cx="10425548" cy="4247317"/>
          </a:xfrm>
          <a:prstGeom prst="rect">
            <a:avLst/>
          </a:prstGeom>
          <a:noFill/>
        </p:spPr>
        <p:txBody>
          <a:bodyPr wrap="square" rtlCol="0">
            <a:spAutoFit/>
          </a:bodyPr>
          <a:lstStyle/>
          <a:p>
            <a:pPr>
              <a:lnSpc>
                <a:spcPct val="150000"/>
              </a:lnSpc>
            </a:pPr>
            <a:r>
              <a:rPr lang="en-US" altLang="zh-CN" sz="2400" b="1"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需要注意的是，不经备案并不影响合同效力，备案仅仅具有证据效力。</a:t>
            </a:r>
            <a:r>
              <a:rPr lang="zh-CN" altLang="zh-CN" sz="2400" dirty="0">
                <a:latin typeface="SimHei" panose="02010609060101010101" pitchFamily="49" charset="-122"/>
                <a:ea typeface="SimHei" panose="02010609060101010101" pitchFamily="49" charset="-122"/>
              </a:rPr>
              <a:t>根据《专利实施许可合同备案办法》的规定，经备案的专利实施许可合同的种类、期限、许可使用费计算方法或者数额等，可以作为管理专利工作的部门对侵权赔偿数额进行调解的参照。根据《最高人民法院关于对诉前停止侵犯专利权行为适用法律问题的若干规定》，专利实施许可合同及其在国务院专利行政部门备案的证明材料可以作为利害关系人申请诉前停止侵犯专利权行为的证据材料。</a:t>
            </a:r>
          </a:p>
          <a:p>
            <a:endParaRPr lang="zh-CN" altLang="zh-CN" dirty="0">
              <a:latin typeface="SimHei" panose="02010609060101010101" pitchFamily="49" charset="-122"/>
              <a:ea typeface="SimHei"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4497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382964" y="1677875"/>
            <a:ext cx="9971576" cy="2775760"/>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专利权的转让是指专利权人收取约定价款将其专利的所有权移转给受让方所有的法律行为。</a:t>
            </a:r>
            <a:r>
              <a:rPr lang="zh-CN" altLang="zh-CN" sz="2400" dirty="0">
                <a:latin typeface="SimHei" panose="02010609060101010101" pitchFamily="49" charset="-122"/>
                <a:ea typeface="SimHei" panose="02010609060101010101" pitchFamily="49" charset="-122"/>
              </a:rPr>
              <a:t>和专利实施许可不同的是，专利权的转让是专利所有权的转移，是专利的全部权利的转移，不能分地域、分期限、分权利内容而转移，国家对专利权转让有更多的限制，比如向外国人转让专利要履行特别手续。</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207940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实用新型</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2108375"/>
            <a:ext cx="7925284" cy="2868093"/>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实用新型与发明的范围不同</a:t>
            </a:r>
            <a:r>
              <a:rPr lang="zh-CN" altLang="en-US" sz="2000" dirty="0">
                <a:latin typeface="SimHei" panose="02010609060101010101" pitchFamily="49" charset="-122"/>
                <a:ea typeface="SimHei" panose="02010609060101010101" pitchFamily="49" charset="-122"/>
              </a:rPr>
              <a:t>，</a:t>
            </a:r>
            <a:r>
              <a:rPr lang="zh-CN" altLang="zh-CN" sz="2000" dirty="0">
                <a:latin typeface="SimHei" panose="02010609060101010101" pitchFamily="49" charset="-122"/>
                <a:ea typeface="SimHei" panose="02010609060101010101" pitchFamily="49" charset="-122"/>
              </a:rPr>
              <a:t>实用新型</a:t>
            </a:r>
            <a:r>
              <a:rPr lang="zh-CN" altLang="en-US" sz="2000" dirty="0">
                <a:latin typeface="SimHei" panose="02010609060101010101" pitchFamily="49" charset="-122"/>
                <a:ea typeface="SimHei" panose="02010609060101010101" pitchFamily="49" charset="-122"/>
              </a:rPr>
              <a:t>只能针对</a:t>
            </a:r>
            <a:r>
              <a:rPr lang="zh-CN" altLang="zh-CN" sz="2000" dirty="0">
                <a:latin typeface="SimHei" panose="02010609060101010101" pitchFamily="49" charset="-122"/>
                <a:ea typeface="SimHei" panose="02010609060101010101" pitchFamily="49" charset="-122"/>
              </a:rPr>
              <a:t>产品。</a:t>
            </a:r>
          </a:p>
          <a:p>
            <a:pPr algn="just">
              <a:lnSpc>
                <a:spcPct val="150000"/>
              </a:lnSpc>
            </a:pPr>
            <a:r>
              <a:rPr lang="en-US" altLang="zh-CN" sz="2000" dirty="0">
                <a:latin typeface="SimHei" panose="02010609060101010101" pitchFamily="49" charset="-122"/>
                <a:ea typeface="SimHei" panose="02010609060101010101" pitchFamily="49" charset="-122"/>
              </a:rPr>
              <a:t>2.</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实用新型必须</a:t>
            </a:r>
            <a:r>
              <a:rPr lang="zh-CN" altLang="en-US" sz="2000" dirty="0">
                <a:latin typeface="SimHei" panose="02010609060101010101" pitchFamily="49" charset="-122"/>
                <a:ea typeface="SimHei" panose="02010609060101010101" pitchFamily="49" charset="-122"/>
              </a:rPr>
              <a:t>体现为</a:t>
            </a:r>
            <a:r>
              <a:rPr lang="zh-CN" altLang="zh-CN" sz="2000" dirty="0">
                <a:latin typeface="SimHei" panose="02010609060101010101" pitchFamily="49" charset="-122"/>
                <a:ea typeface="SimHei" panose="02010609060101010101" pitchFamily="49" charset="-122"/>
              </a:rPr>
              <a:t>确定的形状、固定的构造。</a:t>
            </a:r>
          </a:p>
          <a:p>
            <a:pPr algn="just">
              <a:lnSpc>
                <a:spcPct val="150000"/>
              </a:lnSpc>
            </a:pP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实用新型专利的创造性要求和保护水平较发明专利低。</a:t>
            </a:r>
          </a:p>
          <a:p>
            <a:pPr algn="just">
              <a:lnSpc>
                <a:spcPct val="150000"/>
              </a:lnSpc>
            </a:pPr>
            <a:r>
              <a:rPr lang="en-US" altLang="zh-CN" sz="2000" dirty="0">
                <a:latin typeface="SimHei" panose="02010609060101010101" pitchFamily="49" charset="-122"/>
                <a:ea typeface="SimHei" panose="02010609060101010101" pitchFamily="49" charset="-122"/>
              </a:rPr>
              <a:t>4.</a:t>
            </a: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实用新型专利的审查程序比发明专利简单、快捷</a:t>
            </a:r>
            <a:r>
              <a:rPr lang="zh-CN" altLang="en-US" sz="2000" dirty="0">
                <a:latin typeface="SimHei" panose="02010609060101010101" pitchFamily="49" charset="-122"/>
                <a:ea typeface="SimHei" panose="02010609060101010101" pitchFamily="49" charset="-122"/>
              </a:rPr>
              <a:t>。</a:t>
            </a:r>
            <a:endParaRPr lang="zh-CN"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endParaRPr lang="zh-CN"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954107"/>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实用新型与发明专利的比较 </a:t>
            </a:r>
          </a:p>
          <a:p>
            <a:pPr algn="ctr"/>
            <a:endPar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endParaRP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293424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391301" y="1546959"/>
            <a:ext cx="10425548" cy="4636847"/>
          </a:xfrm>
          <a:prstGeom prst="rect">
            <a:avLst/>
          </a:prstGeom>
          <a:noFill/>
        </p:spPr>
        <p:txBody>
          <a:bodyPr wrap="square" rtlCol="0">
            <a:spAutoFit/>
          </a:bodyPr>
          <a:lstStyle/>
          <a:p>
            <a:pPr algn="just">
              <a:lnSpc>
                <a:spcPct val="150000"/>
              </a:lnSpc>
            </a:pPr>
            <a:r>
              <a:rPr lang="zh-CN" altLang="zh-CN" sz="2000" b="1" dirty="0">
                <a:latin typeface="SimHei" panose="02010609060101010101" pitchFamily="49" charset="-122"/>
                <a:ea typeface="SimHei" panose="02010609060101010101" pitchFamily="49" charset="-122"/>
              </a:rPr>
              <a:t>（一）实体条件</a:t>
            </a: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《专利法》第</a:t>
            </a:r>
            <a:r>
              <a:rPr lang="en-US" altLang="zh-CN" sz="2000" b="1" dirty="0">
                <a:latin typeface="SimHei" panose="02010609060101010101" pitchFamily="49" charset="-122"/>
                <a:ea typeface="SimHei" panose="02010609060101010101" pitchFamily="49" charset="-122"/>
              </a:rPr>
              <a:t>10</a:t>
            </a:r>
            <a:r>
              <a:rPr lang="zh-CN" altLang="zh-CN" sz="2000" b="1" dirty="0">
                <a:latin typeface="SimHei" panose="02010609060101010101" pitchFamily="49" charset="-122"/>
                <a:ea typeface="SimHei" panose="02010609060101010101" pitchFamily="49" charset="-122"/>
              </a:rPr>
              <a:t>条第</a:t>
            </a:r>
            <a:r>
              <a:rPr lang="en-US" altLang="zh-CN" sz="2000" b="1" dirty="0">
                <a:latin typeface="SimHei" panose="02010609060101010101" pitchFamily="49" charset="-122"/>
                <a:ea typeface="SimHei" panose="02010609060101010101" pitchFamily="49" charset="-122"/>
              </a:rPr>
              <a:t>1</a:t>
            </a:r>
            <a:r>
              <a:rPr lang="zh-CN" altLang="zh-CN" sz="2000" b="1" dirty="0">
                <a:latin typeface="SimHei" panose="02010609060101010101" pitchFamily="49" charset="-122"/>
                <a:ea typeface="SimHei" panose="02010609060101010101" pitchFamily="49" charset="-122"/>
              </a:rPr>
              <a:t>款规定，专利申请权和专利权可以转让。</a:t>
            </a:r>
            <a:r>
              <a:rPr lang="zh-CN" altLang="zh-CN" sz="2000" dirty="0">
                <a:latin typeface="SimHei" panose="02010609060101010101" pitchFamily="49" charset="-122"/>
                <a:ea typeface="SimHei" panose="02010609060101010101" pitchFamily="49" charset="-122"/>
              </a:rPr>
              <a:t>当然，这里的专利申请权必须是转让人合法享有的，专利权必须是有效的。我国专利法对专利权转让的转让人和受让人没有特别限定，只要符合民法所规定的具有权利能力和行为能力的民事主体均可以作为转让人和受让人。</a:t>
            </a:r>
          </a:p>
          <a:p>
            <a:pPr algn="just">
              <a:lnSpc>
                <a:spcPct val="150000"/>
              </a:lnSpc>
            </a:pPr>
            <a:r>
              <a:rPr lang="zh-CN" altLang="zh-CN" sz="2000" b="1" dirty="0">
                <a:latin typeface="SimHei" panose="02010609060101010101" pitchFamily="49" charset="-122"/>
                <a:ea typeface="SimHei" panose="02010609060101010101" pitchFamily="49" charset="-122"/>
              </a:rPr>
              <a:t>（二）形式条件</a:t>
            </a:r>
          </a:p>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b="1" dirty="0">
                <a:latin typeface="SimHei" panose="02010609060101010101" pitchFamily="49" charset="-122"/>
                <a:ea typeface="SimHei" panose="02010609060101010101" pitchFamily="49" charset="-122"/>
              </a:rPr>
              <a:t>《专利法》第</a:t>
            </a:r>
            <a:r>
              <a:rPr lang="en-US" altLang="zh-CN" sz="2000" b="1" dirty="0">
                <a:latin typeface="SimHei" panose="02010609060101010101" pitchFamily="49" charset="-122"/>
                <a:ea typeface="SimHei" panose="02010609060101010101" pitchFamily="49" charset="-122"/>
              </a:rPr>
              <a:t>10</a:t>
            </a:r>
            <a:r>
              <a:rPr lang="zh-CN" altLang="zh-CN" sz="2000" b="1" dirty="0">
                <a:latin typeface="SimHei" panose="02010609060101010101" pitchFamily="49" charset="-122"/>
                <a:ea typeface="SimHei" panose="02010609060101010101" pitchFamily="49" charset="-122"/>
              </a:rPr>
              <a:t>条第</a:t>
            </a:r>
            <a:r>
              <a:rPr lang="en-US" altLang="zh-CN" sz="2000" b="1" dirty="0">
                <a:latin typeface="SimHei" panose="02010609060101010101" pitchFamily="49" charset="-122"/>
                <a:ea typeface="SimHei" panose="02010609060101010101" pitchFamily="49" charset="-122"/>
              </a:rPr>
              <a:t>3</a:t>
            </a:r>
            <a:r>
              <a:rPr lang="zh-CN" altLang="zh-CN" sz="2000" b="1" dirty="0">
                <a:latin typeface="SimHei" panose="02010609060101010101" pitchFamily="49" charset="-122"/>
                <a:ea typeface="SimHei" panose="02010609060101010101" pitchFamily="49" charset="-122"/>
              </a:rPr>
              <a:t>款规定，转让专利申请权或者专利权的，当事人应当订立书面合同。</a:t>
            </a:r>
            <a:r>
              <a:rPr lang="zh-CN" altLang="zh-CN" sz="2000" dirty="0">
                <a:latin typeface="SimHei" panose="02010609060101010101" pitchFamily="49" charset="-122"/>
                <a:ea typeface="SimHei" panose="02010609060101010101" pitchFamily="49" charset="-122"/>
              </a:rPr>
              <a:t>这意味着专利权转让合同属于要式合同。根据《</a:t>
            </a:r>
            <a:r>
              <a:rPr lang="zh-CN" altLang="en-US" sz="2000" dirty="0">
                <a:latin typeface="SimHei" panose="02010609060101010101" pitchFamily="49" charset="-122"/>
                <a:ea typeface="SimHei" panose="02010609060101010101" pitchFamily="49" charset="-122"/>
              </a:rPr>
              <a:t>民法典</a:t>
            </a:r>
            <a:r>
              <a:rPr lang="zh-CN"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合同编</a:t>
            </a:r>
            <a:r>
              <a:rPr lang="zh-CN" altLang="zh-CN"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469</a:t>
            </a:r>
            <a:r>
              <a:rPr lang="zh-CN" altLang="zh-CN" sz="2000" dirty="0">
                <a:latin typeface="SimHei" panose="02010609060101010101" pitchFamily="49" charset="-122"/>
                <a:ea typeface="SimHei" panose="02010609060101010101" pitchFamily="49" charset="-122"/>
              </a:rPr>
              <a:t>条规定，书面形式</a:t>
            </a:r>
            <a:r>
              <a:rPr lang="zh-CN" altLang="en-US" sz="2000" dirty="0">
                <a:latin typeface="SimHei" panose="02010609060101010101" pitchFamily="49" charset="-122"/>
                <a:ea typeface="SimHei" panose="02010609060101010101" pitchFamily="49" charset="-122"/>
              </a:rPr>
              <a:t>是合同书、信件、电报、电传、传真等可以有形地表现所载内容的形式。以电子数据交换、电子邮件等方式能够有形地表现所载内容，并可以随时调取查用的数据电文，视为书面形式。</a:t>
            </a:r>
            <a:endParaRPr lang="zh-CN" altLang="zh-CN" sz="2000" dirty="0">
              <a:latin typeface="SimHei" panose="02010609060101010101" pitchFamily="49" charset="-122"/>
              <a:ea typeface="SimHei" panose="02010609060101010101" pitchFamily="49" charset="-122"/>
            </a:endParaRPr>
          </a:p>
        </p:txBody>
      </p:sp>
      <p:sp>
        <p:nvSpPr>
          <p:cNvPr id="7" name="矩形 6"/>
          <p:cNvSpPr/>
          <p:nvPr/>
        </p:nvSpPr>
        <p:spPr>
          <a:xfrm>
            <a:off x="1462863" y="900628"/>
            <a:ext cx="6077805" cy="646331"/>
          </a:xfrm>
          <a:prstGeom prst="rect">
            <a:avLst/>
          </a:prstGeom>
        </p:spPr>
        <p:txBody>
          <a:bodyPr wrap="square">
            <a:spAutoFit/>
          </a:bodyPr>
          <a:lstStyle/>
          <a:p>
            <a:r>
              <a:rPr lang="en-US" altLang="zh-CN" dirty="0">
                <a:latin typeface="STZhongsong" panose="02010600040101010101" pitchFamily="2" charset="-122"/>
                <a:ea typeface="STZhongsong" panose="02010600040101010101" pitchFamily="2" charset="-122"/>
              </a:rPr>
              <a:t> </a:t>
            </a:r>
            <a:r>
              <a:rPr lang="zh-CN" altLang="en-US" sz="3600" dirty="0">
                <a:solidFill>
                  <a:srgbClr val="D9793F"/>
                </a:solidFill>
                <a:latin typeface="STZhongsong" panose="02010600040101010101" pitchFamily="2" charset="-122"/>
                <a:ea typeface="STZhongsong" panose="02010600040101010101" pitchFamily="2" charset="-122"/>
                <a:sym typeface="+mn-ea"/>
              </a:rPr>
              <a:t>一</a:t>
            </a:r>
            <a:r>
              <a:rPr lang="zh-CN" altLang="en-US"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、专利权转让的条件</a:t>
            </a:r>
            <a:endParaRPr lang="en-US" altLang="zh-CN"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39299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1863492"/>
            <a:ext cx="9802900" cy="4267515"/>
          </a:xfrm>
          <a:prstGeom prst="rect">
            <a:avLst/>
          </a:prstGeom>
          <a:noFill/>
        </p:spPr>
        <p:txBody>
          <a:bodyPr wrap="square" rtlCol="0">
            <a:spAutoFit/>
          </a:bodyPr>
          <a:lstStyle/>
          <a:p>
            <a:pPr algn="just">
              <a:lnSpc>
                <a:spcPct val="150000"/>
              </a:lnSpc>
            </a:pP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关于专利权转让的程序，《专利法》第</a:t>
            </a:r>
            <a:r>
              <a:rPr lang="en-US" altLang="zh-CN" sz="2000" dirty="0">
                <a:latin typeface="SimHei" panose="02010609060101010101" pitchFamily="49" charset="-122"/>
                <a:ea typeface="SimHei" panose="02010609060101010101" pitchFamily="49" charset="-122"/>
              </a:rPr>
              <a:t>10</a:t>
            </a:r>
            <a:r>
              <a:rPr lang="zh-CN" altLang="zh-CN" sz="2000" dirty="0">
                <a:latin typeface="SimHei" panose="02010609060101010101" pitchFamily="49" charset="-122"/>
                <a:ea typeface="SimHei" panose="02010609060101010101" pitchFamily="49" charset="-122"/>
              </a:rPr>
              <a:t>条第</a:t>
            </a:r>
            <a:r>
              <a:rPr lang="en-US" altLang="zh-CN" sz="2000" dirty="0">
                <a:latin typeface="SimHei" panose="02010609060101010101" pitchFamily="49" charset="-122"/>
                <a:ea typeface="SimHei" panose="02010609060101010101" pitchFamily="49" charset="-122"/>
              </a:rPr>
              <a:t>3</a:t>
            </a:r>
            <a:r>
              <a:rPr lang="zh-CN" altLang="zh-CN" sz="2000" dirty="0">
                <a:latin typeface="SimHei" panose="02010609060101010101" pitchFamily="49" charset="-122"/>
                <a:ea typeface="SimHei" panose="02010609060101010101" pitchFamily="49" charset="-122"/>
              </a:rPr>
              <a:t>款规定，</a:t>
            </a:r>
            <a:r>
              <a:rPr lang="en-US" altLang="zh-CN"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转让专利申请权或者专利权的，当事人应当订立书面合同，并向国务院专利行政部门登记，由国务院专利行政部门予以公告。专利申请权或者专利权的转让自登记之日起生效。 另外，《专利法》第</a:t>
            </a:r>
            <a:r>
              <a:rPr lang="en-US" altLang="zh-CN" sz="2000" dirty="0">
                <a:latin typeface="SimHei" panose="02010609060101010101" pitchFamily="49" charset="-122"/>
                <a:ea typeface="SimHei" panose="02010609060101010101" pitchFamily="49" charset="-122"/>
              </a:rPr>
              <a:t>10</a:t>
            </a:r>
            <a:r>
              <a:rPr lang="zh-CN" altLang="zh-CN" sz="2000" dirty="0">
                <a:latin typeface="SimHei" panose="02010609060101010101" pitchFamily="49" charset="-122"/>
                <a:ea typeface="SimHei" panose="02010609060101010101" pitchFamily="49" charset="-122"/>
              </a:rPr>
              <a:t>条第</a:t>
            </a:r>
            <a:r>
              <a:rPr lang="en-US" altLang="zh-CN" sz="2000" dirty="0">
                <a:latin typeface="SimHei" panose="02010609060101010101" pitchFamily="49" charset="-122"/>
                <a:ea typeface="SimHei" panose="02010609060101010101" pitchFamily="49" charset="-122"/>
              </a:rPr>
              <a:t>2</a:t>
            </a:r>
            <a:r>
              <a:rPr lang="zh-CN" altLang="zh-CN" sz="2000" dirty="0">
                <a:latin typeface="SimHei" panose="02010609060101010101" pitchFamily="49" charset="-122"/>
                <a:ea typeface="SimHei" panose="02010609060101010101" pitchFamily="49" charset="-122"/>
              </a:rPr>
              <a:t>款</a:t>
            </a:r>
            <a:r>
              <a:rPr lang="zh-CN" altLang="en-US" sz="2000" dirty="0">
                <a:latin typeface="SimHei" panose="02010609060101010101" pitchFamily="49" charset="-122"/>
                <a:ea typeface="SimHei" panose="02010609060101010101" pitchFamily="49" charset="-122"/>
              </a:rPr>
              <a:t>规定</a:t>
            </a:r>
            <a:r>
              <a:rPr lang="zh-CN" altLang="zh-CN" sz="2000" dirty="0">
                <a:latin typeface="SimHei" panose="02010609060101010101" pitchFamily="49" charset="-122"/>
                <a:ea typeface="SimHei" panose="02010609060101010101" pitchFamily="49" charset="-122"/>
              </a:rPr>
              <a:t>中国单位或者个人向外国人、外国企业或者外国其他组织转让专利申请权或者专利权的，应当依照有关法律、行政法规的规定办理手续。</a:t>
            </a:r>
            <a:endParaRPr lang="en-US" altLang="zh-CN" sz="2000" dirty="0">
              <a:latin typeface="SimHei" panose="02010609060101010101" pitchFamily="49" charset="-122"/>
              <a:ea typeface="SimHei" panose="02010609060101010101" pitchFamily="49" charset="-122"/>
            </a:endParaRPr>
          </a:p>
          <a:p>
            <a:pPr algn="just">
              <a:lnSpc>
                <a:spcPct val="150000"/>
              </a:lnSpc>
            </a:pPr>
            <a:r>
              <a:rPr lang="zh-CN" altLang="en-US" sz="1600" dirty="0">
                <a:latin typeface="SimHei" panose="02010609060101010101" pitchFamily="49" charset="-122"/>
                <a:ea typeface="SimHei" panose="02010609060101010101" pitchFamily="49" charset="-122"/>
              </a:rPr>
              <a:t>    </a:t>
            </a:r>
            <a:endParaRPr lang="en-US" altLang="zh-CN" sz="1600" dirty="0">
              <a:latin typeface="SimHei" panose="02010609060101010101" pitchFamily="49" charset="-122"/>
              <a:ea typeface="SimHei" panose="02010609060101010101" pitchFamily="49" charset="-122"/>
            </a:endParaRPr>
          </a:p>
          <a:p>
            <a:pPr algn="just">
              <a:lnSpc>
                <a:spcPct val="150000"/>
              </a:lnSpc>
            </a:pPr>
            <a:r>
              <a:rPr lang="zh-CN" altLang="en-US" sz="1600" dirty="0">
                <a:latin typeface="SimHei" panose="02010609060101010101" pitchFamily="49" charset="-122"/>
                <a:ea typeface="SimHei" panose="02010609060101010101" pitchFamily="49" charset="-122"/>
              </a:rPr>
              <a:t>    国务院外经贸主管部门会同国务院有关部门，制定、调整并公布禁止或者限制出口的技术目录。属于禁止出口的技术，不得出口；属于限制出口的技术，实行许可证管理；未经许可，不得出口。出口属于限制出口的技术，应当向国务院外经贸主管部门提出申请。</a:t>
            </a:r>
            <a:endParaRPr lang="en-US" altLang="zh-CN" sz="1600" dirty="0">
              <a:latin typeface="SimHei" panose="02010609060101010101" pitchFamily="49" charset="-122"/>
              <a:ea typeface="SimHei" panose="02010609060101010101" pitchFamily="49" charset="-122"/>
            </a:endParaRPr>
          </a:p>
          <a:p>
            <a:pPr algn="just">
              <a:lnSpc>
                <a:spcPct val="150000"/>
              </a:lnSpc>
            </a:pP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技术进出口管理条例</a:t>
            </a:r>
            <a:r>
              <a:rPr lang="en-US" altLang="zh-CN" sz="1600" dirty="0">
                <a:latin typeface="SimHei" panose="02010609060101010101" pitchFamily="49" charset="-122"/>
                <a:ea typeface="SimHei" panose="02010609060101010101" pitchFamily="49" charset="-122"/>
              </a:rPr>
              <a: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2020</a:t>
            </a:r>
            <a:r>
              <a:rPr lang="zh-CN" altLang="en-US" sz="16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 </a:t>
            </a:r>
            <a:endParaRPr lang="zh-CN" altLang="zh-CN" sz="2000" dirty="0">
              <a:latin typeface="SimHei" panose="02010609060101010101" pitchFamily="49" charset="-122"/>
              <a:ea typeface="SimHei" panose="02010609060101010101" pitchFamily="49" charset="-122"/>
            </a:endParaRPr>
          </a:p>
        </p:txBody>
      </p:sp>
      <p:sp>
        <p:nvSpPr>
          <p:cNvPr id="7" name="矩形 6"/>
          <p:cNvSpPr/>
          <p:nvPr/>
        </p:nvSpPr>
        <p:spPr>
          <a:xfrm>
            <a:off x="1407204" y="1006232"/>
            <a:ext cx="5827285" cy="646331"/>
          </a:xfrm>
          <a:prstGeom prst="rect">
            <a:avLst/>
          </a:prstGeom>
        </p:spPr>
        <p:txBody>
          <a:bodyPr wrap="square">
            <a:spAutoFit/>
          </a:bodyPr>
          <a:lstStyle/>
          <a:p>
            <a:r>
              <a:rPr lang="en-US" altLang="zh-CN" dirty="0">
                <a:latin typeface="STZhongsong" panose="02010600040101010101" pitchFamily="2" charset="-122"/>
                <a:ea typeface="STZhongsong" panose="02010600040101010101" pitchFamily="2" charset="-122"/>
              </a:rPr>
              <a:t>  </a:t>
            </a:r>
            <a:r>
              <a:rPr lang="zh-CN" altLang="en-US" sz="3600" dirty="0">
                <a:solidFill>
                  <a:srgbClr val="D9793F"/>
                </a:solidFill>
                <a:latin typeface="STZhongsong" panose="02010600040101010101" pitchFamily="2" charset="-122"/>
                <a:ea typeface="STZhongsong" panose="02010600040101010101" pitchFamily="2" charset="-122"/>
                <a:sym typeface="+mn-ea"/>
              </a:rPr>
              <a:t>二</a:t>
            </a:r>
            <a:r>
              <a:rPr lang="zh-CN" altLang="en-US"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、专利权转让的程序</a:t>
            </a:r>
            <a:endParaRPr lang="en-US" altLang="zh-CN"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380192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62863" y="199846"/>
            <a:ext cx="10425548" cy="595457"/>
          </a:xfrm>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 专利权的转让</a:t>
            </a:r>
            <a:endParaRPr lang="zh-CN" altLang="en-US" dirty="0">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1462863" y="1956285"/>
            <a:ext cx="9838411" cy="3329758"/>
          </a:xfrm>
          <a:prstGeom prst="rect">
            <a:avLst/>
          </a:prstGeom>
          <a:noFill/>
        </p:spPr>
        <p:txBody>
          <a:bodyPr wrap="square" rtlCol="0">
            <a:spAutoFit/>
          </a:bodyPr>
          <a:lstStyle/>
          <a:p>
            <a:pPr algn="just">
              <a:lnSpc>
                <a:spcPct val="150000"/>
              </a:lnSpc>
            </a:pPr>
            <a:r>
              <a:rPr lang="en-US" altLang="zh-CN" sz="2400" dirty="0">
                <a:latin typeface="SimHei" panose="02010609060101010101" pitchFamily="49" charset="-122"/>
                <a:ea typeface="SimHei" panose="02010609060101010101" pitchFamily="49" charset="-122"/>
              </a:rPr>
              <a:t>    </a:t>
            </a:r>
            <a:r>
              <a:rPr lang="zh-CN" altLang="zh-CN" sz="2400" b="1" dirty="0">
                <a:latin typeface="SimHei" panose="02010609060101010101" pitchFamily="49" charset="-122"/>
                <a:ea typeface="SimHei" panose="02010609060101010101" pitchFamily="49" charset="-122"/>
              </a:rPr>
              <a:t>专利权转让一经生效，受让人取得专利权人的地位，转让人丧失专利权人的地位。</a:t>
            </a:r>
            <a:r>
              <a:rPr lang="zh-CN" altLang="zh-CN" sz="2400" dirty="0">
                <a:latin typeface="SimHei" panose="02010609060101010101" pitchFamily="49" charset="-122"/>
                <a:ea typeface="SimHei" panose="02010609060101010101" pitchFamily="49" charset="-122"/>
              </a:rPr>
              <a:t>为了稳定已经形成的经济秩序，除非当事人另有规定，专利权转让合同不影响转让方在合同成立前与他人订立的专利实施许可合同的效力。除合同另有约定的以外，原专利实施许可合同所约定的权利义务由受让方承担。另外，在订立专利权转让合同前转让方已实施专利的，除合同另有约定以外，合同生效后，转让方应当停止实施。</a:t>
            </a:r>
          </a:p>
        </p:txBody>
      </p:sp>
      <p:sp>
        <p:nvSpPr>
          <p:cNvPr id="7" name="矩形 6"/>
          <p:cNvSpPr/>
          <p:nvPr/>
        </p:nvSpPr>
        <p:spPr>
          <a:xfrm>
            <a:off x="1462863" y="1141405"/>
            <a:ext cx="5902441" cy="646331"/>
          </a:xfrm>
          <a:prstGeom prst="rect">
            <a:avLst/>
          </a:prstGeom>
        </p:spPr>
        <p:txBody>
          <a:bodyPr wrap="square">
            <a:spAutoFit/>
          </a:bodyPr>
          <a:lstStyle/>
          <a:p>
            <a:r>
              <a:rPr lang="en-US" altLang="zh-CN" dirty="0">
                <a:latin typeface="STZhongsong" panose="02010600040101010101" pitchFamily="2" charset="-122"/>
                <a:ea typeface="STZhongsong" panose="02010600040101010101" pitchFamily="2" charset="-122"/>
              </a:rPr>
              <a:t>  </a:t>
            </a:r>
            <a:r>
              <a:rPr lang="zh-CN" altLang="en-US" sz="3600" dirty="0">
                <a:solidFill>
                  <a:srgbClr val="D9793F"/>
                </a:solidFill>
                <a:latin typeface="STZhongsong" panose="02010600040101010101" pitchFamily="2" charset="-122"/>
                <a:ea typeface="STZhongsong" panose="02010600040101010101" pitchFamily="2" charset="-122"/>
                <a:sym typeface="+mn-ea"/>
              </a:rPr>
              <a:t>三</a:t>
            </a:r>
            <a:r>
              <a:rPr lang="zh-CN" altLang="en-US"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、专利权转让的效力</a:t>
            </a:r>
            <a:endParaRPr lang="en-US" altLang="zh-CN" sz="3600"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Tree>
    <p:extLst>
      <p:ext uri="{BB962C8B-B14F-4D97-AF65-F5344CB8AC3E}">
        <p14:creationId xmlns:p14="http://schemas.microsoft.com/office/powerpoint/2010/main" val="205335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3860" y="1668780"/>
            <a:ext cx="11384280" cy="2401181"/>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第十三章 </a:t>
            </a:r>
            <a:r>
              <a:rPr lang="zh-CN" altLang="en-US" sz="6000" dirty="0"/>
              <a:t>侵害专利权的法律责任</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圆角矩形 95">
            <a:extLst>
              <a:ext uri="{FF2B5EF4-FFF2-40B4-BE49-F238E27FC236}">
                <a16:creationId xmlns:a16="http://schemas.microsoft.com/office/drawing/2014/main" id="{C0F02E94-787D-1F44-B156-07237BD2250E}"/>
              </a:ext>
            </a:extLst>
          </p:cNvPr>
          <p:cNvSpPr/>
          <p:nvPr/>
        </p:nvSpPr>
        <p:spPr>
          <a:xfrm>
            <a:off x="8706199" y="3891350"/>
            <a:ext cx="1156388" cy="487358"/>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SimHei" panose="02010609060101010101" pitchFamily="49" charset="-122"/>
                <a:ea typeface="SimHei" panose="02010609060101010101" pitchFamily="49" charset="-122"/>
              </a:rPr>
              <a:t>目录</a:t>
            </a:r>
          </a:p>
        </p:txBody>
      </p:sp>
      <p:pic>
        <p:nvPicPr>
          <p:cNvPr id="59" name="图片 58">
            <a:extLst>
              <a:ext uri="{FF2B5EF4-FFF2-40B4-BE49-F238E27FC236}">
                <a16:creationId xmlns:a16="http://schemas.microsoft.com/office/drawing/2014/main" id="{843A1EF0-E961-5345-863B-043EF456A1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212791"/>
            <a:ext cx="1336782" cy="1536127"/>
          </a:xfrm>
          <a:prstGeom prst="rect">
            <a:avLst/>
          </a:prstGeom>
        </p:spPr>
      </p:pic>
      <p:sp>
        <p:nvSpPr>
          <p:cNvPr id="60" name="文本框 59">
            <a:extLst>
              <a:ext uri="{FF2B5EF4-FFF2-40B4-BE49-F238E27FC236}">
                <a16:creationId xmlns:a16="http://schemas.microsoft.com/office/drawing/2014/main" id="{7F13DC48-D08E-1B4A-BB84-3F5187D85E06}"/>
              </a:ext>
            </a:extLst>
          </p:cNvPr>
          <p:cNvSpPr txBox="1"/>
          <p:nvPr/>
        </p:nvSpPr>
        <p:spPr>
          <a:xfrm>
            <a:off x="939911" y="1719245"/>
            <a:ext cx="902811" cy="523220"/>
          </a:xfrm>
          <a:prstGeom prst="rect">
            <a:avLst/>
          </a:prstGeom>
          <a:noFill/>
        </p:spPr>
        <p:txBody>
          <a:bodyPr wrap="none" rtlCol="0">
            <a:spAutoFit/>
          </a:bodyPr>
          <a:lstStyle/>
          <a:p>
            <a:r>
              <a:rPr lang="zh-CN" altLang="en-US" sz="2800" b="1" dirty="0">
                <a:solidFill>
                  <a:srgbClr val="FA7D00"/>
                </a:solidFill>
                <a:latin typeface="微软雅黑" panose="020B0503020204020204" pitchFamily="34" charset="-122"/>
                <a:ea typeface="微软雅黑" panose="020B0503020204020204" pitchFamily="34" charset="-122"/>
              </a:rPr>
              <a:t>目录</a:t>
            </a:r>
          </a:p>
        </p:txBody>
      </p:sp>
      <p:sp>
        <p:nvSpPr>
          <p:cNvPr id="61" name="圆角矩形 60">
            <a:extLst>
              <a:ext uri="{FF2B5EF4-FFF2-40B4-BE49-F238E27FC236}">
                <a16:creationId xmlns:a16="http://schemas.microsoft.com/office/drawing/2014/main" id="{B5CF8ED8-74AE-6E4D-BCB3-5674D8DE6B8C}"/>
              </a:ext>
            </a:extLst>
          </p:cNvPr>
          <p:cNvSpPr/>
          <p:nvPr/>
        </p:nvSpPr>
        <p:spPr>
          <a:xfrm>
            <a:off x="8719133" y="1870022"/>
            <a:ext cx="1143454"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0A3C2E9C-2979-0B4D-B4CC-0148ADAA1A50}"/>
              </a:ext>
            </a:extLst>
          </p:cNvPr>
          <p:cNvGrpSpPr/>
          <p:nvPr/>
        </p:nvGrpSpPr>
        <p:grpSpPr>
          <a:xfrm>
            <a:off x="2419938" y="1866827"/>
            <a:ext cx="6373086" cy="495954"/>
            <a:chOff x="3870041" y="1794664"/>
            <a:chExt cx="6373086" cy="495954"/>
          </a:xfrm>
        </p:grpSpPr>
        <p:sp>
          <p:nvSpPr>
            <p:cNvPr id="63" name="圆角矩形 62">
              <a:extLst>
                <a:ext uri="{FF2B5EF4-FFF2-40B4-BE49-F238E27FC236}">
                  <a16:creationId xmlns:a16="http://schemas.microsoft.com/office/drawing/2014/main" id="{89907F54-B1E3-7346-B9EB-9013757E071D}"/>
                </a:ext>
              </a:extLst>
            </p:cNvPr>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64" name="矩形 63">
              <a:extLst>
                <a:ext uri="{FF2B5EF4-FFF2-40B4-BE49-F238E27FC236}">
                  <a16:creationId xmlns:a16="http://schemas.microsoft.com/office/drawing/2014/main" id="{945EF155-A82F-8742-94E2-BB56D491AEAE}"/>
                </a:ext>
              </a:extLst>
            </p:cNvPr>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5" name="矩形 64">
              <a:extLst>
                <a:ext uri="{FF2B5EF4-FFF2-40B4-BE49-F238E27FC236}">
                  <a16:creationId xmlns:a16="http://schemas.microsoft.com/office/drawing/2014/main" id="{6EB91A5F-4419-E24B-992E-9658BEB991CA}"/>
                </a:ext>
              </a:extLst>
            </p:cNvPr>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专利权的保护范围</a:t>
              </a:r>
            </a:p>
          </p:txBody>
        </p:sp>
      </p:grpSp>
      <p:sp>
        <p:nvSpPr>
          <p:cNvPr id="66" name="文本框 65">
            <a:extLst>
              <a:ext uri="{FF2B5EF4-FFF2-40B4-BE49-F238E27FC236}">
                <a16:creationId xmlns:a16="http://schemas.microsoft.com/office/drawing/2014/main" id="{4F381818-BD74-1544-849C-384302A760AB}"/>
              </a:ext>
            </a:extLst>
          </p:cNvPr>
          <p:cNvSpPr txBox="1"/>
          <p:nvPr/>
        </p:nvSpPr>
        <p:spPr>
          <a:xfrm>
            <a:off x="2500311" y="188539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67" name="组合 66">
            <a:extLst>
              <a:ext uri="{FF2B5EF4-FFF2-40B4-BE49-F238E27FC236}">
                <a16:creationId xmlns:a16="http://schemas.microsoft.com/office/drawing/2014/main" id="{077300C2-91F0-E84E-9671-8BD3032C9468}"/>
              </a:ext>
            </a:extLst>
          </p:cNvPr>
          <p:cNvGrpSpPr/>
          <p:nvPr/>
        </p:nvGrpSpPr>
        <p:grpSpPr>
          <a:xfrm>
            <a:off x="2419938" y="2508108"/>
            <a:ext cx="7291775" cy="496621"/>
            <a:chOff x="3870041" y="1793997"/>
            <a:chExt cx="6233063" cy="496621"/>
          </a:xfrm>
        </p:grpSpPr>
        <p:sp>
          <p:nvSpPr>
            <p:cNvPr id="68" name="圆角矩形 67">
              <a:extLst>
                <a:ext uri="{FF2B5EF4-FFF2-40B4-BE49-F238E27FC236}">
                  <a16:creationId xmlns:a16="http://schemas.microsoft.com/office/drawing/2014/main" id="{610BAE50-E33E-994D-A206-DB6092E1B764}"/>
                </a:ext>
              </a:extLst>
            </p:cNvPr>
            <p:cNvSpPr/>
            <p:nvPr/>
          </p:nvSpPr>
          <p:spPr>
            <a:xfrm>
              <a:off x="3870041" y="1794664"/>
              <a:ext cx="998710"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69" name="矩形 68">
              <a:extLst>
                <a:ext uri="{FF2B5EF4-FFF2-40B4-BE49-F238E27FC236}">
                  <a16:creationId xmlns:a16="http://schemas.microsoft.com/office/drawing/2014/main" id="{0E9E55AE-D079-A042-98A9-7EBFB466E2FA}"/>
                </a:ext>
              </a:extLst>
            </p:cNvPr>
            <p:cNvSpPr/>
            <p:nvPr/>
          </p:nvSpPr>
          <p:spPr>
            <a:xfrm>
              <a:off x="4758134" y="1793997"/>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70" name="矩形 69">
              <a:extLst>
                <a:ext uri="{FF2B5EF4-FFF2-40B4-BE49-F238E27FC236}">
                  <a16:creationId xmlns:a16="http://schemas.microsoft.com/office/drawing/2014/main" id="{B595C99E-8EA1-D04F-85B7-F8A2944D9920}"/>
                </a:ext>
              </a:extLst>
            </p:cNvPr>
            <p:cNvSpPr/>
            <p:nvPr/>
          </p:nvSpPr>
          <p:spPr>
            <a:xfrm>
              <a:off x="4998352" y="1794664"/>
              <a:ext cx="5104752"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侵害专利权行为的构成和认定</a:t>
              </a:r>
            </a:p>
          </p:txBody>
        </p:sp>
      </p:grpSp>
      <p:sp>
        <p:nvSpPr>
          <p:cNvPr id="71" name="文本框 70">
            <a:extLst>
              <a:ext uri="{FF2B5EF4-FFF2-40B4-BE49-F238E27FC236}">
                <a16:creationId xmlns:a16="http://schemas.microsoft.com/office/drawing/2014/main" id="{BCC3072B-2AEF-B44D-BFE1-14B06A624826}"/>
              </a:ext>
            </a:extLst>
          </p:cNvPr>
          <p:cNvSpPr txBox="1"/>
          <p:nvPr/>
        </p:nvSpPr>
        <p:spPr>
          <a:xfrm>
            <a:off x="2480287" y="2539829"/>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72" name="圆角矩形 71">
            <a:extLst>
              <a:ext uri="{FF2B5EF4-FFF2-40B4-BE49-F238E27FC236}">
                <a16:creationId xmlns:a16="http://schemas.microsoft.com/office/drawing/2014/main" id="{58C86FDE-92DA-834B-94B5-8B05227E0E2A}"/>
              </a:ext>
            </a:extLst>
          </p:cNvPr>
          <p:cNvSpPr/>
          <p:nvPr/>
        </p:nvSpPr>
        <p:spPr>
          <a:xfrm>
            <a:off x="8706199" y="2502538"/>
            <a:ext cx="1156388" cy="502191"/>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C4178380-596F-324E-AD44-B8BAF1B6C6AE}"/>
              </a:ext>
            </a:extLst>
          </p:cNvPr>
          <p:cNvGrpSpPr/>
          <p:nvPr/>
        </p:nvGrpSpPr>
        <p:grpSpPr>
          <a:xfrm>
            <a:off x="2419938" y="3180689"/>
            <a:ext cx="7291775" cy="496621"/>
            <a:chOff x="3870041" y="1793997"/>
            <a:chExt cx="6233063" cy="496621"/>
          </a:xfrm>
        </p:grpSpPr>
        <p:sp>
          <p:nvSpPr>
            <p:cNvPr id="88" name="圆角矩形 87">
              <a:extLst>
                <a:ext uri="{FF2B5EF4-FFF2-40B4-BE49-F238E27FC236}">
                  <a16:creationId xmlns:a16="http://schemas.microsoft.com/office/drawing/2014/main" id="{FE9EB2DA-F514-1A43-A355-6382EE495483}"/>
                </a:ext>
              </a:extLst>
            </p:cNvPr>
            <p:cNvSpPr/>
            <p:nvPr/>
          </p:nvSpPr>
          <p:spPr>
            <a:xfrm>
              <a:off x="3870041" y="1794664"/>
              <a:ext cx="998710"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89" name="矩形 88">
              <a:extLst>
                <a:ext uri="{FF2B5EF4-FFF2-40B4-BE49-F238E27FC236}">
                  <a16:creationId xmlns:a16="http://schemas.microsoft.com/office/drawing/2014/main" id="{D60C6FB5-ECD8-204D-9DFB-C3EFEA186F35}"/>
                </a:ext>
              </a:extLst>
            </p:cNvPr>
            <p:cNvSpPr/>
            <p:nvPr/>
          </p:nvSpPr>
          <p:spPr>
            <a:xfrm>
              <a:off x="4758134" y="1793997"/>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90" name="矩形 89">
              <a:extLst>
                <a:ext uri="{FF2B5EF4-FFF2-40B4-BE49-F238E27FC236}">
                  <a16:creationId xmlns:a16="http://schemas.microsoft.com/office/drawing/2014/main" id="{59AF5C1D-0E8E-4B45-8F09-1B3E63831329}"/>
                </a:ext>
              </a:extLst>
            </p:cNvPr>
            <p:cNvSpPr/>
            <p:nvPr/>
          </p:nvSpPr>
          <p:spPr>
            <a:xfrm>
              <a:off x="4998352" y="1794664"/>
              <a:ext cx="5104752"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侵害专利权行为的抗辩事由</a:t>
              </a:r>
            </a:p>
          </p:txBody>
        </p:sp>
      </p:grpSp>
      <p:grpSp>
        <p:nvGrpSpPr>
          <p:cNvPr id="91" name="组合 90">
            <a:extLst>
              <a:ext uri="{FF2B5EF4-FFF2-40B4-BE49-F238E27FC236}">
                <a16:creationId xmlns:a16="http://schemas.microsoft.com/office/drawing/2014/main" id="{01CCC734-9EC1-1B40-8377-1CC6F75639DF}"/>
              </a:ext>
            </a:extLst>
          </p:cNvPr>
          <p:cNvGrpSpPr/>
          <p:nvPr/>
        </p:nvGrpSpPr>
        <p:grpSpPr>
          <a:xfrm>
            <a:off x="2419938" y="3891349"/>
            <a:ext cx="7291775" cy="496621"/>
            <a:chOff x="3870041" y="1793997"/>
            <a:chExt cx="6233063" cy="496621"/>
          </a:xfrm>
        </p:grpSpPr>
        <p:sp>
          <p:nvSpPr>
            <p:cNvPr id="92" name="圆角矩形 91">
              <a:extLst>
                <a:ext uri="{FF2B5EF4-FFF2-40B4-BE49-F238E27FC236}">
                  <a16:creationId xmlns:a16="http://schemas.microsoft.com/office/drawing/2014/main" id="{88452F0C-C98B-BF4E-BB8B-491F08BBC5C7}"/>
                </a:ext>
              </a:extLst>
            </p:cNvPr>
            <p:cNvSpPr/>
            <p:nvPr/>
          </p:nvSpPr>
          <p:spPr>
            <a:xfrm>
              <a:off x="3870041" y="1794664"/>
              <a:ext cx="998710"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SimHei" panose="02010609060101010101" pitchFamily="49" charset="-122"/>
                <a:ea typeface="SimHei" panose="02010609060101010101" pitchFamily="49" charset="-122"/>
              </a:endParaRPr>
            </a:p>
          </p:txBody>
        </p:sp>
        <p:sp>
          <p:nvSpPr>
            <p:cNvPr id="93" name="矩形 92">
              <a:extLst>
                <a:ext uri="{FF2B5EF4-FFF2-40B4-BE49-F238E27FC236}">
                  <a16:creationId xmlns:a16="http://schemas.microsoft.com/office/drawing/2014/main" id="{EF36CBA7-BD46-1F42-A6DF-31CF3C93AA24}"/>
                </a:ext>
              </a:extLst>
            </p:cNvPr>
            <p:cNvSpPr/>
            <p:nvPr/>
          </p:nvSpPr>
          <p:spPr>
            <a:xfrm>
              <a:off x="4758134" y="1793997"/>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94" name="矩形 93">
              <a:extLst>
                <a:ext uri="{FF2B5EF4-FFF2-40B4-BE49-F238E27FC236}">
                  <a16:creationId xmlns:a16="http://schemas.microsoft.com/office/drawing/2014/main" id="{EDA3FFE8-8360-DD42-901F-B1AAD9EBA41E}"/>
                </a:ext>
              </a:extLst>
            </p:cNvPr>
            <p:cNvSpPr/>
            <p:nvPr/>
          </p:nvSpPr>
          <p:spPr>
            <a:xfrm>
              <a:off x="4998352" y="1794664"/>
              <a:ext cx="5104752"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侵害专利权行为法律责任的类型与后果</a:t>
              </a:r>
            </a:p>
          </p:txBody>
        </p:sp>
      </p:grpSp>
      <p:sp>
        <p:nvSpPr>
          <p:cNvPr id="95" name="圆角矩形 94">
            <a:extLst>
              <a:ext uri="{FF2B5EF4-FFF2-40B4-BE49-F238E27FC236}">
                <a16:creationId xmlns:a16="http://schemas.microsoft.com/office/drawing/2014/main" id="{B5D17CDB-0586-824B-9349-7144790C3B5F}"/>
              </a:ext>
            </a:extLst>
          </p:cNvPr>
          <p:cNvSpPr/>
          <p:nvPr/>
        </p:nvSpPr>
        <p:spPr>
          <a:xfrm>
            <a:off x="8706199" y="3173272"/>
            <a:ext cx="1156388" cy="502191"/>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608CF8B5-1341-2F4F-AC0C-7449E53BB27C}"/>
              </a:ext>
            </a:extLst>
          </p:cNvPr>
          <p:cNvSpPr txBox="1"/>
          <p:nvPr/>
        </p:nvSpPr>
        <p:spPr>
          <a:xfrm>
            <a:off x="2471391" y="3198518"/>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第三节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98" name="文本框 97">
            <a:extLst>
              <a:ext uri="{FF2B5EF4-FFF2-40B4-BE49-F238E27FC236}">
                <a16:creationId xmlns:a16="http://schemas.microsoft.com/office/drawing/2014/main" id="{8267830E-7953-CF41-897E-094A779AFD16}"/>
              </a:ext>
            </a:extLst>
          </p:cNvPr>
          <p:cNvSpPr txBox="1"/>
          <p:nvPr/>
        </p:nvSpPr>
        <p:spPr>
          <a:xfrm>
            <a:off x="2471391" y="3882818"/>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第四节</a:t>
            </a:r>
            <a:endParaRPr lang="zh-CN" altLang="en-US" sz="2000" b="1" dirty="0">
              <a:solidFill>
                <a:schemeClr val="bg1"/>
              </a:solidFill>
              <a:latin typeface="SimHei" panose="02010609060101010101" pitchFamily="49" charset="-122"/>
              <a:ea typeface="SimHei" panose="02010609060101010101" pitchFamily="49"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0954327" cy="4985472"/>
          </a:xfrm>
        </p:spPr>
        <p:txBody>
          <a:bodyPr>
            <a:normAutofit/>
          </a:bodyPr>
          <a:lstStyle/>
          <a:p>
            <a:pPr algn="just">
              <a:lnSpc>
                <a:spcPct val="150000"/>
              </a:lnSpc>
            </a:pPr>
            <a:endParaRPr lang="en-US" altLang="zh-CN" b="1" dirty="0">
              <a:latin typeface="SimHei" panose="02010609060101010101" pitchFamily="49" charset="-122"/>
              <a:ea typeface="SimHei" panose="02010609060101010101" pitchFamily="49" charset="-122"/>
            </a:endParaRPr>
          </a:p>
          <a:p>
            <a:pPr algn="just">
              <a:lnSpc>
                <a:spcPct val="150000"/>
              </a:lnSpc>
            </a:pPr>
            <a:r>
              <a:rPr lang="zh-CN" altLang="en-US" sz="2400" b="1" dirty="0">
                <a:latin typeface="SimHei" panose="02010609060101010101" pitchFamily="49" charset="-122"/>
                <a:ea typeface="SimHei" panose="02010609060101010101" pitchFamily="49" charset="-122"/>
              </a:rPr>
              <a:t>本章教学目的：</a:t>
            </a:r>
            <a:r>
              <a:rPr lang="zh-CN" altLang="en-US" sz="2400" dirty="0">
                <a:solidFill>
                  <a:srgbClr val="000000"/>
                </a:solidFill>
                <a:latin typeface="SimHei" panose="02010609060101010101" pitchFamily="49" charset="-122"/>
                <a:ea typeface="SimHei" panose="02010609060101010101" pitchFamily="49" charset="-122"/>
                <a:sym typeface="+mn-ea"/>
              </a:rPr>
              <a:t>通过本章的学习，使学生对专利权的保护有比较全面、系统的理解和掌握。</a:t>
            </a:r>
            <a:endParaRPr lang="en-US" altLang="zh-CN" sz="2400" dirty="0">
              <a:solidFill>
                <a:srgbClr val="000000"/>
              </a:solidFill>
              <a:latin typeface="SimHei" panose="02010609060101010101" pitchFamily="49" charset="-122"/>
              <a:ea typeface="SimHei" panose="02010609060101010101" pitchFamily="49" charset="-122"/>
              <a:sym typeface="+mn-ea"/>
            </a:endParaRPr>
          </a:p>
          <a:p>
            <a:pPr algn="just">
              <a:lnSpc>
                <a:spcPct val="150000"/>
              </a:lnSpc>
            </a:pPr>
            <a:r>
              <a:rPr lang="zh-CN" altLang="en-US" sz="2400" b="1" dirty="0">
                <a:latin typeface="SimHei" panose="02010609060101010101" pitchFamily="49" charset="-122"/>
                <a:ea typeface="SimHei" panose="02010609060101010101" pitchFamily="49" charset="-122"/>
              </a:rPr>
              <a:t>本章教学要求：</a:t>
            </a:r>
            <a:r>
              <a:rPr lang="zh-CN" altLang="en-US" sz="2400" dirty="0">
                <a:latin typeface="SimHei" panose="02010609060101010101" pitchFamily="49" charset="-122"/>
                <a:ea typeface="SimHei" panose="02010609060101010101" pitchFamily="49" charset="-122"/>
              </a:rPr>
              <a:t>专利权的保护是整个专利制度的核心，而要保护专利权不仅要判断何种行为构成侵害专利权的行为，更要对侵害专利权的行为科以法律责任。因此，本章先讲解专利权的保护范围，然后判断何种行为构成侵害专利权的行为，最后分析侵害专利权行为的法律责任及其承担。</a:t>
            </a:r>
          </a:p>
          <a:p>
            <a:pPr algn="just"/>
            <a:endParaRPr lang="zh-CN" altLang="en-US" sz="24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5960" y="204471"/>
            <a:ext cx="5322454" cy="595457"/>
          </a:xfrm>
        </p:spPr>
        <p:txBody>
          <a:bodyPr/>
          <a:lstStyle/>
          <a:p>
            <a:r>
              <a:rPr lang="zh-CN" altLang="en-US" sz="3200">
                <a:solidFill>
                  <a:schemeClr val="bg1"/>
                </a:solidFill>
                <a:latin typeface="SimHei" panose="02010609060101010101" pitchFamily="49" charset="-122"/>
                <a:ea typeface="SimHei" panose="02010609060101010101" pitchFamily="49" charset="-122"/>
              </a:rPr>
              <a:t>本章导语</a:t>
            </a:r>
          </a:p>
        </p:txBody>
      </p:sp>
      <p:sp>
        <p:nvSpPr>
          <p:cNvPr id="3" name="文本框 2"/>
          <p:cNvSpPr txBox="1"/>
          <p:nvPr/>
        </p:nvSpPr>
        <p:spPr>
          <a:xfrm>
            <a:off x="1015365" y="2173622"/>
            <a:ext cx="10161270" cy="1667764"/>
          </a:xfrm>
          <a:prstGeom prst="rect">
            <a:avLst/>
          </a:prstGeom>
          <a:noFill/>
        </p:spPr>
        <p:txBody>
          <a:bodyPr wrap="square" rtlCol="0">
            <a:spAutoFit/>
          </a:bodyPr>
          <a:lstStyle/>
          <a:p>
            <a:pPr fontAlgn="auto">
              <a:lnSpc>
                <a:spcPct val="150000"/>
              </a:lnSpc>
            </a:pPr>
            <a:r>
              <a:rPr lang="zh-CN" altLang="en-US" sz="2400" b="1" dirty="0">
                <a:latin typeface="SimHei" panose="02010609060101010101" pitchFamily="49" charset="-122"/>
                <a:ea typeface="SimHei" panose="02010609060101010101" pitchFamily="49" charset="-122"/>
              </a:rPr>
              <a:t>本章教学重点、难点：</a:t>
            </a:r>
            <a:r>
              <a:rPr lang="zh-CN" altLang="en-US" sz="2400" dirty="0">
                <a:latin typeface="SimHei" panose="02010609060101010101" pitchFamily="49" charset="-122"/>
                <a:ea typeface="SimHei" panose="02010609060101010101" pitchFamily="49" charset="-122"/>
              </a:rPr>
              <a:t>专利权利要求解释的基本原则、侵害专利权的行为、侵害专利权行为的具体形式、侵害专利权行为的认定、侵害专利权行为的抗辩事由、侵害专利权行为的法律责任。</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专利权的保护范围</a:t>
            </a:r>
          </a:p>
        </p:txBody>
      </p:sp>
      <p:sp>
        <p:nvSpPr>
          <p:cNvPr id="7" name="矩形 6"/>
          <p:cNvSpPr/>
          <p:nvPr/>
        </p:nvSpPr>
        <p:spPr>
          <a:xfrm>
            <a:off x="0" y="1578492"/>
            <a:ext cx="10876817"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一、确定发明或者实用新型专利权保护范围的基本依据</a:t>
            </a:r>
          </a:p>
        </p:txBody>
      </p:sp>
      <p:sp>
        <p:nvSpPr>
          <p:cNvPr id="6" name="文本框 5"/>
          <p:cNvSpPr txBox="1"/>
          <p:nvPr/>
        </p:nvSpPr>
        <p:spPr>
          <a:xfrm>
            <a:off x="1060742" y="2890120"/>
            <a:ext cx="10313670" cy="953135"/>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二、发明或者实用新型专利权保护范围的解释</a:t>
            </a:r>
          </a:p>
          <a:p>
            <a:endParaRPr lang="zh-CN" altLang="en-US" sz="2800" b="1" dirty="0">
              <a:latin typeface="STZhongsong" panose="02010600040101010101" pitchFamily="2" charset="-122"/>
              <a:ea typeface="STZhongsong" panose="02010600040101010101" pitchFamily="2" charset="-122"/>
            </a:endParaRPr>
          </a:p>
        </p:txBody>
      </p:sp>
      <p:sp>
        <p:nvSpPr>
          <p:cNvPr id="2" name="文本框 1"/>
          <p:cNvSpPr txBox="1"/>
          <p:nvPr/>
        </p:nvSpPr>
        <p:spPr>
          <a:xfrm>
            <a:off x="1060742" y="4196250"/>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三、外观设计专利权的保护范围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cs typeface="宋体" panose="02010600030101010101" pitchFamily="2" charset="-122"/>
                <a:sym typeface="+mn-ea"/>
              </a:rPr>
              <a:t>专利权的保护范围</a:t>
            </a:r>
          </a:p>
        </p:txBody>
      </p:sp>
      <p:sp>
        <p:nvSpPr>
          <p:cNvPr id="6" name="PA_文本框 3"/>
          <p:cNvSpPr txBox="1"/>
          <p:nvPr>
            <p:custDataLst>
              <p:tags r:id="rId1"/>
            </p:custDataLst>
          </p:nvPr>
        </p:nvSpPr>
        <p:spPr>
          <a:xfrm>
            <a:off x="365159" y="2209731"/>
            <a:ext cx="11704320" cy="3713517"/>
          </a:xfrm>
          <a:prstGeom prst="rect">
            <a:avLst/>
          </a:prstGeom>
          <a:noFill/>
        </p:spPr>
        <p:txBody>
          <a:bodyPr wrap="square" rtlCol="0">
            <a:spAutoFit/>
          </a:bodyPr>
          <a:lstStyle/>
          <a:p>
            <a:pPr lvl="0">
              <a:lnSpc>
                <a:spcPct val="150000"/>
              </a:lnSpc>
            </a:pPr>
            <a:r>
              <a:rPr lang="zh-CN" altLang="en-US" sz="2000" dirty="0">
                <a:latin typeface="SimHei" panose="02010609060101010101" pitchFamily="49" charset="-122"/>
                <a:ea typeface="SimHei" panose="02010609060101010101" pitchFamily="49" charset="-122"/>
                <a:cs typeface="微软雅黑" panose="020B0503020204020204" pitchFamily="34" charset="-122"/>
                <a:sym typeface="+mn-ea"/>
              </a:rPr>
              <a:t>    </a:t>
            </a:r>
            <a:r>
              <a:rPr sz="2000" dirty="0">
                <a:latin typeface="SimHei" panose="02010609060101010101" pitchFamily="49" charset="-122"/>
                <a:ea typeface="SimHei" panose="02010609060101010101" pitchFamily="49" charset="-122"/>
                <a:cs typeface="微软雅黑" panose="020B0503020204020204" pitchFamily="34" charset="-122"/>
                <a:sym typeface="+mn-ea"/>
              </a:rPr>
              <a:t>《专利法》第</a:t>
            </a:r>
            <a:r>
              <a:rPr lang="en-US" sz="2000" dirty="0">
                <a:latin typeface="SimHei" panose="02010609060101010101" pitchFamily="49" charset="-122"/>
                <a:ea typeface="SimHei" panose="02010609060101010101" pitchFamily="49" charset="-122"/>
                <a:cs typeface="微软雅黑" panose="020B0503020204020204" pitchFamily="34" charset="-122"/>
                <a:sym typeface="+mn-ea"/>
              </a:rPr>
              <a:t>64</a:t>
            </a:r>
            <a:r>
              <a:rPr sz="2000" dirty="0">
                <a:latin typeface="SimHei" panose="02010609060101010101" pitchFamily="49" charset="-122"/>
                <a:ea typeface="SimHei" panose="02010609060101010101" pitchFamily="49" charset="-122"/>
                <a:cs typeface="微软雅黑" panose="020B0503020204020204" pitchFamily="34" charset="-122"/>
                <a:sym typeface="+mn-ea"/>
              </a:rPr>
              <a:t>条规定：“发明或者实用新型专利权的保护范围以其权利要求的内容为准，说明书及附图可以用于解释权利要求的内容。”根据该规定，发明或者实用新型专利权的保护范围确定的基本依据是权利要求，这和世界上多数国家或地区专利法的规定是类似的。</a:t>
            </a:r>
            <a:endParaRPr lang="en-US" sz="2000" dirty="0">
              <a:latin typeface="SimHei" panose="02010609060101010101" pitchFamily="49" charset="-122"/>
              <a:ea typeface="SimHei" panose="02010609060101010101" pitchFamily="49" charset="-122"/>
              <a:cs typeface="微软雅黑" panose="020B0503020204020204" pitchFamily="34" charset="-122"/>
              <a:sym typeface="+mn-ea"/>
            </a:endParaRPr>
          </a:p>
          <a:p>
            <a:pPr lvl="0">
              <a:lnSpc>
                <a:spcPct val="150000"/>
              </a:lnSpc>
            </a:pPr>
            <a:r>
              <a:rPr lang="en-US" sz="2000" dirty="0">
                <a:latin typeface="SimHei" panose="02010609060101010101" pitchFamily="49" charset="-122"/>
                <a:ea typeface="SimHei" panose="02010609060101010101" pitchFamily="49" charset="-122"/>
                <a:cs typeface="微软雅黑" panose="020B0503020204020204" pitchFamily="34" charset="-122"/>
                <a:sym typeface="+mn-ea"/>
              </a:rPr>
              <a:t>    </a:t>
            </a:r>
            <a:r>
              <a:rPr sz="2000" dirty="0">
                <a:latin typeface="SimHei" panose="02010609060101010101" pitchFamily="49" charset="-122"/>
                <a:ea typeface="SimHei" panose="02010609060101010101" pitchFamily="49" charset="-122"/>
                <a:cs typeface="微软雅黑" panose="020B0503020204020204" pitchFamily="34" charset="-122"/>
                <a:sym typeface="+mn-ea"/>
              </a:rPr>
              <a:t>大陆法系国家专利法多明确规定权利要求是专利权保护范围的基本依据，如日本《专利法》第70条、《欧洲专利公约》第69条第1款、韩国《专利法》第97条等。英美法系国家专利法多没有明确规定专利权的保护范围，但权利要求仍然是决定专利权保护范围的基本依据。比如，在美国，一项专利是否被侵害的决定分两步进行。首先必须审查系争权利要求的语言并确定权利要求的意思，即“权利要求解释”</a:t>
            </a:r>
            <a:r>
              <a:rPr lang="zh-CN" altLang="en-US" sz="2000" dirty="0">
                <a:latin typeface="SimHei" panose="02010609060101010101" pitchFamily="49" charset="-122"/>
                <a:ea typeface="SimHei" panose="02010609060101010101" pitchFamily="49" charset="-122"/>
                <a:cs typeface="微软雅黑" panose="020B0503020204020204" pitchFamily="34" charset="-122"/>
                <a:sym typeface="+mn-ea"/>
              </a:rPr>
              <a:t>；</a:t>
            </a:r>
            <a:r>
              <a:rPr sz="2000" dirty="0" err="1">
                <a:latin typeface="SimHei" panose="02010609060101010101" pitchFamily="49" charset="-122"/>
                <a:ea typeface="SimHei" panose="02010609060101010101" pitchFamily="49" charset="-122"/>
                <a:cs typeface="微软雅黑" panose="020B0503020204020204" pitchFamily="34" charset="-122"/>
                <a:sym typeface="+mn-ea"/>
              </a:rPr>
              <a:t>其次将权利要求和被控侵权的产品或方法比较以决定权利要求是否被侵害</a:t>
            </a:r>
            <a:r>
              <a:rPr sz="2000" dirty="0">
                <a:latin typeface="SimHei" panose="02010609060101010101" pitchFamily="49" charset="-122"/>
                <a:ea typeface="SimHei" panose="02010609060101010101" pitchFamily="49" charset="-122"/>
                <a:cs typeface="微软雅黑" panose="020B0503020204020204" pitchFamily="34" charset="-122"/>
                <a:sym typeface="+mn-ea"/>
              </a:rPr>
              <a:t>。</a:t>
            </a:r>
          </a:p>
        </p:txBody>
      </p:sp>
      <p:sp>
        <p:nvSpPr>
          <p:cNvPr id="7" name="矩形 6"/>
          <p:cNvSpPr/>
          <p:nvPr/>
        </p:nvSpPr>
        <p:spPr>
          <a:xfrm>
            <a:off x="-191819" y="1399154"/>
            <a:ext cx="10876817"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一、确定发明或者实用新型专利权保护范围的基本依据</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26820" y="1704975"/>
            <a:ext cx="10887075" cy="4664710"/>
          </a:xfrm>
        </p:spPr>
        <p:txBody>
          <a:bodyPr>
            <a:noAutofit/>
          </a:bodyPr>
          <a:lstStyle/>
          <a:p>
            <a:pPr>
              <a:lnSpc>
                <a:spcPct val="150000"/>
              </a:lnSpc>
            </a:pPr>
            <a:r>
              <a:rPr lang="zh-CN" altLang="en-US" sz="2400" b="1" dirty="0">
                <a:latin typeface="SimHei" panose="02010609060101010101" pitchFamily="49" charset="-122"/>
                <a:ea typeface="SimHei" panose="02010609060101010101" pitchFamily="49" charset="-122"/>
              </a:rPr>
              <a:t>（一）专利权利要求解释的基本原则</a:t>
            </a:r>
          </a:p>
          <a:p>
            <a:pPr>
              <a:lnSpc>
                <a:spcPct val="150000"/>
              </a:lnSpc>
            </a:pPr>
            <a:r>
              <a:rPr lang="zh-CN" altLang="en-US" sz="2400" dirty="0">
                <a:latin typeface="SimHei" panose="02010609060101010101" pitchFamily="49" charset="-122"/>
                <a:ea typeface="SimHei" panose="02010609060101010101" pitchFamily="49" charset="-122"/>
              </a:rPr>
              <a:t>考察各国或地区法院对权利要求的解释，主要有三种原则：</a:t>
            </a:r>
          </a:p>
          <a:p>
            <a:pPr>
              <a:lnSpc>
                <a:spcPct val="150000"/>
              </a:lnSpc>
            </a:pP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周边限定原则</a:t>
            </a:r>
          </a:p>
          <a:p>
            <a:pPr>
              <a:lnSpc>
                <a:spcPct val="150000"/>
              </a:lnSpc>
            </a:pP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中心限定原则</a:t>
            </a:r>
          </a:p>
          <a:p>
            <a:pPr>
              <a:lnSpc>
                <a:spcPct val="150000"/>
              </a:lnSpc>
            </a:pPr>
            <a:r>
              <a:rPr lang="en-US" altLang="zh-CN" sz="2400" dirty="0">
                <a:latin typeface="SimHei" panose="02010609060101010101" pitchFamily="49" charset="-122"/>
                <a:ea typeface="SimHei" panose="02010609060101010101" pitchFamily="49" charset="-122"/>
              </a:rPr>
              <a:t>3.</a:t>
            </a:r>
            <a:r>
              <a:rPr lang="zh-CN" altLang="en-US" sz="2400" dirty="0">
                <a:latin typeface="SimHei" panose="02010609060101010101" pitchFamily="49" charset="-122"/>
                <a:ea typeface="SimHei" panose="02010609060101010101" pitchFamily="49" charset="-122"/>
              </a:rPr>
              <a:t>折中原则</a:t>
            </a:r>
          </a:p>
        </p:txBody>
      </p:sp>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4" name="文本框 3"/>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6" name="文本框 5"/>
          <p:cNvSpPr txBox="1"/>
          <p:nvPr/>
        </p:nvSpPr>
        <p:spPr>
          <a:xfrm>
            <a:off x="1226820" y="1158240"/>
            <a:ext cx="10313670" cy="953135"/>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二、发明或者实用新型专利权保护范围的解释</a:t>
            </a:r>
          </a:p>
          <a:p>
            <a:endParaRPr lang="zh-CN" altLang="en-US" sz="2800" b="1" dirty="0">
              <a:latin typeface="STZhongsong" panose="02010600040101010101" pitchFamily="2" charset="-122"/>
              <a:ea typeface="STZhongsong" panose="02010600040101010101" pitchFamily="2" charset="-122"/>
            </a:endParaRPr>
          </a:p>
        </p:txBody>
      </p:sp>
      <p:sp>
        <p:nvSpPr>
          <p:cNvPr id="7" name="菱形 6"/>
          <p:cNvSpPr/>
          <p:nvPr/>
        </p:nvSpPr>
        <p:spPr>
          <a:xfrm>
            <a:off x="9649707" y="425704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8" name="菱形 7"/>
          <p:cNvSpPr/>
          <p:nvPr/>
        </p:nvSpPr>
        <p:spPr>
          <a:xfrm>
            <a:off x="9018181" y="442748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外观设计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385906" cy="4247317"/>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外观设计也被称作工业品外观设计，或者简称为工业设计。它是指对产品的</a:t>
            </a:r>
            <a:r>
              <a:rPr lang="zh-CN" altLang="en-US" sz="2000" dirty="0">
                <a:solidFill>
                  <a:srgbClr val="FF0000"/>
                </a:solidFill>
                <a:latin typeface="SimHei" panose="02010609060101010101" pitchFamily="49" charset="-122"/>
                <a:ea typeface="SimHei" panose="02010609060101010101" pitchFamily="49" charset="-122"/>
              </a:rPr>
              <a:t>整体或者局部的</a:t>
            </a:r>
            <a:r>
              <a:rPr lang="zh-CN" altLang="en-US" sz="2000" dirty="0">
                <a:latin typeface="SimHei" panose="02010609060101010101" pitchFamily="49" charset="-122"/>
                <a:ea typeface="SimHei" panose="02010609060101010101" pitchFamily="49" charset="-122"/>
              </a:rPr>
              <a:t>形状、图案或者其结合以及色彩与形状、图案的结合所作出的富有美感并适于工业应用的新设计。</a:t>
            </a: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endParaRPr lang="zh-CN"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外观设计具有以下特点：</a:t>
            </a:r>
            <a:endParaRPr lang="en-US" altLang="zh-TW"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1.</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外观设计必须以产品为依托。</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2.</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外观设计以产品的形状、图案和色彩等为构成要素，以视觉美感为目的，而不追求实用功能。</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3.</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外观设计应当具备美感。</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en-US" altLang="zh-CN" sz="2000" dirty="0">
                <a:latin typeface="SimHei" panose="02010609060101010101" pitchFamily="49" charset="-122"/>
                <a:ea typeface="SimHei" panose="02010609060101010101" pitchFamily="49" charset="-122"/>
                <a:cs typeface="Times New Roman" panose="02020603050405020304" pitchFamily="18" charset="0"/>
              </a:rPr>
              <a:t>4.</a:t>
            </a:r>
            <a:r>
              <a:rPr lang="zh-TW" altLang="en-US" sz="2000" dirty="0">
                <a:latin typeface="SimHei" panose="02010609060101010101" pitchFamily="49" charset="-122"/>
                <a:ea typeface="SimHei" panose="02010609060101010101" pitchFamily="49" charset="-122"/>
                <a:cs typeface="Times New Roman" panose="02020603050405020304" pitchFamily="18" charset="0"/>
              </a:rPr>
              <a:t>外观设计必须适合于工业应用。</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外观设计的概念和特点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第三节</a:t>
            </a:r>
          </a:p>
        </p:txBody>
      </p:sp>
    </p:spTree>
    <p:extLst>
      <p:ext uri="{BB962C8B-B14F-4D97-AF65-F5344CB8AC3E}">
        <p14:creationId xmlns:p14="http://schemas.microsoft.com/office/powerpoint/2010/main" val="368258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5" name="文本框 4"/>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1188085" y="1675027"/>
            <a:ext cx="5267960"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周边限定原则</a:t>
            </a:r>
          </a:p>
        </p:txBody>
      </p:sp>
      <p:sp>
        <p:nvSpPr>
          <p:cNvPr id="4" name="文本框 3"/>
          <p:cNvSpPr txBox="1"/>
          <p:nvPr/>
        </p:nvSpPr>
        <p:spPr>
          <a:xfrm>
            <a:off x="1188086" y="2396114"/>
            <a:ext cx="10745295" cy="2677656"/>
          </a:xfrm>
          <a:prstGeom prst="rect">
            <a:avLst/>
          </a:prstGeom>
          <a:noFill/>
        </p:spPr>
        <p:txBody>
          <a:bodyPr wrap="square" rtlCol="0">
            <a:spAutoFit/>
          </a:bodyPr>
          <a:lstStyle/>
          <a:p>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根据该解释原则，权利要求书的文字记载是专利权保护的最大范围，专利权的保护范围仅限于权利要求中纯文字描述的对象。</a:t>
            </a:r>
            <a:endParaRPr lang="en-US" altLang="zh-CN" sz="2400"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周边限定原则解释下的专利权的保护范围比较窄，其优点在于专利权的界限比较清楚明确，有利于社会公众对专利权保护范围的认知和预测，有利于专利制度的有序运转。但这种解释原则对专利权保护范围进行过于严格的限制，专利权很容易被规避，专利权保护容易落空，严重损害专利权人的利益，最终使得专利制度无法正常运转。</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795" y="266700"/>
            <a:ext cx="1153160" cy="460375"/>
          </a:xfrm>
          <a:prstGeom prst="rect">
            <a:avLst/>
          </a:prstGeom>
          <a:noFill/>
        </p:spPr>
        <p:txBody>
          <a:bodyPr wrap="square" rtlCol="0">
            <a:spAutoFit/>
          </a:bodyPr>
          <a:lstStyle/>
          <a:p>
            <a:r>
              <a:rPr lang="zh-CN" altLang="en-US" sz="2400">
                <a:solidFill>
                  <a:srgbClr val="FA7D00"/>
                </a:solidFill>
                <a:latin typeface="SimHei" panose="02010609060101010101" pitchFamily="49" charset="-122"/>
                <a:ea typeface="SimHei" panose="02010609060101010101" pitchFamily="49" charset="-122"/>
              </a:rPr>
              <a:t>第一节</a:t>
            </a:r>
          </a:p>
        </p:txBody>
      </p:sp>
      <p:sp>
        <p:nvSpPr>
          <p:cNvPr id="3" name="文本框 2"/>
          <p:cNvSpPr txBox="1"/>
          <p:nvPr/>
        </p:nvSpPr>
        <p:spPr>
          <a:xfrm>
            <a:off x="1514475" y="143510"/>
            <a:ext cx="6026150" cy="583565"/>
          </a:xfrm>
          <a:prstGeom prst="rect">
            <a:avLst/>
          </a:prstGeom>
          <a:noFill/>
        </p:spPr>
        <p:txBody>
          <a:bodyPr wrap="square" rtlCol="0">
            <a:spAutoFit/>
          </a:bodyPr>
          <a:lstStyle/>
          <a:p>
            <a:r>
              <a:rPr lang="zh-CN" altLang="en-US" sz="3200" b="1">
                <a:solidFill>
                  <a:schemeClr val="bg1"/>
                </a:solidFill>
                <a:latin typeface="SimHei" panose="02010609060101010101" pitchFamily="49" charset="-122"/>
                <a:ea typeface="SimHei" panose="02010609060101010101" pitchFamily="49" charset="-122"/>
              </a:rPr>
              <a:t>专利权的保护范围</a:t>
            </a:r>
          </a:p>
        </p:txBody>
      </p:sp>
      <p:sp>
        <p:nvSpPr>
          <p:cNvPr id="4" name="文本框 3"/>
          <p:cNvSpPr txBox="1"/>
          <p:nvPr/>
        </p:nvSpPr>
        <p:spPr>
          <a:xfrm>
            <a:off x="1068534" y="1572655"/>
            <a:ext cx="5118100"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中心限定原则</a:t>
            </a:r>
          </a:p>
        </p:txBody>
      </p:sp>
      <p:sp>
        <p:nvSpPr>
          <p:cNvPr id="5" name="文本框 4"/>
          <p:cNvSpPr txBox="1"/>
          <p:nvPr/>
        </p:nvSpPr>
        <p:spPr>
          <a:xfrm>
            <a:off x="956670" y="2493679"/>
            <a:ext cx="11113135" cy="3046988"/>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 根据该解释原则，权利要求书的文字记载是专利权的保护范围的中心，以权利要求的文字记载为中心，全面考虑发明的目的、性质及说明书和附图的内容，将权利要求文字记载一定范围内的技术特征均包括在专利权的保护范围之内。</a:t>
            </a:r>
            <a:endParaRPr lang="en-US" altLang="zh-CN" sz="2400"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中心限定原则解释下的专利权的保护范围比较宽，其优点在于可以给专利权人提供充分的保护，有利于对专利权人的充分激励。但这种解释原则所确定的专利权保护范围早已超过了权利要求书的文字记载，社会公众往往无法事先察知专利权的保护范围，导致专利权的保护范围的不确定性，容易损害社会公众利益，同样不利于专利制度的有序运转。</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9" name="文本框 8"/>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10" name="文本框 9"/>
          <p:cNvSpPr txBox="1"/>
          <p:nvPr/>
        </p:nvSpPr>
        <p:spPr>
          <a:xfrm>
            <a:off x="1110117" y="1698179"/>
            <a:ext cx="2294856"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折中原则</a:t>
            </a:r>
          </a:p>
        </p:txBody>
      </p:sp>
      <p:sp>
        <p:nvSpPr>
          <p:cNvPr id="11" name="文本框 10"/>
          <p:cNvSpPr txBox="1"/>
          <p:nvPr/>
        </p:nvSpPr>
        <p:spPr>
          <a:xfrm>
            <a:off x="1110117" y="2601683"/>
            <a:ext cx="10205085" cy="2676525"/>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rPr>
              <a:t>    </a:t>
            </a:r>
            <a:r>
              <a:rPr lang="zh-CN" altLang="en-US" sz="2800" dirty="0">
                <a:latin typeface="SimHei" panose="02010609060101010101" pitchFamily="49" charset="-122"/>
                <a:ea typeface="SimHei" panose="02010609060101010101" pitchFamily="49" charset="-122"/>
              </a:rPr>
              <a:t>根据这种解释原则，专利权的保护范围基本上根据权利要求书记载的内容确定，而说明书和附图可以用来解释权利要求，在专利权保护范围的确定上起着辅助作用。显然，从理论上说，折中原则解释下的专利权的保护范围介于周边限定原则和中心限定原则之间，其优缺点也是周边限定原则和中心限定原则之间的折中。</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dirty="0">
                <a:latin typeface="SimHei" panose="02010609060101010101" pitchFamily="49" charset="-122"/>
                <a:ea typeface="SimHei" panose="02010609060101010101" pitchFamily="49" charset="-122"/>
              </a:rPr>
              <a:t>专利权的保护范围</a:t>
            </a:r>
          </a:p>
        </p:txBody>
      </p:sp>
      <p:sp>
        <p:nvSpPr>
          <p:cNvPr id="4" name="文本框 3"/>
          <p:cNvSpPr txBox="1"/>
          <p:nvPr/>
        </p:nvSpPr>
        <p:spPr>
          <a:xfrm>
            <a:off x="1381662" y="1968116"/>
            <a:ext cx="9750163" cy="2328523"/>
          </a:xfrm>
          <a:prstGeom prst="rect">
            <a:avLst/>
          </a:prstGeom>
          <a:noFill/>
        </p:spPr>
        <p:txBody>
          <a:bodyPr wrap="square" rtlCol="0">
            <a:spAutoFit/>
          </a:bodyPr>
          <a:lstStyle/>
          <a:p>
            <a:pPr>
              <a:lnSpc>
                <a:spcPct val="150000"/>
              </a:lnSpc>
            </a:pPr>
            <a:r>
              <a:rPr lang="en-US" altLang="zh-CN" sz="2000" dirty="0">
                <a:latin typeface="SimHei" panose="02010609060101010101" pitchFamily="49" charset="-122"/>
                <a:ea typeface="SimHei" panose="02010609060101010101" pitchFamily="49" charset="-122"/>
                <a:cs typeface="微软雅黑" panose="020B0503020204020204" pitchFamily="34" charset="-122"/>
              </a:rPr>
              <a:t>    </a:t>
            </a:r>
            <a:r>
              <a:rPr lang="zh-CN" altLang="en-US" sz="2000" dirty="0">
                <a:latin typeface="SimHei" panose="02010609060101010101" pitchFamily="49" charset="-122"/>
                <a:ea typeface="SimHei" panose="02010609060101010101" pitchFamily="49" charset="-122"/>
                <a:cs typeface="微软雅黑" panose="020B0503020204020204" pitchFamily="34" charset="-122"/>
              </a:rPr>
              <a:t>根据《专利法》第</a:t>
            </a:r>
            <a:r>
              <a:rPr lang="en-US" altLang="zh-CN" sz="2000" dirty="0">
                <a:latin typeface="SimHei" panose="02010609060101010101" pitchFamily="49" charset="-122"/>
                <a:ea typeface="SimHei" panose="02010609060101010101" pitchFamily="49" charset="-122"/>
                <a:cs typeface="微软雅黑" panose="020B0503020204020204" pitchFamily="34" charset="-122"/>
              </a:rPr>
              <a:t>64</a:t>
            </a:r>
            <a:r>
              <a:rPr lang="zh-CN" altLang="en-US" sz="2000" dirty="0">
                <a:latin typeface="SimHei" panose="02010609060101010101" pitchFamily="49" charset="-122"/>
                <a:ea typeface="SimHei" panose="02010609060101010101" pitchFamily="49" charset="-122"/>
                <a:cs typeface="微软雅黑" panose="020B0503020204020204" pitchFamily="34" charset="-122"/>
              </a:rPr>
              <a:t>条的规定，发明专利权和实用新型专利权的保护范围以其权利要求的内容为准，说明书及附图可以用以解释权利要求。当权利要求书上的权利要求表述产生歧义和含混时，详细阐明权利要求的背景和技术方案的说明书及其附图便可以为其提供明晰的方案和明确的界定，但说明书及附图的内容不能引入权利要求。这些规定意味着我国专利法是采用</a:t>
            </a:r>
            <a:r>
              <a:rPr lang="zh-CN" altLang="en-US" sz="2000" b="1" dirty="0">
                <a:latin typeface="SimHei" panose="02010609060101010101" pitchFamily="49" charset="-122"/>
                <a:ea typeface="SimHei" panose="02010609060101010101" pitchFamily="49" charset="-122"/>
                <a:cs typeface="微软雅黑" panose="020B0503020204020204" pitchFamily="34" charset="-122"/>
              </a:rPr>
              <a:t>折中原则</a:t>
            </a:r>
            <a:r>
              <a:rPr lang="zh-CN" altLang="en-US" sz="2000" dirty="0">
                <a:latin typeface="SimHei" panose="02010609060101010101" pitchFamily="49" charset="-122"/>
                <a:ea typeface="SimHei" panose="02010609060101010101" pitchFamily="49" charset="-122"/>
                <a:cs typeface="微软雅黑" panose="020B0503020204020204" pitchFamily="34" charset="-122"/>
              </a:rPr>
              <a:t>确定发明和实用新型专利权的保护范围的。</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30"/>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33" name="文本框 32"/>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8" name="内容占位符 7"/>
          <p:cNvSpPr>
            <a:spLocks noGrp="1"/>
          </p:cNvSpPr>
          <p:nvPr>
            <p:ph idx="1"/>
          </p:nvPr>
        </p:nvSpPr>
        <p:spPr>
          <a:xfrm>
            <a:off x="1337003" y="1394257"/>
            <a:ext cx="10172156" cy="4664710"/>
          </a:xfrm>
        </p:spPr>
        <p:txBody>
          <a:bodyPr>
            <a:noAutofit/>
          </a:bodyPr>
          <a:lstStyle/>
          <a:p>
            <a:pPr>
              <a:lnSpc>
                <a:spcPct val="150000"/>
              </a:lnSpc>
            </a:pPr>
            <a:r>
              <a:rPr lang="zh-CN" altLang="en-US" sz="2400" b="1" dirty="0">
                <a:latin typeface="SimHei" panose="02010609060101010101" pitchFamily="49" charset="-122"/>
                <a:ea typeface="SimHei" panose="02010609060101010101" pitchFamily="49" charset="-122"/>
              </a:rPr>
              <a:t>（二）我国司法实践对发明和实用新型专利权保护范围的解释</a:t>
            </a:r>
          </a:p>
          <a:p>
            <a:pPr>
              <a:lnSpc>
                <a:spcPct val="150000"/>
              </a:lnSpc>
            </a:pPr>
            <a:r>
              <a:rPr lang="zh-CN" altLang="en-US" sz="2400" dirty="0">
                <a:latin typeface="SimHei" panose="02010609060101010101" pitchFamily="49" charset="-122"/>
                <a:ea typeface="SimHei" panose="02010609060101010101" pitchFamily="49" charset="-122"/>
              </a:rPr>
              <a:t>    我国司法实践对发明和实用新型专利权保护范围的解释可以分为以下两个部分：</a:t>
            </a:r>
          </a:p>
          <a:p>
            <a:pPr>
              <a:lnSpc>
                <a:spcPct val="150000"/>
              </a:lnSpc>
            </a:pPr>
            <a:r>
              <a:rPr lang="zh-CN" altLang="en-US" sz="2400" dirty="0">
                <a:latin typeface="SimHei" panose="02010609060101010101" pitchFamily="49" charset="-122"/>
                <a:ea typeface="SimHei" panose="02010609060101010101" pitchFamily="49" charset="-122"/>
              </a:rPr>
              <a:t>    </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以其权利要求的内容为准</a:t>
            </a:r>
          </a:p>
          <a:p>
            <a:pPr>
              <a:lnSpc>
                <a:spcPct val="150000"/>
              </a:lnSpc>
            </a:pPr>
            <a:r>
              <a:rPr lang="en-US" altLang="zh-CN" sz="2400" dirty="0">
                <a:latin typeface="SimHei" panose="02010609060101010101" pitchFamily="49" charset="-122"/>
                <a:ea typeface="SimHei" panose="02010609060101010101" pitchFamily="49" charset="-122"/>
              </a:rPr>
              <a:t>    2.</a:t>
            </a:r>
            <a:r>
              <a:rPr lang="zh-CN" altLang="en-US" sz="2400" dirty="0">
                <a:latin typeface="SimHei" panose="02010609060101010101" pitchFamily="49" charset="-122"/>
                <a:ea typeface="SimHei" panose="02010609060101010101" pitchFamily="49" charset="-122"/>
              </a:rPr>
              <a:t>说明书及附图可以用以解释权利要求</a:t>
            </a:r>
          </a:p>
          <a:p>
            <a:pPr>
              <a:lnSpc>
                <a:spcPct val="150000"/>
              </a:lnSpc>
            </a:pPr>
            <a:endParaRPr lang="zh-CN" altLang="en-US" sz="2600" b="1" dirty="0">
              <a:latin typeface="SimHei" panose="02010609060101010101" pitchFamily="49" charset="-122"/>
              <a:ea typeface="SimHei" panose="02010609060101010101" pitchFamily="49" charset="-122"/>
            </a:endParaRPr>
          </a:p>
        </p:txBody>
      </p:sp>
      <p:sp>
        <p:nvSpPr>
          <p:cNvPr id="34" name="菱形 33"/>
          <p:cNvSpPr/>
          <p:nvPr/>
        </p:nvSpPr>
        <p:spPr>
          <a:xfrm>
            <a:off x="9693522" y="409638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35" name="菱形 34"/>
          <p:cNvSpPr/>
          <p:nvPr/>
        </p:nvSpPr>
        <p:spPr>
          <a:xfrm>
            <a:off x="9061996" y="426683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5" grpId="0" bldLvl="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1203839" y="1505259"/>
            <a:ext cx="6071235" cy="521970"/>
          </a:xfrm>
          <a:prstGeom prst="rect">
            <a:avLst/>
          </a:prstGeom>
          <a:noFill/>
        </p:spPr>
        <p:txBody>
          <a:bodyPr wrap="square" rtlCol="0">
            <a:spAutoFit/>
          </a:bodyPr>
          <a:lstStyle/>
          <a:p>
            <a:r>
              <a:rPr lang="en-US" sz="2800" b="1">
                <a:latin typeface="SimHei" panose="02010609060101010101" pitchFamily="49" charset="-122"/>
                <a:ea typeface="SimHei" panose="02010609060101010101" pitchFamily="49" charset="-122"/>
                <a:cs typeface="微软雅黑" panose="020B0503020204020204" pitchFamily="34" charset="-122"/>
              </a:rPr>
              <a:t>1.</a:t>
            </a:r>
            <a:r>
              <a:rPr lang="zh-CN" altLang="en-US" sz="2800" b="1">
                <a:latin typeface="SimHei" panose="02010609060101010101" pitchFamily="49" charset="-122"/>
                <a:ea typeface="SimHei" panose="02010609060101010101" pitchFamily="49" charset="-122"/>
                <a:cs typeface="微软雅黑" panose="020B0503020204020204" pitchFamily="34" charset="-122"/>
              </a:rPr>
              <a:t>以其权利要求的内容为准</a:t>
            </a:r>
          </a:p>
        </p:txBody>
      </p:sp>
      <p:sp>
        <p:nvSpPr>
          <p:cNvPr id="4" name="文本框 3"/>
          <p:cNvSpPr txBox="1"/>
          <p:nvPr/>
        </p:nvSpPr>
        <p:spPr>
          <a:xfrm>
            <a:off x="1226820" y="2306646"/>
            <a:ext cx="9950879" cy="3416320"/>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cs typeface="微软雅黑" panose="020B0503020204020204" pitchFamily="34" charset="-122"/>
              </a:rPr>
              <a:t>    根据我国司法实践，</a:t>
            </a:r>
            <a:r>
              <a:rPr lang="en-US" altLang="zh-CN" sz="2400" dirty="0">
                <a:latin typeface="SimHei" panose="02010609060101010101" pitchFamily="49" charset="-122"/>
                <a:ea typeface="SimHei" panose="02010609060101010101" pitchFamily="49" charset="-122"/>
                <a:cs typeface="微软雅黑" panose="020B0503020204020204" pitchFamily="34" charset="-122"/>
              </a:rPr>
              <a:t>“</a:t>
            </a:r>
            <a:r>
              <a:rPr lang="zh-CN" altLang="en-US" sz="2400" dirty="0">
                <a:latin typeface="SimHei" panose="02010609060101010101" pitchFamily="49" charset="-122"/>
                <a:ea typeface="SimHei" panose="02010609060101010101" pitchFamily="49" charset="-122"/>
                <a:cs typeface="微软雅黑" panose="020B0503020204020204" pitchFamily="34" charset="-122"/>
              </a:rPr>
              <a:t>以其权利要求的内容为准</a:t>
            </a:r>
            <a:r>
              <a:rPr lang="en-US" altLang="zh-CN" sz="2400" dirty="0">
                <a:latin typeface="SimHei" panose="02010609060101010101" pitchFamily="49" charset="-122"/>
                <a:ea typeface="SimHei" panose="02010609060101010101" pitchFamily="49" charset="-122"/>
                <a:cs typeface="微软雅黑" panose="020B0503020204020204" pitchFamily="34" charset="-122"/>
              </a:rPr>
              <a:t>”</a:t>
            </a:r>
            <a:r>
              <a:rPr lang="zh-CN" altLang="en-US" sz="2400" dirty="0">
                <a:latin typeface="SimHei" panose="02010609060101010101" pitchFamily="49" charset="-122"/>
                <a:ea typeface="SimHei" panose="02010609060101010101" pitchFamily="49" charset="-122"/>
                <a:cs typeface="微软雅黑" panose="020B0503020204020204" pitchFamily="34" charset="-122"/>
              </a:rPr>
              <a:t>的含义包括以下几层：</a:t>
            </a:r>
          </a:p>
          <a:p>
            <a:endParaRPr lang="zh-CN" altLang="en-US" sz="24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400" b="1" dirty="0">
                <a:latin typeface="SimHei" panose="02010609060101010101" pitchFamily="49" charset="-122"/>
                <a:ea typeface="SimHei" panose="02010609060101010101" pitchFamily="49" charset="-122"/>
                <a:cs typeface="微软雅黑" panose="020B0503020204020204" pitchFamily="34" charset="-122"/>
              </a:rPr>
              <a:t>第一，专利权的保护范围不限于权利要求的字面含义。</a:t>
            </a:r>
            <a:r>
              <a:rPr lang="zh-CN" altLang="en-US" sz="2400" dirty="0">
                <a:latin typeface="SimHei" panose="02010609060101010101" pitchFamily="49" charset="-122"/>
                <a:ea typeface="SimHei" panose="02010609060101010101" pitchFamily="49" charset="-122"/>
                <a:cs typeface="微软雅黑" panose="020B0503020204020204" pitchFamily="34" charset="-122"/>
              </a:rPr>
              <a:t>发明或者实用新型专利权保护范围应当以权利要求书记载的技术特征所确定的内容为准，也包括与所记载的技术特征相等同的技术特征所确定的内容。</a:t>
            </a:r>
          </a:p>
          <a:p>
            <a:endParaRPr lang="zh-CN" altLang="en-US" sz="2400" b="1"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400" b="1" dirty="0">
                <a:latin typeface="SimHei" panose="02010609060101010101" pitchFamily="49" charset="-122"/>
                <a:ea typeface="SimHei" panose="02010609060101010101" pitchFamily="49" charset="-122"/>
                <a:cs typeface="微软雅黑" panose="020B0503020204020204" pitchFamily="34" charset="-122"/>
              </a:rPr>
              <a:t>第二，权利要求是当事人主张的权利要求。</a:t>
            </a:r>
            <a:r>
              <a:rPr lang="zh-CN" altLang="en-US" sz="2400" dirty="0">
                <a:latin typeface="SimHei" panose="02010609060101010101" pitchFamily="49" charset="-122"/>
                <a:ea typeface="SimHei" panose="02010609060101010101" pitchFamily="49" charset="-122"/>
                <a:cs typeface="微软雅黑" panose="020B0503020204020204" pitchFamily="34" charset="-122"/>
              </a:rPr>
              <a:t>确定专利权保护范围时，应当对专利权人所主张的作为权利依据的相关权利要求进行解释。</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1203839" y="1413974"/>
            <a:ext cx="6071235"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以其权利要求的内容为准</a:t>
            </a:r>
          </a:p>
        </p:txBody>
      </p:sp>
      <p:sp>
        <p:nvSpPr>
          <p:cNvPr id="4" name="文本框 3"/>
          <p:cNvSpPr txBox="1"/>
          <p:nvPr/>
        </p:nvSpPr>
        <p:spPr>
          <a:xfrm>
            <a:off x="1203839" y="2209642"/>
            <a:ext cx="10522723" cy="4524315"/>
          </a:xfrm>
          <a:prstGeom prst="rect">
            <a:avLst/>
          </a:prstGeom>
          <a:noFill/>
        </p:spPr>
        <p:txBody>
          <a:bodyPr wrap="square" rtlCol="0">
            <a:spAutoFit/>
          </a:bodyPr>
          <a:lstStyle/>
          <a:p>
            <a:pPr algn="just"/>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第三，以专利行政部门最终确定的权利要求为准。</a:t>
            </a:r>
            <a:r>
              <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rPr>
              <a:t>确定专利权保护范围时，应当以国务院专利行政部门公告授权的专利文本或者已经发生法律效力的专利复审请求审查决定、无效宣告请求审查决定及相关的授权、确权行政判决所确定的权利要求为准。权利要求存在多个文本的，以最终有效的文本为准。</a:t>
            </a:r>
          </a:p>
          <a:p>
            <a:pPr algn="just"/>
            <a:endPar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endParaRPr>
          </a:p>
          <a:p>
            <a:pPr algn="just"/>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第四，以本领域普通技术人员的标准来解释权利要求。</a:t>
            </a:r>
            <a:r>
              <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rPr>
              <a:t>在侵害专利权纠纷中，人民法院应当根据权利要求的记载，结合本领域普通技术人员阅读说明书及附图后对权利要求的理解，确定权利要求的内容。</a:t>
            </a:r>
            <a:endParaRPr lang="en-US" altLang="zh-CN" sz="2400" dirty="0">
              <a:latin typeface="SimHei" panose="02010609060101010101" pitchFamily="49" charset="-122"/>
              <a:ea typeface="SimHei" panose="02010609060101010101" pitchFamily="49" charset="-122"/>
              <a:cs typeface="微软雅黑" panose="020B0503020204020204" pitchFamily="34" charset="-122"/>
              <a:sym typeface="+mn-ea"/>
            </a:endParaRPr>
          </a:p>
          <a:p>
            <a:pPr algn="just"/>
            <a:endParaRPr lang="en-US" altLang="zh-CN" sz="2400" dirty="0">
              <a:latin typeface="SimHei" panose="02010609060101010101" pitchFamily="49" charset="-122"/>
              <a:ea typeface="SimHei" panose="02010609060101010101" pitchFamily="49" charset="-122"/>
              <a:cs typeface="微软雅黑" panose="020B0503020204020204" pitchFamily="34" charset="-122"/>
              <a:sym typeface="+mn-ea"/>
            </a:endParaRPr>
          </a:p>
          <a:p>
            <a:pPr algn="just"/>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第五，权利要求是确定专利权保护范围的基本依据。</a:t>
            </a:r>
            <a:r>
              <a:rPr lang="zh-CN" altLang="en-US" sz="2400" dirty="0">
                <a:latin typeface="SimHei" panose="02010609060101010101" pitchFamily="49" charset="-122"/>
                <a:ea typeface="SimHei" panose="02010609060101010101" pitchFamily="49" charset="-122"/>
                <a:cs typeface="微软雅黑" panose="020B0503020204020204" pitchFamily="34" charset="-122"/>
                <a:sym typeface="+mn-ea"/>
              </a:rPr>
              <a:t>对于仅在说明书或者附图中描述而在权利要求中未记载的技术方案，不得纳入专利权保护范围。</a:t>
            </a:r>
            <a:endParaRPr lang="zh-CN" altLang="en-US" sz="2400" dirty="0">
              <a:latin typeface="SimHei" panose="02010609060101010101" pitchFamily="49" charset="-122"/>
              <a:ea typeface="SimHei" panose="02010609060101010101" pitchFamily="49" charset="-122"/>
              <a:cs typeface="微软雅黑" panose="020B0503020204020204" pitchFamily="34" charset="-122"/>
            </a:endParaRPr>
          </a:p>
          <a:p>
            <a:pPr algn="just"/>
            <a:endParaRPr lang="zh-CN" altLang="en-US" sz="2400" dirty="0">
              <a:latin typeface="SimHei" panose="02010609060101010101" pitchFamily="49" charset="-122"/>
              <a:ea typeface="SimHei" panose="02010609060101010101" pitchFamily="49" charset="-122"/>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2" name="文本框 1"/>
          <p:cNvSpPr txBox="1"/>
          <p:nvPr/>
        </p:nvSpPr>
        <p:spPr>
          <a:xfrm>
            <a:off x="655199" y="1327476"/>
            <a:ext cx="8654415"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说明书及附图可以用以解释权利要求</a:t>
            </a:r>
          </a:p>
        </p:txBody>
      </p:sp>
      <p:sp>
        <p:nvSpPr>
          <p:cNvPr id="4" name="文本框 3"/>
          <p:cNvSpPr txBox="1"/>
          <p:nvPr/>
        </p:nvSpPr>
        <p:spPr>
          <a:xfrm>
            <a:off x="655199" y="2300713"/>
            <a:ext cx="10677756" cy="1938992"/>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    在侵害专利权纠纷中，人民法院对于权利要求，可以运用说明书及附图、权利要求书中的相关权利要求、专利审查档案以及生效法律文书所记载的内容进行解释。说明书对权利要求用语有特别界定的，从其特别界定。以上述方法仍不能明确权利要求含义的，可以结合工具书、教科书等公知文献以及本领域普通技术人员的通常理解进行解释。</a:t>
            </a:r>
            <a:endParaRPr lang="en-US" altLang="zh-CN" sz="2400" dirty="0">
              <a:latin typeface="SimHei" panose="02010609060101010101" pitchFamily="49" charset="-122"/>
              <a:ea typeface="SimHei" panose="02010609060101010101" pitchFamily="49" charset="-122"/>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3CA9BD-9656-43B0-AF4E-44AF9ACC39C0}"/>
              </a:ext>
            </a:extLst>
          </p:cNvPr>
          <p:cNvSpPr>
            <a:spLocks noGrp="1"/>
          </p:cNvSpPr>
          <p:nvPr>
            <p:ph idx="1"/>
          </p:nvPr>
        </p:nvSpPr>
        <p:spPr>
          <a:xfrm>
            <a:off x="1491449" y="1228279"/>
            <a:ext cx="10022890" cy="4401441"/>
          </a:xfrm>
        </p:spPr>
        <p:txBody>
          <a:bodyPr/>
          <a:lstStyle/>
          <a:p>
            <a:pPr indent="0" algn="just">
              <a:buFont typeface="Garamond" panose="02020404030301010803" pitchFamily="18" charset="0"/>
              <a:buNone/>
              <a:defRPr/>
            </a:pPr>
            <a:r>
              <a:rPr lang="zh-CN" altLang="en-US" sz="2400" dirty="0">
                <a:solidFill>
                  <a:srgbClr val="FF0000"/>
                </a:solidFill>
                <a:latin typeface="SimHei" panose="02010609060101010101" pitchFamily="49" charset="-122"/>
                <a:ea typeface="SimHei" panose="02010609060101010101" pitchFamily="49" charset="-122"/>
              </a:rPr>
              <a:t>案例：</a:t>
            </a:r>
            <a:endParaRPr lang="en-US" altLang="zh-CN" sz="2400" dirty="0">
              <a:solidFill>
                <a:srgbClr val="FF0000"/>
              </a:solidFill>
              <a:latin typeface="SimHei" panose="02010609060101010101" pitchFamily="49" charset="-122"/>
              <a:ea typeface="SimHei" panose="02010609060101010101" pitchFamily="49" charset="-122"/>
            </a:endParaRPr>
          </a:p>
          <a:p>
            <a:pPr indent="0" algn="just">
              <a:buFont typeface="Garamond" panose="02020404030301010803" pitchFamily="18" charset="0"/>
              <a:buNone/>
              <a:defRPr/>
            </a:pPr>
            <a:r>
              <a:rPr lang="zh-CN" altLang="en-US" sz="2400" dirty="0">
                <a:latin typeface="SimHei" panose="02010609060101010101" pitchFamily="49" charset="-122"/>
                <a:ea typeface="SimHei" panose="02010609060101010101" pitchFamily="49" charset="-122"/>
              </a:rPr>
              <a:t>    株式会社岛野于</a:t>
            </a:r>
            <a:r>
              <a:rPr lang="en-US" altLang="zh-CN" sz="2400" dirty="0">
                <a:latin typeface="SimHei" panose="02010609060101010101" pitchFamily="49" charset="-122"/>
                <a:ea typeface="SimHei" panose="02010609060101010101" pitchFamily="49" charset="-122"/>
              </a:rPr>
              <a:t>2004</a:t>
            </a:r>
            <a:r>
              <a:rPr lang="zh-CN" altLang="en-US" sz="2400" dirty="0">
                <a:latin typeface="SimHei" panose="02010609060101010101" pitchFamily="49" charset="-122"/>
                <a:ea typeface="SimHei" panose="02010609060101010101" pitchFamily="49" charset="-122"/>
              </a:rPr>
              <a:t>年</a:t>
            </a:r>
            <a:r>
              <a:rPr lang="en-US" altLang="zh-CN" sz="2400" dirty="0">
                <a:latin typeface="SimHei" panose="02010609060101010101" pitchFamily="49" charset="-122"/>
                <a:ea typeface="SimHei" panose="02010609060101010101" pitchFamily="49" charset="-122"/>
              </a:rPr>
              <a:t>8</a:t>
            </a:r>
            <a:r>
              <a:rPr lang="zh-CN" altLang="en-US" sz="2400" dirty="0">
                <a:latin typeface="SimHei" panose="02010609060101010101" pitchFamily="49" charset="-122"/>
                <a:ea typeface="SimHei" panose="02010609060101010101" pitchFamily="49" charset="-122"/>
              </a:rPr>
              <a:t>月</a:t>
            </a:r>
            <a:r>
              <a:rPr lang="en-US" altLang="zh-CN" sz="2400" dirty="0">
                <a:latin typeface="SimHei" panose="02010609060101010101" pitchFamily="49" charset="-122"/>
                <a:ea typeface="SimHei" panose="02010609060101010101" pitchFamily="49" charset="-122"/>
              </a:rPr>
              <a:t>27</a:t>
            </a:r>
            <a:r>
              <a:rPr lang="zh-CN" altLang="en-US" sz="2400" dirty="0">
                <a:latin typeface="SimHei" panose="02010609060101010101" pitchFamily="49" charset="-122"/>
                <a:ea typeface="SimHei" panose="02010609060101010101" pitchFamily="49" charset="-122"/>
              </a:rPr>
              <a:t>日起诉至中华人民共和国浙江省宁波市中级人民法院称，其是</a:t>
            </a:r>
            <a:r>
              <a:rPr lang="en-US" altLang="zh-CN" sz="2400" dirty="0">
                <a:latin typeface="SimHei" panose="02010609060101010101" pitchFamily="49" charset="-122"/>
                <a:ea typeface="SimHei" panose="02010609060101010101" pitchFamily="49" charset="-122"/>
              </a:rPr>
              <a:t>ZL94102612</a:t>
            </a:r>
            <a:r>
              <a:rPr lang="zh-CN" altLang="en-US" sz="2400" dirty="0">
                <a:latin typeface="SimHei" panose="02010609060101010101" pitchFamily="49" charset="-122"/>
                <a:ea typeface="SimHei" panose="02010609060101010101" pitchFamily="49" charset="-122"/>
              </a:rPr>
              <a:t>．</a:t>
            </a:r>
            <a:r>
              <a:rPr lang="en-US" altLang="zh-CN" sz="2400" dirty="0">
                <a:latin typeface="SimHei" panose="02010609060101010101" pitchFamily="49" charset="-122"/>
                <a:ea typeface="SimHei" panose="02010609060101010101" pitchFamily="49" charset="-122"/>
              </a:rPr>
              <a:t>4</a:t>
            </a:r>
            <a:r>
              <a:rPr lang="zh-CN" altLang="en-US" sz="2400" dirty="0">
                <a:latin typeface="SimHei" panose="02010609060101010101" pitchFamily="49" charset="-122"/>
                <a:ea typeface="SimHei" panose="02010609060101010101" pitchFamily="49" charset="-122"/>
              </a:rPr>
              <a:t>号发明专利的专利权人。自</a:t>
            </a:r>
            <a:r>
              <a:rPr lang="en-US" altLang="zh-CN" sz="2400" dirty="0">
                <a:latin typeface="SimHei" panose="02010609060101010101" pitchFamily="49" charset="-122"/>
                <a:ea typeface="SimHei" panose="02010609060101010101" pitchFamily="49" charset="-122"/>
              </a:rPr>
              <a:t>2003</a:t>
            </a:r>
            <a:r>
              <a:rPr lang="zh-CN" altLang="en-US" sz="2400" dirty="0">
                <a:latin typeface="SimHei" panose="02010609060101010101" pitchFamily="49" charset="-122"/>
                <a:ea typeface="SimHei" panose="02010609060101010101" pitchFamily="49" charset="-122"/>
              </a:rPr>
              <a:t>年起，在中国内地市场上发现日骋公司生产销售的</a:t>
            </a:r>
            <a:r>
              <a:rPr lang="en-US" altLang="zh-CN" sz="2400" dirty="0">
                <a:latin typeface="SimHei" panose="02010609060101010101" pitchFamily="49" charset="-122"/>
                <a:ea typeface="SimHei" panose="02010609060101010101" pitchFamily="49" charset="-122"/>
              </a:rPr>
              <a:t>RD-HG-30A</a:t>
            </a:r>
            <a:r>
              <a:rPr lang="zh-CN" altLang="en-US" sz="2400" dirty="0">
                <a:latin typeface="SimHei" panose="02010609060101010101" pitchFamily="49" charset="-122"/>
                <a:ea typeface="SimHei" panose="02010609060101010101" pitchFamily="49" charset="-122"/>
              </a:rPr>
              <a:t>、</a:t>
            </a:r>
            <a:r>
              <a:rPr lang="en-US" altLang="zh-CN" sz="2400" dirty="0">
                <a:latin typeface="SimHei" panose="02010609060101010101" pitchFamily="49" charset="-122"/>
                <a:ea typeface="SimHei" panose="02010609060101010101" pitchFamily="49" charset="-122"/>
              </a:rPr>
              <a:t>RD-HG-40A</a:t>
            </a:r>
            <a:r>
              <a:rPr lang="zh-CN" altLang="en-US" sz="2400" dirty="0">
                <a:latin typeface="SimHei" panose="02010609060101010101" pitchFamily="49" charset="-122"/>
                <a:ea typeface="SimHei" panose="02010609060101010101" pitchFamily="49" charset="-122"/>
              </a:rPr>
              <a:t>型自行车后拨链器侵犯了株式会社岛野的上述专利权，请求人民法院判令：</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．日骋公司立即停止制造和销售侵权产品；</a:t>
            </a: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．日骋公司立即销毁所有剩余侵权产品、侵权产品宣传资料以及制造侵权产品的专用模具，并删除互联网上有关侵权产品的广告；</a:t>
            </a:r>
            <a:r>
              <a:rPr lang="en-US" altLang="zh-CN" sz="2400" dirty="0">
                <a:latin typeface="SimHei" panose="02010609060101010101" pitchFamily="49" charset="-122"/>
                <a:ea typeface="SimHei" panose="02010609060101010101" pitchFamily="49" charset="-122"/>
              </a:rPr>
              <a:t>3</a:t>
            </a:r>
            <a:r>
              <a:rPr lang="zh-CN" altLang="en-US" sz="2400" dirty="0">
                <a:latin typeface="SimHei" panose="02010609060101010101" pitchFamily="49" charset="-122"/>
                <a:ea typeface="SimHei" panose="02010609060101010101" pitchFamily="49" charset="-122"/>
              </a:rPr>
              <a:t>．赔偿株式会社岛野经济损失</a:t>
            </a:r>
            <a:r>
              <a:rPr lang="en-US" altLang="zh-CN" sz="2400" dirty="0">
                <a:latin typeface="SimHei" panose="02010609060101010101" pitchFamily="49" charset="-122"/>
                <a:ea typeface="SimHei" panose="02010609060101010101" pitchFamily="49" charset="-122"/>
              </a:rPr>
              <a:t>30</a:t>
            </a:r>
            <a:r>
              <a:rPr lang="zh-CN" altLang="en-US" sz="2400" dirty="0">
                <a:latin typeface="SimHei" panose="02010609060101010101" pitchFamily="49" charset="-122"/>
                <a:ea typeface="SimHei" panose="02010609060101010101" pitchFamily="49" charset="-122"/>
              </a:rPr>
              <a:t>万元。</a:t>
            </a:r>
          </a:p>
          <a:p>
            <a:endParaRPr lang="zh-CN" altLang="en-US" dirty="0"/>
          </a:p>
        </p:txBody>
      </p:sp>
    </p:spTree>
    <p:extLst>
      <p:ext uri="{BB962C8B-B14F-4D97-AF65-F5344CB8AC3E}">
        <p14:creationId xmlns:p14="http://schemas.microsoft.com/office/powerpoint/2010/main" val="34462592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34D2EC2-CD70-4B50-8064-7681D7C27DDF}"/>
              </a:ext>
            </a:extLst>
          </p:cNvPr>
          <p:cNvSpPr>
            <a:spLocks noGrp="1"/>
          </p:cNvSpPr>
          <p:nvPr>
            <p:ph idx="1"/>
          </p:nvPr>
        </p:nvSpPr>
        <p:spPr>
          <a:xfrm>
            <a:off x="1473693" y="1049448"/>
            <a:ext cx="9898602" cy="4339297"/>
          </a:xfrm>
        </p:spPr>
        <p:txBody>
          <a:bodyPr>
            <a:normAutofit fontScale="92500"/>
          </a:bodyPr>
          <a:lstStyle/>
          <a:p>
            <a:pPr algn="just"/>
            <a:r>
              <a:rPr lang="zh-CN" altLang="en-US" sz="2600" dirty="0">
                <a:latin typeface="SimHei" panose="02010609060101010101" pitchFamily="49" charset="-122"/>
                <a:ea typeface="SimHei" panose="02010609060101010101" pitchFamily="49" charset="-122"/>
              </a:rPr>
              <a:t>    裁判摘要：</a:t>
            </a:r>
          </a:p>
          <a:p>
            <a:pPr algn="just"/>
            <a:r>
              <a:rPr lang="zh-CN" altLang="en-US" sz="2600" dirty="0">
                <a:latin typeface="SimHei" panose="02010609060101010101" pitchFamily="49" charset="-122"/>
                <a:ea typeface="SimHei" panose="02010609060101010101" pitchFamily="49" charset="-122"/>
              </a:rPr>
              <a:t>    一审、二审判决认为，被诉侵权产品因尚未被安装在自行车上，对其安装后是否会具备“所述自行车车架具有形成在自行车车架的后叉端</a:t>
            </a:r>
            <a:r>
              <a:rPr lang="en-US" altLang="zh-CN" sz="2600" dirty="0">
                <a:latin typeface="SimHei" panose="02010609060101010101" pitchFamily="49" charset="-122"/>
                <a:ea typeface="SimHei" panose="02010609060101010101" pitchFamily="49" charset="-122"/>
              </a:rPr>
              <a:t>(51)</a:t>
            </a:r>
            <a:r>
              <a:rPr lang="zh-CN" altLang="en-US" sz="2600" dirty="0">
                <a:latin typeface="SimHei" panose="02010609060101010101" pitchFamily="49" charset="-122"/>
                <a:ea typeface="SimHei" panose="02010609060101010101" pitchFamily="49" charset="-122"/>
              </a:rPr>
              <a:t>的换档器安装延伸部</a:t>
            </a:r>
            <a:r>
              <a:rPr lang="en-US" altLang="zh-CN" sz="2600" dirty="0">
                <a:latin typeface="SimHei" panose="02010609060101010101" pitchFamily="49" charset="-122"/>
                <a:ea typeface="SimHei" panose="02010609060101010101" pitchFamily="49" charset="-122"/>
              </a:rPr>
              <a:t>(14)</a:t>
            </a:r>
            <a:r>
              <a:rPr lang="zh-CN" altLang="en-US" sz="2600" dirty="0">
                <a:latin typeface="SimHei" panose="02010609060101010101" pitchFamily="49" charset="-122"/>
                <a:ea typeface="SimHei" panose="02010609060101010101" pitchFamily="49" charset="-122"/>
              </a:rPr>
              <a:t>上的连接结构</a:t>
            </a:r>
            <a:r>
              <a:rPr lang="en-US" altLang="zh-CN" sz="2600" dirty="0">
                <a:latin typeface="SimHei" panose="02010609060101010101" pitchFamily="49" charset="-122"/>
                <a:ea typeface="SimHei" panose="02010609060101010101" pitchFamily="49" charset="-122"/>
              </a:rPr>
              <a:t>(14a)”</a:t>
            </a:r>
            <a:r>
              <a:rPr lang="zh-CN" altLang="en-US" sz="2600" dirty="0">
                <a:latin typeface="SimHei" panose="02010609060101010101" pitchFamily="49" charset="-122"/>
                <a:ea typeface="SimHei" panose="02010609060101010101" pitchFamily="49" charset="-122"/>
              </a:rPr>
              <a:t>这一必要技术特征及安装方式是否如本案专利权利要求所述并不清楚，因此该被诉侵权产品是否构成侵权的比对条件尚不具备。本案专利包括结构特征和安装特征两部分，但被诉侵权产品仅具备本案专利的结构特征，日骋公司没有进行安装行为，该被诉侵权产品也可以按本案专利限定外的其他方式进行安装，故日骋公司的行为不构成专利侵权。</a:t>
            </a:r>
          </a:p>
          <a:p>
            <a:endParaRPr lang="zh-CN" altLang="en-US" dirty="0"/>
          </a:p>
        </p:txBody>
      </p:sp>
    </p:spTree>
    <p:extLst>
      <p:ext uri="{BB962C8B-B14F-4D97-AF65-F5344CB8AC3E}">
        <p14:creationId xmlns:p14="http://schemas.microsoft.com/office/powerpoint/2010/main" val="2524693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17B6C5-2825-4011-8FB0-8227CE55254F}"/>
              </a:ext>
            </a:extLst>
          </p:cNvPr>
          <p:cNvSpPr>
            <a:spLocks noGrp="1"/>
          </p:cNvSpPr>
          <p:nvPr>
            <p:ph idx="1"/>
          </p:nvPr>
        </p:nvSpPr>
        <p:spPr>
          <a:xfrm>
            <a:off x="2070041" y="1715273"/>
            <a:ext cx="8876126" cy="3646839"/>
          </a:xfrm>
        </p:spPr>
        <p:txBody>
          <a:bodyPr/>
          <a:lstStyle/>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产品的色彩不能独立构成外观设计，除非产品色彩变化的本身已形成一种图案。可以构成外观设计的组合有：产品的形状；产品的图案；产品的形状和图案；产品的形状和色彩；产品的图案和色彩；产品的形状、图案和色彩。</a:t>
            </a:r>
            <a:endParaRPr lang="en-US"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en-US" altLang="zh-CN" sz="2000" dirty="0">
                <a:latin typeface="SimHei" panose="02010609060101010101" pitchFamily="49" charset="-122"/>
                <a:ea typeface="SimHei" panose="02010609060101010101" pitchFamily="49" charset="-122"/>
                <a:cs typeface="Times New Roman" panose="02020603050405020304" pitchFamily="18" charset="0"/>
              </a:rPr>
              <a:t>    </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外观设计既可以针对产品整体的形状、图案或者其结合以及色彩与形状、图案的结合，也可针对产品局部的形状、图案或者其结合以及色彩与形状、图案的结合。</a:t>
            </a:r>
          </a:p>
        </p:txBody>
      </p:sp>
    </p:spTree>
    <p:extLst>
      <p:ext uri="{BB962C8B-B14F-4D97-AF65-F5344CB8AC3E}">
        <p14:creationId xmlns:p14="http://schemas.microsoft.com/office/powerpoint/2010/main" val="3016369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779D86-6668-4E4A-8887-47E16D753E4C}"/>
              </a:ext>
            </a:extLst>
          </p:cNvPr>
          <p:cNvSpPr>
            <a:spLocks noGrp="1"/>
          </p:cNvSpPr>
          <p:nvPr>
            <p:ph idx="1"/>
          </p:nvPr>
        </p:nvSpPr>
        <p:spPr>
          <a:xfrm>
            <a:off x="1233996" y="1147103"/>
            <a:ext cx="10373960" cy="4985472"/>
          </a:xfrm>
        </p:spPr>
        <p:txBody>
          <a:bodyPr>
            <a:normAutofit/>
          </a:bodyPr>
          <a:lstStyle/>
          <a:p>
            <a:pPr algn="just"/>
            <a:r>
              <a:rPr lang="zh-CN" altLang="en-US" sz="2400" dirty="0">
                <a:latin typeface="SimHei" panose="02010609060101010101" pitchFamily="49" charset="-122"/>
                <a:ea typeface="SimHei" panose="02010609060101010101" pitchFamily="49" charset="-122"/>
              </a:rPr>
              <a:t>    再审判决认为，凡是写入权利要求的技术特征，均应理解为专利技术方案不可缺少的必要技术特征，对专利保护范围具有限定作用，在确定专利保护范围时必须加以考虑。已经写入权利要求的使用环境特征属于权利要求的必要技术特征，对于权利要求的保护范围具有限定作用。本案专利的保护主题是“自行车后换档器支架”，但是权利要求</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在描述该后换挡器支架的结构特征的同时，也限定了该后换挡器支架所用以连接的后换挡器以及自行车车架的具体结构。这些关于后换挡器支架所连接的后换挡器及自行车车架的特征实际上限定了后换挡器支架所使用的背景和条件，属于使用环境特征，对于权利要求</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所保护的后换挡器支架具有限定作用。株式会社岛野关于本案专利权利要求中出现的使用环境特征不构成本案专利的必要技术特征，不影响权利要求的保护范围的申请再审理由不能成立，不予支持。</a:t>
            </a:r>
          </a:p>
        </p:txBody>
      </p:sp>
    </p:spTree>
    <p:extLst>
      <p:ext uri="{BB962C8B-B14F-4D97-AF65-F5344CB8AC3E}">
        <p14:creationId xmlns:p14="http://schemas.microsoft.com/office/powerpoint/2010/main" val="273295254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a:latin typeface="SimHei" panose="02010609060101010101" pitchFamily="49" charset="-122"/>
                <a:ea typeface="SimHei" panose="02010609060101010101" pitchFamily="49" charset="-122"/>
              </a:rPr>
              <a:t>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6" name="文本框 5"/>
          <p:cNvSpPr txBox="1"/>
          <p:nvPr/>
        </p:nvSpPr>
        <p:spPr>
          <a:xfrm>
            <a:off x="1226820" y="1158240"/>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三、外观设计专利权的保护范围</a:t>
            </a:r>
          </a:p>
        </p:txBody>
      </p:sp>
      <p:sp>
        <p:nvSpPr>
          <p:cNvPr id="7" name="文本框 6"/>
          <p:cNvSpPr txBox="1"/>
          <p:nvPr/>
        </p:nvSpPr>
        <p:spPr>
          <a:xfrm>
            <a:off x="1226820" y="2068523"/>
            <a:ext cx="9595485" cy="3785652"/>
          </a:xfrm>
          <a:prstGeom prst="rect">
            <a:avLst/>
          </a:prstGeom>
          <a:noFill/>
        </p:spPr>
        <p:txBody>
          <a:bodyPr wrap="square" rtlCol="0">
            <a:spAutoFit/>
          </a:bodyPr>
          <a:lstStyle/>
          <a:p>
            <a:pPr algn="just"/>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由于外观设计具有较为清楚明确的外形，因此外观设计专利权的保护范围比较容易确定。根据《专利法》第</a:t>
            </a:r>
            <a:r>
              <a:rPr lang="en-US" altLang="zh-CN" sz="2400" dirty="0">
                <a:latin typeface="SimHei" panose="02010609060101010101" pitchFamily="49" charset="-122"/>
                <a:ea typeface="SimHei" panose="02010609060101010101" pitchFamily="49" charset="-122"/>
                <a:cs typeface="微软雅黑" panose="020B0503020204020204" pitchFamily="34" charset="-122"/>
              </a:rPr>
              <a:t>64</a:t>
            </a:r>
            <a:r>
              <a:rPr lang="zh-CN" altLang="en-US" sz="2400" dirty="0">
                <a:latin typeface="SimHei" panose="02010609060101010101" pitchFamily="49" charset="-122"/>
                <a:ea typeface="SimHei" panose="02010609060101010101" pitchFamily="49" charset="-122"/>
                <a:cs typeface="微软雅黑" panose="020B0503020204020204" pitchFamily="34" charset="-122"/>
              </a:rPr>
              <a:t>条第2款的规定，外观设计专利权的保护范围以表示在图片或者照片中的该产品的外观设计为准，简要说明可以用于解释图片或者照片所表示的该产品的外观设计。这是我国专利法规定的外观设计专利权保护范围确定的基本依据和解释原则。</a:t>
            </a:r>
            <a:endParaRPr lang="en-US" altLang="zh-CN" sz="2400" dirty="0">
              <a:latin typeface="SimHei" panose="02010609060101010101" pitchFamily="49" charset="-122"/>
              <a:ea typeface="SimHei" panose="02010609060101010101" pitchFamily="49" charset="-122"/>
              <a:cs typeface="微软雅黑" panose="020B0503020204020204" pitchFamily="34" charset="-122"/>
            </a:endParaRPr>
          </a:p>
          <a:p>
            <a:pPr algn="just"/>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在具体确定外观设计专利权保护范围时，除了上述基本依据和解释原则之外，专利权人在无效程序及其诉讼程序中的意见陈述、应国务院专利行政部门的要求在专利申请程序中提交的样品或者模型等，也可以用于解释外观设计专利权保护范围。</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专利权的保护范围</a:t>
            </a:r>
          </a:p>
        </p:txBody>
      </p:sp>
      <p:sp>
        <p:nvSpPr>
          <p:cNvPr id="2" name="文本框 1"/>
          <p:cNvSpPr txBox="1"/>
          <p:nvPr/>
        </p:nvSpPr>
        <p:spPr>
          <a:xfrm>
            <a:off x="762958" y="1619367"/>
            <a:ext cx="11090910" cy="3416320"/>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cs typeface="微软雅黑" panose="020B0503020204020204" pitchFamily="34" charset="-122"/>
              </a:rPr>
              <a:t>    外观设计专利权的保护范围不得延及该外观设计专利申请日或者优先权日之前已有的公知设计内容，应当排除仅起功能、效果作用而消费者在正常使用中看不见或者不对产品产生美感作用的设计内容。</a:t>
            </a:r>
          </a:p>
          <a:p>
            <a:endParaRPr lang="zh-CN" altLang="en-US" sz="24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400" dirty="0">
                <a:latin typeface="SimHei" panose="02010609060101010101" pitchFamily="49" charset="-122"/>
                <a:ea typeface="SimHei" panose="02010609060101010101" pitchFamily="49" charset="-122"/>
                <a:cs typeface="微软雅黑" panose="020B0503020204020204" pitchFamily="34" charset="-122"/>
              </a:rPr>
              <a:t>    相似外观设计专利权的保护范围由各个独立的外观设计分别确定。基本设计与其它相似设计均可以作为确定外观设计专利权保护范围的依据。成套产品的整体外观设计与组成该成套产品的每一件外观设计均已显示在该外观设计专利文件的图片或者照片中的，其权利保护范围由组成该成套产品的每一件产品的外观设计或者该成套产品的整体外观设计确定。</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350D7BC-ADE6-EA63-1F51-EF20EA243156}"/>
              </a:ext>
            </a:extLst>
          </p:cNvPr>
          <p:cNvSpPr txBox="1"/>
          <p:nvPr/>
        </p:nvSpPr>
        <p:spPr>
          <a:xfrm>
            <a:off x="1973912" y="1630825"/>
            <a:ext cx="8704690" cy="3108543"/>
          </a:xfrm>
          <a:prstGeom prst="rect">
            <a:avLst/>
          </a:prstGeom>
          <a:noFill/>
        </p:spPr>
        <p:txBody>
          <a:bodyPr wrap="square">
            <a:spAutoFit/>
          </a:bodyPr>
          <a:lstStyle/>
          <a:p>
            <a:r>
              <a:rPr lang="zh-CN" altLang="en-US" sz="2800" dirty="0">
                <a:solidFill>
                  <a:srgbClr val="FF0000"/>
                </a:solidFill>
                <a:latin typeface="SimHei" panose="02010609060101010101" pitchFamily="49" charset="-122"/>
                <a:ea typeface="SimHei" panose="02010609060101010101" pitchFamily="49" charset="-122"/>
              </a:rPr>
              <a:t>案例：</a:t>
            </a:r>
            <a:endParaRPr lang="en-US" altLang="zh-CN" sz="2800" dirty="0">
              <a:solidFill>
                <a:srgbClr val="FF0000"/>
              </a:solidFill>
              <a:latin typeface="SimHei" panose="02010609060101010101" pitchFamily="49" charset="-122"/>
              <a:ea typeface="SimHei" panose="02010609060101010101" pitchFamily="49" charset="-122"/>
            </a:endParaRPr>
          </a:p>
          <a:p>
            <a:r>
              <a:rPr lang="zh-CN" altLang="en-US" sz="2800" dirty="0">
                <a:latin typeface="SimHei" panose="02010609060101010101" pitchFamily="49" charset="-122"/>
                <a:ea typeface="SimHei" panose="02010609060101010101" pitchFamily="49" charset="-122"/>
              </a:rPr>
              <a:t>    马培德公司于</a:t>
            </a:r>
            <a:r>
              <a:rPr lang="en-US" altLang="zh-CN" sz="2800" dirty="0">
                <a:latin typeface="SimHei" panose="02010609060101010101" pitchFamily="49" charset="-122"/>
                <a:ea typeface="SimHei" panose="02010609060101010101" pitchFamily="49" charset="-122"/>
              </a:rPr>
              <a:t>2004</a:t>
            </a:r>
            <a:r>
              <a:rPr lang="zh-CN" altLang="en-US" sz="2800" dirty="0">
                <a:latin typeface="SimHei" panose="02010609060101010101" pitchFamily="49" charset="-122"/>
                <a:ea typeface="SimHei" panose="02010609060101010101" pitchFamily="49" charset="-122"/>
              </a:rPr>
              <a:t>年</a:t>
            </a:r>
            <a:r>
              <a:rPr lang="en-US" altLang="zh-CN" sz="2800" dirty="0">
                <a:latin typeface="SimHei" panose="02010609060101010101" pitchFamily="49" charset="-122"/>
                <a:ea typeface="SimHei" panose="02010609060101010101" pitchFamily="49" charset="-122"/>
              </a:rPr>
              <a:t>2</a:t>
            </a:r>
            <a:r>
              <a:rPr lang="zh-CN" altLang="en-US" sz="2800" dirty="0">
                <a:latin typeface="SimHei" panose="02010609060101010101" pitchFamily="49" charset="-122"/>
                <a:ea typeface="SimHei" panose="02010609060101010101" pitchFamily="49" charset="-122"/>
              </a:rPr>
              <a:t>月</a:t>
            </a:r>
            <a:r>
              <a:rPr lang="en-US" altLang="zh-CN" sz="2800" dirty="0">
                <a:latin typeface="SimHei" panose="02010609060101010101" pitchFamily="49" charset="-122"/>
                <a:ea typeface="SimHei" panose="02010609060101010101" pitchFamily="49" charset="-122"/>
              </a:rPr>
              <a:t>6</a:t>
            </a:r>
            <a:r>
              <a:rPr lang="zh-CN" altLang="en-US" sz="2800" dirty="0">
                <a:latin typeface="SimHei" panose="02010609060101010101" pitchFamily="49" charset="-122"/>
                <a:ea typeface="SimHei" panose="02010609060101010101" pitchFamily="49" charset="-122"/>
              </a:rPr>
              <a:t>日，向国家知识产权局申请了一款名称为“剪刀”的外观设计专利，并于</a:t>
            </a:r>
            <a:r>
              <a:rPr lang="en-US" altLang="zh-CN" sz="2800" dirty="0">
                <a:latin typeface="SimHei" panose="02010609060101010101" pitchFamily="49" charset="-122"/>
                <a:ea typeface="SimHei" panose="02010609060101010101" pitchFamily="49" charset="-122"/>
              </a:rPr>
              <a:t>2004</a:t>
            </a:r>
            <a:r>
              <a:rPr lang="zh-CN" altLang="en-US" sz="2800" dirty="0">
                <a:latin typeface="SimHei" panose="02010609060101010101" pitchFamily="49" charset="-122"/>
                <a:ea typeface="SimHei" panose="02010609060101010101" pitchFamily="49" charset="-122"/>
              </a:rPr>
              <a:t>年</a:t>
            </a:r>
            <a:r>
              <a:rPr lang="en-US" altLang="zh-CN" sz="2800" dirty="0">
                <a:latin typeface="SimHei" panose="02010609060101010101" pitchFamily="49" charset="-122"/>
                <a:ea typeface="SimHei" panose="02010609060101010101" pitchFamily="49" charset="-122"/>
              </a:rPr>
              <a:t>9</a:t>
            </a:r>
            <a:r>
              <a:rPr lang="zh-CN" altLang="en-US" sz="2800" dirty="0">
                <a:latin typeface="SimHei" panose="02010609060101010101" pitchFamily="49" charset="-122"/>
                <a:ea typeface="SimHei" panose="02010609060101010101" pitchFamily="49" charset="-122"/>
              </a:rPr>
              <a:t>月</a:t>
            </a:r>
            <a:r>
              <a:rPr lang="en-US" altLang="zh-CN" sz="2800" dirty="0">
                <a:latin typeface="SimHei" panose="02010609060101010101" pitchFamily="49" charset="-122"/>
                <a:ea typeface="SimHei" panose="02010609060101010101" pitchFamily="49" charset="-122"/>
              </a:rPr>
              <a:t>1</a:t>
            </a:r>
            <a:r>
              <a:rPr lang="zh-CN" altLang="en-US" sz="2800" dirty="0">
                <a:latin typeface="SimHei" panose="02010609060101010101" pitchFamily="49" charset="-122"/>
                <a:ea typeface="SimHei" panose="02010609060101010101" pitchFamily="49" charset="-122"/>
              </a:rPr>
              <a:t>日获得授权。</a:t>
            </a:r>
            <a:r>
              <a:rPr lang="en-US" altLang="zh-CN" sz="2800" dirty="0">
                <a:latin typeface="SimHei" panose="02010609060101010101" pitchFamily="49" charset="-122"/>
                <a:ea typeface="SimHei" panose="02010609060101010101" pitchFamily="49" charset="-122"/>
              </a:rPr>
              <a:t>2010</a:t>
            </a:r>
            <a:r>
              <a:rPr lang="zh-CN" altLang="en-US" sz="2800" dirty="0">
                <a:latin typeface="SimHei" panose="02010609060101010101" pitchFamily="49" charset="-122"/>
                <a:ea typeface="SimHei" panose="02010609060101010101" pitchFamily="49" charset="-122"/>
              </a:rPr>
              <a:t>年</a:t>
            </a:r>
            <a:r>
              <a:rPr lang="en-US" altLang="zh-CN" sz="2800" dirty="0">
                <a:latin typeface="SimHei" panose="02010609060101010101" pitchFamily="49" charset="-122"/>
                <a:ea typeface="SimHei" panose="02010609060101010101" pitchFamily="49" charset="-122"/>
              </a:rPr>
              <a:t>3</a:t>
            </a:r>
            <a:r>
              <a:rPr lang="zh-CN" altLang="en-US" sz="2800" dirty="0">
                <a:latin typeface="SimHei" panose="02010609060101010101" pitchFamily="49" charset="-122"/>
                <a:ea typeface="SimHei" panose="02010609060101010101" pitchFamily="49" charset="-122"/>
              </a:rPr>
              <a:t>月，马培德公司发现邦立公司、伊利达公司共同生产、销售了与其专利产品极为相似的产品，随后向法院起诉，要求上述两家公司承担相应民事责任。</a:t>
            </a:r>
          </a:p>
        </p:txBody>
      </p:sp>
    </p:spTree>
    <p:extLst>
      <p:ext uri="{BB962C8B-B14F-4D97-AF65-F5344CB8AC3E}">
        <p14:creationId xmlns:p14="http://schemas.microsoft.com/office/powerpoint/2010/main" val="30754953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E6C69AC-53CC-E2DD-2763-BDFB21326D5D}"/>
              </a:ext>
            </a:extLst>
          </p:cNvPr>
          <p:cNvSpPr txBox="1"/>
          <p:nvPr/>
        </p:nvSpPr>
        <p:spPr>
          <a:xfrm>
            <a:off x="1520686" y="1626764"/>
            <a:ext cx="9388503" cy="3416320"/>
          </a:xfrm>
          <a:prstGeom prst="rect">
            <a:avLst/>
          </a:prstGeom>
          <a:noFill/>
        </p:spPr>
        <p:txBody>
          <a:bodyPr wrap="square">
            <a:spAutoFit/>
          </a:bodyPr>
          <a:lstStyle/>
          <a:p>
            <a:r>
              <a:rPr lang="zh-CN" altLang="en-US" sz="2400" dirty="0">
                <a:latin typeface="SimHei" panose="02010609060101010101" pitchFamily="49" charset="-122"/>
                <a:ea typeface="SimHei" panose="02010609060101010101" pitchFamily="49" charset="-122"/>
              </a:rPr>
              <a:t>一审、二审裁判摘要</a:t>
            </a:r>
          </a:p>
          <a:p>
            <a:r>
              <a:rPr lang="zh-CN" altLang="en-US" sz="2400" dirty="0">
                <a:latin typeface="SimHei" panose="02010609060101010101" pitchFamily="49" charset="-122"/>
                <a:ea typeface="SimHei" panose="02010609060101010101" pitchFamily="49" charset="-122"/>
              </a:rPr>
              <a:t>    在本案中以一般消费者的知识水平及认知能力来判断，被诉侵权产品的不同设计特征已经达到使被诉侵权设计与授权外观设计在整体视觉效果上产生实质性差异的程度，故两者既不相同也不近似。本案被诉侵权产品是带有彩色图案的剪刀。这是一个不可分割的整体。彩色图案是附着在剪刀本体之上的，不能脱离后者单独存在。因此，剪刀本体与彩色图案之间的关系并非零部件与零部件之间的关系。有鉴于此，邦立公司、伊利达公司的行为并不属于将侵犯外观设计专利权的产品作为零部件，制造另一产品并销售的行为。</a:t>
            </a:r>
          </a:p>
        </p:txBody>
      </p:sp>
    </p:spTree>
    <p:extLst>
      <p:ext uri="{BB962C8B-B14F-4D97-AF65-F5344CB8AC3E}">
        <p14:creationId xmlns:p14="http://schemas.microsoft.com/office/powerpoint/2010/main" val="372152227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238FAD3-7FCC-0B88-FFB7-62969F528FDC}"/>
              </a:ext>
            </a:extLst>
          </p:cNvPr>
          <p:cNvSpPr txBox="1"/>
          <p:nvPr/>
        </p:nvSpPr>
        <p:spPr>
          <a:xfrm>
            <a:off x="1074751" y="1419988"/>
            <a:ext cx="10526202" cy="4401205"/>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再审裁判摘要</a:t>
            </a:r>
          </a:p>
          <a:p>
            <a:r>
              <a:rPr lang="zh-CN" altLang="en-US" sz="2000" dirty="0">
                <a:latin typeface="SimHei" panose="02010609060101010101" pitchFamily="49" charset="-122"/>
                <a:ea typeface="SimHei" panose="02010609060101010101" pitchFamily="49" charset="-122"/>
              </a:rPr>
              <a:t>    </a:t>
            </a:r>
            <a:r>
              <a:rPr lang="zh-CN" altLang="en-US" sz="2000" dirty="0">
                <a:solidFill>
                  <a:srgbClr val="FF0000"/>
                </a:solidFill>
                <a:latin typeface="SimHei" panose="02010609060101010101" pitchFamily="49" charset="-122"/>
                <a:ea typeface="SimHei" panose="02010609060101010101" pitchFamily="49" charset="-122"/>
              </a:rPr>
              <a:t>首先，正确界定外观设计专利权的保护范围，是进行外观设计专利侵权判断的基础。</a:t>
            </a:r>
            <a:r>
              <a:rPr lang="zh-CN" altLang="en-US" sz="2000" dirty="0">
                <a:latin typeface="SimHei" panose="02010609060101010101" pitchFamily="49" charset="-122"/>
                <a:ea typeface="SimHei" panose="02010609060101010101" pitchFamily="49" charset="-122"/>
              </a:rPr>
              <a:t>形状、图案、色彩是构成产品外观设计的三项基本设计要素，因此，在确定外观设计专利权的保护范围以及侵权判断时，应当以图片或者照片中的形状、图案、色彩设计要素为基本依据；</a:t>
            </a:r>
            <a:r>
              <a:rPr lang="zh-CN" altLang="en-US" sz="2000" dirty="0">
                <a:solidFill>
                  <a:srgbClr val="FF0000"/>
                </a:solidFill>
                <a:latin typeface="SimHei" panose="02010609060101010101" pitchFamily="49" charset="-122"/>
                <a:ea typeface="SimHei" panose="02010609060101010101" pitchFamily="49" charset="-122"/>
              </a:rPr>
              <a:t>其次，色彩要素不能脱离形状、图案单独存在，必须依附于产品形状、图案存在，色彩变化本身也可形成图案。</a:t>
            </a:r>
            <a:r>
              <a:rPr lang="zh-CN" altLang="en-US" sz="2000" dirty="0">
                <a:latin typeface="SimHei" panose="02010609060101010101" pitchFamily="49" charset="-122"/>
                <a:ea typeface="SimHei" panose="02010609060101010101" pitchFamily="49" charset="-122"/>
              </a:rPr>
              <a:t>简要说明中未明确请求保护色彩的，不应以图片、照片中的色彩限定外观设计专利权的保护范围。但产品上明暗、深浅变化形成图案的，应当视为图案设计要素，不应将其归入色彩设计要素；</a:t>
            </a:r>
            <a:r>
              <a:rPr lang="zh-CN" altLang="en-US" sz="2000" dirty="0">
                <a:solidFill>
                  <a:srgbClr val="FF0000"/>
                </a:solidFill>
                <a:latin typeface="SimHei" panose="02010609060101010101" pitchFamily="49" charset="-122"/>
                <a:ea typeface="SimHei" panose="02010609060101010101" pitchFamily="49" charset="-122"/>
              </a:rPr>
              <a:t>最后，在与外观设计专利产品相同或者相近种类产品上，采用与外观设计专利相同或者近似的外观设计的，人民法院应当认定被诉侵权产品落入</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专利法</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第</a:t>
            </a:r>
            <a:r>
              <a:rPr lang="en-US" altLang="zh-CN" sz="2000" dirty="0">
                <a:solidFill>
                  <a:srgbClr val="FF0000"/>
                </a:solidFill>
                <a:latin typeface="SimHei" panose="02010609060101010101" pitchFamily="49" charset="-122"/>
                <a:ea typeface="SimHei" panose="02010609060101010101" pitchFamily="49" charset="-122"/>
              </a:rPr>
              <a:t>59</a:t>
            </a:r>
            <a:r>
              <a:rPr lang="zh-CN" altLang="en-US" sz="2000" dirty="0">
                <a:solidFill>
                  <a:srgbClr val="FF0000"/>
                </a:solidFill>
                <a:latin typeface="SimHei" panose="02010609060101010101" pitchFamily="49" charset="-122"/>
                <a:ea typeface="SimHei" panose="02010609060101010101" pitchFamily="49" charset="-122"/>
              </a:rPr>
              <a:t>条第</a:t>
            </a:r>
            <a:r>
              <a:rPr lang="en-US" altLang="zh-CN" sz="2000" dirty="0">
                <a:solidFill>
                  <a:srgbClr val="FF0000"/>
                </a:solidFill>
                <a:latin typeface="SimHei" panose="02010609060101010101" pitchFamily="49" charset="-122"/>
                <a:ea typeface="SimHei" panose="02010609060101010101" pitchFamily="49" charset="-122"/>
              </a:rPr>
              <a:t>2</a:t>
            </a:r>
            <a:r>
              <a:rPr lang="zh-CN" altLang="en-US" sz="2000" dirty="0">
                <a:solidFill>
                  <a:srgbClr val="FF0000"/>
                </a:solidFill>
                <a:latin typeface="SimHei" panose="02010609060101010101" pitchFamily="49" charset="-122"/>
                <a:ea typeface="SimHei" panose="02010609060101010101" pitchFamily="49" charset="-122"/>
              </a:rPr>
              <a:t>款规定的外观设计专利权的保护范围。</a:t>
            </a:r>
            <a:r>
              <a:rPr lang="zh-CN" altLang="en-US" sz="2000" dirty="0">
                <a:latin typeface="SimHei" panose="02010609060101010101" pitchFamily="49" charset="-122"/>
                <a:ea typeface="SimHei" panose="02010609060101010101" pitchFamily="49" charset="-122"/>
              </a:rPr>
              <a:t>被诉侵权产品在采用与外观设计专利相同或者相近似的外观设计之余，还附加有其他图案、色彩设计要素的，如果这些附加的设计要素属于额外增加的设计要素，则对侵权判断一般不具有实质性影响。否则，他人即可通过在外观设计专利上简单增加图案、色彩等方式，轻易规避专利侵权。这无疑有悖于专利法鼓励发明创造，促进科技进步和创新的立法本意。</a:t>
            </a:r>
          </a:p>
        </p:txBody>
      </p:sp>
    </p:spTree>
    <p:extLst>
      <p:ext uri="{BB962C8B-B14F-4D97-AF65-F5344CB8AC3E}">
        <p14:creationId xmlns:p14="http://schemas.microsoft.com/office/powerpoint/2010/main" val="232093941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2B35A2-1EE7-F2C8-A47E-4602A67CC3FA}"/>
              </a:ext>
            </a:extLst>
          </p:cNvPr>
          <p:cNvSpPr txBox="1"/>
          <p:nvPr/>
        </p:nvSpPr>
        <p:spPr>
          <a:xfrm>
            <a:off x="1351721" y="1536174"/>
            <a:ext cx="10074302" cy="3785652"/>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    在指导案例</a:t>
            </a:r>
            <a:r>
              <a:rPr lang="en-US" altLang="zh-CN" sz="2000" dirty="0">
                <a:latin typeface="SimHei" panose="02010609060101010101" pitchFamily="49" charset="-122"/>
                <a:ea typeface="SimHei" panose="02010609060101010101" pitchFamily="49" charset="-122"/>
              </a:rPr>
              <a:t>85</a:t>
            </a:r>
            <a:r>
              <a:rPr lang="zh-CN" altLang="en-US" sz="2000" dirty="0">
                <a:latin typeface="SimHei" panose="02010609060101010101" pitchFamily="49" charset="-122"/>
                <a:ea typeface="SimHei" panose="02010609060101010101" pitchFamily="49" charset="-122"/>
              </a:rPr>
              <a:t>号（高仪股份公司诉浙江健龙卫浴有限公司侵害外观设计专利权纠纷案）中，最高院认为，</a:t>
            </a:r>
            <a:r>
              <a:rPr lang="zh-CN" altLang="en-US" sz="2000" dirty="0">
                <a:solidFill>
                  <a:srgbClr val="FF0000"/>
                </a:solidFill>
                <a:latin typeface="SimHei" panose="02010609060101010101" pitchFamily="49" charset="-122"/>
                <a:ea typeface="SimHei" panose="02010609060101010101" pitchFamily="49" charset="-122"/>
              </a:rPr>
              <a:t>外观设计专利制度的立法目的在于保护具有美感的创新性工业设计方案，一项外观设计应当具有区别于现有设计的可识别性创新设计才能获得专利授权，该创新设计即是授权外观设计的设计特征。对于已有产品，获得专利权的外观设计一般会具有现有设计的部分内容，同时具有与现有设计不相同也不近似的设计内容，正是这部分设计内容使得该授权外观设计具有创新性。</a:t>
            </a:r>
            <a:r>
              <a:rPr lang="zh-CN" altLang="en-US" sz="2000" dirty="0">
                <a:latin typeface="SimHei" panose="02010609060101010101" pitchFamily="49" charset="-122"/>
                <a:ea typeface="SimHei" panose="02010609060101010101" pitchFamily="49" charset="-122"/>
              </a:rPr>
              <a:t>对于该部分设计内容的描述即构成授权外观设计的设计特征，其体现了授权外观设计不同于现有设计的创新内容，也体现了设计人对现有设计的创造性贡献。由于设计特征的存在，一般消费者容易将授权外观设计区别于现有设计，因此，其对外观设计产品的整体视觉效果具有显著影响。对于设计特征的认定，一般来说，专利权人可能将设计特征记载在简要说明中，也可能会在专利授权确权或者侵权程序中对设计特征作出相应陈述。根据“谁主张谁举证”的证据规则，专利权人应当对其所主张的设计特征进行举证。</a:t>
            </a:r>
          </a:p>
        </p:txBody>
      </p:sp>
    </p:spTree>
    <p:extLst>
      <p:ext uri="{BB962C8B-B14F-4D97-AF65-F5344CB8AC3E}">
        <p14:creationId xmlns:p14="http://schemas.microsoft.com/office/powerpoint/2010/main" val="80202538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7" name="矩形 6"/>
          <p:cNvSpPr/>
          <p:nvPr/>
        </p:nvSpPr>
        <p:spPr>
          <a:xfrm>
            <a:off x="619760" y="1564640"/>
            <a:ext cx="501269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一、侵害专利权的行为</a:t>
            </a:r>
          </a:p>
        </p:txBody>
      </p:sp>
      <p:sp>
        <p:nvSpPr>
          <p:cNvPr id="6" name="文本框 5"/>
          <p:cNvSpPr txBox="1"/>
          <p:nvPr/>
        </p:nvSpPr>
        <p:spPr>
          <a:xfrm>
            <a:off x="1203839" y="2856918"/>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二、侵害专利权行为的具体形式</a:t>
            </a:r>
          </a:p>
        </p:txBody>
      </p:sp>
      <p:sp>
        <p:nvSpPr>
          <p:cNvPr id="2" name="文本框 1"/>
          <p:cNvSpPr txBox="1"/>
          <p:nvPr/>
        </p:nvSpPr>
        <p:spPr>
          <a:xfrm>
            <a:off x="1203839" y="4134165"/>
            <a:ext cx="10313670" cy="521970"/>
          </a:xfrm>
          <a:prstGeom prst="rect">
            <a:avLst/>
          </a:prstGeom>
          <a:noFill/>
        </p:spPr>
        <p:txBody>
          <a:bodyPr wrap="square" rtlCol="0">
            <a:spAutoFit/>
          </a:bodyPr>
          <a:lstStyle/>
          <a:p>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三、侵害专利权行为的认定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7" name="矩形 6"/>
          <p:cNvSpPr/>
          <p:nvPr/>
        </p:nvSpPr>
        <p:spPr>
          <a:xfrm>
            <a:off x="333993" y="1137285"/>
            <a:ext cx="501269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一、侵害专利权的行为</a:t>
            </a:r>
          </a:p>
        </p:txBody>
      </p:sp>
      <p:sp>
        <p:nvSpPr>
          <p:cNvPr id="2" name="文本框 1"/>
          <p:cNvSpPr txBox="1"/>
          <p:nvPr/>
        </p:nvSpPr>
        <p:spPr>
          <a:xfrm>
            <a:off x="1004570" y="1659255"/>
            <a:ext cx="11057255" cy="1198880"/>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    侵害专利权的行为，是指在专利权有效期限内，行为人未经专利权人许可，也无法律依据，以营利为目的实施他人专利的行为。构成侵害专利权行为必须符合以下条件：</a:t>
            </a:r>
          </a:p>
        </p:txBody>
      </p:sp>
      <p:sp>
        <p:nvSpPr>
          <p:cNvPr id="4" name="文本框 3"/>
          <p:cNvSpPr txBox="1"/>
          <p:nvPr/>
        </p:nvSpPr>
        <p:spPr>
          <a:xfrm>
            <a:off x="1508125" y="2986405"/>
            <a:ext cx="5427980"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涉案专利权有效</a:t>
            </a:r>
          </a:p>
        </p:txBody>
      </p:sp>
      <p:sp>
        <p:nvSpPr>
          <p:cNvPr id="5" name="文本框 4"/>
          <p:cNvSpPr txBox="1"/>
          <p:nvPr/>
        </p:nvSpPr>
        <p:spPr>
          <a:xfrm>
            <a:off x="1508125" y="3625850"/>
            <a:ext cx="8023225"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以生产经营为目的</a:t>
            </a:r>
          </a:p>
        </p:txBody>
      </p:sp>
      <p:sp>
        <p:nvSpPr>
          <p:cNvPr id="6" name="文本框 5"/>
          <p:cNvSpPr txBox="1"/>
          <p:nvPr/>
        </p:nvSpPr>
        <p:spPr>
          <a:xfrm>
            <a:off x="1508125" y="4245610"/>
            <a:ext cx="6204640"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未经许可或没有合法依据实施了他人专利</a:t>
            </a:r>
          </a:p>
        </p:txBody>
      </p:sp>
      <p:sp>
        <p:nvSpPr>
          <p:cNvPr id="8" name="文本框 7"/>
          <p:cNvSpPr txBox="1"/>
          <p:nvPr/>
        </p:nvSpPr>
        <p:spPr>
          <a:xfrm>
            <a:off x="1508125" y="4908550"/>
            <a:ext cx="4851400"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有法定的实施行为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337310" y="1201420"/>
            <a:ext cx="2860979"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涉案专利权有效</a:t>
            </a:r>
          </a:p>
        </p:txBody>
      </p:sp>
      <p:sp>
        <p:nvSpPr>
          <p:cNvPr id="2" name="文本框 1"/>
          <p:cNvSpPr txBox="1"/>
          <p:nvPr/>
        </p:nvSpPr>
        <p:spPr>
          <a:xfrm>
            <a:off x="1227916" y="2068883"/>
            <a:ext cx="10152657" cy="3329758"/>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发明创造在被授予专利权的有效期间内才受到法律保护，第三人实施该项发明创造才有可能构成侵权行为。对于授予专利权以前的发明创造、专利权被撤销或者被宣告无效的技术、专利权已经终止或者专利权期限届满的技术，第三人的实施行为均不构成侵权。即使在发明专利申请公开后至专利授权前专利申请人享有获得合理费用的“临时保护”，第三人的实施行为也不构成侵害专利权的行为，尽管其有义务支付合理费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F109A6-99BF-4947-B9C2-E6BA567328F8}"/>
              </a:ext>
            </a:extLst>
          </p:cNvPr>
          <p:cNvSpPr>
            <a:spLocks noGrp="1"/>
          </p:cNvSpPr>
          <p:nvPr>
            <p:ph idx="1"/>
          </p:nvPr>
        </p:nvSpPr>
        <p:spPr>
          <a:xfrm>
            <a:off x="1516710" y="927386"/>
            <a:ext cx="10397122" cy="5535557"/>
          </a:xfrm>
        </p:spPr>
        <p:txBody>
          <a:bodyPr>
            <a:normAutofit fontScale="92500" lnSpcReduction="10000"/>
          </a:bodyPr>
          <a:lstStyle/>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形状</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，是指对产品造型的设计，也就是指产品外部的点、线、面的移动、变化、组合而呈现的外表轮廓，即对产品的结构、外形等同时进行设计、制造的结果。</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图案</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由任何线条、文字、符号、色块的排列或组合而在产品的表面构成的图形。图案可以通过绘图或其他能够体现设计者的图案设计构思的手段制作。产品的图案应当是固定、可见的，而不应是时有时无的或者需要在特定的条件下才能看见的。</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色彩</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，是指用于产品上的颜色或者颜色的组合，制造该产品所用材料的本色不是外观设计的色彩。</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外观设计要素，即形状、图案、色彩是相互依存的，有时其界限是难以界定的，例如多种色块的搭配即成图案。</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适于工业应用，是指该外观设计能应用于产业上并形成批量生产。</a:t>
            </a:r>
          </a:p>
          <a:p>
            <a:r>
              <a:rPr lang="zh-CN" altLang="en-US" sz="2400" dirty="0">
                <a:latin typeface="SimHei" panose="02010609060101010101" pitchFamily="49" charset="-122"/>
                <a:ea typeface="SimHei" panose="02010609060101010101" pitchFamily="49" charset="-122"/>
                <a:cs typeface="Times New Roman" panose="02020603050405020304" pitchFamily="18" charset="0"/>
              </a:rPr>
              <a:t>    </a:t>
            </a:r>
            <a:r>
              <a:rPr lang="zh-CN" altLang="en-US" sz="24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富有美感</a:t>
            </a:r>
            <a:r>
              <a:rPr lang="zh-CN" altLang="en-US" sz="2400" dirty="0">
                <a:latin typeface="SimHei" panose="02010609060101010101" pitchFamily="49" charset="-122"/>
                <a:ea typeface="SimHei" panose="02010609060101010101" pitchFamily="49" charset="-122"/>
                <a:cs typeface="Times New Roman" panose="02020603050405020304" pitchFamily="18" charset="0"/>
              </a:rPr>
              <a:t>，是指在判断是否属于外观设计专利权的保护客体时，关注的是产品的外观给人的视觉感受，而不是产品的功能特性或者技术效果。</a:t>
            </a:r>
          </a:p>
          <a:p>
            <a:endParaRPr lang="zh-CN" altLang="en-US" dirty="0"/>
          </a:p>
        </p:txBody>
      </p:sp>
    </p:spTree>
    <p:extLst>
      <p:ext uri="{BB962C8B-B14F-4D97-AF65-F5344CB8AC3E}">
        <p14:creationId xmlns:p14="http://schemas.microsoft.com/office/powerpoint/2010/main" val="18650719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1446" y="1188720"/>
            <a:ext cx="3250068" cy="460375"/>
          </a:xfrm>
          <a:prstGeom prst="rect">
            <a:avLst/>
          </a:prstGeom>
          <a:noFill/>
        </p:spPr>
        <p:txBody>
          <a:bodyPr wrap="square" rtlCol="0">
            <a:spAutoFit/>
          </a:bodyPr>
          <a:lstStyle/>
          <a:p>
            <a:r>
              <a:rPr lang="en-US" sz="24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以生产经营为目的</a:t>
            </a:r>
          </a:p>
        </p:txBody>
      </p:sp>
      <p:sp>
        <p:nvSpPr>
          <p:cNvPr id="2" name="文本框 1"/>
          <p:cNvSpPr txBox="1"/>
          <p:nvPr/>
        </p:nvSpPr>
        <p:spPr>
          <a:xfrm>
            <a:off x="1401445" y="2004695"/>
            <a:ext cx="9967140" cy="3416320"/>
          </a:xfrm>
          <a:prstGeom prst="rect">
            <a:avLst/>
          </a:prstGeom>
          <a:noFill/>
        </p:spPr>
        <p:txBody>
          <a:bodyPr wrap="square" rtlCol="0">
            <a:spAutoFit/>
          </a:bodyPr>
          <a:lstStyle/>
          <a:p>
            <a:pPr algn="just">
              <a:lnSpc>
                <a:spcPct val="150000"/>
              </a:lnSpc>
            </a:pPr>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根据《专利法》第11条的规定，所谓“实施其专利”是指“为生产经营目的制造、使用、许诺销售、销售、进口其专利产品，或者使用其专利方法以及使用、许诺销售、销售、进口依照该专利方法直接获得的产品”或者“为生产经营目的制造、许诺销售、销售、进口其外观设计专利产品”。因此，只有以生产经营为目的的实施行为，才能构成侵权，利用他人的专利供自己个人需要不构成侵权行为。</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1445" y="1188720"/>
            <a:ext cx="802322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未经专利权人许可或没有合法依据实施了他人专利</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01445" y="2043483"/>
            <a:ext cx="9637395" cy="2221762"/>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只有没有合法理由而实施他人专利的行为才可能构成侵害专利权的行为。因此，凡是经过专利权人许可的实施行为或者具有其他法定实施理由的，都不构成侵害专利权的行为，前者如签订了专利实施许可合同、符合默示许可条件等，后者如专利主管机关颁发了强制许可证等。</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01445" y="1188720"/>
            <a:ext cx="8023225" cy="460375"/>
          </a:xfrm>
          <a:prstGeom prst="rect">
            <a:avLst/>
          </a:prstGeom>
          <a:noFill/>
        </p:spPr>
        <p:txBody>
          <a:bodyPr wrap="square" rtlCol="0">
            <a:spAutoFit/>
          </a:bodyPr>
          <a:lstStyle/>
          <a:p>
            <a:r>
              <a:rPr lang="en-US" sz="2400" b="1">
                <a:latin typeface="SimHei" panose="02010609060101010101" pitchFamily="49" charset="-122"/>
                <a:ea typeface="SimHei" panose="02010609060101010101" pitchFamily="49" charset="-122"/>
                <a:cs typeface="微软雅黑" panose="020B0503020204020204" pitchFamily="34" charset="-122"/>
              </a:rPr>
              <a:t>4.</a:t>
            </a:r>
            <a:r>
              <a:rPr lang="zh-CN" altLang="en-US" sz="2400" b="1">
                <a:latin typeface="SimHei" panose="02010609060101010101" pitchFamily="49" charset="-122"/>
                <a:ea typeface="SimHei" panose="02010609060101010101" pitchFamily="49" charset="-122"/>
                <a:cs typeface="微软雅黑" panose="020B0503020204020204" pitchFamily="34" charset="-122"/>
              </a:rPr>
              <a:t>有法定的实施行为</a:t>
            </a:r>
          </a:p>
        </p:txBody>
      </p:sp>
      <p:sp>
        <p:nvSpPr>
          <p:cNvPr id="2" name="文本框 1"/>
          <p:cNvSpPr txBox="1"/>
          <p:nvPr/>
        </p:nvSpPr>
        <p:spPr>
          <a:xfrm>
            <a:off x="1401445" y="2004695"/>
            <a:ext cx="9939845" cy="2308324"/>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cs typeface="微软雅黑" panose="020B0503020204020204" pitchFamily="34" charset="-122"/>
              </a:rPr>
              <a:t>    </a:t>
            </a:r>
            <a:r>
              <a:rPr sz="2400" dirty="0">
                <a:latin typeface="SimHei" panose="02010609060101010101" pitchFamily="49" charset="-122"/>
                <a:ea typeface="SimHei" panose="02010609060101010101" pitchFamily="49" charset="-122"/>
                <a:cs typeface="微软雅黑" panose="020B0503020204020204" pitchFamily="34" charset="-122"/>
              </a:rPr>
              <a:t>法定的实施行为即《专利法》第11条规定的制造、使用、许诺销售、销售、进口专利产品，或者使用专利方法以及使用、许诺销售、销售、进口依照该专利方法直接获得的产品或者制造、许诺销售、销售、进口外观设计专利产品等行为和第63条规定的假冒专利行为。</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0535" y="1137285"/>
            <a:ext cx="678688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二、侵害专利权行为的具体形式</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12240" y="1739591"/>
            <a:ext cx="9681210" cy="829945"/>
          </a:xfrm>
          <a:prstGeom prst="rect">
            <a:avLst/>
          </a:prstGeom>
          <a:noFill/>
        </p:spPr>
        <p:txBody>
          <a:bodyPr wrap="square" rtlCol="0">
            <a:spAutoFit/>
          </a:bodyPr>
          <a:lstStyle/>
          <a:p>
            <a:pPr algn="just"/>
            <a:r>
              <a:rPr lang="en-US" altLang="zh-CN" sz="2400" dirty="0">
                <a:latin typeface="SimHei" panose="02010609060101010101" pitchFamily="49" charset="-122"/>
                <a:ea typeface="SimHei" panose="02010609060101010101" pitchFamily="49" charset="-122"/>
                <a:cs typeface="微软雅黑" panose="020B0503020204020204" pitchFamily="34" charset="-122"/>
              </a:rPr>
              <a:t>    </a:t>
            </a:r>
            <a:r>
              <a:rPr lang="zh-CN" altLang="en-US" sz="2400" dirty="0">
                <a:latin typeface="SimHei" panose="02010609060101010101" pitchFamily="49" charset="-122"/>
                <a:ea typeface="SimHei" panose="02010609060101010101" pitchFamily="49" charset="-122"/>
                <a:cs typeface="微软雅黑" panose="020B0503020204020204" pitchFamily="34" charset="-122"/>
              </a:rPr>
              <a:t>根据我国《专利法》第11条的规定，未经授权且没有法定理由的下列行为构成侵害专利权的行为：</a:t>
            </a:r>
          </a:p>
        </p:txBody>
      </p:sp>
      <p:sp>
        <p:nvSpPr>
          <p:cNvPr id="4" name="文本框 3"/>
          <p:cNvSpPr txBox="1"/>
          <p:nvPr/>
        </p:nvSpPr>
        <p:spPr>
          <a:xfrm>
            <a:off x="1508125" y="2675255"/>
            <a:ext cx="4744720"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1.</a:t>
            </a:r>
            <a:r>
              <a:rPr lang="zh-CN" altLang="en-US" sz="2400" b="1">
                <a:latin typeface="SimHei" panose="02010609060101010101" pitchFamily="49" charset="-122"/>
                <a:ea typeface="SimHei" panose="02010609060101010101" pitchFamily="49" charset="-122"/>
                <a:cs typeface="微软雅黑" panose="020B0503020204020204" pitchFamily="34" charset="-122"/>
              </a:rPr>
              <a:t>制造专利产品的行为</a:t>
            </a:r>
          </a:p>
        </p:txBody>
      </p:sp>
      <p:sp>
        <p:nvSpPr>
          <p:cNvPr id="5" name="文本框 4"/>
          <p:cNvSpPr txBox="1"/>
          <p:nvPr/>
        </p:nvSpPr>
        <p:spPr>
          <a:xfrm>
            <a:off x="5758815" y="2675255"/>
            <a:ext cx="548068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2.</a:t>
            </a:r>
            <a:r>
              <a:rPr lang="zh-CN" altLang="en-US" sz="2400" b="1">
                <a:latin typeface="SimHei" panose="02010609060101010101" pitchFamily="49" charset="-122"/>
                <a:ea typeface="SimHei" panose="02010609060101010101" pitchFamily="49" charset="-122"/>
                <a:cs typeface="微软雅黑" panose="020B0503020204020204" pitchFamily="34" charset="-122"/>
              </a:rPr>
              <a:t>使用发明或实用新型专利产品的行为</a:t>
            </a:r>
          </a:p>
        </p:txBody>
      </p:sp>
      <p:sp>
        <p:nvSpPr>
          <p:cNvPr id="6" name="文本框 5"/>
          <p:cNvSpPr txBox="1"/>
          <p:nvPr/>
        </p:nvSpPr>
        <p:spPr>
          <a:xfrm>
            <a:off x="1508125" y="3616325"/>
            <a:ext cx="4178300"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许诺销售专利产品的行为</a:t>
            </a:r>
          </a:p>
        </p:txBody>
      </p:sp>
      <p:sp>
        <p:nvSpPr>
          <p:cNvPr id="8" name="文本框 7"/>
          <p:cNvSpPr txBox="1"/>
          <p:nvPr/>
        </p:nvSpPr>
        <p:spPr>
          <a:xfrm>
            <a:off x="5758815" y="3616325"/>
            <a:ext cx="396430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销售专利产品的行为</a:t>
            </a:r>
          </a:p>
        </p:txBody>
      </p:sp>
      <p:sp>
        <p:nvSpPr>
          <p:cNvPr id="9" name="文本框 8"/>
          <p:cNvSpPr txBox="1"/>
          <p:nvPr/>
        </p:nvSpPr>
        <p:spPr>
          <a:xfrm>
            <a:off x="1508125" y="4558665"/>
            <a:ext cx="3376930"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5.</a:t>
            </a:r>
            <a:r>
              <a:rPr lang="zh-CN" altLang="en-US" sz="2400" b="1">
                <a:latin typeface="SimHei" panose="02010609060101010101" pitchFamily="49" charset="-122"/>
                <a:ea typeface="SimHei" panose="02010609060101010101" pitchFamily="49" charset="-122"/>
                <a:cs typeface="微软雅黑" panose="020B0503020204020204" pitchFamily="34" charset="-122"/>
              </a:rPr>
              <a:t>进口专利产品的行为</a:t>
            </a:r>
          </a:p>
        </p:txBody>
      </p:sp>
      <p:sp>
        <p:nvSpPr>
          <p:cNvPr id="10" name="文本框 9"/>
          <p:cNvSpPr txBox="1"/>
          <p:nvPr/>
        </p:nvSpPr>
        <p:spPr>
          <a:xfrm>
            <a:off x="5758815" y="4558665"/>
            <a:ext cx="5845175" cy="82994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6.</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使用专利方法以及使用、许诺销售、销售、进口依照该专利方法直接获得的产品</a:t>
            </a:r>
          </a:p>
        </p:txBody>
      </p:sp>
      <p:sp>
        <p:nvSpPr>
          <p:cNvPr id="11" name="文本框 10"/>
          <p:cNvSpPr txBox="1"/>
          <p:nvPr/>
        </p:nvSpPr>
        <p:spPr>
          <a:xfrm>
            <a:off x="1508125" y="5464175"/>
            <a:ext cx="341947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7.</a:t>
            </a:r>
            <a:r>
              <a:rPr lang="zh-CN" altLang="en-US" sz="2400" b="1">
                <a:latin typeface="SimHei" panose="02010609060101010101" pitchFamily="49" charset="-122"/>
                <a:ea typeface="SimHei" panose="02010609060101010101" pitchFamily="49" charset="-122"/>
                <a:cs typeface="微软雅黑" panose="020B0503020204020204" pitchFamily="34" charset="-122"/>
              </a:rPr>
              <a:t>假冒他人专利的行为</a:t>
            </a:r>
          </a:p>
        </p:txBody>
      </p:sp>
      <p:sp>
        <p:nvSpPr>
          <p:cNvPr id="12" name="文本框 11"/>
          <p:cNvSpPr txBox="1"/>
          <p:nvPr/>
        </p:nvSpPr>
        <p:spPr>
          <a:xfrm>
            <a:off x="5758815" y="5464175"/>
            <a:ext cx="414591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8.</a:t>
            </a:r>
            <a:r>
              <a:rPr lang="zh-CN" altLang="en-US" sz="2400" b="1">
                <a:latin typeface="SimHei" panose="02010609060101010101" pitchFamily="49" charset="-122"/>
                <a:ea typeface="SimHei" panose="02010609060101010101" pitchFamily="49" charset="-122"/>
                <a:cs typeface="微软雅黑" panose="020B0503020204020204" pitchFamily="34" charset="-122"/>
              </a:rPr>
              <a:t>共同侵权行为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4744720"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1.</a:t>
            </a:r>
            <a:r>
              <a:rPr lang="zh-CN" altLang="en-US" sz="2400" b="1">
                <a:latin typeface="SimHei" panose="02010609060101010101" pitchFamily="49" charset="-122"/>
                <a:ea typeface="SimHei" panose="02010609060101010101" pitchFamily="49" charset="-122"/>
                <a:cs typeface="微软雅黑" panose="020B0503020204020204" pitchFamily="34" charset="-122"/>
              </a:rPr>
              <a:t>制造专利产品的行为</a:t>
            </a:r>
          </a:p>
        </p:txBody>
      </p:sp>
      <p:sp>
        <p:nvSpPr>
          <p:cNvPr id="2" name="文本框 1"/>
          <p:cNvSpPr txBox="1"/>
          <p:nvPr/>
        </p:nvSpPr>
        <p:spPr>
          <a:xfrm>
            <a:off x="1508124" y="2090420"/>
            <a:ext cx="9683039" cy="2308324"/>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制造发明或者实用新型专利产品，是指权利要求中所记载的产品技术方案被实现，产品的数量、质量不影响对制造行为的认定。制造外观设计专利产品，是指专利权人向国务院专利行政部门申请专利时提交的图片或者照片中的该外观专利产品被实现。不论制造者是否知道是专利产品、采用何种方法，只要未经权利人许可，为生产经营目的制造了专利产品，就构成侵权。</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2.</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使用发明或实用新型专利产品的行为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203960" y="2098675"/>
            <a:ext cx="9658350" cy="3046095"/>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使用发明或者实用新型专利产品，是指权利要求所记载的产品技术方案的技术功能得到了应用。将侵害发明或者实用新型专利权的产品作为零部件或中间产品，制造另一产品的，应当认定属于对专利产品的使用。使用专利方法，是指权利要求记载的专利方法技术方案的每一个步骤均被实现，使用该方法的结果不影响对是否构成侵害专利权的认定。行为人未经专利权人许可而以生产经营为目的而使用发明或实用新型专利产品的，构成侵权。使用侵权行为仅适用于发明或实用新型专利而不适用于外观设计专利。</a:t>
            </a:r>
          </a:p>
        </p:txBody>
      </p:sp>
      <p:sp>
        <p:nvSpPr>
          <p:cNvPr id="7" name="菱形 6"/>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8" name="菱形 7"/>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3.</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许诺销售专利产品的行为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492250" y="2194560"/>
            <a:ext cx="7522845" cy="1568450"/>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在销售侵害他人专利权的产品行为实际发生前，被诉侵权人作出销售侵害他人专利权产品意思表示的，构成许诺销售。行为人未经专利权人许可而以生产经营为目的实施许诺销售行为的，构成侵权。</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4.</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销售专利产品的行为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203960" y="2098675"/>
            <a:ext cx="9658350" cy="267652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销售专利产品，是指将落入专利权保护范围的被诉侵权产品的所有权、或者依照专利方法直接制得的产品的所有权、或者将含有外观设计专利的产品的所有权从卖方有偿转移到买方。搭售或以其他方式转让上述产品所有权，变相获取商业利益的，也属于销售该产品。行为人未经专利权人许可而以生产经营为目的实施销售行为的，构成侵权。但是，根据《专利法》第</a:t>
            </a:r>
            <a:r>
              <a:rPr lang="en-US" sz="2400" dirty="0">
                <a:latin typeface="SimHei" panose="02010609060101010101" pitchFamily="49" charset="-122"/>
                <a:ea typeface="SimHei" panose="02010609060101010101" pitchFamily="49" charset="-122"/>
              </a:rPr>
              <a:t>77</a:t>
            </a:r>
            <a:r>
              <a:rPr sz="2400" dirty="0">
                <a:latin typeface="SimHei" panose="02010609060101010101" pitchFamily="49" charset="-122"/>
                <a:ea typeface="SimHei" panose="02010609060101010101" pitchFamily="49" charset="-122"/>
              </a:rPr>
              <a:t>条的规定，上述的使用、许诺销售和销售行为，能证明该产品合法来源的，不承担赔偿责任。</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5.</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进口专利产品的行为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5" name="文本框 4"/>
          <p:cNvSpPr txBox="1"/>
          <p:nvPr/>
        </p:nvSpPr>
        <p:spPr>
          <a:xfrm>
            <a:off x="1203960" y="2098675"/>
            <a:ext cx="9658350" cy="2221762"/>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进口专利产品，是指将落入产品专利权利要求保护范围的产品、依照专利方法直接获得的产品或者含有外观设计专利的产品在空间上从境外越过边界运进境内的行为。行为人未经专利权人许可而以生产经营为目的实施进口行为的，构成侵权。</a:t>
            </a:r>
          </a:p>
        </p:txBody>
      </p:sp>
      <p:sp>
        <p:nvSpPr>
          <p:cNvPr id="6" name="菱形 5"/>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7" name="菱形 6"/>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10193655" cy="82994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6.</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使用专利方法以及使用、许诺销售、销售、进口依照该专利方法直接获得的产品</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2" name="文本框 1"/>
          <p:cNvSpPr txBox="1"/>
          <p:nvPr/>
        </p:nvSpPr>
        <p:spPr>
          <a:xfrm>
            <a:off x="1203960" y="2275840"/>
            <a:ext cx="9658350" cy="230695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这种行为主要是对方法专利的侵害，包括使用权利要求书记载的方法，以达到专利说明书中记载的目的和效果；使用、许诺销售、销售、进口依照该专利方法直接获得的产品。因专利方法是否被人使用专利权人既难以发现，又难以证明，只有将方法专利的效力延至依该方法直接获得的产品，才能使方法专利的保护更充分有效。因此专利法将这种行为规定为侵害专利权行为。</a:t>
            </a:r>
          </a:p>
        </p:txBody>
      </p:sp>
      <p:sp>
        <p:nvSpPr>
          <p:cNvPr id="5" name="菱形 4"/>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外观设计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42453" y="1810347"/>
            <a:ext cx="8385906" cy="4175182"/>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就世界范围来看，保护外观设计的法律模式有多种。一些国家制定了</a:t>
            </a:r>
            <a:r>
              <a:rPr lang="zh-CN" altLang="en-US" sz="2000" dirty="0">
                <a:solidFill>
                  <a:srgbClr val="7030A0"/>
                </a:solidFill>
                <a:latin typeface="SimHei" panose="02010609060101010101" pitchFamily="49" charset="-122"/>
                <a:ea typeface="SimHei" panose="02010609060101010101" pitchFamily="49" charset="-122"/>
              </a:rPr>
              <a:t>专门的外观设计法</a:t>
            </a:r>
            <a:r>
              <a:rPr lang="zh-CN" altLang="en-US" sz="2000" dirty="0">
                <a:latin typeface="SimHei" panose="02010609060101010101" pitchFamily="49" charset="-122"/>
                <a:ea typeface="SimHei" panose="02010609060101010101" pitchFamily="49" charset="-122"/>
              </a:rPr>
              <a:t>，如日本等国；也有一些国家在</a:t>
            </a:r>
            <a:r>
              <a:rPr lang="zh-CN" altLang="en-US" sz="2000" dirty="0">
                <a:solidFill>
                  <a:srgbClr val="7030A0"/>
                </a:solidFill>
                <a:latin typeface="SimHei" panose="02010609060101010101" pitchFamily="49" charset="-122"/>
                <a:ea typeface="SimHei" panose="02010609060101010101" pitchFamily="49" charset="-122"/>
              </a:rPr>
              <a:t>著作权法体系</a:t>
            </a:r>
            <a:r>
              <a:rPr lang="zh-CN" altLang="en-US" sz="2000" dirty="0">
                <a:latin typeface="SimHei" panose="02010609060101010101" pitchFamily="49" charset="-122"/>
                <a:ea typeface="SimHei" panose="02010609060101010101" pitchFamily="49" charset="-122"/>
              </a:rPr>
              <a:t>中收入外观设计的内容，如英国等；还有一些国家则采用</a:t>
            </a:r>
            <a:r>
              <a:rPr lang="zh-CN" altLang="en-US" sz="2000" dirty="0">
                <a:solidFill>
                  <a:srgbClr val="7030A0"/>
                </a:solidFill>
                <a:latin typeface="SimHei" panose="02010609060101010101" pitchFamily="49" charset="-122"/>
                <a:ea typeface="SimHei" panose="02010609060101010101" pitchFamily="49" charset="-122"/>
              </a:rPr>
              <a:t>专利法的模式</a:t>
            </a:r>
            <a:r>
              <a:rPr lang="zh-CN" altLang="en-US" sz="2000" dirty="0">
                <a:latin typeface="SimHei" panose="02010609060101010101" pitchFamily="49" charset="-122"/>
                <a:ea typeface="SimHei" panose="02010609060101010101" pitchFamily="49" charset="-122"/>
              </a:rPr>
              <a:t>来保护外观设计，如美国、中国等。</a:t>
            </a: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外观设计作为一种具有美感的设计，仅就其造型或图案而言，原则上也是可以受到著作权法的保护的。</a:t>
            </a:r>
            <a:endParaRPr lang="en-US" altLang="zh-CN" sz="20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将他人已经享有外观设计专利权的设计图案或造型申请商标注册，或者将他人注册商标图案或造型申请外观设计，依照现行</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商标法</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和</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的有关规定，均属与在先权利相冲突，其申请不应当被批准。  </a:t>
            </a:r>
            <a:endParaRPr lang="zh-TW" altLang="en-US" sz="20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外观设计的法律保护模式</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第三节</a:t>
            </a:r>
          </a:p>
        </p:txBody>
      </p:sp>
    </p:spTree>
    <p:extLst>
      <p:ext uri="{BB962C8B-B14F-4D97-AF65-F5344CB8AC3E}">
        <p14:creationId xmlns:p14="http://schemas.microsoft.com/office/powerpoint/2010/main" val="176222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sym typeface="+mn-ea"/>
              </a:rPr>
              <a:t>7.</a:t>
            </a:r>
            <a:r>
              <a:rPr lang="zh-CN" altLang="en-US" sz="2400" b="1" dirty="0">
                <a:latin typeface="SimHei" panose="02010609060101010101" pitchFamily="49" charset="-122"/>
                <a:ea typeface="SimHei" panose="02010609060101010101" pitchFamily="49" charset="-122"/>
                <a:cs typeface="微软雅黑" panose="020B0503020204020204" pitchFamily="34" charset="-122"/>
                <a:sym typeface="+mn-ea"/>
              </a:rPr>
              <a:t>假冒他人专利的行为</a:t>
            </a:r>
            <a:endParaRPr lang="zh-CN" altLang="en-US" sz="2400" b="1" dirty="0">
              <a:latin typeface="SimHei" panose="02010609060101010101" pitchFamily="49" charset="-122"/>
              <a:ea typeface="SimHei" panose="02010609060101010101" pitchFamily="49" charset="-122"/>
              <a:cs typeface="微软雅黑" panose="020B0503020204020204" pitchFamily="34" charset="-122"/>
            </a:endParaRPr>
          </a:p>
        </p:txBody>
      </p:sp>
      <p:sp>
        <p:nvSpPr>
          <p:cNvPr id="5" name="文本框 4"/>
          <p:cNvSpPr txBox="1"/>
          <p:nvPr/>
        </p:nvSpPr>
        <p:spPr>
          <a:xfrm>
            <a:off x="1203960" y="2098675"/>
            <a:ext cx="9658350" cy="2221762"/>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行为人在自己的非专利产品或者其包装上标明专利权人的专利标记或专利号，以达到欺骗消费者，获取非法利益的行为。这种行为既侵害了专利权人的合法权益，又欺骗了广大的消费者，还扰乱了国家正常的专利管理秩序。</a:t>
            </a:r>
          </a:p>
        </p:txBody>
      </p:sp>
      <p:sp>
        <p:nvSpPr>
          <p:cNvPr id="6" name="菱形 5"/>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7" name="菱形 6"/>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203960" y="1350645"/>
            <a:ext cx="7811135" cy="46037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sym typeface="+mn-ea"/>
              </a:rPr>
              <a:t>8.</a:t>
            </a:r>
            <a:r>
              <a:rPr lang="zh-CN" altLang="en-US" sz="2400" b="1">
                <a:latin typeface="SimHei" panose="02010609060101010101" pitchFamily="49" charset="-122"/>
                <a:ea typeface="SimHei" panose="02010609060101010101" pitchFamily="49" charset="-122"/>
                <a:cs typeface="微软雅黑" panose="020B0503020204020204" pitchFamily="34" charset="-122"/>
                <a:sym typeface="+mn-ea"/>
              </a:rPr>
              <a:t>共同侵权行为</a:t>
            </a:r>
            <a:endParaRPr lang="zh-CN" altLang="en-US" sz="2400" b="1">
              <a:latin typeface="SimHei" panose="02010609060101010101" pitchFamily="49" charset="-122"/>
              <a:ea typeface="SimHei" panose="02010609060101010101" pitchFamily="49" charset="-122"/>
              <a:cs typeface="微软雅黑" panose="020B0503020204020204" pitchFamily="34" charset="-122"/>
            </a:endParaRPr>
          </a:p>
        </p:txBody>
      </p:sp>
      <p:sp>
        <p:nvSpPr>
          <p:cNvPr id="5" name="文本框 4"/>
          <p:cNvSpPr txBox="1"/>
          <p:nvPr/>
        </p:nvSpPr>
        <p:spPr>
          <a:xfrm>
            <a:off x="1203959" y="2098675"/>
            <a:ext cx="10137331" cy="304609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两人以上共同实施上述侵害专利权的行为，或者两人以上相互分工协作，共同实施上述侵害专利权行为的，构成共同侵权。共同侵权行为包括：教唆、帮助他人实施上述侵害专利权的行为；将侵害专利权的产品作为零部件，制造另一产品并出售，被诉侵权人之间存在分工合作的；提供、出售或者进口专门用于实施他人产品专利的材料、专用设备或者零部件的，或者提供、出售或者进口专门用于实施他人方法专利的材料、器件或者专用设备的；为他人实施上述侵害专利权的行为提供场所、仓储、运输等便利条件的</a:t>
            </a:r>
            <a:r>
              <a:rPr lang="zh-CN" altLang="en-US" sz="2400" dirty="0">
                <a:latin typeface="SimHei" panose="02010609060101010101" pitchFamily="49" charset="-122"/>
                <a:ea typeface="SimHei" panose="02010609060101010101" pitchFamily="49" charset="-122"/>
              </a:rPr>
              <a:t>；</a:t>
            </a:r>
            <a:r>
              <a:rPr sz="2400" dirty="0" err="1">
                <a:latin typeface="SimHei" panose="02010609060101010101" pitchFamily="49" charset="-122"/>
                <a:ea typeface="SimHei" panose="02010609060101010101" pitchFamily="49" charset="-122"/>
              </a:rPr>
              <a:t>等等</a:t>
            </a:r>
            <a:r>
              <a:rPr sz="2400" dirty="0">
                <a:latin typeface="SimHei" panose="02010609060101010101" pitchFamily="49" charset="-122"/>
                <a:ea typeface="SimHei" panose="02010609060101010101" pitchFamily="49" charset="-122"/>
              </a:rPr>
              <a:t>。</a:t>
            </a:r>
          </a:p>
        </p:txBody>
      </p:sp>
      <p:sp>
        <p:nvSpPr>
          <p:cNvPr id="2" name="菱形 1"/>
          <p:cNvSpPr/>
          <p:nvPr/>
        </p:nvSpPr>
        <p:spPr>
          <a:xfrm>
            <a:off x="10237082" y="459676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6" name="菱形 5"/>
          <p:cNvSpPr/>
          <p:nvPr/>
        </p:nvSpPr>
        <p:spPr>
          <a:xfrm>
            <a:off x="9605556" y="476721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7" name="矩形 6"/>
          <p:cNvSpPr/>
          <p:nvPr/>
        </p:nvSpPr>
        <p:spPr>
          <a:xfrm>
            <a:off x="106680" y="1126490"/>
            <a:ext cx="6786880" cy="52197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三、侵害专利权行为的认定</a:t>
            </a:r>
          </a:p>
        </p:txBody>
      </p:sp>
      <p:sp>
        <p:nvSpPr>
          <p:cNvPr id="2" name="文本框 1"/>
          <p:cNvSpPr txBox="1"/>
          <p:nvPr/>
        </p:nvSpPr>
        <p:spPr>
          <a:xfrm>
            <a:off x="1203839" y="1834515"/>
            <a:ext cx="7703820" cy="460375"/>
          </a:xfrm>
          <a:prstGeom prst="rect">
            <a:avLst/>
          </a:prstGeom>
          <a:noFill/>
        </p:spPr>
        <p:txBody>
          <a:bodyPr wrap="square" rtlCol="0">
            <a:spAutoFit/>
          </a:bodyPr>
          <a:lstStyle/>
          <a:p>
            <a:r>
              <a:rPr lang="zh-CN" altLang="en-US" sz="2400" dirty="0">
                <a:latin typeface="SimHei" panose="02010609060101010101" pitchFamily="49" charset="-122"/>
                <a:ea typeface="SimHei" panose="02010609060101010101" pitchFamily="49" charset="-122"/>
              </a:rPr>
              <a:t>侵害发明、实用新型专利权行为的认定</a:t>
            </a:r>
          </a:p>
        </p:txBody>
      </p:sp>
      <p:sp>
        <p:nvSpPr>
          <p:cNvPr id="4" name="文本框 3"/>
          <p:cNvSpPr txBox="1"/>
          <p:nvPr/>
        </p:nvSpPr>
        <p:spPr>
          <a:xfrm>
            <a:off x="1732915" y="2482850"/>
            <a:ext cx="5160645"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1.</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侵权认定的比较对象与方法</a:t>
            </a:r>
          </a:p>
        </p:txBody>
      </p:sp>
      <p:sp>
        <p:nvSpPr>
          <p:cNvPr id="5" name="文本框 4"/>
          <p:cNvSpPr txBox="1"/>
          <p:nvPr/>
        </p:nvSpPr>
        <p:spPr>
          <a:xfrm>
            <a:off x="1732915" y="3402330"/>
            <a:ext cx="3590290"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相同侵权</a:t>
            </a:r>
          </a:p>
        </p:txBody>
      </p:sp>
      <p:sp>
        <p:nvSpPr>
          <p:cNvPr id="6" name="文本框 5"/>
          <p:cNvSpPr txBox="1"/>
          <p:nvPr/>
        </p:nvSpPr>
        <p:spPr>
          <a:xfrm>
            <a:off x="1732915" y="4321175"/>
            <a:ext cx="2948940" cy="461665"/>
          </a:xfrm>
          <a:prstGeom prst="rect">
            <a:avLst/>
          </a:prstGeom>
          <a:noFill/>
        </p:spPr>
        <p:txBody>
          <a:bodyPr wrap="square" rtlCol="0">
            <a:spAutoFit/>
          </a:bodyPr>
          <a:lstStyle/>
          <a:p>
            <a:r>
              <a:rPr lang="en-US" altLang="zh-CN" sz="2400" b="1">
                <a:latin typeface="SimHei" panose="02010609060101010101" pitchFamily="49" charset="-122"/>
                <a:ea typeface="SimHei" panose="02010609060101010101" pitchFamily="49" charset="-122"/>
                <a:cs typeface="微软雅黑" panose="020B0503020204020204" pitchFamily="34" charset="-122"/>
              </a:rPr>
              <a:t>3.</a:t>
            </a:r>
            <a:r>
              <a:rPr lang="zh-CN" altLang="en-US" sz="2400" b="1">
                <a:latin typeface="SimHei" panose="02010609060101010101" pitchFamily="49" charset="-122"/>
                <a:ea typeface="SimHei" panose="02010609060101010101" pitchFamily="49" charset="-122"/>
                <a:cs typeface="微软雅黑" panose="020B0503020204020204" pitchFamily="34" charset="-122"/>
              </a:rPr>
              <a:t>等同侵权</a:t>
            </a:r>
          </a:p>
        </p:txBody>
      </p:sp>
      <p:sp>
        <p:nvSpPr>
          <p:cNvPr id="8" name="文本框 7"/>
          <p:cNvSpPr txBox="1"/>
          <p:nvPr/>
        </p:nvSpPr>
        <p:spPr>
          <a:xfrm>
            <a:off x="1732915" y="5219065"/>
            <a:ext cx="4103370" cy="461665"/>
          </a:xfrm>
          <a:prstGeom prst="rect">
            <a:avLst/>
          </a:prstGeom>
          <a:noFill/>
        </p:spPr>
        <p:txBody>
          <a:bodyPr wrap="square" rtlCol="0">
            <a:spAutoFit/>
          </a:bodyPr>
          <a:lstStyle/>
          <a:p>
            <a:r>
              <a:rPr lang="en-US" altLang="zh-CN" sz="24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400" b="1" dirty="0">
                <a:latin typeface="SimHei" panose="02010609060101010101" pitchFamily="49" charset="-122"/>
                <a:ea typeface="SimHei" panose="02010609060101010101" pitchFamily="49" charset="-122"/>
                <a:cs typeface="微软雅黑" panose="020B0503020204020204" pitchFamily="34" charset="-122"/>
              </a:rPr>
              <a:t>禁止反悔原则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95400" y="1307465"/>
            <a:ext cx="5160645" cy="521970"/>
          </a:xfrm>
          <a:prstGeom prst="rect">
            <a:avLst/>
          </a:prstGeom>
          <a:noFill/>
        </p:spPr>
        <p:txBody>
          <a:bodyPr wrap="square" rtlCol="0">
            <a:spAutoFit/>
          </a:bodyPr>
          <a:lstStyle/>
          <a:p>
            <a:r>
              <a:rPr lang="en-US" altLang="zh-CN" sz="2800" b="1">
                <a:latin typeface="SimHei" panose="02010609060101010101" pitchFamily="49" charset="-122"/>
                <a:ea typeface="SimHei" panose="02010609060101010101" pitchFamily="49" charset="-122"/>
                <a:cs typeface="微软雅黑" panose="020B0503020204020204" pitchFamily="34" charset="-122"/>
              </a:rPr>
              <a:t>1.</a:t>
            </a:r>
            <a:r>
              <a:rPr lang="zh-CN" altLang="en-US" sz="2800" b="1">
                <a:latin typeface="SimHei" panose="02010609060101010101" pitchFamily="49" charset="-122"/>
                <a:ea typeface="SimHei" panose="02010609060101010101" pitchFamily="49" charset="-122"/>
                <a:cs typeface="微软雅黑" panose="020B0503020204020204" pitchFamily="34" charset="-122"/>
              </a:rPr>
              <a:t>侵权认定的比较对象与方法</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203960" y="1968500"/>
            <a:ext cx="10290175" cy="4154984"/>
          </a:xfrm>
          <a:prstGeom prst="rect">
            <a:avLst/>
          </a:prstGeom>
          <a:noFill/>
        </p:spPr>
        <p:txBody>
          <a:bodyPr wrap="square" rtlCol="0">
            <a:spAutoFit/>
          </a:bodyPr>
          <a:lstStyle/>
          <a:p>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在认定被诉侵权技术方案是否落入专利权的保护范围时，应当审查权利人主张的权利要求所记载的全部技术特征，并以权利要求中记载的全部技术特征与被诉侵权技术方案所对应的全部技术特征逐一进行比较，而不是仅仅比较权利要求中的区别特征。</a:t>
            </a:r>
            <a:endParaRPr lang="en-US" altLang="zh-CN" sz="2400"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a:t>
            </a:r>
            <a:r>
              <a:rPr lang="zh-CN" altLang="en-US" sz="2400" dirty="0">
                <a:solidFill>
                  <a:srgbClr val="FF0000"/>
                </a:solidFill>
                <a:latin typeface="SimHei" panose="02010609060101010101" pitchFamily="49" charset="-122"/>
                <a:ea typeface="SimHei" panose="02010609060101010101" pitchFamily="49" charset="-122"/>
              </a:rPr>
              <a:t>在被诉侵权技术方案包含与权利要求记载的全部技术特征相同或者等同的技术特征时，应当认定其落入专利权保护范围。</a:t>
            </a:r>
            <a:r>
              <a:rPr lang="zh-CN" altLang="en-US" sz="2400" dirty="0">
                <a:latin typeface="SimHei" panose="02010609060101010101" pitchFamily="49" charset="-122"/>
                <a:ea typeface="SimHei" panose="02010609060101010101" pitchFamily="49" charset="-122"/>
              </a:rPr>
              <a:t>在被诉侵权技术方案的技术特征与权利要求记载的全部技术特征相比，缺少权利要求记载的一个或多个技术特征，或者有一个或一个以上技术特征不相同也不等同时，应当认定其没有落入专利权保护范围。进行侵权认定时，不应以专利产品与被诉侵权技术方案直接进行比对，但专利产品可以用以帮助理解有关技术特征与技术方案。</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859944" y="1386978"/>
            <a:ext cx="2266784"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相同侵权</a:t>
            </a:r>
          </a:p>
        </p:txBody>
      </p:sp>
      <p:sp>
        <p:nvSpPr>
          <p:cNvPr id="2" name="文本框 1"/>
          <p:cNvSpPr txBox="1"/>
          <p:nvPr/>
        </p:nvSpPr>
        <p:spPr>
          <a:xfrm>
            <a:off x="1203960" y="1968500"/>
            <a:ext cx="10290175" cy="2308324"/>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err="1">
                <a:latin typeface="SimHei" panose="02010609060101010101" pitchFamily="49" charset="-122"/>
                <a:ea typeface="SimHei" panose="02010609060101010101" pitchFamily="49" charset="-122"/>
              </a:rPr>
              <a:t>相同侵权，又称</a:t>
            </a:r>
            <a:r>
              <a:rPr lang="zh-CN" altLang="en-US" sz="2400" dirty="0">
                <a:latin typeface="SimHei" panose="02010609060101010101" pitchFamily="49" charset="-122"/>
                <a:ea typeface="SimHei" panose="02010609060101010101" pitchFamily="49" charset="-122"/>
              </a:rPr>
              <a:t>字面</a:t>
            </a:r>
            <a:r>
              <a:rPr sz="2400" dirty="0">
                <a:latin typeface="SimHei" panose="02010609060101010101" pitchFamily="49" charset="-122"/>
                <a:ea typeface="SimHei" panose="02010609060101010101" pitchFamily="49" charset="-122"/>
              </a:rPr>
              <a:t>侵权，是指被诉侵权技术方案包含了与权利要求记载的全部技术特征相同的对应技术特征。只要被诉侵权技术方案包含了权利要求中的全部技术特征，不管其是否增加了新的技术特征，一般均认为构成相同侵权。相同侵权可以借用新颖性概念来认定，即将被控侵权的产品或者方法看成是一份对比文献来判断新颖性，如果判断的结论是具备新颖性，则相同侵权不成立；如果判断的结果是不具备新颖性，则构成相同侵权。</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2146191" y="1482394"/>
            <a:ext cx="2131612"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等同侵权</a:t>
            </a:r>
          </a:p>
        </p:txBody>
      </p:sp>
      <p:sp>
        <p:nvSpPr>
          <p:cNvPr id="2" name="文本框 1"/>
          <p:cNvSpPr txBox="1"/>
          <p:nvPr/>
        </p:nvSpPr>
        <p:spPr>
          <a:xfrm>
            <a:off x="1507833" y="2190157"/>
            <a:ext cx="10011032" cy="2677656"/>
          </a:xfrm>
          <a:prstGeom prst="rect">
            <a:avLst/>
          </a:prstGeom>
          <a:noFill/>
        </p:spPr>
        <p:txBody>
          <a:bodyPr wrap="square" rtlCol="0">
            <a:spAutoFit/>
          </a:bodyPr>
          <a:lstStyle/>
          <a:p>
            <a:pPr algn="just"/>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在专利侵权认定中，在相同侵权不成立的情况下，应当判断是否构成等同侵权。所谓等同侵权，是指被诉侵权技术方案有一个或者一个以上技术特征与权利要求中的相应技术特征从字面上看不相同，但是属于等同特征，应当认定被诉侵权技术方案落入专利权保护范围。其中，等同特征是指与权利要求所记载的技术特征以基本相同的手段，实现基本相同的功能，达到基本相同的效果，并且所属技术领域的普通技术人员无需经过创造性劳动就能够想到的技术特征。</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36908" y="1479578"/>
            <a:ext cx="10076581" cy="4154984"/>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基本相同的手段，一般是指在被诉侵权行为发生日前专利所属技术领域惯常替换的技术特征以及工作原理基本相同的技术特征。申请日后出现的、工作原理与专利技术特征不同的技术特征，属于被诉侵权行为发生日所属技术领域普通技术人员容易想到的替换特征，可以认定为基本相同的手段。</a:t>
            </a:r>
            <a:endParaRPr lang="en-US" sz="2400" dirty="0">
              <a:latin typeface="SimHei" panose="02010609060101010101" pitchFamily="49" charset="-122"/>
              <a:ea typeface="SimHei" panose="02010609060101010101" pitchFamily="49" charset="-122"/>
            </a:endParaRPr>
          </a:p>
          <a:p>
            <a:r>
              <a:rPr lang="en-US" sz="2400" dirty="0">
                <a:latin typeface="SimHei" panose="02010609060101010101" pitchFamily="49" charset="-122"/>
                <a:ea typeface="SimHei" panose="02010609060101010101" pitchFamily="49" charset="-122"/>
              </a:rPr>
              <a:t>    </a:t>
            </a:r>
            <a:r>
              <a:rPr sz="2400" dirty="0" err="1">
                <a:latin typeface="SimHei" panose="02010609060101010101" pitchFamily="49" charset="-122"/>
                <a:ea typeface="SimHei" panose="02010609060101010101" pitchFamily="49" charset="-122"/>
              </a:rPr>
              <a:t>基本相同的功能，是指被诉侵权技术方案中的替换手段所起的作用与权利要求对应技术特征在专利技术方案中所起的作用基本上是相同的</a:t>
            </a:r>
            <a:r>
              <a:rPr sz="2400" dirty="0">
                <a:latin typeface="SimHei" panose="02010609060101010101" pitchFamily="49" charset="-122"/>
                <a:ea typeface="SimHei" panose="02010609060101010101" pitchFamily="49" charset="-122"/>
              </a:rPr>
              <a:t>。</a:t>
            </a:r>
            <a:endParaRPr lang="en-US" sz="2400" dirty="0">
              <a:latin typeface="SimHei" panose="02010609060101010101" pitchFamily="49" charset="-122"/>
              <a:ea typeface="SimHei" panose="02010609060101010101" pitchFamily="49" charset="-122"/>
            </a:endParaRPr>
          </a:p>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基本相同的效果，一般是指被诉侵权技术方案中的替换手段所达到的效果与权利要求对应技术特征的技术效果无实质性差异，只要被诉侵权技术方案中的替换手段相对于权利要求对应的技术特征在技术效果上不属于明显提高或者降低的，就应当认为属于无实质性差异。</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8807" y="2191493"/>
            <a:ext cx="9926955" cy="1938020"/>
          </a:xfrm>
          <a:prstGeom prst="rect">
            <a:avLst/>
          </a:prstGeom>
          <a:noFill/>
        </p:spPr>
        <p:txBody>
          <a:bodyPr wrap="square" rtlCol="0">
            <a:spAutoFit/>
          </a:bodyPr>
          <a:lstStyle/>
          <a:p>
            <a:pPr algn="just"/>
            <a:r>
              <a:rPr lang="zh-CN" alt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等同侵权是为了弥补因相同侵权容易规避而产生的专利保护不足而出现的，是在相同侵权的基础上适度扩大专利权的保护范围，在性质上类似于专利的创造性，即将那些对所属技术领域的普通技术人员而言，与显而易见地替换权利要求对应的技术特征的被诉侵权技术方案中的替换手段纳入专利权的保护范围。</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C5EC597-944B-45F0-720F-898A61751295}"/>
              </a:ext>
            </a:extLst>
          </p:cNvPr>
          <p:cNvSpPr txBox="1"/>
          <p:nvPr/>
        </p:nvSpPr>
        <p:spPr>
          <a:xfrm>
            <a:off x="1296062" y="1624904"/>
            <a:ext cx="10288988" cy="2677656"/>
          </a:xfrm>
          <a:prstGeom prst="rect">
            <a:avLst/>
          </a:prstGeom>
          <a:noFill/>
        </p:spPr>
        <p:txBody>
          <a:bodyPr wrap="square">
            <a:spAutoFit/>
          </a:bodyPr>
          <a:lstStyle/>
          <a:p>
            <a:r>
              <a:rPr lang="zh-CN" altLang="en-US" sz="2400" dirty="0">
                <a:solidFill>
                  <a:srgbClr val="FF0000"/>
                </a:solidFill>
                <a:latin typeface="SimHei" panose="02010609060101010101" pitchFamily="49" charset="-122"/>
                <a:ea typeface="SimHei" panose="02010609060101010101" pitchFamily="49" charset="-122"/>
              </a:rPr>
              <a:t>指导性案例</a:t>
            </a:r>
            <a:r>
              <a:rPr lang="en-US" altLang="zh-CN" sz="2400" dirty="0">
                <a:solidFill>
                  <a:srgbClr val="FF0000"/>
                </a:solidFill>
                <a:latin typeface="SimHei" panose="02010609060101010101" pitchFamily="49" charset="-122"/>
                <a:ea typeface="SimHei" panose="02010609060101010101" pitchFamily="49" charset="-122"/>
              </a:rPr>
              <a:t>84</a:t>
            </a:r>
            <a:r>
              <a:rPr lang="zh-CN" altLang="en-US" sz="2400" dirty="0">
                <a:solidFill>
                  <a:srgbClr val="FF0000"/>
                </a:solidFill>
                <a:latin typeface="SimHei" panose="02010609060101010101" pitchFamily="49" charset="-122"/>
                <a:ea typeface="SimHei" panose="02010609060101010101" pitchFamily="49" charset="-122"/>
              </a:rPr>
              <a:t>号</a:t>
            </a:r>
            <a:r>
              <a:rPr lang="zh-CN" altLang="en-US" dirty="0">
                <a:latin typeface="SimHei" panose="02010609060101010101" pitchFamily="49" charset="-122"/>
                <a:ea typeface="SimHei" panose="02010609060101010101" pitchFamily="49" charset="-122"/>
              </a:rPr>
              <a:t>（礼来公司诉常州华生制药有限公司侵害发明专利权纠纷案）：</a:t>
            </a:r>
            <a:endParaRPr lang="en-US" altLang="zh-CN" dirty="0">
              <a:latin typeface="SimHei" panose="02010609060101010101" pitchFamily="49" charset="-122"/>
              <a:ea typeface="SimHei" panose="02010609060101010101" pitchFamily="49" charset="-122"/>
            </a:endParaRPr>
          </a:p>
          <a:p>
            <a:r>
              <a:rPr lang="en-US" altLang="zh-CN" sz="2400" dirty="0">
                <a:latin typeface="SimHei" panose="02010609060101010101" pitchFamily="49" charset="-122"/>
                <a:ea typeface="SimHei" panose="02010609060101010101" pitchFamily="49" charset="-122"/>
              </a:rPr>
              <a:t>    2013</a:t>
            </a:r>
            <a:r>
              <a:rPr lang="zh-CN" altLang="en-US" sz="2400" dirty="0">
                <a:latin typeface="SimHei" panose="02010609060101010101" pitchFamily="49" charset="-122"/>
                <a:ea typeface="SimHei" panose="02010609060101010101" pitchFamily="49" charset="-122"/>
              </a:rPr>
              <a:t>年</a:t>
            </a:r>
            <a:r>
              <a:rPr lang="en-US" altLang="zh-CN" sz="2400" dirty="0">
                <a:latin typeface="SimHei" panose="02010609060101010101" pitchFamily="49" charset="-122"/>
                <a:ea typeface="SimHei" panose="02010609060101010101" pitchFamily="49" charset="-122"/>
              </a:rPr>
              <a:t>7</a:t>
            </a:r>
            <a:r>
              <a:rPr lang="zh-CN" altLang="en-US" sz="2400" dirty="0">
                <a:latin typeface="SimHei" panose="02010609060101010101" pitchFamily="49" charset="-122"/>
                <a:ea typeface="SimHei" panose="02010609060101010101" pitchFamily="49" charset="-122"/>
              </a:rPr>
              <a:t>月</a:t>
            </a:r>
            <a:r>
              <a:rPr lang="en-US" altLang="zh-CN" sz="2400" dirty="0">
                <a:latin typeface="SimHei" panose="02010609060101010101" pitchFamily="49" charset="-122"/>
                <a:ea typeface="SimHei" panose="02010609060101010101" pitchFamily="49" charset="-122"/>
              </a:rPr>
              <a:t>25</a:t>
            </a:r>
            <a:r>
              <a:rPr lang="zh-CN" altLang="en-US" sz="2400" dirty="0">
                <a:latin typeface="SimHei" panose="02010609060101010101" pitchFamily="49" charset="-122"/>
                <a:ea typeface="SimHei" panose="02010609060101010101" pitchFamily="49" charset="-122"/>
              </a:rPr>
              <a:t>日，礼来公司（又称伊莱利利公司）向江苏省高级人民法院（以下简称江苏高院）诉称，礼来公司拥有涉案</a:t>
            </a:r>
            <a:r>
              <a:rPr lang="en-US" altLang="zh-CN" sz="2400" dirty="0">
                <a:latin typeface="SimHei" panose="02010609060101010101" pitchFamily="49" charset="-122"/>
                <a:ea typeface="SimHei" panose="02010609060101010101" pitchFamily="49" charset="-122"/>
              </a:rPr>
              <a:t>91103346.7</a:t>
            </a:r>
            <a:r>
              <a:rPr lang="zh-CN" altLang="en-US" sz="2400" dirty="0">
                <a:latin typeface="SimHei" panose="02010609060101010101" pitchFamily="49" charset="-122"/>
                <a:ea typeface="SimHei" panose="02010609060101010101" pitchFamily="49" charset="-122"/>
              </a:rPr>
              <a:t>号方法发明专利权，涉案专利方法制备的药物奥氮平为新产品。常州华生制药有限公司（以下简称华生公司）使用落入涉案专利权保护范围的制备方法生产药物奥氮平并面向市场销售，侵害了礼来公司的涉案方法发明专利权。为此，礼来公司提起本案诉讼，请求法院判令华生公司承担相应法律责任。</a:t>
            </a:r>
          </a:p>
        </p:txBody>
      </p:sp>
    </p:spTree>
    <p:extLst>
      <p:ext uri="{BB962C8B-B14F-4D97-AF65-F5344CB8AC3E}">
        <p14:creationId xmlns:p14="http://schemas.microsoft.com/office/powerpoint/2010/main" val="161507567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C708FED-18C9-BD1B-1B00-7C5A2141FE82}"/>
              </a:ext>
            </a:extLst>
          </p:cNvPr>
          <p:cNvSpPr txBox="1"/>
          <p:nvPr/>
        </p:nvSpPr>
        <p:spPr>
          <a:xfrm>
            <a:off x="1232453" y="1101807"/>
            <a:ext cx="10336696" cy="5016758"/>
          </a:xfrm>
          <a:prstGeom prst="rect">
            <a:avLst/>
          </a:prstGeom>
          <a:noFill/>
        </p:spPr>
        <p:txBody>
          <a:bodyPr wrap="square">
            <a:spAutoFit/>
          </a:bodyPr>
          <a:lstStyle/>
          <a:p>
            <a:pPr algn="just"/>
            <a:r>
              <a:rPr lang="zh-CN" altLang="en-US" sz="2000" dirty="0">
                <a:latin typeface="SimHei" panose="02010609060101010101" pitchFamily="49" charset="-122"/>
                <a:ea typeface="SimHei" panose="02010609060101010101" pitchFamily="49" charset="-122"/>
              </a:rPr>
              <a:t>裁判摘要</a:t>
            </a:r>
          </a:p>
          <a:p>
            <a:pPr algn="just"/>
            <a:r>
              <a:rPr lang="zh-CN" altLang="en-US" sz="2000" dirty="0">
                <a:latin typeface="SimHei" panose="02010609060101010101" pitchFamily="49" charset="-122"/>
                <a:ea typeface="SimHei" panose="02010609060101010101" pitchFamily="49" charset="-122"/>
              </a:rPr>
              <a:t>    本案中，就华生公司奥氮平制备工艺的反应路线和涉案方法专利的区别而言，首先，苄基保护的三环还原物中间体与未加苄基保护的三环还原物中间体为不同的化合物，两者在化学反应特性上存在差异。相应地，涉案专利的方法中不存在取代反应前后的加苄基和脱苄基反应步骤。因此，两个技术方案在反应中间物和反应步骤上的差异较大；其次，由于增加了加苄基和脱苄基步骤，华生公司的奥氮平制备工艺在终产物收率方面会有所减损，而涉案专利由于不存在加苄基保护步骤和脱苄基步骤，收率不会因此而下降。故两个技术方案的技术效果如收率高低等方面存在较大差异；最后，尽管对所述三环还原物中的胺基进行苄基保护以减少副反应是化学合成领域的公知常识，但是这种改变是实质性的，加苄基保护的三环还原物中间体的反应特性发生了改变，增加反应步骤也使收率下降。而且加苄基保护为公知常识仅说明华生公司的奥氮平制备工艺相对于涉案专利方法改进有限，但并不意味着两者所采用的技术手段是基本相同的。综上，华生公司的奥氮平制备工艺在三环还原物中间体是否为苄基化中间体以及由此增加的苄基化反应步骤和脱苄基步骤方面，与涉案专利方法是不同的，相应的技术特征也不属于基本相同的技术手段，达到的技术效果存在较大差异，未构成等同特征。因此，华生公司奥氮平制备工艺未落入涉案专利权保护范围。</a:t>
            </a:r>
          </a:p>
        </p:txBody>
      </p:sp>
    </p:spTree>
    <p:extLst>
      <p:ext uri="{BB962C8B-B14F-4D97-AF65-F5344CB8AC3E}">
        <p14:creationId xmlns:p14="http://schemas.microsoft.com/office/powerpoint/2010/main" val="244551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76581"/>
            <a:ext cx="9144000" cy="1533381"/>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第八章 专利权的对象 </a:t>
            </a:r>
          </a:p>
        </p:txBody>
      </p:sp>
    </p:spTree>
    <p:extLst>
      <p:ext uri="{BB962C8B-B14F-4D97-AF65-F5344CB8AC3E}">
        <p14:creationId xmlns:p14="http://schemas.microsoft.com/office/powerpoint/2010/main" val="25094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外观设计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42453" y="1810347"/>
            <a:ext cx="8385906" cy="2328523"/>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在外观设计的保护范围方面，各国均采用以交存的照片或图片为准的方式，而不像发明或实用新型采用文字说明方式。</a:t>
            </a:r>
            <a:endParaRPr lang="en-US" altLang="zh-CN" sz="2000" dirty="0">
              <a:latin typeface="SimHei" panose="02010609060101010101" pitchFamily="49" charset="-122"/>
              <a:ea typeface="SimHei" panose="02010609060101010101" pitchFamily="49" charset="-122"/>
            </a:endParaRPr>
          </a:p>
          <a:p>
            <a:pPr algn="just">
              <a:lnSpc>
                <a:spcPct val="150000"/>
              </a:lnSpc>
            </a:pPr>
            <a:r>
              <a:rPr lang="zh-CN" altLang="en-US" sz="2000" dirty="0">
                <a:latin typeface="SimHei" panose="02010609060101010101" pitchFamily="49" charset="-122"/>
                <a:ea typeface="SimHei" panose="02010609060101010101" pitchFamily="49" charset="-122"/>
                <a:cs typeface="Times New Roman" panose="02020603050405020304" pitchFamily="18" charset="0"/>
              </a:rPr>
              <a:t>    </a:t>
            </a:r>
            <a:r>
              <a:rPr lang="zh-TW" altLang="en-US" sz="2000" dirty="0">
                <a:latin typeface="SimHei" panose="02010609060101010101" pitchFamily="49" charset="-122"/>
                <a:ea typeface="SimHei" panose="02010609060101010101" pitchFamily="49" charset="-122"/>
                <a:cs typeface="Times New Roman" panose="02020603050405020304" pitchFamily="18" charset="0"/>
              </a:rPr>
              <a:t>我国</a:t>
            </a:r>
            <a:r>
              <a:rPr lang="en-US" altLang="zh-TW" sz="2000" dirty="0">
                <a:latin typeface="SimHei" panose="02010609060101010101" pitchFamily="49" charset="-122"/>
                <a:ea typeface="SimHei" panose="02010609060101010101" pitchFamily="49" charset="-122"/>
                <a:cs typeface="Times New Roman" panose="02020603050405020304" pitchFamily="18" charset="0"/>
              </a:rPr>
              <a:t>《</a:t>
            </a:r>
            <a:r>
              <a:rPr lang="zh-TW" altLang="en-US" sz="20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TW" sz="2000" dirty="0">
                <a:latin typeface="SimHei" panose="02010609060101010101" pitchFamily="49" charset="-122"/>
                <a:ea typeface="SimHei" panose="02010609060101010101" pitchFamily="49" charset="-122"/>
                <a:cs typeface="Times New Roman" panose="02020603050405020304" pitchFamily="18" charset="0"/>
              </a:rPr>
              <a:t>》</a:t>
            </a:r>
            <a:r>
              <a:rPr lang="zh-TW" altLang="en-US" sz="2000" dirty="0">
                <a:latin typeface="SimHei" panose="02010609060101010101" pitchFamily="49" charset="-122"/>
                <a:ea typeface="SimHei" panose="02010609060101010101" pitchFamily="49" charset="-122"/>
                <a:cs typeface="Times New Roman" panose="02020603050405020304" pitchFamily="18" charset="0"/>
              </a:rPr>
              <a:t>第</a:t>
            </a:r>
            <a:r>
              <a:rPr lang="en-US" altLang="zh-TW" sz="2000" dirty="0">
                <a:latin typeface="SimHei" panose="02010609060101010101" pitchFamily="49" charset="-122"/>
                <a:ea typeface="SimHei" panose="02010609060101010101" pitchFamily="49" charset="-122"/>
                <a:cs typeface="Times New Roman" panose="02020603050405020304" pitchFamily="18" charset="0"/>
              </a:rPr>
              <a:t>59</a:t>
            </a:r>
            <a:r>
              <a:rPr lang="zh-TW" altLang="en-US" sz="2000" dirty="0">
                <a:latin typeface="SimHei" panose="02010609060101010101" pitchFamily="49" charset="-122"/>
                <a:ea typeface="SimHei" panose="02010609060101010101" pitchFamily="49" charset="-122"/>
                <a:cs typeface="Times New Roman" panose="02020603050405020304" pitchFamily="18" charset="0"/>
              </a:rPr>
              <a:t>条第</a:t>
            </a:r>
            <a:r>
              <a:rPr lang="en-US" altLang="zh-TW" sz="2000" dirty="0">
                <a:latin typeface="SimHei" panose="02010609060101010101" pitchFamily="49" charset="-122"/>
                <a:ea typeface="SimHei" panose="02010609060101010101" pitchFamily="49" charset="-122"/>
                <a:cs typeface="Times New Roman" panose="02020603050405020304" pitchFamily="18" charset="0"/>
              </a:rPr>
              <a:t>2</a:t>
            </a:r>
            <a:r>
              <a:rPr lang="zh-TW" altLang="en-US" sz="2000" dirty="0">
                <a:latin typeface="SimHei" panose="02010609060101010101" pitchFamily="49" charset="-122"/>
                <a:ea typeface="SimHei" panose="02010609060101010101" pitchFamily="49" charset="-122"/>
                <a:cs typeface="Times New Roman" panose="02020603050405020304" pitchFamily="18" charset="0"/>
              </a:rPr>
              <a:t>款规定：“外观设计专利权的保护范围以表示在图片或者照片中的该产品的外观设计为准，简要说明可以用于解释图片或者照片所表示的该产品的外观设计。”</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外观设计的法律保护模式</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第三节</a:t>
            </a:r>
          </a:p>
        </p:txBody>
      </p:sp>
    </p:spTree>
    <p:extLst>
      <p:ext uri="{BB962C8B-B14F-4D97-AF65-F5344CB8AC3E}">
        <p14:creationId xmlns:p14="http://schemas.microsoft.com/office/powerpoint/2010/main" val="9568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4C9C485-BF0B-3C35-9CC4-FEC8F28DFBC6}"/>
              </a:ext>
            </a:extLst>
          </p:cNvPr>
          <p:cNvSpPr txBox="1"/>
          <p:nvPr/>
        </p:nvSpPr>
        <p:spPr>
          <a:xfrm>
            <a:off x="1319917" y="907648"/>
            <a:ext cx="10288988" cy="5324535"/>
          </a:xfrm>
          <a:prstGeom prst="rect">
            <a:avLst/>
          </a:prstGeom>
          <a:noFill/>
        </p:spPr>
        <p:txBody>
          <a:bodyPr wrap="square">
            <a:spAutoFit/>
          </a:bodyPr>
          <a:lstStyle/>
          <a:p>
            <a:pPr algn="just"/>
            <a:r>
              <a:rPr lang="zh-CN" altLang="en-US" sz="2000" dirty="0">
                <a:latin typeface="SimHei" panose="02010609060101010101" pitchFamily="49" charset="-122"/>
                <a:ea typeface="SimHei" panose="02010609060101010101" pitchFamily="49" charset="-122"/>
              </a:rPr>
              <a:t>    </a:t>
            </a:r>
            <a:r>
              <a:rPr lang="zh-CN" altLang="en-US" sz="2000" dirty="0">
                <a:solidFill>
                  <a:srgbClr val="FF0000"/>
                </a:solidFill>
                <a:latin typeface="SimHei" panose="02010609060101010101" pitchFamily="49" charset="-122"/>
                <a:ea typeface="SimHei" panose="02010609060101010101" pitchFamily="49" charset="-122"/>
              </a:rPr>
              <a:t>在确定专利权的保护范围时，既不能将专利权保护范围仅限于权利要求书严格的字面含义上，也不能将权利要求书作为一种可以随意发挥的技术指导。确定专利权的保护范围，应当以权利要求书的实质内容为基准，在权利要求书不清楚时，可以借助说明书和附图予以澄清，对专利权的保护可以延伸到本领域普通技术人员在阅读了专利说明书和附图后，无需经过创造性劳动即能联想到的等同特征的范围。</a:t>
            </a:r>
            <a:endParaRPr lang="en-US" altLang="zh-CN" sz="2000" dirty="0">
              <a:solidFill>
                <a:srgbClr val="FF0000"/>
              </a:solidFill>
              <a:latin typeface="SimHei" panose="02010609060101010101" pitchFamily="49" charset="-122"/>
              <a:ea typeface="SimHei" panose="02010609060101010101" pitchFamily="49" charset="-122"/>
            </a:endParaRPr>
          </a:p>
          <a:p>
            <a:pPr algn="just"/>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既要明确受保护的专利技术方案，又要明确社会公众可以自由利用技术进行发明创造的空间，把对专利权人提供合理的保护和对社会公众提供足够的法律确定性结合起来。根据这一原则，发明或者实用新型专利权的保护范围不仅包括权利要求书中明确记载的必要技术特征所确定的范围，而且也包括与该必要技术特征相等同的特征所确定的范围。</a:t>
            </a:r>
            <a:r>
              <a:rPr lang="zh-CN" altLang="en-US" sz="2000" dirty="0">
                <a:solidFill>
                  <a:srgbClr val="FF0000"/>
                </a:solidFill>
                <a:latin typeface="SimHei" panose="02010609060101010101" pitchFamily="49" charset="-122"/>
                <a:ea typeface="SimHei" panose="02010609060101010101" pitchFamily="49" charset="-122"/>
              </a:rPr>
              <a:t>从等同特征的定义可知</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对于等同特征的判断主要集中在方式和效果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即如果使用者没有采用他人的专利技术</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即使达到相同的效果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也不会被认定为侵权。而如果使用者采用了他人的专利技术</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而没有达到相同的效果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仍然不会被认定为侵权。</a:t>
            </a:r>
            <a:endParaRPr lang="en-US" altLang="zh-CN" sz="2000" dirty="0">
              <a:solidFill>
                <a:srgbClr val="FF0000"/>
              </a:solidFill>
              <a:latin typeface="SimHei" panose="02010609060101010101" pitchFamily="49" charset="-122"/>
              <a:ea typeface="SimHei" panose="02010609060101010101" pitchFamily="49" charset="-122"/>
            </a:endParaRPr>
          </a:p>
          <a:p>
            <a:pPr algn="just"/>
            <a:r>
              <a:rPr lang="en-US" altLang="zh-CN" sz="2000" dirty="0">
                <a:latin typeface="SimHei" panose="02010609060101010101" pitchFamily="49" charset="-122"/>
                <a:ea typeface="SimHei" panose="02010609060101010101" pitchFamily="49" charset="-122"/>
              </a:rPr>
              <a:t>    </a:t>
            </a:r>
            <a:r>
              <a:rPr lang="zh-CN" altLang="en-US" sz="2000" dirty="0">
                <a:solidFill>
                  <a:srgbClr val="FF0000"/>
                </a:solidFill>
                <a:latin typeface="SimHei" panose="02010609060101010101" pitchFamily="49" charset="-122"/>
                <a:ea typeface="SimHei" panose="02010609060101010101" pitchFamily="49" charset="-122"/>
              </a:rPr>
              <a:t>因此</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在判断被诉侵权产品的技术特征与专利技术特征是否等同时</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不仅要考虑被诉侵权产品的技术特征是否属于本领域的普通技术人员无须经过创造性劳动就能够联想到的技术特征</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还要考虑被诉侵权产品的技术特征与专利技术特征相比</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是否属于基本相同的技术手段</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实现基本相同的功能</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达到基本相同的效果</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只有以上两个方面的条件同时具备</a:t>
            </a:r>
            <a:r>
              <a:rPr lang="en-US" altLang="zh-CN" sz="2000" dirty="0">
                <a:solidFill>
                  <a:srgbClr val="FF0000"/>
                </a:solidFill>
                <a:latin typeface="SimHei" panose="02010609060101010101" pitchFamily="49" charset="-122"/>
                <a:ea typeface="SimHei" panose="02010609060101010101" pitchFamily="49" charset="-122"/>
              </a:rPr>
              <a:t>,</a:t>
            </a:r>
            <a:r>
              <a:rPr lang="zh-CN" altLang="en-US" sz="2000" dirty="0">
                <a:solidFill>
                  <a:srgbClr val="FF0000"/>
                </a:solidFill>
                <a:latin typeface="SimHei" panose="02010609060101010101" pitchFamily="49" charset="-122"/>
                <a:ea typeface="SimHei" panose="02010609060101010101" pitchFamily="49" charset="-122"/>
              </a:rPr>
              <a:t>才能够认定二者属于等同的技术特征。</a:t>
            </a:r>
          </a:p>
        </p:txBody>
      </p:sp>
    </p:spTree>
    <p:extLst>
      <p:ext uri="{BB962C8B-B14F-4D97-AF65-F5344CB8AC3E}">
        <p14:creationId xmlns:p14="http://schemas.microsoft.com/office/powerpoint/2010/main" val="400607331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30288" y="1530101"/>
            <a:ext cx="2704106"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4.</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禁止反悔原则</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2" name="文本框 1"/>
          <p:cNvSpPr txBox="1"/>
          <p:nvPr/>
        </p:nvSpPr>
        <p:spPr>
          <a:xfrm>
            <a:off x="1492567" y="2275522"/>
            <a:ext cx="9926955" cy="2306955"/>
          </a:xfrm>
          <a:prstGeom prst="rect">
            <a:avLst/>
          </a:prstGeom>
          <a:noFill/>
        </p:spPr>
        <p:txBody>
          <a:bodyPr wrap="square" rtlCol="0">
            <a:spAutoFit/>
          </a:bodyPr>
          <a:lstStyle/>
          <a:p>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禁止反悔原则，是指在专利审批、撤销或无效程序中，专利权人为确定其专利具备新颖性和创造性，通过书面声明或者修改专利文件的方式，对专利权利要求的保护范围作了限制承诺或者部分地放弃了保护，并因此获得了专利权，而在专利侵权诉讼中，法院适用等同原则确定专利权的保护范围时，应当禁止专利权人将已被限制、排除或者已经放弃的内容重新纳入专利权保护范围。</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100" name="文本框 99"/>
          <p:cNvSpPr txBox="1"/>
          <p:nvPr/>
        </p:nvSpPr>
        <p:spPr>
          <a:xfrm>
            <a:off x="1310640" y="1153795"/>
            <a:ext cx="7120255" cy="460375"/>
          </a:xfrm>
          <a:prstGeom prst="rect">
            <a:avLst/>
          </a:prstGeom>
          <a:noFill/>
          <a:ln w="9525">
            <a:noFill/>
          </a:ln>
        </p:spPr>
        <p:txBody>
          <a:bodyPr wrap="square">
            <a:spAutoFit/>
          </a:bodyPr>
          <a:lstStyle/>
          <a:p>
            <a:pPr indent="0"/>
            <a:r>
              <a:rPr lang="zh-CN" sz="2400" b="0">
                <a:latin typeface="SimHei" panose="02010609060101010101" pitchFamily="49" charset="-122"/>
                <a:ea typeface="SimHei" panose="02010609060101010101" pitchFamily="49" charset="-122"/>
              </a:rPr>
              <a:t>适用禁止反悔原则通常应具备以下条件：</a:t>
            </a:r>
            <a:endParaRPr lang="zh-CN" altLang="en-US" sz="2400">
              <a:latin typeface="SimHei" panose="02010609060101010101" pitchFamily="49" charset="-122"/>
              <a:ea typeface="SimHei" panose="02010609060101010101" pitchFamily="49" charset="-122"/>
            </a:endParaRPr>
          </a:p>
        </p:txBody>
      </p:sp>
      <p:sp>
        <p:nvSpPr>
          <p:cNvPr id="2" name="文本框 1"/>
          <p:cNvSpPr txBox="1"/>
          <p:nvPr/>
        </p:nvSpPr>
        <p:spPr>
          <a:xfrm>
            <a:off x="1203839" y="1973633"/>
            <a:ext cx="10425548" cy="3785652"/>
          </a:xfrm>
          <a:prstGeom prst="rect">
            <a:avLst/>
          </a:prstGeom>
          <a:noFill/>
        </p:spPr>
        <p:txBody>
          <a:bodyPr wrap="square" rtlCol="0">
            <a:spAutoFit/>
          </a:bodyPr>
          <a:lstStyle/>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第一</a:t>
            </a:r>
            <a:r>
              <a:rPr lang="zh-CN" altLang="en-US" sz="2000" dirty="0">
                <a:latin typeface="SimHei" panose="02010609060101010101" pitchFamily="49" charset="-122"/>
                <a:ea typeface="SimHei" panose="02010609060101010101" pitchFamily="49" charset="-122"/>
                <a:cs typeface="微软雅黑" panose="020B0503020204020204" pitchFamily="34" charset="-122"/>
              </a:rPr>
              <a:t>，等同侵权。由于专利法坚持“专利权的保护范围以其权利要求的内容为准”的基本原则，在相同侵权认定时无适用禁止反悔原则的余地。</a:t>
            </a:r>
          </a:p>
          <a:p>
            <a:endParaRPr lang="zh-CN" altLang="en-US" sz="20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第二</a:t>
            </a:r>
            <a:r>
              <a:rPr lang="zh-CN" altLang="en-US" sz="2000" dirty="0">
                <a:latin typeface="SimHei" panose="02010609060101010101" pitchFamily="49" charset="-122"/>
                <a:ea typeface="SimHei" panose="02010609060101010101" pitchFamily="49" charset="-122"/>
                <a:cs typeface="微软雅黑" panose="020B0503020204020204" pitchFamily="34" charset="-122"/>
              </a:rPr>
              <a:t>，专利申请人或专利权人限制或者部分放弃的保护范围，应当是基于克服缺乏新颖性或创造性、缺少必要技术特征和权利要求得不到说明书的支持以及说明书未充分公开等不能获得授权的实质性缺陷的需要。</a:t>
            </a:r>
          </a:p>
          <a:p>
            <a:endParaRPr lang="zh-CN" altLang="en-US" sz="20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第三</a:t>
            </a:r>
            <a:r>
              <a:rPr lang="zh-CN" altLang="en-US" sz="2000" dirty="0">
                <a:latin typeface="SimHei" panose="02010609060101010101" pitchFamily="49" charset="-122"/>
                <a:ea typeface="SimHei" panose="02010609060101010101" pitchFamily="49" charset="-122"/>
                <a:cs typeface="微软雅黑" panose="020B0503020204020204" pitchFamily="34" charset="-122"/>
              </a:rPr>
              <a:t>，专利权人对权利要求保护范围所作的部分放弃必须是明示的，而且已经被记录在书面陈述、专利审查档案、生效的法律文书中。</a:t>
            </a:r>
            <a:endParaRPr lang="en-US" altLang="zh-CN" sz="2000" dirty="0">
              <a:latin typeface="SimHei" panose="02010609060101010101" pitchFamily="49" charset="-122"/>
              <a:ea typeface="SimHei" panose="02010609060101010101" pitchFamily="49" charset="-122"/>
              <a:cs typeface="微软雅黑" panose="020B0503020204020204" pitchFamily="34" charset="-122"/>
            </a:endParaRPr>
          </a:p>
          <a:p>
            <a:endParaRPr lang="en-US" altLang="zh-CN" sz="2000" dirty="0">
              <a:latin typeface="SimHei" panose="02010609060101010101" pitchFamily="49" charset="-122"/>
              <a:ea typeface="SimHei" panose="02010609060101010101" pitchFamily="49" charset="-122"/>
              <a:cs typeface="微软雅黑" panose="020B0503020204020204" pitchFamily="34" charset="-122"/>
            </a:endParaRPr>
          </a:p>
          <a:p>
            <a:r>
              <a:rPr lang="zh-CN" altLang="en-US" sz="2000" b="1" dirty="0">
                <a:latin typeface="SimHei" panose="02010609060101010101" pitchFamily="49" charset="-122"/>
                <a:ea typeface="SimHei" panose="02010609060101010101" pitchFamily="49" charset="-122"/>
                <a:cs typeface="微软雅黑" panose="020B0503020204020204" pitchFamily="34" charset="-122"/>
              </a:rPr>
              <a:t>第四，</a:t>
            </a:r>
            <a:r>
              <a:rPr lang="zh-CN" altLang="en-US" sz="2000" dirty="0">
                <a:latin typeface="SimHei" panose="02010609060101010101" pitchFamily="49" charset="-122"/>
                <a:ea typeface="SimHei" panose="02010609060101010101" pitchFamily="49" charset="-122"/>
                <a:cs typeface="微软雅黑" panose="020B0503020204020204" pitchFamily="34" charset="-122"/>
              </a:rPr>
              <a:t>禁止反悔的适用以被诉侵权人提出请求为前提，并由被诉侵权人提供专利申请人或专利权人反悔的相应证据。</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745" y="1292565"/>
            <a:ext cx="7703820" cy="523220"/>
          </a:xfrm>
          <a:prstGeom prst="rect">
            <a:avLst/>
          </a:prstGeom>
          <a:noFill/>
        </p:spPr>
        <p:txBody>
          <a:bodyPr wrap="square" rtlCol="0">
            <a:spAutoFit/>
          </a:bodyPr>
          <a:lstStyle/>
          <a:p>
            <a:r>
              <a:rPr lang="zh-CN" altLang="en-US" sz="2800" dirty="0">
                <a:latin typeface="SimHei" panose="02010609060101010101" pitchFamily="49" charset="-122"/>
                <a:ea typeface="SimHei" panose="02010609060101010101" pitchFamily="49" charset="-122"/>
              </a:rPr>
              <a:t>侵害外观设计专利权行为的认定</a:t>
            </a:r>
          </a:p>
        </p:txBody>
      </p:sp>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743710" y="2109470"/>
            <a:ext cx="6753225" cy="521970"/>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cs typeface="微软雅黑" panose="020B0503020204020204" pitchFamily="34" charset="-122"/>
              </a:rPr>
              <a:t>1.</a:t>
            </a:r>
            <a:r>
              <a:rPr lang="zh-CN" altLang="en-US" sz="2800" dirty="0">
                <a:latin typeface="SimHei" panose="02010609060101010101" pitchFamily="49" charset="-122"/>
                <a:ea typeface="SimHei" panose="02010609060101010101" pitchFamily="49" charset="-122"/>
                <a:cs typeface="微软雅黑" panose="020B0503020204020204" pitchFamily="34" charset="-122"/>
              </a:rPr>
              <a:t>侵害外观设计专利权行为的构成标准</a:t>
            </a:r>
          </a:p>
        </p:txBody>
      </p:sp>
      <p:sp>
        <p:nvSpPr>
          <p:cNvPr id="5" name="文本框 4"/>
          <p:cNvSpPr txBox="1"/>
          <p:nvPr/>
        </p:nvSpPr>
        <p:spPr>
          <a:xfrm>
            <a:off x="1743710" y="3168015"/>
            <a:ext cx="6272530" cy="521970"/>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dirty="0">
                <a:latin typeface="SimHei" panose="02010609060101010101" pitchFamily="49" charset="-122"/>
                <a:ea typeface="SimHei" panose="02010609060101010101" pitchFamily="49" charset="-122"/>
                <a:cs typeface="微软雅黑" panose="020B0503020204020204" pitchFamily="34" charset="-122"/>
              </a:rPr>
              <a:t>产品相同或类似的认定</a:t>
            </a:r>
          </a:p>
        </p:txBody>
      </p:sp>
      <p:sp>
        <p:nvSpPr>
          <p:cNvPr id="6" name="文本框 5"/>
          <p:cNvSpPr txBox="1"/>
          <p:nvPr/>
        </p:nvSpPr>
        <p:spPr>
          <a:xfrm>
            <a:off x="1743710" y="4224655"/>
            <a:ext cx="6485890" cy="523220"/>
          </a:xfrm>
          <a:prstGeom prst="rect">
            <a:avLst/>
          </a:prstGeom>
          <a:noFill/>
        </p:spPr>
        <p:txBody>
          <a:bodyPr wrap="square" rtlCol="0">
            <a:spAutoFit/>
          </a:bodyPr>
          <a:lstStyle/>
          <a:p>
            <a:r>
              <a:rPr lang="en-US" altLang="zh-CN" sz="2800"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dirty="0">
                <a:latin typeface="SimHei" panose="02010609060101010101" pitchFamily="49" charset="-122"/>
                <a:ea typeface="SimHei" panose="02010609060101010101" pitchFamily="49" charset="-122"/>
                <a:cs typeface="微软雅黑" panose="020B0503020204020204" pitchFamily="34" charset="-122"/>
              </a:rPr>
              <a:t>外观设计相同或近似的认定</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508125" y="1297305"/>
            <a:ext cx="6753225" cy="521970"/>
          </a:xfrm>
          <a:prstGeom prst="rect">
            <a:avLst/>
          </a:prstGeom>
          <a:noFill/>
        </p:spPr>
        <p:txBody>
          <a:bodyPr wrap="square" rtlCol="0">
            <a:spAutoFit/>
          </a:bodyPr>
          <a:lstStyle/>
          <a:p>
            <a:r>
              <a:rPr lang="en-US" altLang="zh-CN" sz="2800" b="1">
                <a:latin typeface="SimHei" panose="02010609060101010101" pitchFamily="49" charset="-122"/>
                <a:ea typeface="SimHei" panose="02010609060101010101" pitchFamily="49" charset="-122"/>
                <a:cs typeface="微软雅黑" panose="020B0503020204020204" pitchFamily="34" charset="-122"/>
              </a:rPr>
              <a:t>1.</a:t>
            </a:r>
            <a:r>
              <a:rPr lang="zh-CN" altLang="en-US" sz="2800" b="1">
                <a:latin typeface="SimHei" panose="02010609060101010101" pitchFamily="49" charset="-122"/>
                <a:ea typeface="SimHei" panose="02010609060101010101" pitchFamily="49" charset="-122"/>
                <a:cs typeface="微软雅黑" panose="020B0503020204020204" pitchFamily="34" charset="-122"/>
              </a:rPr>
              <a:t>侵害外观设计专利权行为的构成标准</a:t>
            </a:r>
          </a:p>
        </p:txBody>
      </p:sp>
      <p:sp>
        <p:nvSpPr>
          <p:cNvPr id="2" name="文本框 1"/>
          <p:cNvSpPr txBox="1"/>
          <p:nvPr/>
        </p:nvSpPr>
        <p:spPr>
          <a:xfrm>
            <a:off x="1619336" y="2112577"/>
            <a:ext cx="9254610" cy="2221762"/>
          </a:xfrm>
          <a:prstGeom prst="rect">
            <a:avLst/>
          </a:prstGeom>
          <a:noFill/>
        </p:spPr>
        <p:txBody>
          <a:bodyPr wrap="square" rtlCol="0">
            <a:spAutoFit/>
          </a:bodyPr>
          <a:lstStyle/>
          <a:p>
            <a:pPr>
              <a:lnSpc>
                <a:spcPct val="150000"/>
              </a:lnSpc>
            </a:pPr>
            <a:r>
              <a:rPr lang="en-US" altLang="zh-CN" sz="24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根据专利法的规定，在与外观设计专利产品相同或者相近种类产品上，采用与授权外观设计相同或者近似的外观设计的，构成侵害外观设计专利权的行为。与侵害商标权行为不同的是，外观设计的相同或近似不考虑一般消费者的混淆、误认。</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1977253" y="1464282"/>
            <a:ext cx="4177058"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2.</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产品相同或类似的认定</a:t>
            </a:r>
          </a:p>
        </p:txBody>
      </p:sp>
      <p:sp>
        <p:nvSpPr>
          <p:cNvPr id="2" name="文本框 1"/>
          <p:cNvSpPr txBox="1"/>
          <p:nvPr/>
        </p:nvSpPr>
        <p:spPr>
          <a:xfrm>
            <a:off x="1323833" y="2124933"/>
            <a:ext cx="10019670" cy="2308324"/>
          </a:xfrm>
          <a:prstGeom prst="rect">
            <a:avLst/>
          </a:prstGeom>
          <a:noFill/>
        </p:spPr>
        <p:txBody>
          <a:bodyPr wrap="square" rtlCol="0">
            <a:spAutoFit/>
          </a:bodyPr>
          <a:lstStyle/>
          <a:p>
            <a:pPr>
              <a:lnSpc>
                <a:spcPct val="150000"/>
              </a:lnSpc>
            </a:pPr>
            <a:r>
              <a:rPr lang="en-US" sz="24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在外观设计专利侵权认定时，应当首先审查被控侵权产品与专利产品是否属于同类产品，只有属于同类或者类似产品的，才可能构成侵权，不属于同类或者类似产品的，不构成侵害外观设计专利权。认定产品相同或者类似应当根据外观设计产品的用途进行。</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06559"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3" name="标题 2"/>
          <p:cNvSpPr>
            <a:spLocks noGrp="1"/>
          </p:cNvSpPr>
          <p:nvPr/>
        </p:nvSpPr>
        <p:spPr>
          <a:xfrm>
            <a:off x="1507833" y="198875"/>
            <a:ext cx="10425548" cy="5954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b="1">
                <a:latin typeface="SimHei" panose="02010609060101010101" pitchFamily="49" charset="-122"/>
                <a:ea typeface="SimHei" panose="02010609060101010101" pitchFamily="49" charset="-122"/>
              </a:rPr>
              <a:t>侵害专利权行为的构成和认定</a:t>
            </a:r>
          </a:p>
        </p:txBody>
      </p:sp>
      <p:sp>
        <p:nvSpPr>
          <p:cNvPr id="4" name="文本框 3"/>
          <p:cNvSpPr txBox="1"/>
          <p:nvPr/>
        </p:nvSpPr>
        <p:spPr>
          <a:xfrm>
            <a:off x="2072667" y="1273451"/>
            <a:ext cx="5377705" cy="521970"/>
          </a:xfrm>
          <a:prstGeom prst="rect">
            <a:avLst/>
          </a:prstGeom>
          <a:noFill/>
        </p:spPr>
        <p:txBody>
          <a:bodyPr wrap="square" rtlCol="0">
            <a:spAutoFit/>
          </a:bodyPr>
          <a:lstStyle/>
          <a:p>
            <a:r>
              <a:rPr lang="en-US" sz="2800" b="1" dirty="0">
                <a:latin typeface="SimHei" panose="02010609060101010101" pitchFamily="49" charset="-122"/>
                <a:ea typeface="SimHei" panose="02010609060101010101" pitchFamily="49" charset="-122"/>
                <a:cs typeface="微软雅黑" panose="020B0503020204020204" pitchFamily="34" charset="-122"/>
              </a:rPr>
              <a:t>3.</a:t>
            </a:r>
            <a:r>
              <a:rPr lang="zh-CN" altLang="en-US" sz="2800" b="1" dirty="0">
                <a:latin typeface="SimHei" panose="02010609060101010101" pitchFamily="49" charset="-122"/>
                <a:ea typeface="SimHei" panose="02010609060101010101" pitchFamily="49" charset="-122"/>
                <a:cs typeface="微软雅黑" panose="020B0503020204020204" pitchFamily="34" charset="-122"/>
              </a:rPr>
              <a:t>外观设计相同或者近似的认定</a:t>
            </a:r>
          </a:p>
        </p:txBody>
      </p:sp>
      <p:sp>
        <p:nvSpPr>
          <p:cNvPr id="2" name="文本框 1"/>
          <p:cNvSpPr txBox="1"/>
          <p:nvPr/>
        </p:nvSpPr>
        <p:spPr>
          <a:xfrm>
            <a:off x="1507832" y="1927225"/>
            <a:ext cx="10106413" cy="3108543"/>
          </a:xfrm>
          <a:prstGeom prst="rect">
            <a:avLst/>
          </a:prstGeom>
          <a:noFill/>
        </p:spPr>
        <p:txBody>
          <a:bodyPr wrap="square" rtlCol="0">
            <a:spAutoFit/>
          </a:bodyPr>
          <a:lstStyle/>
          <a:p>
            <a:r>
              <a:rPr lang="en-US" sz="2800" dirty="0">
                <a:latin typeface="SimHei" panose="02010609060101010101" pitchFamily="49" charset="-122"/>
                <a:ea typeface="SimHei" panose="02010609060101010101" pitchFamily="49" charset="-122"/>
              </a:rPr>
              <a:t>   </a:t>
            </a:r>
            <a:r>
              <a:rPr sz="2400" dirty="0">
                <a:latin typeface="SimHei" panose="02010609060101010101" pitchFamily="49" charset="-122"/>
                <a:ea typeface="SimHei" panose="02010609060101010101" pitchFamily="49" charset="-122"/>
              </a:rPr>
              <a:t>判断外观设计是否相同或者近似，应当以外观设计专利产品的一般消费者的知识水平和认知能力为标准，而不应当以该外观设计专利所属领域的专业技术人员的观察能力为标准。进行外观设计侵权认定，应当通过一般消费者的视觉进行直接观察对比，一般不应通过放大镜、显微镜等其他工具进行比较。判断外观设计是否构成相同或相近似时以整体观察、综合判断为原则，即应当对授权外观设计、被诉侵权设计可视部分的全部设计特征进行观察、对能够影响产品外观设计整体视觉效果的所有因素进行综合考虑后作出判断。</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7EE19EF-2BCB-B815-8545-E17C052F8824}"/>
              </a:ext>
            </a:extLst>
          </p:cNvPr>
          <p:cNvSpPr txBox="1"/>
          <p:nvPr/>
        </p:nvSpPr>
        <p:spPr>
          <a:xfrm>
            <a:off x="1534602" y="1580353"/>
            <a:ext cx="9231463" cy="3477875"/>
          </a:xfrm>
          <a:prstGeom prst="rect">
            <a:avLst/>
          </a:prstGeom>
          <a:noFill/>
        </p:spPr>
        <p:txBody>
          <a:bodyPr wrap="square">
            <a:spAutoFit/>
          </a:bodyPr>
          <a:lstStyle/>
          <a:p>
            <a:pPr algn="just"/>
            <a:r>
              <a:rPr lang="zh-CN" altLang="en-US" sz="2000" dirty="0">
                <a:solidFill>
                  <a:srgbClr val="FF0000"/>
                </a:solidFill>
                <a:latin typeface="SimHei" panose="02010609060101010101" pitchFamily="49" charset="-122"/>
                <a:ea typeface="SimHei" panose="02010609060101010101" pitchFamily="49" charset="-122"/>
              </a:rPr>
              <a:t>案例：</a:t>
            </a:r>
            <a:endParaRPr lang="en-US" altLang="zh-CN" sz="2000" dirty="0">
              <a:solidFill>
                <a:srgbClr val="FF0000"/>
              </a:solidFill>
              <a:latin typeface="SimHei" panose="02010609060101010101" pitchFamily="49" charset="-122"/>
              <a:ea typeface="SimHei" panose="02010609060101010101" pitchFamily="49" charset="-122"/>
            </a:endParaRPr>
          </a:p>
          <a:p>
            <a:pPr algn="just"/>
            <a:r>
              <a:rPr lang="en-US" altLang="zh-CN" sz="2000" dirty="0">
                <a:latin typeface="SimHei" panose="02010609060101010101" pitchFamily="49" charset="-122"/>
                <a:ea typeface="SimHei" panose="02010609060101010101" pitchFamily="49" charset="-122"/>
              </a:rPr>
              <a:t>    2003</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11</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10</a:t>
            </a:r>
            <a:r>
              <a:rPr lang="zh-CN" altLang="en-US" sz="2000" dirty="0">
                <a:latin typeface="SimHei" panose="02010609060101010101" pitchFamily="49" charset="-122"/>
                <a:ea typeface="SimHei" panose="02010609060101010101" pitchFamily="49" charset="-122"/>
              </a:rPr>
              <a:t>日，法国弓箭玻璃器皿国际实业公司向中华人民共和国国家知识产权局申请了一种名称为“餐具用贴纸（柠檬）”的外观设计专利，于</a:t>
            </a:r>
            <a:r>
              <a:rPr lang="en-US" altLang="zh-CN" sz="2000" dirty="0">
                <a:latin typeface="SimHei" panose="02010609060101010101" pitchFamily="49" charset="-122"/>
                <a:ea typeface="SimHei" panose="02010609060101010101" pitchFamily="49" charset="-122"/>
              </a:rPr>
              <a:t>200</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5</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11</a:t>
            </a:r>
            <a:r>
              <a:rPr lang="zh-CN" altLang="en-US" sz="2000" dirty="0">
                <a:latin typeface="SimHei" panose="02010609060101010101" pitchFamily="49" charset="-122"/>
                <a:ea typeface="SimHei" panose="02010609060101010101" pitchFamily="49" charset="-122"/>
              </a:rPr>
              <a:t>日获得授权并公告。</a:t>
            </a:r>
            <a:r>
              <a:rPr lang="en-US" altLang="zh-CN" sz="2000" dirty="0">
                <a:latin typeface="SimHei" panose="02010609060101010101" pitchFamily="49" charset="-122"/>
                <a:ea typeface="SimHei" panose="02010609060101010101" pitchFamily="49" charset="-122"/>
              </a:rPr>
              <a:t>2006</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12</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27</a:t>
            </a:r>
            <a:r>
              <a:rPr lang="zh-CN" altLang="en-US" sz="2000" dirty="0">
                <a:latin typeface="SimHei" panose="02010609060101010101" pitchFamily="49" charset="-122"/>
                <a:ea typeface="SimHei" panose="02010609060101010101" pitchFamily="49" charset="-122"/>
              </a:rPr>
              <a:t>日，上述专利权人变更为弓箭国际。</a:t>
            </a:r>
            <a:r>
              <a:rPr lang="en-US" altLang="zh-CN" sz="2000" dirty="0">
                <a:latin typeface="SimHei" panose="02010609060101010101" pitchFamily="49" charset="-122"/>
                <a:ea typeface="SimHei" panose="02010609060101010101" pitchFamily="49" charset="-122"/>
              </a:rPr>
              <a:t>2009</a:t>
            </a:r>
            <a:r>
              <a:rPr lang="zh-CN" altLang="en-US" sz="2000" dirty="0">
                <a:latin typeface="SimHei" panose="02010609060101010101" pitchFamily="49" charset="-122"/>
                <a:ea typeface="SimHei" panose="02010609060101010101" pitchFamily="49" charset="-122"/>
              </a:rPr>
              <a:t>年</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18</a:t>
            </a:r>
            <a:r>
              <a:rPr lang="zh-CN" altLang="en-US" sz="2000" dirty="0">
                <a:latin typeface="SimHei" panose="02010609060101010101" pitchFamily="49" charset="-122"/>
                <a:ea typeface="SimHei" panose="02010609060101010101" pitchFamily="49" charset="-122"/>
              </a:rPr>
              <a:t>日，深圳市鑫辉达贸易有限公司（以下简称鑫辉达公司）向中华人民共和国宁波海关申报出口一批厨房用玻璃水杯，因涉嫌侵犯弓箭国际多个外观设计专利权，宁波海关于同年</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月</a:t>
            </a:r>
            <a:r>
              <a:rPr lang="en-US" altLang="zh-CN" sz="2000" dirty="0">
                <a:latin typeface="SimHei" panose="02010609060101010101" pitchFamily="49" charset="-122"/>
                <a:ea typeface="SimHei" panose="02010609060101010101" pitchFamily="49" charset="-122"/>
              </a:rPr>
              <a:t>24</a:t>
            </a:r>
            <a:r>
              <a:rPr lang="zh-CN" altLang="en-US" sz="2000" dirty="0">
                <a:latin typeface="SimHei" panose="02010609060101010101" pitchFamily="49" charset="-122"/>
                <a:ea typeface="SimHei" panose="02010609060101010101" pitchFamily="49" charset="-122"/>
              </a:rPr>
              <a:t>日扣留了该批玻璃杯。另有</a:t>
            </a:r>
            <a:r>
              <a:rPr lang="en-US" altLang="zh-CN" sz="2000" dirty="0">
                <a:latin typeface="SimHei" panose="02010609060101010101" pitchFamily="49" charset="-122"/>
                <a:ea typeface="SimHei" panose="02010609060101010101" pitchFamily="49" charset="-122"/>
              </a:rPr>
              <a:t>15</a:t>
            </a:r>
            <a:r>
              <a:rPr lang="zh-CN" altLang="en-US" sz="2000" dirty="0">
                <a:latin typeface="SimHei" panose="02010609060101010101" pitchFamily="49" charset="-122"/>
                <a:ea typeface="SimHei" panose="02010609060101010101" pitchFamily="49" charset="-122"/>
              </a:rPr>
              <a:t>箱</a:t>
            </a:r>
            <a:r>
              <a:rPr lang="en-US" altLang="zh-CN" sz="2000" dirty="0">
                <a:latin typeface="SimHei" panose="02010609060101010101" pitchFamily="49" charset="-122"/>
                <a:ea typeface="SimHei" panose="02010609060101010101" pitchFamily="49" charset="-122"/>
              </a:rPr>
              <a:t>630</a:t>
            </a:r>
            <a:r>
              <a:rPr lang="zh-CN" altLang="en-US" sz="2000" dirty="0">
                <a:latin typeface="SimHei" panose="02010609060101010101" pitchFamily="49" charset="-122"/>
                <a:ea typeface="SimHei" panose="02010609060101010101" pitchFamily="49" charset="-122"/>
              </a:rPr>
              <a:t>个青苹果图案也涉嫌侵犯弓箭国际另一名称为“餐具用贴纸（十四）”的外观设计专利权。经查明，鑫辉达公司被宁波海关所扣留的该批玻璃杯系兰之韵厂所生产并销售给鑫辉达公司。弓箭国际以兰之韵厂和鑫辉达公司的行为侵犯其涉案专利权为由向法院提起诉讼。</a:t>
            </a:r>
          </a:p>
        </p:txBody>
      </p:sp>
    </p:spTree>
    <p:extLst>
      <p:ext uri="{BB962C8B-B14F-4D97-AF65-F5344CB8AC3E}">
        <p14:creationId xmlns:p14="http://schemas.microsoft.com/office/powerpoint/2010/main" val="162480365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FBED3D7-472C-930D-A136-E987AE12D68B}"/>
              </a:ext>
            </a:extLst>
          </p:cNvPr>
          <p:cNvSpPr txBox="1"/>
          <p:nvPr/>
        </p:nvSpPr>
        <p:spPr>
          <a:xfrm>
            <a:off x="1396779" y="1916901"/>
            <a:ext cx="9398442" cy="2246769"/>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一审裁判摘要</a:t>
            </a:r>
          </a:p>
          <a:p>
            <a:r>
              <a:rPr lang="zh-CN" altLang="en-US" sz="2000" dirty="0">
                <a:latin typeface="SimHei" panose="02010609060101010101" pitchFamily="49" charset="-122"/>
                <a:ea typeface="SimHei" panose="02010609060101010101" pitchFamily="49" charset="-122"/>
              </a:rPr>
              <a:t>    被控侵权产品的外观设计与弓箭国际专利相近似，故被控侵权产品落入了弓箭国际专利权保护范围。兰之韵厂未经专利权人同意，生产、销售与专利设计相近似的产品，侵犯了弓箭国际的外观设计专利权，应承担侵权的民事责任。弓箭国际要求兰之韵厂停止侵权、赔偿损失的诉请，应予支持。鑫辉达公司未经专利权人同意，销售与专利设计相近似的产品，侵犯了弓箭国际的外观设计专利权，也应承担侵权的民事责任。</a:t>
            </a:r>
          </a:p>
        </p:txBody>
      </p:sp>
    </p:spTree>
    <p:extLst>
      <p:ext uri="{BB962C8B-B14F-4D97-AF65-F5344CB8AC3E}">
        <p14:creationId xmlns:p14="http://schemas.microsoft.com/office/powerpoint/2010/main" val="2282539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AFFB666-0891-31EA-CED7-3FA006D185D5}"/>
              </a:ext>
            </a:extLst>
          </p:cNvPr>
          <p:cNvSpPr txBox="1"/>
          <p:nvPr/>
        </p:nvSpPr>
        <p:spPr>
          <a:xfrm>
            <a:off x="1765189" y="2097921"/>
            <a:ext cx="8460188" cy="1938992"/>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二审裁判摘要</a:t>
            </a:r>
          </a:p>
          <a:p>
            <a:r>
              <a:rPr lang="zh-CN" altLang="en-US" sz="2000" dirty="0">
                <a:latin typeface="SimHei" panose="02010609060101010101" pitchFamily="49" charset="-122"/>
                <a:ea typeface="SimHei" panose="02010609060101010101" pitchFamily="49" charset="-122"/>
              </a:rPr>
              <a:t>    经勘验可以认定本案被控侵权产品上的图案并非使用贴纸一次形成，故本案被控侵权产品仅为餐具，主要是用于存放饮料、食物；而涉案专利产品名称为“餐具用贴纸”，主要是用于美化和装饰餐具。两者无论是在国际外观设计分类表中的分类，还是销售渠道和实际使用情况均不同，故应认定两者属于不同种类的产品，因此无需比对即可认定不构成侵权。</a:t>
            </a:r>
          </a:p>
        </p:txBody>
      </p:sp>
    </p:spTree>
    <p:extLst>
      <p:ext uri="{BB962C8B-B14F-4D97-AF65-F5344CB8AC3E}">
        <p14:creationId xmlns:p14="http://schemas.microsoft.com/office/powerpoint/2010/main" val="181683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专利法不予保护的对象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42453" y="1810347"/>
            <a:ext cx="8385906" cy="3713517"/>
          </a:xfrm>
          <a:prstGeom prst="rect">
            <a:avLst/>
          </a:prstGeom>
          <a:noFill/>
        </p:spPr>
        <p:txBody>
          <a:bodyPr wrap="square" rtlCol="0">
            <a:spAutoFit/>
          </a:bodyPr>
          <a:lstStyle/>
          <a:p>
            <a:pPr algn="just">
              <a:lnSpc>
                <a:spcPct val="150000"/>
              </a:lnSpc>
            </a:pPr>
            <a:r>
              <a:rPr lang="zh-CN" altLang="en-US" sz="2000" dirty="0">
                <a:latin typeface="SimHei" panose="02010609060101010101" pitchFamily="49" charset="-122"/>
                <a:ea typeface="SimHei" panose="02010609060101010101" pitchFamily="49" charset="-122"/>
              </a:rPr>
              <a:t>    各国法律都规定了一系列专利法不予保护的对象，但各国的具体规定不尽相同。这其中包括两个方面：一是明确排除那些不属于发明的对象，比如，科学发现、智力活动规则等。二是基于一国的公共政策将一些属于发明的技术排除在专利法保护范围之外。</a:t>
            </a:r>
            <a:endParaRPr lang="en-US" altLang="zh-CN" sz="2000" dirty="0">
              <a:latin typeface="SimHei" panose="02010609060101010101" pitchFamily="49" charset="-122"/>
              <a:ea typeface="SimHei" panose="02010609060101010101" pitchFamily="49" charset="-122"/>
            </a:endParaRPr>
          </a:p>
          <a:p>
            <a:pPr algn="just">
              <a:lnSpc>
                <a:spcPct val="150000"/>
              </a:lnSpc>
            </a:pPr>
            <a:r>
              <a:rPr lang="zh-CN" altLang="en-US" sz="2000" dirty="0">
                <a:latin typeface="SimHei" panose="02010609060101010101" pitchFamily="49" charset="-122"/>
                <a:ea typeface="SimHei" panose="02010609060101010101" pitchFamily="49" charset="-122"/>
              </a:rPr>
              <a:t>    由于各国的国情不同，其公共政策自然不同，进而导致专利法上存在差异。首先，各国的文化传统和风俗不同以致对违反法律、公序良俗的理解不同。其次，各国经济发展水平不同，致使各国为了保护本国利益明确规定了一些领域的发明创造不予保护。</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概述</a:t>
            </a: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第四节</a:t>
            </a:r>
          </a:p>
        </p:txBody>
      </p:sp>
    </p:spTree>
    <p:extLst>
      <p:ext uri="{BB962C8B-B14F-4D97-AF65-F5344CB8AC3E}">
        <p14:creationId xmlns:p14="http://schemas.microsoft.com/office/powerpoint/2010/main" val="119355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8293E49-A5DB-E843-E48B-923E982456DA}"/>
              </a:ext>
            </a:extLst>
          </p:cNvPr>
          <p:cNvSpPr txBox="1"/>
          <p:nvPr/>
        </p:nvSpPr>
        <p:spPr>
          <a:xfrm>
            <a:off x="1447137" y="2011754"/>
            <a:ext cx="9167855" cy="2554545"/>
          </a:xfrm>
          <a:prstGeom prst="rect">
            <a:avLst/>
          </a:prstGeom>
          <a:noFill/>
        </p:spPr>
        <p:txBody>
          <a:bodyPr wrap="square">
            <a:spAutoFit/>
          </a:bodyPr>
          <a:lstStyle/>
          <a:p>
            <a:r>
              <a:rPr lang="zh-CN" altLang="en-US" sz="2000" dirty="0">
                <a:latin typeface="SimHei" panose="02010609060101010101" pitchFamily="49" charset="-122"/>
                <a:ea typeface="SimHei" panose="02010609060101010101" pitchFamily="49" charset="-122"/>
              </a:rPr>
              <a:t>再审裁判摘要</a:t>
            </a:r>
          </a:p>
          <a:p>
            <a:r>
              <a:rPr lang="zh-CN" altLang="en-US" sz="2000" dirty="0">
                <a:latin typeface="SimHei" panose="02010609060101010101" pitchFamily="49" charset="-122"/>
                <a:ea typeface="SimHei" panose="02010609060101010101" pitchFamily="49" charset="-122"/>
              </a:rPr>
              <a:t>    涉案专利产品是“餐具用贴纸”，其用途是美化和装饰餐具，具有独立存在的产品形态，可以作为产品单独销售。被诉侵权产品是玻璃杯，其用途是存放饮料或食物等。虽然被诉侵权产品上印刷有与涉案外观设计相近的图案，但该图案为油墨印刷而成，不能脱离玻璃杯单独存在，不具有独立的产品形态，也不能作为产品单独销售。被诉侵权产品和涉案专利产品用途不同，不属于相同种类产品，也不属于相近种类产品。因此，被诉侵权产品的外观设计未落入涉案外观设计专利权的保护范围。</a:t>
            </a:r>
          </a:p>
        </p:txBody>
      </p:sp>
    </p:spTree>
    <p:extLst>
      <p:ext uri="{BB962C8B-B14F-4D97-AF65-F5344CB8AC3E}">
        <p14:creationId xmlns:p14="http://schemas.microsoft.com/office/powerpoint/2010/main" val="273552800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p:cNvSpPr txBox="1"/>
          <p:nvPr>
            <p:custDataLst>
              <p:tags r:id="rId1"/>
            </p:custDataLst>
          </p:nvPr>
        </p:nvSpPr>
        <p:spPr>
          <a:xfrm>
            <a:off x="3265805" y="1344295"/>
            <a:ext cx="7402830" cy="2861310"/>
          </a:xfrm>
          <a:prstGeom prst="rect">
            <a:avLst/>
          </a:prstGeom>
          <a:noFill/>
        </p:spPr>
        <p:txBody>
          <a:bodyPr wrap="square" rtlCol="0">
            <a:spAutoFit/>
          </a:bodyPr>
          <a:lstStyle/>
          <a:p>
            <a:pPr lvl="0">
              <a:lnSpc>
                <a:spcPct val="150000"/>
              </a:lnSpc>
            </a:pPr>
            <a:r>
              <a:rPr sz="2400" dirty="0">
                <a:latin typeface="SimHei" panose="02010609060101010101" pitchFamily="49" charset="-122"/>
                <a:ea typeface="SimHei" panose="02010609060101010101" pitchFamily="49" charset="-122"/>
                <a:cs typeface="宋体" panose="02010600030101010101" pitchFamily="2" charset="-122"/>
                <a:sym typeface="+mn-ea"/>
              </a:rPr>
              <a:t>专利权给了专利权人以强大的独占权利，可以排除他人违法的侵害专利权的行为。但为了平衡专利权人和社会公众之间的利益，专利法同样赋予被告针对原告的诉讼请求而提出的证明原告的诉讼请求不成立或不完全成立的抗辩事由。</a:t>
            </a:r>
          </a:p>
        </p:txBody>
      </p:sp>
      <p:sp>
        <p:nvSpPr>
          <p:cNvPr id="7" name="矩形 6"/>
          <p:cNvSpPr/>
          <p:nvPr/>
        </p:nvSpPr>
        <p:spPr>
          <a:xfrm>
            <a:off x="3458845" y="4237355"/>
            <a:ext cx="3063875" cy="1667764"/>
          </a:xfrm>
          <a:prstGeom prst="rect">
            <a:avLst/>
          </a:prstGeom>
        </p:spPr>
        <p:txBody>
          <a:bodyPr wrap="square">
            <a:spAutoFit/>
          </a:bodyPr>
          <a:lstStyle/>
          <a:p>
            <a:pPr lvl="0" algn="l">
              <a:lnSpc>
                <a:spcPct val="150000"/>
              </a:lnSpc>
              <a:buClrTx/>
              <a:buSzTx/>
              <a:buFontTx/>
            </a:pPr>
            <a:r>
              <a:rPr sz="24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不侵权抗辩</a:t>
            </a:r>
          </a:p>
          <a:p>
            <a:pPr lvl="0" algn="l">
              <a:lnSpc>
                <a:spcPct val="150000"/>
              </a:lnSpc>
              <a:buClrTx/>
              <a:buSzTx/>
              <a:buFontTx/>
            </a:pPr>
            <a:r>
              <a:rPr sz="24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无效专利抗辩</a:t>
            </a:r>
          </a:p>
          <a:p>
            <a:pPr lvl="0" algn="l">
              <a:lnSpc>
                <a:spcPct val="150000"/>
              </a:lnSpc>
              <a:buClrTx/>
              <a:buSzTx/>
              <a:buFontTx/>
            </a:pPr>
            <a:r>
              <a:rPr sz="24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滥用专利权抗辩</a:t>
            </a:r>
            <a:endParaRPr sz="2400" dirty="0">
              <a:solidFill>
                <a:srgbClr val="D87320"/>
              </a:solidFill>
              <a:latin typeface="SimHei" panose="02010609060101010101" pitchFamily="49" charset="-122"/>
              <a:ea typeface="SimHei" panose="02010609060101010101" pitchFamily="49" charset="-122"/>
              <a:cs typeface="宋体" panose="02010600030101010101" pitchFamily="2" charset="-122"/>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65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185" y="1844675"/>
            <a:ext cx="10278878" cy="4707890"/>
          </a:xfrm>
          <a:prstGeom prst="rect">
            <a:avLst/>
          </a:prstGeom>
          <a:noFill/>
        </p:spPr>
        <p:txBody>
          <a:bodyPr wrap="square" rtlCol="0">
            <a:spAutoFit/>
          </a:bodyPr>
          <a:lstStyle/>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不侵权抗辩包括不构成侵害</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a:t>
            </a:r>
            <a:r>
              <a:rPr sz="2000" dirty="0" err="1">
                <a:latin typeface="SimHei" panose="02010609060101010101" pitchFamily="49" charset="-122"/>
                <a:ea typeface="SimHei" panose="02010609060101010101" pitchFamily="49" charset="-122"/>
                <a:cs typeface="宋体" panose="02010600030101010101" pitchFamily="2" charset="-122"/>
                <a:sym typeface="+mn-ea"/>
              </a:rPr>
              <a:t>的抗辩、专利法明确规定不视为侵害</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专利权行为</a:t>
            </a:r>
            <a:r>
              <a:rPr sz="2000" dirty="0" err="1">
                <a:latin typeface="SimHei" panose="02010609060101010101" pitchFamily="49" charset="-122"/>
                <a:ea typeface="SimHei" panose="02010609060101010101" pitchFamily="49" charset="-122"/>
                <a:cs typeface="宋体" panose="02010600030101010101" pitchFamily="2" charset="-122"/>
                <a:sym typeface="+mn-ea"/>
              </a:rPr>
              <a:t>的抗辩、</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现有技术</a:t>
            </a:r>
            <a:r>
              <a:rPr sz="2000" dirty="0" err="1">
                <a:latin typeface="SimHei" panose="02010609060101010101" pitchFamily="49" charset="-122"/>
                <a:ea typeface="SimHei" panose="02010609060101010101" pitchFamily="49" charset="-122"/>
                <a:cs typeface="宋体" panose="02010600030101010101" pitchFamily="2" charset="-122"/>
                <a:sym typeface="+mn-ea"/>
              </a:rPr>
              <a:t>抗辩和许可抗辩</a:t>
            </a:r>
            <a:r>
              <a:rPr sz="2000" dirty="0">
                <a:latin typeface="SimHei" panose="02010609060101010101" pitchFamily="49" charset="-122"/>
                <a:ea typeface="SimHei" panose="02010609060101010101" pitchFamily="49" charset="-122"/>
                <a:cs typeface="宋体" panose="02010600030101010101" pitchFamily="2" charset="-122"/>
                <a:sym typeface="+mn-ea"/>
              </a:rPr>
              <a:t>。</a:t>
            </a:r>
          </a:p>
          <a:p>
            <a:pPr lvl="0">
              <a:lnSpc>
                <a:spcPct val="150000"/>
              </a:lnSpc>
            </a:pPr>
            <a:endParaRPr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（一）不构成侵害</a:t>
            </a:r>
            <a:r>
              <a:rPr sz="2000" b="1"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a:t>
            </a:r>
            <a:r>
              <a:rPr sz="2000" b="1" dirty="0">
                <a:latin typeface="SimHei" panose="02010609060101010101" pitchFamily="49" charset="-122"/>
                <a:ea typeface="SimHei" panose="02010609060101010101" pitchFamily="49" charset="-122"/>
                <a:cs typeface="宋体" panose="02010600030101010101" pitchFamily="2" charset="-122"/>
                <a:sym typeface="+mn-ea"/>
              </a:rPr>
              <a:t>的抗辩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当被控侵权产品并</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未落入原告的专利权利要求的范围</a:t>
            </a:r>
            <a:r>
              <a:rPr sz="2000" dirty="0">
                <a:latin typeface="SimHei" panose="02010609060101010101" pitchFamily="49" charset="-122"/>
                <a:ea typeface="SimHei" panose="02010609060101010101" pitchFamily="49" charset="-122"/>
                <a:cs typeface="宋体" panose="02010600030101010101" pitchFamily="2" charset="-122"/>
                <a:sym typeface="+mn-ea"/>
              </a:rPr>
              <a:t>时，不构成侵害专利权。主要包括：被控侵权物（产品或方法）缺少原告的发明或者实用新型专利权利要求中记载的必要技术特征；被控侵权物（产品或方法）的技术特征与原告专利权利要求中对应必要技术特征相比，有一项或者一项以上的技术特征有了本质区别。另外，根据专利法所规定的侵害专利权行为的构成要件，</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非生产经营目的的制造、使用行为</a:t>
            </a:r>
            <a:r>
              <a:rPr sz="2000" dirty="0">
                <a:latin typeface="SimHei" panose="02010609060101010101" pitchFamily="49" charset="-122"/>
                <a:ea typeface="SimHei" panose="02010609060101010101" pitchFamily="49" charset="-122"/>
                <a:cs typeface="宋体" panose="02010600030101010101" pitchFamily="2" charset="-122"/>
                <a:sym typeface="+mn-ea"/>
              </a:rPr>
              <a:t>，不构成侵害专利权。</a:t>
            </a:r>
          </a:p>
          <a:p>
            <a:pPr lvl="0">
              <a:lnSpc>
                <a:spcPct val="150000"/>
              </a:lnSpc>
            </a:pPr>
            <a:endParaRPr lang="zh-CN" altLang="en-US" sz="20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一、不侵权抗辩</a:t>
            </a:r>
            <a:endParaRPr lang="zh-CN" altLang="en-US" sz="2800" dirty="0">
              <a:solidFill>
                <a:srgbClr val="ED7D31"/>
              </a:solidFill>
              <a:latin typeface="STZhongsong" panose="02010600040101010101" pitchFamily="2" charset="-122"/>
              <a:ea typeface="STZhongsong" panose="02010600040101010101" pitchFamily="2" charset="-122"/>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772" y="1536700"/>
            <a:ext cx="10164445" cy="4175182"/>
          </a:xfrm>
          <a:prstGeom prst="rect">
            <a:avLst/>
          </a:prstGeom>
          <a:noFill/>
        </p:spPr>
        <p:txBody>
          <a:bodyPr wrap="square" rtlCol="0">
            <a:spAutoFit/>
          </a:bodyPr>
          <a:lstStyle/>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（二）不视为侵害</a:t>
            </a:r>
            <a:r>
              <a:rPr sz="2000" b="1"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专利权行为</a:t>
            </a:r>
            <a:r>
              <a:rPr sz="2000" b="1" dirty="0">
                <a:latin typeface="SimHei" panose="02010609060101010101" pitchFamily="49" charset="-122"/>
                <a:ea typeface="SimHei" panose="02010609060101010101" pitchFamily="49" charset="-122"/>
                <a:cs typeface="宋体" panose="02010600030101010101" pitchFamily="2" charset="-122"/>
                <a:sym typeface="+mn-ea"/>
              </a:rPr>
              <a:t>的抗辩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《专利权》第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75</a:t>
            </a:r>
            <a:r>
              <a:rPr sz="2000" dirty="0">
                <a:latin typeface="SimHei" panose="02010609060101010101" pitchFamily="49" charset="-122"/>
                <a:ea typeface="SimHei" panose="02010609060101010101" pitchFamily="49" charset="-122"/>
                <a:cs typeface="宋体" panose="02010600030101010101" pitchFamily="2" charset="-122"/>
                <a:sym typeface="+mn-ea"/>
              </a:rPr>
              <a:t>条规定的专利权用尽、先用权、临时过境、科学研究与实验性使用、为提供行政审批所需要的信息，制造、使用、进口专利药品或者专利医疗器械以及专门为其制造、进口专利药品或者专利医疗器械等属于不视为侵害专利权的行为，这些事由也是侵害专利权的抗辩事由。</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另外，根据《专利法》第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77</a:t>
            </a:r>
            <a:r>
              <a:rPr sz="2000" dirty="0">
                <a:latin typeface="SimHei" panose="02010609060101010101" pitchFamily="49" charset="-122"/>
                <a:ea typeface="SimHei" panose="02010609060101010101" pitchFamily="49" charset="-122"/>
                <a:cs typeface="宋体" panose="02010600030101010101" pitchFamily="2" charset="-122"/>
                <a:sym typeface="+mn-ea"/>
              </a:rPr>
              <a:t>条的规定，为生产经营目的，使用或者销售不知道是未经专利权人许可而制造并售出的专利产品，或者依照专利方法直接获得的产品的行为，虽属于侵害专利权行为，但使用者或者销售者能证明其产品合法来源的，不承担赔偿责任。“合法来源”成为承担损害赔偿责任的抗辩事由。</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772" y="1622038"/>
            <a:ext cx="10072618" cy="3322955"/>
          </a:xfrm>
          <a:prstGeom prst="rect">
            <a:avLst/>
          </a:prstGeom>
          <a:noFill/>
        </p:spPr>
        <p:txBody>
          <a:bodyPr wrap="square" rtlCol="0">
            <a:spAutoFit/>
          </a:bodyPr>
          <a:lstStyle/>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（三）现有技术抗辩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《专利法》第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67</a:t>
            </a:r>
            <a:r>
              <a:rPr sz="2000" dirty="0">
                <a:latin typeface="SimHei" panose="02010609060101010101" pitchFamily="49" charset="-122"/>
                <a:ea typeface="SimHei" panose="02010609060101010101" pitchFamily="49" charset="-122"/>
                <a:cs typeface="宋体" panose="02010600030101010101" pitchFamily="2" charset="-122"/>
                <a:sym typeface="+mn-ea"/>
              </a:rPr>
              <a:t>条规定，在专利侵权纠纷中，被控侵权人有证据证明其实施的技术或者设计属于现有技术或者现有设计的，不构成侵害专利权。这就是现有技术或现有设计抗辩。当被诉技术方案落入专利权保护范围的全部技术特征，与一项现有技术方案中的相应技术特征相同或者无实质性差异时，被诉侵权人就可以以现有技术进行抗辩。现有技术抗辩在外观设计专利权侵权中的表现形式就是现有设计抗辩。当被诉侵权设计与一个现有设计相同或者无实质性差异的，被诉侵权人可以以现有设计进行抗辩。</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772" y="1844675"/>
            <a:ext cx="9865298" cy="2399665"/>
          </a:xfrm>
          <a:prstGeom prst="rect">
            <a:avLst/>
          </a:prstGeom>
          <a:noFill/>
        </p:spPr>
        <p:txBody>
          <a:bodyPr wrap="square" rtlCol="0">
            <a:spAutoFit/>
          </a:bodyPr>
          <a:lstStyle/>
          <a:p>
            <a:pPr lvl="0">
              <a:lnSpc>
                <a:spcPct val="150000"/>
              </a:lnSpc>
            </a:pPr>
            <a:r>
              <a:rPr sz="2000" b="1" dirty="0">
                <a:latin typeface="SimHei" panose="02010609060101010101" pitchFamily="49" charset="-122"/>
                <a:ea typeface="SimHei" panose="02010609060101010101" pitchFamily="49" charset="-122"/>
                <a:cs typeface="宋体" panose="02010600030101010101" pitchFamily="2" charset="-122"/>
                <a:sym typeface="+mn-ea"/>
              </a:rPr>
              <a:t>（四）许可抗辩</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许可抗辩，是指专利侵权诉讼的被告，以其实施的专利技术是</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通过技术许可合同</a:t>
            </a:r>
            <a:r>
              <a:rPr sz="2000" dirty="0">
                <a:latin typeface="SimHei" panose="02010609060101010101" pitchFamily="49" charset="-122"/>
                <a:ea typeface="SimHei" panose="02010609060101010101" pitchFamily="49" charset="-122"/>
                <a:cs typeface="宋体" panose="02010600030101010101" pitchFamily="2" charset="-122"/>
                <a:sym typeface="+mn-ea"/>
              </a:rPr>
              <a:t>经专利权人许可或者因专利权人的某种行为而默示许可为理由进行侵权抗辩。侵害专利权行为的条件之一是未经许可，因此经许可而实施专利技术当然不构成侵权。这种许可，可以是明示的</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许可合同</a:t>
            </a:r>
            <a:r>
              <a:rPr sz="2000" dirty="0">
                <a:latin typeface="SimHei" panose="02010609060101010101" pitchFamily="49" charset="-122"/>
                <a:ea typeface="SimHei" panose="02010609060101010101" pitchFamily="49" charset="-122"/>
                <a:cs typeface="宋体" panose="02010600030101010101" pitchFamily="2" charset="-122"/>
                <a:sym typeface="+mn-ea"/>
              </a:rPr>
              <a:t>，也可以是</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通过默许、行为、禁反言等进行的默示许可</a:t>
            </a:r>
            <a:r>
              <a:rPr sz="2000" dirty="0">
                <a:latin typeface="SimHei" panose="02010609060101010101" pitchFamily="49" charset="-122"/>
                <a:ea typeface="SimHei" panose="02010609060101010101" pitchFamily="49" charset="-122"/>
                <a:cs typeface="宋体" panose="02010600030101010101" pitchFamily="2" charset="-122"/>
                <a:sym typeface="+mn-ea"/>
              </a:rPr>
              <a:t>。</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185" y="1844675"/>
            <a:ext cx="10164445" cy="3323987"/>
          </a:xfrm>
          <a:prstGeom prst="rect">
            <a:avLst/>
          </a:prstGeom>
          <a:noFill/>
        </p:spPr>
        <p:txBody>
          <a:bodyPr wrap="square" rtlCol="0">
            <a:spAutoFit/>
          </a:bodyPr>
          <a:lstStyle/>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如前所述，构成侵害专利权的行为以专利权有效为前提条件，当专利权无效时，便不能成立侵权行为。因此，专利权无效是侵害专利权行为的重要抗辩事由。专利权无效的事由主要包括专利权已经超过保护期、已经被权利人放弃、被生效法律文书宣告无效等。当然，被告以这些事由进行抗辩的，应当提供相应的证据。</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endParaRPr sz="2000" dirty="0">
              <a:latin typeface="SimHei" panose="02010609060101010101" pitchFamily="49" charset="-122"/>
              <a:ea typeface="SimHei" panose="02010609060101010101" pitchFamily="49" charset="-122"/>
              <a:cs typeface="宋体" panose="02010600030101010101" pitchFamily="2" charset="-122"/>
              <a:sym typeface="+mn-ea"/>
            </a:endParaRP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需要注意的是，在侵害专利权诉讼中，被诉侵权人以专利权不符合专利授权条件、应当被宣告无效进行抗辩的，其无效宣告请求应当向专利复审委员会提出。</a:t>
            </a: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二、无效专利抗辩</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侵害专利权行为的抗辩事由</a:t>
            </a:r>
          </a:p>
        </p:txBody>
      </p:sp>
      <p:sp>
        <p:nvSpPr>
          <p:cNvPr id="6" name="PA_文本框 3"/>
          <p:cNvSpPr txBox="1"/>
          <p:nvPr>
            <p:custDataLst>
              <p:tags r:id="rId1"/>
            </p:custDataLst>
          </p:nvPr>
        </p:nvSpPr>
        <p:spPr>
          <a:xfrm>
            <a:off x="1226185" y="1844675"/>
            <a:ext cx="10164445" cy="3713517"/>
          </a:xfrm>
          <a:prstGeom prst="rect">
            <a:avLst/>
          </a:prstGeom>
          <a:noFill/>
        </p:spPr>
        <p:txBody>
          <a:bodyPr wrap="square" rtlCol="0">
            <a:spAutoFit/>
          </a:bodyPr>
          <a:lstStyle/>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当专利权人</a:t>
            </a:r>
            <a:r>
              <a:rPr sz="2000" dirty="0">
                <a:solidFill>
                  <a:srgbClr val="D87320"/>
                </a:solidFill>
                <a:effectLst/>
                <a:latin typeface="SimHei" panose="02010609060101010101" pitchFamily="49" charset="-122"/>
                <a:ea typeface="SimHei" panose="02010609060101010101" pitchFamily="49" charset="-122"/>
                <a:cs typeface="宋体" panose="02010600030101010101" pitchFamily="2" charset="-122"/>
                <a:sym typeface="+mn-ea"/>
              </a:rPr>
              <a:t>恶意取得专利权</a:t>
            </a:r>
            <a:r>
              <a:rPr sz="2000" dirty="0">
                <a:latin typeface="SimHei" panose="02010609060101010101" pitchFamily="49" charset="-122"/>
                <a:ea typeface="SimHei" panose="02010609060101010101" pitchFamily="49" charset="-122"/>
                <a:cs typeface="宋体" panose="02010600030101010101" pitchFamily="2" charset="-122"/>
                <a:sym typeface="+mn-ea"/>
              </a:rPr>
              <a:t>，并滥用专利权进行侵权诉讼的，被控侵权人可以进行抗辩。当然，被控侵权人以此进行抗辩的，应当提供相关的证据。</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这里的</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恶意取得专利权</a:t>
            </a:r>
            <a:r>
              <a:rPr sz="2000" dirty="0">
                <a:latin typeface="SimHei" panose="02010609060101010101" pitchFamily="49" charset="-122"/>
                <a:ea typeface="SimHei" panose="02010609060101010101" pitchFamily="49" charset="-122"/>
                <a:cs typeface="宋体" panose="02010600030101010101" pitchFamily="2" charset="-122"/>
                <a:sym typeface="+mn-ea"/>
              </a:rPr>
              <a:t>，是指将明知不应当获得专利保护的发明创造，故意采取规避法律或者不正当手段获得了专利权，其目的在于获得不正当利益或制止他人的正当实施行为。</a:t>
            </a:r>
          </a:p>
          <a:p>
            <a:pPr lvl="0">
              <a:lnSpc>
                <a:spcPct val="150000"/>
              </a:lnSpc>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其中可以被认定为</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恶意</a:t>
            </a:r>
            <a:r>
              <a:rPr sz="2000" dirty="0">
                <a:latin typeface="SimHei" panose="02010609060101010101" pitchFamily="49" charset="-122"/>
                <a:ea typeface="SimHei" panose="02010609060101010101" pitchFamily="49" charset="-122"/>
                <a:cs typeface="宋体" panose="02010600030101010101" pitchFamily="2" charset="-122"/>
                <a:sym typeface="+mn-ea"/>
              </a:rPr>
              <a:t>的情形包括：将申请日前已有的国家标准、行业标准等技术标准申请专利并取得专利权的；将明知为某一地区广为制造或使用的产品申请专利并取得专利权的。</a:t>
            </a: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三、滥用专利权抗辩</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10164445" cy="3713517"/>
          </a:xfrm>
          <a:prstGeom prst="rect">
            <a:avLst/>
          </a:prstGeom>
          <a:noFill/>
        </p:spPr>
        <p:txBody>
          <a:bodyPr wrap="square" rtlCol="0">
            <a:spAutoFit/>
          </a:bodyPr>
          <a:lstStyle/>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民事责任是侵害专利权行为要承担的最主要的法律责任类型，世界各国或地区专利立法中均规定有侵害专利权行为的民事责任。侵害专利权的民事责任主要有以下类型：</a:t>
            </a: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a:t>
            </a:r>
            <a:r>
              <a:rPr lang="en-US" altLang="zh-CN" sz="2000" dirty="0">
                <a:latin typeface="SimHei" panose="02010609060101010101" pitchFamily="49" charset="-122"/>
                <a:ea typeface="SimHei" panose="02010609060101010101" pitchFamily="49" charset="-122"/>
                <a:cs typeface="宋体" panose="02010600030101010101" pitchFamily="2" charset="-122"/>
                <a:sym typeface="+mn-ea"/>
              </a:rPr>
              <a:t>1.</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停止侵权</a:t>
            </a: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停止侵权是指责令侵害专利权的行为人立即停止正在实施的侵权行为，这种责任方式的目的在于防止侵权人继续进行侵权活动，避免给权利人造成更大的损失。</a:t>
            </a:r>
          </a:p>
          <a:p>
            <a:pPr lvl="0" indent="0">
              <a:lnSpc>
                <a:spcPct val="150000"/>
              </a:lnSpc>
              <a:buNone/>
            </a:pPr>
            <a:endParaRPr lang="zh-CN" alt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a:t>
            </a:r>
            <a:r>
              <a:rPr lang="en-US" altLang="zh-CN" sz="2000" dirty="0">
                <a:latin typeface="SimHei" panose="02010609060101010101" pitchFamily="49" charset="-122"/>
                <a:ea typeface="SimHei" panose="02010609060101010101" pitchFamily="49" charset="-122"/>
                <a:cs typeface="宋体" panose="02010600030101010101" pitchFamily="2" charset="-122"/>
                <a:sym typeface="+mn-ea"/>
              </a:rPr>
              <a:t>2.</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赔偿损失</a:t>
            </a: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赔偿损失是指侵权人在造成专利权人经济损失后，责令其赔偿的一种方式。</a:t>
            </a:r>
          </a:p>
        </p:txBody>
      </p:sp>
      <p:sp>
        <p:nvSpPr>
          <p:cNvPr id="7" name="矩形 6"/>
          <p:cNvSpPr/>
          <p:nvPr/>
        </p:nvSpPr>
        <p:spPr>
          <a:xfrm>
            <a:off x="836211" y="1232029"/>
            <a:ext cx="10876817" cy="521970"/>
          </a:xfrm>
          <a:prstGeom prst="rect">
            <a:avLst/>
          </a:prstGeom>
        </p:spPr>
        <p:txBody>
          <a:bodyPr wrap="square">
            <a:spAutoFit/>
          </a:bodyPr>
          <a:lstStyle/>
          <a:p>
            <a:pPr algn="l"/>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一、侵害专利权的民事责任</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
        <p:nvSpPr>
          <p:cNvPr id="10" name="菱形 9"/>
          <p:cNvSpPr/>
          <p:nvPr/>
        </p:nvSpPr>
        <p:spPr>
          <a:xfrm>
            <a:off x="8286362" y="3909695"/>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11" name="菱形 10"/>
          <p:cNvSpPr/>
          <p:nvPr/>
        </p:nvSpPr>
        <p:spPr>
          <a:xfrm>
            <a:off x="7654836" y="4080144"/>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315597" y="1596100"/>
            <a:ext cx="10164445" cy="3322955"/>
          </a:xfrm>
          <a:prstGeom prst="rect">
            <a:avLst/>
          </a:prstGeom>
          <a:noFill/>
        </p:spPr>
        <p:txBody>
          <a:bodyPr wrap="square" rtlCol="0">
            <a:spAutoFit/>
          </a:bodyPr>
          <a:lstStyle/>
          <a:p>
            <a:pPr lvl="0" indent="0">
              <a:lnSpc>
                <a:spcPct val="150000"/>
              </a:lnSpc>
              <a:buNone/>
            </a:pPr>
            <a:r>
              <a:rPr lang="en-US" sz="2400" b="1" dirty="0">
                <a:latin typeface="SimHei" panose="02010609060101010101" pitchFamily="49" charset="-122"/>
                <a:ea typeface="SimHei" panose="02010609060101010101" pitchFamily="49" charset="-122"/>
                <a:cs typeface="宋体" panose="02010600030101010101" pitchFamily="2" charset="-122"/>
                <a:sym typeface="+mn-ea"/>
              </a:rPr>
              <a:t>    </a:t>
            </a:r>
            <a:r>
              <a:rPr lang="zh-CN" altLang="en-US" sz="2400" b="1" dirty="0">
                <a:latin typeface="SimHei" panose="02010609060101010101" pitchFamily="49" charset="-122"/>
                <a:ea typeface="SimHei" panose="02010609060101010101" pitchFamily="49" charset="-122"/>
                <a:cs typeface="宋体" panose="02010600030101010101" pitchFamily="2" charset="-122"/>
                <a:sym typeface="+mn-ea"/>
              </a:rPr>
              <a:t>（一）损害赔偿的计算方法</a:t>
            </a:r>
            <a:endParaRPr sz="2400" b="1"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根据《专利法》及相关司法解释，侵害专利权的赔偿数额的计算有</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五</a:t>
            </a:r>
            <a:r>
              <a:rPr sz="2000" dirty="0" err="1">
                <a:latin typeface="SimHei" panose="02010609060101010101" pitchFamily="49" charset="-122"/>
                <a:ea typeface="SimHei" panose="02010609060101010101" pitchFamily="49" charset="-122"/>
                <a:cs typeface="宋体" panose="02010600030101010101" pitchFamily="2" charset="-122"/>
                <a:sym typeface="+mn-ea"/>
              </a:rPr>
              <a:t>种方法</a:t>
            </a:r>
            <a:r>
              <a:rPr sz="2000" dirty="0">
                <a:latin typeface="SimHei" panose="02010609060101010101" pitchFamily="49" charset="-122"/>
                <a:ea typeface="SimHei" panose="02010609060101010101" pitchFamily="49" charset="-122"/>
                <a:cs typeface="宋体" panose="02010600030101010101" pitchFamily="2" charset="-122"/>
                <a:sym typeface="+mn-ea"/>
              </a:rPr>
              <a:t>：</a:t>
            </a: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一是按照权利人因被</a:t>
            </a:r>
            <a:r>
              <a:rPr sz="2000" dirty="0" err="1">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侵权所受到的损失</a:t>
            </a:r>
            <a:r>
              <a:rPr sz="2000" dirty="0" err="1">
                <a:latin typeface="SimHei" panose="02010609060101010101" pitchFamily="49" charset="-122"/>
                <a:ea typeface="SimHei" panose="02010609060101010101" pitchFamily="49" charset="-122"/>
                <a:cs typeface="宋体" panose="02010600030101010101" pitchFamily="2" charset="-122"/>
                <a:sym typeface="+mn-ea"/>
              </a:rPr>
              <a:t>确定</a:t>
            </a:r>
            <a:r>
              <a:rPr sz="2000" dirty="0">
                <a:latin typeface="SimHei" panose="02010609060101010101" pitchFamily="49" charset="-122"/>
                <a:ea typeface="SimHei" panose="02010609060101010101" pitchFamily="49" charset="-122"/>
                <a:cs typeface="宋体" panose="02010600030101010101" pitchFamily="2" charset="-122"/>
                <a:sym typeface="+mn-ea"/>
              </a:rPr>
              <a:t>。</a:t>
            </a: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权利人因被侵权所受到的损失可以根据专利权人的专利产品因侵权所造成销售量减少的总数乘以每件专利产品的合理利润所得之积计算。权利人销售量减少的总数难以确定的，侵权产品在市场上销售的总数乘以每件专利产品的合理利润所得之积，可以视为权利人因被侵权所受到的损失。</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专利法不予保护的对象</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654423" y="2033906"/>
            <a:ext cx="9419207" cy="2790187"/>
          </a:xfrm>
          <a:prstGeom prst="rect">
            <a:avLst/>
          </a:prstGeom>
          <a:noFill/>
        </p:spPr>
        <p:txBody>
          <a:bodyPr wrap="square" rtlCol="0">
            <a:spAutoFit/>
          </a:bodyPr>
          <a:lstStyle/>
          <a:p>
            <a:pPr>
              <a:lnSpc>
                <a:spcPct val="150000"/>
              </a:lnSpc>
            </a:pPr>
            <a:r>
              <a:rPr lang="zh-CN" altLang="en-US" sz="2000" dirty="0">
                <a:latin typeface="SimHei" panose="02010609060101010101" pitchFamily="49" charset="-122"/>
                <a:ea typeface="SimHei" panose="02010609060101010101" pitchFamily="49" charset="-122"/>
              </a:rPr>
              <a:t>（一）</a:t>
            </a:r>
            <a:r>
              <a:rPr lang="zh-CN" altLang="zh-CN" sz="2000" dirty="0">
                <a:latin typeface="SimHei" panose="02010609060101010101" pitchFamily="49" charset="-122"/>
                <a:ea typeface="SimHei" panose="02010609060101010101" pitchFamily="49" charset="-122"/>
              </a:rPr>
              <a:t>不对</a:t>
            </a:r>
            <a:r>
              <a:rPr lang="zh-CN" altLang="en-US" sz="2000" dirty="0">
                <a:latin typeface="SimHei" panose="02010609060101010101" pitchFamily="49" charset="-122"/>
                <a:ea typeface="SimHei" panose="02010609060101010101" pitchFamily="49" charset="-122"/>
              </a:rPr>
              <a:t>违反法律、社会公德或者妨害公共利益的发明创造</a:t>
            </a:r>
            <a:r>
              <a:rPr lang="zh-CN" altLang="zh-CN" sz="2000" dirty="0">
                <a:latin typeface="SimHei" panose="02010609060101010101" pitchFamily="49" charset="-122"/>
                <a:ea typeface="SimHei" panose="02010609060101010101" pitchFamily="49" charset="-122"/>
              </a:rPr>
              <a:t>的发明创造授予专利</a:t>
            </a:r>
          </a:p>
          <a:p>
            <a:pPr>
              <a:lnSpc>
                <a:spcPct val="150000"/>
              </a:lnSpc>
            </a:pPr>
            <a:r>
              <a:rPr lang="zh-CN" altLang="en-US" sz="2000" dirty="0">
                <a:latin typeface="SimHei" panose="02010609060101010101" pitchFamily="49" charset="-122"/>
                <a:ea typeface="SimHei" panose="02010609060101010101" pitchFamily="49" charset="-122"/>
              </a:rPr>
              <a:t>（二）</a:t>
            </a:r>
            <a:r>
              <a:rPr lang="zh-CN" altLang="zh-CN" sz="2000" dirty="0">
                <a:latin typeface="SimHei" panose="02010609060101010101" pitchFamily="49" charset="-122"/>
                <a:ea typeface="SimHei" panose="02010609060101010101" pitchFamily="49" charset="-122"/>
              </a:rPr>
              <a:t>不对科学发现授予专利</a:t>
            </a:r>
          </a:p>
          <a:p>
            <a:pPr>
              <a:lnSpc>
                <a:spcPct val="150000"/>
              </a:lnSpc>
            </a:pPr>
            <a:r>
              <a:rPr lang="zh-CN" altLang="en-US" sz="2000" dirty="0">
                <a:latin typeface="SimHei" panose="02010609060101010101" pitchFamily="49" charset="-122"/>
                <a:ea typeface="SimHei" panose="02010609060101010101" pitchFamily="49" charset="-122"/>
              </a:rPr>
              <a:t>（三）</a:t>
            </a:r>
            <a:r>
              <a:rPr lang="zh-CN" altLang="zh-CN" sz="2000" dirty="0">
                <a:latin typeface="SimHei" panose="02010609060101010101" pitchFamily="49" charset="-122"/>
                <a:ea typeface="SimHei" panose="02010609060101010101" pitchFamily="49" charset="-122"/>
              </a:rPr>
              <a:t>不对智力活动的规则和方法授予专利</a:t>
            </a:r>
          </a:p>
          <a:p>
            <a:pPr>
              <a:lnSpc>
                <a:spcPct val="150000"/>
              </a:lnSpc>
            </a:pPr>
            <a:r>
              <a:rPr lang="zh-CN" altLang="en-US" sz="2000" dirty="0">
                <a:latin typeface="SimHei" panose="02010609060101010101" pitchFamily="49" charset="-122"/>
                <a:ea typeface="SimHei" panose="02010609060101010101" pitchFamily="49" charset="-122"/>
              </a:rPr>
              <a:t>（四）</a:t>
            </a:r>
            <a:r>
              <a:rPr lang="zh-CN" altLang="zh-CN" sz="2000" dirty="0">
                <a:latin typeface="SimHei" panose="02010609060101010101" pitchFamily="49" charset="-122"/>
                <a:ea typeface="SimHei" panose="02010609060101010101" pitchFamily="49" charset="-122"/>
              </a:rPr>
              <a:t>不对疾病诊断和治疗方法授予专利</a:t>
            </a:r>
          </a:p>
          <a:p>
            <a:pPr>
              <a:lnSpc>
                <a:spcPct val="150000"/>
              </a:lnSpc>
            </a:pPr>
            <a:r>
              <a:rPr lang="zh-CN" altLang="en-US" sz="2000" dirty="0">
                <a:latin typeface="SimHei" panose="02010609060101010101" pitchFamily="49" charset="-122"/>
                <a:ea typeface="SimHei" panose="02010609060101010101" pitchFamily="49" charset="-122"/>
              </a:rPr>
              <a:t>（五）</a:t>
            </a:r>
            <a:r>
              <a:rPr lang="zh-CN" altLang="zh-CN" sz="2000" dirty="0">
                <a:latin typeface="SimHei" panose="02010609060101010101" pitchFamily="49" charset="-122"/>
                <a:ea typeface="SimHei" panose="02010609060101010101" pitchFamily="49" charset="-122"/>
              </a:rPr>
              <a:t>不对动物和植物品种授予专利</a:t>
            </a:r>
          </a:p>
          <a:p>
            <a:pPr>
              <a:lnSpc>
                <a:spcPct val="150000"/>
              </a:lnSpc>
            </a:pPr>
            <a:r>
              <a:rPr lang="zh-CN" altLang="en-US" sz="2000" dirty="0">
                <a:latin typeface="SimHei" panose="02010609060101010101" pitchFamily="49" charset="-122"/>
                <a:ea typeface="SimHei" panose="02010609060101010101" pitchFamily="49" charset="-122"/>
              </a:rPr>
              <a:t>（六）</a:t>
            </a:r>
            <a:r>
              <a:rPr lang="zh-CN" altLang="zh-CN" sz="2000" dirty="0">
                <a:latin typeface="SimHei" panose="02010609060101010101" pitchFamily="49" charset="-122"/>
                <a:ea typeface="SimHei" panose="02010609060101010101" pitchFamily="49" charset="-122"/>
              </a:rPr>
              <a:t>不对用原子核变换方法获得的物质授予专利</a:t>
            </a:r>
          </a:p>
        </p:txBody>
      </p:sp>
      <p:sp>
        <p:nvSpPr>
          <p:cNvPr id="7" name="矩形 6"/>
          <p:cNvSpPr/>
          <p:nvPr/>
        </p:nvSpPr>
        <p:spPr>
          <a:xfrm>
            <a:off x="1796998" y="1242578"/>
            <a:ext cx="10876817" cy="523220"/>
          </a:xfrm>
          <a:prstGeom prst="rect">
            <a:avLst/>
          </a:prstGeom>
        </p:spPr>
        <p:txBody>
          <a:bodyPr wrap="square">
            <a:spAutoFit/>
          </a:bodyPr>
          <a:lstStyle/>
          <a:p>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我国专利法规定的不受专利法保护的对象</a:t>
            </a:r>
          </a:p>
        </p:txBody>
      </p:sp>
      <p:sp>
        <p:nvSpPr>
          <p:cNvPr id="8" name="文本框 7"/>
          <p:cNvSpPr txBox="1"/>
          <p:nvPr/>
        </p:nvSpPr>
        <p:spPr>
          <a:xfrm>
            <a:off x="129492" y="265770"/>
            <a:ext cx="1114408"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第四节</a:t>
            </a:r>
          </a:p>
        </p:txBody>
      </p:sp>
    </p:spTree>
    <p:extLst>
      <p:ext uri="{BB962C8B-B14F-4D97-AF65-F5344CB8AC3E}">
        <p14:creationId xmlns:p14="http://schemas.microsoft.com/office/powerpoint/2010/main" val="3988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10164445" cy="3713517"/>
          </a:xfrm>
          <a:prstGeom prst="rect">
            <a:avLst/>
          </a:prstGeom>
          <a:noFill/>
        </p:spPr>
        <p:txBody>
          <a:bodyPr wrap="square" rtlCol="0">
            <a:spAutoFit/>
          </a:bodyPr>
          <a:lstStyle/>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二是按照</a:t>
            </a:r>
            <a:r>
              <a:rPr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侵权人侵害专利权所获得的利益</a:t>
            </a:r>
            <a:r>
              <a:rPr sz="2000" dirty="0">
                <a:latin typeface="SimHei" panose="02010609060101010101" pitchFamily="49" charset="-122"/>
                <a:ea typeface="SimHei" panose="02010609060101010101" pitchFamily="49" charset="-122"/>
                <a:cs typeface="宋体" panose="02010600030101010101" pitchFamily="2" charset="-122"/>
                <a:sym typeface="+mn-ea"/>
              </a:rPr>
              <a:t>确定。侵权人因侵权所获得的利益可以根据该侵权产品在市场上销售的总数乘以每件侵权产品的合理利润所得之积计算。侵权人因侵权所获得的利益，一般按照侵权人的营业利润计算，对于完全以侵权为业的侵权人，可以按照销售利润计算。</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三是被侵权人的损失或侵权人获得利益难以确定时，如有</a:t>
            </a:r>
            <a:r>
              <a:rPr lang="zh-CN" altLang="en-US" sz="2000" dirty="0">
                <a:solidFill>
                  <a:srgbClr val="D87320"/>
                </a:solidFill>
                <a:latin typeface="SimHei" panose="02010609060101010101" pitchFamily="49" charset="-122"/>
                <a:ea typeface="SimHei" panose="02010609060101010101" pitchFamily="49" charset="-122"/>
                <a:cs typeface="宋体" panose="02010600030101010101" pitchFamily="2" charset="-122"/>
                <a:sym typeface="+mn-ea"/>
              </a:rPr>
              <a:t>专利许可使用费</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可以参照的，人民法院可以根据专利权的类型、侵权行为的性质和情节、专利许可的性质、范围、时间等因素，参照该专利许可使用费的倍数合理确定赔偿数额。 </a:t>
            </a:r>
            <a:endParaRPr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endParaRPr sz="20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DF8AD7-D771-498C-9F81-8A54AE7B704E}"/>
              </a:ext>
            </a:extLst>
          </p:cNvPr>
          <p:cNvSpPr>
            <a:spLocks noGrp="1"/>
          </p:cNvSpPr>
          <p:nvPr>
            <p:ph idx="1"/>
          </p:nvPr>
        </p:nvSpPr>
        <p:spPr>
          <a:xfrm>
            <a:off x="1420426" y="1306901"/>
            <a:ext cx="10188478" cy="3575818"/>
          </a:xfrm>
        </p:spPr>
        <p:txBody>
          <a:bodyPr>
            <a:normAutofit/>
          </a:bodyPr>
          <a:lstStyle/>
          <a:p>
            <a:r>
              <a:rPr lang="zh-CN" altLang="en-US" sz="2000" dirty="0">
                <a:latin typeface="SimHei" panose="02010609060101010101" pitchFamily="49" charset="-122"/>
                <a:ea typeface="SimHei" panose="02010609060101010101" pitchFamily="49" charset="-122"/>
                <a:sym typeface="+mn-ea"/>
              </a:rPr>
              <a:t>    四是</a:t>
            </a:r>
            <a:r>
              <a:rPr lang="zh-CN" altLang="en-US" sz="2000" dirty="0">
                <a:solidFill>
                  <a:srgbClr val="D87320"/>
                </a:solidFill>
                <a:latin typeface="SimHei" panose="02010609060101010101" pitchFamily="49" charset="-122"/>
                <a:ea typeface="SimHei" panose="02010609060101010101" pitchFamily="49" charset="-122"/>
                <a:sym typeface="+mn-ea"/>
              </a:rPr>
              <a:t>法定赔偿</a:t>
            </a:r>
            <a:r>
              <a:rPr lang="zh-CN" altLang="en-US" sz="2000" dirty="0">
                <a:latin typeface="SimHei" panose="02010609060101010101" pitchFamily="49" charset="-122"/>
                <a:ea typeface="SimHei" panose="02010609060101010101" pitchFamily="49" charset="-122"/>
                <a:sym typeface="+mn-ea"/>
              </a:rPr>
              <a:t>，即权利人的损失、侵权人获得的利益和专利许可使用费均难以确定的，人民法院可以根据专利权的类型、侵权行为的性质和情节等因素，确定给予三万元以上五百万元以下的赔偿。</a:t>
            </a:r>
            <a:endParaRPr lang="en-US" altLang="zh-CN" sz="2000" dirty="0">
              <a:latin typeface="SimHei" panose="02010609060101010101" pitchFamily="49" charset="-122"/>
              <a:ea typeface="SimHei" panose="02010609060101010101" pitchFamily="49" charset="-122"/>
              <a:sym typeface="+mn-ea"/>
            </a:endParaRPr>
          </a:p>
          <a:p>
            <a:r>
              <a:rPr lang="zh-CN" altLang="en-US" sz="2000" dirty="0">
                <a:latin typeface="SimHei" panose="02010609060101010101" pitchFamily="49" charset="-122"/>
                <a:ea typeface="SimHei" panose="02010609060101010101" pitchFamily="49" charset="-122"/>
                <a:sym typeface="+mn-ea"/>
              </a:rPr>
              <a:t>    五为</a:t>
            </a:r>
            <a:r>
              <a:rPr lang="zh-CN" altLang="en-US" sz="2000" dirty="0">
                <a:solidFill>
                  <a:srgbClr val="D87320"/>
                </a:solidFill>
                <a:latin typeface="SimHei" panose="02010609060101010101" pitchFamily="49" charset="-122"/>
                <a:ea typeface="SimHei" panose="02010609060101010101" pitchFamily="49" charset="-122"/>
                <a:sym typeface="+mn-ea"/>
              </a:rPr>
              <a:t>惩罚性赔偿</a:t>
            </a:r>
            <a:r>
              <a:rPr lang="zh-CN" altLang="en-US" sz="2000" dirty="0">
                <a:latin typeface="SimHei" panose="02010609060101010101" pitchFamily="49" charset="-122"/>
                <a:ea typeface="SimHei" panose="02010609060101010101" pitchFamily="49" charset="-122"/>
                <a:sym typeface="+mn-ea"/>
              </a:rPr>
              <a:t>，即对故意侵犯专利权，情节严重的，可以在按照上述方法确定数额的一倍以上五倍以下确定赔偿数额。</a:t>
            </a:r>
          </a:p>
          <a:p>
            <a:r>
              <a:rPr lang="zh-CN" altLang="en-US" sz="2000" dirty="0">
                <a:latin typeface="SimHei" panose="02010609060101010101" pitchFamily="49" charset="-122"/>
                <a:ea typeface="SimHei" panose="02010609060101010101" pitchFamily="49" charset="-122"/>
                <a:sym typeface="+mn-ea"/>
              </a:rPr>
              <a:t>    法院确定的赔偿数额还应当包括权利人为制止侵权行为所支付的合理开支。</a:t>
            </a:r>
          </a:p>
          <a:p>
            <a:endParaRPr lang="zh-CN" altLang="en-US" sz="2000" dirty="0">
              <a:latin typeface="SimHei" panose="02010609060101010101" pitchFamily="49" charset="-122"/>
              <a:ea typeface="SimHei" panose="02010609060101010101" pitchFamily="49" charset="-122"/>
              <a:sym typeface="+mn-ea"/>
            </a:endParaRPr>
          </a:p>
          <a:p>
            <a:endParaRPr lang="zh-CN" altLang="en-US" dirty="0"/>
          </a:p>
        </p:txBody>
      </p:sp>
    </p:spTree>
    <p:extLst>
      <p:ext uri="{BB962C8B-B14F-4D97-AF65-F5344CB8AC3E}">
        <p14:creationId xmlns:p14="http://schemas.microsoft.com/office/powerpoint/2010/main" val="182859522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561AAB-7713-42C1-9F4C-72789CBEEBC4}"/>
              </a:ext>
            </a:extLst>
          </p:cNvPr>
          <p:cNvSpPr>
            <a:spLocks noGrp="1"/>
          </p:cNvSpPr>
          <p:nvPr>
            <p:ph idx="1"/>
          </p:nvPr>
        </p:nvSpPr>
        <p:spPr>
          <a:xfrm>
            <a:off x="1322773" y="1218124"/>
            <a:ext cx="10209321" cy="4712159"/>
          </a:xfrm>
        </p:spPr>
        <p:txBody>
          <a:bodyPr>
            <a:normAutofit fontScale="92500"/>
          </a:bodyPr>
          <a:lstStyle/>
          <a:p>
            <a:r>
              <a:rPr lang="zh-CN" altLang="en-US" sz="2000" dirty="0">
                <a:latin typeface="SimHei" panose="02010609060101010101" pitchFamily="49" charset="-122"/>
                <a:ea typeface="SimHei" panose="02010609060101010101" pitchFamily="49" charset="-122"/>
              </a:rPr>
              <a:t>    侵犯专利权的赔偿数额按照权利人因被侵权所受到的实际损失或者侵权人因侵权所获得的利益确定；权利人的损失或者侵权人获得的利益难以确定的，参照该专利许可使用费的倍数合理确定。对故意侵犯专利权，情节严重的，可以在按照上述方法确定数额的一倍以上五倍以下确定赔偿数额。</a:t>
            </a:r>
          </a:p>
          <a:p>
            <a:r>
              <a:rPr lang="zh-CN" altLang="en-US" sz="2000" dirty="0">
                <a:latin typeface="SimHei" panose="02010609060101010101" pitchFamily="49" charset="-122"/>
                <a:ea typeface="SimHei" panose="02010609060101010101" pitchFamily="49" charset="-122"/>
              </a:rPr>
              <a:t>    权利人的损失、侵权人获得的利益和专利许可使用费均难以确定的，人民法院可以根据专利权的类型、侵权行为的性质和情节等因素，确定给予三万元以上五百万元以下的赔偿。</a:t>
            </a:r>
          </a:p>
          <a:p>
            <a:r>
              <a:rPr lang="zh-CN" altLang="en-US" sz="2000" dirty="0">
                <a:latin typeface="SimHei" panose="02010609060101010101" pitchFamily="49" charset="-122"/>
                <a:ea typeface="SimHei" panose="02010609060101010101" pitchFamily="49" charset="-122"/>
              </a:rPr>
              <a:t>    赔偿数额还应当包括权利人为制止侵权行为所支付的合理开支。</a:t>
            </a:r>
          </a:p>
          <a:p>
            <a:r>
              <a:rPr lang="zh-CN" altLang="en-US" sz="2000" dirty="0">
                <a:latin typeface="SimHei" panose="02010609060101010101" pitchFamily="49" charset="-122"/>
                <a:ea typeface="SimHei" panose="02010609060101010101" pitchFamily="49" charset="-122"/>
              </a:rPr>
              <a:t>    人民法院为确定赔偿数额，在权利人已经尽力举证，而与侵权行为相关的账簿、资料主要由侵权人掌握的情况下，可以责令侵权人提供与侵权行为相关的账簿、资料；侵权人不提供或者提供虚假的账簿、资料的，人民法院可以参考权利人的主张和提供的证据判定赔偿数额。</a:t>
            </a:r>
            <a:endParaRPr lang="en-US" altLang="zh-CN" sz="2000" dirty="0">
              <a:latin typeface="SimHei" panose="02010609060101010101" pitchFamily="49" charset="-122"/>
              <a:ea typeface="SimHei" panose="02010609060101010101" pitchFamily="49" charset="-122"/>
            </a:endParaRPr>
          </a:p>
          <a:p>
            <a:r>
              <a:rPr lang="en-US" altLang="zh-CN" sz="2000" dirty="0">
                <a:latin typeface="SimHei" panose="02010609060101010101" pitchFamily="49" charset="-122"/>
                <a:ea typeface="SimHei" panose="02010609060101010101" pitchFamily="49" charset="-122"/>
              </a:rPr>
              <a:t>                                                           </a:t>
            </a:r>
            <a:r>
              <a:rPr lang="en-US" altLang="zh-CN" sz="1700" dirty="0">
                <a:latin typeface="SimHei" panose="02010609060101010101" pitchFamily="49" charset="-122"/>
                <a:ea typeface="SimHei" panose="02010609060101010101" pitchFamily="49" charset="-122"/>
              </a:rPr>
              <a:t>——《</a:t>
            </a:r>
            <a:r>
              <a:rPr lang="zh-CN" altLang="en-US" sz="1700" dirty="0">
                <a:latin typeface="SimHei" panose="02010609060101010101" pitchFamily="49" charset="-122"/>
                <a:ea typeface="SimHei" panose="02010609060101010101" pitchFamily="49" charset="-122"/>
              </a:rPr>
              <a:t>专利法</a:t>
            </a:r>
            <a:r>
              <a:rPr lang="en-US" altLang="zh-CN" sz="1700" dirty="0">
                <a:latin typeface="SimHei" panose="02010609060101010101" pitchFamily="49" charset="-122"/>
                <a:ea typeface="SimHei" panose="02010609060101010101" pitchFamily="49" charset="-122"/>
              </a:rPr>
              <a:t>》</a:t>
            </a:r>
            <a:r>
              <a:rPr lang="zh-CN" altLang="en-US" sz="1700" dirty="0">
                <a:latin typeface="SimHei" panose="02010609060101010101" pitchFamily="49" charset="-122"/>
                <a:ea typeface="SimHei" panose="02010609060101010101" pitchFamily="49" charset="-122"/>
              </a:rPr>
              <a:t>（</a:t>
            </a:r>
            <a:r>
              <a:rPr lang="en-US" altLang="zh-CN" sz="1700" dirty="0">
                <a:latin typeface="SimHei" panose="02010609060101010101" pitchFamily="49" charset="-122"/>
                <a:ea typeface="SimHei" panose="02010609060101010101" pitchFamily="49" charset="-122"/>
              </a:rPr>
              <a:t>2020</a:t>
            </a:r>
            <a:r>
              <a:rPr lang="zh-CN" altLang="en-US" sz="1700" dirty="0">
                <a:latin typeface="SimHei" panose="02010609060101010101" pitchFamily="49" charset="-122"/>
                <a:ea typeface="SimHei" panose="02010609060101010101" pitchFamily="49" charset="-122"/>
              </a:rPr>
              <a:t>）第</a:t>
            </a:r>
            <a:r>
              <a:rPr lang="en-US" altLang="zh-CN" sz="1700" dirty="0">
                <a:latin typeface="SimHei" panose="02010609060101010101" pitchFamily="49" charset="-122"/>
                <a:ea typeface="SimHei" panose="02010609060101010101" pitchFamily="49" charset="-122"/>
              </a:rPr>
              <a:t>71</a:t>
            </a:r>
            <a:r>
              <a:rPr lang="zh-CN" altLang="en-US" sz="1700" dirty="0">
                <a:latin typeface="SimHei" panose="02010609060101010101" pitchFamily="49" charset="-122"/>
                <a:ea typeface="SimHei" panose="02010609060101010101" pitchFamily="49" charset="-122"/>
              </a:rPr>
              <a:t>条</a:t>
            </a:r>
            <a:endParaRPr lang="en-US" altLang="zh-CN" sz="17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83054063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03111F-CA0C-C6C4-DFE4-B2A4549E99E9}"/>
              </a:ext>
            </a:extLst>
          </p:cNvPr>
          <p:cNvSpPr>
            <a:spLocks noGrp="1"/>
          </p:cNvSpPr>
          <p:nvPr>
            <p:ph idx="1"/>
          </p:nvPr>
        </p:nvSpPr>
        <p:spPr/>
        <p:txBody>
          <a:bodyPr>
            <a:normAutofit/>
          </a:bodyPr>
          <a:lstStyle/>
          <a:p>
            <a:r>
              <a:rPr lang="zh-CN" altLang="en-US" sz="2400" dirty="0">
                <a:solidFill>
                  <a:srgbClr val="FF0000"/>
                </a:solidFill>
              </a:rPr>
              <a:t>案例：</a:t>
            </a:r>
            <a:endParaRPr lang="en-US" altLang="zh-CN" sz="2400" dirty="0">
              <a:solidFill>
                <a:srgbClr val="FF0000"/>
              </a:solidFill>
            </a:endParaRPr>
          </a:p>
          <a:p>
            <a:r>
              <a:rPr lang="zh-CN" altLang="en-US" sz="2400" dirty="0"/>
              <a:t>       原审原告华纪平、安迪华公司于</a:t>
            </a:r>
            <a:r>
              <a:rPr lang="en-US" altLang="zh-CN" sz="2400" dirty="0"/>
              <a:t>2005</a:t>
            </a:r>
            <a:r>
              <a:rPr lang="zh-CN" altLang="en-US" sz="2400" dirty="0"/>
              <a:t>年</a:t>
            </a:r>
            <a:r>
              <a:rPr lang="en-US" altLang="zh-CN" sz="2400" dirty="0"/>
              <a:t>12</a:t>
            </a:r>
            <a:r>
              <a:rPr lang="zh-CN" altLang="en-US" sz="2400" dirty="0"/>
              <a:t>月</a:t>
            </a:r>
            <a:r>
              <a:rPr lang="en-US" altLang="zh-CN" sz="2400" dirty="0"/>
              <a:t>6</a:t>
            </a:r>
            <a:r>
              <a:rPr lang="zh-CN" altLang="en-US" sz="2400" dirty="0"/>
              <a:t>日以斯博汀公司、丰利公司、天龙公司为共同被告向江苏省高级人民法院起诉称：华纪平系哑铃套组手提箱实用新型专利的专利权人。</a:t>
            </a:r>
            <a:r>
              <a:rPr lang="en-US" altLang="zh-CN" sz="2400" dirty="0"/>
              <a:t>2000</a:t>
            </a:r>
            <a:r>
              <a:rPr lang="zh-CN" altLang="en-US" sz="2400" dirty="0"/>
              <a:t>年</a:t>
            </a:r>
            <a:r>
              <a:rPr lang="en-US" altLang="zh-CN" sz="2400" dirty="0"/>
              <a:t>10</a:t>
            </a:r>
            <a:r>
              <a:rPr lang="zh-CN" altLang="en-US" sz="2400" dirty="0"/>
              <a:t>月</a:t>
            </a:r>
            <a:r>
              <a:rPr lang="en-US" altLang="zh-CN" sz="2400" dirty="0"/>
              <a:t>20</a:t>
            </a:r>
            <a:r>
              <a:rPr lang="zh-CN" altLang="en-US" sz="2400" dirty="0"/>
              <a:t>日，华纪平就该专利向我国海关总署进行备案。在取得专利权后，华纪平就开始对该专利实施生产，并与第一被告斯博汀公司及其法国股东有着长期的贸易往来。自</a:t>
            </a:r>
            <a:r>
              <a:rPr lang="en-US" altLang="zh-CN" sz="2400" dirty="0"/>
              <a:t>2005</a:t>
            </a:r>
            <a:r>
              <a:rPr lang="zh-CN" altLang="en-US" sz="2400" dirty="0"/>
              <a:t>年</a:t>
            </a:r>
            <a:r>
              <a:rPr lang="en-US" altLang="zh-CN" sz="2400" dirty="0"/>
              <a:t>1</a:t>
            </a:r>
            <a:r>
              <a:rPr lang="zh-CN" altLang="en-US" sz="2400" dirty="0"/>
              <a:t>月以来，斯博汀公司及其法国股东突然与原告中断本案所涉专利产品的贸易，但斯博汀公司的法国股东在欧洲市场仍源源不断地销售与原告专利相同的由第二、第三被告所提供的产品。由于三被告的侵权行为，导致原告专利产品的欧洲市场丧失殆尽，并给原告造成不可估量的经济损失，故请求法院判令三被告承担相应法律责任。</a:t>
            </a:r>
          </a:p>
        </p:txBody>
      </p:sp>
    </p:spTree>
    <p:extLst>
      <p:ext uri="{BB962C8B-B14F-4D97-AF65-F5344CB8AC3E}">
        <p14:creationId xmlns:p14="http://schemas.microsoft.com/office/powerpoint/2010/main" val="150406257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1B5DF9-DA7B-B637-F596-147BC43C70EF}"/>
              </a:ext>
            </a:extLst>
          </p:cNvPr>
          <p:cNvSpPr>
            <a:spLocks noGrp="1"/>
          </p:cNvSpPr>
          <p:nvPr>
            <p:ph idx="1"/>
          </p:nvPr>
        </p:nvSpPr>
        <p:spPr/>
        <p:txBody>
          <a:bodyPr>
            <a:normAutofit fontScale="92500"/>
          </a:bodyPr>
          <a:lstStyle/>
          <a:p>
            <a:r>
              <a:rPr lang="zh-CN" altLang="en-US" sz="2600" dirty="0"/>
              <a:t>一审裁判摘要</a:t>
            </a:r>
          </a:p>
          <a:p>
            <a:r>
              <a:rPr lang="zh-CN" altLang="en-US" sz="2600" dirty="0"/>
              <a:t>       由于侵犯专利权不涉及权利人商誉等人身权利，而赔礼道歉一般适用于侵犯他人名誉权、商誉权等人身权利场合，故两原告要求被告承担赔礼道歉的民事责任缺乏法律依据，不予支持。本案中，因两原告提供了斯博汀公司和丰利公司的侵权数量及专利产品的利润情况，故依法应以两原告的损失确定赔偿数额。对此损失，斯博汀公司和丰利公司应当承担连带赔偿责任。两原告虽主张以双方专利实施许可合同约定的</a:t>
            </a:r>
            <a:r>
              <a:rPr lang="en-US" altLang="zh-CN" sz="2600" dirty="0"/>
              <a:t>500</a:t>
            </a:r>
            <a:r>
              <a:rPr lang="zh-CN" altLang="en-US" sz="2600" dirty="0"/>
              <a:t>万元专利许可使用费作为计算赔偿额的依据，但由于两原告之间在签订许可合同时具有利害关系，即华纪平系安迪华公司的股东和法定代表人，且安迪华公司提供的相关财务账册也反映该</a:t>
            </a:r>
            <a:r>
              <a:rPr lang="en-US" altLang="zh-CN" sz="2600" dirty="0"/>
              <a:t>500</a:t>
            </a:r>
            <a:r>
              <a:rPr lang="zh-CN" altLang="en-US" sz="2600" dirty="0"/>
              <a:t>万元许可使用费并没有实际支付，故不应当作为确定本案赔偿数额的依据。</a:t>
            </a:r>
          </a:p>
          <a:p>
            <a:endParaRPr lang="zh-CN" altLang="en-US" dirty="0"/>
          </a:p>
        </p:txBody>
      </p:sp>
    </p:spTree>
    <p:extLst>
      <p:ext uri="{BB962C8B-B14F-4D97-AF65-F5344CB8AC3E}">
        <p14:creationId xmlns:p14="http://schemas.microsoft.com/office/powerpoint/2010/main" val="391088023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E28608-D816-2FC9-D82F-AE95ECCD6752}"/>
              </a:ext>
            </a:extLst>
          </p:cNvPr>
          <p:cNvSpPr>
            <a:spLocks noGrp="1"/>
          </p:cNvSpPr>
          <p:nvPr>
            <p:ph idx="1"/>
          </p:nvPr>
        </p:nvSpPr>
        <p:spPr/>
        <p:txBody>
          <a:bodyPr/>
          <a:lstStyle/>
          <a:p>
            <a:r>
              <a:rPr lang="zh-CN" altLang="en-US" sz="2400" dirty="0"/>
              <a:t>二审裁判摘要</a:t>
            </a:r>
          </a:p>
          <a:p>
            <a:r>
              <a:rPr lang="zh-CN" altLang="en-US" sz="2400" dirty="0"/>
              <a:t>       原审法院在当事人均不能准确举证证明相关专利产品或者侵权产品利润率的情况下，根据侵权人自认的使用涉案专利手提箱的哑铃产品的利润率，结合权利人当时主张的自己产品的利润率，同时考虑专利产品和侵权产品本身的价值和作为市场销售的哑铃产品的包装对整体产品销售利润的贡献作用，确定涉案专利包装箱的合理利润率为涉案哑铃产品销售价的 </a:t>
            </a:r>
            <a:r>
              <a:rPr lang="en-US" altLang="zh-CN" sz="2400" dirty="0"/>
              <a:t>15</a:t>
            </a:r>
            <a:r>
              <a:rPr lang="zh-CN" altLang="en-US" sz="2400" dirty="0"/>
              <a:t>％，虽然相对较高，但考虑到侵权人的主观过错明显，该酌定的利润率并无明显不妥，本院无须予以变更，各上诉人有关利润率计算的上诉理由本院均不予支持。</a:t>
            </a:r>
          </a:p>
          <a:p>
            <a:endParaRPr lang="zh-CN" altLang="en-US" dirty="0"/>
          </a:p>
        </p:txBody>
      </p:sp>
    </p:spTree>
    <p:extLst>
      <p:ext uri="{BB962C8B-B14F-4D97-AF65-F5344CB8AC3E}">
        <p14:creationId xmlns:p14="http://schemas.microsoft.com/office/powerpoint/2010/main" val="152408661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E96D501-0697-46F5-1FD5-32BD1ABF34E0}"/>
              </a:ext>
            </a:extLst>
          </p:cNvPr>
          <p:cNvSpPr>
            <a:spLocks noGrp="1"/>
          </p:cNvSpPr>
          <p:nvPr>
            <p:ph idx="1"/>
          </p:nvPr>
        </p:nvSpPr>
        <p:spPr>
          <a:xfrm>
            <a:off x="1240404" y="1167637"/>
            <a:ext cx="10433556" cy="4985472"/>
          </a:xfrm>
        </p:spPr>
        <p:txBody>
          <a:bodyPr>
            <a:normAutofit/>
          </a:bodyPr>
          <a:lstStyle/>
          <a:p>
            <a:r>
              <a:rPr lang="zh-CN" altLang="en-US" sz="2400" dirty="0">
                <a:solidFill>
                  <a:srgbClr val="FF0000"/>
                </a:solidFill>
              </a:rPr>
              <a:t>案例：</a:t>
            </a:r>
            <a:endParaRPr lang="en-US" altLang="zh-CN" sz="2400" dirty="0">
              <a:solidFill>
                <a:srgbClr val="FF0000"/>
              </a:solidFill>
            </a:endParaRPr>
          </a:p>
          <a:p>
            <a:r>
              <a:rPr lang="en-US" altLang="zh-CN" sz="2400" dirty="0"/>
              <a:t>       2013</a:t>
            </a:r>
            <a:r>
              <a:rPr lang="zh-CN" altLang="en-US" sz="2400" dirty="0"/>
              <a:t>年</a:t>
            </a:r>
            <a:r>
              <a:rPr lang="en-US" altLang="zh-CN" sz="2400" dirty="0"/>
              <a:t>8</a:t>
            </a:r>
            <a:r>
              <a:rPr lang="zh-CN" altLang="en-US" sz="2400" dirty="0"/>
              <a:t>月</a:t>
            </a:r>
            <a:r>
              <a:rPr lang="en-US" altLang="zh-CN" sz="2400" dirty="0"/>
              <a:t>12</a:t>
            </a:r>
            <a:r>
              <a:rPr lang="zh-CN" altLang="en-US" sz="2400" dirty="0"/>
              <a:t>日，江中集团向国家知识产权局申请名称为“包装盒（猴姑酥性饼干</a:t>
            </a:r>
            <a:r>
              <a:rPr lang="en-US" altLang="zh-CN" sz="2400" dirty="0"/>
              <a:t>15</a:t>
            </a:r>
            <a:r>
              <a:rPr lang="zh-CN" altLang="en-US" sz="2400" dirty="0"/>
              <a:t>天装）”的外观设计专利，于</a:t>
            </a:r>
            <a:r>
              <a:rPr lang="en-US" altLang="zh-CN" sz="2400" dirty="0"/>
              <a:t>2014</a:t>
            </a:r>
            <a:r>
              <a:rPr lang="zh-CN" altLang="en-US" sz="2400" dirty="0"/>
              <a:t>年</a:t>
            </a:r>
            <a:r>
              <a:rPr lang="en-US" altLang="zh-CN" sz="2400" dirty="0"/>
              <a:t>1</a:t>
            </a:r>
            <a:r>
              <a:rPr lang="zh-CN" altLang="en-US" sz="2400" dirty="0"/>
              <a:t>月</a:t>
            </a:r>
            <a:r>
              <a:rPr lang="en-US" altLang="zh-CN" sz="2400" dirty="0"/>
              <a:t>8</a:t>
            </a:r>
            <a:r>
              <a:rPr lang="zh-CN" altLang="en-US" sz="2400" dirty="0"/>
              <a:t>日获得授权。江中集团与江中食疗公司两次签订实施许可合同，其中约定合同双方任何一方发现第三方侵犯许可方的专利权时，双方均可追究第三方侵权责任。三九酒业公司自称于</a:t>
            </a:r>
            <a:r>
              <a:rPr lang="en-US" altLang="zh-CN" sz="2400" dirty="0"/>
              <a:t>2014</a:t>
            </a:r>
            <a:r>
              <a:rPr lang="zh-CN" altLang="en-US" sz="2400" dirty="0"/>
              <a:t>年元旦前后开始生产被诉侵权产品；三九酒业蛋白分公司自称于</a:t>
            </a:r>
            <a:r>
              <a:rPr lang="en-US" altLang="zh-CN" sz="2400" dirty="0"/>
              <a:t>2014</a:t>
            </a:r>
            <a:r>
              <a:rPr lang="zh-CN" altLang="en-US" sz="2400" dirty="0"/>
              <a:t>年</a:t>
            </a:r>
            <a:r>
              <a:rPr lang="en-US" altLang="zh-CN" sz="2400" dirty="0"/>
              <a:t>4</a:t>
            </a:r>
            <a:r>
              <a:rPr lang="zh-CN" altLang="en-US" sz="2400" dirty="0"/>
              <a:t>月停止使用被诉侵权产品包装，江中食疗公司认可三九酒业蛋白分公司约于</a:t>
            </a:r>
            <a:r>
              <a:rPr lang="en-US" altLang="zh-CN" sz="2400" dirty="0"/>
              <a:t>2014</a:t>
            </a:r>
            <a:r>
              <a:rPr lang="zh-CN" altLang="en-US" sz="2400" dirty="0"/>
              <a:t>年</a:t>
            </a:r>
            <a:r>
              <a:rPr lang="en-US" altLang="zh-CN" sz="2400" dirty="0"/>
              <a:t>7</a:t>
            </a:r>
            <a:r>
              <a:rPr lang="zh-CN" altLang="en-US" sz="2400" dirty="0"/>
              <a:t>月停止使用被诉侵权产品包装。江中食疗公司请求法院判令四被告承担相应民事责任。</a:t>
            </a:r>
          </a:p>
        </p:txBody>
      </p:sp>
    </p:spTree>
    <p:extLst>
      <p:ext uri="{BB962C8B-B14F-4D97-AF65-F5344CB8AC3E}">
        <p14:creationId xmlns:p14="http://schemas.microsoft.com/office/powerpoint/2010/main" val="357420803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B6D583-B289-C02B-ABB4-6C088CFB948B}"/>
              </a:ext>
            </a:extLst>
          </p:cNvPr>
          <p:cNvSpPr>
            <a:spLocks noGrp="1"/>
          </p:cNvSpPr>
          <p:nvPr>
            <p:ph idx="1"/>
          </p:nvPr>
        </p:nvSpPr>
        <p:spPr>
          <a:xfrm>
            <a:off x="1395494" y="1223296"/>
            <a:ext cx="10181605" cy="4985472"/>
          </a:xfrm>
        </p:spPr>
        <p:txBody>
          <a:bodyPr/>
          <a:lstStyle/>
          <a:p>
            <a:r>
              <a:rPr lang="zh-CN" altLang="en-US" sz="2400" dirty="0"/>
              <a:t>一审、二审裁判摘要</a:t>
            </a:r>
          </a:p>
          <a:p>
            <a:r>
              <a:rPr lang="zh-CN" altLang="en-US" sz="2400" dirty="0"/>
              <a:t>       结合涉案专利独占实施许可费的金额、侵权人侵权行为的性质、主观恶意程度、侵权时间长短及影响、生产、销售侵权商品的数量、价格、涉案产品包装对涉案产品利润所起的作用、江中食疗公司为制止侵权所支付的合理开支等各方面的因素，酌定三九酒业蛋白分公司赔偿江中食疗公司损失人民币</a:t>
            </a:r>
            <a:r>
              <a:rPr lang="en-US" altLang="zh-CN" sz="2400" dirty="0"/>
              <a:t>80</a:t>
            </a:r>
            <a:r>
              <a:rPr lang="zh-CN" altLang="en-US" sz="2400" dirty="0"/>
              <a:t>万元，三九酒业公司应对其分公司三九酒业蛋白分公司承担连带赔偿责任。</a:t>
            </a:r>
          </a:p>
          <a:p>
            <a:endParaRPr lang="zh-CN" altLang="en-US" dirty="0"/>
          </a:p>
        </p:txBody>
      </p:sp>
    </p:spTree>
    <p:extLst>
      <p:ext uri="{BB962C8B-B14F-4D97-AF65-F5344CB8AC3E}">
        <p14:creationId xmlns:p14="http://schemas.microsoft.com/office/powerpoint/2010/main" val="160956035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1E9F15-73BD-2D58-B029-3DF10D71873A}"/>
              </a:ext>
            </a:extLst>
          </p:cNvPr>
          <p:cNvSpPr>
            <a:spLocks noGrp="1"/>
          </p:cNvSpPr>
          <p:nvPr>
            <p:ph idx="1"/>
          </p:nvPr>
        </p:nvSpPr>
        <p:spPr>
          <a:xfrm>
            <a:off x="1169444" y="1016563"/>
            <a:ext cx="10359947" cy="4985472"/>
          </a:xfrm>
        </p:spPr>
        <p:txBody>
          <a:bodyPr>
            <a:normAutofit fontScale="92500"/>
          </a:bodyPr>
          <a:lstStyle/>
          <a:p>
            <a:r>
              <a:rPr lang="zh-CN" altLang="en-US" sz="2600" dirty="0"/>
              <a:t>再审裁判摘要</a:t>
            </a:r>
          </a:p>
          <a:p>
            <a:r>
              <a:rPr lang="zh-CN" altLang="en-US" sz="2600" dirty="0"/>
              <a:t>       一审、二审法院在实际损失、侵权获利以及专利许可使用费用均难以确定的情况下，适用法定赔偿的方式确定本案赔偿数额的作法正确。但在确定具体赔偿数额的过程中，未准确参考相关因素，如将没有证据证明实际发生的专利许可使用费纳入法定赔偿的参考因素，并认定被控侵权产品包装对产品利润的取得起主要作用，均有不当之处。但是考虑到江中食疗公司在涉案专利产品的营销推广中投入了较多费用，取得较好的市场销售量，在相关公众中具有较高的知名度，三九酒业蛋白分公司的侵权行为客观上挤占了涉案专利产品的市场发展空间，给江中食疗公司造成较大经济损失。故一审、二审法院确定的</a:t>
            </a:r>
            <a:r>
              <a:rPr lang="en-US" altLang="zh-CN" sz="2600" dirty="0"/>
              <a:t>80</a:t>
            </a:r>
            <a:r>
              <a:rPr lang="zh-CN" altLang="en-US" sz="2600" dirty="0"/>
              <a:t>万元赔偿数额适中，可予维持。</a:t>
            </a:r>
          </a:p>
          <a:p>
            <a:endParaRPr lang="zh-CN" altLang="en-US" dirty="0"/>
          </a:p>
        </p:txBody>
      </p:sp>
    </p:spTree>
    <p:extLst>
      <p:ext uri="{BB962C8B-B14F-4D97-AF65-F5344CB8AC3E}">
        <p14:creationId xmlns:p14="http://schemas.microsoft.com/office/powerpoint/2010/main" val="26031566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D6DFA8-586B-43A2-9D39-D4E1FEE6581B}"/>
              </a:ext>
            </a:extLst>
          </p:cNvPr>
          <p:cNvSpPr>
            <a:spLocks noGrp="1"/>
          </p:cNvSpPr>
          <p:nvPr>
            <p:ph idx="1"/>
          </p:nvPr>
        </p:nvSpPr>
        <p:spPr>
          <a:xfrm>
            <a:off x="1047565" y="1191491"/>
            <a:ext cx="10466773" cy="4985472"/>
          </a:xfrm>
        </p:spPr>
        <p:txBody>
          <a:bodyPr>
            <a:normAutofit/>
          </a:bodyPr>
          <a:lstStyle/>
          <a:p>
            <a:pPr algn="just">
              <a:lnSpc>
                <a:spcPct val="130000"/>
              </a:lnSpc>
            </a:pPr>
            <a:r>
              <a:rPr lang="zh-CN" altLang="en-US" sz="19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未经专利权人许可，实施其专利，即侵犯其专利权，引起纠纷的，由当事人</a:t>
            </a:r>
            <a:r>
              <a:rPr lang="zh-CN" altLang="en-US" sz="2000" dirty="0">
                <a:solidFill>
                  <a:srgbClr val="FF0000"/>
                </a:solidFill>
                <a:latin typeface="SimHei" panose="02010609060101010101" pitchFamily="49" charset="-122"/>
                <a:ea typeface="SimHei" panose="02010609060101010101" pitchFamily="49" charset="-122"/>
              </a:rPr>
              <a:t>协商解决</a:t>
            </a:r>
            <a:r>
              <a:rPr lang="zh-CN" altLang="en-US" sz="2000" dirty="0">
                <a:latin typeface="SimHei" panose="02010609060101010101" pitchFamily="49" charset="-122"/>
                <a:ea typeface="SimHei" panose="02010609060101010101" pitchFamily="49" charset="-122"/>
              </a:rPr>
              <a:t>；不愿协商或者协商不成的，专利权人或者利害关系人可以向人民法院</a:t>
            </a:r>
            <a:r>
              <a:rPr lang="zh-CN" altLang="en-US" sz="2000" dirty="0">
                <a:solidFill>
                  <a:srgbClr val="FF0000"/>
                </a:solidFill>
                <a:latin typeface="SimHei" panose="02010609060101010101" pitchFamily="49" charset="-122"/>
                <a:ea typeface="SimHei" panose="02010609060101010101" pitchFamily="49" charset="-122"/>
              </a:rPr>
              <a:t>起诉</a:t>
            </a:r>
            <a:r>
              <a:rPr lang="zh-CN" altLang="en-US" sz="2000" dirty="0">
                <a:latin typeface="SimHei" panose="02010609060101010101" pitchFamily="49" charset="-122"/>
                <a:ea typeface="SimHei" panose="02010609060101010101" pitchFamily="49" charset="-122"/>
              </a:rPr>
              <a:t>，也可以请求管理专利工作的部门</a:t>
            </a:r>
            <a:r>
              <a:rPr lang="zh-CN" altLang="en-US" sz="2000" dirty="0">
                <a:solidFill>
                  <a:srgbClr val="FF0000"/>
                </a:solidFill>
                <a:latin typeface="SimHei" panose="02010609060101010101" pitchFamily="49" charset="-122"/>
                <a:ea typeface="SimHei" panose="02010609060101010101" pitchFamily="49" charset="-122"/>
              </a:rPr>
              <a:t>处理</a:t>
            </a:r>
            <a:r>
              <a:rPr lang="zh-CN" altLang="en-US" sz="2000" dirty="0">
                <a:latin typeface="SimHei" panose="02010609060101010101" pitchFamily="49" charset="-122"/>
                <a:ea typeface="SimHei" panose="02010609060101010101" pitchFamily="49" charset="-122"/>
              </a:rPr>
              <a:t>。管理专利工作的部门处理时，认定侵权行为成立的，可以责令侵权人立即停止侵权行为，当事人不服的，可以自收到处理通知之日起十五日内依照</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中华人民共和国行政诉讼法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向人民法院起诉；侵权人期满不起诉又不停止侵权行为的，管理专利工作的部门可以申请人民法院强制执行。进行处理的管理专利工作的部门应当事人的请求，可以就侵犯专利权的赔偿数额进行</a:t>
            </a:r>
            <a:r>
              <a:rPr lang="zh-CN" altLang="en-US" sz="2000" dirty="0">
                <a:solidFill>
                  <a:srgbClr val="FF0000"/>
                </a:solidFill>
                <a:latin typeface="SimHei" panose="02010609060101010101" pitchFamily="49" charset="-122"/>
                <a:ea typeface="SimHei" panose="02010609060101010101" pitchFamily="49" charset="-122"/>
              </a:rPr>
              <a:t>调解</a:t>
            </a:r>
            <a:r>
              <a:rPr lang="zh-CN" altLang="en-US" sz="2000" dirty="0">
                <a:latin typeface="SimHei" panose="02010609060101010101" pitchFamily="49" charset="-122"/>
                <a:ea typeface="SimHei" panose="02010609060101010101" pitchFamily="49" charset="-122"/>
              </a:rPr>
              <a:t>；调解不成的，当事人可以依照</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中华人民共和国民事诉讼法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向人民法院起诉。</a:t>
            </a:r>
            <a:endParaRPr lang="en-US" altLang="zh-CN" sz="2000" dirty="0">
              <a:latin typeface="SimHei" panose="02010609060101010101" pitchFamily="49" charset="-122"/>
              <a:ea typeface="SimHei" panose="02010609060101010101" pitchFamily="49" charset="-122"/>
            </a:endParaRPr>
          </a:p>
          <a:p>
            <a:pPr>
              <a:lnSpc>
                <a:spcPct val="130000"/>
              </a:lnSpc>
            </a:pPr>
            <a:r>
              <a:rPr lang="en-US" altLang="zh-CN" sz="1600" dirty="0">
                <a:latin typeface="SimHei" panose="02010609060101010101" pitchFamily="49" charset="-122"/>
                <a:ea typeface="SimHei" panose="02010609060101010101" pitchFamily="49" charset="-122"/>
              </a:rPr>
              <a:t>                                                                        ——《</a:t>
            </a:r>
            <a:r>
              <a:rPr lang="zh-CN" altLang="en-US" sz="1600" dirty="0">
                <a:latin typeface="SimHei" panose="02010609060101010101" pitchFamily="49" charset="-122"/>
                <a:ea typeface="SimHei" panose="02010609060101010101" pitchFamily="49" charset="-122"/>
              </a:rPr>
              <a:t>专利法</a:t>
            </a:r>
            <a:r>
              <a:rPr lang="en-US" altLang="zh-CN" sz="1600" dirty="0">
                <a:latin typeface="SimHei" panose="02010609060101010101" pitchFamily="49" charset="-122"/>
                <a:ea typeface="SimHei" panose="02010609060101010101" pitchFamily="49" charset="-122"/>
              </a:rPr>
              <a:t>》</a:t>
            </a:r>
            <a:r>
              <a:rPr lang="zh-CN" altLang="en-US" sz="1600" dirty="0">
                <a:latin typeface="SimHei" panose="02010609060101010101" pitchFamily="49" charset="-122"/>
                <a:ea typeface="SimHei" panose="02010609060101010101" pitchFamily="49" charset="-122"/>
              </a:rPr>
              <a:t>（</a:t>
            </a:r>
            <a:r>
              <a:rPr lang="en-US" altLang="zh-CN" sz="1600" dirty="0">
                <a:latin typeface="SimHei" panose="02010609060101010101" pitchFamily="49" charset="-122"/>
                <a:ea typeface="SimHei" panose="02010609060101010101" pitchFamily="49" charset="-122"/>
              </a:rPr>
              <a:t>2020</a:t>
            </a:r>
            <a:r>
              <a:rPr lang="zh-CN" altLang="en-US" sz="1600" dirty="0">
                <a:latin typeface="SimHei" panose="02010609060101010101" pitchFamily="49" charset="-122"/>
                <a:ea typeface="SimHei" panose="02010609060101010101" pitchFamily="49" charset="-122"/>
              </a:rPr>
              <a:t>）第</a:t>
            </a:r>
            <a:r>
              <a:rPr lang="en-US" altLang="zh-CN" sz="1600" dirty="0">
                <a:latin typeface="SimHei" panose="02010609060101010101" pitchFamily="49" charset="-122"/>
                <a:ea typeface="SimHei" panose="02010609060101010101" pitchFamily="49" charset="-122"/>
              </a:rPr>
              <a:t>65</a:t>
            </a:r>
            <a:r>
              <a:rPr lang="zh-CN" altLang="en-US" sz="1600" dirty="0">
                <a:latin typeface="SimHei" panose="02010609060101010101" pitchFamily="49" charset="-122"/>
                <a:ea typeface="SimHei" panose="02010609060101010101" pitchFamily="49" charset="-122"/>
              </a:rPr>
              <a:t>条</a:t>
            </a:r>
          </a:p>
        </p:txBody>
      </p:sp>
    </p:spTree>
    <p:extLst>
      <p:ext uri="{BB962C8B-B14F-4D97-AF65-F5344CB8AC3E}">
        <p14:creationId xmlns:p14="http://schemas.microsoft.com/office/powerpoint/2010/main" val="28269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3C10B9-2FCA-444D-8C57-2F9093C302D1}"/>
              </a:ext>
            </a:extLst>
          </p:cNvPr>
          <p:cNvSpPr>
            <a:spLocks noGrp="1"/>
          </p:cNvSpPr>
          <p:nvPr>
            <p:ph idx="1"/>
          </p:nvPr>
        </p:nvSpPr>
        <p:spPr>
          <a:xfrm>
            <a:off x="1491448" y="882997"/>
            <a:ext cx="10147177" cy="5446781"/>
          </a:xfrm>
        </p:spPr>
        <p:txBody>
          <a:bodyPr>
            <a:normAutofit fontScale="77500" lnSpcReduction="20000"/>
          </a:bodyPr>
          <a:lstStyle/>
          <a:p>
            <a:r>
              <a:rPr lang="zh-CN" altLang="en-US" sz="2900" dirty="0">
                <a:latin typeface="SimHei" panose="02010609060101010101" pitchFamily="49" charset="-122"/>
                <a:ea typeface="SimHei" panose="02010609060101010101" pitchFamily="49" charset="-122"/>
              </a:rPr>
              <a:t>    （一）违反法律、社会公德或者妨害公共利益的发明创造不授予专利</a:t>
            </a:r>
          </a:p>
          <a:p>
            <a:r>
              <a:rPr lang="zh-CN" altLang="en-US" sz="2900" dirty="0">
                <a:latin typeface="SimHei" panose="02010609060101010101" pitchFamily="49" charset="-122"/>
                <a:ea typeface="SimHei" panose="02010609060101010101" pitchFamily="49" charset="-122"/>
              </a:rPr>
              <a:t>    </a:t>
            </a:r>
            <a:r>
              <a:rPr lang="en-US" altLang="zh-CN" sz="2900" dirty="0">
                <a:latin typeface="SimHei" panose="02010609060101010101" pitchFamily="49" charset="-122"/>
                <a:ea typeface="SimHei" panose="02010609060101010101" pitchFamily="49" charset="-122"/>
              </a:rPr>
              <a:t>1.</a:t>
            </a:r>
            <a:r>
              <a:rPr lang="zh-CN" altLang="en-US" sz="2900" dirty="0">
                <a:latin typeface="SimHei" panose="02010609060101010101" pitchFamily="49" charset="-122"/>
                <a:ea typeface="SimHei" panose="02010609060101010101" pitchFamily="49" charset="-122"/>
              </a:rPr>
              <a:t>发明创造的目的、效果、作用等若违反法律，则不得被授予专利权，如伪造货币的方法、吸毒工具等。</a:t>
            </a:r>
          </a:p>
          <a:p>
            <a:r>
              <a:rPr lang="zh-CN" altLang="en-US" sz="2900" dirty="0">
                <a:latin typeface="SimHei" panose="02010609060101010101" pitchFamily="49" charset="-122"/>
                <a:ea typeface="SimHei" panose="02010609060101010101" pitchFamily="49" charset="-122"/>
              </a:rPr>
              <a:t>    法律，是指由全国人民代表大会或者全国人民代表大会常务委员会依照立法程序制定和颁布的法律。它不包括行政法规和规章。</a:t>
            </a:r>
          </a:p>
          <a:p>
            <a:r>
              <a:rPr lang="zh-CN" altLang="en-US" sz="2900" dirty="0">
                <a:latin typeface="SimHei" panose="02010609060101010101" pitchFamily="49" charset="-122"/>
                <a:ea typeface="SimHei" panose="02010609060101010101" pitchFamily="49" charset="-122"/>
              </a:rPr>
              <a:t>    发明创造与法律相违背的，不能被授予专利权。例如，用于赌博的设备、机器或工具；吸毒的器具；伪造国家货币、票据、公文、证件、印章、文物的设备等都属于违反法律的发明创造，不能被授予专利权。</a:t>
            </a:r>
          </a:p>
          <a:p>
            <a:r>
              <a:rPr lang="zh-CN" altLang="en-US" sz="2900" dirty="0">
                <a:latin typeface="SimHei" panose="02010609060101010101" pitchFamily="49" charset="-122"/>
                <a:ea typeface="SimHei" panose="02010609060101010101" pitchFamily="49" charset="-122"/>
              </a:rPr>
              <a:t>    发明创造并没有违反法律，但是由于其被滥用而违反法律的，则不属此列，如用于医疗的各种毒药、麻醉品、镇静剂、兴奋剂和用于娱乐的棋牌等。</a:t>
            </a:r>
          </a:p>
          <a:p>
            <a:r>
              <a:rPr lang="zh-CN" altLang="en-US" sz="2900" dirty="0">
                <a:latin typeface="SimHei" panose="02010609060101010101" pitchFamily="49" charset="-122"/>
                <a:ea typeface="SimHei" panose="02010609060101010101" pitchFamily="49" charset="-122"/>
              </a:rPr>
              <a:t>    如果仅仅是发明创造的产品的生产、销售或使用受到法律的限制或约束，则该产品本身及其制造方法并不属于违反法律的发明创造。例如，用于国防的各种武器的生产、销售及使用虽然受到法律的限制，但这些武器本身及其制造方法仍然属于可给予专利保护的客体。</a:t>
            </a:r>
          </a:p>
          <a:p>
            <a:endParaRPr lang="zh-CN" altLang="en-US" dirty="0"/>
          </a:p>
        </p:txBody>
      </p:sp>
    </p:spTree>
    <p:extLst>
      <p:ext uri="{BB962C8B-B14F-4D97-AF65-F5344CB8AC3E}">
        <p14:creationId xmlns:p14="http://schemas.microsoft.com/office/powerpoint/2010/main" val="279554222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F8B118-3B9B-47BE-B943-A93AB30E47E5}"/>
              </a:ext>
            </a:extLst>
          </p:cNvPr>
          <p:cNvSpPr>
            <a:spLocks noGrp="1"/>
          </p:cNvSpPr>
          <p:nvPr>
            <p:ph idx="1"/>
          </p:nvPr>
        </p:nvSpPr>
        <p:spPr>
          <a:xfrm>
            <a:off x="1515032" y="1457822"/>
            <a:ext cx="9161935" cy="3540307"/>
          </a:xfrm>
        </p:spPr>
        <p:txBody>
          <a:bodyPr/>
          <a:lstStyle/>
          <a:p>
            <a:r>
              <a:rPr lang="zh-CN" altLang="en-US" sz="20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国务院专利行政部门可以应专利权人或者利害关系人的请求处理在全国有重大影响的专利侵权纠纷。</a:t>
            </a:r>
          </a:p>
          <a:p>
            <a:r>
              <a:rPr lang="zh-CN" altLang="en-US" sz="2400" dirty="0">
                <a:latin typeface="SimHei" panose="02010609060101010101" pitchFamily="49" charset="-122"/>
                <a:ea typeface="SimHei" panose="02010609060101010101" pitchFamily="49" charset="-122"/>
              </a:rPr>
              <a:t>　　地方人民政府管理专利工作的部门应专利权人或者利害关系人请求处理专利侵权纠纷，对在本行政区域内侵犯其同一专利权的案件可以合并处理；对跨区域侵犯其同一专利权的案件可以请求上级地方人民政府管理专利工作的部门处理。</a:t>
            </a:r>
          </a:p>
        </p:txBody>
      </p:sp>
    </p:spTree>
    <p:extLst>
      <p:ext uri="{BB962C8B-B14F-4D97-AF65-F5344CB8AC3E}">
        <p14:creationId xmlns:p14="http://schemas.microsoft.com/office/powerpoint/2010/main" val="48561742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467E19-D6EE-436D-BC36-3440C27CF358}"/>
              </a:ext>
            </a:extLst>
          </p:cNvPr>
          <p:cNvSpPr>
            <a:spLocks noGrp="1"/>
          </p:cNvSpPr>
          <p:nvPr>
            <p:ph idx="1"/>
          </p:nvPr>
        </p:nvSpPr>
        <p:spPr>
          <a:xfrm>
            <a:off x="1630442" y="1486370"/>
            <a:ext cx="9440012" cy="3317088"/>
          </a:xfrm>
        </p:spPr>
        <p:txBody>
          <a:bodyPr/>
          <a:lstStyle/>
          <a:p>
            <a:r>
              <a:rPr lang="zh-CN" altLang="en-US" sz="2000" dirty="0">
                <a:solidFill>
                  <a:srgbClr val="FF0000"/>
                </a:solidFill>
                <a:latin typeface="SimHei" panose="02010609060101010101" pitchFamily="49" charset="-122"/>
                <a:ea typeface="SimHei" panose="02010609060101010101" pitchFamily="49" charset="-122"/>
              </a:rPr>
              <a:t>（二）专利诉讼中的其他规则   </a:t>
            </a:r>
            <a:endParaRPr lang="en-US" altLang="zh-CN" sz="2000" dirty="0">
              <a:solidFill>
                <a:srgbClr val="FF0000"/>
              </a:solidFill>
              <a:latin typeface="SimHei" panose="02010609060101010101" pitchFamily="49" charset="-122"/>
              <a:ea typeface="SimHei" panose="02010609060101010101" pitchFamily="49" charset="-122"/>
            </a:endParaRPr>
          </a:p>
          <a:p>
            <a:r>
              <a:rPr lang="zh-CN" altLang="en-US" sz="2000" dirty="0">
                <a:latin typeface="SimHei" panose="02010609060101010101" pitchFamily="49" charset="-122"/>
                <a:ea typeface="SimHei" panose="02010609060101010101" pitchFamily="49" charset="-122"/>
              </a:rPr>
              <a:t>    专利侵权纠纷涉及实用新型专利或者外观设计专利的，人民法院或者管理专利工作的部门可以要求专利权人或者利害关系人出具由国务院专利行政部门对相关实用新型或者外观设计进行检索、分析和评价后作出的</a:t>
            </a:r>
            <a:r>
              <a:rPr lang="zh-CN" altLang="en-US" sz="2000" dirty="0">
                <a:solidFill>
                  <a:srgbClr val="FF0000"/>
                </a:solidFill>
                <a:latin typeface="SimHei" panose="02010609060101010101" pitchFamily="49" charset="-122"/>
                <a:ea typeface="SimHei" panose="02010609060101010101" pitchFamily="49" charset="-122"/>
              </a:rPr>
              <a:t>专利权评价报告</a:t>
            </a:r>
            <a:r>
              <a:rPr lang="zh-CN" altLang="en-US" sz="2000" dirty="0">
                <a:latin typeface="SimHei" panose="02010609060101010101" pitchFamily="49" charset="-122"/>
                <a:ea typeface="SimHei" panose="02010609060101010101" pitchFamily="49" charset="-122"/>
              </a:rPr>
              <a:t>，作为审理、处理专利侵权纠纷的证据；专利权人、利害关系人或者被控侵权人也可以主动出具专利权评价报告。</a:t>
            </a:r>
          </a:p>
        </p:txBody>
      </p:sp>
    </p:spTree>
    <p:extLst>
      <p:ext uri="{BB962C8B-B14F-4D97-AF65-F5344CB8AC3E}">
        <p14:creationId xmlns:p14="http://schemas.microsoft.com/office/powerpoint/2010/main" val="35697379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EEDC3F-DA2C-4B06-93BF-4FD2C6049F6C}"/>
              </a:ext>
            </a:extLst>
          </p:cNvPr>
          <p:cNvSpPr>
            <a:spLocks noGrp="1"/>
          </p:cNvSpPr>
          <p:nvPr>
            <p:ph idx="1"/>
          </p:nvPr>
        </p:nvSpPr>
        <p:spPr>
          <a:xfrm>
            <a:off x="1535657" y="1599864"/>
            <a:ext cx="9120686" cy="3460408"/>
          </a:xfrm>
        </p:spPr>
        <p:txBody>
          <a:bodyPr/>
          <a:lstStyle/>
          <a:p>
            <a:r>
              <a:rPr lang="zh-CN" altLang="en-US" sz="2000" dirty="0">
                <a:latin typeface="SimHei" panose="02010609060101010101" pitchFamily="49" charset="-122"/>
                <a:ea typeface="SimHei" panose="02010609060101010101" pitchFamily="49" charset="-122"/>
              </a:rPr>
              <a:t>    侵犯专利权的</a:t>
            </a:r>
            <a:r>
              <a:rPr lang="zh-CN" altLang="en-US" sz="2000" dirty="0">
                <a:solidFill>
                  <a:srgbClr val="FF0000"/>
                </a:solidFill>
                <a:latin typeface="SimHei" panose="02010609060101010101" pitchFamily="49" charset="-122"/>
                <a:ea typeface="SimHei" panose="02010609060101010101" pitchFamily="49" charset="-122"/>
              </a:rPr>
              <a:t>诉讼时效</a:t>
            </a:r>
            <a:r>
              <a:rPr lang="zh-CN" altLang="en-US" sz="2000" dirty="0">
                <a:latin typeface="SimHei" panose="02010609060101010101" pitchFamily="49" charset="-122"/>
                <a:ea typeface="SimHei" panose="02010609060101010101" pitchFamily="49" charset="-122"/>
              </a:rPr>
              <a:t>为三年，自专利权人或者利害关系人知道或者应当知道侵权行为以及侵权人之日起计算。</a:t>
            </a:r>
          </a:p>
          <a:p>
            <a:r>
              <a:rPr lang="zh-CN" altLang="en-US" sz="2000" dirty="0">
                <a:latin typeface="SimHei" panose="02010609060101010101" pitchFamily="49" charset="-122"/>
                <a:ea typeface="SimHei" panose="02010609060101010101" pitchFamily="49" charset="-122"/>
              </a:rPr>
              <a:t>　　发明专利申请公布后至专利权授予前使用该发明未支付适当使用费的，专利权人要求支付使用费的诉讼时效为三年，自专利权人知道或者应当知道他人使用其发明之日起计算，但是，专利权人于专利权授予之日前即已知道或者应当知道的，自专利权授予之日起计算。</a:t>
            </a:r>
          </a:p>
        </p:txBody>
      </p:sp>
    </p:spTree>
    <p:extLst>
      <p:ext uri="{BB962C8B-B14F-4D97-AF65-F5344CB8AC3E}">
        <p14:creationId xmlns:p14="http://schemas.microsoft.com/office/powerpoint/2010/main" val="377104351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68681A-2A81-4D4E-8265-F5CFDA9A86AE}"/>
              </a:ext>
            </a:extLst>
          </p:cNvPr>
          <p:cNvSpPr>
            <a:spLocks noGrp="1"/>
          </p:cNvSpPr>
          <p:nvPr>
            <p:ph idx="1"/>
          </p:nvPr>
        </p:nvSpPr>
        <p:spPr>
          <a:xfrm>
            <a:off x="1420426" y="1395678"/>
            <a:ext cx="9605639" cy="4223888"/>
          </a:xfrm>
        </p:spPr>
        <p:txBody>
          <a:bodyPr>
            <a:normAutofit/>
          </a:bodyPr>
          <a:lstStyle/>
          <a:p>
            <a:r>
              <a:rPr lang="zh-CN" altLang="en-US" sz="2000" dirty="0">
                <a:latin typeface="SimHei" panose="02010609060101010101" pitchFamily="49" charset="-122"/>
                <a:ea typeface="SimHei" panose="02010609060101010101" pitchFamily="49" charset="-122"/>
              </a:rPr>
              <a:t>    药品上市审评审批过程中，药品上市许可申请人与有关专利权人或者利害关系人，因申请注册的药品相关的专利权产生纠纷的，相关当事人可以向人民法院起诉，请求就申请注册的药品相关技术方案是否落入他人药品专利权保护范围作出判决。国务院药品监督管理部门在规定的期限内，可以根据人民法院生效裁判作出是否暂停批准相关药品上市的决定。</a:t>
            </a:r>
          </a:p>
          <a:p>
            <a:r>
              <a:rPr lang="zh-CN" altLang="en-US" sz="2000" dirty="0">
                <a:latin typeface="SimHei" panose="02010609060101010101" pitchFamily="49" charset="-122"/>
                <a:ea typeface="SimHei" panose="02010609060101010101" pitchFamily="49" charset="-122"/>
              </a:rPr>
              <a:t>    药品上市许可申请人与有关专利权人或者利害关系人也可以就申请注册的药品相关的专利权纠纷，向国务院专利行政部门请求行政裁决。</a:t>
            </a:r>
          </a:p>
          <a:p>
            <a:r>
              <a:rPr lang="zh-CN" altLang="en-US" sz="2000" dirty="0">
                <a:latin typeface="SimHei" panose="02010609060101010101" pitchFamily="49" charset="-122"/>
                <a:ea typeface="SimHei" panose="02010609060101010101" pitchFamily="49" charset="-122"/>
              </a:rPr>
              <a:t>    国务院药品监督管理部门会同国务院专利行政部门制定药品上市许可审批与药品上市许可申请阶段专利权纠纷解决的具体衔接办法，报国务院同意后实施。</a:t>
            </a:r>
          </a:p>
        </p:txBody>
      </p:sp>
    </p:spTree>
    <p:extLst>
      <p:ext uri="{BB962C8B-B14F-4D97-AF65-F5344CB8AC3E}">
        <p14:creationId xmlns:p14="http://schemas.microsoft.com/office/powerpoint/2010/main" val="9437359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772" y="1924574"/>
            <a:ext cx="9888658" cy="2790187"/>
          </a:xfrm>
          <a:prstGeom prst="rect">
            <a:avLst/>
          </a:prstGeom>
          <a:noFill/>
        </p:spPr>
        <p:txBody>
          <a:bodyPr wrap="square" rtlCol="0">
            <a:spAutoFit/>
          </a:bodyPr>
          <a:lstStyle/>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err="1">
                <a:latin typeface="SimHei" panose="02010609060101010101" pitchFamily="49" charset="-122"/>
                <a:ea typeface="SimHei" panose="02010609060101010101" pitchFamily="49" charset="-122"/>
                <a:cs typeface="宋体" panose="02010600030101010101" pitchFamily="2" charset="-122"/>
                <a:sym typeface="+mn-ea"/>
              </a:rPr>
              <a:t>为了更有效地保护专利权</a:t>
            </a:r>
            <a:r>
              <a:rPr sz="2000" dirty="0">
                <a:latin typeface="SimHei" panose="02010609060101010101" pitchFamily="49" charset="-122"/>
                <a:ea typeface="SimHei" panose="02010609060101010101" pitchFamily="49" charset="-122"/>
                <a:cs typeface="宋体" panose="02010600030101010101" pitchFamily="2" charset="-122"/>
                <a:sym typeface="+mn-ea"/>
              </a:rPr>
              <a:t>，《专利法》第</a:t>
            </a:r>
            <a:r>
              <a:rPr lang="en-US" sz="2000" dirty="0">
                <a:latin typeface="SimHei" panose="02010609060101010101" pitchFamily="49" charset="-122"/>
                <a:ea typeface="SimHei" panose="02010609060101010101" pitchFamily="49" charset="-122"/>
                <a:cs typeface="宋体" panose="02010600030101010101" pitchFamily="2" charset="-122"/>
                <a:sym typeface="+mn-ea"/>
              </a:rPr>
              <a:t>72</a:t>
            </a:r>
            <a:r>
              <a:rPr sz="2000" dirty="0">
                <a:latin typeface="SimHei" panose="02010609060101010101" pitchFamily="49" charset="-122"/>
                <a:ea typeface="SimHei" panose="02010609060101010101" pitchFamily="49" charset="-122"/>
                <a:cs typeface="宋体" panose="02010600030101010101" pitchFamily="2" charset="-122"/>
                <a:sym typeface="+mn-ea"/>
              </a:rPr>
              <a:t>条规定</a:t>
            </a:r>
            <a:r>
              <a:rPr sz="2000" dirty="0">
                <a:solidFill>
                  <a:srgbClr val="FF0000"/>
                </a:solidFill>
                <a:latin typeface="SimHei" panose="02010609060101010101" pitchFamily="49" charset="-122"/>
                <a:ea typeface="SimHei" panose="02010609060101010101" pitchFamily="49" charset="-122"/>
                <a:cs typeface="宋体" panose="02010600030101010101" pitchFamily="2" charset="-122"/>
                <a:sym typeface="+mn-ea"/>
              </a:rPr>
              <a:t>诉前禁令</a:t>
            </a:r>
            <a:r>
              <a:rPr sz="2000" dirty="0">
                <a:latin typeface="SimHei" panose="02010609060101010101" pitchFamily="49" charset="-122"/>
                <a:ea typeface="SimHei" panose="02010609060101010101" pitchFamily="49" charset="-122"/>
                <a:cs typeface="宋体" panose="02010600030101010101" pitchFamily="2" charset="-122"/>
                <a:sym typeface="+mn-ea"/>
              </a:rPr>
              <a:t>，即</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专利权人或者利害关系人有证据证明他人正在实施或者即将实施侵犯专利权、妨碍其实现权利的行为，如不及时制止将会使其合法权益受到难以弥补的损害的，可以在起诉前依法向人民法院申请采取财产保全、责令作出一定行为或者禁止作出一定行为的措施</a:t>
            </a:r>
            <a:r>
              <a:rPr sz="2000" dirty="0">
                <a:latin typeface="SimHei" panose="02010609060101010101" pitchFamily="49" charset="-122"/>
                <a:ea typeface="SimHei" panose="02010609060101010101" pitchFamily="49" charset="-122"/>
                <a:cs typeface="宋体" panose="02010600030101010101" pitchFamily="2" charset="-122"/>
                <a:sym typeface="+mn-ea"/>
              </a:rPr>
              <a:t>。</a:t>
            </a: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    另外，为了制止专利侵权行为，在证据可能灭失或者以后难以取得的情况下，专利权人或者利害关系人可以在起诉前依法向人民法院申请证据保全。</a:t>
            </a:r>
            <a:endParaRPr sz="2000" dirty="0">
              <a:latin typeface="SimHei" panose="02010609060101010101" pitchFamily="49" charset="-122"/>
              <a:ea typeface="SimHei" panose="02010609060101010101" pitchFamily="49" charset="-122"/>
              <a:cs typeface="宋体" panose="02010600030101010101" pitchFamily="2" charset="-122"/>
              <a:sym typeface="+mn-ea"/>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9604571" cy="1405193"/>
          </a:xfrm>
          <a:prstGeom prst="rect">
            <a:avLst/>
          </a:prstGeom>
          <a:noFill/>
        </p:spPr>
        <p:txBody>
          <a:bodyPr wrap="square" rtlCol="0">
            <a:spAutoFit/>
          </a:bodyPr>
          <a:lstStyle/>
          <a:p>
            <a:pPr lvl="0" indent="0" algn="just">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《专利法》第6</a:t>
            </a:r>
            <a:r>
              <a:rPr lang="en-US" sz="2000" dirty="0">
                <a:latin typeface="SimHei" panose="02010609060101010101" pitchFamily="49" charset="-122"/>
                <a:ea typeface="SimHei" panose="02010609060101010101" pitchFamily="49" charset="-122"/>
                <a:cs typeface="宋体" panose="02010600030101010101" pitchFamily="2" charset="-122"/>
                <a:sym typeface="+mn-ea"/>
              </a:rPr>
              <a:t>8</a:t>
            </a:r>
            <a:r>
              <a:rPr sz="2000" dirty="0">
                <a:latin typeface="SimHei" panose="02010609060101010101" pitchFamily="49" charset="-122"/>
                <a:ea typeface="SimHei" panose="02010609060101010101" pitchFamily="49" charset="-122"/>
                <a:cs typeface="宋体" panose="02010600030101010101" pitchFamily="2" charset="-122"/>
                <a:sym typeface="+mn-ea"/>
              </a:rPr>
              <a:t>条规定，假冒专利的，</a:t>
            </a:r>
            <a:r>
              <a:rPr lang="zh-CN" altLang="en-US" sz="2000" dirty="0">
                <a:latin typeface="SimHei" panose="02010609060101010101" pitchFamily="49" charset="-122"/>
                <a:ea typeface="SimHei" panose="02010609060101010101" pitchFamily="49" charset="-122"/>
                <a:cs typeface="宋体" panose="02010600030101010101" pitchFamily="2" charset="-122"/>
                <a:sym typeface="+mn-ea"/>
              </a:rPr>
              <a:t>由负责专利执法的部门责令改正并予公告，没收违法所得，可以处违法所得五倍以下的罚款；没有违法所得或者违法所得在五万元以下的，可以处二十五万元以下的罚款；构成犯罪的，依法追究刑事责任</a:t>
            </a:r>
            <a:r>
              <a:rPr sz="2000" dirty="0">
                <a:latin typeface="SimHei" panose="02010609060101010101" pitchFamily="49" charset="-122"/>
                <a:ea typeface="SimHei" panose="02010609060101010101" pitchFamily="49" charset="-122"/>
                <a:cs typeface="宋体" panose="02010600030101010101" pitchFamily="2" charset="-122"/>
                <a:sym typeface="+mn-ea"/>
              </a:rPr>
              <a:t>。 </a:t>
            </a:r>
          </a:p>
        </p:txBody>
      </p:sp>
      <p:sp>
        <p:nvSpPr>
          <p:cNvPr id="7" name="矩形 6"/>
          <p:cNvSpPr/>
          <p:nvPr/>
        </p:nvSpPr>
        <p:spPr>
          <a:xfrm>
            <a:off x="1790368" y="1168418"/>
            <a:ext cx="5751409" cy="521970"/>
          </a:xfrm>
          <a:prstGeom prst="rect">
            <a:avLst/>
          </a:prstGeom>
        </p:spPr>
        <p:txBody>
          <a:bodyPr wrap="square">
            <a:spAutoFit/>
          </a:bodyPr>
          <a:lstStyle/>
          <a:p>
            <a:pPr algn="l"/>
            <a:r>
              <a:rPr lang="zh-CN" altLang="en-US"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二</a:t>
            </a:r>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a:t>
            </a:r>
            <a:r>
              <a:rPr lang="zh-CN" altLang="en-US"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侵害专利权的行政责任</a:t>
            </a:r>
            <a:endPar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endParaRP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b="1" dirty="0">
                <a:latin typeface="SimHei" panose="02010609060101010101" pitchFamily="49" charset="-122"/>
                <a:ea typeface="SimHei" panose="02010609060101010101" pitchFamily="49" charset="-122"/>
                <a:cs typeface="宋体" panose="02010600030101010101" pitchFamily="2" charset="-122"/>
                <a:sym typeface="+mn-ea"/>
              </a:rPr>
              <a:t>侵害专利权行为的法律责任</a:t>
            </a:r>
          </a:p>
        </p:txBody>
      </p:sp>
      <p:sp>
        <p:nvSpPr>
          <p:cNvPr id="6" name="PA_文本框 3"/>
          <p:cNvSpPr txBox="1"/>
          <p:nvPr>
            <p:custDataLst>
              <p:tags r:id="rId1"/>
            </p:custDataLst>
          </p:nvPr>
        </p:nvSpPr>
        <p:spPr>
          <a:xfrm>
            <a:off x="1226185" y="1844675"/>
            <a:ext cx="10164445" cy="3785652"/>
          </a:xfrm>
          <a:prstGeom prst="rect">
            <a:avLst/>
          </a:prstGeom>
          <a:noFill/>
        </p:spPr>
        <p:txBody>
          <a:bodyPr wrap="square" rtlCol="0">
            <a:spAutoFit/>
          </a:bodyPr>
          <a:lstStyle/>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《专利法》</a:t>
            </a:r>
            <a:r>
              <a:rPr lang="en-US" sz="2000" dirty="0">
                <a:latin typeface="SimHei" panose="02010609060101010101" pitchFamily="49" charset="-122"/>
                <a:ea typeface="SimHei" panose="02010609060101010101" pitchFamily="49" charset="-122"/>
                <a:cs typeface="宋体" panose="02010600030101010101" pitchFamily="2" charset="-122"/>
                <a:sym typeface="+mn-ea"/>
              </a:rPr>
              <a:t>68</a:t>
            </a:r>
            <a:r>
              <a:rPr sz="2000" dirty="0">
                <a:latin typeface="SimHei" panose="02010609060101010101" pitchFamily="49" charset="-122"/>
                <a:ea typeface="SimHei" panose="02010609060101010101" pitchFamily="49" charset="-122"/>
                <a:cs typeface="宋体" panose="02010600030101010101" pitchFamily="2" charset="-122"/>
                <a:sym typeface="+mn-ea"/>
              </a:rPr>
              <a:t>条规定，假冒专利构成犯罪的，依法追究刑事责任。假冒专利罪，是指违反国家专利管理法规，假冒他人专利，情节严重的行为。本罪的客体是复杂客体，即国家的专利管理制度和他人的专利权。本罪的客观方面表现为未经专利权人许可，假冒他人专利情节严重的行为。本罪的主体是一般主体，自然人和单位都可以构成本罪。本罪的主观方面只能是故意，即明知未经他人许可，而有意假冒他人专利。</a:t>
            </a:r>
          </a:p>
          <a:p>
            <a:pPr lvl="0" indent="0">
              <a:lnSpc>
                <a:spcPct val="150000"/>
              </a:lnSpc>
              <a:buNone/>
            </a:pPr>
            <a:endParaRPr lang="en-US" sz="2000" dirty="0">
              <a:latin typeface="SimHei" panose="02010609060101010101" pitchFamily="49" charset="-122"/>
              <a:ea typeface="SimHei" panose="02010609060101010101" pitchFamily="49" charset="-122"/>
              <a:cs typeface="宋体" panose="02010600030101010101" pitchFamily="2" charset="-122"/>
              <a:sym typeface="+mn-ea"/>
            </a:endParaRPr>
          </a:p>
          <a:p>
            <a:pPr lvl="0" indent="0">
              <a:lnSpc>
                <a:spcPct val="150000"/>
              </a:lnSpc>
              <a:buNone/>
            </a:pPr>
            <a:r>
              <a:rPr lang="en-US" sz="2000" dirty="0">
                <a:latin typeface="SimHei" panose="02010609060101010101" pitchFamily="49" charset="-122"/>
                <a:ea typeface="SimHei" panose="02010609060101010101" pitchFamily="49" charset="-122"/>
                <a:cs typeface="宋体" panose="02010600030101010101" pitchFamily="2" charset="-122"/>
                <a:sym typeface="+mn-ea"/>
              </a:rPr>
              <a:t>    </a:t>
            </a:r>
            <a:r>
              <a:rPr sz="2000" dirty="0">
                <a:latin typeface="SimHei" panose="02010609060101010101" pitchFamily="49" charset="-122"/>
                <a:ea typeface="SimHei" panose="02010609060101010101" pitchFamily="49" charset="-122"/>
                <a:cs typeface="宋体" panose="02010600030101010101" pitchFamily="2" charset="-122"/>
                <a:sym typeface="+mn-ea"/>
              </a:rPr>
              <a:t>《刑法》第216条规定，假冒他人专利，情节严重的，处3年以下有期徒刑或者拘役，并处或者单处罚金。</a:t>
            </a:r>
          </a:p>
        </p:txBody>
      </p:sp>
      <p:sp>
        <p:nvSpPr>
          <p:cNvPr id="7" name="矩形 6"/>
          <p:cNvSpPr/>
          <p:nvPr/>
        </p:nvSpPr>
        <p:spPr>
          <a:xfrm>
            <a:off x="1519287" y="1064294"/>
            <a:ext cx="9578239" cy="521970"/>
          </a:xfrm>
          <a:prstGeom prst="rect">
            <a:avLst/>
          </a:prstGeom>
        </p:spPr>
        <p:txBody>
          <a:bodyPr wrap="square">
            <a:spAutoFit/>
          </a:bodyPr>
          <a:lstStyle/>
          <a:p>
            <a:pPr algn="l"/>
            <a:r>
              <a:rPr lang="zh-CN" altLang="en-US"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三</a:t>
            </a:r>
            <a:r>
              <a:rPr sz="2800" dirty="0">
                <a:solidFill>
                  <a:srgbClr val="ED7D31"/>
                </a:solidFill>
                <a:latin typeface="STZhongsong" panose="02010600040101010101" pitchFamily="2" charset="-122"/>
                <a:ea typeface="STZhongsong" panose="02010600040101010101" pitchFamily="2" charset="-122"/>
                <a:cs typeface="宋体" panose="02010600030101010101" pitchFamily="2" charset="-122"/>
                <a:sym typeface="+mn-ea"/>
              </a:rPr>
              <a:t>、侵害专利权的刑事责任</a:t>
            </a:r>
          </a:p>
        </p:txBody>
      </p:sp>
      <p:sp>
        <p:nvSpPr>
          <p:cNvPr id="8" name="文本框 7"/>
          <p:cNvSpPr txBox="1"/>
          <p:nvPr/>
        </p:nvSpPr>
        <p:spPr>
          <a:xfrm>
            <a:off x="129492" y="265770"/>
            <a:ext cx="1097280" cy="46037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第四节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9E729A-3742-4B5E-9FAD-DC9E5BFC09C7}"/>
              </a:ext>
            </a:extLst>
          </p:cNvPr>
          <p:cNvSpPr>
            <a:spLocks noGrp="1"/>
          </p:cNvSpPr>
          <p:nvPr>
            <p:ph idx="1"/>
          </p:nvPr>
        </p:nvSpPr>
        <p:spPr>
          <a:xfrm>
            <a:off x="1455938" y="1067204"/>
            <a:ext cx="10178651" cy="4985472"/>
          </a:xfrm>
        </p:spPr>
        <p:txBody>
          <a:bodyPr>
            <a:normAutofit/>
          </a:bodyPr>
          <a:lstStyle/>
          <a:p>
            <a:r>
              <a:rPr lang="zh-CN" altLang="en-US" sz="2400" dirty="0">
                <a:latin typeface="SimHei" panose="02010609060101010101" pitchFamily="49" charset="-122"/>
                <a:ea typeface="SimHei" panose="02010609060101010101" pitchFamily="49" charset="-122"/>
              </a:rPr>
              <a:t>    </a:t>
            </a: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直接与公共秩序、善良风俗相抵触的发明创造也不能被授予专利权。</a:t>
            </a:r>
          </a:p>
          <a:p>
            <a:r>
              <a:rPr lang="zh-CN" altLang="en-US" sz="2400" dirty="0">
                <a:latin typeface="SimHei" panose="02010609060101010101" pitchFamily="49" charset="-122"/>
                <a:ea typeface="SimHei" panose="02010609060101010101" pitchFamily="49" charset="-122"/>
              </a:rPr>
              <a:t>    社会公德，是指公众普遍认为是正当的、并被接受的伦理道德观念和行为准则。它的内涵基于一定的文化背景，随着时间的推移和社会的进步不断地发生变化，而且因地域不同而各异。中国专利法中所称的社会公德限于中国境内。</a:t>
            </a:r>
          </a:p>
          <a:p>
            <a:r>
              <a:rPr lang="zh-CN" altLang="en-US" sz="2400" dirty="0">
                <a:latin typeface="SimHei" panose="02010609060101010101" pitchFamily="49" charset="-122"/>
                <a:ea typeface="SimHei" panose="02010609060101010101" pitchFamily="49" charset="-122"/>
              </a:rPr>
              <a:t>    发明创造与社会公德相违背的，不能被授予专利权。例如，带有暴力凶杀或者淫秽的图片或者照片的外观设计，克隆的人或克隆人的方法，人胚胎的工业或商业目的的应用，可能导致动物痛苦而对人或动物的医疗没有实质性益处的改变动物遗传同一性的方法等，上述发明创造违反社会公德，不能被授予专利权。</a:t>
            </a:r>
          </a:p>
          <a:p>
            <a:endParaRPr lang="zh-CN" altLang="en-US" dirty="0"/>
          </a:p>
        </p:txBody>
      </p:sp>
    </p:spTree>
    <p:extLst>
      <p:ext uri="{BB962C8B-B14F-4D97-AF65-F5344CB8AC3E}">
        <p14:creationId xmlns:p14="http://schemas.microsoft.com/office/powerpoint/2010/main" val="277171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7C5D2C-9B0C-4EDC-8731-4FC2EAFA8D81}"/>
              </a:ext>
            </a:extLst>
          </p:cNvPr>
          <p:cNvSpPr>
            <a:spLocks noGrp="1"/>
          </p:cNvSpPr>
          <p:nvPr>
            <p:ph idx="1"/>
          </p:nvPr>
        </p:nvSpPr>
        <p:spPr>
          <a:xfrm>
            <a:off x="1722267" y="1356064"/>
            <a:ext cx="9614517" cy="4145872"/>
          </a:xfrm>
        </p:spPr>
        <p:txBody>
          <a:bodyPr>
            <a:normAutofit fontScale="85000" lnSpcReduction="20000"/>
          </a:bodyPr>
          <a:lstStyle/>
          <a:p>
            <a:r>
              <a:rPr lang="zh-CN" altLang="en-US" sz="2600" dirty="0">
                <a:latin typeface="SimHei" panose="02010609060101010101" pitchFamily="49" charset="-122"/>
                <a:ea typeface="SimHei" panose="02010609060101010101" pitchFamily="49" charset="-122"/>
              </a:rPr>
              <a:t>    </a:t>
            </a:r>
            <a:r>
              <a:rPr lang="en-US" altLang="zh-CN" sz="2600" dirty="0">
                <a:latin typeface="SimHei" panose="02010609060101010101" pitchFamily="49" charset="-122"/>
                <a:ea typeface="SimHei" panose="02010609060101010101" pitchFamily="49" charset="-122"/>
              </a:rPr>
              <a:t>3.</a:t>
            </a:r>
            <a:r>
              <a:rPr lang="zh-CN" altLang="en-US" sz="2600" dirty="0">
                <a:latin typeface="SimHei" panose="02010609060101010101" pitchFamily="49" charset="-122"/>
                <a:ea typeface="SimHei" panose="02010609060101010101" pitchFamily="49" charset="-122"/>
              </a:rPr>
              <a:t>妨害公共利益的发明创造不能被授予专利。</a:t>
            </a:r>
          </a:p>
          <a:p>
            <a:r>
              <a:rPr lang="zh-CN" altLang="en-US" sz="2600" dirty="0">
                <a:latin typeface="SimHei" panose="02010609060101010101" pitchFamily="49" charset="-122"/>
                <a:ea typeface="SimHei" panose="02010609060101010101" pitchFamily="49" charset="-122"/>
              </a:rPr>
              <a:t>    妨害公共利益，是指发明创造的实施或使用会给公众或社会造成危害，或者会使国家和社会的正常秩序受到影响。</a:t>
            </a:r>
          </a:p>
          <a:p>
            <a:r>
              <a:rPr lang="zh-CN" altLang="en-US" sz="2600" dirty="0">
                <a:latin typeface="SimHei" panose="02010609060101010101" pitchFamily="49" charset="-122"/>
                <a:ea typeface="SimHei" panose="02010609060101010101" pitchFamily="49" charset="-122"/>
              </a:rPr>
              <a:t>    例如，发明创造以致人伤残或损害财物为手段的，如一种使盗窃者双目失明的防盗装置及方法，不能被授予专利权；</a:t>
            </a:r>
          </a:p>
          <a:p>
            <a:r>
              <a:rPr lang="zh-CN" altLang="en-US" sz="2600" dirty="0">
                <a:latin typeface="SimHei" panose="02010609060101010101" pitchFamily="49" charset="-122"/>
                <a:ea typeface="SimHei" panose="02010609060101010101" pitchFamily="49" charset="-122"/>
              </a:rPr>
              <a:t>    专利申请的文字或者图案涉及国家重大政治事件或宗教信仰、伤害人民感情或民族感情或者宣传封建迷信的，不能被授予专利权。</a:t>
            </a:r>
          </a:p>
          <a:p>
            <a:r>
              <a:rPr lang="zh-CN" altLang="en-US" sz="2600" dirty="0">
                <a:latin typeface="SimHei" panose="02010609060101010101" pitchFamily="49" charset="-122"/>
                <a:ea typeface="SimHei" panose="02010609060101010101" pitchFamily="49" charset="-122"/>
              </a:rPr>
              <a:t>    但是，如果发明创造因滥用而可能造成妨害公共利益的，或者发明创造在产生积极效果的同时存在某种缺点的，例如对人体有某种副作用的药品，则不能以“妨害公共利益” 为理由拒绝授予专利权。</a:t>
            </a:r>
          </a:p>
          <a:p>
            <a:endParaRPr lang="zh-CN" altLang="en-US" dirty="0"/>
          </a:p>
        </p:txBody>
      </p:sp>
    </p:spTree>
    <p:extLst>
      <p:ext uri="{BB962C8B-B14F-4D97-AF65-F5344CB8AC3E}">
        <p14:creationId xmlns:p14="http://schemas.microsoft.com/office/powerpoint/2010/main" val="3759603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A5E3B8-C04F-4D91-A286-F4079FF7E7EE}"/>
              </a:ext>
            </a:extLst>
          </p:cNvPr>
          <p:cNvSpPr>
            <a:spLocks noGrp="1"/>
          </p:cNvSpPr>
          <p:nvPr>
            <p:ph idx="1"/>
          </p:nvPr>
        </p:nvSpPr>
        <p:spPr>
          <a:xfrm>
            <a:off x="1571348" y="1175013"/>
            <a:ext cx="9717012" cy="4507973"/>
          </a:xfrm>
        </p:spPr>
        <p:txBody>
          <a:bodyPr/>
          <a:lstStyle/>
          <a:p>
            <a:pPr>
              <a:lnSpc>
                <a:spcPct val="100000"/>
              </a:lnSpc>
            </a:pPr>
            <a:r>
              <a:rPr lang="zh-CN" altLang="en-US" sz="2200" dirty="0">
                <a:solidFill>
                  <a:srgbClr val="FF0000"/>
                </a:solidFill>
                <a:latin typeface="SimHei" panose="02010609060101010101" pitchFamily="49" charset="-122"/>
                <a:ea typeface="SimHei" panose="02010609060101010101" pitchFamily="49" charset="-122"/>
              </a:rPr>
              <a:t>案例：</a:t>
            </a:r>
          </a:p>
          <a:p>
            <a:pPr>
              <a:lnSpc>
                <a:spcPct val="100000"/>
              </a:lnSpc>
            </a:pPr>
            <a:r>
              <a:rPr lang="zh-CN" altLang="en-US" sz="2200" dirty="0">
                <a:latin typeface="SimHei" panose="02010609060101010101" pitchFamily="49" charset="-122"/>
                <a:ea typeface="SimHei" panose="02010609060101010101" pitchFamily="49" charset="-122"/>
              </a:rPr>
              <a:t>    侯某提出了一项“含遗体骨灰的雕塑材料及其遗像雕塑制作工艺”专利，其权利要求</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表述为：</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一种含遗体骨灰的雕塑材料，其成份中包括有无色树脂、无色固化剂、催化剂、填充剂、色素，其特征在于：填充剂由遗体骨灰或遗体骨灰（和）石膏粉和（或）滑石粉组成，在雕塑材料中，以上各种成份的重量百分比分别为，无色树脂</a:t>
            </a:r>
            <a:r>
              <a:rPr lang="en-US" altLang="zh-CN" sz="2200" dirty="0">
                <a:latin typeface="SimHei" panose="02010609060101010101" pitchFamily="49" charset="-122"/>
                <a:ea typeface="SimHei" panose="02010609060101010101" pitchFamily="49" charset="-122"/>
              </a:rPr>
              <a:t>25</a:t>
            </a:r>
            <a:r>
              <a:rPr lang="zh-CN" altLang="en-US" sz="2200" dirty="0">
                <a:latin typeface="SimHei" panose="02010609060101010101" pitchFamily="49" charset="-122"/>
                <a:ea typeface="SimHei" panose="02010609060101010101" pitchFamily="49" charset="-122"/>
              </a:rPr>
              <a:t>％，无色固化剂</a:t>
            </a:r>
            <a:r>
              <a:rPr lang="en-US" altLang="zh-CN" sz="2200" dirty="0">
                <a:latin typeface="SimHei" panose="02010609060101010101" pitchFamily="49" charset="-122"/>
                <a:ea typeface="SimHei" panose="02010609060101010101" pitchFamily="49" charset="-122"/>
              </a:rPr>
              <a:t>25</a:t>
            </a:r>
            <a:r>
              <a:rPr lang="zh-CN" altLang="en-US" sz="2200" dirty="0">
                <a:latin typeface="SimHei" panose="02010609060101010101" pitchFamily="49" charset="-122"/>
                <a:ea typeface="SimHei" panose="02010609060101010101" pitchFamily="49" charset="-122"/>
              </a:rPr>
              <a:t>％，催化剂</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％，而作为填充剂的遗体骨灰为</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～４７％，石膏粉或滑石粉</a:t>
            </a:r>
            <a:r>
              <a:rPr lang="en-US" altLang="zh-CN" sz="2200" dirty="0">
                <a:latin typeface="SimHei" panose="02010609060101010101" pitchFamily="49" charset="-122"/>
                <a:ea typeface="SimHei" panose="02010609060101010101" pitchFamily="49" charset="-122"/>
              </a:rPr>
              <a:t>0</a:t>
            </a:r>
            <a:r>
              <a:rPr lang="zh-CN" altLang="en-US" sz="2200" dirty="0">
                <a:latin typeface="SimHei" panose="02010609060101010101" pitchFamily="49" charset="-122"/>
                <a:ea typeface="SimHei" panose="02010609060101010101" pitchFamily="49" charset="-122"/>
              </a:rPr>
              <a:t>～４６％，色素为</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a:t>
            </a:r>
          </a:p>
          <a:p>
            <a:endParaRPr lang="zh-CN" altLang="en-US" dirty="0"/>
          </a:p>
        </p:txBody>
      </p:sp>
    </p:spTree>
    <p:extLst>
      <p:ext uri="{BB962C8B-B14F-4D97-AF65-F5344CB8AC3E}">
        <p14:creationId xmlns:p14="http://schemas.microsoft.com/office/powerpoint/2010/main" val="1806243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1FBA06-4120-4459-A7D7-B8D6F3CC187D}"/>
              </a:ext>
            </a:extLst>
          </p:cNvPr>
          <p:cNvSpPr>
            <a:spLocks noGrp="1"/>
          </p:cNvSpPr>
          <p:nvPr>
            <p:ph idx="1"/>
          </p:nvPr>
        </p:nvSpPr>
        <p:spPr>
          <a:xfrm>
            <a:off x="1340528" y="1076081"/>
            <a:ext cx="10564427" cy="4985472"/>
          </a:xfrm>
        </p:spPr>
        <p:txBody>
          <a:bodyPr>
            <a:normAutofit fontScale="70000" lnSpcReduction="20000"/>
          </a:bodyPr>
          <a:lstStyle/>
          <a:p>
            <a:r>
              <a:rPr lang="zh-CN" altLang="en-US" dirty="0">
                <a:latin typeface="SimHei" panose="02010609060101010101" pitchFamily="49" charset="-122"/>
                <a:ea typeface="SimHei" panose="02010609060101010101" pitchFamily="49" charset="-122"/>
              </a:rPr>
              <a:t>    复审委决定：</a:t>
            </a:r>
          </a:p>
          <a:p>
            <a:r>
              <a:rPr lang="zh-CN" altLang="en-US" dirty="0">
                <a:latin typeface="SimHei" panose="02010609060101010101" pitchFamily="49" charset="-122"/>
                <a:ea typeface="SimHei" panose="02010609060101010101" pitchFamily="49" charset="-122"/>
              </a:rPr>
              <a:t>    </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条中所指的“社会公德”是中国社会全体公民能够普遍认同的伦理道德观念和必须共同遵守的最简单、最起码的行为准则，属于道德体系中最简单、最起码、最低层次的道德规范。只有当一项发明创造的公开、使用、制造在客观上与这一层次的道德规范相违背，才能被认为违反了</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专利法</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第</a:t>
            </a:r>
            <a:r>
              <a:rPr lang="en-US" altLang="zh-CN" dirty="0">
                <a:latin typeface="SimHei" panose="02010609060101010101" pitchFamily="49" charset="-122"/>
                <a:ea typeface="SimHei" panose="02010609060101010101" pitchFamily="49" charset="-122"/>
              </a:rPr>
              <a:t>5</a:t>
            </a:r>
            <a:r>
              <a:rPr lang="zh-CN" altLang="en-US" dirty="0">
                <a:latin typeface="SimHei" panose="02010609060101010101" pitchFamily="49" charset="-122"/>
                <a:ea typeface="SimHei" panose="02010609060101010101" pitchFamily="49" charset="-122"/>
              </a:rPr>
              <a:t>条中有关社会公德的规定。</a:t>
            </a:r>
          </a:p>
          <a:p>
            <a:r>
              <a:rPr lang="zh-CN" altLang="en-US" dirty="0">
                <a:latin typeface="SimHei" panose="02010609060101010101" pitchFamily="49" charset="-122"/>
                <a:ea typeface="SimHei" panose="02010609060101010101" pitchFamily="49" charset="-122"/>
              </a:rPr>
              <a:t>    本案涉及的是一种含遗体骨灰的雕塑材料，以及运用此雕塑材料制作遗像雕塑的工艺。这种雕塑材料和遗像雕塑制作工艺的公开、使用以及遗像雕塑的制造，在客观上对于树立社会主义的道德风尚不会产生破坏作用。本发明在应用时，表现为一种殡葬形式。这种殡葬形式对于节省土地资源在客观上具有积极意义，也是</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公民道德建设实施纲要</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中所倡导的。殡葬形式本身应当属于风俗习惯范畴，而风俗习惯相对于社会公德而言，是一个更为具体的范畴。不同的殡葬形式可能会被具有不同风俗习惯的人群所接受。一种殡葬形式可能不符合某些地区人们的风俗习惯，但其不会触及到整个社会，更不会对社会公德这一最为基本的道德规范构成影响，因此不能推断其违反了社会公德。</a:t>
            </a:r>
          </a:p>
          <a:p>
            <a:endParaRPr lang="zh-CN" altLang="en-US" dirty="0"/>
          </a:p>
        </p:txBody>
      </p:sp>
    </p:spTree>
    <p:extLst>
      <p:ext uri="{BB962C8B-B14F-4D97-AF65-F5344CB8AC3E}">
        <p14:creationId xmlns:p14="http://schemas.microsoft.com/office/powerpoint/2010/main" val="290314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208DEDF-6479-432C-8F0E-E89ED91CCB3D}"/>
              </a:ext>
            </a:extLst>
          </p:cNvPr>
          <p:cNvSpPr>
            <a:spLocks noGrp="1"/>
          </p:cNvSpPr>
          <p:nvPr>
            <p:ph idx="1"/>
          </p:nvPr>
        </p:nvSpPr>
        <p:spPr>
          <a:xfrm>
            <a:off x="1535837" y="942916"/>
            <a:ext cx="10045486" cy="4996246"/>
          </a:xfrm>
        </p:spPr>
        <p:txBody>
          <a:bodyPr>
            <a:normAutofit fontScale="85000" lnSpcReduction="20000"/>
          </a:bodyPr>
          <a:lstStyle/>
          <a:p>
            <a:r>
              <a:rPr lang="zh-CN" altLang="en-US" sz="2600" dirty="0">
                <a:latin typeface="SimHei" panose="02010609060101010101" pitchFamily="49" charset="-122"/>
                <a:ea typeface="SimHei" panose="02010609060101010101" pitchFamily="49" charset="-122"/>
              </a:rPr>
              <a:t>    （二）科学发现不能授予专利权</a:t>
            </a:r>
          </a:p>
          <a:p>
            <a:r>
              <a:rPr lang="zh-CN" altLang="en-US" sz="2600" dirty="0">
                <a:latin typeface="SimHei" panose="02010609060101010101" pitchFamily="49" charset="-122"/>
                <a:ea typeface="SimHei" panose="02010609060101010101" pitchFamily="49" charset="-122"/>
              </a:rPr>
              <a:t>    科学发现，是指对自然界中客观存在的物质、现象、变化过程及其特性和规律的揭示。科学理论是对自然界认识的总结，是更为广义的发现。它们都属于人们认识的延伸。这些被认识的物质、现象、过程、特性和规律不同于改造客观世界的技术方案，不是专利法意义上的发明创造，因此不能被授予专利权。例如，发现卤化银在光照下有感光特性，这种发现不能被授予专利权，但是根据这种发现制造出的感光胶片以及此感光胶片的制造方法则可以被授予专利权。又如，从自然界找到一种以前未知的以天然形态存在的物质，仅仅是一种发现，不能被授予专利权。</a:t>
            </a:r>
          </a:p>
          <a:p>
            <a:r>
              <a:rPr lang="zh-CN" altLang="en-US" sz="2600" dirty="0">
                <a:latin typeface="SimHei" panose="02010609060101010101" pitchFamily="49" charset="-122"/>
                <a:ea typeface="SimHei" panose="02010609060101010101" pitchFamily="49" charset="-122"/>
              </a:rPr>
              <a:t>    应当注意，发明和发现虽有本质不同，但两者关系密切。通常，很多发明是建立在发现的基础之上的，进而发明又促进了发现。发明与发现的这种密切关系在化学物质的“用途发明” 上表现最为突出，当发现某种化学物质的特殊性质之后，利用这种性质的“用途发明” 则应运而生。</a:t>
            </a:r>
          </a:p>
          <a:p>
            <a:endParaRPr lang="zh-CN" altLang="en-US" dirty="0"/>
          </a:p>
        </p:txBody>
      </p:sp>
    </p:spTree>
    <p:extLst>
      <p:ext uri="{BB962C8B-B14F-4D97-AF65-F5344CB8AC3E}">
        <p14:creationId xmlns:p14="http://schemas.microsoft.com/office/powerpoint/2010/main" val="1614144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44079A-2D1A-4BF7-9163-D3DA7054EDEC}"/>
              </a:ext>
            </a:extLst>
          </p:cNvPr>
          <p:cNvSpPr>
            <a:spLocks noGrp="1"/>
          </p:cNvSpPr>
          <p:nvPr>
            <p:ph idx="1"/>
          </p:nvPr>
        </p:nvSpPr>
        <p:spPr>
          <a:xfrm>
            <a:off x="1411550" y="1003177"/>
            <a:ext cx="10143140" cy="5264458"/>
          </a:xfrm>
        </p:spPr>
        <p:txBody>
          <a:bodyPr>
            <a:normAutofit fontScale="77500" lnSpcReduction="20000"/>
          </a:bodyPr>
          <a:lstStyle/>
          <a:p>
            <a:r>
              <a:rPr lang="zh-CN" altLang="en-US" sz="2600" dirty="0">
                <a:latin typeface="SimHei" panose="02010609060101010101" pitchFamily="49" charset="-122"/>
                <a:ea typeface="SimHei" panose="02010609060101010101" pitchFamily="49" charset="-122"/>
              </a:rPr>
              <a:t>    （三）智力活动的规则和方法不能被授予专利权</a:t>
            </a:r>
          </a:p>
          <a:p>
            <a:r>
              <a:rPr lang="zh-CN" altLang="en-US" sz="2600" dirty="0">
                <a:latin typeface="SimHei" panose="02010609060101010101" pitchFamily="49" charset="-122"/>
                <a:ea typeface="SimHei" panose="02010609060101010101" pitchFamily="49" charset="-122"/>
              </a:rPr>
              <a:t>    智力活动，是指人的思维运动，它源于人的思维，经过推理、分析和判断产生出抽象的结果，或者必须经过人的思维运动作为媒介，间接地作用于自然产生结果。智力活动的规则和方法是指导人们进行思维、表述、判断和记忆的规则和方法。由于其没有采用技术手段或者利用自然规律，也未解决技术问题和产生技术效果，因而不构成技术方案。</a:t>
            </a:r>
          </a:p>
          <a:p>
            <a:r>
              <a:rPr lang="zh-CN" altLang="en-US" sz="2600" dirty="0">
                <a:latin typeface="SimHei" panose="02010609060101010101" pitchFamily="49" charset="-122"/>
                <a:ea typeface="SimHei" panose="02010609060101010101" pitchFamily="49" charset="-122"/>
              </a:rPr>
              <a:t>    在判断涉及智力活动的规则和方法的专利申请要求保护的主题是否属于可授予专利权的客体时，应当遵循以下原则：</a:t>
            </a:r>
          </a:p>
          <a:p>
            <a:r>
              <a:rPr lang="zh-CN" altLang="en-US" sz="2600" dirty="0">
                <a:latin typeface="SimHei" panose="02010609060101010101" pitchFamily="49" charset="-122"/>
                <a:ea typeface="SimHei" panose="02010609060101010101" pitchFamily="49" charset="-122"/>
              </a:rPr>
              <a:t>    </a:t>
            </a:r>
            <a:r>
              <a:rPr lang="en-US" altLang="zh-CN" sz="2600" dirty="0">
                <a:latin typeface="SimHei" panose="02010609060101010101" pitchFamily="49" charset="-122"/>
                <a:ea typeface="SimHei" panose="02010609060101010101" pitchFamily="49" charset="-122"/>
              </a:rPr>
              <a:t>1.</a:t>
            </a:r>
            <a:r>
              <a:rPr lang="zh-CN" altLang="en-US" sz="2600" dirty="0">
                <a:latin typeface="SimHei" panose="02010609060101010101" pitchFamily="49" charset="-122"/>
                <a:ea typeface="SimHei" panose="02010609060101010101" pitchFamily="49" charset="-122"/>
              </a:rPr>
              <a:t>如果一项权利要求仅仅涉及智力活动的规则和方法，则不应当被授予专利权。如演绎、推理和运筹的方法；图书分类规则、字典的编排方法、情报检索的方法、专利分类法；日历的编排规则和方法；仪器和设备的操作说明；各种语言的语法、汉字编码方法。</a:t>
            </a:r>
            <a:endParaRPr lang="en-US" altLang="zh-CN" sz="2600" dirty="0">
              <a:latin typeface="SimHei" panose="02010609060101010101" pitchFamily="49" charset="-122"/>
              <a:ea typeface="SimHei" panose="02010609060101010101" pitchFamily="49" charset="-122"/>
            </a:endParaRPr>
          </a:p>
          <a:p>
            <a:r>
              <a:rPr lang="en-US" altLang="zh-CN" sz="2600" dirty="0">
                <a:latin typeface="SimHei" panose="02010609060101010101" pitchFamily="49" charset="-122"/>
                <a:ea typeface="SimHei" panose="02010609060101010101" pitchFamily="49" charset="-122"/>
              </a:rPr>
              <a:t>    2.</a:t>
            </a:r>
            <a:r>
              <a:rPr lang="zh-CN" altLang="en-US" sz="2600" dirty="0">
                <a:latin typeface="SimHei" panose="02010609060101010101" pitchFamily="49" charset="-122"/>
                <a:ea typeface="SimHei" panose="02010609060101010101" pitchFamily="49" charset="-122"/>
              </a:rPr>
              <a:t>除了上述所描述的情形之外，如果一项权利要求在对其进行限定的全部内容中既包含智力活动的规则和方法的内容，又包含技术特征，则该权利要求就整体而言并不是一种智力活动的规则和方法，不应当排除其获得专利权的可能性。</a:t>
            </a:r>
          </a:p>
        </p:txBody>
      </p:sp>
    </p:spTree>
    <p:extLst>
      <p:ext uri="{BB962C8B-B14F-4D97-AF65-F5344CB8AC3E}">
        <p14:creationId xmlns:p14="http://schemas.microsoft.com/office/powerpoint/2010/main" val="195779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微软雅黑" panose="020B0503020204020204" pitchFamily="34" charset="-122"/>
                <a:ea typeface="微软雅黑" panose="020B0503020204020204" pitchFamily="34" charset="-122"/>
              </a:rPr>
              <a:t>目录</a:t>
            </a:r>
          </a:p>
        </p:txBody>
      </p:sp>
      <p:grpSp>
        <p:nvGrpSpPr>
          <p:cNvPr id="31" name="组合 30">
            <a:extLst>
              <a:ext uri="{FF2B5EF4-FFF2-40B4-BE49-F238E27FC236}">
                <a16:creationId xmlns:a16="http://schemas.microsoft.com/office/drawing/2014/main" id="{96A3D62D-3138-6E4D-A66D-FD1981328C84}"/>
              </a:ext>
            </a:extLst>
          </p:cNvPr>
          <p:cNvGrpSpPr/>
          <p:nvPr/>
        </p:nvGrpSpPr>
        <p:grpSpPr>
          <a:xfrm>
            <a:off x="2419938" y="2447609"/>
            <a:ext cx="1200428" cy="487358"/>
            <a:chOff x="3870041" y="1794664"/>
            <a:chExt cx="1200428" cy="487358"/>
          </a:xfrm>
        </p:grpSpPr>
        <p:sp>
          <p:nvSpPr>
            <p:cNvPr id="32" name="圆角矩形 31">
              <a:extLst>
                <a:ext uri="{FF2B5EF4-FFF2-40B4-BE49-F238E27FC236}">
                  <a16:creationId xmlns:a16="http://schemas.microsoft.com/office/drawing/2014/main" id="{10067CCA-0239-904C-AFEA-A1056D12840A}"/>
                </a:ext>
              </a:extLst>
            </p:cNvPr>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3" name="矩形 32">
              <a:extLst>
                <a:ext uri="{FF2B5EF4-FFF2-40B4-BE49-F238E27FC236}">
                  <a16:creationId xmlns:a16="http://schemas.microsoft.com/office/drawing/2014/main" id="{28B8C28C-D64E-824F-A87B-51A10ADF67CF}"/>
                </a:ext>
              </a:extLst>
            </p:cNvPr>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DEEA40EF-2C3F-D24C-9462-907CC86E5C19}"/>
              </a:ext>
            </a:extLst>
          </p:cNvPr>
          <p:cNvGrpSpPr/>
          <p:nvPr/>
        </p:nvGrpSpPr>
        <p:grpSpPr>
          <a:xfrm>
            <a:off x="2419938" y="1816552"/>
            <a:ext cx="7481451" cy="2426393"/>
            <a:chOff x="2419938" y="1816552"/>
            <a:chExt cx="7481451" cy="2426393"/>
          </a:xfrm>
        </p:grpSpPr>
        <p:grpSp>
          <p:nvGrpSpPr>
            <p:cNvPr id="13" name="组合 12">
              <a:extLst>
                <a:ext uri="{FF2B5EF4-FFF2-40B4-BE49-F238E27FC236}">
                  <a16:creationId xmlns:a16="http://schemas.microsoft.com/office/drawing/2014/main" id="{C868390D-F3A1-3C41-972D-0353CF490472}"/>
                </a:ext>
              </a:extLst>
            </p:cNvPr>
            <p:cNvGrpSpPr/>
            <p:nvPr/>
          </p:nvGrpSpPr>
          <p:grpSpPr>
            <a:xfrm>
              <a:off x="2419938" y="1816552"/>
              <a:ext cx="7481451" cy="498579"/>
              <a:chOff x="2419938" y="1816552"/>
              <a:chExt cx="7481451" cy="498579"/>
            </a:xfrm>
          </p:grpSpPr>
          <p:sp>
            <p:nvSpPr>
              <p:cNvPr id="6" name="圆角矩形 5"/>
              <p:cNvSpPr/>
              <p:nvPr/>
            </p:nvSpPr>
            <p:spPr>
              <a:xfrm>
                <a:off x="8719133" y="1816552"/>
                <a:ext cx="1182256" cy="49857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发明</a:t>
                  </a:r>
                </a:p>
              </p:txBody>
            </p:sp>
          </p:grpSp>
        </p:grpSp>
        <p:sp>
          <p:nvSpPr>
            <p:cNvPr id="12" name="文本框 11"/>
            <p:cNvSpPr txBox="1"/>
            <p:nvPr/>
          </p:nvSpPr>
          <p:spPr>
            <a:xfrm>
              <a:off x="2500311" y="183774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44" name="组合 43">
              <a:extLst>
                <a:ext uri="{FF2B5EF4-FFF2-40B4-BE49-F238E27FC236}">
                  <a16:creationId xmlns:a16="http://schemas.microsoft.com/office/drawing/2014/main" id="{085E292F-8775-5F41-A94D-A865EB5E5725}"/>
                </a:ext>
              </a:extLst>
            </p:cNvPr>
            <p:cNvGrpSpPr/>
            <p:nvPr/>
          </p:nvGrpSpPr>
          <p:grpSpPr>
            <a:xfrm>
              <a:off x="2419938" y="2461805"/>
              <a:ext cx="7481451" cy="1781140"/>
              <a:chOff x="2419938" y="2461805"/>
              <a:chExt cx="7481451" cy="1781140"/>
            </a:xfrm>
          </p:grpSpPr>
          <p:grpSp>
            <p:nvGrpSpPr>
              <p:cNvPr id="42" name="组合 41">
                <a:extLst>
                  <a:ext uri="{FF2B5EF4-FFF2-40B4-BE49-F238E27FC236}">
                    <a16:creationId xmlns:a16="http://schemas.microsoft.com/office/drawing/2014/main" id="{274CCDF3-A6A7-5E48-8B16-105EFF7BBBBB}"/>
                  </a:ext>
                </a:extLst>
              </p:cNvPr>
              <p:cNvGrpSpPr/>
              <p:nvPr/>
            </p:nvGrpSpPr>
            <p:grpSpPr>
              <a:xfrm>
                <a:off x="2419938" y="3099547"/>
                <a:ext cx="7481451" cy="1143398"/>
                <a:chOff x="2419938" y="3099547"/>
                <a:chExt cx="7481451" cy="1143398"/>
              </a:xfrm>
            </p:grpSpPr>
            <p:grpSp>
              <p:nvGrpSpPr>
                <p:cNvPr id="40" name="组合 39">
                  <a:extLst>
                    <a:ext uri="{FF2B5EF4-FFF2-40B4-BE49-F238E27FC236}">
                      <a16:creationId xmlns:a16="http://schemas.microsoft.com/office/drawing/2014/main" id="{1CD89B6F-D2AD-C240-92C5-FE9ED16DABF1}"/>
                    </a:ext>
                  </a:extLst>
                </p:cNvPr>
                <p:cNvGrpSpPr/>
                <p:nvPr/>
              </p:nvGrpSpPr>
              <p:grpSpPr>
                <a:xfrm>
                  <a:off x="2419938" y="3099547"/>
                  <a:ext cx="7481451" cy="495954"/>
                  <a:chOff x="2419938" y="3099547"/>
                  <a:chExt cx="7481451" cy="495954"/>
                </a:xfrm>
              </p:grpSpPr>
              <p:sp>
                <p:nvSpPr>
                  <p:cNvPr id="19" name="圆角矩形 18"/>
                  <p:cNvSpPr/>
                  <p:nvPr/>
                </p:nvSpPr>
                <p:spPr>
                  <a:xfrm>
                    <a:off x="8719133" y="310274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099547"/>
                    <a:ext cx="6373086" cy="495954"/>
                    <a:chOff x="3870041" y="1793693"/>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3693"/>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外观设计</a:t>
                      </a:r>
                    </a:p>
                  </p:txBody>
                </p:sp>
              </p:grpSp>
            </p:grpSp>
            <p:sp>
              <p:nvSpPr>
                <p:cNvPr id="24" name="文本框 23"/>
                <p:cNvSpPr txBox="1"/>
                <p:nvPr/>
              </p:nvSpPr>
              <p:spPr>
                <a:xfrm>
                  <a:off x="2500311" y="3119089"/>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第三节</a:t>
                  </a:r>
                  <a:endParaRPr lang="zh-CN" altLang="en-US" sz="2000" b="1" dirty="0">
                    <a:solidFill>
                      <a:schemeClr val="bg1"/>
                    </a:solidFill>
                    <a:latin typeface="SimHei" panose="02010609060101010101" pitchFamily="49" charset="-122"/>
                    <a:ea typeface="SimHei" panose="02010609060101010101" pitchFamily="49" charset="-122"/>
                  </a:endParaRPr>
                </a:p>
              </p:txBody>
            </p:sp>
            <p:grpSp>
              <p:nvGrpSpPr>
                <p:cNvPr id="3" name="组合 2">
                  <a:extLst>
                    <a:ext uri="{FF2B5EF4-FFF2-40B4-BE49-F238E27FC236}">
                      <a16:creationId xmlns:a16="http://schemas.microsoft.com/office/drawing/2014/main" id="{FC19161A-91C9-024A-A5F9-E7792E550218}"/>
                    </a:ext>
                  </a:extLst>
                </p:cNvPr>
                <p:cNvGrpSpPr/>
                <p:nvPr/>
              </p:nvGrpSpPr>
              <p:grpSpPr>
                <a:xfrm>
                  <a:off x="2419938" y="3742561"/>
                  <a:ext cx="7480532" cy="500384"/>
                  <a:chOff x="2419938" y="3742561"/>
                  <a:chExt cx="7480532" cy="500384"/>
                </a:xfrm>
              </p:grpSpPr>
              <p:sp>
                <p:nvSpPr>
                  <p:cNvPr id="25" name="圆角矩形 24"/>
                  <p:cNvSpPr/>
                  <p:nvPr/>
                </p:nvSpPr>
                <p:spPr>
                  <a:xfrm>
                    <a:off x="8718214" y="3742561"/>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19938" y="3744366"/>
                    <a:ext cx="6646002" cy="495954"/>
                    <a:chOff x="3870041" y="1794664"/>
                    <a:chExt cx="6646002"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0" y="1794664"/>
                      <a:ext cx="5352913"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专利法不予保护的对象</a:t>
                      </a:r>
                    </a:p>
                  </p:txBody>
                </p:sp>
              </p:grpSp>
            </p:grpSp>
            <p:sp>
              <p:nvSpPr>
                <p:cNvPr id="37" name="文本框 23">
                  <a:extLst>
                    <a:ext uri="{FF2B5EF4-FFF2-40B4-BE49-F238E27FC236}">
                      <a16:creationId xmlns:a16="http://schemas.microsoft.com/office/drawing/2014/main" id="{61F8C893-7332-264B-A288-AC5E82C59F68}"/>
                    </a:ext>
                  </a:extLst>
                </p:cNvPr>
                <p:cNvSpPr txBox="1"/>
                <p:nvPr/>
              </p:nvSpPr>
              <p:spPr>
                <a:xfrm>
                  <a:off x="2480287" y="3734550"/>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a:t>
                  </a:r>
                  <a:r>
                    <a:rPr lang="zh-TW" altLang="en-US" sz="2400" b="1" dirty="0">
                      <a:solidFill>
                        <a:schemeClr val="bg1"/>
                      </a:solidFill>
                      <a:latin typeface="SimHei" panose="02010609060101010101" pitchFamily="49" charset="-122"/>
                      <a:ea typeface="SimHei" panose="02010609060101010101" pitchFamily="49" charset="-122"/>
                    </a:rPr>
                    <a:t>四</a:t>
                  </a:r>
                  <a:r>
                    <a:rPr lang="zh-CN" altLang="en-US" sz="2400" b="1" dirty="0">
                      <a:solidFill>
                        <a:schemeClr val="bg1"/>
                      </a:solidFill>
                      <a:latin typeface="SimHei" panose="02010609060101010101" pitchFamily="49" charset="-122"/>
                      <a:ea typeface="SimHei" panose="02010609060101010101" pitchFamily="49" charset="-122"/>
                    </a:rPr>
                    <a:t>节</a:t>
                  </a:r>
                  <a:endParaRPr lang="zh-CN" altLang="en-US" sz="2000" b="1" dirty="0">
                    <a:solidFill>
                      <a:schemeClr val="bg1"/>
                    </a:solidFill>
                    <a:latin typeface="SimHei" panose="02010609060101010101" pitchFamily="49" charset="-122"/>
                    <a:ea typeface="SimHei" panose="02010609060101010101" pitchFamily="49" charset="-122"/>
                  </a:endParaRPr>
                </a:p>
              </p:txBody>
            </p:sp>
          </p:grpSp>
          <p:sp>
            <p:nvSpPr>
              <p:cNvPr id="35" name="文本框 34">
                <a:extLst>
                  <a:ext uri="{FF2B5EF4-FFF2-40B4-BE49-F238E27FC236}">
                    <a16:creationId xmlns:a16="http://schemas.microsoft.com/office/drawing/2014/main" id="{FB719043-0583-5F47-8840-3418CB74FB19}"/>
                  </a:ext>
                </a:extLst>
              </p:cNvPr>
              <p:cNvSpPr txBox="1"/>
              <p:nvPr/>
            </p:nvSpPr>
            <p:spPr>
              <a:xfrm>
                <a:off x="2480533" y="2461805"/>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BCF454F5-F38D-6340-AAA6-6A17FB04965E}"/>
                  </a:ext>
                </a:extLst>
              </p:cNvPr>
              <p:cNvGrpSpPr/>
              <p:nvPr/>
            </p:nvGrpSpPr>
            <p:grpSpPr>
              <a:xfrm>
                <a:off x="3713028" y="2475678"/>
                <a:ext cx="6188361" cy="495954"/>
                <a:chOff x="3713028" y="2475678"/>
                <a:chExt cx="6188361" cy="495954"/>
              </a:xfrm>
            </p:grpSpPr>
            <p:sp>
              <p:nvSpPr>
                <p:cNvPr id="36" name="矩形 35">
                  <a:extLst>
                    <a:ext uri="{FF2B5EF4-FFF2-40B4-BE49-F238E27FC236}">
                      <a16:creationId xmlns:a16="http://schemas.microsoft.com/office/drawing/2014/main" id="{7766C8D8-38B5-9846-B7BF-E412518B9F5E}"/>
                    </a:ext>
                  </a:extLst>
                </p:cNvPr>
                <p:cNvSpPr/>
                <p:nvPr/>
              </p:nvSpPr>
              <p:spPr>
                <a:xfrm>
                  <a:off x="3713028" y="247567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实用新型</a:t>
                  </a:r>
                </a:p>
              </p:txBody>
            </p:sp>
            <p:sp>
              <p:nvSpPr>
                <p:cNvPr id="38" name="圆角矩形 37">
                  <a:extLst>
                    <a:ext uri="{FF2B5EF4-FFF2-40B4-BE49-F238E27FC236}">
                      <a16:creationId xmlns:a16="http://schemas.microsoft.com/office/drawing/2014/main" id="{EAD2580C-26A0-CA43-856B-F0A05E323CCB}"/>
                    </a:ext>
                  </a:extLst>
                </p:cNvPr>
                <p:cNvSpPr/>
                <p:nvPr/>
              </p:nvSpPr>
              <p:spPr>
                <a:xfrm>
                  <a:off x="8719133" y="2477275"/>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spTree>
    <p:extLst>
      <p:ext uri="{BB962C8B-B14F-4D97-AF65-F5344CB8AC3E}">
        <p14:creationId xmlns:p14="http://schemas.microsoft.com/office/powerpoint/2010/main" val="3013761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8612F7-65E5-49FD-BC90-C85A61A7661B}"/>
              </a:ext>
            </a:extLst>
          </p:cNvPr>
          <p:cNvSpPr>
            <a:spLocks noGrp="1"/>
          </p:cNvSpPr>
          <p:nvPr>
            <p:ph idx="1"/>
          </p:nvPr>
        </p:nvSpPr>
        <p:spPr>
          <a:xfrm>
            <a:off x="1509204" y="854139"/>
            <a:ext cx="10338449" cy="5511149"/>
          </a:xfrm>
        </p:spPr>
        <p:txBody>
          <a:bodyPr>
            <a:normAutofit fontScale="55000" lnSpcReduction="20000"/>
          </a:bodyPr>
          <a:lstStyle/>
          <a:p>
            <a:r>
              <a:rPr lang="zh-CN" altLang="en-US" sz="3500" dirty="0">
                <a:latin typeface="SimHei" panose="02010609060101010101" pitchFamily="49" charset="-122"/>
                <a:ea typeface="SimHei" panose="02010609060101010101" pitchFamily="49" charset="-122"/>
              </a:rPr>
              <a:t>（四）疾病诊断和治疗方法不能被授予专利权</a:t>
            </a:r>
          </a:p>
          <a:p>
            <a:r>
              <a:rPr lang="zh-CN" altLang="en-US" sz="3500" dirty="0">
                <a:latin typeface="SimHei" panose="02010609060101010101" pitchFamily="49" charset="-122"/>
                <a:ea typeface="SimHei" panose="02010609060101010101" pitchFamily="49" charset="-122"/>
              </a:rPr>
              <a:t>    疾病的诊断和治疗方法，是指以有生命的人体或者动物体为直接实施对象，进行识别、确定或消除病因或病灶的过程。</a:t>
            </a:r>
          </a:p>
          <a:p>
            <a:r>
              <a:rPr lang="zh-CN" altLang="en-US" sz="3500" dirty="0">
                <a:latin typeface="SimHei" panose="02010609060101010101" pitchFamily="49" charset="-122"/>
                <a:ea typeface="SimHei" panose="02010609060101010101" pitchFamily="49" charset="-122"/>
              </a:rPr>
              <a:t>    出于人道主义的考虑和社会伦理的原因，医生在诊断和治疗过程中应当有选择各种方法和条件的自由。另外，这类方法直接以有生命的人体或动物体为实施对象，无法在产业上利用，不属于专利法意义上的发明创造。因此疾病的诊断和治疗方法不能被授予专利权。</a:t>
            </a:r>
            <a:endParaRPr lang="en-US" altLang="zh-CN" sz="3500" dirty="0">
              <a:latin typeface="SimHei" panose="02010609060101010101" pitchFamily="49" charset="-122"/>
              <a:ea typeface="SimHei" panose="02010609060101010101" pitchFamily="49" charset="-122"/>
            </a:endParaRPr>
          </a:p>
          <a:p>
            <a:r>
              <a:rPr lang="zh-CN" altLang="en-US" sz="3500" dirty="0">
                <a:latin typeface="SimHei" panose="02010609060101010101" pitchFamily="49" charset="-122"/>
                <a:ea typeface="SimHei" panose="02010609060101010101" pitchFamily="49" charset="-122"/>
              </a:rPr>
              <a:t>    一项与疾病诊断有关的方法如果是以有生命的人体或动物体为对象，且以获得疾病诊断结果或健康状况为直接目的，则属于疾病的诊断方法，不能被授予专利权。如血压测量法、诊脉法、足诊法、Ｘ光诊断法、超声诊断法、胃肠造影诊断法、同位素示踪影像诊断法、基因筛查诊断法等。 </a:t>
            </a:r>
            <a:endParaRPr lang="en-US" altLang="zh-CN" sz="3500" dirty="0">
              <a:latin typeface="SimHei" panose="02010609060101010101" pitchFamily="49" charset="-122"/>
              <a:ea typeface="SimHei" panose="02010609060101010101" pitchFamily="49" charset="-122"/>
            </a:endParaRPr>
          </a:p>
          <a:p>
            <a:r>
              <a:rPr lang="zh-CN" altLang="en-US" sz="3500" dirty="0">
                <a:latin typeface="SimHei" panose="02010609060101010101" pitchFamily="49" charset="-122"/>
                <a:ea typeface="SimHei" panose="02010609060101010101" pitchFamily="49" charset="-122"/>
              </a:rPr>
              <a:t>    治疗方法，是指为使有生命的人体或者动物体恢复或获得健康或减少痛苦， 进行阻断、缓解或者消除病因或病灶的过程。 治疗方法包括以治疗为目的或者具有治疗性质的各种方法。预防疾病或者免疫的方法视为治疗方法。</a:t>
            </a:r>
          </a:p>
          <a:p>
            <a:r>
              <a:rPr lang="zh-CN" altLang="en-US" sz="3500" dirty="0">
                <a:latin typeface="SimHei" panose="02010609060101010101" pitchFamily="49" charset="-122"/>
                <a:ea typeface="SimHei" panose="02010609060101010101" pitchFamily="49" charset="-122"/>
              </a:rPr>
              <a:t>    但是，用于实施疾病诊断和治疗方法的仪器或装置，以及在疾病诊断和治疗方法中使用的物质或材料属于可被授予专利权的客体。</a:t>
            </a:r>
            <a:endParaRPr lang="zh-CN" altLang="en-US" dirty="0"/>
          </a:p>
          <a:p>
            <a:endParaRPr lang="zh-CN" altLang="en-US" dirty="0"/>
          </a:p>
        </p:txBody>
      </p:sp>
    </p:spTree>
    <p:extLst>
      <p:ext uri="{BB962C8B-B14F-4D97-AF65-F5344CB8AC3E}">
        <p14:creationId xmlns:p14="http://schemas.microsoft.com/office/powerpoint/2010/main" val="3960752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8B838F-51C9-4682-B0BD-0A2907D9519F}"/>
              </a:ext>
            </a:extLst>
          </p:cNvPr>
          <p:cNvSpPr>
            <a:spLocks noGrp="1"/>
          </p:cNvSpPr>
          <p:nvPr>
            <p:ph idx="1"/>
          </p:nvPr>
        </p:nvSpPr>
        <p:spPr>
          <a:xfrm>
            <a:off x="1722268" y="871895"/>
            <a:ext cx="10054364" cy="5555538"/>
          </a:xfrm>
        </p:spPr>
        <p:txBody>
          <a:bodyPr>
            <a:normAutofit fontScale="85000" lnSpcReduction="10000"/>
          </a:bodyPr>
          <a:lstStyle/>
          <a:p>
            <a:r>
              <a:rPr lang="zh-CN" altLang="en-US" sz="2600" dirty="0">
                <a:latin typeface="SimHei" panose="02010609060101010101" pitchFamily="49" charset="-122"/>
                <a:ea typeface="SimHei" panose="02010609060101010101" pitchFamily="49" charset="-122"/>
              </a:rPr>
              <a:t>    （五）动物和植物品种不能被授予专利权</a:t>
            </a:r>
          </a:p>
          <a:p>
            <a:r>
              <a:rPr lang="zh-CN" altLang="en-US" sz="2600" dirty="0">
                <a:latin typeface="SimHei" panose="02010609060101010101" pitchFamily="49" charset="-122"/>
                <a:ea typeface="SimHei" panose="02010609060101010101" pitchFamily="49" charset="-122"/>
              </a:rPr>
              <a:t>    专利法所称的动物不包括人，所述动物是指不能自己合成，而只能靠摄取自然的碳水化合物及蛋白质来维系其生命的生物。专利法所称的植物，是指可以借助光合作用，以水、二氧化碳和无机盐等无机物合成碳水化合物、蛋白质来维系生存，并通常不发生移动的生物。动物和植物品种可以通过专利法以外的其他法律法规保护，例如，植物新品种可以通过</a:t>
            </a:r>
            <a:r>
              <a:rPr lang="en-US" altLang="zh-CN" sz="2600" dirty="0">
                <a:latin typeface="SimHei" panose="02010609060101010101" pitchFamily="49" charset="-122"/>
                <a:ea typeface="SimHei" panose="02010609060101010101" pitchFamily="49" charset="-122"/>
              </a:rPr>
              <a:t>《</a:t>
            </a:r>
            <a:r>
              <a:rPr lang="zh-CN" altLang="en-US" sz="2600" dirty="0">
                <a:latin typeface="SimHei" panose="02010609060101010101" pitchFamily="49" charset="-122"/>
                <a:ea typeface="SimHei" panose="02010609060101010101" pitchFamily="49" charset="-122"/>
              </a:rPr>
              <a:t>植物新品种保护条例</a:t>
            </a:r>
            <a:r>
              <a:rPr lang="en-US" altLang="zh-CN" sz="2600" dirty="0">
                <a:latin typeface="SimHei" panose="02010609060101010101" pitchFamily="49" charset="-122"/>
                <a:ea typeface="SimHei" panose="02010609060101010101" pitchFamily="49" charset="-122"/>
              </a:rPr>
              <a:t>》</a:t>
            </a:r>
            <a:r>
              <a:rPr lang="zh-CN" altLang="en-US" sz="2600" dirty="0">
                <a:latin typeface="SimHei" panose="02010609060101010101" pitchFamily="49" charset="-122"/>
                <a:ea typeface="SimHei" panose="02010609060101010101" pitchFamily="49" charset="-122"/>
              </a:rPr>
              <a:t>给予保护。</a:t>
            </a:r>
          </a:p>
          <a:p>
            <a:r>
              <a:rPr lang="zh-CN" altLang="en-US" sz="2600" dirty="0">
                <a:latin typeface="SimHei" panose="02010609060101010101" pitchFamily="49" charset="-122"/>
                <a:ea typeface="SimHei" panose="02010609060101010101" pitchFamily="49" charset="-122"/>
              </a:rPr>
              <a:t>    对动物和植物品种的生产方法，可以授予专利权。但这里所说的生产方法是指非生物学的方法，不包括生产动物和植物主要是生物学的方法。</a:t>
            </a:r>
          </a:p>
          <a:p>
            <a:r>
              <a:rPr lang="zh-CN" altLang="en-US" sz="2600" dirty="0">
                <a:latin typeface="SimHei" panose="02010609060101010101" pitchFamily="49" charset="-122"/>
                <a:ea typeface="SimHei" panose="02010609060101010101" pitchFamily="49" charset="-122"/>
              </a:rPr>
              <a:t>    一种方法是否属于“主要是生物学的方法”，取决于在该方法中人的技术介入程度。如果人的技术介入对该方法所要达到的目的或者效果起了主要的控制作用或者决定性作用，则这种方法不属于“主要是生物学的方法”。例如，采用辐照饲养法生产高产牛奶的乳牛的方法；改进饲养方法生产瘦肉型猪的方法等属于可被授予发明专利权的客体。</a:t>
            </a:r>
          </a:p>
          <a:p>
            <a:endParaRPr lang="zh-CN" altLang="en-US" dirty="0"/>
          </a:p>
        </p:txBody>
      </p:sp>
    </p:spTree>
    <p:extLst>
      <p:ext uri="{BB962C8B-B14F-4D97-AF65-F5344CB8AC3E}">
        <p14:creationId xmlns:p14="http://schemas.microsoft.com/office/powerpoint/2010/main" val="148856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37E53D-EC22-4EBB-B988-CC4AAD99263F}"/>
              </a:ext>
            </a:extLst>
          </p:cNvPr>
          <p:cNvSpPr>
            <a:spLocks noGrp="1"/>
          </p:cNvSpPr>
          <p:nvPr>
            <p:ph idx="1"/>
          </p:nvPr>
        </p:nvSpPr>
        <p:spPr>
          <a:xfrm>
            <a:off x="1535838" y="1413434"/>
            <a:ext cx="10001098" cy="4348174"/>
          </a:xfrm>
        </p:spPr>
        <p:txBody>
          <a:bodyPr>
            <a:normAutofit/>
          </a:bodyPr>
          <a:lstStyle/>
          <a:p>
            <a:r>
              <a:rPr lang="zh-CN" altLang="en-US" sz="2200" dirty="0">
                <a:latin typeface="SimHei" panose="02010609060101010101" pitchFamily="49" charset="-122"/>
                <a:ea typeface="SimHei" panose="02010609060101010101" pitchFamily="49" charset="-122"/>
              </a:rPr>
              <a:t>    （六）原子核变换方法以及用原子核变换方法获得的物质不能被授予专利权</a:t>
            </a:r>
          </a:p>
          <a:p>
            <a:r>
              <a:rPr lang="zh-CN" altLang="en-US" sz="2200" dirty="0">
                <a:latin typeface="SimHei" panose="02010609060101010101" pitchFamily="49" charset="-122"/>
                <a:ea typeface="SimHei" panose="02010609060101010101" pitchFamily="49" charset="-122"/>
              </a:rPr>
              <a:t>    原子核变换方法以及用该方法所获得的物质关系到国家的经济、国防、科研和公共生活的重大利益，不宜为单位或私人垄断，因此不能被授予专利权。</a:t>
            </a:r>
          </a:p>
          <a:p>
            <a:r>
              <a:rPr lang="zh-CN" altLang="en-US" sz="2200" dirty="0">
                <a:latin typeface="SimHei" panose="02010609060101010101" pitchFamily="49" charset="-122"/>
                <a:ea typeface="SimHei" panose="02010609060101010101" pitchFamily="49" charset="-122"/>
              </a:rPr>
              <a:t>    用原子核变换方法所获得的物质，主要是指用加速器、反应堆以及其他核反应装置生产、制造的各种放射性同位素，这些同位素不能被授予发明专利权。</a:t>
            </a:r>
          </a:p>
          <a:p>
            <a:r>
              <a:rPr lang="zh-CN" altLang="en-US" sz="2200" dirty="0">
                <a:latin typeface="SimHei" panose="02010609060101010101" pitchFamily="49" charset="-122"/>
                <a:ea typeface="SimHei" panose="02010609060101010101" pitchFamily="49" charset="-122"/>
              </a:rPr>
              <a:t>    但是这些同位素的用途以及使用的仪器、设备属于可被授予专利权的客体。</a:t>
            </a:r>
          </a:p>
          <a:p>
            <a:endParaRPr lang="zh-CN" altLang="en-US" dirty="0"/>
          </a:p>
        </p:txBody>
      </p:sp>
    </p:spTree>
    <p:extLst>
      <p:ext uri="{BB962C8B-B14F-4D97-AF65-F5344CB8AC3E}">
        <p14:creationId xmlns:p14="http://schemas.microsoft.com/office/powerpoint/2010/main" val="3301477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4266599-DF1B-40B1-A098-11186417B66E}"/>
              </a:ext>
            </a:extLst>
          </p:cNvPr>
          <p:cNvSpPr>
            <a:spLocks noGrp="1"/>
          </p:cNvSpPr>
          <p:nvPr>
            <p:ph idx="1"/>
          </p:nvPr>
        </p:nvSpPr>
        <p:spPr>
          <a:xfrm>
            <a:off x="1526959" y="962897"/>
            <a:ext cx="10294061" cy="4132886"/>
          </a:xfrm>
        </p:spPr>
        <p:txBody>
          <a:bodyPr>
            <a:normAutofit fontScale="85000" lnSpcReduction="20000"/>
          </a:bodyPr>
          <a:lstStyle/>
          <a:p>
            <a:r>
              <a:rPr lang="zh-CN" altLang="en-US" sz="2600" dirty="0">
                <a:latin typeface="SimHei" panose="02010609060101010101" pitchFamily="49" charset="-122"/>
                <a:ea typeface="SimHei" panose="02010609060101010101" pitchFamily="49" charset="-122"/>
              </a:rPr>
              <a:t>    （七）依赖违法获取或者利用的遗传资源而完成的发明创造，不授予专利权。</a:t>
            </a:r>
          </a:p>
          <a:p>
            <a:r>
              <a:rPr lang="zh-CN" altLang="en-US" sz="2600" dirty="0">
                <a:latin typeface="SimHei" panose="02010609060101010101" pitchFamily="49" charset="-122"/>
                <a:ea typeface="SimHei" panose="02010609060101010101" pitchFamily="49" charset="-122"/>
              </a:rPr>
              <a:t>    遗传资源指取自人体、动物、植物或微生物等含有遗传功能单位并具有实际或潜在价值的材料；所谓依赖该遗传资源完成的发明创造是指利用了遗传资源的遗传功能完成的发明创造。遗传功能单位是指生物体的基因或者具有遗传功能的</a:t>
            </a:r>
            <a:r>
              <a:rPr lang="en-US" altLang="zh-CN" sz="2600" dirty="0">
                <a:latin typeface="SimHei" panose="02010609060101010101" pitchFamily="49" charset="-122"/>
                <a:ea typeface="SimHei" panose="02010609060101010101" pitchFamily="49" charset="-122"/>
              </a:rPr>
              <a:t>DNA</a:t>
            </a:r>
            <a:r>
              <a:rPr lang="zh-CN" altLang="en-US" sz="2600" dirty="0">
                <a:latin typeface="SimHei" panose="02010609060101010101" pitchFamily="49" charset="-122"/>
                <a:ea typeface="SimHei" panose="02010609060101010101" pitchFamily="49" charset="-122"/>
              </a:rPr>
              <a:t>或者</a:t>
            </a:r>
            <a:r>
              <a:rPr lang="en-US" altLang="zh-CN" sz="2600" dirty="0">
                <a:latin typeface="Times New Roman" panose="02020603050405020304" pitchFamily="18" charset="0"/>
                <a:ea typeface="SimHei" panose="02010609060101010101" pitchFamily="49" charset="-122"/>
                <a:cs typeface="Times New Roman" panose="02020603050405020304" pitchFamily="18" charset="0"/>
              </a:rPr>
              <a:t>RNA</a:t>
            </a:r>
            <a:r>
              <a:rPr lang="zh-CN" altLang="en-US" sz="2600" dirty="0">
                <a:latin typeface="SimHei" panose="02010609060101010101" pitchFamily="49" charset="-122"/>
                <a:ea typeface="SimHei" panose="02010609060101010101" pitchFamily="49" charset="-122"/>
              </a:rPr>
              <a:t>片段。</a:t>
            </a:r>
          </a:p>
          <a:p>
            <a:r>
              <a:rPr lang="zh-CN" altLang="en-US" sz="2600" dirty="0">
                <a:latin typeface="SimHei" panose="02010609060101010101" pitchFamily="49" charset="-122"/>
                <a:ea typeface="SimHei" panose="02010609060101010101" pitchFamily="49" charset="-122"/>
              </a:rPr>
              <a:t>    取自人体、动物、植物或者微生物等含有遗传功能单位的材料，是指遗传功能单位的载体，既包括整个生物体，也包括生物体的某些部分，例如器官、组织、血液、体液、细胞、基因组、基因、</a:t>
            </a:r>
            <a:r>
              <a:rPr lang="en-US" altLang="zh-CN" sz="2600" dirty="0">
                <a:latin typeface="SimHei" panose="02010609060101010101" pitchFamily="49" charset="-122"/>
                <a:ea typeface="SimHei" panose="02010609060101010101" pitchFamily="49" charset="-122"/>
              </a:rPr>
              <a:t>DNA</a:t>
            </a:r>
            <a:r>
              <a:rPr lang="zh-CN" altLang="en-US" sz="2600" dirty="0">
                <a:latin typeface="SimHei" panose="02010609060101010101" pitchFamily="49" charset="-122"/>
                <a:ea typeface="SimHei" panose="02010609060101010101" pitchFamily="49" charset="-122"/>
              </a:rPr>
              <a:t>或者</a:t>
            </a:r>
            <a:r>
              <a:rPr lang="en-US" altLang="zh-CN" sz="2600" dirty="0">
                <a:latin typeface="SimHei" panose="02010609060101010101" pitchFamily="49" charset="-122"/>
                <a:ea typeface="SimHei" panose="02010609060101010101" pitchFamily="49" charset="-122"/>
              </a:rPr>
              <a:t>RNA</a:t>
            </a:r>
            <a:r>
              <a:rPr lang="zh-CN" altLang="en-US" sz="2600" dirty="0">
                <a:latin typeface="SimHei" panose="02010609060101010101" pitchFamily="49" charset="-122"/>
                <a:ea typeface="SimHei" panose="02010609060101010101" pitchFamily="49" charset="-122"/>
              </a:rPr>
              <a:t>片段等。</a:t>
            </a:r>
          </a:p>
          <a:p>
            <a:r>
              <a:rPr lang="zh-CN" altLang="en-US" sz="2600" dirty="0">
                <a:latin typeface="SimHei" panose="02010609060101010101" pitchFamily="49" charset="-122"/>
                <a:ea typeface="SimHei" panose="02010609060101010101" pitchFamily="49" charset="-122"/>
              </a:rPr>
              <a:t>    发明创造利用了遗传资源的遗传功能是指对遗传功能单位进行分离、分析、处理等，以完成发明创造，实现其遗传资源的价值。</a:t>
            </a:r>
          </a:p>
          <a:p>
            <a:endParaRPr lang="zh-CN" altLang="en-US" dirty="0"/>
          </a:p>
        </p:txBody>
      </p:sp>
    </p:spTree>
    <p:extLst>
      <p:ext uri="{BB962C8B-B14F-4D97-AF65-F5344CB8AC3E}">
        <p14:creationId xmlns:p14="http://schemas.microsoft.com/office/powerpoint/2010/main" val="3915941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57250" y="1520190"/>
            <a:ext cx="10835640" cy="2241233"/>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a:t>
            </a:r>
            <a:r>
              <a:rPr lang="zh-CN" altLang="en-US" sz="6000" dirty="0"/>
              <a:t>九</a:t>
            </a:r>
            <a:r>
              <a:rPr lang="zh-CN" altLang="en-US" sz="6000" dirty="0">
                <a:solidFill>
                  <a:schemeClr val="bg1"/>
                </a:solidFill>
                <a:latin typeface="华文中宋" panose="02010600040101010101" pitchFamily="2" charset="-122"/>
                <a:ea typeface="华文中宋" panose="02010600040101010101" pitchFamily="2" charset="-122"/>
              </a:rPr>
              <a:t>章 </a:t>
            </a:r>
            <a:r>
              <a:rPr lang="zh-CN" altLang="zh-CN" sz="6000" b="1" dirty="0"/>
              <a:t>专利权取得的实质条件</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8667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SimHei" panose="02010609060101010101" pitchFamily="49" charset="-122"/>
                <a:ea typeface="SimHei" panose="02010609060101010101" pitchFamily="49" charset="-122"/>
              </a:rPr>
              <a:t>目录</a:t>
            </a:r>
          </a:p>
        </p:txBody>
      </p:sp>
      <p:grpSp>
        <p:nvGrpSpPr>
          <p:cNvPr id="19" name="组合 18">
            <a:extLst>
              <a:ext uri="{FF2B5EF4-FFF2-40B4-BE49-F238E27FC236}">
                <a16:creationId xmlns:a16="http://schemas.microsoft.com/office/drawing/2014/main" id="{A0B7F019-4B15-7149-974D-7A026DA3C2B9}"/>
              </a:ext>
            </a:extLst>
          </p:cNvPr>
          <p:cNvGrpSpPr/>
          <p:nvPr/>
        </p:nvGrpSpPr>
        <p:grpSpPr>
          <a:xfrm>
            <a:off x="2355274" y="1928774"/>
            <a:ext cx="7481451" cy="1152157"/>
            <a:chOff x="2419938" y="1814747"/>
            <a:chExt cx="7481451" cy="1152157"/>
          </a:xfrm>
        </p:grpSpPr>
        <p:grpSp>
          <p:nvGrpSpPr>
            <p:cNvPr id="20" name="组合 19">
              <a:extLst>
                <a:ext uri="{FF2B5EF4-FFF2-40B4-BE49-F238E27FC236}">
                  <a16:creationId xmlns:a16="http://schemas.microsoft.com/office/drawing/2014/main" id="{0E368B7D-1C0B-EA40-A209-536BA5DF4734}"/>
                </a:ext>
              </a:extLst>
            </p:cNvPr>
            <p:cNvGrpSpPr/>
            <p:nvPr/>
          </p:nvGrpSpPr>
          <p:grpSpPr>
            <a:xfrm>
              <a:off x="2419938" y="1814747"/>
              <a:ext cx="7481451" cy="500384"/>
              <a:chOff x="2419938" y="1814747"/>
              <a:chExt cx="7481451" cy="500384"/>
            </a:xfrm>
          </p:grpSpPr>
          <p:sp>
            <p:nvSpPr>
              <p:cNvPr id="42" name="圆角矩形 41">
                <a:extLst>
                  <a:ext uri="{FF2B5EF4-FFF2-40B4-BE49-F238E27FC236}">
                    <a16:creationId xmlns:a16="http://schemas.microsoft.com/office/drawing/2014/main" id="{7C16ABC7-9499-CC48-B805-0960EABA23DA}"/>
                  </a:ext>
                </a:extLst>
              </p:cNvPr>
              <p:cNvSpPr/>
              <p:nvPr/>
            </p:nvSpPr>
            <p:spPr>
              <a:xfrm>
                <a:off x="8719133" y="1814747"/>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 name="组合 42">
                <a:extLst>
                  <a:ext uri="{FF2B5EF4-FFF2-40B4-BE49-F238E27FC236}">
                    <a16:creationId xmlns:a16="http://schemas.microsoft.com/office/drawing/2014/main" id="{D1C9DA1D-663F-5845-B3D9-9AE4CA4ED059}"/>
                  </a:ext>
                </a:extLst>
              </p:cNvPr>
              <p:cNvGrpSpPr/>
              <p:nvPr/>
            </p:nvGrpSpPr>
            <p:grpSpPr>
              <a:xfrm>
                <a:off x="2419938" y="1819177"/>
                <a:ext cx="6373086" cy="495954"/>
                <a:chOff x="3870041" y="1794664"/>
                <a:chExt cx="6373086" cy="495954"/>
              </a:xfrm>
            </p:grpSpPr>
            <p:sp>
              <p:nvSpPr>
                <p:cNvPr id="44" name="圆角矩形 43">
                  <a:extLst>
                    <a:ext uri="{FF2B5EF4-FFF2-40B4-BE49-F238E27FC236}">
                      <a16:creationId xmlns:a16="http://schemas.microsoft.com/office/drawing/2014/main" id="{84BE8DC7-D52E-124B-AF0A-6705D38C0AF7}"/>
                    </a:ext>
                  </a:extLst>
                </p:cNvPr>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5" name="矩形 44">
                  <a:extLst>
                    <a:ext uri="{FF2B5EF4-FFF2-40B4-BE49-F238E27FC236}">
                      <a16:creationId xmlns:a16="http://schemas.microsoft.com/office/drawing/2014/main" id="{D6DAF983-E128-8848-AFBB-FACF33B47FD6}"/>
                    </a:ext>
                  </a:extLst>
                </p:cNvPr>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A364FC2A-FD2C-1B4A-9B6D-8FAA1841E7BE}"/>
                    </a:ext>
                  </a:extLst>
                </p:cNvPr>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发明与实用新型专利权的取得条件 </a:t>
                  </a:r>
                </a:p>
              </p:txBody>
            </p:sp>
          </p:grpSp>
        </p:grpSp>
        <p:sp>
          <p:nvSpPr>
            <p:cNvPr id="21" name="文本框 20">
              <a:extLst>
                <a:ext uri="{FF2B5EF4-FFF2-40B4-BE49-F238E27FC236}">
                  <a16:creationId xmlns:a16="http://schemas.microsoft.com/office/drawing/2014/main" id="{5EF740AC-860E-0C45-8325-C43F0F5E21D1}"/>
                </a:ext>
              </a:extLst>
            </p:cNvPr>
            <p:cNvSpPr txBox="1"/>
            <p:nvPr/>
          </p:nvSpPr>
          <p:spPr>
            <a:xfrm>
              <a:off x="2500311" y="183774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0A2741C6-2A98-404F-AB24-B547D041701D}"/>
                </a:ext>
              </a:extLst>
            </p:cNvPr>
            <p:cNvGrpSpPr/>
            <p:nvPr/>
          </p:nvGrpSpPr>
          <p:grpSpPr>
            <a:xfrm>
              <a:off x="2419938" y="2451046"/>
              <a:ext cx="7479474" cy="515858"/>
              <a:chOff x="2419938" y="2451046"/>
              <a:chExt cx="7479474" cy="515858"/>
            </a:xfrm>
          </p:grpSpPr>
          <p:grpSp>
            <p:nvGrpSpPr>
              <p:cNvPr id="28" name="组合 27">
                <a:extLst>
                  <a:ext uri="{FF2B5EF4-FFF2-40B4-BE49-F238E27FC236}">
                    <a16:creationId xmlns:a16="http://schemas.microsoft.com/office/drawing/2014/main" id="{A48175D1-C05F-554A-980A-D64F15EFE9B4}"/>
                  </a:ext>
                </a:extLst>
              </p:cNvPr>
              <p:cNvGrpSpPr/>
              <p:nvPr/>
            </p:nvGrpSpPr>
            <p:grpSpPr>
              <a:xfrm>
                <a:off x="2419938" y="2463513"/>
                <a:ext cx="7479474" cy="503391"/>
                <a:chOff x="2419938" y="2463513"/>
                <a:chExt cx="7479474" cy="503391"/>
              </a:xfrm>
            </p:grpSpPr>
            <p:sp>
              <p:nvSpPr>
                <p:cNvPr id="37" name="圆角矩形 36">
                  <a:extLst>
                    <a:ext uri="{FF2B5EF4-FFF2-40B4-BE49-F238E27FC236}">
                      <a16:creationId xmlns:a16="http://schemas.microsoft.com/office/drawing/2014/main" id="{42040A4A-19E7-B947-9206-4D886EB43CD2}"/>
                    </a:ext>
                  </a:extLst>
                </p:cNvPr>
                <p:cNvSpPr/>
                <p:nvPr/>
              </p:nvSpPr>
              <p:spPr>
                <a:xfrm>
                  <a:off x="8717156" y="2463513"/>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a:extLst>
                    <a:ext uri="{FF2B5EF4-FFF2-40B4-BE49-F238E27FC236}">
                      <a16:creationId xmlns:a16="http://schemas.microsoft.com/office/drawing/2014/main" id="{B8158B3F-FD66-CB43-9DAA-8E14E59031AA}"/>
                    </a:ext>
                  </a:extLst>
                </p:cNvPr>
                <p:cNvGrpSpPr/>
                <p:nvPr/>
              </p:nvGrpSpPr>
              <p:grpSpPr>
                <a:xfrm>
                  <a:off x="2419938" y="2467942"/>
                  <a:ext cx="6371109" cy="498962"/>
                  <a:chOff x="3870041" y="1162088"/>
                  <a:chExt cx="6371109" cy="498962"/>
                </a:xfrm>
              </p:grpSpPr>
              <p:sp>
                <p:nvSpPr>
                  <p:cNvPr id="39" name="圆角矩形 38">
                    <a:extLst>
                      <a:ext uri="{FF2B5EF4-FFF2-40B4-BE49-F238E27FC236}">
                        <a16:creationId xmlns:a16="http://schemas.microsoft.com/office/drawing/2014/main" id="{2A3AA063-9F6C-624A-AAE9-BCFDEDFA3366}"/>
                      </a:ext>
                    </a:extLst>
                  </p:cNvPr>
                  <p:cNvSpPr/>
                  <p:nvPr/>
                </p:nvSpPr>
                <p:spPr>
                  <a:xfrm>
                    <a:off x="3870041" y="1173692"/>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a:extLst>
                      <a:ext uri="{FF2B5EF4-FFF2-40B4-BE49-F238E27FC236}">
                        <a16:creationId xmlns:a16="http://schemas.microsoft.com/office/drawing/2014/main" id="{EB241112-7ACF-3840-AFCA-C6091604F966}"/>
                      </a:ext>
                    </a:extLst>
                  </p:cNvPr>
                  <p:cNvSpPr/>
                  <p:nvPr/>
                </p:nvSpPr>
                <p:spPr>
                  <a:xfrm>
                    <a:off x="4744539" y="1173692"/>
                    <a:ext cx="310320"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5B997CA6-8769-2A41-9505-2159937DE101}"/>
                      </a:ext>
                    </a:extLst>
                  </p:cNvPr>
                  <p:cNvSpPr/>
                  <p:nvPr/>
                </p:nvSpPr>
                <p:spPr>
                  <a:xfrm>
                    <a:off x="5161154" y="116208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SimHei" panose="02010609060101010101" pitchFamily="49" charset="-122"/>
                        <a:ea typeface="SimHei" panose="02010609060101010101" pitchFamily="49" charset="-122"/>
                      </a:rPr>
                      <a:t>外观设计专利权的取得条件 </a:t>
                    </a:r>
                  </a:p>
                </p:txBody>
              </p:sp>
            </p:grpSp>
          </p:grpSp>
          <p:sp>
            <p:nvSpPr>
              <p:cNvPr id="29" name="文本框 28">
                <a:extLst>
                  <a:ext uri="{FF2B5EF4-FFF2-40B4-BE49-F238E27FC236}">
                    <a16:creationId xmlns:a16="http://schemas.microsoft.com/office/drawing/2014/main" id="{98483F92-96BC-ED4C-8BBE-5F3DCDBCF914}"/>
                  </a:ext>
                </a:extLst>
              </p:cNvPr>
              <p:cNvSpPr txBox="1"/>
              <p:nvPr/>
            </p:nvSpPr>
            <p:spPr>
              <a:xfrm>
                <a:off x="2456667" y="2451046"/>
                <a:ext cx="1182255"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endParaRPr lang="zh-CN" altLang="en-US" sz="2000" b="1" dirty="0">
                  <a:solidFill>
                    <a:schemeClr val="bg1"/>
                  </a:solidFill>
                  <a:latin typeface="SimHei" panose="02010609060101010101" pitchFamily="49" charset="-122"/>
                  <a:ea typeface="SimHei" panose="02010609060101010101" pitchFamily="49" charset="-122"/>
                </a:endParaRPr>
              </a:p>
            </p:txBody>
          </p:sp>
        </p:grpSp>
      </p:grpSp>
    </p:spTree>
    <p:extLst>
      <p:ext uri="{BB962C8B-B14F-4D97-AF65-F5344CB8AC3E}">
        <p14:creationId xmlns:p14="http://schemas.microsoft.com/office/powerpoint/2010/main" val="1524774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0954327" cy="4985472"/>
          </a:xfrm>
        </p:spPr>
        <p:txBody>
          <a:bodyPr>
            <a:normAutofit/>
          </a:bodyPr>
          <a:lstStyle/>
          <a:p>
            <a:pPr>
              <a:lnSpc>
                <a:spcPct val="150000"/>
              </a:lnSpc>
            </a:pPr>
            <a:endParaRPr lang="en-US" altLang="zh-CN" sz="2400" dirty="0">
              <a:latin typeface="SimHei" panose="02010609060101010101" pitchFamily="49" charset="-122"/>
              <a:ea typeface="SimHei" panose="02010609060101010101" pitchFamily="49" charset="-122"/>
            </a:endParaRPr>
          </a:p>
          <a:p>
            <a:pPr marL="514350" indent="-514350">
              <a:lnSpc>
                <a:spcPct val="150000"/>
              </a:lnSpc>
              <a:buAutoNum type="arabicPeriod"/>
            </a:pPr>
            <a:r>
              <a:rPr lang="zh-CN" altLang="en-US" sz="2400" dirty="0">
                <a:latin typeface="SimHei" panose="02010609060101010101" pitchFamily="49" charset="-122"/>
                <a:ea typeface="SimHei" panose="02010609060101010101" pitchFamily="49" charset="-122"/>
              </a:rPr>
              <a:t>本章教学目的：介绍发明、实用新型与外观设计权利取得的条件</a:t>
            </a:r>
            <a:endParaRPr lang="en-US" altLang="zh-CN" sz="2400" dirty="0">
              <a:latin typeface="SimHei" panose="02010609060101010101" pitchFamily="49" charset="-122"/>
              <a:ea typeface="SimHei" panose="02010609060101010101" pitchFamily="49" charset="-122"/>
            </a:endParaRPr>
          </a:p>
          <a:p>
            <a:pPr marL="514350" indent="-514350">
              <a:lnSpc>
                <a:spcPct val="150000"/>
              </a:lnSpc>
              <a:buAutoNum type="arabicPeriod"/>
            </a:pPr>
            <a:r>
              <a:rPr lang="zh-CN" altLang="en-US" sz="2400" dirty="0">
                <a:latin typeface="SimHei" panose="02010609060101010101" pitchFamily="49" charset="-122"/>
                <a:ea typeface="SimHei" panose="02010609060101010101" pitchFamily="49" charset="-122"/>
              </a:rPr>
              <a:t>本章教学要求：理解发明、实用新型与外观设计权利取得条件的构成要件与判断标准</a:t>
            </a:r>
            <a:endParaRPr lang="en-US" altLang="zh-CN" sz="2400" dirty="0">
              <a:latin typeface="SimHei" panose="02010609060101010101" pitchFamily="49" charset="-122"/>
              <a:ea typeface="SimHei" panose="02010609060101010101" pitchFamily="49" charset="-122"/>
            </a:endParaRPr>
          </a:p>
          <a:p>
            <a:pPr marL="514350" indent="-514350">
              <a:lnSpc>
                <a:spcPct val="150000"/>
              </a:lnSpc>
              <a:buAutoNum type="arabicPeriod"/>
            </a:pPr>
            <a:r>
              <a:rPr lang="zh-CN" altLang="en-US" sz="2400" dirty="0">
                <a:latin typeface="SimHei" panose="02010609060101010101" pitchFamily="49" charset="-122"/>
                <a:ea typeface="SimHei" panose="02010609060101010101" pitchFamily="49" charset="-122"/>
              </a:rPr>
              <a:t>本章教学重点、难点：了解实用性、新颖性与创造性的含义，尤其是新颖性与创造性的联系与区别；理解发明、实用新型授权条件与外观设计授权条件的不同</a:t>
            </a:r>
            <a:endParaRPr lang="zh-CN" altLang="zh-CN" sz="2400" dirty="0">
              <a:latin typeface="SimHei" panose="02010609060101010101" pitchFamily="49" charset="-122"/>
              <a:ea typeface="SimHei" panose="02010609060101010101" pitchFamily="49" charset="-122"/>
            </a:endParaRPr>
          </a:p>
          <a:p>
            <a:endParaRPr lang="zh-CN" altLang="en-US" sz="24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1284431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37399" y="1360282"/>
            <a:ext cx="8817996" cy="4154984"/>
          </a:xfrm>
          <a:prstGeom prst="rect">
            <a:avLst/>
          </a:prstGeom>
          <a:noFill/>
        </p:spPr>
        <p:txBody>
          <a:bodyPr wrap="square" rtlCol="0">
            <a:spAutoFit/>
          </a:bodyPr>
          <a:lstStyle/>
          <a:p>
            <a:pPr hangingPunct="0"/>
            <a:r>
              <a:rPr lang="zh-CN" altLang="zh-CN" sz="2400" b="1" dirty="0">
                <a:latin typeface="SimHei" panose="02010609060101010101" pitchFamily="49" charset="-122"/>
                <a:ea typeface="SimHei" panose="02010609060101010101" pitchFamily="49" charset="-122"/>
              </a:rPr>
              <a:t>（一）实用性的概念</a:t>
            </a:r>
            <a:endParaRPr lang="en-US" altLang="zh-CN" sz="2400" b="1" dirty="0">
              <a:latin typeface="SimHei" panose="02010609060101010101" pitchFamily="49" charset="-122"/>
              <a:ea typeface="SimHei" panose="02010609060101010101" pitchFamily="49" charset="-122"/>
            </a:endParaRPr>
          </a:p>
          <a:p>
            <a:pPr algn="just" hangingPunct="0"/>
            <a:r>
              <a:rPr lang="zh-CN" altLang="en-US" sz="2000" dirty="0">
                <a:latin typeface="SimHei" panose="02010609060101010101" pitchFamily="49" charset="-122"/>
                <a:ea typeface="SimHei" panose="02010609060101010101" pitchFamily="49" charset="-122"/>
              </a:rPr>
              <a:t>    </a:t>
            </a:r>
            <a:r>
              <a:rPr lang="zh-CN" altLang="en-US" sz="2400" dirty="0">
                <a:latin typeface="SimHei" panose="02010609060101010101" pitchFamily="49" charset="-122"/>
                <a:ea typeface="SimHei" panose="02010609060101010101" pitchFamily="49" charset="-122"/>
              </a:rPr>
              <a:t>实用性，是指发明或者实用新型申请的主题必须能够在产业上制造或者使用，并且能够产生积极效果。</a:t>
            </a:r>
          </a:p>
          <a:p>
            <a:pPr algn="just" hangingPunct="0"/>
            <a:r>
              <a:rPr lang="zh-CN" altLang="en-US" sz="2400" dirty="0">
                <a:latin typeface="SimHei" panose="02010609060101010101" pitchFamily="49" charset="-122"/>
                <a:ea typeface="SimHei" panose="02010609060101010101" pitchFamily="49" charset="-122"/>
              </a:rPr>
              <a:t>　　授予专利权的发明或者实用新型，必须是能够解决技术问题，并且能够应用的发明或者实用新型。换句话说，如果申请的是一种产品（包括发明和实用新型），那么该产品必须在产业中能够制造，并且能够解决技术问题；如果申请的是一种方法（仅限发明），那么这种方法必须在产业中能够使用，并且能够解决技术问题。只有满足上述条件的产品或者方法专利申请才可能被授予专利权。</a:t>
            </a:r>
            <a:endParaRPr lang="en-US" altLang="zh-CN" sz="2400" dirty="0">
              <a:latin typeface="SimHei" panose="02010609060101010101" pitchFamily="49" charset="-122"/>
              <a:ea typeface="SimHei" panose="02010609060101010101" pitchFamily="49" charset="-122"/>
            </a:endParaRPr>
          </a:p>
          <a:p>
            <a:pPr algn="just" hangingPunct="0"/>
            <a:r>
              <a:rPr lang="zh-CN" altLang="en-US" sz="2400" dirty="0">
                <a:latin typeface="SimHei" panose="02010609060101010101" pitchFamily="49" charset="-122"/>
                <a:ea typeface="SimHei" panose="02010609060101010101" pitchFamily="49" charset="-122"/>
              </a:rPr>
              <a:t>　</a:t>
            </a:r>
            <a:endParaRPr lang="en-US" altLang="zh-CN" sz="2400" dirty="0">
              <a:latin typeface="SimHei" panose="02010609060101010101" pitchFamily="49" charset="-122"/>
              <a:ea typeface="SimHei" panose="02010609060101010101" pitchFamily="49" charset="-122"/>
            </a:endParaRPr>
          </a:p>
        </p:txBody>
      </p:sp>
      <p:sp>
        <p:nvSpPr>
          <p:cNvPr id="7" name="矩形 6"/>
          <p:cNvSpPr/>
          <p:nvPr/>
        </p:nvSpPr>
        <p:spPr>
          <a:xfrm>
            <a:off x="1282198" y="89574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一、实用性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57830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2767C96-1088-8E56-DD80-0185FBC7BC2D}"/>
              </a:ext>
            </a:extLst>
          </p:cNvPr>
          <p:cNvSpPr>
            <a:spLocks noGrp="1"/>
          </p:cNvSpPr>
          <p:nvPr>
            <p:ph idx="1"/>
          </p:nvPr>
        </p:nvSpPr>
        <p:spPr/>
        <p:txBody>
          <a:bodyPr/>
          <a:lstStyle/>
          <a:p>
            <a:r>
              <a:rPr lang="zh-CN" altLang="en-US" sz="2400" dirty="0"/>
              <a:t>       在产业上能够制造或者使用的技术方案，是指符合自然规律、具有技术特征的任何可实施的技术方案。这些方案并不一定意味着使用机器设备，或者制造一种物品，还可以包括例如驱雾的方法，或者将能量由一种形式转换成另一种形式的方法。</a:t>
            </a:r>
          </a:p>
          <a:p>
            <a:r>
              <a:rPr lang="zh-CN" altLang="en-US" sz="2400" dirty="0"/>
              <a:t>　　能够产生积极效果，是指发明或者实用新型专利申请在提出申请之日，其产生的经济、技术和社会的效果是所属技术领域的技术人员可以预料到的。这些效果应当是积极的和有益的。</a:t>
            </a:r>
          </a:p>
          <a:p>
            <a:endParaRPr lang="zh-CN" altLang="en-US" dirty="0"/>
          </a:p>
        </p:txBody>
      </p:sp>
    </p:spTree>
    <p:extLst>
      <p:ext uri="{BB962C8B-B14F-4D97-AF65-F5344CB8AC3E}">
        <p14:creationId xmlns:p14="http://schemas.microsoft.com/office/powerpoint/2010/main" val="28068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B413F9D-5B9D-EE47-E716-36552E3743AC}"/>
              </a:ext>
            </a:extLst>
          </p:cNvPr>
          <p:cNvSpPr>
            <a:spLocks noGrp="1"/>
          </p:cNvSpPr>
          <p:nvPr>
            <p:ph idx="1"/>
          </p:nvPr>
        </p:nvSpPr>
        <p:spPr>
          <a:xfrm>
            <a:off x="1359673" y="936264"/>
            <a:ext cx="10316857" cy="5559952"/>
          </a:xfrm>
        </p:spPr>
        <p:txBody>
          <a:bodyPr>
            <a:normAutofit fontScale="55000" lnSpcReduction="20000"/>
          </a:bodyPr>
          <a:lstStyle/>
          <a:p>
            <a:r>
              <a:rPr lang="zh-CN" altLang="en-US" dirty="0"/>
              <a:t>    （二）实用性的审查</a:t>
            </a:r>
            <a:endParaRPr lang="en-US" altLang="zh-CN" dirty="0"/>
          </a:p>
          <a:p>
            <a:r>
              <a:rPr lang="zh-CN" altLang="en-US" dirty="0"/>
              <a:t>       专利法第二十二条第四款所说的“能够制造或者使用”是指发明或者实用新型的技术方案具有在产业中被制造或使用的可能性。满足实用性要求的技术方案不能违背自然规律并且应当具有再现性。因不能制造或者使用而不具备实用性是由技术方案本身固有的缺陷引起的，与说明书公开的程度无关。</a:t>
            </a:r>
            <a:endParaRPr lang="en-US" altLang="zh-CN" dirty="0"/>
          </a:p>
          <a:p>
            <a:r>
              <a:rPr lang="zh-CN" altLang="en-US" dirty="0"/>
              <a:t>       不具备实用性的几种主要情形：</a:t>
            </a:r>
            <a:endParaRPr lang="en-US" altLang="zh-CN" dirty="0"/>
          </a:p>
          <a:p>
            <a:r>
              <a:rPr lang="en-US" altLang="zh-CN" dirty="0"/>
              <a:t>       1.</a:t>
            </a:r>
            <a:r>
              <a:rPr lang="zh-CN" altLang="en-US" dirty="0"/>
              <a:t>无再现性。再现性，是指所属技术领域的技术人员，根据公开的技术内容，能够重复实施专利申请中为解决技术问题所采用的技术方案。这种重复实施不得依赖任何随机的因素，并且实施结果应该是相同的。</a:t>
            </a:r>
            <a:endParaRPr lang="en-US" altLang="zh-CN" dirty="0"/>
          </a:p>
          <a:p>
            <a:r>
              <a:rPr lang="en-US" altLang="zh-CN" dirty="0"/>
              <a:t>       2.</a:t>
            </a:r>
            <a:r>
              <a:rPr lang="zh-CN" altLang="en-US" dirty="0"/>
              <a:t>违背自然规律。违背自然规律的发明或者实用新型专利申请是不能实施的，因此，不具备实用性。</a:t>
            </a:r>
            <a:endParaRPr lang="en-US" altLang="zh-CN" dirty="0"/>
          </a:p>
          <a:p>
            <a:r>
              <a:rPr lang="zh-CN" altLang="en-US" dirty="0"/>
              <a:t>利用独一无二的自然条件的产品</a:t>
            </a:r>
          </a:p>
          <a:p>
            <a:r>
              <a:rPr lang="zh-CN" altLang="en-US" dirty="0"/>
              <a:t>　　</a:t>
            </a:r>
            <a:r>
              <a:rPr lang="en-US" altLang="zh-CN" dirty="0"/>
              <a:t>3.</a:t>
            </a:r>
            <a:r>
              <a:rPr lang="zh-CN" altLang="en-US" dirty="0"/>
              <a:t>具备实用性的发明或者实用新型专利申请不得是由自然条件限定的独一无二的产品。利用特定的自然条件建造的自始至终都是不可移动的唯一产品不具备实用性。</a:t>
            </a:r>
            <a:endParaRPr lang="en-US" altLang="zh-CN" dirty="0"/>
          </a:p>
          <a:p>
            <a:r>
              <a:rPr lang="zh-CN" altLang="en-US" dirty="0"/>
              <a:t>       </a:t>
            </a:r>
            <a:r>
              <a:rPr lang="en-US" altLang="zh-CN" dirty="0"/>
              <a:t>4.</a:t>
            </a:r>
            <a:r>
              <a:rPr lang="zh-CN" altLang="en-US" dirty="0"/>
              <a:t>人体或者动物体的非治疗目的的外科手术方法。由于是以有生命的人或者动物为实施对象，无法在产业上使用，因此不具备实用性，如为美容而实施的外科手术方法。</a:t>
            </a:r>
            <a:endParaRPr lang="en-US" altLang="zh-CN" dirty="0"/>
          </a:p>
          <a:p>
            <a:r>
              <a:rPr lang="en-US" altLang="zh-CN" dirty="0"/>
              <a:t>       5.</a:t>
            </a:r>
            <a:r>
              <a:rPr lang="zh-CN" altLang="en-US" dirty="0"/>
              <a:t>测量人体或者动物体在极限情况下的生理参数的方法。测量人体或动物体在极限情况下的生理参数需要将被测对象置于极限环境中，这会对人或动物的生命构成威胁，不同的人或动物个体可以耐受的极限条件是不同的，需要有经验的测试人员根据被测对象的情况来确定其耐受的极限条件，因此这类方法无法在产业上使用，不具备实用性。</a:t>
            </a:r>
          </a:p>
        </p:txBody>
      </p:sp>
    </p:spTree>
    <p:extLst>
      <p:ext uri="{BB962C8B-B14F-4D97-AF65-F5344CB8AC3E}">
        <p14:creationId xmlns:p14="http://schemas.microsoft.com/office/powerpoint/2010/main" val="428140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8836" y="1267249"/>
            <a:ext cx="10954327" cy="4985472"/>
          </a:xfrm>
        </p:spPr>
        <p:txBody>
          <a:bodyPr>
            <a:normAutofit/>
          </a:bodyPr>
          <a:lstStyle/>
          <a:p>
            <a:pPr marL="514350" indent="-514350">
              <a:lnSpc>
                <a:spcPct val="150000"/>
              </a:lnSpc>
              <a:buAutoNum type="arabicPeriod"/>
            </a:pPr>
            <a:r>
              <a:rPr lang="zh-CN" altLang="en-US" sz="2600" b="1" dirty="0">
                <a:latin typeface="SimHei" panose="02010609060101010101" pitchFamily="49" charset="-122"/>
                <a:ea typeface="SimHei" panose="02010609060101010101" pitchFamily="49" charset="-122"/>
                <a:cs typeface="Times New Roman" panose="02020603050405020304" pitchFamily="18" charset="0"/>
              </a:rPr>
              <a:t>本章教学目的：</a:t>
            </a:r>
            <a:r>
              <a:rPr lang="zh-CN" altLang="en-US" sz="2600" dirty="0">
                <a:latin typeface="SimHei" panose="02010609060101010101" pitchFamily="49" charset="-122"/>
                <a:ea typeface="SimHei" panose="02010609060101010101" pitchFamily="49" charset="-122"/>
                <a:cs typeface="Times New Roman" panose="02020603050405020304" pitchFamily="18" charset="0"/>
              </a:rPr>
              <a:t>介绍包括发明、实用新型、外观设计在内的专利权对象的概念、特点；介绍专利法不予保护的对象。</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marL="514350" indent="-514350">
              <a:lnSpc>
                <a:spcPct val="150000"/>
              </a:lnSpc>
              <a:buAutoNum type="arabicPeriod"/>
            </a:pPr>
            <a:r>
              <a:rPr lang="zh-CN" altLang="en-US" sz="2600" b="1" dirty="0">
                <a:latin typeface="SimHei" panose="02010609060101010101" pitchFamily="49" charset="-122"/>
                <a:ea typeface="SimHei" panose="02010609060101010101" pitchFamily="49" charset="-122"/>
                <a:cs typeface="Times New Roman" panose="02020603050405020304" pitchFamily="18" charset="0"/>
              </a:rPr>
              <a:t>本章教学要求：</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掌握发明、实用新型、外观设计各自的概念、类型与特征。</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marL="514350" indent="-514350">
              <a:lnSpc>
                <a:spcPct val="150000"/>
              </a:lnSpc>
              <a:buAutoNum type="arabicPeriod"/>
            </a:pPr>
            <a:r>
              <a:rPr lang="zh-CN" altLang="en-US" sz="2600" b="1" dirty="0">
                <a:latin typeface="SimHei" panose="02010609060101010101" pitchFamily="49" charset="-122"/>
                <a:ea typeface="SimHei" panose="02010609060101010101" pitchFamily="49" charset="-122"/>
                <a:cs typeface="Times New Roman" panose="02020603050405020304" pitchFamily="18" charset="0"/>
              </a:rPr>
              <a:t>本章教学重点、难点：</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发明、实用新型、外观设计之间的区分与比较。</a:t>
            </a:r>
            <a:endParaRPr lang="zh-CN" altLang="zh-CN" sz="2600" dirty="0">
              <a:latin typeface="SimHei" panose="02010609060101010101" pitchFamily="49" charset="-122"/>
              <a:ea typeface="SimHei" panose="02010609060101010101" pitchFamily="49" charset="-122"/>
              <a:cs typeface="Times New Roman" panose="02020603050405020304" pitchFamily="18" charset="0"/>
            </a:endParaRPr>
          </a:p>
          <a:p>
            <a:endParaRPr lang="zh-CN" altLang="en-US" sz="2400" dirty="0"/>
          </a:p>
        </p:txBody>
      </p:sp>
      <p:sp>
        <p:nvSpPr>
          <p:cNvPr id="3" name="标题 2"/>
          <p:cNvSpPr>
            <a:spLocks noGrp="1"/>
          </p:cNvSpPr>
          <p:nvPr>
            <p:ph type="title"/>
          </p:nvPr>
        </p:nvSpPr>
        <p:spPr/>
        <p:txBody>
          <a:bodyPr/>
          <a:lstStyle/>
          <a:p>
            <a:r>
              <a:rPr lang="zh-CN" altLang="en-US" b="1" dirty="0"/>
              <a:t>本章导语</a:t>
            </a:r>
          </a:p>
        </p:txBody>
      </p:sp>
    </p:spTree>
    <p:extLst>
      <p:ext uri="{BB962C8B-B14F-4D97-AF65-F5344CB8AC3E}">
        <p14:creationId xmlns:p14="http://schemas.microsoft.com/office/powerpoint/2010/main" val="3927546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1680573"/>
            <a:ext cx="8525865" cy="4031873"/>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（一）新颖性的概念</a:t>
            </a:r>
          </a:p>
          <a:p>
            <a:pPr algn="just" hangingPunct="0"/>
            <a:r>
              <a:rPr lang="zh-CN" altLang="en-US" sz="24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22</a:t>
            </a:r>
            <a:r>
              <a:rPr lang="zh-CN" altLang="en-US" sz="2000" dirty="0">
                <a:latin typeface="SimHei" panose="02010609060101010101" pitchFamily="49" charset="-122"/>
                <a:ea typeface="SimHei" panose="02010609060101010101" pitchFamily="49" charset="-122"/>
              </a:rPr>
              <a:t>条规定：“新颖性，是指该发明或者实用新型</a:t>
            </a:r>
            <a:r>
              <a:rPr lang="zh-CN" altLang="en-US" sz="2000" dirty="0">
                <a:solidFill>
                  <a:srgbClr val="7030A0"/>
                </a:solidFill>
                <a:latin typeface="SimHei" panose="02010609060101010101" pitchFamily="49" charset="-122"/>
                <a:ea typeface="SimHei" panose="02010609060101010101" pitchFamily="49" charset="-122"/>
              </a:rPr>
              <a:t>不属于现有技术</a:t>
            </a:r>
            <a:r>
              <a:rPr lang="zh-CN" altLang="en-US" sz="2000" dirty="0">
                <a:latin typeface="SimHei" panose="02010609060101010101" pitchFamily="49" charset="-122"/>
                <a:ea typeface="SimHei" panose="02010609060101010101" pitchFamily="49" charset="-122"/>
              </a:rPr>
              <a:t>；也没有任何单位或者个人就同样的发明或者实用新型在申请日以前向国务院专利行政部门提出过申请，并记载在申请日以后公布的专利申请文件或者公告的专利文件中”；</a:t>
            </a:r>
            <a:r>
              <a:rPr lang="zh-CN" altLang="en-US" sz="2000" dirty="0">
                <a:solidFill>
                  <a:srgbClr val="7030A0"/>
                </a:solidFill>
                <a:latin typeface="SimHei" panose="02010609060101010101" pitchFamily="49" charset="-122"/>
                <a:ea typeface="SimHei" panose="02010609060101010101" pitchFamily="49" charset="-122"/>
              </a:rPr>
              <a:t>“本法所称现有技术，是指申请日以前在国内外为公众所知的技术”</a:t>
            </a:r>
            <a:r>
              <a:rPr lang="zh-CN" altLang="en-US" sz="2000" dirty="0">
                <a:latin typeface="SimHei" panose="02010609060101010101" pitchFamily="49" charset="-122"/>
                <a:ea typeface="SimHei" panose="02010609060101010101" pitchFamily="49" charset="-122"/>
              </a:rPr>
              <a:t>。 </a:t>
            </a:r>
            <a:endParaRPr lang="en-US" altLang="zh-CN" sz="2000" dirty="0">
              <a:latin typeface="SimHei" panose="02010609060101010101" pitchFamily="49" charset="-122"/>
              <a:ea typeface="SimHei" panose="02010609060101010101" pitchFamily="49" charset="-122"/>
            </a:endParaRPr>
          </a:p>
          <a:p>
            <a:r>
              <a:rPr lang="zh-CN" altLang="en-US" dirty="0"/>
              <a:t> </a:t>
            </a:r>
            <a:endParaRPr lang="en-US" altLang="zh-CN" dirty="0"/>
          </a:p>
          <a:p>
            <a:pPr algn="just" hangingPunct="0"/>
            <a:r>
              <a:rPr lang="zh-CN" altLang="en-US" dirty="0"/>
              <a:t>       </a:t>
            </a:r>
            <a:r>
              <a:rPr lang="zh-CN" altLang="zh-CN" dirty="0">
                <a:latin typeface="SimHei" panose="02010609060101010101" pitchFamily="49" charset="-122"/>
                <a:ea typeface="SimHei" panose="02010609060101010101" pitchFamily="49" charset="-122"/>
              </a:rPr>
              <a:t>在专利法上，技术的新颖性以现有技术为参照系。新颖性判断的实质就是判断一项技术在某一特定时间之前是否已经公开。</a:t>
            </a:r>
            <a:r>
              <a:rPr lang="zh-CN" altLang="en-US" dirty="0">
                <a:latin typeface="SimHei" panose="02010609060101010101" pitchFamily="49" charset="-122"/>
                <a:ea typeface="SimHei" panose="02010609060101010101" pitchFamily="49" charset="-122"/>
              </a:rPr>
              <a:t>专利法中的公开指的是一种已被公之于众的状态</a:t>
            </a:r>
            <a:r>
              <a:rPr lang="en-US" altLang="zh-CN" dirty="0">
                <a:latin typeface="SimHei" panose="02010609060101010101" pitchFamily="49" charset="-122"/>
                <a:ea typeface="SimHei" panose="02010609060101010101" pitchFamily="49" charset="-122"/>
              </a:rPr>
              <a:t>,</a:t>
            </a:r>
            <a:r>
              <a:rPr lang="zh-CN" altLang="en-US" dirty="0">
                <a:latin typeface="SimHei" panose="02010609060101010101" pitchFamily="49" charset="-122"/>
                <a:ea typeface="SimHei" panose="02010609060101010101" pitchFamily="49" charset="-122"/>
              </a:rPr>
              <a:t>即该项技术已经脱离了秘密状态</a:t>
            </a:r>
            <a:r>
              <a:rPr lang="zh-CN" altLang="zh-CN" dirty="0">
                <a:latin typeface="SimHei" panose="02010609060101010101" pitchFamily="49" charset="-122"/>
                <a:ea typeface="SimHei" panose="02010609060101010101" pitchFamily="49" charset="-122"/>
              </a:rPr>
              <a:t>。</a:t>
            </a:r>
          </a:p>
          <a:p>
            <a:pPr algn="just"/>
            <a:r>
              <a:rPr lang="zh-CN" altLang="en-US" dirty="0">
                <a:latin typeface="SimHei" panose="02010609060101010101" pitchFamily="49" charset="-122"/>
                <a:ea typeface="SimHei" panose="02010609060101010101" pitchFamily="49" charset="-122"/>
              </a:rPr>
              <a:t>    </a:t>
            </a:r>
            <a:r>
              <a:rPr lang="zh-CN" altLang="zh-CN" dirty="0">
                <a:latin typeface="SimHei" panose="02010609060101010101" pitchFamily="49" charset="-122"/>
                <a:ea typeface="SimHei" panose="02010609060101010101" pitchFamily="49" charset="-122"/>
              </a:rPr>
              <a:t>我国专利法上的新颖性，在公开的方式上适用任何公开途径</a:t>
            </a:r>
            <a:r>
              <a:rPr lang="zh-CN" altLang="en-US" dirty="0">
                <a:latin typeface="SimHei" panose="02010609060101010101" pitchFamily="49" charset="-122"/>
                <a:ea typeface="SimHei" panose="02010609060101010101" pitchFamily="49" charset="-122"/>
              </a:rPr>
              <a:t>（出版物、使用和其他方式）</a:t>
            </a:r>
            <a:r>
              <a:rPr lang="zh-CN" altLang="zh-CN" dirty="0">
                <a:latin typeface="SimHei" panose="02010609060101010101" pitchFamily="49" charset="-122"/>
                <a:ea typeface="SimHei" panose="02010609060101010101" pitchFamily="49" charset="-122"/>
              </a:rPr>
              <a:t>，在时间上以申请日为标准，在公开的地域上适用全球范围。</a:t>
            </a:r>
          </a:p>
          <a:p>
            <a:pPr algn="just" hangingPunct="0"/>
            <a:endParaRPr lang="zh-CN" altLang="en-US" sz="2000" dirty="0">
              <a:latin typeface="SimHei" panose="02010609060101010101" pitchFamily="49" charset="-122"/>
              <a:ea typeface="SimHei" panose="02010609060101010101" pitchFamily="49" charset="-122"/>
            </a:endParaRPr>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10402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294A6BF-CB2D-74F5-9FB5-A1C8474C2711}"/>
              </a:ext>
            </a:extLst>
          </p:cNvPr>
          <p:cNvSpPr>
            <a:spLocks noGrp="1"/>
          </p:cNvSpPr>
          <p:nvPr>
            <p:ph idx="1"/>
          </p:nvPr>
        </p:nvSpPr>
        <p:spPr>
          <a:xfrm>
            <a:off x="1359673" y="1127881"/>
            <a:ext cx="9978887" cy="4985472"/>
          </a:xfrm>
        </p:spPr>
        <p:txBody>
          <a:bodyPr>
            <a:normAutofit fontScale="62500" lnSpcReduction="20000"/>
          </a:bodyPr>
          <a:lstStyle/>
          <a:p>
            <a:r>
              <a:rPr lang="en-US" altLang="zh-CN" dirty="0"/>
              <a:t>      1.</a:t>
            </a:r>
            <a:r>
              <a:rPr lang="zh-CN" altLang="en-US" dirty="0"/>
              <a:t>出版物公开       </a:t>
            </a:r>
            <a:endParaRPr lang="en-US" altLang="zh-CN" dirty="0"/>
          </a:p>
          <a:p>
            <a:r>
              <a:rPr lang="zh-CN" altLang="en-US" dirty="0"/>
              <a:t>       专利法意义上的出版物是指记载有技术或设计内容的独立存在的传播载体，并且应当表明或者有其他证据证明其公开发表或出版的时间。</a:t>
            </a:r>
          </a:p>
          <a:p>
            <a:r>
              <a:rPr lang="zh-CN" altLang="en-US" dirty="0"/>
              <a:t>　　符合上述含义的出版物可以是各种印刷的、打字的纸件，例如专利文献、科技杂志、科技书籍、学术论文、专业文献、教科书、技术手册、正式公布的会议记录或者技术报告、报纸、产品样本、产品目录、广告宣传册等，也可以是用电、光、磁、照相等方法制成的视听资料，例如缩微胶片、影片、照相底片、录像带、磁带、唱片、光盘等，还可以是以其他形式存在的资料，例如存在于互联网或其他在线数据库中的资料等。</a:t>
            </a:r>
          </a:p>
          <a:p>
            <a:r>
              <a:rPr lang="zh-CN" altLang="en-US" dirty="0"/>
              <a:t>　　出版物不受地理位置、语言或者获得方式的限制，也不受年代的限制。出版物的出版发行量多少、是否有人阅读过、申请人是否知道是无关紧要的。</a:t>
            </a:r>
          </a:p>
          <a:p>
            <a:r>
              <a:rPr lang="zh-CN" altLang="en-US" dirty="0"/>
              <a:t>　　印有“内部资料”、“内部发行”等字样的出版物，确系在特定范围内发行并要求保密的，不属于公开出版物。</a:t>
            </a:r>
          </a:p>
          <a:p>
            <a:r>
              <a:rPr lang="zh-CN" altLang="en-US" dirty="0"/>
              <a:t>　　出版物的印刷日视为公开日，有其他证据证明其公开日的除外。印刷日只写明年月或者年份的，以所写月份的最后一日或者所写年份的</a:t>
            </a:r>
            <a:r>
              <a:rPr lang="en-US" altLang="zh-CN" dirty="0"/>
              <a:t>12</a:t>
            </a:r>
            <a:r>
              <a:rPr lang="zh-CN" altLang="en-US" dirty="0"/>
              <a:t>月</a:t>
            </a:r>
            <a:r>
              <a:rPr lang="en-US" altLang="zh-CN" dirty="0"/>
              <a:t>31</a:t>
            </a:r>
            <a:r>
              <a:rPr lang="zh-CN" altLang="en-US" dirty="0"/>
              <a:t>日为公开日。</a:t>
            </a:r>
          </a:p>
          <a:p>
            <a:r>
              <a:rPr lang="zh-CN" altLang="en-US" dirty="0"/>
              <a:t>　　审查员认为出版物的公开日期存在疑义的，可以要求该出版物的提交人提出证明。</a:t>
            </a:r>
          </a:p>
        </p:txBody>
      </p:sp>
    </p:spTree>
    <p:extLst>
      <p:ext uri="{BB962C8B-B14F-4D97-AF65-F5344CB8AC3E}">
        <p14:creationId xmlns:p14="http://schemas.microsoft.com/office/powerpoint/2010/main" val="3541671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B9C8C1-1FB0-7D95-68C4-BBDA907182CB}"/>
              </a:ext>
            </a:extLst>
          </p:cNvPr>
          <p:cNvSpPr>
            <a:spLocks noGrp="1"/>
          </p:cNvSpPr>
          <p:nvPr>
            <p:ph idx="1"/>
          </p:nvPr>
        </p:nvSpPr>
        <p:spPr>
          <a:xfrm>
            <a:off x="1311965" y="1080173"/>
            <a:ext cx="10457410" cy="4985472"/>
          </a:xfrm>
        </p:spPr>
        <p:txBody>
          <a:bodyPr>
            <a:normAutofit fontScale="77500" lnSpcReduction="20000"/>
          </a:bodyPr>
          <a:lstStyle/>
          <a:p>
            <a:r>
              <a:rPr lang="en-US" altLang="zh-CN" dirty="0"/>
              <a:t>       2.</a:t>
            </a:r>
            <a:r>
              <a:rPr lang="zh-CN" altLang="en-US" dirty="0"/>
              <a:t>使用公开</a:t>
            </a:r>
          </a:p>
          <a:p>
            <a:r>
              <a:rPr lang="zh-CN" altLang="en-US" dirty="0"/>
              <a:t>　　由于使用而导致技术方案的公开，或者导致技术方案处于公众可以得知的状态，这种公开方式称为使用公开。</a:t>
            </a:r>
          </a:p>
          <a:p>
            <a:r>
              <a:rPr lang="zh-CN" altLang="en-US" dirty="0"/>
              <a:t>　　使用公开的方式包括能够使公众得知其技术内容的制造、使用、销售、进口、交换、馈赠、演示、展出等方式。只要通过上述方式使有关技术内容处于公众想得知就能够得知的状态，就构成使用公开，而不取决于是否有公众得知。但是，未给出任何有关技术内容的说明，以致所属技术领域的技术人员无法得知其结构和功能或材料成分的产品展示，不属于使用公开。</a:t>
            </a:r>
          </a:p>
          <a:p>
            <a:r>
              <a:rPr lang="zh-CN" altLang="en-US" dirty="0"/>
              <a:t>　　如果使用公开的是一种产品，即使所使用的产品或者装置需要经过破坏才能够得知其结构和功能，也仍然属于使用公开。此外，使用公开还包括放置在展台上、橱窗内公众可以阅读的信息资料及直观资料，例如招贴画、图纸、照片、样本、样品等。</a:t>
            </a:r>
          </a:p>
          <a:p>
            <a:r>
              <a:rPr lang="zh-CN" altLang="en-US" dirty="0"/>
              <a:t>　　使用公开是以公众能够得知该产品或者方法之日为公开日。</a:t>
            </a:r>
          </a:p>
        </p:txBody>
      </p:sp>
    </p:spTree>
    <p:extLst>
      <p:ext uri="{BB962C8B-B14F-4D97-AF65-F5344CB8AC3E}">
        <p14:creationId xmlns:p14="http://schemas.microsoft.com/office/powerpoint/2010/main" val="68510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E01B03-2331-891A-667F-513F3B257892}"/>
              </a:ext>
            </a:extLst>
          </p:cNvPr>
          <p:cNvSpPr>
            <a:spLocks noGrp="1"/>
          </p:cNvSpPr>
          <p:nvPr>
            <p:ph idx="1"/>
          </p:nvPr>
        </p:nvSpPr>
        <p:spPr>
          <a:xfrm>
            <a:off x="1550503" y="1064270"/>
            <a:ext cx="9557469" cy="4985472"/>
          </a:xfrm>
        </p:spPr>
        <p:txBody>
          <a:bodyPr>
            <a:normAutofit/>
          </a:bodyPr>
          <a:lstStyle/>
          <a:p>
            <a:r>
              <a:rPr lang="en-US" altLang="zh-CN" sz="2400" dirty="0"/>
              <a:t>3.</a:t>
            </a:r>
            <a:r>
              <a:rPr lang="zh-CN" altLang="en-US" sz="2400" dirty="0"/>
              <a:t>以其他方式公开</a:t>
            </a:r>
          </a:p>
          <a:p>
            <a:r>
              <a:rPr lang="zh-CN" altLang="en-US" sz="2400" dirty="0"/>
              <a:t>　　为公众所知的其他方式，主要是指口头公开等。例如，口头交谈、报告、讨论会发言、广播、电视、电影等能够使公众得知技术内容的方式。口头交谈、报告、讨论会发言以其发生之日为公开日。公众可接收的广播、电视或电影的报道，以其播放日为公开日。</a:t>
            </a:r>
          </a:p>
        </p:txBody>
      </p:sp>
    </p:spTree>
    <p:extLst>
      <p:ext uri="{BB962C8B-B14F-4D97-AF65-F5344CB8AC3E}">
        <p14:creationId xmlns:p14="http://schemas.microsoft.com/office/powerpoint/2010/main" val="351789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283CC4-8FDB-C30E-C037-6BFE2B528CA8}"/>
              </a:ext>
            </a:extLst>
          </p:cNvPr>
          <p:cNvSpPr>
            <a:spLocks noGrp="1"/>
          </p:cNvSpPr>
          <p:nvPr>
            <p:ph idx="1"/>
          </p:nvPr>
        </p:nvSpPr>
        <p:spPr>
          <a:xfrm>
            <a:off x="1637968" y="1102641"/>
            <a:ext cx="9652885" cy="4652718"/>
          </a:xfrm>
        </p:spPr>
        <p:txBody>
          <a:bodyPr/>
          <a:lstStyle/>
          <a:p>
            <a:pPr algn="just"/>
            <a:r>
              <a:rPr lang="zh-CN" altLang="en-US" dirty="0"/>
              <a:t>       </a:t>
            </a:r>
            <a:r>
              <a:rPr lang="zh-CN" altLang="en-US" sz="2400" dirty="0"/>
              <a:t>应当注意，处于保密状态的技术内容不属于现有技术。所谓保密状态，不仅包括受保密规定或协议约束的情形，还包括社会观念或者商业习惯上被认为应当承担保密义务的情形，即默契保密的情形。然而，如果负有保密义务的人违反规定、协议或者默契泄露秘密，导致技术内容公开，使公众能够得知这些技术，这些技术也就构成了现有技术的一部分。</a:t>
            </a:r>
          </a:p>
        </p:txBody>
      </p:sp>
    </p:spTree>
    <p:extLst>
      <p:ext uri="{BB962C8B-B14F-4D97-AF65-F5344CB8AC3E}">
        <p14:creationId xmlns:p14="http://schemas.microsoft.com/office/powerpoint/2010/main" val="99478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1680573"/>
            <a:ext cx="8525865" cy="4082849"/>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（二）新颖性的判断标准</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判定一项技术的公开状态可以从空间和时间两个维度去考虑。</a:t>
            </a:r>
            <a:endParaRPr lang="en-US" altLang="zh-CN" sz="2000" dirty="0">
              <a:latin typeface="SimHei" panose="02010609060101010101" pitchFamily="49" charset="-122"/>
              <a:ea typeface="SimHei" panose="02010609060101010101" pitchFamily="49" charset="-122"/>
            </a:endParaRPr>
          </a:p>
          <a:p>
            <a:pPr marL="342900" indent="-342900" algn="just" hangingPunct="0">
              <a:lnSpc>
                <a:spcPct val="150000"/>
              </a:lnSpc>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地域标准：地域标准主要有两个，即</a:t>
            </a:r>
            <a:r>
              <a:rPr lang="zh-CN" altLang="en-US" sz="2000" dirty="0">
                <a:solidFill>
                  <a:srgbClr val="7030A0"/>
                </a:solidFill>
                <a:latin typeface="SimHei" panose="02010609060101010101" pitchFamily="49" charset="-122"/>
                <a:ea typeface="SimHei" panose="02010609060101010101" pitchFamily="49" charset="-122"/>
              </a:rPr>
              <a:t>相对标准</a:t>
            </a:r>
            <a:r>
              <a:rPr lang="zh-CN" altLang="en-US" sz="2000" dirty="0">
                <a:latin typeface="SimHei" panose="02010609060101010101" pitchFamily="49" charset="-122"/>
                <a:ea typeface="SimHei" panose="02010609060101010101" pitchFamily="49" charset="-122"/>
              </a:rPr>
              <a:t>和</a:t>
            </a:r>
            <a:r>
              <a:rPr lang="zh-CN" altLang="en-US" sz="2000" dirty="0">
                <a:solidFill>
                  <a:srgbClr val="7030A0"/>
                </a:solidFill>
                <a:latin typeface="SimHei" panose="02010609060101010101" pitchFamily="49" charset="-122"/>
                <a:ea typeface="SimHei" panose="02010609060101010101" pitchFamily="49" charset="-122"/>
              </a:rPr>
              <a:t>绝对标准</a:t>
            </a:r>
            <a:r>
              <a:rPr lang="zh-CN" altLang="en-US" sz="2000" dirty="0">
                <a:latin typeface="SimHei" panose="02010609060101010101" pitchFamily="49" charset="-122"/>
                <a:ea typeface="SimHei" panose="02010609060101010101" pitchFamily="49" charset="-122"/>
              </a:rPr>
              <a:t>。所谓相对标准，是指把在本国领域内公开的技术作为现有技术。所谓绝对标准，是指在世界范围内考察技术的公开状态，不论在哪一国家，只要一项技术已经公开，则进入现有技术范围。 </a:t>
            </a:r>
            <a:endParaRPr lang="en-US" altLang="zh-CN" sz="2000" dirty="0">
              <a:latin typeface="SimHei" panose="02010609060101010101" pitchFamily="49" charset="-122"/>
              <a:ea typeface="SimHei" panose="02010609060101010101" pitchFamily="49" charset="-122"/>
            </a:endParaRPr>
          </a:p>
          <a:p>
            <a:pPr marL="342900" indent="-342900" algn="just" hangingPunct="0">
              <a:lnSpc>
                <a:spcPct val="150000"/>
              </a:lnSpc>
              <a:buFont typeface="Arial" panose="020B0604020202020204" pitchFamily="34" charset="0"/>
              <a:buChar char="•"/>
            </a:pPr>
            <a:r>
              <a:rPr lang="zh-CN" altLang="zh-CN" sz="2000" dirty="0">
                <a:latin typeface="SimHei" panose="02010609060101010101" pitchFamily="49" charset="-122"/>
                <a:ea typeface="SimHei" panose="02010609060101010101" pitchFamily="49" charset="-122"/>
              </a:rPr>
              <a:t>时间标准：一种是以发明完成为界限判定现有技术的范围，称</a:t>
            </a:r>
            <a:r>
              <a:rPr lang="zh-CN" altLang="zh-CN" sz="2000" dirty="0">
                <a:solidFill>
                  <a:srgbClr val="7030A0"/>
                </a:solidFill>
                <a:latin typeface="SimHei" panose="02010609060101010101" pitchFamily="49" charset="-122"/>
                <a:ea typeface="SimHei" panose="02010609060101010101" pitchFamily="49" charset="-122"/>
              </a:rPr>
              <a:t>发明标准</a:t>
            </a:r>
            <a:r>
              <a:rPr lang="zh-CN" altLang="zh-CN" sz="2000" dirty="0">
                <a:latin typeface="SimHei" panose="02010609060101010101" pitchFamily="49" charset="-122"/>
                <a:ea typeface="SimHei" panose="02010609060101010101" pitchFamily="49" charset="-122"/>
              </a:rPr>
              <a:t>；另一种则是以申请专利的时间为标准来划定现有技术的界限，称</a:t>
            </a:r>
            <a:r>
              <a:rPr lang="zh-CN" altLang="zh-CN" sz="2000" dirty="0">
                <a:solidFill>
                  <a:srgbClr val="7030A0"/>
                </a:solidFill>
                <a:latin typeface="SimHei" panose="02010609060101010101" pitchFamily="49" charset="-122"/>
                <a:ea typeface="SimHei" panose="02010609060101010101" pitchFamily="49" charset="-122"/>
              </a:rPr>
              <a:t>申请标准</a:t>
            </a:r>
            <a:r>
              <a:rPr lang="zh-CN" altLang="zh-CN" sz="2000" dirty="0">
                <a:latin typeface="SimHei" panose="02010609060101010101" pitchFamily="49" charset="-122"/>
                <a:ea typeface="SimHei" panose="02010609060101010101" pitchFamily="49" charset="-122"/>
              </a:rPr>
              <a:t>。这两种标准分别与专利法采用</a:t>
            </a:r>
            <a:r>
              <a:rPr lang="zh-CN" altLang="zh-CN" sz="2000" dirty="0">
                <a:solidFill>
                  <a:srgbClr val="7030A0"/>
                </a:solidFill>
                <a:latin typeface="SimHei" panose="02010609060101010101" pitchFamily="49" charset="-122"/>
                <a:ea typeface="SimHei" panose="02010609060101010101" pitchFamily="49" charset="-122"/>
              </a:rPr>
              <a:t>先发明制</a:t>
            </a:r>
            <a:r>
              <a:rPr lang="zh-CN" altLang="zh-CN" sz="2000" dirty="0">
                <a:latin typeface="SimHei" panose="02010609060101010101" pitchFamily="49" charset="-122"/>
                <a:ea typeface="SimHei" panose="02010609060101010101" pitchFamily="49" charset="-122"/>
              </a:rPr>
              <a:t>还是</a:t>
            </a:r>
            <a:r>
              <a:rPr lang="zh-CN" altLang="zh-CN" sz="2000" dirty="0">
                <a:solidFill>
                  <a:srgbClr val="7030A0"/>
                </a:solidFill>
                <a:latin typeface="SimHei" panose="02010609060101010101" pitchFamily="49" charset="-122"/>
                <a:ea typeface="SimHei" panose="02010609060101010101" pitchFamily="49" charset="-122"/>
              </a:rPr>
              <a:t>先申请制</a:t>
            </a:r>
            <a:r>
              <a:rPr lang="zh-CN" altLang="zh-CN" sz="2000" dirty="0">
                <a:latin typeface="SimHei" panose="02010609060101010101" pitchFamily="49" charset="-122"/>
                <a:ea typeface="SimHei" panose="02010609060101010101" pitchFamily="49" charset="-122"/>
              </a:rPr>
              <a:t>相对应。</a:t>
            </a:r>
            <a:endParaRPr lang="zh-CN" altLang="en-US" sz="2000" dirty="0">
              <a:latin typeface="SimHei" panose="02010609060101010101" pitchFamily="49" charset="-122"/>
              <a:ea typeface="SimHei" panose="02010609060101010101" pitchFamily="49" charset="-122"/>
            </a:endParaRPr>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259324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1600563"/>
            <a:ext cx="8525865" cy="3370153"/>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（二）新颖性的判断标准：抵触申请</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dirty="0">
                <a:latin typeface="SimHei" panose="02010609060101010101" pitchFamily="49" charset="-122"/>
                <a:ea typeface="SimHei" panose="02010609060101010101" pitchFamily="49" charset="-122"/>
              </a:rPr>
              <a:t>    我国专利法中新颖性定义的后半部分：“也没有任何单位或者个人就同样的发明或者实用新型在申请日以前向国务院专利行政部门提出过申请，并记载在申请日以后公布的专利申请文件或者公告的专利文件中。”这种情形被称作</a:t>
            </a:r>
            <a:r>
              <a:rPr lang="zh-CN" altLang="en-US" dirty="0">
                <a:solidFill>
                  <a:srgbClr val="7030A0"/>
                </a:solidFill>
                <a:latin typeface="SimHei" panose="02010609060101010101" pitchFamily="49" charset="-122"/>
                <a:ea typeface="SimHei" panose="02010609060101010101" pitchFamily="49" charset="-122"/>
              </a:rPr>
              <a:t>抵触申请</a:t>
            </a:r>
            <a:r>
              <a:rPr lang="zh-CN" altLang="en-US" dirty="0">
                <a:latin typeface="SimHei" panose="02010609060101010101" pitchFamily="49" charset="-122"/>
                <a:ea typeface="SimHei" panose="02010609060101010101" pitchFamily="49" charset="-122"/>
              </a:rPr>
              <a:t>。</a:t>
            </a:r>
            <a:endParaRPr lang="en-US" altLang="zh-CN" dirty="0">
              <a:latin typeface="SimHei" panose="02010609060101010101" pitchFamily="49" charset="-122"/>
              <a:ea typeface="SimHei" panose="02010609060101010101" pitchFamily="49" charset="-122"/>
            </a:endParaRPr>
          </a:p>
          <a:p>
            <a:pPr algn="just" hangingPunct="0">
              <a:lnSpc>
                <a:spcPct val="150000"/>
              </a:lnSpc>
            </a:pPr>
            <a:r>
              <a:rPr lang="zh-CN" altLang="en-US" dirty="0">
                <a:latin typeface="SimHei" panose="02010609060101010101" pitchFamily="49" charset="-122"/>
                <a:ea typeface="SimHei" panose="02010609060101010101" pitchFamily="49" charset="-122"/>
              </a:rPr>
              <a:t>    规定抵触申请目的在于防止重复授权。在外观设计的相关规定中亦有相同规定。根据专利申请程序，一件专利申请通常要在申请日后一定期限才能在专利公报上公开发表。因此，如果已有人在申请日前提出了同样的专利申请，仅从申请日前已发表的国内外出版物上是无法找到的。</a:t>
            </a:r>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24950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BC1D70-2CCB-4C8B-9B31-82DC0557F6E7}"/>
              </a:ext>
            </a:extLst>
          </p:cNvPr>
          <p:cNvSpPr>
            <a:spLocks noGrp="1"/>
          </p:cNvSpPr>
          <p:nvPr>
            <p:ph idx="1"/>
          </p:nvPr>
        </p:nvSpPr>
        <p:spPr>
          <a:xfrm>
            <a:off x="1873190" y="1300247"/>
            <a:ext cx="9596760" cy="4017476"/>
          </a:xfrm>
        </p:spPr>
        <p:txBody>
          <a:bodyPr>
            <a:normAutofit/>
          </a:bodyPr>
          <a:lstStyle/>
          <a:p>
            <a:r>
              <a:rPr lang="zh-CN" altLang="en-US" sz="1900" dirty="0">
                <a:latin typeface="SimHei" panose="02010609060101010101" pitchFamily="49" charset="-122"/>
                <a:ea typeface="SimHei" panose="02010609060101010101" pitchFamily="49" charset="-122"/>
              </a:rPr>
              <a:t>    三、新颖性判断的例外规则</a:t>
            </a:r>
            <a:endParaRPr lang="en-US" altLang="zh-CN" sz="1900" dirty="0">
              <a:latin typeface="SimHei" panose="02010609060101010101" pitchFamily="49" charset="-122"/>
              <a:ea typeface="SimHei" panose="02010609060101010101" pitchFamily="49" charset="-122"/>
            </a:endParaRPr>
          </a:p>
          <a:p>
            <a:r>
              <a:rPr lang="zh-CN" altLang="en-US" sz="1900" dirty="0">
                <a:latin typeface="SimHei" panose="02010609060101010101" pitchFamily="49" charset="-122"/>
                <a:ea typeface="SimHei" panose="02010609060101010101" pitchFamily="49" charset="-122"/>
              </a:rPr>
              <a:t>    依据</a:t>
            </a:r>
            <a:r>
              <a:rPr lang="en-US" altLang="zh-CN" sz="1900" dirty="0">
                <a:latin typeface="SimHei" panose="02010609060101010101" pitchFamily="49" charset="-122"/>
                <a:ea typeface="SimHei" panose="02010609060101010101" pitchFamily="49" charset="-122"/>
              </a:rPr>
              <a:t>《</a:t>
            </a:r>
            <a:r>
              <a:rPr lang="zh-CN" altLang="en-US" sz="1900" dirty="0">
                <a:latin typeface="SimHei" panose="02010609060101010101" pitchFamily="49" charset="-122"/>
                <a:ea typeface="SimHei" panose="02010609060101010101" pitchFamily="49" charset="-122"/>
              </a:rPr>
              <a:t>专利法</a:t>
            </a:r>
            <a:r>
              <a:rPr lang="en-US" altLang="zh-CN" sz="1900" dirty="0">
                <a:latin typeface="SimHei" panose="02010609060101010101" pitchFamily="49" charset="-122"/>
                <a:ea typeface="SimHei" panose="02010609060101010101" pitchFamily="49" charset="-122"/>
              </a:rPr>
              <a:t>》</a:t>
            </a:r>
            <a:r>
              <a:rPr lang="zh-CN" altLang="en-US" sz="1900" dirty="0">
                <a:latin typeface="SimHei" panose="02010609060101010101" pitchFamily="49" charset="-122"/>
                <a:ea typeface="SimHei" panose="02010609060101010101" pitchFamily="49" charset="-122"/>
              </a:rPr>
              <a:t>第</a:t>
            </a:r>
            <a:r>
              <a:rPr lang="en-US" altLang="zh-CN" sz="1900" dirty="0">
                <a:latin typeface="SimHei" panose="02010609060101010101" pitchFamily="49" charset="-122"/>
                <a:ea typeface="SimHei" panose="02010609060101010101" pitchFamily="49" charset="-122"/>
              </a:rPr>
              <a:t>24</a:t>
            </a:r>
            <a:r>
              <a:rPr lang="zh-CN" altLang="en-US" sz="1900" dirty="0">
                <a:latin typeface="SimHei" panose="02010609060101010101" pitchFamily="49" charset="-122"/>
                <a:ea typeface="SimHei" panose="02010609060101010101" pitchFamily="49" charset="-122"/>
              </a:rPr>
              <a:t>条规定，在四种情形下，尽管申请专利的发明创造在申请日以前已经公开，但该专利申请并不新颖性。</a:t>
            </a:r>
            <a:endParaRPr lang="en-US" altLang="zh-CN" sz="1900" dirty="0">
              <a:latin typeface="SimHei" panose="02010609060101010101" pitchFamily="49" charset="-122"/>
              <a:ea typeface="SimHei" panose="02010609060101010101" pitchFamily="49" charset="-122"/>
            </a:endParaRPr>
          </a:p>
          <a:p>
            <a:r>
              <a:rPr lang="en-US" altLang="zh-CN" sz="1900" dirty="0">
                <a:latin typeface="SimHei" panose="02010609060101010101" pitchFamily="49" charset="-122"/>
                <a:ea typeface="SimHei" panose="02010609060101010101" pitchFamily="49" charset="-122"/>
              </a:rPr>
              <a:t>    1.</a:t>
            </a:r>
            <a:r>
              <a:rPr lang="zh-CN" altLang="en-US" sz="1900" dirty="0">
                <a:latin typeface="SimHei" panose="02010609060101010101" pitchFamily="49" charset="-122"/>
                <a:ea typeface="SimHei" panose="02010609060101010101" pitchFamily="49" charset="-122"/>
              </a:rPr>
              <a:t>在国家出现紧急状态或者非常情况时，为公共利益目的首次公开的</a:t>
            </a:r>
            <a:endParaRPr lang="en-US" altLang="zh-CN" sz="1900" dirty="0">
              <a:latin typeface="SimHei" panose="02010609060101010101" pitchFamily="49" charset="-122"/>
              <a:ea typeface="SimHei" panose="02010609060101010101" pitchFamily="49" charset="-122"/>
            </a:endParaRPr>
          </a:p>
          <a:p>
            <a:r>
              <a:rPr lang="en-US" altLang="zh-CN" sz="1900" dirty="0">
                <a:latin typeface="SimHei" panose="02010609060101010101" pitchFamily="49" charset="-122"/>
                <a:ea typeface="SimHei" panose="02010609060101010101" pitchFamily="49" charset="-122"/>
              </a:rPr>
              <a:t>    2.</a:t>
            </a:r>
            <a:r>
              <a:rPr lang="zh-CN" altLang="en-US" sz="1900" dirty="0">
                <a:latin typeface="SimHei" panose="02010609060101010101" pitchFamily="49" charset="-122"/>
                <a:ea typeface="SimHei" panose="02010609060101010101" pitchFamily="49" charset="-122"/>
              </a:rPr>
              <a:t>在中国政府主办或者承认的国际展览会上首次展出的；</a:t>
            </a:r>
            <a:endParaRPr lang="en-US" altLang="zh-CN" sz="1900" dirty="0">
              <a:latin typeface="SimHei" panose="02010609060101010101" pitchFamily="49" charset="-122"/>
              <a:ea typeface="SimHei" panose="02010609060101010101" pitchFamily="49" charset="-122"/>
            </a:endParaRPr>
          </a:p>
          <a:p>
            <a:r>
              <a:rPr lang="en-US" altLang="zh-CN" sz="1900" dirty="0">
                <a:latin typeface="SimHei" panose="02010609060101010101" pitchFamily="49" charset="-122"/>
                <a:ea typeface="SimHei" panose="02010609060101010101" pitchFamily="49" charset="-122"/>
              </a:rPr>
              <a:t>    3.</a:t>
            </a:r>
            <a:r>
              <a:rPr lang="zh-CN" altLang="en-US" sz="1900" dirty="0">
                <a:latin typeface="SimHei" panose="02010609060101010101" pitchFamily="49" charset="-122"/>
                <a:ea typeface="SimHei" panose="02010609060101010101" pitchFamily="49" charset="-122"/>
              </a:rPr>
              <a:t>在规定的学术会议或者技术会议上首次发表的；</a:t>
            </a:r>
          </a:p>
          <a:p>
            <a:r>
              <a:rPr lang="en-US" altLang="zh-CN" sz="1900" dirty="0">
                <a:latin typeface="SimHei" panose="02010609060101010101" pitchFamily="49" charset="-122"/>
                <a:ea typeface="SimHei" panose="02010609060101010101" pitchFamily="49" charset="-122"/>
              </a:rPr>
              <a:t>    4.</a:t>
            </a:r>
            <a:r>
              <a:rPr lang="zh-CN" altLang="en-US" sz="1900" dirty="0">
                <a:latin typeface="SimHei" panose="02010609060101010101" pitchFamily="49" charset="-122"/>
                <a:ea typeface="SimHei" panose="02010609060101010101" pitchFamily="49" charset="-122"/>
              </a:rPr>
              <a:t>他人未经申请人同意而泄露其内容的。</a:t>
            </a:r>
          </a:p>
          <a:p>
            <a:r>
              <a:rPr lang="zh-CN" altLang="en-US" dirty="0"/>
              <a:t>       </a:t>
            </a:r>
          </a:p>
        </p:txBody>
      </p:sp>
    </p:spTree>
    <p:extLst>
      <p:ext uri="{BB962C8B-B14F-4D97-AF65-F5344CB8AC3E}">
        <p14:creationId xmlns:p14="http://schemas.microsoft.com/office/powerpoint/2010/main" val="3906585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4AAAD3-09BF-4CE1-A862-9E906B6683A4}"/>
              </a:ext>
            </a:extLst>
          </p:cNvPr>
          <p:cNvSpPr>
            <a:spLocks noGrp="1"/>
          </p:cNvSpPr>
          <p:nvPr>
            <p:ph idx="1"/>
          </p:nvPr>
        </p:nvSpPr>
        <p:spPr>
          <a:xfrm>
            <a:off x="1518081" y="1005060"/>
            <a:ext cx="10249673" cy="4985472"/>
          </a:xfrm>
        </p:spPr>
        <p:txBody>
          <a:bodyPr>
            <a:normAutofit lnSpcReduction="10000"/>
          </a:bodyPr>
          <a:lstStyle/>
          <a:p>
            <a:pPr>
              <a:lnSpc>
                <a:spcPct val="130000"/>
              </a:lnSpc>
            </a:pPr>
            <a:r>
              <a:rPr lang="zh-CN" altLang="en-US" sz="2200" dirty="0">
                <a:latin typeface="SimHei" panose="02010609060101010101" pitchFamily="49" charset="-122"/>
                <a:ea typeface="SimHei" panose="02010609060101010101" pitchFamily="49" charset="-122"/>
              </a:rPr>
              <a:t>    中国政府主办的国际展览会，包括国务院、各部委主办或者国务院批准由其他机关或者地方政府举办的国际展览会。中国政府承认的国际展览会，是指国际展览会公约规定的由国际展览局注册或者认可的国际展览会。所谓国际展览会，即展出的展品除了举办国的产品以外，还应当有来自外国的展品。</a:t>
            </a:r>
            <a:endParaRPr lang="en-US" altLang="zh-CN" sz="2200" dirty="0">
              <a:latin typeface="SimHei" panose="02010609060101010101" pitchFamily="49" charset="-122"/>
              <a:ea typeface="SimHei" panose="02010609060101010101" pitchFamily="49" charset="-122"/>
            </a:endParaRPr>
          </a:p>
          <a:p>
            <a:pPr>
              <a:lnSpc>
                <a:spcPct val="130000"/>
              </a:lnSpc>
            </a:pPr>
            <a:r>
              <a:rPr lang="zh-CN" altLang="en-US" sz="2200" dirty="0">
                <a:latin typeface="SimHei" panose="02010609060101010101" pitchFamily="49" charset="-122"/>
                <a:ea typeface="SimHei" panose="02010609060101010101" pitchFamily="49" charset="-122"/>
              </a:rPr>
              <a:t>    规定的学术会议或者技术会议，是指国务院有关主管部门或者全国性学术团体组织召开的学术会议或者技术会议，不包括省以下或者受国务院各部委或者全国性学术团体委托或者以其名义组织召开的学术会议或者技术会议。在后者所述的会议上的公开将导致丧失新颖性，除非这些会议本身有保密约定。</a:t>
            </a:r>
            <a:endParaRPr lang="en-US" altLang="zh-CN" sz="2200" dirty="0">
              <a:latin typeface="SimHei" panose="02010609060101010101" pitchFamily="49" charset="-122"/>
              <a:ea typeface="SimHei" panose="02010609060101010101" pitchFamily="49" charset="-122"/>
            </a:endParaRPr>
          </a:p>
          <a:p>
            <a:pPr>
              <a:lnSpc>
                <a:spcPct val="130000"/>
              </a:lnSpc>
            </a:pPr>
            <a:r>
              <a:rPr lang="zh-CN" altLang="en-US" sz="2200" dirty="0">
                <a:latin typeface="SimHei" panose="02010609060101010101" pitchFamily="49" charset="-122"/>
                <a:ea typeface="SimHei" panose="02010609060101010101" pitchFamily="49" charset="-122"/>
              </a:rPr>
              <a:t>    他人未经申请人同意而泄露其内容所造成的公开，包括他人未遵守明示或者默示的保密信约而将发明创造的内容公开，也包括他人用威胁、欺诈或者间谍活动等手段从发明人或者申请人那里得知发明创造的内容而后造成的公开。</a:t>
            </a:r>
          </a:p>
          <a:p>
            <a:endParaRPr lang="en-US" altLang="zh-CN"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1093036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三、创造性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981109" y="1680573"/>
            <a:ext cx="8525865" cy="4154984"/>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（一）创造性的概念</a:t>
            </a:r>
          </a:p>
          <a:p>
            <a:pPr algn="just" hangingPunct="0">
              <a:lnSpc>
                <a:spcPct val="150000"/>
              </a:lnSpc>
            </a:pPr>
            <a:r>
              <a:rPr lang="zh-CN" altLang="en-US" sz="2000" dirty="0">
                <a:latin typeface="SimHei" panose="02010609060101010101" pitchFamily="49" charset="-122"/>
                <a:ea typeface="SimHei" panose="02010609060101010101" pitchFamily="49" charset="-122"/>
              </a:rPr>
              <a:t>    创造性，在一些国家里也被称作“非显而易见性”“先进性”“进步性”等。我国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对“创造性”给出了一个高度概括的定义：</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创造性，是指与现有技术相比，该发明具有突出的实质性特点和显著的进步，该实用新型具有实质性特点和进步。 </a:t>
            </a:r>
            <a:endParaRPr lang="zh-CN" altLang="zh-CN" sz="16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所谓发明创造的“实质性特点”，是指发明创造与现有技术相比所具有的本质性区别特征，并且这种区别特征应当是技术性的，通常也就是该发明创造发明点之所在。而所谓“进步”则是指发明创造与现有技术的水平相比必须有所提高，而不能是一种倒退。</a:t>
            </a:r>
          </a:p>
        </p:txBody>
      </p:sp>
    </p:spTree>
    <p:extLst>
      <p:ext uri="{BB962C8B-B14F-4D97-AF65-F5344CB8AC3E}">
        <p14:creationId xmlns:p14="http://schemas.microsoft.com/office/powerpoint/2010/main" val="83293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发明</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2221762"/>
          </a:xfrm>
          <a:prstGeom prst="rect">
            <a:avLst/>
          </a:prstGeom>
          <a:noFill/>
        </p:spPr>
        <p:txBody>
          <a:bodyPr wrap="square" rtlCol="0">
            <a:spAutoFit/>
          </a:bodyPr>
          <a:lstStyle/>
          <a:p>
            <a:pPr>
              <a:lnSpc>
                <a:spcPct val="150000"/>
              </a:lnSpc>
            </a:pP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rPr>
              <a:t>1</a:t>
            </a: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）发明的概念：</a:t>
            </a:r>
            <a:r>
              <a:rPr lang="zh-CN" altLang="en-US" sz="2400" dirty="0">
                <a:latin typeface="SimHei" panose="02010609060101010101" pitchFamily="49" charset="-122"/>
                <a:ea typeface="SimHei" panose="02010609060101010101" pitchFamily="49" charset="-122"/>
                <a:cs typeface="Times New Roman" panose="02020603050405020304" pitchFamily="18" charset="0"/>
                <a:sym typeface="+mn-ea"/>
              </a:rPr>
              <a:t>发明是指人类在利用自然、改造自然的过程中所创造出的具有积极意义并表现为技术形式的新的智力成果。我国专利法规定，发明是指对产品、方法或者其改进所提出的新的技术方案。 </a:t>
            </a: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发明的概念和特点</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272488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C138B5-6E39-6B95-20F1-72DB3918EFB4}"/>
              </a:ext>
            </a:extLst>
          </p:cNvPr>
          <p:cNvSpPr>
            <a:spLocks noGrp="1"/>
          </p:cNvSpPr>
          <p:nvPr>
            <p:ph idx="1"/>
          </p:nvPr>
        </p:nvSpPr>
        <p:spPr>
          <a:xfrm>
            <a:off x="1534601" y="1221911"/>
            <a:ext cx="9247367" cy="4414178"/>
          </a:xfrm>
        </p:spPr>
        <p:txBody>
          <a:bodyPr>
            <a:normAutofit/>
          </a:bodyPr>
          <a:lstStyle/>
          <a:p>
            <a:r>
              <a:rPr lang="zh-CN" altLang="en-US" sz="2000" dirty="0"/>
              <a:t>       发明有突出的实质性特点，是指对所属技术领域的技术人员来说，发明相对于现有技术是非显而易见的。如果发明是所属技术领域的技术人员在现有技术的基础上仅仅通过合乎逻辑的分析、推理或者有限的试验可以得到的，则该发明是显而易见的，也就不具备突出的实质性特点。</a:t>
            </a:r>
            <a:endParaRPr lang="en-US" altLang="zh-CN" sz="2000" dirty="0"/>
          </a:p>
          <a:p>
            <a:r>
              <a:rPr lang="zh-CN" altLang="en-US" sz="2000" dirty="0"/>
              <a:t>      发明有显著的进步，是指发明与现有技术相比能够产生有益的技术效果。例如，发明克服了现有技术中存在的缺点和不足，或者为解决某一技术问题提供了一种不同构思的技术方案，或者代表某种新的技术发展趋势。</a:t>
            </a:r>
          </a:p>
        </p:txBody>
      </p:sp>
    </p:spTree>
    <p:extLst>
      <p:ext uri="{BB962C8B-B14F-4D97-AF65-F5344CB8AC3E}">
        <p14:creationId xmlns:p14="http://schemas.microsoft.com/office/powerpoint/2010/main" val="1664838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A80ABE-B3ED-F9F2-AEE7-65FDDD135C2E}"/>
              </a:ext>
            </a:extLst>
          </p:cNvPr>
          <p:cNvSpPr>
            <a:spLocks noGrp="1"/>
          </p:cNvSpPr>
          <p:nvPr>
            <p:ph idx="1"/>
          </p:nvPr>
        </p:nvSpPr>
        <p:spPr>
          <a:xfrm>
            <a:off x="1321241" y="922350"/>
            <a:ext cx="10287663" cy="5542059"/>
          </a:xfrm>
        </p:spPr>
        <p:txBody>
          <a:bodyPr>
            <a:normAutofit fontScale="85000" lnSpcReduction="10000"/>
          </a:bodyPr>
          <a:lstStyle/>
          <a:p>
            <a:pPr algn="just" hangingPunct="0">
              <a:lnSpc>
                <a:spcPct val="150000"/>
              </a:lnSpc>
            </a:pPr>
            <a:r>
              <a:rPr lang="zh-CN" altLang="en-US" sz="2000" dirty="0">
                <a:latin typeface="SimHei" panose="02010609060101010101" pitchFamily="49" charset="-122"/>
                <a:ea typeface="SimHei" panose="02010609060101010101" pitchFamily="49" charset="-122"/>
              </a:rPr>
              <a:t>（二）创造性判断的基本方法</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“突出的实质性特点的判断”，三步法：</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）确定最接近的现有技术。所谓最接近的现有技术，是指现有技术中与要求保护的发明最密切相关的一个技术方案，它是判断发明是否具有突出的实质性特点的基础。</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2</a:t>
            </a:r>
            <a:r>
              <a:rPr lang="zh-CN" altLang="en-US" sz="2000" dirty="0">
                <a:latin typeface="SimHei" panose="02010609060101010101" pitchFamily="49" charset="-122"/>
                <a:ea typeface="SimHei" panose="02010609060101010101" pitchFamily="49" charset="-122"/>
              </a:rPr>
              <a:t>）确定发明的区别特征和发明实际解决的技术问题。首先应当分析要求保护的发明与最接近的现有技术相比有哪些区别特征，然后根据该区别特征所能达到的技术效果确定发明实际解决的技术问题。</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判断要求保护的发明对本领域的技术人员来说是否显而易见。在该步骤中，要从最接近的现有技术和发明实际解决的技术问题出发，判断要求保护的发明对本领域的技术人员来说是否显而易见。判断过程中，要确定的是现有技术整体上是否存在某种技术启示，即现有技术中是否给出将上述区别特征应用到该最接近的现有技术以解决其存在的技术问题（即发明实际解决的技术问题）的启示，这种启示会使本领域的技术人员在面对所述技术问题时，有动机改进该最接近的现有技术并获得要求保护的发明。如果现有技术存在这种技术启示，则发明是显而易见的，不具有突出的实质性特点。</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a:t>
            </a:r>
          </a:p>
        </p:txBody>
      </p:sp>
    </p:spTree>
    <p:extLst>
      <p:ext uri="{BB962C8B-B14F-4D97-AF65-F5344CB8AC3E}">
        <p14:creationId xmlns:p14="http://schemas.microsoft.com/office/powerpoint/2010/main" val="1673704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87AEE1-B9E8-4F09-78C2-538D79B4029E}"/>
              </a:ext>
            </a:extLst>
          </p:cNvPr>
          <p:cNvSpPr>
            <a:spLocks noGrp="1"/>
          </p:cNvSpPr>
          <p:nvPr>
            <p:ph idx="1"/>
          </p:nvPr>
        </p:nvSpPr>
        <p:spPr>
          <a:xfrm>
            <a:off x="1304014" y="1191491"/>
            <a:ext cx="9803958" cy="4501643"/>
          </a:xfrm>
        </p:spPr>
        <p:txBody>
          <a:bodyPr/>
          <a:lstStyle/>
          <a:p>
            <a:r>
              <a:rPr lang="zh-CN" altLang="en-US" dirty="0"/>
              <a:t>      </a:t>
            </a:r>
            <a:r>
              <a:rPr lang="zh-CN" altLang="en-US" sz="2200" dirty="0">
                <a:latin typeface="SimHei" panose="02010609060101010101" pitchFamily="49" charset="-122"/>
                <a:ea typeface="SimHei" panose="02010609060101010101" pitchFamily="49" charset="-122"/>
              </a:rPr>
              <a:t>发明是否具备创造性，应当基于</a:t>
            </a:r>
            <a:r>
              <a:rPr lang="zh-CN" altLang="en-US" sz="2200" dirty="0">
                <a:solidFill>
                  <a:srgbClr val="FF0000"/>
                </a:solidFill>
                <a:latin typeface="SimHei" panose="02010609060101010101" pitchFamily="49" charset="-122"/>
                <a:ea typeface="SimHei" panose="02010609060101010101" pitchFamily="49" charset="-122"/>
              </a:rPr>
              <a:t>所属技术领域的技术人员</a:t>
            </a:r>
            <a:r>
              <a:rPr lang="zh-CN" altLang="en-US" sz="2200" dirty="0">
                <a:latin typeface="SimHei" panose="02010609060101010101" pitchFamily="49" charset="-122"/>
                <a:ea typeface="SimHei" panose="02010609060101010101" pitchFamily="49" charset="-122"/>
              </a:rPr>
              <a:t>的知识和能力进行评价。所属技术领域的技术人员，也可称为本领域的技术人员，是指一种假设的“人”，假定他知晓申请日或者优先权日之前发明所属技术领域所有的普通技术知识，能够获知该领域中所有的现有技术，并且具有应用该日期之前常规实验手段的能力，但他不具有创造能力。如果所要解决的技术问题能够促使本领域的技术人员在其他技术领域寻找技术手段，他也应具有从该其他技术领域中获知该申请日或优先权日之前的相关现有技术、普通技术知识和常规实验手段的能力。</a:t>
            </a:r>
          </a:p>
        </p:txBody>
      </p:sp>
    </p:spTree>
    <p:extLst>
      <p:ext uri="{BB962C8B-B14F-4D97-AF65-F5344CB8AC3E}">
        <p14:creationId xmlns:p14="http://schemas.microsoft.com/office/powerpoint/2010/main" val="1036366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0B8325-7EB6-C310-0CB5-A7970841DA78}"/>
              </a:ext>
            </a:extLst>
          </p:cNvPr>
          <p:cNvSpPr>
            <a:spLocks noGrp="1"/>
          </p:cNvSpPr>
          <p:nvPr>
            <p:ph idx="1"/>
          </p:nvPr>
        </p:nvSpPr>
        <p:spPr>
          <a:xfrm>
            <a:off x="1351722" y="1191491"/>
            <a:ext cx="10202968" cy="4985472"/>
          </a:xfrm>
        </p:spPr>
        <p:txBody>
          <a:bodyPr/>
          <a:lstStyle/>
          <a:p>
            <a:r>
              <a:rPr lang="en-US" altLang="zh-CN" sz="2400" dirty="0"/>
              <a:t>【</a:t>
            </a:r>
            <a:r>
              <a:rPr lang="zh-CN" altLang="en-US" sz="2400" dirty="0"/>
              <a:t>示例</a:t>
            </a:r>
            <a:r>
              <a:rPr lang="en-US" altLang="zh-CN" sz="2400" dirty="0"/>
              <a:t>】</a:t>
            </a:r>
          </a:p>
          <a:p>
            <a:r>
              <a:rPr lang="en-US" altLang="zh-CN" sz="2400" dirty="0"/>
              <a:t>       </a:t>
            </a:r>
            <a:r>
              <a:rPr lang="zh-CN" altLang="en-US" sz="2400" dirty="0"/>
              <a:t>要求保护的发明是一种用铝制造的建筑构件，其要解决的技术问题是减轻建筑构件的重量。一份对比文件公开了相同的建筑构件，同时说明建筑构件是轻质材料，但未提及使用铝材。而在建筑标准中，已明确指出铝作为一种轻质材料，可作为建筑构件。该要求保护的发明明显应用了铝材轻质的公知性质。因此可认为现有技术中存在上述技术启示。</a:t>
            </a:r>
            <a:endParaRPr lang="en-US" altLang="zh-CN" sz="2400" dirty="0"/>
          </a:p>
          <a:p>
            <a:endParaRPr lang="zh-CN" altLang="en-US" dirty="0"/>
          </a:p>
        </p:txBody>
      </p:sp>
    </p:spTree>
    <p:extLst>
      <p:ext uri="{BB962C8B-B14F-4D97-AF65-F5344CB8AC3E}">
        <p14:creationId xmlns:p14="http://schemas.microsoft.com/office/powerpoint/2010/main" val="4028318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C124319-60BE-0AF9-801A-12BEC6306BAD}"/>
              </a:ext>
            </a:extLst>
          </p:cNvPr>
          <p:cNvSpPr>
            <a:spLocks noGrp="1"/>
          </p:cNvSpPr>
          <p:nvPr>
            <p:ph idx="1"/>
          </p:nvPr>
        </p:nvSpPr>
        <p:spPr>
          <a:xfrm>
            <a:off x="1403445" y="1182154"/>
            <a:ext cx="10141849" cy="4493692"/>
          </a:xfrm>
        </p:spPr>
        <p:txBody>
          <a:bodyPr>
            <a:normAutofit/>
          </a:bodyPr>
          <a:lstStyle/>
          <a:p>
            <a:pPr algn="just"/>
            <a:r>
              <a:rPr lang="zh-CN" altLang="en-US" sz="2000" dirty="0"/>
              <a:t>       </a:t>
            </a:r>
            <a:r>
              <a:rPr lang="en-US" altLang="zh-CN" sz="2000" dirty="0"/>
              <a:t>2.</a:t>
            </a:r>
            <a:r>
              <a:rPr lang="zh-CN" altLang="en-US" sz="2000" dirty="0"/>
              <a:t>“显著的进步”的判断</a:t>
            </a:r>
          </a:p>
          <a:p>
            <a:pPr algn="just"/>
            <a:r>
              <a:rPr lang="zh-CN" altLang="en-US" sz="2000" dirty="0"/>
              <a:t>　　在评价发明是否具有显著的进步时，主要应当考虑发明是否具有有益的技术效果。以下情况，通常应当认为发明具有有益的技术效果，具有显著的进步：</a:t>
            </a:r>
          </a:p>
          <a:p>
            <a:pPr algn="just"/>
            <a:r>
              <a:rPr lang="zh-CN" altLang="en-US" sz="2000" dirty="0"/>
              <a:t>　　（</a:t>
            </a:r>
            <a:r>
              <a:rPr lang="en-US" altLang="zh-CN" sz="2000" dirty="0"/>
              <a:t>1</a:t>
            </a:r>
            <a:r>
              <a:rPr lang="zh-CN" altLang="en-US" sz="2000" dirty="0"/>
              <a:t>）发明与现有技术相比具有更好的技术效果，例如，质量改善、产量提高、节约能源、防治环境污染等；</a:t>
            </a:r>
          </a:p>
          <a:p>
            <a:pPr algn="just"/>
            <a:r>
              <a:rPr lang="zh-CN" altLang="en-US" sz="2000" dirty="0"/>
              <a:t>　　（</a:t>
            </a:r>
            <a:r>
              <a:rPr lang="en-US" altLang="zh-CN" sz="2000" dirty="0"/>
              <a:t>2</a:t>
            </a:r>
            <a:r>
              <a:rPr lang="zh-CN" altLang="en-US" sz="2000" dirty="0"/>
              <a:t>）发明提供了一种技术构思不同的技术方案，其技术效果能够基本上达到现有技术的水平；</a:t>
            </a:r>
          </a:p>
          <a:p>
            <a:pPr algn="just"/>
            <a:r>
              <a:rPr lang="zh-CN" altLang="en-US" sz="2000" dirty="0"/>
              <a:t>　　（</a:t>
            </a:r>
            <a:r>
              <a:rPr lang="en-US" altLang="zh-CN" sz="2000" dirty="0"/>
              <a:t>3</a:t>
            </a:r>
            <a:r>
              <a:rPr lang="zh-CN" altLang="en-US" sz="2000" dirty="0"/>
              <a:t>）发明代表某种新技术发展趋势；</a:t>
            </a:r>
          </a:p>
          <a:p>
            <a:pPr algn="just"/>
            <a:r>
              <a:rPr lang="zh-CN" altLang="en-US" sz="2000" dirty="0"/>
              <a:t>　　（</a:t>
            </a:r>
            <a:r>
              <a:rPr lang="en-US" altLang="zh-CN" sz="2000" dirty="0"/>
              <a:t>4</a:t>
            </a:r>
            <a:r>
              <a:rPr lang="zh-CN" altLang="en-US" sz="2000" dirty="0"/>
              <a:t>）尽管发明在某些方面有负面效果，但在其他方面具有明显积极的技术效果。</a:t>
            </a:r>
          </a:p>
        </p:txBody>
      </p:sp>
    </p:spTree>
    <p:extLst>
      <p:ext uri="{BB962C8B-B14F-4D97-AF65-F5344CB8AC3E}">
        <p14:creationId xmlns:p14="http://schemas.microsoft.com/office/powerpoint/2010/main" val="802546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发明与实用新型专利权的取得条件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第一节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607398" y="1489742"/>
            <a:ext cx="8676945" cy="4082849"/>
          </a:xfrm>
          <a:prstGeom prst="rect">
            <a:avLst/>
          </a:prstGeom>
          <a:noFill/>
        </p:spPr>
        <p:txBody>
          <a:bodyPr wrap="square" rtlCol="0">
            <a:spAutoFit/>
          </a:bodyPr>
          <a:lstStyle/>
          <a:p>
            <a:pPr hangingPunct="0"/>
            <a:r>
              <a:rPr lang="zh-CN" altLang="en-US" sz="2400" b="1" dirty="0">
                <a:latin typeface="SimHei" panose="02010609060101010101" pitchFamily="49" charset="-122"/>
                <a:ea typeface="SimHei" panose="02010609060101010101" pitchFamily="49" charset="-122"/>
              </a:rPr>
              <a:t>（三）判定发明创造性的辅助因素</a:t>
            </a:r>
          </a:p>
          <a:p>
            <a:pPr algn="just" hangingPunct="0">
              <a:lnSpc>
                <a:spcPct val="150000"/>
              </a:lnSpc>
            </a:pPr>
            <a:r>
              <a:rPr lang="en-US" altLang="zh-CN" sz="2000" dirty="0">
                <a:latin typeface="SimHei" panose="02010609060101010101" pitchFamily="49" charset="-122"/>
                <a:ea typeface="SimHei" panose="02010609060101010101" pitchFamily="49" charset="-122"/>
              </a:rPr>
              <a:t>    1.</a:t>
            </a:r>
            <a:r>
              <a:rPr lang="zh-CN" altLang="en-US" sz="2000" dirty="0">
                <a:latin typeface="SimHei" panose="02010609060101010101" pitchFamily="49" charset="-122"/>
                <a:ea typeface="SimHei" panose="02010609060101010101" pitchFamily="49" charset="-122"/>
              </a:rPr>
              <a:t>发明解决了人们一直渴望解决但始终未能获得成功的技术难题；</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如果发明解决了人们一直渴望解决但始终未能获得成功的技术难题，这种发明具有突出的实质性特点和显著的进步，具备创造性。</a:t>
            </a:r>
          </a:p>
          <a:p>
            <a:pPr algn="just" hangingPunct="0">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示例</a:t>
            </a:r>
            <a:r>
              <a:rPr lang="en-US" altLang="zh-CN" sz="2000" dirty="0">
                <a:latin typeface="SimHei" panose="02010609060101010101" pitchFamily="49" charset="-122"/>
                <a:ea typeface="SimHei" panose="02010609060101010101" pitchFamily="49" charset="-122"/>
              </a:rPr>
              <a:t>】</a:t>
            </a:r>
          </a:p>
          <a:p>
            <a:pPr algn="just" hangingPunct="0">
              <a:lnSpc>
                <a:spcPct val="150000"/>
              </a:lnSpc>
            </a:pPr>
            <a:r>
              <a:rPr lang="zh-CN" altLang="en-US" sz="2000" dirty="0">
                <a:latin typeface="SimHei" panose="02010609060101010101" pitchFamily="49" charset="-122"/>
                <a:ea typeface="SimHei" panose="02010609060101010101" pitchFamily="49" charset="-122"/>
              </a:rPr>
              <a:t>　　自有农场以来，人们一直期望解决在农场牲畜（如奶牛）身上无痛而且不损坏牲畜表皮地打上永久性标记的技术问题，某发明人基于冷冻能使牲畜表皮着色这一发现而发明的一项冷冻“烙印”的方法成功地解决了这个技术问题，该发明具备创造性。</a:t>
            </a:r>
          </a:p>
        </p:txBody>
      </p:sp>
    </p:spTree>
    <p:extLst>
      <p:ext uri="{BB962C8B-B14F-4D97-AF65-F5344CB8AC3E}">
        <p14:creationId xmlns:p14="http://schemas.microsoft.com/office/powerpoint/2010/main" val="3249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BA2C796-37E4-9D06-CAA7-59E21386DB2E}"/>
              </a:ext>
            </a:extLst>
          </p:cNvPr>
          <p:cNvSpPr>
            <a:spLocks noGrp="1"/>
          </p:cNvSpPr>
          <p:nvPr>
            <p:ph idx="1"/>
          </p:nvPr>
        </p:nvSpPr>
        <p:spPr/>
        <p:txBody>
          <a:bodyPr>
            <a:normAutofit/>
          </a:bodyPr>
          <a:lstStyle/>
          <a:p>
            <a:r>
              <a:rPr lang="en-US" altLang="zh-CN" dirty="0"/>
              <a:t>      </a:t>
            </a:r>
            <a:r>
              <a:rPr lang="en-US" altLang="zh-CN" sz="2200" dirty="0"/>
              <a:t>2. </a:t>
            </a:r>
            <a:r>
              <a:rPr lang="zh-CN" altLang="en-US" sz="2200" dirty="0"/>
              <a:t>发明克服了技术偏见</a:t>
            </a:r>
          </a:p>
          <a:p>
            <a:r>
              <a:rPr lang="zh-CN" altLang="en-US" sz="2200" dirty="0"/>
              <a:t>　　技术偏见，是指在某段时间内、某个技术领域中，技术人员对某个技术问题普遍存在的、偏离客观事实的认识，它引导人们不去考虑其他方面的可能性，阻碍人们对该技术领域的研究和开发。如果发明克服了这种技术偏见，采用了人们由于技术偏见而舍弃的技术手段，从而解决了技术问题，则这种发明具有突出的实质性特点和显著的进步，具备创造性。</a:t>
            </a:r>
          </a:p>
          <a:p>
            <a:r>
              <a:rPr lang="zh-CN" altLang="en-US" sz="2200" dirty="0"/>
              <a:t>　　</a:t>
            </a:r>
            <a:r>
              <a:rPr lang="en-US" altLang="zh-CN" sz="2200" dirty="0"/>
              <a:t>【</a:t>
            </a:r>
            <a:r>
              <a:rPr lang="zh-CN" altLang="en-US" sz="2200" dirty="0"/>
              <a:t>示例</a:t>
            </a:r>
            <a:r>
              <a:rPr lang="en-US" altLang="zh-CN" sz="2200" dirty="0"/>
              <a:t>】</a:t>
            </a:r>
          </a:p>
          <a:p>
            <a:r>
              <a:rPr lang="zh-CN" altLang="en-US" sz="2200" dirty="0"/>
              <a:t>　　对于电动机的换向器与电刷间界面，通常认为越光滑接触越好，电流损耗也越小。一项发明将换向器表面制出一定粗糙度的细纹，其结果电流损耗更小，优于光滑表面。该发明克服了技术偏见，具备创造性。</a:t>
            </a:r>
          </a:p>
        </p:txBody>
      </p:sp>
    </p:spTree>
    <p:extLst>
      <p:ext uri="{BB962C8B-B14F-4D97-AF65-F5344CB8AC3E}">
        <p14:creationId xmlns:p14="http://schemas.microsoft.com/office/powerpoint/2010/main" val="2864521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FD39BF-D030-73A5-826B-88A265AFC9C5}"/>
              </a:ext>
            </a:extLst>
          </p:cNvPr>
          <p:cNvSpPr>
            <a:spLocks noGrp="1"/>
          </p:cNvSpPr>
          <p:nvPr>
            <p:ph idx="1"/>
          </p:nvPr>
        </p:nvSpPr>
        <p:spPr/>
        <p:txBody>
          <a:bodyPr>
            <a:normAutofit fontScale="77500" lnSpcReduction="20000"/>
          </a:bodyPr>
          <a:lstStyle/>
          <a:p>
            <a:r>
              <a:rPr lang="en-US" altLang="zh-CN" dirty="0"/>
              <a:t>       3. </a:t>
            </a:r>
            <a:r>
              <a:rPr lang="zh-CN" altLang="en-US" dirty="0"/>
              <a:t>发明取得了预料不到的技术效果</a:t>
            </a:r>
          </a:p>
          <a:p>
            <a:r>
              <a:rPr lang="zh-CN" altLang="en-US" dirty="0"/>
              <a:t>　　发明取得了预料不到的技术效果，是指发明同现有技术相比，其技术效果产生“质”的变化，具有新的性能；或者产生“量”的变化，超出人们预期的想象。这种“质”的或者“量”的变化，对所属技术领域的技术人员来说，事先无法预测或者推理出来。当发明产生了预料不到的技术效果时，一方面说明发明具有显著的进步，同时也反映出发明的技术方案是非显而易见的，具有突出的实质性特点，该发明具备创造性。</a:t>
            </a:r>
          </a:p>
          <a:p>
            <a:r>
              <a:rPr lang="en-US" altLang="zh-CN" dirty="0"/>
              <a:t>       4. </a:t>
            </a:r>
            <a:r>
              <a:rPr lang="zh-CN" altLang="en-US" dirty="0"/>
              <a:t>发明在商业上获得成功</a:t>
            </a:r>
          </a:p>
          <a:p>
            <a:r>
              <a:rPr lang="zh-CN" altLang="en-US" dirty="0"/>
              <a:t>　　当发明的产品在商业上获得成功时，如果这种成功是由于发明的技术特征直接导致的，则一方面反映了发明具有有益效果，同时也说明了发明是非显而易见的，因而这类发明具有突出的实质性特点和显著的进步，具备创造性。但是，如果商业上的成功是由于其他原因所致，例如由于销售技术的改进或者广告宣传造成的，则不能作为判断创造性的依据。</a:t>
            </a:r>
          </a:p>
        </p:txBody>
      </p:sp>
    </p:spTree>
    <p:extLst>
      <p:ext uri="{BB962C8B-B14F-4D97-AF65-F5344CB8AC3E}">
        <p14:creationId xmlns:p14="http://schemas.microsoft.com/office/powerpoint/2010/main" val="3308833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外观设计专利权的取得条件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一、新颖性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3256436" y="1680573"/>
            <a:ext cx="8676945" cy="3785652"/>
          </a:xfrm>
          <a:prstGeom prst="rect">
            <a:avLst/>
          </a:prstGeom>
          <a:noFill/>
        </p:spPr>
        <p:txBody>
          <a:bodyPr wrap="square" rtlCol="0">
            <a:spAutoFit/>
          </a:bodyPr>
          <a:lstStyle/>
          <a:p>
            <a:pPr algn="just" hangingPunct="0"/>
            <a:r>
              <a:rPr lang="zh-CN" altLang="en-US" sz="2400" dirty="0">
                <a:latin typeface="SimHei" panose="02010609060101010101" pitchFamily="49" charset="-122"/>
                <a:ea typeface="SimHei" panose="02010609060101010101" pitchFamily="49" charset="-122"/>
              </a:rPr>
              <a:t>    无论是外观设计专利还是发明、实用新型专利，作为取得专利权条件的新颖性在含义上是完全相同的。</a:t>
            </a:r>
            <a:endParaRPr lang="en-US" altLang="zh-CN" sz="2400" dirty="0">
              <a:latin typeface="SimHei" panose="02010609060101010101" pitchFamily="49" charset="-122"/>
              <a:ea typeface="SimHei" panose="02010609060101010101" pitchFamily="49" charset="-122"/>
            </a:endParaRPr>
          </a:p>
          <a:p>
            <a:pPr algn="just" hangingPunct="0"/>
            <a:r>
              <a:rPr lang="zh-CN" altLang="en-US" sz="2400" dirty="0">
                <a:latin typeface="SimHei" panose="02010609060101010101" pitchFamily="49" charset="-122"/>
                <a:ea typeface="SimHei" panose="02010609060101010101" pitchFamily="49" charset="-122"/>
              </a:rPr>
              <a:t>    我国现行</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专利法</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第</a:t>
            </a:r>
            <a:r>
              <a:rPr lang="en-US" altLang="zh-CN" sz="2400" dirty="0">
                <a:latin typeface="SimHei" panose="02010609060101010101" pitchFamily="49" charset="-122"/>
                <a:ea typeface="SimHei" panose="02010609060101010101" pitchFamily="49" charset="-122"/>
              </a:rPr>
              <a:t>23</a:t>
            </a:r>
            <a:r>
              <a:rPr lang="zh-CN" altLang="en-US" sz="2400" dirty="0">
                <a:latin typeface="SimHei" panose="02010609060101010101" pitchFamily="49" charset="-122"/>
                <a:ea typeface="SimHei" panose="02010609060101010101" pitchFamily="49" charset="-122"/>
              </a:rPr>
              <a:t>条第</a:t>
            </a:r>
            <a:r>
              <a:rPr lang="en-US" altLang="zh-CN" sz="2400" dirty="0">
                <a:latin typeface="SimHei" panose="02010609060101010101" pitchFamily="49" charset="-122"/>
                <a:ea typeface="SimHei" panose="02010609060101010101" pitchFamily="49" charset="-122"/>
              </a:rPr>
              <a:t>1</a:t>
            </a:r>
            <a:r>
              <a:rPr lang="zh-CN" altLang="en-US" sz="2400" dirty="0">
                <a:latin typeface="SimHei" panose="02010609060101010101" pitchFamily="49" charset="-122"/>
                <a:ea typeface="SimHei" panose="02010609060101010101" pitchFamily="49" charset="-122"/>
              </a:rPr>
              <a:t>款规定：“授予专利权的外观设计，应当不属于现有设计；也没有任何单位或者个人就同样的外观设计在申请日以前向国务院专利行政部门提出过申请，并记载在申请日以后公告的专利文件中”，该条第</a:t>
            </a:r>
            <a:r>
              <a:rPr lang="en-US" altLang="zh-CN" sz="2400" dirty="0">
                <a:latin typeface="SimHei" panose="02010609060101010101" pitchFamily="49" charset="-122"/>
                <a:ea typeface="SimHei" panose="02010609060101010101" pitchFamily="49" charset="-122"/>
              </a:rPr>
              <a:t>4</a:t>
            </a:r>
            <a:r>
              <a:rPr lang="zh-CN" altLang="en-US" sz="2400" dirty="0">
                <a:latin typeface="SimHei" panose="02010609060101010101" pitchFamily="49" charset="-122"/>
                <a:ea typeface="SimHei" panose="02010609060101010101" pitchFamily="49" charset="-122"/>
              </a:rPr>
              <a:t>款规定“本法所称现有设计，是指申请日以前在国内外为公众所知的设计”。</a:t>
            </a:r>
            <a:endParaRPr lang="en-US" altLang="zh-CN" sz="2400" dirty="0">
              <a:latin typeface="SimHei" panose="02010609060101010101" pitchFamily="49" charset="-122"/>
              <a:ea typeface="SimHei" panose="02010609060101010101" pitchFamily="49" charset="-122"/>
            </a:endParaRPr>
          </a:p>
          <a:p>
            <a:pPr algn="just" hangingPunct="0"/>
            <a:r>
              <a:rPr lang="zh-CN" altLang="en-US" sz="2400" dirty="0">
                <a:latin typeface="SimHei" panose="02010609060101010101" pitchFamily="49" charset="-122"/>
                <a:ea typeface="SimHei" panose="02010609060101010101" pitchFamily="49" charset="-122"/>
              </a:rPr>
              <a:t>    由此可知，我国外观设计专利的新颖性条件采用的是绝对新颖性标准加抵触申请的模式。</a:t>
            </a:r>
          </a:p>
        </p:txBody>
      </p:sp>
    </p:spTree>
    <p:extLst>
      <p:ext uri="{BB962C8B-B14F-4D97-AF65-F5344CB8AC3E}">
        <p14:creationId xmlns:p14="http://schemas.microsoft.com/office/powerpoint/2010/main" val="53191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外观设计专利权的取得条件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二、创造性</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981109" y="1680573"/>
            <a:ext cx="8676945" cy="4031873"/>
          </a:xfrm>
          <a:prstGeom prst="rect">
            <a:avLst/>
          </a:prstGeom>
          <a:noFill/>
        </p:spPr>
        <p:txBody>
          <a:bodyPr wrap="square" rtlCol="0">
            <a:spAutoFit/>
          </a:bodyPr>
          <a:lstStyle/>
          <a:p>
            <a:pPr algn="just" hangingPunct="0">
              <a:lnSpc>
                <a:spcPct val="150000"/>
              </a:lnSpc>
            </a:pPr>
            <a:r>
              <a:rPr lang="zh-CN" altLang="en-US" sz="24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针对外观设计提出了“与现有设计或者现有设计特征的组合相比，应当具有明显区别”的要求。这里，“明显区别”的要求不仅是相对于现有设计而言的，还包括现有设计特征的组合。这一要求已经超越了单独对比新颖性的原则，而是引入了创造性的理念。</a:t>
            </a:r>
            <a:endParaRPr lang="en-US" altLang="zh-CN" sz="2000" dirty="0">
              <a:latin typeface="SimHei" panose="02010609060101010101" pitchFamily="49" charset="-122"/>
              <a:ea typeface="SimHei" panose="02010609060101010101" pitchFamily="49" charset="-122"/>
            </a:endParaRPr>
          </a:p>
          <a:p>
            <a:pPr algn="just" hangingPunct="0">
              <a:lnSpc>
                <a:spcPct val="150000"/>
              </a:lnSpc>
            </a:pPr>
            <a:r>
              <a:rPr lang="zh-CN" altLang="en-US" sz="2000" dirty="0">
                <a:latin typeface="SimHei" panose="02010609060101010101" pitchFamily="49" charset="-122"/>
                <a:ea typeface="SimHei" panose="02010609060101010101" pitchFamily="49" charset="-122"/>
              </a:rPr>
              <a:t>    </a:t>
            </a:r>
            <a:r>
              <a:rPr lang="zh-CN" altLang="zh-CN" sz="2000" dirty="0">
                <a:latin typeface="SimHei" panose="02010609060101010101" pitchFamily="49" charset="-122"/>
                <a:ea typeface="SimHei" panose="02010609060101010101" pitchFamily="49" charset="-122"/>
              </a:rPr>
              <a:t>外观设计专利的创造性要求虽不能与发明、实用新型专利相比，但显然高于作品的独创性。</a:t>
            </a:r>
            <a:r>
              <a:rPr lang="zh-CN" altLang="en-US" sz="2000" dirty="0">
                <a:latin typeface="SimHei" panose="02010609060101010101" pitchFamily="49" charset="-122"/>
                <a:ea typeface="SimHei" panose="02010609060101010101" pitchFamily="49" charset="-122"/>
              </a:rPr>
              <a:t>此外，我国专利法中所称的“明显区别”也不同于商标法中关于商标显著性的含义。 </a:t>
            </a:r>
            <a:endParaRPr lang="en-US" altLang="zh-CN" sz="2000" dirty="0">
              <a:latin typeface="SimHei" panose="02010609060101010101" pitchFamily="49" charset="-122"/>
              <a:ea typeface="SimHei" panose="02010609060101010101" pitchFamily="49" charset="-122"/>
            </a:endParaRPr>
          </a:p>
          <a:p>
            <a:pPr algn="just" hangingPunct="0"/>
            <a:endParaRPr lang="zh-CN" altLang="zh-CN" sz="2000" dirty="0">
              <a:latin typeface="SimHei" panose="02010609060101010101" pitchFamily="49" charset="-122"/>
              <a:ea typeface="SimHei" panose="02010609060101010101" pitchFamily="49" charset="-122"/>
            </a:endParaRPr>
          </a:p>
          <a:p>
            <a:pPr algn="just" hangingPunct="0"/>
            <a:r>
              <a:rPr lang="zh-CN" altLang="en-US" sz="2000" dirty="0">
                <a:latin typeface="SimHei" panose="02010609060101010101" pitchFamily="49" charset="-122"/>
                <a:ea typeface="SimHei" panose="02010609060101010101" pitchFamily="49" charset="-122"/>
              </a:rPr>
              <a:t> </a:t>
            </a:r>
            <a:endParaRPr lang="zh-CN" alt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952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发明</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3883755"/>
          </a:xfrm>
          <a:prstGeom prst="rect">
            <a:avLst/>
          </a:prstGeom>
          <a:noFill/>
        </p:spPr>
        <p:txBody>
          <a:bodyPr wrap="square" rtlCol="0">
            <a:spAutoFit/>
          </a:bodyPr>
          <a:lstStyle/>
          <a:p>
            <a:pPr>
              <a:lnSpc>
                <a:spcPct val="150000"/>
              </a:lnSpc>
            </a:pP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rPr>
              <a:t>2</a:t>
            </a: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）发明的特点：</a:t>
            </a:r>
            <a:endPar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第一，发明包含创新。</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第二，发明必须利用自然规律或自然现象。</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第三，违背自然规律的创造也不是发明。</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第四，自然规律本身也不是发明。</a:t>
            </a:r>
          </a:p>
          <a:p>
            <a:pPr>
              <a:lnSpc>
                <a:spcPct val="150000"/>
              </a:lnSpc>
            </a:pPr>
            <a:r>
              <a:rPr lang="en-US" altLang="zh-TW" sz="2400" dirty="0">
                <a:latin typeface="SimHei" panose="02010609060101010101" pitchFamily="49" charset="-122"/>
                <a:ea typeface="SimHei" panose="02010609060101010101" pitchFamily="49" charset="-122"/>
                <a:cs typeface="Times New Roman" panose="02020603050405020304" pitchFamily="18" charset="0"/>
              </a:rPr>
              <a:t>	</a:t>
            </a:r>
            <a:r>
              <a:rPr lang="zh-TW" altLang="en-US" sz="2400" dirty="0">
                <a:latin typeface="SimHei" panose="02010609060101010101" pitchFamily="49" charset="-122"/>
                <a:ea typeface="SimHei" panose="02010609060101010101" pitchFamily="49" charset="-122"/>
                <a:cs typeface="Times New Roman" panose="02020603050405020304" pitchFamily="18" charset="0"/>
              </a:rPr>
              <a:t>第五，发明是具体的技术方案。</a:t>
            </a: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发明的概念和特点</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49004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SimHei" panose="02010609060101010101" pitchFamily="49" charset="-122"/>
                <a:ea typeface="SimHei" panose="02010609060101010101" pitchFamily="49" charset="-122"/>
              </a:rPr>
              <a:t>外观设计专利权的取得条件</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5922" y="1157353"/>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三、尊重在先权利</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SimHei" panose="02010609060101010101" pitchFamily="49" charset="-122"/>
                <a:ea typeface="SimHei" panose="02010609060101010101" pitchFamily="49" charset="-122"/>
              </a:rPr>
              <a:t>第二节</a:t>
            </a:r>
          </a:p>
        </p:txBody>
      </p:sp>
      <p:sp>
        <p:nvSpPr>
          <p:cNvPr id="9" name="PA_文本框 3">
            <a:extLst>
              <a:ext uri="{FF2B5EF4-FFF2-40B4-BE49-F238E27FC236}">
                <a16:creationId xmlns:a16="http://schemas.microsoft.com/office/drawing/2014/main" id="{112E7BAF-9043-C54F-9F09-D4F24FFDAB6C}"/>
              </a:ext>
            </a:extLst>
          </p:cNvPr>
          <p:cNvSpPr txBox="1">
            <a:spLocks/>
          </p:cNvSpPr>
          <p:nvPr>
            <p:custDataLst>
              <p:tags r:id="rId1"/>
            </p:custDataLst>
          </p:nvPr>
        </p:nvSpPr>
        <p:spPr>
          <a:xfrm>
            <a:off x="2981109" y="1680573"/>
            <a:ext cx="8676945" cy="1877437"/>
          </a:xfrm>
          <a:prstGeom prst="rect">
            <a:avLst/>
          </a:prstGeom>
          <a:noFill/>
        </p:spPr>
        <p:txBody>
          <a:bodyPr wrap="square" rtlCol="0">
            <a:spAutoFit/>
          </a:bodyPr>
          <a:lstStyle/>
          <a:p>
            <a:pPr algn="just" hangingPunct="0">
              <a:lnSpc>
                <a:spcPct val="150000"/>
              </a:lnSpc>
            </a:pPr>
            <a:r>
              <a:rPr lang="zh-CN" altLang="en-US" sz="24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我国专利法要求外观设计专利权“不得与他人在申请日以前已经取得的合法权利相冲突”。类似的条件同样也反映在其他相关法律中，如我国</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商标法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32</a:t>
            </a:r>
            <a:r>
              <a:rPr lang="zh-CN" altLang="en-US" sz="2000" dirty="0">
                <a:latin typeface="SimHei" panose="02010609060101010101" pitchFamily="49" charset="-122"/>
                <a:ea typeface="SimHei" panose="02010609060101010101" pitchFamily="49" charset="-122"/>
              </a:rPr>
              <a:t>条就有基本相同的表述。 </a:t>
            </a:r>
            <a:endParaRPr lang="zh-CN" altLang="zh-CN" sz="2000" dirty="0">
              <a:latin typeface="SimHei" panose="02010609060101010101" pitchFamily="49" charset="-122"/>
              <a:ea typeface="SimHei" panose="02010609060101010101" pitchFamily="49" charset="-122"/>
            </a:endParaRPr>
          </a:p>
          <a:p>
            <a:pPr algn="just" hangingPunct="0"/>
            <a:r>
              <a:rPr lang="zh-CN" altLang="en-US" sz="2000" dirty="0">
                <a:latin typeface="SimHei" panose="02010609060101010101" pitchFamily="49" charset="-122"/>
                <a:ea typeface="SimHei" panose="02010609060101010101" pitchFamily="49" charset="-122"/>
              </a:rPr>
              <a:t> </a:t>
            </a:r>
            <a:endParaRPr lang="zh-CN" alt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80523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79" y="2137411"/>
            <a:ext cx="9997440" cy="1772602"/>
          </a:xfrm>
        </p:spPr>
        <p:txBody>
          <a:bodyPr>
            <a:normAutofit/>
          </a:bodyPr>
          <a:lstStyle/>
          <a:p>
            <a:r>
              <a:rPr lang="zh-TW" altLang="en-US" sz="6000" b="1" dirty="0">
                <a:solidFill>
                  <a:schemeClr val="bg1"/>
                </a:solidFill>
                <a:latin typeface="华文中宋" panose="02010600040101010101" pitchFamily="2" charset="-122"/>
                <a:ea typeface="华文中宋" panose="02010600040101010101" pitchFamily="2" charset="-122"/>
              </a:rPr>
              <a:t>第十章</a:t>
            </a:r>
            <a:r>
              <a:rPr lang="zh-CN" altLang="en-US" sz="6000" b="1" dirty="0"/>
              <a:t> 专利权的归属和变更</a:t>
            </a:r>
            <a:r>
              <a:rPr lang="zh-CN" altLang="en-US" sz="6000" b="1" dirty="0">
                <a:solidFill>
                  <a:schemeClr val="bg1"/>
                </a:solidFill>
                <a:latin typeface="华文中宋" panose="02010600040101010101" pitchFamily="2" charset="-122"/>
                <a:ea typeface="华文中宋" panose="02010600040101010101" pitchFamily="2" charset="-122"/>
              </a:rPr>
              <a:t> </a:t>
            </a:r>
          </a:p>
        </p:txBody>
      </p:sp>
    </p:spTree>
    <p:extLst>
      <p:ext uri="{BB962C8B-B14F-4D97-AF65-F5344CB8AC3E}">
        <p14:creationId xmlns:p14="http://schemas.microsoft.com/office/powerpoint/2010/main" val="2282428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SimHei" panose="02010609060101010101" pitchFamily="49" charset="-122"/>
                <a:ea typeface="SimHei" panose="02010609060101010101" pitchFamily="49" charset="-122"/>
              </a:rPr>
              <a:t>目录</a:t>
            </a: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SimHei" panose="02010609060101010101" pitchFamily="49" charset="-122"/>
                  <a:ea typeface="SimHei" panose="02010609060101010101" pitchFamily="49" charset="-122"/>
                </a:rPr>
                <a:t>专利权的归属</a:t>
              </a:r>
              <a:endParaRPr lang="zh-CN" altLang="en-US" sz="2400" b="1" dirty="0">
                <a:latin typeface="SimHei" panose="02010609060101010101" pitchFamily="49" charset="-122"/>
                <a:ea typeface="SimHei" panose="02010609060101010101" pitchFamily="49" charset="-122"/>
              </a:endParaRPr>
            </a:p>
          </p:txBody>
        </p:sp>
      </p:grpSp>
      <p:sp>
        <p:nvSpPr>
          <p:cNvPr id="12" name="文本框 11"/>
          <p:cNvSpPr txBox="1"/>
          <p:nvPr/>
        </p:nvSpPr>
        <p:spPr>
          <a:xfrm>
            <a:off x="2500311" y="1837748"/>
            <a:ext cx="1308914" cy="769441"/>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第一节</a:t>
            </a:r>
          </a:p>
          <a:p>
            <a:endParaRPr lang="zh-CN" altLang="en-US" sz="2000" b="1" dirty="0">
              <a:solidFill>
                <a:schemeClr val="bg1"/>
              </a:solidFill>
              <a:latin typeface="SimHei" panose="02010609060101010101" pitchFamily="49" charset="-122"/>
              <a:ea typeface="SimHei" panose="02010609060101010101" pitchFamily="49" charset="-122"/>
            </a:endParaRPr>
          </a:p>
        </p:txBody>
      </p:sp>
      <p:grpSp>
        <p:nvGrpSpPr>
          <p:cNvPr id="14" name="组合 13"/>
          <p:cNvGrpSpPr/>
          <p:nvPr/>
        </p:nvGrpSpPr>
        <p:grpSpPr>
          <a:xfrm>
            <a:off x="2419939" y="2461125"/>
            <a:ext cx="6895512" cy="495954"/>
            <a:chOff x="3870041" y="1794664"/>
            <a:chExt cx="5894333" cy="495954"/>
          </a:xfrm>
        </p:grpSpPr>
        <p:sp>
          <p:nvSpPr>
            <p:cNvPr id="15" name="圆角矩形 14"/>
            <p:cNvSpPr/>
            <p:nvPr/>
          </p:nvSpPr>
          <p:spPr>
            <a:xfrm>
              <a:off x="3870041" y="1794664"/>
              <a:ext cx="1015827"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16" name="矩形 15"/>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17" name="矩形 16"/>
            <p:cNvSpPr/>
            <p:nvPr/>
          </p:nvSpPr>
          <p:spPr>
            <a:xfrm>
              <a:off x="4975383" y="1794664"/>
              <a:ext cx="4788991"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SimHei" panose="02010609060101010101" pitchFamily="49" charset="-122"/>
                  <a:ea typeface="SimHei" panose="02010609060101010101" pitchFamily="49" charset="-122"/>
                </a:rPr>
                <a:t>专利权的无效</a:t>
              </a:r>
              <a:endParaRPr lang="zh-CN" altLang="en-US" sz="2400" b="1" dirty="0">
                <a:latin typeface="SimHei" panose="02010609060101010101" pitchFamily="49" charset="-122"/>
                <a:ea typeface="SimHei" panose="02010609060101010101" pitchFamily="49" charset="-122"/>
              </a:endParaRPr>
            </a:p>
          </p:txBody>
        </p:sp>
      </p:grpSp>
      <p:sp>
        <p:nvSpPr>
          <p:cNvPr id="18" name="文本框 17"/>
          <p:cNvSpPr txBox="1"/>
          <p:nvPr/>
        </p:nvSpPr>
        <p:spPr>
          <a:xfrm>
            <a:off x="2491201" y="2480826"/>
            <a:ext cx="1107996" cy="461665"/>
          </a:xfrm>
          <a:prstGeom prst="rect">
            <a:avLst/>
          </a:prstGeom>
          <a:noFill/>
        </p:spPr>
        <p:txBody>
          <a:bodyPr wrap="squar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第二节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19" name="圆角矩形 18"/>
          <p:cNvSpPr/>
          <p:nvPr/>
        </p:nvSpPr>
        <p:spPr>
          <a:xfrm>
            <a:off x="8719133" y="3100519"/>
            <a:ext cx="1182256" cy="49595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imHei" panose="02010609060101010101" pitchFamily="49" charset="-122"/>
                <a:ea typeface="SimHei" panose="02010609060101010101" pitchFamily="49" charset="-122"/>
              </a:endParaRPr>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SimHei" panose="02010609060101010101" pitchFamily="49" charset="-122"/>
                  <a:ea typeface="SimHei" panose="02010609060101010101" pitchFamily="49" charset="-122"/>
                </a:rPr>
                <a:t>专利权的期限和终止</a:t>
              </a:r>
              <a:endParaRPr lang="zh-CN" altLang="en-US" sz="2400" b="1" dirty="0">
                <a:latin typeface="SimHei" panose="02010609060101010101" pitchFamily="49" charset="-122"/>
                <a:ea typeface="SimHei" panose="02010609060101010101" pitchFamily="49" charset="-122"/>
              </a:endParaRPr>
            </a:p>
          </p:txBody>
        </p:sp>
      </p:grpSp>
      <p:sp>
        <p:nvSpPr>
          <p:cNvPr id="24" name="文本框 23"/>
          <p:cNvSpPr txBox="1"/>
          <p:nvPr/>
        </p:nvSpPr>
        <p:spPr>
          <a:xfrm>
            <a:off x="2500311" y="3119089"/>
            <a:ext cx="1107996" cy="461665"/>
          </a:xfrm>
          <a:prstGeom prst="rect">
            <a:avLst/>
          </a:prstGeom>
          <a:noFill/>
        </p:spPr>
        <p:txBody>
          <a:bodyPr wrap="none" rtlCol="0">
            <a:spAutoFit/>
          </a:bodyPr>
          <a:lstStyle/>
          <a:p>
            <a:r>
              <a:rPr lang="zh-CN" altLang="en-US" sz="2400" b="1" dirty="0">
                <a:solidFill>
                  <a:schemeClr val="bg1"/>
                </a:solidFill>
                <a:latin typeface="SimHei" panose="02010609060101010101" pitchFamily="49" charset="-122"/>
                <a:ea typeface="SimHei" panose="02010609060101010101" pitchFamily="49" charset="-122"/>
              </a:rPr>
              <a:t>第三节</a:t>
            </a:r>
            <a:endParaRPr lang="zh-CN" altLang="en-US" sz="2000" b="1" dirty="0">
              <a:solidFill>
                <a:schemeClr val="bg1"/>
              </a:solidFill>
              <a:latin typeface="SimHei" panose="02010609060101010101" pitchFamily="49" charset="-122"/>
              <a:ea typeface="SimHei" panose="02010609060101010101" pitchFamily="49" charset="-122"/>
            </a:endParaRPr>
          </a:p>
        </p:txBody>
      </p:sp>
      <p:sp>
        <p:nvSpPr>
          <p:cNvPr id="25" name="圆角矩形 24">
            <a:extLst>
              <a:ext uri="{FF2B5EF4-FFF2-40B4-BE49-F238E27FC236}">
                <a16:creationId xmlns:a16="http://schemas.microsoft.com/office/drawing/2014/main" id="{F11CE228-3DC2-B843-9CB7-6E9CE7282854}"/>
              </a:ext>
            </a:extLst>
          </p:cNvPr>
          <p:cNvSpPr/>
          <p:nvPr/>
        </p:nvSpPr>
        <p:spPr>
          <a:xfrm>
            <a:off x="8719133" y="246272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345670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33435"/>
            <a:ext cx="10954327" cy="4985472"/>
          </a:xfrm>
        </p:spPr>
        <p:txBody>
          <a:bodyPr>
            <a:normAutofit lnSpcReduction="10000"/>
          </a:bodyPr>
          <a:lstStyle/>
          <a:p>
            <a:pPr>
              <a:lnSpc>
                <a:spcPct val="150000"/>
              </a:lnSpc>
            </a:pPr>
            <a:r>
              <a:rPr lang="en-US" altLang="zh-CN" sz="2600" b="1"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b="1" dirty="0">
                <a:latin typeface="SimHei" panose="02010609060101010101" pitchFamily="49" charset="-122"/>
                <a:ea typeface="SimHei" panose="02010609060101010101" pitchFamily="49" charset="-122"/>
                <a:cs typeface="Times New Roman" panose="02020603050405020304" pitchFamily="18" charset="0"/>
              </a:rPr>
              <a:t>1.</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本章教学目的：</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理解专利权归属制度的类型化设计</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把握专利权无效宣告程序的具体内容</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了解专利权期限和终止事由的具体规定</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indent="630238">
              <a:lnSpc>
                <a:spcPct val="150000"/>
              </a:lnSpc>
            </a:pPr>
            <a:r>
              <a:rPr lang="en-US" altLang="zh-CN" sz="2600" b="1" dirty="0">
                <a:latin typeface="SimHei" panose="02010609060101010101" pitchFamily="49" charset="-122"/>
                <a:ea typeface="SimHei" panose="02010609060101010101" pitchFamily="49" charset="-122"/>
                <a:cs typeface="Times New Roman" panose="02020603050405020304" pitchFamily="18" charset="0"/>
              </a:rPr>
              <a:t>2.</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本章教学要求：</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结合专利法和专利权的基本原理</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系统认识专利权归属制度</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专利权无效宣告制度</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专利权期限制度等的制度功能和实践难题</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pPr indent="630238">
              <a:lnSpc>
                <a:spcPct val="150000"/>
              </a:lnSpc>
            </a:pPr>
            <a:r>
              <a:rPr lang="en-US" altLang="zh-CN" sz="2600" b="1" dirty="0">
                <a:latin typeface="SimHei" panose="02010609060101010101" pitchFamily="49" charset="-122"/>
                <a:ea typeface="SimHei" panose="02010609060101010101" pitchFamily="49" charset="-122"/>
                <a:cs typeface="Times New Roman" panose="02020603050405020304" pitchFamily="18" charset="0"/>
              </a:rPr>
              <a:t>3.</a:t>
            </a:r>
            <a:r>
              <a:rPr lang="zh-CN" altLang="en-US" sz="2600" b="1" dirty="0">
                <a:latin typeface="SimHei" panose="02010609060101010101" pitchFamily="49" charset="-122"/>
                <a:ea typeface="SimHei" panose="02010609060101010101" pitchFamily="49" charset="-122"/>
                <a:cs typeface="Times New Roman" panose="02020603050405020304" pitchFamily="18" charset="0"/>
              </a:rPr>
              <a:t> 本章教学重点、难点：</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从参与发明过程的各类主体出发</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理解专利权归属制度在利益分配方面所作的不同制度安排</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从制度功能入手</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r>
              <a:rPr lang="zh-TW" altLang="en-US" sz="2600" dirty="0">
                <a:latin typeface="SimHei" panose="02010609060101010101" pitchFamily="49" charset="-122"/>
                <a:ea typeface="SimHei" panose="02010609060101010101" pitchFamily="49" charset="-122"/>
                <a:cs typeface="Times New Roman" panose="02020603050405020304" pitchFamily="18" charset="0"/>
              </a:rPr>
              <a:t>分析无效宣告程序在运行中的现实问题</a:t>
            </a:r>
            <a:r>
              <a:rPr lang="zh-CN" altLang="en-US" sz="2600" dirty="0">
                <a:latin typeface="SimHei" panose="02010609060101010101" pitchFamily="49" charset="-122"/>
                <a:ea typeface="SimHei" panose="02010609060101010101" pitchFamily="49" charset="-122"/>
                <a:cs typeface="Times New Roman" panose="02020603050405020304" pitchFamily="18" charset="0"/>
              </a:rPr>
              <a:t>。</a:t>
            </a:r>
            <a:endParaRPr lang="zh-CN" altLang="zh-CN" sz="2600" dirty="0">
              <a:latin typeface="SimHei" panose="02010609060101010101" pitchFamily="49" charset="-122"/>
              <a:ea typeface="SimHei" panose="02010609060101010101" pitchFamily="49" charset="-122"/>
              <a:cs typeface="Times New Roman" panose="02020603050405020304" pitchFamily="18" charset="0"/>
            </a:endParaRPr>
          </a:p>
          <a:p>
            <a:endParaRPr lang="zh-CN" altLang="en-US" sz="2400" dirty="0">
              <a:latin typeface="SimHei" panose="02010609060101010101" pitchFamily="49" charset="-122"/>
              <a:ea typeface="SimHei" panose="02010609060101010101" pitchFamily="49" charset="-122"/>
            </a:endParaRPr>
          </a:p>
        </p:txBody>
      </p:sp>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本章导语</a:t>
            </a:r>
          </a:p>
        </p:txBody>
      </p:sp>
    </p:spTree>
    <p:extLst>
      <p:ext uri="{BB962C8B-B14F-4D97-AF65-F5344CB8AC3E}">
        <p14:creationId xmlns:p14="http://schemas.microsoft.com/office/powerpoint/2010/main" val="1109010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4" y="1844961"/>
            <a:ext cx="7628103" cy="3247556"/>
          </a:xfrm>
          <a:prstGeom prst="rect">
            <a:avLst/>
          </a:prstGeom>
          <a:noFill/>
        </p:spPr>
        <p:txBody>
          <a:bodyPr wrap="square" rtlCol="0">
            <a:spAutoFit/>
          </a:bodyPr>
          <a:lstStyle/>
          <a:p>
            <a:pPr>
              <a:lnSpc>
                <a:spcPct val="150000"/>
              </a:lnSpc>
            </a:pP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800" b="1" dirty="0">
                <a:latin typeface="SimHei" panose="02010609060101010101" pitchFamily="49" charset="-122"/>
                <a:ea typeface="SimHei" panose="02010609060101010101" pitchFamily="49" charset="-122"/>
                <a:cs typeface="Times New Roman" panose="02020603050405020304" pitchFamily="18" charset="0"/>
                <a:sym typeface="+mn-ea"/>
              </a:rPr>
              <a:t>1</a:t>
            </a: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）发明人：</a:t>
            </a:r>
            <a:r>
              <a:rPr lang="zh-TW" altLang="en-US"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Times New Roman" panose="02020603050405020304" pitchFamily="18" charset="0"/>
              </a:rPr>
              <a:t>直接完成发明创造的人</a:t>
            </a:r>
            <a:r>
              <a:rPr lang="zh-CN" altLang="en-US" sz="2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800" dirty="0">
                <a:latin typeface="SimHei" panose="02010609060101010101" pitchFamily="49" charset="-122"/>
                <a:ea typeface="SimHei" panose="02010609060101010101" pitchFamily="49" charset="-122"/>
                <a:cs typeface="Times New Roman" panose="02020603050405020304" pitchFamily="18" charset="0"/>
              </a:rPr>
              <a:t>第一，</a:t>
            </a:r>
            <a:r>
              <a:rPr lang="zh-TW" altLang="en-US" sz="2800" dirty="0">
                <a:latin typeface="SimHei" panose="02010609060101010101" pitchFamily="49" charset="-122"/>
                <a:ea typeface="SimHei" panose="02010609060101010101" pitchFamily="49" charset="-122"/>
                <a:cs typeface="Times New Roman" panose="02020603050405020304" pitchFamily="18" charset="0"/>
              </a:rPr>
              <a:t> 直接参加发明创造活动</a:t>
            </a:r>
            <a:r>
              <a:rPr lang="zh-CN" altLang="en-US" sz="2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endParaRPr>
          </a:p>
          <a:p>
            <a:pPr>
              <a:lnSpc>
                <a:spcPct val="150000"/>
              </a:lnSpc>
            </a:pPr>
            <a:r>
              <a:rPr lang="zh-CN" altLang="en-US" sz="2800" dirty="0">
                <a:latin typeface="SimHei" panose="02010609060101010101" pitchFamily="49" charset="-122"/>
                <a:ea typeface="SimHei" panose="02010609060101010101" pitchFamily="49" charset="-122"/>
                <a:cs typeface="Times New Roman" panose="02020603050405020304" pitchFamily="18" charset="0"/>
              </a:rPr>
              <a:t>第二，</a:t>
            </a:r>
            <a:r>
              <a:rPr lang="zh-TW" altLang="en-US" sz="2800" dirty="0">
                <a:latin typeface="SimHei" panose="02010609060101010101" pitchFamily="49" charset="-122"/>
                <a:ea typeface="SimHei" panose="02010609060101010101" pitchFamily="49" charset="-122"/>
                <a:cs typeface="Times New Roman" panose="02020603050405020304" pitchFamily="18" charset="0"/>
              </a:rPr>
              <a:t>对发明创造的实质性特点有创造性贡献</a:t>
            </a:r>
            <a:r>
              <a:rPr lang="zh-CN" altLang="en-US" sz="2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a:t>
            </a:r>
            <a:r>
              <a:rPr lang="en-US" altLang="zh-CN" sz="2800" b="1" dirty="0">
                <a:latin typeface="SimHei" panose="02010609060101010101" pitchFamily="49" charset="-122"/>
                <a:ea typeface="SimHei" panose="02010609060101010101" pitchFamily="49" charset="-122"/>
                <a:cs typeface="Times New Roman" panose="02020603050405020304" pitchFamily="18" charset="0"/>
                <a:sym typeface="+mn-ea"/>
              </a:rPr>
              <a:t>2</a:t>
            </a:r>
            <a:r>
              <a:rPr lang="zh-CN" altLang="en-US" sz="2800" b="1" dirty="0">
                <a:latin typeface="SimHei" panose="02010609060101010101" pitchFamily="49" charset="-122"/>
                <a:ea typeface="SimHei" panose="02010609060101010101" pitchFamily="49" charset="-122"/>
                <a:cs typeface="Times New Roman" panose="02020603050405020304" pitchFamily="18" charset="0"/>
                <a:sym typeface="+mn-ea"/>
              </a:rPr>
              <a:t>）专利权人：</a:t>
            </a:r>
            <a:r>
              <a:rPr lang="zh-TW" altLang="en-US"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Times New Roman" panose="02020603050405020304" pitchFamily="18" charset="0"/>
              </a:rPr>
              <a:t>享有专利权的人</a:t>
            </a:r>
            <a:r>
              <a:rPr lang="zh-CN" altLang="en-US" sz="2800" dirty="0">
                <a:latin typeface="SimHei" panose="02010609060101010101" pitchFamily="49" charset="-122"/>
                <a:ea typeface="SimHei" panose="02010609060101010101" pitchFamily="49" charset="-122"/>
                <a:cs typeface="Times New Roman" panose="02020603050405020304" pitchFamily="18" charset="0"/>
                <a:sym typeface="+mn-ea"/>
              </a:rPr>
              <a:t>。</a:t>
            </a:r>
            <a:endParaRPr lang="en-US" altLang="zh-CN" sz="2800"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r>
              <a:rPr lang="zh-TW" altLang="en-US" sz="2800" dirty="0">
                <a:solidFill>
                  <a:srgbClr val="155DFF"/>
                </a:solidFill>
                <a:latin typeface="SimHei" panose="02010609060101010101" pitchFamily="49" charset="-122"/>
                <a:ea typeface="SimHei" panose="02010609060101010101" pitchFamily="49" charset="-122"/>
                <a:cs typeface="Times New Roman" panose="02020603050405020304" pitchFamily="18" charset="0"/>
              </a:rPr>
              <a:t>专利权人</a:t>
            </a:r>
            <a:r>
              <a:rPr lang="en-US" sz="2800" dirty="0">
                <a:solidFill>
                  <a:srgbClr val="155DFF"/>
                </a:solidFill>
                <a:latin typeface="SimHei" panose="02010609060101010101" pitchFamily="49" charset="-122"/>
                <a:ea typeface="SimHei" panose="02010609060101010101" pitchFamily="49" charset="-122"/>
                <a:cs typeface="Times New Roman" panose="02020603050405020304" pitchFamily="18" charset="0"/>
              </a:rPr>
              <a:t>≠</a:t>
            </a:r>
            <a:r>
              <a:rPr lang="zh-TW" altLang="en-US" sz="2800" dirty="0">
                <a:solidFill>
                  <a:srgbClr val="155DFF"/>
                </a:solidFill>
                <a:latin typeface="SimHei" panose="02010609060101010101" pitchFamily="49" charset="-122"/>
                <a:ea typeface="SimHei" panose="02010609060101010101" pitchFamily="49" charset="-122"/>
                <a:cs typeface="Times New Roman" panose="02020603050405020304" pitchFamily="18" charset="0"/>
              </a:rPr>
              <a:t>专利申请人 </a:t>
            </a:r>
          </a:p>
        </p:txBody>
      </p:sp>
      <p:sp>
        <p:nvSpPr>
          <p:cNvPr id="7" name="矩形 6"/>
          <p:cNvSpPr/>
          <p:nvPr/>
        </p:nvSpPr>
        <p:spPr>
          <a:xfrm>
            <a:off x="824781" y="1174879"/>
            <a:ext cx="10876817"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发明人与专利权人</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423245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5" y="2051863"/>
            <a:ext cx="7628103" cy="2601481"/>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非职务发明</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也称自由发明，是指发明人完全独立地依靠自己的智力劳动以及设备</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资金等外部条件所完成的发明创造。 </a:t>
            </a:r>
          </a:p>
          <a:p>
            <a:pPr>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发明创造的完成人</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即发明人</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a:t>
            </a: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非职务发明的专利权归属</a:t>
            </a:r>
          </a:p>
        </p:txBody>
      </p:sp>
      <p:sp>
        <p:nvSpPr>
          <p:cNvPr id="8" name="文本框 7">
            <a:extLst>
              <a:ext uri="{FF2B5EF4-FFF2-40B4-BE49-F238E27FC236}">
                <a16:creationId xmlns:a16="http://schemas.microsoft.com/office/drawing/2014/main" id="{E3E6368D-1DF7-E540-8F7B-9188EBE8DFC1}"/>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1D0144EA-49CB-7C4F-8564-0837F6F93A99}"/>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49341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69138" y="1644380"/>
            <a:ext cx="8488916" cy="4515660"/>
          </a:xfrm>
          <a:prstGeom prst="rect">
            <a:avLst/>
          </a:prstGeom>
          <a:noFill/>
        </p:spPr>
        <p:txBody>
          <a:bodyPr wrap="square" rtlCol="0">
            <a:spAutoFit/>
          </a:bodyPr>
          <a:lstStyle/>
          <a:p>
            <a:pPr algn="just">
              <a:lnSpc>
                <a:spcPct val="150000"/>
              </a:lnSpc>
            </a:pPr>
            <a:r>
              <a:rPr lang="zh-TW" altLang="en-US" sz="2800" b="1" dirty="0">
                <a:solidFill>
                  <a:srgbClr val="FF0000"/>
                </a:solidFill>
                <a:latin typeface="SimHei" panose="02010609060101010101" pitchFamily="49" charset="-122"/>
                <a:ea typeface="SimHei" panose="02010609060101010101" pitchFamily="49" charset="-122"/>
                <a:cs typeface="宋体" panose="02010600030101010101" pitchFamily="2" charset="-122"/>
              </a:rPr>
              <a:t>职务发明</a:t>
            </a:r>
            <a:r>
              <a:rPr lang="zh-TW" altLang="en-US" sz="2800" dirty="0">
                <a:solidFill>
                  <a:srgbClr val="FF0000"/>
                </a:solidFill>
                <a:latin typeface="SimHei" panose="02010609060101010101" pitchFamily="49" charset="-122"/>
                <a:ea typeface="SimHei" panose="02010609060101010101" pitchFamily="49" charset="-122"/>
              </a:rPr>
              <a:t> </a:t>
            </a:r>
            <a:endParaRPr lang="en-US" altLang="zh-TW" sz="2800" dirty="0">
              <a:solidFill>
                <a:srgbClr val="FF0000"/>
              </a:solidFill>
              <a:latin typeface="SimHei" panose="02010609060101010101" pitchFamily="49" charset="-122"/>
              <a:ea typeface="SimHei" panose="02010609060101010101" pitchFamily="49" charset="-122"/>
            </a:endParaRPr>
          </a:p>
          <a:p>
            <a:pPr algn="just">
              <a:lnSpc>
                <a:spcPct val="150000"/>
              </a:lnSpc>
            </a:pPr>
            <a:r>
              <a:rPr lang="en-US" altLang="zh-CN"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    </a:t>
            </a: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en-US" altLang="zh-CN"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1</a:t>
            </a: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执行本单位任务所完成的发明创造</a:t>
            </a:r>
            <a:r>
              <a:rPr lang="zh-CN" altLang="en-US" sz="2800" dirty="0">
                <a:latin typeface="SimHei" panose="02010609060101010101" pitchFamily="49" charset="-122"/>
                <a:ea typeface="SimHei" panose="02010609060101010101" pitchFamily="49" charset="-122"/>
                <a:cs typeface="宋体" panose="02010600030101010101" pitchFamily="2" charset="-122"/>
              </a:rPr>
              <a:t>。包括</a:t>
            </a:r>
            <a:r>
              <a:rPr lang="zh-TW" altLang="en-US" sz="2800" dirty="0">
                <a:latin typeface="SimHei" panose="02010609060101010101" pitchFamily="49" charset="-122"/>
                <a:ea typeface="SimHei" panose="02010609060101010101" pitchFamily="49" charset="-122"/>
                <a:cs typeface="宋体" panose="02010600030101010101" pitchFamily="2" charset="-122"/>
              </a:rPr>
              <a:t>职工在履行职务中所完成的新发明、新设计，或者是在执行所在单位的指令中所完成的发明创造。 </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gn="just">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    （</a:t>
            </a:r>
            <a:r>
              <a:rPr lang="en-US" altLang="zh-CN" sz="2800" dirty="0">
                <a:latin typeface="SimHei" panose="02010609060101010101" pitchFamily="49" charset="-122"/>
                <a:ea typeface="SimHei" panose="02010609060101010101" pitchFamily="49" charset="-122"/>
                <a:cs typeface="宋体" panose="02010600030101010101" pitchFamily="2" charset="-122"/>
              </a:rPr>
              <a:t>2</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主要利用本单位物质</a:t>
            </a:r>
            <a:r>
              <a:rPr lang="zh-CN" altLang="en-US" sz="2800" dirty="0">
                <a:latin typeface="SimHei" panose="02010609060101010101" pitchFamily="49" charset="-122"/>
                <a:ea typeface="SimHei" panose="02010609060101010101" pitchFamily="49" charset="-122"/>
                <a:cs typeface="宋体" panose="02010600030101010101" pitchFamily="2" charset="-122"/>
              </a:rPr>
              <a:t>技术</a:t>
            </a:r>
            <a:r>
              <a:rPr lang="zh-TW" altLang="en-US" sz="2800" dirty="0">
                <a:latin typeface="SimHei" panose="02010609060101010101" pitchFamily="49" charset="-122"/>
                <a:ea typeface="SimHei" panose="02010609060101010101" pitchFamily="49" charset="-122"/>
                <a:cs typeface="宋体" panose="02010600030101010101" pitchFamily="2" charset="-122"/>
              </a:rPr>
              <a:t>条件所完成的发明创造。 </a:t>
            </a:r>
            <a:endParaRPr lang="zh-TW" altLang="en-US" sz="2800" dirty="0">
              <a:latin typeface="SimHei" panose="02010609060101010101" pitchFamily="49" charset="-122"/>
              <a:ea typeface="SimHei" panose="02010609060101010101" pitchFamily="49" charset="-122"/>
            </a:endParaRPr>
          </a:p>
          <a:p>
            <a:pPr algn="just">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dirty="0">
                <a:latin typeface="SimHei" panose="02010609060101010101" pitchFamily="49" charset="-122"/>
                <a:ea typeface="SimHei" panose="02010609060101010101" pitchFamily="49" charset="-122"/>
                <a:cs typeface="宋体" panose="02010600030101010101" pitchFamily="2" charset="-122"/>
              </a:rPr>
              <a:t>：发明人</a:t>
            </a:r>
            <a:r>
              <a:rPr lang="zh-CN" altLang="en-US" sz="2800" b="1" dirty="0">
                <a:latin typeface="SimHei" panose="02010609060101010101" pitchFamily="49" charset="-122"/>
                <a:ea typeface="SimHei" panose="02010609060101010101" pitchFamily="49" charset="-122"/>
                <a:cs typeface="宋体" panose="02010600030101010101" pitchFamily="2" charset="-122"/>
              </a:rPr>
              <a:t>所在</a:t>
            </a:r>
            <a:r>
              <a:rPr lang="zh-TW" altLang="en-US" sz="2800" dirty="0">
                <a:latin typeface="SimHei" panose="02010609060101010101" pitchFamily="49" charset="-122"/>
                <a:ea typeface="SimHei" panose="02010609060101010101" pitchFamily="49" charset="-122"/>
                <a:cs typeface="宋体" panose="02010600030101010101" pitchFamily="2" charset="-122"/>
              </a:rPr>
              <a:t>单位</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a:t>
            </a:r>
          </a:p>
        </p:txBody>
      </p:sp>
      <p:sp>
        <p:nvSpPr>
          <p:cNvPr id="7" name="矩形 6"/>
          <p:cNvSpPr/>
          <p:nvPr/>
        </p:nvSpPr>
        <p:spPr>
          <a:xfrm>
            <a:off x="836211" y="1121160"/>
            <a:ext cx="10876817"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三、</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职务发明的专利权归属</a:t>
            </a:r>
          </a:p>
        </p:txBody>
      </p:sp>
      <p:sp>
        <p:nvSpPr>
          <p:cNvPr id="8" name="文本框 7">
            <a:extLst>
              <a:ext uri="{FF2B5EF4-FFF2-40B4-BE49-F238E27FC236}">
                <a16:creationId xmlns:a16="http://schemas.microsoft.com/office/drawing/2014/main" id="{45BF72D8-5C97-FA45-94EE-E0C07334B667}"/>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57787768-A10E-2843-A851-27BDE4DFB969}"/>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4238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2EA3908-195D-4B68-9891-67E5EF29944C}"/>
              </a:ext>
            </a:extLst>
          </p:cNvPr>
          <p:cNvSpPr>
            <a:spLocks noGrp="1"/>
          </p:cNvSpPr>
          <p:nvPr>
            <p:ph idx="1"/>
          </p:nvPr>
        </p:nvSpPr>
        <p:spPr>
          <a:xfrm>
            <a:off x="1584484" y="993021"/>
            <a:ext cx="9583624" cy="5150327"/>
          </a:xfrm>
        </p:spPr>
        <p:txBody>
          <a:bodyPr>
            <a:normAutofit/>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执行本单位任务包括：</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dirty="0">
                <a:latin typeface="SimHei" panose="02010609060101010101" pitchFamily="49" charset="-122"/>
                <a:ea typeface="SimHei" panose="02010609060101010101" pitchFamily="49" charset="-122"/>
                <a:cs typeface="Times New Roman" panose="02020603050405020304" pitchFamily="18" charset="0"/>
              </a:rPr>
              <a:t>1</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、在本职工作中作出的发明创造；</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、履行本单位交付的本职工作之外的任务所作出的发明创造；</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2600" dirty="0">
                <a:latin typeface="SimHei" panose="02010609060101010101" pitchFamily="49" charset="-122"/>
                <a:ea typeface="SimHei" panose="02010609060101010101" pitchFamily="49" charset="-122"/>
                <a:cs typeface="Times New Roman" panose="02020603050405020304" pitchFamily="18" charset="0"/>
              </a:rPr>
              <a:t>3</a:t>
            </a:r>
            <a:r>
              <a:rPr lang="zh-CN" altLang="en-US" sz="2600" dirty="0">
                <a:latin typeface="SimHei" panose="02010609060101010101" pitchFamily="49" charset="-122"/>
                <a:ea typeface="SimHei" panose="02010609060101010101" pitchFamily="49" charset="-122"/>
                <a:cs typeface="Times New Roman" panose="02020603050405020304" pitchFamily="18" charset="0"/>
              </a:rPr>
              <a:t>、退职、退休或调动工作后一年内作出的，与其在原单位承担的本职工作或分配的任务有关的发明创造。</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本单位物质技术条件指本单位的资金、设备、零部件、原材料或不向外公开的技术资料等。    </a:t>
            </a:r>
          </a:p>
        </p:txBody>
      </p:sp>
    </p:spTree>
    <p:extLst>
      <p:ext uri="{BB962C8B-B14F-4D97-AF65-F5344CB8AC3E}">
        <p14:creationId xmlns:p14="http://schemas.microsoft.com/office/powerpoint/2010/main" val="6198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8F4BA5-C779-4923-85BE-0D2D276B5A46}"/>
              </a:ext>
            </a:extLst>
          </p:cNvPr>
          <p:cNvSpPr>
            <a:spLocks noGrp="1"/>
          </p:cNvSpPr>
          <p:nvPr>
            <p:ph idx="1"/>
          </p:nvPr>
        </p:nvSpPr>
        <p:spPr>
          <a:xfrm>
            <a:off x="1464815" y="1120470"/>
            <a:ext cx="10072119" cy="4985472"/>
          </a:xfrm>
        </p:spPr>
        <p:txBody>
          <a:bodyPr>
            <a:normAutofit fontScale="92500"/>
          </a:bodyPr>
          <a:lstStyle/>
          <a:p>
            <a:r>
              <a:rPr lang="zh-CN" altLang="en-US" sz="2400" dirty="0"/>
              <a:t>       </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执行</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本单位的任务</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或者</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主要是利用本单位的物质技术条件</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所完成的发明创造为职务发明创造。职务发明创造申请专利的权利属于该单位，申请被批准后，该单位为专利权人。该单位可以</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依法处置</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其职务发明创造申请专利的权利和专利权，促进相关发明创造的实施和运用。</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非职务发明创造</a:t>
            </a:r>
            <a:r>
              <a:rPr lang="zh-CN" altLang="en-US" sz="2600" dirty="0">
                <a:latin typeface="SimHei" panose="02010609060101010101" pitchFamily="49" charset="-122"/>
                <a:ea typeface="SimHei" panose="02010609060101010101" pitchFamily="49" charset="-122"/>
                <a:cs typeface="Times New Roman" panose="02020603050405020304" pitchFamily="18" charset="0"/>
              </a:rPr>
              <a:t>，申请专利的权利属于发明人或者设计人；申请被批准后，该发明人或者设计人为专利权人。</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1900" dirty="0">
                <a:latin typeface="SimHei" panose="02010609060101010101" pitchFamily="49" charset="-122"/>
                <a:ea typeface="SimHei" panose="02010609060101010101" pitchFamily="49" charset="-122"/>
                <a:cs typeface="Times New Roman" panose="02020603050405020304" pitchFamily="18" charset="0"/>
              </a:rPr>
              <a:t>     </a:t>
            </a:r>
            <a:r>
              <a:rPr lang="zh-CN" altLang="en-US" sz="1900" i="1" dirty="0">
                <a:latin typeface="SimHei" panose="02010609060101010101" pitchFamily="49" charset="-122"/>
                <a:ea typeface="SimHei" panose="02010609060101010101" pitchFamily="49" charset="-122"/>
                <a:cs typeface="Times New Roman" panose="02020603050405020304" pitchFamily="18" charset="0"/>
              </a:rPr>
              <a:t>对发明人或者设计人的非职务发明创造专利申请，任何单位或者个人不得压制。</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利用本单位的物质技术条件</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所完成的发明创造，单位与发明人或者设计人订有合同，对申请专利的权利和专利权的归属作出约定的，从其约定。</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en-US" altLang="zh-CN" sz="2600" dirty="0">
                <a:latin typeface="SimHei" panose="02010609060101010101" pitchFamily="49" charset="-122"/>
                <a:ea typeface="SimHei" panose="02010609060101010101" pitchFamily="49" charset="-122"/>
                <a:cs typeface="Times New Roman" panose="02020603050405020304" pitchFamily="18" charset="0"/>
              </a:rPr>
              <a:t>                                              </a:t>
            </a:r>
            <a:r>
              <a:rPr lang="en-US" altLang="zh-CN" sz="1700" dirty="0">
                <a:latin typeface="SimHei" panose="02010609060101010101" pitchFamily="49" charset="-122"/>
                <a:ea typeface="SimHei" panose="02010609060101010101" pitchFamily="49" charset="-122"/>
                <a:cs typeface="Times New Roman" panose="02020603050405020304" pitchFamily="18" charset="0"/>
              </a:rPr>
              <a:t>——《</a:t>
            </a:r>
            <a:r>
              <a:rPr lang="zh-CN" altLang="en-US" sz="17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CN" sz="1700" dirty="0">
                <a:latin typeface="SimHei" panose="02010609060101010101" pitchFamily="49" charset="-122"/>
                <a:ea typeface="SimHei" panose="02010609060101010101" pitchFamily="49" charset="-122"/>
                <a:cs typeface="Times New Roman" panose="02020603050405020304" pitchFamily="18" charset="0"/>
              </a:rPr>
              <a:t>》</a:t>
            </a:r>
            <a:r>
              <a:rPr lang="zh-CN" altLang="en-US" sz="1700" dirty="0">
                <a:latin typeface="SimHei" panose="02010609060101010101" pitchFamily="49" charset="-122"/>
                <a:ea typeface="SimHei" panose="02010609060101010101" pitchFamily="49" charset="-122"/>
                <a:cs typeface="Times New Roman" panose="02020603050405020304" pitchFamily="18" charset="0"/>
              </a:rPr>
              <a:t>（</a:t>
            </a:r>
            <a:r>
              <a:rPr lang="en-US" altLang="zh-CN" sz="1700" dirty="0">
                <a:latin typeface="SimHei" panose="02010609060101010101" pitchFamily="49" charset="-122"/>
                <a:ea typeface="SimHei" panose="02010609060101010101" pitchFamily="49" charset="-122"/>
                <a:cs typeface="Times New Roman" panose="02020603050405020304" pitchFamily="18" charset="0"/>
              </a:rPr>
              <a:t>2020</a:t>
            </a:r>
            <a:r>
              <a:rPr lang="zh-CN" altLang="en-US" sz="1700" dirty="0">
                <a:latin typeface="SimHei" panose="02010609060101010101" pitchFamily="49" charset="-122"/>
                <a:ea typeface="SimHei" panose="02010609060101010101" pitchFamily="49" charset="-122"/>
                <a:cs typeface="Times New Roman" panose="02020603050405020304" pitchFamily="18" charset="0"/>
              </a:rPr>
              <a:t>）第</a:t>
            </a:r>
            <a:r>
              <a:rPr lang="en-US" altLang="zh-CN" sz="1700" dirty="0">
                <a:latin typeface="SimHei" panose="02010609060101010101" pitchFamily="49" charset="-122"/>
                <a:ea typeface="SimHei" panose="02010609060101010101" pitchFamily="49" charset="-122"/>
                <a:cs typeface="Times New Roman" panose="02020603050405020304" pitchFamily="18" charset="0"/>
              </a:rPr>
              <a:t>6</a:t>
            </a:r>
            <a:r>
              <a:rPr lang="zh-CN" altLang="en-US" sz="1700" dirty="0">
                <a:latin typeface="SimHei" panose="02010609060101010101" pitchFamily="49" charset="-122"/>
                <a:ea typeface="SimHei" panose="02010609060101010101" pitchFamily="49" charset="-122"/>
                <a:cs typeface="Times New Roman" panose="02020603050405020304" pitchFamily="18" charset="0"/>
              </a:rPr>
              <a:t>条</a:t>
            </a:r>
          </a:p>
        </p:txBody>
      </p:sp>
    </p:spTree>
    <p:extLst>
      <p:ext uri="{BB962C8B-B14F-4D97-AF65-F5344CB8AC3E}">
        <p14:creationId xmlns:p14="http://schemas.microsoft.com/office/powerpoint/2010/main" val="23091184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DBDB3B-24B6-4584-A378-325D6F432099}"/>
              </a:ext>
            </a:extLst>
          </p:cNvPr>
          <p:cNvSpPr>
            <a:spLocks noGrp="1"/>
          </p:cNvSpPr>
          <p:nvPr>
            <p:ph idx="1"/>
          </p:nvPr>
        </p:nvSpPr>
        <p:spPr>
          <a:xfrm>
            <a:off x="1614366" y="1290423"/>
            <a:ext cx="9500477" cy="4152866"/>
          </a:xfrm>
        </p:spPr>
        <p:txBody>
          <a:bodyPr>
            <a:normAutofit fontScale="85000" lnSpcReduction="10000"/>
          </a:bodyPr>
          <a:lstStyle/>
          <a:p>
            <a:r>
              <a:rPr lang="zh-CN" altLang="en-US" sz="3100" dirty="0">
                <a:latin typeface="SimHei" panose="02010609060101010101" pitchFamily="49" charset="-122"/>
                <a:ea typeface="SimHei" panose="02010609060101010101" pitchFamily="49" charset="-122"/>
                <a:cs typeface="Times New Roman" panose="02020603050405020304" pitchFamily="18" charset="0"/>
              </a:rPr>
              <a:t>    被授予专利权的单位应当对职务发明创造的发明人或者设计人给予</a:t>
            </a:r>
            <a:r>
              <a:rPr lang="zh-CN" altLang="en-US" sz="3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奖励</a:t>
            </a:r>
            <a:r>
              <a:rPr lang="zh-CN" altLang="en-US" sz="3100" dirty="0">
                <a:latin typeface="SimHei" panose="02010609060101010101" pitchFamily="49" charset="-122"/>
                <a:ea typeface="SimHei" panose="02010609060101010101" pitchFamily="49" charset="-122"/>
                <a:cs typeface="Times New Roman" panose="02020603050405020304" pitchFamily="18" charset="0"/>
              </a:rPr>
              <a:t>；发明创造专利实施后，根据其推广应用的范围和取得的经济效益，对发明人或者设计人给予合理的</a:t>
            </a:r>
            <a:r>
              <a:rPr lang="zh-CN" altLang="en-US" sz="3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报酬</a:t>
            </a:r>
            <a:r>
              <a:rPr lang="zh-CN" altLang="en-US" sz="31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31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3100" dirty="0">
                <a:latin typeface="SimHei" panose="02010609060101010101" pitchFamily="49" charset="-122"/>
                <a:ea typeface="SimHei" panose="02010609060101010101" pitchFamily="49" charset="-122"/>
                <a:cs typeface="Times New Roman" panose="02020603050405020304" pitchFamily="18" charset="0"/>
              </a:rPr>
              <a:t>    国家鼓励被授予专利权的单位实行</a:t>
            </a:r>
            <a:r>
              <a:rPr lang="zh-CN" altLang="en-US" sz="3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产权激励</a:t>
            </a:r>
            <a:r>
              <a:rPr lang="zh-CN" altLang="en-US" sz="3100" dirty="0">
                <a:latin typeface="SimHei" panose="02010609060101010101" pitchFamily="49" charset="-122"/>
                <a:ea typeface="SimHei" panose="02010609060101010101" pitchFamily="49" charset="-122"/>
                <a:cs typeface="Times New Roman" panose="02020603050405020304" pitchFamily="18" charset="0"/>
              </a:rPr>
              <a:t>，采取股权、期权、分红等方式，使发明人或者设计人合理分享创新收益。  </a:t>
            </a:r>
            <a:endParaRPr lang="en-US" altLang="zh-CN" sz="31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3100" dirty="0">
                <a:latin typeface="SimHei" panose="02010609060101010101" pitchFamily="49" charset="-122"/>
                <a:ea typeface="SimHei" panose="02010609060101010101" pitchFamily="49" charset="-122"/>
                <a:cs typeface="Times New Roman" panose="02020603050405020304" pitchFamily="18" charset="0"/>
              </a:rPr>
              <a:t>                                       </a:t>
            </a:r>
            <a:r>
              <a:rPr lang="en-US" altLang="zh-CN" sz="1900" dirty="0">
                <a:latin typeface="SimHei" panose="02010609060101010101" pitchFamily="49" charset="-122"/>
                <a:ea typeface="SimHei" panose="02010609060101010101" pitchFamily="49" charset="-122"/>
                <a:cs typeface="Times New Roman" panose="02020603050405020304" pitchFamily="18" charset="0"/>
              </a:rPr>
              <a:t>——《</a:t>
            </a:r>
            <a:r>
              <a:rPr lang="zh-CN" altLang="en-US" sz="1900" dirty="0">
                <a:latin typeface="SimHei" panose="02010609060101010101" pitchFamily="49" charset="-122"/>
                <a:ea typeface="SimHei" panose="02010609060101010101" pitchFamily="49" charset="-122"/>
                <a:cs typeface="Times New Roman" panose="02020603050405020304" pitchFamily="18" charset="0"/>
              </a:rPr>
              <a:t>专利法</a:t>
            </a:r>
            <a:r>
              <a:rPr lang="en-US" altLang="zh-CN" sz="1900" dirty="0">
                <a:latin typeface="SimHei" panose="02010609060101010101" pitchFamily="49" charset="-122"/>
                <a:ea typeface="SimHei" panose="02010609060101010101" pitchFamily="49" charset="-122"/>
                <a:cs typeface="Times New Roman" panose="02020603050405020304" pitchFamily="18" charset="0"/>
              </a:rPr>
              <a:t>》</a:t>
            </a:r>
            <a:r>
              <a:rPr lang="zh-CN" altLang="en-US" sz="1900" dirty="0">
                <a:latin typeface="SimHei" panose="02010609060101010101" pitchFamily="49" charset="-122"/>
                <a:ea typeface="SimHei" panose="02010609060101010101" pitchFamily="49" charset="-122"/>
                <a:cs typeface="Times New Roman" panose="02020603050405020304" pitchFamily="18" charset="0"/>
              </a:rPr>
              <a:t>（</a:t>
            </a:r>
            <a:r>
              <a:rPr lang="en-US" altLang="zh-CN" sz="1900" dirty="0">
                <a:latin typeface="SimHei" panose="02010609060101010101" pitchFamily="49" charset="-122"/>
                <a:ea typeface="SimHei" panose="02010609060101010101" pitchFamily="49" charset="-122"/>
                <a:cs typeface="Times New Roman" panose="02020603050405020304" pitchFamily="18" charset="0"/>
              </a:rPr>
              <a:t>2020</a:t>
            </a:r>
            <a:r>
              <a:rPr lang="zh-CN" altLang="en-US" sz="1900" dirty="0">
                <a:latin typeface="SimHei" panose="02010609060101010101" pitchFamily="49" charset="-122"/>
                <a:ea typeface="SimHei" panose="02010609060101010101" pitchFamily="49" charset="-122"/>
                <a:cs typeface="Times New Roman" panose="02020603050405020304" pitchFamily="18" charset="0"/>
              </a:rPr>
              <a:t>）第</a:t>
            </a:r>
            <a:r>
              <a:rPr lang="en-US" altLang="zh-CN" sz="1900" dirty="0">
                <a:latin typeface="SimHei" panose="02010609060101010101" pitchFamily="49" charset="-122"/>
                <a:ea typeface="SimHei" panose="02010609060101010101" pitchFamily="49" charset="-122"/>
                <a:cs typeface="Times New Roman" panose="02020603050405020304" pitchFamily="18" charset="0"/>
              </a:rPr>
              <a:t>6</a:t>
            </a:r>
            <a:r>
              <a:rPr lang="zh-CN" altLang="en-US" sz="1900" dirty="0">
                <a:latin typeface="SimHei" panose="02010609060101010101" pitchFamily="49" charset="-122"/>
                <a:ea typeface="SimHei" panose="02010609060101010101" pitchFamily="49" charset="-122"/>
                <a:cs typeface="Times New Roman" panose="02020603050405020304" pitchFamily="18" charset="0"/>
              </a:rPr>
              <a:t>条</a:t>
            </a:r>
            <a:endParaRPr lang="en-US" altLang="zh-CN" sz="19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3100" dirty="0">
                <a:latin typeface="SimHei" panose="02010609060101010101" pitchFamily="49" charset="-122"/>
                <a:ea typeface="SimHei" panose="02010609060101010101" pitchFamily="49" charset="-122"/>
                <a:cs typeface="Times New Roman" panose="02020603050405020304" pitchFamily="18" charset="0"/>
              </a:rPr>
              <a:t>    </a:t>
            </a:r>
            <a:endParaRPr lang="zh-CN" altLang="en-US" sz="2600" dirty="0">
              <a:latin typeface="SimHei" panose="02010609060101010101" pitchFamily="49" charset="-122"/>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2468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SimHei" panose="02010609060101010101" pitchFamily="49" charset="-122"/>
                <a:ea typeface="SimHei" panose="02010609060101010101" pitchFamily="49" charset="-122"/>
              </a:rPr>
              <a:t>发明</a:t>
            </a: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01244" y="1939699"/>
            <a:ext cx="8694516" cy="4801314"/>
          </a:xfrm>
          <a:prstGeom prst="rect">
            <a:avLst/>
          </a:prstGeom>
          <a:noFill/>
        </p:spPr>
        <p:txBody>
          <a:bodyPr wrap="square" rtlCol="0">
            <a:spAutoFit/>
          </a:bodyPr>
          <a:lstStyle/>
          <a:p>
            <a:pPr>
              <a:lnSpc>
                <a:spcPct val="150000"/>
              </a:lnSpc>
            </a:pPr>
            <a:r>
              <a:rPr lang="zh-CN" altLang="en-US" sz="2000" b="1" dirty="0">
                <a:latin typeface="SimHei" panose="02010609060101010101" pitchFamily="49" charset="-122"/>
                <a:ea typeface="SimHei" panose="02010609060101010101" pitchFamily="49" charset="-122"/>
                <a:cs typeface="Times New Roman" panose="02020603050405020304" pitchFamily="18" charset="0"/>
                <a:sym typeface="+mn-ea"/>
              </a:rPr>
              <a:t>根据不同的分类标准，发明可以有多种类别：</a:t>
            </a:r>
            <a:endPar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endParaRPr>
          </a:p>
          <a:p>
            <a:pPr marL="457200" indent="-457200">
              <a:lnSpc>
                <a:spcPct val="150000"/>
              </a:lnSpc>
              <a:buAutoNum type="arabicPeriod"/>
            </a:pP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以发明的完成状况为标准，发明可分为已完成发明和未完成发明。</a:t>
            </a:r>
            <a:endParaRPr lang="en-US" altLang="zh-CN" sz="2000" dirty="0">
              <a:latin typeface="SimHei" panose="02010609060101010101" pitchFamily="49" charset="-122"/>
              <a:ea typeface="SimHei" panose="02010609060101010101" pitchFamily="49" charset="-122"/>
              <a:cs typeface="Times New Roman" panose="02020603050405020304" pitchFamily="18" charset="0"/>
              <a:sym typeface="+mn-ea"/>
            </a:endParaRPr>
          </a:p>
          <a:p>
            <a:pPr marL="457200" indent="-457200">
              <a:lnSpc>
                <a:spcPct val="150000"/>
              </a:lnSpc>
              <a:buAutoNum type="arabicPeriod"/>
            </a:pPr>
            <a:r>
              <a:rPr lang="zh-CN" altLang="zh-CN" sz="2000" dirty="0">
                <a:latin typeface="SimHei" panose="02010609060101010101" pitchFamily="49" charset="-122"/>
                <a:ea typeface="SimHei" panose="02010609060101010101" pitchFamily="49" charset="-122"/>
              </a:rPr>
              <a:t>按完成发明的人数来划分，可将发明分为独立发明和合作发明。</a:t>
            </a:r>
            <a:endParaRPr lang="en-US" altLang="zh-CN" sz="2000" dirty="0">
              <a:latin typeface="SimHei" panose="02010609060101010101" pitchFamily="49" charset="-122"/>
              <a:ea typeface="SimHei" panose="02010609060101010101" pitchFamily="49" charset="-122"/>
            </a:endParaRPr>
          </a:p>
          <a:p>
            <a:pPr marL="457200" indent="-457200">
              <a:lnSpc>
                <a:spcPct val="150000"/>
              </a:lnSpc>
              <a:buAutoNum type="arabicPeriod"/>
            </a:pPr>
            <a:r>
              <a:rPr lang="zh-CN" altLang="zh-CN" sz="2000" dirty="0">
                <a:latin typeface="SimHei" panose="02010609060101010101" pitchFamily="49" charset="-122"/>
                <a:ea typeface="SimHei" panose="02010609060101010101" pitchFamily="49" charset="-122"/>
              </a:rPr>
              <a:t>按发明人的国籍划分，发明可分为本国发明和外国发明。</a:t>
            </a:r>
            <a:endParaRPr lang="en-US" altLang="zh-CN" sz="2000" dirty="0">
              <a:latin typeface="SimHei" panose="02010609060101010101" pitchFamily="49" charset="-122"/>
              <a:ea typeface="SimHei" panose="02010609060101010101" pitchFamily="49" charset="-122"/>
            </a:endParaRPr>
          </a:p>
          <a:p>
            <a:pPr marL="457200" indent="-457200">
              <a:lnSpc>
                <a:spcPct val="150000"/>
              </a:lnSpc>
              <a:buFontTx/>
              <a:buAutoNum type="arabicPeriod"/>
            </a:pPr>
            <a:r>
              <a:rPr lang="zh-CN" altLang="zh-CN" sz="2000" dirty="0">
                <a:latin typeface="SimHei" panose="02010609060101010101" pitchFamily="49" charset="-122"/>
                <a:ea typeface="SimHei" panose="02010609060101010101" pitchFamily="49" charset="-122"/>
              </a:rPr>
              <a:t>按发明间的依赖或制约关系划分，又可将发明分为基础发明和改良发明；改良发明是在基础发明之上作出进一步改进而获得的发明。也有将这类发明称作基本发明和从属发明的。</a:t>
            </a:r>
            <a:endParaRPr lang="en-US" altLang="zh-CN" sz="2000" dirty="0">
              <a:latin typeface="SimHei" panose="02010609060101010101" pitchFamily="49" charset="-122"/>
              <a:ea typeface="SimHei" panose="02010609060101010101" pitchFamily="49" charset="-122"/>
            </a:endParaRPr>
          </a:p>
          <a:p>
            <a:pPr marL="457200" indent="-457200">
              <a:lnSpc>
                <a:spcPct val="150000"/>
              </a:lnSpc>
              <a:buAutoNum type="arabicPeriod"/>
            </a:pPr>
            <a:r>
              <a:rPr lang="zh-CN" altLang="zh-CN" sz="2000" dirty="0">
                <a:latin typeface="SimHei" panose="02010609060101010101" pitchFamily="49" charset="-122"/>
                <a:ea typeface="SimHei" panose="02010609060101010101" pitchFamily="49" charset="-122"/>
              </a:rPr>
              <a:t>产品发明和方法发明</a:t>
            </a:r>
            <a:r>
              <a:rPr lang="zh-CN" altLang="en-US" sz="2000" dirty="0">
                <a:latin typeface="SimHei" panose="02010609060101010101" pitchFamily="49" charset="-122"/>
                <a:ea typeface="SimHei" panose="02010609060101010101" pitchFamily="49" charset="-122"/>
              </a:rPr>
              <a:t>（</a:t>
            </a:r>
            <a:r>
              <a:rPr lang="zh-CN" altLang="zh-CN" sz="2000" dirty="0">
                <a:latin typeface="SimHei" panose="02010609060101010101" pitchFamily="49" charset="-122"/>
                <a:ea typeface="SimHei" panose="02010609060101010101" pitchFamily="49" charset="-122"/>
              </a:rPr>
              <a:t>专利法上最常见、最重要的一种分类 </a:t>
            </a:r>
            <a:r>
              <a:rPr lang="zh-CN" altLang="en-US"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sym typeface="+mn-ea"/>
              </a:rPr>
              <a:t> </a:t>
            </a:r>
            <a:endParaRPr lang="en-US" altLang="zh-CN" sz="2000" dirty="0">
              <a:latin typeface="SimHei" panose="02010609060101010101" pitchFamily="49" charset="-122"/>
              <a:ea typeface="SimHei" panose="02010609060101010101" pitchFamily="49" charset="-122"/>
              <a:cs typeface="Times New Roman" panose="02020603050405020304" pitchFamily="18" charset="0"/>
              <a:sym typeface="+mn-ea"/>
            </a:endParaRPr>
          </a:p>
          <a:p>
            <a:pPr marL="457200" indent="-457200">
              <a:lnSpc>
                <a:spcPct val="150000"/>
              </a:lnSpc>
              <a:buAutoNum type="arabicPeriod"/>
            </a:pPr>
            <a:endParaRPr lang="en-US" altLang="zh-CN" sz="2000" b="1" dirty="0">
              <a:latin typeface="SimHei" panose="02010609060101010101" pitchFamily="49" charset="-122"/>
              <a:ea typeface="SimHei" panose="02010609060101010101" pitchFamily="49" charset="-122"/>
              <a:cs typeface="Times New Roman" panose="02020603050405020304" pitchFamily="18" charset="0"/>
              <a:sym typeface="+mn-ea"/>
            </a:endParaRPr>
          </a:p>
          <a:p>
            <a:pPr>
              <a:lnSpc>
                <a:spcPct val="150000"/>
              </a:lnSpc>
            </a:pPr>
            <a:endParaRPr lang="zh-TW" altLang="en-US" sz="2400" dirty="0">
              <a:latin typeface="SimHei" panose="02010609060101010101" pitchFamily="49" charset="-122"/>
              <a:ea typeface="SimHei" panose="02010609060101010101" pitchFamily="49" charset="-122"/>
              <a:cs typeface="Times New Roman" panose="02020603050405020304" pitchFamily="18" charset="0"/>
            </a:endParaRPr>
          </a:p>
        </p:txBody>
      </p:sp>
      <p:sp>
        <p:nvSpPr>
          <p:cNvPr id="7" name="矩形 6"/>
          <p:cNvSpPr/>
          <p:nvPr/>
        </p:nvSpPr>
        <p:spPr>
          <a:xfrm>
            <a:off x="-1609809" y="1254844"/>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发明的种类</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Tree>
    <p:extLst>
      <p:ext uri="{BB962C8B-B14F-4D97-AF65-F5344CB8AC3E}">
        <p14:creationId xmlns:p14="http://schemas.microsoft.com/office/powerpoint/2010/main" val="377321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7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994911-53CC-4EF5-8F57-CD4C6A13F138}"/>
              </a:ext>
            </a:extLst>
          </p:cNvPr>
          <p:cNvSpPr>
            <a:spLocks noGrp="1"/>
          </p:cNvSpPr>
          <p:nvPr>
            <p:ph idx="1"/>
          </p:nvPr>
        </p:nvSpPr>
        <p:spPr>
          <a:xfrm>
            <a:off x="1313895" y="1191491"/>
            <a:ext cx="10240795" cy="4985472"/>
          </a:xfrm>
        </p:spPr>
        <p:txBody>
          <a:bodyPr/>
          <a:lstStyle/>
          <a:p>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案例：</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原告天津南开大学蓖麻工程科技有限公司（以下简称蓖麻公司）诉称，被告张敏受聘于蓖麻公司并参与蓖麻无酚裂解制备癸二酸清洁生产方法的研发工作，然而张敏利用职务之便擅自将科研成果据为己有并申请专利，其行为侵犯了蓖麻公司之合法权益，故诉至法院，请求判令确认“由蓖麻油类化合物制备癸二酸的方法”发明专利申请权属于原告。</a:t>
            </a:r>
          </a:p>
          <a:p>
            <a:endParaRPr lang="zh-CN" altLang="en-US" dirty="0"/>
          </a:p>
        </p:txBody>
      </p:sp>
    </p:spTree>
    <p:extLst>
      <p:ext uri="{BB962C8B-B14F-4D97-AF65-F5344CB8AC3E}">
        <p14:creationId xmlns:p14="http://schemas.microsoft.com/office/powerpoint/2010/main" val="37554925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3A2369E-7751-4E9B-8365-0DB3EF395BD3}"/>
              </a:ext>
            </a:extLst>
          </p:cNvPr>
          <p:cNvSpPr>
            <a:spLocks noGrp="1"/>
          </p:cNvSpPr>
          <p:nvPr>
            <p:ph idx="1"/>
          </p:nvPr>
        </p:nvSpPr>
        <p:spPr>
          <a:xfrm>
            <a:off x="1464816" y="936264"/>
            <a:ext cx="10054364" cy="4985472"/>
          </a:xfrm>
        </p:spPr>
        <p:txBody>
          <a:bodyPr>
            <a:normAutofit fontScale="92500"/>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裁判摘要：</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一审、二审判决认为，结合本案查明的事实，可以认定本案涉诉的发明创造为职务发明创造，该发明创造申请专利的权利属于蓖麻公司。理由是：第一，通过蓖麻公司提交的课题申报文件、合同以及张敏承认其在蓖麻公司从事前期研发工作的庭审陈述可以认定，张敏在蓖麻公司兼职，蓖麻公司是张敏的临时工作单位；第二，张敏在蓖麻公司从事的工作是蓖麻油提取癸二酸相关课题的研发工作；第三，张敏虽离开了蓖麻公司，但其申请专利的时间尚在其离开单位后一年之内；第四，被告申请的涉诉专利技术与其在蓖麻公司参与研发的技术相关。</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12060251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81CA34-AB43-441D-AFA3-E25BE0E1C958}"/>
              </a:ext>
            </a:extLst>
          </p:cNvPr>
          <p:cNvSpPr>
            <a:spLocks noGrp="1"/>
          </p:cNvSpPr>
          <p:nvPr>
            <p:ph idx="1"/>
          </p:nvPr>
        </p:nvSpPr>
        <p:spPr>
          <a:xfrm>
            <a:off x="1518081" y="1209246"/>
            <a:ext cx="10080997" cy="4277154"/>
          </a:xfrm>
        </p:spPr>
        <p:txBody>
          <a:bodyPr/>
          <a:lstStyle/>
          <a:p>
            <a:r>
              <a:rPr lang="zh-CN" altLang="en-US" sz="2400" dirty="0">
                <a:latin typeface="SimHei" panose="02010609060101010101" pitchFamily="49" charset="-122"/>
                <a:ea typeface="SimHei" panose="02010609060101010101" pitchFamily="49" charset="-122"/>
                <a:cs typeface="Times New Roman" panose="02020603050405020304" pitchFamily="18" charset="0"/>
              </a:rPr>
              <a:t>    再审判决认为，虽然张敏申请的专利是用稀释剂方法制备癸二酸，与其此前曾用微波方法制备癸二酸的方法不同，但两者都是蓖麻油类化合物制备癸二酸方法研发过程中的试验，目的都是从蓖麻油中提取癸二酸，属于对同一科研课题的研发。张敏申请专利的发明创造与其在蓖麻公司的研发工作有关，且在离职一年内作出，故应认定张敏申请的专利系执行本单位的任务所完成的职务发明创造，该发明创造申请专利的权利应属于蓖麻公司。</a:t>
            </a:r>
          </a:p>
        </p:txBody>
      </p:sp>
    </p:spTree>
    <p:extLst>
      <p:ext uri="{BB962C8B-B14F-4D97-AF65-F5344CB8AC3E}">
        <p14:creationId xmlns:p14="http://schemas.microsoft.com/office/powerpoint/2010/main" val="562505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0CDFAFF-3C81-4785-AB3F-8CE75AE6A07B}"/>
              </a:ext>
            </a:extLst>
          </p:cNvPr>
          <p:cNvSpPr>
            <a:spLocks noGrp="1"/>
          </p:cNvSpPr>
          <p:nvPr>
            <p:ph idx="1"/>
          </p:nvPr>
        </p:nvSpPr>
        <p:spPr>
          <a:xfrm>
            <a:off x="1464815" y="1040570"/>
            <a:ext cx="10134263" cy="4985472"/>
          </a:xfrm>
        </p:spPr>
        <p:txBody>
          <a:bodyPr/>
          <a:lstStyle/>
          <a:p>
            <a:pPr algn="just"/>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案例：</a:t>
            </a:r>
          </a:p>
          <a:p>
            <a:pPr algn="just"/>
            <a:r>
              <a:rPr lang="zh-CN" altLang="en-US" sz="2600" dirty="0">
                <a:latin typeface="SimHei" panose="02010609060101010101" pitchFamily="49" charset="-122"/>
                <a:ea typeface="SimHei" panose="02010609060101010101" pitchFamily="49" charset="-122"/>
                <a:cs typeface="Times New Roman" panose="02020603050405020304" pitchFamily="18" charset="0"/>
              </a:rPr>
              <a:t>    王汉国系武船公司的员工。</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2006</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年，王汉国与武船公司签订了无固定期限的劳动合同。根据合同约定，王汉国的工作岗位是钳工，负责产品装配工作。</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2011</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a:t>
            </a:r>
            <a:r>
              <a:rPr lang="en-US" altLang="zh-CN" sz="2600" dirty="0">
                <a:latin typeface="SimHei" panose="02010609060101010101" pitchFamily="49" charset="-122"/>
                <a:ea typeface="SimHei" panose="02010609060101010101" pitchFamily="49" charset="-122"/>
                <a:cs typeface="Times New Roman" panose="02020603050405020304" pitchFamily="18" charset="0"/>
              </a:rPr>
              <a:t>3</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月</a:t>
            </a:r>
            <a:r>
              <a:rPr lang="en-US" altLang="zh-CN" sz="2600" dirty="0">
                <a:latin typeface="SimHei" panose="02010609060101010101" pitchFamily="49" charset="-122"/>
                <a:ea typeface="SimHei" panose="02010609060101010101" pitchFamily="49" charset="-122"/>
                <a:cs typeface="Times New Roman" panose="02020603050405020304" pitchFamily="18" charset="0"/>
              </a:rPr>
              <a:t>9</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日，王汉国作为申请人及发明人向国家知识产权局申请了发明专利，并于</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2012</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a:t>
            </a:r>
            <a:r>
              <a:rPr lang="en-US" altLang="zh-CN" sz="2600" dirty="0">
                <a:latin typeface="SimHei" panose="02010609060101010101" pitchFamily="49" charset="-122"/>
                <a:ea typeface="SimHei" panose="02010609060101010101" pitchFamily="49" charset="-122"/>
                <a:cs typeface="Times New Roman" panose="02020603050405020304" pitchFamily="18" charset="0"/>
              </a:rPr>
              <a:t>8</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月</a:t>
            </a:r>
            <a:r>
              <a:rPr lang="en-US" altLang="zh-CN" sz="2600" dirty="0">
                <a:latin typeface="SimHei" panose="02010609060101010101" pitchFamily="49" charset="-122"/>
                <a:ea typeface="SimHei" panose="02010609060101010101" pitchFamily="49" charset="-122"/>
                <a:cs typeface="Times New Roman" panose="02020603050405020304" pitchFamily="18" charset="0"/>
              </a:rPr>
              <a:t>8</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日获得授权。</a:t>
            </a:r>
            <a:r>
              <a:rPr lang="en-US" altLang="zh-CN" sz="2600" dirty="0">
                <a:latin typeface="SimHei" panose="02010609060101010101" pitchFamily="49" charset="-122"/>
                <a:ea typeface="SimHei" panose="02010609060101010101" pitchFamily="49" charset="-122"/>
                <a:cs typeface="Times New Roman" panose="02020603050405020304" pitchFamily="18" charset="0"/>
              </a:rPr>
              <a:t>2013</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年</a:t>
            </a:r>
            <a:r>
              <a:rPr lang="en-US" altLang="zh-CN" sz="2600" dirty="0">
                <a:latin typeface="SimHei" panose="02010609060101010101" pitchFamily="49" charset="-122"/>
                <a:ea typeface="SimHei" panose="02010609060101010101" pitchFamily="49" charset="-122"/>
                <a:cs typeface="Times New Roman" panose="02020603050405020304" pitchFamily="18" charset="0"/>
              </a:rPr>
              <a:t>1</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月</a:t>
            </a:r>
            <a:r>
              <a:rPr lang="en-US" altLang="zh-CN" sz="2600" dirty="0">
                <a:latin typeface="SimHei" panose="02010609060101010101" pitchFamily="49" charset="-122"/>
                <a:ea typeface="SimHei" panose="02010609060101010101" pitchFamily="49" charset="-122"/>
                <a:cs typeface="Times New Roman" panose="02020603050405020304" pitchFamily="18" charset="0"/>
              </a:rPr>
              <a:t>9</a:t>
            </a:r>
            <a:r>
              <a:rPr lang="zh-CN" altLang="en-US" sz="2600" dirty="0">
                <a:latin typeface="SimHei" panose="02010609060101010101" pitchFamily="49" charset="-122"/>
                <a:ea typeface="SimHei" panose="02010609060101010101" pitchFamily="49" charset="-122"/>
                <a:cs typeface="Times New Roman" panose="02020603050405020304" pitchFamily="18" charset="0"/>
              </a:rPr>
              <a:t>日，王汉国致函武船公司，承认本案发明的专利权人应当是武船公司。在一审法院主持的质证庭中，王汉国也认可本案发明是职务发明，专利权人是武船公司，但在正式庭审中，王汉国明确否认本案发明属于职务发明。</a:t>
            </a:r>
          </a:p>
          <a:p>
            <a:endParaRPr lang="zh-CN" altLang="en-US" dirty="0"/>
          </a:p>
        </p:txBody>
      </p:sp>
    </p:spTree>
    <p:extLst>
      <p:ext uri="{BB962C8B-B14F-4D97-AF65-F5344CB8AC3E}">
        <p14:creationId xmlns:p14="http://schemas.microsoft.com/office/powerpoint/2010/main" val="1029842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99A5814-63FF-4C4D-BDFD-97407E4B3AF9}"/>
              </a:ext>
            </a:extLst>
          </p:cNvPr>
          <p:cNvSpPr>
            <a:spLocks noGrp="1"/>
          </p:cNvSpPr>
          <p:nvPr>
            <p:ph idx="1"/>
          </p:nvPr>
        </p:nvSpPr>
        <p:spPr>
          <a:xfrm>
            <a:off x="1500327" y="1076081"/>
            <a:ext cx="10107630" cy="4985472"/>
          </a:xfrm>
        </p:spPr>
        <p:txBody>
          <a:bodyPr>
            <a:normAutofit fontScale="55000" lnSpcReduction="20000"/>
          </a:bodyPr>
          <a:lstStyle/>
          <a:p>
            <a:r>
              <a:rPr lang="zh-CN" altLang="en-US" sz="4200" dirty="0">
                <a:latin typeface="SimHei" panose="02010609060101010101" pitchFamily="49" charset="-122"/>
                <a:ea typeface="SimHei" panose="02010609060101010101" pitchFamily="49" charset="-122"/>
                <a:cs typeface="Times New Roman" panose="02020603050405020304" pitchFamily="18" charset="0"/>
              </a:rPr>
              <a:t>    裁判摘要：</a:t>
            </a:r>
          </a:p>
          <a:p>
            <a:r>
              <a:rPr lang="zh-CN" altLang="en-US" sz="4200" dirty="0">
                <a:latin typeface="SimHei" panose="02010609060101010101" pitchFamily="49" charset="-122"/>
                <a:ea typeface="SimHei" panose="02010609060101010101" pitchFamily="49" charset="-122"/>
                <a:cs typeface="Times New Roman" panose="02020603050405020304" pitchFamily="18" charset="0"/>
              </a:rPr>
              <a:t>    一审判决认为，根据本案原告武船公司在诉状中的陈述和劳动合同中确定的工作岗位，被告王汉国从事的是钳工工作，主要负责原告单位产品的装配，并不承担任何技术研发工作。而且，原告武船公司也没有提交证据证明，涉案技术是被告王汉国接受原告单位指派研制的。因此，被告王汉国从事与本职工作有关的技术研发，不属于履行原告单位交付的本职工作。至于被告王汉国是否利用了原告单位的物质技术条件，原告武船公司并未提交证据证明，且原告武船公司在庭审中明确主张涉案专利是被告王汉国在本职工作中作出的发明创造。因此，原告武船公司主张涉案专利属于职务发明，缺乏事实依据，其要求确认涉案专利的专利权归其所有的诉讼请求，一审法院没有支持。二审判决基本上维持了一审判决的意见。</a:t>
            </a:r>
          </a:p>
          <a:p>
            <a:r>
              <a:rPr lang="zh-CN" altLang="en-US" sz="3700" dirty="0">
                <a:latin typeface="SimHei" panose="02010609060101010101" pitchFamily="49" charset="-122"/>
                <a:ea typeface="SimHei" panose="02010609060101010101" pitchFamily="49"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7751015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813479-075F-47FB-8087-51A71ED66051}"/>
              </a:ext>
            </a:extLst>
          </p:cNvPr>
          <p:cNvSpPr>
            <a:spLocks noGrp="1"/>
          </p:cNvSpPr>
          <p:nvPr>
            <p:ph idx="1"/>
          </p:nvPr>
        </p:nvSpPr>
        <p:spPr>
          <a:xfrm>
            <a:off x="1852114" y="1441344"/>
            <a:ext cx="8801089" cy="3975312"/>
          </a:xfrm>
        </p:spPr>
        <p:txBody>
          <a:bodyPr/>
          <a:lstStyle/>
          <a:p>
            <a:pPr>
              <a:lnSpc>
                <a:spcPct val="100000"/>
              </a:lnSpc>
            </a:pPr>
            <a:r>
              <a:rPr lang="zh-CN" altLang="en-US" sz="2300" dirty="0">
                <a:latin typeface="SimHei" panose="02010609060101010101" pitchFamily="49" charset="-122"/>
                <a:ea typeface="SimHei" panose="02010609060101010101" pitchFamily="49" charset="-122"/>
                <a:cs typeface="Times New Roman" panose="02020603050405020304" pitchFamily="18" charset="0"/>
              </a:rPr>
              <a:t>    再审判决认为，本案发明并非王汉国在本职工作中作出，武船公司也未提供充分证据证明系王汉国履行武船公司交付的本职工作之外的任务或主要利用该公司物质技术条件所完成的发明，为鼓励创新，保护发明人的创造性劳动，一、二审判决驳回武船公司的诉讼请求正确，武船公司的再审请求不能成立。</a:t>
            </a:r>
          </a:p>
          <a:p>
            <a:endParaRPr lang="zh-CN" altLang="en-US" dirty="0"/>
          </a:p>
        </p:txBody>
      </p:sp>
    </p:spTree>
    <p:extLst>
      <p:ext uri="{BB962C8B-B14F-4D97-AF65-F5344CB8AC3E}">
        <p14:creationId xmlns:p14="http://schemas.microsoft.com/office/powerpoint/2010/main" val="1351912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18415" y="2259843"/>
            <a:ext cx="8077295" cy="2576667"/>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委托发明</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以合同方式委托他人完成的发明创造。 </a:t>
            </a:r>
          </a:p>
          <a:p>
            <a:pPr>
              <a:lnSpc>
                <a:spcPct val="150000"/>
              </a:lnSpc>
            </a:pPr>
            <a:endParaRPr lang="en-US" altLang="zh-TW" sz="2800" b="1" dirty="0">
              <a:solidFill>
                <a:srgbClr val="7030A0"/>
              </a:solidFill>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 </a:t>
            </a:r>
            <a:r>
              <a:rPr lang="zh-TW" altLang="en-US" sz="2800" dirty="0">
                <a:solidFill>
                  <a:srgbClr val="C00000"/>
                </a:solidFill>
                <a:latin typeface="SimHei" panose="02010609060101010101" pitchFamily="49" charset="-122"/>
                <a:ea typeface="SimHei" panose="02010609060101010101" pitchFamily="49" charset="-122"/>
                <a:cs typeface="宋体" panose="02010600030101010101" pitchFamily="2" charset="-122"/>
              </a:rPr>
              <a:t>合同</a:t>
            </a:r>
            <a:r>
              <a:rPr lang="zh-TW" altLang="en-US" sz="2800" dirty="0">
                <a:latin typeface="SimHei" panose="02010609060101010101" pitchFamily="49" charset="-122"/>
                <a:ea typeface="SimHei" panose="02010609060101010101" pitchFamily="49" charset="-122"/>
                <a:cs typeface="宋体" panose="02010600030101010101" pitchFamily="2" charset="-122"/>
              </a:rPr>
              <a:t>优先 </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合同约定不明或</a:t>
            </a:r>
            <a:r>
              <a:rPr lang="zh-CN" altLang="en-US" sz="2800" dirty="0">
                <a:latin typeface="SimHei" panose="02010609060101010101" pitchFamily="49" charset="-122"/>
                <a:ea typeface="SimHei" panose="02010609060101010101" pitchFamily="49" charset="-122"/>
                <a:cs typeface="宋体" panose="02010600030101010101" pitchFamily="2" charset="-122"/>
              </a:rPr>
              <a:t>无</a:t>
            </a:r>
            <a:r>
              <a:rPr lang="zh-TW" altLang="en-US" sz="2800" dirty="0">
                <a:latin typeface="SimHei" panose="02010609060101010101" pitchFamily="49" charset="-122"/>
                <a:ea typeface="SimHei" panose="02010609060101010101" pitchFamily="49" charset="-122"/>
                <a:cs typeface="宋体" panose="02010600030101010101" pitchFamily="2" charset="-122"/>
              </a:rPr>
              <a:t>合同约定时，权利归</a:t>
            </a:r>
            <a:r>
              <a:rPr lang="zh-TW" altLang="en-US" sz="2800" dirty="0">
                <a:solidFill>
                  <a:srgbClr val="C00000"/>
                </a:solidFill>
                <a:latin typeface="SimHei" panose="02010609060101010101" pitchFamily="49" charset="-122"/>
                <a:ea typeface="SimHei" panose="02010609060101010101" pitchFamily="49" charset="-122"/>
                <a:cs typeface="宋体" panose="02010600030101010101" pitchFamily="2" charset="-122"/>
              </a:rPr>
              <a:t>完成发明创造的一方</a:t>
            </a:r>
            <a:r>
              <a:rPr lang="zh-CN" altLang="en-US" sz="2800" dirty="0">
                <a:latin typeface="SimHei" panose="02010609060101010101" pitchFamily="49" charset="-122"/>
                <a:ea typeface="SimHei" panose="02010609060101010101" pitchFamily="49" charset="-122"/>
                <a:cs typeface="宋体" panose="02010600030101010101" pitchFamily="2" charset="-122"/>
              </a:rPr>
              <a:t>。</a:t>
            </a:r>
            <a:endParaRPr lang="zh-TW" altLang="en-US" sz="2800" dirty="0">
              <a:latin typeface="SimHei" panose="02010609060101010101" pitchFamily="49" charset="-122"/>
              <a:ea typeface="SimHei" panose="02010609060101010101" pitchFamily="49" charset="-122"/>
              <a:cs typeface="宋体" panose="02010600030101010101" pitchFamily="2"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委托</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发明的专利权归属</a:t>
            </a:r>
          </a:p>
        </p:txBody>
      </p:sp>
      <p:sp>
        <p:nvSpPr>
          <p:cNvPr id="8" name="文本框 7">
            <a:extLst>
              <a:ext uri="{FF2B5EF4-FFF2-40B4-BE49-F238E27FC236}">
                <a16:creationId xmlns:a16="http://schemas.microsoft.com/office/drawing/2014/main" id="{43286F96-A705-454F-99A2-3B6CE4EAF5C2}"/>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C535B0A3-488C-CC43-8EC1-BB521C30C4A5}"/>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6428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5" y="2051863"/>
            <a:ext cx="7628103" cy="3222998"/>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合作发明</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也叫共同发明</a:t>
            </a:r>
            <a:r>
              <a:rPr lang="zh-CN" altLang="en-US" sz="2800" dirty="0">
                <a:latin typeface="SimHei" panose="02010609060101010101" pitchFamily="49" charset="-122"/>
                <a:ea typeface="SimHei" panose="02010609060101010101" pitchFamily="49" charset="-122"/>
                <a:cs typeface="宋体" panose="02010600030101010101" pitchFamily="2" charset="-122"/>
              </a:rPr>
              <a:t>，是指</a:t>
            </a:r>
            <a:r>
              <a:rPr lang="zh-TW" altLang="en-US" sz="2800" dirty="0">
                <a:latin typeface="SimHei" panose="02010609060101010101" pitchFamily="49" charset="-122"/>
                <a:ea typeface="SimHei" panose="02010609060101010101" pitchFamily="49" charset="-122"/>
                <a:cs typeface="宋体" panose="02010600030101010101" pitchFamily="2" charset="-122"/>
              </a:rPr>
              <a:t>两人以上共同完成的发明创造。 </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endParaRPr lang="zh-TW" altLang="en-US"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专利权归属</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rPr>
              <a:t>合同优先</a:t>
            </a:r>
            <a:r>
              <a:rPr lang="zh-CN" altLang="en-US" sz="2800" dirty="0">
                <a:latin typeface="SimHei" panose="02010609060101010101" pitchFamily="49" charset="-122"/>
                <a:ea typeface="SimHei" panose="02010609060101010101" pitchFamily="49" charset="-122"/>
              </a:rPr>
              <a:t>；</a:t>
            </a:r>
            <a:r>
              <a:rPr lang="zh-CN" altLang="en-US" sz="2800" dirty="0">
                <a:latin typeface="SimHei" panose="02010609060101010101" pitchFamily="49" charset="-122"/>
                <a:ea typeface="SimHei" panose="02010609060101010101" pitchFamily="49" charset="-122"/>
                <a:cs typeface="宋体" panose="02010600030101010101" pitchFamily="2" charset="-122"/>
              </a:rPr>
              <a:t>合同约定不明或无合同约定时，权利归完成发明创造的一方。</a:t>
            </a:r>
            <a:endParaRPr lang="zh-TW" altLang="en-US" sz="2800" dirty="0">
              <a:latin typeface="SimHei" panose="02010609060101010101" pitchFamily="49" charset="-122"/>
              <a:ea typeface="SimHei" panose="02010609060101010101" pitchFamily="49" charset="-122"/>
              <a:cs typeface="宋体" panose="02010600030101010101" pitchFamily="2" charset="-122"/>
            </a:endParaRP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合作</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发明的专利权归属</a:t>
            </a:r>
          </a:p>
        </p:txBody>
      </p:sp>
      <p:sp>
        <p:nvSpPr>
          <p:cNvPr id="8" name="文本框 7">
            <a:extLst>
              <a:ext uri="{FF2B5EF4-FFF2-40B4-BE49-F238E27FC236}">
                <a16:creationId xmlns:a16="http://schemas.microsoft.com/office/drawing/2014/main" id="{3A3584EF-4D3B-2B4A-A715-DFBDD819E9C2}"/>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第一节</a:t>
            </a:r>
          </a:p>
        </p:txBody>
      </p:sp>
      <p:sp>
        <p:nvSpPr>
          <p:cNvPr id="9" name="标题 2">
            <a:extLst>
              <a:ext uri="{FF2B5EF4-FFF2-40B4-BE49-F238E27FC236}">
                <a16:creationId xmlns:a16="http://schemas.microsoft.com/office/drawing/2014/main" id="{88020E2A-5F84-4A4C-A743-BEAEA9061D9F}"/>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专利权的归属</a:t>
            </a:r>
            <a:endParaRPr lang="zh-CN" altLang="en-US" b="1"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90058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BC1DA5-5DAB-4A09-B812-0AA6B1708C8A}"/>
              </a:ext>
            </a:extLst>
          </p:cNvPr>
          <p:cNvSpPr>
            <a:spLocks noGrp="1"/>
          </p:cNvSpPr>
          <p:nvPr>
            <p:ph idx="1"/>
          </p:nvPr>
        </p:nvSpPr>
        <p:spPr>
          <a:xfrm>
            <a:off x="1448915" y="1157524"/>
            <a:ext cx="10257027" cy="4678734"/>
          </a:xfrm>
        </p:spPr>
        <p:txBody>
          <a:bodyPr/>
          <a:lstStyle/>
          <a:p>
            <a:r>
              <a:rPr lang="zh-CN" altLang="en-US" dirty="0"/>
              <a:t>       </a:t>
            </a:r>
            <a:r>
              <a:rPr lang="zh-CN" altLang="en-US" sz="2000" dirty="0">
                <a:latin typeface="SimHei" panose="02010609060101010101" pitchFamily="49" charset="-122"/>
                <a:ea typeface="SimHei" panose="02010609060101010101" pitchFamily="49" charset="-122"/>
              </a:rPr>
              <a:t>两个以上单位或者个人合作完成的发明创造、一个单位或者个人接受其他单位或者个人委托所完成的发明创造，除另有协议的以外，申请专利的权利属于完成或者共同完成的单位或者个人；申请被批准后，申请的单位或者个人为专利权人。</a:t>
            </a:r>
            <a:endParaRPr lang="en-US" altLang="zh-CN" sz="2000" dirty="0">
              <a:latin typeface="SimHei" panose="02010609060101010101" pitchFamily="49" charset="-122"/>
              <a:ea typeface="SimHei" panose="02010609060101010101" pitchFamily="49" charset="-122"/>
            </a:endParaRPr>
          </a:p>
          <a:p>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2020</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8</a:t>
            </a:r>
            <a:r>
              <a:rPr lang="zh-CN" altLang="en-US" sz="2000" dirty="0">
                <a:latin typeface="SimHei" panose="02010609060101010101" pitchFamily="49" charset="-122"/>
                <a:ea typeface="SimHei" panose="02010609060101010101" pitchFamily="49" charset="-122"/>
              </a:rPr>
              <a:t>条</a:t>
            </a:r>
            <a:endParaRPr lang="en-US" altLang="zh-CN" sz="2000" dirty="0">
              <a:latin typeface="SimHei" panose="02010609060101010101" pitchFamily="49" charset="-122"/>
              <a:ea typeface="SimHei" panose="02010609060101010101" pitchFamily="49" charset="-122"/>
            </a:endParaRPr>
          </a:p>
          <a:p>
            <a:r>
              <a:rPr lang="zh-CN" altLang="en-US" sz="2000" dirty="0">
                <a:latin typeface="SimHei" panose="02010609060101010101" pitchFamily="49" charset="-122"/>
                <a:ea typeface="SimHei" panose="02010609060101010101" pitchFamily="49" charset="-122"/>
              </a:rPr>
              <a:t>    专利申请权或者专利权的共有人对权利的行使有约定的，从其约定。没有约定的，共有人可以单独实施或者以普通许可方式许可他人实施该专利</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许可他人实施该专利的，收取的使用费应当在共有人之间分配。</a:t>
            </a:r>
          </a:p>
          <a:p>
            <a:r>
              <a:rPr lang="zh-CN" altLang="en-US" sz="2000" dirty="0">
                <a:latin typeface="SimHei" panose="02010609060101010101" pitchFamily="49" charset="-122"/>
                <a:ea typeface="SimHei" panose="02010609060101010101" pitchFamily="49" charset="-122"/>
              </a:rPr>
              <a:t>    除前款规定的情形外，行使共有的专利申请权或者专利权应当取得全体共有人的同意。</a:t>
            </a:r>
            <a:endParaRPr lang="en-US" altLang="zh-CN" sz="2000" dirty="0">
              <a:latin typeface="SimHei" panose="02010609060101010101" pitchFamily="49" charset="-122"/>
              <a:ea typeface="SimHei" panose="02010609060101010101" pitchFamily="49" charset="-122"/>
            </a:endParaRPr>
          </a:p>
          <a:p>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专利法</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2020</a:t>
            </a:r>
            <a:r>
              <a:rPr lang="zh-CN" altLang="en-US" sz="2000" dirty="0">
                <a:latin typeface="SimHei" panose="02010609060101010101" pitchFamily="49" charset="-122"/>
                <a:ea typeface="SimHei" panose="02010609060101010101" pitchFamily="49" charset="-122"/>
              </a:rPr>
              <a:t>）第</a:t>
            </a:r>
            <a:r>
              <a:rPr lang="en-US" altLang="zh-CN" sz="2000" dirty="0">
                <a:latin typeface="SimHei" panose="02010609060101010101" pitchFamily="49" charset="-122"/>
                <a:ea typeface="SimHei" panose="02010609060101010101" pitchFamily="49" charset="-122"/>
              </a:rPr>
              <a:t>14</a:t>
            </a:r>
            <a:r>
              <a:rPr lang="zh-CN" altLang="en-US" sz="2000" dirty="0">
                <a:latin typeface="SimHei" panose="02010609060101010101" pitchFamily="49" charset="-122"/>
                <a:ea typeface="SimHei" panose="02010609060101010101" pitchFamily="49" charset="-122"/>
              </a:rPr>
              <a:t>条</a:t>
            </a:r>
          </a:p>
          <a:p>
            <a:endParaRPr lang="zh-CN" altLang="en-US" sz="1600" dirty="0">
              <a:latin typeface="SimHei" panose="02010609060101010101" pitchFamily="49" charset="-122"/>
              <a:ea typeface="SimHei" panose="02010609060101010101" pitchFamily="49" charset="-122"/>
            </a:endParaRPr>
          </a:p>
          <a:p>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1843365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TW" altLang="en-US" b="1" dirty="0">
                <a:latin typeface="SimHei" panose="02010609060101010101" pitchFamily="49" charset="-122"/>
                <a:ea typeface="SimHei" panose="02010609060101010101" pitchFamily="49" charset="-122"/>
              </a:rPr>
              <a:t>专利权的无效</a:t>
            </a:r>
            <a:endParaRPr lang="zh-CN" altLang="en-US" b="1"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096160" y="1755249"/>
            <a:ext cx="8259629" cy="4437753"/>
          </a:xfrm>
          <a:prstGeom prst="rect">
            <a:avLst/>
          </a:prstGeom>
          <a:noFill/>
        </p:spPr>
        <p:txBody>
          <a:bodyPr wrap="square" rtlCol="0">
            <a:spAutoFit/>
          </a:bodyPr>
          <a:lstStyle/>
          <a:p>
            <a:pPr>
              <a:lnSpc>
                <a:spcPct val="150000"/>
              </a:lnSpc>
            </a:pPr>
            <a:r>
              <a:rPr lang="zh-CN" altLang="en-US" sz="2400" b="1" dirty="0">
                <a:solidFill>
                  <a:srgbClr val="155DFF"/>
                </a:solidFill>
                <a:latin typeface="SimHei" panose="02010609060101010101" pitchFamily="49" charset="-122"/>
                <a:ea typeface="SimHei" panose="02010609060101010101" pitchFamily="49" charset="-122"/>
                <a:cs typeface="宋体" panose="02010600030101010101" pitchFamily="2" charset="-122"/>
              </a:rPr>
              <a:t>目的：</a:t>
            </a:r>
            <a:r>
              <a:rPr lang="zh-TW" altLang="en-US" sz="2400" dirty="0">
                <a:latin typeface="SimHei" panose="02010609060101010101" pitchFamily="49" charset="-122"/>
                <a:ea typeface="SimHei" panose="02010609060101010101" pitchFamily="49" charset="-122"/>
                <a:cs typeface="宋体" panose="02010600030101010101" pitchFamily="2" charset="-122"/>
              </a:rPr>
              <a:t>防止授权不当、保护公共利益</a:t>
            </a:r>
            <a:r>
              <a:rPr lang="zh-CN" altLang="en-US" sz="2400" dirty="0">
                <a:latin typeface="SimHei" panose="02010609060101010101" pitchFamily="49" charset="-122"/>
                <a:ea typeface="SimHei" panose="02010609060101010101" pitchFamily="49" charset="-122"/>
                <a:cs typeface="宋体" panose="02010600030101010101" pitchFamily="2" charset="-122"/>
              </a:rPr>
              <a:t>。自授予专利权之日起，任何单位或者个人认为该专利权的授予不符合专利法规定的，可以请求宣告该专利权无效。</a:t>
            </a:r>
            <a:endParaRPr lang="en-US" altLang="zh-TW" sz="24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400" b="1" dirty="0">
                <a:solidFill>
                  <a:srgbClr val="7030A0"/>
                </a:solidFill>
                <a:latin typeface="SimHei" panose="02010609060101010101" pitchFamily="49" charset="-122"/>
                <a:ea typeface="SimHei" panose="02010609060101010101" pitchFamily="49" charset="-122"/>
                <a:cs typeface="宋体" panose="02010600030101010101" pitchFamily="2" charset="-122"/>
              </a:rPr>
              <a:t>理由</a:t>
            </a:r>
            <a:r>
              <a:rPr lang="zh-CN" altLang="en-US" sz="24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被授予专利的方案不属于可专利主题、申请违反了专利法规定的保密程序</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发明创造不具有专利的积极条件</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申请文件公开不充分</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申请文件修改超范围、独立权利要求未能保护全部必要技术特征进而整体反映技术方案</a:t>
            </a:r>
            <a:r>
              <a:rPr lang="zh-CN" altLang="en-US" sz="2400" dirty="0">
                <a:latin typeface="SimHei" panose="02010609060101010101" pitchFamily="49" charset="-122"/>
                <a:ea typeface="SimHei" panose="02010609060101010101" pitchFamily="49" charset="-122"/>
                <a:cs typeface="宋体" panose="02010600030101010101" pitchFamily="2" charset="-122"/>
              </a:rPr>
              <a:t>、</a:t>
            </a:r>
            <a:r>
              <a:rPr lang="zh-TW" altLang="en-US" sz="2400" dirty="0">
                <a:latin typeface="SimHei" panose="02010609060101010101" pitchFamily="49" charset="-122"/>
                <a:ea typeface="SimHei" panose="02010609060101010101" pitchFamily="49" charset="-122"/>
                <a:cs typeface="宋体" panose="02010600030101010101" pitchFamily="2" charset="-122"/>
              </a:rPr>
              <a:t>申请专利的方案超越了产生优先权的原方案范围等。 </a:t>
            </a:r>
          </a:p>
        </p:txBody>
      </p:sp>
      <p:sp>
        <p:nvSpPr>
          <p:cNvPr id="7" name="矩形 6"/>
          <p:cNvSpPr/>
          <p:nvPr/>
        </p:nvSpPr>
        <p:spPr>
          <a:xfrm>
            <a:off x="836211" y="1047864"/>
            <a:ext cx="10876817"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专利权无效宣告的理由</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二</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72748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1E3522-C3F6-4768-826F-EBBD78A42CC3}"/>
              </a:ext>
            </a:extLst>
          </p:cNvPr>
          <p:cNvSpPr>
            <a:spLocks noGrp="1"/>
          </p:cNvSpPr>
          <p:nvPr>
            <p:ph idx="1"/>
          </p:nvPr>
        </p:nvSpPr>
        <p:spPr>
          <a:xfrm>
            <a:off x="1507833" y="829843"/>
            <a:ext cx="10046857" cy="5455548"/>
          </a:xfrm>
        </p:spPr>
        <p:txBody>
          <a:bodyPr>
            <a:normAutofit/>
          </a:bodyPr>
          <a:lstStyle/>
          <a:p>
            <a:pPr>
              <a:lnSpc>
                <a:spcPct val="150000"/>
              </a:lnSpc>
            </a:pPr>
            <a:r>
              <a:rPr lang="zh-CN" altLang="en-US" sz="2200" dirty="0">
                <a:solidFill>
                  <a:srgbClr val="FF0000"/>
                </a:solidFill>
                <a:latin typeface="SimHei" panose="02010609060101010101" pitchFamily="49" charset="-122"/>
                <a:ea typeface="SimHei" panose="02010609060101010101" pitchFamily="49" charset="-122"/>
              </a:rPr>
              <a:t>案例：</a:t>
            </a:r>
          </a:p>
          <a:p>
            <a:pPr>
              <a:lnSpc>
                <a:spcPct val="150000"/>
              </a:lnSpc>
            </a:pPr>
            <a:r>
              <a:rPr lang="zh-CN" altLang="en-US" sz="2200" dirty="0">
                <a:latin typeface="SimHei" panose="02010609060101010101" pitchFamily="49" charset="-122"/>
                <a:ea typeface="SimHei" panose="02010609060101010101" pitchFamily="49" charset="-122"/>
              </a:rPr>
              <a:t>    当事人提起一项名称为“产生收入用的游戏服务器系统和方法”发明专利申请。经实质审查后，国家知识产权局原实质审查部门于</a:t>
            </a:r>
            <a:r>
              <a:rPr lang="en-US" altLang="zh-CN" sz="2200" dirty="0">
                <a:latin typeface="SimHei" panose="02010609060101010101" pitchFamily="49" charset="-122"/>
                <a:ea typeface="SimHei" panose="02010609060101010101" pitchFamily="49" charset="-122"/>
              </a:rPr>
              <a:t>2011</a:t>
            </a:r>
            <a:r>
              <a:rPr lang="zh-CN" altLang="en-US" sz="2200" dirty="0">
                <a:latin typeface="SimHei" panose="02010609060101010101" pitchFamily="49" charset="-122"/>
                <a:ea typeface="SimHei" panose="02010609060101010101" pitchFamily="49" charset="-122"/>
              </a:rPr>
              <a:t>年</a:t>
            </a:r>
            <a:r>
              <a:rPr lang="en-US" altLang="zh-CN" sz="2200" dirty="0">
                <a:latin typeface="SimHei" panose="02010609060101010101" pitchFamily="49" charset="-122"/>
                <a:ea typeface="SimHei" panose="02010609060101010101" pitchFamily="49" charset="-122"/>
              </a:rPr>
              <a:t>4</a:t>
            </a:r>
            <a:r>
              <a:rPr lang="zh-CN" altLang="en-US" sz="2200" dirty="0">
                <a:latin typeface="SimHei" panose="02010609060101010101" pitchFamily="49" charset="-122"/>
                <a:ea typeface="SimHei" panose="02010609060101010101" pitchFamily="49" charset="-122"/>
              </a:rPr>
              <a:t>月</a:t>
            </a:r>
            <a:r>
              <a:rPr lang="en-US" altLang="zh-CN" sz="2200" dirty="0">
                <a:latin typeface="SimHei" panose="02010609060101010101" pitchFamily="49" charset="-122"/>
                <a:ea typeface="SimHei" panose="02010609060101010101" pitchFamily="49" charset="-122"/>
              </a:rPr>
              <a:t>13</a:t>
            </a:r>
            <a:r>
              <a:rPr lang="zh-CN" altLang="en-US" sz="2200" dirty="0">
                <a:latin typeface="SimHei" panose="02010609060101010101" pitchFamily="49" charset="-122"/>
                <a:ea typeface="SimHei" panose="02010609060101010101" pitchFamily="49" charset="-122"/>
              </a:rPr>
              <a:t>日发出驳回决定，驳回了本发明专利申请，其理由是权利要求</a:t>
            </a:r>
            <a:r>
              <a:rPr lang="en-US" altLang="zh-CN" sz="2200" dirty="0">
                <a:latin typeface="SimHei" panose="02010609060101010101" pitchFamily="49" charset="-122"/>
                <a:ea typeface="SimHei" panose="02010609060101010101" pitchFamily="49" charset="-122"/>
              </a:rPr>
              <a:t>1-19</a:t>
            </a:r>
            <a:r>
              <a:rPr lang="zh-CN" altLang="en-US" sz="2200" dirty="0">
                <a:latin typeface="SimHei" panose="02010609060101010101" pitchFamily="49" charset="-122"/>
                <a:ea typeface="SimHei" panose="02010609060101010101" pitchFamily="49" charset="-122"/>
              </a:rPr>
              <a:t>不符合</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专利法</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第</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条第</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款（原</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专利法实施细则</a:t>
            </a:r>
            <a:r>
              <a:rPr lang="en-US" altLang="zh-CN" sz="2200" dirty="0">
                <a:latin typeface="SimHei" panose="02010609060101010101" pitchFamily="49" charset="-122"/>
                <a:ea typeface="SimHei" panose="02010609060101010101" pitchFamily="49" charset="-122"/>
              </a:rPr>
              <a:t>》</a:t>
            </a:r>
            <a:r>
              <a:rPr lang="zh-CN" altLang="en-US" sz="2200" dirty="0">
                <a:latin typeface="SimHei" panose="02010609060101010101" pitchFamily="49" charset="-122"/>
                <a:ea typeface="SimHei" panose="02010609060101010101" pitchFamily="49" charset="-122"/>
              </a:rPr>
              <a:t>第</a:t>
            </a:r>
            <a:r>
              <a:rPr lang="en-US" altLang="zh-CN" sz="2200" dirty="0">
                <a:latin typeface="SimHei" panose="02010609060101010101" pitchFamily="49" charset="-122"/>
                <a:ea typeface="SimHei" panose="02010609060101010101" pitchFamily="49" charset="-122"/>
              </a:rPr>
              <a:t>2</a:t>
            </a:r>
            <a:r>
              <a:rPr lang="zh-CN" altLang="en-US" sz="2200" dirty="0">
                <a:latin typeface="SimHei" panose="02010609060101010101" pitchFamily="49" charset="-122"/>
                <a:ea typeface="SimHei" panose="02010609060101010101" pitchFamily="49" charset="-122"/>
              </a:rPr>
              <a:t>条第</a:t>
            </a:r>
            <a:r>
              <a:rPr lang="en-US" altLang="zh-CN" sz="2200" dirty="0">
                <a:latin typeface="SimHei" panose="02010609060101010101" pitchFamily="49" charset="-122"/>
                <a:ea typeface="SimHei" panose="02010609060101010101" pitchFamily="49" charset="-122"/>
              </a:rPr>
              <a:t>1</a:t>
            </a:r>
            <a:r>
              <a:rPr lang="zh-CN" altLang="en-US" sz="2200" dirty="0">
                <a:latin typeface="SimHei" panose="02010609060101010101" pitchFamily="49" charset="-122"/>
                <a:ea typeface="SimHei" panose="02010609060101010101" pitchFamily="49" charset="-122"/>
              </a:rPr>
              <a:t>款）的规定。由本申请说明书内容可知，现有的网络游戏系统中，通过向用户们提供特定游戏的拷贝收取费用或是从广告中收取费用，而不存在从游戏系统中产生收入的方案，本申请为克服所述缺陷，提出一种从游戏系统中产生收入的方案，解决现有的网络游戏系统中只能从向用户们提供特定游戏的拷贝中或是从广告中收取费用的问题。</a:t>
            </a:r>
          </a:p>
          <a:p>
            <a:endParaRPr lang="zh-CN" altLang="en-US" dirty="0"/>
          </a:p>
        </p:txBody>
      </p:sp>
    </p:spTree>
    <p:extLst>
      <p:ext uri="{BB962C8B-B14F-4D97-AF65-F5344CB8AC3E}">
        <p14:creationId xmlns:p14="http://schemas.microsoft.com/office/powerpoint/2010/main" val="39818943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C7171-ACB2-56D1-96B4-690BDAC3A88B}"/>
              </a:ext>
            </a:extLst>
          </p:cNvPr>
          <p:cNvSpPr>
            <a:spLocks noGrp="1"/>
          </p:cNvSpPr>
          <p:nvPr>
            <p:ph type="title"/>
          </p:nvPr>
        </p:nvSpPr>
        <p:spPr>
          <a:xfrm>
            <a:off x="1584822" y="153167"/>
            <a:ext cx="5937250" cy="649287"/>
          </a:xfrm>
        </p:spPr>
        <p:txBody>
          <a:bodyPr>
            <a:normAutofit/>
          </a:bodyPr>
          <a:lstStyle/>
          <a:p>
            <a:pPr>
              <a:defRPr/>
            </a:pPr>
            <a:r>
              <a:rPr lang="zh-CN" altLang="en-US" dirty="0">
                <a:latin typeface="隶书" panose="02010509060101010101" pitchFamily="49" charset="-122"/>
                <a:ea typeface="隶书" panose="02010509060101010101" pitchFamily="49" charset="-122"/>
              </a:rPr>
              <a:t>专利申请程序</a:t>
            </a:r>
          </a:p>
        </p:txBody>
      </p:sp>
      <p:graphicFrame>
        <p:nvGraphicFramePr>
          <p:cNvPr id="4" name="表格 4">
            <a:extLst>
              <a:ext uri="{FF2B5EF4-FFF2-40B4-BE49-F238E27FC236}">
                <a16:creationId xmlns:a16="http://schemas.microsoft.com/office/drawing/2014/main" id="{ED3BF693-3A38-34DD-550D-55CE6CCC4D5F}"/>
              </a:ext>
            </a:extLst>
          </p:cNvPr>
          <p:cNvGraphicFramePr>
            <a:graphicFrameLocks noGrp="1"/>
          </p:cNvGraphicFramePr>
          <p:nvPr/>
        </p:nvGraphicFramePr>
        <p:xfrm>
          <a:off x="1766889" y="1484314"/>
          <a:ext cx="8658225" cy="4895875"/>
        </p:xfrm>
        <a:graphic>
          <a:graphicData uri="http://schemas.openxmlformats.org/drawingml/2006/table">
            <a:tbl>
              <a:tblPr firstRow="1" bandRow="1">
                <a:tableStyleId>{5C22544A-7EE6-4342-B048-85BDC9FD1C3A}</a:tableStyleId>
              </a:tblPr>
              <a:tblGrid>
                <a:gridCol w="856306">
                  <a:extLst>
                    <a:ext uri="{9D8B030D-6E8A-4147-A177-3AD203B41FA5}">
                      <a16:colId xmlns:a16="http://schemas.microsoft.com/office/drawing/2014/main" val="20000"/>
                    </a:ext>
                  </a:extLst>
                </a:gridCol>
                <a:gridCol w="2188343">
                  <a:extLst>
                    <a:ext uri="{9D8B030D-6E8A-4147-A177-3AD203B41FA5}">
                      <a16:colId xmlns:a16="http://schemas.microsoft.com/office/drawing/2014/main" val="20001"/>
                    </a:ext>
                  </a:extLst>
                </a:gridCol>
                <a:gridCol w="1440468">
                  <a:extLst>
                    <a:ext uri="{9D8B030D-6E8A-4147-A177-3AD203B41FA5}">
                      <a16:colId xmlns:a16="http://schemas.microsoft.com/office/drawing/2014/main" val="20002"/>
                    </a:ext>
                  </a:extLst>
                </a:gridCol>
                <a:gridCol w="1356035">
                  <a:extLst>
                    <a:ext uri="{9D8B030D-6E8A-4147-A177-3AD203B41FA5}">
                      <a16:colId xmlns:a16="http://schemas.microsoft.com/office/drawing/2014/main" val="20003"/>
                    </a:ext>
                  </a:extLst>
                </a:gridCol>
                <a:gridCol w="1479322">
                  <a:extLst>
                    <a:ext uri="{9D8B030D-6E8A-4147-A177-3AD203B41FA5}">
                      <a16:colId xmlns:a16="http://schemas.microsoft.com/office/drawing/2014/main" val="20004"/>
                    </a:ext>
                  </a:extLst>
                </a:gridCol>
                <a:gridCol w="1337751">
                  <a:extLst>
                    <a:ext uri="{9D8B030D-6E8A-4147-A177-3AD203B41FA5}">
                      <a16:colId xmlns:a16="http://schemas.microsoft.com/office/drawing/2014/main" val="20005"/>
                    </a:ext>
                  </a:extLst>
                </a:gridCol>
              </a:tblGrid>
              <a:tr h="551015">
                <a:tc>
                  <a:txBody>
                    <a:bodyPr/>
                    <a:lstStyle/>
                    <a:p>
                      <a:r>
                        <a:rPr lang="en-US" altLang="zh-CN" sz="1800" dirty="0"/>
                        <a:t> </a:t>
                      </a:r>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 步骤</a:t>
                      </a:r>
                    </a:p>
                  </a:txBody>
                  <a:tcPr marL="91432" marR="91432" marT="45719" marB="45719"/>
                </a:tc>
                <a:tc>
                  <a:txBody>
                    <a:bodyPr/>
                    <a:lstStyle/>
                    <a:p>
                      <a:r>
                        <a:rPr lang="zh-CN" altLang="en-US" sz="1800" dirty="0"/>
                        <a:t>   时间</a:t>
                      </a:r>
                    </a:p>
                  </a:txBody>
                  <a:tcPr marL="91432" marR="91432" marT="45719" marB="45719"/>
                </a:tc>
                <a:tc>
                  <a:txBody>
                    <a:bodyPr/>
                    <a:lstStyle/>
                    <a:p>
                      <a:r>
                        <a:rPr lang="zh-CN" altLang="en-US" sz="1800" dirty="0"/>
                        <a:t>  内容</a:t>
                      </a:r>
                    </a:p>
                  </a:txBody>
                  <a:tcPr marL="91432" marR="91432" marT="45719" marB="45719"/>
                </a:tc>
                <a:tc>
                  <a:txBody>
                    <a:bodyPr/>
                    <a:lstStyle/>
                    <a:p>
                      <a:r>
                        <a:rPr lang="zh-CN" altLang="en-US" sz="1800" dirty="0"/>
                        <a:t>要点一</a:t>
                      </a:r>
                    </a:p>
                  </a:txBody>
                  <a:tcPr marL="91432" marR="91432" marT="45719" marB="45719"/>
                </a:tc>
                <a:tc>
                  <a:txBody>
                    <a:bodyPr/>
                    <a:lstStyle/>
                    <a:p>
                      <a:r>
                        <a:rPr lang="zh-CN" altLang="en-US" sz="1800" dirty="0"/>
                        <a:t>要点二</a:t>
                      </a:r>
                    </a:p>
                  </a:txBody>
                  <a:tcPr marL="91432" marR="91432" marT="45719" marB="45719"/>
                </a:tc>
                <a:extLst>
                  <a:ext uri="{0D108BD9-81ED-4DB2-BD59-A6C34878D82A}">
                    <a16:rowId xmlns:a16="http://schemas.microsoft.com/office/drawing/2014/main" val="10000"/>
                  </a:ext>
                </a:extLst>
              </a:tr>
              <a:tr h="365755">
                <a:tc>
                  <a:txBody>
                    <a:bodyPr/>
                    <a:lstStyle/>
                    <a:p>
                      <a:r>
                        <a:rPr lang="en-US" altLang="zh-CN" sz="1800" dirty="0"/>
                        <a:t>   1</a:t>
                      </a:r>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完成发明</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申请专利</a:t>
                      </a:r>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技术秘密</a:t>
                      </a:r>
                    </a:p>
                  </a:txBody>
                  <a:tcPr marL="91432" marR="91432" marT="45719" marB="45719"/>
                </a:tc>
                <a:extLst>
                  <a:ext uri="{0D108BD9-81ED-4DB2-BD59-A6C34878D82A}">
                    <a16:rowId xmlns:a16="http://schemas.microsoft.com/office/drawing/2014/main" val="10001"/>
                  </a:ext>
                </a:extLst>
              </a:tr>
              <a:tr h="365755">
                <a:tc>
                  <a:txBody>
                    <a:bodyPr/>
                    <a:lstStyle/>
                    <a:p>
                      <a:r>
                        <a:rPr lang="en-US" altLang="zh-CN" sz="1800" dirty="0"/>
                        <a:t>   2</a:t>
                      </a:r>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撰写申请文件</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专利代理</a:t>
                      </a:r>
                    </a:p>
                  </a:txBody>
                  <a:tcPr marL="91432" marR="91432" marT="45719" marB="45719"/>
                </a:tc>
                <a:tc>
                  <a:txBody>
                    <a:bodyPr/>
                    <a:lstStyle/>
                    <a:p>
                      <a:r>
                        <a:rPr lang="zh-CN" altLang="en-US" sz="1800" dirty="0"/>
                        <a:t>自己撰写</a:t>
                      </a:r>
                    </a:p>
                  </a:txBody>
                  <a:tcPr marL="91432" marR="91432" marT="45719" marB="45719"/>
                </a:tc>
                <a:extLst>
                  <a:ext uri="{0D108BD9-81ED-4DB2-BD59-A6C34878D82A}">
                    <a16:rowId xmlns:a16="http://schemas.microsoft.com/office/drawing/2014/main" val="10002"/>
                  </a:ext>
                </a:extLst>
              </a:tr>
              <a:tr h="412844">
                <a:tc>
                  <a:txBody>
                    <a:bodyPr/>
                    <a:lstStyle/>
                    <a:p>
                      <a:r>
                        <a:rPr lang="en-US" altLang="zh-CN" sz="1800" dirty="0"/>
                        <a:t>   3</a:t>
                      </a:r>
                      <a:endParaRPr lang="zh-CN" altLang="en-US" sz="1800" dirty="0"/>
                    </a:p>
                  </a:txBody>
                  <a:tcPr marL="91432" marR="91432" marT="45719" marB="45719"/>
                </a:tc>
                <a:tc>
                  <a:txBody>
                    <a:bodyPr/>
                    <a:lstStyle/>
                    <a:p>
                      <a:r>
                        <a:rPr lang="zh-CN" altLang="en-US" sz="1800" dirty="0"/>
                        <a:t>递交申请文件</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书面形式</a:t>
                      </a:r>
                    </a:p>
                  </a:txBody>
                  <a:tcPr marL="91432" marR="91432" marT="45719" marB="45719"/>
                </a:tc>
                <a:tc>
                  <a:txBody>
                    <a:bodyPr/>
                    <a:lstStyle/>
                    <a:p>
                      <a:r>
                        <a:rPr lang="zh-CN" altLang="en-US" sz="1800" dirty="0"/>
                        <a:t>电子形式</a:t>
                      </a:r>
                    </a:p>
                  </a:txBody>
                  <a:tcPr marL="91432" marR="91432" marT="45719" marB="45719"/>
                </a:tc>
                <a:extLst>
                  <a:ext uri="{0D108BD9-81ED-4DB2-BD59-A6C34878D82A}">
                    <a16:rowId xmlns:a16="http://schemas.microsoft.com/office/drawing/2014/main" val="10003"/>
                  </a:ext>
                </a:extLst>
              </a:tr>
              <a:tr h="365868">
                <a:tc>
                  <a:txBody>
                    <a:bodyPr/>
                    <a:lstStyle/>
                    <a:p>
                      <a:r>
                        <a:rPr lang="en-US" altLang="zh-CN" sz="1800" dirty="0"/>
                        <a:t>   4</a:t>
                      </a:r>
                      <a:endParaRPr lang="zh-CN" altLang="en-US" sz="1800" dirty="0"/>
                    </a:p>
                  </a:txBody>
                  <a:tcPr marL="91432" marR="91432" marT="45719" marB="45719"/>
                </a:tc>
                <a:tc>
                  <a:txBody>
                    <a:bodyPr/>
                    <a:lstStyle/>
                    <a:p>
                      <a:r>
                        <a:rPr lang="zh-CN" altLang="en-US" sz="1800" dirty="0"/>
                        <a:t>受理专利申请</a:t>
                      </a:r>
                    </a:p>
                  </a:txBody>
                  <a:tcPr marL="91432" marR="91432" marT="45719" marB="45719"/>
                </a:tc>
                <a:tc>
                  <a:txBody>
                    <a:bodyPr/>
                    <a:lstStyle/>
                    <a:p>
                      <a:endParaRPr lang="zh-CN" altLang="en-US" sz="1800" dirty="0"/>
                    </a:p>
                  </a:txBody>
                  <a:tcPr marL="91432" marR="91432" marT="45719" marB="45719"/>
                </a:tc>
                <a:tc>
                  <a:txBody>
                    <a:bodyPr/>
                    <a:lstStyle/>
                    <a:p>
                      <a:endParaRPr lang="zh-CN" altLang="en-US" sz="1800"/>
                    </a:p>
                  </a:txBody>
                  <a:tcPr marL="91432" marR="91432" marT="45719" marB="45719"/>
                </a:tc>
                <a:tc>
                  <a:txBody>
                    <a:bodyPr/>
                    <a:lstStyle/>
                    <a:p>
                      <a:r>
                        <a:rPr lang="zh-CN" altLang="en-US" sz="1800" dirty="0"/>
                        <a:t>明确申请日</a:t>
                      </a:r>
                    </a:p>
                  </a:txBody>
                  <a:tcPr marL="91432" marR="91432" marT="45719" marB="45719"/>
                </a:tc>
                <a:tc>
                  <a:txBody>
                    <a:bodyPr/>
                    <a:lstStyle/>
                    <a:p>
                      <a:r>
                        <a:rPr lang="zh-CN" altLang="en-US" sz="1800" dirty="0"/>
                        <a:t>给予申请号</a:t>
                      </a:r>
                    </a:p>
                  </a:txBody>
                  <a:tcPr marL="91432" marR="91432" marT="45719" marB="45719"/>
                </a:tc>
                <a:extLst>
                  <a:ext uri="{0D108BD9-81ED-4DB2-BD59-A6C34878D82A}">
                    <a16:rowId xmlns:a16="http://schemas.microsoft.com/office/drawing/2014/main" val="10004"/>
                  </a:ext>
                </a:extLst>
              </a:tr>
              <a:tr h="640073">
                <a:tc>
                  <a:txBody>
                    <a:bodyPr/>
                    <a:lstStyle/>
                    <a:p>
                      <a:r>
                        <a:rPr lang="en-US" altLang="zh-CN" sz="1800" dirty="0"/>
                        <a:t>   5</a:t>
                      </a:r>
                      <a:endParaRPr lang="zh-CN" altLang="en-US" sz="1800" dirty="0"/>
                    </a:p>
                  </a:txBody>
                  <a:tcPr marL="91432" marR="91432" marT="45719" marB="45719"/>
                </a:tc>
                <a:tc>
                  <a:txBody>
                    <a:bodyPr/>
                    <a:lstStyle/>
                    <a:p>
                      <a:r>
                        <a:rPr lang="zh-CN" altLang="en-US" sz="1800" dirty="0"/>
                        <a:t>初步审查</a:t>
                      </a:r>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文件格式、程序要求</a:t>
                      </a:r>
                    </a:p>
                  </a:txBody>
                  <a:tcPr marL="91432" marR="91432" marT="45719" marB="45719"/>
                </a:tc>
                <a:tc>
                  <a:txBody>
                    <a:bodyPr/>
                    <a:lstStyle/>
                    <a:p>
                      <a:r>
                        <a:rPr lang="zh-CN" altLang="en-US" sz="1800" dirty="0"/>
                        <a:t>文件完整、格式正确</a:t>
                      </a:r>
                    </a:p>
                  </a:txBody>
                  <a:tcPr marL="91432" marR="91432" marT="45719" marB="45719"/>
                </a:tc>
                <a:tc>
                  <a:txBody>
                    <a:bodyPr/>
                    <a:lstStyle/>
                    <a:p>
                      <a:r>
                        <a:rPr lang="zh-CN" altLang="en-US" sz="1800" dirty="0"/>
                        <a:t>合法、符合单一性等</a:t>
                      </a:r>
                    </a:p>
                  </a:txBody>
                  <a:tcPr marL="91432" marR="91432" marT="45719" marB="45719"/>
                </a:tc>
                <a:extLst>
                  <a:ext uri="{0D108BD9-81ED-4DB2-BD59-A6C34878D82A}">
                    <a16:rowId xmlns:a16="http://schemas.microsoft.com/office/drawing/2014/main" val="10005"/>
                  </a:ext>
                </a:extLst>
              </a:tr>
              <a:tr h="640073">
                <a:tc>
                  <a:txBody>
                    <a:bodyPr/>
                    <a:lstStyle/>
                    <a:p>
                      <a:r>
                        <a:rPr lang="en-US" altLang="zh-CN" sz="1800" dirty="0"/>
                        <a:t>   6</a:t>
                      </a:r>
                      <a:endParaRPr lang="zh-CN" altLang="en-US" sz="1800" dirty="0"/>
                    </a:p>
                  </a:txBody>
                  <a:tcPr marL="91432" marR="91432" marT="45719" marB="45719"/>
                </a:tc>
                <a:tc>
                  <a:txBody>
                    <a:bodyPr/>
                    <a:lstStyle/>
                    <a:p>
                      <a:r>
                        <a:rPr lang="zh-CN" altLang="en-US" sz="1800" dirty="0"/>
                        <a:t>公开申请案</a:t>
                      </a:r>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自申请日起满</a:t>
                      </a:r>
                      <a:r>
                        <a:rPr lang="en-US" altLang="zh-CN" sz="1800" dirty="0"/>
                        <a:t>18</a:t>
                      </a:r>
                      <a:r>
                        <a:rPr lang="zh-CN" altLang="en-US" sz="1800" dirty="0"/>
                        <a:t>个月</a:t>
                      </a:r>
                    </a:p>
                  </a:txBody>
                  <a:tcPr marL="91432" marR="91432" marT="45719" marB="45719"/>
                </a:tc>
                <a:tc>
                  <a:txBody>
                    <a:bodyPr/>
                    <a:lstStyle/>
                    <a:p>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即行公布</a:t>
                      </a:r>
                    </a:p>
                    <a:p>
                      <a:endParaRPr lang="zh-CN" altLang="en-US" sz="1800" dirty="0"/>
                    </a:p>
                  </a:txBody>
                  <a:tcPr marL="91432" marR="91432" marT="45719" marB="4571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提前公布</a:t>
                      </a:r>
                    </a:p>
                    <a:p>
                      <a:endParaRPr lang="zh-CN" altLang="en-US" sz="1800" dirty="0"/>
                    </a:p>
                  </a:txBody>
                  <a:tcPr marL="91432" marR="91432" marT="45719" marB="45719"/>
                </a:tc>
                <a:extLst>
                  <a:ext uri="{0D108BD9-81ED-4DB2-BD59-A6C34878D82A}">
                    <a16:rowId xmlns:a16="http://schemas.microsoft.com/office/drawing/2014/main" val="10006"/>
                  </a:ext>
                </a:extLst>
              </a:tr>
              <a:tr h="640073">
                <a:tc>
                  <a:txBody>
                    <a:bodyPr/>
                    <a:lstStyle/>
                    <a:p>
                      <a:r>
                        <a:rPr lang="en-US" altLang="zh-CN" sz="1800" dirty="0"/>
                        <a:t>   7</a:t>
                      </a:r>
                      <a:endParaRPr lang="zh-CN" altLang="en-US" sz="1800" dirty="0"/>
                    </a:p>
                  </a:txBody>
                  <a:tcPr marL="91432" marR="91432" marT="45719" marB="45719"/>
                </a:tc>
                <a:tc>
                  <a:txBody>
                    <a:bodyPr/>
                    <a:lstStyle/>
                    <a:p>
                      <a:r>
                        <a:rPr lang="zh-CN" altLang="en-US" sz="1800" dirty="0"/>
                        <a:t>实质审查</a:t>
                      </a:r>
                    </a:p>
                  </a:txBody>
                  <a:tcPr marL="91432" marR="91432" marT="45719" marB="45719"/>
                </a:tc>
                <a:tc>
                  <a:txBody>
                    <a:bodyPr/>
                    <a:lstStyle/>
                    <a:p>
                      <a:r>
                        <a:rPr lang="zh-CN" altLang="en-US" sz="1800" dirty="0"/>
                        <a:t>自申请日起</a:t>
                      </a:r>
                      <a:r>
                        <a:rPr lang="en-US" altLang="zh-CN" sz="1800" dirty="0"/>
                        <a:t>3</a:t>
                      </a:r>
                      <a:r>
                        <a:rPr lang="zh-CN" altLang="en-US" sz="1800" dirty="0"/>
                        <a:t>年内</a:t>
                      </a:r>
                    </a:p>
                  </a:txBody>
                  <a:tcPr marL="91432" marR="91432" marT="45719" marB="45719"/>
                </a:tc>
                <a:tc>
                  <a:txBody>
                    <a:bodyPr/>
                    <a:lstStyle/>
                    <a:p>
                      <a:r>
                        <a:rPr lang="zh-CN" altLang="en-US" sz="1800" dirty="0"/>
                        <a:t>专利三性</a:t>
                      </a:r>
                    </a:p>
                  </a:txBody>
                  <a:tcPr marL="91432" marR="91432" marT="45719" marB="45719"/>
                </a:tc>
                <a:tc>
                  <a:txBody>
                    <a:bodyPr/>
                    <a:lstStyle/>
                    <a:p>
                      <a:r>
                        <a:rPr lang="zh-CN" altLang="en-US" sz="1800" dirty="0"/>
                        <a:t>随时请求，自行审查</a:t>
                      </a:r>
                    </a:p>
                  </a:txBody>
                  <a:tcPr marL="91432" marR="91432" marT="45719" marB="45719"/>
                </a:tc>
                <a:tc>
                  <a:txBody>
                    <a:bodyPr/>
                    <a:lstStyle/>
                    <a:p>
                      <a:r>
                        <a:rPr lang="zh-CN" altLang="en-US" sz="1800" dirty="0"/>
                        <a:t>逾期视为驳回</a:t>
                      </a:r>
                    </a:p>
                  </a:txBody>
                  <a:tcPr marL="91432" marR="91432" marT="45719" marB="45719"/>
                </a:tc>
                <a:extLst>
                  <a:ext uri="{0D108BD9-81ED-4DB2-BD59-A6C34878D82A}">
                    <a16:rowId xmlns:a16="http://schemas.microsoft.com/office/drawing/2014/main" val="10007"/>
                  </a:ext>
                </a:extLst>
              </a:tr>
              <a:tr h="914391">
                <a:tc>
                  <a:txBody>
                    <a:bodyPr/>
                    <a:lstStyle/>
                    <a:p>
                      <a:r>
                        <a:rPr lang="en-US" altLang="zh-CN" sz="1800" dirty="0"/>
                        <a:t>   8</a:t>
                      </a:r>
                      <a:endParaRPr lang="zh-CN" altLang="en-US" sz="1800" dirty="0"/>
                    </a:p>
                  </a:txBody>
                  <a:tcPr marL="91432" marR="91432" marT="45719" marB="45719"/>
                </a:tc>
                <a:tc>
                  <a:txBody>
                    <a:bodyPr/>
                    <a:lstStyle/>
                    <a:p>
                      <a:r>
                        <a:rPr lang="zh-CN" altLang="en-US" sz="1800" dirty="0"/>
                        <a:t>授权公告</a:t>
                      </a:r>
                    </a:p>
                  </a:txBody>
                  <a:tcPr marL="91432" marR="91432" marT="45719" marB="45719"/>
                </a:tc>
                <a:tc>
                  <a:txBody>
                    <a:bodyPr/>
                    <a:lstStyle/>
                    <a:p>
                      <a:endParaRPr lang="zh-CN" altLang="en-US" sz="1800" dirty="0"/>
                    </a:p>
                  </a:txBody>
                  <a:tcPr marL="91432" marR="91432" marT="45719" marB="45719"/>
                </a:tc>
                <a:tc>
                  <a:txBody>
                    <a:bodyPr/>
                    <a:lstStyle/>
                    <a:p>
                      <a:r>
                        <a:rPr lang="zh-CN" altLang="en-US" sz="1800" dirty="0"/>
                        <a:t>做出授权决定</a:t>
                      </a:r>
                    </a:p>
                  </a:txBody>
                  <a:tcPr marL="91432" marR="91432" marT="45719" marB="45719"/>
                </a:tc>
                <a:tc>
                  <a:txBody>
                    <a:bodyPr/>
                    <a:lstStyle/>
                    <a:p>
                      <a:r>
                        <a:rPr lang="zh-CN" altLang="en-US" sz="1800" dirty="0"/>
                        <a:t>颁发专利证书，予以登记公告</a:t>
                      </a:r>
                    </a:p>
                  </a:txBody>
                  <a:tcPr marL="91432" marR="91432" marT="45719" marB="45719"/>
                </a:tc>
                <a:tc>
                  <a:txBody>
                    <a:bodyPr/>
                    <a:lstStyle/>
                    <a:p>
                      <a:r>
                        <a:rPr lang="zh-CN" altLang="en-US" sz="1800" dirty="0"/>
                        <a:t>自申请日起有效</a:t>
                      </a:r>
                    </a:p>
                  </a:txBody>
                  <a:tcPr marL="91432" marR="91432" marT="45719" marB="45719"/>
                </a:tc>
                <a:extLst>
                  <a:ext uri="{0D108BD9-81ED-4DB2-BD59-A6C34878D82A}">
                    <a16:rowId xmlns:a16="http://schemas.microsoft.com/office/drawing/2014/main" val="10008"/>
                  </a:ext>
                </a:extLst>
              </a:tr>
            </a:tbl>
          </a:graphicData>
        </a:graphic>
      </p:graphicFrame>
      <p:sp>
        <p:nvSpPr>
          <p:cNvPr id="7243" name="文本框 6">
            <a:extLst>
              <a:ext uri="{FF2B5EF4-FFF2-40B4-BE49-F238E27FC236}">
                <a16:creationId xmlns:a16="http://schemas.microsoft.com/office/drawing/2014/main" id="{E82A8E75-63CE-3B23-34F9-4E2EC1F3123F}"/>
              </a:ext>
            </a:extLst>
          </p:cNvPr>
          <p:cNvSpPr txBox="1">
            <a:spLocks noChangeArrowheads="1"/>
          </p:cNvSpPr>
          <p:nvPr/>
        </p:nvSpPr>
        <p:spPr bwMode="auto">
          <a:xfrm>
            <a:off x="1584822" y="958440"/>
            <a:ext cx="318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eaLnBrk="0" fontAlgn="base" hangingPunct="0">
              <a:spcBef>
                <a:spcPct val="0"/>
              </a:spcBef>
              <a:spcAft>
                <a:spcPct val="0"/>
              </a:spcAft>
              <a:defRPr>
                <a:solidFill>
                  <a:schemeClr val="tx1"/>
                </a:solidFill>
                <a:latin typeface="Gill Sans MT" panose="020B0502020104020203" pitchFamily="34" charset="0"/>
              </a:defRPr>
            </a:lvl6pPr>
            <a:lvl7pPr marL="2971800" indent="-228600" defTabSz="457200" eaLnBrk="0" fontAlgn="base" hangingPunct="0">
              <a:spcBef>
                <a:spcPct val="0"/>
              </a:spcBef>
              <a:spcAft>
                <a:spcPct val="0"/>
              </a:spcAft>
              <a:defRPr>
                <a:solidFill>
                  <a:schemeClr val="tx1"/>
                </a:solidFill>
                <a:latin typeface="Gill Sans MT" panose="020B0502020104020203" pitchFamily="34" charset="0"/>
              </a:defRPr>
            </a:lvl7pPr>
            <a:lvl8pPr marL="3429000" indent="-228600" defTabSz="457200" eaLnBrk="0" fontAlgn="base" hangingPunct="0">
              <a:spcBef>
                <a:spcPct val="0"/>
              </a:spcBef>
              <a:spcAft>
                <a:spcPct val="0"/>
              </a:spcAft>
              <a:defRPr>
                <a:solidFill>
                  <a:schemeClr val="tx1"/>
                </a:solidFill>
                <a:latin typeface="Gill Sans MT" panose="020B0502020104020203" pitchFamily="34" charset="0"/>
              </a:defRPr>
            </a:lvl8pPr>
            <a:lvl9pPr marL="3886200" indent="-228600" defTabSz="457200" eaLnBrk="0" fontAlgn="base" hangingPunct="0">
              <a:spcBef>
                <a:spcPct val="0"/>
              </a:spcBef>
              <a:spcAft>
                <a:spcPct val="0"/>
              </a:spcAft>
              <a:defRPr>
                <a:solidFill>
                  <a:schemeClr val="tx1"/>
                </a:solidFill>
                <a:latin typeface="Gill Sans MT" panose="020B0502020104020203" pitchFamily="34" charset="0"/>
              </a:defRPr>
            </a:lvl9pPr>
          </a:lstStyle>
          <a:p>
            <a:pPr eaLnBrk="1" hangingPunct="1"/>
            <a:r>
              <a:rPr lang="zh-CN" altLang="en-US" dirty="0"/>
              <a:t>（一）发明专利权的申请程序</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a:extLst>
              <a:ext uri="{FF2B5EF4-FFF2-40B4-BE49-F238E27FC236}">
                <a16:creationId xmlns:a16="http://schemas.microsoft.com/office/drawing/2014/main" id="{3E465662-3834-287A-28C8-0A44F0D88CD5}"/>
              </a:ext>
            </a:extLst>
          </p:cNvPr>
          <p:cNvSpPr>
            <a:spLocks noGrp="1" noChangeArrowheads="1"/>
          </p:cNvSpPr>
          <p:nvPr>
            <p:ph idx="1"/>
          </p:nvPr>
        </p:nvSpPr>
        <p:spPr>
          <a:xfrm>
            <a:off x="2154238" y="836613"/>
            <a:ext cx="8081962" cy="5256212"/>
          </a:xfrm>
        </p:spPr>
        <p:txBody>
          <a:bodyPr>
            <a:normAutofit fontScale="92500" lnSpcReduction="20000"/>
          </a:bodyPr>
          <a:lstStyle/>
          <a:p>
            <a:r>
              <a:rPr lang="zh-CN" altLang="en-US" dirty="0"/>
              <a:t>（二）实用新型与外观设计专利的申请程序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p>
        </p:txBody>
      </p:sp>
      <p:graphicFrame>
        <p:nvGraphicFramePr>
          <p:cNvPr id="4" name="表格 4">
            <a:extLst>
              <a:ext uri="{FF2B5EF4-FFF2-40B4-BE49-F238E27FC236}">
                <a16:creationId xmlns:a16="http://schemas.microsoft.com/office/drawing/2014/main" id="{51587F1D-A612-0E02-8089-4A7705A6650A}"/>
              </a:ext>
            </a:extLst>
          </p:cNvPr>
          <p:cNvGraphicFramePr>
            <a:graphicFrameLocks noGrp="1"/>
          </p:cNvGraphicFramePr>
          <p:nvPr>
            <p:extLst>
              <p:ext uri="{D42A27DB-BD31-4B8C-83A1-F6EECF244321}">
                <p14:modId xmlns:p14="http://schemas.microsoft.com/office/powerpoint/2010/main" val="1786488294"/>
              </p:ext>
            </p:extLst>
          </p:nvPr>
        </p:nvGraphicFramePr>
        <p:xfrm>
          <a:off x="2351088" y="1839886"/>
          <a:ext cx="7885112" cy="3249665"/>
        </p:xfrm>
        <a:graphic>
          <a:graphicData uri="http://schemas.openxmlformats.org/drawingml/2006/table">
            <a:tbl>
              <a:tblPr firstRow="1" bandRow="1">
                <a:tableStyleId>{5C22544A-7EE6-4342-B048-85BDC9FD1C3A}</a:tableStyleId>
              </a:tblPr>
              <a:tblGrid>
                <a:gridCol w="779845">
                  <a:extLst>
                    <a:ext uri="{9D8B030D-6E8A-4147-A177-3AD203B41FA5}">
                      <a16:colId xmlns:a16="http://schemas.microsoft.com/office/drawing/2014/main" val="20000"/>
                    </a:ext>
                  </a:extLst>
                </a:gridCol>
                <a:gridCol w="1668500">
                  <a:extLst>
                    <a:ext uri="{9D8B030D-6E8A-4147-A177-3AD203B41FA5}">
                      <a16:colId xmlns:a16="http://schemas.microsoft.com/office/drawing/2014/main" val="20001"/>
                    </a:ext>
                  </a:extLst>
                </a:gridCol>
                <a:gridCol w="1116269">
                  <a:extLst>
                    <a:ext uri="{9D8B030D-6E8A-4147-A177-3AD203B41FA5}">
                      <a16:colId xmlns:a16="http://schemas.microsoft.com/office/drawing/2014/main" val="20002"/>
                    </a:ext>
                  </a:extLst>
                </a:gridCol>
                <a:gridCol w="1584223">
                  <a:extLst>
                    <a:ext uri="{9D8B030D-6E8A-4147-A177-3AD203B41FA5}">
                      <a16:colId xmlns:a16="http://schemas.microsoft.com/office/drawing/2014/main" val="20003"/>
                    </a:ext>
                  </a:extLst>
                </a:gridCol>
                <a:gridCol w="1368193">
                  <a:extLst>
                    <a:ext uri="{9D8B030D-6E8A-4147-A177-3AD203B41FA5}">
                      <a16:colId xmlns:a16="http://schemas.microsoft.com/office/drawing/2014/main" val="20004"/>
                    </a:ext>
                  </a:extLst>
                </a:gridCol>
                <a:gridCol w="1368082">
                  <a:extLst>
                    <a:ext uri="{9D8B030D-6E8A-4147-A177-3AD203B41FA5}">
                      <a16:colId xmlns:a16="http://schemas.microsoft.com/office/drawing/2014/main" val="20005"/>
                    </a:ext>
                  </a:extLst>
                </a:gridCol>
              </a:tblGrid>
              <a:tr h="550914">
                <a:tc>
                  <a:txBody>
                    <a:bodyPr/>
                    <a:lstStyle/>
                    <a:p>
                      <a:r>
                        <a:rPr lang="zh-CN" altLang="en-US" sz="1800" dirty="0"/>
                        <a:t>步骤</a:t>
                      </a:r>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    时间</a:t>
                      </a:r>
                    </a:p>
                  </a:txBody>
                  <a:tcPr marL="91443" marR="91443" marT="45710" marB="45710"/>
                </a:tc>
                <a:tc>
                  <a:txBody>
                    <a:bodyPr/>
                    <a:lstStyle/>
                    <a:p>
                      <a:r>
                        <a:rPr lang="zh-CN" altLang="en-US" sz="1800" dirty="0"/>
                        <a:t>   内容</a:t>
                      </a:r>
                    </a:p>
                  </a:txBody>
                  <a:tcPr marL="91443" marR="91443" marT="45710" marB="45710"/>
                </a:tc>
                <a:tc>
                  <a:txBody>
                    <a:bodyPr/>
                    <a:lstStyle/>
                    <a:p>
                      <a:r>
                        <a:rPr lang="zh-CN" altLang="en-US" sz="1800" dirty="0"/>
                        <a:t>要点一</a:t>
                      </a:r>
                    </a:p>
                  </a:txBody>
                  <a:tcPr marL="91443" marR="91443" marT="45710" marB="45710"/>
                </a:tc>
                <a:tc>
                  <a:txBody>
                    <a:bodyPr/>
                    <a:lstStyle/>
                    <a:p>
                      <a:r>
                        <a:rPr lang="zh-CN" altLang="en-US" sz="1800" dirty="0"/>
                        <a:t>要点二</a:t>
                      </a:r>
                    </a:p>
                  </a:txBody>
                  <a:tcPr marL="91443" marR="91443" marT="45710" marB="45710"/>
                </a:tc>
                <a:extLst>
                  <a:ext uri="{0D108BD9-81ED-4DB2-BD59-A6C34878D82A}">
                    <a16:rowId xmlns:a16="http://schemas.microsoft.com/office/drawing/2014/main" val="10000"/>
                  </a:ext>
                </a:extLst>
              </a:tr>
              <a:tr h="365731">
                <a:tc>
                  <a:txBody>
                    <a:bodyPr/>
                    <a:lstStyle/>
                    <a:p>
                      <a:r>
                        <a:rPr lang="en-US" altLang="zh-CN" sz="1800" dirty="0"/>
                        <a:t>   1</a:t>
                      </a:r>
                      <a:endParaRPr lang="zh-CN" altLang="en-US" sz="1800" dirty="0"/>
                    </a:p>
                  </a:txBody>
                  <a:tcPr marL="91443" marR="91443" marT="45710" marB="4571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撰写申请文件</a:t>
                      </a:r>
                    </a:p>
                  </a:txBody>
                  <a:tcPr marL="91443" marR="91443" marT="45710" marB="45710"/>
                </a:tc>
                <a:tc>
                  <a:txBody>
                    <a:bodyPr/>
                    <a:lstStyle/>
                    <a:p>
                      <a:endParaRPr lang="zh-CN" altLang="en-US" sz="1800" dirty="0"/>
                    </a:p>
                  </a:txBody>
                  <a:tcPr marL="91443" marR="91443" marT="45710" marB="45710"/>
                </a:tc>
                <a:tc>
                  <a:txBody>
                    <a:bodyPr/>
                    <a:lstStyle/>
                    <a:p>
                      <a:endParaRPr lang="zh-CN" altLang="en-US" sz="1800"/>
                    </a:p>
                  </a:txBody>
                  <a:tcPr marL="91443" marR="91443" marT="45710" marB="45710"/>
                </a:tc>
                <a:tc>
                  <a:txBody>
                    <a:bodyPr/>
                    <a:lstStyle/>
                    <a:p>
                      <a:r>
                        <a:rPr lang="zh-CN" altLang="en-US" sz="1800" dirty="0"/>
                        <a:t>专利代理</a:t>
                      </a:r>
                    </a:p>
                  </a:txBody>
                  <a:tcPr marL="91443" marR="91443" marT="45710" marB="45710"/>
                </a:tc>
                <a:tc>
                  <a:txBody>
                    <a:bodyPr/>
                    <a:lstStyle/>
                    <a:p>
                      <a:r>
                        <a:rPr lang="zh-CN" altLang="en-US" sz="1800" dirty="0"/>
                        <a:t>自己撰写</a:t>
                      </a:r>
                    </a:p>
                  </a:txBody>
                  <a:tcPr marL="91443" marR="91443" marT="45710" marB="45710"/>
                </a:tc>
                <a:extLst>
                  <a:ext uri="{0D108BD9-81ED-4DB2-BD59-A6C34878D82A}">
                    <a16:rowId xmlns:a16="http://schemas.microsoft.com/office/drawing/2014/main" val="10001"/>
                  </a:ext>
                </a:extLst>
              </a:tr>
              <a:tr h="412769">
                <a:tc>
                  <a:txBody>
                    <a:bodyPr/>
                    <a:lstStyle/>
                    <a:p>
                      <a:r>
                        <a:rPr lang="en-US" altLang="zh-CN" sz="1800" dirty="0"/>
                        <a:t>   2</a:t>
                      </a:r>
                      <a:endParaRPr lang="zh-CN" altLang="en-US" sz="1800" dirty="0"/>
                    </a:p>
                  </a:txBody>
                  <a:tcPr marL="91443" marR="91443" marT="45710" marB="45710"/>
                </a:tc>
                <a:tc>
                  <a:txBody>
                    <a:bodyPr/>
                    <a:lstStyle/>
                    <a:p>
                      <a:r>
                        <a:rPr lang="zh-CN" altLang="en-US" sz="1800" dirty="0"/>
                        <a:t>递交申请文件</a:t>
                      </a:r>
                    </a:p>
                  </a:txBody>
                  <a:tcPr marL="91443" marR="91443" marT="45710" marB="45710"/>
                </a:tc>
                <a:tc>
                  <a:txBody>
                    <a:bodyPr/>
                    <a:lstStyle/>
                    <a:p>
                      <a:endParaRPr lang="zh-CN" altLang="en-US" sz="1800" dirty="0"/>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书面形式</a:t>
                      </a:r>
                    </a:p>
                  </a:txBody>
                  <a:tcPr marL="91443" marR="91443" marT="45710" marB="45710"/>
                </a:tc>
                <a:tc>
                  <a:txBody>
                    <a:bodyPr/>
                    <a:lstStyle/>
                    <a:p>
                      <a:r>
                        <a:rPr lang="zh-CN" altLang="en-US" sz="1800" dirty="0"/>
                        <a:t>电子形式</a:t>
                      </a:r>
                    </a:p>
                  </a:txBody>
                  <a:tcPr marL="91443" marR="91443" marT="45710" marB="45710"/>
                </a:tc>
                <a:extLst>
                  <a:ext uri="{0D108BD9-81ED-4DB2-BD59-A6C34878D82A}">
                    <a16:rowId xmlns:a16="http://schemas.microsoft.com/office/drawing/2014/main" val="10002"/>
                  </a:ext>
                </a:extLst>
              </a:tr>
              <a:tr h="365802">
                <a:tc>
                  <a:txBody>
                    <a:bodyPr/>
                    <a:lstStyle/>
                    <a:p>
                      <a:r>
                        <a:rPr lang="en-US" altLang="zh-CN" sz="1800" dirty="0"/>
                        <a:t>   3</a:t>
                      </a:r>
                      <a:endParaRPr lang="zh-CN" altLang="en-US" sz="1800" dirty="0"/>
                    </a:p>
                  </a:txBody>
                  <a:tcPr marL="91443" marR="91443" marT="45710" marB="45710"/>
                </a:tc>
                <a:tc>
                  <a:txBody>
                    <a:bodyPr/>
                    <a:lstStyle/>
                    <a:p>
                      <a:r>
                        <a:rPr lang="zh-CN" altLang="en-US" sz="1800" dirty="0"/>
                        <a:t>受理专利申请</a:t>
                      </a:r>
                    </a:p>
                  </a:txBody>
                  <a:tcPr marL="91443" marR="91443" marT="45710" marB="45710"/>
                </a:tc>
                <a:tc>
                  <a:txBody>
                    <a:bodyPr/>
                    <a:lstStyle/>
                    <a:p>
                      <a:endParaRPr lang="zh-CN" altLang="en-US" sz="1800" dirty="0"/>
                    </a:p>
                  </a:txBody>
                  <a:tcPr marL="91443" marR="91443" marT="45710" marB="45710"/>
                </a:tc>
                <a:tc>
                  <a:txBody>
                    <a:bodyPr/>
                    <a:lstStyle/>
                    <a:p>
                      <a:endParaRPr lang="zh-CN" altLang="en-US" sz="1800"/>
                    </a:p>
                  </a:txBody>
                  <a:tcPr marL="91443" marR="91443" marT="45710" marB="45710"/>
                </a:tc>
                <a:tc>
                  <a:txBody>
                    <a:bodyPr/>
                    <a:lstStyle/>
                    <a:p>
                      <a:r>
                        <a:rPr lang="zh-CN" altLang="en-US" sz="1800" dirty="0"/>
                        <a:t>明确申请日</a:t>
                      </a:r>
                    </a:p>
                  </a:txBody>
                  <a:tcPr marL="91443" marR="91443" marT="45710" marB="45710"/>
                </a:tc>
                <a:tc>
                  <a:txBody>
                    <a:bodyPr/>
                    <a:lstStyle/>
                    <a:p>
                      <a:r>
                        <a:rPr lang="zh-CN" altLang="en-US" sz="1800" dirty="0"/>
                        <a:t>确定申请号</a:t>
                      </a:r>
                    </a:p>
                  </a:txBody>
                  <a:tcPr marL="91443" marR="91443" marT="45710" marB="45710"/>
                </a:tc>
                <a:extLst>
                  <a:ext uri="{0D108BD9-81ED-4DB2-BD59-A6C34878D82A}">
                    <a16:rowId xmlns:a16="http://schemas.microsoft.com/office/drawing/2014/main" val="10003"/>
                  </a:ext>
                </a:extLst>
              </a:tr>
              <a:tr h="640042">
                <a:tc>
                  <a:txBody>
                    <a:bodyPr/>
                    <a:lstStyle/>
                    <a:p>
                      <a:r>
                        <a:rPr lang="en-US" altLang="zh-CN" sz="1800" dirty="0"/>
                        <a:t>   4</a:t>
                      </a:r>
                      <a:endParaRPr lang="zh-CN" altLang="en-US" sz="1800" dirty="0"/>
                    </a:p>
                  </a:txBody>
                  <a:tcPr marL="91443" marR="91443" marT="45710" marB="45710"/>
                </a:tc>
                <a:tc>
                  <a:txBody>
                    <a:bodyPr/>
                    <a:lstStyle/>
                    <a:p>
                      <a:r>
                        <a:rPr lang="zh-CN" altLang="en-US" sz="1800" dirty="0"/>
                        <a:t>初步审查</a:t>
                      </a:r>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文件格式、程序要求</a:t>
                      </a:r>
                    </a:p>
                  </a:txBody>
                  <a:tcPr marL="91443" marR="91443" marT="45710" marB="45710"/>
                </a:tc>
                <a:tc>
                  <a:txBody>
                    <a:bodyPr/>
                    <a:lstStyle/>
                    <a:p>
                      <a:r>
                        <a:rPr lang="zh-CN" altLang="en-US" sz="1800" dirty="0"/>
                        <a:t>文件完整，格式正确</a:t>
                      </a:r>
                    </a:p>
                  </a:txBody>
                  <a:tcPr marL="91443" marR="91443" marT="45710" marB="45710"/>
                </a:tc>
                <a:tc>
                  <a:txBody>
                    <a:bodyPr/>
                    <a:lstStyle/>
                    <a:p>
                      <a:r>
                        <a:rPr lang="zh-CN" altLang="en-US" sz="1800" dirty="0"/>
                        <a:t>合法、符合单一性等</a:t>
                      </a:r>
                    </a:p>
                  </a:txBody>
                  <a:tcPr marL="91443" marR="91443" marT="45710" marB="45710"/>
                </a:tc>
                <a:extLst>
                  <a:ext uri="{0D108BD9-81ED-4DB2-BD59-A6C34878D82A}">
                    <a16:rowId xmlns:a16="http://schemas.microsoft.com/office/drawing/2014/main" val="10004"/>
                  </a:ext>
                </a:extLst>
              </a:tr>
              <a:tr h="914354">
                <a:tc>
                  <a:txBody>
                    <a:bodyPr/>
                    <a:lstStyle/>
                    <a:p>
                      <a:r>
                        <a:rPr lang="en-US" altLang="zh-CN" sz="1800" dirty="0"/>
                        <a:t>   5</a:t>
                      </a:r>
                      <a:endParaRPr lang="zh-CN" altLang="en-US" sz="1800" dirty="0"/>
                    </a:p>
                  </a:txBody>
                  <a:tcPr marL="91443" marR="91443" marT="45710" marB="45710"/>
                </a:tc>
                <a:tc>
                  <a:txBody>
                    <a:bodyPr/>
                    <a:lstStyle/>
                    <a:p>
                      <a:r>
                        <a:rPr lang="zh-CN" altLang="en-US" sz="1800" dirty="0"/>
                        <a:t>授权公告</a:t>
                      </a:r>
                    </a:p>
                  </a:txBody>
                  <a:tcPr marL="91443" marR="91443" marT="45710" marB="45710"/>
                </a:tc>
                <a:tc>
                  <a:txBody>
                    <a:bodyPr/>
                    <a:lstStyle/>
                    <a:p>
                      <a:endParaRPr lang="zh-CN" altLang="en-US" sz="1800" dirty="0"/>
                    </a:p>
                  </a:txBody>
                  <a:tcPr marL="91443" marR="91443" marT="45710" marB="45710"/>
                </a:tc>
                <a:tc>
                  <a:txBody>
                    <a:bodyPr/>
                    <a:lstStyle/>
                    <a:p>
                      <a:r>
                        <a:rPr lang="zh-CN" altLang="en-US" sz="1800" dirty="0"/>
                        <a:t>做出授权决定</a:t>
                      </a:r>
                    </a:p>
                  </a:txBody>
                  <a:tcPr marL="91443" marR="91443" marT="45710" marB="45710"/>
                </a:tc>
                <a:tc>
                  <a:txBody>
                    <a:bodyPr/>
                    <a:lstStyle/>
                    <a:p>
                      <a:r>
                        <a:rPr lang="zh-CN" altLang="en-US" sz="1800" dirty="0"/>
                        <a:t>颁发专利证书，予以登记公告</a:t>
                      </a:r>
                    </a:p>
                  </a:txBody>
                  <a:tcPr marL="91443" marR="91443" marT="45710" marB="45710"/>
                </a:tc>
                <a:tc>
                  <a:txBody>
                    <a:bodyPr/>
                    <a:lstStyle/>
                    <a:p>
                      <a:r>
                        <a:rPr lang="zh-CN" altLang="en-US" sz="1800" dirty="0"/>
                        <a:t>自申请日起有效</a:t>
                      </a:r>
                    </a:p>
                  </a:txBody>
                  <a:tcPr marL="91443" marR="91443" marT="45710" marB="45710"/>
                </a:tc>
                <a:extLst>
                  <a:ext uri="{0D108BD9-81ED-4DB2-BD59-A6C34878D82A}">
                    <a16:rowId xmlns:a16="http://schemas.microsoft.com/office/drawing/2014/main" val="10005"/>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E8CFBF2-BAF4-3590-84DD-63390A8B7ED4}"/>
              </a:ext>
            </a:extLst>
          </p:cNvPr>
          <p:cNvSpPr>
            <a:spLocks noGrp="1"/>
          </p:cNvSpPr>
          <p:nvPr>
            <p:ph idx="1"/>
          </p:nvPr>
        </p:nvSpPr>
        <p:spPr>
          <a:xfrm>
            <a:off x="1343828" y="1167637"/>
            <a:ext cx="10425548" cy="4358519"/>
          </a:xfrm>
        </p:spPr>
        <p:txBody>
          <a:bodyPr/>
          <a:lstStyle/>
          <a:p>
            <a:r>
              <a:rPr lang="zh-CN" altLang="en-US" sz="2400" dirty="0">
                <a:solidFill>
                  <a:srgbClr val="FF0000"/>
                </a:solidFill>
              </a:rPr>
              <a:t>复审</a:t>
            </a:r>
          </a:p>
          <a:p>
            <a:r>
              <a:rPr lang="zh-CN" altLang="en-US" sz="2400" dirty="0"/>
              <a:t>       主要针对被驳回的专利申请案。国务院专利行政部门设立专利复审委员会。专利申请人对国务院专利行政部门驳回申请的决定不服的，可以自收到通知之日起三个月内，向专利复审委员会请求复审。专利复审委员会复审后，作出决定，并通知专利申请人。</a:t>
            </a:r>
            <a:br>
              <a:rPr lang="zh-CN" altLang="en-US" sz="2400" dirty="0"/>
            </a:br>
            <a:r>
              <a:rPr lang="zh-CN" altLang="en-US" sz="2400" dirty="0"/>
              <a:t>       专利申请人对专利复审委员会的复审决定不服的，可以自收到通知之日起三个月内向人民法院起诉。 </a:t>
            </a:r>
          </a:p>
          <a:p>
            <a:endParaRPr lang="zh-CN" altLang="en-US" dirty="0"/>
          </a:p>
        </p:txBody>
      </p:sp>
    </p:spTree>
    <p:extLst>
      <p:ext uri="{BB962C8B-B14F-4D97-AF65-F5344CB8AC3E}">
        <p14:creationId xmlns:p14="http://schemas.microsoft.com/office/powerpoint/2010/main" val="20078976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111910" y="2192946"/>
            <a:ext cx="8244347" cy="3222998"/>
          </a:xfrm>
          <a:prstGeom prst="rect">
            <a:avLst/>
          </a:prstGeom>
          <a:noFill/>
        </p:spPr>
        <p:txBody>
          <a:bodyPr wrap="square" rtlCol="0">
            <a:spAutoFit/>
          </a:bodyPr>
          <a:lstStyle/>
          <a:p>
            <a:pPr>
              <a:lnSpc>
                <a:spcPct val="150000"/>
              </a:lnSpc>
            </a:pPr>
            <a:r>
              <a:rPr lang="zh-TW" altLang="en-US" sz="2800" dirty="0">
                <a:latin typeface="SimHei" panose="02010609060101010101" pitchFamily="49" charset="-122"/>
                <a:ea typeface="SimHei" panose="02010609060101010101" pitchFamily="49" charset="-122"/>
                <a:cs typeface="宋体" panose="02010600030101010101" pitchFamily="2" charset="-122"/>
              </a:rPr>
              <a:t>向</a:t>
            </a:r>
            <a:r>
              <a:rPr lang="zh-CN" altLang="en-US" sz="2800" dirty="0">
                <a:solidFill>
                  <a:srgbClr val="7030A0"/>
                </a:solidFill>
                <a:latin typeface="SimHei" panose="02010609060101010101" pitchFamily="49" charset="-122"/>
                <a:ea typeface="SimHei" panose="02010609060101010101" pitchFamily="49" charset="-122"/>
                <a:cs typeface="宋体" panose="02010600030101010101" pitchFamily="2" charset="-122"/>
              </a:rPr>
              <a:t>国务院专利行政部门</a:t>
            </a:r>
            <a:r>
              <a:rPr lang="zh-TW" altLang="en-US" sz="2800" dirty="0">
                <a:latin typeface="SimHei" panose="02010609060101010101" pitchFamily="49" charset="-122"/>
                <a:ea typeface="SimHei" panose="02010609060101010101" pitchFamily="49" charset="-122"/>
                <a:cs typeface="宋体" panose="02010600030101010101" pitchFamily="2" charset="-122"/>
              </a:rPr>
              <a:t>提出</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对</a:t>
            </a:r>
            <a:r>
              <a:rPr lang="zh-CN" altLang="en-US" sz="2800" dirty="0">
                <a:latin typeface="SimHei" panose="02010609060101010101" pitchFamily="49" charset="-122"/>
                <a:ea typeface="SimHei" panose="02010609060101010101" pitchFamily="49" charset="-122"/>
                <a:cs typeface="宋体" panose="02010600030101010101" pitchFamily="2" charset="-122"/>
              </a:rPr>
              <a:t>其</a:t>
            </a:r>
            <a:r>
              <a:rPr lang="zh-TW" altLang="en-US" sz="2800" dirty="0">
                <a:latin typeface="SimHei" panose="02010609060101010101" pitchFamily="49" charset="-122"/>
                <a:ea typeface="SimHei" panose="02010609060101010101" pitchFamily="49" charset="-122"/>
                <a:cs typeface="宋体" panose="02010600030101010101" pitchFamily="2" charset="-122"/>
              </a:rPr>
              <a:t>决定不服的可以提起</a:t>
            </a:r>
            <a:r>
              <a:rPr lang="zh-TW" altLang="en-US" sz="2800" dirty="0">
                <a:solidFill>
                  <a:srgbClr val="155DFF"/>
                </a:solidFill>
                <a:latin typeface="SimHei" panose="02010609060101010101" pitchFamily="49" charset="-122"/>
                <a:ea typeface="SimHei" panose="02010609060101010101" pitchFamily="49" charset="-122"/>
                <a:cs typeface="宋体" panose="02010600030101010101" pitchFamily="2" charset="-122"/>
              </a:rPr>
              <a:t>行政诉讼</a:t>
            </a:r>
            <a:r>
              <a:rPr lang="zh-CN" altLang="en-US" sz="2800" dirty="0">
                <a:latin typeface="SimHei" panose="02010609060101010101" pitchFamily="49" charset="-122"/>
                <a:ea typeface="SimHei" panose="02010609060101010101" pitchFamily="49" charset="-122"/>
                <a:cs typeface="宋体" panose="02010600030101010101" pitchFamily="2" charset="-122"/>
              </a:rPr>
              <a:t>。</a:t>
            </a:r>
            <a:endParaRPr lang="en-US" altLang="zh-CN"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现实中出现了</a:t>
            </a:r>
            <a:r>
              <a:rPr lang="zh-CN" altLang="en-US" sz="2800" dirty="0">
                <a:solidFill>
                  <a:srgbClr val="C00000"/>
                </a:solidFill>
                <a:latin typeface="SimHei" panose="02010609060101010101" pitchFamily="49" charset="-122"/>
                <a:ea typeface="SimHei" panose="02010609060101010101" pitchFamily="49" charset="-122"/>
                <a:cs typeface="宋体" panose="02010600030101010101" pitchFamily="2" charset="-122"/>
              </a:rPr>
              <a:t>循环诉讼</a:t>
            </a:r>
            <a:r>
              <a:rPr lang="zh-CN" altLang="en-US" sz="2800" dirty="0">
                <a:latin typeface="SimHei" panose="02010609060101010101" pitchFamily="49" charset="-122"/>
                <a:ea typeface="SimHei" panose="02010609060101010101" pitchFamily="49" charset="-122"/>
                <a:cs typeface="宋体" panose="02010600030101010101" pitchFamily="2" charset="-122"/>
              </a:rPr>
              <a:t>的问题。</a:t>
            </a:r>
            <a:r>
              <a:rPr lang="zh-TW" altLang="en-US" sz="2800" dirty="0">
                <a:latin typeface="SimHei" panose="02010609060101010101" pitchFamily="49" charset="-122"/>
                <a:ea typeface="SimHei" panose="02010609060101010101" pitchFamily="49" charset="-122"/>
                <a:cs typeface="宋体" panose="02010600030101010101" pitchFamily="2" charset="-122"/>
              </a:rPr>
              <a:t> </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TW" altLang="en-US" sz="2800" dirty="0">
                <a:latin typeface="SimHei" panose="02010609060101010101" pitchFamily="49" charset="-122"/>
                <a:ea typeface="SimHei" panose="02010609060101010101" pitchFamily="49" charset="-122"/>
                <a:cs typeface="宋体" panose="02010600030101010101" pitchFamily="2" charset="-122"/>
              </a:rPr>
              <a:t>产生循环诉讼</a:t>
            </a:r>
            <a:r>
              <a:rPr lang="zh-CN" altLang="en-US" sz="2800" dirty="0">
                <a:latin typeface="SimHei" panose="02010609060101010101" pitchFamily="49" charset="-122"/>
                <a:ea typeface="SimHei" panose="02010609060101010101" pitchFamily="49" charset="-122"/>
                <a:cs typeface="宋体" panose="02010600030101010101" pitchFamily="2" charset="-122"/>
              </a:rPr>
              <a:t>的原因：行政诉讼案件中，</a:t>
            </a:r>
            <a:r>
              <a:rPr lang="zh-TW" altLang="en-US" sz="2800" dirty="0">
                <a:latin typeface="SimHei" panose="02010609060101010101" pitchFamily="49" charset="-122"/>
                <a:ea typeface="SimHei" panose="02010609060101010101" pitchFamily="49" charset="-122"/>
                <a:cs typeface="宋体" panose="02010600030101010101" pitchFamily="2" charset="-122"/>
              </a:rPr>
              <a:t>法院不能直接判定专利的有效性</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 </a:t>
            </a: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专利权无效宣告的程序</a:t>
            </a:r>
          </a:p>
        </p:txBody>
      </p:sp>
      <p:sp>
        <p:nvSpPr>
          <p:cNvPr id="12" name="标题 2">
            <a:extLst>
              <a:ext uri="{FF2B5EF4-FFF2-40B4-BE49-F238E27FC236}">
                <a16:creationId xmlns:a16="http://schemas.microsoft.com/office/drawing/2014/main" id="{779E0B77-76FA-684F-8712-04337D6C8471}"/>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专利权的无效</a:t>
            </a:r>
            <a:endParaRPr lang="zh-CN" altLang="en-US" b="1" dirty="0">
              <a:latin typeface="SimHei" panose="02010609060101010101" pitchFamily="49" charset="-122"/>
              <a:ea typeface="SimHei" panose="02010609060101010101" pitchFamily="49" charset="-122"/>
            </a:endParaRPr>
          </a:p>
        </p:txBody>
      </p:sp>
      <p:sp>
        <p:nvSpPr>
          <p:cNvPr id="13" name="文本框 12">
            <a:extLst>
              <a:ext uri="{FF2B5EF4-FFF2-40B4-BE49-F238E27FC236}">
                <a16:creationId xmlns:a16="http://schemas.microsoft.com/office/drawing/2014/main" id="{C0C800FD-614C-8C40-83AA-52CD231E9F5E}"/>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二</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332552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2192946"/>
            <a:ext cx="8731919" cy="3323987"/>
          </a:xfrm>
          <a:prstGeom prst="rect">
            <a:avLst/>
          </a:prstGeom>
          <a:noFill/>
        </p:spPr>
        <p:txBody>
          <a:bodyPr wrap="square" rtlCol="0">
            <a:spAutoFit/>
          </a:bodyPr>
          <a:lstStyle/>
          <a:p>
            <a:pPr>
              <a:lnSpc>
                <a:spcPct val="150000"/>
              </a:lnSpc>
            </a:pPr>
            <a:r>
              <a:rPr lang="zh-TW"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效力</a:t>
            </a:r>
            <a:r>
              <a:rPr lang="zh-CN" altLang="en-US" sz="2800" b="1" dirty="0">
                <a:solidFill>
                  <a:srgbClr val="155DFF"/>
                </a:solidFill>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自始即不存在</a:t>
            </a:r>
            <a:r>
              <a:rPr lang="zh-CN" altLang="en-US" sz="2800" dirty="0">
                <a:latin typeface="SimHei" panose="02010609060101010101" pitchFamily="49" charset="-122"/>
                <a:ea typeface="SimHei" panose="02010609060101010101" pitchFamily="49" charset="-122"/>
                <a:cs typeface="宋体" panose="02010600030101010101" pitchFamily="2" charset="-122"/>
              </a:rPr>
              <a:t>。</a:t>
            </a:r>
            <a:endParaRPr lang="en-US" altLang="zh-CN" sz="2800" dirty="0">
              <a:latin typeface="SimHei" panose="02010609060101010101" pitchFamily="49" charset="-122"/>
              <a:ea typeface="SimHei" panose="02010609060101010101" pitchFamily="49" charset="-122"/>
              <a:cs typeface="宋体" panose="02010600030101010101" pitchFamily="2" charset="-122"/>
            </a:endParaRPr>
          </a:p>
          <a:p>
            <a:pPr algn="just">
              <a:lnSpc>
                <a:spcPct val="150000"/>
              </a:lnSpc>
            </a:pP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例外：</a:t>
            </a:r>
            <a:r>
              <a:rPr lang="zh-TW" altLang="en-US" sz="2800" dirty="0">
                <a:latin typeface="SimHei" panose="02010609060101010101" pitchFamily="49" charset="-122"/>
                <a:ea typeface="SimHei" panose="02010609060101010101" pitchFamily="49" charset="-122"/>
                <a:cs typeface="宋体" panose="02010600030101010101" pitchFamily="2" charset="-122"/>
              </a:rPr>
              <a:t>对在宣告专利权无效前人民法院作出并已执行的专利侵权的判决</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调解书，已经履行或者强制执行的 专利侵权纠纷处理决定，以及已经履行的专利实施许可合同和专利权转让合同，不具有追溯力。  </a:t>
            </a:r>
          </a:p>
        </p:txBody>
      </p:sp>
      <p:sp>
        <p:nvSpPr>
          <p:cNvPr id="7" name="矩形 6"/>
          <p:cNvSpPr/>
          <p:nvPr/>
        </p:nvSpPr>
        <p:spPr>
          <a:xfrm>
            <a:off x="836211" y="1232029"/>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专利权无效宣告的效力</a:t>
            </a:r>
          </a:p>
        </p:txBody>
      </p:sp>
      <p:sp>
        <p:nvSpPr>
          <p:cNvPr id="10" name="标题 2">
            <a:extLst>
              <a:ext uri="{FF2B5EF4-FFF2-40B4-BE49-F238E27FC236}">
                <a16:creationId xmlns:a16="http://schemas.microsoft.com/office/drawing/2014/main" id="{A005A382-983F-DF48-9B8B-2C44E2FE5D84}"/>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专利权的无效</a:t>
            </a:r>
            <a:endParaRPr lang="zh-CN" altLang="en-US" b="1" dirty="0">
              <a:latin typeface="SimHei" panose="02010609060101010101" pitchFamily="49" charset="-122"/>
              <a:ea typeface="SimHei" panose="02010609060101010101" pitchFamily="49" charset="-122"/>
            </a:endParaRPr>
          </a:p>
        </p:txBody>
      </p:sp>
      <p:sp>
        <p:nvSpPr>
          <p:cNvPr id="11" name="文本框 10">
            <a:extLst>
              <a:ext uri="{FF2B5EF4-FFF2-40B4-BE49-F238E27FC236}">
                <a16:creationId xmlns:a16="http://schemas.microsoft.com/office/drawing/2014/main" id="{89333914-F0D4-3544-983F-77987F7831E7}"/>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二</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387759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F98E6A-200D-4626-8AFB-8F56B8A60BD9}"/>
              </a:ext>
            </a:extLst>
          </p:cNvPr>
          <p:cNvSpPr>
            <a:spLocks noGrp="1"/>
          </p:cNvSpPr>
          <p:nvPr>
            <p:ph idx="1"/>
          </p:nvPr>
        </p:nvSpPr>
        <p:spPr>
          <a:xfrm>
            <a:off x="1473695" y="1138225"/>
            <a:ext cx="10040644" cy="4985472"/>
          </a:xfrm>
        </p:spPr>
        <p:txBody>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宣告无效的专利权视为自始即不存在。</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en-US" altLang="zh-CN"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latin typeface="SimHei" panose="02010609060101010101" pitchFamily="49" charset="-122"/>
                <a:ea typeface="SimHei" panose="02010609060101010101" pitchFamily="49" charset="-122"/>
                <a:cs typeface="Times New Roman" panose="02020603050405020304" pitchFamily="18" charset="0"/>
              </a:rPr>
              <a:t>宣告专利权无效的决定，对在宣告专利权无效前人民法院作出并已执行的专利侵权的判决、调解书，已经履行或者强制执行的专利侵权纠纷处理决定，以及已经履行的专利实施许可合同和专利权转让合同，不具有追溯力。但是因专利权人的恶意给他人造成的损失，应当给予赔偿。 </a:t>
            </a:r>
            <a:endParaRPr lang="en-US" altLang="zh-CN" sz="2600" dirty="0">
              <a:latin typeface="SimHei" panose="02010609060101010101" pitchFamily="49" charset="-122"/>
              <a:ea typeface="SimHei" panose="02010609060101010101" pitchFamily="49" charset="-122"/>
              <a:cs typeface="Times New Roman" panose="02020603050405020304" pitchFamily="18" charset="0"/>
            </a:endParaRP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依照前款规定不返还专利侵权赔偿金、专利使用费、专利权转让费，明显违反公平原则的，应当全部或者部分返还。</a:t>
            </a:r>
          </a:p>
        </p:txBody>
      </p:sp>
    </p:spTree>
    <p:extLst>
      <p:ext uri="{BB962C8B-B14F-4D97-AF65-F5344CB8AC3E}">
        <p14:creationId xmlns:p14="http://schemas.microsoft.com/office/powerpoint/2010/main" val="21246589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TW" altLang="en-US" b="1" dirty="0">
                <a:latin typeface="SimHei" panose="02010609060101010101" pitchFamily="49" charset="-122"/>
                <a:ea typeface="SimHei" panose="02010609060101010101" pitchFamily="49" charset="-122"/>
              </a:rPr>
              <a:t>专利权的期限和终止</a:t>
            </a:r>
            <a:endParaRPr lang="zh-CN" altLang="en-US" b="1" dirty="0">
              <a:latin typeface="SimHei" panose="02010609060101010101" pitchFamily="49" charset="-122"/>
              <a:ea typeface="SimHei" panose="02010609060101010101" pitchFamily="49" charset="-122"/>
            </a:endParaRPr>
          </a:p>
        </p:txBody>
      </p:sp>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panose="02010609060101010101" pitchFamily="49" charset="-122"/>
              <a:ea typeface="SimHei" panose="02010609060101010101" pitchFamily="49" charset="-122"/>
            </a:endParaRPr>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panose="02010609060101010101" pitchFamily="49" charset="-122"/>
              <a:ea typeface="SimHei" panose="02010609060101010101" pitchFamily="49" charset="-122"/>
            </a:endParaRPr>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3398425" y="2192946"/>
            <a:ext cx="7628103" cy="1955151"/>
          </a:xfrm>
          <a:prstGeom prst="rect">
            <a:avLst/>
          </a:prstGeom>
          <a:noFill/>
        </p:spPr>
        <p:txBody>
          <a:bodyPr wrap="square" rtlCol="0">
            <a:spAutoFit/>
          </a:bodyPr>
          <a:lstStyle/>
          <a:p>
            <a:pPr algn="just">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    </a:t>
            </a:r>
            <a:r>
              <a:rPr lang="zh-TW" altLang="en-US" sz="2800" dirty="0">
                <a:latin typeface="SimHei" panose="02010609060101010101" pitchFamily="49" charset="-122"/>
                <a:ea typeface="SimHei" panose="02010609060101010101" pitchFamily="49" charset="-122"/>
                <a:cs typeface="宋体" panose="02010600030101010101" pitchFamily="2" charset="-122"/>
              </a:rPr>
              <a:t>发明专利权的期限为</a:t>
            </a:r>
            <a:r>
              <a:rPr lang="en-US" altLang="zh-TW" sz="2800" dirty="0">
                <a:latin typeface="SimHei" panose="02010609060101010101" pitchFamily="49" charset="-122"/>
                <a:ea typeface="SimHei" panose="02010609060101010101" pitchFamily="49" charset="-122"/>
                <a:cs typeface="宋体" panose="02010600030101010101" pitchFamily="2" charset="-122"/>
              </a:rPr>
              <a:t>20</a:t>
            </a:r>
            <a:r>
              <a:rPr lang="zh-TW" altLang="en-US" sz="2800" dirty="0">
                <a:latin typeface="SimHei" panose="02010609060101010101" pitchFamily="49" charset="-122"/>
                <a:ea typeface="SimHei" panose="02010609060101010101" pitchFamily="49" charset="-122"/>
                <a:cs typeface="宋体" panose="02010600030101010101" pitchFamily="2" charset="-122"/>
              </a:rPr>
              <a:t>年，实用新型专利权专利权的期限为</a:t>
            </a:r>
            <a:r>
              <a:rPr lang="en-US" altLang="zh-TW" sz="2800" dirty="0">
                <a:latin typeface="SimHei" panose="02010609060101010101" pitchFamily="49" charset="-122"/>
                <a:ea typeface="SimHei" panose="02010609060101010101" pitchFamily="49" charset="-122"/>
                <a:cs typeface="宋体" panose="02010600030101010101" pitchFamily="2" charset="-122"/>
              </a:rPr>
              <a:t>10</a:t>
            </a:r>
            <a:r>
              <a:rPr lang="zh-TW" altLang="en-US" sz="2800" dirty="0">
                <a:latin typeface="SimHei" panose="02010609060101010101" pitchFamily="49" charset="-122"/>
                <a:ea typeface="SimHei" panose="02010609060101010101" pitchFamily="49" charset="-122"/>
                <a:cs typeface="宋体" panose="02010600030101010101" pitchFamily="2" charset="-122"/>
              </a:rPr>
              <a:t>年，</a:t>
            </a:r>
            <a:r>
              <a:rPr lang="zh-CN" altLang="en-US" sz="2800" dirty="0">
                <a:latin typeface="SimHei" panose="02010609060101010101" pitchFamily="49" charset="-122"/>
                <a:ea typeface="SimHei" panose="02010609060101010101" pitchFamily="49" charset="-122"/>
                <a:cs typeface="宋体" panose="02010600030101010101" pitchFamily="2" charset="-122"/>
              </a:rPr>
              <a:t>外观设计专利权的期限为</a:t>
            </a:r>
            <a:r>
              <a:rPr lang="en-US" altLang="zh-CN" sz="2800" dirty="0">
                <a:latin typeface="SimHei" panose="02010609060101010101" pitchFamily="49" charset="-122"/>
                <a:ea typeface="SimHei" panose="02010609060101010101" pitchFamily="49" charset="-122"/>
                <a:cs typeface="宋体" panose="02010600030101010101" pitchFamily="2" charset="-122"/>
              </a:rPr>
              <a:t>15</a:t>
            </a:r>
            <a:r>
              <a:rPr lang="zh-CN" altLang="en-US" sz="2800" dirty="0">
                <a:latin typeface="SimHei" panose="02010609060101010101" pitchFamily="49" charset="-122"/>
                <a:ea typeface="SimHei" panose="02010609060101010101" pitchFamily="49" charset="-122"/>
                <a:cs typeface="宋体" panose="02010600030101010101" pitchFamily="2" charset="-122"/>
              </a:rPr>
              <a:t>年，</a:t>
            </a:r>
            <a:r>
              <a:rPr lang="zh-TW" altLang="en-US" sz="2800" dirty="0">
                <a:latin typeface="SimHei" panose="02010609060101010101" pitchFamily="49" charset="-122"/>
                <a:ea typeface="SimHei" panose="02010609060101010101" pitchFamily="49" charset="-122"/>
                <a:cs typeface="宋体" panose="02010600030101010101" pitchFamily="2" charset="-122"/>
              </a:rPr>
              <a:t>均自</a:t>
            </a: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申请日</a:t>
            </a:r>
            <a:r>
              <a:rPr lang="zh-TW" altLang="en-US" sz="2800" dirty="0">
                <a:latin typeface="SimHei" panose="02010609060101010101" pitchFamily="49" charset="-122"/>
                <a:ea typeface="SimHei" panose="02010609060101010101" pitchFamily="49" charset="-122"/>
                <a:cs typeface="宋体" panose="02010600030101010101" pitchFamily="2" charset="-122"/>
              </a:rPr>
              <a:t>起计算。 </a:t>
            </a:r>
          </a:p>
        </p:txBody>
      </p:sp>
      <p:sp>
        <p:nvSpPr>
          <p:cNvPr id="7" name="矩形 6"/>
          <p:cNvSpPr/>
          <p:nvPr/>
        </p:nvSpPr>
        <p:spPr>
          <a:xfrm>
            <a:off x="2960964" y="1120711"/>
            <a:ext cx="3759643" cy="523220"/>
          </a:xfrm>
          <a:prstGeom prst="rect">
            <a:avLst/>
          </a:prstGeom>
        </p:spPr>
        <p:txBody>
          <a:bodyPr wrap="square">
            <a:spAutoFit/>
          </a:bodyPr>
          <a:lstStyle/>
          <a:p>
            <a:pPr algn="ctr"/>
            <a:r>
              <a:rPr lang="zh-CN"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sym typeface="+mn-ea"/>
              </a:rPr>
              <a:t>一、</a:t>
            </a:r>
            <a:r>
              <a:rPr lang="zh-TW" altLang="en-US" sz="2800" b="1" dirty="0">
                <a:solidFill>
                  <a:srgbClr val="D9793F"/>
                </a:solidFill>
                <a:latin typeface="STZhongsong" panose="02010600040101010101" pitchFamily="2" charset="-122"/>
                <a:ea typeface="STZhongsong" panose="02010600040101010101" pitchFamily="2" charset="-122"/>
                <a:cs typeface="宋体" panose="02010600030101010101" pitchFamily="2" charset="-122"/>
              </a:rPr>
              <a:t>专利权的期限</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三</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36660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9CF7349-775D-4F8D-BFFE-48F8896281C6}"/>
              </a:ext>
            </a:extLst>
          </p:cNvPr>
          <p:cNvSpPr>
            <a:spLocks noGrp="1"/>
          </p:cNvSpPr>
          <p:nvPr>
            <p:ph idx="1"/>
          </p:nvPr>
        </p:nvSpPr>
        <p:spPr>
          <a:xfrm>
            <a:off x="1669001" y="1067203"/>
            <a:ext cx="10049523" cy="4985472"/>
          </a:xfrm>
        </p:spPr>
        <p:txBody>
          <a:bodyPr>
            <a:normAutofit/>
          </a:bodyPr>
          <a:lstStyle/>
          <a:p>
            <a:r>
              <a:rPr lang="zh-CN" altLang="en-US" sz="2600" dirty="0">
                <a:latin typeface="SimHei" panose="02010609060101010101" pitchFamily="49" charset="-122"/>
                <a:ea typeface="SimHei" panose="02010609060101010101" pitchFamily="49" charset="-122"/>
                <a:cs typeface="Times New Roman" panose="02020603050405020304" pitchFamily="18" charset="0"/>
              </a:rPr>
              <a:t>    </a:t>
            </a:r>
            <a:r>
              <a:rPr lang="zh-CN" altLang="en-US"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期限补偿</a:t>
            </a:r>
            <a:endParaRPr lang="en-US" altLang="zh-CN" sz="2600" dirty="0">
              <a:solidFill>
                <a:srgbClr val="FF0000"/>
              </a:solidFill>
              <a:latin typeface="SimHei" panose="02010609060101010101" pitchFamily="49" charset="-122"/>
              <a:ea typeface="SimHei" panose="02010609060101010101" pitchFamily="49" charset="-122"/>
              <a:cs typeface="Times New Roman" panose="02020603050405020304" pitchFamily="18" charset="0"/>
            </a:endParaRP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自发明专利申请日起满四年，且自实质审查请求之日起满三年后授予发明专利权的，国务院专利行政部门应专利权人的请求，就发明专利在授权过程中的不合理延迟给予专利权期限补偿，但由申请人引起的不合理延迟除外。</a:t>
            </a:r>
          </a:p>
          <a:p>
            <a:r>
              <a:rPr lang="zh-CN" altLang="en-US" sz="2600" dirty="0">
                <a:latin typeface="SimHei" panose="02010609060101010101" pitchFamily="49" charset="-122"/>
                <a:ea typeface="SimHei" panose="02010609060101010101" pitchFamily="49" charset="-122"/>
                <a:cs typeface="Times New Roman" panose="02020603050405020304" pitchFamily="18" charset="0"/>
              </a:rPr>
              <a:t>　　为补偿新药上市审评审批占用的时间，对在中国获得上市许可的新药相关发明专利，国务院专利行政部门应专利权人的请求给予专利权期限补偿。补偿期限不超过五年，新药批准上市后总有效专利权期限不超过十四年。</a:t>
            </a:r>
          </a:p>
        </p:txBody>
      </p:sp>
    </p:spTree>
    <p:extLst>
      <p:ext uri="{BB962C8B-B14F-4D97-AF65-F5344CB8AC3E}">
        <p14:creationId xmlns:p14="http://schemas.microsoft.com/office/powerpoint/2010/main" val="512196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D719C9F3-37D1-4A79-86C4-35B421D31B66}"/>
              </a:ext>
            </a:extLst>
          </p:cNvPr>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a:extLst>
              <a:ext uri="{FF2B5EF4-FFF2-40B4-BE49-F238E27FC236}">
                <a16:creationId xmlns:a16="http://schemas.microsoft.com/office/drawing/2014/main" id="{5D8ACFA9-7DCE-4751-BBBC-E7ACFA9F67C3}"/>
              </a:ext>
            </a:extLst>
          </p:cNvPr>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a:extLst>
              <a:ext uri="{FF2B5EF4-FFF2-40B4-BE49-F238E27FC236}">
                <a16:creationId xmlns:a16="http://schemas.microsoft.com/office/drawing/2014/main" id="{AE24E66E-AE12-41C3-9211-91EE736A15BD}"/>
              </a:ext>
            </a:extLst>
          </p:cNvPr>
          <p:cNvSpPr txBox="1">
            <a:spLocks/>
          </p:cNvSpPr>
          <p:nvPr>
            <p:custDataLst>
              <p:tags r:id="rId1"/>
            </p:custDataLst>
          </p:nvPr>
        </p:nvSpPr>
        <p:spPr>
          <a:xfrm>
            <a:off x="2981109" y="2120180"/>
            <a:ext cx="8876594" cy="3222998"/>
          </a:xfrm>
          <a:prstGeom prst="rect">
            <a:avLst/>
          </a:prstGeom>
          <a:noFill/>
        </p:spPr>
        <p:txBody>
          <a:bodyPr wrap="square" rtlCol="0">
            <a:spAutoFit/>
          </a:bodyPr>
          <a:lstStyle/>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 </a:t>
            </a:r>
            <a:r>
              <a:rPr lang="zh-TW"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事由</a:t>
            </a:r>
            <a:r>
              <a:rPr lang="zh-CN" altLang="en-US" sz="2800" b="1" dirty="0">
                <a:solidFill>
                  <a:srgbClr val="7030A0"/>
                </a:solidFill>
                <a:latin typeface="SimHei" panose="02010609060101010101" pitchFamily="49" charset="-122"/>
                <a:ea typeface="SimHei" panose="02010609060101010101" pitchFamily="49" charset="-122"/>
                <a:cs typeface="宋体" panose="02010600030101010101" pitchFamily="2" charset="-122"/>
              </a:rPr>
              <a:t>：</a:t>
            </a:r>
            <a:endParaRPr lang="en-US" altLang="zh-CN" sz="2800" b="1" dirty="0">
              <a:solidFill>
                <a:srgbClr val="7030A0"/>
              </a:solidFill>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en-US" altLang="zh-CN"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1</a:t>
            </a:r>
            <a:r>
              <a:rPr lang="zh-CN" altLang="en-US" sz="2800" dirty="0">
                <a:latin typeface="SimHei" panose="02010609060101010101" pitchFamily="49" charset="-122"/>
                <a:ea typeface="SimHei" panose="02010609060101010101" pitchFamily="49" charset="-122"/>
                <a:cs typeface="宋体" panose="02010600030101010101" pitchFamily="2" charset="-122"/>
                <a:sym typeface="Wingdings" pitchFamily="2" charset="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没有按照规定缴纳年费的</a:t>
            </a:r>
            <a:r>
              <a:rPr lang="en-US" altLang="zh-TW" sz="2800" dirty="0">
                <a:latin typeface="SimHei" panose="02010609060101010101" pitchFamily="49" charset="-122"/>
                <a:ea typeface="SimHei" panose="02010609060101010101" pitchFamily="49" charset="-122"/>
                <a:cs typeface="宋体" panose="02010600030101010101" pitchFamily="2" charset="-122"/>
              </a:rPr>
              <a:t>;</a:t>
            </a: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en-US" altLang="zh-CN" sz="2800" dirty="0">
                <a:latin typeface="SimHei" panose="02010609060101010101" pitchFamily="49" charset="-122"/>
                <a:ea typeface="SimHei" panose="02010609060101010101" pitchFamily="49" charset="-122"/>
                <a:cs typeface="宋体" panose="02010600030101010101" pitchFamily="2" charset="-122"/>
              </a:rPr>
              <a:t>2</a:t>
            </a:r>
            <a:r>
              <a:rPr lang="zh-CN" altLang="en-US" sz="2800" dirty="0">
                <a:latin typeface="SimHei" panose="02010609060101010101" pitchFamily="49" charset="-122"/>
                <a:ea typeface="SimHei" panose="02010609060101010101" pitchFamily="49" charset="-122"/>
                <a:cs typeface="宋体" panose="02010600030101010101" pitchFamily="2" charset="-122"/>
              </a:rPr>
              <a:t>）</a:t>
            </a:r>
            <a:r>
              <a:rPr lang="zh-TW" altLang="en-US" sz="2800" dirty="0">
                <a:latin typeface="SimHei" panose="02010609060101010101" pitchFamily="49" charset="-122"/>
                <a:ea typeface="SimHei" panose="02010609060101010101" pitchFamily="49" charset="-122"/>
                <a:cs typeface="宋体" panose="02010600030101010101" pitchFamily="2" charset="-122"/>
              </a:rPr>
              <a:t>专利权人以书面声明放弃其专利权的。</a:t>
            </a:r>
            <a:endParaRPr lang="en-US" altLang="zh-TW" sz="2800" dirty="0">
              <a:latin typeface="SimHei" panose="02010609060101010101" pitchFamily="49" charset="-122"/>
              <a:ea typeface="SimHei" panose="02010609060101010101" pitchFamily="49" charset="-122"/>
              <a:cs typeface="宋体" panose="02010600030101010101" pitchFamily="2" charset="-122"/>
            </a:endParaRPr>
          </a:p>
          <a:p>
            <a:pPr>
              <a:lnSpc>
                <a:spcPct val="150000"/>
              </a:lnSpc>
            </a:pPr>
            <a:r>
              <a:rPr lang="zh-CN" altLang="en-US" sz="2800" dirty="0">
                <a:latin typeface="SimHei" panose="02010609060101010101" pitchFamily="49" charset="-122"/>
                <a:ea typeface="SimHei" panose="02010609060101010101" pitchFamily="49" charset="-122"/>
                <a:cs typeface="宋体" panose="02010600030101010101" pitchFamily="2" charset="-122"/>
              </a:rPr>
              <a:t>专利权在期限届满前终止的，由国务院专利行政部门登记和公告。</a:t>
            </a:r>
            <a:endParaRPr lang="zh-TW" altLang="en-US" sz="2800" dirty="0">
              <a:latin typeface="SimHei" panose="02010609060101010101" pitchFamily="49" charset="-122"/>
              <a:ea typeface="SimHei" panose="02010609060101010101" pitchFamily="49" charset="-122"/>
              <a:cs typeface="宋体" panose="02010600030101010101" pitchFamily="2" charset="-122"/>
            </a:endParaRPr>
          </a:p>
        </p:txBody>
      </p:sp>
      <p:sp>
        <p:nvSpPr>
          <p:cNvPr id="7" name="矩形 6"/>
          <p:cNvSpPr/>
          <p:nvPr/>
        </p:nvSpPr>
        <p:spPr>
          <a:xfrm>
            <a:off x="836211" y="1099293"/>
            <a:ext cx="10876817" cy="523220"/>
          </a:xfrm>
          <a:prstGeom prst="rect">
            <a:avLst/>
          </a:prstGeom>
        </p:spPr>
        <p:txBody>
          <a:bodyPr wrap="square">
            <a:spAutoFit/>
          </a:bodyPr>
          <a:lstStyle/>
          <a:p>
            <a:pPr algn="ctr"/>
            <a:r>
              <a:rPr lang="zh-CN"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8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专利权的终止</a:t>
            </a:r>
          </a:p>
        </p:txBody>
      </p:sp>
      <p:sp>
        <p:nvSpPr>
          <p:cNvPr id="8" name="标题 2">
            <a:extLst>
              <a:ext uri="{FF2B5EF4-FFF2-40B4-BE49-F238E27FC236}">
                <a16:creationId xmlns:a16="http://schemas.microsoft.com/office/drawing/2014/main" id="{DE077B91-04BE-2E4C-9CCB-975E9E4AF264}"/>
              </a:ext>
            </a:extLst>
          </p:cNvPr>
          <p:cNvSpPr>
            <a:spLocks noGrp="1"/>
          </p:cNvSpPr>
          <p:nvPr>
            <p:ph type="title"/>
          </p:nvPr>
        </p:nvSpPr>
        <p:spPr>
          <a:xfrm>
            <a:off x="1507833" y="198875"/>
            <a:ext cx="10425548" cy="595457"/>
          </a:xfrm>
        </p:spPr>
        <p:txBody>
          <a:bodyPr/>
          <a:lstStyle/>
          <a:p>
            <a:r>
              <a:rPr lang="zh-TW" altLang="en-US" b="1" dirty="0">
                <a:latin typeface="SimHei" panose="02010609060101010101" pitchFamily="49" charset="-122"/>
                <a:ea typeface="SimHei" panose="02010609060101010101" pitchFamily="49" charset="-122"/>
              </a:rPr>
              <a:t>专利权的期限和终止</a:t>
            </a:r>
            <a:endParaRPr lang="zh-CN" altLang="en-US" b="1" dirty="0">
              <a:latin typeface="SimHei" panose="02010609060101010101" pitchFamily="49" charset="-122"/>
              <a:ea typeface="SimHei" panose="02010609060101010101" pitchFamily="49" charset="-122"/>
            </a:endParaRPr>
          </a:p>
        </p:txBody>
      </p:sp>
      <p:sp>
        <p:nvSpPr>
          <p:cNvPr id="9" name="文本框 8">
            <a:extLst>
              <a:ext uri="{FF2B5EF4-FFF2-40B4-BE49-F238E27FC236}">
                <a16:creationId xmlns:a16="http://schemas.microsoft.com/office/drawing/2014/main" id="{FCA1C233-88A9-144E-BFA4-72DFB4C0EB2F}"/>
              </a:ext>
            </a:extLst>
          </p:cNvPr>
          <p:cNvSpPr txBox="1"/>
          <p:nvPr/>
        </p:nvSpPr>
        <p:spPr>
          <a:xfrm>
            <a:off x="129492" y="265770"/>
            <a:ext cx="1107996" cy="461665"/>
          </a:xfrm>
          <a:prstGeom prst="rect">
            <a:avLst/>
          </a:prstGeom>
          <a:noFill/>
        </p:spPr>
        <p:txBody>
          <a:bodyPr wrap="none" rtlCol="0">
            <a:spAutoFit/>
          </a:bodyPr>
          <a:lstStyle/>
          <a:p>
            <a:r>
              <a:rPr lang="zh-CN" altLang="en-US" sz="2400" b="1" dirty="0">
                <a:solidFill>
                  <a:srgbClr val="FA7D00"/>
                </a:solidFill>
                <a:latin typeface="SimHei" panose="02010609060101010101" pitchFamily="49" charset="-122"/>
                <a:ea typeface="SimHei" panose="02010609060101010101" pitchFamily="49" charset="-122"/>
              </a:rPr>
              <a:t>第</a:t>
            </a:r>
            <a:r>
              <a:rPr lang="zh-TW" altLang="en-US" sz="2400" b="1" dirty="0">
                <a:solidFill>
                  <a:srgbClr val="FA7D00"/>
                </a:solidFill>
                <a:latin typeface="SimHei" panose="02010609060101010101" pitchFamily="49" charset="-122"/>
                <a:ea typeface="SimHei" panose="02010609060101010101" pitchFamily="49" charset="-122"/>
              </a:rPr>
              <a:t>三</a:t>
            </a:r>
            <a:r>
              <a:rPr lang="zh-CN" altLang="en-US" sz="2400" b="1" dirty="0">
                <a:solidFill>
                  <a:srgbClr val="FA7D00"/>
                </a:solidFill>
                <a:latin typeface="SimHei" panose="02010609060101010101" pitchFamily="49" charset="-122"/>
                <a:ea typeface="SimHei" panose="02010609060101010101" pitchFamily="49" charset="-122"/>
              </a:rPr>
              <a:t>节</a:t>
            </a:r>
          </a:p>
        </p:txBody>
      </p:sp>
    </p:spTree>
    <p:extLst>
      <p:ext uri="{BB962C8B-B14F-4D97-AF65-F5344CB8AC3E}">
        <p14:creationId xmlns:p14="http://schemas.microsoft.com/office/powerpoint/2010/main" val="292327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8230" y="2468881"/>
            <a:ext cx="10500360" cy="1612582"/>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第十一</a:t>
            </a:r>
            <a:r>
              <a:rPr lang="zh-CN" altLang="en-US" sz="6000" dirty="0"/>
              <a:t>章 专利权的内容与限制 </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0E0B7A0-EC96-49AE-8EE7-1E6D0F743D79}"/>
              </a:ext>
            </a:extLst>
          </p:cNvPr>
          <p:cNvSpPr>
            <a:spLocks noGrp="1"/>
          </p:cNvSpPr>
          <p:nvPr>
            <p:ph idx="1"/>
          </p:nvPr>
        </p:nvSpPr>
        <p:spPr>
          <a:xfrm>
            <a:off x="1251751" y="870012"/>
            <a:ext cx="10302939" cy="5655075"/>
          </a:xfrm>
        </p:spPr>
        <p:txBody>
          <a:bodyPr>
            <a:normAutofit/>
          </a:bodyPr>
          <a:lstStyle/>
          <a:p>
            <a:r>
              <a:rPr lang="zh-CN" altLang="en-US" sz="2400" dirty="0">
                <a:latin typeface="SimHei" panose="02010609060101010101" pitchFamily="49" charset="-122"/>
                <a:ea typeface="SimHei" panose="02010609060101010101" pitchFamily="49" charset="-122"/>
              </a:rPr>
              <a:t>    裁判意见：</a:t>
            </a:r>
          </a:p>
          <a:p>
            <a:r>
              <a:rPr lang="zh-CN" altLang="en-US" sz="2400" dirty="0">
                <a:latin typeface="SimHei" panose="02010609060101010101" pitchFamily="49" charset="-122"/>
                <a:ea typeface="SimHei" panose="02010609060101010101" pitchFamily="49" charset="-122"/>
              </a:rPr>
              <a:t>    从本申请的内容可知，本申请是网络游戏服务提供商借助现有的计算机及网络技术，通过人为制定的游戏数据交互规则和相关游戏费用产生规则来经营网络游戏获取收入的一种管理方法或手段，是一种如何便捷、高效管理网络游戏获取收入的商业运营系统，其本身并未对现有的计算机或网络系统等内部性能带来改进，也未对其构成或功能带来任何技术上的改变，属于商业经营管理方法或手段。由此，本申请并非是为解决技术问题，所采取的手段也并非技术手段，其效果也仅是借助互联网服务供应商或无线网络供应商，从游戏系统中产生收入的一种商业经营效果，也并非技术效果。 因此，本申请的方案不属于</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专利法</a:t>
            </a:r>
            <a:r>
              <a:rPr lang="en-US" altLang="zh-CN" sz="2400" dirty="0">
                <a:latin typeface="SimHei" panose="02010609060101010101" pitchFamily="49" charset="-122"/>
                <a:ea typeface="SimHei" panose="02010609060101010101" pitchFamily="49" charset="-122"/>
              </a:rPr>
              <a:t>》</a:t>
            </a:r>
            <a:r>
              <a:rPr lang="zh-CN" altLang="en-US" sz="2400" dirty="0">
                <a:latin typeface="SimHei" panose="02010609060101010101" pitchFamily="49" charset="-122"/>
                <a:ea typeface="SimHei" panose="02010609060101010101" pitchFamily="49" charset="-122"/>
              </a:rPr>
              <a:t>第</a:t>
            </a: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条第</a:t>
            </a:r>
            <a:r>
              <a:rPr lang="en-US" altLang="zh-CN" sz="2400" dirty="0">
                <a:latin typeface="SimHei" panose="02010609060101010101" pitchFamily="49" charset="-122"/>
                <a:ea typeface="SimHei" panose="02010609060101010101" pitchFamily="49" charset="-122"/>
              </a:rPr>
              <a:t>2</a:t>
            </a:r>
            <a:r>
              <a:rPr lang="zh-CN" altLang="en-US" sz="2400" dirty="0">
                <a:latin typeface="SimHei" panose="02010609060101010101" pitchFamily="49" charset="-122"/>
                <a:ea typeface="SimHei" panose="02010609060101010101" pitchFamily="49" charset="-122"/>
              </a:rPr>
              <a:t>款规定的技术方案，是不予专利保护的客体。</a:t>
            </a:r>
          </a:p>
          <a:p>
            <a:endParaRPr lang="zh-CN" altLang="en-US" dirty="0"/>
          </a:p>
        </p:txBody>
      </p:sp>
    </p:spTree>
    <p:extLst>
      <p:ext uri="{BB962C8B-B14F-4D97-AF65-F5344CB8AC3E}">
        <p14:creationId xmlns:p14="http://schemas.microsoft.com/office/powerpoint/2010/main" val="6532523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b="1" dirty="0">
                <a:solidFill>
                  <a:srgbClr val="FA7D00"/>
                </a:solidFill>
                <a:latin typeface="黑体" panose="02010609060101010101" pitchFamily="49" charset="-122"/>
                <a:ea typeface="黑体" panose="02010609060101010101" pitchFamily="49" charset="-122"/>
              </a:rPr>
              <a:t>目录</a:t>
            </a:r>
          </a:p>
        </p:txBody>
      </p:sp>
      <p:grpSp>
        <p:nvGrpSpPr>
          <p:cNvPr id="14" name="组合 13"/>
          <p:cNvGrpSpPr/>
          <p:nvPr/>
        </p:nvGrpSpPr>
        <p:grpSpPr>
          <a:xfrm>
            <a:off x="2419938" y="2461125"/>
            <a:ext cx="7455583" cy="495954"/>
            <a:chOff x="3870041" y="1794664"/>
            <a:chExt cx="6373087"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黑体" panose="02010609060101010101" pitchFamily="49" charset="-122"/>
                <a:ea typeface="黑体" panose="02010609060101010101" pitchFamily="49" charset="-122"/>
              </a:endParaRPr>
            </a:p>
          </p:txBody>
        </p:sp>
        <p:sp>
          <p:nvSpPr>
            <p:cNvPr id="16" name="矩形 15"/>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17" name="矩形 16"/>
            <p:cNvSpPr/>
            <p:nvPr/>
          </p:nvSpPr>
          <p:spPr>
            <a:xfrm>
              <a:off x="4998352" y="1794664"/>
              <a:ext cx="524477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grpSp>
      <p:sp>
        <p:nvSpPr>
          <p:cNvPr id="18" name="文本框 17"/>
          <p:cNvSpPr txBox="1"/>
          <p:nvPr/>
        </p:nvSpPr>
        <p:spPr>
          <a:xfrm>
            <a:off x="2500310" y="2479696"/>
            <a:ext cx="6506529" cy="460375"/>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第二节    不侵害专利权的行为</a:t>
            </a:r>
          </a:p>
        </p:txBody>
      </p:sp>
      <p:grpSp>
        <p:nvGrpSpPr>
          <p:cNvPr id="2" name="组合 1"/>
          <p:cNvGrpSpPr/>
          <p:nvPr/>
        </p:nvGrpSpPr>
        <p:grpSpPr>
          <a:xfrm>
            <a:off x="2419938" y="1671185"/>
            <a:ext cx="7455583" cy="495954"/>
            <a:chOff x="3870041" y="1794664"/>
            <a:chExt cx="6373087" cy="495954"/>
          </a:xfrm>
        </p:grpSpPr>
        <p:sp>
          <p:nvSpPr>
            <p:cNvPr id="3" name="圆角矩形 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黑体" panose="02010609060101010101" pitchFamily="49" charset="-122"/>
                <a:ea typeface="黑体" panose="02010609060101010101" pitchFamily="49" charset="-122"/>
              </a:endParaRPr>
            </a:p>
          </p:txBody>
        </p:sp>
        <p:sp>
          <p:nvSpPr>
            <p:cNvPr id="11" name="矩形 10"/>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13" name="矩形 12"/>
            <p:cNvSpPr/>
            <p:nvPr/>
          </p:nvSpPr>
          <p:spPr>
            <a:xfrm>
              <a:off x="4998352" y="1794664"/>
              <a:ext cx="524477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grpSp>
      <p:grpSp>
        <p:nvGrpSpPr>
          <p:cNvPr id="37" name="组合 36"/>
          <p:cNvGrpSpPr/>
          <p:nvPr/>
        </p:nvGrpSpPr>
        <p:grpSpPr>
          <a:xfrm>
            <a:off x="2419938" y="3270750"/>
            <a:ext cx="7455583" cy="495954"/>
            <a:chOff x="3870041" y="1794664"/>
            <a:chExt cx="6373087" cy="495954"/>
          </a:xfrm>
        </p:grpSpPr>
        <p:sp>
          <p:nvSpPr>
            <p:cNvPr id="38" name="圆角矩形 37"/>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黑体" panose="02010609060101010101" pitchFamily="49" charset="-122"/>
                <a:ea typeface="黑体" panose="02010609060101010101" pitchFamily="49" charset="-122"/>
              </a:endParaRPr>
            </a:p>
          </p:txBody>
        </p:sp>
        <p:sp>
          <p:nvSpPr>
            <p:cNvPr id="39" name="矩形 38"/>
            <p:cNvSpPr/>
            <p:nvPr/>
          </p:nvSpPr>
          <p:spPr>
            <a:xfrm>
              <a:off x="4747492" y="1794664"/>
              <a:ext cx="149246"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40" name="矩形 39"/>
            <p:cNvSpPr/>
            <p:nvPr/>
          </p:nvSpPr>
          <p:spPr>
            <a:xfrm>
              <a:off x="4998352" y="1794664"/>
              <a:ext cx="524477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grpSp>
      <p:sp>
        <p:nvSpPr>
          <p:cNvPr id="24" name="文本框 23"/>
          <p:cNvSpPr txBox="1"/>
          <p:nvPr/>
        </p:nvSpPr>
        <p:spPr>
          <a:xfrm>
            <a:off x="2500311" y="3306414"/>
            <a:ext cx="3877985" cy="461665"/>
          </a:xfrm>
          <a:prstGeom prst="rect">
            <a:avLst/>
          </a:prstGeom>
          <a:noFill/>
        </p:spPr>
        <p:txBody>
          <a:bodyPr wrap="none" rtlCol="0">
            <a:spAutoFit/>
          </a:bodyPr>
          <a:lstStyle/>
          <a:p>
            <a:pPr algn="l"/>
            <a:r>
              <a:rPr lang="zh-CN" altLang="en-US" sz="2400" b="1" dirty="0">
                <a:solidFill>
                  <a:schemeClr val="bg1"/>
                </a:solidFill>
                <a:latin typeface="黑体" panose="02010609060101010101" pitchFamily="49" charset="-122"/>
                <a:ea typeface="黑体" panose="02010609060101010101" pitchFamily="49" charset="-122"/>
              </a:rPr>
              <a:t>第三节    专利权强制许可</a:t>
            </a:r>
          </a:p>
        </p:txBody>
      </p:sp>
      <p:sp>
        <p:nvSpPr>
          <p:cNvPr id="41" name="文本框 40"/>
          <p:cNvSpPr txBox="1"/>
          <p:nvPr/>
        </p:nvSpPr>
        <p:spPr>
          <a:xfrm>
            <a:off x="2500310" y="1689121"/>
            <a:ext cx="6506529" cy="460375"/>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第一节    专利权的内容</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9054" y="2104985"/>
            <a:ext cx="10954327" cy="4985472"/>
          </a:xfrm>
        </p:spPr>
        <p:txBody>
          <a:bodyPr>
            <a:normAutofit/>
          </a:bodyPr>
          <a:lstStyle/>
          <a:p>
            <a:pPr>
              <a:lnSpc>
                <a:spcPct val="150000"/>
              </a:lnSpc>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本章教学目的：</a:t>
            </a:r>
            <a:r>
              <a:rPr lang="en-US" altLang="zh-CN" sz="2600" dirty="0">
                <a:latin typeface="黑体" panose="02010609060101010101" pitchFamily="49" charset="-122"/>
                <a:ea typeface="黑体" panose="02010609060101010101" pitchFamily="49" charset="-122"/>
                <a:sym typeface="楷体_GB2312" pitchFamily="49" charset="-122"/>
              </a:rPr>
              <a:t>使学生对专利权的内容有比较全面清晰的认识和学习。</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 本章教学要求：</a:t>
            </a:r>
            <a:r>
              <a:rPr lang="zh-CN" altLang="en-US" sz="2600" dirty="0">
                <a:solidFill>
                  <a:srgbClr val="000000"/>
                </a:solidFill>
                <a:latin typeface="黑体" panose="02010609060101010101" pitchFamily="49" charset="-122"/>
                <a:ea typeface="黑体" panose="02010609060101010101" pitchFamily="49" charset="-122"/>
                <a:sym typeface="楷体_GB2312" pitchFamily="49" charset="-122"/>
              </a:rPr>
              <a:t>讲解、分析专利权的内容、侵害专利权的行为及例外、专利权的强制许可等，使学生能够正确理解专利权的基本内容，掌握专利权的权利范围。</a:t>
            </a:r>
            <a:endParaRPr lang="zh-CN" altLang="zh-CN" sz="26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本章导语</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98424" y="1976108"/>
            <a:ext cx="7505796" cy="3970318"/>
          </a:xfrm>
          <a:prstGeom prst="rect">
            <a:avLst/>
          </a:prstGeom>
          <a:noFill/>
        </p:spPr>
        <p:txBody>
          <a:bodyPr wrap="square" rtlCol="0">
            <a:spAutoFit/>
          </a:bodyPr>
          <a:lstStyle/>
          <a:p>
            <a:pPr lvl="0" algn="just">
              <a:lnSpc>
                <a:spcPct val="150000"/>
              </a:lnSpc>
            </a:pPr>
            <a:r>
              <a:rPr lang="zh-CN" altLang="en-US" sz="2400" dirty="0">
                <a:latin typeface="黑体" panose="02010609060101010101" pitchFamily="49" charset="-122"/>
                <a:ea typeface="黑体" panose="02010609060101010101" pitchFamily="49" charset="-122"/>
                <a:cs typeface="宋体" panose="02010600030101010101" pitchFamily="2" charset="-122"/>
                <a:sym typeface="+mn-ea"/>
              </a:rPr>
              <a:t>    </a:t>
            </a:r>
            <a:r>
              <a:rPr sz="2400" dirty="0">
                <a:latin typeface="黑体" panose="02010609060101010101" pitchFamily="49" charset="-122"/>
                <a:ea typeface="黑体" panose="02010609060101010101" pitchFamily="49" charset="-122"/>
                <a:cs typeface="宋体" panose="02010600030101010101" pitchFamily="2" charset="-122"/>
                <a:sym typeface="+mn-ea"/>
              </a:rPr>
              <a:t>《专利法》第11条第1款规定，“发明和实用新型专利权被授予后，除本法另有规定的以外，任何单位或者个人未经专利权人许可，都不得实施其专利，即不得为生产经营目的制造、使用、许诺销售、销售、进口其</a:t>
            </a: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专利产品</a:t>
            </a:r>
            <a:r>
              <a:rPr sz="2400" dirty="0">
                <a:latin typeface="黑体" panose="02010609060101010101" pitchFamily="49" charset="-122"/>
                <a:ea typeface="黑体" panose="02010609060101010101" pitchFamily="49" charset="-122"/>
                <a:cs typeface="宋体" panose="02010600030101010101" pitchFamily="2" charset="-122"/>
                <a:sym typeface="+mn-ea"/>
              </a:rPr>
              <a:t>，或者使用其</a:t>
            </a: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专利方法</a:t>
            </a:r>
            <a:r>
              <a:rPr sz="2400" dirty="0">
                <a:latin typeface="黑体" panose="02010609060101010101" pitchFamily="49" charset="-122"/>
                <a:ea typeface="黑体" panose="02010609060101010101" pitchFamily="49" charset="-122"/>
                <a:cs typeface="宋体" panose="02010600030101010101" pitchFamily="2" charset="-122"/>
                <a:sym typeface="+mn-ea"/>
              </a:rPr>
              <a:t>以及使用、许诺销售、销售、进口依照该专利方法直接获得的产品”</a:t>
            </a:r>
            <a:r>
              <a:rPr lang="zh-CN" altLang="en-US" sz="2400" dirty="0">
                <a:latin typeface="黑体" panose="02010609060101010101" pitchFamily="49" charset="-122"/>
                <a:ea typeface="黑体" panose="02010609060101010101" pitchFamily="49" charset="-122"/>
                <a:cs typeface="宋体" panose="02010600030101010101" pitchFamily="2" charset="-122"/>
                <a:sym typeface="+mn-ea"/>
              </a:rPr>
              <a:t>。</a:t>
            </a:r>
            <a:endParaRPr sz="2400" dirty="0">
              <a:latin typeface="黑体" panose="02010609060101010101" pitchFamily="49" charset="-122"/>
              <a:ea typeface="黑体" panose="02010609060101010101" pitchFamily="49" charset="-122"/>
              <a:cs typeface="宋体" panose="02010600030101010101" pitchFamily="2" charset="-122"/>
              <a:sym typeface="+mn-ea"/>
            </a:endParaRPr>
          </a:p>
          <a:p>
            <a:pPr lvl="0" algn="just">
              <a:lnSpc>
                <a:spcPct val="150000"/>
              </a:lnSpc>
            </a:pP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98425" y="2116895"/>
            <a:ext cx="7151870" cy="3969385"/>
          </a:xfrm>
          <a:prstGeom prst="rect">
            <a:avLst/>
          </a:prstGeom>
          <a:noFill/>
        </p:spPr>
        <p:txBody>
          <a:bodyPr wrap="square" rtlCol="0">
            <a:spAutoFit/>
          </a:bodyPr>
          <a:lstStyle/>
          <a:p>
            <a:pPr lvl="0">
              <a:lnSpc>
                <a:spcPct val="150000"/>
              </a:lnSpc>
            </a:pP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专利产品</a:t>
            </a:r>
            <a:r>
              <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r>
              <a:rPr lang="zh-CN" sz="2400" u="sng"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发明和实用新型</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专利权人享有制造、使用、许诺销售、销售和进口该专利产品的权利。</a:t>
            </a:r>
            <a:endPar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专利方法</a:t>
            </a:r>
            <a:r>
              <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r>
              <a:rPr lang="zh-CN" sz="2400" u="sng"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发明</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专利权人享有使用该专利方法并使用、许诺销售、销售和进口依照该专利方法直接获得的产品的权利。</a:t>
            </a:r>
            <a:endParaRPr lang="zh-CN" sz="2400"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endParaRPr sz="2400" dirty="0">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endParaRPr sz="2400"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3000821"/>
          </a:xfrm>
          <a:prstGeom prst="rect">
            <a:avLst/>
          </a:prstGeom>
          <a:noFill/>
        </p:spPr>
        <p:txBody>
          <a:bodyPr wrap="square" rtlCol="0">
            <a:spAutoFit/>
          </a:bodyPr>
          <a:lstStyle/>
          <a:p>
            <a:pPr lvl="0">
              <a:lnSpc>
                <a:spcPct val="150000"/>
              </a:lnSpc>
            </a:pP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（一）制造权</a:t>
            </a:r>
            <a:endParaRPr lang="en-US" alt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en-US" alt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专利法上的制造，是指以生产经营为目的而生产出具有实用功能的产品的行为。</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在专利法上，只要生产出相同的产品即构成制造，而不论其数量多少。同时，无论该产品是独立在市场上销售，还是作为其他产品的组成部分或零部件，都属于制造。</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
        <p:nvSpPr>
          <p:cNvPr id="2" name="PA_文本框 3"/>
          <p:cNvSpPr txBox="1"/>
          <p:nvPr>
            <p:custDataLst>
              <p:tags r:id="rId2"/>
            </p:custDataLst>
          </p:nvPr>
        </p:nvSpPr>
        <p:spPr>
          <a:xfrm>
            <a:off x="4347845" y="4653915"/>
            <a:ext cx="8625205" cy="442878"/>
          </a:xfrm>
          <a:prstGeom prst="rect">
            <a:avLst/>
          </a:prstGeom>
          <a:noFill/>
        </p:spPr>
        <p:txBody>
          <a:bodyPr wrap="square" rtlCol="0">
            <a:spAutoFit/>
          </a:bodyPr>
          <a:lstStyle/>
          <a:p>
            <a:pPr lvl="0">
              <a:lnSpc>
                <a:spcPct val="150000"/>
              </a:lnSpc>
            </a:pP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思考：产品修理行为是否属于此处所称的制造？</a:t>
            </a:r>
            <a:endPar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9" name="文本框 8"/>
          <p:cNvSpPr txBox="1"/>
          <p:nvPr/>
        </p:nvSpPr>
        <p:spPr>
          <a:xfrm>
            <a:off x="3409950" y="5160645"/>
            <a:ext cx="7688580" cy="1338828"/>
          </a:xfrm>
          <a:prstGeom prst="rect">
            <a:avLst/>
          </a:prstGeom>
          <a:noFill/>
        </p:spPr>
        <p:txBody>
          <a:bodyPr wrap="square" rtlCol="0" anchor="t">
            <a:spAutoFit/>
          </a:bodyPr>
          <a:lstStyle/>
          <a:p>
            <a:pPr lvl="0">
              <a:lnSpc>
                <a:spcPct val="150000"/>
              </a:lnSpc>
            </a:pPr>
            <a:r>
              <a:rPr lang="en-US" altLang="zh-CN" dirty="0">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考量因素：产品经过修理后是否更换了元件、被更换元件的数量占产品元件数量的大小、修理行为是否不符合市场的通常实践或者公众的通常看法。</a:t>
            </a:r>
          </a:p>
        </p:txBody>
      </p:sp>
      <p:sp>
        <p:nvSpPr>
          <p:cNvPr id="10" name="idea_301807"/>
          <p:cNvSpPr>
            <a:spLocks noChangeAspect="1"/>
          </p:cNvSpPr>
          <p:nvPr/>
        </p:nvSpPr>
        <p:spPr bwMode="auto">
          <a:xfrm>
            <a:off x="3749345" y="4551002"/>
            <a:ext cx="529201" cy="609685"/>
          </a:xfrm>
          <a:custGeom>
            <a:avLst/>
            <a:gdLst>
              <a:gd name="connsiteX0" fmla="*/ 139184 w 526630"/>
              <a:gd name="connsiteY0" fmla="*/ 367044 h 606722"/>
              <a:gd name="connsiteX1" fmla="*/ 90404 w 526630"/>
              <a:gd name="connsiteY1" fmla="*/ 401702 h 606722"/>
              <a:gd name="connsiteX2" fmla="*/ 65124 w 526630"/>
              <a:gd name="connsiteY2" fmla="*/ 472708 h 606722"/>
              <a:gd name="connsiteX3" fmla="*/ 65124 w 526630"/>
              <a:gd name="connsiteY3" fmla="*/ 570641 h 606722"/>
              <a:gd name="connsiteX4" fmla="*/ 159034 w 526630"/>
              <a:gd name="connsiteY4" fmla="*/ 570641 h 606722"/>
              <a:gd name="connsiteX5" fmla="*/ 155563 w 526630"/>
              <a:gd name="connsiteY5" fmla="*/ 551535 h 606722"/>
              <a:gd name="connsiteX6" fmla="*/ 159034 w 526630"/>
              <a:gd name="connsiteY6" fmla="*/ 532428 h 606722"/>
              <a:gd name="connsiteX7" fmla="*/ 107495 w 526630"/>
              <a:gd name="connsiteY7" fmla="*/ 532428 h 606722"/>
              <a:gd name="connsiteX8" fmla="*/ 107495 w 526630"/>
              <a:gd name="connsiteY8" fmla="*/ 462311 h 606722"/>
              <a:gd name="connsiteX9" fmla="*/ 143546 w 526630"/>
              <a:gd name="connsiteY9" fmla="*/ 462311 h 606722"/>
              <a:gd name="connsiteX10" fmla="*/ 143546 w 526630"/>
              <a:gd name="connsiteY10" fmla="*/ 496347 h 606722"/>
              <a:gd name="connsiteX11" fmla="*/ 210841 w 526630"/>
              <a:gd name="connsiteY11" fmla="*/ 496347 h 606722"/>
              <a:gd name="connsiteX12" fmla="*/ 383084 w 526630"/>
              <a:gd name="connsiteY12" fmla="*/ 496347 h 606722"/>
              <a:gd name="connsiteX13" fmla="*/ 383084 w 526630"/>
              <a:gd name="connsiteY13" fmla="*/ 462311 h 606722"/>
              <a:gd name="connsiteX14" fmla="*/ 419135 w 526630"/>
              <a:gd name="connsiteY14" fmla="*/ 462311 h 606722"/>
              <a:gd name="connsiteX15" fmla="*/ 419135 w 526630"/>
              <a:gd name="connsiteY15" fmla="*/ 532428 h 606722"/>
              <a:gd name="connsiteX16" fmla="*/ 210841 w 526630"/>
              <a:gd name="connsiteY16" fmla="*/ 532428 h 606722"/>
              <a:gd name="connsiteX17" fmla="*/ 191703 w 526630"/>
              <a:gd name="connsiteY17" fmla="*/ 551535 h 606722"/>
              <a:gd name="connsiteX18" fmla="*/ 210841 w 526630"/>
              <a:gd name="connsiteY18" fmla="*/ 570641 h 606722"/>
              <a:gd name="connsiteX19" fmla="*/ 461417 w 526630"/>
              <a:gd name="connsiteY19" fmla="*/ 570641 h 606722"/>
              <a:gd name="connsiteX20" fmla="*/ 461506 w 526630"/>
              <a:gd name="connsiteY20" fmla="*/ 570641 h 606722"/>
              <a:gd name="connsiteX21" fmla="*/ 461506 w 526630"/>
              <a:gd name="connsiteY21" fmla="*/ 472708 h 606722"/>
              <a:gd name="connsiteX22" fmla="*/ 436137 w 526630"/>
              <a:gd name="connsiteY22" fmla="*/ 401702 h 606722"/>
              <a:gd name="connsiteX23" fmla="*/ 387357 w 526630"/>
              <a:gd name="connsiteY23" fmla="*/ 367044 h 606722"/>
              <a:gd name="connsiteX24" fmla="*/ 294693 w 526630"/>
              <a:gd name="connsiteY24" fmla="*/ 441516 h 606722"/>
              <a:gd name="connsiteX25" fmla="*/ 294159 w 526630"/>
              <a:gd name="connsiteY25" fmla="*/ 441604 h 606722"/>
              <a:gd name="connsiteX26" fmla="*/ 291399 w 526630"/>
              <a:gd name="connsiteY26" fmla="*/ 442226 h 606722"/>
              <a:gd name="connsiteX27" fmla="*/ 289797 w 526630"/>
              <a:gd name="connsiteY27" fmla="*/ 442582 h 606722"/>
              <a:gd name="connsiteX28" fmla="*/ 286770 w 526630"/>
              <a:gd name="connsiteY28" fmla="*/ 443115 h 606722"/>
              <a:gd name="connsiteX29" fmla="*/ 283744 w 526630"/>
              <a:gd name="connsiteY29" fmla="*/ 443560 h 606722"/>
              <a:gd name="connsiteX30" fmla="*/ 282053 w 526630"/>
              <a:gd name="connsiteY30" fmla="*/ 443826 h 606722"/>
              <a:gd name="connsiteX31" fmla="*/ 279204 w 526630"/>
              <a:gd name="connsiteY31" fmla="*/ 444182 h 606722"/>
              <a:gd name="connsiteX32" fmla="*/ 277780 w 526630"/>
              <a:gd name="connsiteY32" fmla="*/ 444359 h 606722"/>
              <a:gd name="connsiteX33" fmla="*/ 273596 w 526630"/>
              <a:gd name="connsiteY33" fmla="*/ 444715 h 606722"/>
              <a:gd name="connsiteX34" fmla="*/ 272528 w 526630"/>
              <a:gd name="connsiteY34" fmla="*/ 444804 h 606722"/>
              <a:gd name="connsiteX35" fmla="*/ 269056 w 526630"/>
              <a:gd name="connsiteY35" fmla="*/ 444981 h 606722"/>
              <a:gd name="connsiteX36" fmla="*/ 267810 w 526630"/>
              <a:gd name="connsiteY36" fmla="*/ 445070 h 606722"/>
              <a:gd name="connsiteX37" fmla="*/ 263271 w 526630"/>
              <a:gd name="connsiteY37" fmla="*/ 445159 h 606722"/>
              <a:gd name="connsiteX38" fmla="*/ 258820 w 526630"/>
              <a:gd name="connsiteY38" fmla="*/ 445070 h 606722"/>
              <a:gd name="connsiteX39" fmla="*/ 257574 w 526630"/>
              <a:gd name="connsiteY39" fmla="*/ 444981 h 606722"/>
              <a:gd name="connsiteX40" fmla="*/ 254013 w 526630"/>
              <a:gd name="connsiteY40" fmla="*/ 444804 h 606722"/>
              <a:gd name="connsiteX41" fmla="*/ 253034 w 526630"/>
              <a:gd name="connsiteY41" fmla="*/ 444715 h 606722"/>
              <a:gd name="connsiteX42" fmla="*/ 248850 w 526630"/>
              <a:gd name="connsiteY42" fmla="*/ 444359 h 606722"/>
              <a:gd name="connsiteX43" fmla="*/ 247426 w 526630"/>
              <a:gd name="connsiteY43" fmla="*/ 444182 h 606722"/>
              <a:gd name="connsiteX44" fmla="*/ 244577 w 526630"/>
              <a:gd name="connsiteY44" fmla="*/ 443826 h 606722"/>
              <a:gd name="connsiteX45" fmla="*/ 242797 w 526630"/>
              <a:gd name="connsiteY45" fmla="*/ 443560 h 606722"/>
              <a:gd name="connsiteX46" fmla="*/ 239860 w 526630"/>
              <a:gd name="connsiteY46" fmla="*/ 443115 h 606722"/>
              <a:gd name="connsiteX47" fmla="*/ 236833 w 526630"/>
              <a:gd name="connsiteY47" fmla="*/ 442582 h 606722"/>
              <a:gd name="connsiteX48" fmla="*/ 235231 w 526630"/>
              <a:gd name="connsiteY48" fmla="*/ 442226 h 606722"/>
              <a:gd name="connsiteX49" fmla="*/ 232471 w 526630"/>
              <a:gd name="connsiteY49" fmla="*/ 441604 h 606722"/>
              <a:gd name="connsiteX50" fmla="*/ 231937 w 526630"/>
              <a:gd name="connsiteY50" fmla="*/ 441516 h 606722"/>
              <a:gd name="connsiteX51" fmla="*/ 139184 w 526630"/>
              <a:gd name="connsiteY51" fmla="*/ 367044 h 606722"/>
              <a:gd name="connsiteX52" fmla="*/ 439552 w 526630"/>
              <a:gd name="connsiteY52" fmla="*/ 244933 h 606722"/>
              <a:gd name="connsiteX53" fmla="*/ 526630 w 526630"/>
              <a:gd name="connsiteY53" fmla="*/ 244933 h 606722"/>
              <a:gd name="connsiteX54" fmla="*/ 526630 w 526630"/>
              <a:gd name="connsiteY54" fmla="*/ 280921 h 606722"/>
              <a:gd name="connsiteX55" fmla="*/ 439552 w 526630"/>
              <a:gd name="connsiteY55" fmla="*/ 280921 h 606722"/>
              <a:gd name="connsiteX56" fmla="*/ 0 w 526630"/>
              <a:gd name="connsiteY56" fmla="*/ 244933 h 606722"/>
              <a:gd name="connsiteX57" fmla="*/ 87007 w 526630"/>
              <a:gd name="connsiteY57" fmla="*/ 244933 h 606722"/>
              <a:gd name="connsiteX58" fmla="*/ 87007 w 526630"/>
              <a:gd name="connsiteY58" fmla="*/ 280921 h 606722"/>
              <a:gd name="connsiteX59" fmla="*/ 0 w 526630"/>
              <a:gd name="connsiteY59" fmla="*/ 280921 h 606722"/>
              <a:gd name="connsiteX60" fmla="*/ 170161 w 526630"/>
              <a:gd name="connsiteY60" fmla="*/ 223166 h 606722"/>
              <a:gd name="connsiteX61" fmla="*/ 161972 w 526630"/>
              <a:gd name="connsiteY61" fmla="*/ 262890 h 606722"/>
              <a:gd name="connsiteX62" fmla="*/ 161972 w 526630"/>
              <a:gd name="connsiteY62" fmla="*/ 307857 h 606722"/>
              <a:gd name="connsiteX63" fmla="*/ 237901 w 526630"/>
              <a:gd name="connsiteY63" fmla="*/ 405879 h 606722"/>
              <a:gd name="connsiteX64" fmla="*/ 238079 w 526630"/>
              <a:gd name="connsiteY64" fmla="*/ 405879 h 606722"/>
              <a:gd name="connsiteX65" fmla="*/ 247693 w 526630"/>
              <a:gd name="connsiteY65" fmla="*/ 407834 h 606722"/>
              <a:gd name="connsiteX66" fmla="*/ 248494 w 526630"/>
              <a:gd name="connsiteY66" fmla="*/ 408012 h 606722"/>
              <a:gd name="connsiteX67" fmla="*/ 252322 w 526630"/>
              <a:gd name="connsiteY67" fmla="*/ 408456 h 606722"/>
              <a:gd name="connsiteX68" fmla="*/ 253746 w 526630"/>
              <a:gd name="connsiteY68" fmla="*/ 408634 h 606722"/>
              <a:gd name="connsiteX69" fmla="*/ 257128 w 526630"/>
              <a:gd name="connsiteY69" fmla="*/ 408901 h 606722"/>
              <a:gd name="connsiteX70" fmla="*/ 258553 w 526630"/>
              <a:gd name="connsiteY70" fmla="*/ 408990 h 606722"/>
              <a:gd name="connsiteX71" fmla="*/ 263271 w 526630"/>
              <a:gd name="connsiteY71" fmla="*/ 409079 h 606722"/>
              <a:gd name="connsiteX72" fmla="*/ 268077 w 526630"/>
              <a:gd name="connsiteY72" fmla="*/ 408990 h 606722"/>
              <a:gd name="connsiteX73" fmla="*/ 269502 w 526630"/>
              <a:gd name="connsiteY73" fmla="*/ 408901 h 606722"/>
              <a:gd name="connsiteX74" fmla="*/ 272884 w 526630"/>
              <a:gd name="connsiteY74" fmla="*/ 408634 h 606722"/>
              <a:gd name="connsiteX75" fmla="*/ 274308 w 526630"/>
              <a:gd name="connsiteY75" fmla="*/ 408456 h 606722"/>
              <a:gd name="connsiteX76" fmla="*/ 278136 w 526630"/>
              <a:gd name="connsiteY76" fmla="*/ 408012 h 606722"/>
              <a:gd name="connsiteX77" fmla="*/ 278937 w 526630"/>
              <a:gd name="connsiteY77" fmla="*/ 407834 h 606722"/>
              <a:gd name="connsiteX78" fmla="*/ 288551 w 526630"/>
              <a:gd name="connsiteY78" fmla="*/ 405879 h 606722"/>
              <a:gd name="connsiteX79" fmla="*/ 288640 w 526630"/>
              <a:gd name="connsiteY79" fmla="*/ 405879 h 606722"/>
              <a:gd name="connsiteX80" fmla="*/ 364658 w 526630"/>
              <a:gd name="connsiteY80" fmla="*/ 307857 h 606722"/>
              <a:gd name="connsiteX81" fmla="*/ 364658 w 526630"/>
              <a:gd name="connsiteY81" fmla="*/ 262890 h 606722"/>
              <a:gd name="connsiteX82" fmla="*/ 356469 w 526630"/>
              <a:gd name="connsiteY82" fmla="*/ 223166 h 606722"/>
              <a:gd name="connsiteX83" fmla="*/ 263271 w 526630"/>
              <a:gd name="connsiteY83" fmla="*/ 258180 h 606722"/>
              <a:gd name="connsiteX84" fmla="*/ 170161 w 526630"/>
              <a:gd name="connsiteY84" fmla="*/ 223166 h 606722"/>
              <a:gd name="connsiteX85" fmla="*/ 263271 w 526630"/>
              <a:gd name="connsiteY85" fmla="*/ 161758 h 606722"/>
              <a:gd name="connsiteX86" fmla="*/ 190368 w 526630"/>
              <a:gd name="connsiteY86" fmla="*/ 192773 h 606722"/>
              <a:gd name="connsiteX87" fmla="*/ 263271 w 526630"/>
              <a:gd name="connsiteY87" fmla="*/ 222099 h 606722"/>
              <a:gd name="connsiteX88" fmla="*/ 336263 w 526630"/>
              <a:gd name="connsiteY88" fmla="*/ 192773 h 606722"/>
              <a:gd name="connsiteX89" fmla="*/ 263271 w 526630"/>
              <a:gd name="connsiteY89" fmla="*/ 161758 h 606722"/>
              <a:gd name="connsiteX90" fmla="*/ 263271 w 526630"/>
              <a:gd name="connsiteY90" fmla="*/ 125677 h 606722"/>
              <a:gd name="connsiteX91" fmla="*/ 400798 w 526630"/>
              <a:gd name="connsiteY91" fmla="*/ 262890 h 606722"/>
              <a:gd name="connsiteX92" fmla="*/ 400798 w 526630"/>
              <a:gd name="connsiteY92" fmla="*/ 307857 h 606722"/>
              <a:gd name="connsiteX93" fmla="*/ 398484 w 526630"/>
              <a:gd name="connsiteY93" fmla="*/ 332652 h 606722"/>
              <a:gd name="connsiteX94" fmla="*/ 464177 w 526630"/>
              <a:gd name="connsiteY94" fmla="*/ 378863 h 606722"/>
              <a:gd name="connsiteX95" fmla="*/ 497557 w 526630"/>
              <a:gd name="connsiteY95" fmla="*/ 472708 h 606722"/>
              <a:gd name="connsiteX96" fmla="*/ 497557 w 526630"/>
              <a:gd name="connsiteY96" fmla="*/ 606722 h 606722"/>
              <a:gd name="connsiteX97" fmla="*/ 29073 w 526630"/>
              <a:gd name="connsiteY97" fmla="*/ 606722 h 606722"/>
              <a:gd name="connsiteX98" fmla="*/ 29073 w 526630"/>
              <a:gd name="connsiteY98" fmla="*/ 472708 h 606722"/>
              <a:gd name="connsiteX99" fmla="*/ 62453 w 526630"/>
              <a:gd name="connsiteY99" fmla="*/ 378863 h 606722"/>
              <a:gd name="connsiteX100" fmla="*/ 128057 w 526630"/>
              <a:gd name="connsiteY100" fmla="*/ 332652 h 606722"/>
              <a:gd name="connsiteX101" fmla="*/ 125832 w 526630"/>
              <a:gd name="connsiteY101" fmla="*/ 307857 h 606722"/>
              <a:gd name="connsiteX102" fmla="*/ 125832 w 526630"/>
              <a:gd name="connsiteY102" fmla="*/ 262890 h 606722"/>
              <a:gd name="connsiteX103" fmla="*/ 263271 w 526630"/>
              <a:gd name="connsiteY103" fmla="*/ 125677 h 606722"/>
              <a:gd name="connsiteX104" fmla="*/ 436739 w 526630"/>
              <a:gd name="connsiteY104" fmla="*/ 64285 h 606722"/>
              <a:gd name="connsiteX105" fmla="*/ 462204 w 526630"/>
              <a:gd name="connsiteY105" fmla="*/ 89776 h 606722"/>
              <a:gd name="connsiteX106" fmla="*/ 400680 w 526630"/>
              <a:gd name="connsiteY106" fmla="*/ 151151 h 606722"/>
              <a:gd name="connsiteX107" fmla="*/ 375126 w 526630"/>
              <a:gd name="connsiteY107" fmla="*/ 125660 h 606722"/>
              <a:gd name="connsiteX108" fmla="*/ 89889 w 526630"/>
              <a:gd name="connsiteY108" fmla="*/ 64285 h 606722"/>
              <a:gd name="connsiteX109" fmla="*/ 151363 w 526630"/>
              <a:gd name="connsiteY109" fmla="*/ 125660 h 606722"/>
              <a:gd name="connsiteX110" fmla="*/ 125830 w 526630"/>
              <a:gd name="connsiteY110" fmla="*/ 151151 h 606722"/>
              <a:gd name="connsiteX111" fmla="*/ 64356 w 526630"/>
              <a:gd name="connsiteY111" fmla="*/ 89776 h 606722"/>
              <a:gd name="connsiteX112" fmla="*/ 245286 w 526630"/>
              <a:gd name="connsiteY112" fmla="*/ 0 h 606722"/>
              <a:gd name="connsiteX113" fmla="*/ 281345 w 526630"/>
              <a:gd name="connsiteY113" fmla="*/ 0 h 606722"/>
              <a:gd name="connsiteX114" fmla="*/ 281345 w 526630"/>
              <a:gd name="connsiteY114" fmla="*/ 86937 h 606722"/>
              <a:gd name="connsiteX115" fmla="*/ 245286 w 526630"/>
              <a:gd name="connsiteY115" fmla="*/ 86937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26630" h="606722">
                <a:moveTo>
                  <a:pt x="139184" y="367044"/>
                </a:moveTo>
                <a:cubicBezTo>
                  <a:pt x="120313" y="373887"/>
                  <a:pt x="103311" y="385884"/>
                  <a:pt x="90404" y="401702"/>
                </a:cubicBezTo>
                <a:cubicBezTo>
                  <a:pt x="74114" y="421609"/>
                  <a:pt x="65124" y="446848"/>
                  <a:pt x="65124" y="472708"/>
                </a:cubicBezTo>
                <a:lnTo>
                  <a:pt x="65124" y="570641"/>
                </a:lnTo>
                <a:lnTo>
                  <a:pt x="159034" y="570641"/>
                </a:lnTo>
                <a:cubicBezTo>
                  <a:pt x="156809" y="564687"/>
                  <a:pt x="155563" y="558289"/>
                  <a:pt x="155563" y="551535"/>
                </a:cubicBezTo>
                <a:cubicBezTo>
                  <a:pt x="155563" y="544781"/>
                  <a:pt x="156809" y="538382"/>
                  <a:pt x="159034" y="532428"/>
                </a:cubicBezTo>
                <a:lnTo>
                  <a:pt x="107495" y="532428"/>
                </a:lnTo>
                <a:lnTo>
                  <a:pt x="107495" y="462311"/>
                </a:lnTo>
                <a:lnTo>
                  <a:pt x="143546" y="462311"/>
                </a:lnTo>
                <a:lnTo>
                  <a:pt x="143546" y="496347"/>
                </a:lnTo>
                <a:lnTo>
                  <a:pt x="210841" y="496347"/>
                </a:lnTo>
                <a:lnTo>
                  <a:pt x="383084" y="496347"/>
                </a:lnTo>
                <a:lnTo>
                  <a:pt x="383084" y="462311"/>
                </a:lnTo>
                <a:lnTo>
                  <a:pt x="419135" y="462311"/>
                </a:lnTo>
                <a:lnTo>
                  <a:pt x="419135" y="532428"/>
                </a:lnTo>
                <a:lnTo>
                  <a:pt x="210841" y="532428"/>
                </a:lnTo>
                <a:cubicBezTo>
                  <a:pt x="200248" y="532428"/>
                  <a:pt x="191703" y="540959"/>
                  <a:pt x="191703" y="551535"/>
                </a:cubicBezTo>
                <a:cubicBezTo>
                  <a:pt x="191703" y="562110"/>
                  <a:pt x="200248" y="570641"/>
                  <a:pt x="210841" y="570641"/>
                </a:cubicBezTo>
                <a:lnTo>
                  <a:pt x="461417" y="570641"/>
                </a:lnTo>
                <a:lnTo>
                  <a:pt x="461506" y="570641"/>
                </a:lnTo>
                <a:lnTo>
                  <a:pt x="461506" y="472708"/>
                </a:lnTo>
                <a:cubicBezTo>
                  <a:pt x="461506" y="446848"/>
                  <a:pt x="452516" y="421609"/>
                  <a:pt x="436137" y="401702"/>
                </a:cubicBezTo>
                <a:cubicBezTo>
                  <a:pt x="423319" y="385884"/>
                  <a:pt x="406317" y="373887"/>
                  <a:pt x="387357" y="367044"/>
                </a:cubicBezTo>
                <a:cubicBezTo>
                  <a:pt x="369376" y="404902"/>
                  <a:pt x="335105" y="432095"/>
                  <a:pt x="294693" y="441516"/>
                </a:cubicBezTo>
                <a:cubicBezTo>
                  <a:pt x="294515" y="441516"/>
                  <a:pt x="294337" y="441604"/>
                  <a:pt x="294159" y="441604"/>
                </a:cubicBezTo>
                <a:cubicBezTo>
                  <a:pt x="293268" y="441871"/>
                  <a:pt x="292289" y="442049"/>
                  <a:pt x="291399" y="442226"/>
                </a:cubicBezTo>
                <a:cubicBezTo>
                  <a:pt x="290865" y="442315"/>
                  <a:pt x="290331" y="442404"/>
                  <a:pt x="289797" y="442582"/>
                </a:cubicBezTo>
                <a:cubicBezTo>
                  <a:pt x="288818" y="442760"/>
                  <a:pt x="287839" y="442937"/>
                  <a:pt x="286770" y="443115"/>
                </a:cubicBezTo>
                <a:cubicBezTo>
                  <a:pt x="285791" y="443293"/>
                  <a:pt x="284812" y="443471"/>
                  <a:pt x="283744" y="443560"/>
                </a:cubicBezTo>
                <a:cubicBezTo>
                  <a:pt x="283210" y="443648"/>
                  <a:pt x="282676" y="443737"/>
                  <a:pt x="282053" y="443826"/>
                </a:cubicBezTo>
                <a:cubicBezTo>
                  <a:pt x="281073" y="444004"/>
                  <a:pt x="280183" y="444093"/>
                  <a:pt x="279204" y="444182"/>
                </a:cubicBezTo>
                <a:cubicBezTo>
                  <a:pt x="278670" y="444270"/>
                  <a:pt x="278225" y="444270"/>
                  <a:pt x="277780" y="444359"/>
                </a:cubicBezTo>
                <a:cubicBezTo>
                  <a:pt x="276356" y="444537"/>
                  <a:pt x="274931" y="444626"/>
                  <a:pt x="273596" y="444715"/>
                </a:cubicBezTo>
                <a:cubicBezTo>
                  <a:pt x="273240" y="444804"/>
                  <a:pt x="272884" y="444804"/>
                  <a:pt x="272528" y="444804"/>
                </a:cubicBezTo>
                <a:cubicBezTo>
                  <a:pt x="271371" y="444893"/>
                  <a:pt x="270214" y="444981"/>
                  <a:pt x="269056" y="444981"/>
                </a:cubicBezTo>
                <a:cubicBezTo>
                  <a:pt x="268611" y="444981"/>
                  <a:pt x="268166" y="445070"/>
                  <a:pt x="267810" y="445070"/>
                </a:cubicBezTo>
                <a:cubicBezTo>
                  <a:pt x="266297" y="445070"/>
                  <a:pt x="264784" y="445159"/>
                  <a:pt x="263271" y="445159"/>
                </a:cubicBezTo>
                <a:cubicBezTo>
                  <a:pt x="261846" y="445159"/>
                  <a:pt x="260333" y="445070"/>
                  <a:pt x="258820" y="445070"/>
                </a:cubicBezTo>
                <a:cubicBezTo>
                  <a:pt x="258464" y="444981"/>
                  <a:pt x="258019" y="444981"/>
                  <a:pt x="257574" y="444981"/>
                </a:cubicBezTo>
                <a:cubicBezTo>
                  <a:pt x="256416" y="444981"/>
                  <a:pt x="255259" y="444893"/>
                  <a:pt x="254013" y="444804"/>
                </a:cubicBezTo>
                <a:cubicBezTo>
                  <a:pt x="253746" y="444804"/>
                  <a:pt x="253390" y="444804"/>
                  <a:pt x="253034" y="444715"/>
                </a:cubicBezTo>
                <a:cubicBezTo>
                  <a:pt x="251610" y="444626"/>
                  <a:pt x="250274" y="444537"/>
                  <a:pt x="248850" y="444359"/>
                </a:cubicBezTo>
                <a:cubicBezTo>
                  <a:pt x="248405" y="444270"/>
                  <a:pt x="247871" y="444270"/>
                  <a:pt x="247426" y="444182"/>
                </a:cubicBezTo>
                <a:cubicBezTo>
                  <a:pt x="246447" y="444093"/>
                  <a:pt x="245468" y="444004"/>
                  <a:pt x="244577" y="443826"/>
                </a:cubicBezTo>
                <a:cubicBezTo>
                  <a:pt x="243954" y="443737"/>
                  <a:pt x="243420" y="443648"/>
                  <a:pt x="242797" y="443560"/>
                </a:cubicBezTo>
                <a:cubicBezTo>
                  <a:pt x="241818" y="443471"/>
                  <a:pt x="240839" y="443293"/>
                  <a:pt x="239860" y="443115"/>
                </a:cubicBezTo>
                <a:cubicBezTo>
                  <a:pt x="238791" y="442937"/>
                  <a:pt x="237812" y="442760"/>
                  <a:pt x="236833" y="442582"/>
                </a:cubicBezTo>
                <a:cubicBezTo>
                  <a:pt x="236299" y="442404"/>
                  <a:pt x="235765" y="442315"/>
                  <a:pt x="235231" y="442226"/>
                </a:cubicBezTo>
                <a:cubicBezTo>
                  <a:pt x="234252" y="442049"/>
                  <a:pt x="233362" y="441871"/>
                  <a:pt x="232471" y="441604"/>
                </a:cubicBezTo>
                <a:cubicBezTo>
                  <a:pt x="232293" y="441604"/>
                  <a:pt x="232115" y="441516"/>
                  <a:pt x="231937" y="441516"/>
                </a:cubicBezTo>
                <a:cubicBezTo>
                  <a:pt x="191525" y="432095"/>
                  <a:pt x="157254" y="404902"/>
                  <a:pt x="139184" y="367044"/>
                </a:cubicBezTo>
                <a:close/>
                <a:moveTo>
                  <a:pt x="439552" y="244933"/>
                </a:moveTo>
                <a:lnTo>
                  <a:pt x="526630" y="244933"/>
                </a:lnTo>
                <a:lnTo>
                  <a:pt x="526630" y="280921"/>
                </a:lnTo>
                <a:lnTo>
                  <a:pt x="439552" y="280921"/>
                </a:lnTo>
                <a:close/>
                <a:moveTo>
                  <a:pt x="0" y="244933"/>
                </a:moveTo>
                <a:lnTo>
                  <a:pt x="87007" y="244933"/>
                </a:lnTo>
                <a:lnTo>
                  <a:pt x="87007" y="280921"/>
                </a:lnTo>
                <a:lnTo>
                  <a:pt x="0" y="280921"/>
                </a:lnTo>
                <a:close/>
                <a:moveTo>
                  <a:pt x="170161" y="223166"/>
                </a:moveTo>
                <a:cubicBezTo>
                  <a:pt x="164909" y="235341"/>
                  <a:pt x="161972" y="248760"/>
                  <a:pt x="161972" y="262890"/>
                </a:cubicBezTo>
                <a:lnTo>
                  <a:pt x="161972" y="307857"/>
                </a:lnTo>
                <a:cubicBezTo>
                  <a:pt x="161972" y="354958"/>
                  <a:pt x="194284" y="394593"/>
                  <a:pt x="237901" y="405879"/>
                </a:cubicBezTo>
                <a:cubicBezTo>
                  <a:pt x="237990" y="405879"/>
                  <a:pt x="237990" y="405879"/>
                  <a:pt x="238079" y="405879"/>
                </a:cubicBezTo>
                <a:cubicBezTo>
                  <a:pt x="241195" y="406679"/>
                  <a:pt x="244399" y="407390"/>
                  <a:pt x="247693" y="407834"/>
                </a:cubicBezTo>
                <a:cubicBezTo>
                  <a:pt x="247960" y="407923"/>
                  <a:pt x="248227" y="407923"/>
                  <a:pt x="248494" y="408012"/>
                </a:cubicBezTo>
                <a:cubicBezTo>
                  <a:pt x="249740" y="408190"/>
                  <a:pt x="250986" y="408368"/>
                  <a:pt x="252322" y="408456"/>
                </a:cubicBezTo>
                <a:cubicBezTo>
                  <a:pt x="252767" y="408545"/>
                  <a:pt x="253212" y="408545"/>
                  <a:pt x="253746" y="408634"/>
                </a:cubicBezTo>
                <a:cubicBezTo>
                  <a:pt x="254903" y="408723"/>
                  <a:pt x="255971" y="408812"/>
                  <a:pt x="257128" y="408901"/>
                </a:cubicBezTo>
                <a:cubicBezTo>
                  <a:pt x="257574" y="408901"/>
                  <a:pt x="258108" y="408901"/>
                  <a:pt x="258553" y="408990"/>
                </a:cubicBezTo>
                <a:cubicBezTo>
                  <a:pt x="260155" y="408990"/>
                  <a:pt x="261668" y="409079"/>
                  <a:pt x="263271" y="409079"/>
                </a:cubicBezTo>
                <a:cubicBezTo>
                  <a:pt x="264873" y="409079"/>
                  <a:pt x="266475" y="408990"/>
                  <a:pt x="268077" y="408990"/>
                </a:cubicBezTo>
                <a:cubicBezTo>
                  <a:pt x="268522" y="408901"/>
                  <a:pt x="268967" y="408901"/>
                  <a:pt x="269502" y="408901"/>
                </a:cubicBezTo>
                <a:cubicBezTo>
                  <a:pt x="270570" y="408812"/>
                  <a:pt x="271727" y="408723"/>
                  <a:pt x="272884" y="408634"/>
                </a:cubicBezTo>
                <a:cubicBezTo>
                  <a:pt x="273329" y="408545"/>
                  <a:pt x="273863" y="408545"/>
                  <a:pt x="274308" y="408456"/>
                </a:cubicBezTo>
                <a:cubicBezTo>
                  <a:pt x="275555" y="408368"/>
                  <a:pt x="276890" y="408190"/>
                  <a:pt x="278136" y="408012"/>
                </a:cubicBezTo>
                <a:cubicBezTo>
                  <a:pt x="278403" y="407923"/>
                  <a:pt x="278670" y="407923"/>
                  <a:pt x="278937" y="407834"/>
                </a:cubicBezTo>
                <a:cubicBezTo>
                  <a:pt x="282142" y="407390"/>
                  <a:pt x="285435" y="406679"/>
                  <a:pt x="288551" y="405879"/>
                </a:cubicBezTo>
                <a:cubicBezTo>
                  <a:pt x="288551" y="405879"/>
                  <a:pt x="288640" y="405879"/>
                  <a:pt x="288640" y="405879"/>
                </a:cubicBezTo>
                <a:cubicBezTo>
                  <a:pt x="332346" y="394593"/>
                  <a:pt x="364658" y="354958"/>
                  <a:pt x="364658" y="307857"/>
                </a:cubicBezTo>
                <a:lnTo>
                  <a:pt x="364658" y="262890"/>
                </a:lnTo>
                <a:cubicBezTo>
                  <a:pt x="364658" y="248760"/>
                  <a:pt x="361721" y="235341"/>
                  <a:pt x="356469" y="223166"/>
                </a:cubicBezTo>
                <a:cubicBezTo>
                  <a:pt x="330922" y="245649"/>
                  <a:pt x="298075" y="258180"/>
                  <a:pt x="263271" y="258180"/>
                </a:cubicBezTo>
                <a:cubicBezTo>
                  <a:pt x="228466" y="258180"/>
                  <a:pt x="195708" y="245649"/>
                  <a:pt x="170161" y="223166"/>
                </a:cubicBezTo>
                <a:close/>
                <a:moveTo>
                  <a:pt x="263271" y="161758"/>
                </a:moveTo>
                <a:cubicBezTo>
                  <a:pt x="234697" y="161758"/>
                  <a:pt x="208794" y="173666"/>
                  <a:pt x="190368" y="192773"/>
                </a:cubicBezTo>
                <a:cubicBezTo>
                  <a:pt x="209862" y="211524"/>
                  <a:pt x="235765" y="222099"/>
                  <a:pt x="263271" y="222099"/>
                </a:cubicBezTo>
                <a:cubicBezTo>
                  <a:pt x="290865" y="222099"/>
                  <a:pt x="316768" y="211524"/>
                  <a:pt x="336263" y="192773"/>
                </a:cubicBezTo>
                <a:cubicBezTo>
                  <a:pt x="317747" y="173666"/>
                  <a:pt x="291933" y="161758"/>
                  <a:pt x="263271" y="161758"/>
                </a:cubicBezTo>
                <a:close/>
                <a:moveTo>
                  <a:pt x="263271" y="125677"/>
                </a:moveTo>
                <a:cubicBezTo>
                  <a:pt x="339111" y="125677"/>
                  <a:pt x="400798" y="187263"/>
                  <a:pt x="400798" y="262890"/>
                </a:cubicBezTo>
                <a:lnTo>
                  <a:pt x="400798" y="307857"/>
                </a:lnTo>
                <a:cubicBezTo>
                  <a:pt x="400798" y="316389"/>
                  <a:pt x="399997" y="324654"/>
                  <a:pt x="398484" y="332652"/>
                </a:cubicBezTo>
                <a:cubicBezTo>
                  <a:pt x="424031" y="341716"/>
                  <a:pt x="446908" y="357713"/>
                  <a:pt x="464177" y="378863"/>
                </a:cubicBezTo>
                <a:cubicBezTo>
                  <a:pt x="485718" y="405257"/>
                  <a:pt x="497557" y="438583"/>
                  <a:pt x="497557" y="472708"/>
                </a:cubicBezTo>
                <a:lnTo>
                  <a:pt x="497557" y="606722"/>
                </a:lnTo>
                <a:lnTo>
                  <a:pt x="29073" y="606722"/>
                </a:lnTo>
                <a:lnTo>
                  <a:pt x="29073" y="472708"/>
                </a:lnTo>
                <a:cubicBezTo>
                  <a:pt x="29073" y="438583"/>
                  <a:pt x="40912" y="405257"/>
                  <a:pt x="62453" y="378863"/>
                </a:cubicBezTo>
                <a:cubicBezTo>
                  <a:pt x="79722" y="357713"/>
                  <a:pt x="102599" y="341716"/>
                  <a:pt x="128057" y="332652"/>
                </a:cubicBezTo>
                <a:cubicBezTo>
                  <a:pt x="126633" y="324654"/>
                  <a:pt x="125832" y="316389"/>
                  <a:pt x="125832" y="307857"/>
                </a:cubicBezTo>
                <a:lnTo>
                  <a:pt x="125832" y="262890"/>
                </a:lnTo>
                <a:cubicBezTo>
                  <a:pt x="125832" y="187263"/>
                  <a:pt x="187519" y="125677"/>
                  <a:pt x="263271" y="125677"/>
                </a:cubicBezTo>
                <a:close/>
                <a:moveTo>
                  <a:pt x="436739" y="64285"/>
                </a:moveTo>
                <a:lnTo>
                  <a:pt x="462204" y="89776"/>
                </a:lnTo>
                <a:lnTo>
                  <a:pt x="400680" y="151151"/>
                </a:lnTo>
                <a:lnTo>
                  <a:pt x="375126" y="125660"/>
                </a:lnTo>
                <a:close/>
                <a:moveTo>
                  <a:pt x="89889" y="64285"/>
                </a:moveTo>
                <a:lnTo>
                  <a:pt x="151363" y="125660"/>
                </a:lnTo>
                <a:lnTo>
                  <a:pt x="125830" y="151151"/>
                </a:lnTo>
                <a:lnTo>
                  <a:pt x="64356" y="89776"/>
                </a:lnTo>
                <a:close/>
                <a:moveTo>
                  <a:pt x="245286" y="0"/>
                </a:moveTo>
                <a:lnTo>
                  <a:pt x="281345" y="0"/>
                </a:lnTo>
                <a:lnTo>
                  <a:pt x="281345" y="86937"/>
                </a:lnTo>
                <a:lnTo>
                  <a:pt x="245286" y="86937"/>
                </a:lnTo>
                <a:close/>
              </a:path>
            </a:pathLst>
          </a:custGeom>
          <a:solidFill>
            <a:srgbClr val="D9793F"/>
          </a:solidFill>
          <a:ln>
            <a:noFill/>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485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P spid="2" grpId="0"/>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661535"/>
          </a:xfrm>
          <a:prstGeom prst="rect">
            <a:avLst/>
          </a:prstGeom>
          <a:noFill/>
        </p:spPr>
        <p:txBody>
          <a:bodyPr wrap="square" rtlCol="0">
            <a:spAutoFit/>
          </a:bodyPr>
          <a:lstStyle/>
          <a:p>
            <a:pPr lvl="0" algn="just">
              <a:lnSpc>
                <a:spcPct val="150000"/>
              </a:lnSpc>
            </a:pP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（二）使用权</a:t>
            </a:r>
          </a:p>
          <a:p>
            <a:pPr lvl="0" algn="just">
              <a:lnSpc>
                <a:spcPct val="150000"/>
              </a:lnSpc>
            </a:pPr>
            <a:r>
              <a:rPr lang="en-US" alt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作为专利权内容的“使用权”包括对专利产品的使用权和对专利方法的使用权。</a:t>
            </a:r>
          </a:p>
          <a:p>
            <a:pPr lvl="0" algn="just">
              <a:lnSpc>
                <a:spcPct val="150000"/>
              </a:lnSpc>
            </a:pP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就</a:t>
            </a:r>
            <a:r>
              <a:rPr lang="zh-CN"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专利产品</a:t>
            </a: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的使用而言，专利法中的产品首先应当是与专利产品相同的产品；对于类似产品，构成使用的条件同前面关于“制造”的条件相同。其次，使用产品的目的一般应当同专利产品所声称的目的相同。</a:t>
            </a:r>
          </a:p>
          <a:p>
            <a:pPr lvl="0" algn="just">
              <a:lnSpc>
                <a:spcPct val="150000"/>
              </a:lnSpc>
            </a:pP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中关于产品的使用还包括对于依照专利方法直接获得的产品的使用。此时，使用的概念同前述专利产品的使用并无区别。只是使用行为所针对的对象是依照专利方法直接获得的产品，即该产品是使用专利方法的结果。</a:t>
            </a:r>
          </a:p>
          <a:p>
            <a:pPr lvl="0" algn="just">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2999740"/>
          </a:xfrm>
          <a:prstGeom prst="rect">
            <a:avLst/>
          </a:prstGeom>
          <a:noFill/>
        </p:spPr>
        <p:txBody>
          <a:bodyPr wrap="square" rtlCol="0">
            <a:spAutoFit/>
          </a:bodyPr>
          <a:lstStyle/>
          <a:p>
            <a:pPr>
              <a:lnSpc>
                <a:spcPct val="150000"/>
              </a:lnSpc>
            </a:pPr>
            <a:r>
              <a:rPr lang="zh-CN" sz="2400" dirty="0">
                <a:latin typeface="黑体" panose="02010609060101010101" pitchFamily="49" charset="-122"/>
                <a:ea typeface="黑体" panose="02010609060101010101" pitchFamily="49" charset="-122"/>
                <a:cs typeface="宋体" panose="02010600030101010101" pitchFamily="2" charset="-122"/>
                <a:sym typeface="+mn-ea"/>
              </a:rPr>
              <a:t>（二）使用权</a:t>
            </a:r>
          </a:p>
          <a:p>
            <a:pPr>
              <a:lnSpc>
                <a:spcPct val="150000"/>
              </a:lnSpc>
            </a:pPr>
            <a:r>
              <a:rPr lang="en-US" altLang="zh-CN" sz="2400" dirty="0">
                <a:latin typeface="黑体" panose="02010609060101010101" pitchFamily="49" charset="-122"/>
                <a:ea typeface="黑体" panose="02010609060101010101" pitchFamily="49" charset="-122"/>
                <a:cs typeface="宋体" panose="02010600030101010101" pitchFamily="2" charset="-122"/>
                <a:sym typeface="+mn-ea"/>
              </a:rPr>
              <a:t>    </a:t>
            </a:r>
            <a:r>
              <a:rPr lang="zh-CN" sz="2400" dirty="0">
                <a:latin typeface="黑体" panose="02010609060101010101" pitchFamily="49" charset="-122"/>
                <a:ea typeface="黑体" panose="02010609060101010101" pitchFamily="49" charset="-122"/>
                <a:cs typeface="宋体" panose="02010600030101010101" pitchFamily="2" charset="-122"/>
                <a:sym typeface="+mn-ea"/>
              </a:rPr>
              <a:t>作为专利权内容的“使用权”包括对专利产品的使用权和对专利方法的使用权。</a:t>
            </a:r>
          </a:p>
          <a:p>
            <a:pPr>
              <a:lnSpc>
                <a:spcPct val="150000"/>
              </a:lnSpc>
            </a:pPr>
            <a:r>
              <a:rPr lang="zh-CN"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 </a:t>
            </a:r>
            <a:r>
              <a:rPr lang="zh-CN" dirty="0">
                <a:latin typeface="黑体" panose="02010609060101010101" pitchFamily="49" charset="-122"/>
                <a:ea typeface="黑体" panose="02010609060101010101" pitchFamily="49" charset="-122"/>
                <a:cs typeface="宋体" panose="02010600030101010101" pitchFamily="2" charset="-122"/>
                <a:sym typeface="+mn-ea"/>
              </a:rPr>
              <a:t>关于</a:t>
            </a:r>
            <a:r>
              <a:rPr lang="zh-CN"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专利方法</a:t>
            </a:r>
            <a:r>
              <a:rPr lang="zh-CN" dirty="0">
                <a:latin typeface="黑体" panose="02010609060101010101" pitchFamily="49" charset="-122"/>
                <a:ea typeface="黑体" panose="02010609060101010101" pitchFamily="49" charset="-122"/>
                <a:cs typeface="宋体" panose="02010600030101010101" pitchFamily="2" charset="-122"/>
                <a:sym typeface="+mn-ea"/>
              </a:rPr>
              <a:t>的使用，一般是指就相同的方法为实现专利所称的目的和效果的使用。同样的方法有时可以用于实现完全不同的目的。方法专利的效力只能及于相同目的的使用行为。这一点同产品专利的使用是一致的。</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sp>
        <p:nvSpPr>
          <p:cNvPr id="100" name="文本框 99"/>
          <p:cNvSpPr txBox="1"/>
          <p:nvPr/>
        </p:nvSpPr>
        <p:spPr>
          <a:xfrm>
            <a:off x="3308350" y="4753610"/>
            <a:ext cx="8404860" cy="1273875"/>
          </a:xfrm>
          <a:prstGeom prst="rect">
            <a:avLst/>
          </a:prstGeom>
          <a:noFill/>
          <a:ln w="9525">
            <a:noFill/>
          </a:ln>
        </p:spPr>
        <p:txBody>
          <a:bodyPr wrap="square">
            <a:spAutoFit/>
          </a:bodyPr>
          <a:lstStyle/>
          <a:p>
            <a:pPr indent="304800" fontAlgn="auto">
              <a:lnSpc>
                <a:spcPct val="150000"/>
              </a:lnSpc>
            </a:pPr>
            <a:r>
              <a:rPr lang="en-US" altLang="zh-CN" sz="1800" b="0" dirty="0">
                <a:latin typeface="黑体" panose="02010609060101010101" pitchFamily="49" charset="-122"/>
                <a:ea typeface="黑体" panose="02010609060101010101" pitchFamily="49" charset="-122"/>
                <a:cs typeface="宋体" panose="02010600030101010101" pitchFamily="2" charset="-122"/>
              </a:rPr>
              <a:t> </a:t>
            </a:r>
            <a:r>
              <a:rPr lang="zh-CN" sz="1800" b="0" dirty="0">
                <a:latin typeface="黑体" panose="02010609060101010101" pitchFamily="49" charset="-122"/>
                <a:ea typeface="黑体" panose="02010609060101010101" pitchFamily="49" charset="-122"/>
                <a:cs typeface="宋体" panose="02010600030101010101" pitchFamily="2" charset="-122"/>
              </a:rPr>
              <a:t>但是，对于使用目的的判断并</a:t>
            </a:r>
            <a:r>
              <a:rPr lang="zh-CN" sz="1800" b="0" dirty="0">
                <a:solidFill>
                  <a:srgbClr val="FF0000"/>
                </a:solidFill>
                <a:latin typeface="黑体" panose="02010609060101010101" pitchFamily="49" charset="-122"/>
                <a:ea typeface="黑体" panose="02010609060101010101" pitchFamily="49" charset="-122"/>
                <a:cs typeface="宋体" panose="02010600030101010101" pitchFamily="2" charset="-122"/>
              </a:rPr>
              <a:t>不以行为人的主观过错</a:t>
            </a:r>
            <a:r>
              <a:rPr lang="zh-CN" sz="1800" b="0" dirty="0">
                <a:latin typeface="黑体" panose="02010609060101010101" pitchFamily="49" charset="-122"/>
                <a:ea typeface="黑体" panose="02010609060101010101" pitchFamily="49" charset="-122"/>
                <a:cs typeface="宋体" panose="02010600030101010101" pitchFamily="2" charset="-122"/>
              </a:rPr>
              <a:t>为前提。换言之，认定使用并不取决于实施人的主观心理状态。即便实施人并非刻意追求专利本身的目的，但只要在客观上产生了专利技术所希望达到的目的，则仍然属于专利法上的使用。</a:t>
            </a:r>
            <a:endParaRPr lang="zh-CN" dirty="0">
              <a:latin typeface="黑体" panose="02010609060101010101" pitchFamily="49" charset="-122"/>
              <a:ea typeface="黑体" panose="02010609060101010101" pitchFamily="49"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2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7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2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blinds(horizontal)">
                                      <p:cBhvr>
                                        <p:cTn id="24"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p:bldP spid="7" grpId="0"/>
      <p:bldP spid="10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108817"/>
          </a:xfrm>
          <a:prstGeom prst="rect">
            <a:avLst/>
          </a:prstGeom>
          <a:noFill/>
        </p:spPr>
        <p:txBody>
          <a:bodyPr wrap="square" rtlCol="0">
            <a:spAutoFit/>
          </a:bodyPr>
          <a:lstStyle/>
          <a:p>
            <a:pPr lvl="0">
              <a:lnSpc>
                <a:spcPct val="150000"/>
              </a:lnSpc>
            </a:pPr>
            <a:r>
              <a:rPr lang="zh-CN" sz="24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（三）销售权</a:t>
            </a:r>
          </a:p>
          <a:p>
            <a:pPr lvl="0">
              <a:lnSpc>
                <a:spcPct val="150000"/>
              </a:lnSpc>
            </a:pPr>
            <a:r>
              <a:rPr lang="en-US" alt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销售行为所针对的对象是产品。一般而言，销售是指专利产品的所有权从一方当事人有偿转移到另一方当事人的行为。在专利法上，销售并不区分批发或者零售，只要满足前述定义即构成销售。</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值得注意的是，我国专利法上仅仅规定了销售，而没有规定其他可能导致专利产品归属状态发生变动的情形。例如，赠与可能导致专利产品所有权的转移，租赁或者出借也可能导致产品占有权的变化。未经许可持有专利产品在特定条件下也可能构成专利权禁止的状态。例如，持有专利产品的目的是为了销售或出租等。这些行为在我国专利法中尚未予以明确。</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7241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3139321"/>
          </a:xfrm>
          <a:prstGeom prst="rect">
            <a:avLst/>
          </a:prstGeom>
          <a:noFill/>
        </p:spPr>
        <p:txBody>
          <a:bodyPr wrap="square" rtlCol="0">
            <a:spAutoFit/>
          </a:bodyPr>
          <a:lstStyle/>
          <a:p>
            <a:pPr lvl="0">
              <a:lnSpc>
                <a:spcPct val="150000"/>
              </a:lnSpc>
            </a:pP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（四）许诺销售权</a:t>
            </a:r>
          </a:p>
          <a:p>
            <a:pPr lvl="0">
              <a:lnSpc>
                <a:spcPct val="150000"/>
              </a:lnSpc>
            </a:pPr>
            <a:r>
              <a:rPr lang="en-US" alt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专利法上的许诺销售，是指明确表示愿意销售专利产品的意思表示。前述介绍了销售行为，但从行为的顺序看，许诺销售应当发生在销售行为之前。</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当有人未经专利权人许可对外宣称销售专利产品时，如果这些产品并非专利权人自己制造或者许可他人制造的，则专利权人可以凭借许诺销售权禁止其行为。从专利权的各项内容看，许诺销售应当是销售行为的准备。权利人如果能够禁止许诺销售行为，即可避免后续的侵权行为给自己造成损失。</a:t>
            </a: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8384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sym typeface="+mn-ea"/>
              </a:rPr>
              <a:t>专利权的内容</a:t>
            </a:r>
            <a:endParaRPr lang="zh-CN" altLang="en-US" b="1" dirty="0">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08350" y="1753870"/>
            <a:ext cx="8625205" cy="4016484"/>
          </a:xfrm>
          <a:prstGeom prst="rect">
            <a:avLst/>
          </a:prstGeom>
          <a:noFill/>
        </p:spPr>
        <p:txBody>
          <a:bodyPr wrap="square" rtlCol="0">
            <a:spAutoFit/>
          </a:bodyPr>
          <a:lstStyle/>
          <a:p>
            <a:pPr lvl="0">
              <a:lnSpc>
                <a:spcPct val="150000"/>
              </a:lnSpc>
            </a:pP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（五）进口权</a:t>
            </a:r>
          </a:p>
          <a:p>
            <a:pPr lvl="0">
              <a:lnSpc>
                <a:spcPct val="150000"/>
              </a:lnSpc>
            </a:pPr>
            <a:r>
              <a:rPr lang="en-US" alt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    </a:t>
            </a:r>
            <a:r>
              <a:rPr lang="zh-CN" sz="2000" dirty="0">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所谓进口，是指将专利产品从专利权效力范围之外的领域输入专利权有效地域的行为。该进口行为不一定跨越国境，只需跨越不同的法域即可，即跨越不同法律制度所统辖的地域。</a:t>
            </a:r>
          </a:p>
          <a:p>
            <a:pPr lvl="0">
              <a:lnSpc>
                <a:spcPct val="150000"/>
              </a:lnSpc>
            </a:pP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lang="en-US"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 </a:t>
            </a:r>
            <a:r>
              <a:rPr dirty="0">
                <a:solidFill>
                  <a:schemeClr val="tx1">
                    <a:lumMod val="65000"/>
                    <a:lumOff val="35000"/>
                  </a:schemeClr>
                </a:solidFill>
                <a:latin typeface="黑体" panose="02010609060101010101" pitchFamily="49" charset="-122"/>
                <a:ea typeface="黑体" panose="02010609060101010101" pitchFamily="49" charset="-122"/>
                <a:cs typeface="宋体" panose="02010600030101010101" pitchFamily="2" charset="-122"/>
                <a:sym typeface="+mn-ea"/>
              </a:rPr>
              <a:t>在涉及专利产品进口的问题中，最具争议的是平行进口问题。所谓平行进口是指权利人分别在不同的法域对同样技术拥有专利，在与专利权人没有任何协议的情况下，将专利权人在一个法域生产或制造的合法产品进口到另一个法域的行为。由于两项专利分别由同一人在不同的法域申请，故在现行制度层面上无法简单地认定平行进口是或者不是侵害专利权的行为。</a:t>
            </a:r>
            <a:r>
              <a:rPr lang="zh-CN" alt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我国《专利法》第</a:t>
            </a:r>
            <a:r>
              <a:rPr 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75</a:t>
            </a:r>
            <a:r>
              <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条第1项</a:t>
            </a:r>
            <a:r>
              <a:rPr lang="zh-CN" altLang="en-US"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rPr>
              <a:t>）</a:t>
            </a:r>
            <a:endParaRPr dirty="0">
              <a:solidFill>
                <a:srgbClr val="FF0000"/>
              </a:solidFill>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836211" y="1232029"/>
            <a:ext cx="10876817" cy="521970"/>
          </a:xfrm>
          <a:prstGeom prst="rect">
            <a:avLst/>
          </a:prstGeom>
        </p:spPr>
        <p:txBody>
          <a:bodyPr wrap="square">
            <a:spAutoFit/>
          </a:bodyPr>
          <a:lstStyle/>
          <a:p>
            <a:pPr algn="l"/>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一、发明与实用新型专利权的内容</a:t>
            </a:r>
          </a:p>
        </p:txBody>
      </p:sp>
      <p:sp>
        <p:nvSpPr>
          <p:cNvPr id="8" name="文本框 7"/>
          <p:cNvSpPr txBox="1"/>
          <p:nvPr/>
        </p:nvSpPr>
        <p:spPr>
          <a:xfrm>
            <a:off x="129492" y="265770"/>
            <a:ext cx="1112805" cy="461665"/>
          </a:xfrm>
          <a:prstGeom prst="rect">
            <a:avLst/>
          </a:prstGeom>
          <a:noFill/>
        </p:spPr>
        <p:txBody>
          <a:bodyPr wrap="none" rtlCol="0">
            <a:spAutoFit/>
          </a:bodyPr>
          <a:lstStyle/>
          <a:p>
            <a:r>
              <a:rPr lang="zh-CN" altLang="en-US" sz="2400" b="1" dirty="0">
                <a:solidFill>
                  <a:srgbClr val="FA7D00"/>
                </a:solidFill>
                <a:latin typeface="黑体" panose="02010609060101010101" pitchFamily="49" charset="-122"/>
                <a:ea typeface="黑体" panose="02010609060101010101" pitchFamily="49" charset="-122"/>
              </a:rPr>
              <a:t>第一节</a:t>
            </a:r>
          </a:p>
        </p:txBody>
      </p:sp>
      <p:pic>
        <p:nvPicPr>
          <p:cNvPr id="9"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040" y="2772410"/>
            <a:ext cx="3374390" cy="22498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22.xml><?xml version="1.0" encoding="utf-8"?>
<p:tagLst xmlns:a="http://schemas.openxmlformats.org/drawingml/2006/main" xmlns:r="http://schemas.openxmlformats.org/officeDocument/2006/relationships" xmlns:p="http://schemas.openxmlformats.org/presentationml/2006/main">
  <p:tag name="PA" val="v3.2.0"/>
</p:tagLst>
</file>

<file path=ppt/tags/tag23.xml><?xml version="1.0" encoding="utf-8"?>
<p:tagLst xmlns:a="http://schemas.openxmlformats.org/drawingml/2006/main" xmlns:r="http://schemas.openxmlformats.org/officeDocument/2006/relationships" xmlns:p="http://schemas.openxmlformats.org/presentationml/2006/main">
  <p:tag name="PA" val="v3.2.0"/>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PA" val="v3.2.0"/>
</p:tagLst>
</file>

<file path=ppt/tags/tag29.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32.xml><?xml version="1.0" encoding="utf-8"?>
<p:tagLst xmlns:a="http://schemas.openxmlformats.org/drawingml/2006/main" xmlns:r="http://schemas.openxmlformats.org/officeDocument/2006/relationships" xmlns:p="http://schemas.openxmlformats.org/presentationml/2006/main">
  <p:tag name="PA" val="v3.2.0"/>
</p:tagLst>
</file>

<file path=ppt/tags/tag33.xml><?xml version="1.0" encoding="utf-8"?>
<p:tagLst xmlns:a="http://schemas.openxmlformats.org/drawingml/2006/main" xmlns:r="http://schemas.openxmlformats.org/officeDocument/2006/relationships" xmlns:p="http://schemas.openxmlformats.org/presentationml/2006/main">
  <p:tag name="PA" val="v3.2.0"/>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38.xml><?xml version="1.0" encoding="utf-8"?>
<p:tagLst xmlns:a="http://schemas.openxmlformats.org/drawingml/2006/main" xmlns:r="http://schemas.openxmlformats.org/officeDocument/2006/relationships" xmlns:p="http://schemas.openxmlformats.org/presentationml/2006/main">
  <p:tag name="PA" val="v3.2.0"/>
</p:tagLst>
</file>

<file path=ppt/tags/tag39.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40.xml><?xml version="1.0" encoding="utf-8"?>
<p:tagLst xmlns:a="http://schemas.openxmlformats.org/drawingml/2006/main" xmlns:r="http://schemas.openxmlformats.org/officeDocument/2006/relationships" xmlns:p="http://schemas.openxmlformats.org/presentationml/2006/main">
  <p:tag name="PA" val="v3.2.0"/>
</p:tagLst>
</file>

<file path=ppt/tags/tag41.xml><?xml version="1.0" encoding="utf-8"?>
<p:tagLst xmlns:a="http://schemas.openxmlformats.org/drawingml/2006/main" xmlns:r="http://schemas.openxmlformats.org/officeDocument/2006/relationships" xmlns:p="http://schemas.openxmlformats.org/presentationml/2006/main">
  <p:tag name="PA" val="v3.2.0"/>
</p:tagLst>
</file>

<file path=ppt/tags/tag42.xml><?xml version="1.0" encoding="utf-8"?>
<p:tagLst xmlns:a="http://schemas.openxmlformats.org/drawingml/2006/main" xmlns:r="http://schemas.openxmlformats.org/officeDocument/2006/relationships" xmlns:p="http://schemas.openxmlformats.org/presentationml/2006/main">
  <p:tag name="PA" val="v3.2.0"/>
</p:tagLst>
</file>

<file path=ppt/tags/tag43.xml><?xml version="1.0" encoding="utf-8"?>
<p:tagLst xmlns:a="http://schemas.openxmlformats.org/drawingml/2006/main" xmlns:r="http://schemas.openxmlformats.org/officeDocument/2006/relationships" xmlns:p="http://schemas.openxmlformats.org/presentationml/2006/main">
  <p:tag name="PA" val="v3.2.0"/>
</p:tagLst>
</file>

<file path=ppt/tags/tag44.xml><?xml version="1.0" encoding="utf-8"?>
<p:tagLst xmlns:a="http://schemas.openxmlformats.org/drawingml/2006/main" xmlns:r="http://schemas.openxmlformats.org/officeDocument/2006/relationships" xmlns:p="http://schemas.openxmlformats.org/presentationml/2006/main">
  <p:tag name="PA" val="v3.2.0"/>
</p:tagLst>
</file>

<file path=ppt/tags/tag45.xml><?xml version="1.0" encoding="utf-8"?>
<p:tagLst xmlns:a="http://schemas.openxmlformats.org/drawingml/2006/main" xmlns:r="http://schemas.openxmlformats.org/officeDocument/2006/relationships" xmlns:p="http://schemas.openxmlformats.org/presentationml/2006/main">
  <p:tag name="PA" val="v3.2.0"/>
</p:tagLst>
</file>

<file path=ppt/tags/tag46.xml><?xml version="1.0" encoding="utf-8"?>
<p:tagLst xmlns:a="http://schemas.openxmlformats.org/drawingml/2006/main" xmlns:r="http://schemas.openxmlformats.org/officeDocument/2006/relationships" xmlns:p="http://schemas.openxmlformats.org/presentationml/2006/main">
  <p:tag name="PA" val="v3.2.0"/>
</p:tagLst>
</file>

<file path=ppt/tags/tag47.xml><?xml version="1.0" encoding="utf-8"?>
<p:tagLst xmlns:a="http://schemas.openxmlformats.org/drawingml/2006/main" xmlns:r="http://schemas.openxmlformats.org/officeDocument/2006/relationships" xmlns:p="http://schemas.openxmlformats.org/presentationml/2006/main">
  <p:tag name="PA" val="v3.2.0"/>
</p:tagLst>
</file>

<file path=ppt/tags/tag48.xml><?xml version="1.0" encoding="utf-8"?>
<p:tagLst xmlns:a="http://schemas.openxmlformats.org/drawingml/2006/main" xmlns:r="http://schemas.openxmlformats.org/officeDocument/2006/relationships" xmlns:p="http://schemas.openxmlformats.org/presentationml/2006/main">
  <p:tag name="PA" val="v3.2.0"/>
</p:tagLst>
</file>

<file path=ppt/tags/tag49.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50.xml><?xml version="1.0" encoding="utf-8"?>
<p:tagLst xmlns:a="http://schemas.openxmlformats.org/drawingml/2006/main" xmlns:r="http://schemas.openxmlformats.org/officeDocument/2006/relationships" xmlns:p="http://schemas.openxmlformats.org/presentationml/2006/main">
  <p:tag name="PA" val="v3.2.0"/>
</p:tagLst>
</file>

<file path=ppt/tags/tag51.xml><?xml version="1.0" encoding="utf-8"?>
<p:tagLst xmlns:a="http://schemas.openxmlformats.org/drawingml/2006/main" xmlns:r="http://schemas.openxmlformats.org/officeDocument/2006/relationships" xmlns:p="http://schemas.openxmlformats.org/presentationml/2006/main">
  <p:tag name="PA" val="v3.2.0"/>
</p:tagLst>
</file>

<file path=ppt/tags/tag52.xml><?xml version="1.0" encoding="utf-8"?>
<p:tagLst xmlns:a="http://schemas.openxmlformats.org/drawingml/2006/main" xmlns:r="http://schemas.openxmlformats.org/officeDocument/2006/relationships" xmlns:p="http://schemas.openxmlformats.org/presentationml/2006/main">
  <p:tag name="PA" val="v3.2.0"/>
</p:tagLst>
</file>

<file path=ppt/tags/tag53.xml><?xml version="1.0" encoding="utf-8"?>
<p:tagLst xmlns:a="http://schemas.openxmlformats.org/drawingml/2006/main" xmlns:r="http://schemas.openxmlformats.org/officeDocument/2006/relationships" xmlns:p="http://schemas.openxmlformats.org/presentationml/2006/main">
  <p:tag name="PA" val="v3.2.0"/>
</p:tagLst>
</file>

<file path=ppt/tags/tag54.xml><?xml version="1.0" encoding="utf-8"?>
<p:tagLst xmlns:a="http://schemas.openxmlformats.org/drawingml/2006/main" xmlns:r="http://schemas.openxmlformats.org/officeDocument/2006/relationships" xmlns:p="http://schemas.openxmlformats.org/presentationml/2006/main">
  <p:tag name="PA" val="v3.2.0"/>
</p:tagLst>
</file>

<file path=ppt/tags/tag55.xml><?xml version="1.0" encoding="utf-8"?>
<p:tagLst xmlns:a="http://schemas.openxmlformats.org/drawingml/2006/main" xmlns:r="http://schemas.openxmlformats.org/officeDocument/2006/relationships" xmlns:p="http://schemas.openxmlformats.org/presentationml/2006/main">
  <p:tag name="PA" val="v3.2.0"/>
</p:tagLst>
</file>

<file path=ppt/tags/tag56.xml><?xml version="1.0" encoding="utf-8"?>
<p:tagLst xmlns:a="http://schemas.openxmlformats.org/drawingml/2006/main" xmlns:r="http://schemas.openxmlformats.org/officeDocument/2006/relationships" xmlns:p="http://schemas.openxmlformats.org/presentationml/2006/main">
  <p:tag name="PA" val="v3.2.0"/>
</p:tagLst>
</file>

<file path=ppt/tags/tag57.xml><?xml version="1.0" encoding="utf-8"?>
<p:tagLst xmlns:a="http://schemas.openxmlformats.org/drawingml/2006/main" xmlns:r="http://schemas.openxmlformats.org/officeDocument/2006/relationships" xmlns:p="http://schemas.openxmlformats.org/presentationml/2006/main">
  <p:tag name="PA" val="v3.2.0"/>
</p:tagLst>
</file>

<file path=ppt/tags/tag58.xml><?xml version="1.0" encoding="utf-8"?>
<p:tagLst xmlns:a="http://schemas.openxmlformats.org/drawingml/2006/main" xmlns:r="http://schemas.openxmlformats.org/officeDocument/2006/relationships" xmlns:p="http://schemas.openxmlformats.org/presentationml/2006/main">
  <p:tag name="PA" val="v3.2.0"/>
</p:tagLst>
</file>

<file path=ppt/tags/tag59.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60.xml><?xml version="1.0" encoding="utf-8"?>
<p:tagLst xmlns:a="http://schemas.openxmlformats.org/drawingml/2006/main" xmlns:r="http://schemas.openxmlformats.org/officeDocument/2006/relationships" xmlns:p="http://schemas.openxmlformats.org/presentationml/2006/main">
  <p:tag name="PA" val="v3.2.0"/>
</p:tagLst>
</file>

<file path=ppt/tags/tag61.xml><?xml version="1.0" encoding="utf-8"?>
<p:tagLst xmlns:a="http://schemas.openxmlformats.org/drawingml/2006/main" xmlns:r="http://schemas.openxmlformats.org/officeDocument/2006/relationships" xmlns:p="http://schemas.openxmlformats.org/presentationml/2006/main">
  <p:tag name="PA" val="v3.2.0"/>
</p:tagLst>
</file>

<file path=ppt/tags/tag62.xml><?xml version="1.0" encoding="utf-8"?>
<p:tagLst xmlns:a="http://schemas.openxmlformats.org/drawingml/2006/main" xmlns:r="http://schemas.openxmlformats.org/officeDocument/2006/relationships" xmlns:p="http://schemas.openxmlformats.org/presentationml/2006/main">
  <p:tag name="PA" val="v3.2.0"/>
</p:tagLst>
</file>

<file path=ppt/tags/tag63.xml><?xml version="1.0" encoding="utf-8"?>
<p:tagLst xmlns:a="http://schemas.openxmlformats.org/drawingml/2006/main" xmlns:r="http://schemas.openxmlformats.org/officeDocument/2006/relationships" xmlns:p="http://schemas.openxmlformats.org/presentationml/2006/main">
  <p:tag name="PA" val="v3.2.0"/>
</p:tagLst>
</file>

<file path=ppt/tags/tag64.xml><?xml version="1.0" encoding="utf-8"?>
<p:tagLst xmlns:a="http://schemas.openxmlformats.org/drawingml/2006/main" xmlns:r="http://schemas.openxmlformats.org/officeDocument/2006/relationships" xmlns:p="http://schemas.openxmlformats.org/presentationml/2006/main">
  <p:tag name="PA" val="v3.2.0"/>
</p:tagLst>
</file>

<file path=ppt/tags/tag65.xml><?xml version="1.0" encoding="utf-8"?>
<p:tagLst xmlns:a="http://schemas.openxmlformats.org/drawingml/2006/main" xmlns:r="http://schemas.openxmlformats.org/officeDocument/2006/relationships" xmlns:p="http://schemas.openxmlformats.org/presentationml/2006/main">
  <p:tag name="PA" val="v3.2.0"/>
</p:tagLst>
</file>

<file path=ppt/tags/tag66.xml><?xml version="1.0" encoding="utf-8"?>
<p:tagLst xmlns:a="http://schemas.openxmlformats.org/drawingml/2006/main" xmlns:r="http://schemas.openxmlformats.org/officeDocument/2006/relationships" xmlns:p="http://schemas.openxmlformats.org/presentationml/2006/main">
  <p:tag name="PA" val="v3.2.0"/>
</p:tagLst>
</file>

<file path=ppt/tags/tag67.xml><?xml version="1.0" encoding="utf-8"?>
<p:tagLst xmlns:a="http://schemas.openxmlformats.org/drawingml/2006/main" xmlns:r="http://schemas.openxmlformats.org/officeDocument/2006/relationships" xmlns:p="http://schemas.openxmlformats.org/presentationml/2006/main">
  <p:tag name="PA" val="v3.2.0"/>
</p:tagLst>
</file>

<file path=ppt/tags/tag68.xml><?xml version="1.0" encoding="utf-8"?>
<p:tagLst xmlns:a="http://schemas.openxmlformats.org/drawingml/2006/main" xmlns:r="http://schemas.openxmlformats.org/officeDocument/2006/relationships" xmlns:p="http://schemas.openxmlformats.org/presentationml/2006/main">
  <p:tag name="PA" val="v3.2.0"/>
</p:tagLst>
</file>

<file path=ppt/tags/tag69.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70.xml><?xml version="1.0" encoding="utf-8"?>
<p:tagLst xmlns:a="http://schemas.openxmlformats.org/drawingml/2006/main" xmlns:r="http://schemas.openxmlformats.org/officeDocument/2006/relationships" xmlns:p="http://schemas.openxmlformats.org/presentationml/2006/main">
  <p:tag name="PA" val="v3.2.0"/>
</p:tagLst>
</file>

<file path=ppt/tags/tag71.xml><?xml version="1.0" encoding="utf-8"?>
<p:tagLst xmlns:a="http://schemas.openxmlformats.org/drawingml/2006/main" xmlns:r="http://schemas.openxmlformats.org/officeDocument/2006/relationships" xmlns:p="http://schemas.openxmlformats.org/presentationml/2006/main">
  <p:tag name="PA" val="v3.2.0"/>
</p:tagLst>
</file>

<file path=ppt/tags/tag72.xml><?xml version="1.0" encoding="utf-8"?>
<p:tagLst xmlns:a="http://schemas.openxmlformats.org/drawingml/2006/main" xmlns:r="http://schemas.openxmlformats.org/officeDocument/2006/relationships" xmlns:p="http://schemas.openxmlformats.org/presentationml/2006/main">
  <p:tag name="PA" val="v3.2.0"/>
</p:tagLst>
</file>

<file path=ppt/tags/tag73.xml><?xml version="1.0" encoding="utf-8"?>
<p:tagLst xmlns:a="http://schemas.openxmlformats.org/drawingml/2006/main" xmlns:r="http://schemas.openxmlformats.org/officeDocument/2006/relationships" xmlns:p="http://schemas.openxmlformats.org/presentationml/2006/main">
  <p:tag name="PA" val="v3.2.0"/>
</p:tagLst>
</file>

<file path=ppt/tags/tag74.xml><?xml version="1.0" encoding="utf-8"?>
<p:tagLst xmlns:a="http://schemas.openxmlformats.org/drawingml/2006/main" xmlns:r="http://schemas.openxmlformats.org/officeDocument/2006/relationships" xmlns:p="http://schemas.openxmlformats.org/presentationml/2006/main">
  <p:tag name="PA" val="v3.2.0"/>
</p:tagLst>
</file>

<file path=ppt/tags/tag75.xml><?xml version="1.0" encoding="utf-8"?>
<p:tagLst xmlns:a="http://schemas.openxmlformats.org/drawingml/2006/main" xmlns:r="http://schemas.openxmlformats.org/officeDocument/2006/relationships" xmlns:p="http://schemas.openxmlformats.org/presentationml/2006/main">
  <p:tag name="PA" val="v3.2.0"/>
</p:tagLst>
</file>

<file path=ppt/tags/tag76.xml><?xml version="1.0" encoding="utf-8"?>
<p:tagLst xmlns:a="http://schemas.openxmlformats.org/drawingml/2006/main" xmlns:r="http://schemas.openxmlformats.org/officeDocument/2006/relationships" xmlns:p="http://schemas.openxmlformats.org/presentationml/2006/main">
  <p:tag name="PA" val="v3.2.0"/>
</p:tagLst>
</file>

<file path=ppt/tags/tag77.xml><?xml version="1.0" encoding="utf-8"?>
<p:tagLst xmlns:a="http://schemas.openxmlformats.org/drawingml/2006/main" xmlns:r="http://schemas.openxmlformats.org/officeDocument/2006/relationships" xmlns:p="http://schemas.openxmlformats.org/presentationml/2006/main">
  <p:tag name="PA" val="v3.2.0"/>
</p:tagLst>
</file>

<file path=ppt/tags/tag78.xml><?xml version="1.0" encoding="utf-8"?>
<p:tagLst xmlns:a="http://schemas.openxmlformats.org/drawingml/2006/main" xmlns:r="http://schemas.openxmlformats.org/officeDocument/2006/relationships" xmlns:p="http://schemas.openxmlformats.org/presentationml/2006/main">
  <p:tag name="PA" val="v3.2.0"/>
</p:tagLst>
</file>

<file path=ppt/tags/tag79.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80.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6349</TotalTime>
  <Words>27077</Words>
  <Application>Microsoft Office PowerPoint</Application>
  <PresentationFormat>宽屏</PresentationFormat>
  <Paragraphs>1152</Paragraphs>
  <Slides>236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236</vt:i4>
      </vt:variant>
    </vt:vector>
  </HeadingPairs>
  <TitlesOfParts>
    <vt:vector size="250" baseType="lpstr">
      <vt:lpstr>等线</vt:lpstr>
      <vt:lpstr>黑体</vt:lpstr>
      <vt:lpstr>黑体</vt:lpstr>
      <vt:lpstr>华文中宋</vt:lpstr>
      <vt:lpstr>华文中宋</vt:lpstr>
      <vt:lpstr>隶书</vt:lpstr>
      <vt:lpstr>微软雅黑</vt:lpstr>
      <vt:lpstr>Arial</vt:lpstr>
      <vt:lpstr>Calibri</vt:lpstr>
      <vt:lpstr>Garamond</vt:lpstr>
      <vt:lpstr>Gill Sans MT</vt:lpstr>
      <vt:lpstr>Times New Roman</vt:lpstr>
      <vt:lpstr>Wingdings</vt:lpstr>
      <vt:lpstr>Office 主题​​</vt:lpstr>
      <vt:lpstr>知识产权法学</vt:lpstr>
      <vt:lpstr>第八章 专利权的对象 </vt:lpstr>
      <vt:lpstr>PowerPoint 演示文稿</vt:lpstr>
      <vt:lpstr>本章导语</vt:lpstr>
      <vt:lpstr>发明</vt:lpstr>
      <vt:lpstr>发明</vt:lpstr>
      <vt:lpstr>发明</vt:lpstr>
      <vt:lpstr>PowerPoint 演示文稿</vt:lpstr>
      <vt:lpstr>PowerPoint 演示文稿</vt:lpstr>
      <vt:lpstr>PowerPoint 演示文稿</vt:lpstr>
      <vt:lpstr>PowerPoint 演示文稿</vt:lpstr>
      <vt:lpstr>实用新型</vt:lpstr>
      <vt:lpstr>PowerPoint 演示文稿</vt:lpstr>
      <vt:lpstr>PowerPoint 演示文稿</vt:lpstr>
      <vt:lpstr>实用新型</vt:lpstr>
      <vt:lpstr>外观设计</vt:lpstr>
      <vt:lpstr>PowerPoint 演示文稿</vt:lpstr>
      <vt:lpstr>PowerPoint 演示文稿</vt:lpstr>
      <vt:lpstr>外观设计</vt:lpstr>
      <vt:lpstr>外观设计</vt:lpstr>
      <vt:lpstr>专利法不予保护的对象</vt:lpstr>
      <vt:lpstr>专利法不予保护的对象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第九章 专利权取得的实质条件</vt:lpstr>
      <vt:lpstr>PowerPoint 演示文稿</vt:lpstr>
      <vt:lpstr>本章导语</vt:lpstr>
      <vt:lpstr>发明与实用新型专利权的取得条件</vt:lpstr>
      <vt:lpstr>PowerPoint 演示文稿</vt:lpstr>
      <vt:lpstr>PowerPoint 演示文稿</vt:lpstr>
      <vt:lpstr>发明与实用新型专利权的取得条件</vt:lpstr>
      <vt:lpstr>PowerPoint 演示文稿</vt:lpstr>
      <vt:lpstr>PowerPoint 演示文稿</vt:lpstr>
      <vt:lpstr>PowerPoint 演示文稿</vt:lpstr>
      <vt:lpstr>PowerPoint 演示文稿</vt:lpstr>
      <vt:lpstr>发明与实用新型专利权的取得条件</vt:lpstr>
      <vt:lpstr>发明与实用新型专利权的取得条件</vt:lpstr>
      <vt:lpstr>PowerPoint 演示文稿</vt:lpstr>
      <vt:lpstr>PowerPoint 演示文稿</vt:lpstr>
      <vt:lpstr>发明与实用新型专利权的取得条件</vt:lpstr>
      <vt:lpstr>PowerPoint 演示文稿</vt:lpstr>
      <vt:lpstr>PowerPoint 演示文稿</vt:lpstr>
      <vt:lpstr>PowerPoint 演示文稿</vt:lpstr>
      <vt:lpstr>PowerPoint 演示文稿</vt:lpstr>
      <vt:lpstr>PowerPoint 演示文稿</vt:lpstr>
      <vt:lpstr>发明与实用新型专利权的取得条件</vt:lpstr>
      <vt:lpstr>PowerPoint 演示文稿</vt:lpstr>
      <vt:lpstr>PowerPoint 演示文稿</vt:lpstr>
      <vt:lpstr>外观设计专利权的取得条件</vt:lpstr>
      <vt:lpstr>外观设计专利权的取得条件</vt:lpstr>
      <vt:lpstr>外观设计专利权的取得条件</vt:lpstr>
      <vt:lpstr>第十章 专利权的归属和变更 </vt:lpstr>
      <vt:lpstr>PowerPoint 演示文稿</vt:lpstr>
      <vt:lpstr>本章导语</vt:lpstr>
      <vt:lpstr>专利权的归属</vt:lpstr>
      <vt:lpstr>专利权的归属</vt:lpstr>
      <vt:lpstr>专利权的归属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专利权的归属</vt:lpstr>
      <vt:lpstr>专利权的归属</vt:lpstr>
      <vt:lpstr>PowerPoint 演示文稿</vt:lpstr>
      <vt:lpstr>专利权的无效</vt:lpstr>
      <vt:lpstr>专利申请程序</vt:lpstr>
      <vt:lpstr>PowerPoint 演示文稿</vt:lpstr>
      <vt:lpstr>PowerPoint 演示文稿</vt:lpstr>
      <vt:lpstr>专利权的无效</vt:lpstr>
      <vt:lpstr>专利权的无效</vt:lpstr>
      <vt:lpstr>PowerPoint 演示文稿</vt:lpstr>
      <vt:lpstr>专利权的期限和终止</vt:lpstr>
      <vt:lpstr>PowerPoint 演示文稿</vt:lpstr>
      <vt:lpstr>专利权的期限和终止</vt:lpstr>
      <vt:lpstr>第十一章 专利权的内容与限制 </vt:lpstr>
      <vt:lpstr>PowerPoint 演示文稿</vt:lpstr>
      <vt:lpstr>本章导语</vt:lpstr>
      <vt:lpstr>专利权的内容</vt:lpstr>
      <vt:lpstr>专利权的内容</vt:lpstr>
      <vt:lpstr>专利权的内容</vt:lpstr>
      <vt:lpstr>专利权的内容</vt:lpstr>
      <vt:lpstr>专利权的内容</vt:lpstr>
      <vt:lpstr>专利权的内容</vt:lpstr>
      <vt:lpstr>专利权的内容</vt:lpstr>
      <vt:lpstr>专利权的内容</vt:lpstr>
      <vt:lpstr>专利权的内容</vt:lpstr>
      <vt:lpstr>专利权的内容</vt:lpstr>
      <vt:lpstr>不侵害专利权的行为</vt:lpstr>
      <vt:lpstr>不侵害专利权的行为</vt:lpstr>
      <vt:lpstr>不侵害专利权的行为</vt:lpstr>
      <vt:lpstr>不侵害专利权的行为</vt:lpstr>
      <vt:lpstr>不侵害专利权的行为</vt:lpstr>
      <vt:lpstr>PowerPoint 演示文稿</vt:lpstr>
      <vt:lpstr>PowerPoint 演示文稿</vt:lpstr>
      <vt:lpstr>PowerPoint 演示文稿</vt:lpstr>
      <vt:lpstr>不侵害专利权的行为</vt:lpstr>
      <vt:lpstr>不侵害专利权的行为</vt:lpstr>
      <vt:lpstr>不侵害专利权的行为</vt:lpstr>
      <vt:lpstr>不侵害专利权的行为</vt:lpstr>
      <vt:lpstr>不侵害专利权的行为</vt:lpstr>
      <vt:lpstr>不侵害专利权的行为</vt:lpstr>
      <vt:lpstr>不侵害专利权的行为</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专利权强制许可</vt:lpstr>
      <vt:lpstr>第十二章 专利权的利用</vt:lpstr>
      <vt:lpstr>PowerPoint 演示文稿</vt:lpstr>
      <vt:lpstr>本章导语</vt:lpstr>
      <vt:lpstr>本章导语</vt:lpstr>
      <vt:lpstr> 专利的实施许可</vt:lpstr>
      <vt:lpstr> 专利的实施许可</vt:lpstr>
      <vt:lpstr> 专利的实施许可</vt:lpstr>
      <vt:lpstr> 专利的实施许可</vt:lpstr>
      <vt:lpstr> 专利的实施许可</vt:lpstr>
      <vt:lpstr> 专利的实施许可</vt:lpstr>
      <vt:lpstr> 专利的实施许可</vt:lpstr>
      <vt:lpstr> 专利的实施许可</vt:lpstr>
      <vt:lpstr>PowerPoint 演示文稿</vt:lpstr>
      <vt:lpstr>PowerPoint 演示文稿</vt:lpstr>
      <vt:lpstr>PowerPoint 演示文稿</vt:lpstr>
      <vt:lpstr> 专利的实施许可</vt:lpstr>
      <vt:lpstr> 专利的实施许可</vt:lpstr>
      <vt:lpstr> 专利的实施许可</vt:lpstr>
      <vt:lpstr> 专利权的转让</vt:lpstr>
      <vt:lpstr> 专利权的转让</vt:lpstr>
      <vt:lpstr> 专利权的转让</vt:lpstr>
      <vt:lpstr> 专利权的转让</vt:lpstr>
      <vt:lpstr>第十三章 侵害专利权的法律责任</vt:lpstr>
      <vt:lpstr>PowerPoint 演示文稿</vt:lpstr>
      <vt:lpstr>本章导语</vt:lpstr>
      <vt:lpstr>本章导语</vt:lpstr>
      <vt:lpstr>PowerPoint 演示文稿</vt:lpstr>
      <vt:lpstr>专利权的保护范围</vt:lpstr>
      <vt:lpstr>专利权的保护范围</vt:lpstr>
      <vt:lpstr>专利权的保护范围</vt:lpstr>
      <vt:lpstr>PowerPoint 演示文稿</vt:lpstr>
      <vt:lpstr>专利权的保护范围</vt:lpstr>
      <vt:lpstr>PowerPoint 演示文稿</vt:lpstr>
      <vt:lpstr>专利权的保护范围</vt:lpstr>
      <vt:lpstr>专利权的保护范围</vt:lpstr>
      <vt:lpstr>专利权的保护范围</vt:lpstr>
      <vt:lpstr>专利权的保护范围</vt:lpstr>
      <vt:lpstr>PowerPoint 演示文稿</vt:lpstr>
      <vt:lpstr>PowerPoint 演示文稿</vt:lpstr>
      <vt:lpstr>PowerPoint 演示文稿</vt:lpstr>
      <vt:lpstr>专利权的保护范围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侵害专利权行为的抗辩事由</vt:lpstr>
      <vt:lpstr>侵害专利权行为的抗辩事由</vt:lpstr>
      <vt:lpstr>侵害专利权行为的抗辩事由</vt:lpstr>
      <vt:lpstr>侵害专利权行为的抗辩事由</vt:lpstr>
      <vt:lpstr>侵害专利权行为的抗辩事由</vt:lpstr>
      <vt:lpstr>侵害专利权行为的抗辩事由</vt:lpstr>
      <vt:lpstr>侵害专利权行为的抗辩事由</vt:lpstr>
      <vt:lpstr>侵害专利权行为的法律责任</vt:lpstr>
      <vt:lpstr>侵害专利权行为的法律责任</vt:lpstr>
      <vt:lpstr>侵害专利权行为的法律责任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侵害专利权行为的法律责任</vt:lpstr>
      <vt:lpstr>侵害专利权行为的法律责任</vt:lpstr>
      <vt:lpstr>侵害专利权行为的法律责任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xbyf@163.com</cp:lastModifiedBy>
  <cp:revision>198</cp:revision>
  <dcterms:created xsi:type="dcterms:W3CDTF">2019-10-11T02:21:38Z</dcterms:created>
  <dcterms:modified xsi:type="dcterms:W3CDTF">2023-11-20T13:58:24Z</dcterms:modified>
</cp:coreProperties>
</file>