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314" r:id="rId2"/>
    <p:sldId id="258" r:id="rId3"/>
    <p:sldId id="2327" r:id="rId4"/>
    <p:sldId id="2326" r:id="rId5"/>
    <p:sldId id="2328" r:id="rId6"/>
    <p:sldId id="2329" r:id="rId7"/>
    <p:sldId id="2336" r:id="rId8"/>
    <p:sldId id="2337" r:id="rId9"/>
    <p:sldId id="2338" r:id="rId10"/>
    <p:sldId id="2339" r:id="rId11"/>
    <p:sldId id="2341" r:id="rId12"/>
    <p:sldId id="2343" r:id="rId13"/>
    <p:sldId id="2342" r:id="rId14"/>
    <p:sldId id="2335" r:id="rId15"/>
    <p:sldId id="2330" r:id="rId16"/>
    <p:sldId id="2344" r:id="rId17"/>
    <p:sldId id="2331" r:id="rId18"/>
    <p:sldId id="2333" r:id="rId19"/>
    <p:sldId id="2334" r:id="rId20"/>
    <p:sldId id="2345" r:id="rId21"/>
    <p:sldId id="2346" r:id="rId22"/>
    <p:sldId id="2347" r:id="rId23"/>
    <p:sldId id="2348" r:id="rId24"/>
    <p:sldId id="2349" r:id="rId25"/>
    <p:sldId id="2350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for129 Huang" initials="l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8"/>
    <p:restoredTop sz="84824" autoAdjust="0"/>
  </p:normalViewPr>
  <p:slideViewPr>
    <p:cSldViewPr snapToGrid="0">
      <p:cViewPr varScale="1">
        <p:scale>
          <a:sx n="96" d="100"/>
          <a:sy n="96" d="100"/>
        </p:scale>
        <p:origin x="11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33F80-539D-4707-9841-183974CC1F85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A775D-D46C-46CC-AD07-85213D52E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4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838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跳</a:t>
            </a:r>
            <a:r>
              <a:rPr lang="en-US" altLang="zh-TW" dirty="0"/>
              <a:t>ERROR</a:t>
            </a:r>
            <a:r>
              <a:rPr lang="zh-TW" altLang="en-US" dirty="0"/>
              <a:t>的話，要先下載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</a:p>
          <a:p>
            <a:r>
              <a:rPr lang="zh-TW" altLang="en-US" dirty="0"/>
              <a:t>指令為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</a:p>
          <a:p>
            <a:endParaRPr lang="en-US" altLang="zh-TW" dirty="0"/>
          </a:p>
          <a:p>
            <a:r>
              <a:rPr lang="zh-TW" altLang="en-US" dirty="0"/>
              <a:t>往後即可用指令開啟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90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80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50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15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55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8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4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1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1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7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9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0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1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7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2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A338-C754-4EDE-B0F7-9C541DAB2653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8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da-toolkit-release-notes/index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tensorflow.org/install/source_windows#gp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ykNciWezxlNuSt052hCOk8nQeNijdZ6L?usp=sharing" TargetMode="External"/><Relationship Id="rId2" Type="http://schemas.openxmlformats.org/officeDocument/2006/relationships/hyperlink" Target="https://colab.research.google.com/drive/1miHal0xV1IfeMHf_ygypYGtzM8MKjpIR?usp=shar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4389F5C7-54F0-7E40-A347-430981EB5BD9}"/>
              </a:ext>
            </a:extLst>
          </p:cNvPr>
          <p:cNvSpPr>
            <a:spLocks/>
          </p:cNvSpPr>
          <p:nvPr/>
        </p:nvSpPr>
        <p:spPr bwMode="auto">
          <a:xfrm>
            <a:off x="5475816" y="3175"/>
            <a:ext cx="6716183" cy="6854825"/>
          </a:xfrm>
          <a:custGeom>
            <a:avLst/>
            <a:gdLst>
              <a:gd name="T0" fmla="*/ 1295 w 1295"/>
              <a:gd name="T1" fmla="*/ 1062 h 1062"/>
              <a:gd name="T2" fmla="*/ 1295 w 1295"/>
              <a:gd name="T3" fmla="*/ 0 h 1062"/>
              <a:gd name="T4" fmla="*/ 1081 w 1295"/>
              <a:gd name="T5" fmla="*/ 163 h 1062"/>
              <a:gd name="T6" fmla="*/ 878 w 1295"/>
              <a:gd name="T7" fmla="*/ 281 h 1062"/>
              <a:gd name="T8" fmla="*/ 641 w 1295"/>
              <a:gd name="T9" fmla="*/ 438 h 1062"/>
              <a:gd name="T10" fmla="*/ 274 w 1295"/>
              <a:gd name="T11" fmla="*/ 590 h 1062"/>
              <a:gd name="T12" fmla="*/ 45 w 1295"/>
              <a:gd name="T13" fmla="*/ 979 h 1062"/>
              <a:gd name="T14" fmla="*/ 0 w 1295"/>
              <a:gd name="T15" fmla="*/ 1062 h 1062"/>
              <a:gd name="T16" fmla="*/ 1295 w 1295"/>
              <a:gd name="T17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F5D9CB89-5CE4-6841-9AFD-532CC7516E20}"/>
              </a:ext>
            </a:extLst>
          </p:cNvPr>
          <p:cNvSpPr>
            <a:spLocks/>
          </p:cNvSpPr>
          <p:nvPr/>
        </p:nvSpPr>
        <p:spPr bwMode="auto">
          <a:xfrm>
            <a:off x="8905462" y="3630414"/>
            <a:ext cx="3286538" cy="3227586"/>
          </a:xfrm>
          <a:custGeom>
            <a:avLst/>
            <a:gdLst>
              <a:gd name="T0" fmla="*/ 1295 w 1295"/>
              <a:gd name="T1" fmla="*/ 1062 h 1062"/>
              <a:gd name="T2" fmla="*/ 1295 w 1295"/>
              <a:gd name="T3" fmla="*/ 0 h 1062"/>
              <a:gd name="T4" fmla="*/ 1081 w 1295"/>
              <a:gd name="T5" fmla="*/ 163 h 1062"/>
              <a:gd name="T6" fmla="*/ 878 w 1295"/>
              <a:gd name="T7" fmla="*/ 281 h 1062"/>
              <a:gd name="T8" fmla="*/ 641 w 1295"/>
              <a:gd name="T9" fmla="*/ 438 h 1062"/>
              <a:gd name="T10" fmla="*/ 274 w 1295"/>
              <a:gd name="T11" fmla="*/ 590 h 1062"/>
              <a:gd name="T12" fmla="*/ 45 w 1295"/>
              <a:gd name="T13" fmla="*/ 979 h 1062"/>
              <a:gd name="T14" fmla="*/ 0 w 1295"/>
              <a:gd name="T15" fmla="*/ 1062 h 1062"/>
              <a:gd name="T16" fmla="*/ 1295 w 1295"/>
              <a:gd name="T17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en-US" sz="1400" b="1"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sp>
        <p:nvSpPr>
          <p:cNvPr id="8" name="半闭框 6">
            <a:extLst>
              <a:ext uri="{FF2B5EF4-FFF2-40B4-BE49-F238E27FC236}">
                <a16:creationId xmlns:a16="http://schemas.microsoft.com/office/drawing/2014/main" id="{BCF1811C-494F-464A-91F7-0EF9B46FC03D}"/>
              </a:ext>
            </a:extLst>
          </p:cNvPr>
          <p:cNvSpPr/>
          <p:nvPr/>
        </p:nvSpPr>
        <p:spPr>
          <a:xfrm rot="5400000">
            <a:off x="10433670" y="1186470"/>
            <a:ext cx="809804" cy="776251"/>
          </a:xfrm>
          <a:prstGeom prst="halfFrame">
            <a:avLst>
              <a:gd name="adj1" fmla="val 5058"/>
              <a:gd name="adj2" fmla="val 44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PA-文本框 6">
            <a:extLst>
              <a:ext uri="{FF2B5EF4-FFF2-40B4-BE49-F238E27FC236}">
                <a16:creationId xmlns:a16="http://schemas.microsoft.com/office/drawing/2014/main" id="{D42C61D9-7F50-044F-8EEF-D40F74FE222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63080" y="1574290"/>
            <a:ext cx="5733339" cy="2862322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TW" sz="6000" b="1" spc="3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ANACONDA</a:t>
            </a:r>
          </a:p>
          <a:p>
            <a:r>
              <a:rPr lang="en-US" altLang="zh-TW" sz="6000" b="1" spc="300" dirty="0" err="1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Tensorflow</a:t>
            </a:r>
            <a:endParaRPr lang="en-US" altLang="zh-TW" sz="6000" b="1" spc="300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r>
              <a:rPr lang="en-US" altLang="zh-TW" sz="6000" b="1" spc="300" dirty="0" err="1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Keras</a:t>
            </a:r>
            <a:endParaRPr lang="en-US" altLang="zh-CN" sz="6000" b="1" spc="300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0187877E-D6C4-4947-BE1E-E8B6827C46D4}"/>
              </a:ext>
            </a:extLst>
          </p:cNvPr>
          <p:cNvSpPr txBox="1">
            <a:spLocks/>
          </p:cNvSpPr>
          <p:nvPr/>
        </p:nvSpPr>
        <p:spPr>
          <a:xfrm>
            <a:off x="9571838" y="5847126"/>
            <a:ext cx="2620161" cy="101087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6300" dirty="0"/>
              <a:t>ADML</a:t>
            </a:r>
            <a:r>
              <a:rPr lang="zh-TW" altLang="en-US" sz="6300" dirty="0"/>
              <a:t> </a:t>
            </a:r>
            <a:r>
              <a:rPr lang="en-US" altLang="zh-TW" sz="6300" dirty="0"/>
              <a:t>LAB</a:t>
            </a:r>
          </a:p>
          <a:p>
            <a:pPr marL="0" indent="0">
              <a:buNone/>
            </a:pPr>
            <a:r>
              <a:rPr lang="en-US" altLang="zh-TW" sz="3600" dirty="0"/>
              <a:t>(Advanced Data Mining &amp; Learning LAB)</a:t>
            </a:r>
            <a:endParaRPr lang="zh-TW" altLang="en-US" sz="3600" dirty="0"/>
          </a:p>
        </p:txBody>
      </p:sp>
      <p:sp>
        <p:nvSpPr>
          <p:cNvPr id="15" name="PA-文本框 6">
            <a:extLst>
              <a:ext uri="{FF2B5EF4-FFF2-40B4-BE49-F238E27FC236}">
                <a16:creationId xmlns:a16="http://schemas.microsoft.com/office/drawing/2014/main" id="{D42C61D9-7F50-044F-8EEF-D40F74FE222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42366" y="2220621"/>
            <a:ext cx="3806365" cy="1569660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TW" altLang="en-US" sz="9600" b="1" spc="3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安裝</a:t>
            </a:r>
            <a:endParaRPr lang="en-US" altLang="zh-CN" sz="9600" b="1" spc="300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7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F981639-8272-4412-8814-8D9E25EC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Anaconda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虛擬環境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Jupyter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CD1169-B33D-4F07-B861-1B887C2CD0A1}"/>
              </a:ext>
            </a:extLst>
          </p:cNvPr>
          <p:cNvSpPr txBox="1"/>
          <p:nvPr/>
        </p:nvSpPr>
        <p:spPr>
          <a:xfrm>
            <a:off x="734864" y="1304145"/>
            <a:ext cx="10970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C5CD72E-F676-4AFC-BABC-C8B0EBF44D74}"/>
              </a:ext>
            </a:extLst>
          </p:cNvPr>
          <p:cNvSpPr txBox="1"/>
          <p:nvPr/>
        </p:nvSpPr>
        <p:spPr>
          <a:xfrm>
            <a:off x="1220287" y="1927737"/>
            <a:ext cx="10970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 prompt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指令開啟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4101569-B99E-4412-BC32-CF189E3AC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47" y="2908492"/>
            <a:ext cx="6257110" cy="3272654"/>
          </a:xfrm>
          <a:prstGeom prst="rect">
            <a:avLst/>
          </a:prstGeom>
        </p:spPr>
      </p:pic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718BB335-C935-411A-9604-A86CEB8D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456" y="2461558"/>
            <a:ext cx="8088086" cy="893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659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F981639-8272-4412-8814-8D9E25EC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Jupyter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notebook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C5D456A-B1A3-4430-ACFA-B2CF4145A728}"/>
              </a:ext>
            </a:extLst>
          </p:cNvPr>
          <p:cNvGrpSpPr/>
          <p:nvPr/>
        </p:nvGrpSpPr>
        <p:grpSpPr>
          <a:xfrm>
            <a:off x="234325" y="2477715"/>
            <a:ext cx="4112246" cy="3113045"/>
            <a:chOff x="738809" y="1752366"/>
            <a:chExt cx="5165035" cy="335326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9773A274-F2E8-4122-B620-39C46D82B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809" y="1752366"/>
              <a:ext cx="5165035" cy="3353268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9F5EEF1-90C6-4014-9E90-0E422BD36DA8}"/>
                </a:ext>
              </a:extLst>
            </p:cNvPr>
            <p:cNvSpPr/>
            <p:nvPr/>
          </p:nvSpPr>
          <p:spPr>
            <a:xfrm>
              <a:off x="1928191" y="4810539"/>
              <a:ext cx="1630018" cy="27829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0D267FE7-ECFB-4CD5-B86A-203DE4FBA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901" y="2477715"/>
            <a:ext cx="7501774" cy="311304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97F6A86E-E6AC-4768-9D03-4AE95C48A89A}"/>
              </a:ext>
            </a:extLst>
          </p:cNvPr>
          <p:cNvSpPr txBox="1"/>
          <p:nvPr/>
        </p:nvSpPr>
        <p:spPr>
          <a:xfrm>
            <a:off x="234325" y="1468453"/>
            <a:ext cx="10970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利用建立好的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，開啟新的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8E862D5-3A74-462B-8FE5-E32E861C987C}"/>
              </a:ext>
            </a:extLst>
          </p:cNvPr>
          <p:cNvSpPr txBox="1"/>
          <p:nvPr/>
        </p:nvSpPr>
        <p:spPr>
          <a:xfrm>
            <a:off x="234325" y="1930118"/>
            <a:ext cx="10970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python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版本，並執行程式。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383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id="{55F56331-4096-4DA1-948C-2F4A49E2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49" y="56959"/>
            <a:ext cx="11589785" cy="1325563"/>
          </a:xfrm>
        </p:spPr>
        <p:txBody>
          <a:bodyPr>
            <a:normAutofit fontScale="90000"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Anaconda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虛擬環境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Jupyter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 相關指令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補充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]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AECB1D74-F7F3-4218-A2E1-A095B5449CAC}"/>
              </a:ext>
            </a:extLst>
          </p:cNvPr>
          <p:cNvSpPr txBox="1">
            <a:spLocks/>
          </p:cNvSpPr>
          <p:nvPr/>
        </p:nvSpPr>
        <p:spPr>
          <a:xfrm>
            <a:off x="847289" y="1869538"/>
            <a:ext cx="8088086" cy="986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 prompt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上查看已建立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kernelspec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list</a:t>
            </a:r>
            <a:endParaRPr lang="zh-TW" altLang="en-US" sz="2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5201572B-0FA6-4ECA-9572-58A75FC5FEBC}"/>
              </a:ext>
            </a:extLst>
          </p:cNvPr>
          <p:cNvSpPr txBox="1">
            <a:spLocks/>
          </p:cNvSpPr>
          <p:nvPr/>
        </p:nvSpPr>
        <p:spPr>
          <a:xfrm>
            <a:off x="847289" y="3115434"/>
            <a:ext cx="10913165" cy="9862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建置新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記得要在目標環境下執行次指令，不要在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base(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python -m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ipykernel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--user --name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目標環境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--display-name “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A8DC8F8C-4584-45A0-B605-2EAAC778FBA0}"/>
              </a:ext>
            </a:extLst>
          </p:cNvPr>
          <p:cNvSpPr txBox="1">
            <a:spLocks/>
          </p:cNvSpPr>
          <p:nvPr/>
        </p:nvSpPr>
        <p:spPr>
          <a:xfrm>
            <a:off x="847288" y="4361330"/>
            <a:ext cx="10913165" cy="986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刪除建立的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kernelspec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remove “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命名名稱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566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id="{55F56331-4096-4DA1-948C-2F4A49E2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安裝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583F9E92-C846-46EB-B531-E05C49B2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86" y="1895990"/>
            <a:ext cx="11330609" cy="429609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已經到了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版本了。比起過去，現在不論是對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win/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安裝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都變成一件簡單的事情。以下介紹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10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安裝方法，對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來說步驟是大同小異。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注意的是，安裝會依照每個人的電腦顯卡不同，而下不同指令。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安裝失敗可以安裝不用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的版本或去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856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4091D26-D39E-408B-B97D-5231C041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17" y="1382522"/>
            <a:ext cx="5532782" cy="5209973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1452180-8035-4DB3-B73F-FD362609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安裝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54B37ED-C199-4E9B-9E65-AE0C2C238C9E}"/>
              </a:ext>
            </a:extLst>
          </p:cNvPr>
          <p:cNvSpPr txBox="1"/>
          <p:nvPr/>
        </p:nvSpPr>
        <p:spPr>
          <a:xfrm>
            <a:off x="6370983" y="1542367"/>
            <a:ext cx="55327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進入你的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，輸入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nvidia-smi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如果你出現 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nvidia-smi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不是內部或外部命令、可執行的程式或批次檔。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則進入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C:\Program Files\NVIDIA Corporation\NVSMI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，再輸入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nvidia-smi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A1147A8-00C2-4634-9682-4B827B97B2E5}"/>
              </a:ext>
            </a:extLst>
          </p:cNvPr>
          <p:cNvSpPr/>
          <p:nvPr/>
        </p:nvSpPr>
        <p:spPr>
          <a:xfrm>
            <a:off x="2156791" y="1789043"/>
            <a:ext cx="1470992" cy="1789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1781A56-2AEE-4BD1-B65F-36FF1863AC07}"/>
              </a:ext>
            </a:extLst>
          </p:cNvPr>
          <p:cNvSpPr txBox="1"/>
          <p:nvPr/>
        </p:nvSpPr>
        <p:spPr>
          <a:xfrm>
            <a:off x="6370983" y="3987508"/>
            <a:ext cx="5532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紅框部分數值記下，此數值為顯卡驅動，要依據顯卡驅動去安裝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6580E5E-266C-4BC4-9594-904688B21838}"/>
              </a:ext>
            </a:extLst>
          </p:cNvPr>
          <p:cNvSpPr txBox="1"/>
          <p:nvPr/>
        </p:nvSpPr>
        <p:spPr>
          <a:xfrm>
            <a:off x="6370983" y="4633839"/>
            <a:ext cx="5532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此教學適用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82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8624B6D-9598-4419-82CD-1325DC22C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92"/>
          <a:stretch/>
        </p:blipFill>
        <p:spPr>
          <a:xfrm>
            <a:off x="426624" y="1106903"/>
            <a:ext cx="6091754" cy="569413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C174A29-F566-44BE-B5C7-E67E8D619CDB}"/>
              </a:ext>
            </a:extLst>
          </p:cNvPr>
          <p:cNvSpPr txBox="1"/>
          <p:nvPr/>
        </p:nvSpPr>
        <p:spPr>
          <a:xfrm>
            <a:off x="6518378" y="10593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https://docs.nvidia.com/cuda/cuda-toolkit-release-notes/index.html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39F3995-33FB-4639-847C-CFCFCCF3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-151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安裝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C587B8C-0FC5-4E66-9687-159C3ACA9421}"/>
              </a:ext>
            </a:extLst>
          </p:cNvPr>
          <p:cNvSpPr txBox="1"/>
          <p:nvPr/>
        </p:nvSpPr>
        <p:spPr>
          <a:xfrm>
            <a:off x="6659218" y="3105835"/>
            <a:ext cx="5532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查看剛剛查到的驅動版本，對應到的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56E8C3F-B660-4386-9546-E1B86AFC4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952" y="3429000"/>
            <a:ext cx="5620534" cy="179095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56D1E20C-8BEB-4A8E-B32A-9FABD56C95C5}"/>
              </a:ext>
            </a:extLst>
          </p:cNvPr>
          <p:cNvSpPr/>
          <p:nvPr/>
        </p:nvSpPr>
        <p:spPr>
          <a:xfrm>
            <a:off x="426623" y="1705688"/>
            <a:ext cx="5984115" cy="1628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E1C8F0-C702-48EC-A39C-1D6758E91FCB}"/>
              </a:ext>
            </a:extLst>
          </p:cNvPr>
          <p:cNvSpPr txBox="1"/>
          <p:nvPr/>
        </p:nvSpPr>
        <p:spPr>
          <a:xfrm>
            <a:off x="6799987" y="5429312"/>
            <a:ext cx="5532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為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11.6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255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7B08380-DB0B-4E2B-B483-CA7BC726D42A}"/>
              </a:ext>
            </a:extLst>
          </p:cNvPr>
          <p:cNvSpPr txBox="1"/>
          <p:nvPr/>
        </p:nvSpPr>
        <p:spPr>
          <a:xfrm>
            <a:off x="7831537" y="1404527"/>
            <a:ext cx="4360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https://www.tensorflow.org/install/source_windows#gpu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E8BEC1-74E5-46A5-A95C-E3306F702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6" y="1162878"/>
            <a:ext cx="7654221" cy="509607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C57FAF57-6137-4B17-BB2E-48680EBB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安裝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487EAE-B05B-4D54-8BEC-72007915693F}"/>
              </a:ext>
            </a:extLst>
          </p:cNvPr>
          <p:cNvSpPr txBox="1"/>
          <p:nvPr/>
        </p:nvSpPr>
        <p:spPr>
          <a:xfrm>
            <a:off x="7866454" y="2272905"/>
            <a:ext cx="5532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為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11.6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1A2B8D-5C6C-493E-92B4-A76C4C0BFC5D}"/>
              </a:ext>
            </a:extLst>
          </p:cNvPr>
          <p:cNvSpPr txBox="1"/>
          <p:nvPr/>
        </p:nvSpPr>
        <p:spPr>
          <a:xfrm>
            <a:off x="7866454" y="2712616"/>
            <a:ext cx="34386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可安裝最高版本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Tensorflow_gpu-2.6.0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D5E4BB-D64F-435D-A1E3-82098CEDF1D6}"/>
              </a:ext>
            </a:extLst>
          </p:cNvPr>
          <p:cNvSpPr txBox="1"/>
          <p:nvPr/>
        </p:nvSpPr>
        <p:spPr>
          <a:xfrm>
            <a:off x="7831537" y="3897448"/>
            <a:ext cx="4770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不要安裝大於自己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4840439-2EB5-4A5E-816C-041E2864EFCA}"/>
              </a:ext>
            </a:extLst>
          </p:cNvPr>
          <p:cNvSpPr/>
          <p:nvPr/>
        </p:nvSpPr>
        <p:spPr>
          <a:xfrm>
            <a:off x="516076" y="2054980"/>
            <a:ext cx="6828941" cy="2707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D4B29E5-CD41-4855-8B48-A6AFEF888450}"/>
              </a:ext>
            </a:extLst>
          </p:cNvPr>
          <p:cNvSpPr txBox="1"/>
          <p:nvPr/>
        </p:nvSpPr>
        <p:spPr>
          <a:xfrm>
            <a:off x="6477791" y="1178175"/>
            <a:ext cx="1388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要求</a:t>
            </a:r>
          </a:p>
        </p:txBody>
      </p:sp>
    </p:spTree>
    <p:extLst>
      <p:ext uri="{BB962C8B-B14F-4D97-AF65-F5344CB8AC3E}">
        <p14:creationId xmlns:p14="http://schemas.microsoft.com/office/powerpoint/2010/main" val="219413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50197AA-15CD-4D44-9BED-BC86D0C1F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065"/>
          <a:stretch/>
        </p:blipFill>
        <p:spPr>
          <a:xfrm>
            <a:off x="1092942" y="2017856"/>
            <a:ext cx="9316750" cy="156651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9C7EFDB6-A989-4950-8DA6-E7CDDF96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安裝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E909F0F-1A7A-4405-93A5-0F5AD57B2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1212573"/>
            <a:ext cx="9720073" cy="201764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找到相應的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版本後就能開始安裝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Tensorflowgpu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tensorflow-gpu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=X.X.X   #X.X.X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為你的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F6F97F-9039-4B82-9513-B277E9A93DF2}"/>
              </a:ext>
            </a:extLst>
          </p:cNvPr>
          <p:cNvSpPr txBox="1"/>
          <p:nvPr/>
        </p:nvSpPr>
        <p:spPr>
          <a:xfrm>
            <a:off x="1013429" y="3922510"/>
            <a:ext cx="97200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在安裝的時候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tensorflow-gpu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會順便幫你把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cudatoolkit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對應版本安裝上去。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如果不確定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有沒有安裝上去。在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list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就能看到安裝好的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cudatoolkit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tensorflow-gpu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1688F68-6237-4D79-8355-203906C97197}"/>
              </a:ext>
            </a:extLst>
          </p:cNvPr>
          <p:cNvGrpSpPr/>
          <p:nvPr/>
        </p:nvGrpSpPr>
        <p:grpSpPr>
          <a:xfrm>
            <a:off x="1257791" y="5283474"/>
            <a:ext cx="4493526" cy="1161053"/>
            <a:chOff x="1257791" y="5283474"/>
            <a:chExt cx="4493526" cy="1161053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B09EA03-CC56-4A08-BB74-BDAC2B065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4415" y="5777684"/>
              <a:ext cx="4486901" cy="666843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9DC830FA-11CD-4762-9720-32133F6E7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9460" b="-8953"/>
            <a:stretch/>
          </p:blipFill>
          <p:spPr>
            <a:xfrm>
              <a:off x="1264416" y="5283474"/>
              <a:ext cx="4486901" cy="456685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6EF42E81-787F-437B-A513-9A8D7E8284ED}"/>
                </a:ext>
              </a:extLst>
            </p:cNvPr>
            <p:cNvSpPr/>
            <p:nvPr/>
          </p:nvSpPr>
          <p:spPr>
            <a:xfrm>
              <a:off x="1264415" y="5416826"/>
              <a:ext cx="4486901" cy="147388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EB5A102F-B0A3-4366-98F2-34859040B723}"/>
                </a:ext>
              </a:extLst>
            </p:cNvPr>
            <p:cNvSpPr/>
            <p:nvPr/>
          </p:nvSpPr>
          <p:spPr>
            <a:xfrm>
              <a:off x="1257791" y="5938242"/>
              <a:ext cx="4486901" cy="31508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21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4B93D46-FD9B-4D81-8587-5139B8FF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安裝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DE5BA40-ABBC-4B1D-9D49-445EB69E6F90}"/>
              </a:ext>
            </a:extLst>
          </p:cNvPr>
          <p:cNvGrpSpPr/>
          <p:nvPr/>
        </p:nvGrpSpPr>
        <p:grpSpPr>
          <a:xfrm>
            <a:off x="1013429" y="3201522"/>
            <a:ext cx="9183382" cy="2819794"/>
            <a:chOff x="1550120" y="2366972"/>
            <a:chExt cx="9183382" cy="281979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15F87AD-720A-49FA-ABED-4331C8423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0120" y="2366972"/>
              <a:ext cx="9183382" cy="2819794"/>
            </a:xfrm>
            <a:prstGeom prst="rect">
              <a:avLst/>
            </a:prstGeom>
          </p:spPr>
        </p:pic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64E7C481-BD0F-484A-BEA9-42A4CA21F0FA}"/>
                </a:ext>
              </a:extLst>
            </p:cNvPr>
            <p:cNvCxnSpPr/>
            <p:nvPr/>
          </p:nvCxnSpPr>
          <p:spPr>
            <a:xfrm>
              <a:off x="1600200" y="2584174"/>
              <a:ext cx="8249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5247FA23-1E69-4862-8827-89E538BF137A}"/>
                </a:ext>
              </a:extLst>
            </p:cNvPr>
            <p:cNvSpPr/>
            <p:nvPr/>
          </p:nvSpPr>
          <p:spPr>
            <a:xfrm>
              <a:off x="1550120" y="2889867"/>
              <a:ext cx="2405279" cy="45961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2147EFBE-1340-4CAD-A748-1EDF814E5BA5}"/>
                </a:ext>
              </a:extLst>
            </p:cNvPr>
            <p:cNvCxnSpPr>
              <a:cxnSpLocks/>
            </p:cNvCxnSpPr>
            <p:nvPr/>
          </p:nvCxnSpPr>
          <p:spPr>
            <a:xfrm>
              <a:off x="4139642" y="2584174"/>
              <a:ext cx="56156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0BAF781-FE3C-4F04-A81C-6B62A21E4CD2}"/>
                </a:ext>
              </a:extLst>
            </p:cNvPr>
            <p:cNvCxnSpPr>
              <a:cxnSpLocks/>
            </p:cNvCxnSpPr>
            <p:nvPr/>
          </p:nvCxnSpPr>
          <p:spPr>
            <a:xfrm>
              <a:off x="1550120" y="3521765"/>
              <a:ext cx="22863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89B78ECD-93F2-4601-B3A2-1EC1740EA0C7}"/>
                </a:ext>
              </a:extLst>
            </p:cNvPr>
            <p:cNvCxnSpPr>
              <a:cxnSpLocks/>
            </p:cNvCxnSpPr>
            <p:nvPr/>
          </p:nvCxnSpPr>
          <p:spPr>
            <a:xfrm>
              <a:off x="1550120" y="5186766"/>
              <a:ext cx="38801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5BED7EA3-44D8-4F86-82F7-E0B14C7E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1212573"/>
            <a:ext cx="9720073" cy="201764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是否能運用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prompt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中確認進入環境後，輸入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後，輸入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800" dirty="0"/>
              <a:t>&gt;</a:t>
            </a:r>
            <a:r>
              <a:rPr lang="zh-TW" altLang="en-US" sz="1800" dirty="0"/>
              <a:t> </a:t>
            </a:r>
            <a:r>
              <a:rPr lang="en-US" altLang="zh-TW" sz="1800" dirty="0"/>
              <a:t>import </a:t>
            </a:r>
            <a:r>
              <a:rPr lang="en-US" altLang="zh-TW" sz="1800" dirty="0" err="1"/>
              <a:t>tensorflow</a:t>
            </a:r>
            <a:r>
              <a:rPr lang="en-US" altLang="zh-TW" sz="1800" dirty="0"/>
              <a:t> as </a:t>
            </a:r>
            <a:r>
              <a:rPr lang="en-US" altLang="zh-TW" sz="1800" dirty="0" err="1"/>
              <a:t>tf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&gt;</a:t>
            </a:r>
            <a:r>
              <a:rPr lang="zh-TW" altLang="en-US" sz="1800" dirty="0"/>
              <a:t> </a:t>
            </a:r>
            <a:r>
              <a:rPr lang="en-US" altLang="zh-TW" sz="1800" dirty="0" err="1"/>
              <a:t>tf</a:t>
            </a:r>
            <a:r>
              <a:rPr lang="en-US" altLang="zh-TW" sz="1800" dirty="0"/>
              <a:t>.__version__</a:t>
            </a:r>
          </a:p>
          <a:p>
            <a:pPr marL="0" indent="0">
              <a:buNone/>
            </a:pPr>
            <a:r>
              <a:rPr lang="en-US" altLang="zh-TW" sz="1800" dirty="0"/>
              <a:t>&gt;</a:t>
            </a:r>
            <a:r>
              <a:rPr lang="zh-TW" altLang="en-US" sz="1800" dirty="0"/>
              <a:t> </a:t>
            </a:r>
            <a:r>
              <a:rPr lang="en-US" altLang="zh-TW" sz="1800" dirty="0" err="1"/>
              <a:t>tf.test.is_gpu_available</a:t>
            </a:r>
            <a:r>
              <a:rPr lang="en-US" altLang="zh-TW" sz="1800" dirty="0"/>
              <a:t>()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0B9D35F-E25F-448C-B18E-578AEF221316}"/>
              </a:ext>
            </a:extLst>
          </p:cNvPr>
          <p:cNvSpPr txBox="1"/>
          <p:nvPr/>
        </p:nvSpPr>
        <p:spPr>
          <a:xfrm>
            <a:off x="1001023" y="6209823"/>
            <a:ext cx="9067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看到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返回版本跟安裝的無誤 及 可調用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資源為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，恭喜你，安裝成功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26809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6E95A19D-8D5A-4183-BC7E-35F0C723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安裝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67CCF04-247C-4CF5-A3C7-1639FC031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610140"/>
            <a:ext cx="9720073" cy="404522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如果你是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2.0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以上，那就不用安裝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，可直接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2.0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tensorflow.keras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as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如果你不是，則到查看下一頁對照相應版本，並安裝。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=X.X.X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往後在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291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 descr="C:\Users\user\Downloads\pexels-markus-spiske-1089440 (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" y="1458391"/>
            <a:ext cx="12192001" cy="376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0" y="1445704"/>
            <a:ext cx="12192000" cy="3783496"/>
          </a:xfrm>
          <a:prstGeom prst="rect">
            <a:avLst/>
          </a:prstGeom>
          <a:solidFill>
            <a:schemeClr val="accent1">
              <a:alpha val="6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3"/>
          <p:cNvGrpSpPr/>
          <p:nvPr/>
        </p:nvGrpSpPr>
        <p:grpSpPr>
          <a:xfrm>
            <a:off x="2004923" y="2275555"/>
            <a:ext cx="2381772" cy="2190932"/>
            <a:chOff x="1470701" y="1821913"/>
            <a:chExt cx="3820826" cy="3607097"/>
          </a:xfrm>
        </p:grpSpPr>
        <p:sp>
          <p:nvSpPr>
            <p:cNvPr id="118" name="Google Shape;118;p3"/>
            <p:cNvSpPr/>
            <p:nvPr/>
          </p:nvSpPr>
          <p:spPr>
            <a:xfrm>
              <a:off x="1470701" y="1821913"/>
              <a:ext cx="3820826" cy="360709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470701" y="4952492"/>
              <a:ext cx="1339401" cy="476518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810101" y="4952492"/>
              <a:ext cx="1566931" cy="4765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2019199" y="2721526"/>
              <a:ext cx="2723828" cy="1824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buClr>
                  <a:schemeClr val="accent1"/>
                </a:buClr>
                <a:buSzPts val="6600"/>
              </a:pPr>
              <a:r>
                <a:rPr lang="en-US" sz="66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7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3"/>
          <p:cNvGrpSpPr/>
          <p:nvPr/>
        </p:nvGrpSpPr>
        <p:grpSpPr>
          <a:xfrm>
            <a:off x="6095997" y="2770856"/>
            <a:ext cx="5997677" cy="1316287"/>
            <a:chOff x="6724135" y="1788650"/>
            <a:chExt cx="5997676" cy="1316287"/>
          </a:xfrm>
        </p:grpSpPr>
        <p:sp>
          <p:nvSpPr>
            <p:cNvPr id="123" name="Google Shape;123;p3"/>
            <p:cNvSpPr txBox="1"/>
            <p:nvPr/>
          </p:nvSpPr>
          <p:spPr>
            <a:xfrm>
              <a:off x="6724135" y="1788650"/>
              <a:ext cx="5997676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7200"/>
              </a:pPr>
              <a:r>
                <a:rPr lang="zh-TW" altLang="en-US" sz="72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介紹</a:t>
              </a:r>
              <a:endParaRPr sz="7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6855913" y="2951049"/>
              <a:ext cx="4123627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buClr>
                  <a:srgbClr val="000000"/>
                </a:buClr>
                <a:buSzPts val="1000"/>
              </a:pP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6E95A19D-8D5A-4183-BC7E-35F0C723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安裝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94DDA5-6712-4349-95B6-01900D192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7" y="1534284"/>
            <a:ext cx="6600825" cy="517207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2A89EAE-7794-467D-B3E5-0E35EFEBF3F7}"/>
              </a:ext>
            </a:extLst>
          </p:cNvPr>
          <p:cNvSpPr txBox="1"/>
          <p:nvPr/>
        </p:nvSpPr>
        <p:spPr>
          <a:xfrm>
            <a:off x="748125" y="1072619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#Tensorflow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對照表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7657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 descr="C:\Users\user\Downloads\pexels-markus-spiske-1089440 (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" y="1458391"/>
            <a:ext cx="12192001" cy="376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0" y="1445704"/>
            <a:ext cx="12192000" cy="3783496"/>
          </a:xfrm>
          <a:prstGeom prst="rect">
            <a:avLst/>
          </a:prstGeom>
          <a:solidFill>
            <a:schemeClr val="accent1">
              <a:alpha val="6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3"/>
          <p:cNvGrpSpPr/>
          <p:nvPr/>
        </p:nvGrpSpPr>
        <p:grpSpPr>
          <a:xfrm>
            <a:off x="2004923" y="2275555"/>
            <a:ext cx="2381772" cy="2190932"/>
            <a:chOff x="1470701" y="1821913"/>
            <a:chExt cx="3820826" cy="3607097"/>
          </a:xfrm>
        </p:grpSpPr>
        <p:sp>
          <p:nvSpPr>
            <p:cNvPr id="118" name="Google Shape;118;p3"/>
            <p:cNvSpPr/>
            <p:nvPr/>
          </p:nvSpPr>
          <p:spPr>
            <a:xfrm>
              <a:off x="1470701" y="1821913"/>
              <a:ext cx="3820826" cy="360709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470701" y="4952492"/>
              <a:ext cx="1339401" cy="476518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810101" y="4952492"/>
              <a:ext cx="1566931" cy="4765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2019199" y="2721526"/>
              <a:ext cx="2723828" cy="197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buClr>
                  <a:schemeClr val="accent1"/>
                </a:buClr>
                <a:buSzPts val="6600"/>
              </a:pPr>
              <a:r>
                <a:rPr lang="en-US" sz="720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72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3"/>
          <p:cNvGrpSpPr/>
          <p:nvPr/>
        </p:nvGrpSpPr>
        <p:grpSpPr>
          <a:xfrm>
            <a:off x="4572000" y="2821975"/>
            <a:ext cx="7471953" cy="1316287"/>
            <a:chOff x="5963962" y="1788650"/>
            <a:chExt cx="7471952" cy="1316287"/>
          </a:xfrm>
        </p:grpSpPr>
        <p:sp>
          <p:nvSpPr>
            <p:cNvPr id="123" name="Google Shape;123;p3"/>
            <p:cNvSpPr txBox="1"/>
            <p:nvPr/>
          </p:nvSpPr>
          <p:spPr>
            <a:xfrm>
              <a:off x="5963962" y="1788650"/>
              <a:ext cx="7471952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7200"/>
              </a:pPr>
              <a:r>
                <a:rPr lang="zh-TW" altLang="en-US" sz="5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作業</a:t>
              </a:r>
              <a:r>
                <a:rPr lang="en-US" altLang="zh-TW" sz="5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1-CNN</a:t>
              </a:r>
              <a:r>
                <a:rPr lang="zh-TW" altLang="en-US" sz="5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判別名畫</a:t>
              </a:r>
              <a:endParaRPr sz="54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6855913" y="2951049"/>
              <a:ext cx="4123627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buClr>
                  <a:srgbClr val="000000"/>
                </a:buClr>
                <a:buSzPts val="1000"/>
              </a:pP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66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6E95A19D-8D5A-4183-BC7E-35F0C723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COLAB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DBFC92C-D829-419B-98A1-50B3EDD7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71" y="1498424"/>
            <a:ext cx="10435689" cy="4224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本次作業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1. MNIST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DEMO</a:t>
            </a:r>
          </a:p>
          <a:p>
            <a:pPr marL="0" indent="0">
              <a:buNone/>
            </a:pP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  <a:hlinkClick r:id="rId2"/>
              </a:rPr>
              <a:t>https://colab.research.google.com/drive/1miHal0xV1IfeMHf_ygypYGtzM8MKjpIR?usp=sharing</a:t>
            </a: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作業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ARTIST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CLASSIFICATION</a:t>
            </a:r>
          </a:p>
          <a:p>
            <a:pPr marL="0" indent="0">
              <a:buNone/>
            </a:pP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  <a:hlinkClick r:id="rId3"/>
              </a:rPr>
              <a:t>https://colab.research.google.com/drive/1ykNciWezxlNuSt052hCOk8nQeNijdZ6L?usp=sharing</a:t>
            </a: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6533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A9F68AC-8590-425E-8CE5-1A9FD09C3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61" y="945669"/>
            <a:ext cx="8965096" cy="578312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823C4302-0FDB-4263-895A-E45CB108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額外補充</a:t>
            </a:r>
          </a:p>
        </p:txBody>
      </p:sp>
    </p:spTree>
    <p:extLst>
      <p:ext uri="{BB962C8B-B14F-4D97-AF65-F5344CB8AC3E}">
        <p14:creationId xmlns:p14="http://schemas.microsoft.com/office/powerpoint/2010/main" val="2228185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823C4302-0FDB-4263-895A-E45CB108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額外補充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AB809B-314B-40DA-8F35-8C3599BD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154" y="390101"/>
            <a:ext cx="7211431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41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E15E4E1-5597-4A5A-A8B5-2F318B5F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額外補充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20373F0-7207-4B8A-9616-047BF100505E}"/>
              </a:ext>
            </a:extLst>
          </p:cNvPr>
          <p:cNvSpPr txBox="1"/>
          <p:nvPr/>
        </p:nvSpPr>
        <p:spPr>
          <a:xfrm>
            <a:off x="2266120" y="3044051"/>
            <a:ext cx="797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Kernel_size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Kernel_size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Channel *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Kernel_number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+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Kernel_number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5B8537-7E72-467D-861C-69E076F104BA}"/>
              </a:ext>
            </a:extLst>
          </p:cNvPr>
          <p:cNvSpPr txBox="1"/>
          <p:nvPr/>
        </p:nvSpPr>
        <p:spPr>
          <a:xfrm>
            <a:off x="1129814" y="2287726"/>
            <a:ext cx="7976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卷積層參數量計算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052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4C52C-BCAD-43C2-A5F3-F591BE18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Anaconda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B14D2A2-A9B7-4BCC-AD28-D916E4C4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492" y="1379724"/>
            <a:ext cx="10228938" cy="132556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是目前最受歡迎的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平台之一。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來管理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虛擬環境使得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相容問題變得很簡單迅速。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1DF0A06-E8FF-4257-BEBF-5EDACF922E3B}"/>
              </a:ext>
            </a:extLst>
          </p:cNvPr>
          <p:cNvSpPr txBox="1">
            <a:spLocks/>
          </p:cNvSpPr>
          <p:nvPr/>
        </p:nvSpPr>
        <p:spPr>
          <a:xfrm>
            <a:off x="357050" y="27052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673D6A-50E0-45EA-BA0F-901DCFA9B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743" y="438713"/>
            <a:ext cx="2048161" cy="562053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8269C6F-AF92-42F1-A16A-FBAEFF4A8EFA}"/>
              </a:ext>
            </a:extLst>
          </p:cNvPr>
          <p:cNvSpPr txBox="1">
            <a:spLocks/>
          </p:cNvSpPr>
          <p:nvPr/>
        </p:nvSpPr>
        <p:spPr>
          <a:xfrm>
            <a:off x="1210492" y="4044159"/>
            <a:ext cx="10515600" cy="23787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開發的知名開源機器學習軟體。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是基於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的高層封裝，使用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可以很輕鬆簡單的實現機器學習。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版本中，最大的革新是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整合在一起。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import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9455BD8-6614-482E-9065-47871D80E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19" y="3060597"/>
            <a:ext cx="2165131" cy="62825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AAFB9FD-A43A-4F4E-A695-256FFDEE9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24" y="2648201"/>
            <a:ext cx="2464019" cy="137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2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 descr="C:\Users\user\Downloads\pexels-markus-spiske-1089440 (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" y="1458391"/>
            <a:ext cx="12192001" cy="376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0" y="1445704"/>
            <a:ext cx="12192000" cy="3783496"/>
          </a:xfrm>
          <a:prstGeom prst="rect">
            <a:avLst/>
          </a:prstGeom>
          <a:solidFill>
            <a:schemeClr val="accent1">
              <a:alpha val="6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3"/>
          <p:cNvGrpSpPr/>
          <p:nvPr/>
        </p:nvGrpSpPr>
        <p:grpSpPr>
          <a:xfrm>
            <a:off x="2004923" y="2275555"/>
            <a:ext cx="2381772" cy="2190932"/>
            <a:chOff x="1470701" y="1821913"/>
            <a:chExt cx="3820826" cy="3607097"/>
          </a:xfrm>
        </p:grpSpPr>
        <p:sp>
          <p:nvSpPr>
            <p:cNvPr id="118" name="Google Shape;118;p3"/>
            <p:cNvSpPr/>
            <p:nvPr/>
          </p:nvSpPr>
          <p:spPr>
            <a:xfrm>
              <a:off x="1470701" y="1821913"/>
              <a:ext cx="3820826" cy="360709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470701" y="4952492"/>
              <a:ext cx="1339401" cy="476518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810101" y="4952492"/>
              <a:ext cx="1566931" cy="4765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2019199" y="2721526"/>
              <a:ext cx="2723828" cy="1824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buClr>
                  <a:schemeClr val="accent1"/>
                </a:buClr>
                <a:buSzPts val="6600"/>
              </a:pPr>
              <a:r>
                <a:rPr lang="en-US" sz="660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72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3"/>
          <p:cNvGrpSpPr/>
          <p:nvPr/>
        </p:nvGrpSpPr>
        <p:grpSpPr>
          <a:xfrm>
            <a:off x="5332172" y="2821975"/>
            <a:ext cx="6711781" cy="1316287"/>
            <a:chOff x="6724134" y="1788650"/>
            <a:chExt cx="6711780" cy="1316287"/>
          </a:xfrm>
        </p:grpSpPr>
        <p:sp>
          <p:nvSpPr>
            <p:cNvPr id="123" name="Google Shape;123;p3"/>
            <p:cNvSpPr txBox="1"/>
            <p:nvPr/>
          </p:nvSpPr>
          <p:spPr>
            <a:xfrm>
              <a:off x="6724134" y="1788650"/>
              <a:ext cx="6711780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7200"/>
              </a:pPr>
              <a:r>
                <a:rPr lang="zh-TW" altLang="en-US" sz="72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環境建立</a:t>
              </a:r>
              <a:endParaRPr sz="7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6855913" y="2951049"/>
              <a:ext cx="4123627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buClr>
                  <a:srgbClr val="000000"/>
                </a:buClr>
                <a:buSzPts val="1000"/>
              </a:pP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93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4C52C-BCAD-43C2-A5F3-F591BE18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Anaconda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1E81E9A-B074-43D1-9779-FE6ED63967AD}"/>
              </a:ext>
            </a:extLst>
          </p:cNvPr>
          <p:cNvSpPr txBox="1"/>
          <p:nvPr/>
        </p:nvSpPr>
        <p:spPr>
          <a:xfrm>
            <a:off x="1447799" y="1269665"/>
            <a:ext cx="7086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Anaconda</a:t>
            </a:r>
            <a:r>
              <a:rPr lang="zh-TW" altLang="en-US" dirty="0"/>
              <a:t>官網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hlinkClick r:id="rId2"/>
              </a:rPr>
              <a:t>https://www.anaconda.com/products/distribution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9FAF8A7-1857-41CC-B80E-A8462EA11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2" y="2010829"/>
            <a:ext cx="11599816" cy="43211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3BE050C-68B8-4879-91CB-6DE17D8EE2F4}"/>
              </a:ext>
            </a:extLst>
          </p:cNvPr>
          <p:cNvSpPr/>
          <p:nvPr/>
        </p:nvSpPr>
        <p:spPr>
          <a:xfrm>
            <a:off x="8046720" y="4005942"/>
            <a:ext cx="1854926" cy="63572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35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F981639-8272-4412-8814-8D9E25EC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Anaconda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9242563-9339-4465-B735-F32C101A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69" y="325695"/>
            <a:ext cx="8107681" cy="434429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建立新虛擬環境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create –n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dl_course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python=3.7 </a:t>
            </a:r>
          </a:p>
          <a:p>
            <a:pPr marL="0" indent="0">
              <a:buNone/>
            </a:pP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紅色字體為自定義環境名稱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76266B5-31BA-4427-846E-A4F5949DF74F}"/>
              </a:ext>
            </a:extLst>
          </p:cNvPr>
          <p:cNvGrpSpPr/>
          <p:nvPr/>
        </p:nvGrpSpPr>
        <p:grpSpPr>
          <a:xfrm>
            <a:off x="260358" y="3130805"/>
            <a:ext cx="2534004" cy="3381847"/>
            <a:chOff x="260358" y="2496865"/>
            <a:chExt cx="2534004" cy="3381847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643E06D-1885-401B-8A0A-997A78D1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58" y="2496865"/>
              <a:ext cx="2534004" cy="3381847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71CE935-C4F7-4E1D-9F30-B69D4F122C25}"/>
                </a:ext>
              </a:extLst>
            </p:cNvPr>
            <p:cNvSpPr/>
            <p:nvPr/>
          </p:nvSpPr>
          <p:spPr>
            <a:xfrm>
              <a:off x="260358" y="4485038"/>
              <a:ext cx="2534004" cy="383177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B4450930-79F8-4F22-820D-50EDEE279ACC}"/>
              </a:ext>
            </a:extLst>
          </p:cNvPr>
          <p:cNvGrpSpPr/>
          <p:nvPr/>
        </p:nvGrpSpPr>
        <p:grpSpPr>
          <a:xfrm>
            <a:off x="3316687" y="1929525"/>
            <a:ext cx="8691154" cy="4670212"/>
            <a:chOff x="3518262" y="1459263"/>
            <a:chExt cx="9297698" cy="499620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A2C34074-12FF-4F6B-8DAC-5FE12C08C61B}"/>
                </a:ext>
              </a:extLst>
            </p:cNvPr>
            <p:cNvGrpSpPr/>
            <p:nvPr/>
          </p:nvGrpSpPr>
          <p:grpSpPr>
            <a:xfrm>
              <a:off x="3518262" y="1459263"/>
              <a:ext cx="9297698" cy="4996206"/>
              <a:chOff x="966001" y="626577"/>
              <a:chExt cx="9297698" cy="4996206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7092EBD4-C54E-47FB-A7F6-F38D39F79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001" y="626577"/>
                <a:ext cx="9297698" cy="4848902"/>
              </a:xfrm>
              <a:prstGeom prst="rect">
                <a:avLst/>
              </a:prstGeom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E3EFE2ED-DC37-447C-A421-06F9C6D3C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6001" y="1475031"/>
                <a:ext cx="9297698" cy="4147752"/>
              </a:xfrm>
              <a:prstGeom prst="rect">
                <a:avLst/>
              </a:prstGeom>
            </p:spPr>
          </p:pic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9EDAA51-09B9-4816-8D8B-826F2B025779}"/>
                </a:ext>
              </a:extLst>
            </p:cNvPr>
            <p:cNvSpPr/>
            <p:nvPr/>
          </p:nvSpPr>
          <p:spPr>
            <a:xfrm>
              <a:off x="3518262" y="6257627"/>
              <a:ext cx="2710545" cy="19784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C389BC3-70C5-41F6-87CE-128F81058CF2}"/>
                </a:ext>
              </a:extLst>
            </p:cNvPr>
            <p:cNvSpPr/>
            <p:nvPr/>
          </p:nvSpPr>
          <p:spPr>
            <a:xfrm>
              <a:off x="5725884" y="1840772"/>
              <a:ext cx="2991396" cy="31964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29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F981639-8272-4412-8814-8D9E25EC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Anaconda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 虛擬環境相關指令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9242563-9339-4465-B735-F32C101A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584" y="2636556"/>
            <a:ext cx="8088086" cy="9862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進入虛擬環境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activate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dl_course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69C321CC-F508-4FEC-818B-DF97890171C4}"/>
              </a:ext>
            </a:extLst>
          </p:cNvPr>
          <p:cNvSpPr txBox="1">
            <a:spLocks/>
          </p:cNvSpPr>
          <p:nvPr/>
        </p:nvSpPr>
        <p:spPr>
          <a:xfrm>
            <a:off x="1125584" y="1382522"/>
            <a:ext cx="8088086" cy="9862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查看已建立的虛擬環境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env list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F3DEDD0B-5287-4800-B2B1-706211A27973}"/>
              </a:ext>
            </a:extLst>
          </p:cNvPr>
          <p:cNvSpPr txBox="1">
            <a:spLocks/>
          </p:cNvSpPr>
          <p:nvPr/>
        </p:nvSpPr>
        <p:spPr>
          <a:xfrm>
            <a:off x="1125584" y="3890590"/>
            <a:ext cx="8088086" cy="9862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退出虛擬環境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deactivate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1A13B4DF-83AC-4CA1-AC9C-B1732F3ADD13}"/>
              </a:ext>
            </a:extLst>
          </p:cNvPr>
          <p:cNvSpPr txBox="1">
            <a:spLocks/>
          </p:cNvSpPr>
          <p:nvPr/>
        </p:nvSpPr>
        <p:spPr>
          <a:xfrm>
            <a:off x="1125584" y="5144624"/>
            <a:ext cx="8088086" cy="9862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刪除虛擬環境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env remove --name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dl_course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CE2C2BFA-1746-4B6A-B3E4-72B8B3610D57}"/>
              </a:ext>
            </a:extLst>
          </p:cNvPr>
          <p:cNvGrpSpPr/>
          <p:nvPr/>
        </p:nvGrpSpPr>
        <p:grpSpPr>
          <a:xfrm>
            <a:off x="5939245" y="2469050"/>
            <a:ext cx="6064920" cy="1404869"/>
            <a:chOff x="5913120" y="2217896"/>
            <a:chExt cx="6064920" cy="140486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7E8D13C8-8FFE-4DB3-BB4E-16B88F1A9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3120" y="2217896"/>
              <a:ext cx="6064920" cy="1404869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3B08CA1-12E7-4ECA-962B-8E30208A7DB4}"/>
                </a:ext>
              </a:extLst>
            </p:cNvPr>
            <p:cNvSpPr/>
            <p:nvPr/>
          </p:nvSpPr>
          <p:spPr>
            <a:xfrm>
              <a:off x="5913120" y="3039291"/>
              <a:ext cx="1045029" cy="3222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3874FAFC-81AD-4222-801C-4881BA186A4B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960914"/>
              <a:ext cx="2438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A42ECE30-B49F-49DA-BFDF-3DCEB8465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8149" y="2960913"/>
              <a:ext cx="1558834" cy="7837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352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F981639-8272-4412-8814-8D9E25EC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Anaconda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虛擬環境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Jupyter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CD98CBD8-849D-437A-8F00-BBEB6509161B}"/>
              </a:ext>
            </a:extLst>
          </p:cNvPr>
          <p:cNvSpPr txBox="1">
            <a:spLocks/>
          </p:cNvSpPr>
          <p:nvPr/>
        </p:nvSpPr>
        <p:spPr>
          <a:xfrm>
            <a:off x="669393" y="4432245"/>
            <a:ext cx="11014317" cy="1669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ipykernel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python -m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ipykernel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--user --name 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dl_course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--display-name "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dl_course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6DA4728-DB39-4916-ADFF-416CCBC33897}"/>
              </a:ext>
            </a:extLst>
          </p:cNvPr>
          <p:cNvGrpSpPr/>
          <p:nvPr/>
        </p:nvGrpSpPr>
        <p:grpSpPr>
          <a:xfrm>
            <a:off x="752280" y="3161603"/>
            <a:ext cx="10617769" cy="458724"/>
            <a:chOff x="583476" y="3320212"/>
            <a:chExt cx="10617769" cy="45872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E745C399-DA13-42F0-A744-60A96CF30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476" y="3320212"/>
              <a:ext cx="10617769" cy="458724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F8B4339-4C96-4B21-AC7E-9F3247982D97}"/>
                </a:ext>
              </a:extLst>
            </p:cNvPr>
            <p:cNvSpPr/>
            <p:nvPr/>
          </p:nvSpPr>
          <p:spPr>
            <a:xfrm>
              <a:off x="583476" y="3320212"/>
              <a:ext cx="992775" cy="25030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2DE175C-CF19-43CB-85C9-9B3964CD9469}"/>
                </a:ext>
              </a:extLst>
            </p:cNvPr>
            <p:cNvCxnSpPr/>
            <p:nvPr/>
          </p:nvCxnSpPr>
          <p:spPr>
            <a:xfrm>
              <a:off x="3633653" y="3549574"/>
              <a:ext cx="6982096" cy="209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CD1169-B33D-4F07-B861-1B887C2CD0A1}"/>
              </a:ext>
            </a:extLst>
          </p:cNvPr>
          <p:cNvSpPr txBox="1"/>
          <p:nvPr/>
        </p:nvSpPr>
        <p:spPr>
          <a:xfrm>
            <a:off x="752280" y="1454046"/>
            <a:ext cx="10970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為剛剛建置好的虛擬環境，建置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，以利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E27645D-E9FC-449B-830D-80CA470FD4F5}"/>
              </a:ext>
            </a:extLst>
          </p:cNvPr>
          <p:cNvGrpSpPr/>
          <p:nvPr/>
        </p:nvGrpSpPr>
        <p:grpSpPr>
          <a:xfrm>
            <a:off x="3879667" y="2142858"/>
            <a:ext cx="6100354" cy="968301"/>
            <a:chOff x="1617616" y="1851006"/>
            <a:chExt cx="6100354" cy="968301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A5BD445-1CA9-4C44-89D7-01AD41A0DF6A}"/>
                </a:ext>
              </a:extLst>
            </p:cNvPr>
            <p:cNvSpPr txBox="1"/>
            <p:nvPr/>
          </p:nvSpPr>
          <p:spPr>
            <a:xfrm>
              <a:off x="1617616" y="1851006"/>
              <a:ext cx="6100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!!!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記得先進入創建好的虛擬環境</a:t>
              </a: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!!!</a:t>
              </a:r>
              <a:endPara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882E0B-37F5-4926-8991-6900BCB1E29D}"/>
                </a:ext>
              </a:extLst>
            </p:cNvPr>
            <p:cNvSpPr txBox="1"/>
            <p:nvPr/>
          </p:nvSpPr>
          <p:spPr>
            <a:xfrm>
              <a:off x="1617616" y="2157049"/>
              <a:ext cx="6100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!!!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記得先進入創建好的虛擬環境</a:t>
              </a: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!!!</a:t>
              </a:r>
              <a:endPara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1C5D15E-388D-460E-B9C0-25BE836A881A}"/>
                </a:ext>
              </a:extLst>
            </p:cNvPr>
            <p:cNvSpPr txBox="1"/>
            <p:nvPr/>
          </p:nvSpPr>
          <p:spPr>
            <a:xfrm>
              <a:off x="1617616" y="2449975"/>
              <a:ext cx="6100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!!!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記得先進入創建好的虛擬環境</a:t>
              </a: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!!!</a:t>
              </a:r>
              <a:endPara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95ECD7C-9696-4EE5-ABA8-3C283F613A78}"/>
              </a:ext>
            </a:extLst>
          </p:cNvPr>
          <p:cNvCxnSpPr>
            <a:cxnSpLocks/>
          </p:cNvCxnSpPr>
          <p:nvPr/>
        </p:nvCxnSpPr>
        <p:spPr>
          <a:xfrm flipH="1">
            <a:off x="1284515" y="2562375"/>
            <a:ext cx="2443766" cy="4710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EBF2539-4BA7-4E36-8914-BCF79FB90351}"/>
              </a:ext>
            </a:extLst>
          </p:cNvPr>
          <p:cNvSpPr txBox="1"/>
          <p:nvPr/>
        </p:nvSpPr>
        <p:spPr>
          <a:xfrm>
            <a:off x="752280" y="4053747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確認是在建立的環境下，再去執行以下指令。</a:t>
            </a:r>
            <a:endParaRPr lang="en-US" altLang="zh-TW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670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F981639-8272-4412-8814-8D9E25EC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Anaconda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虛擬環境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Jupyter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CD1169-B33D-4F07-B861-1B887C2CD0A1}"/>
              </a:ext>
            </a:extLst>
          </p:cNvPr>
          <p:cNvSpPr txBox="1"/>
          <p:nvPr/>
        </p:nvSpPr>
        <p:spPr>
          <a:xfrm>
            <a:off x="734864" y="1304145"/>
            <a:ext cx="10970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C5CD72E-F676-4AFC-BABC-C8B0EBF44D74}"/>
              </a:ext>
            </a:extLst>
          </p:cNvPr>
          <p:cNvSpPr txBox="1"/>
          <p:nvPr/>
        </p:nvSpPr>
        <p:spPr>
          <a:xfrm>
            <a:off x="1220287" y="1961430"/>
            <a:ext cx="10970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介面開啟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43BCE09-70FA-46BF-ACA1-CEC1F5DF292B}"/>
              </a:ext>
            </a:extLst>
          </p:cNvPr>
          <p:cNvGrpSpPr/>
          <p:nvPr/>
        </p:nvGrpSpPr>
        <p:grpSpPr>
          <a:xfrm>
            <a:off x="1277309" y="2636980"/>
            <a:ext cx="10075044" cy="3706721"/>
            <a:chOff x="1277309" y="2636980"/>
            <a:chExt cx="10075044" cy="3706721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CB27DFFF-13AE-48AC-9A5D-4256F1125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1718" y="3012996"/>
              <a:ext cx="2400635" cy="272453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7C7015B-2B9F-4FF0-9340-F2816D5C4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7309" y="2636980"/>
              <a:ext cx="6869598" cy="3706721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6E19A1C-EA27-4DAF-8FD6-E960503DEE3F}"/>
                </a:ext>
              </a:extLst>
            </p:cNvPr>
            <p:cNvSpPr/>
            <p:nvPr/>
          </p:nvSpPr>
          <p:spPr>
            <a:xfrm>
              <a:off x="5826034" y="3317966"/>
              <a:ext cx="879566" cy="9927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54FA9CE-67D6-4F0B-ABB9-48C501E2178B}"/>
                </a:ext>
              </a:extLst>
            </p:cNvPr>
            <p:cNvSpPr/>
            <p:nvPr/>
          </p:nvSpPr>
          <p:spPr>
            <a:xfrm>
              <a:off x="9712252" y="5241137"/>
              <a:ext cx="879566" cy="4281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43571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0E1D4189-C6CE-4E0A-8573-37DE6D2BCA2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C:\Users\codi\Desktop"/>
  <p:tag name="ISPRING_PRESENTATION_TITLE" val="演示文稿2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</TotalTime>
  <Words>1087</Words>
  <Application>Microsoft Office PowerPoint</Application>
  <PresentationFormat>寬螢幕</PresentationFormat>
  <Paragraphs>133</Paragraphs>
  <Slides>25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等线</vt:lpstr>
      <vt:lpstr>思源黑体</vt:lpstr>
      <vt:lpstr>微軟正黑體</vt:lpstr>
      <vt:lpstr>微軟正黑體</vt:lpstr>
      <vt:lpstr>Arial</vt:lpstr>
      <vt:lpstr>Calibri</vt:lpstr>
      <vt:lpstr>Calibri Light</vt:lpstr>
      <vt:lpstr>Tw Cen MT</vt:lpstr>
      <vt:lpstr>Office Theme</vt:lpstr>
      <vt:lpstr>PowerPoint 簡報</vt:lpstr>
      <vt:lpstr>PowerPoint 簡報</vt:lpstr>
      <vt:lpstr>| Anaconda</vt:lpstr>
      <vt:lpstr>PowerPoint 簡報</vt:lpstr>
      <vt:lpstr>| Anaconda</vt:lpstr>
      <vt:lpstr>| Anaconda</vt:lpstr>
      <vt:lpstr>| Anaconda 虛擬環境相關指令</vt:lpstr>
      <vt:lpstr>| Anaconda虛擬環境 &amp; Jupyter</vt:lpstr>
      <vt:lpstr>| Anaconda虛擬環境 &amp; Jupyter</vt:lpstr>
      <vt:lpstr>| Anaconda虛擬環境 &amp; Jupyter</vt:lpstr>
      <vt:lpstr>| Jupyter notebook</vt:lpstr>
      <vt:lpstr>| Anaconda虛擬環境 &amp; Jupyter 相關指令 [補充]</vt:lpstr>
      <vt:lpstr>| Tensorflow / Keras安裝</vt:lpstr>
      <vt:lpstr>| Tensorflow / Keras安裝</vt:lpstr>
      <vt:lpstr>| Tensorflow / Keras安裝</vt:lpstr>
      <vt:lpstr>| Tensorflow / Keras安裝</vt:lpstr>
      <vt:lpstr>| Tensorflow / Keras安裝</vt:lpstr>
      <vt:lpstr>| Tensorflow / Keras安裝</vt:lpstr>
      <vt:lpstr>| Tensorflow / Keras安裝</vt:lpstr>
      <vt:lpstr>| Tensorflow / Keras安裝</vt:lpstr>
      <vt:lpstr>PowerPoint 簡報</vt:lpstr>
      <vt:lpstr>| COLAB</vt:lpstr>
      <vt:lpstr>| 額外補充</vt:lpstr>
      <vt:lpstr>| 額外補充</vt:lpstr>
      <vt:lpstr>| 額外補充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鍾昌桓 (110423042)</cp:lastModifiedBy>
  <cp:revision>122</cp:revision>
  <dcterms:created xsi:type="dcterms:W3CDTF">2019-11-11T11:40:09Z</dcterms:created>
  <dcterms:modified xsi:type="dcterms:W3CDTF">2022-04-17T07:52:24Z</dcterms:modified>
</cp:coreProperties>
</file>