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6" r:id="rId2"/>
    <p:sldId id="261" r:id="rId3"/>
    <p:sldId id="257" r:id="rId4"/>
    <p:sldId id="262" r:id="rId5"/>
    <p:sldId id="263" r:id="rId6"/>
    <p:sldId id="264" r:id="rId7"/>
    <p:sldId id="266" r:id="rId8"/>
    <p:sldId id="267" r:id="rId9"/>
    <p:sldId id="258" r:id="rId10"/>
    <p:sldId id="260" r:id="rId11"/>
    <p:sldId id="259" r:id="rId12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1"/>
    <a:srgbClr val="CCECFF"/>
    <a:srgbClr val="C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4C9E3-0488-4814-B3FF-2B7B675B861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0B55EE95-CDE6-49C4-AD60-AC32B4B34F0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50E675-2D29-4F07-BD84-3A1AEA49452A}" type="par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77673E-4562-45AA-A0CF-D744F9C6766A}" type="sib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F8DDAE-3B8F-4A33-AEB2-25BF3060A62E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train1_data_preprocessing.py</a:t>
          </a:r>
          <a:r>
            <a:rPr lang="zh-TW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train2_data_preprocessing.py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D61CB0E9-6169-4A8F-B1EA-D015F8254777}" type="par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E63256-2A28-4AF0-8CF3-F3FF536D8982}" type="sib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A416AD-32FE-46DB-9C34-5A0DC8FDFAD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9F7824-51C0-4EA3-9156-CA7BA06C1D5C}" type="par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8623BC2-D184-4FE3-A2F5-8AFE6F02D975}" type="sib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26A5FA-3318-40D5-8363-EC37E0ACA99B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test_data_preprocessing.py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B5990DCD-694C-456F-B4D9-D374F168E5B8}" type="par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71B049-6A06-4018-8DB5-D9FD5BD67ACA}" type="sib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5EA721-1533-4DF5-81FB-B7C306DA1A62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gm:t>
    </dgm:pt>
    <dgm:pt modelId="{8460C466-021E-4D6C-87C6-F7B1415B7E0B}" type="par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5D5A4B-6E4B-45F1-8DFA-26EB543E1E88}" type="sib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DF75B4-66C1-4480-B27B-32368BFD86DF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gm:t>
    </dgm:pt>
    <dgm:pt modelId="{8F41DEBA-E7D2-4BAB-BF77-2DABA796A027}" type="par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D9D365-526B-4748-A997-C7B55AD8CFCA}" type="sib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F91829-3F06-4644-ABCA-A4137ADB6198}" type="pres">
      <dgm:prSet presAssocID="{5B34C9E3-0488-4814-B3FF-2B7B675B861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10D2AD6-F411-45EC-934B-673D4B368D81}" type="pres">
      <dgm:prSet presAssocID="{0B55EE95-CDE6-49C4-AD60-AC32B4B34F0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8F0633D-507B-4808-BBC3-B4C8E0D91E71}" type="pres">
      <dgm:prSet presAssocID="{0B55EE95-CDE6-49C4-AD60-AC32B4B34F0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7282E7F1-22E3-4D67-8353-A35CB71265D9}" type="pres">
      <dgm:prSet presAssocID="{B3A416AD-32FE-46DB-9C34-5A0DC8FDFAD4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8BFCDAFE-E213-40CE-AF5E-3E73AF2A9B9E}" type="pres">
      <dgm:prSet presAssocID="{B3A416AD-32FE-46DB-9C34-5A0DC8FDFAD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5BD93018-F191-4E13-8A33-BE3F992CE096}" type="pres">
      <dgm:prSet presAssocID="{4D5EA721-1533-4DF5-81FB-B7C306DA1A62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82CE55B-377F-4A10-B599-E54DC6ECF9CE}" type="pres">
      <dgm:prSet presAssocID="{4D5EA721-1533-4DF5-81FB-B7C306DA1A62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C952E04-B813-4308-9DE9-CA74BE8BA3F7}" srcId="{B3A416AD-32FE-46DB-9C34-5A0DC8FDFAD4}" destId="{3E26A5FA-3318-40D5-8363-EC37E0ACA99B}" srcOrd="0" destOrd="0" parTransId="{B5990DCD-694C-456F-B4D9-D374F168E5B8}" sibTransId="{F771B049-6A06-4018-8DB5-D9FD5BD67ACA}"/>
    <dgm:cxn modelId="{4F3F8F12-85F1-40E4-BD1A-2E270118F443}" srcId="{0B55EE95-CDE6-49C4-AD60-AC32B4B34F04}" destId="{94F8DDAE-3B8F-4A33-AEB2-25BF3060A62E}" srcOrd="0" destOrd="0" parTransId="{D61CB0E9-6169-4A8F-B1EA-D015F8254777}" sibTransId="{28E63256-2A28-4AF0-8CF3-F3FF536D8982}"/>
    <dgm:cxn modelId="{52A6AE5B-C177-4948-95AE-CDBE80F8DC36}" srcId="{5B34C9E3-0488-4814-B3FF-2B7B675B8619}" destId="{0B55EE95-CDE6-49C4-AD60-AC32B4B34F04}" srcOrd="0" destOrd="0" parTransId="{0D50E675-2D29-4F07-BD84-3A1AEA49452A}" sibTransId="{BE77673E-4562-45AA-A0CF-D744F9C6766A}"/>
    <dgm:cxn modelId="{B534FD5C-3E6D-40F9-8FCA-5034CDD2C7B8}" srcId="{4D5EA721-1533-4DF5-81FB-B7C306DA1A62}" destId="{56DF75B4-66C1-4480-B27B-32368BFD86DF}" srcOrd="0" destOrd="0" parTransId="{8F41DEBA-E7D2-4BAB-BF77-2DABA796A027}" sibTransId="{0CD9D365-526B-4748-A997-C7B55AD8CFCA}"/>
    <dgm:cxn modelId="{3CE5B167-40AD-456A-8C37-5F905E61C711}" srcId="{5B34C9E3-0488-4814-B3FF-2B7B675B8619}" destId="{B3A416AD-32FE-46DB-9C34-5A0DC8FDFAD4}" srcOrd="1" destOrd="0" parTransId="{739F7824-51C0-4EA3-9156-CA7BA06C1D5C}" sibTransId="{A8623BC2-D184-4FE3-A2F5-8AFE6F02D975}"/>
    <dgm:cxn modelId="{AC17264C-F613-4603-94C1-4DDD8204D0AA}" srcId="{5B34C9E3-0488-4814-B3FF-2B7B675B8619}" destId="{4D5EA721-1533-4DF5-81FB-B7C306DA1A62}" srcOrd="2" destOrd="0" parTransId="{8460C466-021E-4D6C-87C6-F7B1415B7E0B}" sibTransId="{635D5A4B-6E4B-45F1-8DFA-26EB543E1E88}"/>
    <dgm:cxn modelId="{587A674E-FC3F-452C-81A0-FD3CA649433E}" type="presOf" srcId="{0B55EE95-CDE6-49C4-AD60-AC32B4B34F04}" destId="{E10D2AD6-F411-45EC-934B-673D4B368D81}" srcOrd="0" destOrd="0" presId="urn:microsoft.com/office/officeart/2009/3/layout/IncreasingArrowsProcess"/>
    <dgm:cxn modelId="{3C561F78-D135-4250-8698-DD4E9C76DA35}" type="presOf" srcId="{3E26A5FA-3318-40D5-8363-EC37E0ACA99B}" destId="{8BFCDAFE-E213-40CE-AF5E-3E73AF2A9B9E}" srcOrd="0" destOrd="0" presId="urn:microsoft.com/office/officeart/2009/3/layout/IncreasingArrowsProcess"/>
    <dgm:cxn modelId="{9FFE2ABF-76F2-4906-8833-FFE3EF837F2E}" type="presOf" srcId="{56DF75B4-66C1-4480-B27B-32368BFD86DF}" destId="{082CE55B-377F-4A10-B599-E54DC6ECF9CE}" srcOrd="0" destOrd="0" presId="urn:microsoft.com/office/officeart/2009/3/layout/IncreasingArrowsProcess"/>
    <dgm:cxn modelId="{D7518FC4-64BD-4105-A43C-2342BDA6BE6F}" type="presOf" srcId="{4D5EA721-1533-4DF5-81FB-B7C306DA1A62}" destId="{5BD93018-F191-4E13-8A33-BE3F992CE096}" srcOrd="0" destOrd="0" presId="urn:microsoft.com/office/officeart/2009/3/layout/IncreasingArrowsProcess"/>
    <dgm:cxn modelId="{BDD153C6-F322-4C51-8742-962B1B45F74D}" type="presOf" srcId="{B3A416AD-32FE-46DB-9C34-5A0DC8FDFAD4}" destId="{7282E7F1-22E3-4D67-8353-A35CB71265D9}" srcOrd="0" destOrd="0" presId="urn:microsoft.com/office/officeart/2009/3/layout/IncreasingArrowsProcess"/>
    <dgm:cxn modelId="{B5887AC7-0CA4-4E30-8BA5-9973191B7B09}" type="presOf" srcId="{5B34C9E3-0488-4814-B3FF-2B7B675B8619}" destId="{C2F91829-3F06-4644-ABCA-A4137ADB6198}" srcOrd="0" destOrd="0" presId="urn:microsoft.com/office/officeart/2009/3/layout/IncreasingArrowsProcess"/>
    <dgm:cxn modelId="{DCEC3EF1-2E56-42B7-9FC7-1BE40C81515E}" type="presOf" srcId="{94F8DDAE-3B8F-4A33-AEB2-25BF3060A62E}" destId="{98F0633D-507B-4808-BBC3-B4C8E0D91E71}" srcOrd="0" destOrd="0" presId="urn:microsoft.com/office/officeart/2009/3/layout/IncreasingArrowsProcess"/>
    <dgm:cxn modelId="{2DE92598-883B-408C-8A7A-6BBBC9F0EAD8}" type="presParOf" srcId="{C2F91829-3F06-4644-ABCA-A4137ADB6198}" destId="{E10D2AD6-F411-45EC-934B-673D4B368D81}" srcOrd="0" destOrd="0" presId="urn:microsoft.com/office/officeart/2009/3/layout/IncreasingArrowsProcess"/>
    <dgm:cxn modelId="{E4AE79A2-69E2-4D85-B8D1-D99E60A64CF7}" type="presParOf" srcId="{C2F91829-3F06-4644-ABCA-A4137ADB6198}" destId="{98F0633D-507B-4808-BBC3-B4C8E0D91E71}" srcOrd="1" destOrd="0" presId="urn:microsoft.com/office/officeart/2009/3/layout/IncreasingArrowsProcess"/>
    <dgm:cxn modelId="{98483931-EA77-4134-84E5-BB85BD00AC78}" type="presParOf" srcId="{C2F91829-3F06-4644-ABCA-A4137ADB6198}" destId="{7282E7F1-22E3-4D67-8353-A35CB71265D9}" srcOrd="2" destOrd="0" presId="urn:microsoft.com/office/officeart/2009/3/layout/IncreasingArrowsProcess"/>
    <dgm:cxn modelId="{24E28E86-DB49-4CC3-83FC-DB102CC7D4F0}" type="presParOf" srcId="{C2F91829-3F06-4644-ABCA-A4137ADB6198}" destId="{8BFCDAFE-E213-40CE-AF5E-3E73AF2A9B9E}" srcOrd="3" destOrd="0" presId="urn:microsoft.com/office/officeart/2009/3/layout/IncreasingArrowsProcess"/>
    <dgm:cxn modelId="{B3196C84-BD2D-4DCF-A9E9-791552F48723}" type="presParOf" srcId="{C2F91829-3F06-4644-ABCA-A4137ADB6198}" destId="{5BD93018-F191-4E13-8A33-BE3F992CE096}" srcOrd="4" destOrd="0" presId="urn:microsoft.com/office/officeart/2009/3/layout/IncreasingArrowsProcess"/>
    <dgm:cxn modelId="{9687A679-287A-48A6-AD9C-A5EAC19A7FB5}" type="presParOf" srcId="{C2F91829-3F06-4644-ABCA-A4137ADB6198}" destId="{082CE55B-377F-4A10-B599-E54DC6ECF9CE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D2AD6-F411-45EC-934B-673D4B368D81}">
      <dsp:nvSpPr>
        <dsp:cNvPr id="0" name=""/>
        <dsp:cNvSpPr/>
      </dsp:nvSpPr>
      <dsp:spPr>
        <a:xfrm>
          <a:off x="0" y="676130"/>
          <a:ext cx="6680679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sz="1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919370"/>
        <a:ext cx="6437439" cy="486481"/>
      </dsp:txXfrm>
    </dsp:sp>
    <dsp:sp modelId="{98F0633D-507B-4808-BBC3-B4C8E0D91E71}">
      <dsp:nvSpPr>
        <dsp:cNvPr id="0" name=""/>
        <dsp:cNvSpPr/>
      </dsp:nvSpPr>
      <dsp:spPr>
        <a:xfrm>
          <a:off x="0" y="1426424"/>
          <a:ext cx="2057649" cy="1874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train1_data_preprocessing.py</a:t>
          </a:r>
          <a:r>
            <a:rPr lang="zh-TW" altLang="en-US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train2_data_preprocessing.py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0" y="1426424"/>
        <a:ext cx="2057649" cy="1874281"/>
      </dsp:txXfrm>
    </dsp:sp>
    <dsp:sp modelId="{7282E7F1-22E3-4D67-8353-A35CB71265D9}">
      <dsp:nvSpPr>
        <dsp:cNvPr id="0" name=""/>
        <dsp:cNvSpPr/>
      </dsp:nvSpPr>
      <dsp:spPr>
        <a:xfrm>
          <a:off x="2057649" y="1000451"/>
          <a:ext cx="4623029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sz="1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57649" y="1243691"/>
        <a:ext cx="4379789" cy="486481"/>
      </dsp:txXfrm>
    </dsp:sp>
    <dsp:sp modelId="{8BFCDAFE-E213-40CE-AF5E-3E73AF2A9B9E}">
      <dsp:nvSpPr>
        <dsp:cNvPr id="0" name=""/>
        <dsp:cNvSpPr/>
      </dsp:nvSpPr>
      <dsp:spPr>
        <a:xfrm>
          <a:off x="2057649" y="1750744"/>
          <a:ext cx="2057649" cy="1874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test_data_preprocessing.py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2057649" y="1750744"/>
        <a:ext cx="2057649" cy="1874281"/>
      </dsp:txXfrm>
    </dsp:sp>
    <dsp:sp modelId="{5BD93018-F191-4E13-8A33-BE3F992CE096}">
      <dsp:nvSpPr>
        <dsp:cNvPr id="0" name=""/>
        <dsp:cNvSpPr/>
      </dsp:nvSpPr>
      <dsp:spPr>
        <a:xfrm>
          <a:off x="4115298" y="1324771"/>
          <a:ext cx="2565380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sp:txBody>
      <dsp:txXfrm>
        <a:off x="4115298" y="1568011"/>
        <a:ext cx="2322140" cy="486481"/>
      </dsp:txXfrm>
    </dsp:sp>
    <dsp:sp modelId="{082CE55B-377F-4A10-B599-E54DC6ECF9CE}">
      <dsp:nvSpPr>
        <dsp:cNvPr id="0" name=""/>
        <dsp:cNvSpPr/>
      </dsp:nvSpPr>
      <dsp:spPr>
        <a:xfrm>
          <a:off x="4115298" y="2075065"/>
          <a:ext cx="2057649" cy="18468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sp:txBody>
      <dsp:txXfrm>
        <a:off x="4115298" y="2075065"/>
        <a:ext cx="2057649" cy="1846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CBA7-D196-41FC-9E46-64BF000A7932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220E-8ECF-445A-9A2B-458EB5033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82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8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2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193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57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7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0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19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2414-F3B7-49E8-9C05-649A95BB42B2}" type="datetimeFigureOut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657862" y="6383525"/>
            <a:ext cx="63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265DBD-05B6-4120-B1CE-A5A4BA9EE381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34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9507" y="1802423"/>
            <a:ext cx="7772400" cy="1978269"/>
          </a:xfr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111052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Geek </a:t>
            </a: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極客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24000" y="25992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全國智慧製造大數據分析競賽決賽</a:t>
            </a:r>
            <a:endParaRPr lang="en-US" altLang="zh-TW" sz="32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</p:spTree>
    <p:extLst>
      <p:ext uri="{BB962C8B-B14F-4D97-AF65-F5344CB8AC3E}">
        <p14:creationId xmlns:p14="http://schemas.microsoft.com/office/powerpoint/2010/main" val="33249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三、執行環境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套裝選擇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執行方式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執行環境：</a:t>
            </a:r>
            <a:r>
              <a:rPr lang="en-US" altLang="zh-TW" sz="1800" dirty="0" err="1"/>
              <a:t>tensorflow_keras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套裝選擇：</a:t>
            </a:r>
            <a:endParaRPr lang="en-US" altLang="zh-TW" sz="1800" dirty="0"/>
          </a:p>
          <a:p>
            <a:pPr lvl="1"/>
            <a:r>
              <a:rPr lang="zh-TW" altLang="en-US" sz="1400" dirty="0"/>
              <a:t>資料前處理：</a:t>
            </a:r>
            <a:r>
              <a:rPr lang="en-US" altLang="zh-TW" sz="1400" dirty="0" err="1"/>
              <a:t>numpy</a:t>
            </a:r>
            <a:r>
              <a:rPr lang="zh-TW" altLang="en-US" sz="1400" dirty="0"/>
              <a:t>、</a:t>
            </a:r>
            <a:r>
              <a:rPr lang="en-US" altLang="zh-TW" sz="1400" dirty="0"/>
              <a:t>pandas</a:t>
            </a:r>
          </a:p>
          <a:p>
            <a:pPr lvl="1"/>
            <a:r>
              <a:rPr lang="zh-TW" altLang="en-US" sz="1400" dirty="0"/>
              <a:t>模型訓練：</a:t>
            </a:r>
            <a:r>
              <a:rPr lang="en-US" altLang="zh-TW" sz="1400" dirty="0" err="1"/>
              <a:t>tensorflow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sklearn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keras</a:t>
            </a:r>
            <a:endParaRPr lang="en-US" altLang="zh-TW" sz="1400" dirty="0"/>
          </a:p>
          <a:p>
            <a:pPr lvl="1"/>
            <a:r>
              <a:rPr lang="zh-TW" altLang="en-US" sz="1400" dirty="0"/>
              <a:t>其他：</a:t>
            </a:r>
            <a:r>
              <a:rPr lang="en-US" altLang="zh-TW" sz="1400" dirty="0"/>
              <a:t>copy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os</a:t>
            </a:r>
            <a:endParaRPr lang="en-US" altLang="zh-TW" sz="1400" dirty="0"/>
          </a:p>
          <a:p>
            <a:endParaRPr lang="en-US" altLang="zh-TW" sz="1800" dirty="0"/>
          </a:p>
          <a:p>
            <a:r>
              <a:rPr lang="zh-TW" altLang="en-US" sz="1800" dirty="0"/>
              <a:t>執行方式：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DF45435-1E47-B7F1-A995-CFC0574FC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430852"/>
              </p:ext>
            </p:extLst>
          </p:nvPr>
        </p:nvGraphicFramePr>
        <p:xfrm>
          <a:off x="2817004" y="2868288"/>
          <a:ext cx="6680679" cy="459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四、改善方向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程式碼最佳化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建立更多特徵</a:t>
            </a:r>
          </a:p>
        </p:txBody>
      </p:sp>
    </p:spTree>
    <p:extLst>
      <p:ext uri="{BB962C8B-B14F-4D97-AF65-F5344CB8AC3E}">
        <p14:creationId xmlns:p14="http://schemas.microsoft.com/office/powerpoint/2010/main" val="299794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若數據列數小於此特徵列數最大值，則用最後一列來填充，以獲得相同維度的特徵值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0E8024-68B2-1D7B-6541-5D2AA8CC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2571"/>
              </p:ext>
            </p:extLst>
          </p:nvPr>
        </p:nvGraphicFramePr>
        <p:xfrm>
          <a:off x="1711528" y="2104520"/>
          <a:ext cx="8522994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522994">
                  <a:extLst>
                    <a:ext uri="{9D8B030D-6E8A-4147-A177-3AD203B41FA5}">
                      <a16:colId xmlns:a16="http://schemas.microsoft.com/office/drawing/2014/main" val="350073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If the number of data in one column is smaller than maximum, we'll use the last value of that column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to fill in to get a same dimension in one feature(column)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8333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556282-C879-C0CB-7E32-2364075F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72215"/>
              </p:ext>
            </p:extLst>
          </p:nvPr>
        </p:nvGraphicFramePr>
        <p:xfrm>
          <a:off x="959641" y="3985171"/>
          <a:ext cx="4435415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435415">
                  <a:extLst>
                    <a:ext uri="{9D8B030D-6E8A-4147-A177-3AD203B41FA5}">
                      <a16:colId xmlns:a16="http://schemas.microsoft.com/office/drawing/2014/main" val="671193409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89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9309EA-2DF1-E015-92F3-F7D1D4CB3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81361"/>
              </p:ext>
            </p:extLst>
          </p:nvPr>
        </p:nvGraphicFramePr>
        <p:xfrm>
          <a:off x="6454668" y="3949059"/>
          <a:ext cx="4509506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509506">
                  <a:extLst>
                    <a:ext uri="{9D8B030D-6E8A-4147-A177-3AD203B41FA5}">
                      <a16:colId xmlns:a16="http://schemas.microsoft.com/office/drawing/2014/main" val="43392751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37386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8D1DC025-77E8-B556-ECF1-71743EEA3B81}"/>
              </a:ext>
            </a:extLst>
          </p:cNvPr>
          <p:cNvSpPr/>
          <p:nvPr/>
        </p:nvSpPr>
        <p:spPr>
          <a:xfrm>
            <a:off x="5533078" y="4953065"/>
            <a:ext cx="783568" cy="3562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轉換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資料頻率</a:t>
            </a:r>
            <a:r>
              <a:rPr lang="en-US" altLang="zh-TW" sz="1800" dirty="0">
                <a:sym typeface="Wingdings" panose="05000000000000000000" pitchFamily="2" charset="2"/>
              </a:rPr>
              <a:t></a:t>
            </a:r>
            <a:r>
              <a:rPr lang="zh-TW" altLang="en-US" sz="1800" dirty="0"/>
              <a:t> </a:t>
            </a:r>
            <a:r>
              <a:rPr lang="en-US" altLang="zh-TW" sz="1800" dirty="0"/>
              <a:t>A = 0.001, 0.002, 0.003</a:t>
            </a:r>
            <a:endParaRPr lang="zh-TW" altLang="en-US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16CE33-9154-DB6A-F9B4-0CD88E00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93514"/>
              </p:ext>
            </p:extLst>
          </p:nvPr>
        </p:nvGraphicFramePr>
        <p:xfrm>
          <a:off x="1000616" y="3796524"/>
          <a:ext cx="7053580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80">
                  <a:extLst>
                    <a:ext uri="{9D8B030D-6E8A-4147-A177-3AD203B41FA5}">
                      <a16:colId xmlns:a16="http://schemas.microsoft.com/office/drawing/2014/main" val="1758076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0.0004 0.0008 0.0012 0.0016 0.002  0.0024 0.0028 0.0032 0.0036]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9591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8">
            <a:extLst>
              <a:ext uri="{FF2B5EF4-FFF2-40B4-BE49-F238E27FC236}">
                <a16:creationId xmlns:a16="http://schemas.microsoft.com/office/drawing/2014/main" id="{0FF56418-35B6-38F7-F11C-1D420FA17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656470"/>
              </p:ext>
            </p:extLst>
          </p:nvPr>
        </p:nvGraphicFramePr>
        <p:xfrm>
          <a:off x="1000616" y="2130725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83776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Calculate B's, C's, D's values at A = 0.001, 0.002, 0.003.....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index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value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])/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value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357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9544E0-FF80-C12D-721B-01844BAC9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95064"/>
              </p:ext>
            </p:extLst>
          </p:nvPr>
        </p:nvGraphicFramePr>
        <p:xfrm>
          <a:off x="1000616" y="4801552"/>
          <a:ext cx="7053579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79">
                  <a:extLst>
                    <a:ext uri="{9D8B030D-6E8A-4147-A177-3AD203B41FA5}">
                      <a16:colId xmlns:a16="http://schemas.microsoft.com/office/drawing/2014/main" val="296645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142342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64945C5E-3ECB-D1F0-4327-83356CCAB051}"/>
              </a:ext>
            </a:extLst>
          </p:cNvPr>
          <p:cNvSpPr/>
          <p:nvPr/>
        </p:nvSpPr>
        <p:spPr>
          <a:xfrm>
            <a:off x="4058728" y="4198604"/>
            <a:ext cx="250166" cy="5736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3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將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絕對座標轉換成相對座標（每單位時間的位移）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EA046A-E896-71CD-753B-190574D6C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0197"/>
              </p:ext>
            </p:extLst>
          </p:nvPr>
        </p:nvGraphicFramePr>
        <p:xfrm>
          <a:off x="1140124" y="362888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02837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spike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87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A29C5D-392D-CB6E-862E-3B015C523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00093"/>
              </p:ext>
            </p:extLst>
          </p:nvPr>
        </p:nvGraphicFramePr>
        <p:xfrm>
          <a:off x="1140124" y="2442951"/>
          <a:ext cx="8219536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8219536">
                  <a:extLst>
                    <a:ext uri="{9D8B030D-6E8A-4147-A177-3AD203B41FA5}">
                      <a16:colId xmlns:a16="http://schemas.microsoft.com/office/drawing/2014/main" val="1222060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sg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CISG_B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1053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36EAAC-EF92-E5BD-6B73-409A4DC07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22464"/>
              </p:ext>
            </p:extLst>
          </p:nvPr>
        </p:nvGraphicFramePr>
        <p:xfrm>
          <a:off x="1140123" y="5067517"/>
          <a:ext cx="6632277" cy="643169"/>
        </p:xfrm>
        <a:graphic>
          <a:graphicData uri="http://schemas.openxmlformats.org/drawingml/2006/table">
            <a:tbl>
              <a:tblPr firstRow="1" firstCol="1" bandRow="1"/>
              <a:tblGrid>
                <a:gridCol w="6632277">
                  <a:extLst>
                    <a:ext uri="{9D8B030D-6E8A-4147-A177-3AD203B41FA5}">
                      <a16:colId xmlns:a16="http://schemas.microsoft.com/office/drawing/2014/main" val="1335632142"/>
                    </a:ext>
                  </a:extLst>
                </a:gridCol>
              </a:tblGrid>
              <a:tr h="643169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B[0]:	 [24.921879 28.295334 30.417959 ... -0.66332  -0.09476  -0.09476 ]</a:t>
                      </a:r>
                    </a:p>
                    <a:p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CISP_B[0]:  [0.        3.373455  2.122625 ... -0.113712  0.56856   0.      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22940"/>
                  </a:ext>
                </a:extLst>
              </a:tr>
            </a:tbl>
          </a:graphicData>
        </a:graphic>
      </p:graphicFrame>
      <p:sp>
        <p:nvSpPr>
          <p:cNvPr id="7" name="箭號: 弧形右彎 6">
            <a:extLst>
              <a:ext uri="{FF2B5EF4-FFF2-40B4-BE49-F238E27FC236}">
                <a16:creationId xmlns:a16="http://schemas.microsoft.com/office/drawing/2014/main" id="{598B0BC5-5CB7-C9B6-9C6F-39FECCAE2A68}"/>
              </a:ext>
            </a:extLst>
          </p:cNvPr>
          <p:cNvSpPr/>
          <p:nvPr/>
        </p:nvSpPr>
        <p:spPr>
          <a:xfrm>
            <a:off x="396815" y="5117413"/>
            <a:ext cx="664234" cy="5433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n_spike</a:t>
            </a:r>
            <a:r>
              <a:rPr lang="en-US" altLang="zh-TW" sz="1800" dirty="0"/>
              <a:t> BCD</a:t>
            </a:r>
            <a:r>
              <a:rPr lang="zh-TW" altLang="en-US" sz="1800" dirty="0"/>
              <a:t>分別的總路徑長、總位移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39F6ECC9-3CE7-FFC8-B26D-0E01431AF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978705"/>
              </p:ext>
            </p:extLst>
          </p:nvPr>
        </p:nvGraphicFramePr>
        <p:xfrm>
          <a:off x="931557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6053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Sum up the distance that process during one timestep 0.001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total path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243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279910-3B46-66D6-8E39-3E715CC5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5482"/>
              </p:ext>
            </p:extLst>
          </p:nvPr>
        </p:nvGraphicFramePr>
        <p:xfrm>
          <a:off x="931557" y="396081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388972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fianl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distance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7515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F0A078B-234E-9D4E-2735-D10548DDB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11829"/>
              </p:ext>
            </p:extLst>
          </p:nvPr>
        </p:nvGraphicFramePr>
        <p:xfrm>
          <a:off x="931557" y="5395323"/>
          <a:ext cx="9463273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9463273">
                  <a:extLst>
                    <a:ext uri="{9D8B030D-6E8A-4147-A177-3AD203B41FA5}">
                      <a16:colId xmlns:a16="http://schemas.microsoft.com/office/drawing/2014/main" val="2124042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[0.       5.6856   1.212927 ... 0.833888 0.492752 0.682272]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    [0.       5.6856   1.212927 ... 0.530656 -0.492752  0.454848]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5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54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在三維空間中的總路徑長、總位移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1B1C14B3-2921-F773-3063-2A9620A88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364896"/>
              </p:ext>
            </p:extLst>
          </p:nvPr>
        </p:nvGraphicFramePr>
        <p:xfrm>
          <a:off x="933091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458817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abs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18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54EACE-5DF1-2DC1-CE47-A55429866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90728"/>
              </p:ext>
            </p:extLst>
          </p:nvPr>
        </p:nvGraphicFramePr>
        <p:xfrm>
          <a:off x="933091" y="3839550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8549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56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27094F2-D3FF-729D-A442-F553D2119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0426"/>
              </p:ext>
            </p:extLst>
          </p:nvPr>
        </p:nvGraphicFramePr>
        <p:xfrm>
          <a:off x="6436744" y="3092451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934219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'BDF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5530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362CE91-6AA3-A30C-0381-2AD859CD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53026"/>
              </p:ext>
            </p:extLst>
          </p:nvPr>
        </p:nvGraphicFramePr>
        <p:xfrm>
          <a:off x="1916090" y="5509277"/>
          <a:ext cx="9041307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9041307">
                  <a:extLst>
                    <a:ext uri="{9D8B030D-6E8A-4147-A177-3AD203B41FA5}">
                      <a16:colId xmlns:a16="http://schemas.microsoft.com/office/drawing/2014/main" val="3413247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abs Distance[0]: [0. 8.89395472 4.52528009 ... 1.60452467 1.29934987 1.40047245]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Distance[0]: [0. 8.64753223 2.31520873 ... 0.55584651 0.71991559 0.47604884]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 Distance[0]: [298.27261882 298.26778789 298.26354919 ... 304.56714609 304.56284631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304.55956073]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9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觀察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的</a:t>
            </a:r>
            <a:r>
              <a:rPr lang="en-US" altLang="zh-TW" sz="1800" dirty="0"/>
              <a:t>B</a:t>
            </a:r>
            <a:r>
              <a:rPr lang="zh-TW" altLang="en-US" sz="1800" dirty="0"/>
              <a:t>特徵，得出經前處理後的</a:t>
            </a:r>
            <a:r>
              <a:rPr lang="en-US" altLang="zh-TW" sz="1800" dirty="0" err="1"/>
              <a:t>sg_B</a:t>
            </a:r>
            <a:r>
              <a:rPr lang="zh-TW" altLang="en-US" sz="1800" dirty="0"/>
              <a:t>絕對值在</a:t>
            </a:r>
            <a:r>
              <a:rPr lang="en-US" altLang="zh-TW" sz="1800" dirty="0"/>
              <a:t>0.0029</a:t>
            </a:r>
            <a:r>
              <a:rPr lang="zh-TW" altLang="en-US" sz="1800" dirty="0"/>
              <a:t>至</a:t>
            </a:r>
            <a:r>
              <a:rPr lang="en-US" altLang="zh-TW" sz="1800" dirty="0"/>
              <a:t>0.0041</a:t>
            </a:r>
            <a:r>
              <a:rPr lang="zh-TW" altLang="en-US" sz="1800" dirty="0"/>
              <a:t>外是可能的雜訊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B7963AB5-64AD-01ED-2279-1DD7F95D9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506861"/>
              </p:ext>
            </p:extLst>
          </p:nvPr>
        </p:nvGraphicFramePr>
        <p:xfrm>
          <a:off x="1048253" y="2319741"/>
          <a:ext cx="6185235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6185235">
                  <a:extLst>
                    <a:ext uri="{9D8B030D-6E8A-4147-A177-3AD203B41FA5}">
                      <a16:colId xmlns:a16="http://schemas.microsoft.com/office/drawing/2014/main" val="346532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0.0029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0.0041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35808"/>
                  </a:ext>
                </a:extLst>
              </a:tr>
            </a:tbl>
          </a:graphicData>
        </a:graphic>
      </p:graphicFrame>
      <p:pic>
        <p:nvPicPr>
          <p:cNvPr id="61" name="圖片 60">
            <a:extLst>
              <a:ext uri="{FF2B5EF4-FFF2-40B4-BE49-F238E27FC236}">
                <a16:creationId xmlns:a16="http://schemas.microsoft.com/office/drawing/2014/main" id="{6061F6BB-EBAE-9F86-5D5A-5A697E8D7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21" y="3653072"/>
            <a:ext cx="5417389" cy="2409478"/>
          </a:xfrm>
          <a:prstGeom prst="rect">
            <a:avLst/>
          </a:prstGeom>
        </p:spPr>
      </p:pic>
      <p:sp>
        <p:nvSpPr>
          <p:cNvPr id="62" name="文字方塊 61">
            <a:extLst>
              <a:ext uri="{FF2B5EF4-FFF2-40B4-BE49-F238E27FC236}">
                <a16:creationId xmlns:a16="http://schemas.microsoft.com/office/drawing/2014/main" id="{D9CFEF71-B86D-9251-4AAE-1A37A8C7D90E}"/>
              </a:ext>
            </a:extLst>
          </p:cNvPr>
          <p:cNvSpPr txBox="1"/>
          <p:nvPr/>
        </p:nvSpPr>
        <p:spPr>
          <a:xfrm>
            <a:off x="6564703" y="5939439"/>
            <a:ext cx="2027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示意圖僅供參考</a:t>
            </a:r>
          </a:p>
        </p:txBody>
      </p:sp>
    </p:spTree>
    <p:extLst>
      <p:ext uri="{BB962C8B-B14F-4D97-AF65-F5344CB8AC3E}">
        <p14:creationId xmlns:p14="http://schemas.microsoft.com/office/powerpoint/2010/main" val="43682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觀察得出下列特徵與磨耗最大值相關係數較高</a:t>
            </a:r>
            <a:endParaRPr lang="en-US" altLang="zh-TW" sz="2400" dirty="0"/>
          </a:p>
          <a:p>
            <a:pPr lvl="1"/>
            <a:r>
              <a:rPr lang="en-US" altLang="zh-TW" sz="1800" dirty="0" err="1"/>
              <a:t>n_spike_B</a:t>
            </a:r>
            <a:r>
              <a:rPr lang="zh-TW" altLang="en-US" sz="1800" dirty="0"/>
              <a:t>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</a:t>
            </a:r>
            <a:r>
              <a:rPr lang="en-US" altLang="zh-TW" sz="1800" dirty="0"/>
              <a:t>_ C</a:t>
            </a:r>
            <a:r>
              <a:rPr lang="zh-TW" altLang="en-US" sz="1800" dirty="0"/>
              <a:t>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</a:t>
            </a:r>
            <a:r>
              <a:rPr lang="en-US" altLang="zh-TW" sz="1800" dirty="0"/>
              <a:t>_ D</a:t>
            </a:r>
            <a:r>
              <a:rPr lang="zh-TW" altLang="en-US" sz="1800" dirty="0"/>
              <a:t>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</a:t>
            </a:r>
            <a:r>
              <a:rPr lang="en-US" altLang="zh-TW" sz="1800" dirty="0"/>
              <a:t>_ B</a:t>
            </a:r>
            <a:r>
              <a:rPr lang="zh-TW" altLang="en-US" sz="1800" dirty="0"/>
              <a:t>低雜訊總位移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</a:t>
            </a:r>
            <a:r>
              <a:rPr lang="en-US" altLang="zh-TW" sz="1800" dirty="0"/>
              <a:t>_ C</a:t>
            </a:r>
            <a:r>
              <a:rPr lang="zh-TW" altLang="en-US" sz="1800" dirty="0"/>
              <a:t>低雜訊總位移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n_sg_B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n_spike_B</a:t>
            </a:r>
            <a:r>
              <a:rPr lang="zh-TW" altLang="en-US" sz="1800" dirty="0"/>
              <a:t>相減總位移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n_sg_D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n_spike_C</a:t>
            </a:r>
            <a:r>
              <a:rPr lang="zh-TW" altLang="en-US" sz="1800" dirty="0"/>
              <a:t>相減總位移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n_sg_F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n_spike_D</a:t>
            </a:r>
            <a:r>
              <a:rPr lang="zh-TW" altLang="en-US" sz="1800" dirty="0"/>
              <a:t>相減總位移</a:t>
            </a:r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zh-TW" altLang="en-US" sz="2400" dirty="0"/>
              <a:t>獲得</a:t>
            </a:r>
            <a:r>
              <a:rPr lang="en-US" altLang="zh-TW" sz="2400" dirty="0"/>
              <a:t>shape(70, 8)</a:t>
            </a:r>
            <a:r>
              <a:rPr lang="zh-TW" altLang="en-US" sz="2400" dirty="0"/>
              <a:t>的特徵輸入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910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二</a:t>
            </a:r>
            <a:r>
              <a:rPr lang="zh-TW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、演算法和模型介紹</a:t>
            </a:r>
            <a:endParaRPr lang="zh-TW" altLang="en-US" b="1" dirty="0">
              <a:solidFill>
                <a:srgbClr val="C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800" dirty="0"/>
              <a:t>使用</a:t>
            </a:r>
            <a:r>
              <a:rPr lang="en-US" altLang="zh-TW" sz="1800" dirty="0"/>
              <a:t>DNN(</a:t>
            </a:r>
            <a:r>
              <a:rPr lang="zh-TW" altLang="en-US" sz="1800" dirty="0"/>
              <a:t>深度神經網路</a:t>
            </a:r>
            <a:r>
              <a:rPr lang="en-US" altLang="zh-TW" sz="1800" dirty="0"/>
              <a:t>)</a:t>
            </a:r>
            <a:r>
              <a:rPr lang="zh-TW" altLang="en-US" sz="1800" dirty="0"/>
              <a:t> ，</a:t>
            </a:r>
            <a:r>
              <a:rPr lang="en-US" altLang="zh-TW" sz="1800" dirty="0"/>
              <a:t>3</a:t>
            </a:r>
            <a:r>
              <a:rPr lang="zh-TW" altLang="en-US" sz="1800" dirty="0"/>
              <a:t>層全連接隱藏層作為演算法模型。</a:t>
            </a:r>
            <a:endParaRPr lang="en-US" altLang="zh-TW" sz="1800" dirty="0"/>
          </a:p>
          <a:p>
            <a:r>
              <a:rPr lang="zh-TW" altLang="en-US" sz="1800" dirty="0"/>
              <a:t>最佳化：</a:t>
            </a:r>
            <a:r>
              <a:rPr lang="en-US" altLang="zh-TW" sz="1800" dirty="0"/>
              <a:t>Adam</a:t>
            </a:r>
          </a:p>
          <a:p>
            <a:r>
              <a:rPr lang="zh-TW" altLang="en-US" sz="1800" dirty="0"/>
              <a:t>激勵函數：</a:t>
            </a:r>
            <a:r>
              <a:rPr lang="en-US" altLang="zh-TW" sz="1800" dirty="0" err="1"/>
              <a:t>ReLU</a:t>
            </a:r>
            <a:endParaRPr lang="en-US" altLang="zh-TW" sz="1800" dirty="0"/>
          </a:p>
          <a:p>
            <a:r>
              <a:rPr lang="zh-TW" altLang="en-US" sz="1800" dirty="0"/>
              <a:t>學習率：</a:t>
            </a:r>
            <a:r>
              <a:rPr lang="en-US" altLang="zh-TW" sz="1800" dirty="0"/>
              <a:t>0.0005</a:t>
            </a:r>
          </a:p>
          <a:p>
            <a:r>
              <a:rPr lang="en-US" altLang="zh-TW" sz="1800" dirty="0" err="1"/>
              <a:t>Batch_size</a:t>
            </a:r>
            <a:r>
              <a:rPr lang="zh-TW" altLang="en-US" sz="1800" dirty="0"/>
              <a:t>：</a:t>
            </a:r>
            <a:r>
              <a:rPr lang="en-US" altLang="zh-TW" sz="1800" dirty="0"/>
              <a:t>15</a:t>
            </a:r>
          </a:p>
          <a:p>
            <a:r>
              <a:rPr lang="en-US" altLang="zh-TW" sz="1800" dirty="0"/>
              <a:t>Epochs</a:t>
            </a:r>
            <a:r>
              <a:rPr lang="zh-TW" altLang="en-US" sz="1800" dirty="0"/>
              <a:t>：</a:t>
            </a:r>
            <a:r>
              <a:rPr lang="en-US" altLang="zh-TW" sz="1800" dirty="0"/>
              <a:t>500</a:t>
            </a:r>
            <a:endParaRPr lang="zh-TW" altLang="en-US" sz="1800" dirty="0"/>
          </a:p>
        </p:txBody>
      </p:sp>
      <p:graphicFrame>
        <p:nvGraphicFramePr>
          <p:cNvPr id="4" name="內容版面配置區 6">
            <a:extLst>
              <a:ext uri="{FF2B5EF4-FFF2-40B4-BE49-F238E27FC236}">
                <a16:creationId xmlns:a16="http://schemas.microsoft.com/office/drawing/2014/main" id="{9F5794CE-329E-4950-C4ED-7C333D578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985066"/>
              </p:ext>
            </p:extLst>
          </p:nvPr>
        </p:nvGraphicFramePr>
        <p:xfrm>
          <a:off x="6090921" y="3001995"/>
          <a:ext cx="52679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4082147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Sequential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input_dim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Input_shape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summary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Adam RMSprop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Adam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rmse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history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validation_data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verbose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610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F93D1E-F5C5-1FD2-61CF-39AC41695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3126"/>
              </p:ext>
            </p:extLst>
          </p:nvPr>
        </p:nvGraphicFramePr>
        <p:xfrm>
          <a:off x="1564209" y="4664075"/>
          <a:ext cx="4025707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4025707">
                  <a:extLst>
                    <a:ext uri="{9D8B030D-6E8A-4147-A177-3AD203B41FA5}">
                      <a16:colId xmlns:a16="http://schemas.microsoft.com/office/drawing/2014/main" val="290525193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Model: "sequential_0"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Layer (type)                Output Shape              Param #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dense_6 (Dense)             (None, 128)               768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dense_7 (Dense)             (None, 4)                 516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dense_8 (Dense)             (None, 1)                 5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Total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Trainable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Non-trainable params: 0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28638"/>
                  </a:ext>
                </a:extLst>
              </a:tr>
            </a:tbl>
          </a:graphicData>
        </a:graphic>
      </p:graphicFrame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80726B5-1D9A-4031-E7F1-90EB96D7F592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577062" y="3856005"/>
            <a:ext cx="2518940" cy="808069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7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</TotalTime>
  <Words>2408</Words>
  <Application>Microsoft Office PowerPoint</Application>
  <PresentationFormat>寬螢幕</PresentationFormat>
  <Paragraphs>211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報名序號：111052 團隊名稱：Geek 極客 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二、演算法和模型介紹</vt:lpstr>
      <vt:lpstr>三、執行環境/套裝選擇/執行方式 </vt:lpstr>
      <vt:lpstr>四、改善方向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報名序號：  團隊名稱：</dc:title>
  <dc:creator>Windows 使用者</dc:creator>
  <cp:lastModifiedBy>傅家芸 (111323127)</cp:lastModifiedBy>
  <cp:revision>64</cp:revision>
  <cp:lastPrinted>2020-09-28T08:56:41Z</cp:lastPrinted>
  <dcterms:created xsi:type="dcterms:W3CDTF">2018-07-31T03:49:54Z</dcterms:created>
  <dcterms:modified xsi:type="dcterms:W3CDTF">2022-11-15T16:43:51Z</dcterms:modified>
</cp:coreProperties>
</file>