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8"/>
  </p:notesMasterIdLst>
  <p:handoutMasterIdLst>
    <p:handoutMasterId r:id="rId19"/>
  </p:handoutMasterIdLst>
  <p:sldIdLst>
    <p:sldId id="256" r:id="rId3"/>
    <p:sldId id="310" r:id="rId4"/>
    <p:sldId id="361" r:id="rId5"/>
    <p:sldId id="309" r:id="rId6"/>
    <p:sldId id="313" r:id="rId7"/>
    <p:sldId id="333" r:id="rId8"/>
    <p:sldId id="339" r:id="rId9"/>
    <p:sldId id="340" r:id="rId10"/>
    <p:sldId id="323" r:id="rId11"/>
    <p:sldId id="337" r:id="rId12"/>
    <p:sldId id="324" r:id="rId13"/>
    <p:sldId id="365" r:id="rId14"/>
    <p:sldId id="366" r:id="rId15"/>
    <p:sldId id="367" r:id="rId16"/>
    <p:sldId id="364" r:id="rId17"/>
  </p:sldIdLst>
  <p:sldSz cx="9144000" cy="6858000" type="screen4x3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74D2"/>
    <a:srgbClr val="99CC00"/>
    <a:srgbClr val="0033CC"/>
    <a:srgbClr val="FF6600"/>
    <a:srgbClr val="CC0000"/>
    <a:srgbClr val="D60093"/>
    <a:srgbClr val="FF9933"/>
    <a:srgbClr val="A4FAAC"/>
    <a:srgbClr val="990000"/>
  </p:clrMru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00" autoAdjust="0"/>
    <p:restoredTop sz="98415" autoAdjust="0"/>
  </p:normalViewPr>
  <p:slideViewPr>
    <p:cSldViewPr>
      <p:cViewPr varScale="1">
        <p:scale>
          <a:sx n="83" d="100"/>
          <a:sy n="83" d="100"/>
        </p:scale>
        <p:origin x="-112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371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83" d="100"/>
          <a:sy n="83" d="100"/>
        </p:scale>
        <p:origin x="-2184" y="-11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0FBB2-7D61-49EA-9219-70737B8D0F40}" type="datetimeFigureOut">
              <a:rPr lang="zh-CN" altLang="en-US" smtClean="0"/>
              <a:pPr/>
              <a:t>2012-5-24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1A27E-AAEF-460B-B9FD-1DD198DCA0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4D087-0611-4083-88B9-D4689D8816F4}" type="datetimeFigureOut">
              <a:rPr lang="zh-CN" altLang="en-US" smtClean="0"/>
              <a:pPr/>
              <a:t>2012-5-24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32FFA-3254-4FCE-BD6B-BDDE4003C9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32FFA-3254-4FCE-BD6B-BDDE4003C93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32FFA-3254-4FCE-BD6B-BDDE4003C933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32FFA-3254-4FCE-BD6B-BDDE4003C933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32FFA-3254-4FCE-BD6B-BDDE4003C933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32FFA-3254-4FCE-BD6B-BDDE4003C933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32FFA-3254-4FCE-BD6B-BDDE4003C93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32FFA-3254-4FCE-BD6B-BDDE4003C93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32FFA-3254-4FCE-BD6B-BDDE4003C93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32FFA-3254-4FCE-BD6B-BDDE4003C93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32FFA-3254-4FCE-BD6B-BDDE4003C93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32FFA-3254-4FCE-BD6B-BDDE4003C93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32FFA-3254-4FCE-BD6B-BDDE4003C93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32FFA-3254-4FCE-BD6B-BDDE4003C93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2B4F3BB-0790-4DA6-AB02-07BFA7D010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3108" y="274638"/>
            <a:ext cx="6543692" cy="725470"/>
          </a:xfrm>
          <a:prstGeom prst="rect">
            <a:avLst/>
          </a:prstGeom>
          <a:noFill/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华文细黑" pitchFamily="2" charset="-122"/>
                <a:ea typeface="华文细黑" pitchFamily="2" charset="-122"/>
              </a:defRPr>
            </a:lvl1pPr>
            <a:lvl2pPr>
              <a:defRPr sz="2400" baseline="0">
                <a:latin typeface="华文细黑" pitchFamily="2" charset="-122"/>
                <a:ea typeface="华文细黑" pitchFamily="2" charset="-122"/>
              </a:defRPr>
            </a:lvl2pPr>
            <a:lvl3pPr>
              <a:defRPr sz="2000" baseline="0">
                <a:latin typeface="华文细黑" pitchFamily="2" charset="-122"/>
                <a:ea typeface="华文细黑" pitchFamily="2" charset="-122"/>
              </a:defRPr>
            </a:lvl3pPr>
            <a:lvl4pPr>
              <a:defRPr sz="2000" baseline="0">
                <a:latin typeface="华文细黑" pitchFamily="2" charset="-122"/>
                <a:ea typeface="华文细黑" pitchFamily="2" charset="-122"/>
              </a:defRPr>
            </a:lvl4pPr>
            <a:lvl5pPr>
              <a:defRPr sz="1800" baseline="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2B4F3BB-0790-4DA6-AB02-07BFA7D010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2B4F3BB-0790-4DA6-AB02-07BFA7D010C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143108" y="274638"/>
            <a:ext cx="6543692" cy="725470"/>
          </a:xfrm>
          <a:prstGeom prst="rect">
            <a:avLst/>
          </a:prstGeom>
          <a:noFill/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E9F92E-3904-40CE-8A7F-936089FE805F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9E96C-02AC-4DAE-BDCC-AA93701E40B1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2509EF-09C9-49E8-93D7-FFB6E29BDAAA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111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131286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CE2626E-F60D-4C3D-9966-0457EDFADADE}" type="slidenum">
              <a:rPr lang="en-US" altLang="zh-CN"/>
              <a:pPr/>
              <a:t>‹#›</a:t>
            </a:fld>
            <a:endParaRPr lang="en-US" altLang="zh-CN" dirty="0"/>
          </a:p>
        </p:txBody>
      </p:sp>
      <p:pic>
        <p:nvPicPr>
          <p:cNvPr id="4102" name="Picture 6" descr="22222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</p:spPr>
      </p:pic>
      <p:sp>
        <p:nvSpPr>
          <p:cNvPr id="4103" name="AutoShape 7"/>
          <p:cNvSpPr>
            <a:spLocks noChangeAspect="1" noChangeArrowheads="1" noTextEdit="1"/>
          </p:cNvSpPr>
          <p:nvPr/>
        </p:nvSpPr>
        <p:spPr bwMode="auto">
          <a:xfrm>
            <a:off x="3727450" y="3079750"/>
            <a:ext cx="1689100" cy="70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8" r:id="rId2"/>
    <p:sldLayoutId id="2147483679" r:id="rId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798641"/>
          </a:xfrm>
        </p:spPr>
        <p:txBody>
          <a:bodyPr/>
          <a:lstStyle/>
          <a:p>
            <a:r>
              <a:rPr lang="en-US" altLang="zh-CN" dirty="0" smtClean="0"/>
              <a:t>ADFS</a:t>
            </a:r>
            <a:r>
              <a:rPr lang="zh-CN" altLang="en-US" dirty="0" smtClean="0"/>
              <a:t> </a:t>
            </a:r>
            <a:r>
              <a:rPr lang="en-US" altLang="zh-CN" dirty="0" smtClean="0"/>
              <a:t>road map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000" dirty="0" smtClean="0"/>
              <a:t>jiwan@taobao.com/zhangwei.yangjie@gmail.com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4F3BB-0790-4DA6-AB02-07BFA7D010CC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矩形 333"/>
          <p:cNvSpPr/>
          <p:nvPr/>
        </p:nvSpPr>
        <p:spPr>
          <a:xfrm>
            <a:off x="4572032" y="4572008"/>
            <a:ext cx="4572000" cy="214314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          Slave/UnderRestore</a:t>
            </a:r>
          </a:p>
          <a:p>
            <a:endParaRPr lang="en-US" altLang="zh-CN" sz="1600" dirty="0" smtClean="0">
              <a:solidFill>
                <a:schemeClr val="tx1"/>
              </a:solidFill>
            </a:endParaRPr>
          </a:p>
          <a:p>
            <a:endParaRPr lang="en-US" altLang="zh-CN" sz="1600" dirty="0" smtClean="0">
              <a:solidFill>
                <a:schemeClr val="tx1"/>
              </a:solidFill>
            </a:endParaRPr>
          </a:p>
          <a:p>
            <a:endParaRPr lang="en-US" altLang="zh-CN" sz="1600" dirty="0" smtClean="0">
              <a:solidFill>
                <a:schemeClr val="tx1"/>
              </a:solidFill>
            </a:endParaRPr>
          </a:p>
          <a:p>
            <a:endParaRPr lang="en-US" altLang="zh-CN" sz="1600" dirty="0" smtClean="0">
              <a:solidFill>
                <a:schemeClr val="tx1"/>
              </a:solidFill>
            </a:endParaRPr>
          </a:p>
          <a:p>
            <a:endParaRPr lang="en-US" altLang="zh-CN" sz="1600" dirty="0" smtClean="0">
              <a:solidFill>
                <a:schemeClr val="tx1"/>
              </a:solidFill>
            </a:endParaRPr>
          </a:p>
          <a:p>
            <a:endParaRPr lang="en-US" altLang="zh-CN" sz="1600" dirty="0" smtClean="0">
              <a:solidFill>
                <a:schemeClr val="tx1"/>
              </a:solidFill>
            </a:endParaRPr>
          </a:p>
          <a:p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20" name="矩形 219"/>
          <p:cNvSpPr/>
          <p:nvPr/>
        </p:nvSpPr>
        <p:spPr>
          <a:xfrm>
            <a:off x="0" y="1643050"/>
            <a:ext cx="9144000" cy="1928826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Master</a:t>
            </a:r>
          </a:p>
          <a:p>
            <a:pPr algn="ctr"/>
            <a:endParaRPr lang="en-US" altLang="zh-CN" sz="1600" dirty="0" smtClean="0">
              <a:solidFill>
                <a:schemeClr val="tx1"/>
              </a:solidFill>
            </a:endParaRPr>
          </a:p>
          <a:p>
            <a:pPr algn="ctr"/>
            <a:endParaRPr lang="en-US" altLang="zh-CN" sz="1600" dirty="0" smtClean="0">
              <a:solidFill>
                <a:schemeClr val="tx1"/>
              </a:solidFill>
            </a:endParaRPr>
          </a:p>
          <a:p>
            <a:pPr algn="ctr"/>
            <a:endParaRPr lang="en-US" altLang="zh-CN" sz="1600" dirty="0" smtClean="0">
              <a:solidFill>
                <a:schemeClr val="tx1"/>
              </a:solidFill>
            </a:endParaRPr>
          </a:p>
          <a:p>
            <a:pPr algn="ctr"/>
            <a:endParaRPr lang="en-US" altLang="zh-CN" sz="1600" dirty="0" smtClean="0">
              <a:solidFill>
                <a:schemeClr val="tx1"/>
              </a:solidFill>
            </a:endParaRPr>
          </a:p>
          <a:p>
            <a:pPr algn="ctr"/>
            <a:endParaRPr lang="en-US" altLang="zh-CN" sz="1600" dirty="0" smtClean="0">
              <a:solidFill>
                <a:schemeClr val="tx1"/>
              </a:solidFill>
            </a:endParaRPr>
          </a:p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785918" y="142852"/>
            <a:ext cx="6686568" cy="785818"/>
          </a:xfrm>
        </p:spPr>
        <p:txBody>
          <a:bodyPr/>
          <a:lstStyle/>
          <a:p>
            <a:r>
              <a:rPr lang="en-US" altLang="zh-CN" dirty="0" smtClean="0"/>
              <a:t>Operation Queue Design</a:t>
            </a:r>
            <a:endParaRPr lang="zh-CN" altLang="en-US" sz="1800" dirty="0"/>
          </a:p>
        </p:txBody>
      </p:sp>
      <p:sp>
        <p:nvSpPr>
          <p:cNvPr id="61" name="矩形 60"/>
          <p:cNvSpPr/>
          <p:nvPr/>
        </p:nvSpPr>
        <p:spPr>
          <a:xfrm>
            <a:off x="3929058" y="2643182"/>
            <a:ext cx="42862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A0</a:t>
            </a:r>
            <a:endParaRPr lang="zh-CN" altLang="en-US" sz="1200" dirty="0"/>
          </a:p>
        </p:txBody>
      </p:sp>
      <p:sp>
        <p:nvSpPr>
          <p:cNvPr id="62" name="矩形 61"/>
          <p:cNvSpPr/>
          <p:nvPr/>
        </p:nvSpPr>
        <p:spPr>
          <a:xfrm>
            <a:off x="3071802" y="2643182"/>
            <a:ext cx="42862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B2</a:t>
            </a:r>
            <a:endParaRPr lang="zh-CN" altLang="en-US" sz="1200" dirty="0"/>
          </a:p>
        </p:txBody>
      </p:sp>
      <p:sp>
        <p:nvSpPr>
          <p:cNvPr id="63" name="矩形 62"/>
          <p:cNvSpPr/>
          <p:nvPr/>
        </p:nvSpPr>
        <p:spPr>
          <a:xfrm>
            <a:off x="2643174" y="2857496"/>
            <a:ext cx="42862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C3</a:t>
            </a:r>
            <a:endParaRPr lang="zh-CN" altLang="en-US" sz="1200" dirty="0"/>
          </a:p>
        </p:txBody>
      </p:sp>
      <p:sp>
        <p:nvSpPr>
          <p:cNvPr id="64" name="矩形 63"/>
          <p:cNvSpPr/>
          <p:nvPr/>
        </p:nvSpPr>
        <p:spPr>
          <a:xfrm>
            <a:off x="3500430" y="3071810"/>
            <a:ext cx="42862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B1</a:t>
            </a:r>
            <a:endParaRPr lang="zh-CN" altLang="en-US" sz="1200" dirty="0"/>
          </a:p>
        </p:txBody>
      </p:sp>
      <p:sp>
        <p:nvSpPr>
          <p:cNvPr id="70" name="矩形 69"/>
          <p:cNvSpPr/>
          <p:nvPr/>
        </p:nvSpPr>
        <p:spPr>
          <a:xfrm>
            <a:off x="5715008" y="2857496"/>
            <a:ext cx="42862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A0</a:t>
            </a:r>
            <a:endParaRPr lang="zh-CN" altLang="en-US" sz="1200" dirty="0"/>
          </a:p>
        </p:txBody>
      </p:sp>
      <p:sp>
        <p:nvSpPr>
          <p:cNvPr id="72" name="矩形 71"/>
          <p:cNvSpPr/>
          <p:nvPr/>
        </p:nvSpPr>
        <p:spPr>
          <a:xfrm>
            <a:off x="5715008" y="3071810"/>
            <a:ext cx="42862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A4</a:t>
            </a:r>
            <a:endParaRPr lang="zh-CN" altLang="en-US" sz="1200" dirty="0"/>
          </a:p>
        </p:txBody>
      </p:sp>
      <p:sp>
        <p:nvSpPr>
          <p:cNvPr id="74" name="矩形 73"/>
          <p:cNvSpPr/>
          <p:nvPr/>
        </p:nvSpPr>
        <p:spPr>
          <a:xfrm>
            <a:off x="4857752" y="2857496"/>
            <a:ext cx="42862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C3</a:t>
            </a:r>
            <a:endParaRPr lang="zh-CN" altLang="en-US" sz="1200" dirty="0"/>
          </a:p>
        </p:txBody>
      </p:sp>
      <p:sp>
        <p:nvSpPr>
          <p:cNvPr id="76" name="矩形 75"/>
          <p:cNvSpPr/>
          <p:nvPr/>
        </p:nvSpPr>
        <p:spPr>
          <a:xfrm>
            <a:off x="5286380" y="2857496"/>
            <a:ext cx="42862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B1</a:t>
            </a:r>
            <a:endParaRPr lang="zh-CN" altLang="en-US" sz="1200" dirty="0"/>
          </a:p>
        </p:txBody>
      </p:sp>
      <p:sp>
        <p:nvSpPr>
          <p:cNvPr id="82" name="矩形 81"/>
          <p:cNvSpPr/>
          <p:nvPr/>
        </p:nvSpPr>
        <p:spPr>
          <a:xfrm>
            <a:off x="2214546" y="3071810"/>
            <a:ext cx="42862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A4</a:t>
            </a:r>
            <a:endParaRPr lang="zh-CN" altLang="en-US" sz="1200" dirty="0"/>
          </a:p>
        </p:txBody>
      </p:sp>
      <p:sp>
        <p:nvSpPr>
          <p:cNvPr id="84" name="矩形 83"/>
          <p:cNvSpPr/>
          <p:nvPr/>
        </p:nvSpPr>
        <p:spPr>
          <a:xfrm>
            <a:off x="71406" y="2643182"/>
            <a:ext cx="107157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Invocation0</a:t>
            </a:r>
            <a:endParaRPr lang="zh-CN" altLang="en-US" sz="1200" dirty="0"/>
          </a:p>
        </p:txBody>
      </p:sp>
      <p:sp>
        <p:nvSpPr>
          <p:cNvPr id="87" name="矩形 86"/>
          <p:cNvSpPr/>
          <p:nvPr/>
        </p:nvSpPr>
        <p:spPr>
          <a:xfrm>
            <a:off x="71406" y="2857496"/>
            <a:ext cx="107157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Invocation1</a:t>
            </a:r>
            <a:endParaRPr lang="zh-CN" altLang="en-US" sz="1200" dirty="0"/>
          </a:p>
        </p:txBody>
      </p:sp>
      <p:sp>
        <p:nvSpPr>
          <p:cNvPr id="88" name="矩形 87"/>
          <p:cNvSpPr/>
          <p:nvPr/>
        </p:nvSpPr>
        <p:spPr>
          <a:xfrm>
            <a:off x="71406" y="3071810"/>
            <a:ext cx="107157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Invocation2</a:t>
            </a:r>
            <a:endParaRPr lang="zh-CN" altLang="en-US" sz="1200" dirty="0"/>
          </a:p>
        </p:txBody>
      </p:sp>
      <p:cxnSp>
        <p:nvCxnSpPr>
          <p:cNvPr id="89" name="直接箭头连接符 88"/>
          <p:cNvCxnSpPr>
            <a:stCxn id="88" idx="3"/>
            <a:endCxn id="82" idx="1"/>
          </p:cNvCxnSpPr>
          <p:nvPr/>
        </p:nvCxnSpPr>
        <p:spPr>
          <a:xfrm>
            <a:off x="1142976" y="3178967"/>
            <a:ext cx="107157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87" idx="3"/>
            <a:endCxn id="63" idx="1"/>
          </p:cNvCxnSpPr>
          <p:nvPr/>
        </p:nvCxnSpPr>
        <p:spPr>
          <a:xfrm>
            <a:off x="1142976" y="2964653"/>
            <a:ext cx="150019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84" idx="3"/>
            <a:endCxn id="62" idx="1"/>
          </p:cNvCxnSpPr>
          <p:nvPr/>
        </p:nvCxnSpPr>
        <p:spPr>
          <a:xfrm>
            <a:off x="1142976" y="2750339"/>
            <a:ext cx="192882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/>
          <p:cNvSpPr/>
          <p:nvPr/>
        </p:nvSpPr>
        <p:spPr>
          <a:xfrm>
            <a:off x="5286380" y="3071810"/>
            <a:ext cx="42862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B2</a:t>
            </a:r>
            <a:endParaRPr lang="zh-CN" altLang="en-US" sz="1200" dirty="0"/>
          </a:p>
        </p:txBody>
      </p:sp>
      <p:sp>
        <p:nvSpPr>
          <p:cNvPr id="104" name="矩形 103"/>
          <p:cNvSpPr/>
          <p:nvPr/>
        </p:nvSpPr>
        <p:spPr>
          <a:xfrm>
            <a:off x="71406" y="3286124"/>
            <a:ext cx="107157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Invocation3</a:t>
            </a:r>
            <a:endParaRPr lang="zh-CN" altLang="en-US" sz="1200" dirty="0"/>
          </a:p>
        </p:txBody>
      </p:sp>
      <p:sp>
        <p:nvSpPr>
          <p:cNvPr id="106" name="矩形 105"/>
          <p:cNvSpPr/>
          <p:nvPr/>
        </p:nvSpPr>
        <p:spPr>
          <a:xfrm>
            <a:off x="1785918" y="3286124"/>
            <a:ext cx="42862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D5</a:t>
            </a:r>
            <a:endParaRPr lang="zh-CN" altLang="en-US" sz="1200" dirty="0"/>
          </a:p>
        </p:txBody>
      </p:sp>
      <p:cxnSp>
        <p:nvCxnSpPr>
          <p:cNvPr id="107" name="直接箭头连接符 106"/>
          <p:cNvCxnSpPr>
            <a:stCxn id="104" idx="3"/>
            <a:endCxn id="162" idx="1"/>
          </p:cNvCxnSpPr>
          <p:nvPr/>
        </p:nvCxnSpPr>
        <p:spPr>
          <a:xfrm>
            <a:off x="1142976" y="3393281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>
            <a:stCxn id="62" idx="3"/>
            <a:endCxn id="61" idx="1"/>
          </p:cNvCxnSpPr>
          <p:nvPr/>
        </p:nvCxnSpPr>
        <p:spPr>
          <a:xfrm>
            <a:off x="3500430" y="2750339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82" idx="3"/>
            <a:endCxn id="64" idx="1"/>
          </p:cNvCxnSpPr>
          <p:nvPr/>
        </p:nvCxnSpPr>
        <p:spPr>
          <a:xfrm>
            <a:off x="2643174" y="3178967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>
          <a:xfrm rot="5400000">
            <a:off x="2107389" y="2964653"/>
            <a:ext cx="10715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矩形 137"/>
          <p:cNvSpPr/>
          <p:nvPr/>
        </p:nvSpPr>
        <p:spPr>
          <a:xfrm>
            <a:off x="4429124" y="2857496"/>
            <a:ext cx="42862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D5</a:t>
            </a:r>
            <a:endParaRPr lang="zh-CN" altLang="en-US" sz="1200" dirty="0"/>
          </a:p>
        </p:txBody>
      </p:sp>
      <p:sp>
        <p:nvSpPr>
          <p:cNvPr id="146" name="矩形 145"/>
          <p:cNvSpPr/>
          <p:nvPr/>
        </p:nvSpPr>
        <p:spPr>
          <a:xfrm>
            <a:off x="6286512" y="2643182"/>
            <a:ext cx="250033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/>
              <a:t>Lock(A0,B2)-&gt;WriteSlave(A0,B1,B2)</a:t>
            </a:r>
            <a:endParaRPr lang="zh-CN" altLang="en-US" sz="1200" dirty="0"/>
          </a:p>
        </p:txBody>
      </p:sp>
      <p:cxnSp>
        <p:nvCxnSpPr>
          <p:cNvPr id="147" name="直接箭头连接符 146"/>
          <p:cNvCxnSpPr>
            <a:stCxn id="61" idx="3"/>
            <a:endCxn id="146" idx="1"/>
          </p:cNvCxnSpPr>
          <p:nvPr/>
        </p:nvCxnSpPr>
        <p:spPr>
          <a:xfrm>
            <a:off x="4357686" y="2750339"/>
            <a:ext cx="192882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矩形 153"/>
          <p:cNvSpPr/>
          <p:nvPr/>
        </p:nvSpPr>
        <p:spPr>
          <a:xfrm>
            <a:off x="6286512" y="2857496"/>
            <a:ext cx="250033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/>
              <a:t>Lock(C3)-&gt;WriteSlave(C3)</a:t>
            </a:r>
            <a:endParaRPr lang="zh-CN" altLang="en-US" sz="1200" dirty="0"/>
          </a:p>
        </p:txBody>
      </p:sp>
      <p:cxnSp>
        <p:nvCxnSpPr>
          <p:cNvPr id="155" name="直接箭头连接符 154"/>
          <p:cNvCxnSpPr>
            <a:stCxn id="63" idx="3"/>
            <a:endCxn id="154" idx="1"/>
          </p:cNvCxnSpPr>
          <p:nvPr/>
        </p:nvCxnSpPr>
        <p:spPr>
          <a:xfrm>
            <a:off x="3071802" y="2964653"/>
            <a:ext cx="321471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/>
          <p:nvPr/>
        </p:nvCxnSpPr>
        <p:spPr>
          <a:xfrm rot="16200000" flipH="1">
            <a:off x="3821899" y="2964653"/>
            <a:ext cx="1071572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矩形 161"/>
          <p:cNvSpPr/>
          <p:nvPr/>
        </p:nvSpPr>
        <p:spPr>
          <a:xfrm>
            <a:off x="1357290" y="3286124"/>
            <a:ext cx="42862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D6</a:t>
            </a:r>
            <a:endParaRPr lang="zh-CN" altLang="en-US" sz="1200" dirty="0"/>
          </a:p>
        </p:txBody>
      </p:sp>
      <p:sp>
        <p:nvSpPr>
          <p:cNvPr id="164" name="矩形 163"/>
          <p:cNvSpPr/>
          <p:nvPr/>
        </p:nvSpPr>
        <p:spPr>
          <a:xfrm>
            <a:off x="4429124" y="3071810"/>
            <a:ext cx="42862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D6</a:t>
            </a:r>
            <a:endParaRPr lang="zh-CN" altLang="en-US" sz="1200" dirty="0"/>
          </a:p>
        </p:txBody>
      </p:sp>
      <p:sp>
        <p:nvSpPr>
          <p:cNvPr id="173" name="矩形 172"/>
          <p:cNvSpPr/>
          <p:nvPr/>
        </p:nvSpPr>
        <p:spPr>
          <a:xfrm>
            <a:off x="1357290" y="2000240"/>
            <a:ext cx="4857784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FSNamesystem</a:t>
            </a:r>
          </a:p>
        </p:txBody>
      </p:sp>
      <p:sp>
        <p:nvSpPr>
          <p:cNvPr id="174" name="矩形 173"/>
          <p:cNvSpPr/>
          <p:nvPr/>
        </p:nvSpPr>
        <p:spPr>
          <a:xfrm>
            <a:off x="4643438" y="6357958"/>
            <a:ext cx="4429156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FSNamesystem</a:t>
            </a:r>
          </a:p>
        </p:txBody>
      </p:sp>
      <p:sp>
        <p:nvSpPr>
          <p:cNvPr id="209" name="矩形 208"/>
          <p:cNvSpPr/>
          <p:nvPr/>
        </p:nvSpPr>
        <p:spPr>
          <a:xfrm>
            <a:off x="6215074" y="2000240"/>
            <a:ext cx="2857520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DistributedServer</a:t>
            </a:r>
          </a:p>
        </p:txBody>
      </p:sp>
      <p:sp>
        <p:nvSpPr>
          <p:cNvPr id="210" name="矩形 209"/>
          <p:cNvSpPr/>
          <p:nvPr/>
        </p:nvSpPr>
        <p:spPr>
          <a:xfrm>
            <a:off x="4357686" y="2285992"/>
            <a:ext cx="3643338" cy="21431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OperationQueue</a:t>
            </a:r>
          </a:p>
        </p:txBody>
      </p:sp>
      <p:sp>
        <p:nvSpPr>
          <p:cNvPr id="213" name="矩形 212"/>
          <p:cNvSpPr/>
          <p:nvPr/>
        </p:nvSpPr>
        <p:spPr>
          <a:xfrm>
            <a:off x="71406" y="2000240"/>
            <a:ext cx="1285884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DistributedServer</a:t>
            </a:r>
          </a:p>
        </p:txBody>
      </p:sp>
      <p:sp>
        <p:nvSpPr>
          <p:cNvPr id="221" name="圆角矩形标注 220"/>
          <p:cNvSpPr/>
          <p:nvPr/>
        </p:nvSpPr>
        <p:spPr>
          <a:xfrm>
            <a:off x="5714976" y="857232"/>
            <a:ext cx="3429024" cy="1214446"/>
          </a:xfrm>
          <a:prstGeom prst="wedgeRoundRectCallout">
            <a:avLst>
              <a:gd name="adj1" fmla="val -19331"/>
              <a:gd name="adj2" fmla="val 91048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 smtClean="0">
                <a:solidFill>
                  <a:srgbClr val="FF0000"/>
                </a:solidFill>
              </a:rPr>
              <a:t>1.lockData()</a:t>
            </a:r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2.getNotWrittenData</a:t>
            </a:r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4.writeSlave</a:t>
            </a:r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5.setWrittenDataNotBelongsToSelf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6.deleteWrittenDataBelongsToSelf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7.unlockData</a:t>
            </a:r>
            <a:r>
              <a:rPr lang="en-US" altLang="zh-CN" sz="1000" dirty="0" smtClean="0">
                <a:solidFill>
                  <a:srgbClr val="FF0000"/>
                </a:solidFill>
              </a:rPr>
              <a:t>()</a:t>
            </a:r>
            <a:endParaRPr lang="en-US" altLang="zh-CN" sz="1000" dirty="0" smtClean="0">
              <a:solidFill>
                <a:srgbClr val="FF0000"/>
              </a:solidFill>
            </a:endParaRPr>
          </a:p>
        </p:txBody>
      </p:sp>
      <p:sp>
        <p:nvSpPr>
          <p:cNvPr id="311" name="圆角矩形标注 310"/>
          <p:cNvSpPr/>
          <p:nvPr/>
        </p:nvSpPr>
        <p:spPr>
          <a:xfrm>
            <a:off x="1357290" y="857232"/>
            <a:ext cx="1928826" cy="1071570"/>
          </a:xfrm>
          <a:prstGeom prst="wedgeRoundRectCallout">
            <a:avLst>
              <a:gd name="adj1" fmla="val 204913"/>
              <a:gd name="adj2" fmla="val 117685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 smtClean="0">
                <a:solidFill>
                  <a:srgbClr val="FF0000"/>
                </a:solidFill>
              </a:rPr>
              <a:t>Invocaton0:</a:t>
            </a:r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void 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LockData</a:t>
            </a:r>
            <a:r>
              <a:rPr lang="en-US" altLang="zh-CN" sz="1000" dirty="0" smtClean="0">
                <a:solidFill>
                  <a:srgbClr val="FF0000"/>
                </a:solidFill>
              </a:rPr>
              <a:t>(A0,B2) {</a:t>
            </a:r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 while(true) {</a:t>
            </a:r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    if(tryLock(A0,B2) return true;</a:t>
            </a:r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    sleep(1);</a:t>
            </a:r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  }</a:t>
            </a:r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}</a:t>
            </a:r>
          </a:p>
        </p:txBody>
      </p:sp>
      <p:cxnSp>
        <p:nvCxnSpPr>
          <p:cNvPr id="315" name="直接连接符 314"/>
          <p:cNvCxnSpPr/>
          <p:nvPr/>
        </p:nvCxnSpPr>
        <p:spPr>
          <a:xfrm rot="5400000">
            <a:off x="2536017" y="2964653"/>
            <a:ext cx="10715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连接符 315"/>
          <p:cNvCxnSpPr/>
          <p:nvPr/>
        </p:nvCxnSpPr>
        <p:spPr>
          <a:xfrm rot="5400000">
            <a:off x="1678761" y="2964653"/>
            <a:ext cx="10715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矩形 150"/>
          <p:cNvSpPr/>
          <p:nvPr/>
        </p:nvSpPr>
        <p:spPr>
          <a:xfrm>
            <a:off x="7000892" y="3071810"/>
            <a:ext cx="2071702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/>
              <a:t>Lock(B1,A4)-&gt;WriteSlave(A4)</a:t>
            </a:r>
            <a:endParaRPr lang="zh-CN" altLang="en-US" sz="1200" dirty="0"/>
          </a:p>
        </p:txBody>
      </p:sp>
      <p:cxnSp>
        <p:nvCxnSpPr>
          <p:cNvPr id="152" name="直接箭头连接符 151"/>
          <p:cNvCxnSpPr>
            <a:stCxn id="64" idx="3"/>
            <a:endCxn id="151" idx="1"/>
          </p:cNvCxnSpPr>
          <p:nvPr/>
        </p:nvCxnSpPr>
        <p:spPr>
          <a:xfrm>
            <a:off x="3929058" y="3178967"/>
            <a:ext cx="307183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矩形 155"/>
          <p:cNvSpPr/>
          <p:nvPr/>
        </p:nvSpPr>
        <p:spPr>
          <a:xfrm>
            <a:off x="6286512" y="3286124"/>
            <a:ext cx="250033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/>
              <a:t>Lock(D5,D6)-&gt;WriteSlave(D5,D6)</a:t>
            </a:r>
            <a:endParaRPr lang="zh-CN" altLang="en-US" sz="1200" dirty="0"/>
          </a:p>
        </p:txBody>
      </p:sp>
      <p:cxnSp>
        <p:nvCxnSpPr>
          <p:cNvPr id="157" name="直接箭头连接符 156"/>
          <p:cNvCxnSpPr>
            <a:stCxn id="106" idx="3"/>
            <a:endCxn id="156" idx="1"/>
          </p:cNvCxnSpPr>
          <p:nvPr/>
        </p:nvCxnSpPr>
        <p:spPr>
          <a:xfrm>
            <a:off x="2214546" y="3393281"/>
            <a:ext cx="40719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矩形 335"/>
          <p:cNvSpPr/>
          <p:nvPr/>
        </p:nvSpPr>
        <p:spPr>
          <a:xfrm>
            <a:off x="4643438" y="4929198"/>
            <a:ext cx="3428992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DistributedEditLogger</a:t>
            </a:r>
          </a:p>
        </p:txBody>
      </p:sp>
      <p:sp>
        <p:nvSpPr>
          <p:cNvPr id="337" name="矩形 336"/>
          <p:cNvSpPr/>
          <p:nvPr/>
        </p:nvSpPr>
        <p:spPr>
          <a:xfrm>
            <a:off x="4643438" y="5214950"/>
            <a:ext cx="1714512" cy="21431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OperationQueue</a:t>
            </a:r>
          </a:p>
        </p:txBody>
      </p:sp>
      <p:sp>
        <p:nvSpPr>
          <p:cNvPr id="338" name="矩形 337"/>
          <p:cNvSpPr/>
          <p:nvPr/>
        </p:nvSpPr>
        <p:spPr>
          <a:xfrm>
            <a:off x="6357950" y="5214950"/>
            <a:ext cx="1714480" cy="21431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ApplyThreads</a:t>
            </a:r>
          </a:p>
        </p:txBody>
      </p:sp>
      <p:sp>
        <p:nvSpPr>
          <p:cNvPr id="222" name="矩形 221"/>
          <p:cNvSpPr/>
          <p:nvPr/>
        </p:nvSpPr>
        <p:spPr>
          <a:xfrm>
            <a:off x="4643438" y="5429264"/>
            <a:ext cx="42862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A0</a:t>
            </a:r>
            <a:endParaRPr lang="zh-CN" altLang="en-US" sz="1200" dirty="0"/>
          </a:p>
        </p:txBody>
      </p:sp>
      <p:sp>
        <p:nvSpPr>
          <p:cNvPr id="223" name="矩形 222"/>
          <p:cNvSpPr/>
          <p:nvPr/>
        </p:nvSpPr>
        <p:spPr>
          <a:xfrm>
            <a:off x="4643438" y="5643578"/>
            <a:ext cx="42862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A4</a:t>
            </a:r>
            <a:endParaRPr lang="zh-CN" altLang="en-US" sz="1200" dirty="0"/>
          </a:p>
        </p:txBody>
      </p:sp>
      <p:sp>
        <p:nvSpPr>
          <p:cNvPr id="224" name="矩形 223"/>
          <p:cNvSpPr/>
          <p:nvPr/>
        </p:nvSpPr>
        <p:spPr>
          <a:xfrm>
            <a:off x="5500694" y="5429264"/>
            <a:ext cx="42862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C3</a:t>
            </a:r>
            <a:endParaRPr lang="zh-CN" altLang="en-US" sz="1200" dirty="0"/>
          </a:p>
        </p:txBody>
      </p:sp>
      <p:sp>
        <p:nvSpPr>
          <p:cNvPr id="225" name="矩形 224"/>
          <p:cNvSpPr/>
          <p:nvPr/>
        </p:nvSpPr>
        <p:spPr>
          <a:xfrm>
            <a:off x="5929322" y="5429264"/>
            <a:ext cx="42862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B1</a:t>
            </a:r>
            <a:endParaRPr lang="zh-CN" altLang="en-US" sz="1200" dirty="0"/>
          </a:p>
        </p:txBody>
      </p:sp>
      <p:sp>
        <p:nvSpPr>
          <p:cNvPr id="226" name="矩形 225"/>
          <p:cNvSpPr/>
          <p:nvPr/>
        </p:nvSpPr>
        <p:spPr>
          <a:xfrm>
            <a:off x="5929322" y="5643578"/>
            <a:ext cx="42862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B2</a:t>
            </a:r>
            <a:endParaRPr lang="zh-CN" altLang="en-US" sz="1200" dirty="0"/>
          </a:p>
        </p:txBody>
      </p:sp>
      <p:sp>
        <p:nvSpPr>
          <p:cNvPr id="227" name="矩形 226"/>
          <p:cNvSpPr/>
          <p:nvPr/>
        </p:nvSpPr>
        <p:spPr>
          <a:xfrm>
            <a:off x="5072066" y="5429264"/>
            <a:ext cx="42862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D5</a:t>
            </a:r>
            <a:endParaRPr lang="zh-CN" altLang="en-US" sz="1200" dirty="0"/>
          </a:p>
        </p:txBody>
      </p:sp>
      <p:sp>
        <p:nvSpPr>
          <p:cNvPr id="228" name="矩形 227"/>
          <p:cNvSpPr/>
          <p:nvPr/>
        </p:nvSpPr>
        <p:spPr>
          <a:xfrm>
            <a:off x="5072066" y="5643578"/>
            <a:ext cx="42862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D6</a:t>
            </a:r>
            <a:endParaRPr lang="zh-CN" altLang="en-US" sz="1200" dirty="0"/>
          </a:p>
        </p:txBody>
      </p:sp>
      <p:sp>
        <p:nvSpPr>
          <p:cNvPr id="339" name="矩形 338"/>
          <p:cNvSpPr/>
          <p:nvPr/>
        </p:nvSpPr>
        <p:spPr>
          <a:xfrm>
            <a:off x="6357950" y="5429264"/>
            <a:ext cx="1714480" cy="21431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tx1"/>
                </a:solidFill>
              </a:rPr>
              <a:t>Handler0.apply(B1,B2)</a:t>
            </a:r>
          </a:p>
        </p:txBody>
      </p:sp>
      <p:sp>
        <p:nvSpPr>
          <p:cNvPr id="340" name="矩形 339"/>
          <p:cNvSpPr/>
          <p:nvPr/>
        </p:nvSpPr>
        <p:spPr>
          <a:xfrm>
            <a:off x="6357950" y="5643578"/>
            <a:ext cx="1714480" cy="21431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tx1"/>
                </a:solidFill>
              </a:rPr>
              <a:t>Handler1.apply(C3)</a:t>
            </a:r>
          </a:p>
        </p:txBody>
      </p:sp>
      <p:sp>
        <p:nvSpPr>
          <p:cNvPr id="341" name="矩形 340"/>
          <p:cNvSpPr/>
          <p:nvPr/>
        </p:nvSpPr>
        <p:spPr>
          <a:xfrm>
            <a:off x="6357950" y="5857892"/>
            <a:ext cx="1714480" cy="21431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tx1"/>
                </a:solidFill>
              </a:rPr>
              <a:t>Handler2.apply(D5,D6)</a:t>
            </a:r>
          </a:p>
        </p:txBody>
      </p:sp>
      <p:sp>
        <p:nvSpPr>
          <p:cNvPr id="342" name="矩形 341"/>
          <p:cNvSpPr/>
          <p:nvPr/>
        </p:nvSpPr>
        <p:spPr>
          <a:xfrm>
            <a:off x="6357950" y="6072206"/>
            <a:ext cx="1714480" cy="21431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tx1"/>
                </a:solidFill>
              </a:rPr>
              <a:t>Handler3.apply(A0,A4)</a:t>
            </a:r>
          </a:p>
        </p:txBody>
      </p:sp>
      <p:sp>
        <p:nvSpPr>
          <p:cNvPr id="345" name="下箭头 344"/>
          <p:cNvSpPr/>
          <p:nvPr/>
        </p:nvSpPr>
        <p:spPr>
          <a:xfrm>
            <a:off x="8072462" y="3714752"/>
            <a:ext cx="1071602" cy="25003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Slave</a:t>
            </a:r>
            <a:endParaRPr lang="zh-CN" altLang="en-US" sz="1200" dirty="0"/>
          </a:p>
        </p:txBody>
      </p:sp>
      <p:sp>
        <p:nvSpPr>
          <p:cNvPr id="346" name="下箭头 345"/>
          <p:cNvSpPr/>
          <p:nvPr/>
        </p:nvSpPr>
        <p:spPr>
          <a:xfrm>
            <a:off x="6429388" y="3714752"/>
            <a:ext cx="1357354" cy="12144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Under</a:t>
            </a:r>
          </a:p>
          <a:p>
            <a:pPr algn="ctr"/>
            <a:r>
              <a:rPr lang="en-US" altLang="zh-CN" sz="1200" dirty="0" smtClean="0"/>
              <a:t>Restore</a:t>
            </a:r>
            <a:endParaRPr lang="zh-CN" altLang="en-US" sz="1200" dirty="0"/>
          </a:p>
        </p:txBody>
      </p:sp>
      <p:sp>
        <p:nvSpPr>
          <p:cNvPr id="237" name="矩形 236"/>
          <p:cNvSpPr/>
          <p:nvPr/>
        </p:nvSpPr>
        <p:spPr>
          <a:xfrm>
            <a:off x="0" y="3643314"/>
            <a:ext cx="4500562" cy="32146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tx1"/>
                </a:solidFill>
              </a:rPr>
              <a:t>OperationQueue:</a:t>
            </a: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+add (long 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threadId</a:t>
            </a:r>
            <a:r>
              <a:rPr lang="en-US" altLang="zh-CN" sz="1200" dirty="0" smtClean="0">
                <a:solidFill>
                  <a:schemeClr val="tx1"/>
                </a:solidFill>
              </a:rPr>
              <a:t>, 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DistributedOperation</a:t>
            </a:r>
            <a:r>
              <a:rPr lang="en-US" altLang="zh-CN" sz="1200" dirty="0" smtClean="0">
                <a:solidFill>
                  <a:schemeClr val="tx1"/>
                </a:solidFill>
              </a:rPr>
              <a:t> operation)=&gt;void</a:t>
            </a: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+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getOperations</a:t>
            </a:r>
            <a:r>
              <a:rPr lang="en-US" altLang="zh-CN" sz="1200" dirty="0" smtClean="0">
                <a:solidFill>
                  <a:schemeClr val="tx1"/>
                </a:solidFill>
              </a:rPr>
              <a:t>(long 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threadId</a:t>
            </a:r>
            <a:r>
              <a:rPr lang="en-US" altLang="zh-CN" sz="1200" dirty="0" smtClean="0">
                <a:solidFill>
                  <a:schemeClr val="tx1"/>
                </a:solidFill>
              </a:rPr>
              <a:t>)=&gt; 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DistributedOperation</a:t>
            </a:r>
            <a:r>
              <a:rPr lang="en-US" altLang="zh-CN" sz="1200" dirty="0" smtClean="0">
                <a:solidFill>
                  <a:schemeClr val="tx1"/>
                </a:solidFill>
              </a:rPr>
              <a:t>[]</a:t>
            </a: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+ 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lockBuckets</a:t>
            </a:r>
            <a:r>
              <a:rPr lang="en-US" altLang="zh-CN" sz="1200" dirty="0" smtClean="0">
                <a:solidFill>
                  <a:schemeClr val="tx1"/>
                </a:solidFill>
              </a:rPr>
              <a:t>(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DistributedOperation</a:t>
            </a:r>
            <a:r>
              <a:rPr lang="en-US" altLang="zh-CN" sz="1200" dirty="0" smtClean="0">
                <a:solidFill>
                  <a:schemeClr val="tx1"/>
                </a:solidFill>
              </a:rPr>
              <a:t>… operations)</a:t>
            </a: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　</a:t>
            </a:r>
            <a:r>
              <a:rPr lang="en-US" altLang="zh-CN" sz="1200" dirty="0" smtClean="0">
                <a:solidFill>
                  <a:schemeClr val="tx1"/>
                </a:solidFill>
              </a:rPr>
              <a:t>=&gt;</a:t>
            </a:r>
            <a:r>
              <a:rPr lang="en-US" altLang="zh-CN" sz="1200" dirty="0" smtClean="0">
                <a:solidFill>
                  <a:schemeClr val="tx1"/>
                </a:solidFill>
              </a:rPr>
              <a:t>void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+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getNotWrittenOperations</a:t>
            </a:r>
            <a:r>
              <a:rPr lang="en-US" altLang="zh-CN" sz="1200" dirty="0" smtClean="0">
                <a:solidFill>
                  <a:schemeClr val="tx1"/>
                </a:solidFill>
              </a:rPr>
              <a:t>(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DistributedOperation</a:t>
            </a:r>
            <a:r>
              <a:rPr lang="en-US" altLang="zh-CN" sz="1200" dirty="0" smtClean="0">
                <a:solidFill>
                  <a:schemeClr val="tx1"/>
                </a:solidFill>
              </a:rPr>
              <a:t>… operations)</a:t>
            </a: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　</a:t>
            </a:r>
            <a:r>
              <a:rPr lang="en-US" altLang="zh-CN" sz="1200" dirty="0" smtClean="0">
                <a:solidFill>
                  <a:schemeClr val="tx1"/>
                </a:solidFill>
              </a:rPr>
              <a:t>=&gt;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DistributedOperation</a:t>
            </a:r>
            <a:r>
              <a:rPr lang="en-US" altLang="zh-CN" sz="1200" dirty="0" smtClean="0">
                <a:solidFill>
                  <a:schemeClr val="tx1"/>
                </a:solidFill>
              </a:rPr>
              <a:t>[]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+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deleteOperations</a:t>
            </a:r>
            <a:r>
              <a:rPr lang="en-US" altLang="zh-CN" sz="1200" dirty="0" smtClean="0">
                <a:solidFill>
                  <a:schemeClr val="tx1"/>
                </a:solidFill>
              </a:rPr>
              <a:t>(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DistributedOperation</a:t>
            </a:r>
            <a:r>
              <a:rPr lang="en-US" altLang="zh-CN" sz="1200" dirty="0" smtClean="0">
                <a:solidFill>
                  <a:schemeClr val="tx1"/>
                </a:solidFill>
              </a:rPr>
              <a:t>... operations)</a:t>
            </a: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　</a:t>
            </a:r>
            <a:r>
              <a:rPr lang="en-US" altLang="zh-CN" sz="1200" dirty="0" smtClean="0">
                <a:solidFill>
                  <a:schemeClr val="tx1"/>
                </a:solidFill>
              </a:rPr>
              <a:t>=&gt;</a:t>
            </a:r>
            <a:r>
              <a:rPr lang="en-US" altLang="zh-CN" sz="1200" dirty="0" smtClean="0">
                <a:solidFill>
                  <a:schemeClr val="tx1"/>
                </a:solidFill>
              </a:rPr>
              <a:t>void</a:t>
            </a: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+ 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markOperationsAreWritten</a:t>
            </a:r>
            <a:r>
              <a:rPr lang="en-US" altLang="zh-CN" sz="1200" dirty="0" smtClean="0">
                <a:solidFill>
                  <a:schemeClr val="tx1"/>
                </a:solidFill>
              </a:rPr>
              <a:t>(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DistributedOperation</a:t>
            </a:r>
            <a:r>
              <a:rPr lang="en-US" altLang="zh-CN" sz="1200" dirty="0" smtClean="0">
                <a:solidFill>
                  <a:schemeClr val="tx1"/>
                </a:solidFill>
              </a:rPr>
              <a:t>... operations)</a:t>
            </a: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　</a:t>
            </a:r>
            <a:r>
              <a:rPr lang="en-US" altLang="zh-CN" sz="1200" dirty="0" smtClean="0">
                <a:solidFill>
                  <a:schemeClr val="tx1"/>
                </a:solidFill>
              </a:rPr>
              <a:t>=&gt;</a:t>
            </a:r>
            <a:r>
              <a:rPr lang="en-US" altLang="zh-CN" sz="1200" dirty="0" smtClean="0">
                <a:solidFill>
                  <a:schemeClr val="tx1"/>
                </a:solidFill>
              </a:rPr>
              <a:t>void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+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unlockBuckets</a:t>
            </a:r>
            <a:r>
              <a:rPr lang="en-US" altLang="zh-CN" sz="1200" dirty="0" smtClean="0">
                <a:solidFill>
                  <a:schemeClr val="tx1"/>
                </a:solidFill>
              </a:rPr>
              <a:t>(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DistributedOperation</a:t>
            </a:r>
            <a:r>
              <a:rPr lang="en-US" altLang="zh-CN" sz="1200" dirty="0" smtClean="0">
                <a:solidFill>
                  <a:schemeClr val="tx1"/>
                </a:solidFill>
              </a:rPr>
              <a:t>... operations)=&gt;void</a:t>
            </a: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+add(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DistributedDataRepositoryRow</a:t>
            </a:r>
            <a:r>
              <a:rPr lang="en-US" altLang="zh-CN" sz="1200" dirty="0" smtClean="0">
                <a:solidFill>
                  <a:schemeClr val="tx1"/>
                </a:solidFill>
              </a:rPr>
              <a:t> row)=&gt;void</a:t>
            </a: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+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lockAndGetOneBucket</a:t>
            </a:r>
            <a:r>
              <a:rPr lang="en-US" altLang="zh-CN" sz="1200" dirty="0" smtClean="0">
                <a:solidFill>
                  <a:schemeClr val="tx1"/>
                </a:solidFill>
              </a:rPr>
              <a:t>()=&gt;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DistributedOperaton</a:t>
            </a:r>
            <a:r>
              <a:rPr lang="en-US" altLang="zh-CN" sz="1200" dirty="0" smtClean="0">
                <a:solidFill>
                  <a:schemeClr val="tx1"/>
                </a:solidFill>
              </a:rPr>
              <a:t>[] +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lockAndGetOneBucket</a:t>
            </a:r>
            <a:r>
              <a:rPr lang="en-US" altLang="zh-CN" sz="1200" dirty="0" smtClean="0">
                <a:solidFill>
                  <a:schemeClr val="tx1"/>
                </a:solidFill>
              </a:rPr>
              <a:t>(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DistributedOperaton</a:t>
            </a:r>
            <a:r>
              <a:rPr lang="en-US" altLang="zh-CN" sz="1200" dirty="0" smtClean="0">
                <a:solidFill>
                  <a:schemeClr val="tx1"/>
                </a:solidFill>
              </a:rPr>
              <a:t>… operations)</a:t>
            </a: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　</a:t>
            </a:r>
            <a:r>
              <a:rPr lang="en-US" altLang="zh-CN" sz="1200" dirty="0" smtClean="0">
                <a:solidFill>
                  <a:schemeClr val="tx1"/>
                </a:solidFill>
              </a:rPr>
              <a:t>=&gt;</a:t>
            </a:r>
            <a:r>
              <a:rPr lang="en-US" altLang="zh-CN" sz="1200" dirty="0" smtClean="0">
                <a:solidFill>
                  <a:schemeClr val="tx1"/>
                </a:solidFill>
              </a:rPr>
              <a:t>void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67" name="圆角矩形标注 66"/>
          <p:cNvSpPr/>
          <p:nvPr/>
        </p:nvSpPr>
        <p:spPr>
          <a:xfrm>
            <a:off x="3357554" y="5857892"/>
            <a:ext cx="3000396" cy="571504"/>
          </a:xfrm>
          <a:prstGeom prst="wedgeRoundRectCallout">
            <a:avLst>
              <a:gd name="adj1" fmla="val 58677"/>
              <a:gd name="adj2" fmla="val -14228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 smtClean="0">
                <a:solidFill>
                  <a:srgbClr val="FF0000"/>
                </a:solidFill>
              </a:rPr>
              <a:t>1.getAndLockBucket()</a:t>
            </a:r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2.apply</a:t>
            </a:r>
            <a:r>
              <a:rPr lang="en-US" altLang="zh-CN" sz="1000" dirty="0" smtClean="0">
                <a:solidFill>
                  <a:srgbClr val="FF0000"/>
                </a:solidFill>
              </a:rPr>
              <a:t>()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3.unlock</a:t>
            </a:r>
            <a:r>
              <a:rPr lang="en-US" altLang="zh-CN" sz="1000" dirty="0" smtClean="0">
                <a:solidFill>
                  <a:srgbClr val="FF0000"/>
                </a:solidFill>
              </a:rPr>
              <a:t>()</a:t>
            </a:r>
            <a:endParaRPr lang="en-US" altLang="zh-CN" sz="1000" dirty="0" smtClean="0">
              <a:solidFill>
                <a:srgbClr val="FF0000"/>
              </a:solidFill>
            </a:endParaRPr>
          </a:p>
        </p:txBody>
      </p:sp>
      <p:sp>
        <p:nvSpPr>
          <p:cNvPr id="65" name="圆角矩形标注 64"/>
          <p:cNvSpPr/>
          <p:nvPr/>
        </p:nvSpPr>
        <p:spPr>
          <a:xfrm>
            <a:off x="4214810" y="3429000"/>
            <a:ext cx="1928826" cy="785818"/>
          </a:xfrm>
          <a:prstGeom prst="wedgeRoundRectCallout">
            <a:avLst>
              <a:gd name="adj1" fmla="val 60322"/>
              <a:gd name="adj2" fmla="val -99040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 smtClean="0">
                <a:solidFill>
                  <a:srgbClr val="FF0000"/>
                </a:solidFill>
              </a:rPr>
              <a:t>Lock</a:t>
            </a:r>
            <a:r>
              <a:rPr lang="zh-CN" altLang="en-US" sz="1000" dirty="0" smtClean="0">
                <a:solidFill>
                  <a:srgbClr val="FF0000"/>
                </a:solidFill>
              </a:rPr>
              <a:t> </a:t>
            </a:r>
            <a:r>
              <a:rPr lang="en-US" altLang="zh-CN" sz="1000" dirty="0" smtClean="0">
                <a:solidFill>
                  <a:srgbClr val="FF0000"/>
                </a:solidFill>
              </a:rPr>
              <a:t>Key</a:t>
            </a:r>
            <a:r>
              <a:rPr lang="zh-CN" altLang="en-US" sz="1000" dirty="0" smtClean="0">
                <a:solidFill>
                  <a:srgbClr val="FF0000"/>
                </a:solidFill>
              </a:rPr>
              <a:t>  </a:t>
            </a:r>
            <a:r>
              <a:rPr lang="en-US" altLang="zh-CN" sz="1000" dirty="0" smtClean="0">
                <a:solidFill>
                  <a:srgbClr val="FF0000"/>
                </a:solidFill>
              </a:rPr>
              <a:t>example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“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file”,fileId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“lease”, holder</a:t>
            </a:r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“block”, 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blockId,datanodeId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“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datanode”,datanodeId</a:t>
            </a:r>
            <a:endParaRPr lang="en-US" altLang="zh-CN" sz="10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2028836" y="-24"/>
            <a:ext cx="6686568" cy="1071570"/>
          </a:xfrm>
        </p:spPr>
        <p:txBody>
          <a:bodyPr/>
          <a:lstStyle/>
          <a:p>
            <a:r>
              <a:rPr lang="en-US" altLang="zh-CN" dirty="0" smtClean="0"/>
              <a:t>JNI-</a:t>
            </a:r>
            <a:r>
              <a:rPr lang="en-US" altLang="zh-CN" dirty="0" err="1" smtClean="0"/>
              <a:t>Innodb</a:t>
            </a:r>
            <a:r>
              <a:rPr lang="en-US" altLang="zh-CN" dirty="0" smtClean="0"/>
              <a:t>-Client</a:t>
            </a:r>
            <a:br>
              <a:rPr lang="en-US" altLang="zh-CN" dirty="0" smtClean="0"/>
            </a:br>
            <a:r>
              <a:rPr lang="en-US" altLang="zh-CN" dirty="0" smtClean="0"/>
              <a:t>new Lease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357158" y="1500174"/>
            <a:ext cx="8429684" cy="15716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en-US" altLang="zh-CN" sz="1400" b="1" dirty="0" smtClean="0">
                <a:solidFill>
                  <a:schemeClr val="tx1"/>
                </a:solidFill>
              </a:rPr>
              <a:t>JNI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 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Client 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: </a:t>
            </a:r>
          </a:p>
          <a:p>
            <a:r>
              <a:rPr lang="zh-CN" altLang="en-US" sz="1400" dirty="0" smtClean="0">
                <a:solidFill>
                  <a:schemeClr val="tx1"/>
                </a:solidFill>
              </a:rPr>
              <a:t>　</a:t>
            </a:r>
            <a:r>
              <a:rPr lang="en-US" altLang="zh-CN" sz="1400" dirty="0" smtClean="0">
                <a:solidFill>
                  <a:schemeClr val="tx1"/>
                </a:solidFill>
              </a:rPr>
              <a:t>1. </a:t>
            </a:r>
            <a:r>
              <a:rPr lang="en-US" altLang="zh-CN" sz="1400" dirty="0" smtClean="0">
                <a:solidFill>
                  <a:schemeClr val="tx1"/>
                </a:solidFill>
              </a:rPr>
              <a:t>implement interface of 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DatabaseExecutor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and test base performance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zh-CN" altLang="en-US" sz="1400" dirty="0" smtClean="0">
                <a:solidFill>
                  <a:schemeClr val="tx1"/>
                </a:solidFill>
              </a:rPr>
              <a:t>　</a:t>
            </a:r>
            <a:r>
              <a:rPr lang="en-US" altLang="zh-CN" sz="1400" dirty="0" smtClean="0">
                <a:solidFill>
                  <a:schemeClr val="tx1"/>
                </a:solidFill>
              </a:rPr>
              <a:t>2. merge </a:t>
            </a:r>
            <a:r>
              <a:rPr lang="en-US" altLang="zh-CN" sz="1400" dirty="0" smtClean="0">
                <a:solidFill>
                  <a:schemeClr val="tx1"/>
                </a:solidFill>
              </a:rPr>
              <a:t>into ADFS new </a:t>
            </a:r>
            <a:r>
              <a:rPr lang="en-US" altLang="zh-CN" sz="1400" dirty="0" smtClean="0">
                <a:solidFill>
                  <a:schemeClr val="tx1"/>
                </a:solidFill>
              </a:rPr>
              <a:t>version</a:t>
            </a:r>
            <a:endParaRPr lang="en-US" altLang="zh-CN" sz="1400" dirty="0" smtClean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7158" y="3286124"/>
            <a:ext cx="8429684" cy="164307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 err="1" smtClean="0">
                <a:solidFill>
                  <a:schemeClr val="tx1"/>
                </a:solidFill>
              </a:rPr>
              <a:t>LeaseManager</a:t>
            </a:r>
            <a:r>
              <a:rPr lang="en-US" altLang="zh-CN" sz="1400" dirty="0" smtClean="0">
                <a:solidFill>
                  <a:schemeClr val="tx1"/>
                </a:solidFill>
              </a:rPr>
              <a:t>: just a global lock service</a:t>
            </a: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1.create a table to store lease data: 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holder|time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2.Modify code in 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namesystem</a:t>
            </a:r>
            <a:r>
              <a:rPr lang="en-US" altLang="zh-CN" sz="1400" dirty="0" smtClean="0">
                <a:solidFill>
                  <a:schemeClr val="tx1"/>
                </a:solidFill>
              </a:rPr>
              <a:t>, use 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stateManager</a:t>
            </a:r>
            <a:r>
              <a:rPr lang="en-US" altLang="zh-CN" sz="1400" dirty="0" smtClean="0">
                <a:solidFill>
                  <a:schemeClr val="tx1"/>
                </a:solidFill>
              </a:rPr>
              <a:t> to support lease logic</a:t>
            </a:r>
          </a:p>
          <a:p>
            <a:endParaRPr lang="en-US" altLang="zh-CN" sz="1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矩形 203"/>
          <p:cNvSpPr/>
          <p:nvPr/>
        </p:nvSpPr>
        <p:spPr>
          <a:xfrm>
            <a:off x="6286512" y="5643578"/>
            <a:ext cx="1500198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rgbClr val="0033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host2NodesMap: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Host2DataNodeMap</a:t>
            </a:r>
          </a:p>
        </p:txBody>
      </p:sp>
      <p:cxnSp>
        <p:nvCxnSpPr>
          <p:cNvPr id="117" name="直接连接符 116"/>
          <p:cNvCxnSpPr/>
          <p:nvPr/>
        </p:nvCxnSpPr>
        <p:spPr>
          <a:xfrm>
            <a:off x="-32" y="4786322"/>
            <a:ext cx="9144000" cy="0"/>
          </a:xfrm>
          <a:prstGeom prst="line">
            <a:avLst/>
          </a:prstGeom>
          <a:ln w="63500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 rot="16200000" flipH="1">
            <a:off x="2000233" y="2928933"/>
            <a:ext cx="3714776" cy="1"/>
          </a:xfrm>
          <a:prstGeom prst="line">
            <a:avLst/>
          </a:prstGeom>
          <a:ln w="63500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2028836" y="71414"/>
            <a:ext cx="6686568" cy="857256"/>
          </a:xfrm>
        </p:spPr>
        <p:txBody>
          <a:bodyPr/>
          <a:lstStyle/>
          <a:p>
            <a:r>
              <a:rPr lang="en-US" altLang="zh-CN" dirty="0" smtClean="0"/>
              <a:t>File/Block/</a:t>
            </a:r>
            <a:r>
              <a:rPr lang="en-US" altLang="zh-CN" dirty="0" err="1" smtClean="0"/>
              <a:t>Datanode</a:t>
            </a:r>
            <a:r>
              <a:rPr lang="en-US" altLang="zh-CN" dirty="0" smtClean="0"/>
              <a:t> Relation</a:t>
            </a:r>
            <a:endParaRPr lang="zh-CN" altLang="en-US" sz="1800" dirty="0"/>
          </a:p>
        </p:txBody>
      </p:sp>
      <p:sp>
        <p:nvSpPr>
          <p:cNvPr id="7" name="矩形 6"/>
          <p:cNvSpPr/>
          <p:nvPr/>
        </p:nvSpPr>
        <p:spPr>
          <a:xfrm>
            <a:off x="3929090" y="1142984"/>
            <a:ext cx="1357290" cy="128588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200" dirty="0" smtClean="0">
              <a:solidFill>
                <a:schemeClr val="tx1"/>
              </a:solidFill>
            </a:endParaRPr>
          </a:p>
          <a:p>
            <a:endParaRPr lang="en-US" altLang="zh-CN" sz="1200" dirty="0" smtClean="0">
              <a:solidFill>
                <a:schemeClr val="tx1"/>
              </a:solidFill>
            </a:endParaRPr>
          </a:p>
          <a:p>
            <a:r>
              <a:rPr lang="en-US" altLang="zh-CN" sz="1200" dirty="0" err="1" smtClean="0">
                <a:solidFill>
                  <a:schemeClr val="tx1"/>
                </a:solidFill>
              </a:rPr>
              <a:t>HadoopBlockMap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HadoopBlock</a:t>
            </a: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HadoopBlockInfo</a:t>
            </a: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AdfsBlock</a:t>
            </a:r>
          </a:p>
          <a:p>
            <a:r>
              <a:rPr lang="en-US" altLang="zh-CN" sz="1200" dirty="0" err="1" smtClean="0">
                <a:solidFill>
                  <a:schemeClr val="tx1"/>
                </a:solidFill>
              </a:rPr>
              <a:t>AdfsBlockEntry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-32" y="1142984"/>
            <a:ext cx="2000232" cy="128588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tx1"/>
                </a:solidFill>
              </a:rPr>
              <a:t>FSDirectory</a:t>
            </a: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INode</a:t>
            </a: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INodeFile</a:t>
            </a: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INodeFileUnderConstruction</a:t>
            </a: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INodeDirectory</a:t>
            </a: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INodeDirectoryWithQuota</a:t>
            </a: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AdfsFile</a:t>
            </a:r>
          </a:p>
        </p:txBody>
      </p:sp>
      <p:sp>
        <p:nvSpPr>
          <p:cNvPr id="9" name="矩形 8"/>
          <p:cNvSpPr/>
          <p:nvPr/>
        </p:nvSpPr>
        <p:spPr>
          <a:xfrm>
            <a:off x="-32" y="4929198"/>
            <a:ext cx="1428760" cy="17859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200" dirty="0" smtClean="0">
              <a:solidFill>
                <a:schemeClr val="tx1"/>
              </a:solidFill>
            </a:endParaRPr>
          </a:p>
          <a:p>
            <a:endParaRPr lang="en-US" altLang="zh-CN" sz="1200" dirty="0" smtClean="0">
              <a:solidFill>
                <a:schemeClr val="tx1"/>
              </a:solidFill>
            </a:endParaRPr>
          </a:p>
          <a:p>
            <a:endParaRPr lang="en-US" altLang="zh-CN" sz="1200" dirty="0" smtClean="0">
              <a:solidFill>
                <a:schemeClr val="tx1"/>
              </a:solidFill>
            </a:endParaRP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Heartbeats</a:t>
            </a: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DatanodeMap</a:t>
            </a: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host2NodesMap</a:t>
            </a: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clusterMap</a:t>
            </a: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DatanodeDescriptor</a:t>
            </a: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AdfsDatanode</a:t>
            </a:r>
          </a:p>
        </p:txBody>
      </p:sp>
      <p:sp>
        <p:nvSpPr>
          <p:cNvPr id="10" name="矩形 9"/>
          <p:cNvSpPr/>
          <p:nvPr/>
        </p:nvSpPr>
        <p:spPr>
          <a:xfrm>
            <a:off x="5414102" y="4214818"/>
            <a:ext cx="1586789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HadoopBlockInfo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extends HadoopBlock</a:t>
            </a:r>
          </a:p>
        </p:txBody>
      </p:sp>
      <p:sp>
        <p:nvSpPr>
          <p:cNvPr id="11" name="矩形 10"/>
          <p:cNvSpPr/>
          <p:nvPr/>
        </p:nvSpPr>
        <p:spPr>
          <a:xfrm>
            <a:off x="2229700" y="3143248"/>
            <a:ext cx="1000132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INodeFile</a:t>
            </a:r>
          </a:p>
        </p:txBody>
      </p:sp>
      <p:sp>
        <p:nvSpPr>
          <p:cNvPr id="14" name="矩形 13"/>
          <p:cNvSpPr/>
          <p:nvPr/>
        </p:nvSpPr>
        <p:spPr>
          <a:xfrm>
            <a:off x="3929058" y="4214818"/>
            <a:ext cx="1342168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triplets[3*i+1]: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HadoopBlockInfo</a:t>
            </a:r>
          </a:p>
        </p:txBody>
      </p:sp>
      <p:sp>
        <p:nvSpPr>
          <p:cNvPr id="15" name="矩形 14"/>
          <p:cNvSpPr/>
          <p:nvPr/>
        </p:nvSpPr>
        <p:spPr>
          <a:xfrm>
            <a:off x="5429256" y="5000636"/>
            <a:ext cx="1571636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triplets[3*i]: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DatanodeDescriptor</a:t>
            </a:r>
          </a:p>
        </p:txBody>
      </p:sp>
      <p:sp>
        <p:nvSpPr>
          <p:cNvPr id="16" name="矩形 15"/>
          <p:cNvSpPr/>
          <p:nvPr/>
        </p:nvSpPr>
        <p:spPr>
          <a:xfrm>
            <a:off x="7200052" y="4214818"/>
            <a:ext cx="1372476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triplets[3*i+2]: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HadoopBlockInfo</a:t>
            </a:r>
          </a:p>
        </p:txBody>
      </p:sp>
      <p:cxnSp>
        <p:nvCxnSpPr>
          <p:cNvPr id="17" name="直接箭头连接符 16"/>
          <p:cNvCxnSpPr>
            <a:stCxn id="10" idx="2"/>
            <a:endCxn id="15" idx="0"/>
          </p:cNvCxnSpPr>
          <p:nvPr/>
        </p:nvCxnSpPr>
        <p:spPr>
          <a:xfrm rot="16200000" flipH="1">
            <a:off x="6032690" y="4818252"/>
            <a:ext cx="357190" cy="7577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0" idx="3"/>
          </p:cNvCxnSpPr>
          <p:nvPr/>
        </p:nvCxnSpPr>
        <p:spPr>
          <a:xfrm>
            <a:off x="7000891" y="4429132"/>
            <a:ext cx="184007" cy="158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0" idx="1"/>
            <a:endCxn id="14" idx="3"/>
          </p:cNvCxnSpPr>
          <p:nvPr/>
        </p:nvCxnSpPr>
        <p:spPr>
          <a:xfrm rot="10800000">
            <a:off x="5271226" y="4429132"/>
            <a:ext cx="142876" cy="158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5" idx="0"/>
            <a:endCxn id="14" idx="2"/>
          </p:cNvCxnSpPr>
          <p:nvPr/>
        </p:nvCxnSpPr>
        <p:spPr>
          <a:xfrm rot="16200000" flipV="1">
            <a:off x="5229013" y="4014575"/>
            <a:ext cx="357190" cy="1614932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5" idx="0"/>
            <a:endCxn id="16" idx="2"/>
          </p:cNvCxnSpPr>
          <p:nvPr/>
        </p:nvCxnSpPr>
        <p:spPr>
          <a:xfrm rot="5400000" flipH="1" flipV="1">
            <a:off x="6872087" y="3986433"/>
            <a:ext cx="357190" cy="1671216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5500694" y="3143248"/>
            <a:ext cx="913540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rgbClr val="0033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BlocksMap</a:t>
            </a:r>
          </a:p>
        </p:txBody>
      </p:sp>
      <p:sp>
        <p:nvSpPr>
          <p:cNvPr id="53" name="矩形 52"/>
          <p:cNvSpPr/>
          <p:nvPr/>
        </p:nvSpPr>
        <p:spPr>
          <a:xfrm>
            <a:off x="3929058" y="2500306"/>
            <a:ext cx="770664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Hadoop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Block</a:t>
            </a:r>
          </a:p>
        </p:txBody>
      </p:sp>
      <p:cxnSp>
        <p:nvCxnSpPr>
          <p:cNvPr id="54" name="直接箭头连接符 53"/>
          <p:cNvCxnSpPr>
            <a:stCxn id="53" idx="2"/>
            <a:endCxn id="52" idx="0"/>
          </p:cNvCxnSpPr>
          <p:nvPr/>
        </p:nvCxnSpPr>
        <p:spPr>
          <a:xfrm rot="16200000" flipH="1">
            <a:off x="5028770" y="2214554"/>
            <a:ext cx="214314" cy="1643074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52" idx="2"/>
            <a:endCxn id="10" idx="0"/>
          </p:cNvCxnSpPr>
          <p:nvPr/>
        </p:nvCxnSpPr>
        <p:spPr>
          <a:xfrm rot="16200000" flipH="1">
            <a:off x="5761009" y="3768330"/>
            <a:ext cx="642942" cy="250033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943816" y="2500306"/>
            <a:ext cx="1000132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INode</a:t>
            </a:r>
          </a:p>
        </p:txBody>
      </p:sp>
      <p:sp>
        <p:nvSpPr>
          <p:cNvPr id="63" name="矩形 62"/>
          <p:cNvSpPr/>
          <p:nvPr/>
        </p:nvSpPr>
        <p:spPr>
          <a:xfrm>
            <a:off x="15122" y="3143248"/>
            <a:ext cx="1285916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INodeDirectory</a:t>
            </a:r>
          </a:p>
        </p:txBody>
      </p:sp>
      <p:sp>
        <p:nvSpPr>
          <p:cNvPr id="64" name="矩形 63"/>
          <p:cNvSpPr/>
          <p:nvPr/>
        </p:nvSpPr>
        <p:spPr>
          <a:xfrm>
            <a:off x="2000232" y="4214818"/>
            <a:ext cx="1428760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INodeFile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UnderConstruction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cxnSp>
        <p:nvCxnSpPr>
          <p:cNvPr id="65" name="直接箭头连接符 64"/>
          <p:cNvCxnSpPr>
            <a:stCxn id="11" idx="2"/>
            <a:endCxn id="64" idx="0"/>
          </p:cNvCxnSpPr>
          <p:nvPr/>
        </p:nvCxnSpPr>
        <p:spPr>
          <a:xfrm rot="5400000">
            <a:off x="2400718" y="3885770"/>
            <a:ext cx="642942" cy="15154"/>
          </a:xfrm>
          <a:prstGeom prst="straightConnector1">
            <a:avLst/>
          </a:prstGeom>
          <a:ln w="25400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2" idx="2"/>
            <a:endCxn id="11" idx="0"/>
          </p:cNvCxnSpPr>
          <p:nvPr/>
        </p:nvCxnSpPr>
        <p:spPr>
          <a:xfrm rot="16200000" flipH="1">
            <a:off x="1979667" y="2393149"/>
            <a:ext cx="214314" cy="1285884"/>
          </a:xfrm>
          <a:prstGeom prst="straightConnector1">
            <a:avLst/>
          </a:prstGeom>
          <a:ln w="25400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62" idx="2"/>
            <a:endCxn id="63" idx="0"/>
          </p:cNvCxnSpPr>
          <p:nvPr/>
        </p:nvCxnSpPr>
        <p:spPr>
          <a:xfrm rot="5400000">
            <a:off x="943824" y="2643190"/>
            <a:ext cx="214314" cy="785802"/>
          </a:xfrm>
          <a:prstGeom prst="straightConnector1">
            <a:avLst/>
          </a:prstGeom>
          <a:ln w="25400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63" idx="2"/>
            <a:endCxn id="84" idx="0"/>
          </p:cNvCxnSpPr>
          <p:nvPr/>
        </p:nvCxnSpPr>
        <p:spPr>
          <a:xfrm rot="16200000" flipH="1">
            <a:off x="336617" y="3893339"/>
            <a:ext cx="642942" cy="16"/>
          </a:xfrm>
          <a:prstGeom prst="straightConnector1">
            <a:avLst/>
          </a:prstGeom>
          <a:ln w="25400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15154" y="4214818"/>
            <a:ext cx="1285884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INodeDirectory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WithQuota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413542" y="5643578"/>
            <a:ext cx="2229764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heartbeats: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ArrayList&lt;DatanodeDescriptor&gt;</a:t>
            </a:r>
          </a:p>
        </p:txBody>
      </p:sp>
      <p:sp>
        <p:nvSpPr>
          <p:cNvPr id="104" name="矩形 103"/>
          <p:cNvSpPr/>
          <p:nvPr/>
        </p:nvSpPr>
        <p:spPr>
          <a:xfrm>
            <a:off x="3643306" y="5643578"/>
            <a:ext cx="2643206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rgbClr val="0033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datanodeMap: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TreeMap&lt;String, DatanodeDescriptor&gt;</a:t>
            </a:r>
          </a:p>
        </p:txBody>
      </p:sp>
      <p:cxnSp>
        <p:nvCxnSpPr>
          <p:cNvPr id="109" name="直接箭头连接符 108"/>
          <p:cNvCxnSpPr>
            <a:stCxn id="104" idx="0"/>
            <a:endCxn id="15" idx="2"/>
          </p:cNvCxnSpPr>
          <p:nvPr/>
        </p:nvCxnSpPr>
        <p:spPr>
          <a:xfrm rot="5400000" flipH="1" flipV="1">
            <a:off x="5482834" y="4911339"/>
            <a:ext cx="214314" cy="1250165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4286248" y="6286520"/>
            <a:ext cx="1342168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storageId: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String</a:t>
            </a:r>
          </a:p>
        </p:txBody>
      </p:sp>
      <p:cxnSp>
        <p:nvCxnSpPr>
          <p:cNvPr id="113" name="直接箭头连接符 112"/>
          <p:cNvCxnSpPr>
            <a:stCxn id="112" idx="0"/>
            <a:endCxn id="104" idx="2"/>
          </p:cNvCxnSpPr>
          <p:nvPr/>
        </p:nvCxnSpPr>
        <p:spPr>
          <a:xfrm rot="5400000" flipH="1" flipV="1">
            <a:off x="4853963" y="6175575"/>
            <a:ext cx="214314" cy="7577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/>
          <p:cNvSpPr/>
          <p:nvPr/>
        </p:nvSpPr>
        <p:spPr>
          <a:xfrm>
            <a:off x="3929058" y="3143248"/>
            <a:ext cx="857256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inode: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INodeFile</a:t>
            </a:r>
          </a:p>
        </p:txBody>
      </p:sp>
      <p:sp>
        <p:nvSpPr>
          <p:cNvPr id="135" name="矩形 134"/>
          <p:cNvSpPr/>
          <p:nvPr/>
        </p:nvSpPr>
        <p:spPr>
          <a:xfrm>
            <a:off x="2872642" y="3714752"/>
            <a:ext cx="928694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blocks: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BlockInfo[]</a:t>
            </a:r>
          </a:p>
        </p:txBody>
      </p:sp>
      <p:cxnSp>
        <p:nvCxnSpPr>
          <p:cNvPr id="137" name="直接箭头连接符 136"/>
          <p:cNvCxnSpPr>
            <a:stCxn id="134" idx="1"/>
            <a:endCxn id="11" idx="3"/>
          </p:cNvCxnSpPr>
          <p:nvPr/>
        </p:nvCxnSpPr>
        <p:spPr>
          <a:xfrm rot="10800000">
            <a:off x="3229832" y="3357562"/>
            <a:ext cx="699226" cy="158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11" idx="2"/>
            <a:endCxn id="135" idx="0"/>
          </p:cNvCxnSpPr>
          <p:nvPr/>
        </p:nvCxnSpPr>
        <p:spPr>
          <a:xfrm rot="16200000" flipH="1">
            <a:off x="2961939" y="3339702"/>
            <a:ext cx="142876" cy="607223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>
            <a:stCxn id="135" idx="3"/>
            <a:endCxn id="10" idx="0"/>
          </p:cNvCxnSpPr>
          <p:nvPr/>
        </p:nvCxnSpPr>
        <p:spPr>
          <a:xfrm>
            <a:off x="3801336" y="3929066"/>
            <a:ext cx="2406161" cy="285752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矩形 171"/>
          <p:cNvSpPr/>
          <p:nvPr/>
        </p:nvSpPr>
        <p:spPr>
          <a:xfrm>
            <a:off x="2214546" y="1142984"/>
            <a:ext cx="571504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path: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String</a:t>
            </a:r>
          </a:p>
        </p:txBody>
      </p:sp>
      <p:sp>
        <p:nvSpPr>
          <p:cNvPr id="173" name="矩形 172"/>
          <p:cNvSpPr/>
          <p:nvPr/>
        </p:nvSpPr>
        <p:spPr>
          <a:xfrm>
            <a:off x="2015386" y="1857364"/>
            <a:ext cx="943848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rgbClr val="0033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dir: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FSDirectory</a:t>
            </a:r>
          </a:p>
        </p:txBody>
      </p:sp>
      <p:cxnSp>
        <p:nvCxnSpPr>
          <p:cNvPr id="174" name="直接箭头连接符 173"/>
          <p:cNvCxnSpPr>
            <a:stCxn id="173" idx="2"/>
            <a:endCxn id="62" idx="0"/>
          </p:cNvCxnSpPr>
          <p:nvPr/>
        </p:nvCxnSpPr>
        <p:spPr>
          <a:xfrm rot="5400000">
            <a:off x="1858439" y="1871435"/>
            <a:ext cx="214314" cy="104342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/>
          <p:cNvCxnSpPr>
            <a:stCxn id="172" idx="2"/>
            <a:endCxn id="173" idx="0"/>
          </p:cNvCxnSpPr>
          <p:nvPr/>
        </p:nvCxnSpPr>
        <p:spPr>
          <a:xfrm rot="5400000">
            <a:off x="2350928" y="1707994"/>
            <a:ext cx="285752" cy="1298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矩形 201"/>
          <p:cNvSpPr/>
          <p:nvPr/>
        </p:nvSpPr>
        <p:spPr>
          <a:xfrm>
            <a:off x="7786710" y="5643578"/>
            <a:ext cx="1357322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rgbClr val="0033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clusterMap: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NetworkTopology</a:t>
            </a:r>
          </a:p>
        </p:txBody>
      </p:sp>
      <p:sp>
        <p:nvSpPr>
          <p:cNvPr id="205" name="矩形 204"/>
          <p:cNvSpPr/>
          <p:nvPr/>
        </p:nvSpPr>
        <p:spPr>
          <a:xfrm>
            <a:off x="7072330" y="6286520"/>
            <a:ext cx="714380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host: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String</a:t>
            </a:r>
          </a:p>
        </p:txBody>
      </p:sp>
      <p:sp>
        <p:nvSpPr>
          <p:cNvPr id="206" name="矩形 205"/>
          <p:cNvSpPr/>
          <p:nvPr/>
        </p:nvSpPr>
        <p:spPr>
          <a:xfrm>
            <a:off x="6286512" y="6286520"/>
            <a:ext cx="714380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name: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String</a:t>
            </a:r>
          </a:p>
        </p:txBody>
      </p:sp>
      <p:cxnSp>
        <p:nvCxnSpPr>
          <p:cNvPr id="207" name="直接箭头连接符 206"/>
          <p:cNvCxnSpPr>
            <a:stCxn id="205" idx="0"/>
            <a:endCxn id="204" idx="2"/>
          </p:cNvCxnSpPr>
          <p:nvPr/>
        </p:nvCxnSpPr>
        <p:spPr>
          <a:xfrm rot="16200000" flipV="1">
            <a:off x="7125909" y="5982908"/>
            <a:ext cx="214314" cy="392909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箭头连接符 209"/>
          <p:cNvCxnSpPr>
            <a:stCxn id="206" idx="0"/>
            <a:endCxn id="204" idx="2"/>
          </p:cNvCxnSpPr>
          <p:nvPr/>
        </p:nvCxnSpPr>
        <p:spPr>
          <a:xfrm rot="5400000" flipH="1" flipV="1">
            <a:off x="6732999" y="5982909"/>
            <a:ext cx="214314" cy="392909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/>
          <p:cNvCxnSpPr>
            <a:stCxn id="204" idx="0"/>
            <a:endCxn id="15" idx="2"/>
          </p:cNvCxnSpPr>
          <p:nvPr/>
        </p:nvCxnSpPr>
        <p:spPr>
          <a:xfrm rot="16200000" flipV="1">
            <a:off x="6518686" y="5125652"/>
            <a:ext cx="214314" cy="821537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223"/>
          <p:cNvCxnSpPr>
            <a:stCxn id="202" idx="0"/>
            <a:endCxn id="15" idx="2"/>
          </p:cNvCxnSpPr>
          <p:nvPr/>
        </p:nvCxnSpPr>
        <p:spPr>
          <a:xfrm rot="16200000" flipV="1">
            <a:off x="7233066" y="4411272"/>
            <a:ext cx="214314" cy="2250297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圆角矩形 229"/>
          <p:cNvSpPr/>
          <p:nvPr/>
        </p:nvSpPr>
        <p:spPr>
          <a:xfrm>
            <a:off x="1285852" y="1142984"/>
            <a:ext cx="714380" cy="42862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命名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31" name="圆角矩形 230"/>
          <p:cNvSpPr/>
          <p:nvPr/>
        </p:nvSpPr>
        <p:spPr>
          <a:xfrm>
            <a:off x="4572000" y="1142984"/>
            <a:ext cx="714380" cy="42862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存储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32" name="圆角矩形 231"/>
          <p:cNvSpPr/>
          <p:nvPr/>
        </p:nvSpPr>
        <p:spPr>
          <a:xfrm>
            <a:off x="8429652" y="4857760"/>
            <a:ext cx="714380" cy="42862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分布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35" name="矩形 234"/>
          <p:cNvSpPr/>
          <p:nvPr/>
        </p:nvSpPr>
        <p:spPr>
          <a:xfrm>
            <a:off x="8072462" y="6286520"/>
            <a:ext cx="785818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location: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String</a:t>
            </a:r>
          </a:p>
        </p:txBody>
      </p:sp>
      <p:cxnSp>
        <p:nvCxnSpPr>
          <p:cNvPr id="236" name="直接箭头连接符 235"/>
          <p:cNvCxnSpPr>
            <a:stCxn id="235" idx="0"/>
            <a:endCxn id="202" idx="2"/>
          </p:cNvCxnSpPr>
          <p:nvPr/>
        </p:nvCxnSpPr>
        <p:spPr>
          <a:xfrm rot="5400000" flipH="1" flipV="1">
            <a:off x="8358214" y="6179363"/>
            <a:ext cx="214314" cy="158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圆角矩形 245"/>
          <p:cNvSpPr/>
          <p:nvPr/>
        </p:nvSpPr>
        <p:spPr>
          <a:xfrm>
            <a:off x="2428860" y="642918"/>
            <a:ext cx="714380" cy="42862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需求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55" name="矩形 254"/>
          <p:cNvSpPr/>
          <p:nvPr/>
        </p:nvSpPr>
        <p:spPr>
          <a:xfrm>
            <a:off x="7215206" y="1714488"/>
            <a:ext cx="1928826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rgbClr val="0033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excessReplicateMap: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TreeMap&lt;String, 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Collection&lt;Block&gt;&gt;</a:t>
            </a:r>
          </a:p>
        </p:txBody>
      </p:sp>
      <p:sp>
        <p:nvSpPr>
          <p:cNvPr id="256" name="矩形 255"/>
          <p:cNvSpPr/>
          <p:nvPr/>
        </p:nvSpPr>
        <p:spPr>
          <a:xfrm>
            <a:off x="7715272" y="1142984"/>
            <a:ext cx="1000100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storageId: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String</a:t>
            </a:r>
          </a:p>
        </p:txBody>
      </p:sp>
      <p:cxnSp>
        <p:nvCxnSpPr>
          <p:cNvPr id="257" name="直接箭头连接符 256"/>
          <p:cNvCxnSpPr>
            <a:stCxn id="256" idx="2"/>
            <a:endCxn id="255" idx="0"/>
          </p:cNvCxnSpPr>
          <p:nvPr/>
        </p:nvCxnSpPr>
        <p:spPr>
          <a:xfrm rot="5400000">
            <a:off x="8126033" y="1625199"/>
            <a:ext cx="142876" cy="35703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0" idx="0"/>
            <a:endCxn id="134" idx="2"/>
          </p:cNvCxnSpPr>
          <p:nvPr/>
        </p:nvCxnSpPr>
        <p:spPr>
          <a:xfrm rot="16200000" flipV="1">
            <a:off x="4961121" y="2968441"/>
            <a:ext cx="642942" cy="1849811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矩形 271"/>
          <p:cNvSpPr/>
          <p:nvPr/>
        </p:nvSpPr>
        <p:spPr>
          <a:xfrm>
            <a:off x="7215206" y="2285992"/>
            <a:ext cx="1928826" cy="35719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rgbClr val="0033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neededReplications: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UnderReplicatedBlocks</a:t>
            </a:r>
          </a:p>
        </p:txBody>
      </p:sp>
      <p:cxnSp>
        <p:nvCxnSpPr>
          <p:cNvPr id="269" name="直接箭头连接符 268"/>
          <p:cNvCxnSpPr>
            <a:stCxn id="255" idx="1"/>
            <a:endCxn id="10" idx="0"/>
          </p:cNvCxnSpPr>
          <p:nvPr/>
        </p:nvCxnSpPr>
        <p:spPr>
          <a:xfrm rot="10800000" flipV="1">
            <a:off x="6207498" y="1928802"/>
            <a:ext cx="1007709" cy="2286016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箭头连接符 272"/>
          <p:cNvCxnSpPr>
            <a:stCxn id="272" idx="1"/>
            <a:endCxn id="10" idx="0"/>
          </p:cNvCxnSpPr>
          <p:nvPr/>
        </p:nvCxnSpPr>
        <p:spPr>
          <a:xfrm rot="10800000" flipV="1">
            <a:off x="6207498" y="2464586"/>
            <a:ext cx="1007709" cy="1750231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矩形 277"/>
          <p:cNvSpPr/>
          <p:nvPr/>
        </p:nvSpPr>
        <p:spPr>
          <a:xfrm>
            <a:off x="7215207" y="3786190"/>
            <a:ext cx="1928793" cy="35719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rgbClr val="0033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corruptReplicas: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CorruptReplicasMap</a:t>
            </a:r>
          </a:p>
        </p:txBody>
      </p:sp>
      <p:cxnSp>
        <p:nvCxnSpPr>
          <p:cNvPr id="279" name="直接箭头连接符 278"/>
          <p:cNvCxnSpPr>
            <a:stCxn id="278" idx="1"/>
            <a:endCxn id="10" idx="0"/>
          </p:cNvCxnSpPr>
          <p:nvPr/>
        </p:nvCxnSpPr>
        <p:spPr>
          <a:xfrm rot="10800000" flipV="1">
            <a:off x="6207497" y="3964784"/>
            <a:ext cx="1007710" cy="250033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矩形 282"/>
          <p:cNvSpPr/>
          <p:nvPr/>
        </p:nvSpPr>
        <p:spPr>
          <a:xfrm>
            <a:off x="7215206" y="2786058"/>
            <a:ext cx="1928826" cy="35719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rgbClr val="0033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pendingReplications :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PendingReplicationBlocks</a:t>
            </a:r>
          </a:p>
        </p:txBody>
      </p:sp>
      <p:cxnSp>
        <p:nvCxnSpPr>
          <p:cNvPr id="284" name="直接箭头连接符 283"/>
          <p:cNvCxnSpPr>
            <a:stCxn id="283" idx="1"/>
            <a:endCxn id="10" idx="0"/>
          </p:cNvCxnSpPr>
          <p:nvPr/>
        </p:nvCxnSpPr>
        <p:spPr>
          <a:xfrm rot="10800000" flipV="1">
            <a:off x="6207498" y="2964652"/>
            <a:ext cx="1007709" cy="1250165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圆角矩形标注 292"/>
          <p:cNvSpPr/>
          <p:nvPr/>
        </p:nvSpPr>
        <p:spPr>
          <a:xfrm>
            <a:off x="3071802" y="6286520"/>
            <a:ext cx="1071570" cy="428628"/>
          </a:xfrm>
          <a:prstGeom prst="wedgeRoundRectCallout">
            <a:avLst>
              <a:gd name="adj1" fmla="val -20321"/>
              <a:gd name="adj2" fmla="val -85500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Subset of 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datanodeMap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cxnSp>
        <p:nvCxnSpPr>
          <p:cNvPr id="106" name="直接箭头连接符 105"/>
          <p:cNvCxnSpPr>
            <a:stCxn id="103" idx="0"/>
            <a:endCxn id="15" idx="2"/>
          </p:cNvCxnSpPr>
          <p:nvPr/>
        </p:nvCxnSpPr>
        <p:spPr>
          <a:xfrm rot="5400000" flipH="1" flipV="1">
            <a:off x="4264592" y="3693096"/>
            <a:ext cx="214314" cy="368665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圆角矩形 75"/>
          <p:cNvSpPr/>
          <p:nvPr/>
        </p:nvSpPr>
        <p:spPr>
          <a:xfrm>
            <a:off x="5857884" y="5715016"/>
            <a:ext cx="571504" cy="14287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rgbClr val="FF0000"/>
                </a:solidFill>
              </a:rPr>
              <a:t>镜像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071670" y="6286520"/>
            <a:ext cx="928694" cy="428628"/>
          </a:xfrm>
          <a:prstGeom prst="rect">
            <a:avLst/>
          </a:prstGeom>
          <a:solidFill>
            <a:srgbClr val="0033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Heartbeat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Monitor</a:t>
            </a:r>
          </a:p>
        </p:txBody>
      </p:sp>
      <p:cxnSp>
        <p:nvCxnSpPr>
          <p:cNvPr id="75" name="直接箭头连接符 74"/>
          <p:cNvCxnSpPr>
            <a:stCxn id="73" idx="0"/>
            <a:endCxn id="103" idx="2"/>
          </p:cNvCxnSpPr>
          <p:nvPr/>
        </p:nvCxnSpPr>
        <p:spPr>
          <a:xfrm rot="16200000" flipV="1">
            <a:off x="2425064" y="6175566"/>
            <a:ext cx="214314" cy="759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2086824" y="2500306"/>
            <a:ext cx="785818" cy="428628"/>
          </a:xfrm>
          <a:prstGeom prst="rect">
            <a:avLst/>
          </a:prstGeom>
          <a:solidFill>
            <a:srgbClr val="0033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Trash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Emptier</a:t>
            </a:r>
          </a:p>
        </p:txBody>
      </p:sp>
      <p:cxnSp>
        <p:nvCxnSpPr>
          <p:cNvPr id="85" name="直接箭头连接符 84"/>
          <p:cNvCxnSpPr>
            <a:stCxn id="79" idx="0"/>
            <a:endCxn id="173" idx="2"/>
          </p:cNvCxnSpPr>
          <p:nvPr/>
        </p:nvCxnSpPr>
        <p:spPr>
          <a:xfrm rot="5400000" flipH="1" flipV="1">
            <a:off x="2376364" y="2389361"/>
            <a:ext cx="214314" cy="757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/>
          <p:cNvSpPr/>
          <p:nvPr/>
        </p:nvSpPr>
        <p:spPr>
          <a:xfrm>
            <a:off x="5357818" y="1142984"/>
            <a:ext cx="785818" cy="428628"/>
          </a:xfrm>
          <a:prstGeom prst="rect">
            <a:avLst/>
          </a:prstGeom>
          <a:solidFill>
            <a:srgbClr val="0033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Replication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Monitor</a:t>
            </a:r>
          </a:p>
        </p:txBody>
      </p:sp>
      <p:cxnSp>
        <p:nvCxnSpPr>
          <p:cNvPr id="101" name="直接箭头连接符 100"/>
          <p:cNvCxnSpPr>
            <a:stCxn id="100" idx="2"/>
            <a:endCxn id="272" idx="1"/>
          </p:cNvCxnSpPr>
          <p:nvPr/>
        </p:nvCxnSpPr>
        <p:spPr>
          <a:xfrm rot="16200000" flipH="1">
            <a:off x="6036479" y="1285859"/>
            <a:ext cx="892975" cy="146447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箭头连接符 238"/>
          <p:cNvCxnSpPr>
            <a:stCxn id="100" idx="2"/>
            <a:endCxn id="255" idx="1"/>
          </p:cNvCxnSpPr>
          <p:nvPr/>
        </p:nvCxnSpPr>
        <p:spPr>
          <a:xfrm rot="16200000" flipH="1">
            <a:off x="6304371" y="1017967"/>
            <a:ext cx="357190" cy="146447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矩形 241"/>
          <p:cNvSpPr/>
          <p:nvPr/>
        </p:nvSpPr>
        <p:spPr>
          <a:xfrm>
            <a:off x="6215074" y="1142984"/>
            <a:ext cx="785818" cy="428628"/>
          </a:xfrm>
          <a:prstGeom prst="rect">
            <a:avLst/>
          </a:prstGeom>
          <a:solidFill>
            <a:srgbClr val="0033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Pending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Replication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Monitor</a:t>
            </a:r>
          </a:p>
        </p:txBody>
      </p:sp>
      <p:cxnSp>
        <p:nvCxnSpPr>
          <p:cNvPr id="243" name="直接箭头连接符 242"/>
          <p:cNvCxnSpPr>
            <a:stCxn id="100" idx="2"/>
            <a:endCxn id="283" idx="1"/>
          </p:cNvCxnSpPr>
          <p:nvPr/>
        </p:nvCxnSpPr>
        <p:spPr>
          <a:xfrm rot="16200000" flipH="1">
            <a:off x="5786446" y="1535892"/>
            <a:ext cx="1393041" cy="146447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矩形 247"/>
          <p:cNvSpPr/>
          <p:nvPr/>
        </p:nvSpPr>
        <p:spPr>
          <a:xfrm>
            <a:off x="3015518" y="2500306"/>
            <a:ext cx="785818" cy="428628"/>
          </a:xfrm>
          <a:prstGeom prst="rect">
            <a:avLst/>
          </a:prstGeom>
          <a:solidFill>
            <a:srgbClr val="0033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Lease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Monitor</a:t>
            </a:r>
          </a:p>
        </p:txBody>
      </p:sp>
      <p:sp>
        <p:nvSpPr>
          <p:cNvPr id="249" name="矩形 248"/>
          <p:cNvSpPr/>
          <p:nvPr/>
        </p:nvSpPr>
        <p:spPr>
          <a:xfrm>
            <a:off x="4786314" y="2500306"/>
            <a:ext cx="1000100" cy="428628"/>
          </a:xfrm>
          <a:prstGeom prst="rect">
            <a:avLst/>
          </a:prstGeom>
          <a:solidFill>
            <a:srgbClr val="0033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Decommission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Monitor</a:t>
            </a:r>
          </a:p>
        </p:txBody>
      </p:sp>
      <p:sp>
        <p:nvSpPr>
          <p:cNvPr id="250" name="矩形 249"/>
          <p:cNvSpPr/>
          <p:nvPr/>
        </p:nvSpPr>
        <p:spPr>
          <a:xfrm>
            <a:off x="2857488" y="1142984"/>
            <a:ext cx="943848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clientName</a:t>
            </a:r>
            <a:r>
              <a:rPr lang="en-US" altLang="zh-CN" sz="1200" dirty="0" smtClean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holder</a:t>
            </a:r>
          </a:p>
        </p:txBody>
      </p:sp>
      <p:sp>
        <p:nvSpPr>
          <p:cNvPr id="251" name="矩形 250"/>
          <p:cNvSpPr/>
          <p:nvPr/>
        </p:nvSpPr>
        <p:spPr>
          <a:xfrm>
            <a:off x="3030672" y="1857364"/>
            <a:ext cx="770664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rgbClr val="0033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Lease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Manager</a:t>
            </a:r>
          </a:p>
        </p:txBody>
      </p:sp>
      <p:cxnSp>
        <p:nvCxnSpPr>
          <p:cNvPr id="270" name="直接箭头连接符 269"/>
          <p:cNvCxnSpPr>
            <a:stCxn id="172" idx="2"/>
            <a:endCxn id="251" idx="0"/>
          </p:cNvCxnSpPr>
          <p:nvPr/>
        </p:nvCxnSpPr>
        <p:spPr>
          <a:xfrm rot="16200000" flipH="1">
            <a:off x="2815275" y="1256635"/>
            <a:ext cx="285752" cy="915706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箭头连接符 274"/>
          <p:cNvCxnSpPr>
            <a:stCxn id="250" idx="2"/>
            <a:endCxn id="251" idx="0"/>
          </p:cNvCxnSpPr>
          <p:nvPr/>
        </p:nvCxnSpPr>
        <p:spPr>
          <a:xfrm rot="16200000" flipH="1">
            <a:off x="3229832" y="1671192"/>
            <a:ext cx="285752" cy="86592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箭头连接符 317"/>
          <p:cNvCxnSpPr>
            <a:stCxn id="248" idx="0"/>
            <a:endCxn id="251" idx="2"/>
          </p:cNvCxnSpPr>
          <p:nvPr/>
        </p:nvCxnSpPr>
        <p:spPr>
          <a:xfrm rot="5400000" flipH="1" flipV="1">
            <a:off x="3305058" y="2389361"/>
            <a:ext cx="214314" cy="757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直接箭头连接符 361"/>
          <p:cNvCxnSpPr>
            <a:stCxn id="242" idx="2"/>
            <a:endCxn id="283" idx="1"/>
          </p:cNvCxnSpPr>
          <p:nvPr/>
        </p:nvCxnSpPr>
        <p:spPr>
          <a:xfrm rot="16200000" flipH="1">
            <a:off x="6215074" y="1964520"/>
            <a:ext cx="1393041" cy="60722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接箭头连接符 367"/>
          <p:cNvCxnSpPr>
            <a:stCxn id="249" idx="2"/>
            <a:endCxn id="104" idx="0"/>
          </p:cNvCxnSpPr>
          <p:nvPr/>
        </p:nvCxnSpPr>
        <p:spPr>
          <a:xfrm rot="5400000">
            <a:off x="3768315" y="4125529"/>
            <a:ext cx="2714644" cy="32145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箭头连接符 370"/>
          <p:cNvCxnSpPr>
            <a:stCxn id="249" idx="3"/>
            <a:endCxn id="272" idx="1"/>
          </p:cNvCxnSpPr>
          <p:nvPr/>
        </p:nvCxnSpPr>
        <p:spPr>
          <a:xfrm flipV="1">
            <a:off x="5786414" y="2464587"/>
            <a:ext cx="1428792" cy="25003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接箭头连接符 375"/>
          <p:cNvCxnSpPr>
            <a:stCxn id="249" idx="3"/>
            <a:endCxn id="283" idx="1"/>
          </p:cNvCxnSpPr>
          <p:nvPr/>
        </p:nvCxnSpPr>
        <p:spPr>
          <a:xfrm>
            <a:off x="5786414" y="2714620"/>
            <a:ext cx="1428792" cy="25003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矩形 397"/>
          <p:cNvSpPr/>
          <p:nvPr/>
        </p:nvSpPr>
        <p:spPr>
          <a:xfrm>
            <a:off x="7215206" y="3286124"/>
            <a:ext cx="1928826" cy="35719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rgbClr val="0033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recentInvalidateSets</a:t>
            </a:r>
            <a:r>
              <a:rPr lang="en-US" altLang="zh-CN" sz="1200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UnderReplicatedBlocks</a:t>
            </a:r>
          </a:p>
        </p:txBody>
      </p:sp>
      <p:cxnSp>
        <p:nvCxnSpPr>
          <p:cNvPr id="399" name="直接箭头连接符 398"/>
          <p:cNvCxnSpPr>
            <a:stCxn id="100" idx="2"/>
            <a:endCxn id="398" idx="1"/>
          </p:cNvCxnSpPr>
          <p:nvPr/>
        </p:nvCxnSpPr>
        <p:spPr>
          <a:xfrm rot="16200000" flipH="1">
            <a:off x="5536413" y="1785925"/>
            <a:ext cx="1893107" cy="146447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接箭头连接符 401"/>
          <p:cNvCxnSpPr>
            <a:stCxn id="100" idx="2"/>
            <a:endCxn id="278" idx="1"/>
          </p:cNvCxnSpPr>
          <p:nvPr/>
        </p:nvCxnSpPr>
        <p:spPr>
          <a:xfrm rot="16200000" flipH="1">
            <a:off x="5286381" y="2035958"/>
            <a:ext cx="2393173" cy="146448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接箭头连接符 404"/>
          <p:cNvCxnSpPr>
            <a:stCxn id="100" idx="2"/>
            <a:endCxn id="104" idx="0"/>
          </p:cNvCxnSpPr>
          <p:nvPr/>
        </p:nvCxnSpPr>
        <p:spPr>
          <a:xfrm rot="5400000">
            <a:off x="3321835" y="3214686"/>
            <a:ext cx="4071966" cy="78581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接箭头连接符 407"/>
          <p:cNvCxnSpPr>
            <a:stCxn id="242" idx="2"/>
            <a:endCxn id="272" idx="1"/>
          </p:cNvCxnSpPr>
          <p:nvPr/>
        </p:nvCxnSpPr>
        <p:spPr>
          <a:xfrm rot="16200000" flipH="1">
            <a:off x="6465107" y="1714487"/>
            <a:ext cx="892975" cy="60722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矩形 186"/>
          <p:cNvSpPr/>
          <p:nvPr/>
        </p:nvSpPr>
        <p:spPr>
          <a:xfrm>
            <a:off x="7215206" y="5000636"/>
            <a:ext cx="1071570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replicateBlocks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recoverBlocks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invalidateBlocks</a:t>
            </a:r>
            <a:endParaRPr lang="en-US" altLang="zh-CN" sz="1000" dirty="0" smtClean="0">
              <a:solidFill>
                <a:schemeClr val="tx1"/>
              </a:solidFill>
            </a:endParaRPr>
          </a:p>
        </p:txBody>
      </p:sp>
      <p:cxnSp>
        <p:nvCxnSpPr>
          <p:cNvPr id="209" name="直接箭头连接符 208"/>
          <p:cNvCxnSpPr>
            <a:stCxn id="15" idx="3"/>
            <a:endCxn id="187" idx="1"/>
          </p:cNvCxnSpPr>
          <p:nvPr/>
        </p:nvCxnSpPr>
        <p:spPr>
          <a:xfrm>
            <a:off x="7000892" y="5214950"/>
            <a:ext cx="214314" cy="158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785918" y="142852"/>
            <a:ext cx="7115164" cy="857256"/>
          </a:xfrm>
        </p:spPr>
        <p:txBody>
          <a:bodyPr/>
          <a:lstStyle/>
          <a:p>
            <a:r>
              <a:rPr lang="en-US" altLang="zh-CN" dirty="0" err="1" smtClean="0"/>
              <a:t>Datanode</a:t>
            </a:r>
            <a:r>
              <a:rPr lang="en-US" altLang="zh-CN" dirty="0" smtClean="0"/>
              <a:t> register and Heartbeat</a:t>
            </a:r>
            <a:endParaRPr lang="zh-CN" altLang="en-US" sz="1800" dirty="0"/>
          </a:p>
        </p:txBody>
      </p:sp>
      <p:sp>
        <p:nvSpPr>
          <p:cNvPr id="102" name="矩形 101"/>
          <p:cNvSpPr/>
          <p:nvPr/>
        </p:nvSpPr>
        <p:spPr>
          <a:xfrm>
            <a:off x="1571604" y="1857364"/>
            <a:ext cx="2000264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rgbClr val="0033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FSNamesystem.register</a:t>
            </a:r>
            <a:r>
              <a:rPr lang="en-US" altLang="zh-CN" sz="1200" dirty="0" smtClean="0">
                <a:solidFill>
                  <a:schemeClr val="tx1"/>
                </a:solidFill>
              </a:rPr>
              <a:t>(…)</a:t>
            </a:r>
          </a:p>
        </p:txBody>
      </p:sp>
      <p:cxnSp>
        <p:nvCxnSpPr>
          <p:cNvPr id="105" name="直接箭头连接符 104"/>
          <p:cNvCxnSpPr>
            <a:stCxn id="102" idx="2"/>
            <a:endCxn id="77" idx="0"/>
          </p:cNvCxnSpPr>
          <p:nvPr/>
        </p:nvCxnSpPr>
        <p:spPr>
          <a:xfrm rot="5400000">
            <a:off x="2464579" y="2393149"/>
            <a:ext cx="214314" cy="158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 114"/>
          <p:cNvSpPr/>
          <p:nvPr/>
        </p:nvSpPr>
        <p:spPr>
          <a:xfrm>
            <a:off x="1571604" y="1214422"/>
            <a:ext cx="2000264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rgbClr val="0033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Namenode.register</a:t>
            </a:r>
            <a:r>
              <a:rPr lang="en-US" altLang="zh-CN" sz="1200" dirty="0" smtClean="0">
                <a:solidFill>
                  <a:schemeClr val="tx1"/>
                </a:solidFill>
              </a:rPr>
              <a:t>(…)</a:t>
            </a:r>
          </a:p>
        </p:txBody>
      </p:sp>
      <p:cxnSp>
        <p:nvCxnSpPr>
          <p:cNvPr id="116" name="直接箭头连接符 115"/>
          <p:cNvCxnSpPr>
            <a:stCxn id="115" idx="2"/>
            <a:endCxn id="102" idx="0"/>
          </p:cNvCxnSpPr>
          <p:nvPr/>
        </p:nvCxnSpPr>
        <p:spPr>
          <a:xfrm rot="5400000">
            <a:off x="2464579" y="1750207"/>
            <a:ext cx="214314" cy="158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71406" y="4286256"/>
            <a:ext cx="785818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rgbClr val="0033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removeDatanode</a:t>
            </a:r>
            <a:r>
              <a:rPr lang="en-US" altLang="zh-CN" sz="1000" dirty="0" smtClean="0">
                <a:solidFill>
                  <a:schemeClr val="tx1"/>
                </a:solidFill>
              </a:rPr>
              <a:t>(…)</a:t>
            </a:r>
          </a:p>
        </p:txBody>
      </p:sp>
      <p:sp>
        <p:nvSpPr>
          <p:cNvPr id="64" name="矩形 63"/>
          <p:cNvSpPr/>
          <p:nvPr/>
        </p:nvSpPr>
        <p:spPr>
          <a:xfrm>
            <a:off x="4429124" y="5500702"/>
            <a:ext cx="2571768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rgbClr val="0033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datanodeMap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reeMap</a:t>
            </a:r>
            <a:r>
              <a:rPr lang="en-US" altLang="zh-CN" sz="1200" dirty="0" smtClean="0">
                <a:solidFill>
                  <a:schemeClr val="tx1"/>
                </a:solidFill>
              </a:rPr>
              <a:t>&lt;String, 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DatanodeDescriptor</a:t>
            </a:r>
            <a:r>
              <a:rPr lang="en-US" altLang="zh-CN" sz="1200" dirty="0" smtClean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65" name="矩形 64"/>
          <p:cNvSpPr/>
          <p:nvPr/>
        </p:nvSpPr>
        <p:spPr>
          <a:xfrm>
            <a:off x="7072330" y="5500702"/>
            <a:ext cx="1857388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rgbClr val="0033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hostToDatanodeMap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072066" y="6143644"/>
            <a:ext cx="1270730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storageId: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String</a:t>
            </a:r>
          </a:p>
        </p:txBody>
      </p:sp>
      <p:cxnSp>
        <p:nvCxnSpPr>
          <p:cNvPr id="67" name="直接箭头连接符 66"/>
          <p:cNvCxnSpPr>
            <a:stCxn id="66" idx="0"/>
            <a:endCxn id="64" idx="2"/>
          </p:cNvCxnSpPr>
          <p:nvPr/>
        </p:nvCxnSpPr>
        <p:spPr>
          <a:xfrm rot="5400000" flipH="1" flipV="1">
            <a:off x="5604062" y="6032699"/>
            <a:ext cx="214314" cy="7577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8072462" y="6143644"/>
            <a:ext cx="714380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host: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String</a:t>
            </a:r>
          </a:p>
        </p:txBody>
      </p:sp>
      <p:sp>
        <p:nvSpPr>
          <p:cNvPr id="69" name="矩形 68"/>
          <p:cNvSpPr/>
          <p:nvPr/>
        </p:nvSpPr>
        <p:spPr>
          <a:xfrm>
            <a:off x="7215206" y="6143644"/>
            <a:ext cx="714380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name: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String</a:t>
            </a:r>
          </a:p>
        </p:txBody>
      </p:sp>
      <p:cxnSp>
        <p:nvCxnSpPr>
          <p:cNvPr id="70" name="直接箭头连接符 69"/>
          <p:cNvCxnSpPr>
            <a:stCxn id="68" idx="0"/>
            <a:endCxn id="65" idx="2"/>
          </p:cNvCxnSpPr>
          <p:nvPr/>
        </p:nvCxnSpPr>
        <p:spPr>
          <a:xfrm rot="16200000" flipV="1">
            <a:off x="8108181" y="5822173"/>
            <a:ext cx="214314" cy="42862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69" idx="0"/>
            <a:endCxn id="65" idx="2"/>
          </p:cNvCxnSpPr>
          <p:nvPr/>
        </p:nvCxnSpPr>
        <p:spPr>
          <a:xfrm rot="5400000" flipH="1" flipV="1">
            <a:off x="7679553" y="5822173"/>
            <a:ext cx="214314" cy="42862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428596" y="2500306"/>
            <a:ext cx="4286280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rgbClr val="0033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 err="1" smtClean="0">
                <a:solidFill>
                  <a:schemeClr val="tx1"/>
                </a:solidFill>
              </a:rPr>
              <a:t>nodeByStorageId</a:t>
            </a:r>
            <a:r>
              <a:rPr lang="en-US" altLang="zh-CN" sz="1000" dirty="0" smtClean="0">
                <a:solidFill>
                  <a:schemeClr val="tx1"/>
                </a:solidFill>
              </a:rPr>
              <a:t> = 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datanodeMap.get</a:t>
            </a:r>
            <a:r>
              <a:rPr lang="en-US" altLang="zh-CN" sz="1000" dirty="0" smtClean="0">
                <a:solidFill>
                  <a:schemeClr val="tx1"/>
                </a:solidFill>
              </a:rPr>
              <a:t>(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nodeReg.getStorageID</a:t>
            </a:r>
            <a:r>
              <a:rPr lang="en-US" altLang="zh-CN" sz="1000" dirty="0" smtClean="0">
                <a:solidFill>
                  <a:schemeClr val="tx1"/>
                </a:solidFill>
              </a:rPr>
              <a:t>())</a:t>
            </a:r>
          </a:p>
          <a:p>
            <a:r>
              <a:rPr lang="en-US" altLang="zh-CN" sz="1000" dirty="0" err="1" smtClean="0">
                <a:solidFill>
                  <a:schemeClr val="tx1"/>
                </a:solidFill>
              </a:rPr>
              <a:t>nodeByName</a:t>
            </a:r>
            <a:r>
              <a:rPr lang="en-US" altLang="zh-CN" sz="1000" dirty="0" smtClean="0">
                <a:solidFill>
                  <a:schemeClr val="tx1"/>
                </a:solidFill>
              </a:rPr>
              <a:t> = host2DataNodeMap.getDatanodeByName(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nodeReg.getName</a:t>
            </a:r>
            <a:r>
              <a:rPr lang="en-US" altLang="zh-CN" sz="1000" dirty="0" smtClean="0">
                <a:solidFill>
                  <a:schemeClr val="tx1"/>
                </a:solidFill>
              </a:rPr>
              <a:t>())</a:t>
            </a:r>
          </a:p>
        </p:txBody>
      </p:sp>
      <p:sp>
        <p:nvSpPr>
          <p:cNvPr id="78" name="矩形 77"/>
          <p:cNvSpPr/>
          <p:nvPr/>
        </p:nvSpPr>
        <p:spPr>
          <a:xfrm>
            <a:off x="71406" y="3143248"/>
            <a:ext cx="2214578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rgbClr val="0033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if (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nodeN</a:t>
            </a:r>
            <a:r>
              <a:rPr lang="en-US" altLang="zh-CN" sz="1000" dirty="0" smtClean="0">
                <a:solidFill>
                  <a:schemeClr val="tx1"/>
                </a:solidFill>
              </a:rPr>
              <a:t> != null &amp;&amp; 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nodeN</a:t>
            </a:r>
            <a:r>
              <a:rPr lang="en-US" altLang="zh-CN" sz="1000" dirty="0" smtClean="0">
                <a:solidFill>
                  <a:schemeClr val="tx1"/>
                </a:solidFill>
              </a:rPr>
              <a:t> != 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nodeS</a:t>
            </a:r>
            <a:r>
              <a:rPr lang="en-US" altLang="zh-CN" sz="10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Old 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Datanode</a:t>
            </a:r>
            <a:r>
              <a:rPr lang="en-US" altLang="zh-CN" sz="1000" dirty="0" smtClean="0">
                <a:solidFill>
                  <a:schemeClr val="tx1"/>
                </a:solidFill>
              </a:rPr>
              <a:t> servers other 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Namenode</a:t>
            </a:r>
            <a:endParaRPr lang="en-US" altLang="zh-CN" sz="1000" dirty="0" smtClean="0">
              <a:solidFill>
                <a:schemeClr val="tx1"/>
              </a:solidFill>
            </a:endParaRPr>
          </a:p>
        </p:txBody>
      </p:sp>
      <p:cxnSp>
        <p:nvCxnSpPr>
          <p:cNvPr id="79" name="直接箭头连接符 78"/>
          <p:cNvCxnSpPr>
            <a:stCxn id="78" idx="2"/>
            <a:endCxn id="63" idx="0"/>
          </p:cNvCxnSpPr>
          <p:nvPr/>
        </p:nvCxnSpPr>
        <p:spPr>
          <a:xfrm rot="5400000">
            <a:off x="464315" y="3571876"/>
            <a:ext cx="714380" cy="71438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77" idx="2"/>
            <a:endCxn id="78" idx="0"/>
          </p:cNvCxnSpPr>
          <p:nvPr/>
        </p:nvCxnSpPr>
        <p:spPr>
          <a:xfrm rot="5400000">
            <a:off x="1768059" y="2339571"/>
            <a:ext cx="214314" cy="1393041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2143108" y="5500702"/>
            <a:ext cx="2214578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rgbClr val="0033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Heartbeat</a:t>
            </a:r>
          </a:p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ArrayList</a:t>
            </a:r>
            <a:r>
              <a:rPr lang="en-US" altLang="zh-CN" sz="1200" dirty="0" smtClean="0">
                <a:solidFill>
                  <a:schemeClr val="tx1"/>
                </a:solidFill>
              </a:rPr>
              <a:t>&lt;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DatanodeDescriptor</a:t>
            </a:r>
            <a:r>
              <a:rPr lang="en-US" altLang="zh-CN" sz="1200" dirty="0" smtClean="0">
                <a:solidFill>
                  <a:schemeClr val="tx1"/>
                </a:solidFill>
              </a:rPr>
              <a:t>&gt;</a:t>
            </a:r>
          </a:p>
        </p:txBody>
      </p:sp>
      <p:cxnSp>
        <p:nvCxnSpPr>
          <p:cNvPr id="88" name="直接箭头连接符 87"/>
          <p:cNvCxnSpPr>
            <a:stCxn id="63" idx="2"/>
            <a:endCxn id="86" idx="0"/>
          </p:cNvCxnSpPr>
          <p:nvPr/>
        </p:nvCxnSpPr>
        <p:spPr>
          <a:xfrm rot="16200000" flipH="1">
            <a:off x="1464447" y="3714752"/>
            <a:ext cx="785818" cy="2786082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928662" y="4286256"/>
            <a:ext cx="714380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rgbClr val="0033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wipeDatanode</a:t>
            </a:r>
            <a:r>
              <a:rPr lang="en-US" altLang="zh-CN" sz="1000" dirty="0" smtClean="0">
                <a:solidFill>
                  <a:schemeClr val="tx1"/>
                </a:solidFill>
              </a:rPr>
              <a:t>(…)</a:t>
            </a:r>
          </a:p>
        </p:txBody>
      </p:sp>
      <p:cxnSp>
        <p:nvCxnSpPr>
          <p:cNvPr id="92" name="直接箭头连接符 91"/>
          <p:cNvCxnSpPr>
            <a:stCxn id="78" idx="2"/>
            <a:endCxn id="91" idx="0"/>
          </p:cNvCxnSpPr>
          <p:nvPr/>
        </p:nvCxnSpPr>
        <p:spPr>
          <a:xfrm rot="16200000" flipH="1">
            <a:off x="875083" y="3875487"/>
            <a:ext cx="714380" cy="107157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91" idx="2"/>
            <a:endCxn id="64" idx="0"/>
          </p:cNvCxnSpPr>
          <p:nvPr/>
        </p:nvCxnSpPr>
        <p:spPr>
          <a:xfrm rot="16200000" flipH="1">
            <a:off x="3107521" y="2893215"/>
            <a:ext cx="785818" cy="4429156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91" idx="2"/>
            <a:endCxn id="65" idx="0"/>
          </p:cNvCxnSpPr>
          <p:nvPr/>
        </p:nvCxnSpPr>
        <p:spPr>
          <a:xfrm rot="16200000" flipH="1">
            <a:off x="4250529" y="1750207"/>
            <a:ext cx="785818" cy="6715172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2357422" y="3143248"/>
            <a:ext cx="1857388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rgbClr val="0033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 if (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nodeS</a:t>
            </a:r>
            <a:r>
              <a:rPr lang="en-US" altLang="zh-CN" sz="1000" dirty="0" smtClean="0">
                <a:solidFill>
                  <a:schemeClr val="tx1"/>
                </a:solidFill>
              </a:rPr>
              <a:t> != null)|return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Old 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Datanoderestart</a:t>
            </a:r>
            <a:r>
              <a:rPr lang="en-US" altLang="zh-CN" sz="1000" dirty="0" smtClean="0">
                <a:solidFill>
                  <a:schemeClr val="tx1"/>
                </a:solidFill>
              </a:rPr>
              <a:t> or replaced</a:t>
            </a:r>
            <a:endParaRPr lang="en-US" altLang="zh-CN" sz="1000" dirty="0" smtClean="0">
              <a:solidFill>
                <a:schemeClr val="tx1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3357554" y="4286256"/>
            <a:ext cx="1643074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rgbClr val="0033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if( !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heartbeats.contains</a:t>
            </a:r>
            <a:r>
              <a:rPr lang="en-US" altLang="zh-CN" sz="1000" dirty="0" smtClean="0">
                <a:solidFill>
                  <a:schemeClr val="tx1"/>
                </a:solidFill>
              </a:rPr>
              <a:t>(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nodeS</a:t>
            </a:r>
            <a:r>
              <a:rPr lang="en-US" altLang="zh-CN" sz="1000" dirty="0" smtClean="0">
                <a:solidFill>
                  <a:schemeClr val="tx1"/>
                </a:solidFill>
              </a:rPr>
              <a:t>)) 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heartbeats.add</a:t>
            </a:r>
            <a:r>
              <a:rPr lang="en-US" altLang="zh-CN" sz="1000" dirty="0" smtClean="0">
                <a:solidFill>
                  <a:schemeClr val="tx1"/>
                </a:solidFill>
              </a:rPr>
              <a:t>(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nodeS</a:t>
            </a:r>
            <a:r>
              <a:rPr lang="en-US" altLang="zh-CN" sz="1000" dirty="0" smtClean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07" name="直接箭头连接符 106"/>
          <p:cNvCxnSpPr>
            <a:stCxn id="106" idx="2"/>
            <a:endCxn id="86" idx="0"/>
          </p:cNvCxnSpPr>
          <p:nvPr/>
        </p:nvCxnSpPr>
        <p:spPr>
          <a:xfrm rot="5400000">
            <a:off x="3321835" y="4643446"/>
            <a:ext cx="785818" cy="928694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77" idx="2"/>
            <a:endCxn id="104" idx="0"/>
          </p:cNvCxnSpPr>
          <p:nvPr/>
        </p:nvCxnSpPr>
        <p:spPr>
          <a:xfrm rot="16200000" flipH="1">
            <a:off x="2821769" y="2678901"/>
            <a:ext cx="214314" cy="71438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4286248" y="3143248"/>
            <a:ext cx="1071570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rgbClr val="0033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Other cases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New 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Datanode</a:t>
            </a:r>
            <a:r>
              <a:rPr lang="en-US" altLang="zh-CN" sz="1000" dirty="0" smtClean="0">
                <a:solidFill>
                  <a:schemeClr val="tx1"/>
                </a:solidFill>
              </a:rPr>
              <a:t> register</a:t>
            </a:r>
            <a:endParaRPr lang="en-US" altLang="zh-CN" sz="1000" dirty="0" smtClean="0">
              <a:solidFill>
                <a:schemeClr val="tx1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214282" y="5500702"/>
            <a:ext cx="1857388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rgbClr val="0033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clusterMap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cxnSp>
        <p:nvCxnSpPr>
          <p:cNvPr id="119" name="直接箭头连接符 118"/>
          <p:cNvCxnSpPr>
            <a:stCxn id="63" idx="2"/>
            <a:endCxn id="118" idx="0"/>
          </p:cNvCxnSpPr>
          <p:nvPr/>
        </p:nvCxnSpPr>
        <p:spPr>
          <a:xfrm rot="16200000" flipH="1">
            <a:off x="410736" y="4768462"/>
            <a:ext cx="785818" cy="678661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stCxn id="104" idx="2"/>
            <a:endCxn id="106" idx="0"/>
          </p:cNvCxnSpPr>
          <p:nvPr/>
        </p:nvCxnSpPr>
        <p:spPr>
          <a:xfrm rot="16200000" flipH="1">
            <a:off x="3375413" y="3482578"/>
            <a:ext cx="714380" cy="892975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/>
          <p:cNvCxnSpPr>
            <a:stCxn id="183" idx="2"/>
            <a:endCxn id="118" idx="0"/>
          </p:cNvCxnSpPr>
          <p:nvPr/>
        </p:nvCxnSpPr>
        <p:spPr>
          <a:xfrm rot="5400000">
            <a:off x="1428728" y="4429132"/>
            <a:ext cx="785818" cy="1357322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矩形 181"/>
          <p:cNvSpPr/>
          <p:nvPr/>
        </p:nvSpPr>
        <p:spPr>
          <a:xfrm>
            <a:off x="5072066" y="4286256"/>
            <a:ext cx="1000132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rgbClr val="0033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unprotectedAddDatanode</a:t>
            </a:r>
            <a:r>
              <a:rPr lang="en-US" altLang="zh-CN" sz="1000" dirty="0" smtClean="0">
                <a:solidFill>
                  <a:schemeClr val="tx1"/>
                </a:solidFill>
              </a:rPr>
              <a:t>(…)</a:t>
            </a:r>
          </a:p>
        </p:txBody>
      </p:sp>
      <p:sp>
        <p:nvSpPr>
          <p:cNvPr id="183" name="矩形 182"/>
          <p:cNvSpPr/>
          <p:nvPr/>
        </p:nvSpPr>
        <p:spPr>
          <a:xfrm>
            <a:off x="1714480" y="4286256"/>
            <a:ext cx="1571636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rgbClr val="0033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clusterMap.remove</a:t>
            </a:r>
            <a:r>
              <a:rPr lang="en-US" altLang="zh-CN" sz="1000" dirty="0" smtClean="0">
                <a:solidFill>
                  <a:schemeClr val="tx1"/>
                </a:solidFill>
              </a:rPr>
              <a:t>(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nodeS</a:t>
            </a:r>
            <a:r>
              <a:rPr lang="en-US" altLang="zh-CN" sz="10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update 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nodeS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clusterMap.add</a:t>
            </a:r>
            <a:r>
              <a:rPr lang="en-US" altLang="zh-CN" sz="1000" dirty="0" smtClean="0">
                <a:solidFill>
                  <a:schemeClr val="tx1"/>
                </a:solidFill>
              </a:rPr>
              <a:t>(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nodeS</a:t>
            </a:r>
            <a:r>
              <a:rPr lang="en-US" altLang="zh-CN" sz="1000" dirty="0" smtClean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204" name="直接箭头连接符 203"/>
          <p:cNvCxnSpPr>
            <a:stCxn id="104" idx="2"/>
            <a:endCxn id="183" idx="0"/>
          </p:cNvCxnSpPr>
          <p:nvPr/>
        </p:nvCxnSpPr>
        <p:spPr>
          <a:xfrm rot="5400000">
            <a:off x="2536017" y="3536157"/>
            <a:ext cx="714380" cy="78581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矩形 207"/>
          <p:cNvSpPr/>
          <p:nvPr/>
        </p:nvSpPr>
        <p:spPr>
          <a:xfrm>
            <a:off x="6143636" y="4286256"/>
            <a:ext cx="1214446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rgbClr val="0033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unprotectedRegisterInHeartbeatMap</a:t>
            </a:r>
            <a:r>
              <a:rPr lang="en-US" altLang="zh-CN" sz="1000" dirty="0" smtClean="0">
                <a:solidFill>
                  <a:schemeClr val="tx1"/>
                </a:solidFill>
              </a:rPr>
              <a:t>(…)</a:t>
            </a:r>
          </a:p>
        </p:txBody>
      </p:sp>
      <p:cxnSp>
        <p:nvCxnSpPr>
          <p:cNvPr id="239" name="直接箭头连接符 238"/>
          <p:cNvCxnSpPr>
            <a:stCxn id="117" idx="2"/>
            <a:endCxn id="182" idx="0"/>
          </p:cNvCxnSpPr>
          <p:nvPr/>
        </p:nvCxnSpPr>
        <p:spPr>
          <a:xfrm rot="16200000" flipH="1">
            <a:off x="4839892" y="3554016"/>
            <a:ext cx="714380" cy="750099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箭头连接符 241"/>
          <p:cNvCxnSpPr>
            <a:stCxn id="117" idx="2"/>
            <a:endCxn id="208" idx="0"/>
          </p:cNvCxnSpPr>
          <p:nvPr/>
        </p:nvCxnSpPr>
        <p:spPr>
          <a:xfrm rot="16200000" flipH="1">
            <a:off x="5429256" y="2964653"/>
            <a:ext cx="714380" cy="1928826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箭头连接符 244"/>
          <p:cNvCxnSpPr>
            <a:stCxn id="182" idx="2"/>
            <a:endCxn id="64" idx="0"/>
          </p:cNvCxnSpPr>
          <p:nvPr/>
        </p:nvCxnSpPr>
        <p:spPr>
          <a:xfrm rot="16200000" flipH="1">
            <a:off x="5250661" y="5036355"/>
            <a:ext cx="785818" cy="142876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箭头连接符 248"/>
          <p:cNvCxnSpPr>
            <a:stCxn id="182" idx="2"/>
            <a:endCxn id="65" idx="0"/>
          </p:cNvCxnSpPr>
          <p:nvPr/>
        </p:nvCxnSpPr>
        <p:spPr>
          <a:xfrm rot="16200000" flipH="1">
            <a:off x="6393669" y="3893347"/>
            <a:ext cx="785818" cy="2428892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箭头连接符 251"/>
          <p:cNvCxnSpPr>
            <a:stCxn id="208" idx="2"/>
            <a:endCxn id="86" idx="0"/>
          </p:cNvCxnSpPr>
          <p:nvPr/>
        </p:nvCxnSpPr>
        <p:spPr>
          <a:xfrm rot="5400000">
            <a:off x="4607719" y="3357562"/>
            <a:ext cx="785818" cy="3500462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矩形 254"/>
          <p:cNvSpPr/>
          <p:nvPr/>
        </p:nvSpPr>
        <p:spPr>
          <a:xfrm>
            <a:off x="7500958" y="1857364"/>
            <a:ext cx="1571636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rgbClr val="0033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FSNamesystem</a:t>
            </a:r>
            <a:r>
              <a:rPr lang="en-US" altLang="zh-CN" sz="1200" dirty="0" smtClean="0">
                <a:solidFill>
                  <a:schemeClr val="tx1"/>
                </a:solidFill>
              </a:rPr>
              <a:t>. 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handleHeartbeat</a:t>
            </a:r>
            <a:r>
              <a:rPr lang="en-US" altLang="zh-CN" sz="1200" dirty="0" smtClean="0">
                <a:solidFill>
                  <a:schemeClr val="tx1"/>
                </a:solidFill>
              </a:rPr>
              <a:t>(…)</a:t>
            </a:r>
          </a:p>
        </p:txBody>
      </p:sp>
      <p:sp>
        <p:nvSpPr>
          <p:cNvPr id="256" name="矩形 255"/>
          <p:cNvSpPr/>
          <p:nvPr/>
        </p:nvSpPr>
        <p:spPr>
          <a:xfrm>
            <a:off x="7500958" y="1214422"/>
            <a:ext cx="1571636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rgbClr val="0033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Namenode</a:t>
            </a:r>
            <a:r>
              <a:rPr lang="en-US" altLang="zh-CN" sz="1200" dirty="0" smtClean="0">
                <a:solidFill>
                  <a:schemeClr val="tx1"/>
                </a:solidFill>
              </a:rPr>
              <a:t>. 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sendHeartbeat</a:t>
            </a:r>
            <a:r>
              <a:rPr lang="en-US" altLang="zh-CN" sz="1200" dirty="0" smtClean="0">
                <a:solidFill>
                  <a:schemeClr val="tx1"/>
                </a:solidFill>
              </a:rPr>
              <a:t>(…)</a:t>
            </a:r>
          </a:p>
        </p:txBody>
      </p:sp>
      <p:cxnSp>
        <p:nvCxnSpPr>
          <p:cNvPr id="257" name="直接箭头连接符 256"/>
          <p:cNvCxnSpPr>
            <a:stCxn id="256" idx="2"/>
            <a:endCxn id="255" idx="0"/>
          </p:cNvCxnSpPr>
          <p:nvPr/>
        </p:nvCxnSpPr>
        <p:spPr>
          <a:xfrm rot="5400000">
            <a:off x="8179619" y="1750207"/>
            <a:ext cx="214314" cy="158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箭头连接符 260"/>
          <p:cNvCxnSpPr>
            <a:stCxn id="255" idx="2"/>
            <a:endCxn id="280" idx="0"/>
          </p:cNvCxnSpPr>
          <p:nvPr/>
        </p:nvCxnSpPr>
        <p:spPr>
          <a:xfrm rot="5400000">
            <a:off x="8179619" y="2393149"/>
            <a:ext cx="214314" cy="158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矩形 279"/>
          <p:cNvSpPr/>
          <p:nvPr/>
        </p:nvSpPr>
        <p:spPr>
          <a:xfrm>
            <a:off x="7500958" y="2500306"/>
            <a:ext cx="1571636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rgbClr val="0033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nodeinfo</a:t>
            </a:r>
            <a:r>
              <a:rPr lang="en-US" altLang="zh-CN" sz="1200" dirty="0" smtClean="0">
                <a:solidFill>
                  <a:schemeClr val="tx1"/>
                </a:solidFill>
              </a:rPr>
              <a:t> =</a:t>
            </a:r>
          </a:p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getDatanode</a:t>
            </a:r>
            <a:r>
              <a:rPr lang="en-US" altLang="zh-CN" sz="1200" dirty="0" smtClean="0">
                <a:solidFill>
                  <a:schemeClr val="tx1"/>
                </a:solidFill>
              </a:rPr>
              <a:t>(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nodeReg</a:t>
            </a:r>
            <a:r>
              <a:rPr lang="en-US" altLang="zh-CN" sz="12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0" name="矩形 289"/>
          <p:cNvSpPr/>
          <p:nvPr/>
        </p:nvSpPr>
        <p:spPr>
          <a:xfrm>
            <a:off x="7143768" y="3143248"/>
            <a:ext cx="1928826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rgbClr val="0033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if (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nodeinfo</a:t>
            </a:r>
            <a:r>
              <a:rPr lang="en-US" altLang="zh-CN" sz="1000" dirty="0" smtClean="0">
                <a:solidFill>
                  <a:schemeClr val="tx1"/>
                </a:solidFill>
              </a:rPr>
              <a:t> != null &amp;&amp; 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shouldNodeShutdown</a:t>
            </a:r>
            <a:r>
              <a:rPr lang="en-US" altLang="zh-CN" sz="1000" dirty="0" smtClean="0">
                <a:solidFill>
                  <a:schemeClr val="tx1"/>
                </a:solidFill>
              </a:rPr>
              <a:t>(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nodeinfo</a:t>
            </a:r>
            <a:r>
              <a:rPr lang="en-US" altLang="zh-CN" sz="1000" dirty="0" smtClean="0">
                <a:solidFill>
                  <a:schemeClr val="tx1"/>
                </a:solidFill>
              </a:rPr>
              <a:t>))</a:t>
            </a:r>
          </a:p>
        </p:txBody>
      </p:sp>
      <p:cxnSp>
        <p:nvCxnSpPr>
          <p:cNvPr id="362" name="直接箭头连接符 361"/>
          <p:cNvCxnSpPr>
            <a:stCxn id="280" idx="2"/>
            <a:endCxn id="290" idx="0"/>
          </p:cNvCxnSpPr>
          <p:nvPr/>
        </p:nvCxnSpPr>
        <p:spPr>
          <a:xfrm rot="5400000">
            <a:off x="8090322" y="2946794"/>
            <a:ext cx="214314" cy="178595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箭头连接符 264"/>
          <p:cNvCxnSpPr>
            <a:stCxn id="77" idx="2"/>
            <a:endCxn id="117" idx="0"/>
          </p:cNvCxnSpPr>
          <p:nvPr/>
        </p:nvCxnSpPr>
        <p:spPr>
          <a:xfrm rot="16200000" flipH="1">
            <a:off x="3589727" y="1910942"/>
            <a:ext cx="214314" cy="2250297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矩形 502"/>
          <p:cNvSpPr/>
          <p:nvPr/>
        </p:nvSpPr>
        <p:spPr>
          <a:xfrm>
            <a:off x="7429520" y="4286256"/>
            <a:ext cx="785818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rgbClr val="0033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setDatanodeDead</a:t>
            </a:r>
            <a:r>
              <a:rPr lang="en-US" altLang="zh-CN" sz="1000" dirty="0" smtClean="0">
                <a:solidFill>
                  <a:schemeClr val="tx1"/>
                </a:solidFill>
              </a:rPr>
              <a:t>(…)</a:t>
            </a:r>
          </a:p>
        </p:txBody>
      </p:sp>
      <p:cxnSp>
        <p:nvCxnSpPr>
          <p:cNvPr id="504" name="直接箭头连接符 503"/>
          <p:cNvCxnSpPr>
            <a:stCxn id="290" idx="2"/>
            <a:endCxn id="503" idx="0"/>
          </p:cNvCxnSpPr>
          <p:nvPr/>
        </p:nvCxnSpPr>
        <p:spPr>
          <a:xfrm rot="5400000">
            <a:off x="7608115" y="3786190"/>
            <a:ext cx="714380" cy="285752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直接箭头连接符 507"/>
          <p:cNvCxnSpPr>
            <a:stCxn id="503" idx="2"/>
            <a:endCxn id="86" idx="0"/>
          </p:cNvCxnSpPr>
          <p:nvPr/>
        </p:nvCxnSpPr>
        <p:spPr>
          <a:xfrm rot="5400000">
            <a:off x="5143504" y="2821777"/>
            <a:ext cx="785818" cy="4572032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1" name="矩形 510"/>
          <p:cNvSpPr/>
          <p:nvPr/>
        </p:nvSpPr>
        <p:spPr>
          <a:xfrm>
            <a:off x="8286776" y="4286256"/>
            <a:ext cx="785786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rgbClr val="0033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nodeinfo</a:t>
            </a:r>
            <a:r>
              <a:rPr lang="en-US" altLang="zh-CN" sz="10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updateHeartbeat</a:t>
            </a:r>
            <a:r>
              <a:rPr lang="en-US" altLang="zh-CN" sz="1000" dirty="0" smtClean="0">
                <a:solidFill>
                  <a:schemeClr val="tx1"/>
                </a:solidFill>
              </a:rPr>
              <a:t>(…)</a:t>
            </a:r>
          </a:p>
        </p:txBody>
      </p:sp>
      <p:cxnSp>
        <p:nvCxnSpPr>
          <p:cNvPr id="514" name="直接箭头连接符 513"/>
          <p:cNvCxnSpPr>
            <a:stCxn id="280" idx="2"/>
            <a:endCxn id="511" idx="0"/>
          </p:cNvCxnSpPr>
          <p:nvPr/>
        </p:nvCxnSpPr>
        <p:spPr>
          <a:xfrm rot="16200000" flipH="1">
            <a:off x="7804561" y="3411148"/>
            <a:ext cx="1357322" cy="392893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接箭头连接符 526"/>
          <p:cNvCxnSpPr>
            <a:stCxn id="511" idx="2"/>
            <a:endCxn id="86" idx="0"/>
          </p:cNvCxnSpPr>
          <p:nvPr/>
        </p:nvCxnSpPr>
        <p:spPr>
          <a:xfrm rot="5400000">
            <a:off x="5572124" y="2393157"/>
            <a:ext cx="785818" cy="5429272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矩形 530"/>
          <p:cNvSpPr/>
          <p:nvPr/>
        </p:nvSpPr>
        <p:spPr>
          <a:xfrm>
            <a:off x="5143504" y="1214422"/>
            <a:ext cx="2214578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rgbClr val="0033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HeartbeatMonitor.run</a:t>
            </a:r>
            <a:r>
              <a:rPr lang="en-US" altLang="zh-CN" sz="1200" dirty="0" smtClean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533" name="矩形 532"/>
          <p:cNvSpPr/>
          <p:nvPr/>
        </p:nvSpPr>
        <p:spPr>
          <a:xfrm>
            <a:off x="5143504" y="1857364"/>
            <a:ext cx="2214578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rgbClr val="0033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FSNamesystem.heartbeatCheck</a:t>
            </a:r>
            <a:r>
              <a:rPr lang="en-US" altLang="zh-CN" sz="1200" dirty="0" smtClean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534" name="矩形 533"/>
          <p:cNvSpPr/>
          <p:nvPr/>
        </p:nvSpPr>
        <p:spPr>
          <a:xfrm>
            <a:off x="5143504" y="2500306"/>
            <a:ext cx="2214578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rgbClr val="0033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 (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foundDead</a:t>
            </a:r>
            <a:r>
              <a:rPr lang="en-US" altLang="zh-CN" sz="12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nodeInfo</a:t>
            </a:r>
            <a:r>
              <a:rPr lang="en-US" altLang="zh-CN" sz="1200" dirty="0" smtClean="0">
                <a:solidFill>
                  <a:schemeClr val="tx1"/>
                </a:solidFill>
              </a:rPr>
              <a:t> = 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getDatanode</a:t>
            </a:r>
            <a:r>
              <a:rPr lang="en-US" altLang="zh-CN" sz="1200" dirty="0" smtClean="0">
                <a:solidFill>
                  <a:schemeClr val="tx1"/>
                </a:solidFill>
              </a:rPr>
              <a:t>(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nodeID</a:t>
            </a:r>
            <a:r>
              <a:rPr lang="en-US" altLang="zh-CN" sz="12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35" name="矩形 534"/>
          <p:cNvSpPr/>
          <p:nvPr/>
        </p:nvSpPr>
        <p:spPr>
          <a:xfrm>
            <a:off x="5429256" y="3143248"/>
            <a:ext cx="1643074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rgbClr val="0033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if (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nodeInfo</a:t>
            </a:r>
            <a:r>
              <a:rPr lang="en-US" altLang="zh-CN" sz="1000" dirty="0" smtClean="0">
                <a:solidFill>
                  <a:schemeClr val="tx1"/>
                </a:solidFill>
              </a:rPr>
              <a:t> != null &amp;&amp; 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isDatanodeDead</a:t>
            </a:r>
            <a:r>
              <a:rPr lang="en-US" altLang="zh-CN" sz="1000" dirty="0" smtClean="0">
                <a:solidFill>
                  <a:schemeClr val="tx1"/>
                </a:solidFill>
              </a:rPr>
              <a:t>(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nodeInfo</a:t>
            </a:r>
            <a:r>
              <a:rPr lang="en-US" altLang="zh-CN" sz="1000" dirty="0" smtClean="0">
                <a:solidFill>
                  <a:schemeClr val="tx1"/>
                </a:solidFill>
              </a:rPr>
              <a:t>))</a:t>
            </a:r>
          </a:p>
        </p:txBody>
      </p:sp>
      <p:cxnSp>
        <p:nvCxnSpPr>
          <p:cNvPr id="536" name="直接箭头连接符 535"/>
          <p:cNvCxnSpPr>
            <a:stCxn id="531" idx="2"/>
            <a:endCxn id="533" idx="0"/>
          </p:cNvCxnSpPr>
          <p:nvPr/>
        </p:nvCxnSpPr>
        <p:spPr>
          <a:xfrm rot="5400000">
            <a:off x="6143636" y="1750207"/>
            <a:ext cx="214314" cy="158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接箭头连接符 538"/>
          <p:cNvCxnSpPr>
            <a:stCxn id="533" idx="2"/>
            <a:endCxn id="534" idx="0"/>
          </p:cNvCxnSpPr>
          <p:nvPr/>
        </p:nvCxnSpPr>
        <p:spPr>
          <a:xfrm rot="5400000">
            <a:off x="6143636" y="2393149"/>
            <a:ext cx="214314" cy="158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接箭头连接符 541"/>
          <p:cNvCxnSpPr>
            <a:stCxn id="534" idx="2"/>
            <a:endCxn id="535" idx="0"/>
          </p:cNvCxnSpPr>
          <p:nvPr/>
        </p:nvCxnSpPr>
        <p:spPr>
          <a:xfrm rot="5400000">
            <a:off x="6143636" y="3036091"/>
            <a:ext cx="214314" cy="158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接箭头连接符 544"/>
          <p:cNvCxnSpPr>
            <a:stCxn id="535" idx="2"/>
            <a:endCxn id="63" idx="0"/>
          </p:cNvCxnSpPr>
          <p:nvPr/>
        </p:nvCxnSpPr>
        <p:spPr>
          <a:xfrm rot="5400000">
            <a:off x="3000364" y="1035827"/>
            <a:ext cx="714380" cy="578647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2028836" y="142852"/>
            <a:ext cx="6686568" cy="642942"/>
          </a:xfrm>
        </p:spPr>
        <p:txBody>
          <a:bodyPr/>
          <a:lstStyle/>
          <a:p>
            <a:r>
              <a:rPr lang="en-US" altLang="zh-CN" dirty="0" smtClean="0"/>
              <a:t>File Create Logic</a:t>
            </a:r>
            <a:endParaRPr lang="zh-CN" altLang="en-US" sz="1800" dirty="0"/>
          </a:p>
        </p:txBody>
      </p:sp>
      <p:sp>
        <p:nvSpPr>
          <p:cNvPr id="75" name="矩形 74"/>
          <p:cNvSpPr/>
          <p:nvPr/>
        </p:nvSpPr>
        <p:spPr>
          <a:xfrm>
            <a:off x="1142976" y="1214422"/>
            <a:ext cx="1643074" cy="285752"/>
          </a:xfrm>
          <a:prstGeom prst="rect">
            <a:avLst/>
          </a:prstGeom>
          <a:solidFill>
            <a:srgbClr val="99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DFSClient.create</a:t>
            </a:r>
            <a:r>
              <a:rPr lang="en-US" altLang="zh-CN" sz="1000" dirty="0" smtClean="0">
                <a:solidFill>
                  <a:schemeClr val="tx1"/>
                </a:solidFill>
              </a:rPr>
              <a:t>(path)/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append(path):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OutputStream</a:t>
            </a:r>
            <a:endParaRPr lang="en-US" altLang="zh-CN" sz="1000" dirty="0" smtClean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428860" y="1643050"/>
            <a:ext cx="1571636" cy="285752"/>
          </a:xfrm>
          <a:prstGeom prst="rect">
            <a:avLst/>
          </a:prstGeom>
          <a:solidFill>
            <a:srgbClr val="99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new 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DFSOutputStream</a:t>
            </a:r>
            <a:r>
              <a:rPr lang="en-US" altLang="zh-CN" sz="1000" dirty="0" smtClean="0">
                <a:solidFill>
                  <a:schemeClr val="tx1"/>
                </a:solidFill>
              </a:rPr>
              <a:t>(…)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If(append) 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hasError</a:t>
            </a:r>
            <a:r>
              <a:rPr lang="en-US" altLang="zh-CN" sz="1000" dirty="0" smtClean="0">
                <a:solidFill>
                  <a:schemeClr val="tx1"/>
                </a:solidFill>
              </a:rPr>
              <a:t>=true</a:t>
            </a:r>
          </a:p>
        </p:txBody>
      </p:sp>
      <p:sp>
        <p:nvSpPr>
          <p:cNvPr id="78" name="矩形 77"/>
          <p:cNvSpPr/>
          <p:nvPr/>
        </p:nvSpPr>
        <p:spPr>
          <a:xfrm>
            <a:off x="1142976" y="1643050"/>
            <a:ext cx="1214446" cy="285752"/>
          </a:xfrm>
          <a:prstGeom prst="rect">
            <a:avLst/>
          </a:prstGeom>
          <a:solidFill>
            <a:srgbClr val="99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LeaseChecker.put</a:t>
            </a:r>
            <a:r>
              <a:rPr lang="en-US" altLang="zh-CN" sz="1000" dirty="0" smtClean="0">
                <a:solidFill>
                  <a:schemeClr val="tx1"/>
                </a:solidFill>
              </a:rPr>
              <a:t>(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path, 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outputStream</a:t>
            </a:r>
            <a:r>
              <a:rPr lang="en-US" altLang="zh-CN" sz="1000" dirty="0" smtClean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83" name="直接箭头连接符 82"/>
          <p:cNvCxnSpPr>
            <a:stCxn id="75" idx="2"/>
            <a:endCxn id="77" idx="0"/>
          </p:cNvCxnSpPr>
          <p:nvPr/>
        </p:nvCxnSpPr>
        <p:spPr>
          <a:xfrm rot="16200000" flipH="1">
            <a:off x="2518157" y="946529"/>
            <a:ext cx="142876" cy="1250165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75" idx="2"/>
            <a:endCxn id="78" idx="0"/>
          </p:cNvCxnSpPr>
          <p:nvPr/>
        </p:nvCxnSpPr>
        <p:spPr>
          <a:xfrm rot="5400000">
            <a:off x="1785918" y="1464455"/>
            <a:ext cx="142876" cy="214314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3786182" y="2072472"/>
            <a:ext cx="1000132" cy="28575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namenode</a:t>
            </a:r>
            <a:r>
              <a:rPr lang="en-US" altLang="zh-CN" sz="10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create(path, …)</a:t>
            </a:r>
          </a:p>
        </p:txBody>
      </p:sp>
      <p:sp>
        <p:nvSpPr>
          <p:cNvPr id="91" name="矩形 90"/>
          <p:cNvSpPr/>
          <p:nvPr/>
        </p:nvSpPr>
        <p:spPr>
          <a:xfrm>
            <a:off x="71406" y="1643050"/>
            <a:ext cx="1000132" cy="285752"/>
          </a:xfrm>
          <a:prstGeom prst="rect">
            <a:avLst/>
          </a:prstGeom>
          <a:solidFill>
            <a:srgbClr val="99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LeaseChecker</a:t>
            </a:r>
            <a:r>
              <a:rPr lang="en-US" altLang="zh-CN" sz="1000" dirty="0" smtClean="0">
                <a:solidFill>
                  <a:schemeClr val="tx1"/>
                </a:solidFill>
              </a:rPr>
              <a:t> .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run()</a:t>
            </a:r>
          </a:p>
        </p:txBody>
      </p:sp>
      <p:sp>
        <p:nvSpPr>
          <p:cNvPr id="92" name="矩形 91"/>
          <p:cNvSpPr/>
          <p:nvPr/>
        </p:nvSpPr>
        <p:spPr>
          <a:xfrm>
            <a:off x="61882" y="2072472"/>
            <a:ext cx="1009656" cy="285752"/>
          </a:xfrm>
          <a:prstGeom prst="rect">
            <a:avLst/>
          </a:prstGeom>
          <a:solidFill>
            <a:srgbClr val="99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LeaseChecker</a:t>
            </a:r>
            <a:r>
              <a:rPr lang="en-US" altLang="zh-CN" sz="1000" dirty="0" smtClean="0">
                <a:solidFill>
                  <a:schemeClr val="tx1"/>
                </a:solidFill>
              </a:rPr>
              <a:t> .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renew()</a:t>
            </a:r>
          </a:p>
        </p:txBody>
      </p:sp>
      <p:cxnSp>
        <p:nvCxnSpPr>
          <p:cNvPr id="93" name="直接箭头连接符 92"/>
          <p:cNvCxnSpPr>
            <a:stCxn id="110" idx="1"/>
            <a:endCxn id="92" idx="3"/>
          </p:cNvCxnSpPr>
          <p:nvPr/>
        </p:nvCxnSpPr>
        <p:spPr>
          <a:xfrm rot="10800000">
            <a:off x="1071538" y="2215348"/>
            <a:ext cx="142844" cy="158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91" idx="2"/>
            <a:endCxn id="92" idx="0"/>
          </p:cNvCxnSpPr>
          <p:nvPr/>
        </p:nvCxnSpPr>
        <p:spPr>
          <a:xfrm rot="5400000">
            <a:off x="497256" y="1998256"/>
            <a:ext cx="143670" cy="4762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/>
          <p:cNvSpPr/>
          <p:nvPr/>
        </p:nvSpPr>
        <p:spPr>
          <a:xfrm>
            <a:off x="61882" y="2500306"/>
            <a:ext cx="866780" cy="28575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>
                <a:solidFill>
                  <a:schemeClr val="tx1"/>
                </a:solidFill>
              </a:rPr>
              <a:t>namenode</a:t>
            </a:r>
            <a:r>
              <a:rPr lang="en-US" altLang="zh-CN" sz="8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zh-CN" sz="800" dirty="0" err="1" smtClean="0">
                <a:solidFill>
                  <a:schemeClr val="tx1"/>
                </a:solidFill>
              </a:rPr>
              <a:t>renewLease</a:t>
            </a:r>
            <a:r>
              <a:rPr lang="en-US" altLang="zh-CN" sz="800" dirty="0" smtClean="0">
                <a:solidFill>
                  <a:schemeClr val="tx1"/>
                </a:solidFill>
              </a:rPr>
              <a:t>(</a:t>
            </a:r>
          </a:p>
          <a:p>
            <a:pPr algn="ctr"/>
            <a:r>
              <a:rPr lang="en-US" altLang="zh-CN" sz="800" dirty="0" err="1" smtClean="0">
                <a:solidFill>
                  <a:schemeClr val="tx1"/>
                </a:solidFill>
              </a:rPr>
              <a:t>clientName</a:t>
            </a:r>
            <a:r>
              <a:rPr lang="en-US" altLang="zh-CN" sz="800" dirty="0" smtClean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02" name="直接箭头连接符 101"/>
          <p:cNvCxnSpPr>
            <a:stCxn id="92" idx="2"/>
            <a:endCxn id="100" idx="0"/>
          </p:cNvCxnSpPr>
          <p:nvPr/>
        </p:nvCxnSpPr>
        <p:spPr>
          <a:xfrm rot="5400000">
            <a:off x="459950" y="2393546"/>
            <a:ext cx="142082" cy="7143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1214382" y="2072472"/>
            <a:ext cx="1071602" cy="285752"/>
          </a:xfrm>
          <a:prstGeom prst="rect">
            <a:avLst/>
          </a:prstGeom>
          <a:solidFill>
            <a:srgbClr val="99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LeaseChecker</a:t>
            </a:r>
            <a:r>
              <a:rPr lang="en-US" altLang="zh-CN" sz="1000" dirty="0" smtClean="0">
                <a:solidFill>
                  <a:schemeClr val="tx1"/>
                </a:solidFill>
              </a:rPr>
              <a:t> .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pendingCreates</a:t>
            </a:r>
            <a:endParaRPr lang="en-US" altLang="zh-CN" sz="1000" dirty="0" smtClean="0">
              <a:solidFill>
                <a:schemeClr val="tx1"/>
              </a:solidFill>
            </a:endParaRPr>
          </a:p>
        </p:txBody>
      </p:sp>
      <p:cxnSp>
        <p:nvCxnSpPr>
          <p:cNvPr id="111" name="直接箭头连接符 110"/>
          <p:cNvCxnSpPr>
            <a:stCxn id="78" idx="2"/>
            <a:endCxn id="110" idx="0"/>
          </p:cNvCxnSpPr>
          <p:nvPr/>
        </p:nvCxnSpPr>
        <p:spPr>
          <a:xfrm rot="5400000">
            <a:off x="1678356" y="2000629"/>
            <a:ext cx="143670" cy="16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 122"/>
          <p:cNvSpPr/>
          <p:nvPr/>
        </p:nvSpPr>
        <p:spPr>
          <a:xfrm>
            <a:off x="61882" y="1214422"/>
            <a:ext cx="1009656" cy="285752"/>
          </a:xfrm>
          <a:prstGeom prst="rect">
            <a:avLst/>
          </a:prstGeom>
          <a:solidFill>
            <a:srgbClr val="99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new 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DFSClient</a:t>
            </a:r>
            <a:r>
              <a:rPr lang="en-US" altLang="zh-CN" sz="1000" dirty="0" smtClean="0">
                <a:solidFill>
                  <a:schemeClr val="tx1"/>
                </a:solidFill>
              </a:rPr>
              <a:t>(…)</a:t>
            </a:r>
          </a:p>
        </p:txBody>
      </p:sp>
      <p:cxnSp>
        <p:nvCxnSpPr>
          <p:cNvPr id="125" name="直接箭头连接符 124"/>
          <p:cNvCxnSpPr>
            <a:stCxn id="123" idx="2"/>
            <a:endCxn id="91" idx="0"/>
          </p:cNvCxnSpPr>
          <p:nvPr/>
        </p:nvCxnSpPr>
        <p:spPr>
          <a:xfrm rot="16200000" flipH="1">
            <a:off x="497653" y="1569231"/>
            <a:ext cx="142876" cy="4762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/>
          <p:cNvSpPr/>
          <p:nvPr/>
        </p:nvSpPr>
        <p:spPr>
          <a:xfrm>
            <a:off x="71406" y="857232"/>
            <a:ext cx="9001188" cy="21431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Hbase</a:t>
            </a:r>
            <a:r>
              <a:rPr lang="en-US" altLang="zh-CN" sz="1200" dirty="0" smtClean="0">
                <a:solidFill>
                  <a:schemeClr val="tx1"/>
                </a:solidFill>
              </a:rPr>
              <a:t>/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Mapreduce</a:t>
            </a:r>
            <a:r>
              <a:rPr lang="en-US" altLang="zh-CN" sz="1200" dirty="0" smtClean="0">
                <a:solidFill>
                  <a:schemeClr val="tx1"/>
                </a:solidFill>
              </a:rPr>
              <a:t>/Hive/…</a:t>
            </a:r>
          </a:p>
        </p:txBody>
      </p:sp>
      <p:cxnSp>
        <p:nvCxnSpPr>
          <p:cNvPr id="129" name="直接箭头连接符 128"/>
          <p:cNvCxnSpPr>
            <a:stCxn id="128" idx="2"/>
            <a:endCxn id="123" idx="0"/>
          </p:cNvCxnSpPr>
          <p:nvPr/>
        </p:nvCxnSpPr>
        <p:spPr>
          <a:xfrm rot="5400000">
            <a:off x="2497917" y="-859661"/>
            <a:ext cx="142876" cy="400529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stCxn id="128" idx="2"/>
            <a:endCxn id="75" idx="0"/>
          </p:cNvCxnSpPr>
          <p:nvPr/>
        </p:nvCxnSpPr>
        <p:spPr>
          <a:xfrm rot="5400000">
            <a:off x="3196819" y="-160759"/>
            <a:ext cx="142876" cy="2607487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矩形 186"/>
          <p:cNvSpPr/>
          <p:nvPr/>
        </p:nvSpPr>
        <p:spPr>
          <a:xfrm>
            <a:off x="2500298" y="2072472"/>
            <a:ext cx="1214446" cy="285752"/>
          </a:xfrm>
          <a:prstGeom prst="rect">
            <a:avLst/>
          </a:prstGeom>
          <a:solidFill>
            <a:srgbClr val="99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streamer  = 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new 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DataStreamer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188" name="直接箭头连接符 187"/>
          <p:cNvCxnSpPr>
            <a:stCxn id="77" idx="2"/>
            <a:endCxn id="187" idx="0"/>
          </p:cNvCxnSpPr>
          <p:nvPr/>
        </p:nvCxnSpPr>
        <p:spPr>
          <a:xfrm rot="5400000">
            <a:off x="3089265" y="1947059"/>
            <a:ext cx="143670" cy="107157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/>
          <p:cNvCxnSpPr>
            <a:stCxn id="77" idx="2"/>
            <a:endCxn id="90" idx="0"/>
          </p:cNvCxnSpPr>
          <p:nvPr/>
        </p:nvCxnSpPr>
        <p:spPr>
          <a:xfrm rot="16200000" flipH="1">
            <a:off x="3678628" y="1464852"/>
            <a:ext cx="143670" cy="107157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矩形 193"/>
          <p:cNvSpPr/>
          <p:nvPr/>
        </p:nvSpPr>
        <p:spPr>
          <a:xfrm>
            <a:off x="2571736" y="2500306"/>
            <a:ext cx="1928826" cy="571504"/>
          </a:xfrm>
          <a:prstGeom prst="rect">
            <a:avLst/>
          </a:prstGeom>
          <a:solidFill>
            <a:srgbClr val="99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dirty="0" err="1" smtClean="0">
                <a:solidFill>
                  <a:schemeClr val="tx1"/>
                </a:solidFill>
              </a:rPr>
              <a:t>dataQueue</a:t>
            </a:r>
            <a:r>
              <a:rPr lang="en-US" altLang="zh-CN" sz="800" dirty="0" smtClean="0">
                <a:solidFill>
                  <a:schemeClr val="tx1"/>
                </a:solidFill>
              </a:rPr>
              <a:t>=new </a:t>
            </a:r>
            <a:r>
              <a:rPr lang="en-US" altLang="zh-CN" sz="800" dirty="0" err="1" smtClean="0">
                <a:solidFill>
                  <a:schemeClr val="tx1"/>
                </a:solidFill>
              </a:rPr>
              <a:t>LinkedList</a:t>
            </a:r>
            <a:r>
              <a:rPr lang="en-US" altLang="zh-CN" sz="800" dirty="0" smtClean="0">
                <a:solidFill>
                  <a:schemeClr val="tx1"/>
                </a:solidFill>
              </a:rPr>
              <a:t>&lt;Packet&gt;()</a:t>
            </a:r>
          </a:p>
          <a:p>
            <a:r>
              <a:rPr lang="en-US" altLang="zh-CN" sz="800" dirty="0" err="1" smtClean="0">
                <a:solidFill>
                  <a:schemeClr val="tx1"/>
                </a:solidFill>
              </a:rPr>
              <a:t>blockStream</a:t>
            </a:r>
            <a:r>
              <a:rPr lang="en-US" altLang="zh-CN" sz="800" dirty="0" smtClean="0">
                <a:solidFill>
                  <a:schemeClr val="tx1"/>
                </a:solidFill>
              </a:rPr>
              <a:t>=</a:t>
            </a:r>
            <a:r>
              <a:rPr lang="en-US" altLang="zh-CN" sz="800" dirty="0" err="1" smtClean="0">
                <a:solidFill>
                  <a:schemeClr val="tx1"/>
                </a:solidFill>
              </a:rPr>
              <a:t>null:DataOutputStream</a:t>
            </a:r>
            <a:endParaRPr lang="en-US" altLang="zh-CN" sz="800" dirty="0" smtClean="0">
              <a:solidFill>
                <a:schemeClr val="tx1"/>
              </a:solidFill>
            </a:endParaRPr>
          </a:p>
          <a:p>
            <a:r>
              <a:rPr lang="en-US" altLang="zh-CN" sz="800" dirty="0" err="1" smtClean="0">
                <a:solidFill>
                  <a:schemeClr val="tx1"/>
                </a:solidFill>
              </a:rPr>
              <a:t>blockReplyStream</a:t>
            </a:r>
            <a:r>
              <a:rPr lang="en-US" altLang="zh-CN" sz="800" dirty="0" smtClean="0">
                <a:solidFill>
                  <a:schemeClr val="tx1"/>
                </a:solidFill>
              </a:rPr>
              <a:t>=</a:t>
            </a:r>
            <a:r>
              <a:rPr lang="en-US" altLang="zh-CN" sz="800" dirty="0" err="1" smtClean="0">
                <a:solidFill>
                  <a:schemeClr val="tx1"/>
                </a:solidFill>
              </a:rPr>
              <a:t>null:DataInputStream</a:t>
            </a:r>
            <a:endParaRPr lang="en-US" altLang="zh-CN" sz="800" dirty="0" smtClean="0">
              <a:solidFill>
                <a:schemeClr val="tx1"/>
              </a:solidFill>
            </a:endParaRPr>
          </a:p>
          <a:p>
            <a:r>
              <a:rPr lang="en-US" altLang="zh-CN" sz="800" dirty="0" smtClean="0">
                <a:solidFill>
                  <a:schemeClr val="tx1"/>
                </a:solidFill>
              </a:rPr>
              <a:t>nodes=</a:t>
            </a:r>
            <a:r>
              <a:rPr lang="en-US" altLang="zh-CN" sz="800" dirty="0" err="1" smtClean="0">
                <a:solidFill>
                  <a:schemeClr val="tx1"/>
                </a:solidFill>
              </a:rPr>
              <a:t>null:DatanodeInfo</a:t>
            </a:r>
            <a:r>
              <a:rPr lang="en-US" altLang="zh-CN" sz="800" dirty="0" smtClean="0">
                <a:solidFill>
                  <a:schemeClr val="tx1"/>
                </a:solidFill>
              </a:rPr>
              <a:t>[] </a:t>
            </a:r>
          </a:p>
          <a:p>
            <a:r>
              <a:rPr lang="en-US" altLang="zh-CN" sz="800" dirty="0" smtClean="0">
                <a:solidFill>
                  <a:schemeClr val="tx1"/>
                </a:solidFill>
              </a:rPr>
              <a:t>response=</a:t>
            </a:r>
            <a:r>
              <a:rPr lang="en-US" altLang="zh-CN" sz="800" dirty="0" err="1" smtClean="0">
                <a:solidFill>
                  <a:schemeClr val="tx1"/>
                </a:solidFill>
              </a:rPr>
              <a:t>null:ResponseProcessor</a:t>
            </a:r>
            <a:endParaRPr lang="en-US" altLang="zh-CN" sz="800" dirty="0" smtClean="0">
              <a:solidFill>
                <a:schemeClr val="tx1"/>
              </a:solidFill>
            </a:endParaRPr>
          </a:p>
        </p:txBody>
      </p:sp>
      <p:cxnSp>
        <p:nvCxnSpPr>
          <p:cNvPr id="195" name="直接箭头连接符 194"/>
          <p:cNvCxnSpPr>
            <a:stCxn id="187" idx="2"/>
            <a:endCxn id="194" idx="0"/>
          </p:cNvCxnSpPr>
          <p:nvPr/>
        </p:nvCxnSpPr>
        <p:spPr>
          <a:xfrm rot="16200000" flipH="1">
            <a:off x="3250794" y="2214951"/>
            <a:ext cx="142082" cy="42862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矩形 197"/>
          <p:cNvSpPr/>
          <p:nvPr/>
        </p:nvSpPr>
        <p:spPr>
          <a:xfrm>
            <a:off x="1285852" y="2500306"/>
            <a:ext cx="714380" cy="285752"/>
          </a:xfrm>
          <a:prstGeom prst="rect">
            <a:avLst/>
          </a:prstGeom>
          <a:solidFill>
            <a:srgbClr val="99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streamer.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start()</a:t>
            </a:r>
          </a:p>
        </p:txBody>
      </p:sp>
      <p:cxnSp>
        <p:nvCxnSpPr>
          <p:cNvPr id="199" name="直接箭头连接符 198"/>
          <p:cNvCxnSpPr>
            <a:stCxn id="187" idx="2"/>
            <a:endCxn id="198" idx="0"/>
          </p:cNvCxnSpPr>
          <p:nvPr/>
        </p:nvCxnSpPr>
        <p:spPr>
          <a:xfrm rot="5400000">
            <a:off x="2304241" y="1697026"/>
            <a:ext cx="142082" cy="1464479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矩形 210"/>
          <p:cNvSpPr/>
          <p:nvPr/>
        </p:nvSpPr>
        <p:spPr>
          <a:xfrm>
            <a:off x="1357258" y="2928934"/>
            <a:ext cx="1143040" cy="285752"/>
          </a:xfrm>
          <a:prstGeom prst="rect">
            <a:avLst/>
          </a:prstGeom>
          <a:solidFill>
            <a:srgbClr val="99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DataStreamer.run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212" name="直接箭头连接符 211"/>
          <p:cNvCxnSpPr>
            <a:stCxn id="198" idx="2"/>
            <a:endCxn id="211" idx="0"/>
          </p:cNvCxnSpPr>
          <p:nvPr/>
        </p:nvCxnSpPr>
        <p:spPr>
          <a:xfrm rot="16200000" flipH="1">
            <a:off x="1714472" y="2714628"/>
            <a:ext cx="142876" cy="285736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矩形 215"/>
          <p:cNvSpPr/>
          <p:nvPr/>
        </p:nvSpPr>
        <p:spPr>
          <a:xfrm>
            <a:off x="3857620" y="4000504"/>
            <a:ext cx="1285884" cy="285752"/>
          </a:xfrm>
          <a:prstGeom prst="rect">
            <a:avLst/>
          </a:prstGeom>
          <a:solidFill>
            <a:srgbClr val="99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rgbClr val="FF0000"/>
                </a:solidFill>
              </a:rPr>
              <a:t>if (</a:t>
            </a:r>
            <a:r>
              <a:rPr lang="en-US" altLang="zh-CN" sz="800" dirty="0" err="1" smtClean="0">
                <a:solidFill>
                  <a:srgbClr val="FF0000"/>
                </a:solidFill>
              </a:rPr>
              <a:t>blockStream</a:t>
            </a:r>
            <a:r>
              <a:rPr lang="en-US" altLang="zh-CN" sz="800" dirty="0" smtClean="0">
                <a:solidFill>
                  <a:srgbClr val="FF0000"/>
                </a:solidFill>
              </a:rPr>
              <a:t> == null) nodes=</a:t>
            </a:r>
            <a:r>
              <a:rPr lang="en-US" altLang="zh-CN" sz="800" dirty="0" err="1" smtClean="0">
                <a:solidFill>
                  <a:srgbClr val="FF0000"/>
                </a:solidFill>
              </a:rPr>
              <a:t>DFSOutputStream</a:t>
            </a:r>
            <a:r>
              <a:rPr lang="en-US" altLang="zh-CN" sz="800" dirty="0" smtClean="0">
                <a:solidFill>
                  <a:srgbClr val="FF0000"/>
                </a:solidFill>
              </a:rPr>
              <a:t>.</a:t>
            </a:r>
          </a:p>
          <a:p>
            <a:pPr algn="ctr"/>
            <a:r>
              <a:rPr lang="en-US" altLang="zh-CN" sz="800" dirty="0" smtClean="0">
                <a:solidFill>
                  <a:srgbClr val="FF0000"/>
                </a:solidFill>
              </a:rPr>
              <a:t> </a:t>
            </a:r>
            <a:r>
              <a:rPr lang="en-US" altLang="zh-CN" sz="800" dirty="0" err="1" smtClean="0">
                <a:solidFill>
                  <a:srgbClr val="FF0000"/>
                </a:solidFill>
              </a:rPr>
              <a:t>nextBlockOutputStream</a:t>
            </a:r>
            <a:r>
              <a:rPr lang="en-US" altLang="zh-CN" sz="800" dirty="0" smtClean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222" name="矩形 221"/>
          <p:cNvSpPr/>
          <p:nvPr/>
        </p:nvSpPr>
        <p:spPr>
          <a:xfrm>
            <a:off x="2500298" y="4000504"/>
            <a:ext cx="1214446" cy="285752"/>
          </a:xfrm>
          <a:prstGeom prst="rect">
            <a:avLst/>
          </a:prstGeom>
          <a:solidFill>
            <a:srgbClr val="99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Packet One=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dataQueue.getFirst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41" name="矩形 240"/>
          <p:cNvSpPr/>
          <p:nvPr/>
        </p:nvSpPr>
        <p:spPr>
          <a:xfrm>
            <a:off x="2500298" y="4429132"/>
            <a:ext cx="2286016" cy="285752"/>
          </a:xfrm>
          <a:prstGeom prst="rect">
            <a:avLst/>
          </a:prstGeom>
          <a:solidFill>
            <a:srgbClr val="99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lb=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DFSOutputStream</a:t>
            </a:r>
            <a:r>
              <a:rPr lang="en-US" altLang="zh-CN" sz="10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locateFollowingBlock</a:t>
            </a:r>
            <a:r>
              <a:rPr lang="en-US" altLang="zh-CN" sz="1000" dirty="0" smtClean="0">
                <a:solidFill>
                  <a:schemeClr val="tx1"/>
                </a:solidFill>
              </a:rPr>
              <a:t>(…):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LocatedBlock</a:t>
            </a:r>
            <a:endParaRPr lang="en-US" altLang="zh-CN" sz="1000" dirty="0" smtClean="0">
              <a:solidFill>
                <a:schemeClr val="tx1"/>
              </a:solidFill>
            </a:endParaRPr>
          </a:p>
        </p:txBody>
      </p:sp>
      <p:sp>
        <p:nvSpPr>
          <p:cNvPr id="311" name="矩形 310"/>
          <p:cNvSpPr/>
          <p:nvPr/>
        </p:nvSpPr>
        <p:spPr>
          <a:xfrm>
            <a:off x="3143240" y="3571876"/>
            <a:ext cx="1571636" cy="285752"/>
          </a:xfrm>
          <a:prstGeom prst="rect">
            <a:avLst/>
          </a:prstGeom>
          <a:solidFill>
            <a:srgbClr val="99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response = new ResponseProcessor(nodes)</a:t>
            </a:r>
          </a:p>
        </p:txBody>
      </p:sp>
      <p:sp>
        <p:nvSpPr>
          <p:cNvPr id="312" name="矩形 311"/>
          <p:cNvSpPr/>
          <p:nvPr/>
        </p:nvSpPr>
        <p:spPr>
          <a:xfrm>
            <a:off x="6786578" y="4000504"/>
            <a:ext cx="928694" cy="285752"/>
          </a:xfrm>
          <a:prstGeom prst="rect">
            <a:avLst/>
          </a:prstGeom>
          <a:solidFill>
            <a:srgbClr val="99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response.start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316" name="矩形 315"/>
          <p:cNvSpPr/>
          <p:nvPr/>
        </p:nvSpPr>
        <p:spPr>
          <a:xfrm>
            <a:off x="1143008" y="3714752"/>
            <a:ext cx="1285852" cy="285752"/>
          </a:xfrm>
          <a:prstGeom prst="rect">
            <a:avLst/>
          </a:prstGeom>
          <a:solidFill>
            <a:srgbClr val="99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DataStreamer</a:t>
            </a:r>
            <a:r>
              <a:rPr lang="en-US" altLang="zh-CN" sz="10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dataQueue.wait</a:t>
            </a:r>
            <a:r>
              <a:rPr lang="en-US" altLang="zh-CN" sz="1000" dirty="0" smtClean="0">
                <a:solidFill>
                  <a:schemeClr val="tx1"/>
                </a:solidFill>
              </a:rPr>
              <a:t>(1000)</a:t>
            </a:r>
          </a:p>
        </p:txBody>
      </p:sp>
      <p:cxnSp>
        <p:nvCxnSpPr>
          <p:cNvPr id="319" name="直接箭头连接符 318"/>
          <p:cNvCxnSpPr>
            <a:stCxn id="211" idx="2"/>
            <a:endCxn id="216" idx="1"/>
          </p:cNvCxnSpPr>
          <p:nvPr/>
        </p:nvCxnSpPr>
        <p:spPr>
          <a:xfrm rot="16200000" flipH="1">
            <a:off x="2428852" y="2714612"/>
            <a:ext cx="928694" cy="1928842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矩形 329"/>
          <p:cNvSpPr/>
          <p:nvPr/>
        </p:nvSpPr>
        <p:spPr>
          <a:xfrm>
            <a:off x="6000760" y="4429132"/>
            <a:ext cx="2071702" cy="285752"/>
          </a:xfrm>
          <a:prstGeom prst="rect">
            <a:avLst/>
          </a:prstGeom>
          <a:solidFill>
            <a:srgbClr val="99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DFSOutputStream</a:t>
            </a:r>
            <a:r>
              <a:rPr lang="en-US" altLang="zh-CN" sz="10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createBlockOutputStream</a:t>
            </a:r>
            <a:r>
              <a:rPr lang="en-US" altLang="zh-CN" sz="1000" dirty="0" smtClean="0">
                <a:solidFill>
                  <a:schemeClr val="tx1"/>
                </a:solidFill>
              </a:rPr>
              <a:t>(nodes, …)</a:t>
            </a:r>
          </a:p>
        </p:txBody>
      </p:sp>
      <p:cxnSp>
        <p:nvCxnSpPr>
          <p:cNvPr id="332" name="直接箭头连接符 331"/>
          <p:cNvCxnSpPr>
            <a:stCxn id="216" idx="2"/>
            <a:endCxn id="241" idx="0"/>
          </p:cNvCxnSpPr>
          <p:nvPr/>
        </p:nvCxnSpPr>
        <p:spPr>
          <a:xfrm rot="5400000">
            <a:off x="4000496" y="3929066"/>
            <a:ext cx="142876" cy="857256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矩形 336"/>
          <p:cNvSpPr/>
          <p:nvPr/>
        </p:nvSpPr>
        <p:spPr>
          <a:xfrm>
            <a:off x="2500298" y="4857760"/>
            <a:ext cx="1571636" cy="28575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namenode.addBlock</a:t>
            </a:r>
            <a:r>
              <a:rPr lang="en-US" altLang="zh-CN" sz="1000" dirty="0" smtClean="0">
                <a:solidFill>
                  <a:schemeClr val="tx1"/>
                </a:solidFill>
              </a:rPr>
              <a:t>(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src</a:t>
            </a:r>
            <a:r>
              <a:rPr lang="en-US" altLang="zh-CN" sz="1000" dirty="0" smtClean="0">
                <a:solidFill>
                  <a:schemeClr val="tx1"/>
                </a:solidFill>
              </a:rPr>
              <a:t>, 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clientName</a:t>
            </a:r>
            <a:r>
              <a:rPr lang="en-US" altLang="zh-CN" sz="1000" dirty="0" smtClean="0">
                <a:solidFill>
                  <a:schemeClr val="tx1"/>
                </a:solidFill>
              </a:rPr>
              <a:t>):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LocatedBlock</a:t>
            </a:r>
            <a:endParaRPr lang="en-US" altLang="zh-CN" sz="1000" dirty="0" smtClean="0">
              <a:solidFill>
                <a:schemeClr val="tx1"/>
              </a:solidFill>
            </a:endParaRPr>
          </a:p>
        </p:txBody>
      </p:sp>
      <p:cxnSp>
        <p:nvCxnSpPr>
          <p:cNvPr id="338" name="直接箭头连接符 337"/>
          <p:cNvCxnSpPr>
            <a:stCxn id="241" idx="2"/>
            <a:endCxn id="337" idx="0"/>
          </p:cNvCxnSpPr>
          <p:nvPr/>
        </p:nvCxnSpPr>
        <p:spPr>
          <a:xfrm rot="5400000">
            <a:off x="3393273" y="4607727"/>
            <a:ext cx="142876" cy="35719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接箭头连接符 340"/>
          <p:cNvCxnSpPr>
            <a:stCxn id="216" idx="2"/>
            <a:endCxn id="330" idx="0"/>
          </p:cNvCxnSpPr>
          <p:nvPr/>
        </p:nvCxnSpPr>
        <p:spPr>
          <a:xfrm rot="16200000" flipH="1">
            <a:off x="5697148" y="3089669"/>
            <a:ext cx="142876" cy="2536049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矩形 360"/>
          <p:cNvSpPr/>
          <p:nvPr/>
        </p:nvSpPr>
        <p:spPr>
          <a:xfrm>
            <a:off x="4214810" y="4857760"/>
            <a:ext cx="1500198" cy="285752"/>
          </a:xfrm>
          <a:prstGeom prst="rect">
            <a:avLst/>
          </a:prstGeom>
          <a:solidFill>
            <a:srgbClr val="99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blockStream</a:t>
            </a:r>
            <a:r>
              <a:rPr lang="en-US" altLang="zh-CN" sz="1000" dirty="0" smtClean="0">
                <a:solidFill>
                  <a:schemeClr val="tx1"/>
                </a:solidFill>
              </a:rPr>
              <a:t> = out = new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 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DataOutputStream</a:t>
            </a:r>
            <a:r>
              <a:rPr lang="en-US" altLang="zh-CN" sz="1000" dirty="0" smtClean="0">
                <a:solidFill>
                  <a:schemeClr val="tx1"/>
                </a:solidFill>
              </a:rPr>
              <a:t>(…)</a:t>
            </a:r>
          </a:p>
        </p:txBody>
      </p:sp>
      <p:cxnSp>
        <p:nvCxnSpPr>
          <p:cNvPr id="362" name="直接箭头连接符 361"/>
          <p:cNvCxnSpPr>
            <a:stCxn id="330" idx="2"/>
            <a:endCxn id="361" idx="0"/>
          </p:cNvCxnSpPr>
          <p:nvPr/>
        </p:nvCxnSpPr>
        <p:spPr>
          <a:xfrm rot="5400000">
            <a:off x="5929322" y="3750471"/>
            <a:ext cx="142876" cy="2071702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矩形 399"/>
          <p:cNvSpPr/>
          <p:nvPr/>
        </p:nvSpPr>
        <p:spPr>
          <a:xfrm>
            <a:off x="4857752" y="4429132"/>
            <a:ext cx="1071570" cy="285752"/>
          </a:xfrm>
          <a:prstGeom prst="rect">
            <a:avLst/>
          </a:prstGeom>
          <a:solidFill>
            <a:srgbClr val="99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nodes = 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lb.getLocations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401" name="直接箭头连接符 400"/>
          <p:cNvCxnSpPr>
            <a:stCxn id="216" idx="2"/>
            <a:endCxn id="400" idx="0"/>
          </p:cNvCxnSpPr>
          <p:nvPr/>
        </p:nvCxnSpPr>
        <p:spPr>
          <a:xfrm rot="16200000" flipH="1">
            <a:off x="4875611" y="3911206"/>
            <a:ext cx="142876" cy="892975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矩形 410"/>
          <p:cNvSpPr/>
          <p:nvPr/>
        </p:nvSpPr>
        <p:spPr>
          <a:xfrm>
            <a:off x="71438" y="3357562"/>
            <a:ext cx="1500166" cy="285752"/>
          </a:xfrm>
          <a:prstGeom prst="rect">
            <a:avLst/>
          </a:prstGeom>
          <a:solidFill>
            <a:srgbClr val="99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DataStreamer</a:t>
            </a:r>
            <a:r>
              <a:rPr lang="en-US" altLang="zh-CN" sz="1000" dirty="0" smtClean="0">
                <a:solidFill>
                  <a:schemeClr val="tx1"/>
                </a:solidFill>
              </a:rPr>
              <a:t> .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processDatanodeError</a:t>
            </a:r>
            <a:r>
              <a:rPr lang="en-US" altLang="zh-CN" sz="1000" dirty="0" smtClean="0">
                <a:solidFill>
                  <a:schemeClr val="tx1"/>
                </a:solidFill>
              </a:rPr>
              <a:t>(…)</a:t>
            </a:r>
          </a:p>
        </p:txBody>
      </p:sp>
      <p:cxnSp>
        <p:nvCxnSpPr>
          <p:cNvPr id="412" name="直接箭头连接符 411"/>
          <p:cNvCxnSpPr>
            <a:stCxn id="211" idx="2"/>
            <a:endCxn id="411" idx="0"/>
          </p:cNvCxnSpPr>
          <p:nvPr/>
        </p:nvCxnSpPr>
        <p:spPr>
          <a:xfrm rot="5400000">
            <a:off x="1303712" y="2732496"/>
            <a:ext cx="142876" cy="1107257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2" name="矩形 471"/>
          <p:cNvSpPr/>
          <p:nvPr/>
        </p:nvSpPr>
        <p:spPr>
          <a:xfrm>
            <a:off x="71406" y="5715016"/>
            <a:ext cx="1643074" cy="285752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FSNamesystem</a:t>
            </a:r>
            <a:r>
              <a:rPr lang="en-US" altLang="zh-CN" sz="10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getAdditionalBlock</a:t>
            </a:r>
            <a:r>
              <a:rPr lang="en-US" altLang="zh-CN" sz="1000" dirty="0" smtClean="0">
                <a:solidFill>
                  <a:schemeClr val="tx1"/>
                </a:solidFill>
              </a:rPr>
              <a:t>(path, …)</a:t>
            </a:r>
          </a:p>
        </p:txBody>
      </p:sp>
      <p:sp>
        <p:nvSpPr>
          <p:cNvPr id="483" name="矩形 482"/>
          <p:cNvSpPr/>
          <p:nvPr/>
        </p:nvSpPr>
        <p:spPr>
          <a:xfrm>
            <a:off x="6000760" y="4857760"/>
            <a:ext cx="1571636" cy="285752"/>
          </a:xfrm>
          <a:prstGeom prst="rect">
            <a:avLst/>
          </a:prstGeom>
          <a:solidFill>
            <a:srgbClr val="99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blockReplyStream</a:t>
            </a:r>
            <a:r>
              <a:rPr lang="en-US" altLang="zh-CN" sz="1000" dirty="0" smtClean="0">
                <a:solidFill>
                  <a:schemeClr val="tx1"/>
                </a:solidFill>
              </a:rPr>
              <a:t> = new 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DataInputStream</a:t>
            </a:r>
            <a:r>
              <a:rPr lang="en-US" altLang="zh-CN" sz="1000" dirty="0" smtClean="0">
                <a:solidFill>
                  <a:schemeClr val="tx1"/>
                </a:solidFill>
              </a:rPr>
              <a:t>(...)</a:t>
            </a:r>
          </a:p>
        </p:txBody>
      </p:sp>
      <p:cxnSp>
        <p:nvCxnSpPr>
          <p:cNvPr id="484" name="直接箭头连接符 483"/>
          <p:cNvCxnSpPr>
            <a:stCxn id="330" idx="2"/>
            <a:endCxn id="483" idx="0"/>
          </p:cNvCxnSpPr>
          <p:nvPr/>
        </p:nvCxnSpPr>
        <p:spPr>
          <a:xfrm rot="5400000">
            <a:off x="6840157" y="4661306"/>
            <a:ext cx="142876" cy="250033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矩形 487"/>
          <p:cNvSpPr/>
          <p:nvPr/>
        </p:nvSpPr>
        <p:spPr>
          <a:xfrm>
            <a:off x="1785918" y="5286388"/>
            <a:ext cx="1500198" cy="285752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DataXceiverServer.run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495" name="矩形 494"/>
          <p:cNvSpPr/>
          <p:nvPr/>
        </p:nvSpPr>
        <p:spPr>
          <a:xfrm>
            <a:off x="3428992" y="5286388"/>
            <a:ext cx="1357322" cy="285752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New 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DataXceiver</a:t>
            </a:r>
            <a:r>
              <a:rPr lang="en-US" altLang="zh-CN" sz="1000" dirty="0" smtClean="0">
                <a:solidFill>
                  <a:schemeClr val="tx1"/>
                </a:solidFill>
              </a:rPr>
              <a:t>(…).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start()</a:t>
            </a:r>
          </a:p>
        </p:txBody>
      </p:sp>
      <p:sp>
        <p:nvSpPr>
          <p:cNvPr id="496" name="矩形 495"/>
          <p:cNvSpPr/>
          <p:nvPr/>
        </p:nvSpPr>
        <p:spPr>
          <a:xfrm>
            <a:off x="4929190" y="5286388"/>
            <a:ext cx="1143008" cy="285728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DataXceiver.run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502" name="直接箭头连接符 501"/>
          <p:cNvCxnSpPr>
            <a:stCxn id="488" idx="3"/>
            <a:endCxn id="495" idx="1"/>
          </p:cNvCxnSpPr>
          <p:nvPr/>
        </p:nvCxnSpPr>
        <p:spPr>
          <a:xfrm>
            <a:off x="3286116" y="5429264"/>
            <a:ext cx="142876" cy="158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直接箭头连接符 504"/>
          <p:cNvCxnSpPr>
            <a:stCxn id="495" idx="3"/>
            <a:endCxn id="496" idx="1"/>
          </p:cNvCxnSpPr>
          <p:nvPr/>
        </p:nvCxnSpPr>
        <p:spPr>
          <a:xfrm flipV="1">
            <a:off x="4786314" y="5429252"/>
            <a:ext cx="142876" cy="12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0" name="矩形 529"/>
          <p:cNvSpPr/>
          <p:nvPr/>
        </p:nvSpPr>
        <p:spPr>
          <a:xfrm>
            <a:off x="7858148" y="4786322"/>
            <a:ext cx="1214446" cy="285752"/>
          </a:xfrm>
          <a:prstGeom prst="rect">
            <a:avLst/>
          </a:prstGeom>
          <a:solidFill>
            <a:srgbClr val="99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ResponseProcessor</a:t>
            </a:r>
            <a:r>
              <a:rPr lang="en-US" altLang="zh-CN" sz="10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run()</a:t>
            </a:r>
          </a:p>
        </p:txBody>
      </p:sp>
      <p:sp>
        <p:nvSpPr>
          <p:cNvPr id="531" name="矩形 530"/>
          <p:cNvSpPr/>
          <p:nvPr/>
        </p:nvSpPr>
        <p:spPr>
          <a:xfrm>
            <a:off x="7358082" y="5214950"/>
            <a:ext cx="1714512" cy="500066"/>
          </a:xfrm>
          <a:prstGeom prst="rect">
            <a:avLst/>
          </a:prstGeom>
          <a:solidFill>
            <a:srgbClr val="99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ack</a:t>
            </a:r>
            <a:r>
              <a:rPr lang="en-US" altLang="zh-CN" sz="1000" dirty="0" smtClean="0">
                <a:solidFill>
                  <a:schemeClr val="tx1"/>
                </a:solidFill>
              </a:rPr>
              <a:t> = new 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PipelineAck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ack.readFields</a:t>
            </a:r>
            <a:r>
              <a:rPr lang="en-US" altLang="zh-CN" sz="1000" dirty="0" smtClean="0">
                <a:solidFill>
                  <a:schemeClr val="tx1"/>
                </a:solidFill>
              </a:rPr>
              <a:t>(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targets.length</a:t>
            </a:r>
            <a:r>
              <a:rPr lang="en-US" altLang="zh-CN" sz="10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ackQueue.removeFirst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ackQueue.notifyAll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533" name="直接箭头连接符 532"/>
          <p:cNvCxnSpPr>
            <a:stCxn id="312" idx="3"/>
            <a:endCxn id="530" idx="0"/>
          </p:cNvCxnSpPr>
          <p:nvPr/>
        </p:nvCxnSpPr>
        <p:spPr>
          <a:xfrm>
            <a:off x="7715272" y="4143380"/>
            <a:ext cx="750099" cy="642942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接箭头连接符 535"/>
          <p:cNvCxnSpPr>
            <a:stCxn id="530" idx="2"/>
            <a:endCxn id="531" idx="0"/>
          </p:cNvCxnSpPr>
          <p:nvPr/>
        </p:nvCxnSpPr>
        <p:spPr>
          <a:xfrm rot="5400000">
            <a:off x="8268917" y="5018496"/>
            <a:ext cx="142876" cy="250033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0" name="矩形 549"/>
          <p:cNvSpPr/>
          <p:nvPr/>
        </p:nvSpPr>
        <p:spPr>
          <a:xfrm>
            <a:off x="2857488" y="1214422"/>
            <a:ext cx="1357322" cy="285752"/>
          </a:xfrm>
          <a:prstGeom prst="rect">
            <a:avLst/>
          </a:prstGeom>
          <a:solidFill>
            <a:srgbClr val="99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DFSOutputStream</a:t>
            </a:r>
            <a:r>
              <a:rPr lang="en-US" altLang="zh-CN" sz="10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write(…)</a:t>
            </a:r>
          </a:p>
        </p:txBody>
      </p:sp>
      <p:cxnSp>
        <p:nvCxnSpPr>
          <p:cNvPr id="552" name="直接箭头连接符 551"/>
          <p:cNvCxnSpPr>
            <a:stCxn id="128" idx="2"/>
            <a:endCxn id="550" idx="0"/>
          </p:cNvCxnSpPr>
          <p:nvPr/>
        </p:nvCxnSpPr>
        <p:spPr>
          <a:xfrm rot="5400000">
            <a:off x="3982637" y="625059"/>
            <a:ext cx="142876" cy="1035851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9" name="矩形 558"/>
          <p:cNvSpPr/>
          <p:nvPr/>
        </p:nvSpPr>
        <p:spPr>
          <a:xfrm>
            <a:off x="4572000" y="1214422"/>
            <a:ext cx="1357322" cy="285752"/>
          </a:xfrm>
          <a:prstGeom prst="rect">
            <a:avLst/>
          </a:prstGeom>
          <a:solidFill>
            <a:srgbClr val="99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DFSOutputStream</a:t>
            </a:r>
            <a:r>
              <a:rPr lang="en-US" altLang="zh-CN" sz="10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sync(…)</a:t>
            </a:r>
          </a:p>
        </p:txBody>
      </p:sp>
      <p:cxnSp>
        <p:nvCxnSpPr>
          <p:cNvPr id="580" name="直接箭头连接符 579"/>
          <p:cNvCxnSpPr>
            <a:stCxn id="128" idx="2"/>
            <a:endCxn id="559" idx="0"/>
          </p:cNvCxnSpPr>
          <p:nvPr/>
        </p:nvCxnSpPr>
        <p:spPr>
          <a:xfrm rot="16200000" flipH="1">
            <a:off x="4839892" y="803653"/>
            <a:ext cx="142876" cy="678661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4" name="矩形 583"/>
          <p:cNvSpPr/>
          <p:nvPr/>
        </p:nvSpPr>
        <p:spPr>
          <a:xfrm>
            <a:off x="4071934" y="1643050"/>
            <a:ext cx="1133484" cy="285752"/>
          </a:xfrm>
          <a:prstGeom prst="rect">
            <a:avLst/>
          </a:prstGeom>
          <a:solidFill>
            <a:srgbClr val="99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FSOutputSummer</a:t>
            </a:r>
            <a:r>
              <a:rPr lang="en-US" altLang="zh-CN" sz="10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write(…)</a:t>
            </a:r>
          </a:p>
        </p:txBody>
      </p:sp>
      <p:cxnSp>
        <p:nvCxnSpPr>
          <p:cNvPr id="586" name="直接箭头连接符 585"/>
          <p:cNvCxnSpPr>
            <a:stCxn id="550" idx="2"/>
            <a:endCxn id="584" idx="0"/>
          </p:cNvCxnSpPr>
          <p:nvPr/>
        </p:nvCxnSpPr>
        <p:spPr>
          <a:xfrm rot="16200000" flipH="1">
            <a:off x="4015974" y="1020348"/>
            <a:ext cx="142876" cy="1102527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矩形 612"/>
          <p:cNvSpPr/>
          <p:nvPr/>
        </p:nvSpPr>
        <p:spPr>
          <a:xfrm>
            <a:off x="7143768" y="1214422"/>
            <a:ext cx="1357322" cy="285752"/>
          </a:xfrm>
          <a:prstGeom prst="rect">
            <a:avLst/>
          </a:prstGeom>
          <a:solidFill>
            <a:srgbClr val="99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DFSOutputStream</a:t>
            </a:r>
            <a:r>
              <a:rPr lang="en-US" altLang="zh-CN" sz="10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close(…)</a:t>
            </a:r>
          </a:p>
        </p:txBody>
      </p:sp>
      <p:cxnSp>
        <p:nvCxnSpPr>
          <p:cNvPr id="625" name="直接箭头连接符 624"/>
          <p:cNvCxnSpPr>
            <a:stCxn id="128" idx="2"/>
            <a:endCxn id="613" idx="0"/>
          </p:cNvCxnSpPr>
          <p:nvPr/>
        </p:nvCxnSpPr>
        <p:spPr>
          <a:xfrm rot="16200000" flipH="1">
            <a:off x="6125776" y="-482231"/>
            <a:ext cx="142876" cy="3250429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矩形 652"/>
          <p:cNvSpPr/>
          <p:nvPr/>
        </p:nvSpPr>
        <p:spPr>
          <a:xfrm>
            <a:off x="5776922" y="1643050"/>
            <a:ext cx="723904" cy="28575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namenode</a:t>
            </a:r>
            <a:r>
              <a:rPr lang="en-US" altLang="zh-CN" sz="10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fsnyc</a:t>
            </a:r>
            <a:r>
              <a:rPr lang="en-US" altLang="zh-CN" sz="1000" dirty="0" smtClean="0">
                <a:solidFill>
                  <a:schemeClr val="tx1"/>
                </a:solidFill>
              </a:rPr>
              <a:t>(path)</a:t>
            </a:r>
          </a:p>
        </p:txBody>
      </p:sp>
      <p:cxnSp>
        <p:nvCxnSpPr>
          <p:cNvPr id="654" name="直接箭头连接符 653"/>
          <p:cNvCxnSpPr>
            <a:stCxn id="559" idx="2"/>
            <a:endCxn id="653" idx="0"/>
          </p:cNvCxnSpPr>
          <p:nvPr/>
        </p:nvCxnSpPr>
        <p:spPr>
          <a:xfrm rot="16200000" flipH="1">
            <a:off x="5623329" y="1127505"/>
            <a:ext cx="142876" cy="888213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0" name="圆角矩形标注 659"/>
          <p:cNvSpPr/>
          <p:nvPr/>
        </p:nvSpPr>
        <p:spPr>
          <a:xfrm>
            <a:off x="6000760" y="1214422"/>
            <a:ext cx="1071570" cy="285752"/>
          </a:xfrm>
          <a:prstGeom prst="wedgeRoundRectCallout">
            <a:avLst>
              <a:gd name="adj1" fmla="val -27050"/>
              <a:gd name="adj2" fmla="val 91758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when new block is allocated</a:t>
            </a:r>
          </a:p>
        </p:txBody>
      </p:sp>
      <p:sp>
        <p:nvSpPr>
          <p:cNvPr id="696" name="矩形 695"/>
          <p:cNvSpPr/>
          <p:nvPr/>
        </p:nvSpPr>
        <p:spPr>
          <a:xfrm>
            <a:off x="4857752" y="2071678"/>
            <a:ext cx="1143008" cy="286546"/>
          </a:xfrm>
          <a:prstGeom prst="rect">
            <a:avLst/>
          </a:prstGeom>
          <a:solidFill>
            <a:srgbClr val="99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FSOutputSummer</a:t>
            </a:r>
            <a:r>
              <a:rPr lang="en-US" altLang="zh-CN" sz="10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flushBuffer</a:t>
            </a:r>
            <a:r>
              <a:rPr lang="en-US" altLang="zh-CN" sz="1000" dirty="0" smtClean="0">
                <a:solidFill>
                  <a:schemeClr val="tx1"/>
                </a:solidFill>
              </a:rPr>
              <a:t>(keep)</a:t>
            </a:r>
          </a:p>
        </p:txBody>
      </p:sp>
      <p:sp>
        <p:nvSpPr>
          <p:cNvPr id="716" name="矩形 715"/>
          <p:cNvSpPr/>
          <p:nvPr/>
        </p:nvSpPr>
        <p:spPr>
          <a:xfrm>
            <a:off x="5857884" y="2500306"/>
            <a:ext cx="1500198" cy="285752"/>
          </a:xfrm>
          <a:prstGeom prst="rect">
            <a:avLst/>
          </a:prstGeom>
          <a:solidFill>
            <a:srgbClr val="99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FSOutputSummer</a:t>
            </a:r>
            <a:r>
              <a:rPr lang="en-US" altLang="zh-CN" sz="10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writeChecksumChunk</a:t>
            </a:r>
            <a:r>
              <a:rPr lang="en-US" altLang="zh-CN" sz="1000" dirty="0" smtClean="0">
                <a:solidFill>
                  <a:schemeClr val="tx1"/>
                </a:solidFill>
              </a:rPr>
              <a:t>(…)</a:t>
            </a:r>
          </a:p>
        </p:txBody>
      </p:sp>
      <p:sp>
        <p:nvSpPr>
          <p:cNvPr id="717" name="矩形 716"/>
          <p:cNvSpPr/>
          <p:nvPr/>
        </p:nvSpPr>
        <p:spPr>
          <a:xfrm>
            <a:off x="6500826" y="2928934"/>
            <a:ext cx="1143008" cy="285752"/>
          </a:xfrm>
          <a:prstGeom prst="rect">
            <a:avLst/>
          </a:prstGeom>
          <a:solidFill>
            <a:srgbClr val="99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DFSOutputStream</a:t>
            </a:r>
            <a:r>
              <a:rPr lang="en-US" altLang="zh-CN" sz="10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writeChunk</a:t>
            </a:r>
            <a:r>
              <a:rPr lang="en-US" altLang="zh-CN" sz="1000" dirty="0" smtClean="0">
                <a:solidFill>
                  <a:schemeClr val="tx1"/>
                </a:solidFill>
              </a:rPr>
              <a:t>(…)</a:t>
            </a:r>
          </a:p>
        </p:txBody>
      </p:sp>
      <p:cxnSp>
        <p:nvCxnSpPr>
          <p:cNvPr id="722" name="直接箭头连接符 721"/>
          <p:cNvCxnSpPr>
            <a:stCxn id="696" idx="2"/>
            <a:endCxn id="716" idx="0"/>
          </p:cNvCxnSpPr>
          <p:nvPr/>
        </p:nvCxnSpPr>
        <p:spPr>
          <a:xfrm rot="16200000" flipH="1">
            <a:off x="5947578" y="1839901"/>
            <a:ext cx="142082" cy="1178727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直接箭头连接符 588"/>
          <p:cNvCxnSpPr>
            <a:stCxn id="584" idx="2"/>
            <a:endCxn id="696" idx="0"/>
          </p:cNvCxnSpPr>
          <p:nvPr/>
        </p:nvCxnSpPr>
        <p:spPr>
          <a:xfrm rot="16200000" flipH="1">
            <a:off x="4962528" y="1604950"/>
            <a:ext cx="142876" cy="79058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6" name="直接箭头连接符 755"/>
          <p:cNvCxnSpPr>
            <a:stCxn id="716" idx="2"/>
            <a:endCxn id="717" idx="0"/>
          </p:cNvCxnSpPr>
          <p:nvPr/>
        </p:nvCxnSpPr>
        <p:spPr>
          <a:xfrm rot="16200000" flipH="1">
            <a:off x="6768718" y="2625322"/>
            <a:ext cx="142876" cy="464347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6" name="矩形 765"/>
          <p:cNvSpPr/>
          <p:nvPr/>
        </p:nvSpPr>
        <p:spPr>
          <a:xfrm>
            <a:off x="6643702" y="3571876"/>
            <a:ext cx="1143008" cy="285752"/>
          </a:xfrm>
          <a:prstGeom prst="rect">
            <a:avLst/>
          </a:prstGeom>
          <a:solidFill>
            <a:srgbClr val="99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>
                <a:solidFill>
                  <a:schemeClr val="tx1"/>
                </a:solidFill>
              </a:rPr>
              <a:t>DFSOutputStream</a:t>
            </a:r>
            <a:r>
              <a:rPr lang="en-US" altLang="zh-CN" sz="8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zh-CN" sz="800" dirty="0" err="1" smtClean="0">
                <a:solidFill>
                  <a:schemeClr val="tx1"/>
                </a:solidFill>
              </a:rPr>
              <a:t>enqueueCurrentPacket</a:t>
            </a:r>
            <a:r>
              <a:rPr lang="en-US" altLang="zh-CN" sz="800" dirty="0" smtClean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793" name="直接箭头连接符 792"/>
          <p:cNvCxnSpPr>
            <a:stCxn id="717" idx="2"/>
            <a:endCxn id="766" idx="0"/>
          </p:cNvCxnSpPr>
          <p:nvPr/>
        </p:nvCxnSpPr>
        <p:spPr>
          <a:xfrm rot="16200000" flipH="1">
            <a:off x="6965173" y="3321843"/>
            <a:ext cx="357190" cy="142876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箭头连接符 218"/>
          <p:cNvCxnSpPr>
            <a:stCxn id="211" idx="2"/>
            <a:endCxn id="316" idx="0"/>
          </p:cNvCxnSpPr>
          <p:nvPr/>
        </p:nvCxnSpPr>
        <p:spPr>
          <a:xfrm rot="5400000">
            <a:off x="1607323" y="3393297"/>
            <a:ext cx="500066" cy="142844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3" name="矩形 862"/>
          <p:cNvSpPr/>
          <p:nvPr/>
        </p:nvSpPr>
        <p:spPr>
          <a:xfrm>
            <a:off x="7929586" y="4000504"/>
            <a:ext cx="1143008" cy="285752"/>
          </a:xfrm>
          <a:prstGeom prst="rect">
            <a:avLst/>
          </a:prstGeom>
          <a:solidFill>
            <a:srgbClr val="99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>
                <a:solidFill>
                  <a:schemeClr val="tx1"/>
                </a:solidFill>
              </a:rPr>
              <a:t>dataQueue</a:t>
            </a:r>
            <a:r>
              <a:rPr lang="en-US" altLang="zh-CN" sz="8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zh-CN" sz="800" dirty="0" err="1" smtClean="0">
                <a:solidFill>
                  <a:schemeClr val="tx1"/>
                </a:solidFill>
              </a:rPr>
              <a:t>addLast</a:t>
            </a:r>
            <a:r>
              <a:rPr lang="en-US" altLang="zh-CN" sz="800" dirty="0" smtClean="0">
                <a:solidFill>
                  <a:schemeClr val="tx1"/>
                </a:solidFill>
              </a:rPr>
              <a:t>(</a:t>
            </a:r>
            <a:r>
              <a:rPr lang="en-US" altLang="zh-CN" sz="800" dirty="0" err="1" smtClean="0">
                <a:solidFill>
                  <a:schemeClr val="tx1"/>
                </a:solidFill>
              </a:rPr>
              <a:t>currentPacket</a:t>
            </a:r>
            <a:r>
              <a:rPr lang="en-US" altLang="zh-CN" sz="800" dirty="0" smtClean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866" name="直接箭头连接符 865"/>
          <p:cNvCxnSpPr>
            <a:stCxn id="766" idx="2"/>
            <a:endCxn id="863" idx="0"/>
          </p:cNvCxnSpPr>
          <p:nvPr/>
        </p:nvCxnSpPr>
        <p:spPr>
          <a:xfrm rot="16200000" flipH="1">
            <a:off x="7786710" y="3286124"/>
            <a:ext cx="142876" cy="1285884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4" name="矩形 923"/>
          <p:cNvSpPr/>
          <p:nvPr/>
        </p:nvSpPr>
        <p:spPr>
          <a:xfrm>
            <a:off x="6643702" y="1643050"/>
            <a:ext cx="857256" cy="285752"/>
          </a:xfrm>
          <a:prstGeom prst="rect">
            <a:avLst/>
          </a:prstGeom>
          <a:solidFill>
            <a:srgbClr val="99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closeInternl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925" name="矩形 924"/>
          <p:cNvSpPr/>
          <p:nvPr/>
        </p:nvSpPr>
        <p:spPr>
          <a:xfrm>
            <a:off x="8215338" y="1643050"/>
            <a:ext cx="857256" cy="285752"/>
          </a:xfrm>
          <a:prstGeom prst="rect">
            <a:avLst/>
          </a:prstGeom>
          <a:solidFill>
            <a:srgbClr val="99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leasechecker</a:t>
            </a:r>
            <a:r>
              <a:rPr lang="en-US" altLang="zh-CN" sz="10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remove(path)</a:t>
            </a:r>
          </a:p>
        </p:txBody>
      </p:sp>
      <p:cxnSp>
        <p:nvCxnSpPr>
          <p:cNvPr id="930" name="直接箭头连接符 929"/>
          <p:cNvCxnSpPr>
            <a:stCxn id="613" idx="2"/>
            <a:endCxn id="924" idx="0"/>
          </p:cNvCxnSpPr>
          <p:nvPr/>
        </p:nvCxnSpPr>
        <p:spPr>
          <a:xfrm rot="5400000">
            <a:off x="7375942" y="1196563"/>
            <a:ext cx="142876" cy="750099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直接箭头连接符 932"/>
          <p:cNvCxnSpPr>
            <a:stCxn id="613" idx="2"/>
            <a:endCxn id="925" idx="0"/>
          </p:cNvCxnSpPr>
          <p:nvPr/>
        </p:nvCxnSpPr>
        <p:spPr>
          <a:xfrm rot="16200000" flipH="1">
            <a:off x="8161759" y="1160843"/>
            <a:ext cx="142876" cy="821537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2" name="矩形 951"/>
          <p:cNvSpPr/>
          <p:nvPr/>
        </p:nvSpPr>
        <p:spPr>
          <a:xfrm>
            <a:off x="8143900" y="2071678"/>
            <a:ext cx="928694" cy="28575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namenode</a:t>
            </a:r>
            <a:r>
              <a:rPr lang="en-US" altLang="zh-CN" sz="10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complete(path)</a:t>
            </a:r>
          </a:p>
        </p:txBody>
      </p:sp>
      <p:cxnSp>
        <p:nvCxnSpPr>
          <p:cNvPr id="1055" name="直接箭头连接符 1054"/>
          <p:cNvCxnSpPr>
            <a:stCxn id="924" idx="2"/>
            <a:endCxn id="696" idx="0"/>
          </p:cNvCxnSpPr>
          <p:nvPr/>
        </p:nvCxnSpPr>
        <p:spPr>
          <a:xfrm rot="5400000">
            <a:off x="6179355" y="1178703"/>
            <a:ext cx="142876" cy="1643074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5" name="矩形 1084"/>
          <p:cNvSpPr/>
          <p:nvPr/>
        </p:nvSpPr>
        <p:spPr>
          <a:xfrm>
            <a:off x="7215206" y="2071678"/>
            <a:ext cx="857224" cy="285752"/>
          </a:xfrm>
          <a:prstGeom prst="rect">
            <a:avLst/>
          </a:prstGeom>
          <a:solidFill>
            <a:srgbClr val="99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flushInternl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1095" name="直接箭头连接符 1094"/>
          <p:cNvCxnSpPr>
            <a:stCxn id="924" idx="2"/>
            <a:endCxn id="1085" idx="0"/>
          </p:cNvCxnSpPr>
          <p:nvPr/>
        </p:nvCxnSpPr>
        <p:spPr>
          <a:xfrm rot="16200000" flipH="1">
            <a:off x="7286636" y="1714496"/>
            <a:ext cx="142876" cy="57148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6" name="直接箭头连接符 1095"/>
          <p:cNvCxnSpPr>
            <a:stCxn id="924" idx="2"/>
            <a:endCxn id="952" idx="0"/>
          </p:cNvCxnSpPr>
          <p:nvPr/>
        </p:nvCxnSpPr>
        <p:spPr>
          <a:xfrm rot="16200000" flipH="1">
            <a:off x="7768850" y="1232281"/>
            <a:ext cx="142876" cy="1535917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1" name="矩形 1120"/>
          <p:cNvSpPr/>
          <p:nvPr/>
        </p:nvSpPr>
        <p:spPr>
          <a:xfrm>
            <a:off x="7858148" y="3571876"/>
            <a:ext cx="1214446" cy="285752"/>
          </a:xfrm>
          <a:prstGeom prst="rect">
            <a:avLst/>
          </a:prstGeom>
          <a:solidFill>
            <a:srgbClr val="99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>
                <a:solidFill>
                  <a:schemeClr val="tx1"/>
                </a:solidFill>
              </a:rPr>
              <a:t>DFSOutputStream</a:t>
            </a:r>
            <a:r>
              <a:rPr lang="en-US" altLang="zh-CN" sz="8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zh-CN" sz="800" dirty="0" err="1" smtClean="0">
                <a:solidFill>
                  <a:schemeClr val="tx1"/>
                </a:solidFill>
              </a:rPr>
              <a:t>waitForAckedSeqno</a:t>
            </a:r>
            <a:r>
              <a:rPr lang="en-US" altLang="zh-CN" sz="800" dirty="0" smtClean="0">
                <a:solidFill>
                  <a:schemeClr val="tx1"/>
                </a:solidFill>
              </a:rPr>
              <a:t>(…)</a:t>
            </a:r>
          </a:p>
        </p:txBody>
      </p:sp>
      <p:cxnSp>
        <p:nvCxnSpPr>
          <p:cNvPr id="1185" name="直接箭头连接符 1184"/>
          <p:cNvCxnSpPr>
            <a:stCxn id="483" idx="3"/>
            <a:endCxn id="531" idx="0"/>
          </p:cNvCxnSpPr>
          <p:nvPr/>
        </p:nvCxnSpPr>
        <p:spPr>
          <a:xfrm>
            <a:off x="7572396" y="5000636"/>
            <a:ext cx="642942" cy="214314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1" name="矩形 1200"/>
          <p:cNvSpPr/>
          <p:nvPr/>
        </p:nvSpPr>
        <p:spPr>
          <a:xfrm>
            <a:off x="7715272" y="2500306"/>
            <a:ext cx="1357322" cy="714380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 err="1" smtClean="0">
                <a:solidFill>
                  <a:schemeClr val="tx1"/>
                </a:solidFill>
              </a:rPr>
              <a:t>FSNamesystem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r>
              <a:rPr lang="en-US" altLang="zh-CN" sz="1000" dirty="0" err="1" smtClean="0">
                <a:solidFill>
                  <a:schemeClr val="tx1"/>
                </a:solidFill>
              </a:rPr>
              <a:t>checkLease</a:t>
            </a:r>
            <a:r>
              <a:rPr lang="en-US" altLang="zh-CN" sz="1000" dirty="0" smtClean="0">
                <a:solidFill>
                  <a:schemeClr val="tx1"/>
                </a:solidFill>
              </a:rPr>
              <a:t>(…)</a:t>
            </a:r>
          </a:p>
          <a:p>
            <a:r>
              <a:rPr lang="en-US" altLang="zh-CN" sz="1000" dirty="0" err="1" smtClean="0">
                <a:solidFill>
                  <a:schemeClr val="tx1"/>
                </a:solidFill>
              </a:rPr>
              <a:t>checkFileProgress</a:t>
            </a:r>
            <a:r>
              <a:rPr lang="en-US" altLang="zh-CN" sz="1000" dirty="0" smtClean="0">
                <a:solidFill>
                  <a:schemeClr val="tx1"/>
                </a:solidFill>
              </a:rPr>
              <a:t>(…)</a:t>
            </a:r>
          </a:p>
          <a:p>
            <a:r>
              <a:rPr lang="en-US" altLang="zh-CN" sz="1000" dirty="0" err="1" smtClean="0">
                <a:solidFill>
                  <a:schemeClr val="tx1"/>
                </a:solidFill>
              </a:rPr>
              <a:t>finalizeINodeFileUnderConstruction</a:t>
            </a:r>
            <a:r>
              <a:rPr lang="en-US" altLang="zh-CN" sz="1000" dirty="0" smtClean="0">
                <a:solidFill>
                  <a:schemeClr val="tx1"/>
                </a:solidFill>
              </a:rPr>
              <a:t>(…)</a:t>
            </a:r>
          </a:p>
        </p:txBody>
      </p:sp>
      <p:cxnSp>
        <p:nvCxnSpPr>
          <p:cNvPr id="1118" name="直接箭头连接符 1117"/>
          <p:cNvCxnSpPr>
            <a:stCxn id="1085" idx="2"/>
            <a:endCxn id="766" idx="0"/>
          </p:cNvCxnSpPr>
          <p:nvPr/>
        </p:nvCxnSpPr>
        <p:spPr>
          <a:xfrm rot="5400000">
            <a:off x="6822289" y="2750347"/>
            <a:ext cx="1214446" cy="428612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4" name="直接箭头连接符 1213"/>
          <p:cNvCxnSpPr>
            <a:stCxn id="952" idx="2"/>
            <a:endCxn id="1201" idx="0"/>
          </p:cNvCxnSpPr>
          <p:nvPr/>
        </p:nvCxnSpPr>
        <p:spPr>
          <a:xfrm rot="5400000">
            <a:off x="8429652" y="2321711"/>
            <a:ext cx="142876" cy="214314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7" name="矩形 1226"/>
          <p:cNvSpPr/>
          <p:nvPr/>
        </p:nvSpPr>
        <p:spPr>
          <a:xfrm>
            <a:off x="71406" y="6143668"/>
            <a:ext cx="1643074" cy="714356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 err="1" smtClean="0">
                <a:solidFill>
                  <a:schemeClr val="tx1"/>
                </a:solidFill>
              </a:rPr>
              <a:t>FSNamesystem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r>
              <a:rPr lang="en-US" altLang="zh-CN" sz="1000" dirty="0" err="1" smtClean="0">
                <a:solidFill>
                  <a:schemeClr val="tx1"/>
                </a:solidFill>
              </a:rPr>
              <a:t>checkLease</a:t>
            </a:r>
            <a:r>
              <a:rPr lang="en-US" altLang="zh-CN" sz="1000" dirty="0" smtClean="0">
                <a:solidFill>
                  <a:schemeClr val="tx1"/>
                </a:solidFill>
              </a:rPr>
              <a:t>(…)</a:t>
            </a:r>
          </a:p>
          <a:p>
            <a:r>
              <a:rPr lang="en-US" altLang="zh-CN" sz="1000" dirty="0" err="1" smtClean="0">
                <a:solidFill>
                  <a:schemeClr val="tx1"/>
                </a:solidFill>
              </a:rPr>
              <a:t>checkFileProgress</a:t>
            </a:r>
            <a:r>
              <a:rPr lang="en-US" altLang="zh-CN" sz="1000" dirty="0" smtClean="0">
                <a:solidFill>
                  <a:schemeClr val="tx1"/>
                </a:solidFill>
              </a:rPr>
              <a:t>(…)</a:t>
            </a:r>
          </a:p>
          <a:p>
            <a:r>
              <a:rPr lang="en-US" altLang="zh-CN" sz="1000" dirty="0" err="1" smtClean="0">
                <a:solidFill>
                  <a:schemeClr val="tx1"/>
                </a:solidFill>
              </a:rPr>
              <a:t>replicator.chooseTarget</a:t>
            </a:r>
            <a:r>
              <a:rPr lang="en-US" altLang="zh-CN" sz="1000" dirty="0" smtClean="0">
                <a:solidFill>
                  <a:schemeClr val="tx1"/>
                </a:solidFill>
              </a:rPr>
              <a:t>(…)</a:t>
            </a:r>
          </a:p>
          <a:p>
            <a:r>
              <a:rPr lang="en-US" altLang="zh-CN" sz="1000" dirty="0" err="1" smtClean="0">
                <a:solidFill>
                  <a:schemeClr val="tx1"/>
                </a:solidFill>
              </a:rPr>
              <a:t>allocateBlock</a:t>
            </a:r>
            <a:r>
              <a:rPr lang="en-US" altLang="zh-CN" sz="1000" dirty="0" smtClean="0">
                <a:solidFill>
                  <a:schemeClr val="tx1"/>
                </a:solidFill>
              </a:rPr>
              <a:t>(…)</a:t>
            </a:r>
          </a:p>
        </p:txBody>
      </p:sp>
      <p:cxnSp>
        <p:nvCxnSpPr>
          <p:cNvPr id="1228" name="直接箭头连接符 1227"/>
          <p:cNvCxnSpPr>
            <a:stCxn id="472" idx="2"/>
            <a:endCxn id="1227" idx="0"/>
          </p:cNvCxnSpPr>
          <p:nvPr/>
        </p:nvCxnSpPr>
        <p:spPr>
          <a:xfrm rot="5400000">
            <a:off x="821493" y="6072218"/>
            <a:ext cx="142900" cy="158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4" name="矩形 1253"/>
          <p:cNvSpPr/>
          <p:nvPr/>
        </p:nvSpPr>
        <p:spPr>
          <a:xfrm>
            <a:off x="6072198" y="2071678"/>
            <a:ext cx="1071570" cy="285752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dirty="0" err="1" smtClean="0">
                <a:solidFill>
                  <a:schemeClr val="tx1"/>
                </a:solidFill>
              </a:rPr>
              <a:t>FSNamesystem</a:t>
            </a:r>
            <a:endParaRPr lang="en-US" altLang="zh-CN" sz="800" dirty="0" smtClean="0">
              <a:solidFill>
                <a:schemeClr val="tx1"/>
              </a:solidFill>
            </a:endParaRPr>
          </a:p>
          <a:p>
            <a:r>
              <a:rPr lang="en-US" altLang="zh-CN" sz="800" dirty="0" err="1" smtClean="0">
                <a:solidFill>
                  <a:schemeClr val="tx1"/>
                </a:solidFill>
              </a:rPr>
              <a:t>checkLease</a:t>
            </a:r>
            <a:r>
              <a:rPr lang="en-US" altLang="zh-CN" sz="800" dirty="0" smtClean="0">
                <a:solidFill>
                  <a:schemeClr val="tx1"/>
                </a:solidFill>
              </a:rPr>
              <a:t>(…)</a:t>
            </a:r>
          </a:p>
          <a:p>
            <a:r>
              <a:rPr lang="en-US" altLang="zh-CN" sz="800" dirty="0" err="1" smtClean="0">
                <a:solidFill>
                  <a:schemeClr val="tx1"/>
                </a:solidFill>
              </a:rPr>
              <a:t>dir.persistedBlocks</a:t>
            </a:r>
            <a:r>
              <a:rPr lang="en-US" altLang="zh-CN" sz="800" dirty="0" smtClean="0">
                <a:solidFill>
                  <a:schemeClr val="tx1"/>
                </a:solidFill>
              </a:rPr>
              <a:t>(.)</a:t>
            </a:r>
          </a:p>
        </p:txBody>
      </p:sp>
      <p:cxnSp>
        <p:nvCxnSpPr>
          <p:cNvPr id="592" name="直接箭头连接符 591"/>
          <p:cNvCxnSpPr>
            <a:stCxn id="559" idx="2"/>
            <a:endCxn id="696" idx="0"/>
          </p:cNvCxnSpPr>
          <p:nvPr/>
        </p:nvCxnSpPr>
        <p:spPr>
          <a:xfrm rot="16200000" flipH="1">
            <a:off x="5054206" y="1696628"/>
            <a:ext cx="571504" cy="178595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" name="直接箭头连接符 1309"/>
          <p:cNvCxnSpPr>
            <a:stCxn id="653" idx="2"/>
            <a:endCxn id="1254" idx="0"/>
          </p:cNvCxnSpPr>
          <p:nvPr/>
        </p:nvCxnSpPr>
        <p:spPr>
          <a:xfrm rot="16200000" flipH="1">
            <a:off x="6301990" y="1765685"/>
            <a:ext cx="142876" cy="469109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2" name="直接箭头连接符 1121"/>
          <p:cNvCxnSpPr>
            <a:stCxn id="1085" idx="2"/>
            <a:endCxn id="1121" idx="0"/>
          </p:cNvCxnSpPr>
          <p:nvPr/>
        </p:nvCxnSpPr>
        <p:spPr>
          <a:xfrm rot="16200000" flipH="1">
            <a:off x="7447371" y="2553876"/>
            <a:ext cx="1214446" cy="821553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5" name="矩形 1374"/>
          <p:cNvSpPr/>
          <p:nvPr/>
        </p:nvSpPr>
        <p:spPr>
          <a:xfrm>
            <a:off x="4786314" y="3571876"/>
            <a:ext cx="1785950" cy="285752"/>
          </a:xfrm>
          <a:prstGeom prst="rect">
            <a:avLst/>
          </a:prstGeom>
          <a:solidFill>
            <a:srgbClr val="99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rgbClr val="FF0000"/>
                </a:solidFill>
              </a:rPr>
              <a:t>if (</a:t>
            </a:r>
            <a:r>
              <a:rPr lang="en-US" altLang="zh-CN" sz="800" dirty="0" err="1" smtClean="0">
                <a:solidFill>
                  <a:srgbClr val="FF0000"/>
                </a:solidFill>
              </a:rPr>
              <a:t>bytesCurBlock</a:t>
            </a:r>
            <a:r>
              <a:rPr lang="en-US" altLang="zh-CN" sz="800" dirty="0" smtClean="0">
                <a:solidFill>
                  <a:srgbClr val="FF0000"/>
                </a:solidFill>
              </a:rPr>
              <a:t>==</a:t>
            </a:r>
            <a:r>
              <a:rPr lang="en-US" altLang="zh-CN" sz="800" dirty="0" err="1" smtClean="0">
                <a:solidFill>
                  <a:srgbClr val="FF0000"/>
                </a:solidFill>
              </a:rPr>
              <a:t>blockSize</a:t>
            </a:r>
            <a:r>
              <a:rPr lang="en-US" altLang="zh-CN" sz="800" dirty="0" smtClean="0">
                <a:solidFill>
                  <a:srgbClr val="FF0000"/>
                </a:solidFill>
              </a:rPr>
              <a:t>)</a:t>
            </a:r>
          </a:p>
          <a:p>
            <a:pPr algn="ctr"/>
            <a:r>
              <a:rPr lang="en-US" altLang="zh-CN" sz="800" dirty="0" err="1" smtClean="0">
                <a:solidFill>
                  <a:srgbClr val="FF0000"/>
                </a:solidFill>
              </a:rPr>
              <a:t>currentPacket.lastPacketInBlock</a:t>
            </a:r>
            <a:r>
              <a:rPr lang="en-US" altLang="zh-CN" sz="800" dirty="0" smtClean="0">
                <a:solidFill>
                  <a:srgbClr val="FF0000"/>
                </a:solidFill>
              </a:rPr>
              <a:t>=true</a:t>
            </a:r>
          </a:p>
        </p:txBody>
      </p:sp>
      <p:sp>
        <p:nvSpPr>
          <p:cNvPr id="1422" name="矩形 1421"/>
          <p:cNvSpPr/>
          <p:nvPr/>
        </p:nvSpPr>
        <p:spPr>
          <a:xfrm>
            <a:off x="71406" y="4786322"/>
            <a:ext cx="1500198" cy="857256"/>
          </a:xfrm>
          <a:prstGeom prst="rect">
            <a:avLst/>
          </a:prstGeom>
          <a:solidFill>
            <a:srgbClr val="99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 smtClean="0">
                <a:solidFill>
                  <a:srgbClr val="FF0000"/>
                </a:solidFill>
              </a:rPr>
              <a:t>if (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one.lastPacketInBlock</a:t>
            </a:r>
            <a:r>
              <a:rPr lang="en-US" altLang="zh-CN" sz="10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sz="1000" dirty="0" err="1" smtClean="0">
                <a:solidFill>
                  <a:srgbClr val="FF0000"/>
                </a:solidFill>
              </a:rPr>
              <a:t>blockStream.writeInt</a:t>
            </a:r>
            <a:r>
              <a:rPr lang="en-US" altLang="zh-CN" sz="1000" dirty="0" smtClean="0">
                <a:solidFill>
                  <a:srgbClr val="FF0000"/>
                </a:solidFill>
              </a:rPr>
              <a:t>(0);</a:t>
            </a:r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nodes = null;</a:t>
            </a:r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response = null;</a:t>
            </a:r>
          </a:p>
          <a:p>
            <a:r>
              <a:rPr lang="en-US" altLang="zh-CN" sz="1000" dirty="0" err="1" smtClean="0">
                <a:solidFill>
                  <a:srgbClr val="FF0000"/>
                </a:solidFill>
              </a:rPr>
              <a:t>blockStream</a:t>
            </a:r>
            <a:r>
              <a:rPr lang="en-US" altLang="zh-CN" sz="1000" dirty="0" smtClean="0">
                <a:solidFill>
                  <a:srgbClr val="FF0000"/>
                </a:solidFill>
              </a:rPr>
              <a:t> = null;</a:t>
            </a:r>
          </a:p>
          <a:p>
            <a:r>
              <a:rPr lang="en-US" altLang="zh-CN" sz="1000" dirty="0" err="1" smtClean="0">
                <a:solidFill>
                  <a:srgbClr val="FF0000"/>
                </a:solidFill>
              </a:rPr>
              <a:t>blockReplyStream</a:t>
            </a:r>
            <a:r>
              <a:rPr lang="en-US" altLang="zh-CN" sz="1000" dirty="0" smtClean="0">
                <a:solidFill>
                  <a:srgbClr val="FF0000"/>
                </a:solidFill>
              </a:rPr>
              <a:t> = null;</a:t>
            </a:r>
          </a:p>
        </p:txBody>
      </p:sp>
      <p:cxnSp>
        <p:nvCxnSpPr>
          <p:cNvPr id="1426" name="直接箭头连接符 1425"/>
          <p:cNvCxnSpPr>
            <a:stCxn id="222" idx="2"/>
            <a:endCxn id="1422" idx="3"/>
          </p:cNvCxnSpPr>
          <p:nvPr/>
        </p:nvCxnSpPr>
        <p:spPr>
          <a:xfrm rot="5400000">
            <a:off x="1875216" y="3982645"/>
            <a:ext cx="928694" cy="1535917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9" name="矩形 1478"/>
          <p:cNvSpPr/>
          <p:nvPr/>
        </p:nvSpPr>
        <p:spPr>
          <a:xfrm>
            <a:off x="4572000" y="2500306"/>
            <a:ext cx="1214446" cy="500066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dirty="0" err="1" smtClean="0">
                <a:solidFill>
                  <a:schemeClr val="tx1"/>
                </a:solidFill>
              </a:rPr>
              <a:t>FSNamesystem</a:t>
            </a:r>
            <a:endParaRPr lang="en-US" altLang="zh-CN" sz="800" dirty="0" smtClean="0">
              <a:solidFill>
                <a:schemeClr val="tx1"/>
              </a:solidFill>
            </a:endParaRPr>
          </a:p>
          <a:p>
            <a:r>
              <a:rPr lang="en-US" altLang="zh-CN" sz="800" dirty="0" err="1" smtClean="0">
                <a:solidFill>
                  <a:schemeClr val="tx1"/>
                </a:solidFill>
              </a:rPr>
              <a:t>dir.exists</a:t>
            </a:r>
            <a:r>
              <a:rPr lang="en-US" altLang="zh-CN" sz="800" dirty="0" smtClean="0">
                <a:solidFill>
                  <a:schemeClr val="tx1"/>
                </a:solidFill>
              </a:rPr>
              <a:t>(</a:t>
            </a:r>
            <a:r>
              <a:rPr lang="en-US" altLang="zh-CN" sz="800" dirty="0" err="1" smtClean="0">
                <a:solidFill>
                  <a:schemeClr val="tx1"/>
                </a:solidFill>
              </a:rPr>
              <a:t>src</a:t>
            </a:r>
            <a:r>
              <a:rPr lang="en-US" altLang="zh-CN" sz="800" dirty="0" smtClean="0">
                <a:solidFill>
                  <a:schemeClr val="tx1"/>
                </a:solidFill>
              </a:rPr>
              <a:t>) </a:t>
            </a:r>
            <a:r>
              <a:rPr lang="en-US" altLang="zh-CN" sz="800" dirty="0" err="1" smtClean="0">
                <a:solidFill>
                  <a:schemeClr val="tx1"/>
                </a:solidFill>
              </a:rPr>
              <a:t>recoverLeaseInternal</a:t>
            </a:r>
            <a:r>
              <a:rPr lang="en-US" altLang="zh-CN" sz="800" dirty="0" smtClean="0">
                <a:solidFill>
                  <a:schemeClr val="tx1"/>
                </a:solidFill>
              </a:rPr>
              <a:t>(…)</a:t>
            </a:r>
          </a:p>
          <a:p>
            <a:r>
              <a:rPr lang="en-US" altLang="zh-CN" sz="800" dirty="0" err="1" smtClean="0">
                <a:solidFill>
                  <a:schemeClr val="tx1"/>
                </a:solidFill>
              </a:rPr>
              <a:t>dir.isValidToCreate</a:t>
            </a:r>
            <a:r>
              <a:rPr lang="en-US" altLang="zh-CN" sz="800" dirty="0" smtClean="0">
                <a:solidFill>
                  <a:schemeClr val="tx1"/>
                </a:solidFill>
              </a:rPr>
              <a:t>(path)</a:t>
            </a:r>
          </a:p>
        </p:txBody>
      </p:sp>
      <p:cxnSp>
        <p:nvCxnSpPr>
          <p:cNvPr id="1481" name="直接箭头连接符 1480"/>
          <p:cNvCxnSpPr>
            <a:stCxn id="90" idx="2"/>
            <a:endCxn id="1479" idx="0"/>
          </p:cNvCxnSpPr>
          <p:nvPr/>
        </p:nvCxnSpPr>
        <p:spPr>
          <a:xfrm rot="16200000" flipH="1">
            <a:off x="4661694" y="1982777"/>
            <a:ext cx="142082" cy="892975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4" name="矩形 1493"/>
          <p:cNvSpPr/>
          <p:nvPr/>
        </p:nvSpPr>
        <p:spPr>
          <a:xfrm>
            <a:off x="2643174" y="3143248"/>
            <a:ext cx="1143008" cy="285752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Create:</a:t>
            </a:r>
          </a:p>
          <a:p>
            <a:r>
              <a:rPr lang="en-US" altLang="zh-CN" sz="800" dirty="0" err="1" smtClean="0">
                <a:solidFill>
                  <a:schemeClr val="tx1"/>
                </a:solidFill>
              </a:rPr>
              <a:t>nextGenerationStamp</a:t>
            </a:r>
            <a:r>
              <a:rPr lang="en-US" altLang="zh-CN" sz="8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altLang="zh-CN" sz="800" dirty="0" err="1" smtClean="0">
                <a:solidFill>
                  <a:schemeClr val="tx1"/>
                </a:solidFill>
              </a:rPr>
              <a:t>dir.addFile</a:t>
            </a:r>
            <a:r>
              <a:rPr lang="en-US" altLang="zh-CN" sz="800" dirty="0" smtClean="0">
                <a:solidFill>
                  <a:schemeClr val="tx1"/>
                </a:solidFill>
              </a:rPr>
              <a:t>(path, …)</a:t>
            </a:r>
          </a:p>
        </p:txBody>
      </p:sp>
      <p:sp>
        <p:nvSpPr>
          <p:cNvPr id="1512" name="矩形 1511"/>
          <p:cNvSpPr/>
          <p:nvPr/>
        </p:nvSpPr>
        <p:spPr>
          <a:xfrm>
            <a:off x="5357818" y="3143248"/>
            <a:ext cx="1071570" cy="285752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Append:</a:t>
            </a:r>
          </a:p>
          <a:p>
            <a:r>
              <a:rPr lang="en-US" altLang="zh-CN" sz="800" dirty="0" err="1" smtClean="0">
                <a:solidFill>
                  <a:schemeClr val="tx1"/>
                </a:solidFill>
              </a:rPr>
              <a:t>dir.replaceNode</a:t>
            </a:r>
            <a:r>
              <a:rPr lang="en-US" altLang="zh-CN" sz="800" dirty="0" smtClean="0">
                <a:solidFill>
                  <a:schemeClr val="tx1"/>
                </a:solidFill>
              </a:rPr>
              <a:t>(path)</a:t>
            </a:r>
          </a:p>
        </p:txBody>
      </p:sp>
      <p:cxnSp>
        <p:nvCxnSpPr>
          <p:cNvPr id="1523" name="直接箭头连接符 1522"/>
          <p:cNvCxnSpPr>
            <a:stCxn id="1479" idx="2"/>
            <a:endCxn id="1494" idx="0"/>
          </p:cNvCxnSpPr>
          <p:nvPr/>
        </p:nvCxnSpPr>
        <p:spPr>
          <a:xfrm rot="5400000">
            <a:off x="4125513" y="2089538"/>
            <a:ext cx="142876" cy="1964545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6" name="直接箭头连接符 1525"/>
          <p:cNvCxnSpPr>
            <a:stCxn id="1479" idx="2"/>
            <a:endCxn id="1512" idx="0"/>
          </p:cNvCxnSpPr>
          <p:nvPr/>
        </p:nvCxnSpPr>
        <p:spPr>
          <a:xfrm rot="16200000" flipH="1">
            <a:off x="5464975" y="2714620"/>
            <a:ext cx="142876" cy="71438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箭头连接符 237"/>
          <p:cNvCxnSpPr>
            <a:stCxn id="211" idx="2"/>
            <a:endCxn id="222" idx="0"/>
          </p:cNvCxnSpPr>
          <p:nvPr/>
        </p:nvCxnSpPr>
        <p:spPr>
          <a:xfrm rot="16200000" flipH="1">
            <a:off x="2125240" y="3018223"/>
            <a:ext cx="785818" cy="1178743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8" name="直接箭头连接符 1387"/>
          <p:cNvCxnSpPr>
            <a:stCxn id="717" idx="2"/>
            <a:endCxn id="1375" idx="0"/>
          </p:cNvCxnSpPr>
          <p:nvPr/>
        </p:nvCxnSpPr>
        <p:spPr>
          <a:xfrm rot="5400000">
            <a:off x="6197215" y="2696761"/>
            <a:ext cx="357190" cy="1393041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箭头连接符 326"/>
          <p:cNvCxnSpPr>
            <a:stCxn id="211" idx="2"/>
            <a:endCxn id="311" idx="1"/>
          </p:cNvCxnSpPr>
          <p:nvPr/>
        </p:nvCxnSpPr>
        <p:spPr>
          <a:xfrm rot="16200000" flipH="1">
            <a:off x="2285976" y="2857488"/>
            <a:ext cx="500066" cy="1214462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8" name="矩形 1547"/>
          <p:cNvSpPr/>
          <p:nvPr/>
        </p:nvSpPr>
        <p:spPr>
          <a:xfrm>
            <a:off x="3929058" y="3143248"/>
            <a:ext cx="1285884" cy="285752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dirty="0" err="1" smtClean="0">
                <a:solidFill>
                  <a:schemeClr val="tx1"/>
                </a:solidFill>
              </a:rPr>
              <a:t>leaseManager.addLease</a:t>
            </a:r>
            <a:r>
              <a:rPr lang="en-US" altLang="zh-CN" sz="800" dirty="0" smtClean="0">
                <a:solidFill>
                  <a:schemeClr val="tx1"/>
                </a:solidFill>
              </a:rPr>
              <a:t>(…)</a:t>
            </a:r>
          </a:p>
        </p:txBody>
      </p:sp>
      <p:cxnSp>
        <p:nvCxnSpPr>
          <p:cNvPr id="1551" name="直接箭头连接符 1550"/>
          <p:cNvCxnSpPr>
            <a:stCxn id="1494" idx="3"/>
            <a:endCxn id="1548" idx="1"/>
          </p:cNvCxnSpPr>
          <p:nvPr/>
        </p:nvCxnSpPr>
        <p:spPr>
          <a:xfrm>
            <a:off x="3786182" y="3286124"/>
            <a:ext cx="142876" cy="158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4" name="直接箭头连接符 1553"/>
          <p:cNvCxnSpPr>
            <a:stCxn id="1512" idx="1"/>
            <a:endCxn id="1548" idx="3"/>
          </p:cNvCxnSpPr>
          <p:nvPr/>
        </p:nvCxnSpPr>
        <p:spPr>
          <a:xfrm rot="10800000">
            <a:off x="5214942" y="3286124"/>
            <a:ext cx="142876" cy="158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3" name="矩形 1582"/>
          <p:cNvSpPr/>
          <p:nvPr/>
        </p:nvSpPr>
        <p:spPr>
          <a:xfrm>
            <a:off x="6357950" y="5286388"/>
            <a:ext cx="928694" cy="285728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DataXceiver</a:t>
            </a:r>
            <a:r>
              <a:rPr lang="en-US" altLang="zh-CN" sz="10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writeBlock</a:t>
            </a:r>
            <a:r>
              <a:rPr lang="en-US" altLang="zh-CN" sz="1000" dirty="0" smtClean="0">
                <a:solidFill>
                  <a:schemeClr val="tx1"/>
                </a:solidFill>
              </a:rPr>
              <a:t>(in)</a:t>
            </a:r>
          </a:p>
        </p:txBody>
      </p:sp>
      <p:cxnSp>
        <p:nvCxnSpPr>
          <p:cNvPr id="1586" name="直接箭头连接符 1585"/>
          <p:cNvCxnSpPr>
            <a:stCxn id="496" idx="3"/>
            <a:endCxn id="1583" idx="1"/>
          </p:cNvCxnSpPr>
          <p:nvPr/>
        </p:nvCxnSpPr>
        <p:spPr>
          <a:xfrm>
            <a:off x="6072198" y="5429252"/>
            <a:ext cx="285752" cy="158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2" name="矩形 1591"/>
          <p:cNvSpPr/>
          <p:nvPr/>
        </p:nvSpPr>
        <p:spPr>
          <a:xfrm>
            <a:off x="5715008" y="5715016"/>
            <a:ext cx="1571636" cy="285752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>
                <a:solidFill>
                  <a:schemeClr val="tx1"/>
                </a:solidFill>
              </a:rPr>
              <a:t>DataXceiver.blockReceiver</a:t>
            </a:r>
            <a:endParaRPr lang="en-US" altLang="zh-CN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 = new </a:t>
            </a:r>
            <a:r>
              <a:rPr lang="en-US" altLang="zh-CN" sz="800" dirty="0" err="1" smtClean="0">
                <a:solidFill>
                  <a:schemeClr val="tx1"/>
                </a:solidFill>
              </a:rPr>
              <a:t>BlockReceiver</a:t>
            </a:r>
            <a:endParaRPr lang="en-US" altLang="zh-CN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800" dirty="0" err="1" smtClean="0">
                <a:solidFill>
                  <a:schemeClr val="tx1"/>
                </a:solidFill>
              </a:rPr>
              <a:t>blockReceiver.receiveBlock</a:t>
            </a:r>
            <a:r>
              <a:rPr lang="en-US" altLang="zh-CN" sz="800" dirty="0" smtClean="0">
                <a:solidFill>
                  <a:schemeClr val="tx1"/>
                </a:solidFill>
              </a:rPr>
              <a:t>(…)</a:t>
            </a:r>
          </a:p>
        </p:txBody>
      </p:sp>
      <p:cxnSp>
        <p:nvCxnSpPr>
          <p:cNvPr id="1603" name="直接箭头连接符 1602"/>
          <p:cNvCxnSpPr>
            <a:stCxn id="1583" idx="2"/>
            <a:endCxn id="1592" idx="0"/>
          </p:cNvCxnSpPr>
          <p:nvPr/>
        </p:nvCxnSpPr>
        <p:spPr>
          <a:xfrm rot="5400000">
            <a:off x="6590112" y="5482831"/>
            <a:ext cx="142900" cy="321471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6" name="矩形 1605"/>
          <p:cNvSpPr/>
          <p:nvPr/>
        </p:nvSpPr>
        <p:spPr>
          <a:xfrm>
            <a:off x="6143636" y="6143644"/>
            <a:ext cx="1143008" cy="285752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responder=new …</a:t>
            </a:r>
          </a:p>
          <a:p>
            <a:pPr algn="ctr"/>
            <a:r>
              <a:rPr lang="en-US" altLang="zh-CN" sz="800" dirty="0" err="1" smtClean="0">
                <a:solidFill>
                  <a:schemeClr val="tx1"/>
                </a:solidFill>
              </a:rPr>
              <a:t>responder.start</a:t>
            </a:r>
            <a:r>
              <a:rPr lang="en-US" altLang="zh-CN" sz="800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zh-CN" sz="800" dirty="0" err="1" smtClean="0">
                <a:solidFill>
                  <a:schemeClr val="tx1"/>
                </a:solidFill>
              </a:rPr>
              <a:t>PacketResponder.run</a:t>
            </a:r>
            <a:r>
              <a:rPr lang="en-US" altLang="zh-CN" sz="800" dirty="0" smtClean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1612" name="直接箭头连接符 1611"/>
          <p:cNvCxnSpPr>
            <a:stCxn id="1592" idx="2"/>
            <a:endCxn id="1606" idx="0"/>
          </p:cNvCxnSpPr>
          <p:nvPr/>
        </p:nvCxnSpPr>
        <p:spPr>
          <a:xfrm rot="16200000" flipH="1">
            <a:off x="6536545" y="5965049"/>
            <a:ext cx="142876" cy="214314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7" name="矩形 1656"/>
          <p:cNvSpPr/>
          <p:nvPr/>
        </p:nvSpPr>
        <p:spPr>
          <a:xfrm>
            <a:off x="2786050" y="6572272"/>
            <a:ext cx="1143008" cy="285752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rgbClr val="FF0000"/>
                </a:solidFill>
              </a:rPr>
              <a:t>if(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payloadLen</a:t>
            </a:r>
            <a:r>
              <a:rPr lang="en-US" altLang="zh-CN" sz="1000" dirty="0" smtClean="0">
                <a:solidFill>
                  <a:srgbClr val="FF0000"/>
                </a:solidFill>
              </a:rPr>
              <a:t>==0)</a:t>
            </a:r>
          </a:p>
          <a:p>
            <a:pPr algn="ctr"/>
            <a:r>
              <a:rPr lang="en-US" altLang="zh-CN" sz="1000" dirty="0" smtClean="0">
                <a:solidFill>
                  <a:srgbClr val="FF0000"/>
                </a:solidFill>
              </a:rPr>
              <a:t>return 0</a:t>
            </a:r>
          </a:p>
        </p:txBody>
      </p:sp>
      <p:sp>
        <p:nvSpPr>
          <p:cNvPr id="1659" name="矩形 1658"/>
          <p:cNvSpPr/>
          <p:nvPr/>
        </p:nvSpPr>
        <p:spPr>
          <a:xfrm>
            <a:off x="1785918" y="6143644"/>
            <a:ext cx="857256" cy="285752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payloadLen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=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buf.getInt</a:t>
            </a:r>
            <a:r>
              <a:rPr lang="en-US" altLang="zh-CN" sz="1000" dirty="0" smtClean="0">
                <a:solidFill>
                  <a:schemeClr val="tx1"/>
                </a:solidFill>
              </a:rPr>
              <a:t> ()</a:t>
            </a:r>
          </a:p>
        </p:txBody>
      </p:sp>
      <p:sp>
        <p:nvSpPr>
          <p:cNvPr id="1677" name="矩形 1676"/>
          <p:cNvSpPr/>
          <p:nvPr/>
        </p:nvSpPr>
        <p:spPr>
          <a:xfrm>
            <a:off x="1785918" y="5715016"/>
            <a:ext cx="1143008" cy="285752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payloadLen</a:t>
            </a:r>
            <a:r>
              <a:rPr lang="en-US" altLang="zh-CN" sz="1000" dirty="0" smtClean="0">
                <a:solidFill>
                  <a:schemeClr val="tx1"/>
                </a:solidFill>
              </a:rPr>
              <a:t>=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readNextPacket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678" name="矩形 1677"/>
          <p:cNvSpPr/>
          <p:nvPr/>
        </p:nvSpPr>
        <p:spPr>
          <a:xfrm>
            <a:off x="1785918" y="6572272"/>
            <a:ext cx="928694" cy="285752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if(</a:t>
            </a:r>
            <a:r>
              <a:rPr lang="en-US" altLang="zh-CN" sz="800" dirty="0" err="1" smtClean="0">
                <a:solidFill>
                  <a:schemeClr val="tx1"/>
                </a:solidFill>
              </a:rPr>
              <a:t>payloadLen</a:t>
            </a:r>
            <a:r>
              <a:rPr lang="en-US" altLang="zh-CN" sz="800" dirty="0" smtClean="0">
                <a:solidFill>
                  <a:schemeClr val="tx1"/>
                </a:solidFill>
              </a:rPr>
              <a:t>&gt;0)</a:t>
            </a:r>
          </a:p>
          <a:p>
            <a:pPr algn="ctr"/>
            <a:r>
              <a:rPr lang="en-US" altLang="zh-CN" sz="800" dirty="0" err="1" smtClean="0">
                <a:solidFill>
                  <a:schemeClr val="tx1"/>
                </a:solidFill>
              </a:rPr>
              <a:t>readToBuf</a:t>
            </a:r>
            <a:r>
              <a:rPr lang="en-US" altLang="zh-CN" sz="800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return </a:t>
            </a:r>
            <a:r>
              <a:rPr lang="en-US" altLang="zh-CN" sz="800" dirty="0" err="1" smtClean="0">
                <a:solidFill>
                  <a:schemeClr val="tx1"/>
                </a:solidFill>
              </a:rPr>
              <a:t>payloadLen</a:t>
            </a:r>
            <a:r>
              <a:rPr lang="en-US" altLang="zh-CN" sz="800" dirty="0" smtClean="0">
                <a:solidFill>
                  <a:schemeClr val="tx1"/>
                </a:solidFill>
              </a:rPr>
              <a:t>;</a:t>
            </a:r>
          </a:p>
        </p:txBody>
      </p:sp>
      <p:cxnSp>
        <p:nvCxnSpPr>
          <p:cNvPr id="1682" name="直接箭头连接符 1681"/>
          <p:cNvCxnSpPr>
            <a:stCxn id="1756" idx="1"/>
            <a:endCxn id="1677" idx="3"/>
          </p:cNvCxnSpPr>
          <p:nvPr/>
        </p:nvCxnSpPr>
        <p:spPr>
          <a:xfrm rot="10800000">
            <a:off x="2928926" y="5857892"/>
            <a:ext cx="152400" cy="158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8" name="直接箭头连接符 1687"/>
          <p:cNvCxnSpPr>
            <a:stCxn id="1677" idx="2"/>
            <a:endCxn id="1659" idx="0"/>
          </p:cNvCxnSpPr>
          <p:nvPr/>
        </p:nvCxnSpPr>
        <p:spPr>
          <a:xfrm rot="5400000">
            <a:off x="2214546" y="6000768"/>
            <a:ext cx="142876" cy="142876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1" name="直接箭头连接符 1690"/>
          <p:cNvCxnSpPr>
            <a:stCxn id="1659" idx="2"/>
            <a:endCxn id="1678" idx="0"/>
          </p:cNvCxnSpPr>
          <p:nvPr/>
        </p:nvCxnSpPr>
        <p:spPr>
          <a:xfrm rot="16200000" flipH="1">
            <a:off x="2160967" y="6482974"/>
            <a:ext cx="142876" cy="35719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4" name="矩形 1693"/>
          <p:cNvSpPr/>
          <p:nvPr/>
        </p:nvSpPr>
        <p:spPr>
          <a:xfrm>
            <a:off x="5000628" y="6143644"/>
            <a:ext cx="1071570" cy="285752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>
                <a:solidFill>
                  <a:schemeClr val="tx1"/>
                </a:solidFill>
              </a:rPr>
              <a:t>mirrorOut.writeInt</a:t>
            </a:r>
            <a:r>
              <a:rPr lang="en-US" altLang="zh-CN" sz="800" dirty="0" smtClean="0">
                <a:solidFill>
                  <a:schemeClr val="tx1"/>
                </a:solidFill>
              </a:rPr>
              <a:t>(0)</a:t>
            </a:r>
          </a:p>
          <a:p>
            <a:pPr algn="ctr"/>
            <a:r>
              <a:rPr lang="en-US" altLang="zh-CN" sz="800" dirty="0" err="1" smtClean="0">
                <a:solidFill>
                  <a:schemeClr val="tx1"/>
                </a:solidFill>
              </a:rPr>
              <a:t>mirrorOut.flush</a:t>
            </a:r>
            <a:r>
              <a:rPr lang="en-US" altLang="zh-CN" sz="800" dirty="0" smtClean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1695" name="直接箭头连接符 1694"/>
          <p:cNvCxnSpPr>
            <a:stCxn id="1592" idx="2"/>
            <a:endCxn id="1694" idx="0"/>
          </p:cNvCxnSpPr>
          <p:nvPr/>
        </p:nvCxnSpPr>
        <p:spPr>
          <a:xfrm rot="5400000">
            <a:off x="5947182" y="5590000"/>
            <a:ext cx="142876" cy="964413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6" name="矩形 1755"/>
          <p:cNvSpPr/>
          <p:nvPr/>
        </p:nvSpPr>
        <p:spPr>
          <a:xfrm>
            <a:off x="3081326" y="5715016"/>
            <a:ext cx="1062046" cy="285752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receivePacket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774" name="矩形 1773"/>
          <p:cNvSpPr/>
          <p:nvPr/>
        </p:nvSpPr>
        <p:spPr>
          <a:xfrm>
            <a:off x="2714612" y="6143644"/>
            <a:ext cx="1143008" cy="285728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rgbClr val="FF0000"/>
                </a:solidFill>
              </a:rPr>
              <a:t>if(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payloadLen</a:t>
            </a:r>
            <a:r>
              <a:rPr lang="en-US" altLang="zh-CN" sz="1000" dirty="0" smtClean="0">
                <a:solidFill>
                  <a:srgbClr val="FF0000"/>
                </a:solidFill>
              </a:rPr>
              <a:t>&lt;=0)</a:t>
            </a:r>
          </a:p>
          <a:p>
            <a:pPr algn="ctr"/>
            <a:r>
              <a:rPr lang="en-US" altLang="zh-CN" sz="1000" dirty="0" smtClean="0">
                <a:solidFill>
                  <a:srgbClr val="FF0000"/>
                </a:solidFill>
              </a:rPr>
              <a:t>return 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payloadLen</a:t>
            </a:r>
            <a:r>
              <a:rPr lang="en-US" altLang="zh-CN" sz="1000" dirty="0" smtClean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1775" name="矩形 1774"/>
          <p:cNvSpPr/>
          <p:nvPr/>
        </p:nvSpPr>
        <p:spPr>
          <a:xfrm>
            <a:off x="3929058" y="6143644"/>
            <a:ext cx="928694" cy="285752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if(</a:t>
            </a:r>
            <a:r>
              <a:rPr lang="en-US" altLang="zh-CN" sz="800" dirty="0" err="1" smtClean="0">
                <a:solidFill>
                  <a:schemeClr val="tx1"/>
                </a:solidFill>
              </a:rPr>
              <a:t>payloadLen</a:t>
            </a:r>
            <a:r>
              <a:rPr lang="en-US" altLang="zh-CN" sz="800" dirty="0" smtClean="0">
                <a:solidFill>
                  <a:schemeClr val="tx1"/>
                </a:solidFill>
              </a:rPr>
              <a:t>&gt;0)</a:t>
            </a:r>
          </a:p>
        </p:txBody>
      </p:sp>
      <p:cxnSp>
        <p:nvCxnSpPr>
          <p:cNvPr id="1679" name="直接箭头连接符 1678"/>
          <p:cNvCxnSpPr>
            <a:stCxn id="1814" idx="1"/>
            <a:endCxn id="1756" idx="3"/>
          </p:cNvCxnSpPr>
          <p:nvPr/>
        </p:nvCxnSpPr>
        <p:spPr>
          <a:xfrm rot="10800000">
            <a:off x="4143372" y="5857892"/>
            <a:ext cx="142876" cy="158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0" name="直接箭头连接符 1789"/>
          <p:cNvCxnSpPr>
            <a:stCxn id="1756" idx="2"/>
            <a:endCxn id="1774" idx="0"/>
          </p:cNvCxnSpPr>
          <p:nvPr/>
        </p:nvCxnSpPr>
        <p:spPr>
          <a:xfrm rot="5400000">
            <a:off x="3377795" y="5909090"/>
            <a:ext cx="142876" cy="326233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3" name="直接箭头连接符 1792"/>
          <p:cNvCxnSpPr>
            <a:stCxn id="1756" idx="2"/>
            <a:endCxn id="1775" idx="0"/>
          </p:cNvCxnSpPr>
          <p:nvPr/>
        </p:nvCxnSpPr>
        <p:spPr>
          <a:xfrm rot="16200000" flipH="1">
            <a:off x="3931439" y="5681678"/>
            <a:ext cx="142876" cy="781056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1" name="直接箭头连接符 1800"/>
          <p:cNvCxnSpPr>
            <a:stCxn id="1659" idx="2"/>
            <a:endCxn id="1657" idx="0"/>
          </p:cNvCxnSpPr>
          <p:nvPr/>
        </p:nvCxnSpPr>
        <p:spPr>
          <a:xfrm rot="16200000" flipH="1">
            <a:off x="2714612" y="5929330"/>
            <a:ext cx="142876" cy="114300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4" name="矩形 1813"/>
          <p:cNvSpPr/>
          <p:nvPr/>
        </p:nvSpPr>
        <p:spPr>
          <a:xfrm>
            <a:off x="4286248" y="5715016"/>
            <a:ext cx="1285884" cy="285752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while (</a:t>
            </a:r>
            <a:r>
              <a:rPr lang="en-US" altLang="zh-CN" sz="800" dirty="0" err="1" smtClean="0">
                <a:solidFill>
                  <a:schemeClr val="tx1"/>
                </a:solidFill>
              </a:rPr>
              <a:t>receivePacket</a:t>
            </a:r>
            <a:r>
              <a:rPr lang="en-US" altLang="zh-CN" sz="800" dirty="0" smtClean="0">
                <a:solidFill>
                  <a:schemeClr val="tx1"/>
                </a:solidFill>
              </a:rPr>
              <a:t>()&gt;0)</a:t>
            </a:r>
          </a:p>
        </p:txBody>
      </p:sp>
      <p:cxnSp>
        <p:nvCxnSpPr>
          <p:cNvPr id="1834" name="直接箭头连接符 1833"/>
          <p:cNvCxnSpPr>
            <a:stCxn id="1592" idx="1"/>
            <a:endCxn id="1814" idx="3"/>
          </p:cNvCxnSpPr>
          <p:nvPr/>
        </p:nvCxnSpPr>
        <p:spPr>
          <a:xfrm rot="10800000">
            <a:off x="5572132" y="5857892"/>
            <a:ext cx="142876" cy="158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7" name="矩形 1916"/>
          <p:cNvSpPr/>
          <p:nvPr/>
        </p:nvSpPr>
        <p:spPr>
          <a:xfrm>
            <a:off x="4000496" y="6572272"/>
            <a:ext cx="1357322" cy="285752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if(</a:t>
            </a:r>
            <a:r>
              <a:rPr lang="en-US" altLang="zh-CN" sz="800" dirty="0" err="1" smtClean="0">
                <a:solidFill>
                  <a:schemeClr val="tx1"/>
                </a:solidFill>
              </a:rPr>
              <a:t>payloadLen</a:t>
            </a:r>
            <a:r>
              <a:rPr lang="en-US" altLang="zh-CN" sz="800" dirty="0" smtClean="0">
                <a:solidFill>
                  <a:schemeClr val="tx1"/>
                </a:solidFill>
              </a:rPr>
              <a:t>&gt;0)</a:t>
            </a:r>
          </a:p>
          <a:p>
            <a:pPr algn="ctr"/>
            <a:r>
              <a:rPr lang="en-US" altLang="zh-CN" sz="800" dirty="0" err="1" smtClean="0">
                <a:solidFill>
                  <a:schemeClr val="tx1"/>
                </a:solidFill>
              </a:rPr>
              <a:t>BlockReceiver.out.write</a:t>
            </a:r>
            <a:r>
              <a:rPr lang="en-US" altLang="zh-CN" sz="800" dirty="0" smtClean="0">
                <a:solidFill>
                  <a:schemeClr val="tx1"/>
                </a:solidFill>
              </a:rPr>
              <a:t>(…)</a:t>
            </a:r>
          </a:p>
        </p:txBody>
      </p:sp>
      <p:cxnSp>
        <p:nvCxnSpPr>
          <p:cNvPr id="1922" name="直接箭头连接符 1921"/>
          <p:cNvCxnSpPr>
            <a:stCxn id="1775" idx="3"/>
            <a:endCxn id="1694" idx="1"/>
          </p:cNvCxnSpPr>
          <p:nvPr/>
        </p:nvCxnSpPr>
        <p:spPr>
          <a:xfrm>
            <a:off x="4857752" y="6286520"/>
            <a:ext cx="142876" cy="158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5" name="直接箭头连接符 1924"/>
          <p:cNvCxnSpPr>
            <a:stCxn id="1775" idx="2"/>
            <a:endCxn id="1917" idx="0"/>
          </p:cNvCxnSpPr>
          <p:nvPr/>
        </p:nvCxnSpPr>
        <p:spPr>
          <a:xfrm rot="16200000" flipH="1">
            <a:off x="4464843" y="6357958"/>
            <a:ext cx="142876" cy="285752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接箭头连接符 512"/>
          <p:cNvCxnSpPr>
            <a:stCxn id="496" idx="0"/>
            <a:endCxn id="483" idx="1"/>
          </p:cNvCxnSpPr>
          <p:nvPr/>
        </p:nvCxnSpPr>
        <p:spPr>
          <a:xfrm rot="5400000" flipH="1" flipV="1">
            <a:off x="5607851" y="4893479"/>
            <a:ext cx="285752" cy="500066"/>
          </a:xfrm>
          <a:prstGeom prst="straightConnector1">
            <a:avLst/>
          </a:prstGeom>
          <a:ln w="25400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矩形 154"/>
          <p:cNvSpPr/>
          <p:nvPr/>
        </p:nvSpPr>
        <p:spPr>
          <a:xfrm>
            <a:off x="7500958" y="5786454"/>
            <a:ext cx="1571636" cy="285752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>
                <a:solidFill>
                  <a:schemeClr val="tx1"/>
                </a:solidFill>
              </a:rPr>
              <a:t>Datanode</a:t>
            </a:r>
            <a:r>
              <a:rPr lang="en-US" altLang="zh-CN" sz="8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zh-CN" sz="800" dirty="0" err="1" smtClean="0">
                <a:solidFill>
                  <a:schemeClr val="tx1"/>
                </a:solidFill>
              </a:rPr>
              <a:t>notifyNamenodeReceivedBlock</a:t>
            </a:r>
            <a:r>
              <a:rPr lang="en-US" altLang="zh-CN" sz="800" dirty="0" smtClean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156" name="直接箭头连接符 155"/>
          <p:cNvCxnSpPr>
            <a:stCxn id="1592" idx="3"/>
            <a:endCxn id="155" idx="1"/>
          </p:cNvCxnSpPr>
          <p:nvPr/>
        </p:nvCxnSpPr>
        <p:spPr>
          <a:xfrm>
            <a:off x="7286644" y="5857892"/>
            <a:ext cx="214314" cy="7143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 158"/>
          <p:cNvSpPr/>
          <p:nvPr/>
        </p:nvSpPr>
        <p:spPr>
          <a:xfrm>
            <a:off x="7500958" y="6215082"/>
            <a:ext cx="1571636" cy="285752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>
                <a:solidFill>
                  <a:schemeClr val="tx1"/>
                </a:solidFill>
              </a:rPr>
              <a:t>Datanode</a:t>
            </a:r>
            <a:r>
              <a:rPr lang="en-US" altLang="zh-CN" sz="800" dirty="0" smtClean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en-US" altLang="zh-CN" sz="800" dirty="0" err="1" smtClean="0">
                <a:solidFill>
                  <a:schemeClr val="tx1"/>
                </a:solidFill>
              </a:rPr>
              <a:t>receivedBlockList.add</a:t>
            </a:r>
            <a:r>
              <a:rPr lang="en-US" altLang="zh-CN" sz="800" dirty="0" smtClean="0">
                <a:solidFill>
                  <a:schemeClr val="tx1"/>
                </a:solidFill>
              </a:rPr>
              <a:t>(block)</a:t>
            </a:r>
          </a:p>
          <a:p>
            <a:pPr algn="ctr"/>
            <a:r>
              <a:rPr lang="en-US" altLang="zh-CN" sz="800" dirty="0" err="1" smtClean="0">
                <a:solidFill>
                  <a:schemeClr val="tx1"/>
                </a:solidFill>
              </a:rPr>
              <a:t>delHints.add</a:t>
            </a:r>
            <a:r>
              <a:rPr lang="en-US" altLang="zh-CN" sz="800" dirty="0" smtClean="0">
                <a:solidFill>
                  <a:schemeClr val="tx1"/>
                </a:solidFill>
              </a:rPr>
              <a:t>(</a:t>
            </a:r>
            <a:r>
              <a:rPr lang="en-US" altLang="zh-CN" sz="800" dirty="0" err="1" smtClean="0">
                <a:solidFill>
                  <a:schemeClr val="tx1"/>
                </a:solidFill>
              </a:rPr>
              <a:t>delHint</a:t>
            </a:r>
            <a:r>
              <a:rPr lang="en-US" altLang="zh-CN" sz="800" dirty="0" smtClean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60" name="直接箭头连接符 159"/>
          <p:cNvCxnSpPr>
            <a:stCxn id="155" idx="2"/>
            <a:endCxn id="159" idx="0"/>
          </p:cNvCxnSpPr>
          <p:nvPr/>
        </p:nvCxnSpPr>
        <p:spPr>
          <a:xfrm rot="5400000">
            <a:off x="8215338" y="6143644"/>
            <a:ext cx="142876" cy="158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矩形 163"/>
          <p:cNvSpPr/>
          <p:nvPr/>
        </p:nvSpPr>
        <p:spPr>
          <a:xfrm>
            <a:off x="8143900" y="6572272"/>
            <a:ext cx="928694" cy="285752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>
                <a:solidFill>
                  <a:schemeClr val="tx1"/>
                </a:solidFill>
              </a:rPr>
              <a:t>Datanode</a:t>
            </a:r>
            <a:r>
              <a:rPr lang="en-US" altLang="zh-CN" sz="8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zh-CN" sz="800" dirty="0" err="1" smtClean="0">
                <a:solidFill>
                  <a:schemeClr val="tx1"/>
                </a:solidFill>
              </a:rPr>
              <a:t>OfferService</a:t>
            </a:r>
            <a:r>
              <a:rPr lang="en-US" altLang="zh-CN" sz="800" dirty="0" smtClean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66" name="矩形 165"/>
          <p:cNvSpPr/>
          <p:nvPr/>
        </p:nvSpPr>
        <p:spPr>
          <a:xfrm>
            <a:off x="6858016" y="6572272"/>
            <a:ext cx="1143008" cy="28575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namenode</a:t>
            </a:r>
            <a:r>
              <a:rPr lang="en-US" altLang="zh-CN" sz="10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blockReceived</a:t>
            </a:r>
            <a:r>
              <a:rPr lang="en-US" altLang="zh-CN" sz="1000" dirty="0" smtClean="0">
                <a:solidFill>
                  <a:schemeClr val="tx1"/>
                </a:solidFill>
              </a:rPr>
              <a:t>(…)</a:t>
            </a:r>
          </a:p>
        </p:txBody>
      </p:sp>
      <p:cxnSp>
        <p:nvCxnSpPr>
          <p:cNvPr id="167" name="直接箭头连接符 166"/>
          <p:cNvCxnSpPr>
            <a:stCxn id="164" idx="1"/>
            <a:endCxn id="166" idx="3"/>
          </p:cNvCxnSpPr>
          <p:nvPr/>
        </p:nvCxnSpPr>
        <p:spPr>
          <a:xfrm rot="10800000">
            <a:off x="8001024" y="6715148"/>
            <a:ext cx="142876" cy="158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>
            <a:stCxn id="159" idx="1"/>
            <a:endCxn id="166" idx="0"/>
          </p:cNvCxnSpPr>
          <p:nvPr/>
        </p:nvCxnSpPr>
        <p:spPr>
          <a:xfrm rot="10800000" flipV="1">
            <a:off x="7429520" y="6357958"/>
            <a:ext cx="71438" cy="214314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8" name="圆角矩形标注 1187"/>
          <p:cNvSpPr/>
          <p:nvPr/>
        </p:nvSpPr>
        <p:spPr>
          <a:xfrm>
            <a:off x="5857884" y="4000504"/>
            <a:ext cx="857256" cy="285752"/>
          </a:xfrm>
          <a:prstGeom prst="wedgeRoundRectCallout">
            <a:avLst>
              <a:gd name="adj1" fmla="val 13565"/>
              <a:gd name="adj2" fmla="val -112242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when old block is full</a:t>
            </a:r>
          </a:p>
        </p:txBody>
      </p:sp>
      <p:cxnSp>
        <p:nvCxnSpPr>
          <p:cNvPr id="313" name="直接箭头连接符 312"/>
          <p:cNvCxnSpPr>
            <a:stCxn id="311" idx="2"/>
            <a:endCxn id="312" idx="0"/>
          </p:cNvCxnSpPr>
          <p:nvPr/>
        </p:nvCxnSpPr>
        <p:spPr>
          <a:xfrm rot="16200000" flipH="1">
            <a:off x="5518553" y="2268132"/>
            <a:ext cx="142876" cy="3321867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矩形 269"/>
          <p:cNvSpPr/>
          <p:nvPr/>
        </p:nvSpPr>
        <p:spPr>
          <a:xfrm>
            <a:off x="71406" y="3786190"/>
            <a:ext cx="928694" cy="285752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If(</a:t>
            </a:r>
            <a:r>
              <a:rPr lang="en-US" altLang="zh-CN" sz="800" dirty="0" err="1" smtClean="0">
                <a:solidFill>
                  <a:schemeClr val="tx1"/>
                </a:solidFill>
              </a:rPr>
              <a:t>hasError</a:t>
            </a:r>
            <a:r>
              <a:rPr lang="en-US" altLang="zh-CN" sz="8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zh-CN" sz="800" dirty="0" err="1" smtClean="0">
                <a:solidFill>
                  <a:schemeClr val="tx1"/>
                </a:solidFill>
              </a:rPr>
              <a:t>Datanode</a:t>
            </a:r>
            <a:r>
              <a:rPr lang="en-US" altLang="zh-CN" sz="8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zh-CN" sz="800" dirty="0" err="1" smtClean="0">
                <a:solidFill>
                  <a:schemeClr val="tx1"/>
                </a:solidFill>
              </a:rPr>
              <a:t>recoverBlock</a:t>
            </a:r>
            <a:r>
              <a:rPr lang="en-US" altLang="zh-CN" sz="800" dirty="0" smtClean="0">
                <a:solidFill>
                  <a:schemeClr val="tx1"/>
                </a:solidFill>
              </a:rPr>
              <a:t>(…)</a:t>
            </a:r>
          </a:p>
        </p:txBody>
      </p:sp>
      <p:sp>
        <p:nvSpPr>
          <p:cNvPr id="285" name="矩形 284"/>
          <p:cNvSpPr/>
          <p:nvPr/>
        </p:nvSpPr>
        <p:spPr>
          <a:xfrm>
            <a:off x="71406" y="4214818"/>
            <a:ext cx="857256" cy="285752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>
                <a:solidFill>
                  <a:schemeClr val="tx1"/>
                </a:solidFill>
              </a:rPr>
              <a:t>Datanode</a:t>
            </a:r>
            <a:r>
              <a:rPr lang="en-US" altLang="zh-CN" sz="8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zh-CN" sz="800" dirty="0" err="1" smtClean="0">
                <a:solidFill>
                  <a:schemeClr val="tx1"/>
                </a:solidFill>
              </a:rPr>
              <a:t>syncBlock</a:t>
            </a:r>
            <a:r>
              <a:rPr lang="en-US" altLang="zh-CN" sz="800" dirty="0" smtClean="0">
                <a:solidFill>
                  <a:schemeClr val="tx1"/>
                </a:solidFill>
              </a:rPr>
              <a:t>(…)</a:t>
            </a:r>
          </a:p>
        </p:txBody>
      </p:sp>
      <p:sp>
        <p:nvSpPr>
          <p:cNvPr id="286" name="矩形 285"/>
          <p:cNvSpPr/>
          <p:nvPr/>
        </p:nvSpPr>
        <p:spPr>
          <a:xfrm>
            <a:off x="1071538" y="4071942"/>
            <a:ext cx="1357322" cy="28575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namenode.commitBlockSynchronization</a:t>
            </a:r>
            <a:r>
              <a:rPr lang="en-US" altLang="zh-CN" sz="1000" dirty="0" smtClean="0">
                <a:solidFill>
                  <a:schemeClr val="tx1"/>
                </a:solidFill>
              </a:rPr>
              <a:t>(…)</a:t>
            </a:r>
          </a:p>
        </p:txBody>
      </p:sp>
      <p:cxnSp>
        <p:nvCxnSpPr>
          <p:cNvPr id="287" name="直接箭头连接符 286"/>
          <p:cNvCxnSpPr>
            <a:stCxn id="411" idx="2"/>
            <a:endCxn id="270" idx="0"/>
          </p:cNvCxnSpPr>
          <p:nvPr/>
        </p:nvCxnSpPr>
        <p:spPr>
          <a:xfrm rot="5400000">
            <a:off x="607199" y="3571868"/>
            <a:ext cx="142876" cy="28576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/>
          <p:cNvCxnSpPr>
            <a:stCxn id="270" idx="2"/>
            <a:endCxn id="285" idx="0"/>
          </p:cNvCxnSpPr>
          <p:nvPr/>
        </p:nvCxnSpPr>
        <p:spPr>
          <a:xfrm rot="5400000">
            <a:off x="446456" y="4125521"/>
            <a:ext cx="142876" cy="35719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箭头连接符 292"/>
          <p:cNvCxnSpPr>
            <a:stCxn id="285" idx="3"/>
            <a:endCxn id="286" idx="1"/>
          </p:cNvCxnSpPr>
          <p:nvPr/>
        </p:nvCxnSpPr>
        <p:spPr>
          <a:xfrm flipV="1">
            <a:off x="928662" y="4214818"/>
            <a:ext cx="142876" cy="142876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矩形 339"/>
          <p:cNvSpPr/>
          <p:nvPr/>
        </p:nvSpPr>
        <p:spPr>
          <a:xfrm>
            <a:off x="1071538" y="4429132"/>
            <a:ext cx="1357322" cy="28575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namenode.nextGenerationStamp</a:t>
            </a:r>
            <a:r>
              <a:rPr lang="en-US" altLang="zh-CN" sz="1000" dirty="0" smtClean="0">
                <a:solidFill>
                  <a:schemeClr val="tx1"/>
                </a:solidFill>
              </a:rPr>
              <a:t>(…)</a:t>
            </a:r>
          </a:p>
        </p:txBody>
      </p:sp>
      <p:cxnSp>
        <p:nvCxnSpPr>
          <p:cNvPr id="345" name="直接箭头连接符 344"/>
          <p:cNvCxnSpPr>
            <a:stCxn id="285" idx="3"/>
            <a:endCxn id="340" idx="1"/>
          </p:cNvCxnSpPr>
          <p:nvPr/>
        </p:nvCxnSpPr>
        <p:spPr>
          <a:xfrm>
            <a:off x="928662" y="4357694"/>
            <a:ext cx="142876" cy="214314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圆角矩形标注 348"/>
          <p:cNvSpPr/>
          <p:nvPr/>
        </p:nvSpPr>
        <p:spPr>
          <a:xfrm>
            <a:off x="71438" y="2928934"/>
            <a:ext cx="1142976" cy="285752"/>
          </a:xfrm>
          <a:prstGeom prst="wedgeRoundRectCallout">
            <a:avLst>
              <a:gd name="adj1" fmla="val 67952"/>
              <a:gd name="adj2" fmla="val 15759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when error occurs 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hasError</a:t>
            </a:r>
            <a:r>
              <a:rPr lang="en-US" altLang="zh-CN" sz="1000" dirty="0" smtClean="0">
                <a:solidFill>
                  <a:schemeClr val="tx1"/>
                </a:solidFill>
              </a:rPr>
              <a:t>=true</a:t>
            </a:r>
          </a:p>
        </p:txBody>
      </p:sp>
      <p:cxnSp>
        <p:nvCxnSpPr>
          <p:cNvPr id="296" name="直接箭头连接符 295"/>
          <p:cNvCxnSpPr>
            <a:stCxn id="77" idx="2"/>
            <a:endCxn id="411" idx="0"/>
          </p:cNvCxnSpPr>
          <p:nvPr/>
        </p:nvCxnSpPr>
        <p:spPr>
          <a:xfrm rot="5400000">
            <a:off x="1303720" y="1446604"/>
            <a:ext cx="1428760" cy="2393157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矩形 419"/>
          <p:cNvSpPr/>
          <p:nvPr/>
        </p:nvSpPr>
        <p:spPr>
          <a:xfrm>
            <a:off x="1785918" y="5286364"/>
            <a:ext cx="1500198" cy="285752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DataXceiverServer.run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421" name="矩形 420"/>
          <p:cNvSpPr/>
          <p:nvPr/>
        </p:nvSpPr>
        <p:spPr>
          <a:xfrm>
            <a:off x="3428992" y="5286364"/>
            <a:ext cx="1357322" cy="285752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New 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DataXceiver</a:t>
            </a:r>
            <a:r>
              <a:rPr lang="en-US" altLang="zh-CN" sz="1000" dirty="0" smtClean="0">
                <a:solidFill>
                  <a:schemeClr val="tx1"/>
                </a:solidFill>
              </a:rPr>
              <a:t>(…).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start()</a:t>
            </a:r>
          </a:p>
        </p:txBody>
      </p:sp>
      <p:sp>
        <p:nvSpPr>
          <p:cNvPr id="422" name="矩形 421"/>
          <p:cNvSpPr/>
          <p:nvPr/>
        </p:nvSpPr>
        <p:spPr>
          <a:xfrm>
            <a:off x="4929190" y="5286364"/>
            <a:ext cx="1143008" cy="285728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DataXceiver.run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423" name="矩形 422"/>
          <p:cNvSpPr/>
          <p:nvPr/>
        </p:nvSpPr>
        <p:spPr>
          <a:xfrm>
            <a:off x="6143636" y="6143620"/>
            <a:ext cx="1143008" cy="285752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responder=new …</a:t>
            </a:r>
          </a:p>
          <a:p>
            <a:pPr algn="ctr"/>
            <a:r>
              <a:rPr lang="en-US" altLang="zh-CN" sz="800" dirty="0" err="1" smtClean="0">
                <a:solidFill>
                  <a:schemeClr val="tx1"/>
                </a:solidFill>
              </a:rPr>
              <a:t>responder.start</a:t>
            </a:r>
            <a:r>
              <a:rPr lang="en-US" altLang="zh-CN" sz="800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zh-CN" sz="800" dirty="0" err="1" smtClean="0">
                <a:solidFill>
                  <a:schemeClr val="tx1"/>
                </a:solidFill>
              </a:rPr>
              <a:t>PacketResponder.run</a:t>
            </a:r>
            <a:r>
              <a:rPr lang="en-US" altLang="zh-CN" sz="800" dirty="0" smtClean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424" name="矩形 423"/>
          <p:cNvSpPr/>
          <p:nvPr/>
        </p:nvSpPr>
        <p:spPr>
          <a:xfrm>
            <a:off x="2786050" y="6572248"/>
            <a:ext cx="1143008" cy="285752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rgbClr val="FF0000"/>
                </a:solidFill>
              </a:rPr>
              <a:t>if(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payloadLen</a:t>
            </a:r>
            <a:r>
              <a:rPr lang="en-US" altLang="zh-CN" sz="1000" dirty="0" smtClean="0">
                <a:solidFill>
                  <a:srgbClr val="FF0000"/>
                </a:solidFill>
              </a:rPr>
              <a:t>==0)</a:t>
            </a:r>
          </a:p>
          <a:p>
            <a:pPr algn="ctr"/>
            <a:r>
              <a:rPr lang="en-US" altLang="zh-CN" sz="1000" dirty="0" smtClean="0">
                <a:solidFill>
                  <a:srgbClr val="FF0000"/>
                </a:solidFill>
              </a:rPr>
              <a:t>return 0</a:t>
            </a:r>
          </a:p>
        </p:txBody>
      </p:sp>
      <p:sp>
        <p:nvSpPr>
          <p:cNvPr id="425" name="矩形 424"/>
          <p:cNvSpPr/>
          <p:nvPr/>
        </p:nvSpPr>
        <p:spPr>
          <a:xfrm>
            <a:off x="1785918" y="6143620"/>
            <a:ext cx="857256" cy="285752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payloadLen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=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buf.getInt</a:t>
            </a:r>
            <a:r>
              <a:rPr lang="en-US" altLang="zh-CN" sz="1000" dirty="0" smtClean="0">
                <a:solidFill>
                  <a:schemeClr val="tx1"/>
                </a:solidFill>
              </a:rPr>
              <a:t> ()</a:t>
            </a:r>
          </a:p>
        </p:txBody>
      </p:sp>
      <p:sp>
        <p:nvSpPr>
          <p:cNvPr id="426" name="矩形 425"/>
          <p:cNvSpPr/>
          <p:nvPr/>
        </p:nvSpPr>
        <p:spPr>
          <a:xfrm>
            <a:off x="1785918" y="5714992"/>
            <a:ext cx="1143008" cy="285752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payloadLen</a:t>
            </a:r>
            <a:r>
              <a:rPr lang="en-US" altLang="zh-CN" sz="1000" dirty="0" smtClean="0">
                <a:solidFill>
                  <a:schemeClr val="tx1"/>
                </a:solidFill>
              </a:rPr>
              <a:t>=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readNextPacket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427" name="矩形 426"/>
          <p:cNvSpPr/>
          <p:nvPr/>
        </p:nvSpPr>
        <p:spPr>
          <a:xfrm>
            <a:off x="1785918" y="6572248"/>
            <a:ext cx="928694" cy="285752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if(</a:t>
            </a:r>
            <a:r>
              <a:rPr lang="en-US" altLang="zh-CN" sz="800" dirty="0" err="1" smtClean="0">
                <a:solidFill>
                  <a:schemeClr val="tx1"/>
                </a:solidFill>
              </a:rPr>
              <a:t>payloadLen</a:t>
            </a:r>
            <a:r>
              <a:rPr lang="en-US" altLang="zh-CN" sz="800" dirty="0" smtClean="0">
                <a:solidFill>
                  <a:schemeClr val="tx1"/>
                </a:solidFill>
              </a:rPr>
              <a:t>&gt;0)</a:t>
            </a:r>
          </a:p>
          <a:p>
            <a:pPr algn="ctr"/>
            <a:r>
              <a:rPr lang="en-US" altLang="zh-CN" sz="800" dirty="0" err="1" smtClean="0">
                <a:solidFill>
                  <a:schemeClr val="tx1"/>
                </a:solidFill>
              </a:rPr>
              <a:t>readToBuf</a:t>
            </a:r>
            <a:r>
              <a:rPr lang="en-US" altLang="zh-CN" sz="800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return </a:t>
            </a:r>
            <a:r>
              <a:rPr lang="en-US" altLang="zh-CN" sz="800" dirty="0" err="1" smtClean="0">
                <a:solidFill>
                  <a:schemeClr val="tx1"/>
                </a:solidFill>
              </a:rPr>
              <a:t>payloadLen</a:t>
            </a:r>
            <a:r>
              <a:rPr lang="en-US" altLang="zh-CN" sz="800" dirty="0" smtClean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428" name="矩形 427"/>
          <p:cNvSpPr/>
          <p:nvPr/>
        </p:nvSpPr>
        <p:spPr>
          <a:xfrm>
            <a:off x="5000628" y="6143620"/>
            <a:ext cx="1071570" cy="285752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>
                <a:solidFill>
                  <a:schemeClr val="tx1"/>
                </a:solidFill>
              </a:rPr>
              <a:t>mirrorOut.writeInt</a:t>
            </a:r>
            <a:r>
              <a:rPr lang="en-US" altLang="zh-CN" sz="800" dirty="0" smtClean="0">
                <a:solidFill>
                  <a:schemeClr val="tx1"/>
                </a:solidFill>
              </a:rPr>
              <a:t>(0)</a:t>
            </a:r>
          </a:p>
          <a:p>
            <a:pPr algn="ctr"/>
            <a:r>
              <a:rPr lang="en-US" altLang="zh-CN" sz="800" dirty="0" err="1" smtClean="0">
                <a:solidFill>
                  <a:schemeClr val="tx1"/>
                </a:solidFill>
              </a:rPr>
              <a:t>mirrorOut.flush</a:t>
            </a:r>
            <a:r>
              <a:rPr lang="en-US" altLang="zh-CN" sz="800" dirty="0" smtClean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429" name="矩形 428"/>
          <p:cNvSpPr/>
          <p:nvPr/>
        </p:nvSpPr>
        <p:spPr>
          <a:xfrm>
            <a:off x="3081326" y="5714992"/>
            <a:ext cx="1062046" cy="285752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receivePacket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430" name="矩形 429"/>
          <p:cNvSpPr/>
          <p:nvPr/>
        </p:nvSpPr>
        <p:spPr>
          <a:xfrm>
            <a:off x="2714612" y="6143620"/>
            <a:ext cx="1143008" cy="285728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rgbClr val="FF0000"/>
                </a:solidFill>
              </a:rPr>
              <a:t>if(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payloadLen</a:t>
            </a:r>
            <a:r>
              <a:rPr lang="en-US" altLang="zh-CN" sz="1000" dirty="0" smtClean="0">
                <a:solidFill>
                  <a:srgbClr val="FF0000"/>
                </a:solidFill>
              </a:rPr>
              <a:t>&lt;=0)</a:t>
            </a:r>
          </a:p>
          <a:p>
            <a:pPr algn="ctr"/>
            <a:r>
              <a:rPr lang="en-US" altLang="zh-CN" sz="1000" dirty="0" smtClean="0">
                <a:solidFill>
                  <a:srgbClr val="FF0000"/>
                </a:solidFill>
              </a:rPr>
              <a:t>return 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payloadLen</a:t>
            </a:r>
            <a:r>
              <a:rPr lang="en-US" altLang="zh-CN" sz="1000" dirty="0" smtClean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431" name="矩形 430"/>
          <p:cNvSpPr/>
          <p:nvPr/>
        </p:nvSpPr>
        <p:spPr>
          <a:xfrm>
            <a:off x="3929058" y="6143620"/>
            <a:ext cx="928694" cy="285752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if(</a:t>
            </a:r>
            <a:r>
              <a:rPr lang="en-US" altLang="zh-CN" sz="800" dirty="0" err="1" smtClean="0">
                <a:solidFill>
                  <a:schemeClr val="tx1"/>
                </a:solidFill>
              </a:rPr>
              <a:t>payloadLen</a:t>
            </a:r>
            <a:r>
              <a:rPr lang="en-US" altLang="zh-CN" sz="800" dirty="0" smtClean="0">
                <a:solidFill>
                  <a:schemeClr val="tx1"/>
                </a:solidFill>
              </a:rPr>
              <a:t>&gt;0)</a:t>
            </a:r>
          </a:p>
        </p:txBody>
      </p:sp>
      <p:sp>
        <p:nvSpPr>
          <p:cNvPr id="432" name="矩形 431"/>
          <p:cNvSpPr/>
          <p:nvPr/>
        </p:nvSpPr>
        <p:spPr>
          <a:xfrm>
            <a:off x="4286248" y="5714992"/>
            <a:ext cx="1285884" cy="285752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while (</a:t>
            </a:r>
            <a:r>
              <a:rPr lang="en-US" altLang="zh-CN" sz="800" dirty="0" err="1" smtClean="0">
                <a:solidFill>
                  <a:schemeClr val="tx1"/>
                </a:solidFill>
              </a:rPr>
              <a:t>receivePacket</a:t>
            </a:r>
            <a:r>
              <a:rPr lang="en-US" altLang="zh-CN" sz="800" dirty="0" smtClean="0">
                <a:solidFill>
                  <a:schemeClr val="tx1"/>
                </a:solidFill>
              </a:rPr>
              <a:t>()&gt;0)</a:t>
            </a:r>
          </a:p>
        </p:txBody>
      </p:sp>
      <p:sp>
        <p:nvSpPr>
          <p:cNvPr id="433" name="矩形 432"/>
          <p:cNvSpPr/>
          <p:nvPr/>
        </p:nvSpPr>
        <p:spPr>
          <a:xfrm>
            <a:off x="4000496" y="6572248"/>
            <a:ext cx="1357322" cy="285752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if(</a:t>
            </a:r>
            <a:r>
              <a:rPr lang="en-US" altLang="zh-CN" sz="800" dirty="0" err="1" smtClean="0">
                <a:solidFill>
                  <a:schemeClr val="tx1"/>
                </a:solidFill>
              </a:rPr>
              <a:t>payloadLen</a:t>
            </a:r>
            <a:r>
              <a:rPr lang="en-US" altLang="zh-CN" sz="800" dirty="0" smtClean="0">
                <a:solidFill>
                  <a:schemeClr val="tx1"/>
                </a:solidFill>
              </a:rPr>
              <a:t>&gt;0)</a:t>
            </a:r>
          </a:p>
          <a:p>
            <a:pPr algn="ctr"/>
            <a:r>
              <a:rPr lang="en-US" altLang="zh-CN" sz="800" dirty="0" err="1" smtClean="0">
                <a:solidFill>
                  <a:schemeClr val="tx1"/>
                </a:solidFill>
              </a:rPr>
              <a:t>BlockReceiver.out.write</a:t>
            </a:r>
            <a:r>
              <a:rPr lang="en-US" altLang="zh-CN" sz="800" dirty="0" smtClean="0">
                <a:solidFill>
                  <a:schemeClr val="tx1"/>
                </a:solidFill>
              </a:rPr>
              <a:t>(…)</a:t>
            </a:r>
          </a:p>
        </p:txBody>
      </p:sp>
      <p:cxnSp>
        <p:nvCxnSpPr>
          <p:cNvPr id="473" name="直接箭头连接符 472"/>
          <p:cNvCxnSpPr>
            <a:stCxn id="337" idx="1"/>
            <a:endCxn id="472" idx="3"/>
          </p:cNvCxnSpPr>
          <p:nvPr/>
        </p:nvCxnSpPr>
        <p:spPr>
          <a:xfrm rot="10800000" flipV="1">
            <a:off x="1714480" y="5000636"/>
            <a:ext cx="785818" cy="857256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接箭头连接符 488"/>
          <p:cNvCxnSpPr>
            <a:stCxn id="361" idx="2"/>
            <a:endCxn id="488" idx="0"/>
          </p:cNvCxnSpPr>
          <p:nvPr/>
        </p:nvCxnSpPr>
        <p:spPr>
          <a:xfrm rot="5400000">
            <a:off x="3679025" y="4000504"/>
            <a:ext cx="142876" cy="2428892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85800" y="2344739"/>
            <a:ext cx="7772400" cy="1155699"/>
          </a:xfrm>
        </p:spPr>
        <p:txBody>
          <a:bodyPr/>
          <a:lstStyle/>
          <a:p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Thank you!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4F3BB-0790-4DA6-AB02-07BFA7D010CC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HDFS</a:t>
            </a:r>
            <a:r>
              <a:rPr lang="zh-CN" altLang="en-US" dirty="0" smtClean="0"/>
              <a:t> </a:t>
            </a:r>
            <a:r>
              <a:rPr lang="en-US" altLang="zh-CN" dirty="0" smtClean="0"/>
              <a:t>principle and problem </a:t>
            </a:r>
            <a:endParaRPr lang="zh-CN" altLang="en-US" dirty="0"/>
          </a:p>
        </p:txBody>
      </p:sp>
      <p:sp>
        <p:nvSpPr>
          <p:cNvPr id="108" name="矩形 107"/>
          <p:cNvSpPr/>
          <p:nvPr/>
        </p:nvSpPr>
        <p:spPr>
          <a:xfrm>
            <a:off x="71438" y="1214422"/>
            <a:ext cx="9001156" cy="53578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142844" y="4000503"/>
            <a:ext cx="3286148" cy="35719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Namenode</a:t>
            </a:r>
          </a:p>
        </p:txBody>
      </p:sp>
      <p:sp>
        <p:nvSpPr>
          <p:cNvPr id="110" name="矩形 109"/>
          <p:cNvSpPr/>
          <p:nvPr/>
        </p:nvSpPr>
        <p:spPr>
          <a:xfrm>
            <a:off x="3857620" y="4000504"/>
            <a:ext cx="3286148" cy="35719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SecondaryNamenode</a:t>
            </a:r>
          </a:p>
        </p:txBody>
      </p:sp>
      <p:sp>
        <p:nvSpPr>
          <p:cNvPr id="112" name="矩形 111"/>
          <p:cNvSpPr/>
          <p:nvPr/>
        </p:nvSpPr>
        <p:spPr>
          <a:xfrm>
            <a:off x="571472" y="3357561"/>
            <a:ext cx="1143008" cy="35719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DFSClient</a:t>
            </a:r>
          </a:p>
        </p:txBody>
      </p:sp>
      <p:cxnSp>
        <p:nvCxnSpPr>
          <p:cNvPr id="115" name="直接箭头连接符 114"/>
          <p:cNvCxnSpPr>
            <a:stCxn id="112" idx="2"/>
            <a:endCxn id="109" idx="0"/>
          </p:cNvCxnSpPr>
          <p:nvPr/>
        </p:nvCxnSpPr>
        <p:spPr>
          <a:xfrm rot="16200000" flipH="1">
            <a:off x="1321571" y="3536156"/>
            <a:ext cx="285752" cy="64294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>
          <a:xfrm>
            <a:off x="142844" y="4643445"/>
            <a:ext cx="1000132" cy="35719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Datanode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38" name="直接箭头连接符 137"/>
          <p:cNvCxnSpPr>
            <a:stCxn id="109" idx="3"/>
            <a:endCxn id="110" idx="1"/>
          </p:cNvCxnSpPr>
          <p:nvPr/>
        </p:nvCxnSpPr>
        <p:spPr>
          <a:xfrm>
            <a:off x="3428992" y="4179098"/>
            <a:ext cx="428628" cy="1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 140"/>
          <p:cNvSpPr/>
          <p:nvPr/>
        </p:nvSpPr>
        <p:spPr>
          <a:xfrm>
            <a:off x="1285852" y="4643445"/>
            <a:ext cx="1000132" cy="35719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Datanode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2428860" y="4643446"/>
            <a:ext cx="1000132" cy="35719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Datanode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571472" y="2071678"/>
            <a:ext cx="1143008" cy="35719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Hive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571472" y="2714619"/>
            <a:ext cx="1143008" cy="35719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MapReduce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1785918" y="2071678"/>
            <a:ext cx="1143008" cy="35719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HBase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52" name="直接箭头连接符 151"/>
          <p:cNvCxnSpPr>
            <a:stCxn id="149" idx="2"/>
            <a:endCxn id="150" idx="0"/>
          </p:cNvCxnSpPr>
          <p:nvPr/>
        </p:nvCxnSpPr>
        <p:spPr>
          <a:xfrm rot="5400000">
            <a:off x="1000101" y="2571743"/>
            <a:ext cx="285751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>
            <a:stCxn id="150" idx="2"/>
            <a:endCxn id="112" idx="0"/>
          </p:cNvCxnSpPr>
          <p:nvPr/>
        </p:nvCxnSpPr>
        <p:spPr>
          <a:xfrm rot="5400000">
            <a:off x="1000100" y="3214685"/>
            <a:ext cx="285752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圆角矩形标注 289"/>
          <p:cNvSpPr/>
          <p:nvPr/>
        </p:nvSpPr>
        <p:spPr>
          <a:xfrm>
            <a:off x="3071802" y="2643182"/>
            <a:ext cx="5929354" cy="1000132"/>
          </a:xfrm>
          <a:prstGeom prst="wedgeRoundRectCallout">
            <a:avLst>
              <a:gd name="adj1" fmla="val -49174"/>
              <a:gd name="adj2" fmla="val 80863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b="1" dirty="0" smtClean="0">
                <a:solidFill>
                  <a:srgbClr val="0033CC"/>
                </a:solidFill>
                <a:latin typeface="+mn-ea"/>
              </a:rPr>
              <a:t>problem</a:t>
            </a:r>
            <a:r>
              <a:rPr lang="zh-CN" altLang="en-US" sz="1400" b="1" dirty="0" smtClean="0">
                <a:solidFill>
                  <a:srgbClr val="0033CC"/>
                </a:solidFill>
                <a:latin typeface="+mn-ea"/>
              </a:rPr>
              <a:t>：</a:t>
            </a:r>
            <a:endParaRPr lang="en-US" altLang="zh-CN" sz="1400" b="1" dirty="0" smtClean="0">
              <a:solidFill>
                <a:srgbClr val="0033CC"/>
              </a:solidFill>
              <a:latin typeface="+mn-ea"/>
            </a:endParaRPr>
          </a:p>
          <a:p>
            <a:r>
              <a:rPr lang="en-US" altLang="zh-CN" sz="1200" b="1" dirty="0" err="1" smtClean="0">
                <a:solidFill>
                  <a:srgbClr val="FF0000"/>
                </a:solidFill>
                <a:latin typeface="+mn-ea"/>
              </a:rPr>
              <a:t>SinglePoint</a:t>
            </a:r>
            <a:r>
              <a:rPr lang="en-US" altLang="zh-CN" sz="1200" dirty="0" smtClean="0">
                <a:solidFill>
                  <a:srgbClr val="FF0000"/>
                </a:solidFill>
                <a:latin typeface="+mn-ea"/>
              </a:rPr>
              <a:t>: failure/upgrade</a:t>
            </a:r>
            <a:r>
              <a:rPr lang="zh-CN" altLang="en-US" sz="12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+mn-ea"/>
              </a:rPr>
              <a:t>need to stop service</a:t>
            </a:r>
            <a:endParaRPr lang="en-US" altLang="zh-CN" sz="1200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200" b="1" dirty="0" err="1" smtClean="0">
                <a:solidFill>
                  <a:srgbClr val="FF0000"/>
                </a:solidFill>
                <a:latin typeface="+mn-ea"/>
              </a:rPr>
              <a:t>SerialWrite</a:t>
            </a:r>
            <a:r>
              <a:rPr lang="en-US" altLang="zh-CN" sz="1200" dirty="0" smtClean="0">
                <a:solidFill>
                  <a:srgbClr val="FF0000"/>
                </a:solidFill>
                <a:latin typeface="+mn-ea"/>
              </a:rPr>
              <a:t> : all </a:t>
            </a:r>
            <a:r>
              <a:rPr lang="en-US" altLang="zh-CN" sz="1200" dirty="0" smtClean="0">
                <a:solidFill>
                  <a:srgbClr val="FF0000"/>
                </a:solidFill>
                <a:latin typeface="+mn-ea"/>
              </a:rPr>
              <a:t>write operation is serial, block report</a:t>
            </a:r>
            <a:r>
              <a:rPr lang="zh-CN" altLang="en-US" sz="12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+mn-ea"/>
              </a:rPr>
              <a:t>need 0.4s</a:t>
            </a:r>
            <a:endParaRPr lang="en-US" altLang="zh-CN" sz="1200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200" b="1" dirty="0" err="1" smtClean="0">
                <a:solidFill>
                  <a:srgbClr val="FF0000"/>
                </a:solidFill>
                <a:latin typeface="+mn-ea"/>
              </a:rPr>
              <a:t>LongTimeRestart</a:t>
            </a:r>
            <a:r>
              <a:rPr lang="en-US" altLang="zh-CN" sz="1200" dirty="0" smtClean="0">
                <a:solidFill>
                  <a:srgbClr val="FF0000"/>
                </a:solidFill>
                <a:latin typeface="+mn-ea"/>
              </a:rPr>
              <a:t>: </a:t>
            </a:r>
            <a:r>
              <a:rPr lang="en-US" altLang="zh-CN" sz="1200" dirty="0" smtClean="0">
                <a:solidFill>
                  <a:srgbClr val="FF0000"/>
                </a:solidFill>
                <a:latin typeface="+mn-ea"/>
              </a:rPr>
              <a:t>load </a:t>
            </a:r>
            <a:r>
              <a:rPr lang="en-US" altLang="zh-CN" sz="1200" dirty="0" err="1" smtClean="0">
                <a:solidFill>
                  <a:srgbClr val="FF0000"/>
                </a:solidFill>
                <a:latin typeface="+mn-ea"/>
              </a:rPr>
              <a:t>fsImage</a:t>
            </a:r>
            <a:r>
              <a:rPr lang="en-US" altLang="zh-CN" sz="1200" dirty="0" smtClean="0">
                <a:solidFill>
                  <a:srgbClr val="FF0000"/>
                </a:solidFill>
                <a:latin typeface="+mn-ea"/>
              </a:rPr>
              <a:t>/</a:t>
            </a:r>
            <a:r>
              <a:rPr lang="en-US" altLang="zh-CN" sz="1200" dirty="0" err="1" smtClean="0">
                <a:solidFill>
                  <a:srgbClr val="FF0000"/>
                </a:solidFill>
                <a:latin typeface="+mn-ea"/>
              </a:rPr>
              <a:t>BlockMap</a:t>
            </a:r>
            <a:r>
              <a:rPr lang="en-US" altLang="zh-CN" sz="1200" dirty="0" smtClean="0">
                <a:solidFill>
                  <a:srgbClr val="FF0000"/>
                </a:solidFill>
                <a:latin typeface="+mn-ea"/>
              </a:rPr>
              <a:t> consumes long time</a:t>
            </a:r>
            <a:r>
              <a:rPr lang="en-US" altLang="zh-CN" sz="1200" dirty="0" smtClean="0">
                <a:solidFill>
                  <a:srgbClr val="FF0000"/>
                </a:solidFill>
                <a:latin typeface="+mn-ea"/>
              </a:rPr>
              <a:t>, now is 1 hours</a:t>
            </a:r>
            <a:endParaRPr lang="en-US" altLang="zh-CN" sz="1200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200" b="1" dirty="0" err="1" smtClean="0">
                <a:solidFill>
                  <a:srgbClr val="FF0000"/>
                </a:solidFill>
                <a:latin typeface="+mn-ea"/>
              </a:rPr>
              <a:t>BigMemory</a:t>
            </a:r>
            <a:r>
              <a:rPr lang="en-US" altLang="zh-CN" sz="1200" b="1" dirty="0" err="1" smtClean="0">
                <a:solidFill>
                  <a:srgbClr val="FF0000"/>
                </a:solidFill>
                <a:latin typeface="+mn-ea"/>
              </a:rPr>
              <a:t>GC</a:t>
            </a:r>
            <a:r>
              <a:rPr lang="zh-CN" altLang="en-US" sz="1200" dirty="0" smtClean="0">
                <a:solidFill>
                  <a:srgbClr val="FF0000"/>
                </a:solidFill>
                <a:latin typeface="+mn-ea"/>
              </a:rPr>
              <a:t>：</a:t>
            </a:r>
            <a:r>
              <a:rPr lang="en-US" altLang="zh-CN" sz="1200" dirty="0" smtClean="0">
                <a:solidFill>
                  <a:srgbClr val="FF0000"/>
                </a:solidFill>
                <a:latin typeface="+mn-ea"/>
              </a:rPr>
              <a:t>memory is big</a:t>
            </a:r>
            <a:r>
              <a:rPr lang="en-US" altLang="zh-CN" sz="1200" dirty="0" smtClean="0">
                <a:solidFill>
                  <a:srgbClr val="FF0000"/>
                </a:solidFill>
                <a:latin typeface="+mn-ea"/>
              </a:rPr>
              <a:t>, now is 192G</a:t>
            </a:r>
            <a:r>
              <a:rPr lang="zh-CN" altLang="en-US" sz="1200" dirty="0" smtClean="0">
                <a:solidFill>
                  <a:srgbClr val="FF0000"/>
                </a:solidFill>
                <a:latin typeface="+mn-ea"/>
              </a:rPr>
              <a:t>，</a:t>
            </a:r>
            <a:r>
              <a:rPr lang="en-US" altLang="zh-CN" sz="1200" dirty="0" smtClean="0">
                <a:solidFill>
                  <a:srgbClr val="FF0000"/>
                </a:solidFill>
                <a:latin typeface="+mn-ea"/>
              </a:rPr>
              <a:t>RT is unstable when </a:t>
            </a:r>
            <a:r>
              <a:rPr lang="en-US" altLang="zh-CN" sz="1200" dirty="0" err="1" smtClean="0">
                <a:solidFill>
                  <a:srgbClr val="FF0000"/>
                </a:solidFill>
                <a:latin typeface="+mn-ea"/>
              </a:rPr>
              <a:t>gc</a:t>
            </a:r>
            <a:endParaRPr lang="en-US" altLang="zh-CN" sz="120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1785918" y="3357561"/>
            <a:ext cx="1143008" cy="35719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DFSClient</a:t>
            </a:r>
          </a:p>
        </p:txBody>
      </p:sp>
      <p:cxnSp>
        <p:nvCxnSpPr>
          <p:cNvPr id="166" name="直接箭头连接符 165"/>
          <p:cNvCxnSpPr>
            <a:stCxn id="151" idx="2"/>
            <a:endCxn id="165" idx="0"/>
          </p:cNvCxnSpPr>
          <p:nvPr/>
        </p:nvCxnSpPr>
        <p:spPr>
          <a:xfrm rot="5400000">
            <a:off x="1893076" y="2893214"/>
            <a:ext cx="928693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/>
          <p:cNvCxnSpPr>
            <a:stCxn id="165" idx="2"/>
            <a:endCxn id="109" idx="0"/>
          </p:cNvCxnSpPr>
          <p:nvPr/>
        </p:nvCxnSpPr>
        <p:spPr>
          <a:xfrm rot="5400000">
            <a:off x="1928794" y="3571875"/>
            <a:ext cx="285752" cy="5715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109" idx="2"/>
            <a:endCxn id="127" idx="0"/>
          </p:cNvCxnSpPr>
          <p:nvPr/>
        </p:nvCxnSpPr>
        <p:spPr>
          <a:xfrm rot="5400000">
            <a:off x="1071538" y="3929065"/>
            <a:ext cx="285752" cy="1143008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109" idx="2"/>
            <a:endCxn id="141" idx="0"/>
          </p:cNvCxnSpPr>
          <p:nvPr/>
        </p:nvCxnSpPr>
        <p:spPr>
          <a:xfrm rot="5400000">
            <a:off x="1643042" y="4500569"/>
            <a:ext cx="285752" cy="1588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>
            <a:stCxn id="109" idx="2"/>
            <a:endCxn id="146" idx="0"/>
          </p:cNvCxnSpPr>
          <p:nvPr/>
        </p:nvCxnSpPr>
        <p:spPr>
          <a:xfrm rot="16200000" flipH="1">
            <a:off x="2214546" y="3929065"/>
            <a:ext cx="285753" cy="1143008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圆角矩形标注 207"/>
          <p:cNvSpPr/>
          <p:nvPr/>
        </p:nvSpPr>
        <p:spPr>
          <a:xfrm>
            <a:off x="2571736" y="5286388"/>
            <a:ext cx="6429420" cy="1143008"/>
          </a:xfrm>
          <a:prstGeom prst="wedgeRoundRectCallout">
            <a:avLst>
              <a:gd name="adj1" fmla="val -36094"/>
              <a:gd name="adj2" fmla="val -125120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b="1" dirty="0" smtClean="0">
                <a:solidFill>
                  <a:srgbClr val="0033CC"/>
                </a:solidFill>
                <a:latin typeface="+mn-ea"/>
              </a:rPr>
              <a:t>ADFS</a:t>
            </a:r>
            <a:r>
              <a:rPr lang="zh-CN" altLang="en-US" sz="1400" b="1" dirty="0" smtClean="0">
                <a:solidFill>
                  <a:srgbClr val="0033CC"/>
                </a:solidFill>
                <a:latin typeface="+mn-ea"/>
              </a:rPr>
              <a:t> </a:t>
            </a:r>
            <a:r>
              <a:rPr lang="en-US" altLang="zh-CN" sz="1400" b="1" dirty="0" smtClean="0">
                <a:solidFill>
                  <a:srgbClr val="0033CC"/>
                </a:solidFill>
                <a:latin typeface="+mn-ea"/>
              </a:rPr>
              <a:t>modifies </a:t>
            </a:r>
            <a:r>
              <a:rPr lang="en-US" altLang="zh-CN" sz="1400" b="1" dirty="0" err="1" smtClean="0">
                <a:solidFill>
                  <a:srgbClr val="0033CC"/>
                </a:solidFill>
                <a:latin typeface="+mn-ea"/>
              </a:rPr>
              <a:t>namenode</a:t>
            </a:r>
            <a:r>
              <a:rPr lang="en-US" altLang="zh-CN" sz="1400" b="1" dirty="0" smtClean="0">
                <a:solidFill>
                  <a:srgbClr val="0033CC"/>
                </a:solidFill>
                <a:latin typeface="+mn-ea"/>
              </a:rPr>
              <a:t> of HDFS</a:t>
            </a:r>
            <a:r>
              <a:rPr lang="zh-CN" altLang="en-US" sz="1400" b="1" dirty="0" smtClean="0">
                <a:solidFill>
                  <a:srgbClr val="0033CC"/>
                </a:solidFill>
                <a:latin typeface="+mn-ea"/>
              </a:rPr>
              <a:t>，</a:t>
            </a:r>
            <a:r>
              <a:rPr lang="en-US" altLang="zh-CN" sz="1400" b="1" dirty="0" smtClean="0">
                <a:solidFill>
                  <a:srgbClr val="0033CC"/>
                </a:solidFill>
                <a:latin typeface="+mn-ea"/>
              </a:rPr>
              <a:t>aims </a:t>
            </a:r>
            <a:r>
              <a:rPr lang="en-US" altLang="zh-CN" sz="1400" b="1" dirty="0" err="1" smtClean="0">
                <a:solidFill>
                  <a:srgbClr val="0033CC"/>
                </a:solidFill>
                <a:latin typeface="+mn-ea"/>
              </a:rPr>
              <a:t>folowwing</a:t>
            </a:r>
            <a:r>
              <a:rPr lang="en-US" altLang="zh-CN" sz="1400" b="1" dirty="0" smtClean="0">
                <a:solidFill>
                  <a:srgbClr val="0033CC"/>
                </a:solidFill>
                <a:latin typeface="+mn-ea"/>
              </a:rPr>
              <a:t> goals</a:t>
            </a:r>
            <a:r>
              <a:rPr lang="zh-CN" altLang="en-US" sz="1400" b="1" dirty="0" smtClean="0">
                <a:solidFill>
                  <a:srgbClr val="0033CC"/>
                </a:solidFill>
                <a:latin typeface="+mn-ea"/>
              </a:rPr>
              <a:t>：</a:t>
            </a:r>
            <a:endParaRPr lang="en-US" altLang="zh-CN" sz="1400" b="1" dirty="0" smtClean="0">
              <a:solidFill>
                <a:srgbClr val="0033CC"/>
              </a:solidFill>
              <a:latin typeface="+mn-ea"/>
            </a:endParaRPr>
          </a:p>
          <a:p>
            <a:r>
              <a:rPr lang="en-US" altLang="zh-CN" sz="1200" b="1" dirty="0" err="1" smtClean="0">
                <a:solidFill>
                  <a:srgbClr val="FF0000"/>
                </a:solidFill>
                <a:latin typeface="+mn-ea"/>
              </a:rPr>
              <a:t>SinglePoint</a:t>
            </a:r>
            <a:r>
              <a:rPr lang="en-US" altLang="zh-CN" sz="1200" b="1" dirty="0" smtClean="0">
                <a:solidFill>
                  <a:srgbClr val="FF0000"/>
                </a:solidFill>
                <a:latin typeface="+mn-ea"/>
              </a:rPr>
              <a:t>: </a:t>
            </a:r>
            <a:r>
              <a:rPr lang="en-US" altLang="zh-CN" sz="1200" dirty="0" smtClean="0">
                <a:solidFill>
                  <a:srgbClr val="FF0000"/>
                </a:solidFill>
                <a:latin typeface="+mn-ea"/>
              </a:rPr>
              <a:t>1 Master/1 Slave</a:t>
            </a:r>
            <a:r>
              <a:rPr lang="en-US" altLang="zh-CN" sz="1200" dirty="0" smtClean="0">
                <a:solidFill>
                  <a:srgbClr val="FF0000"/>
                </a:solidFill>
                <a:latin typeface="+mn-ea"/>
              </a:rPr>
              <a:t>, slave provides service when master fails/upgrades</a:t>
            </a:r>
            <a:endParaRPr lang="en-US" altLang="zh-CN" sz="1200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200" b="1" dirty="0" err="1" smtClean="0">
                <a:solidFill>
                  <a:srgbClr val="FF0000"/>
                </a:solidFill>
                <a:latin typeface="+mn-ea"/>
              </a:rPr>
              <a:t>SerialWrite</a:t>
            </a:r>
            <a:r>
              <a:rPr lang="en-US" altLang="zh-CN" sz="1200" dirty="0" smtClean="0">
                <a:solidFill>
                  <a:srgbClr val="FF0000"/>
                </a:solidFill>
                <a:latin typeface="+mn-ea"/>
              </a:rPr>
              <a:t>: </a:t>
            </a:r>
            <a:r>
              <a:rPr lang="en-US" altLang="zh-CN" sz="1200" dirty="0" smtClean="0">
                <a:solidFill>
                  <a:srgbClr val="FF0000"/>
                </a:solidFill>
                <a:latin typeface="+mn-ea"/>
              </a:rPr>
              <a:t>file level lock, concurrent write requests is supported</a:t>
            </a:r>
            <a:endParaRPr lang="en-US" altLang="zh-CN" sz="1200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200" b="1" dirty="0" err="1" smtClean="0">
                <a:solidFill>
                  <a:srgbClr val="FF0000"/>
                </a:solidFill>
                <a:latin typeface="+mn-ea"/>
              </a:rPr>
              <a:t>LongTimeRestart</a:t>
            </a:r>
            <a:r>
              <a:rPr lang="en-US" altLang="zh-CN" sz="1200" b="1" dirty="0" smtClean="0">
                <a:solidFill>
                  <a:srgbClr val="FF0000"/>
                </a:solidFill>
                <a:latin typeface="+mn-ea"/>
              </a:rPr>
              <a:t>: </a:t>
            </a:r>
            <a:r>
              <a:rPr lang="en-US" altLang="zh-CN" sz="1200" dirty="0" err="1" smtClean="0">
                <a:solidFill>
                  <a:srgbClr val="FF0000"/>
                </a:solidFill>
                <a:latin typeface="+mn-ea"/>
              </a:rPr>
              <a:t>BlockMap</a:t>
            </a:r>
            <a:r>
              <a:rPr lang="en-US" altLang="zh-CN" sz="1200" dirty="0" smtClean="0">
                <a:solidFill>
                  <a:srgbClr val="FF0000"/>
                </a:solidFill>
                <a:latin typeface="+mn-ea"/>
              </a:rPr>
              <a:t> is stored, restart takes less than 5 minutes </a:t>
            </a:r>
            <a:endParaRPr lang="en-US" altLang="zh-CN" sz="1200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200" b="1" dirty="0" err="1" smtClean="0">
                <a:solidFill>
                  <a:srgbClr val="FF0000"/>
                </a:solidFill>
                <a:latin typeface="+mn-ea"/>
              </a:rPr>
              <a:t>BigMemoryGC</a:t>
            </a:r>
            <a:r>
              <a:rPr lang="en-US" altLang="zh-CN" sz="12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1200" dirty="0" smtClean="0">
                <a:solidFill>
                  <a:srgbClr val="FF0000"/>
                </a:solidFill>
                <a:latin typeface="+mn-ea"/>
              </a:rPr>
              <a:t>：</a:t>
            </a:r>
            <a:r>
              <a:rPr lang="en-US" altLang="zh-CN" sz="1200" dirty="0" smtClean="0">
                <a:solidFill>
                  <a:srgbClr val="FF0000"/>
                </a:solidFill>
                <a:latin typeface="+mn-ea"/>
              </a:rPr>
              <a:t>meta is managed</a:t>
            </a:r>
            <a:r>
              <a:rPr lang="en-US" altLang="zh-CN" sz="1200" dirty="0" smtClean="0">
                <a:solidFill>
                  <a:srgbClr val="FF0000"/>
                </a:solidFill>
                <a:latin typeface="+mn-ea"/>
              </a:rPr>
              <a:t> by </a:t>
            </a:r>
            <a:r>
              <a:rPr lang="en-US" altLang="zh-CN" sz="1200" dirty="0" err="1" smtClean="0">
                <a:solidFill>
                  <a:srgbClr val="FF0000"/>
                </a:solidFill>
                <a:latin typeface="+mn-ea"/>
              </a:rPr>
              <a:t>mysql</a:t>
            </a:r>
            <a:r>
              <a:rPr lang="zh-CN" altLang="en-US" sz="12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+mn-ea"/>
              </a:rPr>
              <a:t>server</a:t>
            </a:r>
            <a:r>
              <a:rPr lang="zh-CN" altLang="en-US" sz="1200" dirty="0" smtClean="0">
                <a:solidFill>
                  <a:srgbClr val="FF0000"/>
                </a:solidFill>
                <a:latin typeface="+mn-ea"/>
              </a:rPr>
              <a:t>，</a:t>
            </a:r>
            <a:r>
              <a:rPr lang="en-US" altLang="zh-CN" sz="1200" dirty="0" smtClean="0">
                <a:solidFill>
                  <a:srgbClr val="FF0000"/>
                </a:solidFill>
                <a:latin typeface="+mn-ea"/>
              </a:rPr>
              <a:t>java </a:t>
            </a:r>
            <a:r>
              <a:rPr lang="en-US" altLang="zh-CN" sz="1200" dirty="0" err="1" smtClean="0">
                <a:solidFill>
                  <a:srgbClr val="FF0000"/>
                </a:solidFill>
                <a:latin typeface="+mn-ea"/>
              </a:rPr>
              <a:t>gc</a:t>
            </a:r>
            <a:r>
              <a:rPr lang="en-US" altLang="zh-CN" sz="1200" dirty="0" smtClean="0">
                <a:solidFill>
                  <a:srgbClr val="FF0000"/>
                </a:solidFill>
                <a:latin typeface="+mn-ea"/>
              </a:rPr>
              <a:t> takes less</a:t>
            </a:r>
            <a:endParaRPr lang="en-US" altLang="zh-CN" sz="120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26" name="矩形 225"/>
          <p:cNvSpPr/>
          <p:nvPr/>
        </p:nvSpPr>
        <p:spPr>
          <a:xfrm>
            <a:off x="142844" y="1428736"/>
            <a:ext cx="500066" cy="3571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app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227" name="矩形 226"/>
          <p:cNvSpPr/>
          <p:nvPr/>
        </p:nvSpPr>
        <p:spPr>
          <a:xfrm>
            <a:off x="785786" y="1428736"/>
            <a:ext cx="500066" cy="3571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app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229" name="矩形 228"/>
          <p:cNvSpPr/>
          <p:nvPr/>
        </p:nvSpPr>
        <p:spPr>
          <a:xfrm>
            <a:off x="1428728" y="1428736"/>
            <a:ext cx="500066" cy="3571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app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230" name="矩形 229"/>
          <p:cNvSpPr/>
          <p:nvPr/>
        </p:nvSpPr>
        <p:spPr>
          <a:xfrm>
            <a:off x="2071670" y="1428736"/>
            <a:ext cx="500066" cy="3571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app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231" name="矩形 230"/>
          <p:cNvSpPr/>
          <p:nvPr/>
        </p:nvSpPr>
        <p:spPr>
          <a:xfrm>
            <a:off x="2714612" y="1428736"/>
            <a:ext cx="500066" cy="3571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app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232" name="矩形 231"/>
          <p:cNvSpPr/>
          <p:nvPr/>
        </p:nvSpPr>
        <p:spPr>
          <a:xfrm>
            <a:off x="3357554" y="1428736"/>
            <a:ext cx="500066" cy="3571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app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33" name="直接箭头连接符 232"/>
          <p:cNvCxnSpPr>
            <a:stCxn id="226" idx="2"/>
            <a:endCxn id="149" idx="0"/>
          </p:cNvCxnSpPr>
          <p:nvPr/>
        </p:nvCxnSpPr>
        <p:spPr>
          <a:xfrm rot="16200000" flipH="1">
            <a:off x="625050" y="1553752"/>
            <a:ext cx="285752" cy="75009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箭头连接符 235"/>
          <p:cNvCxnSpPr>
            <a:stCxn id="227" idx="2"/>
            <a:endCxn id="149" idx="0"/>
          </p:cNvCxnSpPr>
          <p:nvPr/>
        </p:nvCxnSpPr>
        <p:spPr>
          <a:xfrm rot="16200000" flipH="1">
            <a:off x="946521" y="1875223"/>
            <a:ext cx="285752" cy="10715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箭头连接符 239"/>
          <p:cNvCxnSpPr>
            <a:stCxn id="229" idx="2"/>
            <a:endCxn id="149" idx="0"/>
          </p:cNvCxnSpPr>
          <p:nvPr/>
        </p:nvCxnSpPr>
        <p:spPr>
          <a:xfrm rot="5400000">
            <a:off x="1267993" y="1660910"/>
            <a:ext cx="285752" cy="53578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243"/>
          <p:cNvCxnSpPr>
            <a:stCxn id="230" idx="2"/>
            <a:endCxn id="151" idx="0"/>
          </p:cNvCxnSpPr>
          <p:nvPr/>
        </p:nvCxnSpPr>
        <p:spPr>
          <a:xfrm rot="16200000" flipH="1">
            <a:off x="2196686" y="1910942"/>
            <a:ext cx="285752" cy="3571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/>
          <p:cNvCxnSpPr>
            <a:stCxn id="231" idx="2"/>
            <a:endCxn id="151" idx="0"/>
          </p:cNvCxnSpPr>
          <p:nvPr/>
        </p:nvCxnSpPr>
        <p:spPr>
          <a:xfrm rot="5400000">
            <a:off x="2518158" y="1625191"/>
            <a:ext cx="285752" cy="60722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箭头连接符 249"/>
          <p:cNvCxnSpPr>
            <a:stCxn id="232" idx="2"/>
            <a:endCxn id="151" idx="0"/>
          </p:cNvCxnSpPr>
          <p:nvPr/>
        </p:nvCxnSpPr>
        <p:spPr>
          <a:xfrm rot="5400000">
            <a:off x="2839629" y="1303720"/>
            <a:ext cx="285752" cy="125016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矩形 217"/>
          <p:cNvSpPr/>
          <p:nvPr/>
        </p:nvSpPr>
        <p:spPr>
          <a:xfrm>
            <a:off x="357158" y="1142984"/>
            <a:ext cx="3929090" cy="221457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28596" y="1785926"/>
            <a:ext cx="1000132" cy="35719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Namenode</a:t>
            </a:r>
          </a:p>
        </p:txBody>
      </p:sp>
      <p:sp>
        <p:nvSpPr>
          <p:cNvPr id="325" name="矩形 324"/>
          <p:cNvSpPr/>
          <p:nvPr/>
        </p:nvSpPr>
        <p:spPr>
          <a:xfrm>
            <a:off x="3214678" y="1785926"/>
            <a:ext cx="1000132" cy="35719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Namenode</a:t>
            </a: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ADFS</a:t>
            </a:r>
            <a:r>
              <a:rPr lang="zh-CN" altLang="en-US" dirty="0" smtClean="0"/>
              <a:t> </a:t>
            </a:r>
            <a:r>
              <a:rPr lang="en-US" altLang="zh-CN" dirty="0" smtClean="0"/>
              <a:t>current status and work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1000100" y="2357430"/>
            <a:ext cx="1214446" cy="35719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StateManager</a:t>
            </a:r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72" name="矩形 171"/>
          <p:cNvSpPr/>
          <p:nvPr/>
        </p:nvSpPr>
        <p:spPr>
          <a:xfrm>
            <a:off x="428596" y="1214422"/>
            <a:ext cx="3786214" cy="35719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DFSClient</a:t>
            </a:r>
          </a:p>
        </p:txBody>
      </p:sp>
      <p:sp>
        <p:nvSpPr>
          <p:cNvPr id="52" name="矩形 51"/>
          <p:cNvSpPr/>
          <p:nvPr/>
        </p:nvSpPr>
        <p:spPr>
          <a:xfrm>
            <a:off x="1500166" y="2928934"/>
            <a:ext cx="714380" cy="35719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Innodb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43" name="直接箭头连接符 242"/>
          <p:cNvCxnSpPr>
            <a:stCxn id="32" idx="2"/>
            <a:endCxn id="521" idx="0"/>
          </p:cNvCxnSpPr>
          <p:nvPr/>
        </p:nvCxnSpPr>
        <p:spPr>
          <a:xfrm rot="5400000">
            <a:off x="535753" y="2536025"/>
            <a:ext cx="785818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/>
          <p:cNvCxnSpPr>
            <a:stCxn id="172" idx="2"/>
            <a:endCxn id="32" idx="0"/>
          </p:cNvCxnSpPr>
          <p:nvPr/>
        </p:nvCxnSpPr>
        <p:spPr>
          <a:xfrm rot="5400000">
            <a:off x="1518026" y="982249"/>
            <a:ext cx="214314" cy="139304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箭头连接符 321"/>
          <p:cNvCxnSpPr>
            <a:stCxn id="33" idx="2"/>
            <a:endCxn id="52" idx="0"/>
          </p:cNvCxnSpPr>
          <p:nvPr/>
        </p:nvCxnSpPr>
        <p:spPr>
          <a:xfrm rot="16200000" flipH="1">
            <a:off x="1625182" y="2696760"/>
            <a:ext cx="214314" cy="25003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325" idx="2"/>
            <a:endCxn id="33" idx="0"/>
          </p:cNvCxnSpPr>
          <p:nvPr/>
        </p:nvCxnSpPr>
        <p:spPr>
          <a:xfrm rot="5400000">
            <a:off x="2553877" y="1196563"/>
            <a:ext cx="214314" cy="2107421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接箭头连接符 344"/>
          <p:cNvCxnSpPr>
            <a:stCxn id="325" idx="2"/>
            <a:endCxn id="524" idx="0"/>
          </p:cNvCxnSpPr>
          <p:nvPr/>
        </p:nvCxnSpPr>
        <p:spPr>
          <a:xfrm rot="5400000">
            <a:off x="3321835" y="2536025"/>
            <a:ext cx="785818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矩形 350"/>
          <p:cNvSpPr/>
          <p:nvPr/>
        </p:nvSpPr>
        <p:spPr>
          <a:xfrm>
            <a:off x="2428860" y="2928934"/>
            <a:ext cx="714380" cy="35719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Innodb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78" name="直接箭头连接符 377"/>
          <p:cNvCxnSpPr>
            <a:stCxn id="33" idx="2"/>
            <a:endCxn id="521" idx="0"/>
          </p:cNvCxnSpPr>
          <p:nvPr/>
        </p:nvCxnSpPr>
        <p:spPr>
          <a:xfrm rot="5400000">
            <a:off x="1160836" y="2482447"/>
            <a:ext cx="214314" cy="678661"/>
          </a:xfrm>
          <a:prstGeom prst="straightConnector1">
            <a:avLst/>
          </a:prstGeom>
          <a:ln w="25400">
            <a:solidFill>
              <a:srgbClr val="FFFF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接箭头连接符 383"/>
          <p:cNvCxnSpPr>
            <a:stCxn id="124" idx="2"/>
            <a:endCxn id="524" idx="0"/>
          </p:cNvCxnSpPr>
          <p:nvPr/>
        </p:nvCxnSpPr>
        <p:spPr>
          <a:xfrm rot="16200000" flipH="1">
            <a:off x="3268256" y="2482446"/>
            <a:ext cx="214314" cy="678661"/>
          </a:xfrm>
          <a:prstGeom prst="straightConnector1">
            <a:avLst/>
          </a:prstGeom>
          <a:ln w="25400">
            <a:solidFill>
              <a:srgbClr val="FFFF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矩形 423"/>
          <p:cNvSpPr/>
          <p:nvPr/>
        </p:nvSpPr>
        <p:spPr>
          <a:xfrm>
            <a:off x="3714744" y="2071678"/>
            <a:ext cx="71438" cy="71438"/>
          </a:xfrm>
          <a:prstGeom prst="rect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rgbClr val="FF0000"/>
                </a:solidFill>
              </a:rPr>
              <a:t>1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cxnSp>
        <p:nvCxnSpPr>
          <p:cNvPr id="41" name="直接箭头连接符 40"/>
          <p:cNvCxnSpPr>
            <a:stCxn id="32" idx="2"/>
            <a:endCxn id="33" idx="0"/>
          </p:cNvCxnSpPr>
          <p:nvPr/>
        </p:nvCxnSpPr>
        <p:spPr>
          <a:xfrm rot="16200000" flipH="1">
            <a:off x="1160835" y="1910942"/>
            <a:ext cx="214314" cy="67866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接箭头连接符 449"/>
          <p:cNvCxnSpPr>
            <a:stCxn id="172" idx="2"/>
            <a:endCxn id="325" idx="0"/>
          </p:cNvCxnSpPr>
          <p:nvPr/>
        </p:nvCxnSpPr>
        <p:spPr>
          <a:xfrm rot="16200000" flipH="1">
            <a:off x="2911066" y="982248"/>
            <a:ext cx="214314" cy="1393041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接箭头连接符 355"/>
          <p:cNvCxnSpPr>
            <a:stCxn id="33" idx="3"/>
            <a:endCxn id="124" idx="1"/>
          </p:cNvCxnSpPr>
          <p:nvPr/>
        </p:nvCxnSpPr>
        <p:spPr>
          <a:xfrm>
            <a:off x="2214546" y="2536025"/>
            <a:ext cx="214314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1" name="矩形 520"/>
          <p:cNvSpPr/>
          <p:nvPr/>
        </p:nvSpPr>
        <p:spPr>
          <a:xfrm>
            <a:off x="428596" y="2928934"/>
            <a:ext cx="1000132" cy="35719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Zookeeper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24" name="矩形 523"/>
          <p:cNvSpPr/>
          <p:nvPr/>
        </p:nvSpPr>
        <p:spPr>
          <a:xfrm>
            <a:off x="3214678" y="2928934"/>
            <a:ext cx="1000132" cy="35719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Zookeeper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71" name="矩形 570"/>
          <p:cNvSpPr/>
          <p:nvPr/>
        </p:nvSpPr>
        <p:spPr>
          <a:xfrm>
            <a:off x="785786" y="2857496"/>
            <a:ext cx="71438" cy="71438"/>
          </a:xfrm>
          <a:prstGeom prst="rect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rgbClr val="FF0000"/>
                </a:solidFill>
              </a:rPr>
              <a:t>N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572" name="矩形 571"/>
          <p:cNvSpPr/>
          <p:nvPr/>
        </p:nvSpPr>
        <p:spPr>
          <a:xfrm>
            <a:off x="928662" y="2071678"/>
            <a:ext cx="71438" cy="71438"/>
          </a:xfrm>
          <a:prstGeom prst="rect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rgbClr val="FF0000"/>
                </a:solidFill>
              </a:rPr>
              <a:t>1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573" name="矩形 572"/>
          <p:cNvSpPr/>
          <p:nvPr/>
        </p:nvSpPr>
        <p:spPr>
          <a:xfrm>
            <a:off x="1571604" y="2214554"/>
            <a:ext cx="71438" cy="71438"/>
          </a:xfrm>
          <a:prstGeom prst="rect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rgbClr val="FF0000"/>
                </a:solidFill>
              </a:rPr>
              <a:t>N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578" name="圆角矩形 577"/>
          <p:cNvSpPr/>
          <p:nvPr/>
        </p:nvSpPr>
        <p:spPr>
          <a:xfrm>
            <a:off x="357158" y="4714884"/>
            <a:ext cx="928694" cy="1143008"/>
          </a:xfrm>
          <a:prstGeom prst="roundRect">
            <a:avLst/>
          </a:prstGeom>
          <a:blipFill>
            <a:blip r:embed="rId3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rgbClr val="FF0000"/>
                </a:solidFill>
              </a:rPr>
              <a:t>RPC=1+3n</a:t>
            </a:r>
          </a:p>
          <a:p>
            <a:pPr algn="ctr"/>
            <a:r>
              <a:rPr lang="en-US" altLang="zh-CN" sz="1100" dirty="0" smtClean="0">
                <a:solidFill>
                  <a:srgbClr val="FF0000"/>
                </a:solidFill>
              </a:rPr>
              <a:t>n=01</a:t>
            </a:r>
            <a:r>
              <a:rPr lang="en-US" altLang="zh-CN" sz="1100" dirty="0" smtClean="0">
                <a:solidFill>
                  <a:srgbClr val="FF0000"/>
                </a:solidFill>
                <a:sym typeface="Wingdings" pitchFamily="2" charset="2"/>
              </a:rPr>
              <a:t>04</a:t>
            </a:r>
          </a:p>
          <a:p>
            <a:pPr algn="ctr"/>
            <a:r>
              <a:rPr lang="en-US" altLang="zh-CN" sz="1100" dirty="0" smtClean="0">
                <a:solidFill>
                  <a:srgbClr val="FF0000"/>
                </a:solidFill>
                <a:sym typeface="Wingdings" pitchFamily="2" charset="2"/>
              </a:rPr>
              <a:t>n=0207</a:t>
            </a:r>
          </a:p>
          <a:p>
            <a:pPr algn="ctr"/>
            <a:r>
              <a:rPr lang="en-US" altLang="zh-CN" sz="1100" dirty="0" smtClean="0">
                <a:solidFill>
                  <a:srgbClr val="FF0000"/>
                </a:solidFill>
                <a:sym typeface="Wingdings" pitchFamily="2" charset="2"/>
              </a:rPr>
              <a:t>n=0516</a:t>
            </a:r>
          </a:p>
          <a:p>
            <a:pPr algn="ctr"/>
            <a:r>
              <a:rPr lang="en-US" altLang="zh-CN" sz="1100" dirty="0" smtClean="0">
                <a:solidFill>
                  <a:srgbClr val="FF0000"/>
                </a:solidFill>
                <a:sym typeface="Wingdings" pitchFamily="2" charset="2"/>
              </a:rPr>
              <a:t>n=1031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428860" y="2357430"/>
            <a:ext cx="1214446" cy="35719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StateManager</a:t>
            </a:r>
            <a:endParaRPr lang="zh-CN" alt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155" name="直接箭头连接符 154"/>
          <p:cNvCxnSpPr>
            <a:stCxn id="124" idx="2"/>
            <a:endCxn id="351" idx="0"/>
          </p:cNvCxnSpPr>
          <p:nvPr/>
        </p:nvCxnSpPr>
        <p:spPr>
          <a:xfrm rot="5400000">
            <a:off x="2803910" y="2696761"/>
            <a:ext cx="214314" cy="25003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矩形 439"/>
          <p:cNvSpPr/>
          <p:nvPr/>
        </p:nvSpPr>
        <p:spPr>
          <a:xfrm>
            <a:off x="3786182" y="2857496"/>
            <a:ext cx="71438" cy="71438"/>
          </a:xfrm>
          <a:prstGeom prst="rect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rgbClr val="FF0000"/>
                </a:solidFill>
              </a:rPr>
              <a:t>N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254" name="矩形 253"/>
          <p:cNvSpPr/>
          <p:nvPr/>
        </p:nvSpPr>
        <p:spPr>
          <a:xfrm>
            <a:off x="4857752" y="1142984"/>
            <a:ext cx="3929090" cy="221457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55" name="矩形 254"/>
          <p:cNvSpPr/>
          <p:nvPr/>
        </p:nvSpPr>
        <p:spPr>
          <a:xfrm>
            <a:off x="4929190" y="1785926"/>
            <a:ext cx="1000132" cy="35719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Namenode</a:t>
            </a:r>
          </a:p>
        </p:txBody>
      </p:sp>
      <p:sp>
        <p:nvSpPr>
          <p:cNvPr id="256" name="矩形 255"/>
          <p:cNvSpPr/>
          <p:nvPr/>
        </p:nvSpPr>
        <p:spPr>
          <a:xfrm>
            <a:off x="7715272" y="1785926"/>
            <a:ext cx="1000132" cy="35719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Namenode</a:t>
            </a:r>
          </a:p>
        </p:txBody>
      </p:sp>
      <p:sp>
        <p:nvSpPr>
          <p:cNvPr id="257" name="矩形 256"/>
          <p:cNvSpPr/>
          <p:nvPr/>
        </p:nvSpPr>
        <p:spPr>
          <a:xfrm>
            <a:off x="5500694" y="2357430"/>
            <a:ext cx="1214446" cy="35719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StateManager</a:t>
            </a:r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58" name="矩形 257"/>
          <p:cNvSpPr/>
          <p:nvPr/>
        </p:nvSpPr>
        <p:spPr>
          <a:xfrm>
            <a:off x="4929190" y="1214422"/>
            <a:ext cx="3786214" cy="35719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DFSClient</a:t>
            </a:r>
          </a:p>
        </p:txBody>
      </p:sp>
      <p:sp>
        <p:nvSpPr>
          <p:cNvPr id="259" name="矩形 258"/>
          <p:cNvSpPr/>
          <p:nvPr/>
        </p:nvSpPr>
        <p:spPr>
          <a:xfrm>
            <a:off x="6000760" y="2928934"/>
            <a:ext cx="714380" cy="35719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Innodb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60" name="直接箭头连接符 259"/>
          <p:cNvCxnSpPr>
            <a:stCxn id="255" idx="2"/>
            <a:endCxn id="272" idx="0"/>
          </p:cNvCxnSpPr>
          <p:nvPr/>
        </p:nvCxnSpPr>
        <p:spPr>
          <a:xfrm rot="5400000">
            <a:off x="5036347" y="2536025"/>
            <a:ext cx="785818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箭头连接符 260"/>
          <p:cNvCxnSpPr>
            <a:stCxn id="258" idx="2"/>
            <a:endCxn id="255" idx="0"/>
          </p:cNvCxnSpPr>
          <p:nvPr/>
        </p:nvCxnSpPr>
        <p:spPr>
          <a:xfrm rot="5400000">
            <a:off x="6018620" y="982249"/>
            <a:ext cx="214314" cy="139304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箭头连接符 261"/>
          <p:cNvCxnSpPr>
            <a:stCxn id="257" idx="2"/>
            <a:endCxn id="259" idx="0"/>
          </p:cNvCxnSpPr>
          <p:nvPr/>
        </p:nvCxnSpPr>
        <p:spPr>
          <a:xfrm rot="16200000" flipH="1">
            <a:off x="6125776" y="2696760"/>
            <a:ext cx="214314" cy="25003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262"/>
          <p:cNvCxnSpPr>
            <a:stCxn id="256" idx="2"/>
            <a:endCxn id="257" idx="0"/>
          </p:cNvCxnSpPr>
          <p:nvPr/>
        </p:nvCxnSpPr>
        <p:spPr>
          <a:xfrm rot="5400000">
            <a:off x="7054471" y="1196563"/>
            <a:ext cx="214314" cy="2107421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箭头连接符 263"/>
          <p:cNvCxnSpPr>
            <a:stCxn id="256" idx="2"/>
            <a:endCxn id="273" idx="0"/>
          </p:cNvCxnSpPr>
          <p:nvPr/>
        </p:nvCxnSpPr>
        <p:spPr>
          <a:xfrm rot="5400000">
            <a:off x="7822429" y="2536025"/>
            <a:ext cx="785818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矩形 264"/>
          <p:cNvSpPr/>
          <p:nvPr/>
        </p:nvSpPr>
        <p:spPr>
          <a:xfrm>
            <a:off x="6929454" y="2928934"/>
            <a:ext cx="714380" cy="35719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Innodb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66" name="直接箭头连接符 265"/>
          <p:cNvCxnSpPr>
            <a:stCxn id="257" idx="2"/>
            <a:endCxn id="272" idx="0"/>
          </p:cNvCxnSpPr>
          <p:nvPr/>
        </p:nvCxnSpPr>
        <p:spPr>
          <a:xfrm rot="5400000">
            <a:off x="5661430" y="2482447"/>
            <a:ext cx="214314" cy="678661"/>
          </a:xfrm>
          <a:prstGeom prst="straightConnector1">
            <a:avLst/>
          </a:prstGeom>
          <a:ln w="25400">
            <a:solidFill>
              <a:srgbClr val="FFFF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箭头连接符 266"/>
          <p:cNvCxnSpPr>
            <a:stCxn id="277" idx="2"/>
            <a:endCxn id="273" idx="0"/>
          </p:cNvCxnSpPr>
          <p:nvPr/>
        </p:nvCxnSpPr>
        <p:spPr>
          <a:xfrm rot="16200000" flipH="1">
            <a:off x="7768850" y="2482446"/>
            <a:ext cx="214314" cy="678661"/>
          </a:xfrm>
          <a:prstGeom prst="straightConnector1">
            <a:avLst/>
          </a:prstGeom>
          <a:ln w="25400">
            <a:solidFill>
              <a:srgbClr val="FFFF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矩形 267"/>
          <p:cNvSpPr/>
          <p:nvPr/>
        </p:nvSpPr>
        <p:spPr>
          <a:xfrm>
            <a:off x="8215338" y="2071678"/>
            <a:ext cx="71438" cy="71438"/>
          </a:xfrm>
          <a:prstGeom prst="rect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FF0000"/>
                </a:solidFill>
              </a:rPr>
              <a:t>1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269" name="直接箭头连接符 268"/>
          <p:cNvCxnSpPr>
            <a:stCxn id="255" idx="2"/>
            <a:endCxn id="257" idx="0"/>
          </p:cNvCxnSpPr>
          <p:nvPr/>
        </p:nvCxnSpPr>
        <p:spPr>
          <a:xfrm rot="16200000" flipH="1">
            <a:off x="5661429" y="1910942"/>
            <a:ext cx="214314" cy="67866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箭头连接符 269"/>
          <p:cNvCxnSpPr>
            <a:stCxn id="258" idx="2"/>
            <a:endCxn id="256" idx="0"/>
          </p:cNvCxnSpPr>
          <p:nvPr/>
        </p:nvCxnSpPr>
        <p:spPr>
          <a:xfrm rot="16200000" flipH="1">
            <a:off x="7411660" y="982248"/>
            <a:ext cx="214314" cy="1393041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接箭头连接符 270"/>
          <p:cNvCxnSpPr>
            <a:stCxn id="257" idx="3"/>
            <a:endCxn id="277" idx="1"/>
          </p:cNvCxnSpPr>
          <p:nvPr/>
        </p:nvCxnSpPr>
        <p:spPr>
          <a:xfrm>
            <a:off x="6715140" y="2536025"/>
            <a:ext cx="214314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矩形 271"/>
          <p:cNvSpPr/>
          <p:nvPr/>
        </p:nvSpPr>
        <p:spPr>
          <a:xfrm>
            <a:off x="4929190" y="2928934"/>
            <a:ext cx="1000132" cy="35719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Zookeeper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73" name="矩形 272"/>
          <p:cNvSpPr/>
          <p:nvPr/>
        </p:nvSpPr>
        <p:spPr>
          <a:xfrm>
            <a:off x="7715272" y="2928934"/>
            <a:ext cx="1000132" cy="35719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Zookeeper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74" name="矩形 273"/>
          <p:cNvSpPr/>
          <p:nvPr/>
        </p:nvSpPr>
        <p:spPr>
          <a:xfrm>
            <a:off x="5286380" y="2857496"/>
            <a:ext cx="71438" cy="71438"/>
          </a:xfrm>
          <a:prstGeom prst="rect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FF0000"/>
                </a:solidFill>
              </a:rPr>
              <a:t>N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75" name="矩形 274"/>
          <p:cNvSpPr/>
          <p:nvPr/>
        </p:nvSpPr>
        <p:spPr>
          <a:xfrm>
            <a:off x="5429256" y="2071678"/>
            <a:ext cx="71438" cy="71438"/>
          </a:xfrm>
          <a:prstGeom prst="rect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FF0000"/>
                </a:solidFill>
              </a:rPr>
              <a:t>1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76" name="矩形 275"/>
          <p:cNvSpPr/>
          <p:nvPr/>
        </p:nvSpPr>
        <p:spPr>
          <a:xfrm>
            <a:off x="6072198" y="2214554"/>
            <a:ext cx="71438" cy="71438"/>
          </a:xfrm>
          <a:prstGeom prst="rect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FF0000"/>
                </a:solidFill>
              </a:rPr>
              <a:t>N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77" name="矩形 276"/>
          <p:cNvSpPr/>
          <p:nvPr/>
        </p:nvSpPr>
        <p:spPr>
          <a:xfrm>
            <a:off x="6929454" y="2357430"/>
            <a:ext cx="1214446" cy="35719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StateManager</a:t>
            </a:r>
            <a:endParaRPr lang="zh-CN" alt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278" name="直接箭头连接符 277"/>
          <p:cNvCxnSpPr>
            <a:stCxn id="277" idx="2"/>
            <a:endCxn id="265" idx="0"/>
          </p:cNvCxnSpPr>
          <p:nvPr/>
        </p:nvCxnSpPr>
        <p:spPr>
          <a:xfrm rot="5400000">
            <a:off x="7304504" y="2696761"/>
            <a:ext cx="214314" cy="25003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矩形 278"/>
          <p:cNvSpPr/>
          <p:nvPr/>
        </p:nvSpPr>
        <p:spPr>
          <a:xfrm>
            <a:off x="8286776" y="2857496"/>
            <a:ext cx="71438" cy="71438"/>
          </a:xfrm>
          <a:prstGeom prst="rect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FF0000"/>
                </a:solidFill>
              </a:rPr>
              <a:t>N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80" name="右箭头 279"/>
          <p:cNvSpPr/>
          <p:nvPr/>
        </p:nvSpPr>
        <p:spPr>
          <a:xfrm>
            <a:off x="4357686" y="2000240"/>
            <a:ext cx="428628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82" name="流程图: 可选过程 281"/>
          <p:cNvSpPr/>
          <p:nvPr/>
        </p:nvSpPr>
        <p:spPr>
          <a:xfrm>
            <a:off x="4929190" y="1785926"/>
            <a:ext cx="1785950" cy="928694"/>
          </a:xfrm>
          <a:prstGeom prst="flowChartAlternateProcess">
            <a:avLst/>
          </a:prstGeom>
          <a:solidFill>
            <a:srgbClr val="FFC000">
              <a:alpha val="60000"/>
            </a:srgbClr>
          </a:solidFill>
          <a:ln w="6350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rgbClr val="0033CC"/>
                </a:solidFill>
              </a:rPr>
              <a:t>Optimization</a:t>
            </a:r>
          </a:p>
          <a:p>
            <a:pPr algn="ctr"/>
            <a:r>
              <a:rPr lang="en-US" altLang="zh-CN" sz="1400" b="1" dirty="0" smtClean="0">
                <a:solidFill>
                  <a:srgbClr val="0033CC"/>
                </a:solidFill>
              </a:rPr>
              <a:t>1</a:t>
            </a:r>
            <a:endParaRPr lang="zh-CN" altLang="en-US" sz="1400" b="1" dirty="0">
              <a:solidFill>
                <a:srgbClr val="0033CC"/>
              </a:solidFill>
            </a:endParaRPr>
          </a:p>
        </p:txBody>
      </p:sp>
      <p:sp>
        <p:nvSpPr>
          <p:cNvPr id="286" name="流程图: 可选过程 285"/>
          <p:cNvSpPr/>
          <p:nvPr/>
        </p:nvSpPr>
        <p:spPr>
          <a:xfrm>
            <a:off x="6858016" y="2357430"/>
            <a:ext cx="1285884" cy="928694"/>
          </a:xfrm>
          <a:prstGeom prst="flowChartAlternateProcess">
            <a:avLst/>
          </a:prstGeom>
          <a:solidFill>
            <a:srgbClr val="FFC000">
              <a:alpha val="60000"/>
            </a:srgbClr>
          </a:solidFill>
          <a:ln w="6350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rgbClr val="0033CC"/>
                </a:solidFill>
              </a:rPr>
              <a:t>optimization2</a:t>
            </a:r>
            <a:endParaRPr lang="zh-CN" altLang="en-US" sz="1400" b="1" dirty="0">
              <a:solidFill>
                <a:srgbClr val="0033CC"/>
              </a:solidFill>
            </a:endParaRPr>
          </a:p>
        </p:txBody>
      </p:sp>
      <p:sp>
        <p:nvSpPr>
          <p:cNvPr id="289" name="流程图: 可选过程 288"/>
          <p:cNvSpPr/>
          <p:nvPr/>
        </p:nvSpPr>
        <p:spPr>
          <a:xfrm>
            <a:off x="8143900" y="1785926"/>
            <a:ext cx="857256" cy="1500198"/>
          </a:xfrm>
          <a:prstGeom prst="flowChartAlternateProcess">
            <a:avLst/>
          </a:prstGeom>
          <a:solidFill>
            <a:srgbClr val="FFC000">
              <a:alpha val="60000"/>
            </a:srgbClr>
          </a:solidFill>
          <a:ln w="6350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rgbClr val="0033CC"/>
                </a:solidFill>
              </a:rPr>
              <a:t>Optimization</a:t>
            </a:r>
            <a:endParaRPr lang="en-US" altLang="zh-CN" sz="1400" b="1" dirty="0" smtClean="0">
              <a:solidFill>
                <a:srgbClr val="0033CC"/>
              </a:solidFill>
            </a:endParaRPr>
          </a:p>
          <a:p>
            <a:pPr algn="ctr"/>
            <a:r>
              <a:rPr lang="en-US" altLang="zh-CN" sz="1400" b="1" dirty="0" smtClean="0">
                <a:solidFill>
                  <a:srgbClr val="0033CC"/>
                </a:solidFill>
              </a:rPr>
              <a:t>3</a:t>
            </a:r>
            <a:endParaRPr lang="zh-CN" altLang="en-US" sz="1400" b="1" dirty="0">
              <a:solidFill>
                <a:srgbClr val="0033CC"/>
              </a:solidFill>
            </a:endParaRPr>
          </a:p>
        </p:txBody>
      </p:sp>
      <p:sp>
        <p:nvSpPr>
          <p:cNvPr id="291" name="圆角矩形标注 290"/>
          <p:cNvSpPr/>
          <p:nvPr/>
        </p:nvSpPr>
        <p:spPr>
          <a:xfrm>
            <a:off x="4429124" y="3429000"/>
            <a:ext cx="1643074" cy="642942"/>
          </a:xfrm>
          <a:prstGeom prst="wedgeRoundRectCallout">
            <a:avLst>
              <a:gd name="adj1" fmla="val 30360"/>
              <a:gd name="adj2" fmla="val -216432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0033CC"/>
                </a:solidFill>
              </a:rPr>
              <a:t>Merge </a:t>
            </a:r>
            <a:r>
              <a:rPr lang="en-US" altLang="zh-CN" sz="1400" dirty="0" err="1" smtClean="0">
                <a:solidFill>
                  <a:srgbClr val="0033CC"/>
                </a:solidFill>
              </a:rPr>
              <a:t>Namenode</a:t>
            </a:r>
            <a:r>
              <a:rPr lang="zh-CN" altLang="en-US" sz="1400" dirty="0" smtClean="0">
                <a:solidFill>
                  <a:srgbClr val="0033CC"/>
                </a:solidFill>
              </a:rPr>
              <a:t> </a:t>
            </a:r>
            <a:r>
              <a:rPr lang="en-US" altLang="zh-CN" sz="1400" dirty="0" smtClean="0">
                <a:solidFill>
                  <a:srgbClr val="0033CC"/>
                </a:solidFill>
              </a:rPr>
              <a:t>and </a:t>
            </a:r>
            <a:r>
              <a:rPr lang="en-US" altLang="zh-CN" sz="1400" dirty="0" err="1" smtClean="0">
                <a:solidFill>
                  <a:srgbClr val="0033CC"/>
                </a:solidFill>
              </a:rPr>
              <a:t>StateManager</a:t>
            </a:r>
            <a:r>
              <a:rPr lang="zh-CN" altLang="en-US" sz="1400" dirty="0" smtClean="0">
                <a:solidFill>
                  <a:srgbClr val="0033CC"/>
                </a:solidFill>
              </a:rPr>
              <a:t>：</a:t>
            </a:r>
            <a:endParaRPr lang="en-US" altLang="zh-CN" sz="1400" dirty="0" smtClean="0">
              <a:solidFill>
                <a:srgbClr val="0033CC"/>
              </a:solidFill>
            </a:endParaRPr>
          </a:p>
          <a:p>
            <a:pPr algn="ctr"/>
            <a:r>
              <a:rPr lang="en-US" altLang="zh-CN" sz="1400" dirty="0" smtClean="0">
                <a:solidFill>
                  <a:srgbClr val="0033CC"/>
                </a:solidFill>
              </a:rPr>
              <a:t>Less </a:t>
            </a:r>
            <a:r>
              <a:rPr lang="en-US" altLang="zh-CN" sz="1400" dirty="0" err="1" smtClean="0">
                <a:solidFill>
                  <a:srgbClr val="0033CC"/>
                </a:solidFill>
              </a:rPr>
              <a:t>rpc</a:t>
            </a:r>
            <a:r>
              <a:rPr lang="en-US" altLang="zh-CN" sz="1400" dirty="0" smtClean="0">
                <a:solidFill>
                  <a:srgbClr val="0033CC"/>
                </a:solidFill>
              </a:rPr>
              <a:t> times</a:t>
            </a:r>
            <a:endParaRPr lang="zh-CN" altLang="en-US" sz="1400" dirty="0">
              <a:solidFill>
                <a:srgbClr val="0033CC"/>
              </a:solidFill>
            </a:endParaRPr>
          </a:p>
        </p:txBody>
      </p:sp>
      <p:sp>
        <p:nvSpPr>
          <p:cNvPr id="292" name="圆角矩形标注 291"/>
          <p:cNvSpPr/>
          <p:nvPr/>
        </p:nvSpPr>
        <p:spPr>
          <a:xfrm>
            <a:off x="6072198" y="3429000"/>
            <a:ext cx="1643074" cy="642942"/>
          </a:xfrm>
          <a:prstGeom prst="wedgeRoundRectCallout">
            <a:avLst>
              <a:gd name="adj1" fmla="val 38736"/>
              <a:gd name="adj2" fmla="val -127543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0033CC"/>
                </a:solidFill>
              </a:rPr>
              <a:t>Merge </a:t>
            </a:r>
            <a:r>
              <a:rPr lang="en-US" altLang="zh-CN" sz="1400" dirty="0" err="1" smtClean="0">
                <a:solidFill>
                  <a:srgbClr val="0033CC"/>
                </a:solidFill>
              </a:rPr>
              <a:t>StateManager</a:t>
            </a:r>
            <a:r>
              <a:rPr lang="zh-CN" altLang="en-US" sz="1400" dirty="0" smtClean="0">
                <a:solidFill>
                  <a:srgbClr val="0033CC"/>
                </a:solidFill>
              </a:rPr>
              <a:t> </a:t>
            </a:r>
            <a:r>
              <a:rPr lang="en-US" altLang="zh-CN" sz="1400" dirty="0" smtClean="0">
                <a:solidFill>
                  <a:srgbClr val="0033CC"/>
                </a:solidFill>
              </a:rPr>
              <a:t>and </a:t>
            </a:r>
            <a:r>
              <a:rPr lang="en-US" altLang="zh-CN" sz="1400" dirty="0" err="1" smtClean="0">
                <a:solidFill>
                  <a:srgbClr val="0033CC"/>
                </a:solidFill>
              </a:rPr>
              <a:t>Innodb</a:t>
            </a:r>
            <a:endParaRPr lang="zh-CN" altLang="en-US" sz="1400" dirty="0">
              <a:solidFill>
                <a:srgbClr val="0033CC"/>
              </a:solidFill>
            </a:endParaRPr>
          </a:p>
        </p:txBody>
      </p:sp>
      <p:sp>
        <p:nvSpPr>
          <p:cNvPr id="293" name="圆角矩形标注 292"/>
          <p:cNvSpPr/>
          <p:nvPr/>
        </p:nvSpPr>
        <p:spPr>
          <a:xfrm>
            <a:off x="7715272" y="3429000"/>
            <a:ext cx="1357322" cy="642942"/>
          </a:xfrm>
          <a:prstGeom prst="wedgeRoundRectCallout">
            <a:avLst>
              <a:gd name="adj1" fmla="val 17475"/>
              <a:gd name="adj2" fmla="val -128459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0033CC"/>
                </a:solidFill>
              </a:rPr>
              <a:t>lease</a:t>
            </a:r>
            <a:r>
              <a:rPr lang="zh-CN" altLang="en-US" sz="1400" dirty="0" smtClean="0">
                <a:solidFill>
                  <a:srgbClr val="0033CC"/>
                </a:solidFill>
              </a:rPr>
              <a:t>：</a:t>
            </a:r>
            <a:r>
              <a:rPr lang="en-US" altLang="zh-CN" sz="1400" dirty="0" smtClean="0">
                <a:solidFill>
                  <a:srgbClr val="0033CC"/>
                </a:solidFill>
              </a:rPr>
              <a:t>stored in to lease table</a:t>
            </a:r>
            <a:endParaRPr lang="zh-CN" altLang="en-US" sz="1400" dirty="0">
              <a:solidFill>
                <a:srgbClr val="0033CC"/>
              </a:solidFill>
            </a:endParaRPr>
          </a:p>
        </p:txBody>
      </p:sp>
      <p:sp>
        <p:nvSpPr>
          <p:cNvPr id="294" name="矩形 293"/>
          <p:cNvSpPr/>
          <p:nvPr/>
        </p:nvSpPr>
        <p:spPr>
          <a:xfrm>
            <a:off x="4857752" y="4500570"/>
            <a:ext cx="3929090" cy="221457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95" name="矩形 294"/>
          <p:cNvSpPr/>
          <p:nvPr/>
        </p:nvSpPr>
        <p:spPr>
          <a:xfrm>
            <a:off x="5000628" y="5072074"/>
            <a:ext cx="1714512" cy="107157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Namenode</a:t>
            </a:r>
          </a:p>
          <a:p>
            <a:pPr algn="ctr"/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endParaRPr lang="en-US" altLang="zh-CN" sz="1400" dirty="0" smtClean="0">
              <a:solidFill>
                <a:schemeClr val="tx1"/>
              </a:solidFill>
            </a:endParaRPr>
          </a:p>
        </p:txBody>
      </p:sp>
      <p:sp>
        <p:nvSpPr>
          <p:cNvPr id="298" name="矩形 297"/>
          <p:cNvSpPr/>
          <p:nvPr/>
        </p:nvSpPr>
        <p:spPr>
          <a:xfrm>
            <a:off x="4929190" y="4572008"/>
            <a:ext cx="3786214" cy="35719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DFSClient</a:t>
            </a:r>
          </a:p>
        </p:txBody>
      </p:sp>
      <p:cxnSp>
        <p:nvCxnSpPr>
          <p:cNvPr id="301" name="直接箭头连接符 300"/>
          <p:cNvCxnSpPr>
            <a:stCxn id="298" idx="2"/>
            <a:endCxn id="295" idx="0"/>
          </p:cNvCxnSpPr>
          <p:nvPr/>
        </p:nvCxnSpPr>
        <p:spPr>
          <a:xfrm rot="5400000">
            <a:off x="6268653" y="4518430"/>
            <a:ext cx="142876" cy="96441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接箭头连接符 305"/>
          <p:cNvCxnSpPr>
            <a:stCxn id="295" idx="2"/>
            <a:endCxn id="312" idx="0"/>
          </p:cNvCxnSpPr>
          <p:nvPr/>
        </p:nvCxnSpPr>
        <p:spPr>
          <a:xfrm rot="5400000">
            <a:off x="5786446" y="6215082"/>
            <a:ext cx="142876" cy="1588"/>
          </a:xfrm>
          <a:prstGeom prst="straightConnector1">
            <a:avLst/>
          </a:prstGeom>
          <a:ln w="25400">
            <a:solidFill>
              <a:srgbClr val="FFFF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矩形 307"/>
          <p:cNvSpPr/>
          <p:nvPr/>
        </p:nvSpPr>
        <p:spPr>
          <a:xfrm>
            <a:off x="5786446" y="5643578"/>
            <a:ext cx="71438" cy="71438"/>
          </a:xfrm>
          <a:prstGeom prst="rect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rgbClr val="FF0000"/>
                </a:solidFill>
              </a:rPr>
              <a:t>1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312" name="矩形 311"/>
          <p:cNvSpPr/>
          <p:nvPr/>
        </p:nvSpPr>
        <p:spPr>
          <a:xfrm>
            <a:off x="5000628" y="6286520"/>
            <a:ext cx="1714512" cy="35719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Zookeeper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14" name="矩形 313"/>
          <p:cNvSpPr/>
          <p:nvPr/>
        </p:nvSpPr>
        <p:spPr>
          <a:xfrm>
            <a:off x="5929322" y="5786454"/>
            <a:ext cx="71438" cy="71438"/>
          </a:xfrm>
          <a:prstGeom prst="rect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rgbClr val="FF0000"/>
                </a:solidFill>
              </a:rPr>
              <a:t>N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407" name="矩形 406"/>
          <p:cNvSpPr/>
          <p:nvPr/>
        </p:nvSpPr>
        <p:spPr>
          <a:xfrm>
            <a:off x="5072066" y="5857892"/>
            <a:ext cx="1571636" cy="21431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Innodb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10" name="矩形 409"/>
          <p:cNvSpPr/>
          <p:nvPr/>
        </p:nvSpPr>
        <p:spPr>
          <a:xfrm>
            <a:off x="5072066" y="5357826"/>
            <a:ext cx="1571636" cy="35719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StateManager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FSNamesystem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18" name="直接箭头连接符 417"/>
          <p:cNvCxnSpPr>
            <a:endCxn id="407" idx="0"/>
          </p:cNvCxnSpPr>
          <p:nvPr/>
        </p:nvCxnSpPr>
        <p:spPr>
          <a:xfrm rot="5400000">
            <a:off x="5750727" y="5750735"/>
            <a:ext cx="214314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矩形 421"/>
          <p:cNvSpPr/>
          <p:nvPr/>
        </p:nvSpPr>
        <p:spPr>
          <a:xfrm>
            <a:off x="5786446" y="5643578"/>
            <a:ext cx="71438" cy="71438"/>
          </a:xfrm>
          <a:prstGeom prst="rect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rgbClr val="FF0000"/>
                </a:solidFill>
              </a:rPr>
              <a:t>1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423" name="矩形 422"/>
          <p:cNvSpPr/>
          <p:nvPr/>
        </p:nvSpPr>
        <p:spPr>
          <a:xfrm>
            <a:off x="7000892" y="5072074"/>
            <a:ext cx="1714512" cy="107157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Namenode</a:t>
            </a:r>
          </a:p>
          <a:p>
            <a:pPr algn="ctr"/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endParaRPr lang="en-US" altLang="zh-CN" sz="1400" dirty="0" smtClean="0">
              <a:solidFill>
                <a:schemeClr val="tx1"/>
              </a:solidFill>
            </a:endParaRPr>
          </a:p>
        </p:txBody>
      </p:sp>
      <p:sp>
        <p:nvSpPr>
          <p:cNvPr id="425" name="矩形 424"/>
          <p:cNvSpPr/>
          <p:nvPr/>
        </p:nvSpPr>
        <p:spPr>
          <a:xfrm>
            <a:off x="7786710" y="5643578"/>
            <a:ext cx="71438" cy="71438"/>
          </a:xfrm>
          <a:prstGeom prst="rect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rgbClr val="FF0000"/>
                </a:solidFill>
              </a:rPr>
              <a:t>1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426" name="矩形 425"/>
          <p:cNvSpPr/>
          <p:nvPr/>
        </p:nvSpPr>
        <p:spPr>
          <a:xfrm>
            <a:off x="7929586" y="5786454"/>
            <a:ext cx="71438" cy="71438"/>
          </a:xfrm>
          <a:prstGeom prst="rect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rgbClr val="FF0000"/>
                </a:solidFill>
              </a:rPr>
              <a:t>N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427" name="矩形 426"/>
          <p:cNvSpPr/>
          <p:nvPr/>
        </p:nvSpPr>
        <p:spPr>
          <a:xfrm>
            <a:off x="7072330" y="5857892"/>
            <a:ext cx="1571636" cy="21431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Innodb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28" name="矩形 427"/>
          <p:cNvSpPr/>
          <p:nvPr/>
        </p:nvSpPr>
        <p:spPr>
          <a:xfrm>
            <a:off x="7072330" y="5357826"/>
            <a:ext cx="1571636" cy="35719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StateManager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FSNamesystem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29" name="直接箭头连接符 428"/>
          <p:cNvCxnSpPr>
            <a:endCxn id="427" idx="0"/>
          </p:cNvCxnSpPr>
          <p:nvPr/>
        </p:nvCxnSpPr>
        <p:spPr>
          <a:xfrm rot="5400000">
            <a:off x="7750991" y="5750735"/>
            <a:ext cx="214314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" name="矩形 429"/>
          <p:cNvSpPr/>
          <p:nvPr/>
        </p:nvSpPr>
        <p:spPr>
          <a:xfrm>
            <a:off x="7786710" y="5643578"/>
            <a:ext cx="71438" cy="71438"/>
          </a:xfrm>
          <a:prstGeom prst="rect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rgbClr val="FF0000"/>
                </a:solidFill>
              </a:rPr>
              <a:t>1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cxnSp>
        <p:nvCxnSpPr>
          <p:cNvPr id="431" name="直接箭头连接符 430"/>
          <p:cNvCxnSpPr/>
          <p:nvPr/>
        </p:nvCxnSpPr>
        <p:spPr>
          <a:xfrm>
            <a:off x="6715140" y="5715016"/>
            <a:ext cx="285752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4" name="矩形 433"/>
          <p:cNvSpPr/>
          <p:nvPr/>
        </p:nvSpPr>
        <p:spPr>
          <a:xfrm>
            <a:off x="7000892" y="6286520"/>
            <a:ext cx="1714512" cy="35719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Zookeeper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37" name="直接箭头连接符 436"/>
          <p:cNvCxnSpPr>
            <a:stCxn id="423" idx="2"/>
            <a:endCxn id="434" idx="0"/>
          </p:cNvCxnSpPr>
          <p:nvPr/>
        </p:nvCxnSpPr>
        <p:spPr>
          <a:xfrm rot="5400000">
            <a:off x="7786710" y="6215082"/>
            <a:ext cx="142876" cy="1588"/>
          </a:xfrm>
          <a:prstGeom prst="straightConnector1">
            <a:avLst/>
          </a:prstGeom>
          <a:ln w="25400">
            <a:solidFill>
              <a:srgbClr val="FFFF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下箭头 452"/>
          <p:cNvSpPr/>
          <p:nvPr/>
        </p:nvSpPr>
        <p:spPr>
          <a:xfrm>
            <a:off x="6572264" y="4143380"/>
            <a:ext cx="571504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4" name="圆角矩形 453"/>
          <p:cNvSpPr/>
          <p:nvPr/>
        </p:nvSpPr>
        <p:spPr>
          <a:xfrm>
            <a:off x="357158" y="6429396"/>
            <a:ext cx="928694" cy="285752"/>
          </a:xfrm>
          <a:prstGeom prst="roundRect">
            <a:avLst/>
          </a:prstGeom>
          <a:blipFill>
            <a:blip r:embed="rId3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rgbClr val="FF0000"/>
                </a:solidFill>
              </a:rPr>
              <a:t>RPC=2</a:t>
            </a:r>
          </a:p>
        </p:txBody>
      </p:sp>
      <p:sp>
        <p:nvSpPr>
          <p:cNvPr id="457" name="圆角矩形 456"/>
          <p:cNvSpPr/>
          <p:nvPr/>
        </p:nvSpPr>
        <p:spPr>
          <a:xfrm>
            <a:off x="357158" y="4143380"/>
            <a:ext cx="928694" cy="428628"/>
          </a:xfrm>
          <a:prstGeom prst="roundRect">
            <a:avLst/>
          </a:prstGeom>
          <a:blipFill>
            <a:blip r:embed="rId3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rgbClr val="FF0000"/>
                </a:solidFill>
              </a:rPr>
              <a:t>Lower RT</a:t>
            </a:r>
            <a:endParaRPr lang="en-US" altLang="zh-CN" sz="1100" dirty="0" smtClean="0">
              <a:solidFill>
                <a:srgbClr val="FF0000"/>
              </a:solidFill>
            </a:endParaRPr>
          </a:p>
        </p:txBody>
      </p:sp>
      <p:sp>
        <p:nvSpPr>
          <p:cNvPr id="458" name="圆角矩形 457"/>
          <p:cNvSpPr/>
          <p:nvPr/>
        </p:nvSpPr>
        <p:spPr>
          <a:xfrm>
            <a:off x="357158" y="3786190"/>
            <a:ext cx="3929090" cy="276228"/>
          </a:xfrm>
          <a:prstGeom prst="roundRect">
            <a:avLst/>
          </a:prstGeom>
          <a:blipFill>
            <a:blip r:embed="rId3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rgbClr val="FF0000"/>
                </a:solidFill>
              </a:rPr>
              <a:t>goal</a:t>
            </a:r>
            <a:endParaRPr lang="en-US" altLang="zh-CN" sz="1400" b="1" dirty="0" smtClean="0">
              <a:solidFill>
                <a:srgbClr val="FF0000"/>
              </a:solidFill>
            </a:endParaRPr>
          </a:p>
        </p:txBody>
      </p:sp>
      <p:sp>
        <p:nvSpPr>
          <p:cNvPr id="459" name="圆角矩形 458"/>
          <p:cNvSpPr/>
          <p:nvPr/>
        </p:nvSpPr>
        <p:spPr>
          <a:xfrm>
            <a:off x="1428728" y="4143380"/>
            <a:ext cx="1357322" cy="428628"/>
          </a:xfrm>
          <a:prstGeom prst="roundRect">
            <a:avLst/>
          </a:prstGeom>
          <a:blipFill>
            <a:blip r:embed="rId3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rgbClr val="FF0000"/>
                </a:solidFill>
              </a:rPr>
              <a:t>Easy to OP and develop</a:t>
            </a:r>
            <a:endParaRPr lang="en-US" altLang="zh-CN" sz="1100" dirty="0" smtClean="0">
              <a:solidFill>
                <a:srgbClr val="FF0000"/>
              </a:solidFill>
            </a:endParaRPr>
          </a:p>
        </p:txBody>
      </p:sp>
      <p:sp>
        <p:nvSpPr>
          <p:cNvPr id="461" name="下箭头 460"/>
          <p:cNvSpPr/>
          <p:nvPr/>
        </p:nvSpPr>
        <p:spPr>
          <a:xfrm>
            <a:off x="571472" y="6000768"/>
            <a:ext cx="571504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462" name="圆角矩形 461"/>
          <p:cNvSpPr/>
          <p:nvPr/>
        </p:nvSpPr>
        <p:spPr>
          <a:xfrm>
            <a:off x="1428728" y="4714884"/>
            <a:ext cx="1357322" cy="285752"/>
          </a:xfrm>
          <a:prstGeom prst="roundRect">
            <a:avLst/>
          </a:prstGeom>
          <a:blipFill>
            <a:blip r:embed="rId3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rgbClr val="FF0000"/>
                </a:solidFill>
              </a:rPr>
              <a:t>2Servers</a:t>
            </a:r>
            <a:r>
              <a:rPr lang="zh-CN" altLang="en-US" sz="1100" dirty="0" smtClean="0">
                <a:solidFill>
                  <a:srgbClr val="FF0000"/>
                </a:solidFill>
              </a:rPr>
              <a:t>*</a:t>
            </a:r>
            <a:r>
              <a:rPr lang="en-US" altLang="zh-CN" sz="1100" dirty="0" smtClean="0">
                <a:solidFill>
                  <a:srgbClr val="FF0000"/>
                </a:solidFill>
              </a:rPr>
              <a:t>2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64" name="下箭头 463"/>
          <p:cNvSpPr/>
          <p:nvPr/>
        </p:nvSpPr>
        <p:spPr>
          <a:xfrm>
            <a:off x="1785918" y="5143512"/>
            <a:ext cx="571504" cy="11430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465" name="圆角矩形 464"/>
          <p:cNvSpPr/>
          <p:nvPr/>
        </p:nvSpPr>
        <p:spPr>
          <a:xfrm>
            <a:off x="1428728" y="6429396"/>
            <a:ext cx="1357322" cy="285752"/>
          </a:xfrm>
          <a:prstGeom prst="roundRect">
            <a:avLst/>
          </a:prstGeom>
          <a:blipFill>
            <a:blip r:embed="rId3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rgbClr val="FF0000"/>
                </a:solidFill>
              </a:rPr>
              <a:t>1Server</a:t>
            </a:r>
            <a:r>
              <a:rPr lang="zh-CN" altLang="en-US" sz="1100" dirty="0" smtClean="0">
                <a:solidFill>
                  <a:srgbClr val="FF0000"/>
                </a:solidFill>
              </a:rPr>
              <a:t>*</a:t>
            </a:r>
            <a:r>
              <a:rPr lang="en-US" altLang="zh-CN" sz="1100" dirty="0" smtClean="0">
                <a:solidFill>
                  <a:srgbClr val="FF0000"/>
                </a:solidFill>
              </a:rPr>
              <a:t>2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cxnSp>
        <p:nvCxnSpPr>
          <p:cNvPr id="467" name="直接连接符 466"/>
          <p:cNvCxnSpPr/>
          <p:nvPr/>
        </p:nvCxnSpPr>
        <p:spPr>
          <a:xfrm rot="16200000" flipH="1">
            <a:off x="71407" y="5429264"/>
            <a:ext cx="2571770" cy="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直接连接符 481"/>
          <p:cNvCxnSpPr/>
          <p:nvPr/>
        </p:nvCxnSpPr>
        <p:spPr>
          <a:xfrm rot="16200000" flipH="1">
            <a:off x="1571604" y="5429265"/>
            <a:ext cx="2571770" cy="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圆角矩形 482"/>
          <p:cNvSpPr/>
          <p:nvPr/>
        </p:nvSpPr>
        <p:spPr>
          <a:xfrm>
            <a:off x="2928926" y="4143380"/>
            <a:ext cx="1357322" cy="428628"/>
          </a:xfrm>
          <a:prstGeom prst="roundRect">
            <a:avLst/>
          </a:prstGeom>
          <a:blipFill>
            <a:blip r:embed="rId3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rgbClr val="FF0000"/>
                </a:solidFill>
              </a:rPr>
              <a:t>Long Term Evolution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84" name="圆角矩形 483"/>
          <p:cNvSpPr/>
          <p:nvPr/>
        </p:nvSpPr>
        <p:spPr>
          <a:xfrm>
            <a:off x="2928926" y="4714884"/>
            <a:ext cx="1357322" cy="285752"/>
          </a:xfrm>
          <a:prstGeom prst="roundRect">
            <a:avLst/>
          </a:prstGeom>
          <a:blipFill>
            <a:blip r:embed="rId3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rgbClr val="FF0000"/>
                </a:solidFill>
              </a:rPr>
              <a:t>DB performance bottle neck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85" name="下箭头 484"/>
          <p:cNvSpPr/>
          <p:nvPr/>
        </p:nvSpPr>
        <p:spPr>
          <a:xfrm>
            <a:off x="3357554" y="5286388"/>
            <a:ext cx="571504" cy="6429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486" name="圆角矩形 485"/>
          <p:cNvSpPr/>
          <p:nvPr/>
        </p:nvSpPr>
        <p:spPr>
          <a:xfrm>
            <a:off x="2928926" y="6072206"/>
            <a:ext cx="1357322" cy="642942"/>
          </a:xfrm>
          <a:prstGeom prst="roundRect">
            <a:avLst/>
          </a:prstGeom>
          <a:blipFill>
            <a:blip r:embed="rId3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rgbClr val="FF0000"/>
                </a:solidFill>
              </a:rPr>
              <a:t>store </a:t>
            </a:r>
            <a:r>
              <a:rPr lang="en-US" altLang="zh-CN" sz="1100" dirty="0" err="1" smtClean="0">
                <a:solidFill>
                  <a:srgbClr val="FF0000"/>
                </a:solidFill>
              </a:rPr>
              <a:t>enging</a:t>
            </a:r>
            <a:r>
              <a:rPr lang="en-US" altLang="zh-CN" sz="1100" dirty="0" smtClean="0">
                <a:solidFill>
                  <a:srgbClr val="FF0000"/>
                </a:solidFill>
              </a:rPr>
              <a:t> is </a:t>
            </a:r>
            <a:r>
              <a:rPr lang="en-US" altLang="zh-CN" sz="1100" dirty="0" smtClean="0">
                <a:solidFill>
                  <a:srgbClr val="FF0000"/>
                </a:solidFill>
              </a:rPr>
              <a:t>plug-in, easy to change </a:t>
            </a:r>
            <a:endParaRPr lang="en-US" altLang="zh-CN" sz="11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矩形 217"/>
          <p:cNvSpPr/>
          <p:nvPr/>
        </p:nvSpPr>
        <p:spPr>
          <a:xfrm>
            <a:off x="214378" y="2571744"/>
            <a:ext cx="8572464" cy="41434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ADFS</a:t>
            </a:r>
          </a:p>
          <a:p>
            <a:pPr algn="ctr"/>
            <a:endParaRPr lang="en-US" altLang="zh-CN" sz="2000" dirty="0" smtClean="0">
              <a:solidFill>
                <a:schemeClr val="tx1"/>
              </a:solidFill>
            </a:endParaRPr>
          </a:p>
          <a:p>
            <a:pPr algn="ctr"/>
            <a:endParaRPr lang="en-US" altLang="zh-CN" sz="2000" dirty="0" smtClean="0">
              <a:solidFill>
                <a:schemeClr val="tx1"/>
              </a:solidFill>
            </a:endParaRPr>
          </a:p>
          <a:p>
            <a:pPr algn="ctr"/>
            <a:endParaRPr lang="en-US" altLang="zh-CN" sz="2000" dirty="0" smtClean="0">
              <a:solidFill>
                <a:schemeClr val="tx1"/>
              </a:solidFill>
            </a:endParaRPr>
          </a:p>
          <a:p>
            <a:pPr algn="ctr"/>
            <a:endParaRPr lang="en-US" altLang="zh-CN" sz="2000" dirty="0" smtClean="0">
              <a:solidFill>
                <a:schemeClr val="tx1"/>
              </a:solidFill>
            </a:endParaRPr>
          </a:p>
          <a:p>
            <a:pPr algn="ctr"/>
            <a:endParaRPr lang="en-US" altLang="zh-CN" sz="2000" dirty="0" smtClean="0">
              <a:solidFill>
                <a:schemeClr val="tx1"/>
              </a:solidFill>
            </a:endParaRPr>
          </a:p>
          <a:p>
            <a:pPr algn="ctr"/>
            <a:endParaRPr lang="en-US" altLang="zh-CN" sz="2000" dirty="0" smtClean="0">
              <a:solidFill>
                <a:schemeClr val="tx1"/>
              </a:solidFill>
            </a:endParaRPr>
          </a:p>
          <a:p>
            <a:pPr algn="ctr"/>
            <a:endParaRPr lang="en-US" altLang="zh-CN" sz="2000" dirty="0" smtClean="0">
              <a:solidFill>
                <a:schemeClr val="tx1"/>
              </a:solidFill>
            </a:endParaRPr>
          </a:p>
          <a:p>
            <a:pPr algn="ctr"/>
            <a:endParaRPr lang="en-US" altLang="zh-CN" sz="2000" dirty="0" smtClean="0">
              <a:solidFill>
                <a:schemeClr val="tx1"/>
              </a:solidFill>
            </a:endParaRPr>
          </a:p>
          <a:p>
            <a:pPr algn="ctr"/>
            <a:endParaRPr lang="en-US" altLang="zh-CN" sz="2000" dirty="0" smtClean="0">
              <a:solidFill>
                <a:schemeClr val="tx1"/>
              </a:solidFill>
            </a:endParaRPr>
          </a:p>
          <a:p>
            <a:pPr algn="ctr"/>
            <a:endParaRPr lang="en-US" altLang="zh-CN" sz="2000" dirty="0" smtClean="0">
              <a:solidFill>
                <a:schemeClr val="tx1"/>
              </a:solidFill>
            </a:endParaRPr>
          </a:p>
          <a:p>
            <a:pPr algn="ctr"/>
            <a:endParaRPr lang="en-US" altLang="zh-CN" sz="2000" dirty="0" smtClean="0">
              <a:solidFill>
                <a:schemeClr val="tx1"/>
              </a:solidFill>
            </a:endParaRPr>
          </a:p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85720" y="2928934"/>
            <a:ext cx="4071966" cy="164307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400" dirty="0" smtClean="0">
              <a:solidFill>
                <a:schemeClr val="tx1"/>
              </a:solidFill>
            </a:endParaRPr>
          </a:p>
        </p:txBody>
      </p:sp>
      <p:sp>
        <p:nvSpPr>
          <p:cNvPr id="325" name="矩形 324"/>
          <p:cNvSpPr/>
          <p:nvPr/>
        </p:nvSpPr>
        <p:spPr>
          <a:xfrm>
            <a:off x="4643438" y="2928934"/>
            <a:ext cx="4071966" cy="164307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400" dirty="0" smtClean="0">
              <a:solidFill>
                <a:schemeClr val="tx1"/>
              </a:solidFill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ADFS</a:t>
            </a:r>
            <a:r>
              <a:rPr lang="zh-CN" altLang="en-US" dirty="0" smtClean="0"/>
              <a:t> </a:t>
            </a:r>
            <a:r>
              <a:rPr lang="en-US" altLang="zh-CN" dirty="0" smtClean="0"/>
              <a:t>current architecture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3571868" y="4714884"/>
            <a:ext cx="1928826" cy="107157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400" dirty="0" smtClean="0">
              <a:solidFill>
                <a:srgbClr val="A4FAAC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85720" y="6357958"/>
            <a:ext cx="2000264" cy="285752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Zookeeper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5" name="直接箭头连接符 54"/>
          <p:cNvCxnSpPr>
            <a:stCxn id="165" idx="2"/>
            <a:endCxn id="248" idx="0"/>
          </p:cNvCxnSpPr>
          <p:nvPr/>
        </p:nvCxnSpPr>
        <p:spPr>
          <a:xfrm rot="5400000">
            <a:off x="2464579" y="5429264"/>
            <a:ext cx="1857388" cy="1588"/>
          </a:xfrm>
          <a:prstGeom prst="straightConnector1">
            <a:avLst/>
          </a:prstGeom>
          <a:ln w="25400">
            <a:solidFill>
              <a:srgbClr val="FFFF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矩形 171"/>
          <p:cNvSpPr/>
          <p:nvPr/>
        </p:nvSpPr>
        <p:spPr>
          <a:xfrm>
            <a:off x="214282" y="1142984"/>
            <a:ext cx="8572560" cy="1143008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Datanode</a:t>
            </a:r>
            <a:r>
              <a:rPr lang="en-US" altLang="zh-CN" sz="1600" dirty="0" smtClean="0">
                <a:solidFill>
                  <a:schemeClr val="tx1"/>
                </a:solidFill>
              </a:rPr>
              <a:t>/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Hbase</a:t>
            </a:r>
            <a:r>
              <a:rPr lang="en-US" altLang="zh-CN" sz="1600" dirty="0" smtClean="0">
                <a:solidFill>
                  <a:schemeClr val="tx1"/>
                </a:solidFill>
              </a:rPr>
              <a:t>/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MapReduce</a:t>
            </a:r>
            <a:r>
              <a:rPr lang="en-US" altLang="zh-CN" sz="1600" dirty="0" smtClean="0">
                <a:solidFill>
                  <a:schemeClr val="tx1"/>
                </a:solidFill>
              </a:rPr>
              <a:t>/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OtherApplication</a:t>
            </a:r>
            <a:r>
              <a:rPr lang="en-US" altLang="zh-CN" sz="1600" dirty="0" smtClean="0">
                <a:solidFill>
                  <a:schemeClr val="tx1"/>
                </a:solidFill>
              </a:rPr>
              <a:t>/…</a:t>
            </a:r>
          </a:p>
          <a:p>
            <a:pPr algn="ctr"/>
            <a:endParaRPr lang="en-US" altLang="zh-CN" sz="1600" dirty="0" smtClean="0">
              <a:solidFill>
                <a:schemeClr val="tx1"/>
              </a:solidFill>
            </a:endParaRPr>
          </a:p>
          <a:p>
            <a:pPr algn="ctr"/>
            <a:endParaRPr lang="en-US" altLang="zh-CN" sz="1600" dirty="0" smtClean="0">
              <a:solidFill>
                <a:schemeClr val="tx1"/>
              </a:solidFill>
            </a:endParaRPr>
          </a:p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99" name="矩形 198"/>
          <p:cNvSpPr/>
          <p:nvPr/>
        </p:nvSpPr>
        <p:spPr>
          <a:xfrm>
            <a:off x="285720" y="1571613"/>
            <a:ext cx="8429684" cy="64294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DFSClient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572000" y="6000768"/>
            <a:ext cx="928694" cy="285752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Innodb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071538" y="3429000"/>
            <a:ext cx="2500330" cy="21431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FSNamesystem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2500298" y="3857628"/>
            <a:ext cx="1785950" cy="21431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StateManager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2500298" y="4286256"/>
            <a:ext cx="1785950" cy="21431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DistributedClient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76" name="直接箭头连接符 175"/>
          <p:cNvCxnSpPr>
            <a:stCxn id="48" idx="2"/>
            <a:endCxn id="150" idx="0"/>
          </p:cNvCxnSpPr>
          <p:nvPr/>
        </p:nvCxnSpPr>
        <p:spPr>
          <a:xfrm rot="16200000" flipH="1">
            <a:off x="2750331" y="3214686"/>
            <a:ext cx="214314" cy="107157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/>
          <p:cNvCxnSpPr>
            <a:stCxn id="150" idx="2"/>
            <a:endCxn id="165" idx="0"/>
          </p:cNvCxnSpPr>
          <p:nvPr/>
        </p:nvCxnSpPr>
        <p:spPr>
          <a:xfrm rot="5400000">
            <a:off x="3286116" y="4179099"/>
            <a:ext cx="214314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矩形 216"/>
          <p:cNvSpPr/>
          <p:nvPr/>
        </p:nvSpPr>
        <p:spPr>
          <a:xfrm>
            <a:off x="3643306" y="4786322"/>
            <a:ext cx="1785950" cy="21431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DistributedServer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43" name="直接箭头连接符 242"/>
          <p:cNvCxnSpPr>
            <a:stCxn id="229" idx="2"/>
            <a:endCxn id="36" idx="0"/>
          </p:cNvCxnSpPr>
          <p:nvPr/>
        </p:nvCxnSpPr>
        <p:spPr>
          <a:xfrm rot="16200000" flipH="1">
            <a:off x="124984" y="5197090"/>
            <a:ext cx="2286016" cy="35719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矩形 247"/>
          <p:cNvSpPr/>
          <p:nvPr/>
        </p:nvSpPr>
        <p:spPr>
          <a:xfrm>
            <a:off x="2357422" y="6357958"/>
            <a:ext cx="2071702" cy="285752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Zookeeper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59" name="矩形 258"/>
          <p:cNvSpPr/>
          <p:nvPr/>
        </p:nvSpPr>
        <p:spPr>
          <a:xfrm>
            <a:off x="4500562" y="6357958"/>
            <a:ext cx="2214578" cy="285752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Zookeeper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60" name="矩形 259"/>
          <p:cNvSpPr/>
          <p:nvPr/>
        </p:nvSpPr>
        <p:spPr>
          <a:xfrm>
            <a:off x="6786578" y="6357958"/>
            <a:ext cx="1928826" cy="285752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Zookeeper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62" name="矩形 261"/>
          <p:cNvSpPr/>
          <p:nvPr/>
        </p:nvSpPr>
        <p:spPr>
          <a:xfrm>
            <a:off x="357158" y="3000372"/>
            <a:ext cx="1143008" cy="21431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Namenode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78" name="直接箭头连接符 177"/>
          <p:cNvCxnSpPr>
            <a:stCxn id="199" idx="2"/>
            <a:endCxn id="262" idx="0"/>
          </p:cNvCxnSpPr>
          <p:nvPr/>
        </p:nvCxnSpPr>
        <p:spPr>
          <a:xfrm rot="5400000">
            <a:off x="2321703" y="821513"/>
            <a:ext cx="785818" cy="357190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箭头连接符 264"/>
          <p:cNvCxnSpPr>
            <a:stCxn id="262" idx="2"/>
            <a:endCxn id="48" idx="0"/>
          </p:cNvCxnSpPr>
          <p:nvPr/>
        </p:nvCxnSpPr>
        <p:spPr>
          <a:xfrm rot="16200000" flipH="1">
            <a:off x="1518025" y="2625322"/>
            <a:ext cx="214314" cy="139304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矩形 279"/>
          <p:cNvSpPr/>
          <p:nvPr/>
        </p:nvSpPr>
        <p:spPr>
          <a:xfrm>
            <a:off x="3643306" y="5143512"/>
            <a:ext cx="1785950" cy="21431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StateManagerInternal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19" name="直接箭头连接符 318"/>
          <p:cNvCxnSpPr>
            <a:stCxn id="217" idx="2"/>
            <a:endCxn id="280" idx="0"/>
          </p:cNvCxnSpPr>
          <p:nvPr/>
        </p:nvCxnSpPr>
        <p:spPr>
          <a:xfrm rot="5400000">
            <a:off x="4464843" y="5072074"/>
            <a:ext cx="142876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箭头连接符 321"/>
          <p:cNvCxnSpPr>
            <a:stCxn id="280" idx="2"/>
            <a:endCxn id="52" idx="0"/>
          </p:cNvCxnSpPr>
          <p:nvPr/>
        </p:nvCxnSpPr>
        <p:spPr>
          <a:xfrm rot="16200000" flipH="1">
            <a:off x="4464843" y="5429264"/>
            <a:ext cx="642942" cy="500066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矩形 326"/>
          <p:cNvSpPr/>
          <p:nvPr/>
        </p:nvSpPr>
        <p:spPr>
          <a:xfrm>
            <a:off x="4714876" y="3857628"/>
            <a:ext cx="1785950" cy="21431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StateManager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28" name="矩形 327"/>
          <p:cNvSpPr/>
          <p:nvPr/>
        </p:nvSpPr>
        <p:spPr>
          <a:xfrm>
            <a:off x="4714876" y="4286256"/>
            <a:ext cx="1785950" cy="21431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DistributedClient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29" name="直接箭头连接符 328"/>
          <p:cNvCxnSpPr>
            <a:stCxn id="146" idx="2"/>
            <a:endCxn id="327" idx="0"/>
          </p:cNvCxnSpPr>
          <p:nvPr/>
        </p:nvCxnSpPr>
        <p:spPr>
          <a:xfrm rot="5400000">
            <a:off x="6018620" y="3232546"/>
            <a:ext cx="214314" cy="103585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接箭头连接符 329"/>
          <p:cNvCxnSpPr>
            <a:stCxn id="327" idx="2"/>
            <a:endCxn id="328" idx="0"/>
          </p:cNvCxnSpPr>
          <p:nvPr/>
        </p:nvCxnSpPr>
        <p:spPr>
          <a:xfrm rot="5400000">
            <a:off x="5500694" y="4179099"/>
            <a:ext cx="214314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箭头连接符 331"/>
          <p:cNvCxnSpPr>
            <a:stCxn id="146" idx="2"/>
            <a:endCxn id="331" idx="0"/>
          </p:cNvCxnSpPr>
          <p:nvPr/>
        </p:nvCxnSpPr>
        <p:spPr>
          <a:xfrm rot="16200000" flipH="1">
            <a:off x="7090189" y="3196826"/>
            <a:ext cx="214314" cy="110728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接箭头连接符 333"/>
          <p:cNvCxnSpPr>
            <a:stCxn id="333" idx="2"/>
            <a:endCxn id="146" idx="0"/>
          </p:cNvCxnSpPr>
          <p:nvPr/>
        </p:nvCxnSpPr>
        <p:spPr>
          <a:xfrm rot="5400000">
            <a:off x="7250925" y="2607463"/>
            <a:ext cx="214314" cy="142876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328" idx="2"/>
            <a:endCxn id="217" idx="0"/>
          </p:cNvCxnSpPr>
          <p:nvPr/>
        </p:nvCxnSpPr>
        <p:spPr>
          <a:xfrm rot="5400000">
            <a:off x="4929190" y="4107661"/>
            <a:ext cx="285752" cy="1071570"/>
          </a:xfrm>
          <a:prstGeom prst="straightConnector1">
            <a:avLst/>
          </a:prstGeom>
          <a:ln w="508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接箭头连接符 344"/>
          <p:cNvCxnSpPr>
            <a:stCxn id="331" idx="2"/>
            <a:endCxn id="260" idx="0"/>
          </p:cNvCxnSpPr>
          <p:nvPr/>
        </p:nvCxnSpPr>
        <p:spPr>
          <a:xfrm rot="5400000">
            <a:off x="6607983" y="5214950"/>
            <a:ext cx="2286016" cy="158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矩形 349"/>
          <p:cNvSpPr/>
          <p:nvPr/>
        </p:nvSpPr>
        <p:spPr>
          <a:xfrm>
            <a:off x="5715008" y="4714884"/>
            <a:ext cx="1928826" cy="107157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400" dirty="0" smtClean="0">
              <a:solidFill>
                <a:srgbClr val="A4FAAC"/>
              </a:solidFill>
            </a:endParaRPr>
          </a:p>
        </p:txBody>
      </p:sp>
      <p:sp>
        <p:nvSpPr>
          <p:cNvPr id="351" name="矩形 350"/>
          <p:cNvSpPr/>
          <p:nvPr/>
        </p:nvSpPr>
        <p:spPr>
          <a:xfrm>
            <a:off x="5715008" y="6000768"/>
            <a:ext cx="928694" cy="285752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Innodb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52" name="矩形 351"/>
          <p:cNvSpPr/>
          <p:nvPr/>
        </p:nvSpPr>
        <p:spPr>
          <a:xfrm>
            <a:off x="5786446" y="4786322"/>
            <a:ext cx="1785950" cy="21431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DistributedServer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53" name="矩形 352"/>
          <p:cNvSpPr/>
          <p:nvPr/>
        </p:nvSpPr>
        <p:spPr>
          <a:xfrm>
            <a:off x="5786446" y="5143512"/>
            <a:ext cx="1785950" cy="21431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StateManagerInternal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54" name="直接箭头连接符 353"/>
          <p:cNvCxnSpPr>
            <a:stCxn id="352" idx="2"/>
            <a:endCxn id="353" idx="0"/>
          </p:cNvCxnSpPr>
          <p:nvPr/>
        </p:nvCxnSpPr>
        <p:spPr>
          <a:xfrm rot="5400000">
            <a:off x="6607983" y="5072074"/>
            <a:ext cx="142876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接箭头连接符 354"/>
          <p:cNvCxnSpPr>
            <a:stCxn id="353" idx="2"/>
            <a:endCxn id="351" idx="0"/>
          </p:cNvCxnSpPr>
          <p:nvPr/>
        </p:nvCxnSpPr>
        <p:spPr>
          <a:xfrm rot="5400000">
            <a:off x="6107917" y="5429264"/>
            <a:ext cx="642942" cy="500066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接箭头连接符 377"/>
          <p:cNvCxnSpPr>
            <a:stCxn id="217" idx="1"/>
            <a:endCxn id="248" idx="0"/>
          </p:cNvCxnSpPr>
          <p:nvPr/>
        </p:nvCxnSpPr>
        <p:spPr>
          <a:xfrm rot="10800000" flipV="1">
            <a:off x="3393274" y="4893478"/>
            <a:ext cx="250033" cy="1464479"/>
          </a:xfrm>
          <a:prstGeom prst="straightConnector1">
            <a:avLst/>
          </a:prstGeom>
          <a:ln w="25400">
            <a:solidFill>
              <a:srgbClr val="FFFF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接箭头连接符 383"/>
          <p:cNvCxnSpPr>
            <a:stCxn id="352" idx="1"/>
            <a:endCxn id="259" idx="0"/>
          </p:cNvCxnSpPr>
          <p:nvPr/>
        </p:nvCxnSpPr>
        <p:spPr>
          <a:xfrm rot="10800000" flipV="1">
            <a:off x="5607852" y="4893478"/>
            <a:ext cx="178595" cy="1464479"/>
          </a:xfrm>
          <a:prstGeom prst="straightConnector1">
            <a:avLst/>
          </a:prstGeom>
          <a:ln w="25400">
            <a:solidFill>
              <a:srgbClr val="FFFF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接箭头连接符 386"/>
          <p:cNvCxnSpPr>
            <a:stCxn id="328" idx="2"/>
            <a:endCxn id="259" idx="0"/>
          </p:cNvCxnSpPr>
          <p:nvPr/>
        </p:nvCxnSpPr>
        <p:spPr>
          <a:xfrm rot="5400000">
            <a:off x="4679157" y="5429264"/>
            <a:ext cx="1857388" cy="1588"/>
          </a:xfrm>
          <a:prstGeom prst="straightConnector1">
            <a:avLst/>
          </a:prstGeom>
          <a:ln w="25400">
            <a:solidFill>
              <a:srgbClr val="FFFF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矩形 405"/>
          <p:cNvSpPr/>
          <p:nvPr/>
        </p:nvSpPr>
        <p:spPr>
          <a:xfrm>
            <a:off x="2285984" y="3643314"/>
            <a:ext cx="71438" cy="71438"/>
          </a:xfrm>
          <a:prstGeom prst="rect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rgbClr val="FF0000"/>
                </a:solidFill>
              </a:rPr>
              <a:t>1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420" name="矩形 419"/>
          <p:cNvSpPr/>
          <p:nvPr/>
        </p:nvSpPr>
        <p:spPr>
          <a:xfrm>
            <a:off x="3286116" y="3714752"/>
            <a:ext cx="71438" cy="71438"/>
          </a:xfrm>
          <a:prstGeom prst="rect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rgbClr val="FF0000"/>
                </a:solidFill>
              </a:rPr>
              <a:t>N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423" name="矩形 422"/>
          <p:cNvSpPr/>
          <p:nvPr/>
        </p:nvSpPr>
        <p:spPr>
          <a:xfrm>
            <a:off x="1285852" y="3714752"/>
            <a:ext cx="71438" cy="71438"/>
          </a:xfrm>
          <a:prstGeom prst="rect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rgbClr val="FF0000"/>
                </a:solidFill>
              </a:rPr>
              <a:t>N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424" name="矩形 423"/>
          <p:cNvSpPr/>
          <p:nvPr/>
        </p:nvSpPr>
        <p:spPr>
          <a:xfrm>
            <a:off x="4500562" y="5357826"/>
            <a:ext cx="71438" cy="71438"/>
          </a:xfrm>
          <a:prstGeom prst="rect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rgbClr val="FF0000"/>
                </a:solidFill>
              </a:rPr>
              <a:t>1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438" name="矩形 437"/>
          <p:cNvSpPr/>
          <p:nvPr/>
        </p:nvSpPr>
        <p:spPr>
          <a:xfrm>
            <a:off x="7643834" y="3714752"/>
            <a:ext cx="71438" cy="71438"/>
          </a:xfrm>
          <a:prstGeom prst="rect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rgbClr val="FF0000"/>
                </a:solidFill>
              </a:rPr>
              <a:t>N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439" name="矩形 438"/>
          <p:cNvSpPr/>
          <p:nvPr/>
        </p:nvSpPr>
        <p:spPr>
          <a:xfrm>
            <a:off x="5643570" y="3714752"/>
            <a:ext cx="71438" cy="71438"/>
          </a:xfrm>
          <a:prstGeom prst="rect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rgbClr val="FF0000"/>
                </a:solidFill>
              </a:rPr>
              <a:t>N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440" name="矩形 439"/>
          <p:cNvSpPr/>
          <p:nvPr/>
        </p:nvSpPr>
        <p:spPr>
          <a:xfrm>
            <a:off x="5072066" y="5929330"/>
            <a:ext cx="71438" cy="71438"/>
          </a:xfrm>
          <a:prstGeom prst="rect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rgbClr val="FF0000"/>
                </a:solidFill>
              </a:rPr>
              <a:t>N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441" name="矩形 440"/>
          <p:cNvSpPr/>
          <p:nvPr/>
        </p:nvSpPr>
        <p:spPr>
          <a:xfrm>
            <a:off x="6072198" y="5929330"/>
            <a:ext cx="71438" cy="71438"/>
          </a:xfrm>
          <a:prstGeom prst="rect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rgbClr val="FF0000"/>
                </a:solidFill>
              </a:rPr>
              <a:t>N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442" name="矩形 441"/>
          <p:cNvSpPr/>
          <p:nvPr/>
        </p:nvSpPr>
        <p:spPr>
          <a:xfrm>
            <a:off x="6643702" y="5357826"/>
            <a:ext cx="71438" cy="71438"/>
          </a:xfrm>
          <a:prstGeom prst="rect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rgbClr val="FF0000"/>
                </a:solidFill>
              </a:rPr>
              <a:t>1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cxnSp>
        <p:nvCxnSpPr>
          <p:cNvPr id="468" name="直接箭头连接符 467"/>
          <p:cNvCxnSpPr>
            <a:stCxn id="262" idx="2"/>
            <a:endCxn id="36" idx="0"/>
          </p:cNvCxnSpPr>
          <p:nvPr/>
        </p:nvCxnSpPr>
        <p:spPr>
          <a:xfrm rot="16200000" flipH="1">
            <a:off x="-464379" y="4607727"/>
            <a:ext cx="3143272" cy="357190"/>
          </a:xfrm>
          <a:prstGeom prst="straightConnector1">
            <a:avLst/>
          </a:prstGeom>
          <a:ln w="25400">
            <a:solidFill>
              <a:srgbClr val="FFFF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圆角矩形 474"/>
          <p:cNvSpPr/>
          <p:nvPr/>
        </p:nvSpPr>
        <p:spPr>
          <a:xfrm>
            <a:off x="1500166" y="5000636"/>
            <a:ext cx="1714512" cy="1285884"/>
          </a:xfrm>
          <a:prstGeom prst="roundRect">
            <a:avLst/>
          </a:prstGeom>
          <a:blipFill>
            <a:blip r:embed="rId3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FF0000"/>
                </a:solidFill>
              </a:rPr>
              <a:t>RPC=1+3n</a:t>
            </a:r>
          </a:p>
          <a:p>
            <a:pPr algn="ctr"/>
            <a:r>
              <a:rPr lang="en-US" altLang="zh-CN" sz="1400" dirty="0" smtClean="0">
                <a:solidFill>
                  <a:srgbClr val="FF0000"/>
                </a:solidFill>
              </a:rPr>
              <a:t>n=01</a:t>
            </a:r>
            <a:r>
              <a:rPr lang="en-US" altLang="zh-CN" sz="1400" dirty="0" smtClean="0">
                <a:solidFill>
                  <a:srgbClr val="FF0000"/>
                </a:solidFill>
                <a:sym typeface="Wingdings" pitchFamily="2" charset="2"/>
              </a:rPr>
              <a:t>04</a:t>
            </a:r>
          </a:p>
          <a:p>
            <a:pPr algn="ctr"/>
            <a:r>
              <a:rPr lang="en-US" altLang="zh-CN" sz="1400" dirty="0" smtClean="0">
                <a:solidFill>
                  <a:srgbClr val="FF0000"/>
                </a:solidFill>
                <a:sym typeface="Wingdings" pitchFamily="2" charset="2"/>
              </a:rPr>
              <a:t>n=0207</a:t>
            </a:r>
          </a:p>
          <a:p>
            <a:pPr algn="ctr"/>
            <a:r>
              <a:rPr lang="en-US" altLang="zh-CN" sz="1400" dirty="0" smtClean="0">
                <a:solidFill>
                  <a:srgbClr val="FF0000"/>
                </a:solidFill>
                <a:sym typeface="Wingdings" pitchFamily="2" charset="2"/>
              </a:rPr>
              <a:t>n=0516</a:t>
            </a:r>
          </a:p>
          <a:p>
            <a:pPr algn="ctr"/>
            <a:r>
              <a:rPr lang="en-US" altLang="zh-CN" sz="1400" dirty="0" smtClean="0">
                <a:solidFill>
                  <a:srgbClr val="FF0000"/>
                </a:solidFill>
                <a:sym typeface="Wingdings" pitchFamily="2" charset="2"/>
              </a:rPr>
              <a:t>n=1031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643306" y="5500702"/>
            <a:ext cx="857256" cy="21431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Memory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715140" y="5500702"/>
            <a:ext cx="857256" cy="21431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Memory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1" name="直接箭头连接符 40"/>
          <p:cNvCxnSpPr>
            <a:stCxn id="165" idx="2"/>
            <a:endCxn id="217" idx="0"/>
          </p:cNvCxnSpPr>
          <p:nvPr/>
        </p:nvCxnSpPr>
        <p:spPr>
          <a:xfrm rot="16200000" flipH="1">
            <a:off x="3821901" y="4071942"/>
            <a:ext cx="285752" cy="114300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424" idx="0"/>
          </p:cNvCxnSpPr>
          <p:nvPr/>
        </p:nvCxnSpPr>
        <p:spPr>
          <a:xfrm rot="16200000" flipH="1" flipV="1">
            <a:off x="4232670" y="5197091"/>
            <a:ext cx="142876" cy="46434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353" idx="2"/>
            <a:endCxn id="80" idx="0"/>
          </p:cNvCxnSpPr>
          <p:nvPr/>
        </p:nvCxnSpPr>
        <p:spPr>
          <a:xfrm rot="16200000" flipH="1">
            <a:off x="6840156" y="5197090"/>
            <a:ext cx="142876" cy="46434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矩形 145"/>
          <p:cNvSpPr/>
          <p:nvPr/>
        </p:nvSpPr>
        <p:spPr>
          <a:xfrm>
            <a:off x="5357818" y="3429000"/>
            <a:ext cx="2571768" cy="21431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FSNamesystem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85" name="直接箭头连接符 184"/>
          <p:cNvCxnSpPr>
            <a:stCxn id="253" idx="2"/>
            <a:endCxn id="48" idx="0"/>
          </p:cNvCxnSpPr>
          <p:nvPr/>
        </p:nvCxnSpPr>
        <p:spPr>
          <a:xfrm rot="5400000">
            <a:off x="2518158" y="3018232"/>
            <a:ext cx="214314" cy="60722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箭头连接符 222"/>
          <p:cNvCxnSpPr>
            <a:endCxn id="146" idx="0"/>
          </p:cNvCxnSpPr>
          <p:nvPr/>
        </p:nvCxnSpPr>
        <p:spPr>
          <a:xfrm>
            <a:off x="5036347" y="3214686"/>
            <a:ext cx="1607355" cy="21431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矩形 332"/>
          <p:cNvSpPr/>
          <p:nvPr/>
        </p:nvSpPr>
        <p:spPr>
          <a:xfrm>
            <a:off x="7500958" y="3000372"/>
            <a:ext cx="1143008" cy="21431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Namenode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53" name="矩形 252"/>
          <p:cNvSpPr/>
          <p:nvPr/>
        </p:nvSpPr>
        <p:spPr>
          <a:xfrm>
            <a:off x="1571604" y="3000372"/>
            <a:ext cx="2714644" cy="21431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Monitors:Replication/Heartbeat/…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92" name="矩形 291"/>
          <p:cNvSpPr/>
          <p:nvPr/>
        </p:nvSpPr>
        <p:spPr>
          <a:xfrm>
            <a:off x="4714876" y="3000372"/>
            <a:ext cx="2714644" cy="21431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Monitors:Replication/Heartbeat/…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71" name="直接箭头连接符 470"/>
          <p:cNvCxnSpPr>
            <a:stCxn id="333" idx="2"/>
            <a:endCxn id="260" idx="0"/>
          </p:cNvCxnSpPr>
          <p:nvPr/>
        </p:nvCxnSpPr>
        <p:spPr>
          <a:xfrm rot="5400000">
            <a:off x="6340091" y="4625587"/>
            <a:ext cx="3143272" cy="321471"/>
          </a:xfrm>
          <a:prstGeom prst="straightConnector1">
            <a:avLst/>
          </a:prstGeom>
          <a:ln w="25400">
            <a:solidFill>
              <a:srgbClr val="FFFF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矩形 436"/>
          <p:cNvSpPr/>
          <p:nvPr/>
        </p:nvSpPr>
        <p:spPr>
          <a:xfrm>
            <a:off x="6572264" y="3643314"/>
            <a:ext cx="71438" cy="71438"/>
          </a:xfrm>
          <a:prstGeom prst="rect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rgbClr val="FF0000"/>
                </a:solidFill>
              </a:rPr>
              <a:t>1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331" name="矩形 330"/>
          <p:cNvSpPr/>
          <p:nvPr/>
        </p:nvSpPr>
        <p:spPr>
          <a:xfrm>
            <a:off x="6858016" y="3857628"/>
            <a:ext cx="1785950" cy="21431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LeaseManager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56" name="直接箭头连接符 355"/>
          <p:cNvCxnSpPr>
            <a:stCxn id="217" idx="3"/>
            <a:endCxn id="352" idx="1"/>
          </p:cNvCxnSpPr>
          <p:nvPr/>
        </p:nvCxnSpPr>
        <p:spPr>
          <a:xfrm>
            <a:off x="5429256" y="4893479"/>
            <a:ext cx="357190" cy="158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矩形 228"/>
          <p:cNvSpPr/>
          <p:nvPr/>
        </p:nvSpPr>
        <p:spPr>
          <a:xfrm>
            <a:off x="357158" y="3857628"/>
            <a:ext cx="1785950" cy="21431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LeaseManager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30" name="直接箭头连接符 229"/>
          <p:cNvCxnSpPr>
            <a:stCxn id="48" idx="2"/>
            <a:endCxn id="229" idx="0"/>
          </p:cNvCxnSpPr>
          <p:nvPr/>
        </p:nvCxnSpPr>
        <p:spPr>
          <a:xfrm rot="5400000">
            <a:off x="1678761" y="3214686"/>
            <a:ext cx="214314" cy="107157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接箭头连接符 449"/>
          <p:cNvCxnSpPr>
            <a:stCxn id="199" idx="2"/>
            <a:endCxn id="333" idx="0"/>
          </p:cNvCxnSpPr>
          <p:nvPr/>
        </p:nvCxnSpPr>
        <p:spPr>
          <a:xfrm rot="16200000" flipH="1">
            <a:off x="5893603" y="821513"/>
            <a:ext cx="785818" cy="3571900"/>
          </a:xfrm>
          <a:prstGeom prst="straightConnector1">
            <a:avLst/>
          </a:prstGeom>
          <a:ln w="508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圆角矩形标注 106"/>
          <p:cNvSpPr/>
          <p:nvPr/>
        </p:nvSpPr>
        <p:spPr>
          <a:xfrm>
            <a:off x="1357290" y="4643446"/>
            <a:ext cx="2143140" cy="285752"/>
          </a:xfrm>
          <a:prstGeom prst="wedgeRoundRectCallout">
            <a:avLst>
              <a:gd name="adj1" fmla="val 63601"/>
              <a:gd name="adj2" fmla="val -53499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Too much RPC, RT is great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矩形 217"/>
          <p:cNvSpPr/>
          <p:nvPr/>
        </p:nvSpPr>
        <p:spPr>
          <a:xfrm>
            <a:off x="285720" y="2571744"/>
            <a:ext cx="8572560" cy="41434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ADFS</a:t>
            </a:r>
          </a:p>
          <a:p>
            <a:pPr algn="ctr"/>
            <a:endParaRPr lang="en-US" altLang="zh-CN" sz="2000" dirty="0" smtClean="0">
              <a:solidFill>
                <a:schemeClr val="tx1"/>
              </a:solidFill>
            </a:endParaRPr>
          </a:p>
          <a:p>
            <a:pPr algn="ctr"/>
            <a:endParaRPr lang="en-US" altLang="zh-CN" sz="2000" dirty="0" smtClean="0">
              <a:solidFill>
                <a:schemeClr val="tx1"/>
              </a:solidFill>
            </a:endParaRPr>
          </a:p>
          <a:p>
            <a:pPr algn="ctr"/>
            <a:endParaRPr lang="en-US" altLang="zh-CN" sz="2000" dirty="0" smtClean="0">
              <a:solidFill>
                <a:schemeClr val="tx1"/>
              </a:solidFill>
            </a:endParaRPr>
          </a:p>
          <a:p>
            <a:pPr algn="ctr"/>
            <a:endParaRPr lang="en-US" altLang="zh-CN" sz="2000" dirty="0" smtClean="0">
              <a:solidFill>
                <a:schemeClr val="tx1"/>
              </a:solidFill>
            </a:endParaRPr>
          </a:p>
          <a:p>
            <a:pPr algn="ctr"/>
            <a:endParaRPr lang="en-US" altLang="zh-CN" sz="2000" dirty="0" smtClean="0">
              <a:solidFill>
                <a:schemeClr val="tx1"/>
              </a:solidFill>
            </a:endParaRPr>
          </a:p>
          <a:p>
            <a:pPr algn="ctr"/>
            <a:endParaRPr lang="en-US" altLang="zh-CN" sz="2000" dirty="0" smtClean="0">
              <a:solidFill>
                <a:schemeClr val="tx1"/>
              </a:solidFill>
            </a:endParaRPr>
          </a:p>
          <a:p>
            <a:pPr algn="ctr"/>
            <a:endParaRPr lang="en-US" altLang="zh-CN" sz="2000" dirty="0" smtClean="0">
              <a:solidFill>
                <a:schemeClr val="tx1"/>
              </a:solidFill>
            </a:endParaRPr>
          </a:p>
          <a:p>
            <a:pPr algn="ctr"/>
            <a:endParaRPr lang="en-US" altLang="zh-CN" sz="2000" dirty="0" smtClean="0">
              <a:solidFill>
                <a:schemeClr val="tx1"/>
              </a:solidFill>
            </a:endParaRPr>
          </a:p>
          <a:p>
            <a:pPr algn="ctr"/>
            <a:endParaRPr lang="en-US" altLang="zh-CN" sz="2000" dirty="0" smtClean="0">
              <a:solidFill>
                <a:schemeClr val="tx1"/>
              </a:solidFill>
            </a:endParaRPr>
          </a:p>
          <a:p>
            <a:pPr algn="ctr"/>
            <a:endParaRPr lang="en-US" altLang="zh-CN" sz="2000" dirty="0" smtClean="0">
              <a:solidFill>
                <a:schemeClr val="tx1"/>
              </a:solidFill>
            </a:endParaRPr>
          </a:p>
          <a:p>
            <a:pPr algn="ctr"/>
            <a:endParaRPr lang="en-US" altLang="zh-CN" sz="2000" dirty="0" smtClean="0">
              <a:solidFill>
                <a:schemeClr val="tx1"/>
              </a:solidFill>
            </a:endParaRPr>
          </a:p>
          <a:p>
            <a:pPr algn="ctr"/>
            <a:endParaRPr lang="en-US" altLang="zh-CN" sz="2000" dirty="0" smtClean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57158" y="2928934"/>
            <a:ext cx="4071966" cy="321471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400" dirty="0" smtClean="0">
                <a:solidFill>
                  <a:schemeClr val="tx1"/>
                </a:solidFill>
              </a:rPr>
              <a:t>Namenode</a:t>
            </a:r>
          </a:p>
          <a:p>
            <a:pPr algn="r"/>
            <a:endParaRPr lang="en-US" altLang="zh-CN" sz="1400" dirty="0" smtClean="0">
              <a:solidFill>
                <a:schemeClr val="tx1"/>
              </a:solidFill>
            </a:endParaRPr>
          </a:p>
          <a:p>
            <a:pPr algn="r"/>
            <a:endParaRPr lang="en-US" altLang="zh-CN" sz="1400" dirty="0" smtClean="0">
              <a:solidFill>
                <a:schemeClr val="tx1"/>
              </a:solidFill>
            </a:endParaRPr>
          </a:p>
          <a:p>
            <a:pPr algn="r"/>
            <a:endParaRPr lang="en-US" altLang="zh-CN" sz="1400" dirty="0" smtClean="0">
              <a:solidFill>
                <a:schemeClr val="tx1"/>
              </a:solidFill>
            </a:endParaRPr>
          </a:p>
          <a:p>
            <a:pPr algn="r"/>
            <a:endParaRPr lang="en-US" altLang="zh-CN" sz="1400" dirty="0" smtClean="0">
              <a:solidFill>
                <a:schemeClr val="tx1"/>
              </a:solidFill>
            </a:endParaRPr>
          </a:p>
          <a:p>
            <a:pPr algn="r"/>
            <a:endParaRPr lang="en-US" altLang="zh-CN" sz="1400" dirty="0" smtClean="0">
              <a:solidFill>
                <a:schemeClr val="tx1"/>
              </a:solidFill>
            </a:endParaRPr>
          </a:p>
          <a:p>
            <a:pPr algn="r"/>
            <a:endParaRPr lang="en-US" altLang="zh-CN" sz="1400" dirty="0" smtClean="0">
              <a:solidFill>
                <a:schemeClr val="tx1"/>
              </a:solidFill>
            </a:endParaRPr>
          </a:p>
          <a:p>
            <a:pPr algn="r"/>
            <a:endParaRPr lang="en-US" altLang="zh-CN" sz="1400" dirty="0" smtClean="0">
              <a:solidFill>
                <a:schemeClr val="tx1"/>
              </a:solidFill>
            </a:endParaRPr>
          </a:p>
          <a:p>
            <a:pPr algn="r"/>
            <a:endParaRPr lang="en-US" altLang="zh-CN" sz="1400" dirty="0" smtClean="0">
              <a:solidFill>
                <a:schemeClr val="tx1"/>
              </a:solidFill>
            </a:endParaRPr>
          </a:p>
          <a:p>
            <a:pPr algn="r"/>
            <a:endParaRPr lang="en-US" altLang="zh-CN" sz="1400" dirty="0" smtClean="0">
              <a:solidFill>
                <a:schemeClr val="tx1"/>
              </a:solidFill>
            </a:endParaRPr>
          </a:p>
          <a:p>
            <a:pPr algn="r"/>
            <a:endParaRPr lang="en-US" altLang="zh-CN" sz="1400" dirty="0" smtClean="0">
              <a:solidFill>
                <a:schemeClr val="tx1"/>
              </a:solidFill>
            </a:endParaRPr>
          </a:p>
          <a:p>
            <a:pPr algn="r"/>
            <a:endParaRPr lang="en-US" altLang="zh-CN" sz="1400" dirty="0" smtClean="0">
              <a:solidFill>
                <a:schemeClr val="tx1"/>
              </a:solidFill>
            </a:endParaRPr>
          </a:p>
          <a:p>
            <a:pPr algn="r"/>
            <a:endParaRPr lang="en-US" altLang="zh-CN" sz="1400" dirty="0" smtClean="0">
              <a:solidFill>
                <a:schemeClr val="tx1"/>
              </a:solidFill>
            </a:endParaRPr>
          </a:p>
          <a:p>
            <a:pPr algn="r"/>
            <a:endParaRPr lang="en-US" altLang="zh-CN" sz="1400" dirty="0" smtClean="0">
              <a:solidFill>
                <a:schemeClr val="tx1"/>
              </a:solidFill>
            </a:endParaRPr>
          </a:p>
          <a:p>
            <a:pPr algn="r"/>
            <a:endParaRPr lang="en-US" altLang="zh-CN" sz="1400" dirty="0" smtClean="0">
              <a:solidFill>
                <a:schemeClr val="tx1"/>
              </a:solidFill>
            </a:endParaRPr>
          </a:p>
        </p:txBody>
      </p:sp>
      <p:sp>
        <p:nvSpPr>
          <p:cNvPr id="340" name="矩形 339"/>
          <p:cNvSpPr/>
          <p:nvPr/>
        </p:nvSpPr>
        <p:spPr>
          <a:xfrm>
            <a:off x="4786314" y="2928934"/>
            <a:ext cx="4000528" cy="321471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Namenode</a:t>
            </a: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428596" y="5072074"/>
            <a:ext cx="8286808" cy="428628"/>
          </a:xfrm>
          <a:prstGeom prst="roundRect">
            <a:avLst/>
          </a:prstGeom>
          <a:blipFill>
            <a:blip r:embed="rId3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rgbClr val="0033CC"/>
                </a:solidFill>
              </a:rPr>
              <a:t>storage layer</a:t>
            </a:r>
            <a:endParaRPr lang="zh-CN" altLang="en-US" sz="1400" dirty="0" smtClean="0">
              <a:solidFill>
                <a:srgbClr val="0033CC"/>
              </a:solidFill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428596" y="5643578"/>
            <a:ext cx="8286808" cy="428628"/>
          </a:xfrm>
          <a:prstGeom prst="roundRect">
            <a:avLst/>
          </a:prstGeom>
          <a:blipFill>
            <a:blip r:embed="rId3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rgbClr val="0033CC"/>
                </a:solidFill>
              </a:rPr>
              <a:t>physical layer</a:t>
            </a:r>
          </a:p>
          <a:p>
            <a:pPr algn="ctr"/>
            <a:r>
              <a:rPr lang="en-US" altLang="zh-CN" sz="1400" b="1" dirty="0" smtClean="0">
                <a:solidFill>
                  <a:srgbClr val="0033CC"/>
                </a:solidFill>
              </a:rPr>
              <a:t>storage-engine-</a:t>
            </a:r>
            <a:r>
              <a:rPr lang="en-US" altLang="zh-CN" sz="1400" b="1" dirty="0" err="1" smtClean="0">
                <a:solidFill>
                  <a:srgbClr val="0033CC"/>
                </a:solidFill>
              </a:rPr>
              <a:t>plugin</a:t>
            </a:r>
            <a:endParaRPr lang="en-US" altLang="zh-CN" sz="1400" b="1" dirty="0" smtClean="0">
              <a:solidFill>
                <a:srgbClr val="0033CC"/>
              </a:solidFill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428596" y="4500570"/>
            <a:ext cx="8286808" cy="428628"/>
          </a:xfrm>
          <a:prstGeom prst="roundRect">
            <a:avLst/>
          </a:prstGeom>
          <a:blipFill>
            <a:blip r:embed="rId3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rgbClr val="0033CC"/>
                </a:solidFill>
              </a:rPr>
              <a:t>process </a:t>
            </a:r>
            <a:r>
              <a:rPr lang="en-US" altLang="zh-CN" sz="1400" b="1" dirty="0" smtClean="0">
                <a:solidFill>
                  <a:srgbClr val="0033CC"/>
                </a:solidFill>
              </a:rPr>
              <a:t>client requests</a:t>
            </a:r>
            <a:endParaRPr lang="zh-CN" altLang="en-US" sz="1400" dirty="0" smtClean="0"/>
          </a:p>
        </p:txBody>
      </p:sp>
      <p:sp>
        <p:nvSpPr>
          <p:cNvPr id="59" name="圆角矩形 58"/>
          <p:cNvSpPr/>
          <p:nvPr/>
        </p:nvSpPr>
        <p:spPr>
          <a:xfrm>
            <a:off x="428596" y="3929067"/>
            <a:ext cx="8286808" cy="428628"/>
          </a:xfrm>
          <a:prstGeom prst="roundRect">
            <a:avLst/>
          </a:prstGeom>
          <a:blipFill>
            <a:blip r:embed="rId3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>
                <a:solidFill>
                  <a:srgbClr val="0033CC"/>
                </a:solidFill>
              </a:rPr>
              <a:t>replcation</a:t>
            </a:r>
            <a:endParaRPr lang="en-US" altLang="zh-CN" sz="1400" b="1" dirty="0" smtClean="0">
              <a:solidFill>
                <a:srgbClr val="0033CC"/>
              </a:solidFill>
            </a:endParaRPr>
          </a:p>
          <a:p>
            <a:pPr algn="ctr"/>
            <a:r>
              <a:rPr lang="en-US" altLang="zh-CN" sz="1400" b="1" dirty="0" smtClean="0">
                <a:solidFill>
                  <a:srgbClr val="0033CC"/>
                </a:solidFill>
              </a:rPr>
              <a:t>master election</a:t>
            </a: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ADFS</a:t>
            </a:r>
            <a:r>
              <a:rPr lang="zh-CN" altLang="en-US" dirty="0" smtClean="0"/>
              <a:t> </a:t>
            </a:r>
            <a:r>
              <a:rPr lang="en-US" altLang="zh-CN" dirty="0" smtClean="0"/>
              <a:t>future </a:t>
            </a:r>
            <a:r>
              <a:rPr lang="en-US" altLang="zh-CN" dirty="0" smtClean="0"/>
              <a:t>architecture</a:t>
            </a:r>
            <a:endParaRPr lang="zh-CN" altLang="en-US" dirty="0"/>
          </a:p>
        </p:txBody>
      </p:sp>
      <p:sp>
        <p:nvSpPr>
          <p:cNvPr id="172" name="矩形 171"/>
          <p:cNvSpPr/>
          <p:nvPr/>
        </p:nvSpPr>
        <p:spPr>
          <a:xfrm>
            <a:off x="285720" y="1142984"/>
            <a:ext cx="8572560" cy="1143008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Datanode</a:t>
            </a:r>
            <a:r>
              <a:rPr lang="en-US" altLang="zh-CN" sz="1600" dirty="0" smtClean="0">
                <a:solidFill>
                  <a:schemeClr val="tx1"/>
                </a:solidFill>
              </a:rPr>
              <a:t>/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Hbase</a:t>
            </a:r>
            <a:r>
              <a:rPr lang="en-US" altLang="zh-CN" sz="1600" dirty="0" smtClean="0">
                <a:solidFill>
                  <a:schemeClr val="tx1"/>
                </a:solidFill>
              </a:rPr>
              <a:t>/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MapReduce</a:t>
            </a:r>
            <a:r>
              <a:rPr lang="en-US" altLang="zh-CN" sz="1600" dirty="0" smtClean="0">
                <a:solidFill>
                  <a:schemeClr val="tx1"/>
                </a:solidFill>
              </a:rPr>
              <a:t>/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OtherApplication</a:t>
            </a:r>
            <a:r>
              <a:rPr lang="en-US" altLang="zh-CN" sz="1600" dirty="0" smtClean="0">
                <a:solidFill>
                  <a:schemeClr val="tx1"/>
                </a:solidFill>
              </a:rPr>
              <a:t>/…</a:t>
            </a:r>
          </a:p>
          <a:p>
            <a:pPr algn="ctr"/>
            <a:endParaRPr lang="en-US" altLang="zh-CN" sz="1600" dirty="0" smtClean="0">
              <a:solidFill>
                <a:schemeClr val="tx1"/>
              </a:solidFill>
            </a:endParaRPr>
          </a:p>
          <a:p>
            <a:pPr algn="ctr"/>
            <a:endParaRPr lang="en-US" altLang="zh-CN" sz="1600" dirty="0" smtClean="0">
              <a:solidFill>
                <a:schemeClr val="tx1"/>
              </a:solidFill>
            </a:endParaRPr>
          </a:p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99" name="矩形 198"/>
          <p:cNvSpPr/>
          <p:nvPr/>
        </p:nvSpPr>
        <p:spPr>
          <a:xfrm>
            <a:off x="357158" y="1928802"/>
            <a:ext cx="8429684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DistributedClient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571604" y="4572008"/>
            <a:ext cx="1500198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FSNamesystem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1571604" y="5143512"/>
            <a:ext cx="1500198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StateManager</a:t>
            </a:r>
          </a:p>
        </p:txBody>
      </p:sp>
      <p:cxnSp>
        <p:nvCxnSpPr>
          <p:cNvPr id="176" name="直接箭头连接符 175"/>
          <p:cNvCxnSpPr>
            <a:stCxn id="48" idx="2"/>
            <a:endCxn id="150" idx="0"/>
          </p:cNvCxnSpPr>
          <p:nvPr/>
        </p:nvCxnSpPr>
        <p:spPr>
          <a:xfrm rot="5400000">
            <a:off x="2178827" y="5000636"/>
            <a:ext cx="285752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矩形 261"/>
          <p:cNvSpPr/>
          <p:nvPr/>
        </p:nvSpPr>
        <p:spPr>
          <a:xfrm>
            <a:off x="1571604" y="4000504"/>
            <a:ext cx="1500198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DistributedServer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19" name="直接箭头连接符 318"/>
          <p:cNvCxnSpPr>
            <a:stCxn id="262" idx="2"/>
            <a:endCxn id="48" idx="0"/>
          </p:cNvCxnSpPr>
          <p:nvPr/>
        </p:nvCxnSpPr>
        <p:spPr>
          <a:xfrm rot="5400000">
            <a:off x="2178827" y="4429132"/>
            <a:ext cx="285752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矩形 405"/>
          <p:cNvSpPr/>
          <p:nvPr/>
        </p:nvSpPr>
        <p:spPr>
          <a:xfrm>
            <a:off x="2357422" y="4857760"/>
            <a:ext cx="71438" cy="71438"/>
          </a:xfrm>
          <a:prstGeom prst="rect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rgbClr val="FF0000"/>
                </a:solidFill>
              </a:rPr>
              <a:t>1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420" name="矩形 419"/>
          <p:cNvSpPr/>
          <p:nvPr/>
        </p:nvSpPr>
        <p:spPr>
          <a:xfrm>
            <a:off x="2214546" y="5072074"/>
            <a:ext cx="71438" cy="71438"/>
          </a:xfrm>
          <a:prstGeom prst="rect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rgbClr val="FF0000"/>
                </a:solidFill>
              </a:rPr>
              <a:t>N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357158" y="1500174"/>
            <a:ext cx="8429684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DFSClient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75" name="直接箭头连接符 174"/>
          <p:cNvCxnSpPr>
            <a:stCxn id="70" idx="2"/>
            <a:endCxn id="199" idx="0"/>
          </p:cNvCxnSpPr>
          <p:nvPr/>
        </p:nvCxnSpPr>
        <p:spPr>
          <a:xfrm rot="5400000">
            <a:off x="4500562" y="1857364"/>
            <a:ext cx="142876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428596" y="3000372"/>
            <a:ext cx="2428892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Monitors:</a:t>
            </a:r>
            <a:r>
              <a:rPr lang="en-US" altLang="zh-CN" sz="1200" dirty="0" smtClean="0">
                <a:solidFill>
                  <a:schemeClr val="tx1"/>
                </a:solidFill>
              </a:rPr>
              <a:t>Replication/Heartbeat/…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35" name="矩形 234"/>
          <p:cNvSpPr/>
          <p:nvPr/>
        </p:nvSpPr>
        <p:spPr>
          <a:xfrm>
            <a:off x="357158" y="6357982"/>
            <a:ext cx="8429684" cy="285728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Zookeeper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74" name="圆角矩形 173"/>
          <p:cNvSpPr/>
          <p:nvPr/>
        </p:nvSpPr>
        <p:spPr>
          <a:xfrm>
            <a:off x="3571868" y="3286124"/>
            <a:ext cx="2000264" cy="357190"/>
          </a:xfrm>
          <a:prstGeom prst="roundRect">
            <a:avLst/>
          </a:prstGeom>
          <a:blipFill>
            <a:blip r:embed="rId3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FF0000"/>
                </a:solidFill>
              </a:rPr>
              <a:t>RPC=2</a:t>
            </a:r>
          </a:p>
        </p:txBody>
      </p:sp>
      <p:sp>
        <p:nvSpPr>
          <p:cNvPr id="108" name="矩形 107"/>
          <p:cNvSpPr/>
          <p:nvPr/>
        </p:nvSpPr>
        <p:spPr>
          <a:xfrm>
            <a:off x="1142976" y="5715016"/>
            <a:ext cx="1071570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Memory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11" name="直接箭头连接符 110"/>
          <p:cNvCxnSpPr>
            <a:stCxn id="150" idx="2"/>
            <a:endCxn id="108" idx="0"/>
          </p:cNvCxnSpPr>
          <p:nvPr/>
        </p:nvCxnSpPr>
        <p:spPr>
          <a:xfrm rot="5400000">
            <a:off x="1857356" y="5250669"/>
            <a:ext cx="285752" cy="64294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矩形 260"/>
          <p:cNvSpPr/>
          <p:nvPr/>
        </p:nvSpPr>
        <p:spPr>
          <a:xfrm>
            <a:off x="428596" y="3429000"/>
            <a:ext cx="2428892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LocalClient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97" name="直接箭头连接符 296"/>
          <p:cNvCxnSpPr>
            <a:stCxn id="52" idx="2"/>
            <a:endCxn id="261" idx="0"/>
          </p:cNvCxnSpPr>
          <p:nvPr/>
        </p:nvCxnSpPr>
        <p:spPr>
          <a:xfrm rot="5400000">
            <a:off x="1571604" y="3357562"/>
            <a:ext cx="142876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矩形 340"/>
          <p:cNvSpPr/>
          <p:nvPr/>
        </p:nvSpPr>
        <p:spPr>
          <a:xfrm>
            <a:off x="6000760" y="4572008"/>
            <a:ext cx="1500198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FSNamesystem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42" name="矩形 341"/>
          <p:cNvSpPr/>
          <p:nvPr/>
        </p:nvSpPr>
        <p:spPr>
          <a:xfrm>
            <a:off x="6000760" y="5143512"/>
            <a:ext cx="1500198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StateManager</a:t>
            </a:r>
          </a:p>
        </p:txBody>
      </p:sp>
      <p:cxnSp>
        <p:nvCxnSpPr>
          <p:cNvPr id="343" name="直接箭头连接符 342"/>
          <p:cNvCxnSpPr>
            <a:stCxn id="341" idx="2"/>
            <a:endCxn id="342" idx="0"/>
          </p:cNvCxnSpPr>
          <p:nvPr/>
        </p:nvCxnSpPr>
        <p:spPr>
          <a:xfrm rot="5400000">
            <a:off x="6607983" y="5000636"/>
            <a:ext cx="285752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矩形 345"/>
          <p:cNvSpPr/>
          <p:nvPr/>
        </p:nvSpPr>
        <p:spPr>
          <a:xfrm>
            <a:off x="6000760" y="4000504"/>
            <a:ext cx="1500198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DistributedServer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47" name="直接箭头连接符 346"/>
          <p:cNvCxnSpPr>
            <a:stCxn id="346" idx="2"/>
            <a:endCxn id="341" idx="0"/>
          </p:cNvCxnSpPr>
          <p:nvPr/>
        </p:nvCxnSpPr>
        <p:spPr>
          <a:xfrm rot="5400000">
            <a:off x="6607983" y="4429132"/>
            <a:ext cx="285752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矩形 347"/>
          <p:cNvSpPr/>
          <p:nvPr/>
        </p:nvSpPr>
        <p:spPr>
          <a:xfrm>
            <a:off x="6786578" y="4857760"/>
            <a:ext cx="71438" cy="71438"/>
          </a:xfrm>
          <a:prstGeom prst="rect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rgbClr val="FF0000"/>
                </a:solidFill>
              </a:rPr>
              <a:t>1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349" name="矩形 348"/>
          <p:cNvSpPr/>
          <p:nvPr/>
        </p:nvSpPr>
        <p:spPr>
          <a:xfrm>
            <a:off x="6643702" y="5072074"/>
            <a:ext cx="71438" cy="71438"/>
          </a:xfrm>
          <a:prstGeom prst="rect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rgbClr val="FF0000"/>
                </a:solidFill>
              </a:rPr>
              <a:t>N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350" name="矩形 349"/>
          <p:cNvSpPr/>
          <p:nvPr/>
        </p:nvSpPr>
        <p:spPr>
          <a:xfrm>
            <a:off x="6858016" y="5715016"/>
            <a:ext cx="1000132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Memory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51" name="直接箭头连接符 350"/>
          <p:cNvCxnSpPr>
            <a:stCxn id="342" idx="2"/>
            <a:endCxn id="350" idx="0"/>
          </p:cNvCxnSpPr>
          <p:nvPr/>
        </p:nvCxnSpPr>
        <p:spPr>
          <a:xfrm rot="16200000" flipH="1">
            <a:off x="6911594" y="5268528"/>
            <a:ext cx="285752" cy="60722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矩形 351"/>
          <p:cNvSpPr/>
          <p:nvPr/>
        </p:nvSpPr>
        <p:spPr>
          <a:xfrm>
            <a:off x="6286512" y="3000372"/>
            <a:ext cx="2428892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Monitors:</a:t>
            </a:r>
            <a:r>
              <a:rPr lang="en-US" altLang="zh-CN" sz="1200" dirty="0" smtClean="0">
                <a:solidFill>
                  <a:schemeClr val="tx1"/>
                </a:solidFill>
              </a:rPr>
              <a:t>Replication/Heartbeat/…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56" name="矩形 355"/>
          <p:cNvSpPr/>
          <p:nvPr/>
        </p:nvSpPr>
        <p:spPr>
          <a:xfrm>
            <a:off x="6286512" y="3429000"/>
            <a:ext cx="2428892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LocalClient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57" name="直接箭头连接符 356"/>
          <p:cNvCxnSpPr>
            <a:stCxn id="352" idx="2"/>
            <a:endCxn id="356" idx="0"/>
          </p:cNvCxnSpPr>
          <p:nvPr/>
        </p:nvCxnSpPr>
        <p:spPr>
          <a:xfrm rot="5400000">
            <a:off x="7429520" y="3357562"/>
            <a:ext cx="142876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2428860" y="5715016"/>
            <a:ext cx="1071570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Innodb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14" name="直接箭头连接符 113"/>
          <p:cNvCxnSpPr>
            <a:stCxn id="150" idx="2"/>
            <a:endCxn id="105" idx="0"/>
          </p:cNvCxnSpPr>
          <p:nvPr/>
        </p:nvCxnSpPr>
        <p:spPr>
          <a:xfrm rot="16200000" flipH="1">
            <a:off x="2500298" y="5250669"/>
            <a:ext cx="285752" cy="64294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矩形 353"/>
          <p:cNvSpPr/>
          <p:nvPr/>
        </p:nvSpPr>
        <p:spPr>
          <a:xfrm>
            <a:off x="5572132" y="5715016"/>
            <a:ext cx="1071570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Innodb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55" name="直接箭头连接符 354"/>
          <p:cNvCxnSpPr>
            <a:stCxn id="342" idx="2"/>
            <a:endCxn id="354" idx="0"/>
          </p:cNvCxnSpPr>
          <p:nvPr/>
        </p:nvCxnSpPr>
        <p:spPr>
          <a:xfrm rot="5400000">
            <a:off x="6286512" y="5250669"/>
            <a:ext cx="285752" cy="64294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261" idx="2"/>
            <a:endCxn id="262" idx="0"/>
          </p:cNvCxnSpPr>
          <p:nvPr/>
        </p:nvCxnSpPr>
        <p:spPr>
          <a:xfrm rot="16200000" flipH="1">
            <a:off x="1839496" y="3518297"/>
            <a:ext cx="285752" cy="67866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接箭头连接符 352"/>
          <p:cNvCxnSpPr>
            <a:stCxn id="356" idx="2"/>
            <a:endCxn id="346" idx="0"/>
          </p:cNvCxnSpPr>
          <p:nvPr/>
        </p:nvCxnSpPr>
        <p:spPr>
          <a:xfrm rot="5400000">
            <a:off x="6983033" y="3482579"/>
            <a:ext cx="285752" cy="750099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箭头连接符 240"/>
          <p:cNvCxnSpPr>
            <a:stCxn id="262" idx="3"/>
            <a:endCxn id="235" idx="0"/>
          </p:cNvCxnSpPr>
          <p:nvPr/>
        </p:nvCxnSpPr>
        <p:spPr>
          <a:xfrm>
            <a:off x="3071802" y="4143380"/>
            <a:ext cx="1500198" cy="2214602"/>
          </a:xfrm>
          <a:prstGeom prst="straightConnector1">
            <a:avLst/>
          </a:prstGeom>
          <a:ln w="25400">
            <a:solidFill>
              <a:srgbClr val="FFFF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243"/>
          <p:cNvCxnSpPr>
            <a:stCxn id="346" idx="1"/>
            <a:endCxn id="235" idx="0"/>
          </p:cNvCxnSpPr>
          <p:nvPr/>
        </p:nvCxnSpPr>
        <p:spPr>
          <a:xfrm rot="10800000" flipV="1">
            <a:off x="4572000" y="4143380"/>
            <a:ext cx="1428760" cy="2214602"/>
          </a:xfrm>
          <a:prstGeom prst="straightConnector1">
            <a:avLst/>
          </a:prstGeom>
          <a:ln w="25400">
            <a:solidFill>
              <a:srgbClr val="FFFF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>
            <a:stCxn id="262" idx="3"/>
            <a:endCxn id="346" idx="1"/>
          </p:cNvCxnSpPr>
          <p:nvPr/>
        </p:nvCxnSpPr>
        <p:spPr>
          <a:xfrm>
            <a:off x="3071802" y="4143380"/>
            <a:ext cx="2928958" cy="158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箭头连接符 236"/>
          <p:cNvCxnSpPr>
            <a:stCxn id="199" idx="2"/>
            <a:endCxn id="235" idx="0"/>
          </p:cNvCxnSpPr>
          <p:nvPr/>
        </p:nvCxnSpPr>
        <p:spPr>
          <a:xfrm rot="5400000">
            <a:off x="2500286" y="4286268"/>
            <a:ext cx="4143428" cy="1588"/>
          </a:xfrm>
          <a:prstGeom prst="straightConnector1">
            <a:avLst/>
          </a:prstGeom>
          <a:ln w="25400">
            <a:solidFill>
              <a:srgbClr val="FFFF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圆角矩形标注 83"/>
          <p:cNvSpPr/>
          <p:nvPr/>
        </p:nvSpPr>
        <p:spPr>
          <a:xfrm>
            <a:off x="7000892" y="1428736"/>
            <a:ext cx="1785950" cy="285752"/>
          </a:xfrm>
          <a:prstGeom prst="wedgeRoundRectCallout">
            <a:avLst>
              <a:gd name="adj1" fmla="val -33673"/>
              <a:gd name="adj2" fmla="val 174500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tx1"/>
                </a:solidFill>
              </a:rPr>
              <a:t>get master and auto-retry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78" name="直接箭头连接符 177"/>
          <p:cNvCxnSpPr>
            <a:stCxn id="199" idx="2"/>
            <a:endCxn id="262" idx="0"/>
          </p:cNvCxnSpPr>
          <p:nvPr/>
        </p:nvCxnSpPr>
        <p:spPr>
          <a:xfrm rot="5400000">
            <a:off x="2553877" y="1982381"/>
            <a:ext cx="1785950" cy="2250297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圆角矩形标注 85"/>
          <p:cNvSpPr/>
          <p:nvPr/>
        </p:nvSpPr>
        <p:spPr>
          <a:xfrm>
            <a:off x="142844" y="928670"/>
            <a:ext cx="2571768" cy="285752"/>
          </a:xfrm>
          <a:prstGeom prst="wedgeRoundRectCallout">
            <a:avLst>
              <a:gd name="adj1" fmla="val 20495"/>
              <a:gd name="adj2" fmla="val 126500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tx1"/>
                </a:solidFill>
              </a:rPr>
              <a:t>proxy is replaced by 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distributedClient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2" name="圆角矩形标注 91"/>
          <p:cNvSpPr/>
          <p:nvPr/>
        </p:nvSpPr>
        <p:spPr>
          <a:xfrm>
            <a:off x="5072066" y="2428868"/>
            <a:ext cx="1714512" cy="285752"/>
          </a:xfrm>
          <a:prstGeom prst="wedgeRoundRectCallout">
            <a:avLst>
              <a:gd name="adj1" fmla="val -48399"/>
              <a:gd name="adj2" fmla="val 290498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Only </a:t>
            </a:r>
            <a:r>
              <a:rPr lang="en-US" altLang="zh-CN" sz="1200" dirty="0" smtClean="0">
                <a:solidFill>
                  <a:schemeClr val="tx1"/>
                </a:solidFill>
              </a:rPr>
              <a:t>2 </a:t>
            </a:r>
            <a:r>
              <a:rPr lang="en-US" altLang="zh-CN" sz="1200" dirty="0" smtClean="0">
                <a:solidFill>
                  <a:schemeClr val="tx1"/>
                </a:solidFill>
              </a:rPr>
              <a:t>RPC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2" name="圆角矩形标注 61"/>
          <p:cNvSpPr/>
          <p:nvPr/>
        </p:nvSpPr>
        <p:spPr>
          <a:xfrm>
            <a:off x="357158" y="6072206"/>
            <a:ext cx="3786214" cy="714380"/>
          </a:xfrm>
          <a:prstGeom prst="wedgeRoundRectCallout">
            <a:avLst>
              <a:gd name="adj1" fmla="val 1738"/>
              <a:gd name="adj2" fmla="val -72432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>
                <a:solidFill>
                  <a:srgbClr val="FF0000"/>
                </a:solidFill>
              </a:rPr>
              <a:t>OperationQueue</a:t>
            </a:r>
            <a:r>
              <a:rPr lang="en-US" altLang="zh-CN" sz="1100" dirty="0" smtClean="0">
                <a:solidFill>
                  <a:srgbClr val="FF0000"/>
                </a:solidFill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</a:rPr>
              <a:t>supports master</a:t>
            </a:r>
            <a:r>
              <a:rPr lang="zh-CN" altLang="en-US" sz="1100" dirty="0" smtClean="0">
                <a:solidFill>
                  <a:srgbClr val="FF0000"/>
                </a:solidFill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</a:rPr>
              <a:t>ensure data with same key</a:t>
            </a:r>
            <a:r>
              <a:rPr lang="zh-CN" altLang="en-US" sz="1100" dirty="0" smtClean="0">
                <a:solidFill>
                  <a:srgbClr val="FF0000"/>
                </a:solidFill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</a:rPr>
              <a:t>is written to slave serially</a:t>
            </a:r>
            <a:endParaRPr lang="en-US" altLang="zh-CN" sz="1100" dirty="0" smtClean="0">
              <a:solidFill>
                <a:srgbClr val="FF0000"/>
              </a:solidFill>
            </a:endParaRPr>
          </a:p>
        </p:txBody>
      </p:sp>
      <p:sp>
        <p:nvSpPr>
          <p:cNvPr id="63" name="圆角矩形标注 62"/>
          <p:cNvSpPr/>
          <p:nvPr/>
        </p:nvSpPr>
        <p:spPr>
          <a:xfrm>
            <a:off x="5000628" y="6429396"/>
            <a:ext cx="3786214" cy="357190"/>
          </a:xfrm>
          <a:prstGeom prst="wedgeRoundRectCallout">
            <a:avLst>
              <a:gd name="adj1" fmla="val -2700"/>
              <a:gd name="adj2" fmla="val -217852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>
                <a:solidFill>
                  <a:srgbClr val="FF0000"/>
                </a:solidFill>
              </a:rPr>
              <a:t>OperationQueue</a:t>
            </a:r>
            <a:r>
              <a:rPr lang="en-US" altLang="zh-CN" sz="1100" dirty="0" smtClean="0">
                <a:solidFill>
                  <a:srgbClr val="FF0000"/>
                </a:solidFill>
              </a:rPr>
              <a:t> supports </a:t>
            </a:r>
            <a:r>
              <a:rPr lang="en-US" altLang="zh-CN" sz="1100" dirty="0" smtClean="0">
                <a:solidFill>
                  <a:srgbClr val="FF0000"/>
                </a:solidFill>
              </a:rPr>
              <a:t>slave</a:t>
            </a:r>
            <a:r>
              <a:rPr lang="zh-CN" altLang="en-US" sz="1100" dirty="0" smtClean="0">
                <a:solidFill>
                  <a:srgbClr val="FF0000"/>
                </a:solidFill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</a:rPr>
              <a:t>ensure data with same key</a:t>
            </a:r>
            <a:r>
              <a:rPr lang="zh-CN" altLang="en-US" sz="1100" dirty="0" smtClean="0">
                <a:solidFill>
                  <a:srgbClr val="FF0000"/>
                </a:solidFill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</a:rPr>
              <a:t>is written to </a:t>
            </a:r>
            <a:r>
              <a:rPr lang="en-US" altLang="zh-CN" sz="1100" dirty="0" smtClean="0">
                <a:solidFill>
                  <a:srgbClr val="FF0000"/>
                </a:solidFill>
              </a:rPr>
              <a:t>disk serially</a:t>
            </a:r>
            <a:endParaRPr lang="en-US" altLang="zh-CN" sz="11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6" grpId="0" animBg="1"/>
      <p:bldP spid="92" grpId="0" animBg="1"/>
      <p:bldP spid="62" grpId="0" animBg="1"/>
      <p:bldP spid="6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/>
          <p:cNvSpPr/>
          <p:nvPr/>
        </p:nvSpPr>
        <p:spPr>
          <a:xfrm>
            <a:off x="-32" y="2071678"/>
            <a:ext cx="9144000" cy="1357322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 w="25400"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Protocol</a:t>
            </a:r>
          </a:p>
          <a:p>
            <a:pPr algn="ctr"/>
            <a:endParaRPr lang="en-US" altLang="zh-CN" sz="800" dirty="0" smtClean="0">
              <a:solidFill>
                <a:schemeClr val="tx1"/>
              </a:solidFill>
            </a:endParaRPr>
          </a:p>
          <a:p>
            <a:pPr algn="ctr"/>
            <a:endParaRPr lang="en-US" altLang="zh-CN" sz="800" dirty="0" smtClean="0">
              <a:solidFill>
                <a:schemeClr val="tx1"/>
              </a:solidFill>
            </a:endParaRPr>
          </a:p>
          <a:p>
            <a:pPr algn="ctr"/>
            <a:endParaRPr lang="en-US" altLang="zh-CN" sz="800" dirty="0" smtClean="0">
              <a:solidFill>
                <a:schemeClr val="tx1"/>
              </a:solidFill>
            </a:endParaRPr>
          </a:p>
          <a:p>
            <a:pPr algn="ctr"/>
            <a:endParaRPr lang="en-US" altLang="zh-CN" sz="800" dirty="0" smtClean="0">
              <a:solidFill>
                <a:schemeClr val="tx1"/>
              </a:solidFill>
            </a:endParaRPr>
          </a:p>
          <a:p>
            <a:pPr algn="ctr"/>
            <a:endParaRPr lang="en-US" altLang="zh-CN" sz="800" dirty="0" smtClean="0">
              <a:solidFill>
                <a:schemeClr val="tx1"/>
              </a:solidFill>
            </a:endParaRPr>
          </a:p>
          <a:p>
            <a:pPr algn="ctr"/>
            <a:endParaRPr lang="en-US" altLang="zh-CN" sz="800" dirty="0" smtClean="0">
              <a:solidFill>
                <a:schemeClr val="tx1"/>
              </a:solidFill>
            </a:endParaRPr>
          </a:p>
          <a:p>
            <a:pPr algn="ctr"/>
            <a:endParaRPr lang="en-US" altLang="zh-CN" sz="800" dirty="0" smtClean="0">
              <a:solidFill>
                <a:schemeClr val="tx1"/>
              </a:solidFill>
            </a:endParaRPr>
          </a:p>
          <a:p>
            <a:pPr algn="ctr"/>
            <a:endParaRPr lang="en-US" altLang="zh-CN" sz="800" dirty="0" smtClean="0">
              <a:solidFill>
                <a:schemeClr val="tx1"/>
              </a:solidFill>
            </a:endParaRPr>
          </a:p>
          <a:p>
            <a:pPr algn="ctr"/>
            <a:endParaRPr lang="en-US" altLang="zh-CN" sz="800" dirty="0" smtClean="0">
              <a:solidFill>
                <a:schemeClr val="tx1"/>
              </a:solidFill>
            </a:endParaRPr>
          </a:p>
          <a:p>
            <a:pPr algn="ctr"/>
            <a:endParaRPr lang="en-US" altLang="zh-CN" sz="800" dirty="0" smtClean="0">
              <a:solidFill>
                <a:schemeClr val="tx1"/>
              </a:solidFill>
            </a:endParaRPr>
          </a:p>
        </p:txBody>
      </p:sp>
      <p:sp>
        <p:nvSpPr>
          <p:cNvPr id="1691" name="矩形 1690"/>
          <p:cNvSpPr/>
          <p:nvPr/>
        </p:nvSpPr>
        <p:spPr>
          <a:xfrm>
            <a:off x="-32" y="4286256"/>
            <a:ext cx="9144000" cy="1785950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 w="25400"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Namenode.FSNamesystem</a:t>
            </a:r>
          </a:p>
          <a:p>
            <a:pPr algn="ctr"/>
            <a:endParaRPr lang="en-US" altLang="zh-CN" sz="800" dirty="0" smtClean="0">
              <a:solidFill>
                <a:schemeClr val="tx1"/>
              </a:solidFill>
            </a:endParaRPr>
          </a:p>
          <a:p>
            <a:pPr algn="ctr"/>
            <a:endParaRPr lang="en-US" altLang="zh-CN" sz="800" dirty="0" smtClean="0">
              <a:solidFill>
                <a:schemeClr val="tx1"/>
              </a:solidFill>
            </a:endParaRPr>
          </a:p>
          <a:p>
            <a:pPr algn="ctr"/>
            <a:endParaRPr lang="en-US" altLang="zh-CN" sz="800" dirty="0" smtClean="0">
              <a:solidFill>
                <a:schemeClr val="tx1"/>
              </a:solidFill>
            </a:endParaRPr>
          </a:p>
          <a:p>
            <a:pPr algn="ctr"/>
            <a:endParaRPr lang="en-US" altLang="zh-CN" sz="800" dirty="0" smtClean="0">
              <a:solidFill>
                <a:schemeClr val="tx1"/>
              </a:solidFill>
            </a:endParaRPr>
          </a:p>
          <a:p>
            <a:pPr algn="ctr"/>
            <a:endParaRPr lang="en-US" altLang="zh-CN" sz="800" dirty="0" smtClean="0">
              <a:solidFill>
                <a:schemeClr val="tx1"/>
              </a:solidFill>
            </a:endParaRPr>
          </a:p>
          <a:p>
            <a:pPr algn="ctr"/>
            <a:endParaRPr lang="en-US" altLang="zh-CN" sz="800" dirty="0" smtClean="0">
              <a:solidFill>
                <a:schemeClr val="tx1"/>
              </a:solidFill>
            </a:endParaRPr>
          </a:p>
          <a:p>
            <a:pPr algn="ctr"/>
            <a:endParaRPr lang="en-US" altLang="zh-CN" sz="800" dirty="0" smtClean="0">
              <a:solidFill>
                <a:schemeClr val="tx1"/>
              </a:solidFill>
            </a:endParaRPr>
          </a:p>
          <a:p>
            <a:pPr algn="ctr"/>
            <a:endParaRPr lang="en-US" altLang="zh-CN" sz="800" dirty="0" smtClean="0">
              <a:solidFill>
                <a:schemeClr val="tx1"/>
              </a:solidFill>
            </a:endParaRPr>
          </a:p>
          <a:p>
            <a:pPr algn="ctr"/>
            <a:endParaRPr lang="en-US" altLang="zh-CN" sz="800" dirty="0" smtClean="0">
              <a:solidFill>
                <a:schemeClr val="tx1"/>
              </a:solidFill>
            </a:endParaRPr>
          </a:p>
          <a:p>
            <a:pPr algn="ctr"/>
            <a:endParaRPr lang="en-US" altLang="zh-CN" sz="800" dirty="0" smtClean="0">
              <a:solidFill>
                <a:schemeClr val="tx1"/>
              </a:solidFill>
            </a:endParaRPr>
          </a:p>
          <a:p>
            <a:pPr algn="ctr"/>
            <a:endParaRPr lang="en-US" altLang="zh-CN" sz="800" dirty="0" smtClean="0">
              <a:solidFill>
                <a:schemeClr val="tx1"/>
              </a:solidFill>
            </a:endParaRPr>
          </a:p>
          <a:p>
            <a:pPr algn="ctr"/>
            <a:endParaRPr lang="en-US" altLang="zh-CN" sz="800" dirty="0" smtClean="0">
              <a:solidFill>
                <a:schemeClr val="tx1"/>
              </a:solidFill>
            </a:endParaRPr>
          </a:p>
          <a:p>
            <a:pPr algn="ctr"/>
            <a:endParaRPr lang="en-US" altLang="zh-CN" sz="800" dirty="0" smtClean="0">
              <a:solidFill>
                <a:schemeClr val="tx1"/>
              </a:solidFill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2028836" y="142852"/>
            <a:ext cx="6686568" cy="857256"/>
          </a:xfrm>
        </p:spPr>
        <p:txBody>
          <a:bodyPr/>
          <a:lstStyle/>
          <a:p>
            <a:r>
              <a:rPr lang="en-US" altLang="zh-CN" dirty="0" smtClean="0"/>
              <a:t>part of HDFS-</a:t>
            </a:r>
            <a:r>
              <a:rPr lang="en-US" altLang="zh-CN" dirty="0" err="1" smtClean="0"/>
              <a:t>Namendoe</a:t>
            </a:r>
            <a:r>
              <a:rPr lang="en-US" altLang="zh-CN" dirty="0" smtClean="0"/>
              <a:t>-Logic</a:t>
            </a:r>
            <a:endParaRPr lang="zh-CN" altLang="en-US" sz="1800" dirty="0"/>
          </a:p>
        </p:txBody>
      </p:sp>
      <p:sp>
        <p:nvSpPr>
          <p:cNvPr id="64" name="矩形 63"/>
          <p:cNvSpPr/>
          <p:nvPr/>
        </p:nvSpPr>
        <p:spPr>
          <a:xfrm>
            <a:off x="-32" y="4500570"/>
            <a:ext cx="357188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66" name="矩形 65"/>
          <p:cNvSpPr/>
          <p:nvPr/>
        </p:nvSpPr>
        <p:spPr>
          <a:xfrm>
            <a:off x="285720" y="4500570"/>
            <a:ext cx="428630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Block</a:t>
            </a:r>
          </a:p>
        </p:txBody>
      </p:sp>
      <p:sp>
        <p:nvSpPr>
          <p:cNvPr id="67" name="矩形 66"/>
          <p:cNvSpPr/>
          <p:nvPr/>
        </p:nvSpPr>
        <p:spPr>
          <a:xfrm>
            <a:off x="642910" y="4500570"/>
            <a:ext cx="571508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Datanode</a:t>
            </a:r>
          </a:p>
        </p:txBody>
      </p:sp>
      <p:sp>
        <p:nvSpPr>
          <p:cNvPr id="72" name="矩形 71"/>
          <p:cNvSpPr/>
          <p:nvPr/>
        </p:nvSpPr>
        <p:spPr>
          <a:xfrm>
            <a:off x="214282" y="1643050"/>
            <a:ext cx="1243021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DFSClient/</a:t>
            </a:r>
            <a:r>
              <a:rPr lang="en-US" altLang="zh-CN" sz="800" dirty="0" err="1" smtClean="0">
                <a:solidFill>
                  <a:schemeClr val="tx1"/>
                </a:solidFill>
              </a:rPr>
              <a:t>ClientProtocol</a:t>
            </a:r>
            <a:endParaRPr lang="en-US" altLang="zh-CN" sz="800" dirty="0" smtClean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7543821" y="1643050"/>
            <a:ext cx="1385897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Datanode/</a:t>
            </a:r>
            <a:r>
              <a:rPr lang="en-US" altLang="zh-CN" sz="800" dirty="0" err="1" smtClean="0">
                <a:solidFill>
                  <a:schemeClr val="tx1"/>
                </a:solidFill>
              </a:rPr>
              <a:t>DatanodeProtocol</a:t>
            </a:r>
            <a:endParaRPr lang="en-US" altLang="zh-CN" sz="800" dirty="0" smtClean="0">
              <a:solidFill>
                <a:schemeClr val="tx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29190" y="3000372"/>
            <a:ext cx="538167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register</a:t>
            </a:r>
          </a:p>
        </p:txBody>
      </p:sp>
      <p:cxnSp>
        <p:nvCxnSpPr>
          <p:cNvPr id="98" name="直接箭头连接符 97"/>
          <p:cNvCxnSpPr>
            <a:stCxn id="93" idx="2"/>
            <a:endCxn id="67" idx="0"/>
          </p:cNvCxnSpPr>
          <p:nvPr/>
        </p:nvCxnSpPr>
        <p:spPr>
          <a:xfrm rot="5400000">
            <a:off x="2456246" y="1758542"/>
            <a:ext cx="1214446" cy="426961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 112"/>
          <p:cNvSpPr/>
          <p:nvPr/>
        </p:nvSpPr>
        <p:spPr>
          <a:xfrm>
            <a:off x="5367345" y="3000372"/>
            <a:ext cx="490539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sendHeartbeat</a:t>
            </a:r>
          </a:p>
        </p:txBody>
      </p:sp>
      <p:cxnSp>
        <p:nvCxnSpPr>
          <p:cNvPr id="115" name="直接箭头连接符 114"/>
          <p:cNvCxnSpPr>
            <a:stCxn id="113" idx="2"/>
            <a:endCxn id="67" idx="0"/>
          </p:cNvCxnSpPr>
          <p:nvPr/>
        </p:nvCxnSpPr>
        <p:spPr>
          <a:xfrm rot="5400000">
            <a:off x="2663417" y="1551372"/>
            <a:ext cx="1214446" cy="4683951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5795973" y="3000372"/>
            <a:ext cx="500066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dirty="0" err="1" smtClean="0">
                <a:solidFill>
                  <a:schemeClr val="tx1"/>
                </a:solidFill>
              </a:rPr>
              <a:t>blockReport</a:t>
            </a:r>
            <a:endParaRPr lang="en-US" altLang="zh-CN" sz="800" dirty="0" smtClean="0">
              <a:solidFill>
                <a:schemeClr val="tx1"/>
              </a:solidFill>
            </a:endParaRPr>
          </a:p>
        </p:txBody>
      </p:sp>
      <p:cxnSp>
        <p:nvCxnSpPr>
          <p:cNvPr id="119" name="直接箭头连接符 118"/>
          <p:cNvCxnSpPr>
            <a:stCxn id="118" idx="2"/>
            <a:endCxn id="67" idx="0"/>
          </p:cNvCxnSpPr>
          <p:nvPr/>
        </p:nvCxnSpPr>
        <p:spPr>
          <a:xfrm rot="5400000">
            <a:off x="2880112" y="1334676"/>
            <a:ext cx="1214446" cy="511734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>
            <a:stCxn id="118" idx="2"/>
            <a:endCxn id="265" idx="0"/>
          </p:cNvCxnSpPr>
          <p:nvPr/>
        </p:nvCxnSpPr>
        <p:spPr>
          <a:xfrm rot="5400000">
            <a:off x="4058838" y="2513402"/>
            <a:ext cx="1214446" cy="275989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矩形 135"/>
          <p:cNvSpPr/>
          <p:nvPr/>
        </p:nvSpPr>
        <p:spPr>
          <a:xfrm>
            <a:off x="2643174" y="1643050"/>
            <a:ext cx="1000132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dirty="0" err="1" smtClean="0">
                <a:solidFill>
                  <a:schemeClr val="tx1"/>
                </a:solidFill>
              </a:rPr>
              <a:t>ReplicationMonitor</a:t>
            </a:r>
            <a:endParaRPr lang="en-US" altLang="zh-CN" sz="800" dirty="0" smtClean="0">
              <a:solidFill>
                <a:schemeClr val="tx1"/>
              </a:solidFill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1571604" y="1643050"/>
            <a:ext cx="957269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dirty="0" err="1" smtClean="0">
                <a:solidFill>
                  <a:schemeClr val="tx1"/>
                </a:solidFill>
              </a:rPr>
              <a:t>HeartbeatMonitor</a:t>
            </a:r>
            <a:endParaRPr lang="en-US" altLang="zh-CN" sz="800" dirty="0" smtClean="0">
              <a:solidFill>
                <a:schemeClr val="tx1"/>
              </a:solidFill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6572264" y="1643050"/>
            <a:ext cx="814393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dirty="0" err="1" smtClean="0">
                <a:solidFill>
                  <a:schemeClr val="tx1"/>
                </a:solidFill>
              </a:rPr>
              <a:t>LeaseMonitor</a:t>
            </a:r>
            <a:endParaRPr lang="en-US" altLang="zh-CN" sz="800" dirty="0" smtClean="0">
              <a:solidFill>
                <a:schemeClr val="tx1"/>
              </a:solidFill>
            </a:endParaRPr>
          </a:p>
        </p:txBody>
      </p:sp>
      <p:cxnSp>
        <p:nvCxnSpPr>
          <p:cNvPr id="165" name="直接箭头连接符 164"/>
          <p:cNvCxnSpPr>
            <a:stCxn id="113" idx="2"/>
            <a:endCxn id="265" idx="0"/>
          </p:cNvCxnSpPr>
          <p:nvPr/>
        </p:nvCxnSpPr>
        <p:spPr>
          <a:xfrm rot="5400000">
            <a:off x="3842143" y="2730098"/>
            <a:ext cx="1214446" cy="2326499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矩形 242"/>
          <p:cNvSpPr/>
          <p:nvPr/>
        </p:nvSpPr>
        <p:spPr>
          <a:xfrm>
            <a:off x="4429124" y="3000372"/>
            <a:ext cx="571504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dirty="0" err="1" smtClean="0">
                <a:solidFill>
                  <a:schemeClr val="tx1"/>
                </a:solidFill>
              </a:rPr>
              <a:t>heartbeatCheck</a:t>
            </a:r>
            <a:endParaRPr lang="en-US" altLang="zh-CN" sz="800" dirty="0" smtClean="0">
              <a:solidFill>
                <a:schemeClr val="tx1"/>
              </a:solidFill>
            </a:endParaRPr>
          </a:p>
        </p:txBody>
      </p:sp>
      <p:cxnSp>
        <p:nvCxnSpPr>
          <p:cNvPr id="244" name="直接箭头连接符 243"/>
          <p:cNvCxnSpPr>
            <a:stCxn id="243" idx="2"/>
            <a:endCxn id="67" idx="0"/>
          </p:cNvCxnSpPr>
          <p:nvPr/>
        </p:nvCxnSpPr>
        <p:spPr>
          <a:xfrm rot="5400000">
            <a:off x="2214547" y="2000241"/>
            <a:ext cx="1214446" cy="378621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箭头连接符 251"/>
          <p:cNvCxnSpPr>
            <a:stCxn id="243" idx="2"/>
            <a:endCxn id="242" idx="0"/>
          </p:cNvCxnSpPr>
          <p:nvPr/>
        </p:nvCxnSpPr>
        <p:spPr>
          <a:xfrm rot="5400000">
            <a:off x="4071934" y="3857628"/>
            <a:ext cx="1214446" cy="7143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箭头连接符 255"/>
          <p:cNvCxnSpPr>
            <a:stCxn id="93" idx="2"/>
            <a:endCxn id="242" idx="0"/>
          </p:cNvCxnSpPr>
          <p:nvPr/>
        </p:nvCxnSpPr>
        <p:spPr>
          <a:xfrm rot="5400000">
            <a:off x="4313633" y="3615929"/>
            <a:ext cx="1214446" cy="55483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矩形 258"/>
          <p:cNvSpPr/>
          <p:nvPr/>
        </p:nvSpPr>
        <p:spPr>
          <a:xfrm>
            <a:off x="6858016" y="3000372"/>
            <a:ext cx="500066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dirty="0" err="1" smtClean="0">
                <a:solidFill>
                  <a:schemeClr val="tx1"/>
                </a:solidFill>
              </a:rPr>
              <a:t>errorReport</a:t>
            </a:r>
            <a:endParaRPr lang="en-US" altLang="zh-CN" sz="800" dirty="0" smtClean="0">
              <a:solidFill>
                <a:schemeClr val="tx1"/>
              </a:solidFill>
            </a:endParaRPr>
          </a:p>
        </p:txBody>
      </p:sp>
      <p:cxnSp>
        <p:nvCxnSpPr>
          <p:cNvPr id="260" name="直接箭头连接符 259"/>
          <p:cNvCxnSpPr>
            <a:stCxn id="259" idx="2"/>
            <a:endCxn id="242" idx="0"/>
          </p:cNvCxnSpPr>
          <p:nvPr/>
        </p:nvCxnSpPr>
        <p:spPr>
          <a:xfrm rot="5400000">
            <a:off x="5268521" y="2661042"/>
            <a:ext cx="1214446" cy="2464611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接箭头连接符 347"/>
          <p:cNvCxnSpPr>
            <a:stCxn id="243" idx="2"/>
            <a:endCxn id="347" idx="0"/>
          </p:cNvCxnSpPr>
          <p:nvPr/>
        </p:nvCxnSpPr>
        <p:spPr>
          <a:xfrm rot="5400000">
            <a:off x="3196819" y="2982513"/>
            <a:ext cx="1214446" cy="1821669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接箭头连接符 350"/>
          <p:cNvCxnSpPr>
            <a:stCxn id="259" idx="2"/>
            <a:endCxn id="347" idx="0"/>
          </p:cNvCxnSpPr>
          <p:nvPr/>
        </p:nvCxnSpPr>
        <p:spPr>
          <a:xfrm rot="5400000">
            <a:off x="4393405" y="1785926"/>
            <a:ext cx="1214446" cy="421484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接箭头连接符 378"/>
          <p:cNvCxnSpPr>
            <a:stCxn id="243" idx="2"/>
            <a:endCxn id="265" idx="0"/>
          </p:cNvCxnSpPr>
          <p:nvPr/>
        </p:nvCxnSpPr>
        <p:spPr>
          <a:xfrm rot="5400000">
            <a:off x="3393273" y="3178967"/>
            <a:ext cx="1214446" cy="142876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接箭头连接符 381"/>
          <p:cNvCxnSpPr>
            <a:stCxn id="93" idx="2"/>
            <a:endCxn id="265" idx="0"/>
          </p:cNvCxnSpPr>
          <p:nvPr/>
        </p:nvCxnSpPr>
        <p:spPr>
          <a:xfrm rot="5400000">
            <a:off x="3634972" y="2937268"/>
            <a:ext cx="1214446" cy="191215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直接箭头连接符 714"/>
          <p:cNvCxnSpPr>
            <a:stCxn id="93" idx="2"/>
            <a:endCxn id="597" idx="0"/>
          </p:cNvCxnSpPr>
          <p:nvPr/>
        </p:nvCxnSpPr>
        <p:spPr>
          <a:xfrm rot="5400000">
            <a:off x="4081460" y="3383756"/>
            <a:ext cx="1214446" cy="1019183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直接箭头连接符 717"/>
          <p:cNvCxnSpPr>
            <a:stCxn id="93" idx="2"/>
            <a:endCxn id="596" idx="0"/>
          </p:cNvCxnSpPr>
          <p:nvPr/>
        </p:nvCxnSpPr>
        <p:spPr>
          <a:xfrm rot="5400000">
            <a:off x="3831427" y="3133723"/>
            <a:ext cx="1214446" cy="1519249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3" name="矩形 732"/>
          <p:cNvSpPr/>
          <p:nvPr/>
        </p:nvSpPr>
        <p:spPr>
          <a:xfrm>
            <a:off x="7286644" y="3000372"/>
            <a:ext cx="500066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dirty="0" err="1" smtClean="0">
                <a:solidFill>
                  <a:schemeClr val="tx1"/>
                </a:solidFill>
              </a:rPr>
              <a:t>blockReceived</a:t>
            </a:r>
            <a:endParaRPr lang="en-US" altLang="zh-CN" sz="800" dirty="0" smtClean="0">
              <a:solidFill>
                <a:schemeClr val="tx1"/>
              </a:solidFill>
            </a:endParaRPr>
          </a:p>
        </p:txBody>
      </p:sp>
      <p:sp>
        <p:nvSpPr>
          <p:cNvPr id="740" name="矩形 739"/>
          <p:cNvSpPr/>
          <p:nvPr/>
        </p:nvSpPr>
        <p:spPr>
          <a:xfrm>
            <a:off x="5857884" y="2428868"/>
            <a:ext cx="571504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dirty="0" err="1" smtClean="0">
                <a:solidFill>
                  <a:schemeClr val="tx1"/>
                </a:solidFill>
              </a:rPr>
              <a:t>reportBadBlocks</a:t>
            </a:r>
            <a:endParaRPr lang="en-US" altLang="zh-CN" sz="800" dirty="0" smtClean="0">
              <a:solidFill>
                <a:schemeClr val="tx1"/>
              </a:solidFill>
            </a:endParaRPr>
          </a:p>
        </p:txBody>
      </p:sp>
      <p:cxnSp>
        <p:nvCxnSpPr>
          <p:cNvPr id="743" name="直接箭头连接符 742"/>
          <p:cNvCxnSpPr>
            <a:stCxn id="733" idx="2"/>
            <a:endCxn id="66" idx="0"/>
          </p:cNvCxnSpPr>
          <p:nvPr/>
        </p:nvCxnSpPr>
        <p:spPr>
          <a:xfrm rot="5400000">
            <a:off x="3411133" y="375026"/>
            <a:ext cx="1214446" cy="703664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直接箭头连接符 767"/>
          <p:cNvCxnSpPr>
            <a:stCxn id="72" idx="2"/>
            <a:endCxn id="740" idx="0"/>
          </p:cNvCxnSpPr>
          <p:nvPr/>
        </p:nvCxnSpPr>
        <p:spPr>
          <a:xfrm rot="16200000" flipH="1">
            <a:off x="3239681" y="-475087"/>
            <a:ext cx="500066" cy="5307843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直接箭头连接符 770"/>
          <p:cNvCxnSpPr>
            <a:stCxn id="74" idx="2"/>
            <a:endCxn id="740" idx="0"/>
          </p:cNvCxnSpPr>
          <p:nvPr/>
        </p:nvCxnSpPr>
        <p:spPr>
          <a:xfrm rot="5400000">
            <a:off x="6940170" y="1132268"/>
            <a:ext cx="500066" cy="209313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直接箭头连接符 751"/>
          <p:cNvCxnSpPr>
            <a:stCxn id="733" idx="2"/>
            <a:endCxn id="449" idx="0"/>
          </p:cNvCxnSpPr>
          <p:nvPr/>
        </p:nvCxnSpPr>
        <p:spPr>
          <a:xfrm rot="5400000">
            <a:off x="5804306" y="2768199"/>
            <a:ext cx="1214446" cy="225029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直接箭头连接符 1046"/>
          <p:cNvCxnSpPr>
            <a:stCxn id="740" idx="2"/>
            <a:endCxn id="746" idx="0"/>
          </p:cNvCxnSpPr>
          <p:nvPr/>
        </p:nvCxnSpPr>
        <p:spPr>
          <a:xfrm rot="16200000" flipH="1">
            <a:off x="5768586" y="3089669"/>
            <a:ext cx="1785950" cy="1035851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直接箭头连接符 1049"/>
          <p:cNvCxnSpPr>
            <a:stCxn id="740" idx="2"/>
            <a:endCxn id="66" idx="0"/>
          </p:cNvCxnSpPr>
          <p:nvPr/>
        </p:nvCxnSpPr>
        <p:spPr>
          <a:xfrm rot="5400000">
            <a:off x="2428861" y="785795"/>
            <a:ext cx="1785950" cy="5643601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7" name="矩形 1106"/>
          <p:cNvSpPr/>
          <p:nvPr/>
        </p:nvSpPr>
        <p:spPr>
          <a:xfrm>
            <a:off x="6224601" y="3000372"/>
            <a:ext cx="714380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dirty="0" err="1" smtClean="0">
                <a:solidFill>
                  <a:schemeClr val="tx1"/>
                </a:solidFill>
              </a:rPr>
              <a:t>nextGenerationStamp</a:t>
            </a:r>
            <a:endParaRPr lang="en-US" altLang="zh-CN" sz="800" dirty="0" smtClean="0">
              <a:solidFill>
                <a:schemeClr val="tx1"/>
              </a:solidFill>
            </a:endParaRPr>
          </a:p>
        </p:txBody>
      </p:sp>
      <p:cxnSp>
        <p:nvCxnSpPr>
          <p:cNvPr id="1170" name="直接箭头连接符 1169"/>
          <p:cNvCxnSpPr>
            <a:stCxn id="1107" idx="2"/>
            <a:endCxn id="1168" idx="0"/>
          </p:cNvCxnSpPr>
          <p:nvPr/>
        </p:nvCxnSpPr>
        <p:spPr>
          <a:xfrm rot="5400000">
            <a:off x="5701912" y="3620691"/>
            <a:ext cx="1214446" cy="54531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6" name="矩形 1175"/>
          <p:cNvSpPr/>
          <p:nvPr/>
        </p:nvSpPr>
        <p:spPr>
          <a:xfrm>
            <a:off x="7724795" y="3000372"/>
            <a:ext cx="847733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dirty="0" err="1" smtClean="0">
                <a:solidFill>
                  <a:schemeClr val="tx1"/>
                </a:solidFill>
              </a:rPr>
              <a:t>commitBlockSynchronization</a:t>
            </a:r>
            <a:endParaRPr lang="en-US" altLang="zh-CN" sz="800" dirty="0" smtClean="0">
              <a:solidFill>
                <a:schemeClr val="tx1"/>
              </a:solidFill>
            </a:endParaRPr>
          </a:p>
        </p:txBody>
      </p:sp>
      <p:cxnSp>
        <p:nvCxnSpPr>
          <p:cNvPr id="1200" name="直接箭头连接符 1199"/>
          <p:cNvCxnSpPr>
            <a:stCxn id="1176" idx="2"/>
            <a:endCxn id="66" idx="0"/>
          </p:cNvCxnSpPr>
          <p:nvPr/>
        </p:nvCxnSpPr>
        <p:spPr>
          <a:xfrm rot="5400000">
            <a:off x="3717126" y="69034"/>
            <a:ext cx="1214446" cy="764862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3" name="矩形 1202"/>
          <p:cNvSpPr/>
          <p:nvPr/>
        </p:nvSpPr>
        <p:spPr>
          <a:xfrm>
            <a:off x="1142976" y="4500570"/>
            <a:ext cx="714380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dirty="0" err="1" smtClean="0">
                <a:solidFill>
                  <a:schemeClr val="tx1"/>
                </a:solidFill>
              </a:rPr>
              <a:t>FileUnderConstruction</a:t>
            </a:r>
            <a:endParaRPr lang="en-US" altLang="zh-CN" sz="800" dirty="0" smtClean="0">
              <a:solidFill>
                <a:schemeClr val="tx1"/>
              </a:solidFill>
            </a:endParaRPr>
          </a:p>
        </p:txBody>
      </p:sp>
      <p:sp>
        <p:nvSpPr>
          <p:cNvPr id="1064" name="矩形 1063"/>
          <p:cNvSpPr/>
          <p:nvPr/>
        </p:nvSpPr>
        <p:spPr>
          <a:xfrm>
            <a:off x="1785918" y="4500570"/>
            <a:ext cx="428628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dirty="0" err="1" smtClean="0">
                <a:solidFill>
                  <a:schemeClr val="tx1"/>
                </a:solidFill>
              </a:rPr>
              <a:t>safeMode</a:t>
            </a:r>
            <a:endParaRPr lang="en-US" altLang="zh-CN" sz="800" dirty="0" smtClean="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2143108" y="4500570"/>
            <a:ext cx="571503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LeaseManager</a:t>
            </a:r>
          </a:p>
        </p:txBody>
      </p:sp>
      <p:sp>
        <p:nvSpPr>
          <p:cNvPr id="347" name="矩形 346"/>
          <p:cNvSpPr/>
          <p:nvPr/>
        </p:nvSpPr>
        <p:spPr>
          <a:xfrm>
            <a:off x="2643174" y="4500570"/>
            <a:ext cx="500066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dirty="0" err="1" smtClean="0">
                <a:solidFill>
                  <a:schemeClr val="tx1"/>
                </a:solidFill>
              </a:rPr>
              <a:t>fsNamesystem</a:t>
            </a:r>
            <a:endParaRPr lang="en-US" altLang="zh-CN" sz="800" dirty="0" smtClean="0">
              <a:solidFill>
                <a:schemeClr val="tx1"/>
              </a:solidFill>
            </a:endParaRPr>
          </a:p>
        </p:txBody>
      </p:sp>
      <p:sp>
        <p:nvSpPr>
          <p:cNvPr id="265" name="矩形 264"/>
          <p:cNvSpPr/>
          <p:nvPr/>
        </p:nvSpPr>
        <p:spPr>
          <a:xfrm>
            <a:off x="3071802" y="4500570"/>
            <a:ext cx="428627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heartbeats</a:t>
            </a:r>
          </a:p>
        </p:txBody>
      </p:sp>
      <p:sp>
        <p:nvSpPr>
          <p:cNvPr id="596" name="矩形 595"/>
          <p:cNvSpPr/>
          <p:nvPr/>
        </p:nvSpPr>
        <p:spPr>
          <a:xfrm>
            <a:off x="3428992" y="4500570"/>
            <a:ext cx="500066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datanodeMap</a:t>
            </a:r>
          </a:p>
        </p:txBody>
      </p:sp>
      <p:sp>
        <p:nvSpPr>
          <p:cNvPr id="597" name="矩形 596"/>
          <p:cNvSpPr/>
          <p:nvPr/>
        </p:nvSpPr>
        <p:spPr>
          <a:xfrm>
            <a:off x="3857620" y="4500570"/>
            <a:ext cx="642942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host2DataNodeMap</a:t>
            </a:r>
          </a:p>
        </p:txBody>
      </p:sp>
      <p:cxnSp>
        <p:nvCxnSpPr>
          <p:cNvPr id="701" name="直接箭头连接符 700"/>
          <p:cNvCxnSpPr>
            <a:stCxn id="597" idx="2"/>
            <a:endCxn id="449" idx="1"/>
          </p:cNvCxnSpPr>
          <p:nvPr/>
        </p:nvCxnSpPr>
        <p:spPr>
          <a:xfrm rot="16200000" flipH="1">
            <a:off x="4393405" y="4572007"/>
            <a:ext cx="178595" cy="607223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直接箭头连接符 703"/>
          <p:cNvCxnSpPr>
            <a:stCxn id="596" idx="2"/>
            <a:endCxn id="449" idx="1"/>
          </p:cNvCxnSpPr>
          <p:nvPr/>
        </p:nvCxnSpPr>
        <p:spPr>
          <a:xfrm rot="16200000" flipH="1">
            <a:off x="4143372" y="4321974"/>
            <a:ext cx="178595" cy="1107289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直接箭头连接符 706"/>
          <p:cNvCxnSpPr>
            <a:stCxn id="265" idx="2"/>
            <a:endCxn id="449" idx="1"/>
          </p:cNvCxnSpPr>
          <p:nvPr/>
        </p:nvCxnSpPr>
        <p:spPr>
          <a:xfrm rot="16200000" flipH="1">
            <a:off x="3946918" y="4125520"/>
            <a:ext cx="178595" cy="150019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矩形 241"/>
          <p:cNvSpPr/>
          <p:nvPr/>
        </p:nvSpPr>
        <p:spPr>
          <a:xfrm>
            <a:off x="4429124" y="4500570"/>
            <a:ext cx="428628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clusterMap</a:t>
            </a:r>
          </a:p>
        </p:txBody>
      </p:sp>
      <p:cxnSp>
        <p:nvCxnSpPr>
          <p:cNvPr id="698" name="直接箭头连接符 697"/>
          <p:cNvCxnSpPr>
            <a:stCxn id="242" idx="2"/>
            <a:endCxn id="449" idx="1"/>
          </p:cNvCxnSpPr>
          <p:nvPr/>
        </p:nvCxnSpPr>
        <p:spPr>
          <a:xfrm rot="16200000" flipH="1">
            <a:off x="4625579" y="4804181"/>
            <a:ext cx="178595" cy="14287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矩形 448"/>
          <p:cNvSpPr/>
          <p:nvPr/>
        </p:nvSpPr>
        <p:spPr>
          <a:xfrm>
            <a:off x="4786314" y="4500570"/>
            <a:ext cx="1000132" cy="92869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DatanodeDescriptor</a:t>
            </a:r>
          </a:p>
          <a:p>
            <a:r>
              <a:rPr lang="en-US" altLang="zh-CN" sz="800" dirty="0" err="1" smtClean="0">
                <a:solidFill>
                  <a:schemeClr val="tx1"/>
                </a:solidFill>
              </a:rPr>
              <a:t>replicateBlocks</a:t>
            </a:r>
            <a:endParaRPr lang="en-US" altLang="zh-CN" sz="800" dirty="0" smtClean="0">
              <a:solidFill>
                <a:schemeClr val="tx1"/>
              </a:solidFill>
            </a:endParaRPr>
          </a:p>
          <a:p>
            <a:r>
              <a:rPr lang="en-US" altLang="zh-CN" sz="800" dirty="0" err="1" smtClean="0">
                <a:solidFill>
                  <a:schemeClr val="tx1"/>
                </a:solidFill>
              </a:rPr>
              <a:t>recoverBlocks</a:t>
            </a:r>
            <a:endParaRPr lang="en-US" altLang="zh-CN" sz="800" dirty="0" smtClean="0">
              <a:solidFill>
                <a:schemeClr val="tx1"/>
              </a:solidFill>
            </a:endParaRPr>
          </a:p>
          <a:p>
            <a:r>
              <a:rPr lang="en-US" altLang="zh-CN" sz="800" dirty="0" err="1" smtClean="0">
                <a:solidFill>
                  <a:schemeClr val="tx1"/>
                </a:solidFill>
              </a:rPr>
              <a:t>invalidateBlocks</a:t>
            </a:r>
            <a:endParaRPr lang="en-US" altLang="zh-CN" sz="800" dirty="0" smtClean="0">
              <a:solidFill>
                <a:schemeClr val="tx1"/>
              </a:solidFill>
            </a:endParaRPr>
          </a:p>
          <a:p>
            <a:r>
              <a:rPr lang="en-US" altLang="zh-CN" sz="800" dirty="0" err="1" smtClean="0">
                <a:solidFill>
                  <a:schemeClr val="tx1"/>
                </a:solidFill>
              </a:rPr>
              <a:t>blockList</a:t>
            </a:r>
            <a:endParaRPr lang="en-US" altLang="zh-CN" sz="800" dirty="0" smtClean="0">
              <a:solidFill>
                <a:schemeClr val="tx1"/>
              </a:solidFill>
            </a:endParaRPr>
          </a:p>
          <a:p>
            <a:r>
              <a:rPr lang="en-US" altLang="zh-CN" sz="800" dirty="0" smtClean="0">
                <a:solidFill>
                  <a:schemeClr val="tx1"/>
                </a:solidFill>
              </a:rPr>
              <a:t>…</a:t>
            </a:r>
          </a:p>
          <a:p>
            <a:endParaRPr lang="en-US" altLang="zh-CN" sz="800" dirty="0" smtClean="0">
              <a:solidFill>
                <a:schemeClr val="tx1"/>
              </a:solidFill>
            </a:endParaRPr>
          </a:p>
        </p:txBody>
      </p:sp>
      <p:sp>
        <p:nvSpPr>
          <p:cNvPr id="1168" name="矩形 1167"/>
          <p:cNvSpPr/>
          <p:nvPr/>
        </p:nvSpPr>
        <p:spPr>
          <a:xfrm>
            <a:off x="5715008" y="4500570"/>
            <a:ext cx="642942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generationStamp</a:t>
            </a:r>
          </a:p>
        </p:txBody>
      </p:sp>
      <p:sp>
        <p:nvSpPr>
          <p:cNvPr id="742" name="矩形 741"/>
          <p:cNvSpPr/>
          <p:nvPr/>
        </p:nvSpPr>
        <p:spPr>
          <a:xfrm>
            <a:off x="6286512" y="4500570"/>
            <a:ext cx="642942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PendingReplications</a:t>
            </a:r>
          </a:p>
        </p:txBody>
      </p:sp>
      <p:sp>
        <p:nvSpPr>
          <p:cNvPr id="746" name="矩形 745"/>
          <p:cNvSpPr/>
          <p:nvPr/>
        </p:nvSpPr>
        <p:spPr>
          <a:xfrm>
            <a:off x="6858016" y="4500570"/>
            <a:ext cx="642942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neededReplications</a:t>
            </a:r>
          </a:p>
        </p:txBody>
      </p:sp>
      <p:sp>
        <p:nvSpPr>
          <p:cNvPr id="774" name="矩形 773"/>
          <p:cNvSpPr/>
          <p:nvPr/>
        </p:nvSpPr>
        <p:spPr>
          <a:xfrm>
            <a:off x="7429520" y="4500570"/>
            <a:ext cx="642942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dirty="0" err="1" smtClean="0">
                <a:solidFill>
                  <a:schemeClr val="tx1"/>
                </a:solidFill>
              </a:rPr>
              <a:t>recentInvalidateSets</a:t>
            </a:r>
            <a:endParaRPr lang="en-US" altLang="zh-CN" sz="800" dirty="0" smtClean="0">
              <a:solidFill>
                <a:schemeClr val="tx1"/>
              </a:solidFill>
            </a:endParaRPr>
          </a:p>
        </p:txBody>
      </p:sp>
      <p:sp>
        <p:nvSpPr>
          <p:cNvPr id="775" name="矩形 774"/>
          <p:cNvSpPr/>
          <p:nvPr/>
        </p:nvSpPr>
        <p:spPr>
          <a:xfrm>
            <a:off x="8001024" y="4500570"/>
            <a:ext cx="642942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excessReplicateMap</a:t>
            </a:r>
          </a:p>
        </p:txBody>
      </p:sp>
      <p:sp>
        <p:nvSpPr>
          <p:cNvPr id="776" name="矩形 775"/>
          <p:cNvSpPr/>
          <p:nvPr/>
        </p:nvSpPr>
        <p:spPr>
          <a:xfrm>
            <a:off x="8572528" y="4500570"/>
            <a:ext cx="571504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corruptReplicas</a:t>
            </a:r>
          </a:p>
        </p:txBody>
      </p:sp>
      <p:cxnSp>
        <p:nvCxnSpPr>
          <p:cNvPr id="1214" name="直接箭头连接符 1213"/>
          <p:cNvCxnSpPr>
            <a:stCxn id="1176" idx="2"/>
            <a:endCxn id="1203" idx="0"/>
          </p:cNvCxnSpPr>
          <p:nvPr/>
        </p:nvCxnSpPr>
        <p:spPr>
          <a:xfrm rot="5400000">
            <a:off x="4217191" y="569099"/>
            <a:ext cx="1214446" cy="664849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9" name="直接箭头连接符 1248"/>
          <p:cNvCxnSpPr>
            <a:stCxn id="1253" idx="2"/>
            <a:endCxn id="1203" idx="0"/>
          </p:cNvCxnSpPr>
          <p:nvPr/>
        </p:nvCxnSpPr>
        <p:spPr>
          <a:xfrm rot="5400000">
            <a:off x="4554141" y="232149"/>
            <a:ext cx="1214446" cy="732239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3" name="矩形 1252"/>
          <p:cNvSpPr/>
          <p:nvPr/>
        </p:nvSpPr>
        <p:spPr>
          <a:xfrm>
            <a:off x="8501091" y="3000372"/>
            <a:ext cx="642941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dirty="0" err="1" smtClean="0">
                <a:solidFill>
                  <a:schemeClr val="tx1"/>
                </a:solidFill>
              </a:rPr>
              <a:t>internalReleaseLease</a:t>
            </a:r>
            <a:endParaRPr lang="en-US" altLang="zh-CN" sz="800" dirty="0" smtClean="0">
              <a:solidFill>
                <a:schemeClr val="tx1"/>
              </a:solidFill>
            </a:endParaRPr>
          </a:p>
        </p:txBody>
      </p:sp>
      <p:sp>
        <p:nvSpPr>
          <p:cNvPr id="1364" name="矩形 1363"/>
          <p:cNvSpPr/>
          <p:nvPr/>
        </p:nvSpPr>
        <p:spPr>
          <a:xfrm>
            <a:off x="0" y="2428868"/>
            <a:ext cx="428628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create</a:t>
            </a:r>
          </a:p>
        </p:txBody>
      </p:sp>
      <p:sp>
        <p:nvSpPr>
          <p:cNvPr id="1365" name="矩形 1364"/>
          <p:cNvSpPr/>
          <p:nvPr/>
        </p:nvSpPr>
        <p:spPr>
          <a:xfrm>
            <a:off x="357190" y="2428868"/>
            <a:ext cx="500066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append</a:t>
            </a:r>
          </a:p>
        </p:txBody>
      </p:sp>
      <p:sp>
        <p:nvSpPr>
          <p:cNvPr id="1366" name="矩形 1365"/>
          <p:cNvSpPr/>
          <p:nvPr/>
        </p:nvSpPr>
        <p:spPr>
          <a:xfrm>
            <a:off x="1714512" y="2428868"/>
            <a:ext cx="500066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dirty="0" err="1" smtClean="0">
                <a:solidFill>
                  <a:schemeClr val="tx1"/>
                </a:solidFill>
              </a:rPr>
              <a:t>recoverLease</a:t>
            </a:r>
            <a:endParaRPr lang="en-US" altLang="zh-CN" sz="800" dirty="0" smtClean="0">
              <a:solidFill>
                <a:schemeClr val="tx1"/>
              </a:solidFill>
            </a:endParaRPr>
          </a:p>
        </p:txBody>
      </p:sp>
      <p:sp>
        <p:nvSpPr>
          <p:cNvPr id="1367" name="矩形 1366"/>
          <p:cNvSpPr/>
          <p:nvPr/>
        </p:nvSpPr>
        <p:spPr>
          <a:xfrm>
            <a:off x="785818" y="2428868"/>
            <a:ext cx="500066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dirty="0" err="1" smtClean="0">
                <a:solidFill>
                  <a:schemeClr val="tx1"/>
                </a:solidFill>
              </a:rPr>
              <a:t>setReplication</a:t>
            </a:r>
            <a:endParaRPr lang="en-US" altLang="zh-CN" sz="800" dirty="0" smtClean="0">
              <a:solidFill>
                <a:schemeClr val="tx1"/>
              </a:solidFill>
            </a:endParaRPr>
          </a:p>
        </p:txBody>
      </p:sp>
      <p:sp>
        <p:nvSpPr>
          <p:cNvPr id="1368" name="矩形 1367"/>
          <p:cNvSpPr/>
          <p:nvPr/>
        </p:nvSpPr>
        <p:spPr>
          <a:xfrm>
            <a:off x="1214446" y="2428868"/>
            <a:ext cx="561980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dirty="0" err="1" smtClean="0">
                <a:solidFill>
                  <a:schemeClr val="tx1"/>
                </a:solidFill>
              </a:rPr>
              <a:t>abandonBlock</a:t>
            </a:r>
            <a:endParaRPr lang="en-US" altLang="zh-CN" sz="800" dirty="0" smtClean="0">
              <a:solidFill>
                <a:schemeClr val="tx1"/>
              </a:solidFill>
            </a:endParaRPr>
          </a:p>
        </p:txBody>
      </p:sp>
      <p:sp>
        <p:nvSpPr>
          <p:cNvPr id="1369" name="矩形 1368"/>
          <p:cNvSpPr/>
          <p:nvPr/>
        </p:nvSpPr>
        <p:spPr>
          <a:xfrm>
            <a:off x="2143140" y="2428868"/>
            <a:ext cx="428628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dirty="0" err="1" smtClean="0">
                <a:solidFill>
                  <a:schemeClr val="tx1"/>
                </a:solidFill>
              </a:rPr>
              <a:t>addBlock</a:t>
            </a:r>
            <a:endParaRPr lang="en-US" altLang="zh-CN" sz="800" dirty="0" smtClean="0">
              <a:solidFill>
                <a:schemeClr val="tx1"/>
              </a:solidFill>
            </a:endParaRPr>
          </a:p>
        </p:txBody>
      </p:sp>
      <p:sp>
        <p:nvSpPr>
          <p:cNvPr id="1370" name="矩形 1369"/>
          <p:cNvSpPr/>
          <p:nvPr/>
        </p:nvSpPr>
        <p:spPr>
          <a:xfrm>
            <a:off x="2500330" y="2428868"/>
            <a:ext cx="561980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complete</a:t>
            </a:r>
          </a:p>
        </p:txBody>
      </p:sp>
      <p:sp>
        <p:nvSpPr>
          <p:cNvPr id="1372" name="矩形 1371"/>
          <p:cNvSpPr/>
          <p:nvPr/>
        </p:nvSpPr>
        <p:spPr>
          <a:xfrm>
            <a:off x="3071802" y="2428868"/>
            <a:ext cx="500066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rename</a:t>
            </a:r>
          </a:p>
        </p:txBody>
      </p:sp>
      <p:sp>
        <p:nvSpPr>
          <p:cNvPr id="1373" name="矩形 1372"/>
          <p:cNvSpPr/>
          <p:nvPr/>
        </p:nvSpPr>
        <p:spPr>
          <a:xfrm>
            <a:off x="3500430" y="2428868"/>
            <a:ext cx="428628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1374" name="矩形 1373"/>
          <p:cNvSpPr/>
          <p:nvPr/>
        </p:nvSpPr>
        <p:spPr>
          <a:xfrm>
            <a:off x="3857620" y="2428868"/>
            <a:ext cx="533408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dirty="0" err="1" smtClean="0">
                <a:solidFill>
                  <a:schemeClr val="tx1"/>
                </a:solidFill>
              </a:rPr>
              <a:t>mkdirs</a:t>
            </a:r>
            <a:endParaRPr lang="en-US" altLang="zh-CN" sz="800" dirty="0" smtClean="0">
              <a:solidFill>
                <a:schemeClr val="tx1"/>
              </a:solidFill>
            </a:endParaRPr>
          </a:p>
        </p:txBody>
      </p:sp>
      <p:sp>
        <p:nvSpPr>
          <p:cNvPr id="1375" name="矩形 1374"/>
          <p:cNvSpPr/>
          <p:nvPr/>
        </p:nvSpPr>
        <p:spPr>
          <a:xfrm>
            <a:off x="4286248" y="2428868"/>
            <a:ext cx="461970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dirty="0" err="1" smtClean="0">
                <a:solidFill>
                  <a:schemeClr val="tx1"/>
                </a:solidFill>
              </a:rPr>
              <a:t>renewLease</a:t>
            </a:r>
            <a:endParaRPr lang="en-US" altLang="zh-CN" sz="800" dirty="0" smtClean="0">
              <a:solidFill>
                <a:schemeClr val="tx1"/>
              </a:solidFill>
            </a:endParaRPr>
          </a:p>
        </p:txBody>
      </p:sp>
      <p:sp>
        <p:nvSpPr>
          <p:cNvPr id="1376" name="矩形 1375"/>
          <p:cNvSpPr/>
          <p:nvPr/>
        </p:nvSpPr>
        <p:spPr>
          <a:xfrm>
            <a:off x="4643438" y="2428868"/>
            <a:ext cx="533408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dirty="0" err="1" smtClean="0">
                <a:solidFill>
                  <a:schemeClr val="tx1"/>
                </a:solidFill>
              </a:rPr>
              <a:t>setSafeMode</a:t>
            </a:r>
            <a:endParaRPr lang="en-US" altLang="zh-CN" sz="800" dirty="0" smtClean="0">
              <a:solidFill>
                <a:schemeClr val="tx1"/>
              </a:solidFill>
            </a:endParaRPr>
          </a:p>
        </p:txBody>
      </p:sp>
      <p:sp>
        <p:nvSpPr>
          <p:cNvPr id="1377" name="矩形 1376"/>
          <p:cNvSpPr/>
          <p:nvPr/>
        </p:nvSpPr>
        <p:spPr>
          <a:xfrm>
            <a:off x="5072066" y="2428868"/>
            <a:ext cx="533408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dirty="0" err="1" smtClean="0">
                <a:solidFill>
                  <a:schemeClr val="tx1"/>
                </a:solidFill>
              </a:rPr>
              <a:t>refreshNodes</a:t>
            </a:r>
            <a:endParaRPr lang="en-US" altLang="zh-CN" sz="800" dirty="0" smtClean="0">
              <a:solidFill>
                <a:schemeClr val="tx1"/>
              </a:solidFill>
            </a:endParaRPr>
          </a:p>
        </p:txBody>
      </p:sp>
      <p:sp>
        <p:nvSpPr>
          <p:cNvPr id="1378" name="矩形 1377"/>
          <p:cNvSpPr/>
          <p:nvPr/>
        </p:nvSpPr>
        <p:spPr>
          <a:xfrm>
            <a:off x="5500694" y="2428868"/>
            <a:ext cx="390532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dirty="0" err="1" smtClean="0">
                <a:solidFill>
                  <a:schemeClr val="tx1"/>
                </a:solidFill>
              </a:rPr>
              <a:t>setTimes</a:t>
            </a:r>
            <a:endParaRPr lang="en-US" altLang="zh-CN" sz="800" dirty="0" smtClean="0">
              <a:solidFill>
                <a:schemeClr val="tx1"/>
              </a:solidFill>
            </a:endParaRPr>
          </a:p>
        </p:txBody>
      </p:sp>
      <p:cxnSp>
        <p:nvCxnSpPr>
          <p:cNvPr id="1426" name="直接箭头连接符 1425"/>
          <p:cNvCxnSpPr>
            <a:stCxn id="72" idx="2"/>
            <a:endCxn id="1364" idx="0"/>
          </p:cNvCxnSpPr>
          <p:nvPr/>
        </p:nvCxnSpPr>
        <p:spPr>
          <a:xfrm rot="5400000">
            <a:off x="275021" y="1868096"/>
            <a:ext cx="500066" cy="621479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9" name="直接箭头连接符 1428"/>
          <p:cNvCxnSpPr>
            <a:stCxn id="72" idx="2"/>
            <a:endCxn id="1365" idx="0"/>
          </p:cNvCxnSpPr>
          <p:nvPr/>
        </p:nvCxnSpPr>
        <p:spPr>
          <a:xfrm rot="5400000">
            <a:off x="471475" y="2064550"/>
            <a:ext cx="500066" cy="22857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2" name="直接箭头连接符 1431"/>
          <p:cNvCxnSpPr>
            <a:stCxn id="72" idx="2"/>
            <a:endCxn id="1367" idx="0"/>
          </p:cNvCxnSpPr>
          <p:nvPr/>
        </p:nvCxnSpPr>
        <p:spPr>
          <a:xfrm rot="16200000" flipH="1">
            <a:off x="685789" y="2078806"/>
            <a:ext cx="500066" cy="20005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5" name="直接箭头连接符 1434"/>
          <p:cNvCxnSpPr>
            <a:stCxn id="72" idx="2"/>
            <a:endCxn id="1368" idx="0"/>
          </p:cNvCxnSpPr>
          <p:nvPr/>
        </p:nvCxnSpPr>
        <p:spPr>
          <a:xfrm rot="16200000" flipH="1">
            <a:off x="915581" y="1849013"/>
            <a:ext cx="500066" cy="659643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8" name="直接箭头连接符 1437"/>
          <p:cNvCxnSpPr>
            <a:stCxn id="72" idx="2"/>
            <a:endCxn id="1366" idx="0"/>
          </p:cNvCxnSpPr>
          <p:nvPr/>
        </p:nvCxnSpPr>
        <p:spPr>
          <a:xfrm rot="16200000" flipH="1">
            <a:off x="1150136" y="1614459"/>
            <a:ext cx="500066" cy="112875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1" name="直接箭头连接符 1440"/>
          <p:cNvCxnSpPr>
            <a:stCxn id="72" idx="2"/>
            <a:endCxn id="1369" idx="0"/>
          </p:cNvCxnSpPr>
          <p:nvPr/>
        </p:nvCxnSpPr>
        <p:spPr>
          <a:xfrm rot="16200000" flipH="1">
            <a:off x="1346590" y="1418004"/>
            <a:ext cx="500066" cy="1521661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0" name="直接箭头连接符 1519"/>
          <p:cNvCxnSpPr>
            <a:stCxn id="72" idx="2"/>
            <a:endCxn id="1370" idx="0"/>
          </p:cNvCxnSpPr>
          <p:nvPr/>
        </p:nvCxnSpPr>
        <p:spPr>
          <a:xfrm rot="16200000" flipH="1">
            <a:off x="1558523" y="1206071"/>
            <a:ext cx="500066" cy="194552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4" name="直接箭头连接符 1523"/>
          <p:cNvCxnSpPr>
            <a:stCxn id="72" idx="2"/>
            <a:endCxn id="1372" idx="0"/>
          </p:cNvCxnSpPr>
          <p:nvPr/>
        </p:nvCxnSpPr>
        <p:spPr>
          <a:xfrm rot="16200000" flipH="1">
            <a:off x="1828781" y="935814"/>
            <a:ext cx="500066" cy="248604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7" name="直接箭头连接符 1526"/>
          <p:cNvCxnSpPr>
            <a:stCxn id="72" idx="2"/>
            <a:endCxn id="1373" idx="0"/>
          </p:cNvCxnSpPr>
          <p:nvPr/>
        </p:nvCxnSpPr>
        <p:spPr>
          <a:xfrm rot="16200000" flipH="1">
            <a:off x="2025235" y="739359"/>
            <a:ext cx="500066" cy="2878951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0" name="直接箭头连接符 1529"/>
          <p:cNvCxnSpPr>
            <a:endCxn id="1374" idx="0"/>
          </p:cNvCxnSpPr>
          <p:nvPr/>
        </p:nvCxnSpPr>
        <p:spPr>
          <a:xfrm>
            <a:off x="1000102" y="2000240"/>
            <a:ext cx="3124222" cy="42862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3" name="直接箭头连接符 1532"/>
          <p:cNvCxnSpPr>
            <a:stCxn id="72" idx="2"/>
            <a:endCxn id="1375" idx="0"/>
          </p:cNvCxnSpPr>
          <p:nvPr/>
        </p:nvCxnSpPr>
        <p:spPr>
          <a:xfrm rot="16200000" flipH="1">
            <a:off x="2426480" y="338115"/>
            <a:ext cx="500066" cy="368144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6" name="直接箭头连接符 1535"/>
          <p:cNvCxnSpPr>
            <a:stCxn id="72" idx="2"/>
            <a:endCxn id="1376" idx="0"/>
          </p:cNvCxnSpPr>
          <p:nvPr/>
        </p:nvCxnSpPr>
        <p:spPr>
          <a:xfrm rot="16200000" flipH="1">
            <a:off x="2622934" y="141660"/>
            <a:ext cx="500066" cy="4074349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9" name="直接箭头连接符 1538"/>
          <p:cNvCxnSpPr>
            <a:stCxn id="72" idx="2"/>
            <a:endCxn id="1377" idx="0"/>
          </p:cNvCxnSpPr>
          <p:nvPr/>
        </p:nvCxnSpPr>
        <p:spPr>
          <a:xfrm rot="16200000" flipH="1">
            <a:off x="2837248" y="-72654"/>
            <a:ext cx="500066" cy="450297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2" name="直接箭头连接符 1541"/>
          <p:cNvCxnSpPr>
            <a:stCxn id="72" idx="2"/>
            <a:endCxn id="1378" idx="0"/>
          </p:cNvCxnSpPr>
          <p:nvPr/>
        </p:nvCxnSpPr>
        <p:spPr>
          <a:xfrm rot="16200000" flipH="1">
            <a:off x="3015843" y="-251249"/>
            <a:ext cx="500066" cy="486016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5" name="直接箭头连接符 1544"/>
          <p:cNvCxnSpPr>
            <a:stCxn id="1364" idx="2"/>
            <a:endCxn id="69" idx="0"/>
          </p:cNvCxnSpPr>
          <p:nvPr/>
        </p:nvCxnSpPr>
        <p:spPr>
          <a:xfrm rot="16200000" flipH="1">
            <a:off x="428612" y="2500322"/>
            <a:ext cx="1785950" cy="221454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8" name="直接箭头连接符 1547"/>
          <p:cNvCxnSpPr>
            <a:stCxn id="1365" idx="2"/>
            <a:endCxn id="69" idx="0"/>
          </p:cNvCxnSpPr>
          <p:nvPr/>
        </p:nvCxnSpPr>
        <p:spPr>
          <a:xfrm rot="16200000" flipH="1">
            <a:off x="625066" y="2696776"/>
            <a:ext cx="1785950" cy="182163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1" name="直接箭头连接符 1550"/>
          <p:cNvCxnSpPr>
            <a:stCxn id="1364" idx="2"/>
            <a:endCxn id="64" idx="0"/>
          </p:cNvCxnSpPr>
          <p:nvPr/>
        </p:nvCxnSpPr>
        <p:spPr>
          <a:xfrm rot="5400000">
            <a:off x="-696537" y="3589719"/>
            <a:ext cx="1785950" cy="3575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4" name="直接箭头连接符 1553"/>
          <p:cNvCxnSpPr>
            <a:stCxn id="1364" idx="2"/>
            <a:endCxn id="1203" idx="0"/>
          </p:cNvCxnSpPr>
          <p:nvPr/>
        </p:nvCxnSpPr>
        <p:spPr>
          <a:xfrm rot="16200000" flipH="1">
            <a:off x="-35735" y="2964669"/>
            <a:ext cx="1785950" cy="128585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7" name="直接箭头连接符 1556"/>
          <p:cNvCxnSpPr>
            <a:stCxn id="1364" idx="2"/>
            <a:endCxn id="1168" idx="0"/>
          </p:cNvCxnSpPr>
          <p:nvPr/>
        </p:nvCxnSpPr>
        <p:spPr>
          <a:xfrm rot="16200000" flipH="1">
            <a:off x="2232421" y="696512"/>
            <a:ext cx="1785950" cy="582216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0" name="直接箭头连接符 1559"/>
          <p:cNvCxnSpPr>
            <a:stCxn id="1365" idx="2"/>
            <a:endCxn id="64" idx="0"/>
          </p:cNvCxnSpPr>
          <p:nvPr/>
        </p:nvCxnSpPr>
        <p:spPr>
          <a:xfrm rot="5400000">
            <a:off x="-500082" y="3393265"/>
            <a:ext cx="1785950" cy="428661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3" name="直接箭头连接符 1562"/>
          <p:cNvCxnSpPr>
            <a:stCxn id="1365" idx="2"/>
            <a:endCxn id="1203" idx="0"/>
          </p:cNvCxnSpPr>
          <p:nvPr/>
        </p:nvCxnSpPr>
        <p:spPr>
          <a:xfrm rot="16200000" flipH="1">
            <a:off x="160719" y="3161123"/>
            <a:ext cx="1785950" cy="892943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7" name="直接箭头连接符 1566"/>
          <p:cNvCxnSpPr>
            <a:stCxn id="1365" idx="2"/>
            <a:endCxn id="1168" idx="0"/>
          </p:cNvCxnSpPr>
          <p:nvPr/>
        </p:nvCxnSpPr>
        <p:spPr>
          <a:xfrm rot="16200000" flipH="1">
            <a:off x="2428876" y="892967"/>
            <a:ext cx="1785950" cy="542925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0" name="直接箭头连接符 1569"/>
          <p:cNvCxnSpPr>
            <a:stCxn id="1367" idx="2"/>
            <a:endCxn id="64" idx="0"/>
          </p:cNvCxnSpPr>
          <p:nvPr/>
        </p:nvCxnSpPr>
        <p:spPr>
          <a:xfrm rot="5400000">
            <a:off x="-285768" y="3178951"/>
            <a:ext cx="1785950" cy="857289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3" name="直接箭头连接符 1572"/>
          <p:cNvCxnSpPr>
            <a:stCxn id="1367" idx="2"/>
            <a:endCxn id="746" idx="0"/>
          </p:cNvCxnSpPr>
          <p:nvPr/>
        </p:nvCxnSpPr>
        <p:spPr>
          <a:xfrm rot="16200000" flipH="1">
            <a:off x="3214694" y="535777"/>
            <a:ext cx="1785950" cy="614363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6" name="直接箭头连接符 1575"/>
          <p:cNvCxnSpPr>
            <a:stCxn id="1367" idx="2"/>
            <a:endCxn id="775" idx="0"/>
          </p:cNvCxnSpPr>
          <p:nvPr/>
        </p:nvCxnSpPr>
        <p:spPr>
          <a:xfrm rot="16200000" flipH="1">
            <a:off x="3786198" y="-35727"/>
            <a:ext cx="1785950" cy="728664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9" name="直接箭头连接符 1578"/>
          <p:cNvCxnSpPr>
            <a:stCxn id="1367" idx="2"/>
          </p:cNvCxnSpPr>
          <p:nvPr/>
        </p:nvCxnSpPr>
        <p:spPr>
          <a:xfrm rot="16200000" flipH="1">
            <a:off x="3446867" y="303603"/>
            <a:ext cx="1785950" cy="6607983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2" name="直接箭头连接符 1581"/>
          <p:cNvCxnSpPr>
            <a:stCxn id="1368" idx="2"/>
            <a:endCxn id="66" idx="0"/>
          </p:cNvCxnSpPr>
          <p:nvPr/>
        </p:nvCxnSpPr>
        <p:spPr>
          <a:xfrm rot="5400000">
            <a:off x="104761" y="3109895"/>
            <a:ext cx="1785950" cy="995401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5" name="直接箭头连接符 1584"/>
          <p:cNvCxnSpPr>
            <a:stCxn id="1368" idx="2"/>
            <a:endCxn id="776" idx="0"/>
          </p:cNvCxnSpPr>
          <p:nvPr/>
        </p:nvCxnSpPr>
        <p:spPr>
          <a:xfrm rot="16200000" flipH="1">
            <a:off x="4283883" y="-73827"/>
            <a:ext cx="1785950" cy="736284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8" name="直接箭头连接符 1587"/>
          <p:cNvCxnSpPr>
            <a:stCxn id="1366" idx="2"/>
            <a:endCxn id="69" idx="0"/>
          </p:cNvCxnSpPr>
          <p:nvPr/>
        </p:nvCxnSpPr>
        <p:spPr>
          <a:xfrm rot="16200000" flipH="1">
            <a:off x="1303727" y="3375437"/>
            <a:ext cx="1785950" cy="46431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1" name="直接箭头连接符 1590"/>
          <p:cNvCxnSpPr>
            <a:stCxn id="1369" idx="2"/>
            <a:endCxn id="66" idx="0"/>
          </p:cNvCxnSpPr>
          <p:nvPr/>
        </p:nvCxnSpPr>
        <p:spPr>
          <a:xfrm rot="5400000">
            <a:off x="535770" y="2678886"/>
            <a:ext cx="1785950" cy="1857419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4" name="直接箭头连接符 1593"/>
          <p:cNvCxnSpPr>
            <a:stCxn id="1369" idx="2"/>
            <a:endCxn id="449" idx="0"/>
          </p:cNvCxnSpPr>
          <p:nvPr/>
        </p:nvCxnSpPr>
        <p:spPr>
          <a:xfrm rot="16200000" flipH="1">
            <a:off x="2928942" y="2143132"/>
            <a:ext cx="1785950" cy="292892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7" name="直接箭头连接符 1596"/>
          <p:cNvCxnSpPr>
            <a:stCxn id="1370" idx="2"/>
            <a:endCxn id="64" idx="0"/>
          </p:cNvCxnSpPr>
          <p:nvPr/>
        </p:nvCxnSpPr>
        <p:spPr>
          <a:xfrm rot="5400000">
            <a:off x="586966" y="2306216"/>
            <a:ext cx="1785950" cy="260275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0" name="直接箭头连接符 1599"/>
          <p:cNvCxnSpPr>
            <a:stCxn id="1370" idx="2"/>
            <a:endCxn id="69" idx="0"/>
          </p:cNvCxnSpPr>
          <p:nvPr/>
        </p:nvCxnSpPr>
        <p:spPr>
          <a:xfrm rot="5400000">
            <a:off x="1712115" y="3431365"/>
            <a:ext cx="1785950" cy="35246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3" name="直接箭头连接符 1602"/>
          <p:cNvCxnSpPr>
            <a:stCxn id="1370" idx="2"/>
            <a:endCxn id="1203" idx="0"/>
          </p:cNvCxnSpPr>
          <p:nvPr/>
        </p:nvCxnSpPr>
        <p:spPr>
          <a:xfrm rot="5400000">
            <a:off x="1247768" y="2967018"/>
            <a:ext cx="1785950" cy="128115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6" name="直接箭头连接符 1605"/>
          <p:cNvCxnSpPr>
            <a:stCxn id="1370" idx="2"/>
            <a:endCxn id="746" idx="0"/>
          </p:cNvCxnSpPr>
          <p:nvPr/>
        </p:nvCxnSpPr>
        <p:spPr>
          <a:xfrm rot="16200000" flipH="1">
            <a:off x="4087428" y="1408511"/>
            <a:ext cx="1785950" cy="439816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9" name="直接箭头连接符 1608"/>
          <p:cNvCxnSpPr>
            <a:stCxn id="1372" idx="2"/>
            <a:endCxn id="64" idx="0"/>
          </p:cNvCxnSpPr>
          <p:nvPr/>
        </p:nvCxnSpPr>
        <p:spPr>
          <a:xfrm rot="5400000">
            <a:off x="857224" y="2035959"/>
            <a:ext cx="1785950" cy="3143273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2" name="直接箭头连接符 1611"/>
          <p:cNvCxnSpPr>
            <a:stCxn id="1373" idx="2"/>
            <a:endCxn id="64" idx="0"/>
          </p:cNvCxnSpPr>
          <p:nvPr/>
        </p:nvCxnSpPr>
        <p:spPr>
          <a:xfrm rot="5400000">
            <a:off x="1053678" y="1839504"/>
            <a:ext cx="1785950" cy="353618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5" name="直接箭头连接符 1614"/>
          <p:cNvCxnSpPr>
            <a:stCxn id="1374" idx="2"/>
            <a:endCxn id="66" idx="0"/>
          </p:cNvCxnSpPr>
          <p:nvPr/>
        </p:nvCxnSpPr>
        <p:spPr>
          <a:xfrm rot="5400000">
            <a:off x="1419205" y="1795451"/>
            <a:ext cx="1785950" cy="3624289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8" name="直接箭头连接符 1617"/>
          <p:cNvCxnSpPr>
            <a:stCxn id="1373" idx="2"/>
            <a:endCxn id="1203" idx="0"/>
          </p:cNvCxnSpPr>
          <p:nvPr/>
        </p:nvCxnSpPr>
        <p:spPr>
          <a:xfrm rot="5400000">
            <a:off x="1714480" y="2500306"/>
            <a:ext cx="1785950" cy="221457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1" name="直接箭头连接符 1620"/>
          <p:cNvCxnSpPr>
            <a:stCxn id="1372" idx="2"/>
            <a:endCxn id="1203" idx="0"/>
          </p:cNvCxnSpPr>
          <p:nvPr/>
        </p:nvCxnSpPr>
        <p:spPr>
          <a:xfrm rot="5400000">
            <a:off x="1518026" y="2696761"/>
            <a:ext cx="1785950" cy="1821669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4" name="直接箭头连接符 1623"/>
          <p:cNvCxnSpPr>
            <a:stCxn id="1375" idx="2"/>
            <a:endCxn id="69" idx="0"/>
          </p:cNvCxnSpPr>
          <p:nvPr/>
        </p:nvCxnSpPr>
        <p:spPr>
          <a:xfrm rot="5400000">
            <a:off x="2580072" y="2563409"/>
            <a:ext cx="1785950" cy="2088373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8" name="直接箭头连接符 1627"/>
          <p:cNvCxnSpPr>
            <a:stCxn id="1376" idx="2"/>
            <a:endCxn id="1064" idx="0"/>
          </p:cNvCxnSpPr>
          <p:nvPr/>
        </p:nvCxnSpPr>
        <p:spPr>
          <a:xfrm rot="5400000">
            <a:off x="2562212" y="2152640"/>
            <a:ext cx="1785950" cy="290991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1" name="直接箭头连接符 1630"/>
          <p:cNvCxnSpPr>
            <a:stCxn id="1370" idx="2"/>
            <a:endCxn id="1064" idx="0"/>
          </p:cNvCxnSpPr>
          <p:nvPr/>
        </p:nvCxnSpPr>
        <p:spPr>
          <a:xfrm rot="5400000">
            <a:off x="1497801" y="3217051"/>
            <a:ext cx="1785950" cy="78108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4" name="直接箭头连接符 1633"/>
          <p:cNvCxnSpPr>
            <a:stCxn id="1377" idx="2"/>
            <a:endCxn id="449" idx="0"/>
          </p:cNvCxnSpPr>
          <p:nvPr/>
        </p:nvCxnSpPr>
        <p:spPr>
          <a:xfrm rot="5400000">
            <a:off x="4419600" y="3581400"/>
            <a:ext cx="1785950" cy="5239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8" name="直接箭头连接符 1637"/>
          <p:cNvCxnSpPr>
            <a:stCxn id="1377" idx="2"/>
            <a:endCxn id="67" idx="0"/>
          </p:cNvCxnSpPr>
          <p:nvPr/>
        </p:nvCxnSpPr>
        <p:spPr>
          <a:xfrm rot="5400000">
            <a:off x="2240742" y="1402542"/>
            <a:ext cx="1785950" cy="441010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1" name="直接箭头连接符 1640"/>
          <p:cNvCxnSpPr>
            <a:stCxn id="1378" idx="2"/>
            <a:endCxn id="64" idx="0"/>
          </p:cNvCxnSpPr>
          <p:nvPr/>
        </p:nvCxnSpPr>
        <p:spPr>
          <a:xfrm rot="5400000">
            <a:off x="2044286" y="848896"/>
            <a:ext cx="1785950" cy="551739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2" name="矩形 1651"/>
          <p:cNvSpPr/>
          <p:nvPr/>
        </p:nvSpPr>
        <p:spPr>
          <a:xfrm>
            <a:off x="6357950" y="2428868"/>
            <a:ext cx="714380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dirty="0" err="1" smtClean="0">
                <a:solidFill>
                  <a:schemeClr val="tx1"/>
                </a:solidFill>
              </a:rPr>
              <a:t>computeDatanodeWork</a:t>
            </a:r>
            <a:endParaRPr lang="en-US" altLang="zh-CN" sz="800" dirty="0" smtClean="0">
              <a:solidFill>
                <a:schemeClr val="tx1"/>
              </a:solidFill>
            </a:endParaRPr>
          </a:p>
        </p:txBody>
      </p:sp>
      <p:sp>
        <p:nvSpPr>
          <p:cNvPr id="1665" name="矩形 1664"/>
          <p:cNvSpPr/>
          <p:nvPr/>
        </p:nvSpPr>
        <p:spPr>
          <a:xfrm>
            <a:off x="7000892" y="2428868"/>
            <a:ext cx="785818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dirty="0" err="1" smtClean="0">
                <a:solidFill>
                  <a:schemeClr val="tx1"/>
                </a:solidFill>
              </a:rPr>
              <a:t>processPendingReplications</a:t>
            </a:r>
            <a:endParaRPr lang="en-US" altLang="zh-CN" sz="800" dirty="0" smtClean="0">
              <a:solidFill>
                <a:schemeClr val="tx1"/>
              </a:solidFill>
            </a:endParaRPr>
          </a:p>
        </p:txBody>
      </p:sp>
      <p:cxnSp>
        <p:nvCxnSpPr>
          <p:cNvPr id="1666" name="直接箭头连接符 1665"/>
          <p:cNvCxnSpPr>
            <a:stCxn id="136" idx="2"/>
            <a:endCxn id="1652" idx="0"/>
          </p:cNvCxnSpPr>
          <p:nvPr/>
        </p:nvCxnSpPr>
        <p:spPr>
          <a:xfrm rot="16200000" flipH="1">
            <a:off x="4679157" y="392885"/>
            <a:ext cx="500066" cy="35719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9" name="直接箭头连接符 1668"/>
          <p:cNvCxnSpPr>
            <a:stCxn id="136" idx="2"/>
            <a:endCxn id="1665" idx="0"/>
          </p:cNvCxnSpPr>
          <p:nvPr/>
        </p:nvCxnSpPr>
        <p:spPr>
          <a:xfrm rot="16200000" flipH="1">
            <a:off x="5018487" y="53554"/>
            <a:ext cx="500066" cy="4250561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8" name="直接箭头连接符 1677"/>
          <p:cNvCxnSpPr>
            <a:stCxn id="1665" idx="2"/>
            <a:endCxn id="746" idx="0"/>
          </p:cNvCxnSpPr>
          <p:nvPr/>
        </p:nvCxnSpPr>
        <p:spPr>
          <a:xfrm rot="5400000">
            <a:off x="6393669" y="3500438"/>
            <a:ext cx="1785950" cy="21431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5" name="直接箭头连接符 1684"/>
          <p:cNvCxnSpPr>
            <a:stCxn id="1652" idx="2"/>
            <a:endCxn id="746" idx="0"/>
          </p:cNvCxnSpPr>
          <p:nvPr/>
        </p:nvCxnSpPr>
        <p:spPr>
          <a:xfrm rot="16200000" flipH="1">
            <a:off x="6054338" y="3375421"/>
            <a:ext cx="1785950" cy="46434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8" name="直接箭头连接符 1687"/>
          <p:cNvCxnSpPr>
            <a:stCxn id="1652" idx="2"/>
          </p:cNvCxnSpPr>
          <p:nvPr/>
        </p:nvCxnSpPr>
        <p:spPr>
          <a:xfrm rot="16200000" flipH="1">
            <a:off x="6286512" y="3143248"/>
            <a:ext cx="1785950" cy="92869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1" name="矩形 1700"/>
          <p:cNvSpPr/>
          <p:nvPr/>
        </p:nvSpPr>
        <p:spPr>
          <a:xfrm>
            <a:off x="4929190" y="5715016"/>
            <a:ext cx="571504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merge</a:t>
            </a:r>
          </a:p>
        </p:txBody>
      </p:sp>
      <p:cxnSp>
        <p:nvCxnSpPr>
          <p:cNvPr id="1732" name="直接箭头连接符 1731"/>
          <p:cNvCxnSpPr>
            <a:stCxn id="1203" idx="2"/>
            <a:endCxn id="1701" idx="0"/>
          </p:cNvCxnSpPr>
          <p:nvPr/>
        </p:nvCxnSpPr>
        <p:spPr>
          <a:xfrm rot="16200000" flipH="1">
            <a:off x="2893207" y="3393281"/>
            <a:ext cx="928694" cy="371477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5" name="直接箭头连接符 1734"/>
          <p:cNvCxnSpPr>
            <a:stCxn id="1064" idx="2"/>
            <a:endCxn id="1737" idx="0"/>
          </p:cNvCxnSpPr>
          <p:nvPr/>
        </p:nvCxnSpPr>
        <p:spPr>
          <a:xfrm rot="16200000" flipH="1">
            <a:off x="2464579" y="4321975"/>
            <a:ext cx="928694" cy="185738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7" name="矩形 1736"/>
          <p:cNvSpPr/>
          <p:nvPr/>
        </p:nvSpPr>
        <p:spPr>
          <a:xfrm>
            <a:off x="3571868" y="5715016"/>
            <a:ext cx="571504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optimize</a:t>
            </a:r>
          </a:p>
        </p:txBody>
      </p:sp>
      <p:cxnSp>
        <p:nvCxnSpPr>
          <p:cNvPr id="1740" name="直接箭头连接符 1739"/>
          <p:cNvCxnSpPr>
            <a:stCxn id="69" idx="2"/>
            <a:endCxn id="1701" idx="0"/>
          </p:cNvCxnSpPr>
          <p:nvPr/>
        </p:nvCxnSpPr>
        <p:spPr>
          <a:xfrm rot="16200000" flipH="1">
            <a:off x="3357554" y="3857628"/>
            <a:ext cx="928694" cy="278608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3" name="直接箭头连接符 1742"/>
          <p:cNvCxnSpPr>
            <a:stCxn id="265" idx="2"/>
            <a:endCxn id="1737" idx="0"/>
          </p:cNvCxnSpPr>
          <p:nvPr/>
        </p:nvCxnSpPr>
        <p:spPr>
          <a:xfrm rot="16200000" flipH="1">
            <a:off x="3107521" y="4964917"/>
            <a:ext cx="928694" cy="57150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7" name="直接箭头连接符 1746"/>
          <p:cNvCxnSpPr>
            <a:stCxn id="596" idx="2"/>
            <a:endCxn id="1737" idx="0"/>
          </p:cNvCxnSpPr>
          <p:nvPr/>
        </p:nvCxnSpPr>
        <p:spPr>
          <a:xfrm rot="16200000" flipH="1">
            <a:off x="3303975" y="5161371"/>
            <a:ext cx="928694" cy="17859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0" name="直接箭头连接符 1749"/>
          <p:cNvCxnSpPr>
            <a:stCxn id="597" idx="2"/>
            <a:endCxn id="1737" idx="0"/>
          </p:cNvCxnSpPr>
          <p:nvPr/>
        </p:nvCxnSpPr>
        <p:spPr>
          <a:xfrm rot="5400000">
            <a:off x="3554009" y="5089934"/>
            <a:ext cx="928694" cy="321471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3" name="直接箭头连接符 1752"/>
          <p:cNvCxnSpPr>
            <a:stCxn id="242" idx="2"/>
            <a:endCxn id="1737" idx="0"/>
          </p:cNvCxnSpPr>
          <p:nvPr/>
        </p:nvCxnSpPr>
        <p:spPr>
          <a:xfrm rot="5400000">
            <a:off x="3786182" y="4857760"/>
            <a:ext cx="928694" cy="78581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6" name="直接箭头连接符 1755"/>
          <p:cNvCxnSpPr>
            <a:stCxn id="449" idx="2"/>
            <a:endCxn id="1737" idx="0"/>
          </p:cNvCxnSpPr>
          <p:nvPr/>
        </p:nvCxnSpPr>
        <p:spPr>
          <a:xfrm rot="5400000">
            <a:off x="4429124" y="4857760"/>
            <a:ext cx="285752" cy="142876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8" name="直接箭头连接符 1767"/>
          <p:cNvCxnSpPr>
            <a:stCxn id="742" idx="2"/>
            <a:endCxn id="1701" idx="0"/>
          </p:cNvCxnSpPr>
          <p:nvPr/>
        </p:nvCxnSpPr>
        <p:spPr>
          <a:xfrm rot="5400000">
            <a:off x="5447116" y="4554149"/>
            <a:ext cx="928694" cy="1393041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3" name="直接箭头连接符 1772"/>
          <p:cNvCxnSpPr>
            <a:stCxn id="746" idx="2"/>
            <a:endCxn id="1701" idx="0"/>
          </p:cNvCxnSpPr>
          <p:nvPr/>
        </p:nvCxnSpPr>
        <p:spPr>
          <a:xfrm rot="5400000">
            <a:off x="5732868" y="4268397"/>
            <a:ext cx="928694" cy="196454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6" name="直接箭头连接符 1775"/>
          <p:cNvCxnSpPr>
            <a:stCxn id="774" idx="2"/>
            <a:endCxn id="1701" idx="0"/>
          </p:cNvCxnSpPr>
          <p:nvPr/>
        </p:nvCxnSpPr>
        <p:spPr>
          <a:xfrm rot="5400000">
            <a:off x="6018620" y="3982645"/>
            <a:ext cx="928694" cy="2536049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9" name="直接箭头连接符 1778"/>
          <p:cNvCxnSpPr>
            <a:stCxn id="775" idx="2"/>
            <a:endCxn id="1701" idx="0"/>
          </p:cNvCxnSpPr>
          <p:nvPr/>
        </p:nvCxnSpPr>
        <p:spPr>
          <a:xfrm rot="5400000">
            <a:off x="6304372" y="3696893"/>
            <a:ext cx="928694" cy="3107553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2" name="直接箭头连接符 1781"/>
          <p:cNvCxnSpPr>
            <a:stCxn id="776" idx="2"/>
            <a:endCxn id="1701" idx="0"/>
          </p:cNvCxnSpPr>
          <p:nvPr/>
        </p:nvCxnSpPr>
        <p:spPr>
          <a:xfrm rot="5400000">
            <a:off x="6572264" y="3429000"/>
            <a:ext cx="928694" cy="364333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箭头连接符 248"/>
          <p:cNvCxnSpPr>
            <a:stCxn id="137" idx="2"/>
            <a:endCxn id="243" idx="0"/>
          </p:cNvCxnSpPr>
          <p:nvPr/>
        </p:nvCxnSpPr>
        <p:spPr>
          <a:xfrm rot="16200000" flipH="1">
            <a:off x="2846772" y="1132268"/>
            <a:ext cx="1071570" cy="266463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6" name="直接箭头连接符 755"/>
          <p:cNvCxnSpPr>
            <a:stCxn id="740" idx="2"/>
            <a:endCxn id="776" idx="0"/>
          </p:cNvCxnSpPr>
          <p:nvPr/>
        </p:nvCxnSpPr>
        <p:spPr>
          <a:xfrm rot="16200000" flipH="1">
            <a:off x="6607983" y="2250273"/>
            <a:ext cx="1785950" cy="271464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直接箭头连接符 1076"/>
          <p:cNvCxnSpPr>
            <a:stCxn id="740" idx="2"/>
            <a:endCxn id="746" idx="0"/>
          </p:cNvCxnSpPr>
          <p:nvPr/>
        </p:nvCxnSpPr>
        <p:spPr>
          <a:xfrm rot="16200000" flipH="1">
            <a:off x="5768586" y="3089669"/>
            <a:ext cx="1785950" cy="1035851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74" idx="2"/>
            <a:endCxn id="118" idx="0"/>
          </p:cNvCxnSpPr>
          <p:nvPr/>
        </p:nvCxnSpPr>
        <p:spPr>
          <a:xfrm rot="5400000">
            <a:off x="6605603" y="1369205"/>
            <a:ext cx="1071570" cy="219076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3" name="直接箭头连接符 1172"/>
          <p:cNvCxnSpPr>
            <a:stCxn id="74" idx="2"/>
            <a:endCxn id="1107" idx="0"/>
          </p:cNvCxnSpPr>
          <p:nvPr/>
        </p:nvCxnSpPr>
        <p:spPr>
          <a:xfrm rot="5400000">
            <a:off x="6873496" y="1637098"/>
            <a:ext cx="1071570" cy="1654979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7" name="直接箭头连接符 1196"/>
          <p:cNvCxnSpPr>
            <a:stCxn id="74" idx="2"/>
            <a:endCxn id="259" idx="0"/>
          </p:cNvCxnSpPr>
          <p:nvPr/>
        </p:nvCxnSpPr>
        <p:spPr>
          <a:xfrm rot="5400000">
            <a:off x="7136625" y="1900227"/>
            <a:ext cx="1071570" cy="1128721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>
            <a:stCxn id="74" idx="2"/>
            <a:endCxn id="113" idx="0"/>
          </p:cNvCxnSpPr>
          <p:nvPr/>
        </p:nvCxnSpPr>
        <p:spPr>
          <a:xfrm rot="5400000">
            <a:off x="6388908" y="1152510"/>
            <a:ext cx="1071570" cy="262415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74" idx="2"/>
            <a:endCxn id="93" idx="0"/>
          </p:cNvCxnSpPr>
          <p:nvPr/>
        </p:nvCxnSpPr>
        <p:spPr>
          <a:xfrm rot="5400000">
            <a:off x="6181737" y="945339"/>
            <a:ext cx="1071570" cy="303849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矩形 159"/>
          <p:cNvSpPr/>
          <p:nvPr/>
        </p:nvSpPr>
        <p:spPr>
          <a:xfrm>
            <a:off x="3786182" y="1643050"/>
            <a:ext cx="1357322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dirty="0" err="1" smtClean="0">
                <a:solidFill>
                  <a:schemeClr val="tx1"/>
                </a:solidFill>
              </a:rPr>
              <a:t>PendingReplicationMonitor</a:t>
            </a:r>
            <a:endParaRPr lang="en-US" altLang="zh-CN" sz="800" dirty="0" smtClean="0">
              <a:solidFill>
                <a:schemeClr val="tx1"/>
              </a:solidFill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5286380" y="1643050"/>
            <a:ext cx="1143008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dirty="0" err="1" smtClean="0">
                <a:solidFill>
                  <a:schemeClr val="tx1"/>
                </a:solidFill>
              </a:rPr>
              <a:t>DecommissionMonitor</a:t>
            </a:r>
            <a:endParaRPr lang="en-US" altLang="zh-CN" sz="800" dirty="0" smtClean="0">
              <a:solidFill>
                <a:schemeClr val="tx1"/>
              </a:solidFill>
            </a:endParaRPr>
          </a:p>
        </p:txBody>
      </p:sp>
      <p:sp>
        <p:nvSpPr>
          <p:cNvPr id="162" name="矩形 161"/>
          <p:cNvSpPr/>
          <p:nvPr/>
        </p:nvSpPr>
        <p:spPr>
          <a:xfrm>
            <a:off x="7786710" y="2428868"/>
            <a:ext cx="928694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dirty="0" err="1" smtClean="0">
                <a:solidFill>
                  <a:schemeClr val="tx1"/>
                </a:solidFill>
              </a:rPr>
              <a:t>checkDecommissionStateInternal</a:t>
            </a:r>
            <a:endParaRPr lang="en-US" altLang="zh-CN" sz="800" dirty="0" smtClean="0">
              <a:solidFill>
                <a:schemeClr val="tx1"/>
              </a:solidFill>
            </a:endParaRPr>
          </a:p>
        </p:txBody>
      </p:sp>
      <p:cxnSp>
        <p:nvCxnSpPr>
          <p:cNvPr id="1194" name="直接箭头连接符 1193"/>
          <p:cNvCxnSpPr>
            <a:stCxn id="74" idx="2"/>
            <a:endCxn id="1176" idx="0"/>
          </p:cNvCxnSpPr>
          <p:nvPr/>
        </p:nvCxnSpPr>
        <p:spPr>
          <a:xfrm rot="5400000">
            <a:off x="7656931" y="2420533"/>
            <a:ext cx="1071570" cy="8810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4" name="直接箭头连接符 1253"/>
          <p:cNvCxnSpPr>
            <a:stCxn id="138" idx="2"/>
            <a:endCxn id="1253" idx="0"/>
          </p:cNvCxnSpPr>
          <p:nvPr/>
        </p:nvCxnSpPr>
        <p:spPr>
          <a:xfrm rot="16200000" flipH="1">
            <a:off x="7365226" y="1543036"/>
            <a:ext cx="1071570" cy="1843101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直接箭头连接符 733"/>
          <p:cNvCxnSpPr>
            <a:stCxn id="74" idx="2"/>
            <a:endCxn id="733" idx="0"/>
          </p:cNvCxnSpPr>
          <p:nvPr/>
        </p:nvCxnSpPr>
        <p:spPr>
          <a:xfrm rot="5400000">
            <a:off x="7350939" y="2114541"/>
            <a:ext cx="1071570" cy="700093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>
            <a:stCxn id="161" idx="2"/>
            <a:endCxn id="162" idx="0"/>
          </p:cNvCxnSpPr>
          <p:nvPr/>
        </p:nvCxnSpPr>
        <p:spPr>
          <a:xfrm rot="16200000" flipH="1">
            <a:off x="6804437" y="982248"/>
            <a:ext cx="500066" cy="2393173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>
            <a:stCxn id="162" idx="2"/>
            <a:endCxn id="67" idx="0"/>
          </p:cNvCxnSpPr>
          <p:nvPr/>
        </p:nvCxnSpPr>
        <p:spPr>
          <a:xfrm rot="5400000">
            <a:off x="3696886" y="-53601"/>
            <a:ext cx="1785950" cy="7322393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矩形 185"/>
          <p:cNvSpPr/>
          <p:nvPr/>
        </p:nvSpPr>
        <p:spPr>
          <a:xfrm>
            <a:off x="-32" y="1214422"/>
            <a:ext cx="9144000" cy="1214446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 w="25400"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Client</a:t>
            </a:r>
          </a:p>
          <a:p>
            <a:pPr algn="ctr"/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endParaRPr lang="en-US" altLang="zh-CN" sz="1400" dirty="0" smtClean="0">
              <a:solidFill>
                <a:schemeClr val="tx1"/>
              </a:solidFill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0" y="4000504"/>
            <a:ext cx="9144000" cy="1071570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 w="25400"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Namenode</a:t>
            </a:r>
            <a:r>
              <a:rPr lang="en-US" altLang="zh-CN" sz="1400" dirty="0" smtClean="0">
                <a:solidFill>
                  <a:schemeClr val="tx1"/>
                </a:solidFill>
              </a:rPr>
              <a:t>/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FSNamesystem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endParaRPr lang="en-US" altLang="zh-CN" sz="1400" dirty="0" smtClean="0">
              <a:solidFill>
                <a:schemeClr val="tx1"/>
              </a:solidFill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928794" y="214290"/>
            <a:ext cx="6686568" cy="714380"/>
          </a:xfrm>
        </p:spPr>
        <p:txBody>
          <a:bodyPr/>
          <a:lstStyle/>
          <a:p>
            <a:r>
              <a:rPr lang="en-US" altLang="zh-CN" dirty="0" smtClean="0"/>
              <a:t>ADFS-</a:t>
            </a:r>
            <a:r>
              <a:rPr lang="en-US" altLang="zh-CN" dirty="0" err="1" smtClean="0"/>
              <a:t>Namenode</a:t>
            </a:r>
            <a:r>
              <a:rPr lang="en-US" altLang="zh-CN" dirty="0" smtClean="0"/>
              <a:t> Logic</a:t>
            </a:r>
            <a:endParaRPr lang="zh-CN" altLang="en-US" sz="1800" dirty="0"/>
          </a:p>
        </p:txBody>
      </p:sp>
      <p:sp>
        <p:nvSpPr>
          <p:cNvPr id="72" name="矩形 71"/>
          <p:cNvSpPr/>
          <p:nvPr/>
        </p:nvSpPr>
        <p:spPr>
          <a:xfrm>
            <a:off x="214282" y="2071678"/>
            <a:ext cx="2143140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ClientProtocol</a:t>
            </a:r>
          </a:p>
        </p:txBody>
      </p:sp>
      <p:sp>
        <p:nvSpPr>
          <p:cNvPr id="74" name="矩形 73"/>
          <p:cNvSpPr/>
          <p:nvPr/>
        </p:nvSpPr>
        <p:spPr>
          <a:xfrm>
            <a:off x="6715140" y="2071678"/>
            <a:ext cx="2214579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DatanodeProtocol</a:t>
            </a:r>
            <a:endParaRPr lang="en-US" altLang="zh-CN" sz="1400" dirty="0" smtClean="0">
              <a:solidFill>
                <a:schemeClr val="tx1"/>
              </a:solidFill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2285984" y="1571612"/>
            <a:ext cx="1214446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ReplicationMonitor</a:t>
            </a:r>
            <a:endParaRPr lang="en-US" altLang="zh-CN" sz="1000" dirty="0" smtClean="0">
              <a:solidFill>
                <a:schemeClr val="tx1"/>
              </a:solidFill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1000100" y="1571612"/>
            <a:ext cx="1143007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HeartbeatMonitor</a:t>
            </a:r>
            <a:endParaRPr lang="en-US" altLang="zh-CN" sz="1000" dirty="0" smtClean="0">
              <a:solidFill>
                <a:schemeClr val="tx1"/>
              </a:solidFill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7000892" y="1571612"/>
            <a:ext cx="928694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LeaseMonitor</a:t>
            </a:r>
            <a:endParaRPr lang="en-US" altLang="zh-CN" sz="1000" dirty="0" smtClean="0">
              <a:solidFill>
                <a:schemeClr val="tx1"/>
              </a:solidFill>
            </a:endParaRPr>
          </a:p>
        </p:txBody>
      </p:sp>
      <p:sp>
        <p:nvSpPr>
          <p:cNvPr id="167" name="矩形 166"/>
          <p:cNvSpPr/>
          <p:nvPr/>
        </p:nvSpPr>
        <p:spPr>
          <a:xfrm>
            <a:off x="2714612" y="2071678"/>
            <a:ext cx="3714776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MonitorProtocol</a:t>
            </a:r>
            <a:endParaRPr lang="en-US" altLang="zh-CN" sz="1400" dirty="0" smtClean="0">
              <a:solidFill>
                <a:schemeClr val="tx1"/>
              </a:solidFill>
            </a:endParaRPr>
          </a:p>
        </p:txBody>
      </p:sp>
      <p:cxnSp>
        <p:nvCxnSpPr>
          <p:cNvPr id="168" name="直接箭头连接符 167"/>
          <p:cNvCxnSpPr>
            <a:stCxn id="137" idx="2"/>
            <a:endCxn id="167" idx="0"/>
          </p:cNvCxnSpPr>
          <p:nvPr/>
        </p:nvCxnSpPr>
        <p:spPr>
          <a:xfrm rot="16200000" flipH="1">
            <a:off x="2964645" y="464323"/>
            <a:ext cx="214314" cy="300039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>
            <a:stCxn id="136" idx="2"/>
            <a:endCxn id="167" idx="0"/>
          </p:cNvCxnSpPr>
          <p:nvPr/>
        </p:nvCxnSpPr>
        <p:spPr>
          <a:xfrm rot="16200000" flipH="1">
            <a:off x="3625446" y="1125124"/>
            <a:ext cx="214314" cy="1678793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/>
          <p:cNvCxnSpPr>
            <a:stCxn id="138" idx="2"/>
            <a:endCxn id="167" idx="0"/>
          </p:cNvCxnSpPr>
          <p:nvPr/>
        </p:nvCxnSpPr>
        <p:spPr>
          <a:xfrm rot="5400000">
            <a:off x="5911463" y="517902"/>
            <a:ext cx="214314" cy="2893239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矩形 179"/>
          <p:cNvSpPr/>
          <p:nvPr/>
        </p:nvSpPr>
        <p:spPr>
          <a:xfrm>
            <a:off x="1261514" y="4429132"/>
            <a:ext cx="881594" cy="5715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Dir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FSDirectory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noType</a:t>
            </a:r>
            <a:endParaRPr lang="en-US" altLang="zh-CN" sz="1000" dirty="0" smtClean="0">
              <a:solidFill>
                <a:schemeClr val="tx1"/>
              </a:solidFill>
            </a:endParaRPr>
          </a:p>
        </p:txBody>
      </p:sp>
      <p:sp>
        <p:nvSpPr>
          <p:cNvPr id="181" name="矩形 180"/>
          <p:cNvSpPr/>
          <p:nvPr/>
        </p:nvSpPr>
        <p:spPr>
          <a:xfrm>
            <a:off x="71406" y="4429132"/>
            <a:ext cx="1000132" cy="5715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leaseManager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LeaseManager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LeaseManager</a:t>
            </a:r>
          </a:p>
        </p:txBody>
      </p:sp>
      <p:sp>
        <p:nvSpPr>
          <p:cNvPr id="182" name="矩形 181"/>
          <p:cNvSpPr/>
          <p:nvPr/>
        </p:nvSpPr>
        <p:spPr>
          <a:xfrm>
            <a:off x="2324616" y="4429132"/>
            <a:ext cx="818624" cy="5715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blocksMap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BlocksMap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noType</a:t>
            </a:r>
            <a:endParaRPr lang="en-US" altLang="zh-CN" sz="1000" dirty="0" smtClean="0">
              <a:solidFill>
                <a:schemeClr val="tx1"/>
              </a:solidFill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6596557" y="4429132"/>
            <a:ext cx="1190153" cy="5715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clusterMap</a:t>
            </a:r>
            <a:endParaRPr lang="en-US" altLang="zh-CN" sz="10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NetworkTopology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NetworkTopology</a:t>
            </a:r>
          </a:p>
        </p:txBody>
      </p:sp>
      <p:sp>
        <p:nvSpPr>
          <p:cNvPr id="184" name="矩形 183"/>
          <p:cNvSpPr/>
          <p:nvPr/>
        </p:nvSpPr>
        <p:spPr>
          <a:xfrm>
            <a:off x="7939114" y="4429132"/>
            <a:ext cx="1133480" cy="5715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generationStamp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GenerationStamp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noType</a:t>
            </a:r>
            <a:endParaRPr lang="en-US" altLang="zh-CN" sz="1000" dirty="0" smtClean="0">
              <a:solidFill>
                <a:schemeClr val="tx1"/>
              </a:solidFill>
            </a:endParaRPr>
          </a:p>
        </p:txBody>
      </p:sp>
      <p:cxnSp>
        <p:nvCxnSpPr>
          <p:cNvPr id="187" name="直接箭头连接符 186"/>
          <p:cNvCxnSpPr>
            <a:stCxn id="400" idx="2"/>
            <a:endCxn id="181" idx="0"/>
          </p:cNvCxnSpPr>
          <p:nvPr/>
        </p:nvCxnSpPr>
        <p:spPr>
          <a:xfrm rot="5400000">
            <a:off x="2178811" y="2035975"/>
            <a:ext cx="785818" cy="400049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/>
          <p:cNvCxnSpPr>
            <a:stCxn id="167" idx="2"/>
            <a:endCxn id="427" idx="0"/>
          </p:cNvCxnSpPr>
          <p:nvPr/>
        </p:nvCxnSpPr>
        <p:spPr>
          <a:xfrm rot="5400000">
            <a:off x="4393389" y="2536009"/>
            <a:ext cx="357190" cy="3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/>
          <p:cNvCxnSpPr>
            <a:stCxn id="74" idx="2"/>
            <a:endCxn id="427" idx="0"/>
          </p:cNvCxnSpPr>
          <p:nvPr/>
        </p:nvCxnSpPr>
        <p:spPr>
          <a:xfrm rot="5400000">
            <a:off x="6018604" y="910794"/>
            <a:ext cx="357190" cy="325046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矩形 234"/>
          <p:cNvSpPr/>
          <p:nvPr/>
        </p:nvSpPr>
        <p:spPr>
          <a:xfrm>
            <a:off x="71406" y="1571612"/>
            <a:ext cx="785818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DFSClient</a:t>
            </a:r>
          </a:p>
        </p:txBody>
      </p:sp>
      <p:sp>
        <p:nvSpPr>
          <p:cNvPr id="236" name="矩形 235"/>
          <p:cNvSpPr/>
          <p:nvPr/>
        </p:nvSpPr>
        <p:spPr>
          <a:xfrm>
            <a:off x="8072462" y="1571612"/>
            <a:ext cx="1000132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Datanode</a:t>
            </a:r>
          </a:p>
        </p:txBody>
      </p:sp>
      <p:cxnSp>
        <p:nvCxnSpPr>
          <p:cNvPr id="237" name="直接箭头连接符 236"/>
          <p:cNvCxnSpPr>
            <a:stCxn id="235" idx="2"/>
            <a:endCxn id="72" idx="0"/>
          </p:cNvCxnSpPr>
          <p:nvPr/>
        </p:nvCxnSpPr>
        <p:spPr>
          <a:xfrm rot="16200000" flipH="1">
            <a:off x="767926" y="1553752"/>
            <a:ext cx="214314" cy="82153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箭头连接符 239"/>
          <p:cNvCxnSpPr>
            <a:stCxn id="236" idx="2"/>
            <a:endCxn id="74" idx="0"/>
          </p:cNvCxnSpPr>
          <p:nvPr/>
        </p:nvCxnSpPr>
        <p:spPr>
          <a:xfrm rot="5400000">
            <a:off x="8090322" y="1589472"/>
            <a:ext cx="214314" cy="75009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矩形 247"/>
          <p:cNvSpPr/>
          <p:nvPr/>
        </p:nvSpPr>
        <p:spPr>
          <a:xfrm>
            <a:off x="-32" y="5286388"/>
            <a:ext cx="9144000" cy="785818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 w="25400"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StateManager</a:t>
            </a:r>
          </a:p>
          <a:p>
            <a:pPr algn="ctr"/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endParaRPr lang="en-US" altLang="zh-CN" sz="1400" dirty="0" smtClean="0">
              <a:solidFill>
                <a:schemeClr val="tx1"/>
              </a:solidFill>
            </a:endParaRPr>
          </a:p>
        </p:txBody>
      </p:sp>
      <p:sp>
        <p:nvSpPr>
          <p:cNvPr id="250" name="矩形 249"/>
          <p:cNvSpPr/>
          <p:nvPr/>
        </p:nvSpPr>
        <p:spPr>
          <a:xfrm>
            <a:off x="2643174" y="5715016"/>
            <a:ext cx="1285884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</a:rPr>
              <a:t>FileRepository</a:t>
            </a:r>
            <a:endParaRPr lang="en-US" altLang="zh-CN" sz="1400" dirty="0" smtClean="0">
              <a:solidFill>
                <a:schemeClr val="tx1"/>
              </a:solidFill>
            </a:endParaRPr>
          </a:p>
        </p:txBody>
      </p:sp>
      <p:sp>
        <p:nvSpPr>
          <p:cNvPr id="251" name="矩形 250"/>
          <p:cNvSpPr/>
          <p:nvPr/>
        </p:nvSpPr>
        <p:spPr>
          <a:xfrm>
            <a:off x="571472" y="5715016"/>
            <a:ext cx="1428761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</a:rPr>
              <a:t>LeaseRepository</a:t>
            </a:r>
            <a:endParaRPr lang="en-US" altLang="zh-CN" sz="1400" dirty="0" smtClean="0">
              <a:solidFill>
                <a:schemeClr val="tx1"/>
              </a:solidFill>
            </a:endParaRPr>
          </a:p>
        </p:txBody>
      </p:sp>
      <p:sp>
        <p:nvSpPr>
          <p:cNvPr id="253" name="矩形 252"/>
          <p:cNvSpPr/>
          <p:nvPr/>
        </p:nvSpPr>
        <p:spPr>
          <a:xfrm>
            <a:off x="4714877" y="5715016"/>
            <a:ext cx="1428759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</a:rPr>
              <a:t>BlockRepository</a:t>
            </a:r>
            <a:endParaRPr lang="en-US" altLang="zh-CN" sz="1400" dirty="0" smtClean="0">
              <a:solidFill>
                <a:schemeClr val="tx1"/>
              </a:solidFill>
            </a:endParaRPr>
          </a:p>
        </p:txBody>
      </p:sp>
      <p:sp>
        <p:nvSpPr>
          <p:cNvPr id="254" name="矩形 253"/>
          <p:cNvSpPr/>
          <p:nvPr/>
        </p:nvSpPr>
        <p:spPr>
          <a:xfrm>
            <a:off x="6715140" y="5715016"/>
            <a:ext cx="1714512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</a:rPr>
              <a:t>DatanodeRepository</a:t>
            </a:r>
            <a:endParaRPr lang="en-US" altLang="zh-CN" sz="1400" dirty="0" smtClean="0">
              <a:solidFill>
                <a:schemeClr val="tx1"/>
              </a:solidFill>
            </a:endParaRPr>
          </a:p>
        </p:txBody>
      </p:sp>
      <p:cxnSp>
        <p:nvCxnSpPr>
          <p:cNvPr id="261" name="直接箭头连接符 260"/>
          <p:cNvCxnSpPr>
            <a:stCxn id="181" idx="2"/>
            <a:endCxn id="250" idx="0"/>
          </p:cNvCxnSpPr>
          <p:nvPr/>
        </p:nvCxnSpPr>
        <p:spPr>
          <a:xfrm rot="16200000" flipH="1">
            <a:off x="1571604" y="4000504"/>
            <a:ext cx="714380" cy="271464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箭头连接符 263"/>
          <p:cNvCxnSpPr>
            <a:stCxn id="181" idx="2"/>
            <a:endCxn id="251" idx="0"/>
          </p:cNvCxnSpPr>
          <p:nvPr/>
        </p:nvCxnSpPr>
        <p:spPr>
          <a:xfrm rot="16200000" flipH="1">
            <a:off x="571472" y="5000635"/>
            <a:ext cx="714380" cy="714381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箭头连接符 267"/>
          <p:cNvCxnSpPr>
            <a:stCxn id="181" idx="2"/>
            <a:endCxn id="253" idx="0"/>
          </p:cNvCxnSpPr>
          <p:nvPr/>
        </p:nvCxnSpPr>
        <p:spPr>
          <a:xfrm rot="16200000" flipH="1">
            <a:off x="2643174" y="2928933"/>
            <a:ext cx="714380" cy="485778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接箭头连接符 270"/>
          <p:cNvCxnSpPr>
            <a:stCxn id="180" idx="2"/>
            <a:endCxn id="250" idx="0"/>
          </p:cNvCxnSpPr>
          <p:nvPr/>
        </p:nvCxnSpPr>
        <p:spPr>
          <a:xfrm rot="16200000" flipH="1">
            <a:off x="2137023" y="4565923"/>
            <a:ext cx="714380" cy="158380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箭头连接符 274"/>
          <p:cNvCxnSpPr>
            <a:stCxn id="182" idx="2"/>
            <a:endCxn id="253" idx="0"/>
          </p:cNvCxnSpPr>
          <p:nvPr/>
        </p:nvCxnSpPr>
        <p:spPr>
          <a:xfrm rot="16200000" flipH="1">
            <a:off x="3724402" y="4010161"/>
            <a:ext cx="714380" cy="2695329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箭头连接符 277"/>
          <p:cNvCxnSpPr>
            <a:stCxn id="183" idx="2"/>
            <a:endCxn id="254" idx="0"/>
          </p:cNvCxnSpPr>
          <p:nvPr/>
        </p:nvCxnSpPr>
        <p:spPr>
          <a:xfrm rot="16200000" flipH="1">
            <a:off x="7024825" y="5167445"/>
            <a:ext cx="714380" cy="38076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矩形 296"/>
          <p:cNvSpPr/>
          <p:nvPr/>
        </p:nvSpPr>
        <p:spPr>
          <a:xfrm>
            <a:off x="3357554" y="4429132"/>
            <a:ext cx="1007539" cy="5715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datanodeMap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NavigableMap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noType</a:t>
            </a:r>
            <a:endParaRPr lang="en-US" altLang="zh-CN" sz="1000" dirty="0" smtClean="0">
              <a:solidFill>
                <a:schemeClr val="tx1"/>
              </a:solidFill>
            </a:endParaRPr>
          </a:p>
        </p:txBody>
      </p:sp>
      <p:sp>
        <p:nvSpPr>
          <p:cNvPr id="299" name="矩形 298"/>
          <p:cNvSpPr/>
          <p:nvPr/>
        </p:nvSpPr>
        <p:spPr>
          <a:xfrm>
            <a:off x="4357686" y="4429132"/>
            <a:ext cx="755653" cy="5715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Heartbeats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ArrayList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noType</a:t>
            </a:r>
            <a:endParaRPr lang="en-US" altLang="zh-CN" sz="1000" dirty="0" smtClean="0">
              <a:solidFill>
                <a:schemeClr val="tx1"/>
              </a:solidFill>
            </a:endParaRPr>
          </a:p>
        </p:txBody>
      </p:sp>
      <p:cxnSp>
        <p:nvCxnSpPr>
          <p:cNvPr id="300" name="直接箭头连接符 299"/>
          <p:cNvCxnSpPr>
            <a:stCxn id="299" idx="2"/>
            <a:endCxn id="254" idx="0"/>
          </p:cNvCxnSpPr>
          <p:nvPr/>
        </p:nvCxnSpPr>
        <p:spPr>
          <a:xfrm rot="16200000" flipH="1">
            <a:off x="5796764" y="3939384"/>
            <a:ext cx="714380" cy="2836883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接箭头连接符 302"/>
          <p:cNvCxnSpPr>
            <a:stCxn id="297" idx="2"/>
            <a:endCxn id="254" idx="0"/>
          </p:cNvCxnSpPr>
          <p:nvPr/>
        </p:nvCxnSpPr>
        <p:spPr>
          <a:xfrm rot="16200000" flipH="1">
            <a:off x="5359670" y="3502290"/>
            <a:ext cx="714380" cy="371107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矩形 399"/>
          <p:cNvSpPr/>
          <p:nvPr/>
        </p:nvSpPr>
        <p:spPr>
          <a:xfrm>
            <a:off x="-32" y="3286124"/>
            <a:ext cx="9144000" cy="357190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 w="25400"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DistributedServer</a:t>
            </a:r>
          </a:p>
        </p:txBody>
      </p:sp>
      <p:cxnSp>
        <p:nvCxnSpPr>
          <p:cNvPr id="404" name="直接箭头连接符 403"/>
          <p:cNvCxnSpPr>
            <a:stCxn id="72" idx="2"/>
            <a:endCxn id="427" idx="0"/>
          </p:cNvCxnSpPr>
          <p:nvPr/>
        </p:nvCxnSpPr>
        <p:spPr>
          <a:xfrm rot="16200000" flipH="1">
            <a:off x="2750315" y="892967"/>
            <a:ext cx="357190" cy="328611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接箭头连接符 407"/>
          <p:cNvCxnSpPr>
            <a:stCxn id="400" idx="2"/>
            <a:endCxn id="180" idx="0"/>
          </p:cNvCxnSpPr>
          <p:nvPr/>
        </p:nvCxnSpPr>
        <p:spPr>
          <a:xfrm rot="5400000">
            <a:off x="2744231" y="2601395"/>
            <a:ext cx="785818" cy="286965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接箭头连接符 411"/>
          <p:cNvCxnSpPr>
            <a:stCxn id="400" idx="2"/>
            <a:endCxn id="182" idx="0"/>
          </p:cNvCxnSpPr>
          <p:nvPr/>
        </p:nvCxnSpPr>
        <p:spPr>
          <a:xfrm rot="5400000">
            <a:off x="3260039" y="3117203"/>
            <a:ext cx="785818" cy="183804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直接箭头连接符 414"/>
          <p:cNvCxnSpPr>
            <a:stCxn id="400" idx="2"/>
            <a:endCxn id="297" idx="0"/>
          </p:cNvCxnSpPr>
          <p:nvPr/>
        </p:nvCxnSpPr>
        <p:spPr>
          <a:xfrm rot="5400000">
            <a:off x="3823737" y="3680901"/>
            <a:ext cx="785818" cy="71064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接箭头连接符 417"/>
          <p:cNvCxnSpPr>
            <a:stCxn id="400" idx="2"/>
            <a:endCxn id="299" idx="0"/>
          </p:cNvCxnSpPr>
          <p:nvPr/>
        </p:nvCxnSpPr>
        <p:spPr>
          <a:xfrm rot="16200000" flipH="1">
            <a:off x="4260831" y="3954450"/>
            <a:ext cx="785818" cy="16354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接箭头连接符 420"/>
          <p:cNvCxnSpPr>
            <a:stCxn id="400" idx="2"/>
            <a:endCxn id="183" idx="0"/>
          </p:cNvCxnSpPr>
          <p:nvPr/>
        </p:nvCxnSpPr>
        <p:spPr>
          <a:xfrm rot="16200000" flipH="1">
            <a:off x="5488892" y="2726390"/>
            <a:ext cx="785818" cy="261966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接箭头连接符 423"/>
          <p:cNvCxnSpPr>
            <a:stCxn id="400" idx="2"/>
            <a:endCxn id="184" idx="0"/>
          </p:cNvCxnSpPr>
          <p:nvPr/>
        </p:nvCxnSpPr>
        <p:spPr>
          <a:xfrm rot="16200000" flipH="1">
            <a:off x="6146002" y="2069280"/>
            <a:ext cx="785818" cy="393388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矩形 426"/>
          <p:cNvSpPr/>
          <p:nvPr/>
        </p:nvSpPr>
        <p:spPr>
          <a:xfrm>
            <a:off x="-32" y="2714620"/>
            <a:ext cx="9144000" cy="357190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 w="25400"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DistributedClient</a:t>
            </a:r>
            <a:endParaRPr lang="en-US" altLang="zh-CN" sz="1400" dirty="0" smtClean="0">
              <a:solidFill>
                <a:schemeClr val="tx1"/>
              </a:solidFill>
            </a:endParaRPr>
          </a:p>
        </p:txBody>
      </p:sp>
      <p:cxnSp>
        <p:nvCxnSpPr>
          <p:cNvPr id="431" name="直接箭头连接符 430"/>
          <p:cNvCxnSpPr>
            <a:stCxn id="427" idx="2"/>
            <a:endCxn id="400" idx="0"/>
          </p:cNvCxnSpPr>
          <p:nvPr/>
        </p:nvCxnSpPr>
        <p:spPr>
          <a:xfrm rot="5400000">
            <a:off x="4464811" y="3178967"/>
            <a:ext cx="214314" cy="158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矩形 436"/>
          <p:cNvSpPr/>
          <p:nvPr/>
        </p:nvSpPr>
        <p:spPr>
          <a:xfrm>
            <a:off x="5106994" y="4429132"/>
            <a:ext cx="1322394" cy="5715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hostToDatanodeMap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Host2NodesMap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noType</a:t>
            </a:r>
            <a:endParaRPr lang="en-US" altLang="zh-CN" sz="1000" dirty="0" smtClean="0">
              <a:solidFill>
                <a:schemeClr val="tx1"/>
              </a:solidFill>
            </a:endParaRPr>
          </a:p>
        </p:txBody>
      </p:sp>
      <p:cxnSp>
        <p:nvCxnSpPr>
          <p:cNvPr id="469" name="直接箭头连接符 468"/>
          <p:cNvCxnSpPr>
            <a:stCxn id="437" idx="2"/>
            <a:endCxn id="254" idx="0"/>
          </p:cNvCxnSpPr>
          <p:nvPr/>
        </p:nvCxnSpPr>
        <p:spPr>
          <a:xfrm rot="16200000" flipH="1">
            <a:off x="6313103" y="4455723"/>
            <a:ext cx="714380" cy="180420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接箭头连接符 471"/>
          <p:cNvCxnSpPr>
            <a:stCxn id="400" idx="2"/>
            <a:endCxn id="437" idx="0"/>
          </p:cNvCxnSpPr>
          <p:nvPr/>
        </p:nvCxnSpPr>
        <p:spPr>
          <a:xfrm rot="16200000" flipH="1">
            <a:off x="4777170" y="3438111"/>
            <a:ext cx="785818" cy="1196223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3643306" y="1571612"/>
            <a:ext cx="1643074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 err="1" smtClean="0">
                <a:solidFill>
                  <a:schemeClr val="tx1"/>
                </a:solidFill>
              </a:rPr>
              <a:t>PendingReplicationMonitor</a:t>
            </a:r>
            <a:endParaRPr lang="en-US" altLang="zh-CN" sz="1000" dirty="0" smtClean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429256" y="1571612"/>
            <a:ext cx="1428760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 err="1" smtClean="0">
                <a:solidFill>
                  <a:schemeClr val="tx1"/>
                </a:solidFill>
              </a:rPr>
              <a:t>DecommissionMonitor</a:t>
            </a:r>
            <a:endParaRPr lang="en-US" altLang="zh-CN" sz="1000" dirty="0" smtClean="0">
              <a:solidFill>
                <a:schemeClr val="tx1"/>
              </a:solidFill>
            </a:endParaRPr>
          </a:p>
        </p:txBody>
      </p:sp>
      <p:cxnSp>
        <p:nvCxnSpPr>
          <p:cNvPr id="66" name="直接箭头连接符 65"/>
          <p:cNvCxnSpPr>
            <a:stCxn id="54" idx="2"/>
            <a:endCxn id="167" idx="0"/>
          </p:cNvCxnSpPr>
          <p:nvPr/>
        </p:nvCxnSpPr>
        <p:spPr>
          <a:xfrm rot="16200000" flipH="1">
            <a:off x="4411264" y="1910942"/>
            <a:ext cx="214314" cy="10715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55" idx="2"/>
            <a:endCxn id="167" idx="0"/>
          </p:cNvCxnSpPr>
          <p:nvPr/>
        </p:nvCxnSpPr>
        <p:spPr>
          <a:xfrm rot="5400000">
            <a:off x="5250661" y="1178703"/>
            <a:ext cx="214314" cy="157163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2028836" y="285728"/>
            <a:ext cx="6686568" cy="714380"/>
          </a:xfrm>
        </p:spPr>
        <p:txBody>
          <a:bodyPr/>
          <a:lstStyle/>
          <a:p>
            <a:r>
              <a:rPr lang="en-US" altLang="zh-CN" dirty="0" smtClean="0"/>
              <a:t>Storage Reconstruction</a:t>
            </a:r>
            <a:endParaRPr lang="zh-CN" altLang="en-US" sz="1800" dirty="0"/>
          </a:p>
        </p:txBody>
      </p:sp>
      <p:sp>
        <p:nvSpPr>
          <p:cNvPr id="355" name="矩形 354"/>
          <p:cNvSpPr/>
          <p:nvPr/>
        </p:nvSpPr>
        <p:spPr>
          <a:xfrm>
            <a:off x="4786314" y="1928802"/>
            <a:ext cx="4286280" cy="221457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err="1" smtClean="0">
                <a:solidFill>
                  <a:schemeClr val="tx1"/>
                </a:solidFill>
              </a:rPr>
              <a:t>INodeFileUnderConstruction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/</a:t>
            </a:r>
            <a:r>
              <a:rPr lang="en-US" altLang="zh-CN" sz="1200" b="1" dirty="0" err="1" smtClean="0">
                <a:solidFill>
                  <a:schemeClr val="tx1"/>
                </a:solidFill>
              </a:rPr>
              <a:t>INodeFile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/</a:t>
            </a:r>
            <a:r>
              <a:rPr lang="en-US" altLang="zh-CN" sz="1200" b="1" dirty="0" err="1" smtClean="0">
                <a:solidFill>
                  <a:schemeClr val="tx1"/>
                </a:solidFill>
              </a:rPr>
              <a:t>INode</a:t>
            </a:r>
            <a:r>
              <a:rPr lang="en-US" altLang="zh-CN" sz="1200" b="1" dirty="0" err="1" smtClean="0">
                <a:solidFill>
                  <a:schemeClr val="tx1"/>
                </a:solidFill>
              </a:rPr>
              <a:t>Directory</a:t>
            </a:r>
            <a:endParaRPr lang="en-US" altLang="zh-CN" sz="1200" b="1" dirty="0" smtClean="0">
              <a:solidFill>
                <a:schemeClr val="tx1"/>
              </a:solidFill>
            </a:endParaRP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Use a new File structure map the file table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1406" y="2643182"/>
            <a:ext cx="4214842" cy="78581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smtClean="0">
                <a:solidFill>
                  <a:schemeClr val="tx1"/>
                </a:solidFill>
              </a:rPr>
              <a:t>LeaseManager</a:t>
            </a: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Replaced by 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StateManager</a:t>
            </a:r>
            <a:r>
              <a:rPr lang="zh-CN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</a:rPr>
              <a:t>, lease is stored in lease table 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438" y="4357694"/>
            <a:ext cx="9001156" cy="18573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err="1" smtClean="0">
                <a:solidFill>
                  <a:schemeClr val="tx1"/>
                </a:solidFill>
              </a:rPr>
              <a:t>datanodeMap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/Heartbeat/host2DataNodeMap/</a:t>
            </a:r>
            <a:r>
              <a:rPr lang="en-US" altLang="zh-CN" sz="1200" b="1" dirty="0" err="1" smtClean="0">
                <a:solidFill>
                  <a:schemeClr val="tx1"/>
                </a:solidFill>
              </a:rPr>
              <a:t>clusterMap</a:t>
            </a:r>
            <a:endParaRPr lang="en-US" altLang="zh-CN" sz="1200" b="1" dirty="0" smtClean="0">
              <a:solidFill>
                <a:schemeClr val="tx1"/>
              </a:solidFill>
            </a:endParaRP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Replaced by 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StateManager</a:t>
            </a:r>
            <a:r>
              <a:rPr lang="zh-CN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</a:rPr>
              <a:t>, support reloading from 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datanode</a:t>
            </a:r>
            <a:r>
              <a:rPr lang="en-US" altLang="zh-CN" sz="1200" dirty="0" smtClean="0">
                <a:solidFill>
                  <a:schemeClr val="tx1"/>
                </a:solidFill>
              </a:rPr>
              <a:t> table for slave</a:t>
            </a:r>
            <a:endParaRPr lang="en-US" altLang="zh-CN" sz="1200" b="1" dirty="0" smtClean="0">
              <a:solidFill>
                <a:schemeClr val="tx1"/>
              </a:solidFill>
            </a:endParaRPr>
          </a:p>
          <a:p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406" y="3571876"/>
            <a:ext cx="4214842" cy="5715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err="1" smtClean="0">
                <a:solidFill>
                  <a:schemeClr val="tx1"/>
                </a:solidFill>
              </a:rPr>
              <a:t>generationStamp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altLang="zh-CN" sz="1200" b="1" dirty="0" smtClean="0">
                <a:solidFill>
                  <a:schemeClr val="tx1"/>
                </a:solidFill>
              </a:rPr>
              <a:t>get from file version</a:t>
            </a:r>
            <a:endParaRPr lang="en-US" altLang="zh-CN" sz="1200" b="1" dirty="0" smtClean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1406" y="1142984"/>
            <a:ext cx="4214842" cy="64294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smtClean="0">
                <a:solidFill>
                  <a:schemeClr val="tx1"/>
                </a:solidFill>
              </a:rPr>
              <a:t>Dir: FSDirectory</a:t>
            </a: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Replaced by 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StateManager</a:t>
            </a:r>
            <a:r>
              <a:rPr lang="zh-CN" altLang="en-US" sz="1200" dirty="0" smtClean="0">
                <a:solidFill>
                  <a:schemeClr val="tx1"/>
                </a:solidFill>
              </a:rPr>
              <a:t> 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86314" y="1142984"/>
            <a:ext cx="4286280" cy="64294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err="1" smtClean="0">
                <a:solidFill>
                  <a:schemeClr val="tx1"/>
                </a:solidFill>
              </a:rPr>
              <a:t>blocksMap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: BlocksMap</a:t>
            </a: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Replaced by 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StateManager</a:t>
            </a:r>
            <a:r>
              <a:rPr lang="zh-CN" altLang="en-US" sz="1200" dirty="0" smtClean="0">
                <a:solidFill>
                  <a:schemeClr val="tx1"/>
                </a:solidFill>
              </a:rPr>
              <a:t> 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1406" y="1928802"/>
            <a:ext cx="4214842" cy="5715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smtClean="0">
                <a:solidFill>
                  <a:schemeClr val="tx1"/>
                </a:solidFill>
              </a:rPr>
              <a:t>clusterMap: NetworkTopology</a:t>
            </a: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Needn’t to change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2028836" y="142852"/>
            <a:ext cx="6686568" cy="857256"/>
          </a:xfrm>
        </p:spPr>
        <p:txBody>
          <a:bodyPr/>
          <a:lstStyle/>
          <a:p>
            <a:r>
              <a:rPr lang="en-US" altLang="zh-CN" dirty="0" smtClean="0"/>
              <a:t>Code Structure</a:t>
            </a:r>
            <a:endParaRPr lang="zh-CN" altLang="en-US" sz="1800" dirty="0"/>
          </a:p>
        </p:txBody>
      </p:sp>
      <p:sp>
        <p:nvSpPr>
          <p:cNvPr id="48" name="矩形 47"/>
          <p:cNvSpPr/>
          <p:nvPr/>
        </p:nvSpPr>
        <p:spPr>
          <a:xfrm>
            <a:off x="2071670" y="4572008"/>
            <a:ext cx="1428760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tx1"/>
                </a:solidFill>
              </a:rPr>
              <a:t>FSNamesystem</a:t>
            </a:r>
          </a:p>
        </p:txBody>
      </p:sp>
      <p:sp>
        <p:nvSpPr>
          <p:cNvPr id="150" name="矩形 149"/>
          <p:cNvSpPr/>
          <p:nvPr/>
        </p:nvSpPr>
        <p:spPr>
          <a:xfrm>
            <a:off x="1214382" y="5429264"/>
            <a:ext cx="1214446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err="1" smtClean="0">
                <a:solidFill>
                  <a:schemeClr val="tx1"/>
                </a:solidFill>
              </a:rPr>
              <a:t>Dir:FSDirectory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cxnSp>
        <p:nvCxnSpPr>
          <p:cNvPr id="176" name="直接箭头连接符 175"/>
          <p:cNvCxnSpPr>
            <a:stCxn id="48" idx="2"/>
            <a:endCxn id="150" idx="0"/>
          </p:cNvCxnSpPr>
          <p:nvPr/>
        </p:nvCxnSpPr>
        <p:spPr>
          <a:xfrm rot="5400000">
            <a:off x="2018076" y="4661290"/>
            <a:ext cx="571504" cy="96444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矩形 261"/>
          <p:cNvSpPr/>
          <p:nvPr/>
        </p:nvSpPr>
        <p:spPr>
          <a:xfrm>
            <a:off x="214282" y="2571744"/>
            <a:ext cx="2214578" cy="14287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err="1" smtClean="0">
                <a:solidFill>
                  <a:schemeClr val="tx1"/>
                </a:solidFill>
              </a:rPr>
              <a:t>DistributedServer</a:t>
            </a:r>
            <a:r>
              <a:rPr lang="en-US" altLang="zh-CN" sz="1200" dirty="0" smtClean="0">
                <a:solidFill>
                  <a:schemeClr val="tx1"/>
                </a:solidFill>
              </a:rPr>
              <a:t>.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+</a:t>
            </a:r>
            <a:r>
              <a:rPr lang="en-US" altLang="zh-CN" sz="1200" dirty="0" smtClean="0">
                <a:solidFill>
                  <a:schemeClr val="tx1"/>
                </a:solidFill>
              </a:rPr>
              <a:t>getServerType():NotMaster</a:t>
            </a: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　</a:t>
            </a:r>
            <a:r>
              <a:rPr lang="en-US" altLang="zh-CN" sz="1200" dirty="0" smtClean="0">
                <a:solidFill>
                  <a:schemeClr val="tx1"/>
                </a:solidFill>
              </a:rPr>
              <a:t> + namenode.stopMonitors()</a:t>
            </a: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　</a:t>
            </a:r>
            <a:r>
              <a:rPr lang="en-US" altLang="zh-CN" sz="1200" dirty="0" smtClean="0">
                <a:solidFill>
                  <a:schemeClr val="tx1"/>
                </a:solidFill>
              </a:rPr>
              <a:t> + electionMaster()</a:t>
            </a: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　</a:t>
            </a:r>
            <a:r>
              <a:rPr lang="en-US" altLang="zh-CN" sz="1200" dirty="0" smtClean="0">
                <a:solidFill>
                  <a:schemeClr val="tx1"/>
                </a:solidFill>
              </a:rPr>
              <a:t> + </a:t>
            </a:r>
            <a:r>
              <a:rPr lang="en-US" altLang="zh-CN" sz="1200" dirty="0" smtClean="0">
                <a:solidFill>
                  <a:schemeClr val="tx1"/>
                </a:solidFill>
                <a:sym typeface="Wingdings" pitchFamily="2" charset="2"/>
              </a:rPr>
              <a:t>restoreFromMaster()</a:t>
            </a: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+getServerType():Master</a:t>
            </a:r>
          </a:p>
          <a:p>
            <a:r>
              <a:rPr lang="zh-CN" altLang="en-US" sz="1200" dirty="0" smtClean="0">
                <a:solidFill>
                  <a:schemeClr val="tx1"/>
                </a:solidFill>
                <a:sym typeface="Wingdings" pitchFamily="2" charset="2"/>
              </a:rPr>
              <a:t>　</a:t>
            </a:r>
            <a:r>
              <a:rPr lang="en-US" altLang="zh-CN" sz="1200" dirty="0" smtClean="0">
                <a:solidFill>
                  <a:schemeClr val="tx1"/>
                </a:solidFill>
              </a:rPr>
              <a:t> + namenode.startMonitors()</a:t>
            </a:r>
          </a:p>
        </p:txBody>
      </p:sp>
      <p:sp>
        <p:nvSpPr>
          <p:cNvPr id="52" name="矩形 51"/>
          <p:cNvSpPr/>
          <p:nvPr/>
        </p:nvSpPr>
        <p:spPr>
          <a:xfrm>
            <a:off x="2714612" y="1571612"/>
            <a:ext cx="1714512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tx1"/>
                </a:solidFill>
              </a:rPr>
              <a:t>ReplicationMonitor.run()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6357950" y="5857892"/>
            <a:ext cx="2714644" cy="64294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tx1"/>
                </a:solidFill>
              </a:rPr>
              <a:t>MemoryOrInnodb.invoke()</a:t>
            </a: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+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operation.set</a:t>
            </a:r>
            <a:r>
              <a:rPr lang="en-US" altLang="zh-CN" sz="1200" dirty="0" smtClean="0">
                <a:solidFill>
                  <a:schemeClr val="tx1"/>
                </a:solidFill>
              </a:rPr>
              <a:t>(insert/update/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delete:data</a:t>
            </a:r>
            <a:r>
              <a:rPr lang="en-US" altLang="zh-CN" sz="12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+ 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dataQueue.append</a:t>
            </a:r>
            <a:r>
              <a:rPr lang="en-US" altLang="zh-CN" sz="1200" dirty="0" smtClean="0">
                <a:solidFill>
                  <a:schemeClr val="tx1"/>
                </a:solidFill>
              </a:rPr>
              <a:t>(operation)</a:t>
            </a:r>
          </a:p>
        </p:txBody>
      </p:sp>
      <p:sp>
        <p:nvSpPr>
          <p:cNvPr id="261" name="矩形 260"/>
          <p:cNvSpPr/>
          <p:nvPr/>
        </p:nvSpPr>
        <p:spPr>
          <a:xfrm>
            <a:off x="4643438" y="1785926"/>
            <a:ext cx="2571768" cy="5715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err="1" smtClean="0">
                <a:solidFill>
                  <a:schemeClr val="tx1"/>
                </a:solidFill>
              </a:rPr>
              <a:t>LocalClient</a:t>
            </a:r>
            <a:r>
              <a:rPr lang="en-US" altLang="zh-CN" sz="1200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+</a:t>
            </a:r>
            <a:r>
              <a:rPr lang="en-US" altLang="zh-CN" sz="1200" dirty="0" smtClean="0">
                <a:solidFill>
                  <a:schemeClr val="tx1"/>
                </a:solidFill>
              </a:rPr>
              <a:t>distributedServer.invoke()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14" name="直接箭头连接符 113"/>
          <p:cNvCxnSpPr>
            <a:stCxn id="899" idx="3"/>
            <a:endCxn id="108" idx="1"/>
          </p:cNvCxnSpPr>
          <p:nvPr/>
        </p:nvCxnSpPr>
        <p:spPr>
          <a:xfrm>
            <a:off x="4071934" y="6179363"/>
            <a:ext cx="2286016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52" idx="3"/>
            <a:endCxn id="261" idx="1"/>
          </p:cNvCxnSpPr>
          <p:nvPr/>
        </p:nvCxnSpPr>
        <p:spPr>
          <a:xfrm>
            <a:off x="4429124" y="1714488"/>
            <a:ext cx="214314" cy="35719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214282" y="1285860"/>
            <a:ext cx="2214578" cy="7143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tx1"/>
                </a:solidFill>
              </a:rPr>
              <a:t>Namenode</a:t>
            </a: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+main()</a:t>
            </a:r>
            <a:r>
              <a:rPr lang="en-US" altLang="zh-CN" sz="1200" dirty="0" smtClean="0">
                <a:solidFill>
                  <a:schemeClr val="tx1"/>
                </a:solidFill>
                <a:sym typeface="Wingdings" pitchFamily="2" charset="2"/>
              </a:rPr>
              <a:t>i</a:t>
            </a:r>
            <a:r>
              <a:rPr lang="en-US" altLang="zh-CN" sz="1200" dirty="0" smtClean="0">
                <a:solidFill>
                  <a:schemeClr val="tx1"/>
                </a:solidFill>
              </a:rPr>
              <a:t>nitialize()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714612" y="1928802"/>
            <a:ext cx="1714512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tx1"/>
                </a:solidFill>
              </a:rPr>
              <a:t>HeartbeatMonitor.run()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95" name="直接箭头连接符 94"/>
          <p:cNvCxnSpPr>
            <a:stCxn id="68" idx="3"/>
            <a:endCxn id="261" idx="1"/>
          </p:cNvCxnSpPr>
          <p:nvPr/>
        </p:nvCxnSpPr>
        <p:spPr>
          <a:xfrm>
            <a:off x="4429124" y="2071678"/>
            <a:ext cx="214314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/>
          <p:cNvSpPr/>
          <p:nvPr/>
        </p:nvSpPr>
        <p:spPr>
          <a:xfrm>
            <a:off x="7300744" y="2143116"/>
            <a:ext cx="1771850" cy="35719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tx1"/>
                </a:solidFill>
              </a:rPr>
              <a:t>DistributedClient</a:t>
            </a: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distributedServer.invoke()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7300744" y="1643050"/>
            <a:ext cx="1771850" cy="35719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tx1"/>
                </a:solidFill>
              </a:rPr>
              <a:t>DFSClient/Datanode</a:t>
            </a: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distributedClient.invoke()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42" name="直接箭头连接符 141"/>
          <p:cNvCxnSpPr>
            <a:stCxn id="141" idx="2"/>
            <a:endCxn id="140" idx="0"/>
          </p:cNvCxnSpPr>
          <p:nvPr/>
        </p:nvCxnSpPr>
        <p:spPr>
          <a:xfrm rot="5400000">
            <a:off x="8115231" y="2071678"/>
            <a:ext cx="142876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矩形 368"/>
          <p:cNvSpPr/>
          <p:nvPr/>
        </p:nvSpPr>
        <p:spPr>
          <a:xfrm>
            <a:off x="6143636" y="2571744"/>
            <a:ext cx="2928958" cy="14287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tx1"/>
                </a:solidFill>
              </a:rPr>
              <a:t>DistributedServer</a:t>
            </a: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+setThreadLocalInvocation()</a:t>
            </a: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+dataInvoke()</a:t>
            </a: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　</a:t>
            </a:r>
            <a:r>
              <a:rPr lang="en-US" altLang="zh-CN" sz="1200" dirty="0" smtClean="0">
                <a:solidFill>
                  <a:schemeClr val="tx1"/>
                </a:solidFill>
              </a:rPr>
              <a:t>+invocation.invoke()</a:t>
            </a: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　　</a:t>
            </a:r>
            <a:r>
              <a:rPr lang="en-US" altLang="zh-CN" sz="1200" dirty="0" smtClean="0">
                <a:solidFill>
                  <a:schemeClr val="tx1"/>
                </a:solidFill>
              </a:rPr>
              <a:t>+fsNamesystem.invoke()</a:t>
            </a: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------------------------------------------------------</a:t>
            </a: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+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writeSlave</a:t>
            </a:r>
            <a:r>
              <a:rPr lang="en-US" altLang="zh-CN" sz="1200" dirty="0" smtClean="0">
                <a:solidFill>
                  <a:schemeClr val="tx1"/>
                </a:solidFill>
              </a:rPr>
              <a:t>(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operationQueue.get</a:t>
            </a:r>
            <a:r>
              <a:rPr lang="en-US" altLang="zh-CN" sz="1200" dirty="0" smtClean="0">
                <a:solidFill>
                  <a:schemeClr val="tx1"/>
                </a:solidFill>
              </a:rPr>
              <a:t>(invocation))</a:t>
            </a: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+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distributedEditLogger.append</a:t>
            </a:r>
            <a:r>
              <a:rPr lang="en-US" altLang="zh-CN" sz="1200" dirty="0" smtClean="0">
                <a:solidFill>
                  <a:schemeClr val="tx1"/>
                </a:solidFill>
              </a:rPr>
              <a:t>():SLAVE</a:t>
            </a:r>
          </a:p>
        </p:txBody>
      </p:sp>
      <p:cxnSp>
        <p:nvCxnSpPr>
          <p:cNvPr id="99" name="直接箭头连接符 98"/>
          <p:cNvCxnSpPr>
            <a:stCxn id="261" idx="2"/>
            <a:endCxn id="369" idx="0"/>
          </p:cNvCxnSpPr>
          <p:nvPr/>
        </p:nvCxnSpPr>
        <p:spPr>
          <a:xfrm rot="16200000" flipH="1">
            <a:off x="6661561" y="1625190"/>
            <a:ext cx="214314" cy="167879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>
            <a:stCxn id="140" idx="2"/>
            <a:endCxn id="369" idx="0"/>
          </p:cNvCxnSpPr>
          <p:nvPr/>
        </p:nvCxnSpPr>
        <p:spPr>
          <a:xfrm rot="5400000">
            <a:off x="7861673" y="2246748"/>
            <a:ext cx="71438" cy="57855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65" idx="2"/>
            <a:endCxn id="262" idx="0"/>
          </p:cNvCxnSpPr>
          <p:nvPr/>
        </p:nvCxnSpPr>
        <p:spPr>
          <a:xfrm rot="5400000">
            <a:off x="1035819" y="2285992"/>
            <a:ext cx="571504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262" idx="3"/>
            <a:endCxn id="52" idx="1"/>
          </p:cNvCxnSpPr>
          <p:nvPr/>
        </p:nvCxnSpPr>
        <p:spPr>
          <a:xfrm flipV="1">
            <a:off x="2428860" y="1714488"/>
            <a:ext cx="285752" cy="157163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箭头连接符 296"/>
          <p:cNvCxnSpPr>
            <a:stCxn id="262" idx="3"/>
            <a:endCxn id="68" idx="1"/>
          </p:cNvCxnSpPr>
          <p:nvPr/>
        </p:nvCxnSpPr>
        <p:spPr>
          <a:xfrm flipV="1">
            <a:off x="2428860" y="2071678"/>
            <a:ext cx="285752" cy="121444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0" name="矩形 729"/>
          <p:cNvSpPr/>
          <p:nvPr/>
        </p:nvSpPr>
        <p:spPr>
          <a:xfrm>
            <a:off x="6286512" y="4143380"/>
            <a:ext cx="2786082" cy="114300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err="1" smtClean="0">
                <a:solidFill>
                  <a:schemeClr val="tx1"/>
                </a:solidFill>
              </a:rPr>
              <a:t>DistributedEditLogger:SLAVE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+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dataQueue.add</a:t>
            </a:r>
            <a:r>
              <a:rPr lang="en-US" altLang="zh-CN" sz="1200" dirty="0" smtClean="0">
                <a:solidFill>
                  <a:schemeClr val="tx1"/>
                </a:solidFill>
              </a:rPr>
              <a:t>(operation[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i</a:t>
            </a:r>
            <a:r>
              <a:rPr lang="en-US" altLang="zh-CN" sz="1200" dirty="0" smtClean="0">
                <a:solidFill>
                  <a:schemeClr val="tx1"/>
                </a:solidFill>
              </a:rPr>
              <a:t>])</a:t>
            </a: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---------------------------------------------------</a:t>
            </a: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+handler[i].run()</a:t>
            </a: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　</a:t>
            </a:r>
            <a:r>
              <a:rPr lang="en-US" altLang="zh-CN" sz="1200" dirty="0" smtClean="0">
                <a:solidFill>
                  <a:schemeClr val="tx1"/>
                </a:solidFill>
              </a:rPr>
              <a:t>+getBucket().apply() </a:t>
            </a: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　　</a:t>
            </a:r>
            <a:r>
              <a:rPr lang="en-US" altLang="zh-CN" sz="1200" dirty="0" smtClean="0">
                <a:solidFill>
                  <a:schemeClr val="tx1"/>
                </a:solidFill>
              </a:rPr>
              <a:t>+fsNamesystem.invoke()</a:t>
            </a:r>
          </a:p>
        </p:txBody>
      </p:sp>
      <p:cxnSp>
        <p:nvCxnSpPr>
          <p:cNvPr id="731" name="直接箭头连接符 730"/>
          <p:cNvCxnSpPr>
            <a:stCxn id="369" idx="2"/>
            <a:endCxn id="730" idx="0"/>
          </p:cNvCxnSpPr>
          <p:nvPr/>
        </p:nvCxnSpPr>
        <p:spPr>
          <a:xfrm rot="16200000" flipH="1">
            <a:off x="7572396" y="4036223"/>
            <a:ext cx="142876" cy="7143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左右箭头 827"/>
          <p:cNvSpPr/>
          <p:nvPr/>
        </p:nvSpPr>
        <p:spPr>
          <a:xfrm>
            <a:off x="2714612" y="3214686"/>
            <a:ext cx="3143272" cy="2143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53" name="直接箭头连接符 852"/>
          <p:cNvCxnSpPr>
            <a:stCxn id="730" idx="1"/>
            <a:endCxn id="48" idx="3"/>
          </p:cNvCxnSpPr>
          <p:nvPr/>
        </p:nvCxnSpPr>
        <p:spPr>
          <a:xfrm rot="10800000">
            <a:off x="3500430" y="4714884"/>
            <a:ext cx="2786082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9" name="矩形 898"/>
          <p:cNvSpPr/>
          <p:nvPr/>
        </p:nvSpPr>
        <p:spPr>
          <a:xfrm>
            <a:off x="1857356" y="6000768"/>
            <a:ext cx="2214578" cy="35719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tx1"/>
                </a:solidFill>
              </a:rPr>
              <a:t>StateManager</a:t>
            </a: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+memoryOrInnodb.invoke()</a:t>
            </a:r>
          </a:p>
        </p:txBody>
      </p:sp>
      <p:sp>
        <p:nvSpPr>
          <p:cNvPr id="921" name="矩形 920"/>
          <p:cNvSpPr/>
          <p:nvPr/>
        </p:nvSpPr>
        <p:spPr>
          <a:xfrm>
            <a:off x="-64" y="5429264"/>
            <a:ext cx="1143008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tx1"/>
                </a:solidFill>
              </a:rPr>
              <a:t>LeaseManager</a:t>
            </a:r>
          </a:p>
        </p:txBody>
      </p:sp>
      <p:cxnSp>
        <p:nvCxnSpPr>
          <p:cNvPr id="111" name="直接箭头连接符 110"/>
          <p:cNvCxnSpPr>
            <a:stCxn id="48" idx="2"/>
            <a:endCxn id="921" idx="0"/>
          </p:cNvCxnSpPr>
          <p:nvPr/>
        </p:nvCxnSpPr>
        <p:spPr>
          <a:xfrm rot="5400000">
            <a:off x="1392993" y="4036207"/>
            <a:ext cx="571504" cy="221461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" name="直接箭头连接符 922"/>
          <p:cNvCxnSpPr>
            <a:stCxn id="921" idx="2"/>
            <a:endCxn id="899" idx="0"/>
          </p:cNvCxnSpPr>
          <p:nvPr/>
        </p:nvCxnSpPr>
        <p:spPr>
          <a:xfrm rot="16200000" flipH="1">
            <a:off x="1625166" y="4661289"/>
            <a:ext cx="285752" cy="239320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直接箭头连接符 952"/>
          <p:cNvCxnSpPr>
            <a:stCxn id="150" idx="2"/>
            <a:endCxn id="899" idx="0"/>
          </p:cNvCxnSpPr>
          <p:nvPr/>
        </p:nvCxnSpPr>
        <p:spPr>
          <a:xfrm rot="16200000" flipH="1">
            <a:off x="2250249" y="5286372"/>
            <a:ext cx="285752" cy="1143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接箭头连接符 318"/>
          <p:cNvCxnSpPr>
            <a:stCxn id="369" idx="1"/>
            <a:endCxn id="48" idx="0"/>
          </p:cNvCxnSpPr>
          <p:nvPr/>
        </p:nvCxnSpPr>
        <p:spPr>
          <a:xfrm rot="10800000" flipV="1">
            <a:off x="2786050" y="3286124"/>
            <a:ext cx="3357586" cy="128588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矩形 1039"/>
          <p:cNvSpPr/>
          <p:nvPr/>
        </p:nvSpPr>
        <p:spPr>
          <a:xfrm>
            <a:off x="2714612" y="2285992"/>
            <a:ext cx="1714512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err="1" smtClean="0">
                <a:solidFill>
                  <a:schemeClr val="tx1"/>
                </a:solidFill>
              </a:rPr>
              <a:t>LeaseMonitor.run</a:t>
            </a:r>
            <a:r>
              <a:rPr lang="en-US" altLang="zh-CN" sz="1200" dirty="0" smtClean="0">
                <a:solidFill>
                  <a:schemeClr val="tx1"/>
                </a:solidFill>
              </a:rPr>
              <a:t>()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041" name="直接箭头连接符 1040"/>
          <p:cNvCxnSpPr>
            <a:stCxn id="1040" idx="3"/>
            <a:endCxn id="261" idx="1"/>
          </p:cNvCxnSpPr>
          <p:nvPr/>
        </p:nvCxnSpPr>
        <p:spPr>
          <a:xfrm flipV="1">
            <a:off x="4429124" y="2071678"/>
            <a:ext cx="214314" cy="35719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直接箭头连接符 1043"/>
          <p:cNvCxnSpPr>
            <a:stCxn id="262" idx="3"/>
            <a:endCxn id="1040" idx="1"/>
          </p:cNvCxnSpPr>
          <p:nvPr/>
        </p:nvCxnSpPr>
        <p:spPr>
          <a:xfrm flipV="1">
            <a:off x="2428860" y="2428868"/>
            <a:ext cx="285752" cy="85725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圆角矩形标注 166"/>
          <p:cNvSpPr/>
          <p:nvPr/>
        </p:nvSpPr>
        <p:spPr>
          <a:xfrm>
            <a:off x="142844" y="5929354"/>
            <a:ext cx="1500198" cy="714356"/>
          </a:xfrm>
          <a:prstGeom prst="wedgeRoundRectCallout">
            <a:avLst>
              <a:gd name="adj1" fmla="val 73279"/>
              <a:gd name="adj2" fmla="val -13742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dirty="0" err="1" smtClean="0">
                <a:solidFill>
                  <a:srgbClr val="FF0000"/>
                </a:solidFill>
              </a:rPr>
              <a:t>FileRepository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r>
              <a:rPr lang="en-US" altLang="zh-CN" sz="1200" dirty="0" err="1" smtClean="0">
                <a:solidFill>
                  <a:srgbClr val="FF0000"/>
                </a:solidFill>
              </a:rPr>
              <a:t>BlockRepository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r>
              <a:rPr lang="en-US" altLang="zh-CN" sz="1200" dirty="0" err="1" smtClean="0">
                <a:solidFill>
                  <a:srgbClr val="FF0000"/>
                </a:solidFill>
              </a:rPr>
              <a:t>DatanodeRepsitory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r>
              <a:rPr lang="en-US" altLang="zh-CN" sz="1200" dirty="0" err="1" smtClean="0">
                <a:solidFill>
                  <a:srgbClr val="FF0000"/>
                </a:solidFill>
              </a:rPr>
              <a:t>LeaseRepository</a:t>
            </a:r>
            <a:endParaRPr lang="en-US" altLang="zh-CN" sz="1200" dirty="0" smtClean="0">
              <a:solidFill>
                <a:srgbClr val="FF0000"/>
              </a:solidFill>
            </a:endParaRPr>
          </a:p>
        </p:txBody>
      </p:sp>
      <p:sp>
        <p:nvSpPr>
          <p:cNvPr id="184" name="矩形 183"/>
          <p:cNvSpPr/>
          <p:nvPr/>
        </p:nvSpPr>
        <p:spPr>
          <a:xfrm>
            <a:off x="2500266" y="5429264"/>
            <a:ext cx="1643074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err="1" smtClean="0">
                <a:solidFill>
                  <a:schemeClr val="tx1"/>
                </a:solidFill>
              </a:rPr>
              <a:t>blocksMap:BlocksMap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193" name="矩形 192"/>
          <p:cNvSpPr/>
          <p:nvPr/>
        </p:nvSpPr>
        <p:spPr>
          <a:xfrm>
            <a:off x="4214778" y="5429264"/>
            <a:ext cx="2071702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tx1"/>
                </a:solidFill>
              </a:rPr>
              <a:t>clusterMap: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</a:rPr>
              <a:t>NetworkTopology</a:t>
            </a:r>
          </a:p>
        </p:txBody>
      </p:sp>
      <p:cxnSp>
        <p:nvCxnSpPr>
          <p:cNvPr id="216" name="直接箭头连接符 215"/>
          <p:cNvCxnSpPr>
            <a:stCxn id="184" idx="2"/>
            <a:endCxn id="899" idx="0"/>
          </p:cNvCxnSpPr>
          <p:nvPr/>
        </p:nvCxnSpPr>
        <p:spPr>
          <a:xfrm rot="5400000">
            <a:off x="3000348" y="5679313"/>
            <a:ext cx="285752" cy="35715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箭头连接符 218"/>
          <p:cNvCxnSpPr>
            <a:stCxn id="193" idx="2"/>
            <a:endCxn id="899" idx="0"/>
          </p:cNvCxnSpPr>
          <p:nvPr/>
        </p:nvCxnSpPr>
        <p:spPr>
          <a:xfrm rot="5400000">
            <a:off x="3964761" y="4714900"/>
            <a:ext cx="285752" cy="228598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箭头连接符 222"/>
          <p:cNvCxnSpPr>
            <a:stCxn id="48" idx="2"/>
            <a:endCxn id="184" idx="0"/>
          </p:cNvCxnSpPr>
          <p:nvPr/>
        </p:nvCxnSpPr>
        <p:spPr>
          <a:xfrm rot="16200000" flipH="1">
            <a:off x="2768174" y="4875635"/>
            <a:ext cx="571504" cy="53575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225"/>
          <p:cNvCxnSpPr>
            <a:stCxn id="48" idx="2"/>
            <a:endCxn id="193" idx="0"/>
          </p:cNvCxnSpPr>
          <p:nvPr/>
        </p:nvCxnSpPr>
        <p:spPr>
          <a:xfrm rot="16200000" flipH="1">
            <a:off x="3732587" y="3911222"/>
            <a:ext cx="571504" cy="246457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矩形 252"/>
          <p:cNvSpPr/>
          <p:nvPr/>
        </p:nvSpPr>
        <p:spPr>
          <a:xfrm>
            <a:off x="6357950" y="5429264"/>
            <a:ext cx="1285884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tx1"/>
                </a:solidFill>
              </a:rPr>
              <a:t>generationStamp</a:t>
            </a:r>
          </a:p>
        </p:txBody>
      </p:sp>
      <p:cxnSp>
        <p:nvCxnSpPr>
          <p:cNvPr id="254" name="直接箭头连接符 253"/>
          <p:cNvCxnSpPr>
            <a:stCxn id="48" idx="2"/>
            <a:endCxn id="253" idx="0"/>
          </p:cNvCxnSpPr>
          <p:nvPr/>
        </p:nvCxnSpPr>
        <p:spPr>
          <a:xfrm rot="16200000" flipH="1">
            <a:off x="4607719" y="3036091"/>
            <a:ext cx="571504" cy="421484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箭头连接符 256"/>
          <p:cNvCxnSpPr>
            <a:stCxn id="253" idx="2"/>
            <a:endCxn id="899" idx="0"/>
          </p:cNvCxnSpPr>
          <p:nvPr/>
        </p:nvCxnSpPr>
        <p:spPr>
          <a:xfrm rot="5400000">
            <a:off x="4839893" y="3839769"/>
            <a:ext cx="285752" cy="403624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圆角矩形标注 259"/>
          <p:cNvSpPr/>
          <p:nvPr/>
        </p:nvSpPr>
        <p:spPr>
          <a:xfrm>
            <a:off x="7786710" y="5429264"/>
            <a:ext cx="1214446" cy="285728"/>
          </a:xfrm>
          <a:prstGeom prst="wedgeRoundRectCallout">
            <a:avLst>
              <a:gd name="adj1" fmla="val -70310"/>
              <a:gd name="adj2" fmla="val 13461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Use file version</a:t>
            </a:r>
            <a:endParaRPr lang="en-US" altLang="zh-CN" sz="12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" val="Boston"/>
</p:tagLst>
</file>

<file path=ppt/theme/theme1.xml><?xml version="1.0" encoding="utf-8"?>
<a:theme xmlns:a="http://schemas.openxmlformats.org/drawingml/2006/main" name="淘宝PPT模版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淘宝PPT模版</Template>
  <TotalTime>43446</TotalTime>
  <Words>1553</Words>
  <Application>Microsoft Office PowerPoint</Application>
  <PresentationFormat>全屏显示(4:3)</PresentationFormat>
  <Paragraphs>875</Paragraphs>
  <Slides>15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淘宝PPT模版</vt:lpstr>
      <vt:lpstr>1_默认设计模板</vt:lpstr>
      <vt:lpstr>ADFS road map  jiwan@taobao.com/zhangwei.yangjie@gmail.com</vt:lpstr>
      <vt:lpstr>HDFS principle and problem </vt:lpstr>
      <vt:lpstr>ADFS current status and work</vt:lpstr>
      <vt:lpstr>ADFS current architecture</vt:lpstr>
      <vt:lpstr>ADFS future architecture</vt:lpstr>
      <vt:lpstr>part of HDFS-Namendoe-Logic</vt:lpstr>
      <vt:lpstr>ADFS-Namenode Logic</vt:lpstr>
      <vt:lpstr>Storage Reconstruction</vt:lpstr>
      <vt:lpstr>Code Structure</vt:lpstr>
      <vt:lpstr>Operation Queue Design</vt:lpstr>
      <vt:lpstr>JNI-Innodb-Client new Lease</vt:lpstr>
      <vt:lpstr>File/Block/Datanode Relation</vt:lpstr>
      <vt:lpstr>Datanode register and Heartbeat</vt:lpstr>
      <vt:lpstr>File Create Logic</vt:lpstr>
      <vt:lpstr>Thank you!</vt:lpstr>
    </vt:vector>
  </TitlesOfParts>
  <Company>alibaba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晋升述职报告</dc:title>
  <dc:creator>济万</dc:creator>
  <cp:lastModifiedBy>张伟</cp:lastModifiedBy>
  <cp:revision>8504</cp:revision>
  <dcterms:created xsi:type="dcterms:W3CDTF">2008-10-18T12:39:51Z</dcterms:created>
  <dcterms:modified xsi:type="dcterms:W3CDTF">2012-05-25T08:34:07Z</dcterms:modified>
</cp:coreProperties>
</file>