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9"/>
  </p:notesMasterIdLst>
  <p:sldIdLst>
    <p:sldId id="256" r:id="rId2"/>
    <p:sldId id="357" r:id="rId3"/>
    <p:sldId id="258" r:id="rId4"/>
    <p:sldId id="273" r:id="rId5"/>
    <p:sldId id="259" r:id="rId6"/>
    <p:sldId id="261" r:id="rId7"/>
    <p:sldId id="362" r:id="rId8"/>
    <p:sldId id="262" r:id="rId9"/>
    <p:sldId id="274" r:id="rId10"/>
    <p:sldId id="275" r:id="rId11"/>
    <p:sldId id="263" r:id="rId12"/>
    <p:sldId id="265" r:id="rId13"/>
    <p:sldId id="358" r:id="rId14"/>
    <p:sldId id="374" r:id="rId15"/>
    <p:sldId id="364" r:id="rId16"/>
    <p:sldId id="363" r:id="rId17"/>
    <p:sldId id="268" r:id="rId18"/>
    <p:sldId id="269" r:id="rId19"/>
    <p:sldId id="270" r:id="rId20"/>
    <p:sldId id="272" r:id="rId21"/>
    <p:sldId id="271" r:id="rId22"/>
    <p:sldId id="359" r:id="rId23"/>
    <p:sldId id="352" r:id="rId24"/>
    <p:sldId id="373" r:id="rId25"/>
    <p:sldId id="372" r:id="rId26"/>
    <p:sldId id="356" r:id="rId27"/>
    <p:sldId id="354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6600"/>
    <a:srgbClr val="000099"/>
    <a:srgbClr val="CC00FF"/>
    <a:srgbClr val="FF99FF"/>
    <a:srgbClr val="FFFFFF"/>
    <a:srgbClr val="CCFFFF"/>
    <a:srgbClr val="EAE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99650" autoAdjust="0"/>
  </p:normalViewPr>
  <p:slideViewPr>
    <p:cSldViewPr>
      <p:cViewPr varScale="1">
        <p:scale>
          <a:sx n="127" d="100"/>
          <a:sy n="127" d="100"/>
        </p:scale>
        <p:origin x="7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2B661F6C-243E-4FBE-AF20-50493BF74F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404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32位汇编语言程序设计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158373-4555-47A5-866B-C64FDEDC305A}" type="datetime1">
              <a:rPr lang="zh-CN" altLang="en-US" smtClean="0"/>
              <a:pPr eaLnBrk="1" hangingPunct="1"/>
              <a:t>2017/7/9</a:t>
            </a:fld>
            <a:endParaRPr lang="en-US" altLang="ko-KR" smtClean="0"/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/>
              <a:t>第8章 DOS环境程序设计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9BCC3C6-7DB7-4085-89AA-048C9CE08AF5}" type="slidenum">
              <a:rPr lang="ko-KR" altLang="en-US" smtClean="0"/>
              <a:pPr eaLnBrk="1" hangingPunct="1"/>
              <a:t>3</a:t>
            </a:fld>
            <a:endParaRPr lang="en-US" altLang="ko-KR" smtClean="0"/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32位汇编语言程序设计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66D75AF-06F9-49D6-861C-146E7F3659AB}" type="datetime1">
              <a:rPr lang="zh-CN" altLang="en-US" smtClean="0"/>
              <a:pPr eaLnBrk="1" hangingPunct="1"/>
              <a:t>2017/7/9</a:t>
            </a:fld>
            <a:endParaRPr lang="en-US" altLang="ko-KR" smtClean="0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/>
              <a:t>第8章 DOS环境程序设计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377C6D4-3805-42C2-B31F-681041BA4160}" type="slidenum">
              <a:rPr lang="ko-KR" altLang="en-US" smtClean="0"/>
              <a:pPr eaLnBrk="1" hangingPunct="1"/>
              <a:t>11</a:t>
            </a:fld>
            <a:endParaRPr lang="en-US" altLang="ko-KR" smtClean="0"/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32位汇编语言程序设计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E2B7D9-D7A8-4A53-AA01-6AA60D4226F7}" type="datetime1">
              <a:rPr lang="zh-CN" altLang="en-US" smtClean="0"/>
              <a:pPr eaLnBrk="1" hangingPunct="1"/>
              <a:t>2017/7/9</a:t>
            </a:fld>
            <a:endParaRPr lang="en-US" altLang="ko-KR" smtClean="0"/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/>
              <a:t>第8章 DOS环境程序设计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23A902B-3BE7-49C2-B298-7FB76B2CC8D6}" type="slidenum">
              <a:rPr lang="ko-KR" altLang="en-US" smtClean="0"/>
              <a:pPr eaLnBrk="1" hangingPunct="1"/>
              <a:t>12</a:t>
            </a:fld>
            <a:endParaRPr lang="en-US" altLang="ko-KR" smtClean="0"/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32位汇编语言程序设计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712B952-C9D1-4BB6-AAA9-9B63E48A743D}" type="datetime1">
              <a:rPr lang="zh-CN" altLang="en-US" smtClean="0"/>
              <a:pPr eaLnBrk="1" hangingPunct="1"/>
              <a:t>2017/7/9</a:t>
            </a:fld>
            <a:endParaRPr lang="en-US" altLang="ko-KR" smtClean="0"/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/>
              <a:t>第8章 DOS环境程序设计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6149442-EBBB-4DC5-B77B-89EDBCC6A505}" type="slidenum">
              <a:rPr lang="ko-KR" altLang="en-US" smtClean="0"/>
              <a:pPr eaLnBrk="1" hangingPunct="1"/>
              <a:t>17</a:t>
            </a:fld>
            <a:endParaRPr lang="en-US" altLang="ko-KR" smtClean="0"/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32位汇编语言程序设计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CF58678-4532-4AEA-9B9B-717F04E362E4}" type="datetime1">
              <a:rPr lang="zh-CN" altLang="en-US" smtClean="0"/>
              <a:pPr eaLnBrk="1" hangingPunct="1"/>
              <a:t>2017/7/9</a:t>
            </a:fld>
            <a:endParaRPr lang="en-US" altLang="ko-KR" smtClean="0"/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/>
              <a:t>第8章 DOS环境程序设计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B43164-3DC9-47EA-97A0-02DC0785272A}" type="slidenum">
              <a:rPr lang="ko-KR" altLang="en-US" smtClean="0"/>
              <a:pPr eaLnBrk="1" hangingPunct="1"/>
              <a:t>18</a:t>
            </a:fld>
            <a:endParaRPr lang="en-US" altLang="ko-KR" smtClean="0"/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/>
              <a:t>32位汇编语言程序设计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CC033A0-C401-4E5D-AAEB-2F77784FD365}" type="datetime1">
              <a:rPr lang="zh-CN" altLang="en-US" smtClean="0"/>
              <a:pPr eaLnBrk="1" hangingPunct="1"/>
              <a:t>2017/7/9</a:t>
            </a:fld>
            <a:endParaRPr lang="en-US" altLang="ko-KR" smtClean="0"/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/>
              <a:t>第8章 DOS环境程序设计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8C7C9D6-9EE5-4EA1-B74D-5B3716F34EAF}" type="slidenum">
              <a:rPr lang="ko-KR" altLang="en-US" smtClean="0"/>
              <a:pPr eaLnBrk="1" hangingPunct="1"/>
              <a:t>19</a:t>
            </a:fld>
            <a:endParaRPr lang="en-US" altLang="ko-KR" smtClean="0"/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1"/>
            <a:ext cx="9009185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7842" y="22225"/>
            <a:ext cx="91161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汇编语言程序设计</a:t>
            </a:r>
          </a:p>
        </p:txBody>
      </p:sp>
      <p:sp>
        <p:nvSpPr>
          <p:cNvPr id="2458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483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有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buClr>
                <a:schemeClr val="tx2"/>
              </a:buClr>
              <a:buSzPct val="60000"/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buSzPct val="60000"/>
              <a:buFont typeface="Wingdings" pitchFamily="2" charset="2"/>
              <a:buChar char="J"/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3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buClr>
                <a:schemeClr val="tx2"/>
              </a:buClr>
              <a:buSzPct val="60000"/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buSzPct val="60000"/>
              <a:buFont typeface="Wingdings" pitchFamily="2" charset="2"/>
              <a:buChar char="J"/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453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78828" y="1574801"/>
            <a:ext cx="3911111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615" y="1574801"/>
            <a:ext cx="3911112" cy="4716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50328" y="115889"/>
            <a:ext cx="7794380" cy="936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104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635" y="36830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latin typeface="Tahoma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368301"/>
            <a:ext cx="328246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latin typeface="Tahoma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0728" y="790576"/>
            <a:ext cx="423496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latin typeface="Tahoma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470" y="790576"/>
            <a:ext cx="367812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latin typeface="Tahoma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489" y="717551"/>
            <a:ext cx="559777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latin typeface="Tahoma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1" y="260351"/>
            <a:ext cx="32238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latin typeface="Tahoma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547" y="1050925"/>
            <a:ext cx="8226669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zh-CN" sz="2400">
              <a:latin typeface="Tahoma" pitchFamily="34" charset="0"/>
            </a:endParaRPr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328" y="115889"/>
            <a:ext cx="779438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8" name="Text Box 14"/>
          <p:cNvSpPr txBox="1">
            <a:spLocks noChangeArrowheads="1"/>
          </p:cNvSpPr>
          <p:nvPr/>
        </p:nvSpPr>
        <p:spPr bwMode="auto">
          <a:xfrm>
            <a:off x="7992208" y="6491288"/>
            <a:ext cx="11517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fld id="{9CEAF22C-2477-42AD-BF37-A6BF01F8DA04}" type="slidenum">
              <a:rPr lang="en-US" altLang="zh-CN" smtClean="0"/>
              <a:pPr algn="r" eaLnBrk="1" hangingPunct="1">
                <a:defRPr/>
              </a:pPr>
              <a:t>‹#›</a:t>
            </a:fld>
            <a:endParaRPr lang="en-US" altLang="zh-CN" smtClean="0"/>
          </a:p>
        </p:txBody>
      </p:sp>
      <p:sp>
        <p:nvSpPr>
          <p:cNvPr id="205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335" y="1196976"/>
            <a:ext cx="8270631" cy="56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7991476" y="64912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B6251166-92B4-4C92-989E-6AD68CCAF665}" type="slidenum">
              <a:rPr lang="en-US" altLang="zh-CN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隶书" pitchFamily="49" charset="-122"/>
        </a:defRPr>
      </a:lvl9pPr>
    </p:titleStyle>
    <p:bodyStyle>
      <a:lvl1pPr marL="342900" indent="-342900" algn="l" rtl="0" eaLnBrk="1" fontAlgn="base" hangingPunct="1">
        <a:spcBef>
          <a:spcPct val="1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1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1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10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1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1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1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1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1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MS-DOS/BIOS</a:t>
            </a:r>
            <a:r>
              <a:rPr lang="zh-CN" altLang="en-US" dirty="0" smtClean="0"/>
              <a:t>程序设计</a:t>
            </a:r>
            <a:endParaRPr lang="zh-CN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郑贵滨</a:t>
            </a:r>
          </a:p>
          <a:p>
            <a:pPr eaLnBrk="1" hangingPunct="1"/>
            <a:fld id="{F85E8D79-92AC-4754-9B36-71D329B7162C}" type="datetime2">
              <a:rPr lang="zh-CN" altLang="en-US" smtClean="0"/>
              <a:pPr eaLnBrk="1" hangingPunct="1"/>
              <a:t>2017年7月9日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1.2  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位程序的注意事项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16</a:t>
            </a:r>
            <a:r>
              <a:rPr lang="zh-CN" altLang="en-US" dirty="0" smtClean="0"/>
              <a:t>位程序的编写</a:t>
            </a:r>
            <a:endParaRPr lang="en-US" altLang="zh-CN" dirty="0" smtClean="0"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</a:rPr>
              <a:t>.MODEL small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</a:rPr>
              <a:t>.STACK  200H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</a:rPr>
              <a:t>.386 </a:t>
            </a:r>
            <a:r>
              <a:rPr lang="en-US" altLang="zh-CN" sz="2400" dirty="0" smtClean="0"/>
              <a:t>;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位寄存器</a:t>
            </a:r>
            <a:endParaRPr lang="en-US" altLang="zh-CN" sz="2400" dirty="0" smtClean="0"/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zh-CN" altLang="en-US" sz="2400" dirty="0" smtClean="0"/>
              <a:t>如用变量（有数据段），需初始化</a:t>
            </a:r>
            <a:r>
              <a:rPr lang="en-US" altLang="zh-CN" sz="2400" b="1" dirty="0" smtClean="0"/>
              <a:t>DS</a:t>
            </a:r>
          </a:p>
          <a:p>
            <a:pPr marL="857250" lvl="2" indent="0">
              <a:spcBef>
                <a:spcPts val="0"/>
              </a:spcBef>
              <a:buNone/>
              <a:defRPr/>
            </a:pPr>
            <a:r>
              <a:rPr lang="zh-CN" altLang="en-US" dirty="0"/>
              <a:t>用伪指令</a:t>
            </a:r>
            <a:r>
              <a:rPr lang="en-US" altLang="zh-CN" b="1" dirty="0">
                <a:solidFill>
                  <a:srgbClr val="006600"/>
                </a:solidFill>
              </a:rPr>
              <a:t>.startup</a:t>
            </a:r>
          </a:p>
          <a:p>
            <a:pPr marL="857250" lvl="2" indent="0">
              <a:spcBef>
                <a:spcPts val="0"/>
              </a:spcBef>
              <a:buNone/>
              <a:defRPr/>
            </a:pPr>
            <a:r>
              <a:rPr lang="zh-CN" altLang="en-US" dirty="0" smtClean="0"/>
              <a:t>或者：</a:t>
            </a:r>
            <a:r>
              <a:rPr lang="en-US" altLang="zh-CN" b="1" dirty="0" err="1" smtClean="0">
                <a:solidFill>
                  <a:srgbClr val="006600"/>
                </a:solidFill>
              </a:rPr>
              <a:t>mov</a:t>
            </a:r>
            <a:r>
              <a:rPr lang="en-US" altLang="zh-CN" b="1" dirty="0" smtClean="0">
                <a:solidFill>
                  <a:srgbClr val="006600"/>
                </a:solidFill>
              </a:rPr>
              <a:t> ax, @data</a:t>
            </a:r>
          </a:p>
          <a:p>
            <a:pPr marL="857250" lvl="2" indent="0">
              <a:spcBef>
                <a:spcPts val="0"/>
              </a:spcBef>
              <a:buNone/>
              <a:defRPr/>
            </a:pPr>
            <a:r>
              <a:rPr lang="en-US" altLang="zh-CN" b="1" dirty="0" smtClean="0">
                <a:solidFill>
                  <a:srgbClr val="006600"/>
                </a:solidFill>
              </a:rPr>
              <a:t>     </a:t>
            </a:r>
            <a:r>
              <a:rPr lang="en-US" altLang="zh-CN" b="1" dirty="0" err="1" smtClean="0">
                <a:solidFill>
                  <a:srgbClr val="006600"/>
                </a:solidFill>
              </a:rPr>
              <a:t>mov</a:t>
            </a:r>
            <a:r>
              <a:rPr lang="en-US" altLang="zh-CN" b="1" dirty="0" smtClean="0">
                <a:solidFill>
                  <a:srgbClr val="006600"/>
                </a:solidFill>
              </a:rPr>
              <a:t> ds, ax</a:t>
            </a:r>
          </a:p>
          <a:p>
            <a:pPr lvl="1">
              <a:spcBef>
                <a:spcPts val="0"/>
              </a:spcBef>
              <a:defRPr/>
            </a:pPr>
            <a:r>
              <a:rPr lang="zh-CN" altLang="en-US" sz="2400" dirty="0"/>
              <a:t>程序结束返回操作系统</a:t>
            </a:r>
            <a:r>
              <a:rPr lang="en-US" altLang="zh-CN" sz="2400" dirty="0"/>
              <a:t>:</a:t>
            </a:r>
          </a:p>
          <a:p>
            <a:pPr marL="857250" lvl="2" indent="0">
              <a:spcBef>
                <a:spcPts val="0"/>
              </a:spcBef>
              <a:buNone/>
              <a:defRPr/>
            </a:pPr>
            <a:r>
              <a:rPr lang="zh-CN" altLang="en-US" dirty="0" smtClean="0"/>
              <a:t>用伪指令</a:t>
            </a:r>
            <a:r>
              <a:rPr lang="en-US" altLang="zh-CN" b="1" dirty="0">
                <a:solidFill>
                  <a:srgbClr val="006600"/>
                </a:solidFill>
              </a:rPr>
              <a:t>.exit</a:t>
            </a:r>
          </a:p>
          <a:p>
            <a:pPr marL="914400" lvl="2" indent="0">
              <a:spcBef>
                <a:spcPts val="0"/>
              </a:spcBef>
              <a:buNone/>
              <a:defRPr/>
            </a:pPr>
            <a:r>
              <a:rPr lang="zh-CN" altLang="en-US" dirty="0" smtClean="0"/>
              <a:t>或</a:t>
            </a:r>
            <a:r>
              <a:rPr lang="en-US" altLang="zh-CN" dirty="0" smtClean="0"/>
              <a:t>dos</a:t>
            </a:r>
            <a:r>
              <a:rPr lang="zh-CN" altLang="en-US" dirty="0" smtClean="0"/>
              <a:t>功能调用：</a:t>
            </a:r>
            <a:endParaRPr lang="en-US" altLang="zh-CN" dirty="0" smtClean="0"/>
          </a:p>
          <a:p>
            <a:pPr marL="57150" indent="1206500">
              <a:spcBef>
                <a:spcPts val="0"/>
              </a:spcBef>
              <a:buNone/>
              <a:defRPr/>
            </a:pPr>
            <a:r>
              <a:rPr lang="en-US" altLang="zh-CN" sz="2400" b="1" dirty="0" err="1" smtClean="0">
                <a:solidFill>
                  <a:srgbClr val="006600"/>
                </a:solidFill>
              </a:rPr>
              <a:t>mov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</a:rPr>
              <a:t>ah, 4ch</a:t>
            </a:r>
          </a:p>
          <a:p>
            <a:pPr marL="57150" indent="1206500">
              <a:spcBef>
                <a:spcPts val="0"/>
              </a:spcBef>
              <a:buNone/>
              <a:defRPr/>
            </a:pPr>
            <a:r>
              <a:rPr lang="en-US" altLang="zh-CN" sz="2400" b="1" dirty="0" err="1" smtClean="0">
                <a:solidFill>
                  <a:srgbClr val="0066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</a:rPr>
              <a:t>21h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1.2  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位程序的注意事项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0538" algn="l"/>
              </a:tabLst>
            </a:pPr>
            <a:r>
              <a:rPr lang="en-US" altLang="zh-CN" dirty="0" smtClean="0"/>
              <a:t>16</a:t>
            </a:r>
            <a:r>
              <a:rPr lang="zh-CN" altLang="en-US" dirty="0" smtClean="0"/>
              <a:t>位存储器寻址方式</a:t>
            </a:r>
            <a:endParaRPr lang="en-US" altLang="zh-CN" dirty="0" smtClean="0"/>
          </a:p>
          <a:p>
            <a:pPr algn="ctr">
              <a:buFontTx/>
              <a:buNone/>
              <a:tabLst>
                <a:tab pos="4300538" algn="l"/>
              </a:tabLst>
            </a:pPr>
            <a:r>
              <a:rPr lang="en-US" altLang="zh-CN" sz="2800" dirty="0" smtClean="0"/>
              <a:t>16</a:t>
            </a:r>
            <a:r>
              <a:rPr lang="zh-CN" altLang="en-US" sz="2800" dirty="0" smtClean="0"/>
              <a:t>位有效地址＝基址寄存器＋变址寄存器＋位移量</a:t>
            </a:r>
          </a:p>
          <a:p>
            <a:pPr lvl="1">
              <a:tabLst>
                <a:tab pos="4300538" algn="l"/>
              </a:tabLst>
            </a:pPr>
            <a:r>
              <a:rPr lang="zh-CN" altLang="en-US" dirty="0" smtClean="0"/>
              <a:t>基址寄存器：</a:t>
            </a:r>
            <a:r>
              <a:rPr lang="en-US" altLang="zh-CN" dirty="0" smtClean="0"/>
              <a:t>BX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BP</a:t>
            </a:r>
            <a:endParaRPr lang="zh-CN" altLang="en-US" dirty="0" smtClean="0"/>
          </a:p>
          <a:p>
            <a:pPr lvl="1">
              <a:tabLst>
                <a:tab pos="4300538" algn="l"/>
              </a:tabLst>
            </a:pPr>
            <a:r>
              <a:rPr lang="zh-CN" altLang="en-US" dirty="0" smtClean="0"/>
              <a:t>变址寄存器：</a:t>
            </a:r>
            <a:r>
              <a:rPr lang="en-US" altLang="zh-CN" dirty="0" smtClean="0"/>
              <a:t>SI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</a:t>
            </a:r>
            <a:endParaRPr lang="zh-CN" altLang="en-US" dirty="0" smtClean="0"/>
          </a:p>
          <a:p>
            <a:pPr lvl="1">
              <a:tabLst>
                <a:tab pos="4300538" algn="l"/>
              </a:tabLst>
            </a:pPr>
            <a:r>
              <a:rPr lang="zh-CN" altLang="en-US" dirty="0" smtClean="0"/>
              <a:t>位移量：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位有符号值</a:t>
            </a:r>
          </a:p>
          <a:p>
            <a:pPr>
              <a:tabLst>
                <a:tab pos="4300538" algn="l"/>
              </a:tabLst>
            </a:pPr>
            <a:r>
              <a:rPr kumimoji="1" lang="zh-CN" altLang="en-US" dirty="0" smtClean="0"/>
              <a:t>多种主存寻址方式</a:t>
            </a:r>
          </a:p>
          <a:p>
            <a:pPr lvl="1">
              <a:tabLst>
                <a:tab pos="4300538" algn="l"/>
              </a:tabLst>
            </a:pPr>
            <a:r>
              <a:rPr kumimoji="1" lang="zh-CN" altLang="en-US" dirty="0" smtClean="0"/>
              <a:t>直接寻址	</a:t>
            </a:r>
            <a:r>
              <a:rPr kumimoji="1" lang="en-US" altLang="zh-CN" dirty="0" smtClean="0"/>
              <a:t>MOV AX,WVAR</a:t>
            </a:r>
          </a:p>
          <a:p>
            <a:pPr lvl="1">
              <a:tabLst>
                <a:tab pos="4300538" algn="l"/>
              </a:tabLst>
            </a:pPr>
            <a:r>
              <a:rPr kumimoji="1" lang="zh-CN" altLang="en-US" dirty="0" smtClean="0"/>
              <a:t>寄存器间接寻址	</a:t>
            </a:r>
            <a:r>
              <a:rPr kumimoji="1" lang="en-US" altLang="zh-CN" dirty="0" smtClean="0"/>
              <a:t>MOV AX,[BX]</a:t>
            </a:r>
          </a:p>
          <a:p>
            <a:pPr lvl="1">
              <a:tabLst>
                <a:tab pos="4300538" algn="l"/>
              </a:tabLst>
            </a:pPr>
            <a:r>
              <a:rPr kumimoji="1" lang="zh-CN" altLang="en-US" dirty="0" smtClean="0"/>
              <a:t>寄存器相对寻址	</a:t>
            </a:r>
            <a:r>
              <a:rPr kumimoji="1" lang="en-US" altLang="zh-CN" dirty="0" smtClean="0"/>
              <a:t>MOV AX,[BP+4]</a:t>
            </a:r>
          </a:p>
          <a:p>
            <a:pPr lvl="1">
              <a:tabLst>
                <a:tab pos="4300538" algn="l"/>
              </a:tabLst>
            </a:pPr>
            <a:r>
              <a:rPr kumimoji="1" lang="zh-CN" altLang="en-US" dirty="0" smtClean="0"/>
              <a:t>基址变址寻址	</a:t>
            </a:r>
            <a:r>
              <a:rPr kumimoji="1" lang="en-US" altLang="zh-CN" dirty="0" smtClean="0"/>
              <a:t>MOV AX,[BX+SI]</a:t>
            </a:r>
          </a:p>
          <a:p>
            <a:pPr lvl="1">
              <a:tabLst>
                <a:tab pos="4300538" algn="l"/>
              </a:tabLst>
            </a:pPr>
            <a:r>
              <a:rPr kumimoji="1" lang="zh-CN" altLang="en-US" dirty="0" smtClean="0"/>
              <a:t>相对基址变址寻址	</a:t>
            </a:r>
            <a:r>
              <a:rPr kumimoji="1" lang="en-US" altLang="zh-CN" dirty="0" smtClean="0"/>
              <a:t>MOV AX,[BX+DI-2]</a:t>
            </a: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1.2 </a:t>
            </a:r>
            <a:r>
              <a:rPr lang="en-US" altLang="zh-CN" dirty="0"/>
              <a:t>DOS</a:t>
            </a:r>
            <a:r>
              <a:rPr lang="zh-CN" altLang="en-US" dirty="0"/>
              <a:t>应用程序框架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400" b="1" dirty="0" smtClean="0"/>
              <a:t>;example.asm in DOS</a:t>
            </a:r>
          </a:p>
          <a:p>
            <a:pPr>
              <a:buFontTx/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	.model small</a:t>
            </a:r>
          </a:p>
          <a:p>
            <a:pPr>
              <a:buFontTx/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    .stack  100h</a:t>
            </a:r>
            <a:r>
              <a:rPr lang="en-US" altLang="zh-CN" sz="2400" b="1" dirty="0" smtClean="0"/>
              <a:t>;</a:t>
            </a:r>
            <a:r>
              <a:rPr lang="zh-CN" altLang="en-US" sz="2400" b="1" dirty="0" smtClean="0"/>
              <a:t>设置堆栈大小</a:t>
            </a:r>
            <a:endParaRPr lang="en-US" altLang="zh-CN" sz="2400" b="1" dirty="0" smtClean="0"/>
          </a:p>
          <a:p>
            <a:pPr>
              <a:buFontTx/>
              <a:buNone/>
            </a:pPr>
            <a:r>
              <a:rPr lang="zh-CN" altLang="en-US" sz="2400" b="1" dirty="0" smtClean="0"/>
              <a:t>	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.data</a:t>
            </a:r>
            <a:r>
              <a:rPr lang="en-US" altLang="zh-CN" sz="2400" b="1" dirty="0" smtClean="0"/>
              <a:t>	;</a:t>
            </a:r>
            <a:r>
              <a:rPr lang="zh-CN" altLang="en-US" sz="2400" b="1" dirty="0" smtClean="0"/>
              <a:t>定义数据段</a:t>
            </a:r>
          </a:p>
          <a:p>
            <a:pPr>
              <a:buFontTx/>
              <a:buNone/>
            </a:pPr>
            <a:r>
              <a:rPr lang="zh-CN" altLang="en-US" sz="2400" b="1" dirty="0" smtClean="0"/>
              <a:t>	</a:t>
            </a:r>
            <a:r>
              <a:rPr lang="en-US" altLang="zh-CN" sz="2400" b="1" dirty="0" smtClean="0">
                <a:solidFill>
                  <a:srgbClr val="008000"/>
                </a:solidFill>
              </a:rPr>
              <a:t>……</a:t>
            </a:r>
            <a:r>
              <a:rPr lang="en-US" altLang="zh-CN" sz="2400" b="1" dirty="0" smtClean="0"/>
              <a:t>	;</a:t>
            </a:r>
            <a:r>
              <a:rPr lang="zh-CN" altLang="en-US" sz="2400" b="1" dirty="0" smtClean="0"/>
              <a:t>数据定义</a:t>
            </a:r>
            <a:r>
              <a:rPr lang="zh-CN" altLang="en-US" sz="24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（数据待填）</a:t>
            </a:r>
          </a:p>
          <a:p>
            <a:pPr>
              <a:buFontTx/>
              <a:buNone/>
            </a:pPr>
            <a:r>
              <a:rPr lang="zh-CN" altLang="en-US" sz="2400" b="1" dirty="0" smtClean="0"/>
              <a:t>	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.code</a:t>
            </a:r>
            <a:r>
              <a:rPr lang="en-US" altLang="zh-CN" sz="2400" b="1" dirty="0" smtClean="0"/>
              <a:t>	;</a:t>
            </a:r>
            <a:r>
              <a:rPr lang="zh-CN" altLang="en-US" sz="2400" b="1" dirty="0" smtClean="0"/>
              <a:t>定义代码段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tx2"/>
                </a:solidFill>
              </a:rPr>
              <a:t>start:	</a:t>
            </a:r>
            <a:r>
              <a:rPr lang="en-US" altLang="zh-CN" sz="2400" b="1" dirty="0" smtClean="0"/>
              <a:t>	;</a:t>
            </a:r>
            <a:r>
              <a:rPr lang="zh-CN" altLang="en-US" sz="2400" b="1" dirty="0" smtClean="0"/>
              <a:t>程序执行起始位置</a:t>
            </a:r>
            <a:r>
              <a:rPr lang="en-US" altLang="zh-CN" sz="2400" b="1" dirty="0" smtClean="0"/>
              <a:t>,</a:t>
            </a:r>
            <a:r>
              <a:rPr lang="zh-CN" altLang="en-US" sz="2400" b="1" i="1" u="sng" dirty="0" smtClean="0"/>
              <a:t>或</a:t>
            </a:r>
            <a:r>
              <a:rPr lang="en-US" altLang="zh-CN" sz="2400" b="1" i="1" u="sng" dirty="0" smtClean="0">
                <a:solidFill>
                  <a:srgbClr val="006600"/>
                </a:solidFill>
              </a:rPr>
              <a:t>main </a:t>
            </a:r>
            <a:r>
              <a:rPr lang="en-US" altLang="zh-CN" sz="2400" b="1" i="1" u="sng" dirty="0" err="1" smtClean="0">
                <a:solidFill>
                  <a:srgbClr val="006600"/>
                </a:solidFill>
              </a:rPr>
              <a:t>proc</a:t>
            </a:r>
            <a:endParaRPr lang="zh-CN" altLang="en-US" sz="2400" b="1" i="1" u="sng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r>
              <a:rPr lang="zh-CN" altLang="en-US" sz="2400" b="1" dirty="0" smtClean="0"/>
              <a:t>	</a:t>
            </a:r>
            <a:r>
              <a:rPr lang="en-US" altLang="zh-CN" sz="2400" b="1" dirty="0" err="1" smtClean="0">
                <a:solidFill>
                  <a:schemeClr val="hlink"/>
                </a:solidFill>
              </a:rPr>
              <a:t>mov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 </a:t>
            </a:r>
            <a:r>
              <a:rPr lang="en-US" altLang="zh-CN" sz="2400" b="1" dirty="0" err="1" smtClean="0">
                <a:solidFill>
                  <a:schemeClr val="hlink"/>
                </a:solidFill>
              </a:rPr>
              <a:t>ax,@data</a:t>
            </a:r>
            <a:endParaRPr lang="en-US" altLang="zh-CN" sz="2400" b="1" dirty="0" smtClean="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altLang="zh-CN" sz="2400" b="1" dirty="0" smtClean="0">
                <a:solidFill>
                  <a:schemeClr val="hlink"/>
                </a:solidFill>
              </a:rPr>
              <a:t>	</a:t>
            </a:r>
            <a:r>
              <a:rPr lang="en-US" altLang="zh-CN" sz="2400" b="1" dirty="0" err="1" smtClean="0">
                <a:solidFill>
                  <a:schemeClr val="hlink"/>
                </a:solidFill>
              </a:rPr>
              <a:t>mov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 </a:t>
            </a:r>
            <a:r>
              <a:rPr lang="en-US" altLang="zh-CN" sz="2400" b="1" dirty="0" err="1" smtClean="0">
                <a:solidFill>
                  <a:schemeClr val="hlink"/>
                </a:solidFill>
              </a:rPr>
              <a:t>ds,ax</a:t>
            </a:r>
            <a:endParaRPr lang="en-US" altLang="zh-CN" sz="2400" b="1" dirty="0" smtClean="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zh-CN" altLang="en-US" sz="2400" b="1" dirty="0" smtClean="0"/>
              <a:t>	</a:t>
            </a:r>
            <a:r>
              <a:rPr lang="en-US" altLang="zh-CN" sz="2400" b="1" dirty="0" smtClean="0">
                <a:solidFill>
                  <a:srgbClr val="008000"/>
                </a:solidFill>
              </a:rPr>
              <a:t>……</a:t>
            </a:r>
            <a:r>
              <a:rPr lang="en-US" altLang="zh-CN" sz="2400" b="1" dirty="0" smtClean="0"/>
              <a:t>	;</a:t>
            </a:r>
            <a:r>
              <a:rPr lang="zh-CN" altLang="en-US" sz="2400" b="1" dirty="0" smtClean="0"/>
              <a:t>主程序</a:t>
            </a:r>
            <a:r>
              <a:rPr lang="zh-CN" altLang="en-US" sz="24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（指令待填）</a:t>
            </a:r>
          </a:p>
          <a:p>
            <a:pPr>
              <a:buFontTx/>
              <a:buNone/>
            </a:pPr>
            <a:r>
              <a:rPr lang="zh-CN" altLang="en-US" sz="2400" b="1" dirty="0" smtClean="0"/>
              <a:t>	</a:t>
            </a:r>
            <a:r>
              <a:rPr lang="en-US" altLang="zh-CN" sz="2400" b="1" dirty="0" smtClean="0"/>
              <a:t>.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exit 0</a:t>
            </a:r>
            <a:r>
              <a:rPr lang="en-US" altLang="zh-CN" sz="2400" b="1" dirty="0" smtClean="0"/>
              <a:t>	;</a:t>
            </a:r>
            <a:r>
              <a:rPr lang="zh-CN" altLang="en-US" sz="2400" b="1" dirty="0" smtClean="0"/>
              <a:t>程序正常执行结束</a:t>
            </a:r>
            <a:endParaRPr lang="en-US" altLang="zh-CN" sz="2400" b="1" dirty="0" smtClean="0"/>
          </a:p>
          <a:p>
            <a:pPr>
              <a:buFontTx/>
              <a:buNone/>
            </a:pPr>
            <a:r>
              <a:rPr lang="en-US" altLang="zh-CN" sz="2400" b="1" dirty="0" smtClean="0"/>
              <a:t>                      </a:t>
            </a:r>
            <a:r>
              <a:rPr lang="zh-CN" altLang="en-US" sz="2400" b="1" dirty="0" smtClean="0"/>
              <a:t>；                        </a:t>
            </a:r>
            <a:r>
              <a:rPr lang="zh-CN" altLang="en-US" sz="2400" b="1" i="1" u="sng" dirty="0" smtClean="0"/>
              <a:t>或 </a:t>
            </a:r>
            <a:r>
              <a:rPr lang="en-US" altLang="zh-CN" sz="2400" b="1" i="1" u="sng" dirty="0" smtClean="0">
                <a:solidFill>
                  <a:srgbClr val="006600"/>
                </a:solidFill>
              </a:rPr>
              <a:t>main </a:t>
            </a:r>
            <a:r>
              <a:rPr lang="en-US" altLang="zh-CN" sz="2400" b="1" i="1" u="sng" dirty="0" err="1" smtClean="0">
                <a:solidFill>
                  <a:srgbClr val="006600"/>
                </a:solidFill>
              </a:rPr>
              <a:t>endp</a:t>
            </a:r>
            <a:endParaRPr lang="zh-CN" altLang="en-US" sz="2400" b="1" i="1" u="sng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r>
              <a:rPr lang="zh-CN" altLang="en-US" sz="2400" b="1" dirty="0" smtClean="0"/>
              <a:t>	</a:t>
            </a:r>
            <a:r>
              <a:rPr lang="en-US" altLang="zh-CN" sz="2400" b="1" dirty="0" smtClean="0">
                <a:solidFill>
                  <a:srgbClr val="008000"/>
                </a:solidFill>
              </a:rPr>
              <a:t>……</a:t>
            </a:r>
            <a:r>
              <a:rPr lang="en-US" altLang="zh-CN" sz="2400" b="1" dirty="0" smtClean="0"/>
              <a:t>	;</a:t>
            </a:r>
            <a:r>
              <a:rPr lang="zh-CN" altLang="en-US" sz="2400" b="1" dirty="0" smtClean="0"/>
              <a:t>子程序</a:t>
            </a:r>
            <a:r>
              <a:rPr lang="zh-CN" altLang="en-US" sz="2400" b="1" dirty="0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（指令待填）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 smtClean="0"/>
              <a:t>	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end start</a:t>
            </a:r>
            <a:r>
              <a:rPr lang="en-US" altLang="zh-CN" sz="2400" b="1" dirty="0" smtClean="0"/>
              <a:t>	;</a:t>
            </a:r>
            <a:r>
              <a:rPr lang="zh-CN" altLang="en-US" sz="2400" b="1" dirty="0" smtClean="0"/>
              <a:t>汇编结束            </a:t>
            </a:r>
            <a:r>
              <a:rPr lang="zh-CN" altLang="en-US" sz="2400" b="1" i="1" u="sng" dirty="0" smtClean="0"/>
              <a:t>或 </a:t>
            </a:r>
            <a:r>
              <a:rPr lang="en-US" altLang="zh-CN" sz="2400" b="1" i="1" u="sng" dirty="0" smtClean="0">
                <a:solidFill>
                  <a:srgbClr val="006600"/>
                </a:solidFill>
              </a:rPr>
              <a:t>end main </a:t>
            </a:r>
            <a:endParaRPr lang="zh-CN" altLang="en-US" sz="2400" b="1" i="1" u="sng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zh-CN" alt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软件中断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4" y="1196977"/>
            <a:ext cx="8459787" cy="56610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smtClean="0"/>
              <a:t>软件中断</a:t>
            </a:r>
            <a:r>
              <a:rPr lang="en-US" altLang="zh-CN" smtClean="0"/>
              <a:t>——</a:t>
            </a:r>
            <a:r>
              <a:rPr lang="zh-CN" altLang="en-US" smtClean="0"/>
              <a:t>运行中断指令产生</a:t>
            </a:r>
            <a:r>
              <a:rPr lang="zh-CN" altLang="en-US" dirty="0" smtClean="0"/>
              <a:t>中断</a:t>
            </a:r>
            <a:endParaRPr lang="en-US" altLang="zh-CN" dirty="0" smtClean="0"/>
          </a:p>
          <a:p>
            <a:pPr marL="857250" lvl="1" indent="-457200" algn="just">
              <a:lnSpc>
                <a:spcPct val="9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2060"/>
                </a:solidFill>
              </a:rPr>
              <a:t>调用操作系统</a:t>
            </a:r>
            <a:r>
              <a:rPr lang="en-US" altLang="zh-CN" smtClean="0">
                <a:solidFill>
                  <a:srgbClr val="002060"/>
                </a:solidFill>
              </a:rPr>
              <a:t>(DOS)</a:t>
            </a:r>
            <a:r>
              <a:rPr lang="zh-CN" altLang="en-US" smtClean="0">
                <a:solidFill>
                  <a:srgbClr val="002060"/>
                </a:solidFill>
              </a:rPr>
              <a:t>功能</a:t>
            </a:r>
            <a:endParaRPr lang="en-US" altLang="zh-CN" smtClean="0">
              <a:solidFill>
                <a:srgbClr val="002060"/>
              </a:solidFill>
            </a:endParaRPr>
          </a:p>
          <a:p>
            <a:pPr marL="857250" lvl="1" indent="-457200" algn="just">
              <a:lnSpc>
                <a:spcPct val="9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2060"/>
                </a:solidFill>
              </a:rPr>
              <a:t>调用</a:t>
            </a:r>
            <a:r>
              <a:rPr lang="en-US" altLang="zh-CN" smtClean="0">
                <a:solidFill>
                  <a:srgbClr val="002060"/>
                </a:solidFill>
              </a:rPr>
              <a:t>BIOS</a:t>
            </a:r>
            <a:r>
              <a:rPr lang="zh-CN" altLang="en-US" smtClean="0">
                <a:solidFill>
                  <a:srgbClr val="002060"/>
                </a:solidFill>
              </a:rPr>
              <a:t>的功能</a:t>
            </a:r>
            <a:endParaRPr lang="en-US" altLang="zh-CN" smtClean="0">
              <a:solidFill>
                <a:srgbClr val="002060"/>
              </a:solidFill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</a:pPr>
            <a:r>
              <a:rPr lang="zh-CN" altLang="en-US" smtClean="0"/>
              <a:t>中断指令</a:t>
            </a:r>
            <a:endParaRPr lang="en-US" altLang="zh-CN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002060"/>
                </a:solidFill>
              </a:rPr>
              <a:t>INT </a:t>
            </a:r>
            <a:r>
              <a:rPr lang="en-US" altLang="zh-CN" sz="2800" dirty="0" smtClean="0">
                <a:solidFill>
                  <a:srgbClr val="002060"/>
                </a:solidFill>
              </a:rPr>
              <a:t>i8;</a:t>
            </a:r>
            <a:r>
              <a:rPr lang="zh-CN" altLang="en-US" sz="2800" dirty="0">
                <a:solidFill>
                  <a:srgbClr val="002060"/>
                </a:solidFill>
              </a:rPr>
              <a:t>中断调用指令：调用</a:t>
            </a:r>
            <a:r>
              <a:rPr lang="en-US" altLang="zh-CN" sz="2800" dirty="0">
                <a:solidFill>
                  <a:srgbClr val="002060"/>
                </a:solidFill>
              </a:rPr>
              <a:t>i8</a:t>
            </a:r>
            <a:r>
              <a:rPr lang="zh-CN" altLang="en-US" sz="2800" dirty="0">
                <a:solidFill>
                  <a:srgbClr val="002060"/>
                </a:solidFill>
              </a:rPr>
              <a:t>号中断服务程序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>
                <a:solidFill>
                  <a:srgbClr val="002060"/>
                </a:solidFill>
              </a:rPr>
              <a:t>	</a:t>
            </a:r>
            <a:r>
              <a:rPr lang="en-US" altLang="zh-CN" sz="2800" dirty="0" smtClean="0">
                <a:solidFill>
                  <a:srgbClr val="002060"/>
                </a:solidFill>
              </a:rPr>
              <a:t>IRET;</a:t>
            </a:r>
            <a:r>
              <a:rPr lang="zh-CN" altLang="en-US" sz="2800" dirty="0">
                <a:solidFill>
                  <a:srgbClr val="002060"/>
                </a:solidFill>
              </a:rPr>
              <a:t>中断返回指令：从服务程序返回主程序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>
                <a:solidFill>
                  <a:srgbClr val="002060"/>
                </a:solidFill>
              </a:rPr>
              <a:t>	</a:t>
            </a:r>
            <a:r>
              <a:rPr lang="en-US" altLang="zh-CN" sz="2800" dirty="0" smtClean="0">
                <a:solidFill>
                  <a:srgbClr val="002060"/>
                </a:solidFill>
              </a:rPr>
              <a:t>INTO;</a:t>
            </a:r>
            <a:r>
              <a:rPr lang="zh-CN" altLang="en-US" sz="2800" dirty="0">
                <a:solidFill>
                  <a:srgbClr val="002060"/>
                </a:solidFill>
              </a:rPr>
              <a:t>溢出中断指令：</a:t>
            </a:r>
            <a:r>
              <a:rPr lang="en-US" altLang="zh-CN" sz="2800" dirty="0">
                <a:solidFill>
                  <a:srgbClr val="002060"/>
                </a:solidFill>
              </a:rPr>
              <a:t>OF</a:t>
            </a:r>
            <a:r>
              <a:rPr lang="zh-CN" altLang="en-US" sz="2800" dirty="0">
                <a:solidFill>
                  <a:srgbClr val="002060"/>
                </a:solidFill>
              </a:rPr>
              <a:t>＝</a:t>
            </a:r>
            <a:r>
              <a:rPr lang="en-US" altLang="zh-CN" sz="2800" dirty="0">
                <a:solidFill>
                  <a:srgbClr val="002060"/>
                </a:solidFill>
              </a:rPr>
              <a:t>1</a:t>
            </a:r>
            <a:r>
              <a:rPr lang="zh-CN" altLang="en-US" sz="2800" dirty="0">
                <a:solidFill>
                  <a:srgbClr val="002060"/>
                </a:solidFill>
              </a:rPr>
              <a:t>，产生</a:t>
            </a:r>
            <a:r>
              <a:rPr lang="en-US" altLang="zh-CN" sz="2800" dirty="0">
                <a:solidFill>
                  <a:srgbClr val="002060"/>
                </a:solidFill>
              </a:rPr>
              <a:t>4</a:t>
            </a:r>
            <a:r>
              <a:rPr lang="zh-CN" altLang="en-US" sz="2800" dirty="0">
                <a:solidFill>
                  <a:srgbClr val="002060"/>
                </a:solidFill>
              </a:rPr>
              <a:t>号中断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>
                <a:solidFill>
                  <a:srgbClr val="002060"/>
                </a:solidFill>
              </a:rPr>
              <a:t>	</a:t>
            </a:r>
            <a:r>
              <a:rPr lang="en-US" altLang="zh-CN" sz="2800" dirty="0" smtClean="0">
                <a:solidFill>
                  <a:srgbClr val="002060"/>
                </a:solidFill>
              </a:rPr>
              <a:t>STI;</a:t>
            </a:r>
            <a:r>
              <a:rPr lang="zh-CN" altLang="en-US" sz="2800" dirty="0">
                <a:solidFill>
                  <a:srgbClr val="002060"/>
                </a:solidFill>
              </a:rPr>
              <a:t>开中断指令：允许响应可屏蔽中断请求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>
                <a:solidFill>
                  <a:srgbClr val="002060"/>
                </a:solidFill>
              </a:rPr>
              <a:t>	</a:t>
            </a:r>
            <a:r>
              <a:rPr lang="en-US" altLang="zh-CN" sz="2800" dirty="0" smtClean="0">
                <a:solidFill>
                  <a:srgbClr val="002060"/>
                </a:solidFill>
              </a:rPr>
              <a:t>CLI;</a:t>
            </a:r>
            <a:r>
              <a:rPr lang="zh-CN" altLang="en-US" sz="2800" dirty="0">
                <a:solidFill>
                  <a:srgbClr val="002060"/>
                </a:solidFill>
              </a:rPr>
              <a:t>关中断指令：禁止响应可屏蔽中断请求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7444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中断向量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53" name="内容占位符 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中断服务程序可存于主存任何</a:t>
            </a:r>
            <a:r>
              <a:rPr lang="zh-CN" altLang="en-US" sz="2800" dirty="0" smtClean="0"/>
              <a:t>位置</a:t>
            </a:r>
            <a:endParaRPr lang="en-US" altLang="zh-CN" sz="2800" dirty="0" smtClean="0"/>
          </a:p>
          <a:p>
            <a:r>
              <a:rPr lang="zh-CN" altLang="en-US" sz="2800" dirty="0"/>
              <a:t>中断向量表：中断处理程序的</a:t>
            </a:r>
            <a:r>
              <a:rPr lang="zh-CN" altLang="en-US" sz="2800" dirty="0">
                <a:solidFill>
                  <a:srgbClr val="C00000"/>
                </a:solidFill>
              </a:rPr>
              <a:t>入口</a:t>
            </a:r>
            <a:r>
              <a:rPr lang="zh-CN" altLang="en-US" sz="2800">
                <a:solidFill>
                  <a:srgbClr val="C00000"/>
                </a:solidFill>
              </a:rPr>
              <a:t>地址</a:t>
            </a:r>
            <a:r>
              <a:rPr lang="zh-CN" altLang="en-US" sz="2800" smtClean="0">
                <a:solidFill>
                  <a:srgbClr val="C00000"/>
                </a:solidFill>
              </a:rPr>
              <a:t>表</a:t>
            </a:r>
            <a:endParaRPr lang="en-US" altLang="zh-CN" sz="2800" smtClean="0">
              <a:solidFill>
                <a:srgbClr val="C00000"/>
              </a:solidFill>
            </a:endParaRPr>
          </a:p>
          <a:p>
            <a:r>
              <a:rPr lang="en-US" altLang="zh-CN" sz="2800" smtClean="0"/>
              <a:t>IA-32CPU</a:t>
            </a:r>
            <a:r>
              <a:rPr lang="zh-CN" altLang="en-US" sz="2800" smtClean="0"/>
              <a:t>能处理</a:t>
            </a:r>
            <a:r>
              <a:rPr lang="en-US" altLang="zh-CN" sz="2800"/>
              <a:t>256</a:t>
            </a:r>
            <a:r>
              <a:rPr lang="zh-CN" altLang="en-US" sz="2800"/>
              <a:t>个中断</a:t>
            </a:r>
            <a:r>
              <a:rPr lang="zh-CN" altLang="en-US" sz="2800" smtClean="0"/>
              <a:t>，中断号</a:t>
            </a:r>
            <a:r>
              <a:rPr lang="en-US" altLang="zh-CN" sz="2800"/>
              <a:t>0~255</a:t>
            </a:r>
            <a:endParaRPr lang="zh-CN" altLang="en-US" sz="2800"/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51520" y="2780928"/>
            <a:ext cx="3972627" cy="3979207"/>
            <a:chOff x="413456" y="1916832"/>
            <a:chExt cx="3972627" cy="4824536"/>
          </a:xfrm>
        </p:grpSpPr>
        <p:sp>
          <p:nvSpPr>
            <p:cNvPr id="9" name="TextBox 8"/>
            <p:cNvSpPr txBox="1"/>
            <p:nvPr/>
          </p:nvSpPr>
          <p:spPr bwMode="auto">
            <a:xfrm>
              <a:off x="474548" y="5157192"/>
              <a:ext cx="1076886" cy="462190"/>
            </a:xfrm>
            <a:prstGeom prst="rect">
              <a:avLst/>
            </a:prstGeom>
            <a:noFill/>
            <a:ln w="28575">
              <a:noFill/>
            </a:ln>
          </p:spPr>
          <p:txBody>
            <a:bodyPr bIns="0" anchor="b"/>
            <a:lstStyle>
              <a:defPPr>
                <a:defRPr lang="zh-CN"/>
              </a:defPPr>
              <a:lvl1pPr algn="r">
                <a:defRPr sz="2400" b="1">
                  <a:solidFill>
                    <a:srgbClr val="7030A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00008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467544" y="6326321"/>
              <a:ext cx="1065559" cy="415047"/>
            </a:xfrm>
            <a:prstGeom prst="rect">
              <a:avLst/>
            </a:prstGeom>
            <a:noFill/>
            <a:ln w="28575">
              <a:noFill/>
            </a:ln>
          </p:spPr>
          <p:txBody>
            <a:bodyPr bIns="0" anchor="b"/>
            <a:lstStyle>
              <a:defPPr>
                <a:defRPr lang="zh-CN"/>
              </a:defPPr>
              <a:lvl1pPr algn="r">
                <a:defRPr sz="2400" b="1">
                  <a:solidFill>
                    <a:srgbClr val="7030A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00000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467543" y="2204864"/>
              <a:ext cx="1065559" cy="456552"/>
            </a:xfrm>
            <a:prstGeom prst="rect">
              <a:avLst/>
            </a:prstGeom>
            <a:noFill/>
            <a:ln w="28575">
              <a:noFill/>
            </a:ln>
          </p:spPr>
          <p:txBody>
            <a:bodyPr bIns="0" anchor="b"/>
            <a:lstStyle>
              <a:defPPr>
                <a:defRPr lang="zh-CN"/>
              </a:defPPr>
              <a:lvl1pPr algn="r">
                <a:defRPr sz="2400" b="1">
                  <a:solidFill>
                    <a:srgbClr val="7030A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smtClean="0"/>
                <a:t>00400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449053" y="5748500"/>
              <a:ext cx="1068793" cy="462190"/>
            </a:xfrm>
            <a:prstGeom prst="rect">
              <a:avLst/>
            </a:prstGeom>
            <a:noFill/>
            <a:ln w="28575">
              <a:noFill/>
            </a:ln>
          </p:spPr>
          <p:txBody>
            <a:bodyPr bIns="0" anchor="b"/>
            <a:lstStyle>
              <a:defPPr>
                <a:defRPr lang="zh-CN"/>
              </a:defPPr>
              <a:lvl1pPr algn="r">
                <a:defRPr sz="2400" b="1">
                  <a:solidFill>
                    <a:srgbClr val="7030A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00004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467544" y="4553964"/>
              <a:ext cx="1126651" cy="462190"/>
            </a:xfrm>
            <a:prstGeom prst="rect">
              <a:avLst/>
            </a:prstGeom>
            <a:noFill/>
            <a:ln w="28575">
              <a:noFill/>
            </a:ln>
          </p:spPr>
          <p:txBody>
            <a:bodyPr bIns="0" anchor="b"/>
            <a:lstStyle>
              <a:defPPr>
                <a:defRPr lang="zh-CN"/>
              </a:defPPr>
              <a:lvl1pPr algn="r">
                <a:defRPr sz="2400">
                  <a:solidFill>
                    <a:schemeClr val="dk1"/>
                  </a:solidFill>
                  <a:latin typeface="+mn-lt"/>
                  <a:ea typeface="+mn-ea"/>
                </a:defRPr>
              </a:lvl1pPr>
            </a:lstStyle>
            <a:p>
              <a:r>
                <a:rPr lang="en-US" altLang="zh-CN" b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0000C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413456" y="3961331"/>
              <a:ext cx="1126651" cy="462190"/>
            </a:xfrm>
            <a:prstGeom prst="rect">
              <a:avLst/>
            </a:prstGeom>
            <a:noFill/>
            <a:ln w="28575">
              <a:noFill/>
            </a:ln>
          </p:spPr>
          <p:txBody>
            <a:bodyPr bIns="0" anchor="b"/>
            <a:lstStyle>
              <a:defPPr>
                <a:defRPr lang="zh-CN"/>
              </a:defPPr>
              <a:lvl1pPr algn="r">
                <a:defRPr sz="2400">
                  <a:solidFill>
                    <a:schemeClr val="dk1"/>
                  </a:solidFill>
                  <a:latin typeface="+mn-lt"/>
                  <a:ea typeface="+mn-ea"/>
                </a:defRPr>
              </a:lvl1pPr>
            </a:lstStyle>
            <a:p>
              <a:r>
                <a:rPr lang="en-US" altLang="zh-CN" b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00010</a:t>
              </a: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539552" y="2828432"/>
              <a:ext cx="1065559" cy="456552"/>
            </a:xfrm>
            <a:prstGeom prst="rect">
              <a:avLst/>
            </a:prstGeom>
            <a:noFill/>
            <a:ln w="28575">
              <a:noFill/>
            </a:ln>
          </p:spPr>
          <p:txBody>
            <a:bodyPr bIns="0" anchor="b"/>
            <a:lstStyle>
              <a:defPPr>
                <a:defRPr lang="zh-CN"/>
              </a:defPPr>
              <a:lvl1pPr algn="r">
                <a:defRPr sz="2400" b="1">
                  <a:solidFill>
                    <a:srgbClr val="7030A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smtClean="0"/>
                <a:t>003FC</a:t>
              </a:r>
              <a:endParaRPr lang="zh-CN" altLang="en-US" dirty="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540106" y="1916832"/>
              <a:ext cx="2845977" cy="4727569"/>
              <a:chOff x="1540106" y="1480458"/>
              <a:chExt cx="2845977" cy="5163943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540107" y="2077615"/>
                <a:ext cx="2845976" cy="4566786"/>
                <a:chOff x="1540107" y="2077615"/>
                <a:chExt cx="2845976" cy="4566786"/>
              </a:xfrm>
            </p:grpSpPr>
            <p:sp>
              <p:nvSpPr>
                <p:cNvPr id="5" name="TextBox 4"/>
                <p:cNvSpPr txBox="1"/>
                <p:nvPr/>
              </p:nvSpPr>
              <p:spPr bwMode="auto">
                <a:xfrm>
                  <a:off x="1542083" y="3382411"/>
                  <a:ext cx="2844000" cy="6523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rgbClr val="7030A0"/>
                  </a:solidFill>
                </a:ln>
              </p:spPr>
              <p:txBody>
                <a:bodyPr anchor="ctr"/>
                <a:lstStyle>
                  <a:defPPr>
                    <a:defRPr lang="zh-CN"/>
                  </a:defPPr>
                  <a:lvl1pPr algn="ctr">
                    <a:lnSpc>
                      <a:spcPct val="85000"/>
                    </a:lnSpc>
                    <a:defRPr sz="2400" b="1">
                      <a:solidFill>
                        <a:srgbClr val="7030A0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altLang="zh-CN" dirty="0" smtClean="0"/>
                    <a:t>4</a:t>
                  </a:r>
                  <a:r>
                    <a:rPr lang="zh-CN" altLang="en-US" dirty="0" smtClean="0"/>
                    <a:t>号</a:t>
                  </a:r>
                  <a:r>
                    <a:rPr lang="zh-CN" altLang="en-US" dirty="0"/>
                    <a:t>中断</a:t>
                  </a:r>
                  <a:r>
                    <a:rPr lang="en-US" altLang="zh-CN" dirty="0" smtClean="0"/>
                    <a:t>(</a:t>
                  </a:r>
                  <a:r>
                    <a:rPr lang="zh-CN" altLang="en-US" dirty="0" smtClean="0"/>
                    <a:t>溢出中断</a:t>
                  </a:r>
                  <a:r>
                    <a:rPr lang="en-US" altLang="zh-CN" dirty="0"/>
                    <a:t>)</a:t>
                  </a:r>
                  <a:endParaRPr lang="zh-CN" alt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 bwMode="auto">
                <a:xfrm>
                  <a:off x="1542083" y="4034809"/>
                  <a:ext cx="2844000" cy="6523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rgbClr val="7030A0"/>
                  </a:solidFill>
                </a:ln>
              </p:spPr>
              <p:txBody>
                <a:bodyPr anchor="ctr"/>
                <a:lstStyle>
                  <a:defPPr>
                    <a:defRPr lang="zh-CN"/>
                  </a:defPPr>
                  <a:lvl1pPr algn="ctr">
                    <a:lnSpc>
                      <a:spcPct val="85000"/>
                    </a:lnSpc>
                    <a:defRPr sz="2400" b="1">
                      <a:solidFill>
                        <a:srgbClr val="7030A0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altLang="zh-CN" dirty="0" smtClean="0"/>
                    <a:t>3</a:t>
                  </a:r>
                  <a:r>
                    <a:rPr lang="zh-CN" altLang="en-US" dirty="0" smtClean="0"/>
                    <a:t>号</a:t>
                  </a:r>
                  <a:r>
                    <a:rPr lang="zh-CN" altLang="en-US" dirty="0"/>
                    <a:t>中断</a:t>
                  </a:r>
                  <a:r>
                    <a:rPr lang="en-US" altLang="zh-CN" dirty="0" smtClean="0"/>
                    <a:t>(</a:t>
                  </a:r>
                  <a:r>
                    <a:rPr lang="zh-CN" altLang="en-US" dirty="0" smtClean="0"/>
                    <a:t>断点中断</a:t>
                  </a:r>
                  <a:r>
                    <a:rPr lang="en-US" altLang="zh-CN" dirty="0"/>
                    <a:t>)</a:t>
                  </a:r>
                  <a:endParaRPr lang="zh-CN" altLang="en-US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 bwMode="auto">
                <a:xfrm>
                  <a:off x="1542083" y="4687207"/>
                  <a:ext cx="2844000" cy="6523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rgbClr val="7030A0"/>
                  </a:solidFill>
                </a:ln>
              </p:spPr>
              <p:txBody>
                <a:bodyPr anchor="ctr"/>
                <a:lstStyle>
                  <a:defPPr>
                    <a:defRPr lang="zh-CN"/>
                  </a:defPPr>
                  <a:lvl1pPr algn="ctr">
                    <a:lnSpc>
                      <a:spcPct val="85000"/>
                    </a:lnSpc>
                    <a:defRPr sz="2400" b="1">
                      <a:solidFill>
                        <a:srgbClr val="7030A0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altLang="zh-CN" dirty="0" smtClean="0"/>
                    <a:t>2</a:t>
                  </a:r>
                  <a:r>
                    <a:rPr lang="zh-CN" altLang="en-US" dirty="0" smtClean="0"/>
                    <a:t>号</a:t>
                  </a:r>
                  <a:r>
                    <a:rPr lang="zh-CN" altLang="en-US" dirty="0"/>
                    <a:t>中断</a:t>
                  </a:r>
                  <a:r>
                    <a:rPr lang="en-US" altLang="zh-CN" dirty="0" smtClean="0"/>
                    <a:t>(NMI</a:t>
                  </a:r>
                  <a:r>
                    <a:rPr lang="zh-CN" altLang="en-US" dirty="0" smtClean="0"/>
                    <a:t>中断</a:t>
                  </a:r>
                  <a:r>
                    <a:rPr lang="en-US" altLang="zh-CN" dirty="0" smtClean="0"/>
                    <a:t>)</a:t>
                  </a:r>
                  <a:endParaRPr lang="zh-CN" altLang="en-US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 bwMode="auto">
                <a:xfrm>
                  <a:off x="1542083" y="5992003"/>
                  <a:ext cx="2844000" cy="6523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rgbClr val="7030A0"/>
                  </a:solidFill>
                </a:ln>
              </p:spPr>
              <p:txBody>
                <a:bodyPr anchor="ctr"/>
                <a:lstStyle>
                  <a:defPPr>
                    <a:defRPr lang="zh-CN"/>
                  </a:defPPr>
                  <a:lvl1pPr algn="ctr">
                    <a:lnSpc>
                      <a:spcPct val="85000"/>
                    </a:lnSpc>
                    <a:defRPr sz="2400" b="1">
                      <a:solidFill>
                        <a:srgbClr val="7030A0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altLang="zh-CN" dirty="0"/>
                    <a:t>0</a:t>
                  </a:r>
                  <a:r>
                    <a:rPr lang="zh-CN" altLang="en-US" dirty="0"/>
                    <a:t>号</a:t>
                  </a:r>
                  <a:r>
                    <a:rPr lang="zh-CN" altLang="en-US" dirty="0" smtClean="0"/>
                    <a:t>中断</a:t>
                  </a:r>
                  <a:r>
                    <a:rPr lang="en-US" altLang="zh-CN" dirty="0" smtClean="0"/>
                    <a:t>(</a:t>
                  </a:r>
                  <a:r>
                    <a:rPr lang="zh-CN" altLang="en-US" dirty="0" smtClean="0"/>
                    <a:t>除法错）</a:t>
                  </a:r>
                  <a:endParaRPr lang="zh-CN" alt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 bwMode="auto">
                <a:xfrm>
                  <a:off x="1542083" y="5339605"/>
                  <a:ext cx="2844000" cy="6523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rgbClr val="7030A0"/>
                  </a:solidFill>
                </a:ln>
              </p:spPr>
              <p:txBody>
                <a:bodyPr anchor="ctr"/>
                <a:lstStyle>
                  <a:defPPr>
                    <a:defRPr lang="zh-CN"/>
                  </a:defPPr>
                  <a:lvl1pPr algn="ctr">
                    <a:lnSpc>
                      <a:spcPct val="85000"/>
                    </a:lnSpc>
                    <a:defRPr sz="2400" b="1">
                      <a:solidFill>
                        <a:srgbClr val="7030A0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altLang="zh-CN" dirty="0" smtClean="0"/>
                    <a:t>1</a:t>
                  </a:r>
                  <a:r>
                    <a:rPr lang="zh-CN" altLang="en-US" dirty="0" smtClean="0"/>
                    <a:t>号中断</a:t>
                  </a:r>
                  <a:r>
                    <a:rPr lang="en-US" altLang="zh-CN" dirty="0" smtClean="0"/>
                    <a:t>(</a:t>
                  </a:r>
                  <a:r>
                    <a:rPr lang="zh-CN" altLang="en-US" dirty="0" smtClean="0"/>
                    <a:t>调试中断</a:t>
                  </a:r>
                  <a:r>
                    <a:rPr lang="en-US" altLang="zh-CN" dirty="0"/>
                    <a:t>)</a:t>
                  </a:r>
                  <a:endParaRPr lang="zh-CN" altLang="en-US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 bwMode="auto">
                <a:xfrm>
                  <a:off x="1542083" y="2730013"/>
                  <a:ext cx="2844000" cy="6523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rgbClr val="7030A0"/>
                  </a:solidFill>
                </a:ln>
              </p:spPr>
              <p:txBody>
                <a:bodyPr anchor="ctr"/>
                <a:lstStyle>
                  <a:defPPr>
                    <a:defRPr lang="zh-CN"/>
                  </a:defPPr>
                  <a:lvl1pPr algn="ctr">
                    <a:lnSpc>
                      <a:spcPct val="85000"/>
                    </a:lnSpc>
                    <a:defRPr sz="2400" b="1">
                      <a:solidFill>
                        <a:srgbClr val="7030A0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altLang="zh-CN" dirty="0"/>
                    <a:t>……</a:t>
                  </a:r>
                  <a:endParaRPr lang="zh-CN" alt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 bwMode="auto">
                <a:xfrm>
                  <a:off x="1540107" y="2077615"/>
                  <a:ext cx="2844000" cy="6523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rgbClr val="7030A0"/>
                  </a:solidFill>
                </a:ln>
              </p:spPr>
              <p:txBody>
                <a:bodyPr anchor="ctr"/>
                <a:lstStyle>
                  <a:defPPr>
                    <a:defRPr lang="zh-CN"/>
                  </a:defPPr>
                  <a:lvl1pPr algn="ctr">
                    <a:lnSpc>
                      <a:spcPct val="85000"/>
                    </a:lnSpc>
                    <a:defRPr sz="2400" b="1">
                      <a:solidFill>
                        <a:srgbClr val="7030A0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altLang="zh-CN" dirty="0"/>
                    <a:t>255</a:t>
                  </a:r>
                  <a:r>
                    <a:rPr lang="zh-CN" altLang="en-US" dirty="0"/>
                    <a:t>号中断</a:t>
                  </a: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 bwMode="auto">
              <a:xfrm>
                <a:off x="1540106" y="1480458"/>
                <a:ext cx="2844000" cy="65239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txBody>
              <a:bodyPr anchor="ctr"/>
              <a:lstStyle>
                <a:defPPr>
                  <a:defRPr lang="zh-CN"/>
                </a:defPPr>
                <a:lvl1pPr algn="ctr">
                  <a:lnSpc>
                    <a:spcPct val="85000"/>
                  </a:lnSpc>
                  <a:defRPr sz="2400" b="1">
                    <a:solidFill>
                      <a:srgbClr val="7030A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.....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335221"/>
              </p:ext>
            </p:extLst>
          </p:nvPr>
        </p:nvGraphicFramePr>
        <p:xfrm>
          <a:off x="6444209" y="3127196"/>
          <a:ext cx="238789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7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段地址</a:t>
                      </a:r>
                      <a:r>
                        <a:rPr lang="zh-CN" altLang="en-US" sz="2400" dirty="0" smtClean="0"/>
                        <a:t>高字节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段地址</a:t>
                      </a:r>
                      <a:r>
                        <a:rPr lang="zh-CN" altLang="en-US" sz="2400" dirty="0" smtClean="0"/>
                        <a:t>低字节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偏移地址</a:t>
                      </a:r>
                      <a:r>
                        <a:rPr lang="zh-CN" altLang="en-US" sz="2400" dirty="0" smtClean="0"/>
                        <a:t>高字节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偏移地址</a:t>
                      </a:r>
                      <a:r>
                        <a:rPr lang="zh-CN" altLang="en-US" sz="2400" dirty="0" smtClean="0"/>
                        <a:t>低字节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4224147" y="3140968"/>
            <a:ext cx="2211535" cy="3539190"/>
            <a:chOff x="4440170" y="2924944"/>
            <a:chExt cx="2211535" cy="3539190"/>
          </a:xfrm>
        </p:grpSpPr>
        <p:cxnSp>
          <p:nvCxnSpPr>
            <p:cNvPr id="33" name="直接箭头连接符 32"/>
            <p:cNvCxnSpPr/>
            <p:nvPr/>
          </p:nvCxnSpPr>
          <p:spPr bwMode="auto">
            <a:xfrm flipV="1">
              <a:off x="4465769" y="2924944"/>
              <a:ext cx="2183136" cy="3039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箭头连接符 31"/>
            <p:cNvCxnSpPr/>
            <p:nvPr/>
          </p:nvCxnSpPr>
          <p:spPr bwMode="auto">
            <a:xfrm flipV="1">
              <a:off x="4440170" y="4739973"/>
              <a:ext cx="2211535" cy="172416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组合 40"/>
          <p:cNvGrpSpPr/>
          <p:nvPr/>
        </p:nvGrpSpPr>
        <p:grpSpPr>
          <a:xfrm>
            <a:off x="5300608" y="3068960"/>
            <a:ext cx="1135074" cy="1872208"/>
            <a:chOff x="5660647" y="4839018"/>
            <a:chExt cx="1135074" cy="1872208"/>
          </a:xfrm>
          <a:noFill/>
        </p:grpSpPr>
        <p:sp>
          <p:nvSpPr>
            <p:cNvPr id="37" name="TextBox 36"/>
            <p:cNvSpPr txBox="1"/>
            <p:nvPr/>
          </p:nvSpPr>
          <p:spPr bwMode="auto">
            <a:xfrm>
              <a:off x="5663446" y="6135162"/>
              <a:ext cx="1132275" cy="576064"/>
            </a:xfrm>
            <a:prstGeom prst="rect">
              <a:avLst/>
            </a:prstGeom>
            <a:grpFill/>
            <a:ln w="28575">
              <a:noFill/>
            </a:ln>
          </p:spPr>
          <p:txBody>
            <a:bodyPr bIns="0" anchor="b"/>
            <a:lstStyle>
              <a:defPPr>
                <a:defRPr lang="zh-CN"/>
              </a:defPPr>
              <a:lvl1pPr algn="r">
                <a:defRPr sz="2400" b="1">
                  <a:solidFill>
                    <a:srgbClr val="7030A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smtClean="0"/>
                <a:t>00000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5663447" y="5679417"/>
              <a:ext cx="1132274" cy="557895"/>
            </a:xfrm>
            <a:prstGeom prst="rect">
              <a:avLst/>
            </a:prstGeom>
            <a:grpFill/>
            <a:ln w="28575">
              <a:noFill/>
            </a:ln>
          </p:spPr>
          <p:txBody>
            <a:bodyPr bIns="0" anchor="b"/>
            <a:lstStyle>
              <a:defPPr>
                <a:defRPr lang="zh-CN"/>
              </a:defPPr>
              <a:lvl1pPr algn="r">
                <a:defRPr sz="2400" b="1">
                  <a:solidFill>
                    <a:srgbClr val="7030A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mtClean="0"/>
                <a:t>00001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5660647" y="5271066"/>
              <a:ext cx="1135074" cy="462190"/>
            </a:xfrm>
            <a:prstGeom prst="rect">
              <a:avLst/>
            </a:prstGeom>
            <a:grpFill/>
            <a:ln w="28575">
              <a:noFill/>
            </a:ln>
          </p:spPr>
          <p:txBody>
            <a:bodyPr bIns="0" anchor="b"/>
            <a:lstStyle>
              <a:defPPr>
                <a:defRPr lang="zh-CN"/>
              </a:defPPr>
              <a:lvl1pPr algn="r">
                <a:defRPr sz="2400" b="1">
                  <a:solidFill>
                    <a:srgbClr val="7030A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smtClean="0"/>
                <a:t>00002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5663447" y="4839018"/>
              <a:ext cx="1132274" cy="462190"/>
            </a:xfrm>
            <a:prstGeom prst="rect">
              <a:avLst/>
            </a:prstGeom>
            <a:grpFill/>
            <a:ln w="28575">
              <a:noFill/>
            </a:ln>
          </p:spPr>
          <p:txBody>
            <a:bodyPr bIns="0" anchor="b"/>
            <a:lstStyle>
              <a:defPPr>
                <a:defRPr lang="zh-CN"/>
              </a:defPPr>
              <a:lvl1pPr algn="r">
                <a:defRPr sz="2400" b="1">
                  <a:solidFill>
                    <a:srgbClr val="7030A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smtClean="0"/>
                <a:t>00003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669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50016" y="2044472"/>
            <a:ext cx="2319548" cy="2407754"/>
            <a:chOff x="308236" y="2044472"/>
            <a:chExt cx="2319548" cy="2407754"/>
          </a:xfrm>
        </p:grpSpPr>
        <p:sp>
          <p:nvSpPr>
            <p:cNvPr id="21511" name="Text Box 8"/>
            <p:cNvSpPr txBox="1">
              <a:spLocks noChangeArrowheads="1"/>
            </p:cNvSpPr>
            <p:nvPr/>
          </p:nvSpPr>
          <p:spPr bwMode="auto">
            <a:xfrm>
              <a:off x="308236" y="2513234"/>
              <a:ext cx="2304256" cy="19389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ts val="0"/>
                </a:spcBef>
              </a:pPr>
              <a:r>
                <a:rPr lang="en-US" altLang="zh-CN" sz="2400" b="1" dirty="0" smtClean="0">
                  <a:ea typeface="+mn-ea"/>
                  <a:cs typeface="Times New Roman" pitchFamily="18" charset="0"/>
                </a:rPr>
                <a:t>...</a:t>
              </a:r>
            </a:p>
            <a:p>
              <a:pPr algn="l" eaLnBrk="1" hangingPunct="1">
                <a:spcBef>
                  <a:spcPts val="0"/>
                </a:spcBef>
              </a:pPr>
              <a:r>
                <a:rPr lang="en-US" altLang="zh-CN" sz="2400" b="1" dirty="0" smtClean="0">
                  <a:ea typeface="+mn-ea"/>
                  <a:cs typeface="Times New Roman" pitchFamily="18" charset="0"/>
                </a:rPr>
                <a:t>MOV AH,1</a:t>
              </a:r>
            </a:p>
            <a:p>
              <a:pPr algn="l" eaLnBrk="1" hangingPunct="1">
                <a:spcBef>
                  <a:spcPts val="0"/>
                </a:spcBef>
              </a:pPr>
              <a:r>
                <a:rPr lang="en-US" altLang="zh-CN" sz="2400" b="1" dirty="0" smtClean="0">
                  <a:solidFill>
                    <a:srgbClr val="C00000"/>
                  </a:solidFill>
                  <a:ea typeface="+mn-ea"/>
                  <a:cs typeface="Times New Roman" pitchFamily="18" charset="0"/>
                </a:rPr>
                <a:t>INT 21h</a:t>
              </a:r>
            </a:p>
            <a:p>
              <a:pPr algn="l" eaLnBrk="1" hangingPunct="1">
                <a:spcBef>
                  <a:spcPts val="0"/>
                </a:spcBef>
              </a:pPr>
              <a:r>
                <a:rPr lang="en-US" altLang="zh-CN" sz="2400" b="1" dirty="0" smtClean="0">
                  <a:ea typeface="+mn-ea"/>
                  <a:cs typeface="Times New Roman" pitchFamily="18" charset="0"/>
                </a:rPr>
                <a:t>MOV char, AL</a:t>
              </a:r>
              <a:endParaRPr lang="en-US" altLang="zh-CN" sz="2400" b="1" dirty="0">
                <a:ea typeface="+mn-ea"/>
                <a:cs typeface="Times New Roman" pitchFamily="18" charset="0"/>
              </a:endParaRPr>
            </a:p>
            <a:p>
              <a:pPr algn="l" eaLnBrk="1" hangingPunct="1">
                <a:spcBef>
                  <a:spcPts val="0"/>
                </a:spcBef>
              </a:pPr>
              <a:r>
                <a:rPr lang="en-US" altLang="zh-CN" sz="2400" b="1" dirty="0" smtClean="0">
                  <a:latin typeface="+mn-ea"/>
                  <a:ea typeface="+mn-ea"/>
                  <a:cs typeface="Times New Roman" pitchFamily="18" charset="0"/>
                </a:rPr>
                <a:t>...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313147" y="2044472"/>
              <a:ext cx="23146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 smtClean="0">
                  <a:latin typeface="+mn-ea"/>
                  <a:ea typeface="+mn-ea"/>
                </a:rPr>
                <a:t>中断调用程序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</p:grp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中断处理过程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中断处理过程</a:t>
            </a:r>
            <a:endParaRPr lang="zh-CN" altLang="en-US" dirty="0"/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 flipV="1">
            <a:off x="1691680" y="2420888"/>
            <a:ext cx="3258520" cy="1080120"/>
          </a:xfrm>
          <a:prstGeom prst="line">
            <a:avLst/>
          </a:prstGeom>
          <a:noFill/>
          <a:ln w="38100" cap="sq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23920" name="AutoShape 16"/>
          <p:cNvSpPr>
            <a:spLocks/>
          </p:cNvSpPr>
          <p:nvPr/>
        </p:nvSpPr>
        <p:spPr bwMode="auto">
          <a:xfrm>
            <a:off x="2782424" y="2326047"/>
            <a:ext cx="914400" cy="406265"/>
          </a:xfrm>
          <a:prstGeom prst="accentCallout1">
            <a:avLst>
              <a:gd name="adj1" fmla="val 99778"/>
              <a:gd name="adj2" fmla="val 54"/>
              <a:gd name="adj3" fmla="val 277565"/>
              <a:gd name="adj4" fmla="val -127764"/>
            </a:avLst>
          </a:prstGeom>
          <a:solidFill>
            <a:srgbClr val="FFFF00"/>
          </a:solidFill>
          <a:ln w="12700" cap="sq">
            <a:solidFill>
              <a:srgbClr val="0000CC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/>
          <a:p>
            <a:pPr algn="r">
              <a:lnSpc>
                <a:spcPct val="85000"/>
              </a:lnSpc>
            </a:pPr>
            <a:r>
              <a:rPr lang="zh-CN" altLang="en-US" sz="2400" b="1" dirty="0">
                <a:latin typeface="+mn-ea"/>
                <a:ea typeface="+mn-ea"/>
              </a:rPr>
              <a:t>断点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547664" y="1855119"/>
            <a:ext cx="2700301" cy="1573883"/>
            <a:chOff x="-1196861" y="4046239"/>
            <a:chExt cx="3601134" cy="1573883"/>
          </a:xfrm>
        </p:grpSpPr>
        <p:sp>
          <p:nvSpPr>
            <p:cNvPr id="123921" name="Line 17"/>
            <p:cNvSpPr>
              <a:spLocks noChangeShapeType="1"/>
            </p:cNvSpPr>
            <p:nvPr/>
          </p:nvSpPr>
          <p:spPr bwMode="auto">
            <a:xfrm flipH="1">
              <a:off x="-1196861" y="4452504"/>
              <a:ext cx="1637044" cy="116761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prstDash val="sysDot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3922" name="Text Box 18"/>
            <p:cNvSpPr txBox="1">
              <a:spLocks noChangeArrowheads="1"/>
            </p:cNvSpPr>
            <p:nvPr/>
          </p:nvSpPr>
          <p:spPr bwMode="auto">
            <a:xfrm>
              <a:off x="440184" y="4046239"/>
              <a:ext cx="1964089" cy="40626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85000"/>
                </a:lnSpc>
                <a:spcBef>
                  <a:spcPts val="0"/>
                </a:spcBef>
              </a:pPr>
              <a:r>
                <a:rPr lang="zh-CN" altLang="en-US" sz="24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中断调用</a:t>
              </a:r>
              <a:endParaRPr lang="zh-CN" altLang="en-US" sz="24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25670" y="3645024"/>
            <a:ext cx="3846531" cy="3096344"/>
            <a:chOff x="2408526" y="3645024"/>
            <a:chExt cx="3846531" cy="3096344"/>
          </a:xfrm>
        </p:grpSpPr>
        <p:sp>
          <p:nvSpPr>
            <p:cNvPr id="17" name="TextBox 16"/>
            <p:cNvSpPr txBox="1"/>
            <p:nvPr/>
          </p:nvSpPr>
          <p:spPr bwMode="auto">
            <a:xfrm>
              <a:off x="3411057" y="4616960"/>
              <a:ext cx="2844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7030A0"/>
              </a:solidFill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2400">
                  <a:solidFill>
                    <a:schemeClr val="dk1"/>
                  </a:solidFill>
                  <a:latin typeface="+mn-lt"/>
                  <a:ea typeface="+mn-ea"/>
                </a:defRPr>
              </a:lvl1pPr>
            </a:lstStyle>
            <a:p>
              <a:pPr>
                <a:defRPr/>
              </a:pPr>
              <a:r>
                <a:rPr lang="en-US" altLang="zh-CN" dirty="0" smtClean="0">
                  <a:solidFill>
                    <a:srgbClr val="7030A0"/>
                  </a:solidFill>
                </a:rPr>
                <a:t>F000</a:t>
              </a:r>
              <a:endParaRPr lang="zh-CN" altLang="en-US" dirty="0" smtClean="0">
                <a:solidFill>
                  <a:srgbClr val="7030A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411057" y="5003629"/>
              <a:ext cx="2844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7030A0"/>
              </a:solidFill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2400">
                  <a:solidFill>
                    <a:schemeClr val="dk1"/>
                  </a:solidFill>
                  <a:latin typeface="+mn-lt"/>
                  <a:ea typeface="+mn-ea"/>
                </a:defRPr>
              </a:lvl1pPr>
            </a:lstStyle>
            <a:p>
              <a:pPr>
                <a:defRPr/>
              </a:pPr>
              <a:r>
                <a:rPr lang="en-US" altLang="zh-CN" dirty="0" smtClean="0">
                  <a:solidFill>
                    <a:srgbClr val="7030A0"/>
                  </a:solidFill>
                </a:rPr>
                <a:t>F066</a:t>
              </a:r>
              <a:endParaRPr lang="zh-CN" altLang="en-US" dirty="0" smtClean="0">
                <a:solidFill>
                  <a:srgbClr val="7030A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411057" y="5405412"/>
              <a:ext cx="2844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7030A0"/>
              </a:solidFill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2400">
                  <a:solidFill>
                    <a:schemeClr val="dk1"/>
                  </a:solidFill>
                  <a:latin typeface="+mn-lt"/>
                  <a:ea typeface="+mn-ea"/>
                </a:defRPr>
              </a:lvl1pPr>
            </a:lstStyle>
            <a:p>
              <a:pPr>
                <a:defRPr/>
              </a:pPr>
              <a:r>
                <a:rPr lang="en-US" altLang="zh-CN" dirty="0" smtClean="0">
                  <a:solidFill>
                    <a:srgbClr val="7030A0"/>
                  </a:solidFill>
                </a:rPr>
                <a:t>……</a:t>
              </a:r>
              <a:endParaRPr lang="zh-CN" altLang="en-US" dirty="0" smtClean="0">
                <a:solidFill>
                  <a:srgbClr val="7030A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411057" y="6186308"/>
              <a:ext cx="2844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7030A0"/>
              </a:solidFill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2400">
                  <a:solidFill>
                    <a:schemeClr val="dk1"/>
                  </a:solidFill>
                  <a:latin typeface="+mn-lt"/>
                  <a:ea typeface="+mn-ea"/>
                </a:defRPr>
              </a:lvl1pPr>
            </a:lstStyle>
            <a:p>
              <a:pPr>
                <a:lnSpc>
                  <a:spcPct val="85000"/>
                </a:lnSpc>
                <a:defRPr/>
              </a:pPr>
              <a:r>
                <a:rPr lang="en-US" altLang="zh-CN" dirty="0">
                  <a:solidFill>
                    <a:srgbClr val="7030A0"/>
                  </a:solidFill>
                </a:rPr>
                <a:t>0</a:t>
              </a:r>
              <a:r>
                <a:rPr lang="zh-CN" altLang="en-US" dirty="0">
                  <a:solidFill>
                    <a:srgbClr val="7030A0"/>
                  </a:solidFill>
                </a:rPr>
                <a:t>号中断的</a:t>
              </a:r>
              <a:r>
                <a:rPr lang="zh-CN" altLang="en-US" dirty="0" smtClean="0">
                  <a:solidFill>
                    <a:srgbClr val="7030A0"/>
                  </a:solidFill>
                </a:rPr>
                <a:t>偏移</a:t>
              </a:r>
              <a:r>
                <a:rPr lang="zh-CN" altLang="en-US" dirty="0">
                  <a:solidFill>
                    <a:srgbClr val="7030A0"/>
                  </a:solidFill>
                </a:rPr>
                <a:t>地址</a:t>
              </a: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2408526" y="5068337"/>
              <a:ext cx="1068793" cy="462190"/>
            </a:xfrm>
            <a:prstGeom prst="rect">
              <a:avLst/>
            </a:prstGeom>
            <a:noFill/>
            <a:ln w="28575">
              <a:noFill/>
            </a:ln>
          </p:spPr>
          <p:txBody>
            <a:bodyPr bIns="0" anchor="b"/>
            <a:lstStyle>
              <a:defPPr>
                <a:defRPr lang="zh-CN"/>
              </a:defPPr>
              <a:lvl1pPr algn="r">
                <a:defRPr sz="2400">
                  <a:solidFill>
                    <a:schemeClr val="dk1"/>
                  </a:solidFill>
                  <a:latin typeface="+mn-lt"/>
                  <a:ea typeface="+mn-ea"/>
                </a:defRPr>
              </a:lvl1pPr>
            </a:lstStyle>
            <a:p>
              <a:r>
                <a:rPr lang="en-US" altLang="zh-CN" dirty="0" smtClean="0">
                  <a:solidFill>
                    <a:srgbClr val="7030A0"/>
                  </a:solidFill>
                </a:rPr>
                <a:t>00084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2411760" y="6326321"/>
              <a:ext cx="1065559" cy="415047"/>
            </a:xfrm>
            <a:prstGeom prst="rect">
              <a:avLst/>
            </a:prstGeom>
            <a:noFill/>
            <a:ln w="28575">
              <a:noFill/>
            </a:ln>
          </p:spPr>
          <p:txBody>
            <a:bodyPr bIns="0" anchor="b"/>
            <a:lstStyle>
              <a:defPPr>
                <a:defRPr lang="zh-CN"/>
              </a:defPPr>
              <a:lvl1pPr algn="ctr">
                <a:defRPr sz="2400">
                  <a:solidFill>
                    <a:schemeClr val="dk1"/>
                  </a:solidFill>
                  <a:latin typeface="+mn-lt"/>
                  <a:ea typeface="+mn-ea"/>
                </a:defRPr>
              </a:lvl1pPr>
            </a:lstStyle>
            <a:p>
              <a:pPr algn="r">
                <a:defRPr/>
              </a:pPr>
              <a:r>
                <a:rPr lang="en-US" altLang="zh-CN" dirty="0" smtClean="0">
                  <a:solidFill>
                    <a:srgbClr val="7030A0"/>
                  </a:solidFill>
                </a:rPr>
                <a:t>00000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2411760" y="3958819"/>
              <a:ext cx="1065559" cy="456552"/>
            </a:xfrm>
            <a:prstGeom prst="rect">
              <a:avLst/>
            </a:prstGeom>
            <a:noFill/>
            <a:ln w="28575">
              <a:noFill/>
            </a:ln>
          </p:spPr>
          <p:txBody>
            <a:bodyPr bIns="0" anchor="b"/>
            <a:lstStyle>
              <a:defPPr>
                <a:defRPr lang="zh-CN"/>
              </a:defPPr>
              <a:lvl1pPr algn="ctr">
                <a:defRPr sz="2400">
                  <a:solidFill>
                    <a:schemeClr val="dk1"/>
                  </a:solidFill>
                  <a:latin typeface="+mn-lt"/>
                  <a:ea typeface="+mn-ea"/>
                </a:defRPr>
              </a:lvl1pPr>
            </a:lstStyle>
            <a:p>
              <a:pPr algn="r">
                <a:defRPr/>
              </a:pPr>
              <a:r>
                <a:rPr lang="en-US" altLang="zh-CN" dirty="0" smtClean="0">
                  <a:solidFill>
                    <a:srgbClr val="7030A0"/>
                  </a:solidFill>
                </a:rPr>
                <a:t>00400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2408526" y="5921243"/>
              <a:ext cx="1068793" cy="462190"/>
            </a:xfrm>
            <a:prstGeom prst="rect">
              <a:avLst/>
            </a:prstGeom>
            <a:noFill/>
            <a:ln w="28575">
              <a:noFill/>
            </a:ln>
          </p:spPr>
          <p:txBody>
            <a:bodyPr bIns="0" anchor="b"/>
            <a:lstStyle>
              <a:defPPr>
                <a:defRPr lang="zh-CN"/>
              </a:defPPr>
              <a:lvl1pPr algn="r">
                <a:defRPr sz="2400">
                  <a:solidFill>
                    <a:schemeClr val="dk1"/>
                  </a:solidFill>
                  <a:latin typeface="+mn-lt"/>
                  <a:ea typeface="+mn-ea"/>
                </a:defRPr>
              </a:lvl1pPr>
            </a:lstStyle>
            <a:p>
              <a:r>
                <a:rPr lang="en-US" altLang="zh-CN" dirty="0" smtClean="0">
                  <a:solidFill>
                    <a:srgbClr val="7030A0"/>
                  </a:solidFill>
                </a:rPr>
                <a:t>00002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26" name="TextBox 25">
              <a:hlinkClick r:id="rId2" action="ppaction://hlinksldjump"/>
            </p:cNvPr>
            <p:cNvSpPr txBox="1"/>
            <p:nvPr/>
          </p:nvSpPr>
          <p:spPr bwMode="auto">
            <a:xfrm>
              <a:off x="3889766" y="3645024"/>
              <a:ext cx="1798402" cy="50816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defRPr sz="2400">
                  <a:solidFill>
                    <a:schemeClr val="dk1"/>
                  </a:solidFill>
                  <a:latin typeface="+mn-lt"/>
                  <a:ea typeface="+mn-ea"/>
                </a:defRPr>
              </a:lvl1pPr>
            </a:lstStyle>
            <a:p>
              <a:pPr>
                <a:defRPr/>
              </a:pPr>
              <a:r>
                <a:rPr lang="zh-CN" altLang="en-US" b="1" dirty="0" smtClean="0">
                  <a:solidFill>
                    <a:srgbClr val="7030A0"/>
                  </a:solidFill>
                </a:rPr>
                <a:t>中断向量表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411057" y="5803527"/>
              <a:ext cx="2844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7030A0"/>
              </a:solidFill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2400">
                  <a:solidFill>
                    <a:schemeClr val="dk1"/>
                  </a:solidFill>
                  <a:latin typeface="+mn-lt"/>
                  <a:ea typeface="+mn-ea"/>
                </a:defRPr>
              </a:lvl1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altLang="zh-CN" dirty="0" smtClean="0">
                  <a:solidFill>
                    <a:srgbClr val="7030A0"/>
                  </a:solidFill>
                </a:rPr>
                <a:t>0</a:t>
              </a:r>
              <a:r>
                <a:rPr lang="zh-CN" altLang="en-US" dirty="0" smtClean="0">
                  <a:solidFill>
                    <a:srgbClr val="7030A0"/>
                  </a:solidFill>
                </a:rPr>
                <a:t>号中断的段地址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411057" y="4252962"/>
              <a:ext cx="2844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7030A0"/>
              </a:solidFill>
            </a:ln>
          </p:spPr>
          <p:txBody>
            <a:bodyPr anchor="ctr"/>
            <a:lstStyle>
              <a:defPPr>
                <a:defRPr lang="zh-CN"/>
              </a:defPPr>
              <a:lvl1pPr algn="ctr">
                <a:defRPr sz="2400">
                  <a:solidFill>
                    <a:schemeClr val="dk1"/>
                  </a:solidFill>
                  <a:latin typeface="+mn-lt"/>
                  <a:ea typeface="+mn-ea"/>
                </a:defRPr>
              </a:lvl1pPr>
            </a:lstStyle>
            <a:p>
              <a:pPr>
                <a:defRPr/>
              </a:pPr>
              <a:r>
                <a:rPr lang="en-US" altLang="zh-CN" dirty="0" smtClean="0">
                  <a:solidFill>
                    <a:srgbClr val="7030A0"/>
                  </a:solidFill>
                </a:rPr>
                <a:t>……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860033" y="1675110"/>
            <a:ext cx="4173996" cy="2657058"/>
            <a:chOff x="4860032" y="1675110"/>
            <a:chExt cx="4173996" cy="2657058"/>
          </a:xfrm>
        </p:grpSpPr>
        <p:grpSp>
          <p:nvGrpSpPr>
            <p:cNvPr id="7" name="组合 6"/>
            <p:cNvGrpSpPr/>
            <p:nvPr/>
          </p:nvGrpSpPr>
          <p:grpSpPr>
            <a:xfrm>
              <a:off x="6243972" y="1675110"/>
              <a:ext cx="2790056" cy="2657058"/>
              <a:chOff x="6019800" y="2528590"/>
              <a:chExt cx="2790056" cy="2657058"/>
            </a:xfrm>
          </p:grpSpPr>
          <p:sp>
            <p:nvSpPr>
              <p:cNvPr id="21516" name="Text Box 13"/>
              <p:cNvSpPr txBox="1">
                <a:spLocks noChangeArrowheads="1"/>
              </p:cNvSpPr>
              <p:nvPr/>
            </p:nvSpPr>
            <p:spPr bwMode="auto">
              <a:xfrm>
                <a:off x="6629330" y="3061990"/>
                <a:ext cx="1447800" cy="21236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b="1" dirty="0" smtClean="0">
                    <a:solidFill>
                      <a:srgbClr val="C00000"/>
                    </a:solidFill>
                    <a:ea typeface="+mn-ea"/>
                    <a:cs typeface="Times New Roman" panose="02020603050405020304" pitchFamily="18" charset="0"/>
                  </a:rPr>
                  <a:t> STI</a:t>
                </a:r>
                <a:endParaRPr lang="en-US" altLang="zh-CN" sz="2400" b="1" dirty="0">
                  <a:solidFill>
                    <a:srgbClr val="C00000"/>
                  </a:solidFill>
                  <a:ea typeface="+mn-ea"/>
                  <a:cs typeface="Times New Roman" panose="02020603050405020304" pitchFamily="18" charset="0"/>
                </a:endParaRPr>
              </a:p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400" dirty="0" smtClean="0">
                    <a:solidFill>
                      <a:schemeClr val="bg2"/>
                    </a:solidFill>
                    <a:latin typeface="+mn-ea"/>
                    <a:ea typeface="+mn-ea"/>
                  </a:rPr>
                  <a:t>...</a:t>
                </a:r>
                <a:endParaRPr lang="en-US" altLang="zh-CN" sz="2400" dirty="0">
                  <a:solidFill>
                    <a:schemeClr val="bg2"/>
                  </a:solidFill>
                  <a:latin typeface="+mn-ea"/>
                  <a:ea typeface="+mn-ea"/>
                </a:endParaRPr>
              </a:p>
              <a:p>
                <a:pPr algn="l" eaLnBrk="1" hangingPunct="1">
                  <a:spcBef>
                    <a:spcPct val="50000"/>
                  </a:spcBef>
                </a:pPr>
                <a:endParaRPr lang="zh-CN" altLang="zh-CN" sz="2400" dirty="0">
                  <a:solidFill>
                    <a:schemeClr val="bg2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C00000"/>
                    </a:solidFill>
                    <a:ea typeface="+mn-ea"/>
                    <a:cs typeface="Times New Roman" pitchFamily="18" charset="0"/>
                  </a:rPr>
                  <a:t>IRET</a:t>
                </a:r>
              </a:p>
            </p:txBody>
          </p:sp>
          <p:sp>
            <p:nvSpPr>
              <p:cNvPr id="21517" name="Text Box 14"/>
              <p:cNvSpPr txBox="1">
                <a:spLocks noChangeArrowheads="1"/>
              </p:cNvSpPr>
              <p:nvPr/>
            </p:nvSpPr>
            <p:spPr bwMode="auto">
              <a:xfrm>
                <a:off x="6019800" y="2528590"/>
                <a:ext cx="279005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400" b="1" dirty="0" smtClean="0">
                    <a:latin typeface="+mn-ea"/>
                    <a:ea typeface="+mn-ea"/>
                  </a:rPr>
                  <a:t>中断服务程序</a:t>
                </a:r>
                <a:r>
                  <a:rPr lang="en-US" altLang="zh-CN" sz="2400" b="1" dirty="0" smtClean="0">
                    <a:latin typeface="+mn-ea"/>
                    <a:ea typeface="+mn-ea"/>
                  </a:rPr>
                  <a:t>/</a:t>
                </a:r>
                <a:r>
                  <a:rPr lang="zh-CN" altLang="en-US" sz="2400" b="1" dirty="0" smtClean="0">
                    <a:latin typeface="+mn-ea"/>
                    <a:ea typeface="+mn-ea"/>
                  </a:rPr>
                  <a:t>例程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 bwMode="auto">
            <a:xfrm>
              <a:off x="4860032" y="2265609"/>
              <a:ext cx="1712815" cy="1091383"/>
            </a:xfrm>
            <a:prstGeom prst="rect">
              <a:avLst/>
            </a:prstGeom>
            <a:noFill/>
            <a:ln w="28575">
              <a:noFill/>
            </a:ln>
          </p:spPr>
          <p:txBody>
            <a:bodyPr bIns="0" anchor="b"/>
            <a:lstStyle>
              <a:defPPr>
                <a:defRPr lang="zh-CN"/>
              </a:defPPr>
              <a:lvl1pPr algn="ctr">
                <a:defRPr sz="2400">
                  <a:solidFill>
                    <a:schemeClr val="dk1"/>
                  </a:solidFill>
                  <a:latin typeface="+mn-lt"/>
                  <a:ea typeface="+mn-ea"/>
                </a:defRPr>
              </a:lvl1pPr>
            </a:lstStyle>
            <a:p>
              <a:pPr algn="r">
                <a:defRPr/>
              </a:pPr>
              <a:r>
                <a:rPr lang="en-US" altLang="zh-CN" dirty="0" smtClean="0"/>
                <a:t>F000:F066</a:t>
              </a:r>
            </a:p>
            <a:p>
              <a:pPr algn="r">
                <a:defRPr/>
              </a:pPr>
              <a:r>
                <a:rPr lang="en-US" altLang="zh-CN" dirty="0" smtClean="0"/>
                <a:t>F067</a:t>
              </a:r>
            </a:p>
            <a:p>
              <a:pPr algn="r">
                <a:defRPr/>
              </a:pPr>
              <a:endParaRPr lang="zh-CN" altLang="en-US" dirty="0"/>
            </a:p>
          </p:txBody>
        </p:sp>
      </p:grp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395536" y="3645024"/>
            <a:ext cx="1071194" cy="0"/>
          </a:xfrm>
          <a:prstGeom prst="line">
            <a:avLst/>
          </a:prstGeom>
          <a:noFill/>
          <a:ln w="28575" cap="sq">
            <a:solidFill>
              <a:srgbClr val="C0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528201" y="4634615"/>
            <a:ext cx="2832915" cy="773338"/>
          </a:xfrm>
          <a:prstGeom prst="rect">
            <a:avLst/>
          </a:prstGeom>
          <a:solidFill>
            <a:srgbClr val="00FF00">
              <a:alpha val="31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2644769" y="5136901"/>
            <a:ext cx="868154" cy="386669"/>
          </a:xfrm>
          <a:prstGeom prst="rect">
            <a:avLst/>
          </a:prstGeom>
          <a:solidFill>
            <a:srgbClr val="00FF00">
              <a:alpha val="31000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V="1">
            <a:off x="6516216" y="2420888"/>
            <a:ext cx="477398" cy="0"/>
          </a:xfrm>
          <a:prstGeom prst="line">
            <a:avLst/>
          </a:prstGeom>
          <a:noFill/>
          <a:ln w="38100" cap="sq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9947" y="3861048"/>
            <a:ext cx="8501394" cy="2880320"/>
            <a:chOff x="99947" y="4437112"/>
            <a:chExt cx="8288477" cy="2304256"/>
          </a:xfrm>
        </p:grpSpPr>
        <p:sp>
          <p:nvSpPr>
            <p:cNvPr id="123919" name="Line 15"/>
            <p:cNvSpPr>
              <a:spLocks noChangeShapeType="1"/>
            </p:cNvSpPr>
            <p:nvPr/>
          </p:nvSpPr>
          <p:spPr bwMode="auto">
            <a:xfrm>
              <a:off x="8374977" y="4761027"/>
              <a:ext cx="0" cy="1980341"/>
            </a:xfrm>
            <a:prstGeom prst="line">
              <a:avLst/>
            </a:prstGeom>
            <a:noFill/>
            <a:ln w="38100" cap="sq">
              <a:solidFill>
                <a:srgbClr val="C0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 flipH="1">
              <a:off x="107504" y="6741368"/>
              <a:ext cx="828092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" name="组合 11"/>
            <p:cNvGrpSpPr/>
            <p:nvPr/>
          </p:nvGrpSpPr>
          <p:grpSpPr>
            <a:xfrm>
              <a:off x="99947" y="4437112"/>
              <a:ext cx="360040" cy="2304256"/>
              <a:chOff x="102970" y="4567111"/>
              <a:chExt cx="216024" cy="2174257"/>
            </a:xfrm>
          </p:grpSpPr>
          <p:cxnSp>
            <p:nvCxnSpPr>
              <p:cNvPr id="9" name="直接连接符 8"/>
              <p:cNvCxnSpPr/>
              <p:nvPr/>
            </p:nvCxnSpPr>
            <p:spPr bwMode="auto">
              <a:xfrm flipV="1">
                <a:off x="107504" y="4567111"/>
                <a:ext cx="0" cy="217425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直接箭头连接符 10"/>
              <p:cNvCxnSpPr/>
              <p:nvPr/>
            </p:nvCxnSpPr>
            <p:spPr bwMode="auto">
              <a:xfrm>
                <a:off x="102970" y="4581372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5" name="直接箭头连接符 14"/>
            <p:cNvCxnSpPr/>
            <p:nvPr/>
          </p:nvCxnSpPr>
          <p:spPr bwMode="auto">
            <a:xfrm>
              <a:off x="7609899" y="4657298"/>
              <a:ext cx="76507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箭头连接符 40"/>
            <p:cNvCxnSpPr/>
            <p:nvPr/>
          </p:nvCxnSpPr>
          <p:spPr bwMode="auto">
            <a:xfrm>
              <a:off x="8374977" y="4657298"/>
              <a:ext cx="380" cy="117199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箭头连接符 42"/>
            <p:cNvCxnSpPr/>
            <p:nvPr/>
          </p:nvCxnSpPr>
          <p:spPr bwMode="auto">
            <a:xfrm flipH="1">
              <a:off x="6377372" y="6741368"/>
              <a:ext cx="61624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6281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6" grpId="0" animBg="1"/>
      <p:bldP spid="123920" grpId="0" animBg="1" autoUpdateAnimBg="0"/>
      <p:bldP spid="39" grpId="0" animBg="1"/>
      <p:bldP spid="13" grpId="0" animBg="1"/>
      <p:bldP spid="42" grpId="0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中断处理过程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SzPct val="75000"/>
              <a:buFont typeface="Wingdings" pitchFamily="2" charset="2"/>
              <a:buChar char="v"/>
            </a:pPr>
            <a:r>
              <a:rPr lang="en-US" altLang="zh-CN" sz="2800" b="1" dirty="0">
                <a:solidFill>
                  <a:srgbClr val="006600"/>
                </a:solidFill>
              </a:rPr>
              <a:t>INT </a:t>
            </a:r>
            <a:r>
              <a:rPr lang="en-US" altLang="zh-CN" sz="2800" b="1" dirty="0" smtClean="0">
                <a:solidFill>
                  <a:srgbClr val="006600"/>
                </a:solidFill>
              </a:rPr>
              <a:t>n</a:t>
            </a:r>
            <a:r>
              <a:rPr lang="zh-CN" altLang="en-US" sz="3200" dirty="0"/>
              <a:t>执行的操作</a:t>
            </a:r>
            <a:endParaRPr lang="en-US" altLang="zh-CN" sz="3200" dirty="0" smtClean="0"/>
          </a:p>
          <a:p>
            <a:pPr marL="0" lvl="1" indent="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SzPct val="75000"/>
              <a:buNone/>
            </a:pPr>
            <a:r>
              <a:rPr lang="en-US" altLang="zh-CN" sz="3200" b="1" dirty="0" smtClean="0">
                <a:solidFill>
                  <a:srgbClr val="006600"/>
                </a:solidFill>
              </a:rPr>
              <a:t>   </a:t>
            </a:r>
            <a:r>
              <a:rPr lang="en-US" altLang="zh-CN" sz="3200" dirty="0"/>
              <a:t>n</a:t>
            </a:r>
            <a:r>
              <a:rPr lang="zh-CN" altLang="en-US" sz="3200" dirty="0"/>
              <a:t>为</a:t>
            </a:r>
            <a:r>
              <a:rPr lang="en-US" altLang="zh-CN" sz="3200" dirty="0"/>
              <a:t>i8</a:t>
            </a:r>
            <a:r>
              <a:rPr lang="zh-CN" altLang="en-US" sz="3200" dirty="0"/>
              <a:t>形式的参数，用伪指令</a:t>
            </a:r>
            <a:r>
              <a:rPr lang="zh-CN" altLang="en-US" sz="3200" dirty="0" smtClean="0"/>
              <a:t>描述如下：</a:t>
            </a:r>
            <a:endParaRPr lang="en-US" altLang="zh-CN" sz="3200" dirty="0" smtClean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CN" sz="2400" b="1" dirty="0" err="1" smtClean="0">
                <a:solidFill>
                  <a:srgbClr val="7030A0"/>
                </a:solidFill>
              </a:rPr>
              <a:t>pushf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7030A0"/>
                </a:solidFill>
              </a:rPr>
              <a:t>push </a:t>
            </a:r>
            <a:r>
              <a:rPr lang="en-US" altLang="zh-CN" sz="2400" b="1" dirty="0" err="1">
                <a:solidFill>
                  <a:srgbClr val="7030A0"/>
                </a:solidFill>
              </a:rPr>
              <a:t>cs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CN" sz="2400" b="1" i="1" dirty="0">
                <a:solidFill>
                  <a:srgbClr val="FF0000"/>
                </a:solidFill>
              </a:rPr>
              <a:t>push </a:t>
            </a:r>
            <a:r>
              <a:rPr lang="en-US" altLang="zh-CN" sz="2400" b="1" i="1" dirty="0" err="1" smtClean="0">
                <a:solidFill>
                  <a:srgbClr val="FF0000"/>
                </a:solidFill>
              </a:rPr>
              <a:t>ip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 </a:t>
            </a:r>
            <a:endParaRPr lang="en-US" altLang="zh-CN" sz="2400" b="1" i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7030A0"/>
                </a:solidFill>
              </a:rPr>
              <a:t>cli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7030A0"/>
                </a:solidFill>
              </a:rPr>
              <a:t>0:[n*4]</a:t>
            </a:r>
            <a:r>
              <a:rPr lang="zh-CN" altLang="en-US" sz="2400" b="1" dirty="0">
                <a:solidFill>
                  <a:srgbClr val="7030A0"/>
                </a:solidFill>
              </a:rPr>
              <a:t> → 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IP, 0</a:t>
            </a:r>
            <a:r>
              <a:rPr lang="en-US" altLang="zh-CN" sz="2400" b="1" dirty="0">
                <a:solidFill>
                  <a:srgbClr val="7030A0"/>
                </a:solidFill>
              </a:rPr>
              <a:t>:[n*4+2]</a:t>
            </a:r>
            <a:r>
              <a:rPr lang="zh-CN" altLang="en-US" sz="2400" b="1" dirty="0">
                <a:solidFill>
                  <a:srgbClr val="7030A0"/>
                </a:solidFill>
              </a:rPr>
              <a:t> → 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CS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b="1" dirty="0" smtClean="0"/>
              <a:t>;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</a:rPr>
              <a:t>n </a:t>
            </a:r>
            <a:r>
              <a:rPr lang="en-US" altLang="zh-CN" sz="2400" dirty="0"/>
              <a:t>*4</a:t>
            </a:r>
            <a:r>
              <a:rPr lang="zh-CN" altLang="en-US" sz="2400" dirty="0"/>
              <a:t>定位中断向量表</a:t>
            </a:r>
            <a:r>
              <a:rPr lang="zh-CN" altLang="en-US" sz="2400" dirty="0" smtClean="0"/>
              <a:t>项，设置</a:t>
            </a:r>
            <a:r>
              <a:rPr lang="en-US" altLang="zh-CN" sz="2400" b="1" dirty="0" err="1" smtClean="0">
                <a:solidFill>
                  <a:srgbClr val="006600"/>
                </a:solidFill>
              </a:rPr>
              <a:t>cs:ip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指向中断服务程序</a:t>
            </a:r>
            <a:endParaRPr lang="zh-CN" altLang="en-US" sz="2400" b="1" dirty="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dirty="0"/>
              <a:t>中断服务程序</a:t>
            </a:r>
            <a:endParaRPr lang="en-US" altLang="zh-CN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/>
              <a:t>开中断</a:t>
            </a:r>
            <a:r>
              <a:rPr lang="en-US" altLang="zh-CN" dirty="0" smtClean="0"/>
              <a:t>(</a:t>
            </a:r>
            <a:r>
              <a:rPr lang="en-US" altLang="zh-CN" b="1" dirty="0" err="1" smtClean="0">
                <a:solidFill>
                  <a:srgbClr val="7030A0"/>
                </a:solidFill>
              </a:rPr>
              <a:t>sti</a:t>
            </a:r>
            <a:r>
              <a:rPr lang="en-US" altLang="zh-CN" dirty="0" smtClean="0"/>
              <a:t>)</a:t>
            </a:r>
            <a:r>
              <a:rPr lang="zh-CN" altLang="en-US" dirty="0"/>
              <a:t>→保存现场→ </a:t>
            </a:r>
            <a:r>
              <a:rPr lang="en-US" altLang="zh-CN" dirty="0">
                <a:solidFill>
                  <a:srgbClr val="006600"/>
                </a:solidFill>
              </a:rPr>
              <a:t>…</a:t>
            </a:r>
            <a:r>
              <a:rPr lang="zh-CN" altLang="en-US" dirty="0">
                <a:solidFill>
                  <a:srgbClr val="006600"/>
                </a:solidFill>
              </a:rPr>
              <a:t>中断处理</a:t>
            </a:r>
            <a:endParaRPr lang="en-US" altLang="zh-CN" dirty="0">
              <a:solidFill>
                <a:srgbClr val="006600"/>
              </a:solidFill>
            </a:endParaRP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6600"/>
                </a:solidFill>
              </a:rPr>
              <a:t>….</a:t>
            </a:r>
            <a:r>
              <a:rPr lang="en-US" altLang="zh-CN" dirty="0"/>
              <a:t> </a:t>
            </a:r>
            <a:r>
              <a:rPr lang="zh-CN" altLang="en-US" dirty="0"/>
              <a:t>→恢复现场→ 中断返回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C00000"/>
                </a:solidFill>
              </a:rPr>
              <a:t>I</a:t>
            </a:r>
            <a:r>
              <a:rPr lang="en-US" altLang="zh-CN" dirty="0"/>
              <a:t>RET</a:t>
            </a:r>
            <a:r>
              <a:rPr lang="en-US" altLang="zh-CN" dirty="0" smtClean="0"/>
              <a:t>)</a:t>
            </a:r>
          </a:p>
          <a:p>
            <a:pPr marL="342900" lvl="1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SzPct val="75000"/>
              <a:buFont typeface="Wingdings" pitchFamily="2" charset="2"/>
              <a:buChar char="v"/>
            </a:pPr>
            <a:r>
              <a:rPr lang="en-US" altLang="zh-CN" sz="3200" b="1" dirty="0" smtClean="0">
                <a:solidFill>
                  <a:srgbClr val="C00000"/>
                </a:solidFill>
              </a:rPr>
              <a:t>I</a:t>
            </a:r>
            <a:r>
              <a:rPr lang="en-US" altLang="zh-CN" sz="3200" b="1" dirty="0" smtClean="0">
                <a:solidFill>
                  <a:srgbClr val="006600"/>
                </a:solidFill>
              </a:rPr>
              <a:t>RET</a:t>
            </a:r>
            <a:r>
              <a:rPr lang="zh-CN" altLang="en-US" sz="3200" dirty="0" smtClean="0"/>
              <a:t>执行的操作，伪指令描述如下：</a:t>
            </a:r>
            <a:endParaRPr lang="en-US" altLang="zh-CN" sz="3200" dirty="0" smtClean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CN" sz="2400" b="1" i="1" dirty="0">
                <a:solidFill>
                  <a:srgbClr val="FF0000"/>
                </a:solidFill>
              </a:rPr>
              <a:t>pop </a:t>
            </a:r>
            <a:r>
              <a:rPr lang="en-US" altLang="zh-CN" sz="2400" b="1" i="1" dirty="0" err="1">
                <a:solidFill>
                  <a:srgbClr val="FF0000"/>
                </a:solidFill>
              </a:rPr>
              <a:t>ip</a:t>
            </a:r>
            <a:endParaRPr lang="en-US" altLang="zh-CN" sz="2400" b="1" i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7030A0"/>
                </a:solidFill>
              </a:rPr>
              <a:t>pop </a:t>
            </a:r>
            <a:r>
              <a:rPr lang="en-US" altLang="zh-CN" sz="2400" b="1" dirty="0" err="1" smtClean="0">
                <a:solidFill>
                  <a:srgbClr val="7030A0"/>
                </a:solidFill>
              </a:rPr>
              <a:t>cs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CN" sz="2400" b="1" dirty="0" err="1" smtClean="0">
                <a:solidFill>
                  <a:srgbClr val="7030A0"/>
                </a:solidFill>
              </a:rPr>
              <a:t>popf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zh-CN" sz="2400" b="1" dirty="0">
              <a:solidFill>
                <a:srgbClr val="7030A0"/>
              </a:solidFill>
            </a:endParaRPr>
          </a:p>
          <a:p>
            <a:pPr marL="342900" lvl="1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SzPct val="75000"/>
              <a:buFont typeface="Wingdings" pitchFamily="2" charset="2"/>
              <a:buChar char="v"/>
            </a:pP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1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1.4 </a:t>
            </a:r>
            <a:r>
              <a:rPr lang="en-US" altLang="zh-CN" dirty="0"/>
              <a:t>DOS</a:t>
            </a:r>
            <a:r>
              <a:rPr lang="zh-CN" altLang="en-US" dirty="0"/>
              <a:t>功能</a:t>
            </a:r>
            <a:r>
              <a:rPr lang="zh-CN" altLang="en-US" dirty="0" smtClean="0"/>
              <a:t>调用（</a:t>
            </a:r>
            <a:r>
              <a:rPr lang="en-US" altLang="zh-CN" dirty="0" smtClean="0"/>
              <a:t>INT 21H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基本输入输出系统</a:t>
            </a:r>
            <a:r>
              <a:rPr lang="en-US" altLang="zh-CN" sz="2800" dirty="0"/>
              <a:t>ROM-BIOS</a:t>
            </a:r>
            <a:r>
              <a:rPr lang="zh-CN" altLang="en-US" sz="2800" dirty="0"/>
              <a:t>、操作系统</a:t>
            </a:r>
            <a:r>
              <a:rPr lang="en-US" altLang="zh-CN" sz="2800" dirty="0"/>
              <a:t>DOS</a:t>
            </a:r>
            <a:r>
              <a:rPr lang="zh-CN" altLang="en-US" sz="2800" dirty="0"/>
              <a:t>和</a:t>
            </a:r>
            <a:r>
              <a:rPr lang="en-US" altLang="zh-CN" sz="2800" dirty="0"/>
              <a:t>Linux</a:t>
            </a:r>
            <a:r>
              <a:rPr lang="zh-CN" altLang="en-US" sz="2800" dirty="0"/>
              <a:t>都采用中断调用方式提供系统功能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DOS</a:t>
            </a:r>
            <a:r>
              <a:rPr lang="zh-CN" altLang="en-US" sz="2800" dirty="0" smtClean="0"/>
              <a:t>系统功能调用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采用软件</a:t>
            </a:r>
            <a:r>
              <a:rPr lang="zh-CN" altLang="en-US" dirty="0"/>
              <a:t>中断（指令</a:t>
            </a:r>
            <a:r>
              <a:rPr lang="en-US" altLang="zh-CN" b="1" dirty="0">
                <a:solidFill>
                  <a:srgbClr val="006600"/>
                </a:solidFill>
              </a:rPr>
              <a:t>INT  </a:t>
            </a:r>
            <a:r>
              <a:rPr lang="en-US" altLang="zh-CN" b="1" dirty="0" smtClean="0">
                <a:solidFill>
                  <a:srgbClr val="006600"/>
                </a:solidFill>
              </a:rPr>
              <a:t>21H</a:t>
            </a:r>
            <a:r>
              <a:rPr lang="zh-CN" altLang="en-US" b="1" dirty="0" smtClean="0">
                <a:solidFill>
                  <a:srgbClr val="006600"/>
                </a:solidFill>
              </a:rPr>
              <a:t>）</a:t>
            </a:r>
            <a:r>
              <a:rPr lang="zh-CN" altLang="en-US" dirty="0" smtClean="0"/>
              <a:t>进行功能调用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使用寄存器传递参数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DOS</a:t>
            </a:r>
            <a:r>
              <a:rPr lang="zh-CN" altLang="en-US" sz="2800" dirty="0"/>
              <a:t>系统功能调用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个步骤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）在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AH</a:t>
            </a:r>
            <a:r>
              <a:rPr lang="zh-CN" altLang="en-US" sz="2400" dirty="0" smtClean="0"/>
              <a:t>寄存器中设置</a:t>
            </a:r>
            <a:r>
              <a:rPr lang="zh-CN" altLang="en-US" sz="2400" b="1" dirty="0">
                <a:solidFill>
                  <a:srgbClr val="0000FF"/>
                </a:solidFill>
              </a:rPr>
              <a:t>系统功能调用号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）在指定寄存器中设置入口参数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）用中断调用指令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INT  21H</a:t>
            </a:r>
            <a:r>
              <a:rPr lang="zh-CN" altLang="en-US" sz="2400" dirty="0" smtClean="0"/>
              <a:t>执行功能调用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）根据出口参数分析功能调用执行情况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DOS</a:t>
            </a:r>
            <a:r>
              <a:rPr lang="zh-CN" altLang="en-US"/>
              <a:t>基本功能调用（</a:t>
            </a:r>
            <a:r>
              <a:rPr lang="en-US" altLang="zh-CN"/>
              <a:t>INT 21H</a:t>
            </a:r>
            <a:r>
              <a:rPr lang="zh-CN" altLang="en-US"/>
              <a:t>）</a:t>
            </a:r>
          </a:p>
        </p:txBody>
      </p:sp>
      <p:graphicFrame>
        <p:nvGraphicFramePr>
          <p:cNvPr id="90192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09462"/>
              </p:ext>
            </p:extLst>
          </p:nvPr>
        </p:nvGraphicFramePr>
        <p:xfrm>
          <a:off x="179512" y="1412776"/>
          <a:ext cx="8856662" cy="303847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4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功能号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功能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参数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AH</a:t>
                      </a: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＝</a:t>
                      </a: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01H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输入一个字符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AL</a:t>
                      </a: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＝输入字符的</a:t>
                      </a: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ASCII</a:t>
                      </a: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码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AH</a:t>
                      </a: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＝</a:t>
                      </a: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02H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输出一个字符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DL</a:t>
                      </a: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＝字符的</a:t>
                      </a: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ASCII</a:t>
                      </a: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码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AH</a:t>
                      </a: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＝</a:t>
                      </a: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09H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输出以</a:t>
                      </a: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$</a:t>
                      </a: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结尾的字符串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DX</a:t>
                      </a: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＝字符串地址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AH</a:t>
                      </a: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＝</a:t>
                      </a: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4CH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结束进程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AL</a:t>
                      </a: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＝返回代码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DOS</a:t>
            </a:r>
            <a:r>
              <a:rPr lang="zh-CN" altLang="en-US"/>
              <a:t>功能调用程序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052736"/>
            <a:ext cx="8736012" cy="5519738"/>
          </a:xfrm>
          <a:solidFill>
            <a:schemeClr val="accent3">
              <a:lumMod val="95000"/>
            </a:schemeClr>
          </a:solidFill>
        </p:spPr>
        <p:txBody>
          <a:bodyPr/>
          <a:lstStyle/>
          <a:p>
            <a:pPr marL="0" indent="0">
              <a:spcBef>
                <a:spcPct val="5000"/>
              </a:spcBef>
              <a:buFontTx/>
              <a:buNone/>
              <a:tabLst>
                <a:tab pos="1074738" algn="l"/>
                <a:tab pos="4486275" algn="l"/>
              </a:tabLst>
              <a:defRPr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.model small</a:t>
            </a:r>
          </a:p>
          <a:p>
            <a:pPr marL="0" indent="0">
              <a:spcBef>
                <a:spcPct val="5000"/>
              </a:spcBef>
              <a:buFontTx/>
              <a:buNone/>
              <a:tabLst>
                <a:tab pos="1074738" algn="l"/>
                <a:tab pos="4486275" algn="l"/>
              </a:tabLst>
              <a:defRPr/>
            </a:pPr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rgbClr val="0000FF"/>
                </a:solidFill>
              </a:rPr>
              <a:t>.686</a:t>
            </a:r>
          </a:p>
          <a:p>
            <a:pPr marL="0" indent="0">
              <a:spcBef>
                <a:spcPct val="5000"/>
              </a:spcBef>
              <a:buFontTx/>
              <a:buNone/>
              <a:tabLst>
                <a:tab pos="1074738" algn="l"/>
                <a:tab pos="4486275" algn="l"/>
              </a:tabLst>
              <a:defRPr/>
            </a:pPr>
            <a:r>
              <a:rPr lang="en-US" altLang="zh-CN" sz="2400" b="1" dirty="0"/>
              <a:t>	.stack</a:t>
            </a:r>
          </a:p>
          <a:p>
            <a:pPr marL="0" indent="0">
              <a:spcBef>
                <a:spcPct val="5000"/>
              </a:spcBef>
              <a:buFontTx/>
              <a:buNone/>
              <a:tabLst>
                <a:tab pos="1074738" algn="l"/>
                <a:tab pos="4486275" algn="l"/>
              </a:tabLst>
              <a:defRPr/>
            </a:pPr>
            <a:r>
              <a:rPr lang="en-US" altLang="zh-CN" sz="2400" b="1" dirty="0"/>
              <a:t>	.data	;</a:t>
            </a:r>
            <a:r>
              <a:rPr lang="zh-CN" altLang="en-US" sz="2400" b="1" dirty="0"/>
              <a:t>数据段</a:t>
            </a:r>
          </a:p>
          <a:p>
            <a:pPr marL="0" indent="0">
              <a:spcBef>
                <a:spcPct val="5000"/>
              </a:spcBef>
              <a:buFontTx/>
              <a:buNone/>
              <a:tabLst>
                <a:tab pos="1074738" algn="l"/>
                <a:tab pos="4486275" algn="l"/>
              </a:tabLst>
              <a:defRPr/>
            </a:pPr>
            <a:r>
              <a:rPr lang="en-US" altLang="zh-CN" sz="2400" b="1" dirty="0" err="1"/>
              <a:t>msg</a:t>
            </a:r>
            <a:r>
              <a:rPr lang="en-US" altLang="zh-CN" sz="2400" b="1" dirty="0"/>
              <a:t>	byte 'Hello, Assembly!',13,10,'</a:t>
            </a:r>
            <a:r>
              <a:rPr lang="en-US" altLang="zh-CN" sz="2400" b="1" dirty="0">
                <a:solidFill>
                  <a:srgbClr val="C00000"/>
                </a:solidFill>
              </a:rPr>
              <a:t>$</a:t>
            </a:r>
            <a:r>
              <a:rPr lang="en-US" altLang="zh-CN" sz="2400" b="1" dirty="0"/>
              <a:t>'	;</a:t>
            </a:r>
            <a:r>
              <a:rPr lang="zh-CN" altLang="en-US" sz="2400" b="1" dirty="0"/>
              <a:t>显示的字符串</a:t>
            </a:r>
          </a:p>
          <a:p>
            <a:pPr marL="0" indent="0">
              <a:spcBef>
                <a:spcPct val="5000"/>
              </a:spcBef>
              <a:buFontTx/>
              <a:buNone/>
              <a:tabLst>
                <a:tab pos="1074738" algn="l"/>
                <a:tab pos="4486275" algn="l"/>
              </a:tabLst>
              <a:defRPr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.code	;</a:t>
            </a:r>
            <a:r>
              <a:rPr lang="zh-CN" altLang="en-US" sz="2400" b="1" dirty="0"/>
              <a:t>代码段</a:t>
            </a:r>
          </a:p>
          <a:p>
            <a:pPr marL="0" indent="0">
              <a:spcBef>
                <a:spcPct val="5000"/>
              </a:spcBef>
              <a:buFontTx/>
              <a:buNone/>
              <a:tabLst>
                <a:tab pos="1074738" algn="l"/>
                <a:tab pos="4486275" algn="l"/>
              </a:tabLst>
              <a:defRPr/>
            </a:pPr>
            <a:r>
              <a:rPr lang="en-US" altLang="zh-CN" sz="2400" b="1" dirty="0"/>
              <a:t>start:	</a:t>
            </a:r>
            <a:r>
              <a:rPr lang="en-US" altLang="zh-CN" sz="2400" b="1" dirty="0" err="1"/>
              <a:t>mov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ax</a:t>
            </a:r>
            <a:r>
              <a:rPr lang="en-US" altLang="zh-CN" sz="2400" b="1" err="1"/>
              <a:t>,@</a:t>
            </a:r>
            <a:r>
              <a:rPr lang="en-US" altLang="zh-CN" sz="2400" b="1" smtClean="0"/>
              <a:t>data                     ;</a:t>
            </a:r>
            <a:r>
              <a:rPr lang="en-US" altLang="zh-CN" sz="2400" b="1" smtClean="0">
                <a:solidFill>
                  <a:srgbClr val="006600"/>
                </a:solidFill>
              </a:rPr>
              <a:t> </a:t>
            </a:r>
            <a:r>
              <a:rPr lang="en-US" altLang="zh-CN" sz="2400" b="1">
                <a:solidFill>
                  <a:srgbClr val="006600"/>
                </a:solidFill>
              </a:rPr>
              <a:t>.startup</a:t>
            </a:r>
            <a:endParaRPr lang="en-US" altLang="zh-CN" sz="2400" b="1" dirty="0"/>
          </a:p>
          <a:p>
            <a:pPr marL="0" indent="0">
              <a:spcBef>
                <a:spcPct val="5000"/>
              </a:spcBef>
              <a:buFontTx/>
              <a:buNone/>
              <a:tabLst>
                <a:tab pos="1074738" algn="l"/>
                <a:tab pos="4486275" algn="l"/>
              </a:tabLst>
              <a:defRPr/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mov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ds,ax</a:t>
            </a:r>
            <a:endParaRPr lang="en-US" altLang="zh-CN" sz="2400" b="1" dirty="0"/>
          </a:p>
          <a:p>
            <a:pPr marL="0" indent="0">
              <a:spcBef>
                <a:spcPct val="5000"/>
              </a:spcBef>
              <a:buFontTx/>
              <a:buNone/>
              <a:tabLst>
                <a:tab pos="1074738" algn="l"/>
                <a:tab pos="4486275" algn="l"/>
              </a:tabLst>
              <a:defRPr/>
            </a:pPr>
            <a:r>
              <a:rPr lang="en-US" altLang="zh-CN" sz="2400" b="1" dirty="0">
                <a:solidFill>
                  <a:srgbClr val="006600"/>
                </a:solidFill>
              </a:rPr>
              <a:t>	</a:t>
            </a:r>
            <a:r>
              <a:rPr lang="en-US" altLang="zh-CN" sz="2400" b="1" dirty="0" err="1">
                <a:solidFill>
                  <a:srgbClr val="006600"/>
                </a:solidFill>
              </a:rPr>
              <a:t>mov</a:t>
            </a:r>
            <a:r>
              <a:rPr lang="en-US" altLang="zh-CN" sz="2400" b="1" dirty="0">
                <a:solidFill>
                  <a:srgbClr val="006600"/>
                </a:solidFill>
              </a:rPr>
              <a:t> ah,9</a:t>
            </a:r>
          </a:p>
          <a:p>
            <a:pPr marL="0" indent="0">
              <a:spcBef>
                <a:spcPct val="5000"/>
              </a:spcBef>
              <a:buFontTx/>
              <a:buNone/>
              <a:tabLst>
                <a:tab pos="1074738" algn="l"/>
                <a:tab pos="4486275" algn="l"/>
              </a:tabLst>
              <a:defRPr/>
            </a:pPr>
            <a:r>
              <a:rPr lang="en-US" altLang="zh-CN" sz="2400" b="1" dirty="0">
                <a:solidFill>
                  <a:srgbClr val="006600"/>
                </a:solidFill>
              </a:rPr>
              <a:t>	</a:t>
            </a:r>
            <a:r>
              <a:rPr lang="en-US" altLang="zh-CN" sz="2400" b="1" dirty="0" err="1">
                <a:solidFill>
                  <a:srgbClr val="006600"/>
                </a:solidFill>
              </a:rPr>
              <a:t>mov</a:t>
            </a:r>
            <a:r>
              <a:rPr lang="en-US" altLang="zh-CN" sz="2400" b="1" dirty="0">
                <a:solidFill>
                  <a:srgbClr val="006600"/>
                </a:solidFill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</a:rPr>
              <a:t>dx,offset</a:t>
            </a:r>
            <a:r>
              <a:rPr lang="en-US" altLang="zh-CN" sz="2400" b="1" dirty="0">
                <a:solidFill>
                  <a:srgbClr val="006600"/>
                </a:solidFill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</a:rPr>
              <a:t>msg</a:t>
            </a:r>
            <a:r>
              <a:rPr lang="en-US" altLang="zh-CN" sz="2400" b="1" dirty="0">
                <a:solidFill>
                  <a:srgbClr val="006600"/>
                </a:solidFill>
              </a:rPr>
              <a:t>	;</a:t>
            </a:r>
            <a:r>
              <a:rPr lang="zh-CN" altLang="en-US" sz="2400" b="1" dirty="0">
                <a:solidFill>
                  <a:srgbClr val="006600"/>
                </a:solidFill>
              </a:rPr>
              <a:t>指定字符串的偏移地址</a:t>
            </a:r>
          </a:p>
          <a:p>
            <a:pPr marL="0" indent="0">
              <a:spcBef>
                <a:spcPct val="5000"/>
              </a:spcBef>
              <a:buFontTx/>
              <a:buNone/>
              <a:tabLst>
                <a:tab pos="1074738" algn="l"/>
                <a:tab pos="4486275" algn="l"/>
              </a:tabLst>
              <a:defRPr/>
            </a:pPr>
            <a:r>
              <a:rPr lang="zh-CN" altLang="en-US" sz="2400" b="1" dirty="0" smtClean="0">
                <a:solidFill>
                  <a:srgbClr val="006600"/>
                </a:solidFill>
              </a:rPr>
              <a:t>	</a:t>
            </a:r>
            <a:r>
              <a:rPr lang="en-US" altLang="zh-CN" sz="2400" b="1" dirty="0" err="1" smtClean="0">
                <a:solidFill>
                  <a:srgbClr val="0066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 21h	;DOS</a:t>
            </a:r>
            <a:r>
              <a:rPr lang="zh-CN" altLang="en-US" sz="2400" b="1" dirty="0">
                <a:solidFill>
                  <a:srgbClr val="006600"/>
                </a:solidFill>
              </a:rPr>
              <a:t>功能调用显示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字符串</a:t>
            </a:r>
            <a:endParaRPr lang="zh-CN" altLang="en-US" sz="2400" b="1" dirty="0">
              <a:solidFill>
                <a:srgbClr val="006600"/>
              </a:solidFill>
            </a:endParaRPr>
          </a:p>
          <a:p>
            <a:pPr marL="0" indent="0">
              <a:spcBef>
                <a:spcPct val="5000"/>
              </a:spcBef>
              <a:buFontTx/>
              <a:buNone/>
              <a:tabLst>
                <a:tab pos="1074738" algn="l"/>
                <a:tab pos="4486275" algn="l"/>
              </a:tabLst>
              <a:defRPr/>
            </a:pPr>
            <a:r>
              <a:rPr lang="zh-CN" altLang="en-US" sz="2400" b="1" dirty="0">
                <a:solidFill>
                  <a:srgbClr val="000099"/>
                </a:solidFill>
              </a:rPr>
              <a:t>	</a:t>
            </a:r>
            <a:r>
              <a:rPr lang="en-US" altLang="zh-CN" sz="2400" b="1" dirty="0" err="1">
                <a:solidFill>
                  <a:srgbClr val="000099"/>
                </a:solidFill>
              </a:rPr>
              <a:t>mov</a:t>
            </a:r>
            <a:r>
              <a:rPr lang="en-US" altLang="zh-CN" sz="2400" b="1" dirty="0">
                <a:solidFill>
                  <a:srgbClr val="000099"/>
                </a:solidFill>
              </a:rPr>
              <a:t> ax,4c00h	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;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结束程序运行</a:t>
            </a:r>
            <a:endParaRPr lang="zh-CN" altLang="en-US" sz="2400" b="1" dirty="0">
              <a:solidFill>
                <a:srgbClr val="000099"/>
              </a:solidFill>
            </a:endParaRPr>
          </a:p>
          <a:p>
            <a:pPr marL="0" indent="0">
              <a:spcBef>
                <a:spcPct val="5000"/>
              </a:spcBef>
              <a:buFontTx/>
              <a:buNone/>
              <a:tabLst>
                <a:tab pos="1074738" algn="l"/>
                <a:tab pos="4486275" algn="l"/>
              </a:tabLst>
              <a:defRPr/>
            </a:pPr>
            <a:r>
              <a:rPr lang="zh-CN" altLang="en-US" sz="2400" b="1" dirty="0">
                <a:solidFill>
                  <a:srgbClr val="000099"/>
                </a:solidFill>
              </a:rPr>
              <a:t>	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21h</a:t>
            </a:r>
          </a:p>
          <a:p>
            <a:pPr marL="0" indent="0">
              <a:spcBef>
                <a:spcPct val="5000"/>
              </a:spcBef>
              <a:buFontTx/>
              <a:buNone/>
              <a:tabLst>
                <a:tab pos="1074738" algn="l"/>
                <a:tab pos="4486275" algn="l"/>
              </a:tabLst>
              <a:defRPr/>
            </a:pPr>
            <a:r>
              <a:rPr lang="en-US" altLang="zh-CN" sz="2400" b="1" dirty="0"/>
              <a:t>	end start	;</a:t>
            </a:r>
            <a:r>
              <a:rPr lang="zh-CN" altLang="en-US" sz="2400" b="1" dirty="0"/>
              <a:t>汇编结束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MS-DOS16</a:t>
            </a:r>
            <a:r>
              <a:rPr lang="zh-CN" altLang="en-US" dirty="0" smtClean="0"/>
              <a:t>位</a:t>
            </a:r>
            <a:r>
              <a:rPr lang="zh-CN" altLang="en-US" dirty="0" smtClean="0"/>
              <a:t>程序设计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MS</a:t>
            </a:r>
            <a:r>
              <a:rPr lang="zh-CN" altLang="en-US" dirty="0" smtClean="0"/>
              <a:t>－</a:t>
            </a:r>
            <a:r>
              <a:rPr lang="en-US" altLang="zh-CN" dirty="0" smtClean="0"/>
              <a:t>DOS</a:t>
            </a:r>
          </a:p>
          <a:p>
            <a:pPr lvl="1"/>
            <a:r>
              <a:rPr lang="zh-CN" altLang="en-US" dirty="0" smtClean="0"/>
              <a:t>软件中断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16</a:t>
            </a:r>
            <a:r>
              <a:rPr lang="zh-CN" altLang="en-US" dirty="0" smtClean="0"/>
              <a:t>位程序编写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MS</a:t>
            </a:r>
            <a:r>
              <a:rPr lang="zh-CN" altLang="en-US" dirty="0" smtClean="0"/>
              <a:t>－</a:t>
            </a:r>
            <a:r>
              <a:rPr lang="en-US" altLang="zh-CN" dirty="0" smtClean="0"/>
              <a:t>DOS</a:t>
            </a:r>
            <a:r>
              <a:rPr lang="zh-CN" altLang="en-US" dirty="0" smtClean="0"/>
              <a:t>功能调用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BIOS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程序设计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INT16h  BIOS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键盘中断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7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例</a:t>
            </a:r>
            <a:r>
              <a:rPr lang="en-US" altLang="zh-CN" smtClean="0"/>
              <a:t>: </a:t>
            </a:r>
            <a:r>
              <a:rPr lang="zh-CN" altLang="en-US" smtClean="0"/>
              <a:t>字符串输入</a:t>
            </a:r>
            <a:endParaRPr lang="zh-CN" altLang="en-US"/>
          </a:p>
        </p:txBody>
      </p:sp>
      <p:sp>
        <p:nvSpPr>
          <p:cNvPr id="96262" name="Rectangle 6"/>
          <p:cNvSpPr>
            <a:spLocks noGrp="1" noChangeArrowheads="1"/>
          </p:cNvSpPr>
          <p:nvPr>
            <p:ph idx="1"/>
          </p:nvPr>
        </p:nvSpPr>
        <p:spPr>
          <a:xfrm>
            <a:off x="684335" y="1196976"/>
            <a:ext cx="3455617" cy="566102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FontTx/>
              <a:buNone/>
              <a:tabLst>
                <a:tab pos="1258888" algn="l"/>
                <a:tab pos="3584575" algn="l"/>
              </a:tabLst>
              <a:defRPr/>
            </a:pPr>
            <a:r>
              <a:rPr lang="it-IT" altLang="zh-CN" sz="2400" b="1" dirty="0" smtClean="0"/>
              <a:t>read</a:t>
            </a:r>
            <a:r>
              <a:rPr lang="en-US" altLang="zh-CN" sz="2400" b="1" dirty="0" err="1" smtClean="0"/>
              <a:t>str</a:t>
            </a:r>
            <a:r>
              <a:rPr lang="it-IT" altLang="zh-CN" sz="2400" b="1" dirty="0"/>
              <a:t>	proc</a:t>
            </a:r>
          </a:p>
          <a:p>
            <a:pPr marL="0" indent="0">
              <a:buFontTx/>
              <a:buNone/>
              <a:tabLst>
                <a:tab pos="1258888" algn="l"/>
                <a:tab pos="3584575" algn="l"/>
              </a:tabLst>
              <a:defRPr/>
            </a:pPr>
            <a:r>
              <a:rPr lang="it-IT" altLang="zh-CN" sz="2400" b="1" dirty="0"/>
              <a:t>	push ebx</a:t>
            </a:r>
          </a:p>
          <a:p>
            <a:pPr marL="0" indent="0">
              <a:buFontTx/>
              <a:buNone/>
              <a:tabLst>
                <a:tab pos="1258888" algn="l"/>
                <a:tab pos="3584575" algn="l"/>
              </a:tabLst>
              <a:defRPr/>
            </a:pPr>
            <a:r>
              <a:rPr lang="it-IT" altLang="zh-CN" sz="2400" b="1" dirty="0"/>
              <a:t>	push ecx</a:t>
            </a:r>
          </a:p>
          <a:p>
            <a:pPr marL="0" indent="0">
              <a:buFontTx/>
              <a:buNone/>
              <a:tabLst>
                <a:tab pos="1258888" algn="l"/>
                <a:tab pos="3584575" algn="l"/>
              </a:tabLst>
              <a:defRPr/>
            </a:pPr>
            <a:r>
              <a:rPr lang="it-IT" altLang="zh-CN" sz="2400" b="1" dirty="0"/>
              <a:t>	mov ebx,eax</a:t>
            </a:r>
          </a:p>
          <a:p>
            <a:pPr marL="0" indent="0">
              <a:buFontTx/>
              <a:buNone/>
              <a:tabLst>
                <a:tab pos="1258888" algn="l"/>
                <a:tab pos="3584575" algn="l"/>
              </a:tabLst>
              <a:defRPr/>
            </a:pPr>
            <a:r>
              <a:rPr lang="it-IT" altLang="zh-CN" sz="2400" b="1" dirty="0"/>
              <a:t>	mov ecx,eax</a:t>
            </a:r>
          </a:p>
          <a:p>
            <a:pPr marL="0" indent="0">
              <a:buFontTx/>
              <a:buNone/>
              <a:tabLst>
                <a:tab pos="1258888" algn="l"/>
                <a:tab pos="3584575" algn="l"/>
              </a:tabLst>
              <a:defRPr/>
            </a:pPr>
            <a:r>
              <a:rPr lang="it-IT" altLang="zh-CN" sz="2400" b="1" dirty="0"/>
              <a:t>rdm1:	</a:t>
            </a:r>
            <a:r>
              <a:rPr lang="it-IT" altLang="zh-CN" sz="2400" b="1" dirty="0">
                <a:solidFill>
                  <a:srgbClr val="000099"/>
                </a:solidFill>
              </a:rPr>
              <a:t>mov ah,1</a:t>
            </a:r>
          </a:p>
          <a:p>
            <a:pPr marL="0" indent="0">
              <a:buFontTx/>
              <a:buNone/>
              <a:tabLst>
                <a:tab pos="1258888" algn="l"/>
                <a:tab pos="3584575" algn="l"/>
              </a:tabLst>
              <a:defRPr/>
            </a:pPr>
            <a:r>
              <a:rPr lang="it-IT" altLang="zh-CN" sz="2400" b="1" dirty="0">
                <a:solidFill>
                  <a:srgbClr val="000099"/>
                </a:solidFill>
              </a:rPr>
              <a:t>	int 21h</a:t>
            </a:r>
          </a:p>
          <a:p>
            <a:pPr marL="0" indent="0">
              <a:buFontTx/>
              <a:buNone/>
              <a:tabLst>
                <a:tab pos="1258888" algn="l"/>
                <a:tab pos="3584575" algn="l"/>
              </a:tabLst>
              <a:defRPr/>
            </a:pPr>
            <a:r>
              <a:rPr lang="it-IT" altLang="zh-CN" sz="2400" b="1" dirty="0"/>
              <a:t>	cmp al,0dh</a:t>
            </a:r>
          </a:p>
          <a:p>
            <a:pPr marL="0" indent="0">
              <a:buFontTx/>
              <a:buNone/>
              <a:tabLst>
                <a:tab pos="1258888" algn="l"/>
                <a:tab pos="3584575" algn="l"/>
              </a:tabLst>
              <a:defRPr/>
            </a:pPr>
            <a:r>
              <a:rPr lang="it-IT" altLang="zh-CN" sz="2400" b="1" dirty="0"/>
              <a:t>	jz rdm2</a:t>
            </a:r>
          </a:p>
          <a:p>
            <a:pPr marL="0" indent="0">
              <a:buFontTx/>
              <a:buNone/>
              <a:tabLst>
                <a:tab pos="1258888" algn="l"/>
                <a:tab pos="3584575" algn="l"/>
              </a:tabLst>
              <a:defRPr/>
            </a:pPr>
            <a:r>
              <a:rPr lang="it-IT" altLang="zh-CN" sz="2400" b="1" dirty="0"/>
              <a:t>	mov [ebx],al</a:t>
            </a:r>
          </a:p>
          <a:p>
            <a:pPr marL="0" indent="0">
              <a:buFontTx/>
              <a:buNone/>
              <a:tabLst>
                <a:tab pos="1258888" algn="l"/>
                <a:tab pos="3584575" algn="l"/>
              </a:tabLst>
              <a:defRPr/>
            </a:pPr>
            <a:r>
              <a:rPr lang="it-IT" altLang="zh-CN" sz="2400" b="1" dirty="0"/>
              <a:t>	inc ebx</a:t>
            </a:r>
          </a:p>
          <a:p>
            <a:pPr marL="0" indent="0">
              <a:buFontTx/>
              <a:buNone/>
              <a:tabLst>
                <a:tab pos="1258888" algn="l"/>
                <a:tab pos="3584575" algn="l"/>
              </a:tabLst>
              <a:defRPr/>
            </a:pPr>
            <a:r>
              <a:rPr lang="it-IT" altLang="zh-CN" sz="2400" b="1" dirty="0"/>
              <a:t>	jmp rdm1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4267200" y="1196752"/>
            <a:ext cx="4648200" cy="419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eaLnBrk="0" hangingPunct="0">
              <a:spcBef>
                <a:spcPct val="10000"/>
              </a:spcBef>
              <a:buClr>
                <a:schemeClr val="folHlink"/>
              </a:buClr>
              <a:buSzPct val="75000"/>
              <a:tabLst>
                <a:tab pos="1258888" algn="l"/>
                <a:tab pos="3584575" algn="l"/>
              </a:tabLst>
              <a:defRPr/>
            </a:pPr>
            <a:r>
              <a:rPr lang="it-IT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rdm2:	mov byte ptr [ebx],0</a:t>
            </a:r>
          </a:p>
          <a:p>
            <a:pPr eaLnBrk="0" hangingPunct="0">
              <a:spcBef>
                <a:spcPct val="10000"/>
              </a:spcBef>
              <a:buClr>
                <a:schemeClr val="folHlink"/>
              </a:buClr>
              <a:buSzPct val="75000"/>
              <a:tabLst>
                <a:tab pos="1258888" algn="l"/>
                <a:tab pos="3584575" algn="l"/>
              </a:tabLst>
              <a:defRPr/>
            </a:pPr>
            <a:r>
              <a:rPr lang="it-IT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	cmp ebx,ecx</a:t>
            </a:r>
          </a:p>
          <a:p>
            <a:pPr eaLnBrk="0" hangingPunct="0">
              <a:spcBef>
                <a:spcPct val="10000"/>
              </a:spcBef>
              <a:buClr>
                <a:schemeClr val="folHlink"/>
              </a:buClr>
              <a:buSzPct val="75000"/>
              <a:tabLst>
                <a:tab pos="1258888" algn="l"/>
                <a:tab pos="3584575" algn="l"/>
              </a:tabLst>
              <a:defRPr/>
            </a:pPr>
            <a:r>
              <a:rPr lang="it-IT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	jz rdm1</a:t>
            </a:r>
          </a:p>
          <a:p>
            <a:pPr eaLnBrk="0" hangingPunct="0">
              <a:spcBef>
                <a:spcPct val="10000"/>
              </a:spcBef>
              <a:buClr>
                <a:schemeClr val="folHlink"/>
              </a:buClr>
              <a:buSzPct val="75000"/>
              <a:tabLst>
                <a:tab pos="1258888" algn="l"/>
                <a:tab pos="3584575" algn="l"/>
              </a:tabLst>
              <a:defRPr/>
            </a:pPr>
            <a:r>
              <a:rPr lang="it-IT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	sub ebx,ecx</a:t>
            </a:r>
          </a:p>
          <a:p>
            <a:pPr eaLnBrk="0" hangingPunct="0">
              <a:spcBef>
                <a:spcPct val="10000"/>
              </a:spcBef>
              <a:buClr>
                <a:schemeClr val="folHlink"/>
              </a:buClr>
              <a:buSzPct val="75000"/>
              <a:tabLst>
                <a:tab pos="1258888" algn="l"/>
                <a:tab pos="3584575" algn="l"/>
              </a:tabLst>
              <a:defRPr/>
            </a:pPr>
            <a:r>
              <a:rPr lang="it-IT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	mov eax,ebx</a:t>
            </a:r>
          </a:p>
          <a:p>
            <a:pPr eaLnBrk="0" hangingPunct="0">
              <a:spcBef>
                <a:spcPct val="10000"/>
              </a:spcBef>
              <a:buClr>
                <a:schemeClr val="folHlink"/>
              </a:buClr>
              <a:buSzPct val="75000"/>
              <a:tabLst>
                <a:tab pos="1258888" algn="l"/>
                <a:tab pos="3584575" algn="l"/>
              </a:tabLst>
              <a:defRPr/>
            </a:pPr>
            <a:r>
              <a:rPr lang="it-IT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	pop ecx</a:t>
            </a:r>
          </a:p>
          <a:p>
            <a:pPr eaLnBrk="0" hangingPunct="0">
              <a:spcBef>
                <a:spcPct val="10000"/>
              </a:spcBef>
              <a:buClr>
                <a:schemeClr val="folHlink"/>
              </a:buClr>
              <a:buSzPct val="75000"/>
              <a:tabLst>
                <a:tab pos="1258888" algn="l"/>
                <a:tab pos="3584575" algn="l"/>
              </a:tabLst>
              <a:defRPr/>
            </a:pPr>
            <a:r>
              <a:rPr lang="it-IT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	pop ebx</a:t>
            </a:r>
          </a:p>
          <a:p>
            <a:pPr eaLnBrk="0" hangingPunct="0">
              <a:spcBef>
                <a:spcPct val="10000"/>
              </a:spcBef>
              <a:buClr>
                <a:schemeClr val="folHlink"/>
              </a:buClr>
              <a:buSzPct val="75000"/>
              <a:tabLst>
                <a:tab pos="1258888" algn="l"/>
                <a:tab pos="3584575" algn="l"/>
              </a:tabLst>
              <a:defRPr/>
            </a:pPr>
            <a:r>
              <a:rPr lang="it-IT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	ret</a:t>
            </a:r>
          </a:p>
          <a:p>
            <a:pPr eaLnBrk="0" hangingPunct="0">
              <a:spcBef>
                <a:spcPct val="10000"/>
              </a:spcBef>
              <a:buClr>
                <a:schemeClr val="folHlink"/>
              </a:buClr>
              <a:buSzPct val="75000"/>
              <a:tabLst>
                <a:tab pos="1258888" algn="l"/>
                <a:tab pos="3584575" algn="l"/>
              </a:tabLst>
              <a:defRPr/>
            </a:pPr>
            <a:r>
              <a:rPr lang="it-IT" altLang="zh-CN" sz="2400" b="1" dirty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	endp</a:t>
            </a:r>
            <a:endParaRPr lang="en-US" altLang="zh-CN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4264026" y="5589588"/>
            <a:ext cx="2447925" cy="1008062"/>
          </a:xfrm>
          <a:prstGeom prst="wedgeRoundRectCallout">
            <a:avLst>
              <a:gd name="adj1" fmla="val -95606"/>
              <a:gd name="adj2" fmla="val -222282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400" b="1">
                <a:solidFill>
                  <a:srgbClr val="000099"/>
                </a:solidFill>
              </a:rPr>
              <a:t>读入一个字符到</a:t>
            </a:r>
            <a:r>
              <a:rPr lang="en-US" altLang="zh-CN" sz="2400" b="1">
                <a:solidFill>
                  <a:srgbClr val="000099"/>
                </a:solidFill>
              </a:rPr>
              <a:t>AL</a:t>
            </a:r>
            <a:r>
              <a:rPr lang="zh-CN" altLang="en-US" sz="2400" b="1">
                <a:solidFill>
                  <a:srgbClr val="000099"/>
                </a:solidFill>
              </a:rPr>
              <a:t>中</a:t>
            </a:r>
            <a:r>
              <a:rPr lang="en-US" altLang="zh-CN" sz="2400" b="1">
                <a:solidFill>
                  <a:srgbClr val="000099"/>
                </a:solidFill>
              </a:rPr>
              <a:t>(ASCII</a:t>
            </a:r>
            <a:r>
              <a:rPr lang="zh-CN" altLang="en-US" sz="2400" b="1">
                <a:solidFill>
                  <a:srgbClr val="000099"/>
                </a:solidFill>
              </a:rPr>
              <a:t>码</a:t>
            </a:r>
            <a:r>
              <a:rPr lang="en-US" altLang="zh-CN" sz="2400" b="1">
                <a:solidFill>
                  <a:srgbClr val="000099"/>
                </a:solidFill>
              </a:rPr>
              <a:t>)</a:t>
            </a:r>
            <a:endParaRPr lang="zh-CN" altLang="en-US" sz="2400" b="1">
              <a:solidFill>
                <a:srgbClr val="000099"/>
              </a:solidFill>
              <a:cs typeface="Times New Roman" pitchFamily="18" charset="0"/>
            </a:endParaRPr>
          </a:p>
          <a:p>
            <a:endParaRPr lang="zh-CN" altLang="en-US" sz="2400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例：字符串显示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533400" y="1089027"/>
            <a:ext cx="3810000" cy="5724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accent1"/>
              </a:buClr>
              <a:buSzPct val="150000"/>
              <a:tabLst>
                <a:tab pos="1438275" algn="l"/>
                <a:tab pos="3584575" algn="l"/>
              </a:tabLst>
              <a:defRPr/>
            </a:pPr>
            <a:r>
              <a:rPr lang="it-IT" altLang="zh-CN" sz="2400" b="1" dirty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it-IT" altLang="zh-CN" sz="2400" b="1" dirty="0">
                <a:latin typeface="Times New Roman" pitchFamily="18" charset="0"/>
                <a:cs typeface="Times New Roman" pitchFamily="18" charset="0"/>
              </a:rPr>
              <a:t>	proc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150000"/>
              <a:tabLst>
                <a:tab pos="1438275" algn="l"/>
                <a:tab pos="3584575" algn="l"/>
              </a:tabLst>
              <a:defRPr/>
            </a:pPr>
            <a:r>
              <a:rPr lang="it-IT" altLang="zh-CN" sz="2400" b="1" dirty="0">
                <a:latin typeface="Times New Roman" pitchFamily="18" charset="0"/>
                <a:cs typeface="Times New Roman" pitchFamily="18" charset="0"/>
              </a:rPr>
              <a:t>	push eax</a:t>
            </a:r>
            <a:endParaRPr lang="zh-CN" altLang="it-IT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150000"/>
              <a:tabLst>
                <a:tab pos="1438275" algn="l"/>
                <a:tab pos="3584575" algn="l"/>
              </a:tabLst>
              <a:defRPr/>
            </a:pPr>
            <a:r>
              <a:rPr lang="zh-CN" altLang="it-IT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t-IT" altLang="zh-CN" sz="2400" b="1" dirty="0">
                <a:latin typeface="Times New Roman" pitchFamily="18" charset="0"/>
                <a:cs typeface="Times New Roman" pitchFamily="18" charset="0"/>
              </a:rPr>
              <a:t>push ebx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150000"/>
              <a:tabLst>
                <a:tab pos="1438275" algn="l"/>
                <a:tab pos="3584575" algn="l"/>
              </a:tabLst>
              <a:defRPr/>
            </a:pPr>
            <a:r>
              <a:rPr lang="it-IT" altLang="zh-CN" sz="2400" b="1" dirty="0">
                <a:latin typeface="Times New Roman" pitchFamily="18" charset="0"/>
                <a:cs typeface="Times New Roman" pitchFamily="18" charset="0"/>
              </a:rPr>
              <a:t>	push edx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150000"/>
              <a:tabLst>
                <a:tab pos="1438275" algn="l"/>
                <a:tab pos="3584575" algn="l"/>
              </a:tabLst>
              <a:defRPr/>
            </a:pPr>
            <a:r>
              <a:rPr lang="it-IT" altLang="zh-CN" sz="2400" b="1" dirty="0">
                <a:latin typeface="Times New Roman" pitchFamily="18" charset="0"/>
                <a:cs typeface="Times New Roman" pitchFamily="18" charset="0"/>
              </a:rPr>
              <a:t>	mov ebx,eax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150000"/>
              <a:tabLst>
                <a:tab pos="1438275" algn="l"/>
                <a:tab pos="3584575" algn="l"/>
              </a:tabLst>
              <a:defRPr/>
            </a:pPr>
            <a:r>
              <a:rPr lang="it-IT" altLang="zh-CN" sz="2400" b="1" dirty="0">
                <a:latin typeface="Times New Roman" pitchFamily="18" charset="0"/>
                <a:cs typeface="Times New Roman" pitchFamily="18" charset="0"/>
              </a:rPr>
              <a:t>dispm1:	mov al,[ebx]	</a:t>
            </a:r>
            <a:endParaRPr lang="zh-CN" altLang="it-IT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150000"/>
              <a:tabLst>
                <a:tab pos="1438275" algn="l"/>
                <a:tab pos="3584575" algn="l"/>
              </a:tabLst>
              <a:defRPr/>
            </a:pPr>
            <a:r>
              <a:rPr lang="zh-CN" altLang="it-IT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t-IT" altLang="zh-CN" sz="2400" b="1" dirty="0">
                <a:latin typeface="Times New Roman" pitchFamily="18" charset="0"/>
                <a:cs typeface="Times New Roman" pitchFamily="18" charset="0"/>
              </a:rPr>
              <a:t>test al,al</a:t>
            </a:r>
            <a:endParaRPr lang="zh-CN" altLang="it-IT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150000"/>
              <a:tabLst>
                <a:tab pos="1438275" algn="l"/>
                <a:tab pos="3584575" algn="l"/>
              </a:tabLst>
              <a:defRPr/>
            </a:pPr>
            <a:r>
              <a:rPr lang="zh-CN" altLang="it-IT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t-IT" altLang="zh-CN" sz="2400" b="1" dirty="0">
                <a:latin typeface="Times New Roman" pitchFamily="18" charset="0"/>
                <a:cs typeface="Times New Roman" pitchFamily="18" charset="0"/>
              </a:rPr>
              <a:t>jz dispm2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150000"/>
              <a:tabLst>
                <a:tab pos="1438275" algn="l"/>
                <a:tab pos="3584575" algn="l"/>
              </a:tabLst>
              <a:defRPr/>
            </a:pPr>
            <a:r>
              <a:rPr lang="it-IT" altLang="zh-CN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t-IT" altLang="zh-CN" sz="2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mov ah,2</a:t>
            </a:r>
            <a:endParaRPr lang="zh-CN" altLang="it-IT" sz="24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150000"/>
              <a:tabLst>
                <a:tab pos="1438275" algn="l"/>
                <a:tab pos="3584575" algn="l"/>
              </a:tabLst>
              <a:defRPr/>
            </a:pPr>
            <a:r>
              <a:rPr lang="zh-CN" altLang="it-IT" sz="2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t-IT" altLang="zh-CN" sz="2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mov dl,al</a:t>
            </a:r>
            <a:endParaRPr lang="zh-CN" altLang="it-IT" sz="24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150000"/>
              <a:tabLst>
                <a:tab pos="1438275" algn="l"/>
                <a:tab pos="3584575" algn="l"/>
              </a:tabLst>
              <a:defRPr/>
            </a:pPr>
            <a:r>
              <a:rPr lang="zh-CN" altLang="it-IT" sz="2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t-IT" altLang="zh-CN" sz="24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int 21h</a:t>
            </a:r>
            <a:endParaRPr lang="zh-CN" altLang="it-IT" sz="24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150000"/>
              <a:tabLst>
                <a:tab pos="1438275" algn="l"/>
                <a:tab pos="3584575" algn="l"/>
              </a:tabLst>
              <a:defRPr/>
            </a:pPr>
            <a:r>
              <a:rPr lang="zh-CN" altLang="it-IT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t-IT" altLang="zh-CN" sz="2400" b="1" dirty="0">
                <a:latin typeface="Times New Roman" pitchFamily="18" charset="0"/>
                <a:cs typeface="Times New Roman" pitchFamily="18" charset="0"/>
              </a:rPr>
              <a:t>inc ebx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150000"/>
              <a:tabLst>
                <a:tab pos="1438275" algn="l"/>
                <a:tab pos="3584575" algn="l"/>
              </a:tabLst>
              <a:defRPr/>
            </a:pPr>
            <a:r>
              <a:rPr lang="it-IT" altLang="zh-CN" sz="2400" b="1" dirty="0">
                <a:latin typeface="Times New Roman" pitchFamily="18" charset="0"/>
                <a:cs typeface="Times New Roman" pitchFamily="18" charset="0"/>
              </a:rPr>
              <a:t>	jmp dispm1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4787900" y="1089027"/>
            <a:ext cx="3810000" cy="5724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accent1"/>
              </a:buClr>
              <a:buSzPct val="150000"/>
              <a:tabLst>
                <a:tab pos="1438275" algn="l"/>
                <a:tab pos="3584575" algn="l"/>
              </a:tabLst>
              <a:defRPr/>
            </a:pPr>
            <a:r>
              <a:rPr lang="it-IT" altLang="zh-CN" sz="2400" b="1" dirty="0">
                <a:latin typeface="Times New Roman" pitchFamily="18" charset="0"/>
                <a:cs typeface="Times New Roman" pitchFamily="18" charset="0"/>
              </a:rPr>
              <a:t>dispm2:	pop edx</a:t>
            </a:r>
            <a:endParaRPr lang="zh-CN" altLang="it-IT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150000"/>
              <a:tabLst>
                <a:tab pos="1438275" algn="l"/>
                <a:tab pos="3584575" algn="l"/>
              </a:tabLst>
              <a:defRPr/>
            </a:pPr>
            <a:r>
              <a:rPr lang="zh-CN" altLang="it-IT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t-IT" altLang="zh-CN" sz="2400" b="1" dirty="0">
                <a:latin typeface="Times New Roman" pitchFamily="18" charset="0"/>
                <a:cs typeface="Times New Roman" pitchFamily="18" charset="0"/>
              </a:rPr>
              <a:t>pop ebx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150000"/>
              <a:tabLst>
                <a:tab pos="1438275" algn="l"/>
                <a:tab pos="3584575" algn="l"/>
              </a:tabLst>
              <a:defRPr/>
            </a:pPr>
            <a:r>
              <a:rPr lang="it-IT" altLang="zh-CN" sz="2400" b="1" dirty="0">
                <a:latin typeface="Times New Roman" pitchFamily="18" charset="0"/>
                <a:cs typeface="Times New Roman" pitchFamily="18" charset="0"/>
              </a:rPr>
              <a:t>	pop eax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150000"/>
              <a:tabLst>
                <a:tab pos="1438275" algn="l"/>
                <a:tab pos="3584575" algn="l"/>
              </a:tabLst>
              <a:defRPr/>
            </a:pPr>
            <a:r>
              <a:rPr lang="it-IT" altLang="zh-CN" sz="2400" b="1" dirty="0">
                <a:latin typeface="Times New Roman" pitchFamily="18" charset="0"/>
                <a:cs typeface="Times New Roman" pitchFamily="18" charset="0"/>
              </a:rPr>
              <a:t>	ret</a:t>
            </a: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150000"/>
              <a:tabLst>
                <a:tab pos="1438275" algn="l"/>
                <a:tab pos="3584575" algn="l"/>
              </a:tabLst>
              <a:defRPr/>
            </a:pPr>
            <a:r>
              <a:rPr lang="it-IT" altLang="zh-CN" sz="2400" b="1" dirty="0">
                <a:latin typeface="Times New Roman" pitchFamily="18" charset="0"/>
                <a:cs typeface="Times New Roman" pitchFamily="18" charset="0"/>
              </a:rPr>
              <a:t>disp</a:t>
            </a:r>
            <a:r>
              <a:rPr lang="en-US" altLang="zh-CN" sz="2400" b="1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altLang="zh-CN" sz="2400" b="1" dirty="0">
                <a:latin typeface="Times New Roman" pitchFamily="18" charset="0"/>
                <a:cs typeface="Times New Roman" pitchFamily="18" charset="0"/>
              </a:rPr>
              <a:t>	endp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圆角矩形标注 2"/>
          <p:cNvSpPr>
            <a:spLocks noChangeArrowheads="1"/>
          </p:cNvSpPr>
          <p:nvPr/>
        </p:nvSpPr>
        <p:spPr bwMode="auto">
          <a:xfrm>
            <a:off x="5003801" y="4149727"/>
            <a:ext cx="2880567" cy="1008063"/>
          </a:xfrm>
          <a:prstGeom prst="wedgeRoundRectCallout">
            <a:avLst>
              <a:gd name="adj1" fmla="val -107554"/>
              <a:gd name="adj2" fmla="val 64510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zh-CN" altLang="en-US" sz="2400" b="1" dirty="0" smtClean="0">
                <a:solidFill>
                  <a:srgbClr val="000099"/>
                </a:solidFill>
              </a:rPr>
              <a:t>将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DL</a:t>
            </a:r>
            <a:r>
              <a:rPr lang="zh-CN" altLang="en-US" sz="2400" b="1" dirty="0">
                <a:solidFill>
                  <a:srgbClr val="000099"/>
                </a:solidFill>
              </a:rPr>
              <a:t>中的字符</a:t>
            </a:r>
            <a:r>
              <a:rPr lang="en-US" altLang="zh-CN" sz="2400" b="1" dirty="0">
                <a:solidFill>
                  <a:srgbClr val="000099"/>
                </a:solidFill>
              </a:rPr>
              <a:t>(ASCII</a:t>
            </a:r>
            <a:r>
              <a:rPr lang="zh-CN" altLang="en-US" sz="2400" b="1" dirty="0">
                <a:solidFill>
                  <a:srgbClr val="000099"/>
                </a:solidFill>
              </a:rPr>
              <a:t>码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)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输出显示</a:t>
            </a:r>
            <a:endParaRPr lang="zh-CN" altLang="en-US" sz="24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BIOS</a:t>
            </a:r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 smtClean="0"/>
              <a:t>编程的层次：</a:t>
            </a:r>
            <a:endParaRPr lang="en-US" altLang="zh-CN" dirty="0" smtClean="0"/>
          </a:p>
          <a:p>
            <a:pPr marL="857250" lvl="1" indent="-457200">
              <a:spcBef>
                <a:spcPts val="600"/>
              </a:spcBef>
            </a:pPr>
            <a:r>
              <a:rPr lang="zh-CN" altLang="en-US" dirty="0"/>
              <a:t>在</a:t>
            </a:r>
            <a:r>
              <a:rPr lang="en-US" altLang="zh-CN" dirty="0"/>
              <a:t>BIOS</a:t>
            </a:r>
            <a:r>
              <a:rPr lang="zh-CN" altLang="en-US" dirty="0"/>
              <a:t>（基本输入输出系统）层</a:t>
            </a:r>
            <a:endParaRPr lang="en-US" altLang="zh-CN" dirty="0"/>
          </a:p>
          <a:p>
            <a:pPr marL="857250" lvl="1" indent="-457200">
              <a:spcBef>
                <a:spcPts val="600"/>
              </a:spcBef>
            </a:pPr>
            <a:r>
              <a:rPr lang="zh-CN" altLang="en-US" dirty="0" smtClean="0"/>
              <a:t>在操作系统（</a:t>
            </a:r>
            <a:r>
              <a:rPr lang="en-US" altLang="zh-CN" dirty="0" smtClean="0"/>
              <a:t>DOS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）层之下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使用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位实地址模式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编程方法：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en-US" altLang="zh-CN" dirty="0"/>
              <a:t>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BIOS</a:t>
            </a:r>
            <a:r>
              <a:rPr lang="zh-CN" altLang="en-US" dirty="0" smtClean="0"/>
              <a:t>功能调用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en-US" altLang="zh-CN" b="1" dirty="0" smtClean="0">
                <a:solidFill>
                  <a:srgbClr val="000099"/>
                </a:solidFill>
              </a:rPr>
              <a:t>INT 16H </a:t>
            </a:r>
            <a:r>
              <a:rPr lang="zh-CN" altLang="en-US" b="1" dirty="0" smtClean="0">
                <a:solidFill>
                  <a:srgbClr val="000099"/>
                </a:solidFill>
              </a:rPr>
              <a:t>键盘</a:t>
            </a:r>
            <a:endParaRPr lang="en-US" altLang="zh-CN" b="1" dirty="0" smtClean="0">
              <a:solidFill>
                <a:srgbClr val="000099"/>
              </a:solidFill>
            </a:endParaRPr>
          </a:p>
          <a:p>
            <a:pPr lvl="2">
              <a:spcBef>
                <a:spcPts val="600"/>
              </a:spcBef>
            </a:pPr>
            <a:r>
              <a:rPr lang="en-US" altLang="zh-CN" dirty="0" smtClean="0"/>
              <a:t>INT 10H </a:t>
            </a:r>
            <a:r>
              <a:rPr lang="zh-CN" altLang="en-US" dirty="0" smtClean="0"/>
              <a:t>视频显示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en-US" altLang="zh-CN" dirty="0" smtClean="0"/>
              <a:t>INT 33H </a:t>
            </a:r>
            <a:r>
              <a:rPr lang="zh-CN" altLang="en-US" dirty="0" smtClean="0"/>
              <a:t>鼠标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/>
              <a:t>内存中的</a:t>
            </a:r>
            <a:r>
              <a:rPr lang="en-US" altLang="zh-CN" dirty="0"/>
              <a:t>BIOS</a:t>
            </a:r>
            <a:r>
              <a:rPr lang="zh-CN" altLang="en-US" dirty="0"/>
              <a:t>数据区</a:t>
            </a:r>
          </a:p>
        </p:txBody>
      </p:sp>
    </p:spTree>
    <p:extLst>
      <p:ext uri="{BB962C8B-B14F-4D97-AF65-F5344CB8AC3E}">
        <p14:creationId xmlns:p14="http://schemas.microsoft.com/office/powerpoint/2010/main" val="145442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2</a:t>
            </a:r>
            <a:r>
              <a:rPr lang="en-US" altLang="zh-CN" dirty="0" smtClean="0"/>
              <a:t>.1 </a:t>
            </a:r>
            <a:r>
              <a:rPr lang="en-US" altLang="zh-CN" dirty="0" smtClean="0"/>
              <a:t>INT </a:t>
            </a:r>
            <a:r>
              <a:rPr lang="en-US" altLang="zh-CN" dirty="0" smtClean="0"/>
              <a:t>16h </a:t>
            </a:r>
            <a:r>
              <a:rPr lang="zh-CN" altLang="en-US" dirty="0" smtClean="0"/>
              <a:t>键盘</a:t>
            </a:r>
            <a:r>
              <a:rPr lang="en-US" altLang="zh-CN" dirty="0"/>
              <a:t>BIOS</a:t>
            </a:r>
            <a:r>
              <a:rPr lang="zh-CN" altLang="en-US" dirty="0" smtClean="0"/>
              <a:t>中断</a:t>
            </a:r>
            <a:endParaRPr lang="zh-CN" altLang="en-US" dirty="0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179512" y="1267081"/>
            <a:ext cx="8785225" cy="3889375"/>
            <a:chOff x="251520" y="3068960"/>
            <a:chExt cx="8784976" cy="3888432"/>
          </a:xfrm>
        </p:grpSpPr>
        <p:sp>
          <p:nvSpPr>
            <p:cNvPr id="40" name="矩形 39"/>
            <p:cNvSpPr/>
            <p:nvPr/>
          </p:nvSpPr>
          <p:spPr bwMode="auto">
            <a:xfrm>
              <a:off x="251520" y="3168949"/>
              <a:ext cx="8784976" cy="378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65542" name="组合 21"/>
            <p:cNvGrpSpPr>
              <a:grpSpLocks/>
            </p:cNvGrpSpPr>
            <p:nvPr/>
          </p:nvGrpSpPr>
          <p:grpSpPr bwMode="auto">
            <a:xfrm>
              <a:off x="301243" y="3068960"/>
              <a:ext cx="8590795" cy="3748766"/>
              <a:chOff x="301243" y="1584301"/>
              <a:chExt cx="8590795" cy="391056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802741" y="1835128"/>
                <a:ext cx="2768246" cy="449375"/>
              </a:xfrm>
              <a:prstGeom prst="rect">
                <a:avLst/>
              </a:prstGeom>
              <a:solidFill>
                <a:srgbClr val="FF99FF"/>
              </a:solidFill>
              <a:ln w="28575">
                <a:solidFill>
                  <a:srgbClr val="7030A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tIns="0" bIns="0">
                <a:sp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rgbClr val="002060"/>
                    </a:solidFill>
                    <a:latin typeface="+mn-ea"/>
                    <a:ea typeface="+mn-ea"/>
                  </a:defRPr>
                </a:lvl1pPr>
              </a:lstStyle>
              <a:p>
                <a:r>
                  <a:rPr lang="zh-CN" altLang="en-US" sz="2800" dirty="0"/>
                  <a:t>键盘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794913" y="3069387"/>
                <a:ext cx="3097125" cy="481783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>
                    <a:solidFill>
                      <a:srgbClr val="002060"/>
                    </a:solidFill>
                  </a:rPr>
                  <a:t>INT 9h</a:t>
                </a:r>
                <a:r>
                  <a:rPr lang="zh-CN" altLang="en-US" sz="2400">
                    <a:solidFill>
                      <a:srgbClr val="002060"/>
                    </a:solidFill>
                  </a:rPr>
                  <a:t>中断处理例程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802741" y="3069387"/>
                <a:ext cx="2768246" cy="449375"/>
              </a:xfrm>
              <a:prstGeom prst="rect">
                <a:avLst/>
              </a:prstGeom>
              <a:solidFill>
                <a:srgbClr val="FF99FF"/>
              </a:solidFill>
              <a:ln w="28575">
                <a:solidFill>
                  <a:srgbClr val="7030A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tIns="0" bIns="0">
                <a:spAutoFit/>
              </a:bodyPr>
              <a:lstStyle>
                <a:defPPr>
                  <a:defRPr lang="zh-CN"/>
                </a:defPPr>
                <a:lvl1pPr algn="ctr">
                  <a:defRPr sz="2800">
                    <a:solidFill>
                      <a:srgbClr val="002060"/>
                    </a:solidFill>
                    <a:latin typeface="+mn-ea"/>
                    <a:ea typeface="+mn-ea"/>
                  </a:defRPr>
                </a:lvl1pPr>
              </a:lstStyle>
              <a:p>
                <a:r>
                  <a:rPr lang="zh-CN" altLang="en-US" dirty="0"/>
                  <a:t>键盘输入缓冲区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03946" y="5013078"/>
                <a:ext cx="3095537" cy="481783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>
                    <a:solidFill>
                      <a:srgbClr val="002060"/>
                    </a:solidFill>
                  </a:rPr>
                  <a:t>INT 16h</a:t>
                </a:r>
                <a:r>
                  <a:rPr lang="zh-CN" altLang="en-US" sz="2400">
                    <a:solidFill>
                      <a:srgbClr val="002060"/>
                    </a:solidFill>
                  </a:rPr>
                  <a:t>中断处理例程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004360" y="5013078"/>
                <a:ext cx="3095537" cy="481783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rgbClr val="0066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>
                    <a:solidFill>
                      <a:srgbClr val="002060"/>
                    </a:solidFill>
                  </a:rPr>
                  <a:t>INT 21h</a:t>
                </a:r>
                <a:r>
                  <a:rPr lang="zh-CN" altLang="en-US" sz="2400">
                    <a:solidFill>
                      <a:srgbClr val="002060"/>
                    </a:solidFill>
                  </a:rPr>
                  <a:t>中断处理例程</a:t>
                </a:r>
              </a:p>
            </p:txBody>
          </p:sp>
          <p:cxnSp>
            <p:nvCxnSpPr>
              <p:cNvPr id="29" name="直接箭头连接符 28"/>
              <p:cNvCxnSpPr/>
              <p:nvPr/>
            </p:nvCxnSpPr>
            <p:spPr bwMode="auto">
              <a:xfrm flipV="1">
                <a:off x="4570986" y="2076020"/>
                <a:ext cx="1800172" cy="9105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/>
            </p:spPr>
          </p:cxnSp>
          <p:cxnSp>
            <p:nvCxnSpPr>
              <p:cNvPr id="30" name="直接箭头连接符 29"/>
              <p:cNvCxnSpPr/>
              <p:nvPr/>
            </p:nvCxnSpPr>
            <p:spPr bwMode="auto">
              <a:xfrm>
                <a:off x="7523652" y="2276348"/>
                <a:ext cx="0" cy="763239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/>
            </p:spPr>
          </p:cxnSp>
          <p:cxnSp>
            <p:nvCxnSpPr>
              <p:cNvPr id="31" name="直接箭头连接符 30"/>
              <p:cNvCxnSpPr>
                <a:stCxn id="25" idx="1"/>
              </p:cNvCxnSpPr>
              <p:nvPr/>
            </p:nvCxnSpPr>
            <p:spPr bwMode="auto">
              <a:xfrm flipH="1" flipV="1">
                <a:off x="4570986" y="3299517"/>
                <a:ext cx="1223927" cy="993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/>
            </p:spPr>
          </p:cxnSp>
          <p:cxnSp>
            <p:nvCxnSpPr>
              <p:cNvPr id="32" name="直接箭头连接符 31"/>
              <p:cNvCxnSpPr>
                <a:stCxn id="26" idx="2"/>
              </p:cNvCxnSpPr>
              <p:nvPr/>
            </p:nvCxnSpPr>
            <p:spPr bwMode="auto">
              <a:xfrm flipH="1">
                <a:off x="2123131" y="3518762"/>
                <a:ext cx="1063732" cy="149431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/>
            </p:spPr>
          </p:cxnSp>
          <p:cxnSp>
            <p:nvCxnSpPr>
              <p:cNvPr id="33" name="直接箭头连接符 32"/>
              <p:cNvCxnSpPr>
                <a:stCxn id="26" idx="2"/>
                <a:endCxn id="28" idx="0"/>
              </p:cNvCxnSpPr>
              <p:nvPr/>
            </p:nvCxnSpPr>
            <p:spPr bwMode="auto">
              <a:xfrm>
                <a:off x="3186863" y="3518762"/>
                <a:ext cx="3365266" cy="149431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/>
            </p:spPr>
          </p:cxnSp>
          <p:sp>
            <p:nvSpPr>
              <p:cNvPr id="65554" name="TextBox 33"/>
              <p:cNvSpPr txBox="1">
                <a:spLocks noChangeArrowheads="1"/>
              </p:cNvSpPr>
              <p:nvPr/>
            </p:nvSpPr>
            <p:spPr bwMode="auto">
              <a:xfrm>
                <a:off x="301243" y="1693944"/>
                <a:ext cx="2077562" cy="866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dirty="0" err="1">
                    <a:solidFill>
                      <a:srgbClr val="002060"/>
                    </a:solidFill>
                  </a:rPr>
                  <a:t>sc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=</a:t>
                </a:r>
                <a:r>
                  <a:rPr lang="zh-CN" altLang="en-US" sz="2400" dirty="0">
                    <a:solidFill>
                      <a:srgbClr val="002060"/>
                    </a:solidFill>
                  </a:rPr>
                  <a:t>扫描码</a:t>
                </a:r>
                <a:endParaRPr lang="en-US" altLang="zh-CN" sz="2400" dirty="0">
                  <a:solidFill>
                    <a:srgbClr val="002060"/>
                  </a:solidFill>
                </a:endParaRPr>
              </a:p>
              <a:p>
                <a:pPr eaLnBrk="1" hangingPunct="1"/>
                <a:r>
                  <a:rPr lang="en-US" altLang="zh-CN" sz="2400" dirty="0" smtClean="0">
                    <a:solidFill>
                      <a:srgbClr val="002060"/>
                    </a:solidFill>
                  </a:rPr>
                  <a:t>ac=SCII</a:t>
                </a:r>
                <a:r>
                  <a:rPr lang="zh-CN" altLang="en-US" sz="2400" dirty="0">
                    <a:solidFill>
                      <a:srgbClr val="002060"/>
                    </a:solidFill>
                  </a:rPr>
                  <a:t>码</a:t>
                </a:r>
              </a:p>
            </p:txBody>
          </p:sp>
          <p:sp>
            <p:nvSpPr>
              <p:cNvPr id="65555" name="TextBox 34"/>
              <p:cNvSpPr txBox="1">
                <a:spLocks noChangeArrowheads="1"/>
              </p:cNvSpPr>
              <p:nvPr/>
            </p:nvSpPr>
            <p:spPr bwMode="auto">
              <a:xfrm>
                <a:off x="4788024" y="1584301"/>
                <a:ext cx="576064" cy="545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eaLnBrk="1" hangingPunct="1">
                  <a:defRPr sz="2800" b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altLang="zh-CN" dirty="0" err="1"/>
                  <a:t>sc</a:t>
                </a:r>
                <a:endParaRPr lang="zh-CN" altLang="en-US" dirty="0"/>
              </a:p>
            </p:txBody>
          </p:sp>
          <p:sp>
            <p:nvSpPr>
              <p:cNvPr id="65556" name="TextBox 35"/>
              <p:cNvSpPr txBox="1">
                <a:spLocks noChangeArrowheads="1"/>
              </p:cNvSpPr>
              <p:nvPr/>
            </p:nvSpPr>
            <p:spPr bwMode="auto">
              <a:xfrm>
                <a:off x="6815536" y="2427274"/>
                <a:ext cx="576064" cy="48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002060"/>
                    </a:solidFill>
                  </a:rPr>
                  <a:t>sc</a:t>
                </a:r>
                <a:endParaRPr lang="zh-CN" altLang="en-US"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65557" name="TextBox 36"/>
              <p:cNvSpPr txBox="1">
                <a:spLocks noChangeArrowheads="1"/>
              </p:cNvSpPr>
              <p:nvPr/>
            </p:nvSpPr>
            <p:spPr bwMode="auto">
              <a:xfrm>
                <a:off x="4788024" y="2808510"/>
                <a:ext cx="1152128" cy="545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sc,ac</a:t>
                </a:r>
                <a:endParaRPr lang="zh-CN" altLang="en-US" sz="28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58" name="TextBox 37"/>
              <p:cNvSpPr txBox="1">
                <a:spLocks noChangeArrowheads="1"/>
              </p:cNvSpPr>
              <p:nvPr/>
            </p:nvSpPr>
            <p:spPr bwMode="auto">
              <a:xfrm>
                <a:off x="1226677" y="4041067"/>
                <a:ext cx="1152128" cy="545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eaLnBrk="1" hangingPunct="1">
                  <a:defRPr sz="2800" b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altLang="zh-CN" dirty="0" err="1"/>
                  <a:t>sc,ac</a:t>
                </a:r>
                <a:endParaRPr lang="zh-CN" altLang="en-US" dirty="0"/>
              </a:p>
            </p:txBody>
          </p:sp>
          <p:sp>
            <p:nvSpPr>
              <p:cNvPr id="65559" name="TextBox 38"/>
              <p:cNvSpPr txBox="1">
                <a:spLocks noChangeArrowheads="1"/>
              </p:cNvSpPr>
              <p:nvPr/>
            </p:nvSpPr>
            <p:spPr bwMode="auto">
              <a:xfrm>
                <a:off x="4895007" y="3810235"/>
                <a:ext cx="1152128" cy="545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eaLnBrk="1" hangingPunct="1">
                  <a:defRPr sz="2800" b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en-US" altLang="zh-CN" dirty="0"/>
                  <a:t>ac</a:t>
                </a:r>
                <a:endParaRPr lang="zh-CN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444184" y="1844233"/>
                <a:ext cx="1799999" cy="449375"/>
              </a:xfrm>
              <a:prstGeom prst="rect">
                <a:avLst/>
              </a:prstGeom>
              <a:solidFill>
                <a:srgbClr val="FF99FF"/>
              </a:solidFill>
              <a:ln w="28575">
                <a:solidFill>
                  <a:srgbClr val="7030A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tIns="0" bIns="0">
                <a:spAutoFit/>
              </a:bodyPr>
              <a:lstStyle>
                <a:defPPr>
                  <a:defRPr lang="zh-CN"/>
                </a:defPPr>
                <a:lvl1pPr algn="ctr">
                  <a:defRPr sz="2800">
                    <a:solidFill>
                      <a:srgbClr val="002060"/>
                    </a:solidFill>
                    <a:latin typeface="+mn-ea"/>
                    <a:ea typeface="+mn-ea"/>
                  </a:defRPr>
                </a:lvl1pPr>
              </a:lstStyle>
              <a:p>
                <a:r>
                  <a:rPr lang="zh-CN" altLang="en-US" dirty="0"/>
                  <a:t>输入端口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INT </a:t>
            </a:r>
            <a:r>
              <a:rPr lang="en-US" altLang="zh-CN" dirty="0"/>
              <a:t>16h </a:t>
            </a:r>
            <a:r>
              <a:rPr lang="zh-CN" altLang="en-US" dirty="0"/>
              <a:t>键盘</a:t>
            </a:r>
            <a:r>
              <a:rPr lang="en-US" altLang="zh-CN" dirty="0"/>
              <a:t>BIOS</a:t>
            </a:r>
            <a:r>
              <a:rPr lang="zh-CN" altLang="en-US" dirty="0"/>
              <a:t>中断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 16H  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C00FF"/>
                </a:solidFill>
              </a:rPr>
              <a:t>10H</a:t>
            </a:r>
            <a:r>
              <a:rPr lang="zh-CN" altLang="en-US" dirty="0"/>
              <a:t>号功能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000099"/>
                </a:solidFill>
              </a:rPr>
              <a:t>描        </a:t>
            </a:r>
            <a:r>
              <a:rPr lang="zh-CN" altLang="en-US">
                <a:solidFill>
                  <a:srgbClr val="000099"/>
                </a:solidFill>
              </a:rPr>
              <a:t>述</a:t>
            </a:r>
            <a:r>
              <a:rPr lang="zh-CN" altLang="en-US" smtClean="0">
                <a:solidFill>
                  <a:srgbClr val="000099"/>
                </a:solidFill>
              </a:rPr>
              <a:t>：</a:t>
            </a:r>
            <a:r>
              <a:rPr lang="zh-CN" altLang="en-US" smtClean="0"/>
              <a:t>等待</a:t>
            </a:r>
            <a:r>
              <a:rPr lang="zh-CN" altLang="en-US" dirty="0"/>
              <a:t>键盘按键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000099"/>
                </a:solidFill>
              </a:rPr>
              <a:t>接收参数：</a:t>
            </a:r>
            <a:r>
              <a:rPr lang="en-US" altLang="zh-CN" dirty="0" smtClean="0"/>
              <a:t>AH=10H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000099"/>
                </a:solidFill>
              </a:rPr>
              <a:t>返  回  值</a:t>
            </a:r>
            <a:r>
              <a:rPr lang="zh-CN" altLang="en-US" dirty="0" smtClean="0">
                <a:solidFill>
                  <a:srgbClr val="000099"/>
                </a:solidFill>
              </a:rPr>
              <a:t>：</a:t>
            </a:r>
            <a:r>
              <a:rPr lang="en-US" altLang="zh-CN" dirty="0" smtClean="0"/>
              <a:t>AH</a:t>
            </a:r>
            <a:r>
              <a:rPr lang="en-US" altLang="zh-CN" dirty="0"/>
              <a:t>=</a:t>
            </a:r>
            <a:r>
              <a:rPr lang="zh-CN" altLang="en-US" dirty="0"/>
              <a:t>扫描码、</a:t>
            </a:r>
            <a:r>
              <a:rPr lang="en-US" altLang="zh-CN" dirty="0"/>
              <a:t>AL=ASCII</a:t>
            </a:r>
            <a:r>
              <a:rPr lang="zh-CN" altLang="en-US" dirty="0"/>
              <a:t>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zh-CN" altLang="en-US" smtClean="0">
                <a:solidFill>
                  <a:srgbClr val="C00000"/>
                </a:solidFill>
              </a:rPr>
              <a:t>注</a:t>
            </a:r>
            <a:r>
              <a:rPr lang="en-US" altLang="zh-CN" smtClean="0">
                <a:solidFill>
                  <a:srgbClr val="C00000"/>
                </a:solidFill>
              </a:rPr>
              <a:t>-----</a:t>
            </a:r>
            <a:r>
              <a:rPr lang="zh-CN" altLang="en-US" dirty="0">
                <a:solidFill>
                  <a:srgbClr val="C00000"/>
                </a:solidFill>
              </a:rPr>
              <a:t>意</a:t>
            </a:r>
            <a:r>
              <a:rPr lang="zh-CN" altLang="en-US" dirty="0" smtClean="0">
                <a:solidFill>
                  <a:srgbClr val="C00000"/>
                </a:solidFill>
              </a:rPr>
              <a:t>：若键盘缓冲区无按键，则等待</a:t>
            </a:r>
            <a:r>
              <a:rPr lang="zh-CN" altLang="en-US" smtClean="0">
                <a:solidFill>
                  <a:srgbClr val="C00000"/>
                </a:solidFill>
              </a:rPr>
              <a:t>按键。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0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INT </a:t>
            </a:r>
            <a:r>
              <a:rPr lang="en-US" altLang="zh-CN" dirty="0"/>
              <a:t>16h </a:t>
            </a:r>
            <a:r>
              <a:rPr lang="en-US" altLang="zh-CN" dirty="0">
                <a:solidFill>
                  <a:srgbClr val="0000FF"/>
                </a:solidFill>
              </a:rPr>
              <a:t>BIOS</a:t>
            </a:r>
            <a:r>
              <a:rPr lang="zh-CN" altLang="en-US" dirty="0">
                <a:solidFill>
                  <a:srgbClr val="0000FF"/>
                </a:solidFill>
              </a:rPr>
              <a:t>键盘中断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 16H  </a:t>
            </a:r>
            <a:r>
              <a:rPr lang="zh-CN" altLang="en-US" dirty="0" smtClean="0"/>
              <a:t>的</a:t>
            </a:r>
            <a:r>
              <a:rPr lang="en-US" altLang="zh-CN" dirty="0" smtClean="0">
                <a:solidFill>
                  <a:srgbClr val="CC00FF"/>
                </a:solidFill>
              </a:rPr>
              <a:t>11H</a:t>
            </a:r>
            <a:r>
              <a:rPr lang="zh-CN" altLang="en-US" dirty="0" smtClean="0"/>
              <a:t>号功能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描        述：</a:t>
            </a:r>
            <a:r>
              <a:rPr lang="zh-CN" altLang="en-US" dirty="0" smtClean="0"/>
              <a:t>检查键盘缓冲区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接收参数：</a:t>
            </a:r>
            <a:r>
              <a:rPr lang="en-US" altLang="zh-CN" dirty="0" smtClean="0"/>
              <a:t>AH=11H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返  回  值： 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 lvl="1"/>
            <a:r>
              <a:rPr lang="zh-CN" altLang="en-US" b="1" dirty="0" smtClean="0"/>
              <a:t>如果有按键在等待（按下中），则：</a:t>
            </a:r>
            <a:endParaRPr lang="en-US" altLang="zh-CN" b="1" dirty="0" smtClean="0"/>
          </a:p>
          <a:p>
            <a:pPr marL="0" indent="0" algn="ctr">
              <a:buNone/>
            </a:pPr>
            <a:r>
              <a:rPr lang="en-US" altLang="zh-CN" sz="2800" b="1" dirty="0" smtClean="0"/>
              <a:t>ZF=0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AH=</a:t>
            </a:r>
            <a:r>
              <a:rPr lang="zh-CN" altLang="en-US" sz="2800" b="1" dirty="0" smtClean="0"/>
              <a:t>扫描码、</a:t>
            </a:r>
            <a:r>
              <a:rPr lang="en-US" altLang="zh-CN" sz="2800" b="1" dirty="0" smtClean="0"/>
              <a:t>AL=ASCII</a:t>
            </a:r>
            <a:r>
              <a:rPr lang="zh-CN" altLang="en-US" sz="2800" b="1" dirty="0" smtClean="0"/>
              <a:t>码</a:t>
            </a:r>
            <a:endParaRPr lang="en-US" altLang="zh-CN" sz="2800" b="1" dirty="0" smtClean="0"/>
          </a:p>
          <a:p>
            <a:pPr lvl="1"/>
            <a:r>
              <a:rPr lang="zh-CN" altLang="en-US" b="1" dirty="0" smtClean="0"/>
              <a:t>否则：</a:t>
            </a:r>
            <a:r>
              <a:rPr lang="en-US" altLang="zh-CN" b="1" dirty="0" smtClean="0"/>
              <a:t>ZF=1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注</a:t>
            </a:r>
            <a:r>
              <a:rPr lang="en-US" altLang="zh-CN" dirty="0" smtClean="0">
                <a:solidFill>
                  <a:srgbClr val="C00000"/>
                </a:solidFill>
              </a:rPr>
              <a:t>------</a:t>
            </a:r>
            <a:r>
              <a:rPr lang="zh-CN" altLang="en-US" dirty="0" smtClean="0">
                <a:solidFill>
                  <a:srgbClr val="C00000"/>
                </a:solidFill>
              </a:rPr>
              <a:t>意：不从键盘缓冲区中删除字符。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8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13.5 INT 16h</a:t>
            </a:r>
            <a:r>
              <a:rPr lang="zh-CN" altLang="en-US" smtClean="0"/>
              <a:t>键盘中断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代码：</a:t>
            </a:r>
            <a:r>
              <a:rPr lang="en-US" altLang="zh-CN" smtClean="0"/>
              <a:t>ClearKbd.asm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mtClean="0"/>
              <a:t>  检测指定的按键，忽视其余按键（清除）</a:t>
            </a:r>
          </a:p>
          <a:p>
            <a:pPr>
              <a:defRPr/>
            </a:pP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1520" y="119909"/>
            <a:ext cx="8704263" cy="6597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006600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Testing </a:t>
            </a:r>
            <a:r>
              <a:rPr lang="en-US" altLang="zh-CN" sz="24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ClearKeyboard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(ClearKbd.asm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Irvine16.inc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ClearKeyboard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PROTO,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scanCode:BYTE</a:t>
            </a:r>
            <a:endParaRPr lang="en-US" altLang="zh-CN" sz="2400" b="1" dirty="0" smtClean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ESC_key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			; scan code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.code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PROC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L1:	; Display a dot, to show program's progress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ah,2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dl,'.'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21h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eax,300		; delay for 300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altLang="zh-CN" sz="2400" b="1" dirty="0" smtClean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call	Delay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INVOKE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ClearKeyboard,ESC_key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check for Esc key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jnz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L1	; continue loop if ZF=0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quit:	call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Clrscr</a:t>
            </a:r>
            <a:endParaRPr lang="en-US" altLang="zh-CN" sz="2400" b="1" dirty="0" smtClean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exit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ENDP</a:t>
            </a:r>
            <a:endParaRPr lang="zh-CN" altLang="en-US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188915"/>
            <a:ext cx="9036050" cy="6669087"/>
          </a:xfr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solidFill>
                  <a:srgbClr val="006600"/>
                </a:solidFill>
              </a:rPr>
              <a:t>ClearKeyboard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 PROC, </a:t>
            </a:r>
            <a:r>
              <a:rPr lang="en-US" altLang="zh-CN" sz="2400" b="1" dirty="0" err="1" smtClean="0">
                <a:solidFill>
                  <a:srgbClr val="006600"/>
                </a:solidFill>
              </a:rPr>
              <a:t>scanCode:BYTE</a:t>
            </a:r>
            <a:endParaRPr lang="en-US" altLang="zh-CN" sz="2400" b="1" dirty="0" smtClean="0">
              <a:solidFill>
                <a:srgbClr val="0066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</a:rPr>
              <a:t>	push	ax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</a:rPr>
              <a:t>L1: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</a:rPr>
              <a:t>	</a:t>
            </a:r>
            <a:r>
              <a:rPr lang="en-US" altLang="zh-CN" sz="2400" b="1" dirty="0" err="1">
                <a:solidFill>
                  <a:srgbClr val="C00000"/>
                </a:solidFill>
              </a:rPr>
              <a:t>mov</a:t>
            </a:r>
            <a:r>
              <a:rPr lang="en-US" altLang="zh-CN" sz="2400" b="1" dirty="0">
                <a:solidFill>
                  <a:srgbClr val="C00000"/>
                </a:solidFill>
              </a:rPr>
              <a:t>	ah,11h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	; check keyboard buffer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</a:rPr>
              <a:t>	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	16h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	; any key pressed?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</a:rPr>
              <a:t>	</a:t>
            </a:r>
            <a:r>
              <a:rPr lang="en-US" altLang="zh-CN" sz="2400" b="1" dirty="0" err="1" smtClean="0">
                <a:solidFill>
                  <a:srgbClr val="006600"/>
                </a:solidFill>
              </a:rPr>
              <a:t>jz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	</a:t>
            </a:r>
            <a:r>
              <a:rPr lang="en-US" altLang="zh-CN" sz="2400" b="1" dirty="0" err="1" smtClean="0">
                <a:solidFill>
                  <a:srgbClr val="006600"/>
                </a:solidFill>
              </a:rPr>
              <a:t>noKey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	; no: exit now (ZF=0)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</a:rPr>
              <a:t>	</a:t>
            </a:r>
            <a:r>
              <a:rPr lang="en-US" altLang="zh-CN" sz="2400" b="1" dirty="0" err="1">
                <a:solidFill>
                  <a:srgbClr val="C00000"/>
                </a:solidFill>
              </a:rPr>
              <a:t>mov</a:t>
            </a:r>
            <a:r>
              <a:rPr lang="en-US" altLang="zh-CN" sz="2400" b="1" dirty="0">
                <a:solidFill>
                  <a:srgbClr val="C00000"/>
                </a:solidFill>
              </a:rPr>
              <a:t>	ah,10h</a:t>
            </a:r>
            <a:r>
              <a:rPr lang="en-US" altLang="zh-CN" sz="2400" b="1" dirty="0">
                <a:solidFill>
                  <a:srgbClr val="006600"/>
                </a:solidFill>
              </a:rPr>
              <a:t>	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; yes: read and remove from buffer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</a:rPr>
              <a:t>	</a:t>
            </a:r>
            <a:r>
              <a:rPr lang="en-US" altLang="zh-CN" sz="2400" b="1" dirty="0" err="1">
                <a:solidFill>
                  <a:srgbClr val="C00000"/>
                </a:solidFill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</a:rPr>
              <a:t>	16h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</a:rPr>
              <a:t>	</a:t>
            </a:r>
            <a:r>
              <a:rPr lang="en-US" altLang="zh-CN" sz="2400" b="1" dirty="0" err="1" smtClean="0">
                <a:solidFill>
                  <a:srgbClr val="006600"/>
                </a:solidFill>
              </a:rPr>
              <a:t>cmp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	</a:t>
            </a:r>
            <a:r>
              <a:rPr lang="en-US" altLang="zh-CN" sz="2400" b="1" dirty="0" err="1" smtClean="0">
                <a:solidFill>
                  <a:srgbClr val="006600"/>
                </a:solidFill>
              </a:rPr>
              <a:t>ah,scanCode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	; was it the exit key?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</a:rPr>
              <a:t>	je	quit		; yes: exit now (ZF=1)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</a:rPr>
              <a:t>	</a:t>
            </a:r>
            <a:r>
              <a:rPr lang="en-US" altLang="zh-CN" sz="2400" b="1" dirty="0" err="1" smtClean="0">
                <a:solidFill>
                  <a:srgbClr val="006600"/>
                </a:solidFill>
              </a:rPr>
              <a:t>jmp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	L1	 	; no: check buffer again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solidFill>
                  <a:srgbClr val="006600"/>
                </a:solidFill>
              </a:rPr>
              <a:t>noKey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:				; no key pressed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</a:rPr>
              <a:t>	or	al,1		; clear zero flag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</a:rPr>
              <a:t>quit: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</a:rPr>
              <a:t>	pop	ax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</a:rPr>
              <a:t>	ret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solidFill>
                  <a:srgbClr val="006600"/>
                </a:solidFill>
              </a:rPr>
              <a:t>ClearKeyboard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 ENDP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altLang="zh-CN" sz="2400" b="1" dirty="0" smtClean="0">
              <a:solidFill>
                <a:srgbClr val="0066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6600"/>
                </a:solidFill>
              </a:rPr>
              <a:t>END main</a:t>
            </a:r>
            <a:endParaRPr lang="zh-CN" altLang="en-US" sz="24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1.1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DOS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 smtClean="0"/>
              <a:t>DOS</a:t>
            </a:r>
          </a:p>
          <a:p>
            <a:pPr lvl="1">
              <a:spcBef>
                <a:spcPct val="0"/>
              </a:spcBef>
            </a:pPr>
            <a:r>
              <a:rPr lang="zh-CN" altLang="en-US" dirty="0" smtClean="0"/>
              <a:t>首个实地址模式操作系统（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位）</a:t>
            </a:r>
            <a:endParaRPr lang="en-US" altLang="zh-CN" dirty="0" smtClean="0"/>
          </a:p>
          <a:p>
            <a:pPr lvl="1">
              <a:spcBef>
                <a:spcPct val="0"/>
              </a:spcBef>
            </a:pPr>
            <a:r>
              <a:rPr lang="zh-CN" altLang="en-US" dirty="0" smtClean="0"/>
              <a:t>单用户单任务操作系统</a:t>
            </a:r>
          </a:p>
          <a:p>
            <a:pPr lvl="1">
              <a:spcBef>
                <a:spcPct val="0"/>
              </a:spcBef>
            </a:pPr>
            <a:r>
              <a:rPr lang="zh-CN" altLang="en-US" dirty="0" smtClean="0"/>
              <a:t>设计运行于</a:t>
            </a:r>
            <a:r>
              <a:rPr lang="en-US" altLang="zh-CN" b="1" dirty="0" smtClean="0">
                <a:solidFill>
                  <a:srgbClr val="000099"/>
                </a:solidFill>
              </a:rPr>
              <a:t>8086</a:t>
            </a:r>
            <a:r>
              <a:rPr lang="zh-CN" altLang="en-US" b="1" dirty="0" smtClean="0">
                <a:solidFill>
                  <a:srgbClr val="000099"/>
                </a:solidFill>
              </a:rPr>
              <a:t>和</a:t>
            </a:r>
            <a:r>
              <a:rPr lang="en-US" altLang="zh-CN" b="1" dirty="0" smtClean="0">
                <a:solidFill>
                  <a:srgbClr val="000099"/>
                </a:solidFill>
              </a:rPr>
              <a:t>8088</a:t>
            </a:r>
            <a:r>
              <a:rPr lang="zh-CN" altLang="en-US" dirty="0" smtClean="0"/>
              <a:t>处理器</a:t>
            </a:r>
          </a:p>
          <a:p>
            <a:pPr lvl="1">
              <a:spcBef>
                <a:spcPct val="0"/>
              </a:spcBef>
            </a:pPr>
            <a:r>
              <a:rPr lang="zh-CN" altLang="en-US" dirty="0" smtClean="0"/>
              <a:t>也可运行于</a:t>
            </a:r>
            <a:r>
              <a:rPr lang="en-US" altLang="zh-CN" dirty="0" smtClean="0"/>
              <a:t>IA-32</a:t>
            </a:r>
            <a:r>
              <a:rPr lang="zh-CN" altLang="en-US" dirty="0" smtClean="0"/>
              <a:t>处理器的实地址工作方式</a:t>
            </a:r>
          </a:p>
          <a:p>
            <a:pPr>
              <a:spcBef>
                <a:spcPct val="0"/>
              </a:spcBef>
            </a:pPr>
            <a:r>
              <a:rPr lang="zh-CN" altLang="en-US" dirty="0" smtClean="0"/>
              <a:t>实地址模式通常称为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位模式</a:t>
            </a:r>
            <a:endParaRPr lang="en-US" altLang="zh-CN" dirty="0" smtClean="0"/>
          </a:p>
          <a:p>
            <a:pPr>
              <a:spcBef>
                <a:spcPct val="0"/>
              </a:spcBef>
            </a:pPr>
            <a:r>
              <a:rPr lang="zh-CN" altLang="en-US" dirty="0" smtClean="0"/>
              <a:t>实地址模式程序的特点</a:t>
            </a:r>
          </a:p>
          <a:p>
            <a:pPr lvl="1">
              <a:spcBef>
                <a:spcPct val="0"/>
              </a:spcBef>
            </a:pPr>
            <a:r>
              <a:rPr lang="zh-CN" altLang="en-US" dirty="0" smtClean="0"/>
              <a:t>只能寻址</a:t>
            </a:r>
            <a:r>
              <a:rPr lang="en-US" altLang="zh-CN" dirty="0" smtClean="0"/>
              <a:t>1MB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pPr lvl="1">
              <a:spcBef>
                <a:spcPct val="0"/>
              </a:spcBef>
            </a:pPr>
            <a:r>
              <a:rPr lang="zh-CN" altLang="en-US" dirty="0" smtClean="0"/>
              <a:t>一次任务中只能运行一个程序（单任务）</a:t>
            </a:r>
            <a:endParaRPr lang="en-US" altLang="zh-CN" dirty="0" smtClean="0"/>
          </a:p>
          <a:p>
            <a:pPr lvl="1">
              <a:spcBef>
                <a:spcPct val="0"/>
              </a:spcBef>
            </a:pPr>
            <a:r>
              <a:rPr lang="zh-CN" altLang="en-US" dirty="0" smtClean="0"/>
              <a:t>内存没有边界保护机制</a:t>
            </a:r>
          </a:p>
          <a:p>
            <a:pPr lvl="1">
              <a:spcBef>
                <a:spcPct val="0"/>
              </a:spcBef>
            </a:pPr>
            <a:r>
              <a:rPr lang="zh-CN" altLang="en-US" dirty="0" smtClean="0"/>
              <a:t>程序可以访问任意资源</a:t>
            </a:r>
            <a:endParaRPr lang="en-US" altLang="zh-CN" dirty="0" smtClean="0"/>
          </a:p>
          <a:p>
            <a:pPr lvl="1">
              <a:spcBef>
                <a:spcPct val="0"/>
              </a:spcBef>
            </a:pPr>
            <a:r>
              <a:rPr lang="zh-CN" altLang="en-US" dirty="0" smtClean="0">
                <a:solidFill>
                  <a:srgbClr val="000099"/>
                </a:solidFill>
              </a:rPr>
              <a:t>偏移量是</a:t>
            </a:r>
            <a:r>
              <a:rPr lang="en-US" altLang="zh-CN" dirty="0" smtClean="0">
                <a:solidFill>
                  <a:srgbClr val="000099"/>
                </a:solidFill>
              </a:rPr>
              <a:t>16</a:t>
            </a:r>
            <a:r>
              <a:rPr lang="zh-CN" altLang="en-US" dirty="0" smtClean="0">
                <a:solidFill>
                  <a:srgbClr val="000099"/>
                </a:solidFill>
              </a:rPr>
              <a:t>位</a:t>
            </a:r>
            <a:r>
              <a:rPr lang="zh-CN" altLang="en-US" dirty="0" smtClean="0"/>
              <a:t>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1.1.1  </a:t>
            </a:r>
            <a:r>
              <a:rPr lang="en-US" altLang="zh-CN" dirty="0" smtClean="0"/>
              <a:t>DOS</a:t>
            </a:r>
            <a:r>
              <a:rPr lang="zh-CN" altLang="en-US" dirty="0" smtClean="0"/>
              <a:t>的内存组织</a:t>
            </a:r>
            <a:endParaRPr lang="zh-CN" altLang="en-US" dirty="0"/>
          </a:p>
        </p:txBody>
      </p: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827583" y="1124744"/>
            <a:ext cx="7686676" cy="5743639"/>
            <a:chOff x="1204971" y="122349"/>
            <a:chExt cx="7687509" cy="6592251"/>
          </a:xfrm>
        </p:grpSpPr>
        <p:sp>
          <p:nvSpPr>
            <p:cNvPr id="29" name="右大括号 7"/>
            <p:cNvSpPr>
              <a:spLocks/>
            </p:cNvSpPr>
            <p:nvPr/>
          </p:nvSpPr>
          <p:spPr bwMode="auto">
            <a:xfrm>
              <a:off x="6984704" y="2684407"/>
              <a:ext cx="432048" cy="3830420"/>
            </a:xfrm>
            <a:prstGeom prst="rightBrace">
              <a:avLst>
                <a:gd name="adj1" fmla="val 0"/>
                <a:gd name="adj2" fmla="val 50347"/>
              </a:avLst>
            </a:prstGeom>
            <a:solidFill>
              <a:srgbClr val="FFFFFF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右大括号 8"/>
            <p:cNvSpPr>
              <a:spLocks/>
            </p:cNvSpPr>
            <p:nvPr/>
          </p:nvSpPr>
          <p:spPr bwMode="auto">
            <a:xfrm>
              <a:off x="6975949" y="1379402"/>
              <a:ext cx="458233" cy="1243299"/>
            </a:xfrm>
            <a:prstGeom prst="rightBrace">
              <a:avLst>
                <a:gd name="adj1" fmla="val 0"/>
                <a:gd name="adj2" fmla="val 48667"/>
              </a:avLst>
            </a:prstGeom>
            <a:solidFill>
              <a:srgbClr val="FFFFFF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Box 9"/>
            <p:cNvSpPr txBox="1">
              <a:spLocks noChangeArrowheads="1"/>
            </p:cNvSpPr>
            <p:nvPr/>
          </p:nvSpPr>
          <p:spPr bwMode="auto">
            <a:xfrm>
              <a:off x="7213303" y="4089407"/>
              <a:ext cx="1679177" cy="52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/>
                <a:t>640KB</a:t>
              </a:r>
              <a:r>
                <a:rPr lang="en-US" altLang="zh-CN" sz="2400"/>
                <a:t> </a:t>
              </a:r>
              <a:r>
                <a:rPr lang="en-US" altLang="zh-CN" sz="2000"/>
                <a:t>RAM</a:t>
              </a:r>
              <a:endParaRPr lang="zh-CN" altLang="en-US" sz="2000"/>
            </a:p>
          </p:txBody>
        </p:sp>
        <p:sp>
          <p:nvSpPr>
            <p:cNvPr id="36" name="TextBox 10"/>
            <p:cNvSpPr txBox="1">
              <a:spLocks noChangeArrowheads="1"/>
            </p:cNvSpPr>
            <p:nvPr/>
          </p:nvSpPr>
          <p:spPr bwMode="auto">
            <a:xfrm>
              <a:off x="7209838" y="1527349"/>
              <a:ext cx="1548172" cy="459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VRAM</a:t>
              </a:r>
              <a:endParaRPr lang="zh-CN" altLang="en-US" sz="2000" dirty="0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204971" y="122349"/>
              <a:ext cx="1742094" cy="6592251"/>
              <a:chOff x="2843806" y="279813"/>
              <a:chExt cx="4053690" cy="6592251"/>
            </a:xfrm>
            <a:solidFill>
              <a:schemeClr val="bg1"/>
            </a:solidFill>
          </p:grpSpPr>
          <p:sp>
            <p:nvSpPr>
              <p:cNvPr id="63" name="TextBox 62"/>
              <p:cNvSpPr txBox="1"/>
              <p:nvPr/>
            </p:nvSpPr>
            <p:spPr>
              <a:xfrm>
                <a:off x="3849253" y="279813"/>
                <a:ext cx="3048243" cy="530478"/>
              </a:xfrm>
              <a:prstGeom prst="rect">
                <a:avLst/>
              </a:prstGeom>
              <a:noFill/>
              <a:ln w="28575">
                <a:solidFill>
                  <a:srgbClr val="FFFFFF"/>
                </a:solidFill>
              </a:ln>
            </p:spPr>
            <p:txBody>
              <a:bodyPr tIns="0" anchor="ctr" anchorCtr="0"/>
              <a:lstStyle>
                <a:defPPr>
                  <a:defRPr lang="zh-CN"/>
                </a:defPPr>
                <a:lvl1pPr algn="ctr">
                  <a:defRPr sz="2400">
                    <a:solidFill>
                      <a:schemeClr val="dk1"/>
                    </a:solidFill>
                    <a:latin typeface="+mn-lt"/>
                    <a:ea typeface="+mn-ea"/>
                  </a:defRPr>
                </a:lvl1pPr>
              </a:lstStyle>
              <a:p>
                <a:pPr algn="r">
                  <a:defRPr/>
                </a:pPr>
                <a:r>
                  <a:rPr lang="en-US" altLang="zh-CN" dirty="0" smtClean="0"/>
                  <a:t>FFFFF</a:t>
                </a:r>
                <a:endParaRPr lang="zh-CN" altLang="en-US" dirty="0" smtClean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849253" y="775695"/>
                <a:ext cx="3027003" cy="530478"/>
              </a:xfrm>
              <a:prstGeom prst="rect">
                <a:avLst/>
              </a:prstGeom>
              <a:grpFill/>
              <a:ln w="28575">
                <a:solidFill>
                  <a:srgbClr val="FFFFFF"/>
                </a:solidFill>
              </a:ln>
            </p:spPr>
            <p:txBody>
              <a:bodyPr tIns="0" anchor="ctr" anchorCtr="0"/>
              <a:lstStyle>
                <a:defPPr>
                  <a:defRPr lang="zh-CN"/>
                </a:defPPr>
                <a:lvl1pPr algn="r">
                  <a:defRPr sz="2400">
                    <a:solidFill>
                      <a:schemeClr val="dk1"/>
                    </a:solidFill>
                    <a:latin typeface="+mn-lt"/>
                    <a:ea typeface="+mn-ea"/>
                  </a:defRPr>
                </a:lvl1pPr>
              </a:lstStyle>
              <a:p>
                <a:r>
                  <a:rPr lang="en-US" altLang="zh-CN" dirty="0"/>
                  <a:t>F0000</a:t>
                </a:r>
                <a:endParaRPr lang="zh-CN" alt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843808" y="1271578"/>
                <a:ext cx="4032448" cy="639445"/>
              </a:xfrm>
              <a:prstGeom prst="rect">
                <a:avLst/>
              </a:prstGeom>
              <a:grpFill/>
              <a:ln w="28575">
                <a:solidFill>
                  <a:srgbClr val="FFFFFF"/>
                </a:solidFill>
              </a:ln>
            </p:spPr>
            <p:txBody>
              <a:bodyPr tIns="0" anchor="ctr" anchorCtr="0"/>
              <a:lstStyle>
                <a:defPPr>
                  <a:defRPr lang="zh-CN"/>
                </a:defPPr>
                <a:lvl1pPr algn="r">
                  <a:defRPr sz="2400">
                    <a:solidFill>
                      <a:schemeClr val="dk1"/>
                    </a:solidFill>
                    <a:latin typeface="+mn-lt"/>
                    <a:ea typeface="+mn-ea"/>
                  </a:defRPr>
                </a:lvl1pPr>
              </a:lstStyle>
              <a:p>
                <a:r>
                  <a:rPr lang="en-US" altLang="zh-CN" dirty="0"/>
                  <a:t>C0000</a:t>
                </a:r>
                <a:endParaRPr lang="zh-CN" alt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843808" y="1850107"/>
                <a:ext cx="4032448" cy="530478"/>
              </a:xfrm>
              <a:prstGeom prst="rect">
                <a:avLst/>
              </a:prstGeom>
              <a:grpFill/>
              <a:ln w="28575">
                <a:solidFill>
                  <a:srgbClr val="FFFFFF"/>
                </a:solidFill>
              </a:ln>
            </p:spPr>
            <p:txBody>
              <a:bodyPr tIns="0" anchor="ctr" anchorCtr="0"/>
              <a:lstStyle>
                <a:defPPr>
                  <a:defRPr lang="zh-CN"/>
                </a:defPPr>
                <a:lvl1pPr algn="r">
                  <a:defRPr sz="2400">
                    <a:solidFill>
                      <a:schemeClr val="dk1"/>
                    </a:solidFill>
                    <a:latin typeface="+mn-lt"/>
                    <a:ea typeface="+mn-ea"/>
                  </a:defRPr>
                </a:lvl1pPr>
              </a:lstStyle>
              <a:p>
                <a:r>
                  <a:rPr lang="en-US" altLang="zh-CN" dirty="0"/>
                  <a:t>B8000</a:t>
                </a:r>
                <a:endParaRPr lang="zh-CN" alt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843806" y="2511283"/>
                <a:ext cx="4032448" cy="576064"/>
              </a:xfrm>
              <a:prstGeom prst="rect">
                <a:avLst/>
              </a:prstGeom>
              <a:grpFill/>
              <a:ln w="28575">
                <a:solidFill>
                  <a:srgbClr val="FFFFFF"/>
                </a:solidFill>
              </a:ln>
            </p:spPr>
            <p:txBody>
              <a:bodyPr tIns="0" anchor="ctr" anchorCtr="0"/>
              <a:lstStyle>
                <a:defPPr>
                  <a:defRPr lang="zh-CN"/>
                </a:defPPr>
                <a:lvl1pPr algn="r">
                  <a:defRPr sz="2400">
                    <a:solidFill>
                      <a:schemeClr val="dk1"/>
                    </a:solidFill>
                    <a:latin typeface="+mn-lt"/>
                    <a:ea typeface="+mn-ea"/>
                  </a:defRPr>
                </a:lvl1pPr>
              </a:lstStyle>
              <a:p>
                <a:r>
                  <a:rPr lang="en-US" altLang="zh-CN" dirty="0"/>
                  <a:t>A0000</a:t>
                </a:r>
                <a:endParaRPr lang="zh-CN" alt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49253" y="5865217"/>
                <a:ext cx="3036191" cy="530478"/>
              </a:xfrm>
              <a:prstGeom prst="rect">
                <a:avLst/>
              </a:prstGeom>
              <a:grpFill/>
              <a:ln w="28575">
                <a:solidFill>
                  <a:srgbClr val="FFFFFF"/>
                </a:solidFill>
              </a:ln>
            </p:spPr>
            <p:txBody>
              <a:bodyPr bIns="0" anchor="b"/>
              <a:lstStyle>
                <a:defPPr>
                  <a:defRPr lang="zh-CN"/>
                </a:defPPr>
                <a:lvl1pPr algn="r">
                  <a:defRPr sz="2400">
                    <a:solidFill>
                      <a:schemeClr val="dk1"/>
                    </a:solidFill>
                    <a:latin typeface="+mn-lt"/>
                    <a:ea typeface="+mn-ea"/>
                  </a:defRPr>
                </a:lvl1pPr>
              </a:lstStyle>
              <a:p>
                <a:r>
                  <a:rPr lang="en-US" altLang="zh-CN" dirty="0"/>
                  <a:t>00400</a:t>
                </a:r>
                <a:endParaRPr lang="zh-CN" alt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849253" y="6395695"/>
                <a:ext cx="3027003" cy="476369"/>
              </a:xfrm>
              <a:prstGeom prst="rect">
                <a:avLst/>
              </a:prstGeom>
              <a:grpFill/>
              <a:ln w="28575">
                <a:solidFill>
                  <a:srgbClr val="FFFFFF"/>
                </a:solidFill>
              </a:ln>
            </p:spPr>
            <p:txBody>
              <a:bodyPr bIns="0" anchor="b"/>
              <a:lstStyle>
                <a:defPPr>
                  <a:defRPr lang="zh-CN"/>
                </a:defPPr>
                <a:lvl1pPr algn="ctr">
                  <a:defRPr sz="2400">
                    <a:solidFill>
                      <a:schemeClr val="dk1"/>
                    </a:solidFill>
                    <a:latin typeface="+mn-lt"/>
                    <a:ea typeface="+mn-ea"/>
                  </a:defRPr>
                </a:lvl1pPr>
              </a:lstStyle>
              <a:p>
                <a:pPr algn="r">
                  <a:defRPr/>
                </a:pPr>
                <a:r>
                  <a:rPr lang="en-US" altLang="zh-CN" dirty="0" smtClean="0"/>
                  <a:t>00000</a:t>
                </a:r>
                <a:endParaRPr lang="zh-CN" altLang="en-US" dirty="0"/>
              </a:p>
            </p:txBody>
          </p:sp>
        </p:grpSp>
        <p:grpSp>
          <p:nvGrpSpPr>
            <p:cNvPr id="41" name="组合 40"/>
            <p:cNvGrpSpPr>
              <a:grpSpLocks/>
            </p:cNvGrpSpPr>
            <p:nvPr/>
          </p:nvGrpSpPr>
          <p:grpSpPr bwMode="auto">
            <a:xfrm>
              <a:off x="2941885" y="287643"/>
              <a:ext cx="3926313" cy="6264256"/>
              <a:chOff x="2844071" y="287644"/>
              <a:chExt cx="4032818" cy="6264256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844071" y="287644"/>
                <a:ext cx="4032818" cy="53022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defPPr>
                  <a:defRPr lang="zh-CN"/>
                </a:defPPr>
                <a:lvl1pPr algn="ctr">
                  <a:defRPr sz="2400">
                    <a:solidFill>
                      <a:schemeClr val="dk1"/>
                    </a:solidFill>
                    <a:latin typeface="+mn-lt"/>
                    <a:ea typeface="+mn-ea"/>
                  </a:defRPr>
                </a:lvl1pPr>
              </a:lstStyle>
              <a:p>
                <a:pPr algn="l">
                  <a:defRPr/>
                </a:pPr>
                <a:r>
                  <a:rPr lang="en-US" altLang="zh-CN" smtClean="0"/>
                  <a:t>ROM BIOS</a:t>
                </a:r>
                <a:endParaRPr lang="zh-CN" alt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844071" y="790880"/>
                <a:ext cx="4032818" cy="58419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defPPr>
                  <a:defRPr lang="zh-CN"/>
                </a:defPPr>
                <a:lvl1pPr algn="ctr">
                  <a:defRPr sz="2400">
                    <a:solidFill>
                      <a:schemeClr val="dk1"/>
                    </a:solidFill>
                    <a:latin typeface="+mn-lt"/>
                    <a:ea typeface="+mn-ea"/>
                  </a:defRPr>
                </a:lvl1pPr>
              </a:lstStyle>
              <a:p>
                <a:pPr algn="l">
                  <a:defRPr/>
                </a:pPr>
                <a:r>
                  <a:rPr lang="zh-CN" altLang="en-US" dirty="0" smtClean="0"/>
                  <a:t>保留区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844071" y="1356029"/>
                <a:ext cx="4032818" cy="53022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defPPr>
                  <a:defRPr lang="zh-CN"/>
                </a:defPPr>
                <a:lvl1pPr algn="ctr">
                  <a:defRPr sz="2400">
                    <a:solidFill>
                      <a:schemeClr val="dk1"/>
                    </a:solidFill>
                    <a:latin typeface="+mn-lt"/>
                    <a:ea typeface="+mn-ea"/>
                  </a:defRPr>
                </a:lvl1pPr>
              </a:lstStyle>
              <a:p>
                <a:pPr algn="l">
                  <a:defRPr/>
                </a:pPr>
                <a:r>
                  <a:rPr lang="zh-CN" altLang="en-US" smtClean="0"/>
                  <a:t>文本和图形视频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844071" y="1886252"/>
                <a:ext cx="4032818" cy="77787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defPPr>
                  <a:defRPr lang="zh-CN"/>
                </a:defPPr>
                <a:lvl1pPr algn="ctr">
                  <a:defRPr sz="2400">
                    <a:solidFill>
                      <a:schemeClr val="dk1"/>
                    </a:solidFill>
                    <a:latin typeface="+mn-lt"/>
                    <a:ea typeface="+mn-ea"/>
                  </a:defRPr>
                </a:lvl1pPr>
              </a:lstStyle>
              <a:p>
                <a:pPr algn="l">
                  <a:defRPr/>
                </a:pPr>
                <a:r>
                  <a:rPr lang="zh-CN" altLang="en-US" smtClean="0"/>
                  <a:t>图形视频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844071" y="3889672"/>
                <a:ext cx="4032818" cy="5302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defPPr>
                  <a:defRPr lang="zh-CN"/>
                </a:defPPr>
                <a:lvl1pPr algn="ctr">
                  <a:defRPr sz="2400">
                    <a:solidFill>
                      <a:schemeClr val="dk1"/>
                    </a:solidFill>
                    <a:latin typeface="+mn-lt"/>
                    <a:ea typeface="+mn-ea"/>
                  </a:defRPr>
                </a:lvl1pPr>
              </a:lstStyle>
              <a:p>
                <a:pPr algn="l">
                  <a:defRPr/>
                </a:pPr>
                <a:r>
                  <a:rPr lang="zh-CN" altLang="en-US" smtClean="0"/>
                  <a:t>命令行处理器的驻留部分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844071" y="4419895"/>
                <a:ext cx="4032818" cy="53022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defPPr>
                  <a:defRPr lang="zh-CN"/>
                </a:defPPr>
                <a:lvl1pPr algn="ctr">
                  <a:defRPr sz="2400">
                    <a:solidFill>
                      <a:schemeClr val="dk1"/>
                    </a:solidFill>
                    <a:latin typeface="+mn-lt"/>
                    <a:ea typeface="+mn-ea"/>
                  </a:defRPr>
                </a:lvl1pPr>
              </a:lstStyle>
              <a:p>
                <a:pPr algn="l">
                  <a:defRPr/>
                </a:pPr>
                <a:r>
                  <a:rPr lang="en-US" altLang="zh-CN" smtClean="0"/>
                  <a:t>DOS</a:t>
                </a:r>
                <a:r>
                  <a:rPr lang="zh-CN" altLang="en-US" smtClean="0"/>
                  <a:t>内核、设备驱动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844071" y="2664126"/>
                <a:ext cx="4032818" cy="122554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defPPr>
                  <a:defRPr lang="zh-CN"/>
                </a:defPPr>
                <a:lvl1pPr algn="ctr">
                  <a:defRPr sz="2400">
                    <a:solidFill>
                      <a:schemeClr val="dk1"/>
                    </a:solidFill>
                    <a:latin typeface="+mn-lt"/>
                    <a:ea typeface="+mn-ea"/>
                  </a:defRPr>
                </a:lvl1pPr>
              </a:lstStyle>
              <a:p>
                <a:pPr>
                  <a:defRPr/>
                </a:pPr>
                <a:r>
                  <a:rPr lang="zh-CN" altLang="en-US" dirty="0" smtClean="0"/>
                  <a:t>命令行处理器的暂留部分</a:t>
                </a:r>
                <a:endParaRPr lang="en-US" altLang="zh-CN" dirty="0" smtClean="0"/>
              </a:p>
              <a:p>
                <a:pPr>
                  <a:defRPr/>
                </a:pPr>
                <a:r>
                  <a:rPr lang="zh-CN" altLang="en-US" sz="2800" b="1" dirty="0" smtClean="0">
                    <a:solidFill>
                      <a:srgbClr val="0000FF"/>
                    </a:solidFill>
                  </a:rPr>
                  <a:t>驻留程序区</a:t>
                </a:r>
                <a:endParaRPr lang="en-US" altLang="zh-CN" sz="2800" b="1" dirty="0" smtClean="0">
                  <a:solidFill>
                    <a:srgbClr val="0000FF"/>
                  </a:solidFill>
                </a:endParaRPr>
              </a:p>
              <a:p>
                <a:pPr>
                  <a:defRPr/>
                </a:pPr>
                <a:r>
                  <a:rPr lang="zh-CN" altLang="en-US" b="1" dirty="0" smtClean="0">
                    <a:solidFill>
                      <a:srgbClr val="0000FF"/>
                    </a:solidFill>
                  </a:rPr>
                  <a:t>（应用程序可用）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844071" y="4961230"/>
                <a:ext cx="4032818" cy="5302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defPPr>
                  <a:defRPr lang="zh-CN"/>
                </a:defPPr>
                <a:lvl1pPr algn="ctr">
                  <a:defRPr sz="2400">
                    <a:solidFill>
                      <a:schemeClr val="dk1"/>
                    </a:solidFill>
                    <a:latin typeface="+mn-lt"/>
                    <a:ea typeface="+mn-ea"/>
                  </a:defRPr>
                </a:lvl1pPr>
              </a:lstStyle>
              <a:p>
                <a:pPr algn="l">
                  <a:defRPr/>
                </a:pPr>
                <a:r>
                  <a:rPr lang="zh-CN" altLang="en-US" smtClean="0"/>
                  <a:t>软件</a:t>
                </a:r>
                <a:r>
                  <a:rPr lang="en-US" altLang="zh-CN" smtClean="0"/>
                  <a:t>BIOS</a:t>
                </a:r>
                <a:endParaRPr lang="zh-CN" altLang="en-US" smtClean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844071" y="5491453"/>
                <a:ext cx="4032818" cy="53022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defPPr>
                  <a:defRPr lang="zh-CN"/>
                </a:defPPr>
                <a:lvl1pPr algn="ctr">
                  <a:defRPr sz="2400">
                    <a:solidFill>
                      <a:schemeClr val="dk1"/>
                    </a:solidFill>
                    <a:latin typeface="+mn-lt"/>
                    <a:ea typeface="+mn-ea"/>
                  </a:defRPr>
                </a:lvl1pPr>
              </a:lstStyle>
              <a:p>
                <a:pPr algn="l">
                  <a:defRPr/>
                </a:pPr>
                <a:r>
                  <a:rPr lang="en-US" altLang="zh-CN" smtClean="0"/>
                  <a:t>BIOS</a:t>
                </a:r>
                <a:r>
                  <a:rPr lang="zh-CN" altLang="en-US" smtClean="0"/>
                  <a:t>和</a:t>
                </a:r>
                <a:r>
                  <a:rPr lang="en-US" altLang="zh-CN" smtClean="0"/>
                  <a:t>DOS</a:t>
                </a:r>
                <a:r>
                  <a:rPr lang="zh-CN" altLang="en-US" smtClean="0"/>
                  <a:t>数据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844071" y="6021677"/>
                <a:ext cx="4032818" cy="5302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anchor="ctr"/>
              <a:lstStyle>
                <a:defPPr>
                  <a:defRPr lang="zh-CN"/>
                </a:defPPr>
                <a:lvl1pPr algn="ctr">
                  <a:defRPr sz="2400">
                    <a:solidFill>
                      <a:schemeClr val="dk1"/>
                    </a:solidFill>
                    <a:latin typeface="+mn-lt"/>
                    <a:ea typeface="+mn-ea"/>
                  </a:defRPr>
                </a:lvl1pPr>
              </a:lstStyle>
              <a:p>
                <a:pPr algn="l">
                  <a:defRPr/>
                </a:pPr>
                <a:r>
                  <a:rPr lang="zh-CN" altLang="en-US" smtClean="0"/>
                  <a:t>中断向量表</a:t>
                </a: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 rotWithShape="0">
                    <a:srgbClr val="C0C0C0"/>
                  </a:outerShdw>
                </a:effectLst>
              </a:rPr>
              <a:t>1.1.1  </a:t>
            </a:r>
            <a:r>
              <a:rPr lang="en-US" altLang="zh-CN" dirty="0" smtClean="0">
                <a:effectLst>
                  <a:outerShdw blurRad="38100" dist="38100" dir="2700000" algn="tl" rotWithShape="0">
                    <a:srgbClr val="C0C0C0"/>
                  </a:outerShdw>
                </a:effectLst>
              </a:rPr>
              <a:t>32</a:t>
            </a:r>
            <a:r>
              <a:rPr lang="zh-CN" altLang="en-US" dirty="0" smtClean="0">
                <a:effectLst>
                  <a:outerShdw blurRad="38100" dist="38100" dir="2700000" algn="tl" rotWithShape="0">
                    <a:srgbClr val="C0C0C0"/>
                  </a:outerShdw>
                </a:effectLst>
              </a:rPr>
              <a:t>位机</a:t>
            </a:r>
            <a:r>
              <a:rPr lang="zh-CN" altLang="zh-CN" dirty="0" smtClean="0">
                <a:effectLst>
                  <a:outerShdw blurRad="38100" dist="38100" dir="2700000" algn="tl" rotWithShape="0">
                    <a:srgbClr val="C0C0C0"/>
                  </a:outerShdw>
                </a:effectLst>
              </a:rPr>
              <a:t>的内存组织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024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08050"/>
            <a:ext cx="8064500" cy="591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1.1.2 </a:t>
            </a:r>
            <a:r>
              <a:rPr lang="zh-CN" altLang="en-US" dirty="0" smtClean="0"/>
              <a:t>实</a:t>
            </a:r>
            <a:r>
              <a:rPr lang="zh-CN" altLang="en-US" dirty="0"/>
              <a:t>地址存储模型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主存空间</a:t>
            </a:r>
            <a:r>
              <a:rPr lang="en-US" altLang="zh-CN" dirty="0" smtClean="0"/>
              <a:t>1MB(</a:t>
            </a:r>
            <a:r>
              <a:rPr lang="zh-CN" altLang="en-US" dirty="0" smtClean="0"/>
              <a:t>＝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20</a:t>
            </a:r>
            <a:r>
              <a:rPr lang="en-US" altLang="zh-CN" dirty="0" smtClean="0"/>
              <a:t> B)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00000H~FFFFFH</a:t>
            </a:r>
          </a:p>
          <a:p>
            <a:r>
              <a:rPr lang="zh-CN" altLang="en-US" dirty="0" smtClean="0"/>
              <a:t>程序设计时分段管理，但有两个限制：</a:t>
            </a:r>
          </a:p>
          <a:p>
            <a:pPr lvl="1"/>
            <a:r>
              <a:rPr lang="zh-CN" altLang="en-US" dirty="0" smtClean="0"/>
              <a:t>每个段最大为</a:t>
            </a:r>
            <a:r>
              <a:rPr lang="en-US" altLang="zh-CN" dirty="0" smtClean="0"/>
              <a:t>64KB</a:t>
            </a:r>
          </a:p>
          <a:p>
            <a:pPr lvl="1"/>
            <a:r>
              <a:rPr lang="zh-CN" altLang="en-US" dirty="0" smtClean="0"/>
              <a:t>段只能开始于低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位地址全为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的物理地址处</a:t>
            </a:r>
          </a:p>
          <a:p>
            <a:r>
              <a:rPr lang="zh-CN" altLang="en-US" dirty="0" smtClean="0"/>
              <a:t>逻辑地址＝段地址</a:t>
            </a:r>
            <a:r>
              <a:rPr lang="en-US" altLang="zh-CN" b="1" dirty="0"/>
              <a:t>:</a:t>
            </a:r>
            <a:r>
              <a:rPr lang="zh-CN" altLang="en-US" dirty="0" smtClean="0"/>
              <a:t>偏移地址</a:t>
            </a:r>
          </a:p>
          <a:p>
            <a:pPr lvl="1"/>
            <a:r>
              <a:rPr lang="en-US" altLang="zh-CN" dirty="0" smtClean="0"/>
              <a:t>16</a:t>
            </a:r>
            <a:r>
              <a:rPr lang="zh-CN" altLang="en-US" dirty="0" smtClean="0"/>
              <a:t>位段寄存器保存</a:t>
            </a:r>
            <a:r>
              <a:rPr lang="en-US" altLang="zh-CN" dirty="0" smtClean="0"/>
              <a:t>20</a:t>
            </a:r>
            <a:r>
              <a:rPr lang="zh-CN" altLang="en-US" dirty="0" smtClean="0"/>
              <a:t>位段起始地址的高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</a:p>
          <a:p>
            <a:pPr lvl="1"/>
            <a:r>
              <a:rPr lang="zh-CN" altLang="en-US" dirty="0" smtClean="0"/>
              <a:t>偏移地址也用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位数据表示</a:t>
            </a:r>
          </a:p>
          <a:p>
            <a:r>
              <a:rPr lang="zh-CN" altLang="en-US" dirty="0" smtClean="0"/>
              <a:t>物理地址＝</a:t>
            </a:r>
            <a:r>
              <a:rPr lang="zh-CN" altLang="en-US" dirty="0" smtClean="0">
                <a:solidFill>
                  <a:schemeClr val="tx2"/>
                </a:solidFill>
              </a:rPr>
              <a:t>段地址</a:t>
            </a:r>
            <a:r>
              <a:rPr lang="en-US" altLang="zh-CN" dirty="0" smtClean="0">
                <a:solidFill>
                  <a:schemeClr val="tx2"/>
                </a:solidFill>
              </a:rPr>
              <a:t>×16</a:t>
            </a:r>
            <a:r>
              <a:rPr lang="zh-CN" altLang="en-US" dirty="0" smtClean="0"/>
              <a:t>＋偏移地址</a:t>
            </a:r>
          </a:p>
        </p:txBody>
      </p:sp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2987675" y="5672979"/>
            <a:ext cx="5273676" cy="1063625"/>
            <a:chOff x="1973" y="3237"/>
            <a:chExt cx="3322" cy="670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1973" y="3577"/>
              <a:ext cx="3322" cy="33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tx2"/>
                  </a:solidFill>
                </a:rPr>
                <a:t>左移二进制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4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位（十六进制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1</a:t>
              </a:r>
              <a:r>
                <a:rPr lang="zh-CN" altLang="en-US" sz="2800" b="1" dirty="0">
                  <a:solidFill>
                    <a:schemeClr val="tx2"/>
                  </a:solidFill>
                </a:rPr>
                <a:t>位）</a:t>
              </a: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 flipV="1">
              <a:off x="2625" y="3237"/>
              <a:ext cx="437" cy="31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1.1.2 </a:t>
            </a:r>
            <a:r>
              <a:rPr lang="zh-CN" altLang="en-US" dirty="0"/>
              <a:t>实地址存储模型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8086 </a:t>
            </a:r>
            <a:r>
              <a:rPr lang="zh-CN" altLang="en-US" dirty="0" smtClean="0"/>
              <a:t>物理地址的计算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396750" y="2031677"/>
            <a:ext cx="5978942" cy="3630017"/>
            <a:chOff x="912974" y="1623377"/>
            <a:chExt cx="5978942" cy="3630017"/>
          </a:xfrm>
        </p:grpSpPr>
        <p:sp>
          <p:nvSpPr>
            <p:cNvPr id="5" name="TextBox 4"/>
            <p:cNvSpPr txBox="1"/>
            <p:nvPr/>
          </p:nvSpPr>
          <p:spPr>
            <a:xfrm>
              <a:off x="3049365" y="3135545"/>
              <a:ext cx="3816424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               12</a:t>
              </a:r>
              <a:r>
                <a:rPr lang="zh-CN" altLang="en-US" sz="2400" dirty="0" smtClean="0"/>
                <a:t>位            </a:t>
              </a:r>
              <a:r>
                <a:rPr lang="en-US" altLang="zh-CN" sz="2400" dirty="0" smtClean="0"/>
                <a:t>4</a:t>
              </a:r>
              <a:r>
                <a:rPr lang="zh-CN" altLang="en-US" sz="2400" dirty="0"/>
                <a:t>位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65799" y="1983417"/>
              <a:ext cx="3816424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               16</a:t>
              </a:r>
              <a:r>
                <a:rPr lang="zh-CN" altLang="en-US" sz="2400" dirty="0" smtClean="0"/>
                <a:t>位段地址</a:t>
              </a:r>
              <a:endParaRPr lang="zh-CN" alt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57090" y="4791729"/>
              <a:ext cx="4934826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                     20</a:t>
              </a:r>
              <a:r>
                <a:rPr lang="zh-CN" altLang="en-US" sz="2400" dirty="0" smtClean="0"/>
                <a:t>位物理地址</a:t>
              </a:r>
              <a:endParaRPr lang="zh-CN" altLang="en-US" sz="2400" dirty="0"/>
            </a:p>
          </p:txBody>
        </p:sp>
        <p:sp>
          <p:nvSpPr>
            <p:cNvPr id="12" name="下箭头 11"/>
            <p:cNvSpPr/>
            <p:nvPr/>
          </p:nvSpPr>
          <p:spPr bwMode="auto">
            <a:xfrm>
              <a:off x="6243844" y="3711609"/>
              <a:ext cx="288032" cy="1008112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3" name="下箭头 12"/>
            <p:cNvSpPr/>
            <p:nvPr/>
          </p:nvSpPr>
          <p:spPr bwMode="auto">
            <a:xfrm>
              <a:off x="3865302" y="3724442"/>
              <a:ext cx="288032" cy="1008112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" name="加号 13"/>
            <p:cNvSpPr/>
            <p:nvPr/>
          </p:nvSpPr>
          <p:spPr bwMode="auto">
            <a:xfrm>
              <a:off x="3758585" y="2491832"/>
              <a:ext cx="612068" cy="567343"/>
            </a:xfrm>
            <a:prstGeom prst="mathPlus">
              <a:avLst>
                <a:gd name="adj1" fmla="val 17845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2974" y="3135545"/>
              <a:ext cx="2088232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16</a:t>
              </a:r>
              <a:r>
                <a:rPr lang="zh-CN" altLang="en-US" sz="2400" dirty="0" smtClean="0"/>
                <a:t>位偏移地址</a:t>
              </a:r>
              <a:endParaRPr lang="zh-CN" altLang="en-US" sz="2400" dirty="0"/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5773514" y="1623377"/>
              <a:ext cx="8709" cy="3630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6853634" y="1623377"/>
              <a:ext cx="38282" cy="3630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7613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/>
              <a:t>实地址存储模型的逻辑地址和物理地址</a:t>
            </a:r>
          </a:p>
        </p:txBody>
      </p:sp>
      <p:pic>
        <p:nvPicPr>
          <p:cNvPr id="9220" name="Picture 7" descr="fig02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4780"/>
            <a:ext cx="9144000" cy="571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1.2 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位程序的注意事项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defRPr/>
            </a:pPr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DOS</a:t>
            </a:r>
            <a:r>
              <a:rPr lang="zh-CN" altLang="en-US" dirty="0" smtClean="0"/>
              <a:t>环境默认采用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位操作数和偏移量</a:t>
            </a:r>
          </a:p>
          <a:p>
            <a:pPr marL="571500" indent="-457200">
              <a:defRPr/>
            </a:pPr>
            <a:r>
              <a:rPr lang="zh-CN" altLang="en-US" dirty="0" smtClean="0"/>
              <a:t>堆栈以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位为单位压入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和弹出</a:t>
            </a:r>
            <a:r>
              <a:rPr lang="en-US" altLang="zh-CN" dirty="0" smtClean="0"/>
              <a:t>POP</a:t>
            </a:r>
            <a:r>
              <a:rPr lang="zh-CN" altLang="en-US" dirty="0" smtClean="0"/>
              <a:t>数据</a:t>
            </a:r>
          </a:p>
          <a:p>
            <a:pPr>
              <a:defRPr/>
            </a:pPr>
            <a:r>
              <a:rPr lang="en-US" altLang="zh-CN" dirty="0" smtClean="0"/>
              <a:t>IA-32</a:t>
            </a:r>
            <a:r>
              <a:rPr lang="zh-CN" altLang="en-US" dirty="0" smtClean="0"/>
              <a:t>处理器的实地址工作方式</a:t>
            </a:r>
          </a:p>
          <a:p>
            <a:pPr lvl="1">
              <a:defRPr/>
            </a:pPr>
            <a:r>
              <a:rPr lang="zh-CN" altLang="en-US" dirty="0" smtClean="0"/>
              <a:t>允许使用：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位寄存器、操作数和寻址方式</a:t>
            </a:r>
          </a:p>
          <a:p>
            <a:pPr lvl="1">
              <a:defRPr/>
            </a:pPr>
            <a:r>
              <a:rPr lang="zh-CN" altLang="en-US" dirty="0" smtClean="0"/>
              <a:t>大多数新增的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位通用指令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运行于</a:t>
            </a:r>
            <a:r>
              <a:rPr lang="en-US" altLang="zh-CN" dirty="0" smtClean="0"/>
              <a:t>DOS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Win95/98/Me</a:t>
            </a:r>
            <a:r>
              <a:rPr lang="zh-CN" altLang="en-US" dirty="0" smtClean="0"/>
              <a:t>下的实地址程序可以访问硬件端口、中断向量和系统内存，在</a:t>
            </a:r>
            <a:r>
              <a:rPr lang="en-US" altLang="zh-CN" dirty="0" smtClean="0"/>
              <a:t>windows NT/2000/XP</a:t>
            </a:r>
            <a:r>
              <a:rPr lang="zh-CN" altLang="en-US" dirty="0" smtClean="0"/>
              <a:t>下不可以；</a:t>
            </a:r>
            <a:endParaRPr lang="en-US" altLang="zh-CN" dirty="0" smtClean="0"/>
          </a:p>
          <a:p>
            <a:pPr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特别注意：偏移地址只有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2775</TotalTime>
  <Words>1287</Words>
  <Application>Microsoft Office PowerPoint</Application>
  <PresentationFormat>全屏显示(4:3)</PresentationFormat>
  <Paragraphs>384</Paragraphs>
  <Slides>27</Slides>
  <Notes>6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楷体_GB2312</vt:lpstr>
      <vt:lpstr>隶书</vt:lpstr>
      <vt:lpstr>宋体</vt:lpstr>
      <vt:lpstr>微软雅黑</vt:lpstr>
      <vt:lpstr>Arial</vt:lpstr>
      <vt:lpstr>Tahoma</vt:lpstr>
      <vt:lpstr>Times New Roman</vt:lpstr>
      <vt:lpstr>Wingdings</vt:lpstr>
      <vt:lpstr>Blends</vt:lpstr>
      <vt:lpstr>16位MS-DOS/BIOS程序设计</vt:lpstr>
      <vt:lpstr>主要内容</vt:lpstr>
      <vt:lpstr>1.1、DOS</vt:lpstr>
      <vt:lpstr>1.1.1  DOS的内存组织</vt:lpstr>
      <vt:lpstr>1.1.1  32位机的内存组织</vt:lpstr>
      <vt:lpstr>1.1.2 实地址存储模型</vt:lpstr>
      <vt:lpstr>1.1.2 实地址存储模型</vt:lpstr>
      <vt:lpstr>实地址存储模型的逻辑地址和物理地址</vt:lpstr>
      <vt:lpstr>1.2 16位程序的注意事项</vt:lpstr>
      <vt:lpstr>1.2  16位程序的注意事项</vt:lpstr>
      <vt:lpstr>1.2  16位程序的注意事项</vt:lpstr>
      <vt:lpstr>1.2 DOS应用程序框架</vt:lpstr>
      <vt:lpstr>1.3 软件中断</vt:lpstr>
      <vt:lpstr>中断向量表</vt:lpstr>
      <vt:lpstr>中断处理过程</vt:lpstr>
      <vt:lpstr>中断处理过程</vt:lpstr>
      <vt:lpstr>1.4 DOS功能调用（INT 21H）</vt:lpstr>
      <vt:lpstr>DOS基本功能调用（INT 21H）</vt:lpstr>
      <vt:lpstr>DOS功能调用程序</vt:lpstr>
      <vt:lpstr>例: 字符串输入</vt:lpstr>
      <vt:lpstr>例：字符串显示</vt:lpstr>
      <vt:lpstr>2、BIOS程序设计</vt:lpstr>
      <vt:lpstr>2.1 INT 16h 键盘BIOS中断</vt:lpstr>
      <vt:lpstr>2.1 INT 16h 键盘BIOS中断</vt:lpstr>
      <vt:lpstr>2.1 INT 16h BIOS键盘中断</vt:lpstr>
      <vt:lpstr>13.5 INT 16h键盘中断</vt:lpstr>
      <vt:lpstr>PowerPoint 演示文稿</vt:lpstr>
    </vt:vector>
  </TitlesOfParts>
  <Company>HHH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Zheng Guibin</dc:creator>
  <cp:lastModifiedBy>zheng_guibin@hotmail.com</cp:lastModifiedBy>
  <cp:revision>349</cp:revision>
  <dcterms:created xsi:type="dcterms:W3CDTF">2012-12-13T05:43:18Z</dcterms:created>
  <dcterms:modified xsi:type="dcterms:W3CDTF">2017-07-09T02:48:24Z</dcterms:modified>
</cp:coreProperties>
</file>