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969" r:id="rId2"/>
    <p:sldId id="970" r:id="rId3"/>
    <p:sldId id="975" r:id="rId4"/>
    <p:sldId id="973" r:id="rId5"/>
    <p:sldId id="988" r:id="rId6"/>
    <p:sldId id="976" r:id="rId7"/>
    <p:sldId id="1041" r:id="rId8"/>
    <p:sldId id="842" r:id="rId9"/>
    <p:sldId id="1042" r:id="rId10"/>
    <p:sldId id="1043" r:id="rId11"/>
    <p:sldId id="1044" r:id="rId12"/>
    <p:sldId id="1045" r:id="rId13"/>
    <p:sldId id="1046" r:id="rId14"/>
    <p:sldId id="1047" r:id="rId15"/>
    <p:sldId id="1048" r:id="rId16"/>
    <p:sldId id="1049" r:id="rId17"/>
    <p:sldId id="1050" r:id="rId18"/>
    <p:sldId id="1051" r:id="rId19"/>
    <p:sldId id="1052" r:id="rId20"/>
    <p:sldId id="1053" r:id="rId21"/>
    <p:sldId id="1054" r:id="rId22"/>
    <p:sldId id="1055" r:id="rId23"/>
    <p:sldId id="1056" r:id="rId24"/>
    <p:sldId id="1057" r:id="rId25"/>
    <p:sldId id="1058" r:id="rId26"/>
    <p:sldId id="1059" r:id="rId27"/>
    <p:sldId id="1060" r:id="rId28"/>
    <p:sldId id="1061" r:id="rId29"/>
    <p:sldId id="1062" r:id="rId30"/>
    <p:sldId id="1063" r:id="rId31"/>
    <p:sldId id="1064" r:id="rId32"/>
    <p:sldId id="1065" r:id="rId33"/>
    <p:sldId id="1066" r:id="rId34"/>
    <p:sldId id="1067" r:id="rId35"/>
    <p:sldId id="1068" r:id="rId36"/>
    <p:sldId id="1069" r:id="rId37"/>
    <p:sldId id="1070" r:id="rId38"/>
    <p:sldId id="1071" r:id="rId39"/>
    <p:sldId id="1072" r:id="rId40"/>
    <p:sldId id="1073" r:id="rId41"/>
    <p:sldId id="1074" r:id="rId42"/>
    <p:sldId id="1075" r:id="rId43"/>
    <p:sldId id="1076" r:id="rId44"/>
    <p:sldId id="1077" r:id="rId45"/>
    <p:sldId id="1078" r:id="rId46"/>
    <p:sldId id="1079" r:id="rId47"/>
    <p:sldId id="1080" r:id="rId48"/>
    <p:sldId id="1081" r:id="rId49"/>
    <p:sldId id="1082" r:id="rId50"/>
    <p:sldId id="1083" r:id="rId51"/>
    <p:sldId id="1084" r:id="rId52"/>
    <p:sldId id="1085" r:id="rId53"/>
    <p:sldId id="1086" r:id="rId5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0A3"/>
    <a:srgbClr val="CC00FF"/>
    <a:srgbClr val="FFFFCC"/>
    <a:srgbClr val="FFCCFF"/>
    <a:srgbClr val="006600"/>
    <a:srgbClr val="99FF99"/>
    <a:srgbClr val="FFFF99"/>
    <a:srgbClr val="30846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83147" autoAdjust="0"/>
  </p:normalViewPr>
  <p:slideViewPr>
    <p:cSldViewPr>
      <p:cViewPr varScale="1">
        <p:scale>
          <a:sx n="58" d="100"/>
          <a:sy n="58" d="100"/>
        </p:scale>
        <p:origin x="1472" y="52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666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6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7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25DF80A-EB0D-4202-B125-19FB17D97BE7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0862B-A837-4961-99D2-6672AB7EBA4C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C40B1-7219-463D-BE77-141DF7287E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C40B1-7219-463D-BE77-141DF7287EB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C40B1-7219-463D-BE77-141DF7287EB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杠铃完全举起的裁决由每一名裁判按下自己面前的按钮来确定。只有当两名以上裁判判定成功，并且其中一名为主裁判时，表明成功的灯才亮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C40B1-7219-463D-BE77-141DF7287EB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511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余三码是一种对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的自补代码，因而可给运算带来方便。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9,1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8,…..5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码互为反码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这在求对于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的补码很方便。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将两个余三码表示的十进制数相加时，能正确产生进位信号，但对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必须修正。修正的方法是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如果有进位，则结果加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如果无进位，则结果减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(526)=(0101 0010 0110)8421BCD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=(1000 0101 1001)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C40B1-7219-463D-BE77-141DF7287EB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76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循环： 指花括号的最后一个码跟第一个码也满足</a:t>
            </a:r>
            <a:r>
              <a:rPr lang="en-US" altLang="zh-CN" dirty="0" smtClean="0"/>
              <a:t>Gray Code</a:t>
            </a:r>
            <a:r>
              <a:rPr lang="zh-CN" altLang="en-US" dirty="0" smtClean="0"/>
              <a:t>的特点，即只有一比特不同，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C40B1-7219-463D-BE77-141DF7287EB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771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5D0C515-92AE-47D5-AB07-CCF3520C98AE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1AB0A-F45F-40F1-A0DB-B55A8B7BC98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18E3A-37B2-482E-8AA5-C86B55EB228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 sz="24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 sz="24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DCFA562-2C45-4122-B747-F622F19B8B9F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B7A7B-4FC2-46A7-B291-30B9DAA53B9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58AF6-978F-4D74-9DC0-50830574512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6FAFC9E-DEA5-45FD-A36F-482AA360EDCA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F3F81CF-5305-45DE-A64B-225FE967F7F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432790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eaLnBrk="1" hangingPunct="1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 eaLnBrk="1" hangingPunct="1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587F80F-90D5-409B-92E5-08185B41312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http://col.njtu.edu.cn/zskj/5004/digitsim_web/beike/users/szljdl/html/log_1341.JP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5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7.wmf"/><Relationship Id="rId3" Type="http://schemas.openxmlformats.org/officeDocument/2006/relationships/image" Target="../media/image5.png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4.wmf"/><Relationship Id="rId3" Type="http://schemas.openxmlformats.org/officeDocument/2006/relationships/image" Target="../media/image5.png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2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urse163.org/spoc/course/HIT-146083016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30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WordArt 2"/>
          <p:cNvSpPr>
            <a:spLocks noChangeArrowheads="1" noChangeShapeType="1" noTextEdit="1"/>
          </p:cNvSpPr>
          <p:nvPr/>
        </p:nvSpPr>
        <p:spPr bwMode="auto">
          <a:xfrm>
            <a:off x="755650" y="1412875"/>
            <a:ext cx="7561263" cy="1295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cs typeface="Times New Roman" panose="02020603050405020304" pitchFamily="18" charset="0"/>
              </a:rPr>
              <a:t>数字逻辑与数字系统设计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972118" y="3642871"/>
            <a:ext cx="7344816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chemeClr val="bg2"/>
                </a:solidFill>
                <a:latin typeface="隶书" panose="02010509060101010101" charset="-122"/>
                <a:ea typeface="隶书" panose="02010509060101010101" charset="-122"/>
              </a:rPr>
              <a:t>李琼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计算学部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FAFC9E-DEA5-45FD-A36F-482AA360EDCA}" type="slidenum">
              <a:rPr lang="en-US" altLang="zh-CN" smtClean="0"/>
              <a:t>1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5085184"/>
            <a:ext cx="1777527" cy="1455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835150" y="2205038"/>
            <a:ext cx="6762750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§"/>
            </a:pPr>
            <a:r>
              <a:rPr lang="zh-CN" altLang="en-US" sz="36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基本</a:t>
            </a:r>
            <a:r>
              <a:rPr lang="zh-CN" altLang="en-US" sz="3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概念</a:t>
            </a:r>
            <a:endParaRPr lang="en-US" altLang="zh-CN" sz="3600" b="1" dirty="0" smtClean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§"/>
            </a:pPr>
            <a:r>
              <a:rPr lang="zh-CN" altLang="en-US" sz="3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数制系统</a:t>
            </a:r>
            <a:endParaRPr lang="en-US" altLang="zh-CN" sz="3600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§"/>
            </a:pPr>
            <a:r>
              <a:rPr lang="zh-CN" altLang="en-US" sz="36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二进制编码</a:t>
            </a:r>
            <a:endParaRPr lang="en-US" altLang="zh-CN" sz="3600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itchFamily="2" charset="2"/>
              <a:buChar char="Ø"/>
            </a:pPr>
            <a:r>
              <a:rPr lang="en-US" altLang="zh-CN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BCD</a:t>
            </a: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码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BCD code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）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余</a:t>
            </a:r>
            <a:r>
              <a:rPr lang="en-US" altLang="zh-CN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3</a:t>
            </a: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码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Excess-3 code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）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格雷码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Gray code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）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763712" y="728980"/>
            <a:ext cx="5832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400" b="1" dirty="0">
                <a:solidFill>
                  <a:schemeClr val="bg2"/>
                </a:solidFill>
                <a:latin typeface="Arial" charset="0"/>
              </a:rPr>
              <a:t>1  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zh-CN" altLang="en-US" sz="4400" b="1" dirty="0" smtClean="0">
                <a:solidFill>
                  <a:schemeClr val="bg2"/>
                </a:solidFill>
                <a:latin typeface="Arial" charset="0"/>
              </a:rPr>
              <a:t>概 述</a:t>
            </a:r>
            <a:endParaRPr lang="en-US" altLang="zh-CN" sz="4400" b="1" dirty="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16388" name="Picture 5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969963" y="2420938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2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143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2420938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265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95288" y="1125538"/>
            <a:ext cx="84391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03600" indent="-3403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2"/>
                </a:solidFill>
                <a:latin typeface="Arial" charset="0"/>
              </a:rPr>
              <a:t>1. </a:t>
            </a:r>
            <a:r>
              <a:rPr lang="zh-CN" altLang="en-US" sz="2800" b="1" dirty="0">
                <a:solidFill>
                  <a:schemeClr val="bg2"/>
                </a:solidFill>
                <a:latin typeface="Arial" charset="0"/>
              </a:rPr>
              <a:t>模拟信号</a:t>
            </a:r>
            <a:r>
              <a:rPr lang="en-US" altLang="zh-CN" sz="2800" b="1" dirty="0" smtClean="0">
                <a:solidFill>
                  <a:schemeClr val="bg2"/>
                </a:solidFill>
                <a:latin typeface="Arial" charset="0"/>
              </a:rPr>
              <a:t>——</a:t>
            </a:r>
            <a:r>
              <a:rPr lang="zh-CN" altLang="en-US" sz="3200" b="1" dirty="0" smtClean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sz="32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时间、幅度上是连续的</a:t>
            </a:r>
            <a:endParaRPr lang="en-US" altLang="zh-CN" dirty="0">
              <a:solidFill>
                <a:schemeClr val="bg2"/>
              </a:solidFill>
              <a:latin typeface="Arial" charset="0"/>
            </a:endParaRPr>
          </a:p>
          <a:p>
            <a:pPr eaLnBrk="1" hangingPunct="1"/>
            <a:r>
              <a:rPr lang="en-US" altLang="zh-CN" dirty="0">
                <a:solidFill>
                  <a:schemeClr val="bg2"/>
                </a:solidFill>
                <a:latin typeface="Arial" charset="0"/>
              </a:rPr>
              <a:t>                                    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altLang="zh-CN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    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例子：</a:t>
            </a:r>
            <a:r>
              <a:rPr lang="zh-CN" altLang="en-US" sz="2800" b="1" dirty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语音信号</a:t>
            </a:r>
            <a:endParaRPr lang="zh-CN" altLang="en-US" sz="28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507" name="Text Box 6"/>
          <p:cNvSpPr txBox="1">
            <a:spLocks noChangeArrowheads="1"/>
          </p:cNvSpPr>
          <p:nvPr/>
        </p:nvSpPr>
        <p:spPr bwMode="auto">
          <a:xfrm>
            <a:off x="971550" y="347663"/>
            <a:ext cx="734486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基本概念</a:t>
            </a:r>
          </a:p>
        </p:txBody>
      </p:sp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1012825" y="2781300"/>
          <a:ext cx="63373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6" name="Photo Editor 照片" r:id="rId3" imgW="3982006" imgH="1047619" progId="MSPhotoEd.3">
                  <p:embed/>
                </p:oleObj>
              </mc:Choice>
              <mc:Fallback>
                <p:oleObj name="Photo Editor 照片" r:id="rId3" imgW="3982006" imgH="1047619" progId="MSPhotoEd.3">
                  <p:embed/>
                  <p:pic>
                    <p:nvPicPr>
                      <p:cNvPr id="820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20000" contrast="3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781300"/>
                        <a:ext cx="63373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483768" y="4535072"/>
            <a:ext cx="5019675" cy="1292225"/>
            <a:chOff x="1260" y="3072"/>
            <a:chExt cx="3162" cy="814"/>
          </a:xfrm>
        </p:grpSpPr>
        <p:sp>
          <p:nvSpPr>
            <p:cNvPr id="21514" name="Line 57"/>
            <p:cNvSpPr>
              <a:spLocks noChangeShapeType="1"/>
            </p:cNvSpPr>
            <p:nvPr/>
          </p:nvSpPr>
          <p:spPr bwMode="auto">
            <a:xfrm>
              <a:off x="1260" y="3840"/>
              <a:ext cx="425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5" name="Line 58"/>
            <p:cNvSpPr>
              <a:spLocks noChangeShapeType="1"/>
            </p:cNvSpPr>
            <p:nvPr/>
          </p:nvSpPr>
          <p:spPr bwMode="auto">
            <a:xfrm flipV="1">
              <a:off x="1685" y="3355"/>
              <a:ext cx="0" cy="485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6" name="Line 59"/>
            <p:cNvSpPr>
              <a:spLocks noChangeShapeType="1"/>
            </p:cNvSpPr>
            <p:nvPr/>
          </p:nvSpPr>
          <p:spPr bwMode="auto">
            <a:xfrm>
              <a:off x="1685" y="3355"/>
              <a:ext cx="21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7" name="Line 60"/>
            <p:cNvSpPr>
              <a:spLocks noChangeShapeType="1"/>
            </p:cNvSpPr>
            <p:nvPr/>
          </p:nvSpPr>
          <p:spPr bwMode="auto">
            <a:xfrm>
              <a:off x="1897" y="3355"/>
              <a:ext cx="0" cy="485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8" name="Line 61"/>
            <p:cNvSpPr>
              <a:spLocks noChangeShapeType="1"/>
            </p:cNvSpPr>
            <p:nvPr/>
          </p:nvSpPr>
          <p:spPr bwMode="auto">
            <a:xfrm>
              <a:off x="1897" y="3840"/>
              <a:ext cx="319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9" name="Line 62"/>
            <p:cNvSpPr>
              <a:spLocks noChangeShapeType="1"/>
            </p:cNvSpPr>
            <p:nvPr/>
          </p:nvSpPr>
          <p:spPr bwMode="auto">
            <a:xfrm flipV="1">
              <a:off x="2216" y="3355"/>
              <a:ext cx="0" cy="485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0" name="Line 63"/>
            <p:cNvSpPr>
              <a:spLocks noChangeShapeType="1"/>
            </p:cNvSpPr>
            <p:nvPr/>
          </p:nvSpPr>
          <p:spPr bwMode="auto">
            <a:xfrm>
              <a:off x="2216" y="3355"/>
              <a:ext cx="53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1" name="Line 64"/>
            <p:cNvSpPr>
              <a:spLocks noChangeShapeType="1"/>
            </p:cNvSpPr>
            <p:nvPr/>
          </p:nvSpPr>
          <p:spPr bwMode="auto">
            <a:xfrm>
              <a:off x="2747" y="3355"/>
              <a:ext cx="0" cy="485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2" name="Line 65"/>
            <p:cNvSpPr>
              <a:spLocks noChangeShapeType="1"/>
            </p:cNvSpPr>
            <p:nvPr/>
          </p:nvSpPr>
          <p:spPr bwMode="auto">
            <a:xfrm>
              <a:off x="2747" y="3840"/>
              <a:ext cx="85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3" name="Line 66"/>
            <p:cNvSpPr>
              <a:spLocks noChangeShapeType="1"/>
            </p:cNvSpPr>
            <p:nvPr/>
          </p:nvSpPr>
          <p:spPr bwMode="auto">
            <a:xfrm flipV="1">
              <a:off x="3625" y="3355"/>
              <a:ext cx="0" cy="485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4" name="Line 67"/>
            <p:cNvSpPr>
              <a:spLocks noChangeShapeType="1"/>
            </p:cNvSpPr>
            <p:nvPr/>
          </p:nvSpPr>
          <p:spPr bwMode="auto">
            <a:xfrm>
              <a:off x="3625" y="3355"/>
              <a:ext cx="21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5" name="Line 68"/>
            <p:cNvSpPr>
              <a:spLocks noChangeShapeType="1"/>
            </p:cNvSpPr>
            <p:nvPr/>
          </p:nvSpPr>
          <p:spPr bwMode="auto">
            <a:xfrm>
              <a:off x="3838" y="3355"/>
              <a:ext cx="0" cy="485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6" name="Line 69"/>
            <p:cNvSpPr>
              <a:spLocks noChangeShapeType="1"/>
            </p:cNvSpPr>
            <p:nvPr/>
          </p:nvSpPr>
          <p:spPr bwMode="auto">
            <a:xfrm>
              <a:off x="3838" y="3840"/>
              <a:ext cx="58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7" name="Text Box 70"/>
            <p:cNvSpPr txBox="1">
              <a:spLocks noChangeArrowheads="1"/>
            </p:cNvSpPr>
            <p:nvPr/>
          </p:nvSpPr>
          <p:spPr bwMode="auto">
            <a:xfrm>
              <a:off x="1685" y="3072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1528" name="Text Box 71"/>
            <p:cNvSpPr txBox="1">
              <a:spLocks noChangeArrowheads="1"/>
            </p:cNvSpPr>
            <p:nvPr/>
          </p:nvSpPr>
          <p:spPr bwMode="auto">
            <a:xfrm>
              <a:off x="1970" y="3598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1529" name="Text Box 72"/>
            <p:cNvSpPr txBox="1">
              <a:spLocks noChangeArrowheads="1"/>
            </p:cNvSpPr>
            <p:nvPr/>
          </p:nvSpPr>
          <p:spPr bwMode="auto">
            <a:xfrm>
              <a:off x="2269" y="3072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1 1</a:t>
              </a:r>
            </a:p>
          </p:txBody>
        </p:sp>
        <p:sp>
          <p:nvSpPr>
            <p:cNvPr id="21530" name="Text Box 73"/>
            <p:cNvSpPr txBox="1">
              <a:spLocks noChangeArrowheads="1"/>
            </p:cNvSpPr>
            <p:nvPr/>
          </p:nvSpPr>
          <p:spPr bwMode="auto">
            <a:xfrm>
              <a:off x="2907" y="3597"/>
              <a:ext cx="5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0 0 0</a:t>
              </a:r>
            </a:p>
          </p:txBody>
        </p:sp>
        <p:sp>
          <p:nvSpPr>
            <p:cNvPr id="21531" name="Text Box 74"/>
            <p:cNvSpPr txBox="1">
              <a:spLocks noChangeArrowheads="1"/>
            </p:cNvSpPr>
            <p:nvPr/>
          </p:nvSpPr>
          <p:spPr bwMode="auto">
            <a:xfrm>
              <a:off x="3625" y="3072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1</a:t>
              </a:r>
            </a:p>
          </p:txBody>
        </p:sp>
      </p:grp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346199" y="3874737"/>
            <a:ext cx="8153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22638" indent="-332263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Arial" charset="0"/>
              </a:rPr>
              <a:t>2. </a:t>
            </a:r>
            <a:r>
              <a:rPr lang="zh-CN" altLang="en-US" sz="2800" b="1" dirty="0">
                <a:solidFill>
                  <a:schemeClr val="bg2"/>
                </a:solidFill>
                <a:latin typeface="Arial" charset="0"/>
              </a:rPr>
              <a:t>数字信号</a:t>
            </a:r>
            <a:r>
              <a:rPr lang="en-US" altLang="zh-CN" sz="28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——</a:t>
            </a:r>
            <a:r>
              <a:rPr lang="zh-CN" altLang="en-US" sz="3200" b="1" dirty="0" smtClean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在时间</a:t>
            </a:r>
            <a:r>
              <a:rPr lang="zh-CN" altLang="en-US" sz="32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、幅度上是离散的</a:t>
            </a:r>
            <a:endParaRPr lang="zh-CN" altLang="en-US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</p:txBody>
      </p:sp>
      <p:pic>
        <p:nvPicPr>
          <p:cNvPr id="21513" name="Picture 28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133023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uiExpand="1" build="p" autoUpdateAnimBg="0"/>
      <p:bldP spid="820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/>
          <p:cNvSpPr txBox="1">
            <a:spLocks noChangeArrowheads="1"/>
          </p:cNvSpPr>
          <p:nvPr/>
        </p:nvSpPr>
        <p:spPr bwMode="auto">
          <a:xfrm>
            <a:off x="323528" y="1200944"/>
            <a:ext cx="3352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 typeface="Wingdings" pitchFamily="2" charset="2"/>
              <a:buChar char="l"/>
              <a:defRPr/>
            </a:pPr>
            <a:r>
              <a:rPr lang="zh-CN" altLang="en-US" sz="2800" b="1" kern="0" dirty="0" smtClean="0">
                <a:solidFill>
                  <a:schemeClr val="bg2"/>
                </a:solidFill>
                <a:latin typeface="+mn-lt"/>
                <a:ea typeface="+mn-ea"/>
              </a:rPr>
              <a:t>模拟信号</a:t>
            </a:r>
            <a:r>
              <a:rPr lang="zh-CN" altLang="en-US" sz="2800" kern="0" dirty="0">
                <a:solidFill>
                  <a:schemeClr val="bg2"/>
                </a:solidFill>
                <a:latin typeface="+mn-lt"/>
                <a:ea typeface="+mn-ea"/>
              </a:rPr>
              <a:t>：时间和幅度都是连续的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zh-CN" altLang="en-US" sz="2800" kern="0" dirty="0">
              <a:solidFill>
                <a:schemeClr val="bg2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zh-CN" altLang="en-US" sz="2800" kern="0" dirty="0">
              <a:solidFill>
                <a:schemeClr val="bg2"/>
              </a:solidFill>
              <a:latin typeface="+mn-lt"/>
              <a:ea typeface="+mn-ea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 typeface="Wingdings" pitchFamily="2" charset="2"/>
              <a:buChar char="l"/>
              <a:defRPr/>
            </a:pPr>
            <a:r>
              <a:rPr lang="zh-CN" altLang="en-US" sz="2800" b="1" kern="0" dirty="0">
                <a:solidFill>
                  <a:schemeClr val="bg2"/>
                </a:solidFill>
                <a:latin typeface="+mn-lt"/>
                <a:ea typeface="+mn-ea"/>
              </a:rPr>
              <a:t>数字信号</a:t>
            </a:r>
            <a:r>
              <a:rPr lang="zh-CN" altLang="en-US" sz="2800" kern="0" dirty="0">
                <a:solidFill>
                  <a:schemeClr val="bg2"/>
                </a:solidFill>
                <a:latin typeface="+mn-lt"/>
                <a:ea typeface="+mn-ea"/>
              </a:rPr>
              <a:t>：时间和幅度都是离散的</a:t>
            </a:r>
          </a:p>
        </p:txBody>
      </p:sp>
      <p:graphicFrame>
        <p:nvGraphicFramePr>
          <p:cNvPr id="21" name="Object 2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3371528" y="1124744"/>
          <a:ext cx="5635625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6" name="Visio" r:id="rId3" imgW="3148584" imgH="1194816" progId="">
                  <p:embed/>
                </p:oleObj>
              </mc:Choice>
              <mc:Fallback>
                <p:oleObj name="Visio" r:id="rId3" imgW="3148584" imgH="1194816" progId="">
                  <p:embed/>
                  <p:pic>
                    <p:nvPicPr>
                      <p:cNvPr id="21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528" y="1124744"/>
                        <a:ext cx="5635625" cy="213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3447728" y="3580606"/>
          <a:ext cx="5576888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7" name="Visio" r:id="rId5" imgW="3718865" imgH="1411224" progId="">
                  <p:embed/>
                </p:oleObj>
              </mc:Choice>
              <mc:Fallback>
                <p:oleObj name="Visio" r:id="rId5" imgW="3718865" imgH="1411224" progId="">
                  <p:embed/>
                  <p:pic>
                    <p:nvPicPr>
                      <p:cNvPr id="22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7728" y="3580606"/>
                        <a:ext cx="5576888" cy="211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3981128" y="3880644"/>
          <a:ext cx="4498975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8" name="Visio" r:id="rId7" imgW="2998927" imgH="1018946" progId="">
                  <p:embed/>
                </p:oleObj>
              </mc:Choice>
              <mc:Fallback>
                <p:oleObj name="Visio" r:id="rId7" imgW="2998927" imgH="1018946" progId="">
                  <p:embed/>
                  <p:pic>
                    <p:nvPicPr>
                      <p:cNvPr id="23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128" y="3880644"/>
                        <a:ext cx="4498975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indent="-22860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19F7BDF0-CC81-4CB6-A985-83C4B970B4DB}" type="slidenum">
              <a:rPr lang="zh-CN" altLang="en-US" sz="1400">
                <a:solidFill>
                  <a:schemeClr val="bg2"/>
                </a:solidFill>
              </a:rPr>
              <a:pPr/>
              <a:t>12</a:t>
            </a:fld>
            <a:endParaRPr lang="en-US" altLang="zh-CN" sz="1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00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9637"/>
            <a:ext cx="8229600" cy="727075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2"/>
                </a:solidFill>
                <a:effectLst/>
              </a:rPr>
              <a:t>模拟信号和数字信号之间的转换</a:t>
            </a:r>
          </a:p>
        </p:txBody>
      </p:sp>
      <p:graphicFrame>
        <p:nvGraphicFramePr>
          <p:cNvPr id="24597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2209800" y="2895600"/>
          <a:ext cx="457200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0" name="Visio" r:id="rId3" imgW="3718865" imgH="1411224" progId="">
                  <p:embed/>
                </p:oleObj>
              </mc:Choice>
              <mc:Fallback>
                <p:oleObj name="Visio" r:id="rId3" imgW="3718865" imgH="1411224" progId="">
                  <p:embed/>
                  <p:pic>
                    <p:nvPicPr>
                      <p:cNvPr id="24597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95600"/>
                        <a:ext cx="4572000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3"/>
          <p:cNvGraphicFramePr>
            <a:graphicFrameLocks noChangeAspect="1"/>
          </p:cNvGraphicFramePr>
          <p:nvPr/>
        </p:nvGraphicFramePr>
        <p:xfrm>
          <a:off x="2211388" y="1066800"/>
          <a:ext cx="4494212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1" name="Visio" r:id="rId5" imgW="3148584" imgH="1194816" progId="">
                  <p:embed/>
                </p:oleObj>
              </mc:Choice>
              <mc:Fallback>
                <p:oleObj name="Visio" r:id="rId5" imgW="3148584" imgH="1194816" progId="">
                  <p:embed/>
                  <p:pic>
                    <p:nvPicPr>
                      <p:cNvPr id="2150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1066800"/>
                        <a:ext cx="4494212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10"/>
          <p:cNvSpPr txBox="1">
            <a:spLocks noChangeArrowheads="1"/>
          </p:cNvSpPr>
          <p:nvPr/>
        </p:nvSpPr>
        <p:spPr bwMode="auto">
          <a:xfrm>
            <a:off x="4133850" y="251460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indent="-22860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/>
            <a:r>
              <a:rPr lang="zh-CN" altLang="en-US" sz="1600" dirty="0">
                <a:solidFill>
                  <a:srgbClr val="3333FF"/>
                </a:solidFill>
                <a:latin typeface="Arial Narrow" pitchFamily="34" charset="0"/>
              </a:rPr>
              <a:t>模拟</a:t>
            </a:r>
            <a:r>
              <a:rPr lang="zh-CN" altLang="en-US" sz="1600" dirty="0" smtClean="0">
                <a:solidFill>
                  <a:srgbClr val="3333FF"/>
                </a:solidFill>
                <a:latin typeface="Arial Narrow" pitchFamily="34" charset="0"/>
              </a:rPr>
              <a:t>信号</a:t>
            </a:r>
            <a:endParaRPr lang="zh-CN" altLang="en-US" sz="1600" dirty="0">
              <a:solidFill>
                <a:srgbClr val="3333FF"/>
              </a:solidFill>
              <a:latin typeface="Arial Narrow" pitchFamily="34" charset="0"/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3962400" y="4343400"/>
            <a:ext cx="1403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indent="-22860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/>
            <a:r>
              <a:rPr lang="zh-CN" altLang="en-US" sz="1600">
                <a:solidFill>
                  <a:srgbClr val="3333FF"/>
                </a:solidFill>
                <a:latin typeface="Arial Narrow" pitchFamily="34" charset="0"/>
              </a:rPr>
              <a:t>离散时间信号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4191000" y="632460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indent="-22860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/>
            <a:r>
              <a:rPr lang="zh-CN" altLang="en-US" sz="1600" dirty="0" smtClean="0">
                <a:solidFill>
                  <a:srgbClr val="3333FF"/>
                </a:solidFill>
                <a:latin typeface="Arial Narrow" pitchFamily="34" charset="0"/>
              </a:rPr>
              <a:t>数字信号</a:t>
            </a:r>
            <a:endParaRPr lang="zh-CN" altLang="en-US" sz="1600" dirty="0">
              <a:solidFill>
                <a:srgbClr val="3333FF"/>
              </a:solidFill>
              <a:latin typeface="Arial Narrow" pitchFamily="34" charset="0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144588" y="2286000"/>
            <a:ext cx="796925" cy="1371600"/>
            <a:chOff x="721" y="1440"/>
            <a:chExt cx="502" cy="864"/>
          </a:xfrm>
        </p:grpSpPr>
        <p:sp>
          <p:nvSpPr>
            <p:cNvPr id="21521" name="Line 14"/>
            <p:cNvSpPr>
              <a:spLocks noChangeShapeType="1"/>
            </p:cNvSpPr>
            <p:nvPr/>
          </p:nvSpPr>
          <p:spPr bwMode="auto">
            <a:xfrm>
              <a:off x="1223" y="1440"/>
              <a:ext cx="0" cy="864"/>
            </a:xfrm>
            <a:prstGeom prst="line">
              <a:avLst/>
            </a:prstGeom>
            <a:noFill/>
            <a:ln w="76200">
              <a:solidFill>
                <a:srgbClr val="9933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2" name="Text Box 15"/>
            <p:cNvSpPr txBox="1">
              <a:spLocks noChangeArrowheads="1"/>
            </p:cNvSpPr>
            <p:nvPr/>
          </p:nvSpPr>
          <p:spPr bwMode="auto">
            <a:xfrm>
              <a:off x="721" y="1693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indent="-22860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342900" indent="-342900" eaLnBrk="1" hangingPunct="1"/>
              <a:r>
                <a:rPr lang="zh-CN" altLang="en-US" sz="2400" dirty="0">
                  <a:solidFill>
                    <a:schemeClr val="bg1"/>
                  </a:solidFill>
                  <a:latin typeface="Arial Narrow" pitchFamily="34" charset="0"/>
                  <a:ea typeface="楷体_GB2312"/>
                  <a:cs typeface="楷体_GB2312"/>
                </a:rPr>
                <a:t>抽样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838200" y="4267200"/>
            <a:ext cx="1103313" cy="1371600"/>
            <a:chOff x="528" y="2688"/>
            <a:chExt cx="695" cy="864"/>
          </a:xfrm>
        </p:grpSpPr>
        <p:sp>
          <p:nvSpPr>
            <p:cNvPr id="21519" name="Line 16"/>
            <p:cNvSpPr>
              <a:spLocks noChangeShapeType="1"/>
            </p:cNvSpPr>
            <p:nvPr/>
          </p:nvSpPr>
          <p:spPr bwMode="auto">
            <a:xfrm>
              <a:off x="1223" y="2688"/>
              <a:ext cx="0" cy="864"/>
            </a:xfrm>
            <a:prstGeom prst="line">
              <a:avLst/>
            </a:prstGeom>
            <a:noFill/>
            <a:ln w="76200">
              <a:solidFill>
                <a:srgbClr val="9933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" name="Text Box 17"/>
            <p:cNvSpPr txBox="1">
              <a:spLocks noChangeArrowheads="1"/>
            </p:cNvSpPr>
            <p:nvPr/>
          </p:nvSpPr>
          <p:spPr bwMode="auto">
            <a:xfrm>
              <a:off x="528" y="2941"/>
              <a:ext cx="68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indent="-22860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342900" indent="-342900" eaLnBrk="1" hangingPunct="1"/>
              <a:r>
                <a:rPr lang="zh-CN" altLang="en-US" sz="2400" dirty="0">
                  <a:solidFill>
                    <a:srgbClr val="CC9900"/>
                  </a:solidFill>
                  <a:latin typeface="Arial Narrow" pitchFamily="34" charset="0"/>
                  <a:ea typeface="楷体_GB2312"/>
                  <a:cs typeface="楷体_GB2312"/>
                </a:rPr>
                <a:t>    </a:t>
              </a:r>
              <a:r>
                <a:rPr lang="zh-CN" altLang="en-US" sz="2400" dirty="0">
                  <a:solidFill>
                    <a:schemeClr val="bg1"/>
                  </a:solidFill>
                  <a:latin typeface="Arial Narrow" pitchFamily="34" charset="0"/>
                  <a:ea typeface="楷体_GB2312"/>
                  <a:cs typeface="楷体_GB2312"/>
                </a:rPr>
                <a:t>量化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7010400" y="2286000"/>
            <a:ext cx="796925" cy="3429000"/>
            <a:chOff x="4416" y="1440"/>
            <a:chExt cx="502" cy="2160"/>
          </a:xfrm>
        </p:grpSpPr>
        <p:sp>
          <p:nvSpPr>
            <p:cNvPr id="21517" name="Line 18"/>
            <p:cNvSpPr>
              <a:spLocks noChangeShapeType="1"/>
            </p:cNvSpPr>
            <p:nvPr/>
          </p:nvSpPr>
          <p:spPr bwMode="auto">
            <a:xfrm flipH="1" flipV="1">
              <a:off x="4416" y="1440"/>
              <a:ext cx="0" cy="2160"/>
            </a:xfrm>
            <a:prstGeom prst="line">
              <a:avLst/>
            </a:prstGeom>
            <a:noFill/>
            <a:ln w="76200">
              <a:solidFill>
                <a:srgbClr val="9933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" name="Text Box 19"/>
            <p:cNvSpPr txBox="1">
              <a:spLocks noChangeArrowheads="1"/>
            </p:cNvSpPr>
            <p:nvPr/>
          </p:nvSpPr>
          <p:spPr bwMode="auto">
            <a:xfrm>
              <a:off x="4416" y="2400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indent="-22860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342900" indent="-342900" eaLnBrk="1" hangingPunct="1"/>
              <a:r>
                <a:rPr lang="zh-CN" altLang="en-US" sz="2400" dirty="0">
                  <a:solidFill>
                    <a:schemeClr val="bg1"/>
                  </a:solidFill>
                  <a:latin typeface="Arial Narrow" pitchFamily="34" charset="0"/>
                  <a:ea typeface="楷体_GB2312"/>
                  <a:cs typeface="楷体_GB2312"/>
                </a:rPr>
                <a:t>插值</a:t>
              </a:r>
            </a:p>
          </p:txBody>
        </p:sp>
      </p:grpSp>
      <p:graphicFrame>
        <p:nvGraphicFramePr>
          <p:cNvPr id="24601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2198250" y="4679950"/>
          <a:ext cx="480060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2" name="Visio" r:id="rId7" imgW="3718800" imgH="1411405" progId="Visio.Drawing.11">
                  <p:embed/>
                </p:oleObj>
              </mc:Choice>
              <mc:Fallback>
                <p:oleObj name="Visio" r:id="rId7" imgW="3718800" imgH="1411405" progId="Visio.Drawing.11">
                  <p:embed/>
                  <p:pic>
                    <p:nvPicPr>
                      <p:cNvPr id="24601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250" y="4679950"/>
                        <a:ext cx="4800600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indent="-22860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3872802-C60F-4991-B0AB-71339983AE90}" type="slidenum">
              <a:rPr lang="zh-CN" altLang="en-US" sz="1400"/>
              <a:pPr/>
              <a:t>13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7199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7" grpId="0"/>
      <p:bldP spid="245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1403350" y="1196975"/>
            <a:ext cx="7169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  <a:latin typeface="Arial" charset="0"/>
              </a:rPr>
              <a:t>3. </a:t>
            </a:r>
            <a:r>
              <a:rPr lang="zh-CN" altLang="en-US" sz="3200" b="1">
                <a:solidFill>
                  <a:schemeClr val="bg2"/>
                </a:solidFill>
                <a:latin typeface="Arial" charset="0"/>
              </a:rPr>
              <a:t>脉冲波形</a:t>
            </a:r>
          </a:p>
        </p:txBody>
      </p:sp>
      <p:pic>
        <p:nvPicPr>
          <p:cNvPr id="22534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http://col.njtu.edu.cn/zskj/5004/digitsim_web/beike/users/szljdl/html/log_1341.JPG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205038"/>
            <a:ext cx="6019800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 Box 6"/>
          <p:cNvSpPr txBox="1">
            <a:spLocks noChangeArrowheads="1"/>
          </p:cNvSpPr>
          <p:nvPr/>
        </p:nvSpPr>
        <p:spPr bwMode="auto">
          <a:xfrm>
            <a:off x="3203575" y="347663"/>
            <a:ext cx="30972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361428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071688" y="4500563"/>
            <a:ext cx="5019675" cy="1292225"/>
            <a:chOff x="1260" y="3072"/>
            <a:chExt cx="3162" cy="814"/>
          </a:xfrm>
        </p:grpSpPr>
        <p:sp>
          <p:nvSpPr>
            <p:cNvPr id="23560" name="Line 57"/>
            <p:cNvSpPr>
              <a:spLocks noChangeShapeType="1"/>
            </p:cNvSpPr>
            <p:nvPr/>
          </p:nvSpPr>
          <p:spPr bwMode="auto">
            <a:xfrm>
              <a:off x="1260" y="3840"/>
              <a:ext cx="425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1" name="Line 58"/>
            <p:cNvSpPr>
              <a:spLocks noChangeShapeType="1"/>
            </p:cNvSpPr>
            <p:nvPr/>
          </p:nvSpPr>
          <p:spPr bwMode="auto">
            <a:xfrm flipV="1">
              <a:off x="1685" y="3355"/>
              <a:ext cx="0" cy="485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2" name="Line 59"/>
            <p:cNvSpPr>
              <a:spLocks noChangeShapeType="1"/>
            </p:cNvSpPr>
            <p:nvPr/>
          </p:nvSpPr>
          <p:spPr bwMode="auto">
            <a:xfrm>
              <a:off x="1685" y="3355"/>
              <a:ext cx="21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3" name="Line 60"/>
            <p:cNvSpPr>
              <a:spLocks noChangeShapeType="1"/>
            </p:cNvSpPr>
            <p:nvPr/>
          </p:nvSpPr>
          <p:spPr bwMode="auto">
            <a:xfrm>
              <a:off x="1897" y="3355"/>
              <a:ext cx="0" cy="485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4" name="Line 61"/>
            <p:cNvSpPr>
              <a:spLocks noChangeShapeType="1"/>
            </p:cNvSpPr>
            <p:nvPr/>
          </p:nvSpPr>
          <p:spPr bwMode="auto">
            <a:xfrm>
              <a:off x="1897" y="3840"/>
              <a:ext cx="319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5" name="Line 62"/>
            <p:cNvSpPr>
              <a:spLocks noChangeShapeType="1"/>
            </p:cNvSpPr>
            <p:nvPr/>
          </p:nvSpPr>
          <p:spPr bwMode="auto">
            <a:xfrm flipV="1">
              <a:off x="2216" y="3355"/>
              <a:ext cx="0" cy="485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6" name="Line 63"/>
            <p:cNvSpPr>
              <a:spLocks noChangeShapeType="1"/>
            </p:cNvSpPr>
            <p:nvPr/>
          </p:nvSpPr>
          <p:spPr bwMode="auto">
            <a:xfrm>
              <a:off x="2216" y="3355"/>
              <a:ext cx="53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7" name="Line 64"/>
            <p:cNvSpPr>
              <a:spLocks noChangeShapeType="1"/>
            </p:cNvSpPr>
            <p:nvPr/>
          </p:nvSpPr>
          <p:spPr bwMode="auto">
            <a:xfrm>
              <a:off x="2747" y="3355"/>
              <a:ext cx="0" cy="485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8" name="Line 65"/>
            <p:cNvSpPr>
              <a:spLocks noChangeShapeType="1"/>
            </p:cNvSpPr>
            <p:nvPr/>
          </p:nvSpPr>
          <p:spPr bwMode="auto">
            <a:xfrm>
              <a:off x="2747" y="3840"/>
              <a:ext cx="85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9" name="Line 66"/>
            <p:cNvSpPr>
              <a:spLocks noChangeShapeType="1"/>
            </p:cNvSpPr>
            <p:nvPr/>
          </p:nvSpPr>
          <p:spPr bwMode="auto">
            <a:xfrm flipV="1">
              <a:off x="3625" y="3355"/>
              <a:ext cx="0" cy="485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0" name="Line 67"/>
            <p:cNvSpPr>
              <a:spLocks noChangeShapeType="1"/>
            </p:cNvSpPr>
            <p:nvPr/>
          </p:nvSpPr>
          <p:spPr bwMode="auto">
            <a:xfrm>
              <a:off x="3625" y="3355"/>
              <a:ext cx="21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1" name="Line 68"/>
            <p:cNvSpPr>
              <a:spLocks noChangeShapeType="1"/>
            </p:cNvSpPr>
            <p:nvPr/>
          </p:nvSpPr>
          <p:spPr bwMode="auto">
            <a:xfrm>
              <a:off x="3838" y="3355"/>
              <a:ext cx="0" cy="485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2" name="Line 69"/>
            <p:cNvSpPr>
              <a:spLocks noChangeShapeType="1"/>
            </p:cNvSpPr>
            <p:nvPr/>
          </p:nvSpPr>
          <p:spPr bwMode="auto">
            <a:xfrm>
              <a:off x="3838" y="3840"/>
              <a:ext cx="58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3" name="Text Box 70"/>
            <p:cNvSpPr txBox="1">
              <a:spLocks noChangeArrowheads="1"/>
            </p:cNvSpPr>
            <p:nvPr/>
          </p:nvSpPr>
          <p:spPr bwMode="auto">
            <a:xfrm>
              <a:off x="1685" y="3072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3574" name="Text Box 71"/>
            <p:cNvSpPr txBox="1">
              <a:spLocks noChangeArrowheads="1"/>
            </p:cNvSpPr>
            <p:nvPr/>
          </p:nvSpPr>
          <p:spPr bwMode="auto">
            <a:xfrm>
              <a:off x="1970" y="3598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3575" name="Text Box 72"/>
            <p:cNvSpPr txBox="1">
              <a:spLocks noChangeArrowheads="1"/>
            </p:cNvSpPr>
            <p:nvPr/>
          </p:nvSpPr>
          <p:spPr bwMode="auto">
            <a:xfrm>
              <a:off x="2269" y="3072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1 1</a:t>
              </a:r>
            </a:p>
          </p:txBody>
        </p:sp>
        <p:sp>
          <p:nvSpPr>
            <p:cNvPr id="23576" name="Text Box 73"/>
            <p:cNvSpPr txBox="1">
              <a:spLocks noChangeArrowheads="1"/>
            </p:cNvSpPr>
            <p:nvPr/>
          </p:nvSpPr>
          <p:spPr bwMode="auto">
            <a:xfrm>
              <a:off x="2907" y="3597"/>
              <a:ext cx="5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0 0 0</a:t>
              </a:r>
            </a:p>
          </p:txBody>
        </p:sp>
        <p:sp>
          <p:nvSpPr>
            <p:cNvPr id="23577" name="Text Box 74"/>
            <p:cNvSpPr txBox="1">
              <a:spLocks noChangeArrowheads="1"/>
            </p:cNvSpPr>
            <p:nvPr/>
          </p:nvSpPr>
          <p:spPr bwMode="auto">
            <a:xfrm>
              <a:off x="3625" y="3072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1</a:t>
              </a:r>
            </a:p>
          </p:txBody>
        </p:sp>
      </p:grpSp>
      <p:sp>
        <p:nvSpPr>
          <p:cNvPr id="23557" name="TextBox 24"/>
          <p:cNvSpPr txBox="1">
            <a:spLocks noChangeArrowheads="1"/>
          </p:cNvSpPr>
          <p:nvPr/>
        </p:nvSpPr>
        <p:spPr bwMode="auto">
          <a:xfrm>
            <a:off x="822325" y="1052513"/>
            <a:ext cx="7546181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sz="3200" b="1" dirty="0">
                <a:solidFill>
                  <a:schemeClr val="bg2"/>
                </a:solidFill>
                <a:latin typeface="Arial" charset="0"/>
              </a:rPr>
              <a:t>4. “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0</a:t>
            </a:r>
            <a:r>
              <a:rPr lang="en-US" altLang="zh-CN" sz="3200" b="1" dirty="0">
                <a:solidFill>
                  <a:schemeClr val="bg2"/>
                </a:solidFill>
                <a:latin typeface="Arial" charset="0"/>
              </a:rPr>
              <a:t>” </a:t>
            </a:r>
            <a:r>
              <a:rPr lang="zh-CN" altLang="en-US" sz="3200" b="1" dirty="0" smtClean="0">
                <a:solidFill>
                  <a:schemeClr val="bg2"/>
                </a:solidFill>
                <a:latin typeface="Arial" charset="0"/>
              </a:rPr>
              <a:t>和 </a:t>
            </a:r>
            <a:r>
              <a:rPr lang="en-US" altLang="zh-CN" sz="3200" b="1" dirty="0" smtClean="0">
                <a:solidFill>
                  <a:schemeClr val="bg2"/>
                </a:solidFill>
                <a:latin typeface="Arial" charset="0"/>
              </a:rPr>
              <a:t>“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1</a:t>
            </a:r>
            <a:r>
              <a:rPr lang="en-US" altLang="zh-CN" sz="3200" b="1" dirty="0">
                <a:solidFill>
                  <a:schemeClr val="bg2"/>
                </a:solidFill>
                <a:latin typeface="Arial" charset="0"/>
              </a:rPr>
              <a:t>” </a:t>
            </a:r>
          </a:p>
          <a:p>
            <a:pPr lvl="1" eaLnBrk="1" hangingPunct="1">
              <a:spcBef>
                <a:spcPts val="600"/>
              </a:spcBef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lang="en-US" altLang="zh-CN" sz="2600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zh-CN" altLang="en-US" sz="2600" b="1" dirty="0">
                <a:solidFill>
                  <a:schemeClr val="bg2"/>
                </a:solidFill>
                <a:latin typeface="Arial" charset="0"/>
              </a:rPr>
              <a:t>代表两种状态</a:t>
            </a:r>
            <a:endParaRPr lang="en-US" altLang="zh-CN" sz="2600" b="1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spcBef>
                <a:spcPts val="600"/>
              </a:spcBef>
              <a:buClr>
                <a:srgbClr val="006600"/>
              </a:buClr>
              <a:buSzPct val="70000"/>
            </a:pPr>
            <a:r>
              <a:rPr lang="en-US" altLang="zh-CN" dirty="0">
                <a:solidFill>
                  <a:schemeClr val="bg2"/>
                </a:solidFill>
                <a:latin typeface="Arial" charset="0"/>
              </a:rPr>
              <a:t>             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</a:rPr>
              <a:t>0</a:t>
            </a:r>
            <a:r>
              <a:rPr lang="en-US" altLang="zh-CN" dirty="0">
                <a:solidFill>
                  <a:schemeClr val="bg2"/>
                </a:solidFill>
                <a:latin typeface="Arial" charset="0"/>
              </a:rPr>
              <a:t> : </a:t>
            </a:r>
            <a:r>
              <a:rPr lang="en-US" altLang="zh-CN" dirty="0" smtClean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zh-CN" altLang="en-US" b="1" dirty="0" smtClean="0">
                <a:solidFill>
                  <a:schemeClr val="bg2"/>
                </a:solidFill>
                <a:latin typeface="Arial" charset="0"/>
              </a:rPr>
              <a:t>表示某个范围的低电压   （如 </a:t>
            </a:r>
            <a:r>
              <a:rPr lang="en-US" altLang="zh-CN" b="1" dirty="0" smtClean="0">
                <a:solidFill>
                  <a:schemeClr val="bg2"/>
                </a:solidFill>
                <a:latin typeface="Arial" charset="0"/>
              </a:rPr>
              <a:t>&lt;0.4V</a:t>
            </a:r>
            <a:r>
              <a:rPr lang="zh-CN" altLang="en-US" b="1" dirty="0" smtClean="0">
                <a:solidFill>
                  <a:schemeClr val="bg2"/>
                </a:solidFill>
                <a:latin typeface="Arial" charset="0"/>
              </a:rPr>
              <a:t>）</a:t>
            </a:r>
            <a:endParaRPr lang="en-US" altLang="zh-CN" b="1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spcBef>
                <a:spcPts val="600"/>
              </a:spcBef>
              <a:buClr>
                <a:srgbClr val="006600"/>
              </a:buClr>
              <a:buSzPct val="70000"/>
            </a:pPr>
            <a:r>
              <a:rPr lang="en-US" altLang="zh-CN" b="1" dirty="0">
                <a:solidFill>
                  <a:schemeClr val="bg2"/>
                </a:solidFill>
                <a:latin typeface="Arial" charset="0"/>
              </a:rPr>
              <a:t>             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</a:rPr>
              <a:t>1</a:t>
            </a:r>
            <a:r>
              <a:rPr lang="en-US" altLang="zh-CN" b="1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  <a:latin typeface="Arial" charset="0"/>
              </a:rPr>
              <a:t>:  </a:t>
            </a:r>
            <a:r>
              <a:rPr lang="zh-CN" altLang="en-US" b="1" dirty="0" smtClean="0">
                <a:solidFill>
                  <a:schemeClr val="bg2"/>
                </a:solidFill>
                <a:latin typeface="Arial" charset="0"/>
              </a:rPr>
              <a:t>表示</a:t>
            </a:r>
            <a:r>
              <a:rPr lang="zh-CN" altLang="en-US" b="1" dirty="0">
                <a:solidFill>
                  <a:schemeClr val="bg2"/>
                </a:solidFill>
                <a:latin typeface="Arial" charset="0"/>
              </a:rPr>
              <a:t>某个范围</a:t>
            </a:r>
            <a:r>
              <a:rPr lang="zh-CN" altLang="en-US" b="1" dirty="0" smtClean="0">
                <a:solidFill>
                  <a:schemeClr val="bg2"/>
                </a:solidFill>
                <a:latin typeface="Arial" charset="0"/>
              </a:rPr>
              <a:t>的高电压   （如 </a:t>
            </a:r>
            <a:r>
              <a:rPr lang="en-US" altLang="zh-CN" b="1" dirty="0" smtClean="0">
                <a:solidFill>
                  <a:schemeClr val="bg2"/>
                </a:solidFill>
                <a:latin typeface="Arial" charset="0"/>
              </a:rPr>
              <a:t>&gt;2.4V</a:t>
            </a:r>
            <a:r>
              <a:rPr lang="zh-CN" altLang="en-US" b="1" dirty="0" smtClean="0">
                <a:solidFill>
                  <a:schemeClr val="bg2"/>
                </a:solidFill>
                <a:latin typeface="Arial" charset="0"/>
              </a:rPr>
              <a:t>）</a:t>
            </a:r>
            <a:endParaRPr lang="en-US" altLang="zh-CN" b="1" dirty="0">
              <a:solidFill>
                <a:schemeClr val="bg1"/>
              </a:solidFill>
              <a:latin typeface="Arial" charset="0"/>
            </a:endParaRPr>
          </a:p>
          <a:p>
            <a:pPr lvl="1" eaLnBrk="1" hangingPunct="1">
              <a:spcBef>
                <a:spcPts val="600"/>
              </a:spcBef>
              <a:buClr>
                <a:schemeClr val="bg1"/>
              </a:buClr>
              <a:buSzPct val="70000"/>
              <a:buFont typeface="Wingdings" pitchFamily="2" charset="2"/>
              <a:buChar char="n"/>
            </a:pPr>
            <a:endParaRPr lang="en-US" altLang="zh-CN" sz="800" b="1" dirty="0" smtClean="0">
              <a:solidFill>
                <a:schemeClr val="bg2"/>
              </a:solidFill>
              <a:latin typeface="Arial" charset="0"/>
            </a:endParaRPr>
          </a:p>
          <a:p>
            <a:pPr lvl="1" eaLnBrk="1" hangingPunct="1">
              <a:spcBef>
                <a:spcPts val="600"/>
              </a:spcBef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lang="en-US" altLang="zh-CN" sz="2600" b="1" dirty="0" smtClean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zh-CN" altLang="en-US" sz="2600" b="1" dirty="0">
                <a:solidFill>
                  <a:schemeClr val="bg2"/>
                </a:solidFill>
                <a:latin typeface="Arial" charset="0"/>
              </a:rPr>
              <a:t>在开关电路中</a:t>
            </a:r>
            <a:endParaRPr lang="en-US" altLang="zh-CN" sz="2600" b="1" dirty="0">
              <a:solidFill>
                <a:schemeClr val="bg2"/>
              </a:solidFill>
              <a:latin typeface="Arial" charset="0"/>
            </a:endParaRPr>
          </a:p>
          <a:p>
            <a:pPr lvl="1" eaLnBrk="1" hangingPunct="1">
              <a:spcBef>
                <a:spcPts val="600"/>
              </a:spcBef>
              <a:buClr>
                <a:srgbClr val="006600"/>
              </a:buClr>
              <a:buSzPct val="70000"/>
            </a:pPr>
            <a:r>
              <a:rPr lang="en-US" altLang="zh-CN" dirty="0">
                <a:solidFill>
                  <a:schemeClr val="bg2"/>
                </a:solidFill>
                <a:latin typeface="Arial" charset="0"/>
              </a:rPr>
              <a:t>        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</a:rPr>
              <a:t>0</a:t>
            </a:r>
            <a:r>
              <a:rPr lang="en-US" altLang="zh-CN" dirty="0">
                <a:solidFill>
                  <a:schemeClr val="bg2"/>
                </a:solidFill>
                <a:latin typeface="Arial" charset="0"/>
              </a:rPr>
              <a:t> :  </a:t>
            </a:r>
            <a:r>
              <a:rPr lang="zh-CN" altLang="en-US" b="1" dirty="0">
                <a:solidFill>
                  <a:schemeClr val="bg2"/>
                </a:solidFill>
                <a:latin typeface="Arial" charset="0"/>
              </a:rPr>
              <a:t>开关断开</a:t>
            </a:r>
            <a:r>
              <a:rPr lang="en-US" altLang="zh-CN" b="1" dirty="0">
                <a:solidFill>
                  <a:schemeClr val="bg2"/>
                </a:solidFill>
                <a:latin typeface="Arial" charset="0"/>
              </a:rPr>
              <a:t>    </a:t>
            </a:r>
          </a:p>
          <a:p>
            <a:pPr lvl="1" eaLnBrk="1" hangingPunct="1">
              <a:spcBef>
                <a:spcPts val="600"/>
              </a:spcBef>
              <a:buClr>
                <a:srgbClr val="006600"/>
              </a:buClr>
              <a:buSzPct val="70000"/>
            </a:pPr>
            <a:r>
              <a:rPr lang="en-US" altLang="zh-CN" dirty="0">
                <a:solidFill>
                  <a:schemeClr val="bg2"/>
                </a:solidFill>
                <a:latin typeface="Arial" charset="0"/>
              </a:rPr>
              <a:t>        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</a:rPr>
              <a:t>1</a:t>
            </a:r>
            <a:r>
              <a:rPr lang="en-US" altLang="zh-CN" dirty="0">
                <a:solidFill>
                  <a:schemeClr val="bg2"/>
                </a:solidFill>
                <a:latin typeface="Arial" charset="0"/>
              </a:rPr>
              <a:t> :  </a:t>
            </a:r>
            <a:r>
              <a:rPr lang="zh-CN" altLang="en-US" b="1" dirty="0">
                <a:solidFill>
                  <a:schemeClr val="bg2"/>
                </a:solidFill>
                <a:latin typeface="Arial" charset="0"/>
              </a:rPr>
              <a:t>开关闭合</a:t>
            </a:r>
            <a:endParaRPr lang="en-US" altLang="zh-CN" b="1" dirty="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23558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3203575" y="347663"/>
            <a:ext cx="30972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2974509811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9"/>
          <p:cNvSpPr txBox="1">
            <a:spLocks noChangeArrowheads="1"/>
          </p:cNvSpPr>
          <p:nvPr/>
        </p:nvSpPr>
        <p:spPr bwMode="auto">
          <a:xfrm>
            <a:off x="539750" y="903288"/>
            <a:ext cx="36718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77863" indent="-6778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3200" b="1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5. </a:t>
            </a:r>
            <a:r>
              <a:rPr lang="zh-CN" altLang="en-US" sz="3200" b="1">
                <a:solidFill>
                  <a:schemeClr val="bg2"/>
                </a:solidFill>
                <a:latin typeface="Arial" charset="0"/>
              </a:rPr>
              <a:t>应用</a:t>
            </a:r>
            <a:r>
              <a:rPr lang="en-US" altLang="zh-CN" sz="3200" b="1">
                <a:solidFill>
                  <a:schemeClr val="bg2"/>
                </a:solidFill>
                <a:latin typeface="Arial" charset="0"/>
              </a:rPr>
              <a:t> </a:t>
            </a:r>
            <a:endParaRPr lang="zh-CN" altLang="en-US" sz="32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11188" y="1773238"/>
            <a:ext cx="8281987" cy="341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47675" indent="95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lvl="1" indent="0">
              <a:lnSpc>
                <a:spcPct val="130000"/>
              </a:lnSpc>
              <a:spcBef>
                <a:spcPct val="20000"/>
              </a:spcBef>
              <a:buClr>
                <a:srgbClr val="30846E"/>
              </a:buClr>
              <a:buFont typeface="Wingdings" pitchFamily="2" charset="2"/>
              <a:buChar char="§"/>
            </a:pP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lang="en-US" altLang="zh-CN" sz="3200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lang="zh-CN" altLang="en-US" sz="32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逻辑运算</a:t>
            </a:r>
            <a:r>
              <a:rPr lang="en-US" altLang="zh-CN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:  </a:t>
            </a:r>
            <a:r>
              <a:rPr lang="zh-CN" altLang="en-US" sz="3200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与、或、非</a:t>
            </a:r>
            <a:r>
              <a:rPr lang="en-US" altLang="zh-CN" sz="3200" b="1" dirty="0" smtClean="0">
                <a:solidFill>
                  <a:schemeClr val="bg2"/>
                </a:solidFill>
                <a:ea typeface="楷体_GB2312" pitchFamily="49" charset="-122"/>
              </a:rPr>
              <a:t>……</a:t>
            </a:r>
            <a:r>
              <a:rPr lang="en-US" altLang="zh-CN" sz="3200" b="1" dirty="0" smtClean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3200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35937A"/>
              </a:buClr>
              <a:buFont typeface="Wingdings" pitchFamily="2" charset="2"/>
              <a:buChar char="§"/>
            </a:pPr>
            <a:r>
              <a:rPr lang="en-US" altLang="zh-CN" sz="32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逻辑推理判断</a:t>
            </a:r>
            <a:endParaRPr lang="zh-CN" altLang="en-US" sz="3200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lvl="1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举重比赛的评判电路</a:t>
            </a:r>
            <a:endParaRPr lang="zh-CN" altLang="en-US" sz="2600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lvl="1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600" b="1" dirty="0" smtClean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自动饮料</a:t>
            </a:r>
            <a:r>
              <a:rPr lang="zh-CN" altLang="en-US" sz="26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机电路</a:t>
            </a:r>
            <a:endParaRPr lang="zh-CN" altLang="en-US" sz="2600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lvl="1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Ø"/>
            </a:pPr>
            <a:r>
              <a:rPr lang="zh-CN" altLang="en-US" sz="26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   </a:t>
            </a:r>
            <a:r>
              <a:rPr lang="en-US" altLang="zh-CN" sz="3200" b="1" dirty="0" smtClean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chemeClr val="bg2"/>
                </a:solidFill>
                <a:ea typeface="楷体_GB2312" pitchFamily="49" charset="-122"/>
              </a:rPr>
              <a:t>……</a:t>
            </a:r>
            <a:r>
              <a:rPr lang="en-US" altLang="zh-CN" sz="32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pic>
        <p:nvPicPr>
          <p:cNvPr id="25606" name="Picture 8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2" name="Picture 10" descr="601ee3cfd6986140868cd6d616b5e4d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771650"/>
            <a:ext cx="2341603" cy="321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Text Box 6"/>
          <p:cNvSpPr txBox="1">
            <a:spLocks noChangeArrowheads="1"/>
          </p:cNvSpPr>
          <p:nvPr/>
        </p:nvSpPr>
        <p:spPr bwMode="auto">
          <a:xfrm>
            <a:off x="3203575" y="347663"/>
            <a:ext cx="30972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2065602153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Text Box 156"/>
          <p:cNvSpPr txBox="1">
            <a:spLocks noChangeArrowheads="1"/>
          </p:cNvSpPr>
          <p:nvPr/>
        </p:nvSpPr>
        <p:spPr bwMode="auto">
          <a:xfrm>
            <a:off x="2570956" y="2338040"/>
            <a:ext cx="1433513" cy="369888"/>
          </a:xfrm>
          <a:prstGeom prst="rect">
            <a:avLst/>
          </a:prstGeom>
          <a:solidFill>
            <a:srgbClr val="99FFCC"/>
          </a:solidFill>
          <a:ln w="28575" cap="sq">
            <a:solidFill>
              <a:srgbClr val="0066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chemeClr val="bg2"/>
                </a:solidFill>
                <a:latin typeface="Arial" charset="0"/>
              </a:rPr>
              <a:t>光电转换</a:t>
            </a:r>
          </a:p>
        </p:txBody>
      </p:sp>
      <p:sp>
        <p:nvSpPr>
          <p:cNvPr id="1181" name="Line 157"/>
          <p:cNvSpPr>
            <a:spLocks noChangeShapeType="1"/>
          </p:cNvSpPr>
          <p:nvPr/>
        </p:nvSpPr>
        <p:spPr bwMode="auto">
          <a:xfrm>
            <a:off x="4067969" y="2564904"/>
            <a:ext cx="341312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2" name="Text Box 158"/>
          <p:cNvSpPr txBox="1">
            <a:spLocks noChangeArrowheads="1"/>
          </p:cNvSpPr>
          <p:nvPr/>
        </p:nvSpPr>
        <p:spPr bwMode="auto">
          <a:xfrm>
            <a:off x="4428331" y="2322959"/>
            <a:ext cx="1447800" cy="400050"/>
          </a:xfrm>
          <a:prstGeom prst="rect">
            <a:avLst/>
          </a:prstGeom>
          <a:solidFill>
            <a:srgbClr val="99FFCC"/>
          </a:solidFill>
          <a:ln w="28575" cap="sq">
            <a:solidFill>
              <a:srgbClr val="0066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chemeClr val="bg2"/>
                </a:solidFill>
                <a:latin typeface="Arial" charset="0"/>
              </a:rPr>
              <a:t>整形放大</a:t>
            </a:r>
          </a:p>
        </p:txBody>
      </p:sp>
      <p:sp>
        <p:nvSpPr>
          <p:cNvPr id="1183" name="Line 159"/>
          <p:cNvSpPr>
            <a:spLocks noChangeShapeType="1"/>
          </p:cNvSpPr>
          <p:nvPr/>
        </p:nvSpPr>
        <p:spPr bwMode="auto">
          <a:xfrm>
            <a:off x="5944394" y="2564904"/>
            <a:ext cx="3600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4" name="Text Box 160"/>
          <p:cNvSpPr txBox="1">
            <a:spLocks noChangeArrowheads="1"/>
          </p:cNvSpPr>
          <p:nvPr/>
        </p:nvSpPr>
        <p:spPr bwMode="auto">
          <a:xfrm>
            <a:off x="6299994" y="2199928"/>
            <a:ext cx="865187" cy="646113"/>
          </a:xfrm>
          <a:prstGeom prst="rect">
            <a:avLst/>
          </a:prstGeom>
          <a:solidFill>
            <a:srgbClr val="99FFCC"/>
          </a:solidFill>
          <a:ln w="28575" cap="sq">
            <a:solidFill>
              <a:srgbClr val="0066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chemeClr val="bg2"/>
                </a:solidFill>
                <a:latin typeface="Arial" charset="0"/>
              </a:rPr>
              <a:t>逻辑门</a:t>
            </a:r>
            <a:endParaRPr lang="en-US" altLang="zh-CN" sz="18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85" name="Line 161"/>
          <p:cNvSpPr>
            <a:spLocks noChangeShapeType="1"/>
          </p:cNvSpPr>
          <p:nvPr/>
        </p:nvSpPr>
        <p:spPr bwMode="auto">
          <a:xfrm>
            <a:off x="7214394" y="2564904"/>
            <a:ext cx="377825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6" name="Text Box 162"/>
          <p:cNvSpPr txBox="1">
            <a:spLocks noChangeArrowheads="1"/>
          </p:cNvSpPr>
          <p:nvPr/>
        </p:nvSpPr>
        <p:spPr bwMode="auto">
          <a:xfrm>
            <a:off x="7590631" y="2338040"/>
            <a:ext cx="1143000" cy="369888"/>
          </a:xfrm>
          <a:prstGeom prst="rect">
            <a:avLst/>
          </a:prstGeom>
          <a:solidFill>
            <a:srgbClr val="99FFCC"/>
          </a:solidFill>
          <a:ln w="28575" cap="sq">
            <a:solidFill>
              <a:srgbClr val="0066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chemeClr val="bg2"/>
                </a:solidFill>
                <a:latin typeface="Arial" charset="0"/>
              </a:rPr>
              <a:t>计数器</a:t>
            </a:r>
          </a:p>
        </p:txBody>
      </p:sp>
      <p:sp>
        <p:nvSpPr>
          <p:cNvPr id="1187" name="Text Box 163"/>
          <p:cNvSpPr txBox="1">
            <a:spLocks noChangeArrowheads="1"/>
          </p:cNvSpPr>
          <p:nvPr/>
        </p:nvSpPr>
        <p:spPr bwMode="auto">
          <a:xfrm>
            <a:off x="7095331" y="100295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  <a:latin typeface="Arial" charset="0"/>
              </a:rPr>
              <a:t>⑥</a:t>
            </a:r>
          </a:p>
        </p:txBody>
      </p:sp>
      <p:sp>
        <p:nvSpPr>
          <p:cNvPr id="1189" name="Text Box 165"/>
          <p:cNvSpPr txBox="1">
            <a:spLocks noChangeArrowheads="1"/>
          </p:cNvSpPr>
          <p:nvPr/>
        </p:nvSpPr>
        <p:spPr bwMode="auto">
          <a:xfrm>
            <a:off x="5868194" y="206975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②</a:t>
            </a:r>
          </a:p>
        </p:txBody>
      </p:sp>
      <p:sp>
        <p:nvSpPr>
          <p:cNvPr id="1190" name="Text Box 166"/>
          <p:cNvSpPr txBox="1">
            <a:spLocks noChangeArrowheads="1"/>
          </p:cNvSpPr>
          <p:nvPr/>
        </p:nvSpPr>
        <p:spPr bwMode="auto">
          <a:xfrm>
            <a:off x="6333331" y="290795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③</a:t>
            </a:r>
          </a:p>
        </p:txBody>
      </p:sp>
      <p:sp>
        <p:nvSpPr>
          <p:cNvPr id="1191" name="Line 167"/>
          <p:cNvSpPr>
            <a:spLocks noChangeShapeType="1"/>
          </p:cNvSpPr>
          <p:nvPr/>
        </p:nvSpPr>
        <p:spPr bwMode="auto">
          <a:xfrm flipV="1">
            <a:off x="8172747" y="1666528"/>
            <a:ext cx="0" cy="6096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2" name="Text Box 168"/>
          <p:cNvSpPr txBox="1">
            <a:spLocks noChangeArrowheads="1"/>
          </p:cNvSpPr>
          <p:nvPr/>
        </p:nvSpPr>
        <p:spPr bwMode="auto">
          <a:xfrm>
            <a:off x="7523956" y="1268066"/>
            <a:ext cx="1123950" cy="400050"/>
          </a:xfrm>
          <a:prstGeom prst="rect">
            <a:avLst/>
          </a:prstGeom>
          <a:solidFill>
            <a:srgbClr val="99FFCC"/>
          </a:solidFill>
          <a:ln w="28575" cap="sq">
            <a:solidFill>
              <a:srgbClr val="006600"/>
            </a:solidFill>
            <a:miter lim="800000"/>
            <a:headEnd type="none" w="sm" len="sm"/>
            <a:tailEnd type="none" w="sm" len="sm"/>
          </a:ln>
        </p:spPr>
        <p:txBody>
          <a:bodyPr lIns="0" r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chemeClr val="bg2"/>
                </a:solidFill>
                <a:latin typeface="Arial" charset="0"/>
              </a:rPr>
              <a:t>译码器</a:t>
            </a:r>
            <a:endParaRPr lang="en-US" altLang="zh-CN" sz="20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93" name="Text Box 169"/>
          <p:cNvSpPr txBox="1">
            <a:spLocks noChangeArrowheads="1"/>
          </p:cNvSpPr>
          <p:nvPr/>
        </p:nvSpPr>
        <p:spPr bwMode="auto">
          <a:xfrm>
            <a:off x="7135019" y="206975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④</a:t>
            </a:r>
          </a:p>
        </p:txBody>
      </p:sp>
      <p:sp>
        <p:nvSpPr>
          <p:cNvPr id="1194" name="Line 170"/>
          <p:cNvSpPr>
            <a:spLocks noChangeShapeType="1"/>
          </p:cNvSpPr>
          <p:nvPr/>
        </p:nvSpPr>
        <p:spPr bwMode="auto">
          <a:xfrm flipH="1">
            <a:off x="7093594" y="1484784"/>
            <a:ext cx="3960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5" name="Text Box 171"/>
          <p:cNvSpPr txBox="1">
            <a:spLocks noChangeArrowheads="1"/>
          </p:cNvSpPr>
          <p:nvPr/>
        </p:nvSpPr>
        <p:spPr bwMode="auto">
          <a:xfrm>
            <a:off x="6012507" y="1283147"/>
            <a:ext cx="1081087" cy="369888"/>
          </a:xfrm>
          <a:prstGeom prst="rect">
            <a:avLst/>
          </a:prstGeom>
          <a:solidFill>
            <a:srgbClr val="99FFCC"/>
          </a:solidFill>
          <a:ln w="28575" cap="sq">
            <a:solidFill>
              <a:srgbClr val="0066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chemeClr val="bg2"/>
                </a:solidFill>
                <a:latin typeface="Arial" charset="0"/>
              </a:rPr>
              <a:t>显示器</a:t>
            </a:r>
            <a:endParaRPr lang="en-US" altLang="zh-CN" sz="18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96" name="Line 172"/>
          <p:cNvSpPr>
            <a:spLocks noChangeShapeType="1"/>
          </p:cNvSpPr>
          <p:nvPr/>
        </p:nvSpPr>
        <p:spPr bwMode="auto">
          <a:xfrm flipV="1">
            <a:off x="6790531" y="2907953"/>
            <a:ext cx="0" cy="3810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7" name="Text Box 173"/>
          <p:cNvSpPr txBox="1">
            <a:spLocks noChangeArrowheads="1"/>
          </p:cNvSpPr>
          <p:nvPr/>
        </p:nvSpPr>
        <p:spPr bwMode="auto">
          <a:xfrm>
            <a:off x="6731794" y="3357216"/>
            <a:ext cx="1728787" cy="400050"/>
          </a:xfrm>
          <a:prstGeom prst="rect">
            <a:avLst/>
          </a:prstGeom>
          <a:solidFill>
            <a:srgbClr val="99FFCC"/>
          </a:solidFill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chemeClr val="bg2"/>
                </a:solidFill>
                <a:latin typeface="Arial" charset="0"/>
              </a:rPr>
              <a:t>秒脉冲发生器</a:t>
            </a:r>
          </a:p>
        </p:txBody>
      </p:sp>
      <p:sp>
        <p:nvSpPr>
          <p:cNvPr id="1198" name="Text Box 174"/>
          <p:cNvSpPr txBox="1">
            <a:spLocks noChangeArrowheads="1"/>
          </p:cNvSpPr>
          <p:nvPr/>
        </p:nvSpPr>
        <p:spPr bwMode="auto">
          <a:xfrm>
            <a:off x="8143403" y="184115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⑤</a:t>
            </a:r>
          </a:p>
        </p:txBody>
      </p:sp>
      <p:sp>
        <p:nvSpPr>
          <p:cNvPr id="1199" name="AutoShape 175"/>
          <p:cNvSpPr>
            <a:spLocks noChangeArrowheads="1"/>
          </p:cNvSpPr>
          <p:nvPr/>
        </p:nvSpPr>
        <p:spPr bwMode="auto">
          <a:xfrm>
            <a:off x="5941219" y="980728"/>
            <a:ext cx="2886075" cy="2909788"/>
          </a:xfrm>
          <a:prstGeom prst="roundRect">
            <a:avLst>
              <a:gd name="adj" fmla="val 16667"/>
            </a:avLst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214" name="Line 190"/>
          <p:cNvSpPr>
            <a:spLocks noChangeShapeType="1"/>
          </p:cNvSpPr>
          <p:nvPr/>
        </p:nvSpPr>
        <p:spPr bwMode="auto">
          <a:xfrm>
            <a:off x="2267744" y="1701453"/>
            <a:ext cx="504825" cy="503238"/>
          </a:xfrm>
          <a:prstGeom prst="line">
            <a:avLst/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5" name="Text Box 191"/>
          <p:cNvSpPr txBox="1">
            <a:spLocks noChangeArrowheads="1"/>
          </p:cNvSpPr>
          <p:nvPr/>
        </p:nvSpPr>
        <p:spPr bwMode="auto">
          <a:xfrm>
            <a:off x="990600" y="35730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①</a:t>
            </a:r>
          </a:p>
        </p:txBody>
      </p:sp>
      <p:grpSp>
        <p:nvGrpSpPr>
          <p:cNvPr id="4" name="Group 192"/>
          <p:cNvGrpSpPr>
            <a:grpSpLocks/>
          </p:cNvGrpSpPr>
          <p:nvPr/>
        </p:nvGrpSpPr>
        <p:grpSpPr bwMode="auto">
          <a:xfrm>
            <a:off x="1763713" y="3696841"/>
            <a:ext cx="3276600" cy="268288"/>
            <a:chOff x="480" y="2391"/>
            <a:chExt cx="2064" cy="169"/>
          </a:xfrm>
        </p:grpSpPr>
        <p:sp>
          <p:nvSpPr>
            <p:cNvPr id="17507" name="Line 193"/>
            <p:cNvSpPr>
              <a:spLocks noChangeShapeType="1"/>
            </p:cNvSpPr>
            <p:nvPr/>
          </p:nvSpPr>
          <p:spPr bwMode="auto">
            <a:xfrm>
              <a:off x="480" y="2544"/>
              <a:ext cx="24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08" name="Freeform 194"/>
            <p:cNvSpPr>
              <a:spLocks/>
            </p:cNvSpPr>
            <p:nvPr/>
          </p:nvSpPr>
          <p:spPr bwMode="auto">
            <a:xfrm>
              <a:off x="726" y="2466"/>
              <a:ext cx="188" cy="94"/>
            </a:xfrm>
            <a:custGeom>
              <a:avLst/>
              <a:gdLst>
                <a:gd name="T0" fmla="*/ 0 w 188"/>
                <a:gd name="T1" fmla="*/ 85 h 94"/>
                <a:gd name="T2" fmla="*/ 50 w 188"/>
                <a:gd name="T3" fmla="*/ 10 h 94"/>
                <a:gd name="T4" fmla="*/ 63 w 188"/>
                <a:gd name="T5" fmla="*/ 48 h 94"/>
                <a:gd name="T6" fmla="*/ 100 w 188"/>
                <a:gd name="T7" fmla="*/ 60 h 94"/>
                <a:gd name="T8" fmla="*/ 188 w 188"/>
                <a:gd name="T9" fmla="*/ 85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94"/>
                <a:gd name="T17" fmla="*/ 188 w 188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94">
                  <a:moveTo>
                    <a:pt x="0" y="85"/>
                  </a:moveTo>
                  <a:cubicBezTo>
                    <a:pt x="3" y="73"/>
                    <a:pt x="10" y="0"/>
                    <a:pt x="50" y="10"/>
                  </a:cubicBezTo>
                  <a:cubicBezTo>
                    <a:pt x="63" y="13"/>
                    <a:pt x="54" y="39"/>
                    <a:pt x="63" y="48"/>
                  </a:cubicBezTo>
                  <a:cubicBezTo>
                    <a:pt x="72" y="57"/>
                    <a:pt x="88" y="56"/>
                    <a:pt x="100" y="60"/>
                  </a:cubicBezTo>
                  <a:cubicBezTo>
                    <a:pt x="152" y="94"/>
                    <a:pt x="123" y="85"/>
                    <a:pt x="188" y="85"/>
                  </a:cubicBezTo>
                </a:path>
              </a:pathLst>
            </a:cu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09" name="Line 195"/>
            <p:cNvSpPr>
              <a:spLocks noChangeShapeType="1"/>
            </p:cNvSpPr>
            <p:nvPr/>
          </p:nvSpPr>
          <p:spPr bwMode="auto">
            <a:xfrm>
              <a:off x="912" y="2544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0" name="Freeform 196"/>
            <p:cNvSpPr>
              <a:spLocks/>
            </p:cNvSpPr>
            <p:nvPr/>
          </p:nvSpPr>
          <p:spPr bwMode="auto">
            <a:xfrm>
              <a:off x="1052" y="2391"/>
              <a:ext cx="90" cy="150"/>
            </a:xfrm>
            <a:custGeom>
              <a:avLst/>
              <a:gdLst>
                <a:gd name="T0" fmla="*/ 0 w 90"/>
                <a:gd name="T1" fmla="*/ 150 h 150"/>
                <a:gd name="T2" fmla="*/ 37 w 90"/>
                <a:gd name="T3" fmla="*/ 38 h 150"/>
                <a:gd name="T4" fmla="*/ 50 w 90"/>
                <a:gd name="T5" fmla="*/ 0 h 150"/>
                <a:gd name="T6" fmla="*/ 87 w 90"/>
                <a:gd name="T7" fmla="*/ 13 h 150"/>
                <a:gd name="T8" fmla="*/ 62 w 90"/>
                <a:gd name="T9" fmla="*/ 50 h 150"/>
                <a:gd name="T10" fmla="*/ 87 w 90"/>
                <a:gd name="T11" fmla="*/ 125 h 150"/>
                <a:gd name="T12" fmla="*/ 87 w 90"/>
                <a:gd name="T13" fmla="*/ 150 h 1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"/>
                <a:gd name="T22" fmla="*/ 0 h 150"/>
                <a:gd name="T23" fmla="*/ 90 w 90"/>
                <a:gd name="T24" fmla="*/ 150 h 1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" h="150">
                  <a:moveTo>
                    <a:pt x="0" y="150"/>
                  </a:moveTo>
                  <a:cubicBezTo>
                    <a:pt x="12" y="113"/>
                    <a:pt x="25" y="75"/>
                    <a:pt x="37" y="38"/>
                  </a:cubicBezTo>
                  <a:cubicBezTo>
                    <a:pt x="41" y="25"/>
                    <a:pt x="50" y="0"/>
                    <a:pt x="50" y="0"/>
                  </a:cubicBezTo>
                  <a:cubicBezTo>
                    <a:pt x="62" y="4"/>
                    <a:pt x="84" y="0"/>
                    <a:pt x="87" y="13"/>
                  </a:cubicBezTo>
                  <a:cubicBezTo>
                    <a:pt x="90" y="27"/>
                    <a:pt x="62" y="35"/>
                    <a:pt x="62" y="50"/>
                  </a:cubicBezTo>
                  <a:cubicBezTo>
                    <a:pt x="62" y="76"/>
                    <a:pt x="79" y="100"/>
                    <a:pt x="87" y="125"/>
                  </a:cubicBezTo>
                  <a:cubicBezTo>
                    <a:pt x="90" y="133"/>
                    <a:pt x="87" y="142"/>
                    <a:pt x="87" y="150"/>
                  </a:cubicBezTo>
                </a:path>
              </a:pathLst>
            </a:cu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1" name="Line 197"/>
            <p:cNvSpPr>
              <a:spLocks noChangeShapeType="1"/>
            </p:cNvSpPr>
            <p:nvPr/>
          </p:nvSpPr>
          <p:spPr bwMode="auto">
            <a:xfrm>
              <a:off x="1152" y="2544"/>
              <a:ext cx="19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2" name="Freeform 198"/>
            <p:cNvSpPr>
              <a:spLocks/>
            </p:cNvSpPr>
            <p:nvPr/>
          </p:nvSpPr>
          <p:spPr bwMode="auto">
            <a:xfrm>
              <a:off x="1352" y="2391"/>
              <a:ext cx="213" cy="150"/>
            </a:xfrm>
            <a:custGeom>
              <a:avLst/>
              <a:gdLst>
                <a:gd name="T0" fmla="*/ 0 w 213"/>
                <a:gd name="T1" fmla="*/ 150 h 150"/>
                <a:gd name="T2" fmla="*/ 75 w 213"/>
                <a:gd name="T3" fmla="*/ 0 h 150"/>
                <a:gd name="T4" fmla="*/ 101 w 213"/>
                <a:gd name="T5" fmla="*/ 138 h 150"/>
                <a:gd name="T6" fmla="*/ 151 w 213"/>
                <a:gd name="T7" fmla="*/ 150 h 150"/>
                <a:gd name="T8" fmla="*/ 213 w 213"/>
                <a:gd name="T9" fmla="*/ 138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3"/>
                <a:gd name="T16" fmla="*/ 0 h 150"/>
                <a:gd name="T17" fmla="*/ 213 w 213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3" h="150">
                  <a:moveTo>
                    <a:pt x="0" y="150"/>
                  </a:moveTo>
                  <a:cubicBezTo>
                    <a:pt x="24" y="81"/>
                    <a:pt x="11" y="43"/>
                    <a:pt x="75" y="0"/>
                  </a:cubicBezTo>
                  <a:cubicBezTo>
                    <a:pt x="67" y="43"/>
                    <a:pt x="47" y="112"/>
                    <a:pt x="101" y="138"/>
                  </a:cubicBezTo>
                  <a:cubicBezTo>
                    <a:pt x="116" y="146"/>
                    <a:pt x="134" y="146"/>
                    <a:pt x="151" y="150"/>
                  </a:cubicBezTo>
                  <a:cubicBezTo>
                    <a:pt x="196" y="135"/>
                    <a:pt x="175" y="138"/>
                    <a:pt x="213" y="138"/>
                  </a:cubicBezTo>
                </a:path>
              </a:pathLst>
            </a:cu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3" name="Line 199"/>
            <p:cNvSpPr>
              <a:spLocks noChangeShapeType="1"/>
            </p:cNvSpPr>
            <p:nvPr/>
          </p:nvSpPr>
          <p:spPr bwMode="auto">
            <a:xfrm>
              <a:off x="1584" y="254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4" name="Freeform 200"/>
            <p:cNvSpPr>
              <a:spLocks/>
            </p:cNvSpPr>
            <p:nvPr/>
          </p:nvSpPr>
          <p:spPr bwMode="auto">
            <a:xfrm>
              <a:off x="1646" y="2406"/>
              <a:ext cx="132" cy="136"/>
            </a:xfrm>
            <a:custGeom>
              <a:avLst/>
              <a:gdLst>
                <a:gd name="T0" fmla="*/ 32 w 132"/>
                <a:gd name="T1" fmla="*/ 136 h 136"/>
                <a:gd name="T2" fmla="*/ 32 w 132"/>
                <a:gd name="T3" fmla="*/ 11 h 136"/>
                <a:gd name="T4" fmla="*/ 57 w 132"/>
                <a:gd name="T5" fmla="*/ 48 h 136"/>
                <a:gd name="T6" fmla="*/ 95 w 132"/>
                <a:gd name="T7" fmla="*/ 111 h 136"/>
                <a:gd name="T8" fmla="*/ 132 w 132"/>
                <a:gd name="T9" fmla="*/ 123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136"/>
                <a:gd name="T17" fmla="*/ 132 w 132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136">
                  <a:moveTo>
                    <a:pt x="32" y="136"/>
                  </a:moveTo>
                  <a:cubicBezTo>
                    <a:pt x="23" y="102"/>
                    <a:pt x="0" y="43"/>
                    <a:pt x="32" y="11"/>
                  </a:cubicBezTo>
                  <a:cubicBezTo>
                    <a:pt x="43" y="0"/>
                    <a:pt x="49" y="36"/>
                    <a:pt x="57" y="48"/>
                  </a:cubicBezTo>
                  <a:cubicBezTo>
                    <a:pt x="67" y="79"/>
                    <a:pt x="65" y="93"/>
                    <a:pt x="95" y="111"/>
                  </a:cubicBezTo>
                  <a:cubicBezTo>
                    <a:pt x="106" y="118"/>
                    <a:pt x="132" y="123"/>
                    <a:pt x="132" y="123"/>
                  </a:cubicBezTo>
                </a:path>
              </a:pathLst>
            </a:cu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5" name="Line 201"/>
            <p:cNvSpPr>
              <a:spLocks noChangeShapeType="1"/>
            </p:cNvSpPr>
            <p:nvPr/>
          </p:nvSpPr>
          <p:spPr bwMode="auto">
            <a:xfrm>
              <a:off x="1776" y="2544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6" name="Freeform 202"/>
            <p:cNvSpPr>
              <a:spLocks/>
            </p:cNvSpPr>
            <p:nvPr/>
          </p:nvSpPr>
          <p:spPr bwMode="auto">
            <a:xfrm>
              <a:off x="1930" y="2440"/>
              <a:ext cx="188" cy="94"/>
            </a:xfrm>
            <a:custGeom>
              <a:avLst/>
              <a:gdLst>
                <a:gd name="T0" fmla="*/ 0 w 188"/>
                <a:gd name="T1" fmla="*/ 85 h 94"/>
                <a:gd name="T2" fmla="*/ 50 w 188"/>
                <a:gd name="T3" fmla="*/ 10 h 94"/>
                <a:gd name="T4" fmla="*/ 63 w 188"/>
                <a:gd name="T5" fmla="*/ 48 h 94"/>
                <a:gd name="T6" fmla="*/ 100 w 188"/>
                <a:gd name="T7" fmla="*/ 60 h 94"/>
                <a:gd name="T8" fmla="*/ 188 w 188"/>
                <a:gd name="T9" fmla="*/ 85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94"/>
                <a:gd name="T17" fmla="*/ 188 w 188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94">
                  <a:moveTo>
                    <a:pt x="0" y="85"/>
                  </a:moveTo>
                  <a:cubicBezTo>
                    <a:pt x="3" y="73"/>
                    <a:pt x="10" y="0"/>
                    <a:pt x="50" y="10"/>
                  </a:cubicBezTo>
                  <a:cubicBezTo>
                    <a:pt x="63" y="13"/>
                    <a:pt x="54" y="39"/>
                    <a:pt x="63" y="48"/>
                  </a:cubicBezTo>
                  <a:cubicBezTo>
                    <a:pt x="72" y="57"/>
                    <a:pt x="88" y="56"/>
                    <a:pt x="100" y="60"/>
                  </a:cubicBezTo>
                  <a:cubicBezTo>
                    <a:pt x="152" y="94"/>
                    <a:pt x="123" y="85"/>
                    <a:pt x="188" y="85"/>
                  </a:cubicBezTo>
                </a:path>
              </a:pathLst>
            </a:cu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7" name="Line 203"/>
            <p:cNvSpPr>
              <a:spLocks noChangeShapeType="1"/>
            </p:cNvSpPr>
            <p:nvPr/>
          </p:nvSpPr>
          <p:spPr bwMode="auto">
            <a:xfrm>
              <a:off x="2116" y="2540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8" name="Freeform 204"/>
            <p:cNvSpPr>
              <a:spLocks/>
            </p:cNvSpPr>
            <p:nvPr/>
          </p:nvSpPr>
          <p:spPr bwMode="auto">
            <a:xfrm>
              <a:off x="2256" y="2400"/>
              <a:ext cx="90" cy="150"/>
            </a:xfrm>
            <a:custGeom>
              <a:avLst/>
              <a:gdLst>
                <a:gd name="T0" fmla="*/ 0 w 90"/>
                <a:gd name="T1" fmla="*/ 150 h 150"/>
                <a:gd name="T2" fmla="*/ 37 w 90"/>
                <a:gd name="T3" fmla="*/ 38 h 150"/>
                <a:gd name="T4" fmla="*/ 50 w 90"/>
                <a:gd name="T5" fmla="*/ 0 h 150"/>
                <a:gd name="T6" fmla="*/ 87 w 90"/>
                <a:gd name="T7" fmla="*/ 13 h 150"/>
                <a:gd name="T8" fmla="*/ 62 w 90"/>
                <a:gd name="T9" fmla="*/ 50 h 150"/>
                <a:gd name="T10" fmla="*/ 87 w 90"/>
                <a:gd name="T11" fmla="*/ 125 h 150"/>
                <a:gd name="T12" fmla="*/ 87 w 90"/>
                <a:gd name="T13" fmla="*/ 150 h 1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"/>
                <a:gd name="T22" fmla="*/ 0 h 150"/>
                <a:gd name="T23" fmla="*/ 90 w 90"/>
                <a:gd name="T24" fmla="*/ 150 h 1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" h="150">
                  <a:moveTo>
                    <a:pt x="0" y="150"/>
                  </a:moveTo>
                  <a:cubicBezTo>
                    <a:pt x="12" y="113"/>
                    <a:pt x="25" y="75"/>
                    <a:pt x="37" y="38"/>
                  </a:cubicBezTo>
                  <a:cubicBezTo>
                    <a:pt x="41" y="25"/>
                    <a:pt x="50" y="0"/>
                    <a:pt x="50" y="0"/>
                  </a:cubicBezTo>
                  <a:cubicBezTo>
                    <a:pt x="62" y="4"/>
                    <a:pt x="84" y="0"/>
                    <a:pt x="87" y="13"/>
                  </a:cubicBezTo>
                  <a:cubicBezTo>
                    <a:pt x="90" y="27"/>
                    <a:pt x="62" y="35"/>
                    <a:pt x="62" y="50"/>
                  </a:cubicBezTo>
                  <a:cubicBezTo>
                    <a:pt x="62" y="76"/>
                    <a:pt x="79" y="100"/>
                    <a:pt x="87" y="125"/>
                  </a:cubicBezTo>
                  <a:cubicBezTo>
                    <a:pt x="90" y="133"/>
                    <a:pt x="87" y="142"/>
                    <a:pt x="87" y="150"/>
                  </a:cubicBezTo>
                </a:path>
              </a:pathLst>
            </a:cu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9" name="Line 205"/>
            <p:cNvSpPr>
              <a:spLocks noChangeShapeType="1"/>
            </p:cNvSpPr>
            <p:nvPr/>
          </p:nvSpPr>
          <p:spPr bwMode="auto">
            <a:xfrm>
              <a:off x="2352" y="2544"/>
              <a:ext cx="19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30" name="Text Box 206"/>
          <p:cNvSpPr txBox="1">
            <a:spLocks noChangeArrowheads="1"/>
          </p:cNvSpPr>
          <p:nvPr/>
        </p:nvSpPr>
        <p:spPr bwMode="auto">
          <a:xfrm>
            <a:off x="990600" y="4182616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②</a:t>
            </a:r>
          </a:p>
        </p:txBody>
      </p:sp>
      <p:grpSp>
        <p:nvGrpSpPr>
          <p:cNvPr id="5" name="Group 207"/>
          <p:cNvGrpSpPr>
            <a:grpSpLocks/>
          </p:cNvGrpSpPr>
          <p:nvPr/>
        </p:nvGrpSpPr>
        <p:grpSpPr bwMode="auto">
          <a:xfrm>
            <a:off x="1692275" y="4128641"/>
            <a:ext cx="3429000" cy="344488"/>
            <a:chOff x="432" y="2663"/>
            <a:chExt cx="2160" cy="217"/>
          </a:xfrm>
        </p:grpSpPr>
        <p:sp>
          <p:nvSpPr>
            <p:cNvPr id="17481" name="Line 208"/>
            <p:cNvSpPr>
              <a:spLocks noChangeShapeType="1"/>
            </p:cNvSpPr>
            <p:nvPr/>
          </p:nvSpPr>
          <p:spPr bwMode="auto">
            <a:xfrm>
              <a:off x="432" y="2880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2" name="Line 209"/>
            <p:cNvSpPr>
              <a:spLocks noChangeShapeType="1"/>
            </p:cNvSpPr>
            <p:nvPr/>
          </p:nvSpPr>
          <p:spPr bwMode="auto">
            <a:xfrm>
              <a:off x="720" y="2688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3" name="Line 210"/>
            <p:cNvSpPr>
              <a:spLocks noChangeShapeType="1"/>
            </p:cNvSpPr>
            <p:nvPr/>
          </p:nvSpPr>
          <p:spPr bwMode="auto">
            <a:xfrm>
              <a:off x="720" y="2688"/>
              <a:ext cx="79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4" name="Line 211"/>
            <p:cNvSpPr>
              <a:spLocks noChangeShapeType="1"/>
            </p:cNvSpPr>
            <p:nvPr/>
          </p:nvSpPr>
          <p:spPr bwMode="auto">
            <a:xfrm>
              <a:off x="816" y="2688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5" name="Line 212"/>
            <p:cNvSpPr>
              <a:spLocks noChangeShapeType="1"/>
            </p:cNvSpPr>
            <p:nvPr/>
          </p:nvSpPr>
          <p:spPr bwMode="auto">
            <a:xfrm>
              <a:off x="816" y="2880"/>
              <a:ext cx="23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6" name="Line 213"/>
            <p:cNvSpPr>
              <a:spLocks noChangeShapeType="1"/>
            </p:cNvSpPr>
            <p:nvPr/>
          </p:nvSpPr>
          <p:spPr bwMode="auto">
            <a:xfrm>
              <a:off x="1056" y="2688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7" name="Line 214"/>
            <p:cNvSpPr>
              <a:spLocks noChangeShapeType="1"/>
            </p:cNvSpPr>
            <p:nvPr/>
          </p:nvSpPr>
          <p:spPr bwMode="auto">
            <a:xfrm>
              <a:off x="1056" y="2688"/>
              <a:ext cx="79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8" name="Line 215"/>
            <p:cNvSpPr>
              <a:spLocks noChangeShapeType="1"/>
            </p:cNvSpPr>
            <p:nvPr/>
          </p:nvSpPr>
          <p:spPr bwMode="auto">
            <a:xfrm>
              <a:off x="1152" y="2688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9" name="Line 216"/>
            <p:cNvSpPr>
              <a:spLocks noChangeShapeType="1"/>
            </p:cNvSpPr>
            <p:nvPr/>
          </p:nvSpPr>
          <p:spPr bwMode="auto">
            <a:xfrm>
              <a:off x="1152" y="2880"/>
              <a:ext cx="19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0" name="Line 217"/>
            <p:cNvSpPr>
              <a:spLocks noChangeShapeType="1"/>
            </p:cNvSpPr>
            <p:nvPr/>
          </p:nvSpPr>
          <p:spPr bwMode="auto">
            <a:xfrm>
              <a:off x="1344" y="2673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1" name="Line 218"/>
            <p:cNvSpPr>
              <a:spLocks noChangeShapeType="1"/>
            </p:cNvSpPr>
            <p:nvPr/>
          </p:nvSpPr>
          <p:spPr bwMode="auto">
            <a:xfrm>
              <a:off x="1344" y="2673"/>
              <a:ext cx="79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2" name="Line 219"/>
            <p:cNvSpPr>
              <a:spLocks noChangeShapeType="1"/>
            </p:cNvSpPr>
            <p:nvPr/>
          </p:nvSpPr>
          <p:spPr bwMode="auto">
            <a:xfrm>
              <a:off x="1440" y="2673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3" name="Line 220"/>
            <p:cNvSpPr>
              <a:spLocks noChangeShapeType="1"/>
            </p:cNvSpPr>
            <p:nvPr/>
          </p:nvSpPr>
          <p:spPr bwMode="auto">
            <a:xfrm>
              <a:off x="1440" y="2865"/>
              <a:ext cx="23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4" name="Line 221"/>
            <p:cNvSpPr>
              <a:spLocks noChangeShapeType="1"/>
            </p:cNvSpPr>
            <p:nvPr/>
          </p:nvSpPr>
          <p:spPr bwMode="auto">
            <a:xfrm>
              <a:off x="1680" y="2673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5" name="Line 222"/>
            <p:cNvSpPr>
              <a:spLocks noChangeShapeType="1"/>
            </p:cNvSpPr>
            <p:nvPr/>
          </p:nvSpPr>
          <p:spPr bwMode="auto">
            <a:xfrm>
              <a:off x="1680" y="2673"/>
              <a:ext cx="79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6" name="Line 223"/>
            <p:cNvSpPr>
              <a:spLocks noChangeShapeType="1"/>
            </p:cNvSpPr>
            <p:nvPr/>
          </p:nvSpPr>
          <p:spPr bwMode="auto">
            <a:xfrm>
              <a:off x="1776" y="2673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7" name="Line 224"/>
            <p:cNvSpPr>
              <a:spLocks noChangeShapeType="1"/>
            </p:cNvSpPr>
            <p:nvPr/>
          </p:nvSpPr>
          <p:spPr bwMode="auto">
            <a:xfrm>
              <a:off x="1776" y="2865"/>
              <a:ext cx="19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7498" name="Group 225"/>
            <p:cNvGrpSpPr>
              <a:grpSpLocks/>
            </p:cNvGrpSpPr>
            <p:nvPr/>
          </p:nvGrpSpPr>
          <p:grpSpPr bwMode="auto">
            <a:xfrm>
              <a:off x="1968" y="2663"/>
              <a:ext cx="624" cy="192"/>
              <a:chOff x="1968" y="2640"/>
              <a:chExt cx="624" cy="192"/>
            </a:xfrm>
          </p:grpSpPr>
          <p:sp>
            <p:nvSpPr>
              <p:cNvPr id="17499" name="Line 226"/>
              <p:cNvSpPr>
                <a:spLocks noChangeShapeType="1"/>
              </p:cNvSpPr>
              <p:nvPr/>
            </p:nvSpPr>
            <p:spPr bwMode="auto">
              <a:xfrm>
                <a:off x="1968" y="2640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00" name="Line 227"/>
              <p:cNvSpPr>
                <a:spLocks noChangeShapeType="1"/>
              </p:cNvSpPr>
              <p:nvPr/>
            </p:nvSpPr>
            <p:spPr bwMode="auto">
              <a:xfrm>
                <a:off x="1968" y="2640"/>
                <a:ext cx="7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01" name="Line 228"/>
              <p:cNvSpPr>
                <a:spLocks noChangeShapeType="1"/>
              </p:cNvSpPr>
              <p:nvPr/>
            </p:nvSpPr>
            <p:spPr bwMode="auto">
              <a:xfrm>
                <a:off x="2064" y="2640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02" name="Line 229"/>
              <p:cNvSpPr>
                <a:spLocks noChangeShapeType="1"/>
              </p:cNvSpPr>
              <p:nvPr/>
            </p:nvSpPr>
            <p:spPr bwMode="auto">
              <a:xfrm>
                <a:off x="2064" y="2832"/>
                <a:ext cx="23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03" name="Line 23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04" name="Line 23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7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05" name="Line 232"/>
              <p:cNvSpPr>
                <a:spLocks noChangeShapeType="1"/>
              </p:cNvSpPr>
              <p:nvPr/>
            </p:nvSpPr>
            <p:spPr bwMode="auto">
              <a:xfrm>
                <a:off x="2400" y="2640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06" name="Line 233"/>
              <p:cNvSpPr>
                <a:spLocks noChangeShapeType="1"/>
              </p:cNvSpPr>
              <p:nvPr/>
            </p:nvSpPr>
            <p:spPr bwMode="auto">
              <a:xfrm>
                <a:off x="2400" y="2832"/>
                <a:ext cx="192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258" name="Text Box 234"/>
          <p:cNvSpPr txBox="1">
            <a:spLocks noChangeArrowheads="1"/>
          </p:cNvSpPr>
          <p:nvPr/>
        </p:nvSpPr>
        <p:spPr bwMode="auto">
          <a:xfrm>
            <a:off x="990600" y="471601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③</a:t>
            </a:r>
          </a:p>
        </p:txBody>
      </p:sp>
      <p:sp>
        <p:nvSpPr>
          <p:cNvPr id="1259" name="Text Box 235"/>
          <p:cNvSpPr txBox="1">
            <a:spLocks noChangeArrowheads="1"/>
          </p:cNvSpPr>
          <p:nvPr/>
        </p:nvSpPr>
        <p:spPr bwMode="auto">
          <a:xfrm>
            <a:off x="990600" y="524941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④</a:t>
            </a:r>
          </a:p>
        </p:txBody>
      </p:sp>
      <p:grpSp>
        <p:nvGrpSpPr>
          <p:cNvPr id="7" name="Group 236"/>
          <p:cNvGrpSpPr>
            <a:grpSpLocks/>
          </p:cNvGrpSpPr>
          <p:nvPr/>
        </p:nvGrpSpPr>
        <p:grpSpPr bwMode="auto">
          <a:xfrm>
            <a:off x="1692275" y="5208141"/>
            <a:ext cx="3429000" cy="344488"/>
            <a:chOff x="432" y="3383"/>
            <a:chExt cx="2160" cy="217"/>
          </a:xfrm>
        </p:grpSpPr>
        <p:sp>
          <p:nvSpPr>
            <p:cNvPr id="17464" name="Line 237"/>
            <p:cNvSpPr>
              <a:spLocks noChangeShapeType="1"/>
            </p:cNvSpPr>
            <p:nvPr/>
          </p:nvSpPr>
          <p:spPr bwMode="auto">
            <a:xfrm>
              <a:off x="1056" y="3408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5" name="Line 238"/>
            <p:cNvSpPr>
              <a:spLocks noChangeShapeType="1"/>
            </p:cNvSpPr>
            <p:nvPr/>
          </p:nvSpPr>
          <p:spPr bwMode="auto">
            <a:xfrm>
              <a:off x="1056" y="3408"/>
              <a:ext cx="79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6" name="Line 239"/>
            <p:cNvSpPr>
              <a:spLocks noChangeShapeType="1"/>
            </p:cNvSpPr>
            <p:nvPr/>
          </p:nvSpPr>
          <p:spPr bwMode="auto">
            <a:xfrm>
              <a:off x="1152" y="3408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7" name="Line 240"/>
            <p:cNvSpPr>
              <a:spLocks noChangeShapeType="1"/>
            </p:cNvSpPr>
            <p:nvPr/>
          </p:nvSpPr>
          <p:spPr bwMode="auto">
            <a:xfrm>
              <a:off x="1152" y="3600"/>
              <a:ext cx="19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8" name="Line 241"/>
            <p:cNvSpPr>
              <a:spLocks noChangeShapeType="1"/>
            </p:cNvSpPr>
            <p:nvPr/>
          </p:nvSpPr>
          <p:spPr bwMode="auto">
            <a:xfrm>
              <a:off x="1344" y="3393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9" name="Line 242"/>
            <p:cNvSpPr>
              <a:spLocks noChangeShapeType="1"/>
            </p:cNvSpPr>
            <p:nvPr/>
          </p:nvSpPr>
          <p:spPr bwMode="auto">
            <a:xfrm>
              <a:off x="1344" y="3393"/>
              <a:ext cx="79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0" name="Line 243"/>
            <p:cNvSpPr>
              <a:spLocks noChangeShapeType="1"/>
            </p:cNvSpPr>
            <p:nvPr/>
          </p:nvSpPr>
          <p:spPr bwMode="auto">
            <a:xfrm>
              <a:off x="1440" y="3393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1" name="Line 244"/>
            <p:cNvSpPr>
              <a:spLocks noChangeShapeType="1"/>
            </p:cNvSpPr>
            <p:nvPr/>
          </p:nvSpPr>
          <p:spPr bwMode="auto">
            <a:xfrm>
              <a:off x="1440" y="3585"/>
              <a:ext cx="23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2" name="Line 245"/>
            <p:cNvSpPr>
              <a:spLocks noChangeShapeType="1"/>
            </p:cNvSpPr>
            <p:nvPr/>
          </p:nvSpPr>
          <p:spPr bwMode="auto">
            <a:xfrm>
              <a:off x="1680" y="3393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3" name="Line 246"/>
            <p:cNvSpPr>
              <a:spLocks noChangeShapeType="1"/>
            </p:cNvSpPr>
            <p:nvPr/>
          </p:nvSpPr>
          <p:spPr bwMode="auto">
            <a:xfrm>
              <a:off x="1680" y="3393"/>
              <a:ext cx="79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4" name="Line 247"/>
            <p:cNvSpPr>
              <a:spLocks noChangeShapeType="1"/>
            </p:cNvSpPr>
            <p:nvPr/>
          </p:nvSpPr>
          <p:spPr bwMode="auto">
            <a:xfrm>
              <a:off x="1776" y="3393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5" name="Line 248"/>
            <p:cNvSpPr>
              <a:spLocks noChangeShapeType="1"/>
            </p:cNvSpPr>
            <p:nvPr/>
          </p:nvSpPr>
          <p:spPr bwMode="auto">
            <a:xfrm>
              <a:off x="1776" y="3585"/>
              <a:ext cx="19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6" name="Line 249"/>
            <p:cNvSpPr>
              <a:spLocks noChangeShapeType="1"/>
            </p:cNvSpPr>
            <p:nvPr/>
          </p:nvSpPr>
          <p:spPr bwMode="auto">
            <a:xfrm>
              <a:off x="1968" y="3383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7" name="Line 250"/>
            <p:cNvSpPr>
              <a:spLocks noChangeShapeType="1"/>
            </p:cNvSpPr>
            <p:nvPr/>
          </p:nvSpPr>
          <p:spPr bwMode="auto">
            <a:xfrm>
              <a:off x="1968" y="3383"/>
              <a:ext cx="79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8" name="Line 251"/>
            <p:cNvSpPr>
              <a:spLocks noChangeShapeType="1"/>
            </p:cNvSpPr>
            <p:nvPr/>
          </p:nvSpPr>
          <p:spPr bwMode="auto">
            <a:xfrm>
              <a:off x="2064" y="3383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9" name="Line 252"/>
            <p:cNvSpPr>
              <a:spLocks noChangeShapeType="1"/>
            </p:cNvSpPr>
            <p:nvPr/>
          </p:nvSpPr>
          <p:spPr bwMode="auto">
            <a:xfrm flipH="1">
              <a:off x="432" y="3600"/>
              <a:ext cx="62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0" name="Line 253"/>
            <p:cNvSpPr>
              <a:spLocks noChangeShapeType="1"/>
            </p:cNvSpPr>
            <p:nvPr/>
          </p:nvSpPr>
          <p:spPr bwMode="auto">
            <a:xfrm>
              <a:off x="2064" y="3600"/>
              <a:ext cx="52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78" name="Text Box 254"/>
          <p:cNvSpPr txBox="1">
            <a:spLocks noChangeArrowheads="1"/>
          </p:cNvSpPr>
          <p:nvPr/>
        </p:nvSpPr>
        <p:spPr bwMode="auto">
          <a:xfrm>
            <a:off x="990600" y="570661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⑤</a:t>
            </a:r>
          </a:p>
        </p:txBody>
      </p:sp>
      <p:sp>
        <p:nvSpPr>
          <p:cNvPr id="1279" name="Text Box 255"/>
          <p:cNvSpPr txBox="1">
            <a:spLocks noChangeArrowheads="1"/>
          </p:cNvSpPr>
          <p:nvPr/>
        </p:nvSpPr>
        <p:spPr bwMode="auto">
          <a:xfrm>
            <a:off x="1752600" y="5706616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0100</a:t>
            </a:r>
          </a:p>
        </p:txBody>
      </p:sp>
      <p:sp>
        <p:nvSpPr>
          <p:cNvPr id="1280" name="Text Box 256"/>
          <p:cNvSpPr txBox="1">
            <a:spLocks noChangeArrowheads="1"/>
          </p:cNvSpPr>
          <p:nvPr/>
        </p:nvSpPr>
        <p:spPr bwMode="auto">
          <a:xfrm>
            <a:off x="2971800" y="570661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⑥</a:t>
            </a:r>
          </a:p>
        </p:txBody>
      </p:sp>
      <p:grpSp>
        <p:nvGrpSpPr>
          <p:cNvPr id="8" name="Group 257"/>
          <p:cNvGrpSpPr>
            <a:grpSpLocks/>
          </p:cNvGrpSpPr>
          <p:nvPr/>
        </p:nvGrpSpPr>
        <p:grpSpPr bwMode="auto">
          <a:xfrm>
            <a:off x="3733800" y="5782816"/>
            <a:ext cx="304800" cy="457200"/>
            <a:chOff x="3696" y="3360"/>
            <a:chExt cx="192" cy="288"/>
          </a:xfrm>
        </p:grpSpPr>
        <p:sp>
          <p:nvSpPr>
            <p:cNvPr id="17460" name="Line 258"/>
            <p:cNvSpPr>
              <a:spLocks noChangeShapeType="1"/>
            </p:cNvSpPr>
            <p:nvPr/>
          </p:nvSpPr>
          <p:spPr bwMode="auto">
            <a:xfrm>
              <a:off x="3696" y="3360"/>
              <a:ext cx="0" cy="96"/>
            </a:xfrm>
            <a:prstGeom prst="line">
              <a:avLst/>
            </a:prstGeom>
            <a:noFill/>
            <a:ln w="57150" cap="sq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1" name="Line 259"/>
            <p:cNvSpPr>
              <a:spLocks noChangeShapeType="1"/>
            </p:cNvSpPr>
            <p:nvPr/>
          </p:nvSpPr>
          <p:spPr bwMode="auto">
            <a:xfrm>
              <a:off x="3744" y="3504"/>
              <a:ext cx="96" cy="0"/>
            </a:xfrm>
            <a:prstGeom prst="line">
              <a:avLst/>
            </a:prstGeom>
            <a:noFill/>
            <a:ln w="57150" cap="sq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2" name="Line 260"/>
            <p:cNvSpPr>
              <a:spLocks noChangeShapeType="1"/>
            </p:cNvSpPr>
            <p:nvPr/>
          </p:nvSpPr>
          <p:spPr bwMode="auto">
            <a:xfrm>
              <a:off x="3888" y="3360"/>
              <a:ext cx="0" cy="96"/>
            </a:xfrm>
            <a:prstGeom prst="line">
              <a:avLst/>
            </a:prstGeom>
            <a:noFill/>
            <a:ln w="57150" cap="sq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3" name="Line 261"/>
            <p:cNvSpPr>
              <a:spLocks noChangeShapeType="1"/>
            </p:cNvSpPr>
            <p:nvPr/>
          </p:nvSpPr>
          <p:spPr bwMode="auto">
            <a:xfrm>
              <a:off x="3888" y="3552"/>
              <a:ext cx="0" cy="96"/>
            </a:xfrm>
            <a:prstGeom prst="line">
              <a:avLst/>
            </a:prstGeom>
            <a:noFill/>
            <a:ln w="57150" cap="sq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264"/>
          <p:cNvGrpSpPr>
            <a:grpSpLocks/>
          </p:cNvGrpSpPr>
          <p:nvPr/>
        </p:nvGrpSpPr>
        <p:grpSpPr bwMode="auto">
          <a:xfrm>
            <a:off x="1692275" y="4704904"/>
            <a:ext cx="3429000" cy="396875"/>
            <a:chOff x="432" y="3014"/>
            <a:chExt cx="2160" cy="250"/>
          </a:xfrm>
        </p:grpSpPr>
        <p:grpSp>
          <p:nvGrpSpPr>
            <p:cNvPr id="17451" name="Group 265"/>
            <p:cNvGrpSpPr>
              <a:grpSpLocks/>
            </p:cNvGrpSpPr>
            <p:nvPr/>
          </p:nvGrpSpPr>
          <p:grpSpPr bwMode="auto">
            <a:xfrm>
              <a:off x="432" y="3024"/>
              <a:ext cx="2160" cy="192"/>
              <a:chOff x="432" y="3024"/>
              <a:chExt cx="2160" cy="192"/>
            </a:xfrm>
          </p:grpSpPr>
          <p:sp>
            <p:nvSpPr>
              <p:cNvPr id="17455" name="Line 266"/>
              <p:cNvSpPr>
                <a:spLocks noChangeShapeType="1"/>
              </p:cNvSpPr>
              <p:nvPr/>
            </p:nvSpPr>
            <p:spPr bwMode="auto">
              <a:xfrm>
                <a:off x="432" y="3216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6" name="Line 267"/>
              <p:cNvSpPr>
                <a:spLocks noChangeShapeType="1"/>
              </p:cNvSpPr>
              <p:nvPr/>
            </p:nvSpPr>
            <p:spPr bwMode="auto">
              <a:xfrm>
                <a:off x="864" y="3024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7" name="Line 268"/>
              <p:cNvSpPr>
                <a:spLocks noChangeShapeType="1"/>
              </p:cNvSpPr>
              <p:nvPr/>
            </p:nvSpPr>
            <p:spPr bwMode="auto">
              <a:xfrm>
                <a:off x="864" y="3024"/>
                <a:ext cx="12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8" name="Line 269"/>
              <p:cNvSpPr>
                <a:spLocks noChangeShapeType="1"/>
              </p:cNvSpPr>
              <p:nvPr/>
            </p:nvSpPr>
            <p:spPr bwMode="auto">
              <a:xfrm>
                <a:off x="2160" y="3024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9" name="Line 270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52" name="Line 271"/>
            <p:cNvSpPr>
              <a:spLocks noChangeShapeType="1"/>
            </p:cNvSpPr>
            <p:nvPr/>
          </p:nvSpPr>
          <p:spPr bwMode="auto">
            <a:xfrm flipH="1">
              <a:off x="864" y="3120"/>
              <a:ext cx="384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53" name="Line 272"/>
            <p:cNvSpPr>
              <a:spLocks noChangeShapeType="1"/>
            </p:cNvSpPr>
            <p:nvPr/>
          </p:nvSpPr>
          <p:spPr bwMode="auto">
            <a:xfrm>
              <a:off x="1680" y="3120"/>
              <a:ext cx="480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97" name="Text Box 273"/>
            <p:cNvSpPr txBox="1">
              <a:spLocks noChangeArrowheads="1"/>
            </p:cNvSpPr>
            <p:nvPr/>
          </p:nvSpPr>
          <p:spPr bwMode="auto">
            <a:xfrm>
              <a:off x="1296" y="3014"/>
              <a:ext cx="43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1s</a:t>
              </a:r>
              <a:endPara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pic>
        <p:nvPicPr>
          <p:cNvPr id="1298" name="Picture 274" descr="0,0,319,15812,519,389,076c63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560441"/>
            <a:ext cx="1079500" cy="80962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9" name="Picture 275" descr="系统连接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179" y="4560441"/>
            <a:ext cx="1152525" cy="79216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8" name="Text Box 164"/>
          <p:cNvSpPr txBox="1">
            <a:spLocks noChangeArrowheads="1"/>
          </p:cNvSpPr>
          <p:nvPr/>
        </p:nvSpPr>
        <p:spPr bwMode="auto">
          <a:xfrm>
            <a:off x="3952081" y="20697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①</a:t>
            </a:r>
          </a:p>
        </p:txBody>
      </p:sp>
      <p:sp>
        <p:nvSpPr>
          <p:cNvPr id="17449" name="Text Box 4"/>
          <p:cNvSpPr txBox="1">
            <a:spLocks noChangeArrowheads="1"/>
          </p:cNvSpPr>
          <p:nvPr/>
        </p:nvSpPr>
        <p:spPr bwMode="auto">
          <a:xfrm>
            <a:off x="954086" y="260350"/>
            <a:ext cx="73628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</a:rPr>
              <a:t>逻辑设计的例子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endParaRPr lang="en-US" altLang="zh-CN" sz="2600" b="1" dirty="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17450" name="Picture 126" descr="ELEG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4930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21" name="Line 179"/>
          <p:cNvSpPr>
            <a:spLocks noChangeShapeType="1"/>
          </p:cNvSpPr>
          <p:nvPr/>
        </p:nvSpPr>
        <p:spPr bwMode="auto">
          <a:xfrm flipV="1">
            <a:off x="-84138" y="2066086"/>
            <a:ext cx="2057401" cy="9144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22" name="AutoShape 180"/>
          <p:cNvSpPr>
            <a:spLocks noChangeArrowheads="1"/>
          </p:cNvSpPr>
          <p:nvPr/>
        </p:nvSpPr>
        <p:spPr bwMode="auto">
          <a:xfrm rot="13999620">
            <a:off x="766762" y="2575674"/>
            <a:ext cx="762000" cy="538163"/>
          </a:xfrm>
          <a:prstGeom prst="parallelogram">
            <a:avLst>
              <a:gd name="adj" fmla="val 35398"/>
            </a:avLst>
          </a:prstGeom>
          <a:solidFill>
            <a:schemeClr val="bg2"/>
          </a:solidFill>
          <a:ln w="38100" cap="sq">
            <a:solidFill>
              <a:srgbClr val="FF66FF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7523" name="AutoShape 181"/>
          <p:cNvSpPr>
            <a:spLocks noChangeArrowheads="1"/>
          </p:cNvSpPr>
          <p:nvPr/>
        </p:nvSpPr>
        <p:spPr bwMode="auto">
          <a:xfrm rot="14711043">
            <a:off x="801687" y="2248649"/>
            <a:ext cx="381000" cy="685800"/>
          </a:xfrm>
          <a:prstGeom prst="can">
            <a:avLst>
              <a:gd name="adj" fmla="val 45000"/>
            </a:avLst>
          </a:prstGeom>
          <a:solidFill>
            <a:schemeClr val="bg2"/>
          </a:solidFill>
          <a:ln w="38100" cap="sq">
            <a:solidFill>
              <a:srgbClr val="FF66FF"/>
            </a:solidFill>
            <a:round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7524" name="AutoShape 182"/>
          <p:cNvSpPr>
            <a:spLocks noChangeArrowheads="1"/>
          </p:cNvSpPr>
          <p:nvPr/>
        </p:nvSpPr>
        <p:spPr bwMode="auto">
          <a:xfrm>
            <a:off x="649287" y="2858249"/>
            <a:ext cx="381000" cy="3048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38100" cap="sq">
            <a:solidFill>
              <a:srgbClr val="FF66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pic>
        <p:nvPicPr>
          <p:cNvPr id="84994" name="Picture 2" descr="http://e.hiphotos.baidu.com/baike/w%3D268%3Bg%3D0/sign=a5b07714c9177f3e1034fb0b48f45cfa/d6ca7bcb0a46f21fca71bbf1f6246b600d33aecf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13813" r="4500"/>
          <a:stretch/>
        </p:blipFill>
        <p:spPr bwMode="auto">
          <a:xfrm rot="20967520">
            <a:off x="246290" y="2039264"/>
            <a:ext cx="1558314" cy="125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867335" y="1268280"/>
            <a:ext cx="1407553" cy="1256068"/>
            <a:chOff x="841935" y="1302143"/>
            <a:chExt cx="1407553" cy="1256068"/>
          </a:xfrm>
        </p:grpSpPr>
        <p:sp>
          <p:nvSpPr>
            <p:cNvPr id="17520" name="Oval 178"/>
            <p:cNvSpPr>
              <a:spLocks noChangeArrowheads="1"/>
            </p:cNvSpPr>
            <p:nvPr/>
          </p:nvSpPr>
          <p:spPr bwMode="auto">
            <a:xfrm>
              <a:off x="1792288" y="1567611"/>
              <a:ext cx="457200" cy="990600"/>
            </a:xfrm>
            <a:prstGeom prst="ellipse">
              <a:avLst/>
            </a:prstGeom>
            <a:solidFill>
              <a:schemeClr val="tx2"/>
            </a:solidFill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7525" name="Oval 183"/>
            <p:cNvSpPr>
              <a:spLocks noChangeArrowheads="1"/>
            </p:cNvSpPr>
            <p:nvPr/>
          </p:nvSpPr>
          <p:spPr bwMode="auto">
            <a:xfrm>
              <a:off x="1868488" y="1867649"/>
              <a:ext cx="79375" cy="79375"/>
            </a:xfrm>
            <a:prstGeom prst="ellipse">
              <a:avLst/>
            </a:prstGeom>
            <a:solidFill>
              <a:schemeClr val="accent1"/>
            </a:solidFill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7530" name="Line 188"/>
            <p:cNvSpPr>
              <a:spLocks noChangeShapeType="1"/>
            </p:cNvSpPr>
            <p:nvPr/>
          </p:nvSpPr>
          <p:spPr bwMode="auto">
            <a:xfrm rot="18402988">
              <a:off x="1421620" y="1451674"/>
              <a:ext cx="82708" cy="660928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31" name="Line 189"/>
            <p:cNvSpPr>
              <a:spLocks noChangeShapeType="1"/>
            </p:cNvSpPr>
            <p:nvPr/>
          </p:nvSpPr>
          <p:spPr bwMode="auto">
            <a:xfrm rot="18402988">
              <a:off x="1374159" y="1325594"/>
              <a:ext cx="305769" cy="623851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52" r="29697"/>
            <a:stretch/>
          </p:blipFill>
          <p:spPr>
            <a:xfrm>
              <a:off x="841935" y="1302143"/>
              <a:ext cx="288032" cy="3765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616879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0" grpId="0" animBg="1" autoUpdateAnimBg="0"/>
      <p:bldP spid="1181" grpId="0" animBg="1"/>
      <p:bldP spid="1182" grpId="0" animBg="1" autoUpdateAnimBg="0"/>
      <p:bldP spid="1183" grpId="0" animBg="1"/>
      <p:bldP spid="1184" grpId="0" animBg="1" autoUpdateAnimBg="0"/>
      <p:bldP spid="1185" grpId="0" animBg="1"/>
      <p:bldP spid="1186" grpId="0" animBg="1" autoUpdateAnimBg="0"/>
      <p:bldP spid="1187" grpId="0" autoUpdateAnimBg="0"/>
      <p:bldP spid="1189" grpId="0" autoUpdateAnimBg="0"/>
      <p:bldP spid="1190" grpId="0" autoUpdateAnimBg="0"/>
      <p:bldP spid="1191" grpId="0" animBg="1"/>
      <p:bldP spid="1192" grpId="0" animBg="1" autoUpdateAnimBg="0"/>
      <p:bldP spid="1193" grpId="0" autoUpdateAnimBg="0"/>
      <p:bldP spid="1194" grpId="0" animBg="1"/>
      <p:bldP spid="1195" grpId="0" animBg="1" autoUpdateAnimBg="0"/>
      <p:bldP spid="1196" grpId="0" animBg="1"/>
      <p:bldP spid="1197" grpId="0" animBg="1" autoUpdateAnimBg="0"/>
      <p:bldP spid="1198" grpId="0" autoUpdateAnimBg="0"/>
      <p:bldP spid="1199" grpId="0" animBg="1"/>
      <p:bldP spid="1214" grpId="0" animBg="1"/>
      <p:bldP spid="1215" grpId="0" autoUpdateAnimBg="0"/>
      <p:bldP spid="1230" grpId="0" autoUpdateAnimBg="0"/>
      <p:bldP spid="1258" grpId="0" autoUpdateAnimBg="0"/>
      <p:bldP spid="1259" grpId="0" autoUpdateAnimBg="0"/>
      <p:bldP spid="1278" grpId="0" autoUpdateAnimBg="0"/>
      <p:bldP spid="1279" grpId="0" autoUpdateAnimBg="0"/>
      <p:bldP spid="1280" grpId="0" autoUpdateAnimBg="0"/>
      <p:bldP spid="118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977601" y="2798692"/>
            <a:ext cx="7685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数字系统中为什么使用二进制？</a:t>
            </a:r>
          </a:p>
        </p:txBody>
      </p:sp>
      <p:pic>
        <p:nvPicPr>
          <p:cNvPr id="24582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683568" y="3443398"/>
            <a:ext cx="6400800" cy="168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2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电路</a:t>
            </a:r>
            <a:r>
              <a:rPr lang="zh-CN" altLang="en-US" sz="28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简单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可靠</a:t>
            </a:r>
            <a:r>
              <a:rPr lang="zh-CN" altLang="en-US" sz="28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稳定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便于</a:t>
            </a:r>
            <a:r>
              <a:rPr lang="zh-CN" altLang="en-US" sz="28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计算机处理 </a:t>
            </a:r>
            <a:endParaRPr lang="zh-CN" altLang="en-US" sz="28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84" name="Text Box 6"/>
          <p:cNvSpPr txBox="1">
            <a:spLocks noChangeArrowheads="1"/>
          </p:cNvSpPr>
          <p:nvPr/>
        </p:nvSpPr>
        <p:spPr bwMode="auto">
          <a:xfrm>
            <a:off x="3203575" y="347663"/>
            <a:ext cx="30972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基本概念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91369" y="908720"/>
            <a:ext cx="7685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数字系统有何优点？</a:t>
            </a:r>
            <a:endParaRPr lang="zh-CN" altLang="en-US" sz="32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97336" y="1553426"/>
            <a:ext cx="7691014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2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抗干扰能力强</a:t>
            </a:r>
            <a:endParaRPr lang="en-US" altLang="zh-CN" sz="2800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更</a:t>
            </a:r>
            <a:r>
              <a:rPr lang="zh-CN" altLang="en-US" sz="28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高的</a:t>
            </a:r>
            <a:r>
              <a:rPr lang="zh-CN" altLang="en-US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准确度和精确度</a:t>
            </a:r>
            <a:endParaRPr lang="zh-CN" altLang="en-US" sz="28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042133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3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3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3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3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9" grpId="0" uiExpand="1" build="p" autoUpdateAnimBg="0"/>
      <p:bldP spid="7" grpId="0" autoUpdateAnimBg="0"/>
      <p:bldP spid="8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</a:rPr>
              <a:t>数字系统设计的层次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endParaRPr lang="en-US" altLang="zh-CN" sz="2600" b="1" dirty="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18435" name="Picture 126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4930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6" name="组合 24"/>
          <p:cNvGrpSpPr>
            <a:grpSpLocks/>
          </p:cNvGrpSpPr>
          <p:nvPr/>
        </p:nvGrpSpPr>
        <p:grpSpPr bwMode="auto">
          <a:xfrm>
            <a:off x="1115617" y="1196752"/>
            <a:ext cx="4248547" cy="2295734"/>
            <a:chOff x="4442433" y="1685817"/>
            <a:chExt cx="4249452" cy="2295286"/>
          </a:xfrm>
        </p:grpSpPr>
        <p:sp>
          <p:nvSpPr>
            <p:cNvPr id="4" name="TextBox 3"/>
            <p:cNvSpPr txBox="1"/>
            <p:nvPr/>
          </p:nvSpPr>
          <p:spPr>
            <a:xfrm>
              <a:off x="4442433" y="1685817"/>
              <a:ext cx="4249452" cy="2246330"/>
            </a:xfrm>
            <a:prstGeom prst="rect">
              <a:avLst/>
            </a:prstGeom>
            <a:noFill/>
            <a:ln w="19050">
              <a:solidFill>
                <a:schemeClr val="accent5">
                  <a:lumMod val="25000"/>
                </a:schemeClr>
              </a:solidFill>
              <a:prstDash val="solid"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endParaRPr lang="en-US" altLang="zh-CN" sz="2800" dirty="0">
                <a:solidFill>
                  <a:schemeClr val="bg2"/>
                </a:solidFill>
                <a:latin typeface="+mj-lt"/>
              </a:endParaRPr>
            </a:p>
            <a:p>
              <a:pPr algn="ctr" eaLnBrk="1" hangingPunct="1">
                <a:defRPr/>
              </a:pPr>
              <a:endParaRPr lang="en-US" altLang="zh-CN" sz="2800" dirty="0">
                <a:solidFill>
                  <a:schemeClr val="bg2"/>
                </a:solidFill>
                <a:latin typeface="+mj-lt"/>
              </a:endParaRPr>
            </a:p>
            <a:p>
              <a:pPr algn="ctr" eaLnBrk="1" hangingPunct="1">
                <a:defRPr/>
              </a:pPr>
              <a:endParaRPr lang="en-US" altLang="zh-CN" sz="2800" dirty="0">
                <a:solidFill>
                  <a:schemeClr val="bg2"/>
                </a:solidFill>
                <a:latin typeface="+mj-lt"/>
              </a:endParaRPr>
            </a:p>
            <a:p>
              <a:pPr algn="ctr" eaLnBrk="1" hangingPunct="1">
                <a:defRPr/>
              </a:pPr>
              <a:endParaRPr lang="en-US" altLang="zh-CN" sz="2800" dirty="0">
                <a:solidFill>
                  <a:schemeClr val="bg2"/>
                </a:solidFill>
                <a:latin typeface="+mj-lt"/>
              </a:endParaRPr>
            </a:p>
            <a:p>
              <a:pPr algn="ctr" eaLnBrk="1" hangingPunct="1">
                <a:defRPr/>
              </a:pPr>
              <a:endParaRPr lang="zh-CN" altLang="en-US" sz="2800" dirty="0">
                <a:solidFill>
                  <a:schemeClr val="bg2"/>
                </a:solidFill>
                <a:latin typeface="+mj-lt"/>
              </a:endParaRPr>
            </a:p>
          </p:txBody>
        </p:sp>
        <p:grpSp>
          <p:nvGrpSpPr>
            <p:cNvPr id="18444" name="组合 12"/>
            <p:cNvGrpSpPr>
              <a:grpSpLocks/>
            </p:cNvGrpSpPr>
            <p:nvPr/>
          </p:nvGrpSpPr>
          <p:grpSpPr bwMode="auto">
            <a:xfrm>
              <a:off x="5503266" y="1753990"/>
              <a:ext cx="2248618" cy="642937"/>
              <a:chOff x="1214414" y="3980184"/>
              <a:chExt cx="2285368" cy="642942"/>
            </a:xfrm>
          </p:grpSpPr>
          <p:sp>
            <p:nvSpPr>
              <p:cNvPr id="18451" name="圆柱形 8"/>
              <p:cNvSpPr>
                <a:spLocks noChangeArrowheads="1"/>
              </p:cNvSpPr>
              <p:nvPr/>
            </p:nvSpPr>
            <p:spPr bwMode="auto">
              <a:xfrm>
                <a:off x="1214414" y="3980184"/>
                <a:ext cx="2214578" cy="642942"/>
              </a:xfrm>
              <a:prstGeom prst="can">
                <a:avLst>
                  <a:gd name="adj" fmla="val 25000"/>
                </a:avLst>
              </a:prstGeom>
              <a:solidFill>
                <a:srgbClr val="FFCCFF"/>
              </a:solidFill>
              <a:ln w="190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214658" y="4102683"/>
                <a:ext cx="2285124" cy="46157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zh-CN" altLang="en-US" dirty="0" smtClean="0">
                    <a:solidFill>
                      <a:schemeClr val="bg1"/>
                    </a:solidFill>
                    <a:latin typeface="+mj-lt"/>
                  </a:rPr>
                  <a:t>系统设计</a:t>
                </a:r>
                <a:endParaRPr lang="zh-CN" alt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18445" name="组合 11"/>
            <p:cNvGrpSpPr>
              <a:grpSpLocks/>
            </p:cNvGrpSpPr>
            <p:nvPr/>
          </p:nvGrpSpPr>
          <p:grpSpPr bwMode="auto">
            <a:xfrm>
              <a:off x="5511687" y="2560862"/>
              <a:ext cx="2178966" cy="642937"/>
              <a:chOff x="3714744" y="3939544"/>
              <a:chExt cx="2214578" cy="642942"/>
            </a:xfrm>
          </p:grpSpPr>
          <p:sp>
            <p:nvSpPr>
              <p:cNvPr id="18449" name="圆柱形 9"/>
              <p:cNvSpPr>
                <a:spLocks noChangeArrowheads="1"/>
              </p:cNvSpPr>
              <p:nvPr/>
            </p:nvSpPr>
            <p:spPr bwMode="auto">
              <a:xfrm>
                <a:off x="3714744" y="3939544"/>
                <a:ext cx="2214578" cy="642942"/>
              </a:xfrm>
              <a:prstGeom prst="can">
                <a:avLst>
                  <a:gd name="adj" fmla="val 25000"/>
                </a:avLst>
              </a:prstGeom>
              <a:solidFill>
                <a:srgbClr val="99FF99"/>
              </a:solidFill>
              <a:ln w="190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785505" y="4070987"/>
                <a:ext cx="2143112" cy="4618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zh-CN" altLang="en-US" dirty="0" smtClean="0">
                    <a:solidFill>
                      <a:schemeClr val="bg2"/>
                    </a:solidFill>
                    <a:latin typeface="+mj-lt"/>
                  </a:rPr>
                  <a:t>逻辑设计</a:t>
                </a:r>
                <a:endParaRPr lang="zh-CN" altLang="en-US" dirty="0">
                  <a:latin typeface="+mj-lt"/>
                </a:endParaRPr>
              </a:p>
            </p:txBody>
          </p:sp>
        </p:grpSp>
        <p:grpSp>
          <p:nvGrpSpPr>
            <p:cNvPr id="18446" name="组合 15"/>
            <p:cNvGrpSpPr>
              <a:grpSpLocks/>
            </p:cNvGrpSpPr>
            <p:nvPr/>
          </p:nvGrpSpPr>
          <p:grpSpPr bwMode="auto">
            <a:xfrm>
              <a:off x="5503266" y="3338166"/>
              <a:ext cx="2289868" cy="642937"/>
              <a:chOff x="4214810" y="5398784"/>
              <a:chExt cx="2326656" cy="642942"/>
            </a:xfrm>
          </p:grpSpPr>
          <p:sp>
            <p:nvSpPr>
              <p:cNvPr id="18447" name="圆柱形 13"/>
              <p:cNvSpPr>
                <a:spLocks noChangeArrowheads="1"/>
              </p:cNvSpPr>
              <p:nvPr/>
            </p:nvSpPr>
            <p:spPr bwMode="auto">
              <a:xfrm>
                <a:off x="4214810" y="5398784"/>
                <a:ext cx="2214578" cy="642942"/>
              </a:xfrm>
              <a:prstGeom prst="can">
                <a:avLst>
                  <a:gd name="adj" fmla="val 25000"/>
                </a:avLst>
              </a:prstGeom>
              <a:solidFill>
                <a:srgbClr val="FFFF99"/>
              </a:solidFill>
              <a:ln w="190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257001" y="5551280"/>
                <a:ext cx="2284501" cy="46187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zh-CN" altLang="en-US" dirty="0" smtClean="0">
                    <a:solidFill>
                      <a:schemeClr val="bg2"/>
                    </a:solidFill>
                    <a:latin typeface="+mj-lt"/>
                  </a:rPr>
                  <a:t>电路设计</a:t>
                </a:r>
                <a:endParaRPr lang="zh-CN" altLang="en-US" dirty="0">
                  <a:latin typeface="+mj-lt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5580063" y="1282686"/>
            <a:ext cx="3000375" cy="1990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3525" indent="-263525" eaLnBrk="1" hangingPunct="1">
              <a:lnSpc>
                <a:spcPts val="3700"/>
              </a:lnSpc>
              <a:buClr>
                <a:schemeClr val="accent6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chemeClr val="bg2"/>
                </a:solidFill>
                <a:latin typeface="+mj-lt"/>
              </a:rPr>
              <a:t>划分成子系统</a:t>
            </a:r>
            <a:endParaRPr lang="en-US" altLang="zh-CN" b="1" dirty="0">
              <a:solidFill>
                <a:schemeClr val="bg2"/>
              </a:solidFill>
              <a:latin typeface="+mj-lt"/>
            </a:endParaRPr>
          </a:p>
          <a:p>
            <a:pPr marL="263525" indent="-263525" eaLnBrk="1" hangingPunct="1">
              <a:lnSpc>
                <a:spcPts val="3700"/>
              </a:lnSpc>
              <a:buClr>
                <a:schemeClr val="accent6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chemeClr val="bg2"/>
                </a:solidFill>
                <a:latin typeface="+mj-lt"/>
              </a:rPr>
              <a:t>确定各子系统</a:t>
            </a:r>
            <a:r>
              <a:rPr lang="zh-CN" altLang="en-US" b="1" dirty="0" smtClean="0">
                <a:solidFill>
                  <a:schemeClr val="bg2"/>
                </a:solidFill>
                <a:latin typeface="+mj-lt"/>
              </a:rPr>
              <a:t>特性</a:t>
            </a:r>
            <a:endParaRPr lang="en-US" altLang="zh-CN" b="1" dirty="0" smtClean="0">
              <a:solidFill>
                <a:schemeClr val="bg2"/>
              </a:solidFill>
              <a:latin typeface="+mj-lt"/>
            </a:endParaRPr>
          </a:p>
          <a:p>
            <a:pPr marL="263525" indent="-263525" eaLnBrk="1" hangingPunct="1">
              <a:lnSpc>
                <a:spcPts val="3700"/>
              </a:lnSpc>
              <a:buClr>
                <a:schemeClr val="accent6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2"/>
                </a:solidFill>
                <a:latin typeface="+mj-lt"/>
              </a:rPr>
              <a:t>各子系统之间的互联及控制方式</a:t>
            </a:r>
            <a:r>
              <a:rPr lang="en-US" altLang="zh-CN" b="1" dirty="0" smtClean="0">
                <a:solidFill>
                  <a:schemeClr val="bg2"/>
                </a:solidFill>
                <a:latin typeface="+mj-lt"/>
              </a:rPr>
              <a:t> </a:t>
            </a:r>
            <a:endParaRPr lang="en-US" altLang="zh-CN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15616" y="4005064"/>
            <a:ext cx="7463159" cy="20415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006600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3800"/>
              </a:lnSpc>
              <a:defRPr/>
            </a:pPr>
            <a:r>
              <a:rPr lang="zh-CN" altLang="en-US" sz="2800" b="1" dirty="0" smtClean="0">
                <a:solidFill>
                  <a:schemeClr val="bg2"/>
                </a:solidFill>
                <a:latin typeface="+mj-lt"/>
              </a:rPr>
              <a:t>例子</a:t>
            </a:r>
            <a:r>
              <a:rPr lang="en-US" altLang="zh-CN" sz="2800" b="1" dirty="0" smtClean="0">
                <a:solidFill>
                  <a:schemeClr val="bg2"/>
                </a:solidFill>
                <a:latin typeface="+mj-lt"/>
              </a:rPr>
              <a:t>: 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计算机的系统设计</a:t>
            </a: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--</a:t>
            </a:r>
          </a:p>
          <a:p>
            <a:pPr lvl="1" eaLnBrk="1" hangingPunct="1">
              <a:lnSpc>
                <a:spcPts val="3800"/>
              </a:lnSpc>
              <a:buFont typeface="Arial" pitchFamily="34" charset="0"/>
              <a:buChar char="•"/>
              <a:defRPr/>
            </a:pPr>
            <a:r>
              <a:rPr lang="zh-CN" altLang="en-US" b="1" dirty="0">
                <a:solidFill>
                  <a:srgbClr val="006600"/>
                </a:solidFill>
                <a:latin typeface="+mj-lt"/>
              </a:rPr>
              <a:t>运算</a:t>
            </a:r>
            <a:r>
              <a:rPr lang="zh-CN" altLang="en-US" b="1" dirty="0" smtClean="0">
                <a:solidFill>
                  <a:srgbClr val="006600"/>
                </a:solidFill>
                <a:latin typeface="+mj-lt"/>
              </a:rPr>
              <a:t>单元、控制单元、存储单元</a:t>
            </a: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, </a:t>
            </a:r>
            <a:r>
              <a:rPr lang="zh-CN" altLang="en-US" b="1" dirty="0" smtClean="0">
                <a:solidFill>
                  <a:srgbClr val="006600"/>
                </a:solidFill>
                <a:latin typeface="+mj-lt"/>
              </a:rPr>
              <a:t>输入输出设备</a:t>
            </a: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…….</a:t>
            </a:r>
          </a:p>
          <a:p>
            <a:pPr lvl="1" eaLnBrk="1" hangingPunct="1">
              <a:lnSpc>
                <a:spcPts val="3800"/>
              </a:lnSpc>
              <a:buFont typeface="Arial" pitchFamily="34" charset="0"/>
              <a:buChar char="•"/>
              <a:defRPr/>
            </a:pP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 </a:t>
            </a:r>
            <a:r>
              <a:rPr lang="zh-CN" altLang="en-US" b="1" dirty="0">
                <a:solidFill>
                  <a:srgbClr val="006600"/>
                </a:solidFill>
                <a:latin typeface="+mj-lt"/>
              </a:rPr>
              <a:t>各个子系统之间的互连及控制</a:t>
            </a:r>
            <a:endParaRPr lang="en-US" altLang="zh-CN" b="1" dirty="0">
              <a:solidFill>
                <a:srgbClr val="006600"/>
              </a:solidFill>
              <a:latin typeface="+mj-lt"/>
            </a:endParaRPr>
          </a:p>
        </p:txBody>
      </p:sp>
      <p:sp>
        <p:nvSpPr>
          <p:cNvPr id="24" name="左箭头 23"/>
          <p:cNvSpPr/>
          <p:nvPr/>
        </p:nvSpPr>
        <p:spPr bwMode="auto">
          <a:xfrm>
            <a:off x="4500563" y="1427148"/>
            <a:ext cx="1008062" cy="360363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000099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zh-CN" altLang="en-US"/>
          </a:p>
        </p:txBody>
      </p:sp>
      <p:graphicFrame>
        <p:nvGraphicFramePr>
          <p:cNvPr id="18442" name="Object 10"/>
          <p:cNvGraphicFramePr>
            <a:graphicFrameLocks noChangeAspect="1"/>
          </p:cNvGraphicFramePr>
          <p:nvPr>
            <p:extLst/>
          </p:nvPr>
        </p:nvGraphicFramePr>
        <p:xfrm>
          <a:off x="1187450" y="1355711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8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184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355711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365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F9DE1D0-2133-4F09-BC8E-B02262C90CF4}" type="slidenum">
              <a:rPr kumimoji="0" lang="zh-CN" altLang="en-US" sz="1400">
                <a:solidFill>
                  <a:schemeClr val="bg2"/>
                </a:solidFill>
              </a:rPr>
              <a:t>2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995" y="462280"/>
            <a:ext cx="8372475" cy="2709545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indent="0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lt"/>
              </a:rPr>
              <a:t>教师</a:t>
            </a:r>
            <a:r>
              <a:rPr lang="zh-CN" altLang="en-US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lt"/>
              </a:rPr>
              <a:t>：</a:t>
            </a:r>
            <a:r>
              <a:rPr lang="zh-CN" altLang="en-US" sz="2400" dirty="0">
                <a:solidFill>
                  <a:schemeClr val="bg2"/>
                </a:solidFill>
                <a:cs typeface="+mn-lt"/>
              </a:rPr>
              <a:t>  </a:t>
            </a:r>
            <a:r>
              <a:rPr lang="en-US" altLang="zh-CN" sz="2400" dirty="0">
                <a:solidFill>
                  <a:schemeClr val="bg2"/>
                </a:solidFill>
                <a:cs typeface="+mn-lt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cs typeface="+mn-lt"/>
              </a:rPr>
              <a:t>李琼</a:t>
            </a:r>
            <a:r>
              <a:rPr lang="en-US" altLang="zh-CN" sz="2400" dirty="0">
                <a:solidFill>
                  <a:schemeClr val="bg2"/>
                </a:solidFill>
                <a:cs typeface="+mn-lt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cs typeface="+mn-lt"/>
              </a:rPr>
              <a:t>（网络空间安全学院</a:t>
            </a:r>
            <a:r>
              <a:rPr lang="en-US" altLang="zh-CN" sz="2400" dirty="0" smtClean="0">
                <a:solidFill>
                  <a:schemeClr val="bg2"/>
                </a:solidFill>
                <a:cs typeface="+mn-lt"/>
              </a:rPr>
              <a:t>-</a:t>
            </a:r>
            <a:r>
              <a:rPr lang="zh-CN" altLang="en-US" sz="2400" dirty="0" smtClean="0">
                <a:solidFill>
                  <a:schemeClr val="bg2"/>
                </a:solidFill>
                <a:cs typeface="+mn-lt"/>
              </a:rPr>
              <a:t>信息对抗技术研究所）</a:t>
            </a:r>
            <a:r>
              <a:rPr lang="en-US" altLang="zh-CN" sz="2400" dirty="0" smtClean="0">
                <a:solidFill>
                  <a:schemeClr val="bg2"/>
                </a:solidFill>
                <a:cs typeface="+mn-lt"/>
              </a:rPr>
              <a:t>  </a:t>
            </a:r>
            <a:endParaRPr lang="en-US" altLang="zh-CN" sz="2400" dirty="0">
              <a:solidFill>
                <a:schemeClr val="bg2"/>
              </a:solidFill>
              <a:cs typeface="+mn-lt"/>
            </a:endParaRPr>
          </a:p>
          <a:p>
            <a:pPr indent="0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lt"/>
              </a:rPr>
              <a:t>电话：</a:t>
            </a:r>
            <a:r>
              <a:rPr lang="zh-CN" altLang="en-US" sz="2400" dirty="0">
                <a:solidFill>
                  <a:schemeClr val="bg2"/>
                </a:solidFill>
                <a:cs typeface="+mn-lt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cs typeface="+mn-lt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cs typeface="+mn-lt"/>
              </a:rPr>
              <a:t>13684601868</a:t>
            </a:r>
          </a:p>
          <a:p>
            <a:pPr indent="0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lt"/>
              </a:rPr>
              <a:t>Email:  </a:t>
            </a:r>
            <a:r>
              <a:rPr lang="en-US" altLang="zh-CN" sz="2400" dirty="0" smtClean="0">
                <a:solidFill>
                  <a:schemeClr val="bg2"/>
                </a:solidFill>
                <a:cs typeface="+mn-lt"/>
              </a:rPr>
              <a:t>qiongli@hit.edu.cn </a:t>
            </a:r>
            <a:endParaRPr lang="en-US" altLang="zh-CN" sz="2400" dirty="0">
              <a:solidFill>
                <a:schemeClr val="bg2"/>
              </a:solidFill>
              <a:cs typeface="+mn-lt"/>
            </a:endParaRPr>
          </a:p>
          <a:p>
            <a:pPr algn="l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cs typeface="+mn-lt"/>
              </a:rPr>
              <a:t>    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lt"/>
              </a:rPr>
              <a:t>办公室</a:t>
            </a:r>
            <a:r>
              <a:rPr lang="zh-CN" altLang="en-US" sz="2400" dirty="0" smtClean="0">
                <a:solidFill>
                  <a:schemeClr val="bg2"/>
                </a:solidFill>
                <a:cs typeface="+mn-lt"/>
              </a:rPr>
              <a:t>：科学</a:t>
            </a:r>
            <a:r>
              <a:rPr lang="zh-CN" altLang="en-US" sz="2400" dirty="0">
                <a:solidFill>
                  <a:schemeClr val="bg2"/>
                </a:solidFill>
                <a:cs typeface="+mn-lt"/>
              </a:rPr>
              <a:t>园科创大厦K1806 </a:t>
            </a:r>
          </a:p>
          <a:p>
            <a:pPr indent="0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lt"/>
              </a:rPr>
              <a:t>助教：</a:t>
            </a:r>
            <a:r>
              <a:rPr lang="zh-CN" altLang="en-US" sz="2400" dirty="0">
                <a:cs typeface="+mn-lt"/>
              </a:rPr>
              <a:t>   </a:t>
            </a:r>
            <a:r>
              <a:rPr lang="zh-CN" altLang="en-US" sz="2400" dirty="0" smtClean="0">
                <a:cs typeface="+mn-lt"/>
              </a:rPr>
              <a:t>王亚星（</a:t>
            </a:r>
            <a:r>
              <a:rPr lang="en-US" altLang="zh-CN" sz="2400" dirty="0" smtClean="0">
                <a:cs typeface="+mn-lt"/>
              </a:rPr>
              <a:t>18646187311</a:t>
            </a:r>
            <a:r>
              <a:rPr lang="zh-CN" altLang="en-US" sz="2400" dirty="0" smtClean="0">
                <a:cs typeface="+mn-lt"/>
              </a:rPr>
              <a:t>）</a:t>
            </a:r>
            <a:r>
              <a:rPr lang="en-US" altLang="zh-CN" sz="2400" dirty="0" smtClean="0">
                <a:cs typeface="+mn-lt"/>
              </a:rPr>
              <a:t>  </a:t>
            </a:r>
            <a:r>
              <a:rPr lang="zh-CN" altLang="en-US" sz="2400" dirty="0" smtClean="0">
                <a:cs typeface="+mn-lt"/>
              </a:rPr>
              <a:t>罗   </a:t>
            </a:r>
            <a:r>
              <a:rPr lang="zh-CN" altLang="en-US" sz="2400" dirty="0">
                <a:cs typeface="+mn-lt"/>
              </a:rPr>
              <a:t>毅   （</a:t>
            </a:r>
            <a:r>
              <a:rPr lang="en-US" altLang="zh-CN" sz="2400" dirty="0">
                <a:cs typeface="+mn-lt"/>
              </a:rPr>
              <a:t>18845610628</a:t>
            </a:r>
            <a:r>
              <a:rPr lang="zh-CN" altLang="en-US" sz="2400" dirty="0">
                <a:cs typeface="+mn-lt"/>
              </a:rPr>
              <a:t>）</a:t>
            </a:r>
          </a:p>
          <a:p>
            <a:pPr indent="0"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dirty="0">
                <a:cs typeface="+mn-lt"/>
              </a:rPr>
              <a:t>             </a:t>
            </a:r>
            <a:r>
              <a:rPr lang="zh-CN" altLang="en-US" sz="2400" dirty="0" smtClean="0">
                <a:cs typeface="+mn-lt"/>
              </a:rPr>
              <a:t>  梁</a:t>
            </a:r>
            <a:r>
              <a:rPr lang="zh-CN" altLang="en-US" sz="2400" dirty="0">
                <a:cs typeface="+mn-lt"/>
              </a:rPr>
              <a:t>浩</a:t>
            </a:r>
            <a:r>
              <a:rPr lang="zh-CN" altLang="en-US" sz="2400" dirty="0" smtClean="0">
                <a:cs typeface="+mn-lt"/>
              </a:rPr>
              <a:t>荣 </a:t>
            </a:r>
            <a:r>
              <a:rPr lang="zh-CN" altLang="en-US" sz="2400" dirty="0">
                <a:cs typeface="+mn-lt"/>
              </a:rPr>
              <a:t>（</a:t>
            </a:r>
            <a:r>
              <a:rPr lang="en-US" altLang="zh-CN" sz="2400" dirty="0">
                <a:cs typeface="+mn-lt"/>
              </a:rPr>
              <a:t>17863108397</a:t>
            </a:r>
            <a:r>
              <a:rPr lang="zh-CN" altLang="en-US" sz="2400" dirty="0">
                <a:cs typeface="+mn-lt"/>
              </a:rPr>
              <a:t>）</a:t>
            </a:r>
          </a:p>
          <a:p>
            <a:pPr indent="0"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2400" dirty="0">
              <a:cs typeface="+mn-lt"/>
            </a:endParaRPr>
          </a:p>
          <a:p>
            <a:pPr indent="0"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dirty="0">
                <a:cs typeface="+mn-lt"/>
              </a:rPr>
              <a:t>          </a:t>
            </a:r>
            <a:r>
              <a:rPr lang="en-US" altLang="zh-CN" sz="2400" dirty="0">
                <a:cs typeface="+mn-lt"/>
                <a:sym typeface="+mn-ea"/>
              </a:rPr>
              <a:t>                                </a:t>
            </a:r>
            <a:endParaRPr lang="en-US" altLang="zh-CN" sz="2400" dirty="0">
              <a:solidFill>
                <a:schemeClr val="bg2"/>
              </a:solidFill>
              <a:cs typeface="+mn-lt"/>
            </a:endParaRPr>
          </a:p>
          <a:p>
            <a:pPr indent="0"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+mn-lt"/>
            </a:endParaRPr>
          </a:p>
          <a:p>
            <a:pPr indent="0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  <a:cs typeface="+mn-lt"/>
              </a:rPr>
              <a:t>	 </a:t>
            </a:r>
            <a:endParaRPr lang="zh-CN" altLang="en-US" sz="2400" dirty="0">
              <a:solidFill>
                <a:schemeClr val="bg2"/>
              </a:solidFill>
              <a:cs typeface="+mn-lt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467360" y="3360420"/>
            <a:ext cx="8373110" cy="29952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0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lt"/>
              </a:rPr>
              <a:t>上课时间</a:t>
            </a:r>
            <a:r>
              <a:rPr lang="zh-CN" altLang="en-US" sz="24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lt"/>
              </a:rPr>
              <a:t>：</a:t>
            </a:r>
            <a:r>
              <a:rPr lang="zh-CN" altLang="en-US" sz="2400" dirty="0">
                <a:solidFill>
                  <a:schemeClr val="bg2"/>
                </a:solidFill>
                <a:cs typeface="+mn-lt"/>
              </a:rPr>
              <a:t> </a:t>
            </a:r>
          </a:p>
          <a:p>
            <a:pPr indent="0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2"/>
                </a:solidFill>
                <a:cs typeface="+mn-lt"/>
              </a:rPr>
              <a:t>        周二</a:t>
            </a:r>
            <a:r>
              <a:rPr lang="en-US" altLang="zh-CN" sz="2400" dirty="0">
                <a:solidFill>
                  <a:schemeClr val="bg2"/>
                </a:solidFill>
                <a:cs typeface="+mn-lt"/>
              </a:rPr>
              <a:t> </a:t>
            </a:r>
            <a:r>
              <a:rPr lang="zh-CN" altLang="en-US" sz="2400" dirty="0">
                <a:solidFill>
                  <a:schemeClr val="bg2"/>
                </a:solidFill>
                <a:cs typeface="+mn-lt"/>
              </a:rPr>
              <a:t>、四</a:t>
            </a:r>
            <a:r>
              <a:rPr lang="en-US" altLang="zh-CN" sz="2400" dirty="0">
                <a:cs typeface="+mn-lt"/>
                <a:sym typeface="+mn-ea"/>
              </a:rPr>
              <a:t>     5-6     </a:t>
            </a:r>
            <a:r>
              <a:rPr lang="zh-CN" altLang="en-US" sz="2400" dirty="0">
                <a:cs typeface="+mn-lt"/>
                <a:sym typeface="+mn-ea"/>
              </a:rPr>
              <a:t>正心</a:t>
            </a:r>
            <a:r>
              <a:rPr lang="en-US" altLang="zh-CN" sz="2400" dirty="0">
                <a:cs typeface="+mn-lt"/>
                <a:sym typeface="+mn-ea"/>
              </a:rPr>
              <a:t>22 (2 - 12</a:t>
            </a:r>
            <a:r>
              <a:rPr lang="zh-CN" altLang="en-US" sz="2400" dirty="0">
                <a:cs typeface="+mn-lt"/>
                <a:sym typeface="+mn-ea"/>
              </a:rPr>
              <a:t>周</a:t>
            </a:r>
            <a:r>
              <a:rPr lang="en-US" altLang="zh-CN" sz="2400" dirty="0">
                <a:cs typeface="+mn-lt"/>
                <a:sym typeface="+mn-ea"/>
              </a:rPr>
              <a:t>) </a:t>
            </a:r>
          </a:p>
          <a:p>
            <a:pPr indent="0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cs typeface="+mn-lt"/>
                <a:sym typeface="+mn-ea"/>
              </a:rPr>
              <a:t>         [</a:t>
            </a:r>
            <a:r>
              <a:rPr lang="en-US" altLang="zh-CN" sz="2400" dirty="0" smtClean="0">
                <a:cs typeface="+mn-lt"/>
                <a:sym typeface="+mn-ea"/>
              </a:rPr>
              <a:t>1903001,1903002,1903003,1903004,1903011,1903012]</a:t>
            </a:r>
            <a:endParaRPr lang="en-US" altLang="zh-CN" sz="2400" dirty="0">
              <a:solidFill>
                <a:schemeClr val="bg2"/>
              </a:solidFill>
              <a:cs typeface="+mn-lt"/>
            </a:endParaRPr>
          </a:p>
          <a:p>
            <a:pPr indent="0"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实验时间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: </a:t>
            </a:r>
            <a:r>
              <a:rPr lang="en-US" altLang="zh-CN" sz="2400" dirty="0">
                <a:cs typeface="+mn-lt"/>
                <a:sym typeface="+mn-ea"/>
              </a:rPr>
              <a:t>    </a:t>
            </a:r>
          </a:p>
          <a:p>
            <a:pPr indent="0"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cs typeface="+mn-lt"/>
                <a:sym typeface="+mn-ea"/>
              </a:rPr>
              <a:t>        </a:t>
            </a:r>
            <a:r>
              <a:rPr lang="zh-CN" altLang="en-US" sz="2400" dirty="0">
                <a:cs typeface="+mn-lt"/>
                <a:sym typeface="+mn-ea"/>
              </a:rPr>
              <a:t>周六 </a:t>
            </a:r>
            <a:r>
              <a:rPr lang="en-US" altLang="zh-CN" sz="2400" dirty="0">
                <a:cs typeface="+mn-lt"/>
                <a:sym typeface="+mn-ea"/>
              </a:rPr>
              <a:t>1-2    G712  (8-13</a:t>
            </a:r>
            <a:r>
              <a:rPr lang="zh-CN" altLang="en-US" sz="2400" dirty="0">
                <a:cs typeface="+mn-lt"/>
                <a:sym typeface="+mn-ea"/>
              </a:rPr>
              <a:t>周）</a:t>
            </a:r>
            <a:r>
              <a:rPr lang="en-US" altLang="zh-CN" sz="2400" dirty="0">
                <a:cs typeface="+mn-lt"/>
                <a:sym typeface="+mn-ea"/>
              </a:rPr>
              <a:t>[1903003,1903004</a:t>
            </a:r>
            <a:r>
              <a:rPr lang="en-US" altLang="zh-CN" sz="2400" dirty="0" smtClean="0">
                <a:cs typeface="+mn-lt"/>
                <a:sym typeface="+mn-ea"/>
              </a:rPr>
              <a:t>] </a:t>
            </a:r>
            <a:endParaRPr lang="en-US" altLang="zh-CN" sz="2400" dirty="0">
              <a:cs typeface="+mn-lt"/>
              <a:sym typeface="+mn-ea"/>
            </a:endParaRPr>
          </a:p>
          <a:p>
            <a:pPr indent="0"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dirty="0">
                <a:cs typeface="+mn-lt"/>
                <a:sym typeface="+mn-ea"/>
              </a:rPr>
              <a:t>        周六 </a:t>
            </a:r>
            <a:r>
              <a:rPr lang="en-US" altLang="zh-CN" sz="2400" dirty="0">
                <a:cs typeface="+mn-lt"/>
                <a:sym typeface="+mn-ea"/>
              </a:rPr>
              <a:t>3-4    G712  (8-13</a:t>
            </a:r>
            <a:r>
              <a:rPr lang="zh-CN" altLang="en-US" sz="2400" dirty="0">
                <a:cs typeface="+mn-lt"/>
                <a:sym typeface="+mn-ea"/>
              </a:rPr>
              <a:t>周）</a:t>
            </a:r>
            <a:r>
              <a:rPr lang="en-US" altLang="zh-CN" sz="2400" dirty="0">
                <a:cs typeface="+mn-lt"/>
                <a:sym typeface="+mn-ea"/>
              </a:rPr>
              <a:t>[1903001,1903002</a:t>
            </a:r>
            <a:r>
              <a:rPr lang="en-US" altLang="zh-CN" sz="2400" dirty="0" smtClean="0">
                <a:cs typeface="+mn-lt"/>
                <a:sym typeface="+mn-ea"/>
              </a:rPr>
              <a:t>]</a:t>
            </a:r>
            <a:r>
              <a:rPr lang="zh-CN" altLang="en-US" sz="2400" dirty="0">
                <a:cs typeface="+mn-lt"/>
                <a:sym typeface="+mn-ea"/>
              </a:rPr>
              <a:t> </a:t>
            </a:r>
            <a:endParaRPr lang="en-US" altLang="zh-CN" sz="2400" dirty="0" smtClean="0">
              <a:cs typeface="+mn-lt"/>
              <a:sym typeface="+mn-ea"/>
            </a:endParaRPr>
          </a:p>
          <a:p>
            <a:pPr indent="0"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cs typeface="+mn-lt"/>
                <a:sym typeface="+mn-ea"/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  <a:cs typeface="+mn-lt"/>
                <a:sym typeface="+mn-ea"/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  <a:cs typeface="+mn-lt"/>
                <a:sym typeface="+mn-ea"/>
              </a:rPr>
              <a:t>？</a:t>
            </a:r>
            <a:endParaRPr lang="en-US" altLang="zh-CN" sz="2400" dirty="0">
              <a:solidFill>
                <a:srgbClr val="FF0000"/>
              </a:solidFill>
              <a:cs typeface="+mn-lt"/>
            </a:endParaRPr>
          </a:p>
          <a:p>
            <a:pPr marL="0" indent="0" eaLnBrk="1" latinLnBrk="0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cs typeface="+mn-lt"/>
                <a:sym typeface="+mn-ea"/>
              </a:rPr>
              <a:t>                                                                                 </a:t>
            </a:r>
            <a:endParaRPr lang="zh-CN" altLang="en-US" sz="2400" dirty="0">
              <a:solidFill>
                <a:schemeClr val="bg2"/>
              </a:solidFill>
              <a:cs typeface="+mn-lt"/>
            </a:endParaRPr>
          </a:p>
        </p:txBody>
      </p:sp>
    </p:spTree>
  </p:cSld>
  <p:clrMapOvr>
    <a:masterClrMapping/>
  </p:clrMapOvr>
  <p:transition advTm="5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24"/>
          <p:cNvGrpSpPr>
            <a:grpSpLocks/>
          </p:cNvGrpSpPr>
          <p:nvPr/>
        </p:nvGrpSpPr>
        <p:grpSpPr bwMode="auto">
          <a:xfrm>
            <a:off x="827509" y="1255608"/>
            <a:ext cx="4248547" cy="2295734"/>
            <a:chOff x="4442433" y="1685817"/>
            <a:chExt cx="4249452" cy="2295286"/>
          </a:xfrm>
        </p:grpSpPr>
        <p:sp>
          <p:nvSpPr>
            <p:cNvPr id="20" name="TextBox 3"/>
            <p:cNvSpPr txBox="1"/>
            <p:nvPr/>
          </p:nvSpPr>
          <p:spPr>
            <a:xfrm>
              <a:off x="4442433" y="1685817"/>
              <a:ext cx="4249452" cy="2246330"/>
            </a:xfrm>
            <a:prstGeom prst="rect">
              <a:avLst/>
            </a:prstGeom>
            <a:noFill/>
            <a:ln w="19050">
              <a:solidFill>
                <a:schemeClr val="accent5">
                  <a:lumMod val="25000"/>
                </a:schemeClr>
              </a:solidFill>
              <a:prstDash val="solid"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endParaRPr lang="en-US" altLang="zh-CN" sz="2800" dirty="0">
                <a:solidFill>
                  <a:schemeClr val="bg2"/>
                </a:solidFill>
                <a:latin typeface="+mj-lt"/>
              </a:endParaRPr>
            </a:p>
            <a:p>
              <a:pPr algn="ctr" eaLnBrk="1" hangingPunct="1">
                <a:defRPr/>
              </a:pPr>
              <a:endParaRPr lang="en-US" altLang="zh-CN" sz="2800" dirty="0">
                <a:solidFill>
                  <a:schemeClr val="bg2"/>
                </a:solidFill>
                <a:latin typeface="+mj-lt"/>
              </a:endParaRPr>
            </a:p>
            <a:p>
              <a:pPr algn="ctr" eaLnBrk="1" hangingPunct="1">
                <a:defRPr/>
              </a:pPr>
              <a:endParaRPr lang="en-US" altLang="zh-CN" sz="2800" dirty="0">
                <a:solidFill>
                  <a:schemeClr val="bg2"/>
                </a:solidFill>
                <a:latin typeface="+mj-lt"/>
              </a:endParaRPr>
            </a:p>
            <a:p>
              <a:pPr algn="ctr" eaLnBrk="1" hangingPunct="1">
                <a:defRPr/>
              </a:pPr>
              <a:endParaRPr lang="en-US" altLang="zh-CN" sz="2800" dirty="0">
                <a:solidFill>
                  <a:schemeClr val="bg2"/>
                </a:solidFill>
                <a:latin typeface="+mj-lt"/>
              </a:endParaRPr>
            </a:p>
            <a:p>
              <a:pPr algn="ctr" eaLnBrk="1" hangingPunct="1">
                <a:defRPr/>
              </a:pPr>
              <a:endParaRPr lang="zh-CN" altLang="en-US" sz="2800" dirty="0">
                <a:solidFill>
                  <a:schemeClr val="bg2"/>
                </a:solidFill>
                <a:latin typeface="+mj-lt"/>
              </a:endParaRPr>
            </a:p>
          </p:txBody>
        </p:sp>
        <p:grpSp>
          <p:nvGrpSpPr>
            <p:cNvPr id="23" name="组合 12"/>
            <p:cNvGrpSpPr>
              <a:grpSpLocks/>
            </p:cNvGrpSpPr>
            <p:nvPr/>
          </p:nvGrpSpPr>
          <p:grpSpPr bwMode="auto">
            <a:xfrm>
              <a:off x="5503266" y="1753990"/>
              <a:ext cx="2249256" cy="642937"/>
              <a:chOff x="1214414" y="3980184"/>
              <a:chExt cx="2286016" cy="642942"/>
            </a:xfrm>
          </p:grpSpPr>
          <p:sp>
            <p:nvSpPr>
              <p:cNvPr id="34" name="圆柱形 8"/>
              <p:cNvSpPr>
                <a:spLocks noChangeArrowheads="1"/>
              </p:cNvSpPr>
              <p:nvPr/>
            </p:nvSpPr>
            <p:spPr bwMode="auto">
              <a:xfrm>
                <a:off x="1214414" y="3980184"/>
                <a:ext cx="2214578" cy="642942"/>
              </a:xfrm>
              <a:prstGeom prst="can">
                <a:avLst>
                  <a:gd name="adj" fmla="val 25000"/>
                </a:avLst>
              </a:prstGeom>
              <a:solidFill>
                <a:srgbClr val="FFCCFF"/>
              </a:solidFill>
              <a:ln w="190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35" name="TextBox 4"/>
              <p:cNvSpPr txBox="1"/>
              <p:nvPr/>
            </p:nvSpPr>
            <p:spPr>
              <a:xfrm>
                <a:off x="1214658" y="4102683"/>
                <a:ext cx="2285124" cy="4618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zh-CN" altLang="en-US" dirty="0">
                    <a:solidFill>
                      <a:schemeClr val="bg1"/>
                    </a:solidFill>
                  </a:rPr>
                  <a:t>系统设计</a:t>
                </a:r>
              </a:p>
            </p:txBody>
          </p:sp>
        </p:grpSp>
        <p:grpSp>
          <p:nvGrpSpPr>
            <p:cNvPr id="25" name="组合 11"/>
            <p:cNvGrpSpPr>
              <a:grpSpLocks/>
            </p:cNvGrpSpPr>
            <p:nvPr/>
          </p:nvGrpSpPr>
          <p:grpSpPr bwMode="auto">
            <a:xfrm>
              <a:off x="5511687" y="2560862"/>
              <a:ext cx="2178966" cy="642937"/>
              <a:chOff x="3714744" y="3939544"/>
              <a:chExt cx="2214578" cy="642942"/>
            </a:xfrm>
          </p:grpSpPr>
          <p:sp>
            <p:nvSpPr>
              <p:cNvPr id="30" name="圆柱形 9"/>
              <p:cNvSpPr>
                <a:spLocks noChangeArrowheads="1"/>
              </p:cNvSpPr>
              <p:nvPr/>
            </p:nvSpPr>
            <p:spPr bwMode="auto">
              <a:xfrm>
                <a:off x="3714744" y="3939544"/>
                <a:ext cx="2214578" cy="642942"/>
              </a:xfrm>
              <a:prstGeom prst="can">
                <a:avLst>
                  <a:gd name="adj" fmla="val 25000"/>
                </a:avLst>
              </a:prstGeom>
              <a:solidFill>
                <a:srgbClr val="99FF99"/>
              </a:solidFill>
              <a:ln w="190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32" name="TextBox 5"/>
              <p:cNvSpPr txBox="1"/>
              <p:nvPr/>
            </p:nvSpPr>
            <p:spPr>
              <a:xfrm>
                <a:off x="3785505" y="4070987"/>
                <a:ext cx="2143112" cy="4618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zh-CN" altLang="en-US" dirty="0">
                    <a:solidFill>
                      <a:schemeClr val="bg2"/>
                    </a:solidFill>
                  </a:rPr>
                  <a:t>逻辑设计</a:t>
                </a:r>
                <a:endParaRPr lang="zh-CN" altLang="en-US" dirty="0"/>
              </a:p>
            </p:txBody>
          </p:sp>
        </p:grpSp>
        <p:grpSp>
          <p:nvGrpSpPr>
            <p:cNvPr id="26" name="组合 15"/>
            <p:cNvGrpSpPr>
              <a:grpSpLocks/>
            </p:cNvGrpSpPr>
            <p:nvPr/>
          </p:nvGrpSpPr>
          <p:grpSpPr bwMode="auto">
            <a:xfrm>
              <a:off x="5503266" y="3338166"/>
              <a:ext cx="2289868" cy="642937"/>
              <a:chOff x="4214810" y="5398784"/>
              <a:chExt cx="2326656" cy="642942"/>
            </a:xfrm>
          </p:grpSpPr>
          <p:sp>
            <p:nvSpPr>
              <p:cNvPr id="27" name="圆柱形 13"/>
              <p:cNvSpPr>
                <a:spLocks noChangeArrowheads="1"/>
              </p:cNvSpPr>
              <p:nvPr/>
            </p:nvSpPr>
            <p:spPr bwMode="auto">
              <a:xfrm>
                <a:off x="4214810" y="5398784"/>
                <a:ext cx="2214578" cy="642942"/>
              </a:xfrm>
              <a:prstGeom prst="can">
                <a:avLst>
                  <a:gd name="adj" fmla="val 25000"/>
                </a:avLst>
              </a:prstGeom>
              <a:solidFill>
                <a:srgbClr val="FFFF99"/>
              </a:solidFill>
              <a:ln w="190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8" name="TextBox 14"/>
              <p:cNvSpPr txBox="1"/>
              <p:nvPr/>
            </p:nvSpPr>
            <p:spPr>
              <a:xfrm>
                <a:off x="4257001" y="5551280"/>
                <a:ext cx="2284501" cy="46187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zh-CN" altLang="en-US" dirty="0">
                    <a:solidFill>
                      <a:schemeClr val="bg2"/>
                    </a:solidFill>
                  </a:rPr>
                  <a:t>电路</a:t>
                </a:r>
                <a:r>
                  <a:rPr lang="zh-CN" altLang="en-US" dirty="0" smtClean="0">
                    <a:solidFill>
                      <a:schemeClr val="bg2"/>
                    </a:solidFill>
                  </a:rPr>
                  <a:t>设计</a:t>
                </a:r>
                <a:endParaRPr lang="zh-CN" altLang="en-US" dirty="0"/>
              </a:p>
            </p:txBody>
          </p:sp>
        </p:grpSp>
      </p:grpSp>
      <p:pic>
        <p:nvPicPr>
          <p:cNvPr id="19459" name="Picture 126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7786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815308" y="4472920"/>
            <a:ext cx="5572125" cy="1066800"/>
          </a:xfrm>
          <a:prstGeom prst="rect">
            <a:avLst/>
          </a:prstGeom>
          <a:solidFill>
            <a:srgbClr val="99FF99"/>
          </a:solidFill>
          <a:ln w="28575">
            <a:solidFill>
              <a:srgbClr val="006600"/>
            </a:solidFill>
          </a:ln>
        </p:spPr>
        <p:txBody>
          <a:bodyPr>
            <a:spAutoFit/>
          </a:bodyPr>
          <a:lstStyle/>
          <a:p>
            <a:pPr eaLnBrk="1" hangingPunct="1">
              <a:lnSpc>
                <a:spcPts val="3800"/>
              </a:lnSpc>
              <a:defRPr/>
            </a:pPr>
            <a:r>
              <a:rPr lang="zh-CN" altLang="en-US" sz="2800" b="1" dirty="0" smtClean="0">
                <a:solidFill>
                  <a:schemeClr val="bg2"/>
                </a:solidFill>
                <a:latin typeface="+mj-lt"/>
              </a:rPr>
              <a:t>例子</a:t>
            </a:r>
            <a:r>
              <a:rPr lang="en-US" altLang="zh-CN" sz="2800" b="1" dirty="0" smtClean="0">
                <a:solidFill>
                  <a:schemeClr val="bg2"/>
                </a:solidFill>
                <a:latin typeface="+mj-lt"/>
              </a:rPr>
              <a:t>: </a:t>
            </a:r>
            <a:r>
              <a:rPr lang="zh-CN" altLang="en-US" sz="2800" b="1" dirty="0" smtClean="0">
                <a:solidFill>
                  <a:schemeClr val="bg1"/>
                </a:solidFill>
                <a:latin typeface="+mj-lt"/>
              </a:rPr>
              <a:t>加法器的设计</a:t>
            </a:r>
            <a:r>
              <a:rPr lang="en-US" altLang="zh-CN" sz="2800" b="1" dirty="0">
                <a:solidFill>
                  <a:schemeClr val="bg2"/>
                </a:solidFill>
                <a:latin typeface="+mj-lt"/>
              </a:rPr>
              <a:t>——</a:t>
            </a:r>
          </a:p>
          <a:p>
            <a:pPr eaLnBrk="1" hangingPunct="1">
              <a:lnSpc>
                <a:spcPts val="3800"/>
              </a:lnSpc>
              <a:defRPr/>
            </a:pPr>
            <a:r>
              <a:rPr lang="zh-CN" altLang="en-US" b="1" dirty="0">
                <a:solidFill>
                  <a:schemeClr val="bg2"/>
                </a:solidFill>
                <a:latin typeface="+mj-lt"/>
              </a:rPr>
              <a:t>如何选用逻辑门和触发器设计实现</a:t>
            </a:r>
            <a:endParaRPr lang="en-US" altLang="zh-CN" b="1" dirty="0">
              <a:solidFill>
                <a:schemeClr val="bg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64088" y="1455435"/>
            <a:ext cx="3171945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ts val="3900"/>
              </a:lnSpc>
              <a:buClr>
                <a:schemeClr val="accent6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chemeClr val="bg2"/>
                </a:solidFill>
                <a:latin typeface="+mj-lt"/>
              </a:rPr>
              <a:t>如何实现各子系统的逻辑</a:t>
            </a:r>
            <a:r>
              <a:rPr lang="zh-CN" altLang="en-US" b="1" dirty="0" smtClean="0">
                <a:solidFill>
                  <a:schemeClr val="bg2"/>
                </a:solidFill>
                <a:latin typeface="+mj-lt"/>
              </a:rPr>
              <a:t>功能</a:t>
            </a:r>
          </a:p>
          <a:p>
            <a:pPr eaLnBrk="1" hangingPunct="1">
              <a:lnSpc>
                <a:spcPts val="3900"/>
              </a:lnSpc>
              <a:buClr>
                <a:schemeClr val="accent6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2"/>
                </a:solidFill>
                <a:latin typeface="+mj-lt"/>
              </a:rPr>
              <a:t> 子系统中各功能模块的互连及控制</a:t>
            </a:r>
            <a:r>
              <a:rPr lang="en-US" altLang="zh-CN" b="1" dirty="0" smtClean="0">
                <a:solidFill>
                  <a:schemeClr val="bg2"/>
                </a:solidFill>
                <a:latin typeface="+mj-lt"/>
              </a:rPr>
              <a:t> </a:t>
            </a:r>
            <a:endParaRPr lang="en-US" altLang="zh-CN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2" name="左箭头 21"/>
          <p:cNvSpPr/>
          <p:nvPr/>
        </p:nvSpPr>
        <p:spPr bwMode="auto">
          <a:xfrm>
            <a:off x="4298556" y="2287572"/>
            <a:ext cx="1008062" cy="360363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000099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</a:rPr>
              <a:t>数字系统设计的层次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endParaRPr lang="en-US" altLang="zh-CN" sz="2600" b="1" dirty="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37" name="Object 10"/>
          <p:cNvGraphicFramePr>
            <a:graphicFrameLocks noChangeAspect="1"/>
          </p:cNvGraphicFramePr>
          <p:nvPr>
            <p:extLst/>
          </p:nvPr>
        </p:nvGraphicFramePr>
        <p:xfrm>
          <a:off x="1058071" y="2270111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2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3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071" y="2270111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408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6" grpId="0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126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4930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436096" y="3039343"/>
            <a:ext cx="33123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Clr>
                <a:schemeClr val="accent6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chemeClr val="bg2"/>
                </a:solidFill>
                <a:latin typeface="+mj-lt"/>
              </a:rPr>
              <a:t> 确定</a:t>
            </a:r>
            <a:r>
              <a:rPr lang="zh-CN" altLang="en-US" b="1" dirty="0" smtClean="0">
                <a:solidFill>
                  <a:schemeClr val="bg2"/>
                </a:solidFill>
                <a:latin typeface="+mj-lt"/>
              </a:rPr>
              <a:t>特定</a:t>
            </a:r>
            <a:r>
              <a:rPr lang="zh-CN" altLang="en-US" b="1" dirty="0">
                <a:solidFill>
                  <a:schemeClr val="bg2"/>
                </a:solidFill>
                <a:latin typeface="+mj-lt"/>
              </a:rPr>
              <a:t>电路</a:t>
            </a:r>
            <a:r>
              <a:rPr lang="zh-CN" altLang="en-US" b="1" dirty="0" smtClean="0">
                <a:solidFill>
                  <a:schemeClr val="bg2"/>
                </a:solidFill>
                <a:latin typeface="+mj-lt"/>
              </a:rPr>
              <a:t>的设计、器件的互连</a:t>
            </a:r>
            <a:endParaRPr lang="en-US" altLang="zh-CN" b="1" dirty="0" smtClean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8688" y="4232275"/>
            <a:ext cx="6715125" cy="1477328"/>
          </a:xfrm>
          <a:prstGeom prst="rect">
            <a:avLst/>
          </a:prstGeom>
          <a:solidFill>
            <a:srgbClr val="FFFF99"/>
          </a:solidFill>
          <a:ln w="28575">
            <a:solidFill>
              <a:srgbClr val="006600"/>
            </a:solidFill>
          </a:ln>
        </p:spPr>
        <p:txBody>
          <a:bodyPr>
            <a:spAutoFit/>
          </a:bodyPr>
          <a:lstStyle/>
          <a:p>
            <a:pPr eaLnBrk="1" hangingPunct="1">
              <a:lnSpc>
                <a:spcPts val="3600"/>
              </a:lnSpc>
              <a:defRPr/>
            </a:pPr>
            <a:r>
              <a:rPr lang="zh-CN" altLang="en-US" sz="2800" b="1" dirty="0" smtClean="0">
                <a:solidFill>
                  <a:schemeClr val="bg2"/>
                </a:solidFill>
                <a:latin typeface="+mj-lt"/>
              </a:rPr>
              <a:t>例子</a:t>
            </a:r>
            <a:r>
              <a:rPr lang="en-US" altLang="zh-CN" sz="2800" b="1" dirty="0" smtClean="0">
                <a:solidFill>
                  <a:schemeClr val="bg2"/>
                </a:solidFill>
                <a:latin typeface="+mj-lt"/>
              </a:rPr>
              <a:t>: 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逻辑门、触发器的设计</a:t>
            </a: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--</a:t>
            </a:r>
          </a:p>
          <a:p>
            <a:pPr lvl="1" eaLnBrk="1" hangingPunct="1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en-US" altLang="zh-CN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zh-CN" altLang="en-US" b="1" dirty="0">
                <a:solidFill>
                  <a:srgbClr val="006600"/>
                </a:solidFill>
                <a:latin typeface="+mj-lt"/>
              </a:rPr>
              <a:t> 二极管、三极管、电阻</a:t>
            </a: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…..</a:t>
            </a:r>
          </a:p>
          <a:p>
            <a:pPr lvl="1" eaLnBrk="1" hangingPunct="1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 </a:t>
            </a:r>
            <a:r>
              <a:rPr lang="zh-CN" altLang="en-US" b="1" dirty="0">
                <a:solidFill>
                  <a:srgbClr val="006600"/>
                </a:solidFill>
                <a:latin typeface="+mj-lt"/>
              </a:rPr>
              <a:t>各逻辑器件的互连</a:t>
            </a:r>
            <a:endParaRPr lang="en-US" altLang="zh-CN" b="1" dirty="0">
              <a:solidFill>
                <a:srgbClr val="006600"/>
              </a:solidFill>
              <a:latin typeface="+mj-lt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</a:rPr>
              <a:t>数字系统设计的层次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endParaRPr lang="en-US" altLang="zh-CN" sz="2600" b="1" dirty="0">
              <a:solidFill>
                <a:schemeClr val="bg2"/>
              </a:solidFill>
              <a:latin typeface="Arial" charset="0"/>
            </a:endParaRPr>
          </a:p>
        </p:txBody>
      </p:sp>
      <p:grpSp>
        <p:nvGrpSpPr>
          <p:cNvPr id="23" name="组合 24"/>
          <p:cNvGrpSpPr>
            <a:grpSpLocks/>
          </p:cNvGrpSpPr>
          <p:nvPr/>
        </p:nvGrpSpPr>
        <p:grpSpPr bwMode="auto">
          <a:xfrm>
            <a:off x="827509" y="1255608"/>
            <a:ext cx="4248547" cy="2295734"/>
            <a:chOff x="4442433" y="1685817"/>
            <a:chExt cx="4249452" cy="2295286"/>
          </a:xfrm>
        </p:grpSpPr>
        <p:sp>
          <p:nvSpPr>
            <p:cNvPr id="25" name="TextBox 3"/>
            <p:cNvSpPr txBox="1"/>
            <p:nvPr/>
          </p:nvSpPr>
          <p:spPr>
            <a:xfrm>
              <a:off x="4442433" y="1685817"/>
              <a:ext cx="4249452" cy="2246330"/>
            </a:xfrm>
            <a:prstGeom prst="rect">
              <a:avLst/>
            </a:prstGeom>
            <a:noFill/>
            <a:ln w="19050">
              <a:solidFill>
                <a:schemeClr val="accent5">
                  <a:lumMod val="25000"/>
                </a:schemeClr>
              </a:solidFill>
              <a:prstDash val="solid"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endParaRPr lang="en-US" altLang="zh-CN" sz="2800" dirty="0">
                <a:solidFill>
                  <a:schemeClr val="bg2"/>
                </a:solidFill>
                <a:latin typeface="+mj-lt"/>
              </a:endParaRPr>
            </a:p>
            <a:p>
              <a:pPr algn="ctr" eaLnBrk="1" hangingPunct="1">
                <a:defRPr/>
              </a:pPr>
              <a:endParaRPr lang="en-US" altLang="zh-CN" sz="2800" dirty="0">
                <a:solidFill>
                  <a:schemeClr val="bg2"/>
                </a:solidFill>
                <a:latin typeface="+mj-lt"/>
              </a:endParaRPr>
            </a:p>
            <a:p>
              <a:pPr algn="ctr" eaLnBrk="1" hangingPunct="1">
                <a:defRPr/>
              </a:pPr>
              <a:endParaRPr lang="en-US" altLang="zh-CN" sz="2800" dirty="0">
                <a:solidFill>
                  <a:schemeClr val="bg2"/>
                </a:solidFill>
                <a:latin typeface="+mj-lt"/>
              </a:endParaRPr>
            </a:p>
            <a:p>
              <a:pPr algn="ctr" eaLnBrk="1" hangingPunct="1">
                <a:defRPr/>
              </a:pPr>
              <a:endParaRPr lang="en-US" altLang="zh-CN" sz="2800" dirty="0">
                <a:solidFill>
                  <a:schemeClr val="bg2"/>
                </a:solidFill>
                <a:latin typeface="+mj-lt"/>
              </a:endParaRPr>
            </a:p>
            <a:p>
              <a:pPr algn="ctr" eaLnBrk="1" hangingPunct="1">
                <a:defRPr/>
              </a:pPr>
              <a:endParaRPr lang="zh-CN" altLang="en-US" sz="2800" dirty="0">
                <a:solidFill>
                  <a:schemeClr val="bg2"/>
                </a:solidFill>
                <a:latin typeface="+mj-lt"/>
              </a:endParaRPr>
            </a:p>
          </p:txBody>
        </p:sp>
        <p:grpSp>
          <p:nvGrpSpPr>
            <p:cNvPr id="26" name="组合 12"/>
            <p:cNvGrpSpPr>
              <a:grpSpLocks/>
            </p:cNvGrpSpPr>
            <p:nvPr/>
          </p:nvGrpSpPr>
          <p:grpSpPr bwMode="auto">
            <a:xfrm>
              <a:off x="5503266" y="1753990"/>
              <a:ext cx="2249256" cy="642937"/>
              <a:chOff x="1214414" y="3980184"/>
              <a:chExt cx="2286016" cy="642942"/>
            </a:xfrm>
          </p:grpSpPr>
          <p:sp>
            <p:nvSpPr>
              <p:cNvPr id="38" name="圆柱形 8"/>
              <p:cNvSpPr>
                <a:spLocks noChangeArrowheads="1"/>
              </p:cNvSpPr>
              <p:nvPr/>
            </p:nvSpPr>
            <p:spPr bwMode="auto">
              <a:xfrm>
                <a:off x="1214414" y="3980184"/>
                <a:ext cx="2214578" cy="642942"/>
              </a:xfrm>
              <a:prstGeom prst="can">
                <a:avLst>
                  <a:gd name="adj" fmla="val 25000"/>
                </a:avLst>
              </a:prstGeom>
              <a:solidFill>
                <a:srgbClr val="FFCCFF"/>
              </a:solidFill>
              <a:ln w="190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39" name="TextBox 4"/>
              <p:cNvSpPr txBox="1"/>
              <p:nvPr/>
            </p:nvSpPr>
            <p:spPr>
              <a:xfrm>
                <a:off x="1214658" y="4102683"/>
                <a:ext cx="2285124" cy="4618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zh-CN" altLang="en-US" dirty="0">
                    <a:solidFill>
                      <a:schemeClr val="bg1"/>
                    </a:solidFill>
                  </a:rPr>
                  <a:t>系统设计</a:t>
                </a:r>
              </a:p>
            </p:txBody>
          </p:sp>
        </p:grpSp>
        <p:grpSp>
          <p:nvGrpSpPr>
            <p:cNvPr id="27" name="组合 11"/>
            <p:cNvGrpSpPr>
              <a:grpSpLocks/>
            </p:cNvGrpSpPr>
            <p:nvPr/>
          </p:nvGrpSpPr>
          <p:grpSpPr bwMode="auto">
            <a:xfrm>
              <a:off x="5511687" y="2560862"/>
              <a:ext cx="2178966" cy="642937"/>
              <a:chOff x="3714744" y="3939544"/>
              <a:chExt cx="2214578" cy="642942"/>
            </a:xfrm>
          </p:grpSpPr>
          <p:sp>
            <p:nvSpPr>
              <p:cNvPr id="35" name="圆柱形 9"/>
              <p:cNvSpPr>
                <a:spLocks noChangeArrowheads="1"/>
              </p:cNvSpPr>
              <p:nvPr/>
            </p:nvSpPr>
            <p:spPr bwMode="auto">
              <a:xfrm>
                <a:off x="3714744" y="3939544"/>
                <a:ext cx="2214578" cy="642942"/>
              </a:xfrm>
              <a:prstGeom prst="can">
                <a:avLst>
                  <a:gd name="adj" fmla="val 25000"/>
                </a:avLst>
              </a:prstGeom>
              <a:solidFill>
                <a:srgbClr val="99FF99"/>
              </a:solidFill>
              <a:ln w="190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37" name="TextBox 5"/>
              <p:cNvSpPr txBox="1"/>
              <p:nvPr/>
            </p:nvSpPr>
            <p:spPr>
              <a:xfrm>
                <a:off x="3785505" y="4070987"/>
                <a:ext cx="2143112" cy="46157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zh-CN" altLang="en-US" dirty="0" smtClean="0">
                    <a:solidFill>
                      <a:schemeClr val="bg2"/>
                    </a:solidFill>
                  </a:rPr>
                  <a:t>逻辑设计</a:t>
                </a:r>
                <a:endParaRPr lang="zh-CN" altLang="en-US" dirty="0"/>
              </a:p>
            </p:txBody>
          </p:sp>
        </p:grpSp>
        <p:grpSp>
          <p:nvGrpSpPr>
            <p:cNvPr id="28" name="组合 15"/>
            <p:cNvGrpSpPr>
              <a:grpSpLocks/>
            </p:cNvGrpSpPr>
            <p:nvPr/>
          </p:nvGrpSpPr>
          <p:grpSpPr bwMode="auto">
            <a:xfrm>
              <a:off x="5503266" y="3338166"/>
              <a:ext cx="2289868" cy="642937"/>
              <a:chOff x="4214810" y="5398784"/>
              <a:chExt cx="2326656" cy="642942"/>
            </a:xfrm>
          </p:grpSpPr>
          <p:sp>
            <p:nvSpPr>
              <p:cNvPr id="30" name="圆柱形 13"/>
              <p:cNvSpPr>
                <a:spLocks noChangeArrowheads="1"/>
              </p:cNvSpPr>
              <p:nvPr/>
            </p:nvSpPr>
            <p:spPr bwMode="auto">
              <a:xfrm>
                <a:off x="4214810" y="5398784"/>
                <a:ext cx="2214578" cy="642942"/>
              </a:xfrm>
              <a:prstGeom prst="can">
                <a:avLst>
                  <a:gd name="adj" fmla="val 25000"/>
                </a:avLst>
              </a:prstGeom>
              <a:solidFill>
                <a:srgbClr val="FFFF99"/>
              </a:solidFill>
              <a:ln w="190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32" name="TextBox 14"/>
              <p:cNvSpPr txBox="1"/>
              <p:nvPr/>
            </p:nvSpPr>
            <p:spPr>
              <a:xfrm>
                <a:off x="4257001" y="5551280"/>
                <a:ext cx="2284501" cy="46187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zh-CN" altLang="en-US" dirty="0">
                    <a:solidFill>
                      <a:schemeClr val="bg2"/>
                    </a:solidFill>
                  </a:rPr>
                  <a:t>电路</a:t>
                </a:r>
                <a:r>
                  <a:rPr lang="zh-CN" altLang="en-US" dirty="0" smtClean="0">
                    <a:solidFill>
                      <a:schemeClr val="bg2"/>
                    </a:solidFill>
                  </a:rPr>
                  <a:t>设计</a:t>
                </a:r>
                <a:endParaRPr lang="zh-CN" altLang="en-US" dirty="0"/>
              </a:p>
            </p:txBody>
          </p:sp>
        </p:grpSp>
      </p:grpSp>
      <p:graphicFrame>
        <p:nvGraphicFramePr>
          <p:cNvPr id="40" name="Object 10"/>
          <p:cNvGraphicFramePr>
            <a:graphicFrameLocks noChangeAspect="1"/>
          </p:cNvGraphicFramePr>
          <p:nvPr>
            <p:extLst/>
          </p:nvPr>
        </p:nvGraphicFramePr>
        <p:xfrm>
          <a:off x="1043608" y="3105721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7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4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105721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左箭头 40"/>
          <p:cNvSpPr/>
          <p:nvPr/>
        </p:nvSpPr>
        <p:spPr bwMode="auto">
          <a:xfrm>
            <a:off x="4186849" y="3111603"/>
            <a:ext cx="1008062" cy="360363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000099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44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0" grpId="0" animBg="1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835150" y="2205038"/>
            <a:ext cx="6762750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§"/>
            </a:pPr>
            <a:r>
              <a:rPr lang="zh-CN" altLang="en-US" sz="36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基本</a:t>
            </a:r>
            <a:r>
              <a:rPr lang="zh-CN" altLang="en-US" sz="3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概念</a:t>
            </a:r>
            <a:endParaRPr lang="en-US" altLang="zh-CN" sz="3600" b="1" dirty="0" smtClean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§"/>
            </a:pPr>
            <a:r>
              <a:rPr lang="zh-CN" altLang="en-US" sz="3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数制系统</a:t>
            </a:r>
            <a:endParaRPr lang="en-US" altLang="zh-CN" sz="3600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§"/>
            </a:pPr>
            <a:r>
              <a:rPr lang="zh-CN" altLang="en-US" sz="36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二进制编码</a:t>
            </a:r>
            <a:endParaRPr lang="en-US" altLang="zh-CN" sz="3600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itchFamily="2" charset="2"/>
              <a:buChar char="Ø"/>
            </a:pPr>
            <a:r>
              <a:rPr lang="en-US" altLang="zh-CN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BCD</a:t>
            </a: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码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BCD code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）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余</a:t>
            </a:r>
            <a:r>
              <a:rPr lang="en-US" altLang="zh-CN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3</a:t>
            </a: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码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Excess-3 code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）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格雷码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Gray code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）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763712" y="728980"/>
            <a:ext cx="5832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400" b="1" dirty="0">
                <a:solidFill>
                  <a:schemeClr val="bg2"/>
                </a:solidFill>
                <a:latin typeface="Arial" charset="0"/>
              </a:rPr>
              <a:t>1  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zh-CN" altLang="en-US" sz="4400" b="1" dirty="0" smtClean="0">
                <a:solidFill>
                  <a:schemeClr val="bg2"/>
                </a:solidFill>
                <a:latin typeface="Arial" charset="0"/>
              </a:rPr>
              <a:t>概 述</a:t>
            </a:r>
            <a:endParaRPr lang="en-US" altLang="zh-CN" sz="4400" b="1" dirty="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16388" name="Picture 5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46" name="Object 10"/>
          <p:cNvGraphicFramePr>
            <a:graphicFrameLocks noChangeAspect="1"/>
          </p:cNvGraphicFramePr>
          <p:nvPr>
            <p:extLst/>
          </p:nvPr>
        </p:nvGraphicFramePr>
        <p:xfrm>
          <a:off x="969963" y="3033713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0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143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3033713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614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Box 24"/>
          <p:cNvSpPr txBox="1">
            <a:spLocks noChangeArrowheads="1"/>
          </p:cNvSpPr>
          <p:nvPr/>
        </p:nvSpPr>
        <p:spPr bwMode="auto">
          <a:xfrm>
            <a:off x="395536" y="980728"/>
            <a:ext cx="7854131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chemeClr val="bg1"/>
                </a:solidFill>
                <a:latin typeface="Arial" charset="0"/>
              </a:rPr>
              <a:t>数制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charset="0"/>
              </a:rPr>
              <a:t>：</a:t>
            </a:r>
            <a:r>
              <a:rPr lang="zh-CN" altLang="en-US" sz="2800" dirty="0">
                <a:solidFill>
                  <a:schemeClr val="bg2"/>
                </a:solidFill>
                <a:latin typeface="Arial" charset="0"/>
              </a:rPr>
              <a:t>用一</a:t>
            </a:r>
            <a:r>
              <a:rPr lang="zh-CN" altLang="en-US" sz="2800" dirty="0" smtClean="0">
                <a:solidFill>
                  <a:schemeClr val="bg2"/>
                </a:solidFill>
                <a:latin typeface="Arial" charset="0"/>
              </a:rPr>
              <a:t>组符号</a:t>
            </a:r>
            <a:r>
              <a:rPr lang="zh-CN" altLang="en-US" sz="2800" dirty="0">
                <a:solidFill>
                  <a:schemeClr val="bg2"/>
                </a:solidFill>
                <a:latin typeface="Arial" charset="0"/>
              </a:rPr>
              <a:t>和规则表示数的</a:t>
            </a:r>
            <a:r>
              <a:rPr lang="zh-CN" altLang="en-US" sz="2800" dirty="0" smtClean="0">
                <a:solidFill>
                  <a:schemeClr val="bg2"/>
                </a:solidFill>
                <a:latin typeface="Arial" charset="0"/>
              </a:rPr>
              <a:t>方法</a:t>
            </a:r>
            <a:endParaRPr lang="en-US" altLang="zh-CN" sz="2800" dirty="0" smtClean="0">
              <a:solidFill>
                <a:schemeClr val="bg2"/>
              </a:solidFill>
              <a:latin typeface="Arial" charset="0"/>
            </a:endParaRPr>
          </a:p>
          <a:p>
            <a:pPr marL="457200" indent="-457200" eaLnBrk="1" hangingPunct="1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bg1"/>
                </a:solidFill>
                <a:latin typeface="Arial" charset="0"/>
              </a:rPr>
              <a:t>基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charset="0"/>
              </a:rPr>
              <a:t>：</a:t>
            </a:r>
            <a:r>
              <a:rPr lang="zh-CN" altLang="en-US" sz="2800" dirty="0">
                <a:solidFill>
                  <a:schemeClr val="bg2"/>
                </a:solidFill>
              </a:rPr>
              <a:t>用来表示数的数码的集合称为基</a:t>
            </a:r>
            <a:r>
              <a:rPr lang="zh-CN" altLang="en-US" sz="2800" dirty="0" smtClean="0">
                <a:solidFill>
                  <a:schemeClr val="bg2"/>
                </a:solidFill>
              </a:rPr>
              <a:t>（如：</a:t>
            </a:r>
            <a:r>
              <a:rPr lang="en-US" altLang="zh-CN" sz="2800" dirty="0" smtClean="0">
                <a:solidFill>
                  <a:schemeClr val="bg2"/>
                </a:solidFill>
              </a:rPr>
              <a:t>0—9</a:t>
            </a:r>
            <a:r>
              <a:rPr lang="zh-CN" altLang="en-US" sz="2800" dirty="0" smtClean="0">
                <a:solidFill>
                  <a:schemeClr val="bg2"/>
                </a:solidFill>
              </a:rPr>
              <a:t>）</a:t>
            </a:r>
            <a:endParaRPr lang="en-US" altLang="zh-CN" sz="2800" b="1" dirty="0" smtClean="0">
              <a:solidFill>
                <a:schemeClr val="bg2"/>
              </a:solidFill>
              <a:latin typeface="Arial" charset="0"/>
            </a:endParaRPr>
          </a:p>
          <a:p>
            <a:pPr marL="457200" indent="-457200" eaLnBrk="1" hangingPunct="1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bg1"/>
                </a:solidFill>
                <a:latin typeface="Arial" charset="0"/>
              </a:rPr>
              <a:t>基数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charset="0"/>
              </a:rPr>
              <a:t>：</a:t>
            </a:r>
            <a:r>
              <a:rPr lang="zh-CN" altLang="en-US" sz="2800" dirty="0">
                <a:solidFill>
                  <a:schemeClr val="bg2"/>
                </a:solidFill>
              </a:rPr>
              <a:t>表示数的数码集合的大小称为基数</a:t>
            </a:r>
            <a:r>
              <a:rPr lang="en-US" altLang="zh-CN" sz="2800" dirty="0" smtClean="0">
                <a:solidFill>
                  <a:schemeClr val="bg2"/>
                </a:solidFill>
              </a:rPr>
              <a:t>(</a:t>
            </a:r>
            <a:r>
              <a:rPr lang="zh-CN" altLang="en-US" sz="2800" dirty="0" smtClean="0">
                <a:solidFill>
                  <a:schemeClr val="bg2"/>
                </a:solidFill>
              </a:rPr>
              <a:t>如：十进制的基数为</a:t>
            </a:r>
            <a:r>
              <a:rPr lang="en-US" altLang="zh-CN" sz="2800" dirty="0" smtClean="0">
                <a:solidFill>
                  <a:schemeClr val="bg2"/>
                </a:solidFill>
              </a:rPr>
              <a:t>10)</a:t>
            </a:r>
            <a:endParaRPr lang="en-US" altLang="zh-CN" sz="2800" b="1" dirty="0" smtClean="0">
              <a:solidFill>
                <a:schemeClr val="bg2"/>
              </a:solidFill>
              <a:latin typeface="Arial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bg1"/>
                </a:solidFill>
                <a:latin typeface="Arial" charset="0"/>
              </a:rPr>
              <a:t>权</a:t>
            </a:r>
            <a:r>
              <a:rPr lang="en-US" altLang="zh-CN" sz="28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charset="0"/>
              </a:rPr>
              <a:t>：</a:t>
            </a:r>
            <a:r>
              <a:rPr lang="zh-CN" altLang="en-US" sz="2800" dirty="0" smtClean="0">
                <a:solidFill>
                  <a:schemeClr val="bg2"/>
                </a:solidFill>
                <a:latin typeface="Arial" charset="0"/>
              </a:rPr>
              <a:t>即数中</a:t>
            </a:r>
            <a:r>
              <a:rPr lang="zh-CN" altLang="en-US" sz="2800" dirty="0" smtClean="0">
                <a:solidFill>
                  <a:schemeClr val="bg2"/>
                </a:solidFill>
              </a:rPr>
              <a:t>某</a:t>
            </a:r>
            <a:r>
              <a:rPr lang="zh-CN" altLang="en-US" sz="2800" dirty="0">
                <a:solidFill>
                  <a:schemeClr val="bg2"/>
                </a:solidFill>
              </a:rPr>
              <a:t>一位上的</a:t>
            </a:r>
            <a:r>
              <a:rPr lang="en-US" altLang="zh-CN" sz="2800" dirty="0">
                <a:solidFill>
                  <a:schemeClr val="bg2"/>
                </a:solidFill>
              </a:rPr>
              <a:t>1</a:t>
            </a:r>
            <a:r>
              <a:rPr lang="zh-CN" altLang="en-US" sz="2800" dirty="0">
                <a:solidFill>
                  <a:schemeClr val="bg2"/>
                </a:solidFill>
              </a:rPr>
              <a:t>所表示数值的大小（所处位置的价值）</a:t>
            </a:r>
            <a:r>
              <a:rPr lang="zh-CN" altLang="en-US" sz="2800" dirty="0" smtClean="0">
                <a:solidFill>
                  <a:schemeClr val="bg2"/>
                </a:solidFill>
              </a:rPr>
              <a:t>。如</a:t>
            </a:r>
            <a:r>
              <a:rPr lang="zh-CN" altLang="en-US" sz="2800" dirty="0">
                <a:solidFill>
                  <a:schemeClr val="bg2"/>
                </a:solidFill>
              </a:rPr>
              <a:t>，十进制的</a:t>
            </a:r>
            <a:r>
              <a:rPr lang="en-US" altLang="zh-CN" sz="2800" dirty="0">
                <a:solidFill>
                  <a:schemeClr val="bg2"/>
                </a:solidFill>
              </a:rPr>
              <a:t>123</a:t>
            </a:r>
            <a:r>
              <a:rPr lang="zh-CN" altLang="en-US" sz="2800" dirty="0">
                <a:solidFill>
                  <a:schemeClr val="bg2"/>
                </a:solidFill>
              </a:rPr>
              <a:t>，</a:t>
            </a:r>
            <a:r>
              <a:rPr lang="en-US" altLang="zh-CN" sz="2800" dirty="0">
                <a:solidFill>
                  <a:schemeClr val="bg2"/>
                </a:solidFill>
              </a:rPr>
              <a:t>1</a:t>
            </a:r>
            <a:r>
              <a:rPr lang="zh-CN" altLang="en-US" sz="2800" dirty="0">
                <a:solidFill>
                  <a:schemeClr val="bg2"/>
                </a:solidFill>
              </a:rPr>
              <a:t>的位权是</a:t>
            </a:r>
            <a:r>
              <a:rPr lang="en-US" altLang="zh-CN" sz="2800" dirty="0">
                <a:solidFill>
                  <a:schemeClr val="bg2"/>
                </a:solidFill>
              </a:rPr>
              <a:t>100</a:t>
            </a:r>
            <a:r>
              <a:rPr lang="zh-CN" altLang="en-US" sz="2800" dirty="0">
                <a:solidFill>
                  <a:schemeClr val="bg2"/>
                </a:solidFill>
              </a:rPr>
              <a:t>，</a:t>
            </a:r>
            <a:r>
              <a:rPr lang="en-US" altLang="zh-CN" sz="2800" dirty="0">
                <a:solidFill>
                  <a:schemeClr val="bg2"/>
                </a:solidFill>
              </a:rPr>
              <a:t>2</a:t>
            </a:r>
            <a:r>
              <a:rPr lang="zh-CN" altLang="en-US" sz="2800" dirty="0">
                <a:solidFill>
                  <a:schemeClr val="bg2"/>
                </a:solidFill>
              </a:rPr>
              <a:t>的位权是</a:t>
            </a:r>
            <a:r>
              <a:rPr lang="en-US" altLang="zh-CN" sz="2800" dirty="0">
                <a:solidFill>
                  <a:schemeClr val="bg2"/>
                </a:solidFill>
              </a:rPr>
              <a:t>10</a:t>
            </a:r>
            <a:r>
              <a:rPr lang="zh-CN" altLang="en-US" sz="2800" dirty="0">
                <a:solidFill>
                  <a:schemeClr val="bg2"/>
                </a:solidFill>
              </a:rPr>
              <a:t>，</a:t>
            </a:r>
            <a:r>
              <a:rPr lang="en-US" altLang="zh-CN" sz="2800" dirty="0">
                <a:solidFill>
                  <a:schemeClr val="bg2"/>
                </a:solidFill>
              </a:rPr>
              <a:t>3</a:t>
            </a:r>
            <a:r>
              <a:rPr lang="zh-CN" altLang="en-US" sz="2800" dirty="0">
                <a:solidFill>
                  <a:schemeClr val="bg2"/>
                </a:solidFill>
              </a:rPr>
              <a:t>的位权是</a:t>
            </a:r>
            <a:r>
              <a:rPr lang="en-US" altLang="zh-CN" sz="2800" dirty="0">
                <a:solidFill>
                  <a:schemeClr val="bg2"/>
                </a:solidFill>
              </a:rPr>
              <a:t>1</a:t>
            </a:r>
            <a:r>
              <a:rPr lang="zh-CN" altLang="en-US" sz="2800" dirty="0">
                <a:solidFill>
                  <a:schemeClr val="bg2"/>
                </a:solidFill>
              </a:rPr>
              <a:t>。 </a:t>
            </a:r>
            <a:endParaRPr lang="en-US" altLang="zh-CN" sz="2800" b="1" dirty="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23558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3203575" y="347663"/>
            <a:ext cx="30972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相关</a:t>
            </a: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概念</a:t>
            </a:r>
            <a:endParaRPr lang="zh-CN" altLang="en-US" sz="2600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715282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9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3203575" y="347663"/>
            <a:ext cx="30972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二进制</a:t>
            </a:r>
            <a:endParaRPr lang="zh-CN" altLang="en-US" sz="2600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7544" y="836712"/>
            <a:ext cx="8424936" cy="1341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762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525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  <a:buFont typeface="Wingdings" pitchFamily="2" charset="2"/>
              <a:buChar char="l"/>
            </a:pPr>
            <a:r>
              <a:rPr lang="en-US" altLang="zh-CN" sz="2800" dirty="0" smtClean="0">
                <a:solidFill>
                  <a:schemeClr val="bg2"/>
                </a:solidFill>
              </a:rPr>
              <a:t>1001 = </a:t>
            </a:r>
            <a:r>
              <a:rPr lang="zh-CN" altLang="en-US" sz="2800" dirty="0" smtClean="0">
                <a:solidFill>
                  <a:schemeClr val="bg2"/>
                </a:solidFill>
              </a:rPr>
              <a:t>？</a:t>
            </a:r>
            <a:endParaRPr lang="en-US" altLang="zh-CN" sz="2800" dirty="0" smtClean="0">
              <a:solidFill>
                <a:schemeClr val="bg2"/>
              </a:solidFill>
            </a:endParaRP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chemeClr val="bg2"/>
                </a:solidFill>
              </a:rPr>
              <a:t>对于</a:t>
            </a:r>
            <a:r>
              <a:rPr lang="zh-CN" altLang="en-US" sz="2800" dirty="0">
                <a:solidFill>
                  <a:schemeClr val="bg2"/>
                </a:solidFill>
              </a:rPr>
              <a:t>任意一个</a:t>
            </a:r>
            <a:r>
              <a:rPr lang="zh-CN" altLang="en-US" sz="2800" dirty="0" smtClean="0">
                <a:solidFill>
                  <a:schemeClr val="bg2"/>
                </a:solidFill>
              </a:rPr>
              <a:t>二进制数 </a:t>
            </a:r>
            <a:r>
              <a:rPr lang="en-US" altLang="zh-CN" sz="2800" i="1" dirty="0" smtClean="0">
                <a:solidFill>
                  <a:schemeClr val="bg2"/>
                </a:solidFill>
              </a:rPr>
              <a:t>N</a:t>
            </a:r>
            <a:r>
              <a:rPr lang="en-US" altLang="zh-CN" sz="2800" dirty="0">
                <a:solidFill>
                  <a:schemeClr val="bg2"/>
                </a:solidFill>
              </a:rPr>
              <a:t>, </a:t>
            </a:r>
            <a:r>
              <a:rPr lang="zh-CN" altLang="zh-CN" sz="2800" dirty="0">
                <a:solidFill>
                  <a:schemeClr val="bg2"/>
                </a:solidFill>
              </a:rPr>
              <a:t>用位置记数法可表示为: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71034" y="2074900"/>
            <a:ext cx="4851008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10000"/>
              </a:lnSpc>
            </a:pPr>
            <a:r>
              <a:rPr kumimoji="1" lang="en-US" altLang="zh-CN" dirty="0">
                <a:solidFill>
                  <a:schemeClr val="bg2"/>
                </a:solidFill>
              </a:rPr>
              <a:t>(</a:t>
            </a:r>
            <a:r>
              <a:rPr kumimoji="1" lang="en-US" altLang="zh-CN" i="1" dirty="0">
                <a:solidFill>
                  <a:schemeClr val="bg2"/>
                </a:solidFill>
              </a:rPr>
              <a:t>N</a:t>
            </a:r>
            <a:r>
              <a:rPr kumimoji="1" lang="en-US" altLang="zh-CN" dirty="0">
                <a:solidFill>
                  <a:schemeClr val="bg2"/>
                </a:solidFill>
              </a:rPr>
              <a:t>)</a:t>
            </a:r>
            <a:r>
              <a:rPr kumimoji="1" lang="en-US" altLang="zh-CN" baseline="-25000" dirty="0">
                <a:solidFill>
                  <a:schemeClr val="bg2"/>
                </a:solidFill>
              </a:rPr>
              <a:t>2</a:t>
            </a:r>
            <a:r>
              <a:rPr kumimoji="1" lang="en-US" altLang="zh-CN" dirty="0">
                <a:solidFill>
                  <a:schemeClr val="bg2"/>
                </a:solidFill>
              </a:rPr>
              <a:t>=(</a:t>
            </a:r>
            <a:r>
              <a:rPr kumimoji="1" lang="en-US" altLang="zh-CN" i="1" dirty="0">
                <a:solidFill>
                  <a:schemeClr val="bg2"/>
                </a:solidFill>
              </a:rPr>
              <a:t>a</a:t>
            </a:r>
            <a:r>
              <a:rPr kumimoji="1" lang="en-US" altLang="zh-CN" i="1" baseline="-25000" dirty="0">
                <a:solidFill>
                  <a:schemeClr val="bg2"/>
                </a:solidFill>
              </a:rPr>
              <a:t>n</a:t>
            </a:r>
            <a:r>
              <a:rPr kumimoji="1" lang="en-US" altLang="zh-CN" baseline="-25000" dirty="0">
                <a:solidFill>
                  <a:schemeClr val="bg2"/>
                </a:solidFill>
              </a:rPr>
              <a:t>-1</a:t>
            </a:r>
            <a:r>
              <a:rPr kumimoji="1" lang="en-US" altLang="zh-CN" dirty="0">
                <a:solidFill>
                  <a:schemeClr val="bg2"/>
                </a:solidFill>
              </a:rPr>
              <a:t> </a:t>
            </a:r>
            <a:r>
              <a:rPr kumimoji="1" lang="en-US" altLang="zh-CN" i="1" dirty="0">
                <a:solidFill>
                  <a:schemeClr val="bg2"/>
                </a:solidFill>
              </a:rPr>
              <a:t>a</a:t>
            </a:r>
            <a:r>
              <a:rPr kumimoji="1" lang="en-US" altLang="zh-CN" i="1" baseline="-25000" dirty="0">
                <a:solidFill>
                  <a:schemeClr val="bg2"/>
                </a:solidFill>
              </a:rPr>
              <a:t>n</a:t>
            </a:r>
            <a:r>
              <a:rPr kumimoji="1" lang="en-US" altLang="zh-CN" baseline="-25000" dirty="0">
                <a:solidFill>
                  <a:schemeClr val="bg2"/>
                </a:solidFill>
              </a:rPr>
              <a:t>-2 </a:t>
            </a:r>
            <a:r>
              <a:rPr kumimoji="1" lang="en-US" altLang="zh-CN" dirty="0">
                <a:solidFill>
                  <a:schemeClr val="bg2"/>
                </a:solidFill>
              </a:rPr>
              <a:t>… </a:t>
            </a:r>
            <a:r>
              <a:rPr kumimoji="1" lang="en-US" altLang="zh-CN" i="1" dirty="0">
                <a:solidFill>
                  <a:schemeClr val="bg2"/>
                </a:solidFill>
              </a:rPr>
              <a:t>a</a:t>
            </a:r>
            <a:r>
              <a:rPr kumimoji="1" lang="en-US" altLang="zh-CN" baseline="-25000" dirty="0">
                <a:solidFill>
                  <a:schemeClr val="bg2"/>
                </a:solidFill>
              </a:rPr>
              <a:t>1 </a:t>
            </a:r>
            <a:r>
              <a:rPr kumimoji="1" lang="en-US" altLang="zh-CN" dirty="0">
                <a:solidFill>
                  <a:schemeClr val="bg2"/>
                </a:solidFill>
              </a:rPr>
              <a:t> </a:t>
            </a:r>
            <a:r>
              <a:rPr kumimoji="1" lang="en-US" altLang="zh-CN" i="1" dirty="0">
                <a:solidFill>
                  <a:schemeClr val="bg2"/>
                </a:solidFill>
              </a:rPr>
              <a:t>a</a:t>
            </a:r>
            <a:r>
              <a:rPr kumimoji="1" lang="en-US" altLang="zh-CN" baseline="-25000" dirty="0">
                <a:solidFill>
                  <a:schemeClr val="bg2"/>
                </a:solidFill>
              </a:rPr>
              <a:t>0</a:t>
            </a:r>
            <a:r>
              <a:rPr kumimoji="1" lang="en-US" altLang="zh-CN" sz="3200" dirty="0">
                <a:solidFill>
                  <a:srgbClr val="FF0000"/>
                </a:solidFill>
              </a:rPr>
              <a:t>.</a:t>
            </a:r>
            <a:r>
              <a:rPr kumimoji="1" lang="en-US" altLang="zh-CN" dirty="0">
                <a:solidFill>
                  <a:schemeClr val="bg2"/>
                </a:solidFill>
              </a:rPr>
              <a:t> </a:t>
            </a:r>
            <a:r>
              <a:rPr kumimoji="1" lang="en-US" altLang="zh-CN" i="1" dirty="0">
                <a:solidFill>
                  <a:schemeClr val="bg2"/>
                </a:solidFill>
              </a:rPr>
              <a:t>a</a:t>
            </a:r>
            <a:r>
              <a:rPr kumimoji="1" lang="en-US" altLang="zh-CN" baseline="-25000" dirty="0">
                <a:solidFill>
                  <a:schemeClr val="bg2"/>
                </a:solidFill>
              </a:rPr>
              <a:t>-1</a:t>
            </a:r>
            <a:r>
              <a:rPr kumimoji="1" lang="en-US" altLang="zh-CN" dirty="0">
                <a:solidFill>
                  <a:schemeClr val="bg2"/>
                </a:solidFill>
              </a:rPr>
              <a:t> </a:t>
            </a:r>
            <a:r>
              <a:rPr kumimoji="1" lang="en-US" altLang="zh-CN" i="1" dirty="0">
                <a:solidFill>
                  <a:schemeClr val="bg2"/>
                </a:solidFill>
              </a:rPr>
              <a:t>a</a:t>
            </a:r>
            <a:r>
              <a:rPr kumimoji="1" lang="en-US" altLang="zh-CN" baseline="-25000" dirty="0">
                <a:solidFill>
                  <a:schemeClr val="bg2"/>
                </a:solidFill>
              </a:rPr>
              <a:t>-2</a:t>
            </a:r>
            <a:r>
              <a:rPr kumimoji="1" lang="en-US" altLang="zh-CN" dirty="0">
                <a:solidFill>
                  <a:schemeClr val="bg2"/>
                </a:solidFill>
              </a:rPr>
              <a:t>… </a:t>
            </a:r>
            <a:r>
              <a:rPr kumimoji="1" lang="en-US" altLang="zh-CN" i="1" dirty="0">
                <a:solidFill>
                  <a:schemeClr val="bg2"/>
                </a:solidFill>
              </a:rPr>
              <a:t>a</a:t>
            </a:r>
            <a:r>
              <a:rPr kumimoji="1" lang="en-US" altLang="zh-CN" baseline="-25000" dirty="0">
                <a:solidFill>
                  <a:schemeClr val="bg2"/>
                </a:solidFill>
              </a:rPr>
              <a:t>-</a:t>
            </a:r>
            <a:r>
              <a:rPr kumimoji="1" lang="en-US" altLang="zh-CN" i="1" baseline="-25000" dirty="0">
                <a:solidFill>
                  <a:schemeClr val="bg2"/>
                </a:solidFill>
              </a:rPr>
              <a:t>m</a:t>
            </a:r>
            <a:r>
              <a:rPr kumimoji="1" lang="en-US" altLang="zh-CN" dirty="0">
                <a:solidFill>
                  <a:schemeClr val="bg2"/>
                </a:solidFill>
              </a:rPr>
              <a:t>)</a:t>
            </a:r>
            <a:r>
              <a:rPr kumimoji="1" lang="en-US" altLang="zh-CN" baseline="-250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99592" y="3399383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zh-CN" altLang="en-US" dirty="0">
                <a:solidFill>
                  <a:schemeClr val="bg2"/>
                </a:solidFill>
              </a:rPr>
              <a:t>用权展开式表示为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193006" y="3703806"/>
            <a:ext cx="7118350" cy="130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52500" indent="-9525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13335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524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145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1905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362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819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276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733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2"/>
                </a:solidFill>
              </a:rPr>
              <a:t>(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dirty="0">
                <a:solidFill>
                  <a:schemeClr val="bg2"/>
                </a:solidFill>
              </a:rPr>
              <a:t>)</a:t>
            </a:r>
            <a:r>
              <a:rPr lang="en-US" altLang="zh-CN" sz="2800" baseline="-25000" dirty="0">
                <a:solidFill>
                  <a:schemeClr val="bg2"/>
                </a:solidFill>
              </a:rPr>
              <a:t>2</a:t>
            </a:r>
            <a:r>
              <a:rPr lang="en-US" altLang="zh-CN" sz="2800" dirty="0">
                <a:solidFill>
                  <a:schemeClr val="bg2"/>
                </a:solidFill>
              </a:rPr>
              <a:t> = </a:t>
            </a:r>
            <a:r>
              <a:rPr lang="en-US" altLang="zh-CN" sz="2800" i="1" dirty="0">
                <a:solidFill>
                  <a:schemeClr val="bg2"/>
                </a:solidFill>
              </a:rPr>
              <a:t>a</a:t>
            </a:r>
            <a:r>
              <a:rPr lang="en-US" altLang="zh-CN" sz="2800" i="1" baseline="-25000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-1</a:t>
            </a:r>
            <a:r>
              <a:rPr lang="en-US" altLang="zh-CN" sz="2800" dirty="0">
                <a:solidFill>
                  <a:schemeClr val="bg2"/>
                </a:solidFill>
                <a:sym typeface="Symbol" pitchFamily="18" charset="2"/>
              </a:rPr>
              <a:t>2</a:t>
            </a:r>
            <a:r>
              <a:rPr lang="en-US" altLang="zh-CN" sz="2800" i="1" baseline="30000" dirty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altLang="zh-CN" sz="2800" baseline="30000" dirty="0">
                <a:solidFill>
                  <a:schemeClr val="bg2"/>
                </a:solidFill>
                <a:sym typeface="Symbol" pitchFamily="18" charset="2"/>
              </a:rPr>
              <a:t>-1</a:t>
            </a:r>
            <a:r>
              <a:rPr lang="en-US" altLang="zh-CN" sz="2800" dirty="0">
                <a:solidFill>
                  <a:schemeClr val="bg2"/>
                </a:solidFill>
                <a:sym typeface="Symbol" pitchFamily="18" charset="2"/>
              </a:rPr>
              <a:t>+</a:t>
            </a:r>
            <a:r>
              <a:rPr lang="en-US" altLang="zh-CN" sz="2800" i="1" dirty="0">
                <a:solidFill>
                  <a:schemeClr val="bg2"/>
                </a:solidFill>
              </a:rPr>
              <a:t>a</a:t>
            </a:r>
            <a:r>
              <a:rPr lang="en-US" altLang="zh-CN" sz="2800" i="1" baseline="-25000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-2</a:t>
            </a:r>
            <a:r>
              <a:rPr lang="en-US" altLang="zh-CN" sz="2800" dirty="0">
                <a:solidFill>
                  <a:schemeClr val="bg2"/>
                </a:solidFill>
                <a:sym typeface="Symbol" pitchFamily="18" charset="2"/>
              </a:rPr>
              <a:t>2</a:t>
            </a:r>
            <a:r>
              <a:rPr lang="en-US" altLang="zh-CN" sz="2800" i="1" baseline="30000" dirty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altLang="zh-CN" sz="2800" baseline="30000" dirty="0">
                <a:solidFill>
                  <a:schemeClr val="bg2"/>
                </a:solidFill>
                <a:sym typeface="Symbol" pitchFamily="18" charset="2"/>
              </a:rPr>
              <a:t>-2 </a:t>
            </a:r>
            <a:r>
              <a:rPr lang="en-US" altLang="zh-CN" sz="2800" dirty="0">
                <a:solidFill>
                  <a:schemeClr val="bg2"/>
                </a:solidFill>
                <a:sym typeface="Symbol" pitchFamily="18" charset="2"/>
              </a:rPr>
              <a:t>+…+ </a:t>
            </a:r>
            <a:r>
              <a:rPr lang="en-US" altLang="zh-CN" sz="2800" i="1" dirty="0">
                <a:solidFill>
                  <a:schemeClr val="bg2"/>
                </a:solidFill>
              </a:rPr>
              <a:t>a</a:t>
            </a:r>
            <a:r>
              <a:rPr lang="en-US" altLang="zh-CN" sz="2800" baseline="-25000" dirty="0">
                <a:solidFill>
                  <a:schemeClr val="bg2"/>
                </a:solidFill>
              </a:rPr>
              <a:t>1</a:t>
            </a:r>
            <a:r>
              <a:rPr lang="en-US" altLang="zh-CN" sz="2800" dirty="0">
                <a:solidFill>
                  <a:schemeClr val="bg2"/>
                </a:solidFill>
                <a:sym typeface="Symbol" pitchFamily="18" charset="2"/>
              </a:rPr>
              <a:t>2</a:t>
            </a:r>
            <a:r>
              <a:rPr lang="en-US" altLang="zh-CN" sz="2800" baseline="30000" dirty="0">
                <a:solidFill>
                  <a:schemeClr val="bg2"/>
                </a:solidFill>
                <a:sym typeface="Symbol" pitchFamily="18" charset="2"/>
              </a:rPr>
              <a:t>1</a:t>
            </a:r>
            <a:r>
              <a:rPr lang="en-US" altLang="zh-CN" sz="2800" dirty="0">
                <a:solidFill>
                  <a:schemeClr val="bg2"/>
                </a:solidFill>
                <a:sym typeface="Symbol" pitchFamily="18" charset="2"/>
              </a:rPr>
              <a:t>+</a:t>
            </a:r>
            <a:r>
              <a:rPr lang="en-US" altLang="zh-CN" sz="2800" i="1" dirty="0">
                <a:solidFill>
                  <a:schemeClr val="bg2"/>
                </a:solidFill>
              </a:rPr>
              <a:t>a</a:t>
            </a:r>
            <a:r>
              <a:rPr lang="en-US" altLang="zh-CN" sz="2800" baseline="-25000" dirty="0">
                <a:solidFill>
                  <a:schemeClr val="bg2"/>
                </a:solidFill>
              </a:rPr>
              <a:t>0</a:t>
            </a:r>
            <a:r>
              <a:rPr lang="en-US" altLang="zh-CN" sz="2800" dirty="0">
                <a:solidFill>
                  <a:schemeClr val="bg2"/>
                </a:solidFill>
                <a:sym typeface="Symbol" pitchFamily="18" charset="2"/>
              </a:rPr>
              <a:t>2</a:t>
            </a:r>
            <a:r>
              <a:rPr lang="en-US" altLang="zh-CN" sz="2800" baseline="30000" dirty="0">
                <a:solidFill>
                  <a:schemeClr val="bg2"/>
                </a:solidFill>
                <a:sym typeface="Symbol" pitchFamily="18" charset="2"/>
              </a:rPr>
              <a:t>0</a:t>
            </a:r>
            <a:r>
              <a:rPr lang="en-US" altLang="zh-CN" sz="2800" dirty="0">
                <a:solidFill>
                  <a:schemeClr val="bg2"/>
                </a:solidFill>
                <a:sym typeface="Symbol" pitchFamily="18" charset="2"/>
              </a:rPr>
              <a:t>+</a:t>
            </a:r>
            <a:r>
              <a:rPr lang="en-US" altLang="zh-CN" sz="2800" i="1" dirty="0">
                <a:solidFill>
                  <a:schemeClr val="bg2"/>
                </a:solidFill>
              </a:rPr>
              <a:t>a</a:t>
            </a:r>
            <a:r>
              <a:rPr lang="en-US" altLang="zh-CN" sz="2800" baseline="-25000" dirty="0">
                <a:solidFill>
                  <a:schemeClr val="bg2"/>
                </a:solidFill>
              </a:rPr>
              <a:t>-1 </a:t>
            </a:r>
            <a:r>
              <a:rPr lang="en-US" altLang="zh-CN" sz="2800" dirty="0">
                <a:solidFill>
                  <a:schemeClr val="bg2"/>
                </a:solidFill>
                <a:sym typeface="Symbol" pitchFamily="18" charset="2"/>
              </a:rPr>
              <a:t> 2</a:t>
            </a:r>
            <a:r>
              <a:rPr lang="en-US" altLang="zh-CN" sz="2800" baseline="30000" dirty="0">
                <a:solidFill>
                  <a:schemeClr val="bg2"/>
                </a:solidFill>
                <a:sym typeface="Symbol" pitchFamily="18" charset="2"/>
              </a:rPr>
              <a:t>-1</a:t>
            </a:r>
            <a:r>
              <a:rPr lang="en-US" altLang="zh-CN" sz="2800" dirty="0">
                <a:solidFill>
                  <a:schemeClr val="bg2"/>
                </a:solidFill>
                <a:sym typeface="Symbol" pitchFamily="18" charset="2"/>
              </a:rPr>
              <a:t>+</a:t>
            </a:r>
            <a:r>
              <a:rPr lang="en-US" altLang="zh-CN" sz="2800" i="1" dirty="0">
                <a:solidFill>
                  <a:schemeClr val="bg2"/>
                </a:solidFill>
              </a:rPr>
              <a:t>a</a:t>
            </a:r>
            <a:r>
              <a:rPr lang="en-US" altLang="zh-CN" sz="2800" baseline="-25000" dirty="0">
                <a:solidFill>
                  <a:schemeClr val="bg2"/>
                </a:solidFill>
              </a:rPr>
              <a:t>-2</a:t>
            </a:r>
            <a:r>
              <a:rPr lang="en-US" altLang="zh-CN" sz="2800" dirty="0">
                <a:solidFill>
                  <a:schemeClr val="bg2"/>
                </a:solidFill>
                <a:sym typeface="Symbol" pitchFamily="18" charset="2"/>
              </a:rPr>
              <a:t>2</a:t>
            </a:r>
            <a:r>
              <a:rPr lang="en-US" altLang="zh-CN" sz="2800" baseline="30000" dirty="0">
                <a:solidFill>
                  <a:schemeClr val="bg2"/>
                </a:solidFill>
                <a:sym typeface="Symbol" pitchFamily="18" charset="2"/>
              </a:rPr>
              <a:t>-2</a:t>
            </a:r>
            <a:r>
              <a:rPr lang="en-US" altLang="zh-CN" sz="2800" dirty="0">
                <a:solidFill>
                  <a:schemeClr val="bg2"/>
                </a:solidFill>
                <a:sym typeface="Symbol" pitchFamily="18" charset="2"/>
              </a:rPr>
              <a:t>+…+</a:t>
            </a:r>
            <a:r>
              <a:rPr lang="en-US" altLang="zh-CN" sz="2800" i="1" dirty="0">
                <a:solidFill>
                  <a:schemeClr val="bg2"/>
                </a:solidFill>
              </a:rPr>
              <a:t>a</a:t>
            </a:r>
            <a:r>
              <a:rPr lang="en-US" altLang="zh-CN" sz="2800" baseline="-25000" dirty="0">
                <a:solidFill>
                  <a:schemeClr val="bg2"/>
                </a:solidFill>
              </a:rPr>
              <a:t>-m</a:t>
            </a:r>
            <a:r>
              <a:rPr lang="en-US" altLang="zh-CN" sz="2800" dirty="0">
                <a:solidFill>
                  <a:schemeClr val="bg2"/>
                </a:solidFill>
                <a:sym typeface="Symbol" pitchFamily="18" charset="2"/>
              </a:rPr>
              <a:t>2</a:t>
            </a:r>
            <a:r>
              <a:rPr lang="en-US" altLang="zh-CN" sz="2800" baseline="30000" dirty="0">
                <a:solidFill>
                  <a:schemeClr val="bg2"/>
                </a:solidFill>
                <a:sym typeface="Symbol" pitchFamily="18" charset="2"/>
              </a:rPr>
              <a:t>-m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295146"/>
              </p:ext>
            </p:extLst>
          </p:nvPr>
        </p:nvGraphicFramePr>
        <p:xfrm>
          <a:off x="2051720" y="4937472"/>
          <a:ext cx="1841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5" name="公式" r:id="rId4" imgW="1841400" imgH="939600" progId="Equation.3">
                  <p:embed/>
                </p:oleObj>
              </mc:Choice>
              <mc:Fallback>
                <p:oleObj name="公式" r:id="rId4" imgW="1841400" imgH="939600" progId="Equation.3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937472"/>
                        <a:ext cx="1841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059476" y="2777653"/>
            <a:ext cx="7385409" cy="5724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i="1" dirty="0" err="1" smtClean="0">
                <a:solidFill>
                  <a:schemeClr val="bg2"/>
                </a:solidFill>
              </a:rPr>
              <a:t>a</a:t>
            </a:r>
            <a:r>
              <a:rPr kumimoji="1" lang="en-US" altLang="zh-CN" i="1" baseline="-25000" dirty="0" err="1" smtClean="0">
                <a:solidFill>
                  <a:schemeClr val="bg2"/>
                </a:solidFill>
              </a:rPr>
              <a:t>i</a:t>
            </a:r>
            <a:r>
              <a:rPr kumimoji="1" lang="en-US" altLang="zh-CN" dirty="0" smtClean="0">
                <a:solidFill>
                  <a:schemeClr val="bg2"/>
                </a:solidFill>
              </a:rPr>
              <a:t>=0</a:t>
            </a:r>
            <a:r>
              <a:rPr kumimoji="1" lang="zh-CN" altLang="zh-CN" dirty="0">
                <a:solidFill>
                  <a:schemeClr val="bg2"/>
                </a:solidFill>
              </a:rPr>
              <a:t>或</a:t>
            </a:r>
            <a:r>
              <a:rPr kumimoji="1" lang="zh-CN" altLang="zh-CN" dirty="0" smtClean="0">
                <a:solidFill>
                  <a:schemeClr val="bg2"/>
                </a:solidFill>
              </a:rPr>
              <a:t>1</a:t>
            </a:r>
            <a:r>
              <a:rPr kumimoji="1" lang="zh-CN" altLang="en-US" dirty="0" smtClean="0">
                <a:solidFill>
                  <a:schemeClr val="bg2"/>
                </a:solidFill>
              </a:rPr>
              <a:t>；</a:t>
            </a:r>
            <a:r>
              <a:rPr kumimoji="1" lang="zh-CN" altLang="zh-CN" dirty="0" smtClean="0">
                <a:solidFill>
                  <a:schemeClr val="bg2"/>
                </a:solidFill>
              </a:rPr>
              <a:t> </a:t>
            </a:r>
            <a:r>
              <a:rPr kumimoji="1" lang="en-US" altLang="zh-CN" i="1" dirty="0">
                <a:solidFill>
                  <a:schemeClr val="bg2"/>
                </a:solidFill>
              </a:rPr>
              <a:t>n</a:t>
            </a:r>
            <a:r>
              <a:rPr kumimoji="1" lang="zh-CN" altLang="zh-CN" dirty="0">
                <a:solidFill>
                  <a:schemeClr val="bg2"/>
                </a:solidFill>
              </a:rPr>
              <a:t>为整数部分的</a:t>
            </a:r>
            <a:r>
              <a:rPr kumimoji="1" lang="zh-CN" altLang="zh-CN" dirty="0" smtClean="0">
                <a:solidFill>
                  <a:schemeClr val="bg2"/>
                </a:solidFill>
              </a:rPr>
              <a:t>位数</a:t>
            </a:r>
            <a:r>
              <a:rPr lang="zh-CN" altLang="en-US" dirty="0">
                <a:solidFill>
                  <a:schemeClr val="bg2"/>
                </a:solidFill>
              </a:rPr>
              <a:t>；</a:t>
            </a:r>
            <a:r>
              <a:rPr kumimoji="1" lang="en-US" altLang="zh-CN" i="1" dirty="0" smtClean="0">
                <a:solidFill>
                  <a:schemeClr val="bg2"/>
                </a:solidFill>
              </a:rPr>
              <a:t>m</a:t>
            </a:r>
            <a:r>
              <a:rPr kumimoji="1" lang="zh-CN" altLang="zh-CN" dirty="0">
                <a:solidFill>
                  <a:schemeClr val="bg2"/>
                </a:solidFill>
              </a:rPr>
              <a:t>为小数部分的位数.</a:t>
            </a:r>
            <a:endParaRPr kumimoji="1"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77953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3203575" y="347663"/>
            <a:ext cx="30972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二进制的特点</a:t>
            </a:r>
            <a:endParaRPr lang="zh-CN" altLang="en-US" sz="2600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7544" y="836712"/>
            <a:ext cx="842493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762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525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Font typeface="Wingdings" pitchFamily="2" charset="2"/>
              <a:buChar char="l"/>
            </a:pPr>
            <a:r>
              <a:rPr lang="zh-CN" altLang="en-US" b="1" dirty="0">
                <a:solidFill>
                  <a:schemeClr val="bg2"/>
                </a:solidFill>
              </a:rPr>
              <a:t>只有两个数码</a:t>
            </a:r>
            <a:r>
              <a:rPr lang="en-US" altLang="zh-CN" b="1" dirty="0">
                <a:solidFill>
                  <a:schemeClr val="bg2"/>
                </a:solidFill>
              </a:rPr>
              <a:t>, </a:t>
            </a:r>
            <a:r>
              <a:rPr lang="zh-CN" altLang="en-US" b="1" dirty="0">
                <a:solidFill>
                  <a:schemeClr val="bg2"/>
                </a:solidFill>
              </a:rPr>
              <a:t>很容易用物理器件来</a:t>
            </a:r>
            <a:r>
              <a:rPr lang="zh-CN" altLang="en-US" b="1" dirty="0" smtClean="0">
                <a:solidFill>
                  <a:schemeClr val="bg2"/>
                </a:solidFill>
              </a:rPr>
              <a:t>实现</a:t>
            </a:r>
            <a:endParaRPr lang="en-US" altLang="zh-CN" b="1" dirty="0" smtClean="0">
              <a:solidFill>
                <a:schemeClr val="bg2"/>
              </a:solidFill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chemeClr val="bg2"/>
                </a:solidFill>
              </a:rPr>
              <a:t>运算</a:t>
            </a:r>
            <a:r>
              <a:rPr lang="zh-CN" altLang="en-US" b="1" dirty="0">
                <a:solidFill>
                  <a:schemeClr val="bg2"/>
                </a:solidFill>
              </a:rPr>
              <a:t>规则</a:t>
            </a:r>
            <a:r>
              <a:rPr lang="zh-CN" altLang="en-US" b="1" dirty="0" smtClean="0">
                <a:solidFill>
                  <a:schemeClr val="bg2"/>
                </a:solidFill>
              </a:rPr>
              <a:t>简单</a:t>
            </a:r>
            <a:endParaRPr lang="en-US" altLang="zh-CN" b="1" dirty="0" smtClean="0">
              <a:solidFill>
                <a:schemeClr val="bg2"/>
              </a:solidFill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Font typeface="Wingdings" pitchFamily="2" charset="2"/>
              <a:buChar char="l"/>
            </a:pPr>
            <a:r>
              <a:rPr lang="zh-CN" altLang="en-US" b="1" dirty="0">
                <a:solidFill>
                  <a:schemeClr val="bg2"/>
                </a:solidFill>
              </a:rPr>
              <a:t>使用逻辑代数这一数学</a:t>
            </a:r>
            <a:r>
              <a:rPr lang="zh-CN" altLang="en-US" b="1" dirty="0" smtClean="0">
                <a:solidFill>
                  <a:schemeClr val="bg2"/>
                </a:solidFill>
              </a:rPr>
              <a:t>工具</a:t>
            </a:r>
            <a:endParaRPr lang="en-US" altLang="zh-CN" b="1" dirty="0" smtClean="0">
              <a:solidFill>
                <a:schemeClr val="bg2"/>
              </a:solidFill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Font typeface="Wingdings" pitchFamily="2" charset="2"/>
              <a:buChar char="l"/>
            </a:pPr>
            <a:r>
              <a:rPr lang="zh-CN" altLang="en-US" b="1" dirty="0">
                <a:solidFill>
                  <a:schemeClr val="bg2"/>
                </a:solidFill>
              </a:rPr>
              <a:t>节省</a:t>
            </a:r>
            <a:r>
              <a:rPr lang="zh-CN" altLang="en-US" b="1" dirty="0" smtClean="0">
                <a:solidFill>
                  <a:schemeClr val="bg2"/>
                </a:solidFill>
              </a:rPr>
              <a:t>设备</a:t>
            </a:r>
            <a:endParaRPr lang="en-US" altLang="zh-CN" sz="2800" b="1" dirty="0" smtClean="0">
              <a:solidFill>
                <a:schemeClr val="bg2"/>
              </a:solidFill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002679" y="2636912"/>
            <a:ext cx="7385671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kumimoji="1" lang="en-US" altLang="zh-CN" sz="2000" b="1" dirty="0">
                <a:solidFill>
                  <a:schemeClr val="bg2"/>
                </a:solidFill>
                <a:latin typeface="Arial" charset="0"/>
              </a:rPr>
              <a:t>1</a:t>
            </a:r>
            <a:r>
              <a:rPr kumimoji="1" lang="zh-CN" altLang="en-US" sz="2000" b="1" dirty="0">
                <a:solidFill>
                  <a:schemeClr val="bg2"/>
                </a:solidFill>
                <a:latin typeface="Arial" charset="0"/>
              </a:rPr>
              <a:t>）设</a:t>
            </a:r>
            <a:r>
              <a:rPr kumimoji="1" lang="en-US" altLang="zh-CN" sz="2000" b="1" i="1" dirty="0" smtClean="0">
                <a:solidFill>
                  <a:schemeClr val="bg2"/>
                </a:solidFill>
                <a:latin typeface="Arial" charset="0"/>
              </a:rPr>
              <a:t>n</a:t>
            </a:r>
            <a:r>
              <a:rPr lang="zh-CN" altLang="en-US" sz="2000" b="1" dirty="0" smtClean="0">
                <a:solidFill>
                  <a:schemeClr val="bg2"/>
                </a:solidFill>
                <a:latin typeface="Arial" charset="0"/>
              </a:rPr>
              <a:t>：</a:t>
            </a:r>
            <a:r>
              <a:rPr kumimoji="1" lang="zh-CN" altLang="en-US" sz="2000" b="1" dirty="0" smtClean="0">
                <a:solidFill>
                  <a:schemeClr val="bg2"/>
                </a:solidFill>
                <a:latin typeface="Arial" charset="0"/>
              </a:rPr>
              <a:t>数</a:t>
            </a:r>
            <a:r>
              <a:rPr kumimoji="1" lang="zh-CN" altLang="en-US" sz="2000" b="1" dirty="0">
                <a:solidFill>
                  <a:schemeClr val="bg2"/>
                </a:solidFill>
                <a:latin typeface="Arial" charset="0"/>
              </a:rPr>
              <a:t>的</a:t>
            </a:r>
            <a:r>
              <a:rPr kumimoji="1" lang="zh-CN" altLang="en-US" sz="2000" b="1" dirty="0" smtClean="0">
                <a:solidFill>
                  <a:schemeClr val="bg2"/>
                </a:solidFill>
                <a:latin typeface="Arial" charset="0"/>
              </a:rPr>
              <a:t>位数， </a:t>
            </a:r>
            <a:r>
              <a:rPr kumimoji="1" lang="en-US" altLang="zh-CN" sz="2000" b="1" dirty="0" smtClean="0">
                <a:solidFill>
                  <a:schemeClr val="bg2"/>
                </a:solidFill>
                <a:latin typeface="Arial" charset="0"/>
              </a:rPr>
              <a:t>R</a:t>
            </a:r>
            <a:r>
              <a:rPr kumimoji="1" lang="zh-CN" altLang="en-US" sz="2000" b="1" dirty="0" smtClean="0">
                <a:solidFill>
                  <a:schemeClr val="bg2"/>
                </a:solidFill>
                <a:latin typeface="Arial" charset="0"/>
              </a:rPr>
              <a:t>：基数 ，  </a:t>
            </a:r>
            <a:endParaRPr kumimoji="1" lang="en-US" altLang="zh-CN" sz="2000" b="1" dirty="0" smtClean="0">
              <a:solidFill>
                <a:schemeClr val="bg2"/>
              </a:solidFill>
              <a:latin typeface="Arial" charset="0"/>
            </a:endParaRPr>
          </a:p>
          <a:p>
            <a:r>
              <a:rPr kumimoji="1" lang="zh-CN" altLang="en-US" sz="2000" b="1" dirty="0" smtClean="0">
                <a:solidFill>
                  <a:schemeClr val="bg2"/>
                </a:solidFill>
                <a:latin typeface="Arial" charset="0"/>
              </a:rPr>
              <a:t>      最多可表达的</a:t>
            </a:r>
            <a:r>
              <a:rPr lang="zh-CN" altLang="en-US" sz="2000" b="1" dirty="0" smtClean="0">
                <a:solidFill>
                  <a:schemeClr val="bg2"/>
                </a:solidFill>
                <a:latin typeface="Arial" charset="0"/>
              </a:rPr>
              <a:t>数</a:t>
            </a:r>
            <a:r>
              <a:rPr kumimoji="1" lang="zh-CN" altLang="en-US" sz="2000" b="1" dirty="0" smtClean="0">
                <a:solidFill>
                  <a:schemeClr val="bg2"/>
                </a:solidFill>
                <a:latin typeface="Arial" charset="0"/>
              </a:rPr>
              <a:t>：</a:t>
            </a:r>
            <a:r>
              <a:rPr lang="en-US" altLang="zh-CN" sz="2000" b="1" dirty="0" smtClean="0">
                <a:solidFill>
                  <a:schemeClr val="bg2"/>
                </a:solidFill>
                <a:latin typeface="Arial" charset="0"/>
              </a:rPr>
              <a:t> R</a:t>
            </a:r>
            <a:r>
              <a:rPr lang="en-US" altLang="zh-CN" b="1" baseline="30000" dirty="0" smtClean="0">
                <a:solidFill>
                  <a:schemeClr val="bg2"/>
                </a:solidFill>
                <a:latin typeface="Arial" charset="0"/>
              </a:rPr>
              <a:t>n</a:t>
            </a:r>
            <a:r>
              <a:rPr lang="zh-CN" altLang="en-US" b="1" dirty="0">
                <a:solidFill>
                  <a:schemeClr val="bg2"/>
                </a:solidFill>
                <a:latin typeface="Arial" charset="0"/>
              </a:rPr>
              <a:t>个；</a:t>
            </a:r>
            <a:r>
              <a:rPr kumimoji="1" lang="en-US" altLang="zh-CN" sz="2000" b="1" dirty="0" smtClean="0">
                <a:solidFill>
                  <a:schemeClr val="bg2"/>
                </a:solidFill>
                <a:latin typeface="Arial" charset="0"/>
              </a:rPr>
              <a:t>      R</a:t>
            </a:r>
            <a:r>
              <a:rPr kumimoji="1" lang="en-US" altLang="zh-CN" sz="2400" b="1" baseline="30000" dirty="0" smtClean="0">
                <a:solidFill>
                  <a:schemeClr val="bg2"/>
                </a:solidFill>
                <a:latin typeface="Arial" charset="0"/>
              </a:rPr>
              <a:t>n</a:t>
            </a:r>
            <a:r>
              <a:rPr kumimoji="1" lang="zh-CN" altLang="en-US" sz="2000" b="1" dirty="0" smtClean="0">
                <a:solidFill>
                  <a:schemeClr val="bg2"/>
                </a:solidFill>
                <a:latin typeface="Arial" charset="0"/>
              </a:rPr>
              <a:t>个数所</a:t>
            </a:r>
            <a:r>
              <a:rPr kumimoji="1" lang="zh-CN" altLang="en-US" sz="2000" b="1" dirty="0">
                <a:solidFill>
                  <a:schemeClr val="bg2"/>
                </a:solidFill>
                <a:latin typeface="Arial" charset="0"/>
              </a:rPr>
              <a:t>需设备</a:t>
            </a:r>
            <a:r>
              <a:rPr kumimoji="1" lang="zh-CN" altLang="en-US" sz="2000" b="1" dirty="0" smtClean="0">
                <a:solidFill>
                  <a:schemeClr val="bg2"/>
                </a:solidFill>
                <a:latin typeface="Arial" charset="0"/>
              </a:rPr>
              <a:t>量：</a:t>
            </a:r>
            <a:r>
              <a:rPr lang="en-US" altLang="zh-CN" sz="2000" b="1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altLang="zh-CN" sz="2000" b="1" dirty="0" err="1" smtClean="0">
                <a:solidFill>
                  <a:schemeClr val="bg2"/>
                </a:solidFill>
                <a:latin typeface="Arial" charset="0"/>
              </a:rPr>
              <a:t>nR</a:t>
            </a:r>
            <a:r>
              <a:rPr lang="zh-CN" altLang="en-US" sz="2000" b="1" dirty="0" smtClean="0">
                <a:solidFill>
                  <a:schemeClr val="bg2"/>
                </a:solidFill>
                <a:latin typeface="Arial" charset="0"/>
              </a:rPr>
              <a:t>。</a:t>
            </a:r>
            <a:endParaRPr kumimoji="1" lang="zh-CN" altLang="en-US" sz="2000" b="1" dirty="0">
              <a:solidFill>
                <a:schemeClr val="bg2"/>
              </a:solidFill>
              <a:latin typeface="Arial" charset="0"/>
            </a:endParaRPr>
          </a:p>
          <a:p>
            <a:pPr fontAlgn="base"/>
            <a:endParaRPr kumimoji="1" lang="en-US" altLang="zh-CN" sz="2000" b="1" dirty="0" smtClean="0">
              <a:solidFill>
                <a:schemeClr val="bg2"/>
              </a:solidFill>
              <a:latin typeface="Arial" charset="0"/>
            </a:endParaRPr>
          </a:p>
          <a:p>
            <a:pPr fontAlgn="base"/>
            <a:r>
              <a:rPr kumimoji="1" lang="zh-CN" altLang="en-US" sz="2000" b="1" dirty="0" smtClean="0">
                <a:solidFill>
                  <a:schemeClr val="bg2"/>
                </a:solidFill>
                <a:latin typeface="Arial" charset="0"/>
              </a:rPr>
              <a:t>  </a:t>
            </a:r>
            <a:r>
              <a:rPr kumimoji="1" lang="zh-CN" altLang="en-US" sz="2000" b="1" dirty="0">
                <a:solidFill>
                  <a:schemeClr val="bg2"/>
                </a:solidFill>
                <a:latin typeface="Arial" charset="0"/>
              </a:rPr>
              <a:t>例：</a:t>
            </a:r>
            <a:r>
              <a:rPr kumimoji="1" lang="en-US" altLang="zh-CN" sz="2000" b="1" i="1" dirty="0">
                <a:solidFill>
                  <a:schemeClr val="bg2"/>
                </a:solidFill>
                <a:latin typeface="Arial" charset="0"/>
              </a:rPr>
              <a:t>n</a:t>
            </a:r>
            <a:r>
              <a:rPr kumimoji="1" lang="en-US" altLang="zh-CN" sz="2000" b="1" dirty="0">
                <a:solidFill>
                  <a:schemeClr val="bg2"/>
                </a:solidFill>
                <a:latin typeface="Arial" charset="0"/>
              </a:rPr>
              <a:t>=3</a:t>
            </a:r>
            <a:r>
              <a:rPr kumimoji="1" lang="zh-CN" altLang="en-US" sz="2000" b="1" dirty="0">
                <a:solidFill>
                  <a:schemeClr val="bg2"/>
                </a:solidFill>
                <a:latin typeface="Arial" charset="0"/>
              </a:rPr>
              <a:t>，</a:t>
            </a:r>
            <a:r>
              <a:rPr kumimoji="1" lang="en-US" altLang="zh-CN" sz="2000" b="1" dirty="0">
                <a:solidFill>
                  <a:schemeClr val="bg2"/>
                </a:solidFill>
                <a:latin typeface="Arial" charset="0"/>
              </a:rPr>
              <a:t>R=10</a:t>
            </a:r>
            <a:r>
              <a:rPr kumimoji="1" lang="zh-CN" altLang="en-US" sz="2000" b="1" dirty="0">
                <a:solidFill>
                  <a:schemeClr val="bg2"/>
                </a:solidFill>
                <a:latin typeface="Arial" charset="0"/>
              </a:rPr>
              <a:t>，</a:t>
            </a:r>
            <a:r>
              <a:rPr kumimoji="1" lang="en-US" altLang="zh-CN" sz="2000" b="1" dirty="0">
                <a:solidFill>
                  <a:schemeClr val="bg2"/>
                </a:solidFill>
                <a:latin typeface="Arial" charset="0"/>
              </a:rPr>
              <a:t>(</a:t>
            </a:r>
            <a:r>
              <a:rPr kumimoji="1" lang="en-US" altLang="zh-CN" sz="2000" b="1" dirty="0" smtClean="0">
                <a:solidFill>
                  <a:schemeClr val="bg2"/>
                </a:solidFill>
                <a:latin typeface="Arial" charset="0"/>
              </a:rPr>
              <a:t>R)</a:t>
            </a:r>
            <a:r>
              <a:rPr kumimoji="1" lang="en-US" altLang="zh-CN" sz="2400" b="1" baseline="-25000" dirty="0" smtClean="0">
                <a:solidFill>
                  <a:schemeClr val="bg2"/>
                </a:solidFill>
                <a:latin typeface="Arial" charset="0"/>
              </a:rPr>
              <a:t>10</a:t>
            </a:r>
            <a:r>
              <a:rPr lang="en-US" altLang="zh-CN" b="1" baseline="30000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1" lang="en-US" altLang="zh-CN" sz="2000" b="1" dirty="0" smtClean="0">
                <a:solidFill>
                  <a:schemeClr val="bg2"/>
                </a:solidFill>
                <a:latin typeface="Arial" charset="0"/>
              </a:rPr>
              <a:t>=10</a:t>
            </a:r>
            <a:r>
              <a:rPr kumimoji="1" lang="en-US" altLang="zh-CN" sz="2400" b="1" baseline="30000" dirty="0" smtClean="0">
                <a:solidFill>
                  <a:schemeClr val="bg2"/>
                </a:solidFill>
                <a:latin typeface="Arial" charset="0"/>
              </a:rPr>
              <a:t>3</a:t>
            </a:r>
            <a:r>
              <a:rPr kumimoji="1" lang="en-US" altLang="zh-CN" sz="2000" b="1" dirty="0" smtClean="0">
                <a:solidFill>
                  <a:schemeClr val="bg2"/>
                </a:solidFill>
                <a:latin typeface="Arial" charset="0"/>
              </a:rPr>
              <a:t>=1000</a:t>
            </a:r>
            <a:endParaRPr kumimoji="1" lang="en-US" altLang="zh-CN" sz="2000" b="1" dirty="0">
              <a:solidFill>
                <a:schemeClr val="bg2"/>
              </a:solidFill>
              <a:latin typeface="Arial" charset="0"/>
            </a:endParaRPr>
          </a:p>
          <a:p>
            <a:pPr fontAlgn="base"/>
            <a:r>
              <a:rPr kumimoji="1" lang="en-US" altLang="zh-CN" sz="2000" b="1" dirty="0">
                <a:solidFill>
                  <a:schemeClr val="bg2"/>
                </a:solidFill>
                <a:latin typeface="Arial" charset="0"/>
              </a:rPr>
              <a:t>        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Arial" charset="0"/>
              </a:rPr>
              <a:t>nR</a:t>
            </a:r>
            <a:r>
              <a:rPr kumimoji="1" lang="en-US" altLang="zh-CN" sz="2000" b="1" dirty="0">
                <a:solidFill>
                  <a:schemeClr val="bg2"/>
                </a:solidFill>
                <a:latin typeface="Arial" charset="0"/>
              </a:rPr>
              <a:t>=3×10</a:t>
            </a:r>
            <a:r>
              <a:rPr kumimoji="1" lang="en-US" altLang="zh-CN" sz="2000" b="1" dirty="0" smtClean="0">
                <a:solidFill>
                  <a:schemeClr val="bg2"/>
                </a:solidFill>
                <a:latin typeface="Arial" charset="0"/>
              </a:rPr>
              <a:t>= 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Arial" charset="0"/>
              </a:rPr>
              <a:t>30</a:t>
            </a:r>
            <a:endParaRPr kumimoji="1" lang="en-US" altLang="zh-CN" sz="2000" b="1" dirty="0">
              <a:solidFill>
                <a:srgbClr val="FF0000"/>
              </a:solidFill>
              <a:latin typeface="Arial" charset="0"/>
            </a:endParaRPr>
          </a:p>
          <a:p>
            <a:pPr fontAlgn="base"/>
            <a:r>
              <a:rPr kumimoji="1" lang="en-US" altLang="zh-CN" sz="2000" b="1" dirty="0">
                <a:solidFill>
                  <a:schemeClr val="bg2"/>
                </a:solidFill>
                <a:latin typeface="Arial" charset="0"/>
              </a:rPr>
              <a:t>         </a:t>
            </a:r>
            <a:r>
              <a:rPr lang="zh-CN" altLang="en-US" sz="2000" b="1" dirty="0">
                <a:solidFill>
                  <a:schemeClr val="bg2"/>
                </a:solidFill>
                <a:latin typeface="Arial" charset="0"/>
              </a:rPr>
              <a:t>令</a:t>
            </a:r>
            <a:r>
              <a:rPr kumimoji="1" lang="en-US" altLang="zh-CN" sz="2000" b="1" dirty="0" smtClean="0">
                <a:solidFill>
                  <a:schemeClr val="bg2"/>
                </a:solidFill>
                <a:latin typeface="Arial" charset="0"/>
              </a:rPr>
              <a:t>R</a:t>
            </a:r>
            <a:r>
              <a:rPr kumimoji="1" lang="en-US" altLang="zh-CN" sz="2400" b="1" i="1" baseline="30000" dirty="0" smtClean="0">
                <a:solidFill>
                  <a:schemeClr val="bg2"/>
                </a:solidFill>
                <a:latin typeface="Arial" charset="0"/>
              </a:rPr>
              <a:t>n</a:t>
            </a:r>
            <a:r>
              <a:rPr lang="en-US" altLang="zh-CN" sz="2000" b="1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altLang="zh-CN" sz="2000" b="1" dirty="0" smtClean="0">
                <a:solidFill>
                  <a:schemeClr val="bg2"/>
                </a:solidFill>
                <a:latin typeface="Arial" charset="0"/>
              </a:rPr>
              <a:t>= </a:t>
            </a:r>
            <a:r>
              <a:rPr kumimoji="1" lang="en-US" altLang="zh-CN" sz="2000" b="1" dirty="0" smtClean="0">
                <a:solidFill>
                  <a:schemeClr val="bg2"/>
                </a:solidFill>
                <a:latin typeface="Arial" charset="0"/>
              </a:rPr>
              <a:t>1000 </a:t>
            </a:r>
            <a:r>
              <a:rPr lang="zh-CN" altLang="en-US" sz="2000" b="1" dirty="0" smtClean="0">
                <a:solidFill>
                  <a:schemeClr val="bg2"/>
                </a:solidFill>
                <a:latin typeface="Arial" charset="0"/>
              </a:rPr>
              <a:t>且 </a:t>
            </a:r>
            <a:r>
              <a:rPr kumimoji="1" lang="en-US" altLang="zh-CN" sz="2000" b="1" dirty="0" smtClean="0">
                <a:solidFill>
                  <a:schemeClr val="bg2"/>
                </a:solidFill>
                <a:latin typeface="Arial" charset="0"/>
              </a:rPr>
              <a:t>R=2</a:t>
            </a:r>
            <a:r>
              <a:rPr kumimoji="1" lang="zh-CN" altLang="en-US" sz="2000" b="1" dirty="0" smtClean="0">
                <a:solidFill>
                  <a:schemeClr val="bg2"/>
                </a:solidFill>
                <a:latin typeface="Arial" charset="0"/>
              </a:rPr>
              <a:t>，即</a:t>
            </a:r>
            <a:r>
              <a:rPr kumimoji="1" lang="en-US" altLang="zh-CN" sz="2000" b="1" dirty="0" smtClean="0">
                <a:solidFill>
                  <a:schemeClr val="bg2"/>
                </a:solidFill>
                <a:latin typeface="Arial" charset="0"/>
              </a:rPr>
              <a:t> 2</a:t>
            </a:r>
            <a:r>
              <a:rPr kumimoji="1" lang="en-US" altLang="zh-CN" sz="2400" b="1" i="1" baseline="30000" dirty="0" smtClean="0">
                <a:solidFill>
                  <a:schemeClr val="bg2"/>
                </a:solidFill>
                <a:latin typeface="Arial" charset="0"/>
              </a:rPr>
              <a:t>n</a:t>
            </a:r>
            <a:r>
              <a:rPr lang="en-US" altLang="zh-CN" sz="2000" b="1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altLang="zh-CN" sz="2000" b="1" dirty="0" smtClean="0">
                <a:solidFill>
                  <a:schemeClr val="bg2"/>
                </a:solidFill>
                <a:latin typeface="Arial" charset="0"/>
              </a:rPr>
              <a:t>= </a:t>
            </a:r>
            <a:r>
              <a:rPr kumimoji="1" lang="en-US" altLang="zh-CN" sz="2000" b="1" dirty="0" smtClean="0">
                <a:solidFill>
                  <a:schemeClr val="bg2"/>
                </a:solidFill>
                <a:latin typeface="Arial" charset="0"/>
              </a:rPr>
              <a:t>1000</a:t>
            </a:r>
            <a:r>
              <a:rPr kumimoji="1" lang="zh-CN" altLang="en-US" sz="2000" b="1" dirty="0" smtClean="0">
                <a:solidFill>
                  <a:schemeClr val="bg2"/>
                </a:solidFill>
                <a:latin typeface="Arial" charset="0"/>
              </a:rPr>
              <a:t>，得</a:t>
            </a:r>
            <a:r>
              <a:rPr kumimoji="1" lang="en-US" altLang="zh-CN" sz="2000" b="1" dirty="0" smtClean="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1" lang="en-US" altLang="zh-CN" sz="2000" b="1" i="1" dirty="0">
                <a:solidFill>
                  <a:schemeClr val="bg2"/>
                </a:solidFill>
                <a:latin typeface="Arial" charset="0"/>
              </a:rPr>
              <a:t>n</a:t>
            </a:r>
            <a:r>
              <a:rPr kumimoji="1" lang="en-US" altLang="zh-CN" sz="2000" b="1" dirty="0">
                <a:solidFill>
                  <a:schemeClr val="bg2"/>
                </a:solidFill>
                <a:latin typeface="Arial" charset="0"/>
              </a:rPr>
              <a:t>=10 </a:t>
            </a:r>
            <a:r>
              <a:rPr kumimoji="1" lang="en-US" altLang="zh-CN" sz="2000" b="1" dirty="0" smtClean="0">
                <a:solidFill>
                  <a:schemeClr val="bg2"/>
                </a:solidFill>
                <a:latin typeface="Arial" charset="0"/>
              </a:rPr>
              <a:t>(R</a:t>
            </a:r>
            <a:r>
              <a:rPr kumimoji="1" lang="en-US" altLang="zh-CN" sz="2400" b="1" i="1" baseline="30000" dirty="0" smtClean="0">
                <a:solidFill>
                  <a:schemeClr val="bg2"/>
                </a:solidFill>
                <a:latin typeface="Arial" charset="0"/>
              </a:rPr>
              <a:t>n</a:t>
            </a:r>
            <a:r>
              <a:rPr kumimoji="1" lang="en-US" altLang="zh-CN" sz="2000" b="1" dirty="0" smtClean="0">
                <a:solidFill>
                  <a:schemeClr val="bg2"/>
                </a:solidFill>
                <a:latin typeface="Arial" charset="0"/>
              </a:rPr>
              <a:t>=1024)</a:t>
            </a:r>
            <a:endParaRPr kumimoji="1" lang="en-US" altLang="zh-CN" sz="2000" b="1" i="1" dirty="0">
              <a:solidFill>
                <a:schemeClr val="bg2"/>
              </a:solidFill>
              <a:latin typeface="Arial" charset="0"/>
            </a:endParaRPr>
          </a:p>
          <a:p>
            <a:pPr fontAlgn="base"/>
            <a:r>
              <a:rPr kumimoji="1" lang="en-US" altLang="zh-CN" sz="2000" b="1" i="1" dirty="0">
                <a:solidFill>
                  <a:schemeClr val="bg2"/>
                </a:solidFill>
                <a:latin typeface="Arial" charset="0"/>
              </a:rPr>
              <a:t>         </a:t>
            </a:r>
            <a:r>
              <a:rPr kumimoji="1" lang="en-US" altLang="zh-CN" sz="2000" b="1" i="1" dirty="0" err="1" smtClean="0">
                <a:solidFill>
                  <a:schemeClr val="bg2"/>
                </a:solidFill>
                <a:latin typeface="Arial" charset="0"/>
              </a:rPr>
              <a:t>n</a:t>
            </a:r>
            <a:r>
              <a:rPr kumimoji="1" lang="en-US" altLang="zh-CN" sz="2000" b="1" dirty="0" err="1" smtClean="0">
                <a:solidFill>
                  <a:schemeClr val="bg2"/>
                </a:solidFill>
                <a:latin typeface="Arial" charset="0"/>
              </a:rPr>
              <a:t>R</a:t>
            </a:r>
            <a:r>
              <a:rPr kumimoji="1" lang="en-US" altLang="zh-CN" sz="2000" b="1" dirty="0" smtClean="0">
                <a:solidFill>
                  <a:schemeClr val="bg2"/>
                </a:solidFill>
                <a:latin typeface="Arial" charset="0"/>
              </a:rPr>
              <a:t>=10×2= 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Arial" charset="0"/>
              </a:rPr>
              <a:t>20</a:t>
            </a:r>
            <a:endParaRPr kumimoji="1" lang="en-US" altLang="zh-CN" sz="2000" b="1" dirty="0">
              <a:solidFill>
                <a:srgbClr val="FF0000"/>
              </a:solidFill>
              <a:latin typeface="Arial" charset="0"/>
            </a:endParaRPr>
          </a:p>
          <a:p>
            <a:pPr fontAlgn="base"/>
            <a:endParaRPr kumimoji="1" lang="en-US" altLang="zh-CN" sz="2000" b="1" dirty="0" smtClean="0">
              <a:solidFill>
                <a:schemeClr val="bg2"/>
              </a:solidFill>
              <a:latin typeface="Arial" charset="0"/>
            </a:endParaRPr>
          </a:p>
          <a:p>
            <a:r>
              <a:rPr kumimoji="1" lang="en-US" altLang="zh-CN" sz="2000" b="1" dirty="0" smtClean="0">
                <a:solidFill>
                  <a:schemeClr val="bg2"/>
                </a:solidFill>
                <a:latin typeface="Arial" charset="0"/>
              </a:rPr>
              <a:t>2</a:t>
            </a:r>
            <a:r>
              <a:rPr kumimoji="1" lang="zh-CN" altLang="en-US" sz="2000" b="1" dirty="0" smtClean="0">
                <a:solidFill>
                  <a:schemeClr val="bg2"/>
                </a:solidFill>
                <a:latin typeface="Arial" charset="0"/>
              </a:rPr>
              <a:t>）</a:t>
            </a:r>
            <a:r>
              <a:rPr lang="en-US" altLang="zh-CN" sz="2000" b="1" dirty="0" err="1" smtClean="0">
                <a:solidFill>
                  <a:schemeClr val="bg2"/>
                </a:solidFill>
                <a:latin typeface="Arial" charset="0"/>
              </a:rPr>
              <a:t>R</a:t>
            </a:r>
            <a:r>
              <a:rPr lang="en-US" altLang="zh-CN" b="1" i="1" baseline="30000" dirty="0" err="1" smtClean="0">
                <a:solidFill>
                  <a:schemeClr val="bg2"/>
                </a:solidFill>
                <a:latin typeface="Arial" charset="0"/>
              </a:rPr>
              <a:t>n</a:t>
            </a:r>
            <a:r>
              <a:rPr lang="zh-CN" altLang="en-US" b="1" dirty="0" smtClean="0">
                <a:solidFill>
                  <a:schemeClr val="bg2"/>
                </a:solidFill>
                <a:latin typeface="Arial" charset="0"/>
              </a:rPr>
              <a:t>一定时，</a:t>
            </a:r>
            <a:r>
              <a:rPr lang="en-US" altLang="zh-CN" sz="2000" b="1" i="1" dirty="0" err="1" smtClean="0">
                <a:solidFill>
                  <a:schemeClr val="bg2"/>
                </a:solidFill>
                <a:latin typeface="Arial" charset="0"/>
              </a:rPr>
              <a:t>n</a:t>
            </a:r>
            <a:r>
              <a:rPr lang="en-US" altLang="zh-CN" sz="2000" b="1" dirty="0" err="1" smtClean="0">
                <a:solidFill>
                  <a:schemeClr val="bg2"/>
                </a:solidFill>
                <a:latin typeface="Arial" charset="0"/>
              </a:rPr>
              <a:t>R</a:t>
            </a:r>
            <a:r>
              <a:rPr lang="zh-CN" altLang="en-US" sz="2000" b="1" dirty="0" smtClean="0">
                <a:solidFill>
                  <a:schemeClr val="bg2"/>
                </a:solidFill>
                <a:latin typeface="Arial" charset="0"/>
              </a:rPr>
              <a:t>的极小值</a:t>
            </a:r>
            <a:r>
              <a:rPr lang="en-US" altLang="zh-CN" sz="2000" b="1" dirty="0" smtClean="0">
                <a:solidFill>
                  <a:schemeClr val="bg2"/>
                </a:solidFill>
                <a:latin typeface="Arial" charset="0"/>
              </a:rPr>
              <a:t>=</a:t>
            </a:r>
            <a:r>
              <a:rPr lang="zh-CN" altLang="en-US" sz="2000" b="1" dirty="0" smtClean="0">
                <a:solidFill>
                  <a:schemeClr val="bg2"/>
                </a:solidFill>
                <a:latin typeface="Arial" charset="0"/>
              </a:rPr>
              <a:t>？</a:t>
            </a:r>
            <a:endParaRPr kumimoji="1" lang="zh-CN" altLang="en-US" sz="2000" b="1" dirty="0">
              <a:solidFill>
                <a:schemeClr val="bg2"/>
              </a:solidFill>
              <a:latin typeface="Arial" charset="0"/>
            </a:endParaRPr>
          </a:p>
          <a:p>
            <a:pPr fontAlgn="base"/>
            <a:r>
              <a:rPr kumimoji="1" lang="en-US" altLang="zh-CN" sz="1800" dirty="0" smtClean="0">
                <a:solidFill>
                  <a:schemeClr val="bg2"/>
                </a:solidFill>
                <a:latin typeface="Arial" charset="0"/>
              </a:rPr>
              <a:t>               </a:t>
            </a:r>
            <a:endParaRPr kumimoji="1" lang="en-US" altLang="zh-CN" sz="1800" dirty="0">
              <a:solidFill>
                <a:schemeClr val="bg2"/>
              </a:solidFill>
              <a:latin typeface="Arial" charset="0"/>
            </a:endParaRPr>
          </a:p>
          <a:p>
            <a:pPr fontAlgn="base"/>
            <a:endParaRPr kumimoji="1" lang="en-US" altLang="zh-CN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44208" y="1628800"/>
            <a:ext cx="2304256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2"/>
                </a:solidFill>
                <a:latin typeface="Arial" charset="0"/>
              </a:rPr>
              <a:t>同样表达</a:t>
            </a:r>
            <a:r>
              <a:rPr lang="en-US" altLang="zh-CN" sz="1800" b="1" dirty="0">
                <a:solidFill>
                  <a:schemeClr val="bg2"/>
                </a:solidFill>
                <a:latin typeface="Arial" charset="0"/>
              </a:rPr>
              <a:t>1000</a:t>
            </a:r>
            <a:r>
              <a:rPr lang="zh-CN" altLang="en-US" sz="1800" b="1" dirty="0">
                <a:solidFill>
                  <a:schemeClr val="bg2"/>
                </a:solidFill>
                <a:latin typeface="Arial" charset="0"/>
              </a:rPr>
              <a:t>的个数，二进制比十进制节省</a:t>
            </a:r>
            <a:r>
              <a:rPr lang="zh-CN" altLang="en-US" sz="1800" b="1" dirty="0" smtClean="0">
                <a:solidFill>
                  <a:schemeClr val="bg2"/>
                </a:solidFill>
                <a:latin typeface="Arial" charset="0"/>
              </a:rPr>
              <a:t>设备！</a:t>
            </a:r>
            <a:endParaRPr lang="zh-CN" altLang="en-US" sz="18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6" name="Text Box 29"/>
          <p:cNvSpPr txBox="1">
            <a:spLocks noChangeArrowheads="1"/>
          </p:cNvSpPr>
          <p:nvPr/>
        </p:nvSpPr>
        <p:spPr bwMode="auto">
          <a:xfrm>
            <a:off x="4018533" y="5703691"/>
            <a:ext cx="19656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en-US" altLang="zh-CN" sz="2800" b="1" dirty="0">
                <a:solidFill>
                  <a:srgbClr val="FF0000"/>
                </a:solidFill>
                <a:latin typeface="Arial" charset="0"/>
              </a:rPr>
              <a:t>R=e=2.718</a:t>
            </a:r>
          </a:p>
        </p:txBody>
      </p:sp>
    </p:spTree>
    <p:extLst>
      <p:ext uri="{BB962C8B-B14F-4D97-AF65-F5344CB8AC3E}">
        <p14:creationId xmlns:p14="http://schemas.microsoft.com/office/powerpoint/2010/main" val="2872337896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Box 24"/>
          <p:cNvSpPr txBox="1">
            <a:spLocks noChangeArrowheads="1"/>
          </p:cNvSpPr>
          <p:nvPr/>
        </p:nvSpPr>
        <p:spPr bwMode="auto">
          <a:xfrm>
            <a:off x="395536" y="980728"/>
            <a:ext cx="78541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bg1"/>
              </a:buClr>
            </a:pPr>
            <a:r>
              <a:rPr lang="en-US" altLang="zh-CN" sz="2800" b="1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</a:t>
            </a:r>
            <a:r>
              <a:rPr lang="zh-CN" altLang="en-US" sz="2800" b="1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二进制数</a:t>
            </a:r>
            <a:r>
              <a:rPr lang="zh-CN" altLang="en-US" sz="2800" b="1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</a:t>
            </a:r>
            <a:r>
              <a:rPr lang="zh-CN" altLang="en-US" sz="2800" b="1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十进制数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charset="0"/>
              </a:rPr>
              <a:t>：</a:t>
            </a:r>
            <a:endParaRPr lang="en-US" altLang="zh-CN" sz="2800" b="1" dirty="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23558" name="Picture 9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971550" y="347663"/>
            <a:ext cx="74167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数制转换</a:t>
            </a:r>
            <a:r>
              <a:rPr lang="en-US" altLang="zh-CN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——</a:t>
            </a: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二进制 </a:t>
            </a:r>
            <a:r>
              <a:rPr lang="en-US" altLang="zh-CN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&amp; </a:t>
            </a: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十进制</a:t>
            </a:r>
            <a:endParaRPr lang="zh-CN" altLang="en-US" sz="2600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036638" y="1772816"/>
            <a:ext cx="47772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buFontTx/>
              <a:buChar char="•"/>
            </a:pPr>
            <a:r>
              <a:rPr kumimoji="1" lang="en-US" altLang="zh-CN" b="1" i="1" dirty="0">
                <a:solidFill>
                  <a:schemeClr val="bg2"/>
                </a:solidFill>
              </a:rPr>
              <a:t>  </a:t>
            </a:r>
            <a:r>
              <a:rPr kumimoji="1" lang="zh-CN" altLang="en-US" b="1" i="1" dirty="0">
                <a:solidFill>
                  <a:schemeClr val="bg2"/>
                </a:solidFill>
              </a:rPr>
              <a:t>按权展开式在</a:t>
            </a:r>
            <a:r>
              <a:rPr kumimoji="1" lang="zh-CN" altLang="en-US" b="1" i="1" dirty="0">
                <a:solidFill>
                  <a:schemeClr val="bg2"/>
                </a:solidFill>
                <a:sym typeface="Symbol" pitchFamily="18" charset="2"/>
              </a:rPr>
              <a:t>十进制数域中计算</a:t>
            </a:r>
            <a:endParaRPr kumimoji="1" lang="zh-CN" altLang="en-US" b="1" i="1" dirty="0">
              <a:solidFill>
                <a:schemeClr val="bg2"/>
              </a:solidFill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193800" y="2299866"/>
            <a:ext cx="1250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kumimoji="1"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zh-CN" altLang="en-US" dirty="0" smtClean="0">
                <a:solidFill>
                  <a:schemeClr val="bg2"/>
                </a:solidFill>
              </a:rPr>
              <a:t>：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7" name="Object 18"/>
          <p:cNvGraphicFramePr>
            <a:graphicFrameLocks noChangeAspect="1"/>
          </p:cNvGraphicFramePr>
          <p:nvPr>
            <p:extLst/>
          </p:nvPr>
        </p:nvGraphicFramePr>
        <p:xfrm>
          <a:off x="893762" y="2988841"/>
          <a:ext cx="7782694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2" name="公式" r:id="rId4" imgW="7429320" imgH="520560" progId="Equation.3">
                  <p:embed/>
                </p:oleObj>
              </mc:Choice>
              <mc:Fallback>
                <p:oleObj name="公式" r:id="rId4" imgW="7429320" imgH="520560" progId="Equation.3">
                  <p:embed/>
                  <p:pic>
                    <p:nvPicPr>
                      <p:cNvPr id="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2" y="2988841"/>
                        <a:ext cx="7782694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"/>
          <p:cNvGraphicFramePr>
            <a:graphicFrameLocks noChangeAspect="1"/>
          </p:cNvGraphicFramePr>
          <p:nvPr>
            <p:extLst/>
          </p:nvPr>
        </p:nvGraphicFramePr>
        <p:xfrm>
          <a:off x="3355206" y="3627016"/>
          <a:ext cx="416912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3" name="公式" r:id="rId6" imgW="3720960" imgH="444240" progId="Equation.3">
                  <p:embed/>
                </p:oleObj>
              </mc:Choice>
              <mc:Fallback>
                <p:oleObj name="公式" r:id="rId6" imgW="3720960" imgH="444240" progId="Equation.3">
                  <p:embed/>
                  <p:pic>
                    <p:nvPicPr>
                      <p:cNvPr id="8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206" y="3627016"/>
                        <a:ext cx="4169122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0"/>
          <p:cNvGraphicFramePr>
            <a:graphicFrameLocks noChangeAspect="1"/>
          </p:cNvGraphicFramePr>
          <p:nvPr>
            <p:extLst/>
          </p:nvPr>
        </p:nvGraphicFramePr>
        <p:xfrm>
          <a:off x="2998316" y="4337223"/>
          <a:ext cx="35179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4" name="公式" r:id="rId8" imgW="3517560" imgH="317160" progId="Equation.3">
                  <p:embed/>
                </p:oleObj>
              </mc:Choice>
              <mc:Fallback>
                <p:oleObj name="公式" r:id="rId8" imgW="3517560" imgH="317160" progId="Equation.3">
                  <p:embed/>
                  <p:pic>
                    <p:nvPicPr>
                      <p:cNvPr id="9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316" y="4337223"/>
                        <a:ext cx="35179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1"/>
          <p:cNvGraphicFramePr>
            <a:graphicFrameLocks noChangeAspect="1"/>
          </p:cNvGraphicFramePr>
          <p:nvPr>
            <p:extLst/>
          </p:nvPr>
        </p:nvGraphicFramePr>
        <p:xfrm>
          <a:off x="3056632" y="4870995"/>
          <a:ext cx="1803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5" name="公式" r:id="rId10" imgW="1803240" imgH="431640" progId="Equation.3">
                  <p:embed/>
                </p:oleObj>
              </mc:Choice>
              <mc:Fallback>
                <p:oleObj name="公式" r:id="rId10" imgW="1803240" imgH="431640" progId="Equation.3">
                  <p:embed/>
                  <p:pic>
                    <p:nvPicPr>
                      <p:cNvPr id="1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6632" y="4870995"/>
                        <a:ext cx="1803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3130717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Box 24"/>
          <p:cNvSpPr txBox="1">
            <a:spLocks noChangeArrowheads="1"/>
          </p:cNvSpPr>
          <p:nvPr/>
        </p:nvSpPr>
        <p:spPr bwMode="auto">
          <a:xfrm>
            <a:off x="395536" y="980728"/>
            <a:ext cx="8208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bg1"/>
              </a:buClr>
            </a:pPr>
            <a:r>
              <a:rPr lang="en-US" altLang="zh-CN" sz="2800" b="1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</a:t>
            </a:r>
            <a:r>
              <a:rPr lang="zh-CN" altLang="en-US" sz="2800" b="1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十进制数</a:t>
            </a:r>
            <a:r>
              <a:rPr lang="zh-CN" altLang="en-US" sz="2800" b="1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</a:t>
            </a:r>
            <a:r>
              <a:rPr lang="zh-CN" altLang="en-US" sz="2800" b="1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二进制数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charset="0"/>
              </a:rPr>
              <a:t>：</a:t>
            </a:r>
            <a:endParaRPr lang="en-US" altLang="zh-CN" sz="2800" b="1" dirty="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23558" name="Picture 9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971550" y="347663"/>
            <a:ext cx="74167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数制转换</a:t>
            </a:r>
            <a:r>
              <a:rPr lang="en-US" altLang="zh-CN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——</a:t>
            </a: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二进制 </a:t>
            </a:r>
            <a:r>
              <a:rPr lang="en-US" altLang="zh-CN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&amp; </a:t>
            </a: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十进制</a:t>
            </a:r>
            <a:endParaRPr lang="zh-CN" altLang="en-US" sz="2600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55576" y="1628800"/>
            <a:ext cx="41873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方法：</a:t>
            </a:r>
            <a:r>
              <a:rPr kumimoji="1" lang="zh-CN" altLang="en-US" b="1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整数部分，除</a:t>
            </a:r>
            <a:r>
              <a:rPr kumimoji="1" lang="en-US" altLang="zh-CN" b="1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b="1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取余法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55576" y="2108266"/>
            <a:ext cx="8018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zh-CN" altLang="en-US" dirty="0" smtClean="0">
                <a:solidFill>
                  <a:schemeClr val="bg2"/>
                </a:solidFill>
              </a:rPr>
              <a:t>：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>
            <p:extLst/>
          </p:nvPr>
        </p:nvGraphicFramePr>
        <p:xfrm>
          <a:off x="1331640" y="2139719"/>
          <a:ext cx="42799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60" name="公式" r:id="rId4" imgW="4279680" imgH="431640" progId="Equation.3">
                  <p:embed/>
                </p:oleObj>
              </mc:Choice>
              <mc:Fallback>
                <p:oleObj name="公式" r:id="rId4" imgW="4279680" imgH="431640" progId="Equation.3">
                  <p:embed/>
                  <p:pic>
                    <p:nvPicPr>
                      <p:cNvPr id="1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139719"/>
                        <a:ext cx="42799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724128" y="2132856"/>
            <a:ext cx="16430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en-US" altLang="zh-CN" dirty="0" smtClean="0">
                <a:solidFill>
                  <a:schemeClr val="bg2"/>
                </a:solidFill>
              </a:rPr>
              <a:t>= </a:t>
            </a:r>
            <a:r>
              <a:rPr kumimoji="1" lang="en-US" altLang="zh-CN" dirty="0">
                <a:solidFill>
                  <a:schemeClr val="bg2"/>
                </a:solidFill>
              </a:rPr>
              <a:t>(111010)</a:t>
            </a:r>
            <a:r>
              <a:rPr kumimoji="1" lang="en-US" altLang="zh-CN" baseline="-25000" dirty="0">
                <a:solidFill>
                  <a:schemeClr val="bg2"/>
                </a:solidFill>
              </a:rPr>
              <a:t>2</a:t>
            </a:r>
            <a:endParaRPr kumimoji="1" lang="en-US" altLang="zh-CN" dirty="0">
              <a:solidFill>
                <a:schemeClr val="bg2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1403648" y="2718767"/>
          <a:ext cx="47434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61" name="Equation" r:id="rId6" imgW="2032000" imgH="203200" progId="Equation.DSMT4">
                  <p:embed/>
                </p:oleObj>
              </mc:Choice>
              <mc:Fallback>
                <p:oleObj name="Equation" r:id="rId6" imgW="2032000" imgH="2032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718767"/>
                        <a:ext cx="47434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046709" y="3212976"/>
          <a:ext cx="41814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62" name="Equation" r:id="rId8" imgW="1790700" imgH="241300" progId="Equation.DSMT4">
                  <p:embed/>
                </p:oleObj>
              </mc:Choice>
              <mc:Fallback>
                <p:oleObj name="Equation" r:id="rId8" imgW="1790700" imgH="2413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709" y="3212976"/>
                        <a:ext cx="418147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160884" y="3573016"/>
          <a:ext cx="5067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63" name="Equation" r:id="rId10" imgW="2247900" imgH="368300" progId="Equation.DSMT4">
                  <p:embed/>
                </p:oleObj>
              </mc:Choice>
              <mc:Fallback>
                <p:oleObj name="Equation" r:id="rId10" imgW="2247900" imgH="3683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884" y="3573016"/>
                        <a:ext cx="50673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1115616" y="4365104"/>
          <a:ext cx="52101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64" name="Equation" r:id="rId12" imgW="2311400" imgH="368300" progId="Equation.DSMT4">
                  <p:embed/>
                </p:oleObj>
              </mc:Choice>
              <mc:Fallback>
                <p:oleObj name="Equation" r:id="rId12" imgW="2311400" imgH="36830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365104"/>
                        <a:ext cx="5210175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3275856" y="5085184"/>
          <a:ext cx="2000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65" name="Equation" r:id="rId14" imgW="88784" imgH="240986" progId="Equation.DSMT4">
                  <p:embed/>
                </p:oleObj>
              </mc:Choice>
              <mc:Fallback>
                <p:oleObj name="Equation" r:id="rId14" imgW="88784" imgH="240986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085184"/>
                        <a:ext cx="2000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/>
          </p:nvPr>
        </p:nvGraphicFramePr>
        <p:xfrm>
          <a:off x="1156487" y="5517232"/>
          <a:ext cx="3009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66" name="Equation" r:id="rId16" imgW="1333500" imgH="368300" progId="Equation.DSMT4">
                  <p:embed/>
                </p:oleObj>
              </mc:Choice>
              <mc:Fallback>
                <p:oleObj name="Equation" r:id="rId16" imgW="1333500" imgH="36830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487" y="5517232"/>
                        <a:ext cx="30099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66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0" y="2371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0" y="3819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8102979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  <p:bldP spid="12" grpId="0" build="p" autoUpdateAnimBg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Box 24"/>
          <p:cNvSpPr txBox="1">
            <a:spLocks noChangeArrowheads="1"/>
          </p:cNvSpPr>
          <p:nvPr/>
        </p:nvSpPr>
        <p:spPr bwMode="auto">
          <a:xfrm>
            <a:off x="395536" y="980728"/>
            <a:ext cx="8208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bg1"/>
              </a:buClr>
            </a:pPr>
            <a:r>
              <a:rPr lang="en-US" altLang="zh-CN" sz="2800" b="1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</a:t>
            </a:r>
            <a:r>
              <a:rPr lang="zh-CN" altLang="en-US" sz="2800" b="1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十进制数</a:t>
            </a:r>
            <a:r>
              <a:rPr lang="zh-CN" altLang="en-US" sz="2800" b="1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</a:t>
            </a:r>
            <a:r>
              <a:rPr lang="zh-CN" altLang="en-US" sz="2800" b="1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二进制数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charset="0"/>
              </a:rPr>
              <a:t>：</a:t>
            </a:r>
            <a:endParaRPr lang="en-US" altLang="zh-CN" sz="2800" b="1" dirty="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23558" name="Picture 9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971550" y="347663"/>
            <a:ext cx="74167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数制转换</a:t>
            </a:r>
            <a:r>
              <a:rPr lang="en-US" altLang="zh-CN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——</a:t>
            </a: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二进制 </a:t>
            </a:r>
            <a:r>
              <a:rPr lang="en-US" altLang="zh-CN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&amp; </a:t>
            </a:r>
            <a:r>
              <a:rPr lang="zh-CN" altLang="en-US" sz="2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十进制</a:t>
            </a:r>
            <a:endParaRPr lang="zh-CN" altLang="en-US" sz="2600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09022" y="2132856"/>
            <a:ext cx="8018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zh-CN" altLang="en-US" b="1" dirty="0">
                <a:solidFill>
                  <a:schemeClr val="bg1"/>
                </a:solidFill>
              </a:rPr>
              <a:t>例</a:t>
            </a:r>
            <a:r>
              <a:rPr kumimoji="1" lang="zh-CN" altLang="en-US" dirty="0" smtClean="0">
                <a:solidFill>
                  <a:schemeClr val="bg2"/>
                </a:solidFill>
              </a:rPr>
              <a:t>：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848837" y="2166938"/>
          <a:ext cx="6250706" cy="541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48" name="Equation" r:id="rId4" imgW="3060360" imgH="241200" progId="Equation.DSMT4">
                  <p:embed/>
                </p:oleObj>
              </mc:Choice>
              <mc:Fallback>
                <p:oleObj name="Equation" r:id="rId4" imgW="3060360" imgH="2412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837" y="2166938"/>
                        <a:ext cx="6250706" cy="541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7164288" y="2780928"/>
            <a:ext cx="13457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chemeClr val="bg2"/>
                </a:solidFill>
              </a:rPr>
              <a:t>得</a:t>
            </a:r>
            <a:r>
              <a:rPr kumimoji="1" lang="en-US" altLang="zh-CN" i="1" dirty="0" smtClean="0">
                <a:solidFill>
                  <a:schemeClr val="bg2"/>
                </a:solidFill>
              </a:rPr>
              <a:t>a</a:t>
            </a:r>
            <a:r>
              <a:rPr kumimoji="1" lang="en-US" altLang="zh-CN" i="1" baseline="-25000" dirty="0" smtClean="0">
                <a:solidFill>
                  <a:schemeClr val="bg2"/>
                </a:solidFill>
              </a:rPr>
              <a:t>-</a:t>
            </a:r>
            <a:r>
              <a:rPr kumimoji="1" lang="en-US" altLang="zh-CN" baseline="-25000" dirty="0" smtClean="0">
                <a:solidFill>
                  <a:schemeClr val="bg2"/>
                </a:solidFill>
              </a:rPr>
              <a:t>1</a:t>
            </a:r>
            <a:r>
              <a:rPr kumimoji="1" lang="en-US" altLang="zh-CN" dirty="0" smtClean="0">
                <a:solidFill>
                  <a:schemeClr val="bg2"/>
                </a:solidFill>
              </a:rPr>
              <a:t>=1</a:t>
            </a:r>
            <a:endParaRPr lang="en-US" altLang="zh-CN" dirty="0">
              <a:solidFill>
                <a:schemeClr val="bg2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830092" y="2788529"/>
          <a:ext cx="5892254" cy="496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49" name="公式" r:id="rId6" imgW="6540500" imgH="533400" progId="Equation.3">
                  <p:embed/>
                </p:oleObj>
              </mc:Choice>
              <mc:Fallback>
                <p:oleObj name="公式" r:id="rId6" imgW="6540500" imgH="53340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092" y="2788529"/>
                        <a:ext cx="5892254" cy="496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840705" y="3401244"/>
          <a:ext cx="6107559" cy="51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50" name="公式" r:id="rId8" imgW="6477000" imgH="533400" progId="Equation.3">
                  <p:embed/>
                </p:oleObj>
              </mc:Choice>
              <mc:Fallback>
                <p:oleObj name="公式" r:id="rId8" imgW="6477000" imgH="533400" progId="Equation.3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705" y="3401244"/>
                        <a:ext cx="6107559" cy="51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769685" y="4121324"/>
          <a:ext cx="6178579" cy="519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51" name="公式" r:id="rId10" imgW="6616700" imgH="533400" progId="Equation.3">
                  <p:embed/>
                </p:oleObj>
              </mc:Choice>
              <mc:Fallback>
                <p:oleObj name="公式" r:id="rId10" imgW="6616700" imgH="533400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85" y="4121324"/>
                        <a:ext cx="6178579" cy="519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164288" y="3399383"/>
            <a:ext cx="11448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zh-CN" altLang="en-US" dirty="0">
                <a:solidFill>
                  <a:schemeClr val="bg2"/>
                </a:solidFill>
              </a:rPr>
              <a:t>得</a:t>
            </a:r>
            <a:r>
              <a:rPr kumimoji="1" lang="en-US" altLang="zh-CN" i="1" dirty="0">
                <a:solidFill>
                  <a:schemeClr val="bg2"/>
                </a:solidFill>
              </a:rPr>
              <a:t>a</a:t>
            </a:r>
            <a:r>
              <a:rPr kumimoji="1" lang="en-US" altLang="zh-CN" i="1" baseline="-25000" dirty="0">
                <a:solidFill>
                  <a:schemeClr val="bg2"/>
                </a:solidFill>
              </a:rPr>
              <a:t>-</a:t>
            </a:r>
            <a:r>
              <a:rPr kumimoji="1" lang="en-US" altLang="zh-CN" baseline="-25000" dirty="0">
                <a:solidFill>
                  <a:schemeClr val="bg2"/>
                </a:solidFill>
              </a:rPr>
              <a:t>2</a:t>
            </a:r>
            <a:r>
              <a:rPr kumimoji="1" lang="en-US" altLang="zh-CN" dirty="0">
                <a:solidFill>
                  <a:schemeClr val="bg2"/>
                </a:solidFill>
              </a:rPr>
              <a:t>=0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7164288" y="4077072"/>
            <a:ext cx="11448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zh-CN" altLang="en-US" dirty="0">
                <a:solidFill>
                  <a:schemeClr val="bg2"/>
                </a:solidFill>
              </a:rPr>
              <a:t>得</a:t>
            </a:r>
            <a:r>
              <a:rPr kumimoji="1" lang="en-US" altLang="zh-CN" i="1" dirty="0" smtClean="0">
                <a:solidFill>
                  <a:schemeClr val="bg2"/>
                </a:solidFill>
              </a:rPr>
              <a:t>a</a:t>
            </a:r>
            <a:r>
              <a:rPr kumimoji="1" lang="en-US" altLang="zh-CN" i="1" baseline="-25000" dirty="0" smtClean="0">
                <a:solidFill>
                  <a:schemeClr val="bg2"/>
                </a:solidFill>
              </a:rPr>
              <a:t>-</a:t>
            </a:r>
            <a:r>
              <a:rPr kumimoji="1" lang="en-US" altLang="zh-CN" baseline="-25000" dirty="0" smtClean="0">
                <a:solidFill>
                  <a:schemeClr val="bg2"/>
                </a:solidFill>
              </a:rPr>
              <a:t>3</a:t>
            </a:r>
            <a:r>
              <a:rPr kumimoji="1" lang="en-US" altLang="zh-CN" dirty="0" smtClean="0">
                <a:solidFill>
                  <a:schemeClr val="bg2"/>
                </a:solidFill>
              </a:rPr>
              <a:t>=1</a:t>
            </a:r>
            <a:endParaRPr kumimoji="1" lang="en-US" altLang="zh-CN" dirty="0">
              <a:solidFill>
                <a:schemeClr val="bg2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580717" y="4797152"/>
          <a:ext cx="3838550" cy="417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52" name="公式" r:id="rId12" imgW="4076700" imgH="444500" progId="Equation.3">
                  <p:embed/>
                </p:oleObj>
              </mc:Choice>
              <mc:Fallback>
                <p:oleObj name="公式" r:id="rId12" imgW="4076700" imgH="444500" progId="Equation.3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717" y="4797152"/>
                        <a:ext cx="3838550" cy="417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683568" y="5373216"/>
            <a:ext cx="4801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zh-CN" altLang="en-US" b="1" i="1" dirty="0">
                <a:solidFill>
                  <a:srgbClr val="CC3300"/>
                </a:solidFill>
              </a:rPr>
              <a:t>注意</a:t>
            </a:r>
            <a:r>
              <a:rPr kumimoji="1" lang="zh-CN" altLang="en-US" i="1" dirty="0">
                <a:solidFill>
                  <a:srgbClr val="CC3300"/>
                </a:solidFill>
              </a:rPr>
              <a:t>：不能进行精确转换的</a:t>
            </a:r>
            <a:r>
              <a:rPr kumimoji="1" lang="zh-CN" altLang="en-US" i="1" dirty="0" smtClean="0">
                <a:solidFill>
                  <a:srgbClr val="CC3300"/>
                </a:solidFill>
              </a:rPr>
              <a:t>情况，</a:t>
            </a:r>
            <a:endParaRPr kumimoji="1" lang="zh-CN" altLang="en-US" i="1" dirty="0">
              <a:solidFill>
                <a:srgbClr val="CC3300"/>
              </a:solidFill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364088" y="5373216"/>
            <a:ext cx="13457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如 </a:t>
            </a:r>
            <a:r>
              <a:rPr kumimoji="1" lang="en-US" altLang="zh-CN" dirty="0" smtClean="0">
                <a:solidFill>
                  <a:schemeClr val="bg2"/>
                </a:solidFill>
              </a:rPr>
              <a:t>0.423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631136" y="1599183"/>
            <a:ext cx="40527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方法：</a:t>
            </a:r>
            <a:r>
              <a:rPr lang="zh-CN" altLang="en-US" b="1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小数</a:t>
            </a:r>
            <a:r>
              <a:rPr lang="zh-CN" altLang="en-US" b="1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部分，乘</a:t>
            </a:r>
            <a:r>
              <a:rPr lang="en-US" altLang="zh-CN" b="1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取整法</a:t>
            </a:r>
            <a:endParaRPr kumimoji="1" lang="zh-CN" altLang="en-US" b="1" dirty="0">
              <a:solidFill>
                <a:schemeClr val="bg2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363035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  <p:bldP spid="15" grpId="0" build="p" autoUpdateAnimBg="0"/>
      <p:bldP spid="18" grpId="0" build="p" autoUpdateAnimBg="0"/>
      <p:bldP spid="19" grpId="0" build="p" autoUpdateAnimBg="0"/>
      <p:bldP spid="20" grpId="0" build="p" autoUpdateAnimBg="0"/>
      <p:bldP spid="21" grpId="0" build="p" autoUpdateAnimBg="0"/>
      <p:bldP spid="1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Box 24"/>
          <p:cNvSpPr txBox="1">
            <a:spLocks noChangeArrowheads="1"/>
          </p:cNvSpPr>
          <p:nvPr/>
        </p:nvSpPr>
        <p:spPr bwMode="auto">
          <a:xfrm>
            <a:off x="395536" y="980728"/>
            <a:ext cx="8208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bg1"/>
              </a:buClr>
            </a:pPr>
            <a:r>
              <a:rPr lang="en-US" altLang="zh-CN" sz="2800" b="1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 b="1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r>
              <a:rPr lang="zh-CN" altLang="en-US" sz="2800" b="1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二进制数</a:t>
            </a:r>
            <a:r>
              <a:rPr lang="zh-CN" altLang="en-US" sz="2800" b="1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八进制数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charset="0"/>
              </a:rPr>
              <a:t>：</a:t>
            </a:r>
            <a:endParaRPr lang="en-US" altLang="zh-CN" sz="2800" b="1" dirty="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23558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31136" y="1599183"/>
            <a:ext cx="3897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zh-CN" altLang="en-US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方法：</a:t>
            </a:r>
            <a:r>
              <a:rPr lang="zh-CN" altLang="en-US" b="1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每三位一组进行转换</a:t>
            </a:r>
            <a:endParaRPr kumimoji="1" lang="zh-CN" altLang="en-US" b="1" dirty="0">
              <a:solidFill>
                <a:schemeClr val="bg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31136" y="2098899"/>
            <a:ext cx="8018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1"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66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0" y="2371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0" y="3819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971551" y="275754"/>
            <a:ext cx="7416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数制</a:t>
            </a:r>
            <a:r>
              <a:rPr lang="zh-CN" altLang="en-US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</a:t>
            </a:r>
            <a:r>
              <a:rPr lang="en-US" altLang="zh-CN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 </a:t>
            </a:r>
            <a:r>
              <a:rPr lang="en-US" altLang="zh-CN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 </a:t>
            </a:r>
            <a:r>
              <a:rPr lang="zh-CN" altLang="en-US" sz="26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八进制</a:t>
            </a:r>
            <a:endParaRPr lang="zh-CN" altLang="en-US" sz="26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323528" y="3558946"/>
            <a:ext cx="7909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zh-CN" altLang="en-US" sz="2800" dirty="0" smtClean="0">
                <a:solidFill>
                  <a:schemeClr val="bg2"/>
                </a:solidFill>
              </a:rPr>
              <a:t>     </a:t>
            </a:r>
            <a:r>
              <a:rPr kumimoji="1" lang="zh-CN" altLang="en-US" sz="2800" b="1" dirty="0" smtClean="0">
                <a:solidFill>
                  <a:schemeClr val="bg2"/>
                </a:solidFill>
              </a:rPr>
              <a:t> 八进制</a:t>
            </a:r>
            <a:r>
              <a:rPr kumimoji="1" lang="zh-CN" altLang="en-US" sz="2800" dirty="0">
                <a:solidFill>
                  <a:schemeClr val="bg2"/>
                </a:solidFill>
              </a:rPr>
              <a:t>：  </a:t>
            </a:r>
            <a:r>
              <a:rPr kumimoji="1" lang="zh-CN" altLang="en-US" sz="2800" dirty="0" smtClean="0">
                <a:solidFill>
                  <a:schemeClr val="bg2"/>
                </a:solidFill>
              </a:rPr>
              <a:t>  </a:t>
            </a:r>
            <a:r>
              <a:rPr kumimoji="1" lang="en-US" altLang="zh-CN" sz="2800" dirty="0" smtClean="0">
                <a:solidFill>
                  <a:schemeClr val="bg2"/>
                </a:solidFill>
              </a:rPr>
              <a:t>2      </a:t>
            </a:r>
            <a:r>
              <a:rPr kumimoji="1" lang="en-US" altLang="zh-CN" sz="2800" dirty="0">
                <a:solidFill>
                  <a:schemeClr val="bg2"/>
                </a:solidFill>
              </a:rPr>
              <a:t>5      7   </a:t>
            </a:r>
            <a:r>
              <a:rPr kumimoji="1" lang="en-US" altLang="zh-CN" sz="2800" dirty="0">
                <a:solidFill>
                  <a:schemeClr val="bg2"/>
                </a:solidFill>
                <a:sym typeface="Symbol" pitchFamily="18" charset="2"/>
              </a:rPr>
              <a:t>  </a:t>
            </a:r>
            <a:r>
              <a:rPr kumimoji="1" lang="en-US" altLang="zh-CN" sz="2800" dirty="0" smtClean="0">
                <a:solidFill>
                  <a:schemeClr val="bg2"/>
                </a:solidFill>
                <a:sym typeface="Symbol" pitchFamily="18" charset="2"/>
              </a:rPr>
              <a:t>      0      </a:t>
            </a:r>
            <a:r>
              <a:rPr kumimoji="1" lang="en-US" altLang="zh-CN" sz="2800" dirty="0">
                <a:solidFill>
                  <a:schemeClr val="bg2"/>
                </a:solidFill>
                <a:sym typeface="Symbol" pitchFamily="18" charset="2"/>
              </a:rPr>
              <a:t>5     </a:t>
            </a:r>
            <a:r>
              <a:rPr kumimoji="1" lang="en-US" altLang="zh-CN" sz="2800" dirty="0" smtClean="0">
                <a:solidFill>
                  <a:schemeClr val="bg2"/>
                </a:solidFill>
                <a:sym typeface="Symbol" pitchFamily="18" charset="2"/>
              </a:rPr>
              <a:t>  </a:t>
            </a:r>
            <a:r>
              <a:rPr kumimoji="1" lang="en-US" altLang="zh-CN" sz="2800" dirty="0">
                <a:solidFill>
                  <a:schemeClr val="bg2"/>
                </a:solidFill>
                <a:sym typeface="Symbol" pitchFamily="18" charset="2"/>
              </a:rPr>
              <a:t>5      4</a:t>
            </a:r>
            <a:endParaRPr kumimoji="1"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683568" y="2881257"/>
            <a:ext cx="75189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zh-CN" altLang="en-US" sz="2800" dirty="0" smtClean="0">
                <a:solidFill>
                  <a:schemeClr val="bg2"/>
                </a:solidFill>
              </a:rPr>
              <a:t>  </a:t>
            </a:r>
            <a:r>
              <a:rPr kumimoji="1" lang="zh-CN" altLang="en-US" sz="2800" b="1" dirty="0" smtClean="0">
                <a:solidFill>
                  <a:schemeClr val="bg2"/>
                </a:solidFill>
              </a:rPr>
              <a:t>二进制</a:t>
            </a:r>
            <a:r>
              <a:rPr kumimoji="1" lang="zh-CN" altLang="en-US" sz="2800" dirty="0" smtClean="0">
                <a:solidFill>
                  <a:schemeClr val="bg2"/>
                </a:solidFill>
              </a:rPr>
              <a:t>：  </a:t>
            </a:r>
            <a:r>
              <a:rPr kumimoji="1" lang="en-US" altLang="zh-CN" sz="2800" dirty="0" smtClean="0">
                <a:solidFill>
                  <a:schemeClr val="bg2"/>
                </a:solidFill>
              </a:rPr>
              <a:t>010   101   </a:t>
            </a:r>
            <a:r>
              <a:rPr kumimoji="1" lang="en-US" altLang="zh-CN" sz="2800" dirty="0">
                <a:solidFill>
                  <a:schemeClr val="bg2"/>
                </a:solidFill>
              </a:rPr>
              <a:t>111 </a:t>
            </a:r>
            <a:r>
              <a:rPr kumimoji="1" lang="en-US" altLang="zh-CN" sz="2800" dirty="0">
                <a:solidFill>
                  <a:schemeClr val="bg2"/>
                </a:solidFill>
                <a:sym typeface="Symbol" pitchFamily="18" charset="2"/>
              </a:rPr>
              <a:t></a:t>
            </a:r>
            <a:r>
              <a:rPr kumimoji="1" lang="en-US" altLang="zh-CN" sz="2800" dirty="0">
                <a:solidFill>
                  <a:schemeClr val="bg2"/>
                </a:solidFill>
              </a:rPr>
              <a:t>  </a:t>
            </a:r>
            <a:r>
              <a:rPr kumimoji="1" lang="en-US" altLang="zh-CN" sz="2800" dirty="0" smtClean="0">
                <a:solidFill>
                  <a:schemeClr val="bg2"/>
                </a:solidFill>
              </a:rPr>
              <a:t> 000   </a:t>
            </a:r>
            <a:r>
              <a:rPr kumimoji="1" lang="en-US" altLang="zh-CN" sz="2800" dirty="0">
                <a:solidFill>
                  <a:schemeClr val="bg2"/>
                </a:solidFill>
              </a:rPr>
              <a:t>101 </a:t>
            </a:r>
            <a:r>
              <a:rPr kumimoji="1" lang="en-US" altLang="zh-CN" sz="2800" dirty="0" smtClean="0">
                <a:solidFill>
                  <a:schemeClr val="bg2"/>
                </a:solidFill>
              </a:rPr>
              <a:t>  101   </a:t>
            </a:r>
            <a:r>
              <a:rPr kumimoji="1" lang="en-US" altLang="zh-CN" sz="2800" dirty="0">
                <a:solidFill>
                  <a:schemeClr val="bg2"/>
                </a:solidFill>
              </a:rPr>
              <a:t>100</a:t>
            </a: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2490614" y="3414930"/>
            <a:ext cx="641226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3354710" y="3414930"/>
            <a:ext cx="597768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>
            <a:off x="4207872" y="3404478"/>
            <a:ext cx="586998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895358" y="4221088"/>
            <a:ext cx="664694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762250" indent="-2762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29527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3143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33337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3524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39814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4438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4895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53530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2"/>
                </a:solidFill>
              </a:rPr>
              <a:t>(10 101 111 . 000 101 101 1)</a:t>
            </a:r>
            <a:r>
              <a:rPr lang="en-US" altLang="zh-CN" sz="2800" baseline="-25000" dirty="0" smtClean="0">
                <a:solidFill>
                  <a:schemeClr val="bg2"/>
                </a:solidFill>
              </a:rPr>
              <a:t>2</a:t>
            </a:r>
            <a:r>
              <a:rPr lang="en-US" altLang="zh-CN" sz="2800" dirty="0">
                <a:solidFill>
                  <a:schemeClr val="bg2"/>
                </a:solidFill>
              </a:rPr>
              <a:t>= </a:t>
            </a:r>
            <a:r>
              <a:rPr lang="en-US" altLang="zh-CN" sz="2800" dirty="0" smtClean="0">
                <a:solidFill>
                  <a:schemeClr val="bg2"/>
                </a:solidFill>
              </a:rPr>
              <a:t>(257.0554)</a:t>
            </a:r>
            <a:r>
              <a:rPr lang="en-US" altLang="zh-CN" sz="2800" baseline="-25000" dirty="0" smtClean="0">
                <a:solidFill>
                  <a:schemeClr val="bg2"/>
                </a:solidFill>
              </a:rPr>
              <a:t>8</a:t>
            </a:r>
            <a:endParaRPr lang="en-US" altLang="zh-CN" sz="2800" baseline="-25000" dirty="0">
              <a:solidFill>
                <a:schemeClr val="bg2"/>
              </a:solidFill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6739086" y="3414930"/>
            <a:ext cx="641226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5946998" y="3414930"/>
            <a:ext cx="597768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>
            <a:off x="5154910" y="3404477"/>
            <a:ext cx="586998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7531174" y="3414930"/>
            <a:ext cx="641226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19199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  <p:bldP spid="12" grpId="0" build="p" autoUpdateAnimBg="0"/>
      <p:bldP spid="26" grpId="0"/>
      <p:bldP spid="27" grpId="0"/>
      <p:bldP spid="28" grpId="0" animBg="1"/>
      <p:bldP spid="29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764704"/>
            <a:ext cx="9045575" cy="54353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solidFill>
                  <a:schemeClr val="bg2"/>
                </a:solidFill>
                <a:latin typeface="+mn-lt"/>
                <a:ea typeface="+mn-ea"/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参考资料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zh-CN" sz="3200" b="1" dirty="0">
              <a:solidFill>
                <a:srgbClr val="C00000"/>
              </a:solidFill>
              <a:latin typeface="+mn-lt"/>
              <a:ea typeface="+mn-ea"/>
            </a:endParaRPr>
          </a:p>
          <a:p>
            <a:pPr marL="630555" lvl="1" indent="-274955" eaLnBrk="1" hangingPunct="1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altLang="zh-CN" sz="2800" dirty="0">
                <a:solidFill>
                  <a:schemeClr val="bg2"/>
                </a:solidFill>
              </a:rPr>
              <a:t>Fundamentals of Logic Design (7th edition), </a:t>
            </a:r>
            <a:r>
              <a:rPr lang="zh-CN" altLang="en-US" sz="2800" dirty="0">
                <a:solidFill>
                  <a:schemeClr val="bg2"/>
                </a:solidFill>
              </a:rPr>
              <a:t>逻辑设计基础</a:t>
            </a:r>
            <a:r>
              <a:rPr lang="en-US" altLang="zh-CN" sz="2800" dirty="0">
                <a:solidFill>
                  <a:schemeClr val="bg2"/>
                </a:solidFill>
              </a:rPr>
              <a:t>(</a:t>
            </a:r>
            <a:r>
              <a:rPr lang="zh-CN" altLang="en-US" sz="2800" dirty="0">
                <a:solidFill>
                  <a:schemeClr val="bg2"/>
                </a:solidFill>
              </a:rPr>
              <a:t>第</a:t>
            </a:r>
            <a:r>
              <a:rPr lang="en-US" altLang="zh-CN" sz="2800" dirty="0">
                <a:solidFill>
                  <a:schemeClr val="bg2"/>
                </a:solidFill>
              </a:rPr>
              <a:t>7</a:t>
            </a:r>
            <a:r>
              <a:rPr lang="zh-CN" altLang="en-US" sz="2800" dirty="0">
                <a:solidFill>
                  <a:schemeClr val="bg2"/>
                </a:solidFill>
              </a:rPr>
              <a:t>版</a:t>
            </a:r>
            <a:r>
              <a:rPr lang="en-US" altLang="zh-CN" sz="2800" dirty="0">
                <a:solidFill>
                  <a:schemeClr val="bg2"/>
                </a:solidFill>
              </a:rPr>
              <a:t>), Charles H. Roth, Jr., Larry L. Kinney, </a:t>
            </a:r>
            <a:r>
              <a:rPr lang="zh-CN" altLang="en-US" sz="2800" dirty="0">
                <a:solidFill>
                  <a:schemeClr val="bg2"/>
                </a:solidFill>
              </a:rPr>
              <a:t>谢晓萌</a:t>
            </a:r>
            <a:r>
              <a:rPr lang="en-US" altLang="zh-CN" sz="2800" dirty="0">
                <a:solidFill>
                  <a:schemeClr val="bg2"/>
                </a:solidFill>
              </a:rPr>
              <a:t>, </a:t>
            </a:r>
            <a:r>
              <a:rPr lang="zh-CN" altLang="en-US" sz="2800" dirty="0">
                <a:solidFill>
                  <a:schemeClr val="bg2"/>
                </a:solidFill>
              </a:rPr>
              <a:t>杨青洪译</a:t>
            </a:r>
            <a:r>
              <a:rPr lang="en-US" altLang="zh-CN" sz="2800" dirty="0">
                <a:solidFill>
                  <a:schemeClr val="bg2"/>
                </a:solidFill>
              </a:rPr>
              <a:t>,  </a:t>
            </a:r>
            <a:r>
              <a:rPr lang="zh-CN" altLang="en-US" sz="2800" dirty="0">
                <a:solidFill>
                  <a:schemeClr val="bg2"/>
                </a:solidFill>
              </a:rPr>
              <a:t>清华大学出版社</a:t>
            </a:r>
            <a:r>
              <a:rPr lang="en-US" altLang="zh-CN" sz="2800" dirty="0">
                <a:solidFill>
                  <a:schemeClr val="bg2"/>
                </a:solidFill>
                <a:latin typeface="+mn-lt"/>
                <a:ea typeface="+mn-ea"/>
              </a:rPr>
              <a:t>, 2016</a:t>
            </a:r>
          </a:p>
          <a:p>
            <a:pPr marL="630555" lvl="1" indent="-274955" eaLnBrk="1" hangingPunct="1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altLang="zh-CN" sz="2800" dirty="0">
                <a:solidFill>
                  <a:schemeClr val="bg2"/>
                </a:solidFill>
              </a:rPr>
              <a:t>Fundamentals of Logic Design (7</a:t>
            </a:r>
            <a:r>
              <a:rPr lang="en-US" altLang="zh-CN" sz="2800" baseline="30000" dirty="0">
                <a:solidFill>
                  <a:schemeClr val="bg2"/>
                </a:solidFill>
              </a:rPr>
              <a:t>th</a:t>
            </a:r>
            <a:r>
              <a:rPr lang="en-US" altLang="zh-CN" sz="2800" dirty="0">
                <a:solidFill>
                  <a:schemeClr val="bg2"/>
                </a:solidFill>
              </a:rPr>
              <a:t> edition), Charles H. Roth Jr., Larry L. Kinney</a:t>
            </a:r>
            <a:endParaRPr lang="zh-CN" altLang="zh-CN" sz="2800" dirty="0">
              <a:solidFill>
                <a:schemeClr val="bg2"/>
              </a:solidFill>
              <a:latin typeface="+mn-lt"/>
              <a:ea typeface="+mn-ea"/>
            </a:endParaRPr>
          </a:p>
          <a:p>
            <a:pPr marL="630555" lvl="1" indent="-274955" eaLnBrk="1" hangingPunct="1">
              <a:lnSpc>
                <a:spcPct val="120000"/>
              </a:lnSpc>
              <a:spcBef>
                <a:spcPts val="1200"/>
              </a:spcBef>
              <a:buClr>
                <a:srgbClr val="0000FF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hlinkClick r:id="rId3"/>
              </a:rPr>
              <a:t>https://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hlinkClick r:id="rId3"/>
              </a:rPr>
              <a:t>www.icourse163.org/spoc/course/HIT-1460830164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 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355600" lvl="1" eaLnBrk="1" hangingPunct="1">
              <a:lnSpc>
                <a:spcPct val="120000"/>
              </a:lnSpc>
              <a:spcBef>
                <a:spcPts val="1200"/>
              </a:spcBef>
              <a:buClr>
                <a:srgbClr val="0000FF"/>
              </a:buClr>
              <a:buSzPct val="90000"/>
              <a:defRPr/>
            </a:pPr>
            <a:r>
              <a:rPr lang="zh-CN" altLang="en-US" sz="2800" dirty="0">
                <a:solidFill>
                  <a:schemeClr val="bg2"/>
                </a:solidFill>
              </a:rPr>
              <a:t>   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1AB0A-F45F-40F1-A0DB-B55A8B7BC98D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Box 24"/>
          <p:cNvSpPr txBox="1">
            <a:spLocks noChangeArrowheads="1"/>
          </p:cNvSpPr>
          <p:nvPr/>
        </p:nvSpPr>
        <p:spPr bwMode="auto">
          <a:xfrm>
            <a:off x="395536" y="980728"/>
            <a:ext cx="8208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bg1"/>
              </a:buClr>
            </a:pPr>
            <a:r>
              <a:rPr lang="en-US" altLang="zh-CN" sz="2800" b="1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</a:t>
            </a:r>
            <a:r>
              <a:rPr lang="zh-CN" altLang="en-US" sz="2800" b="1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八进制</a:t>
            </a:r>
            <a:r>
              <a:rPr lang="zh-CN" altLang="en-US" sz="2800" b="1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二进制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charset="0"/>
              </a:rPr>
              <a:t>：</a:t>
            </a:r>
            <a:endParaRPr lang="en-US" altLang="zh-CN" sz="2800" b="1" dirty="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23558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31136" y="1599183"/>
            <a:ext cx="35878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zh-CN" altLang="en-US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方法：</a:t>
            </a:r>
            <a:r>
              <a:rPr lang="zh-CN" altLang="en-US" b="1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每一位转化为三位</a:t>
            </a:r>
            <a:endParaRPr kumimoji="1" lang="zh-CN" altLang="en-US" b="1" dirty="0">
              <a:solidFill>
                <a:schemeClr val="bg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31136" y="2098899"/>
            <a:ext cx="8018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1"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66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0" y="2371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0" y="3819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971551" y="275754"/>
            <a:ext cx="7416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数制</a:t>
            </a:r>
            <a:r>
              <a:rPr lang="zh-CN" altLang="en-US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</a:t>
            </a:r>
            <a:r>
              <a:rPr lang="en-US" altLang="zh-CN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 </a:t>
            </a:r>
            <a:r>
              <a:rPr lang="en-US" altLang="zh-CN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 </a:t>
            </a:r>
            <a:r>
              <a:rPr lang="zh-CN" altLang="en-US" sz="26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八进制</a:t>
            </a:r>
            <a:endParaRPr lang="zh-CN" altLang="en-US" sz="26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323528" y="2761764"/>
            <a:ext cx="7909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zh-CN" altLang="en-US" sz="2800" dirty="0" smtClean="0">
                <a:solidFill>
                  <a:schemeClr val="bg2"/>
                </a:solidFill>
              </a:rPr>
              <a:t>     </a:t>
            </a:r>
            <a:r>
              <a:rPr kumimoji="1" lang="zh-CN" altLang="en-US" sz="2800" b="1" dirty="0" smtClean="0">
                <a:solidFill>
                  <a:schemeClr val="bg2"/>
                </a:solidFill>
              </a:rPr>
              <a:t> 八进制</a:t>
            </a:r>
            <a:r>
              <a:rPr kumimoji="1" lang="zh-CN" altLang="en-US" sz="2800" dirty="0">
                <a:solidFill>
                  <a:schemeClr val="bg2"/>
                </a:solidFill>
              </a:rPr>
              <a:t>：  </a:t>
            </a:r>
            <a:r>
              <a:rPr kumimoji="1" lang="zh-CN" altLang="en-US" sz="2800" dirty="0" smtClean="0">
                <a:solidFill>
                  <a:schemeClr val="bg2"/>
                </a:solidFill>
              </a:rPr>
              <a:t>  </a:t>
            </a:r>
            <a:r>
              <a:rPr kumimoji="1" lang="en-US" altLang="zh-CN" sz="2800" dirty="0" smtClean="0">
                <a:solidFill>
                  <a:schemeClr val="bg2"/>
                </a:solidFill>
              </a:rPr>
              <a:t>2      </a:t>
            </a:r>
            <a:r>
              <a:rPr kumimoji="1" lang="en-US" altLang="zh-CN" sz="2800" dirty="0">
                <a:solidFill>
                  <a:schemeClr val="bg2"/>
                </a:solidFill>
              </a:rPr>
              <a:t>5      7   </a:t>
            </a:r>
            <a:r>
              <a:rPr kumimoji="1" lang="en-US" altLang="zh-CN" sz="2800" dirty="0">
                <a:solidFill>
                  <a:schemeClr val="bg2"/>
                </a:solidFill>
                <a:sym typeface="Symbol" pitchFamily="18" charset="2"/>
              </a:rPr>
              <a:t>  </a:t>
            </a:r>
            <a:r>
              <a:rPr kumimoji="1" lang="en-US" altLang="zh-CN" sz="2800" dirty="0" smtClean="0">
                <a:solidFill>
                  <a:schemeClr val="bg2"/>
                </a:solidFill>
                <a:sym typeface="Symbol" pitchFamily="18" charset="2"/>
              </a:rPr>
              <a:t>      0      </a:t>
            </a:r>
            <a:r>
              <a:rPr kumimoji="1" lang="en-US" altLang="zh-CN" sz="2800" dirty="0">
                <a:solidFill>
                  <a:schemeClr val="bg2"/>
                </a:solidFill>
                <a:sym typeface="Symbol" pitchFamily="18" charset="2"/>
              </a:rPr>
              <a:t>5     </a:t>
            </a:r>
            <a:r>
              <a:rPr kumimoji="1" lang="en-US" altLang="zh-CN" sz="2800" dirty="0" smtClean="0">
                <a:solidFill>
                  <a:schemeClr val="bg2"/>
                </a:solidFill>
                <a:sym typeface="Symbol" pitchFamily="18" charset="2"/>
              </a:rPr>
              <a:t>  </a:t>
            </a:r>
            <a:r>
              <a:rPr kumimoji="1" lang="en-US" altLang="zh-CN" sz="2800" dirty="0">
                <a:solidFill>
                  <a:schemeClr val="bg2"/>
                </a:solidFill>
                <a:sym typeface="Symbol" pitchFamily="18" charset="2"/>
              </a:rPr>
              <a:t>5      4</a:t>
            </a:r>
            <a:endParaRPr kumimoji="1"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683568" y="3399383"/>
            <a:ext cx="75189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zh-CN" altLang="en-US" sz="2800" dirty="0" smtClean="0">
                <a:solidFill>
                  <a:schemeClr val="bg2"/>
                </a:solidFill>
              </a:rPr>
              <a:t>  </a:t>
            </a:r>
            <a:r>
              <a:rPr kumimoji="1" lang="zh-CN" altLang="en-US" sz="2800" b="1" dirty="0" smtClean="0">
                <a:solidFill>
                  <a:schemeClr val="bg2"/>
                </a:solidFill>
              </a:rPr>
              <a:t>二进制</a:t>
            </a:r>
            <a:r>
              <a:rPr kumimoji="1" lang="zh-CN" altLang="en-US" sz="2800" dirty="0" smtClean="0">
                <a:solidFill>
                  <a:schemeClr val="bg2"/>
                </a:solidFill>
              </a:rPr>
              <a:t>：  </a:t>
            </a:r>
            <a:r>
              <a:rPr kumimoji="1" lang="en-US" altLang="zh-CN" sz="2800" dirty="0" smtClean="0">
                <a:solidFill>
                  <a:schemeClr val="bg2"/>
                </a:solidFill>
              </a:rPr>
              <a:t>010   101   </a:t>
            </a:r>
            <a:r>
              <a:rPr kumimoji="1" lang="en-US" altLang="zh-CN" sz="2800" dirty="0">
                <a:solidFill>
                  <a:schemeClr val="bg2"/>
                </a:solidFill>
              </a:rPr>
              <a:t>111 </a:t>
            </a:r>
            <a:r>
              <a:rPr kumimoji="1" lang="en-US" altLang="zh-CN" sz="2800" dirty="0">
                <a:solidFill>
                  <a:schemeClr val="bg2"/>
                </a:solidFill>
                <a:sym typeface="Symbol" pitchFamily="18" charset="2"/>
              </a:rPr>
              <a:t></a:t>
            </a:r>
            <a:r>
              <a:rPr kumimoji="1" lang="en-US" altLang="zh-CN" sz="2800" dirty="0">
                <a:solidFill>
                  <a:schemeClr val="bg2"/>
                </a:solidFill>
              </a:rPr>
              <a:t>  </a:t>
            </a:r>
            <a:r>
              <a:rPr kumimoji="1" lang="en-US" altLang="zh-CN" sz="2800" dirty="0" smtClean="0">
                <a:solidFill>
                  <a:schemeClr val="bg2"/>
                </a:solidFill>
              </a:rPr>
              <a:t> 000   </a:t>
            </a:r>
            <a:r>
              <a:rPr kumimoji="1" lang="en-US" altLang="zh-CN" sz="2800" dirty="0">
                <a:solidFill>
                  <a:schemeClr val="bg2"/>
                </a:solidFill>
              </a:rPr>
              <a:t>101 </a:t>
            </a:r>
            <a:r>
              <a:rPr kumimoji="1" lang="en-US" altLang="zh-CN" sz="2800" dirty="0" smtClean="0">
                <a:solidFill>
                  <a:schemeClr val="bg2"/>
                </a:solidFill>
              </a:rPr>
              <a:t>  101   </a:t>
            </a:r>
            <a:r>
              <a:rPr kumimoji="1" lang="en-US" altLang="zh-CN" sz="2800" dirty="0">
                <a:solidFill>
                  <a:schemeClr val="bg2"/>
                </a:solidFill>
              </a:rPr>
              <a:t>100</a:t>
            </a: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2490614" y="3933056"/>
            <a:ext cx="641226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3354710" y="3933056"/>
            <a:ext cx="597768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>
            <a:off x="4207872" y="3922604"/>
            <a:ext cx="586998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895358" y="4221088"/>
            <a:ext cx="65267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762250" indent="-2762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29527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3143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33337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3524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39814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4438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4895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53530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2"/>
                </a:solidFill>
              </a:rPr>
              <a:t>(</a:t>
            </a:r>
            <a:r>
              <a:rPr lang="en-US" altLang="zh-CN" sz="2800" dirty="0" smtClean="0">
                <a:solidFill>
                  <a:schemeClr val="bg2"/>
                </a:solidFill>
              </a:rPr>
              <a:t>257.0554)</a:t>
            </a:r>
            <a:r>
              <a:rPr lang="en-US" altLang="zh-CN" sz="2800" baseline="-25000" dirty="0" smtClean="0">
                <a:solidFill>
                  <a:schemeClr val="bg2"/>
                </a:solidFill>
              </a:rPr>
              <a:t>8 </a:t>
            </a:r>
            <a:r>
              <a:rPr lang="en-US" altLang="zh-CN" sz="2800" dirty="0">
                <a:solidFill>
                  <a:schemeClr val="bg2"/>
                </a:solidFill>
              </a:rPr>
              <a:t>= (10 101 111 . 000 101 101 1)</a:t>
            </a:r>
            <a:r>
              <a:rPr lang="en-US" altLang="zh-CN" sz="2800" baseline="-250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6739086" y="3933056"/>
            <a:ext cx="641226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5946998" y="3933056"/>
            <a:ext cx="597768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>
            <a:off x="5154910" y="3922603"/>
            <a:ext cx="586998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7531174" y="3933056"/>
            <a:ext cx="641226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888203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  <p:bldP spid="12" grpId="0" build="p" autoUpdateAnimBg="0"/>
      <p:bldP spid="26" grpId="0"/>
      <p:bldP spid="27" grpId="0"/>
      <p:bldP spid="28" grpId="0" animBg="1"/>
      <p:bldP spid="29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Box 24"/>
          <p:cNvSpPr txBox="1">
            <a:spLocks noChangeArrowheads="1"/>
          </p:cNvSpPr>
          <p:nvPr/>
        </p:nvSpPr>
        <p:spPr bwMode="auto">
          <a:xfrm>
            <a:off x="395536" y="980728"/>
            <a:ext cx="8208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bg1"/>
              </a:buClr>
            </a:pPr>
            <a:r>
              <a:rPr lang="en-US" altLang="zh-CN" sz="2800" b="1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 b="1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r>
              <a:rPr lang="zh-CN" altLang="en-US" sz="2800" b="1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二进制</a:t>
            </a:r>
            <a:r>
              <a:rPr lang="zh-CN" altLang="en-US" sz="2800" b="1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十六进制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charset="0"/>
              </a:rPr>
              <a:t>：</a:t>
            </a:r>
            <a:endParaRPr lang="en-US" altLang="zh-CN" sz="2800" b="1" dirty="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23558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31136" y="1599183"/>
            <a:ext cx="3897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zh-CN" altLang="en-US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方法：</a:t>
            </a:r>
            <a:r>
              <a:rPr lang="zh-CN" altLang="en-US" b="1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每四位一组进行转换</a:t>
            </a:r>
            <a:endParaRPr kumimoji="1" lang="zh-CN" altLang="en-US" b="1" dirty="0">
              <a:solidFill>
                <a:schemeClr val="bg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31136" y="2098899"/>
            <a:ext cx="8018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1"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66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0" y="2371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971551" y="275754"/>
            <a:ext cx="7416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数制</a:t>
            </a:r>
            <a:r>
              <a:rPr lang="zh-CN" altLang="en-US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</a:t>
            </a:r>
            <a:r>
              <a:rPr lang="en-US" altLang="zh-CN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 </a:t>
            </a:r>
            <a:r>
              <a:rPr lang="en-US" altLang="zh-CN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 </a:t>
            </a:r>
            <a:r>
              <a:rPr lang="zh-CN" altLang="en-US" sz="26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十六进制</a:t>
            </a:r>
            <a:endParaRPr lang="zh-CN" altLang="en-US" sz="26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539552" y="3530625"/>
            <a:ext cx="74093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zh-CN" altLang="en-US" sz="2800" b="1" dirty="0">
                <a:solidFill>
                  <a:schemeClr val="bg2"/>
                </a:solidFill>
              </a:rPr>
              <a:t>十六进制</a:t>
            </a:r>
            <a:r>
              <a:rPr kumimoji="1" lang="zh-CN" altLang="en-US" sz="2800" b="1" dirty="0" smtClean="0">
                <a:solidFill>
                  <a:schemeClr val="bg2"/>
                </a:solidFill>
              </a:rPr>
              <a:t>：        </a:t>
            </a:r>
            <a:r>
              <a:rPr kumimoji="1" lang="zh-CN" altLang="en-US" sz="2800" dirty="0">
                <a:solidFill>
                  <a:schemeClr val="bg2"/>
                </a:solidFill>
              </a:rPr>
              <a:t>　</a:t>
            </a:r>
            <a:r>
              <a:rPr kumimoji="1" lang="en-US" altLang="zh-CN" sz="2800" i="1" dirty="0">
                <a:solidFill>
                  <a:schemeClr val="bg2"/>
                </a:solidFill>
              </a:rPr>
              <a:t>A        F   </a:t>
            </a:r>
            <a:r>
              <a:rPr kumimoji="1" lang="en-US" altLang="zh-CN" sz="2800" dirty="0" smtClean="0">
                <a:solidFill>
                  <a:schemeClr val="bg2"/>
                </a:solidFill>
              </a:rPr>
              <a:t> </a:t>
            </a:r>
            <a:r>
              <a:rPr kumimoji="1" lang="en-US" altLang="zh-CN" sz="2800" dirty="0">
                <a:solidFill>
                  <a:schemeClr val="bg2"/>
                </a:solidFill>
                <a:sym typeface="Symbol" pitchFamily="18" charset="2"/>
              </a:rPr>
              <a:t></a:t>
            </a:r>
            <a:r>
              <a:rPr kumimoji="1" lang="en-US" altLang="zh-CN" sz="2800" i="1" dirty="0">
                <a:solidFill>
                  <a:schemeClr val="bg2"/>
                </a:solidFill>
              </a:rPr>
              <a:t>      </a:t>
            </a:r>
            <a:r>
              <a:rPr kumimoji="1" lang="en-US" altLang="zh-CN" sz="2800" dirty="0">
                <a:solidFill>
                  <a:schemeClr val="bg2"/>
                </a:solidFill>
              </a:rPr>
              <a:t>1</a:t>
            </a:r>
            <a:r>
              <a:rPr kumimoji="1" lang="en-US" altLang="zh-CN" sz="2800" i="1" dirty="0">
                <a:solidFill>
                  <a:schemeClr val="bg2"/>
                </a:solidFill>
              </a:rPr>
              <a:t>        </a:t>
            </a:r>
            <a:r>
              <a:rPr kumimoji="1" lang="en-US" altLang="zh-CN" sz="2800" dirty="0">
                <a:solidFill>
                  <a:schemeClr val="bg2"/>
                </a:solidFill>
              </a:rPr>
              <a:t>6</a:t>
            </a:r>
            <a:r>
              <a:rPr kumimoji="1" lang="en-US" altLang="zh-CN" sz="2800" i="1" dirty="0">
                <a:solidFill>
                  <a:schemeClr val="bg2"/>
                </a:solidFill>
              </a:rPr>
              <a:t>        C</a:t>
            </a:r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2483768" y="4178697"/>
            <a:ext cx="6118021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chemeClr val="bg2"/>
                </a:solidFill>
              </a:rPr>
              <a:t>(</a:t>
            </a:r>
            <a:r>
              <a:rPr lang="en-US" altLang="zh-CN" sz="2800" dirty="0" smtClean="0">
                <a:solidFill>
                  <a:schemeClr val="bg2"/>
                </a:solidFill>
              </a:rPr>
              <a:t>1010 1111 . 0001 0110 11)</a:t>
            </a:r>
            <a:r>
              <a:rPr lang="en-US" altLang="zh-CN" sz="2800" baseline="-25000" dirty="0" smtClean="0">
                <a:solidFill>
                  <a:schemeClr val="bg2"/>
                </a:solidFill>
              </a:rPr>
              <a:t>2 </a:t>
            </a:r>
            <a:r>
              <a:rPr kumimoji="1" lang="en-US" altLang="zh-CN" sz="2800" dirty="0" smtClean="0">
                <a:solidFill>
                  <a:schemeClr val="bg2"/>
                </a:solidFill>
              </a:rPr>
              <a:t>=(</a:t>
            </a:r>
            <a:r>
              <a:rPr kumimoji="1" lang="en-US" altLang="zh-CN" sz="2800" i="1" dirty="0">
                <a:solidFill>
                  <a:schemeClr val="bg2"/>
                </a:solidFill>
              </a:rPr>
              <a:t>AF</a:t>
            </a:r>
            <a:r>
              <a:rPr kumimoji="1" lang="en-US" altLang="zh-CN" sz="2800" dirty="0">
                <a:solidFill>
                  <a:schemeClr val="bg2"/>
                </a:solidFill>
              </a:rPr>
              <a:t>.16</a:t>
            </a:r>
            <a:r>
              <a:rPr kumimoji="1" lang="en-US" altLang="zh-CN" sz="2800" i="1" dirty="0">
                <a:solidFill>
                  <a:schemeClr val="bg2"/>
                </a:solidFill>
              </a:rPr>
              <a:t>C</a:t>
            </a:r>
            <a:r>
              <a:rPr kumimoji="1" lang="en-US" altLang="zh-CN" sz="2800" dirty="0">
                <a:solidFill>
                  <a:schemeClr val="bg2"/>
                </a:solidFill>
              </a:rPr>
              <a:t>)</a:t>
            </a:r>
            <a:r>
              <a:rPr kumimoji="1" lang="en-US" altLang="zh-CN" sz="2800" baseline="-25000" dirty="0">
                <a:solidFill>
                  <a:schemeClr val="bg2"/>
                </a:solidFill>
              </a:rPr>
              <a:t>16</a:t>
            </a: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725427" y="2780928"/>
            <a:ext cx="7389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zh-CN" altLang="en-US" sz="2800" dirty="0" smtClean="0">
                <a:solidFill>
                  <a:schemeClr val="bg2"/>
                </a:solidFill>
              </a:rPr>
              <a:t>  </a:t>
            </a:r>
            <a:r>
              <a:rPr kumimoji="1" lang="zh-CN" altLang="en-US" sz="2800" b="1" dirty="0" smtClean="0">
                <a:solidFill>
                  <a:schemeClr val="bg2"/>
                </a:solidFill>
              </a:rPr>
              <a:t>二进制</a:t>
            </a:r>
            <a:r>
              <a:rPr kumimoji="1" lang="zh-CN" altLang="en-US" sz="2800" dirty="0" smtClean="0">
                <a:solidFill>
                  <a:schemeClr val="bg2"/>
                </a:solidFill>
              </a:rPr>
              <a:t>：    </a:t>
            </a:r>
            <a:r>
              <a:rPr kumimoji="1" lang="en-US" altLang="zh-CN" sz="2800" dirty="0" smtClean="0">
                <a:solidFill>
                  <a:schemeClr val="bg2"/>
                </a:solidFill>
              </a:rPr>
              <a:t>    1010    1111 </a:t>
            </a:r>
            <a:r>
              <a:rPr kumimoji="1" lang="en-US" altLang="zh-CN" sz="2800" dirty="0">
                <a:solidFill>
                  <a:schemeClr val="bg2"/>
                </a:solidFill>
                <a:sym typeface="Symbol" pitchFamily="18" charset="2"/>
              </a:rPr>
              <a:t></a:t>
            </a:r>
            <a:r>
              <a:rPr kumimoji="1" lang="en-US" altLang="zh-CN" sz="2800" dirty="0">
                <a:solidFill>
                  <a:schemeClr val="bg2"/>
                </a:solidFill>
              </a:rPr>
              <a:t>  </a:t>
            </a:r>
            <a:r>
              <a:rPr kumimoji="1" lang="en-US" altLang="zh-CN" sz="2800" dirty="0" smtClean="0">
                <a:solidFill>
                  <a:schemeClr val="bg2"/>
                </a:solidFill>
              </a:rPr>
              <a:t> 0001   0110   1100</a:t>
            </a:r>
            <a:endParaRPr kumimoji="1"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>
            <a:off x="5305772" y="3304148"/>
            <a:ext cx="641226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>
            <a:off x="3182144" y="3314601"/>
            <a:ext cx="597768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>
            <a:off x="4249731" y="3304149"/>
            <a:ext cx="586998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>
            <a:off x="6379046" y="3314601"/>
            <a:ext cx="641226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43" name="Line 6"/>
          <p:cNvSpPr>
            <a:spLocks noChangeShapeType="1"/>
          </p:cNvSpPr>
          <p:nvPr/>
        </p:nvSpPr>
        <p:spPr bwMode="auto">
          <a:xfrm>
            <a:off x="7315150" y="3314601"/>
            <a:ext cx="641226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50057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  <p:bldP spid="12" grpId="0" build="p" autoUpdateAnimBg="0"/>
      <p:bldP spid="36" grpId="0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Box 24"/>
          <p:cNvSpPr txBox="1">
            <a:spLocks noChangeArrowheads="1"/>
          </p:cNvSpPr>
          <p:nvPr/>
        </p:nvSpPr>
        <p:spPr bwMode="auto">
          <a:xfrm>
            <a:off x="395536" y="980728"/>
            <a:ext cx="8208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bg1"/>
              </a:buClr>
            </a:pPr>
            <a:r>
              <a:rPr lang="en-US" altLang="zh-CN" sz="2800" b="1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</a:t>
            </a:r>
            <a:r>
              <a:rPr lang="zh-CN" altLang="en-US" sz="2800" b="1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十六进制</a:t>
            </a:r>
            <a:r>
              <a:rPr lang="zh-CN" altLang="en-US" sz="2800" b="1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二进制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charset="0"/>
              </a:rPr>
              <a:t>：</a:t>
            </a:r>
            <a:endParaRPr lang="en-US" altLang="zh-CN" sz="2800" b="1" dirty="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23558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31136" y="1599183"/>
            <a:ext cx="35878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zh-CN" altLang="en-US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方法：</a:t>
            </a:r>
            <a:r>
              <a:rPr lang="zh-CN" altLang="en-US" b="1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每一位转化为四位</a:t>
            </a:r>
            <a:endParaRPr kumimoji="1" lang="zh-CN" altLang="en-US" b="1" dirty="0">
              <a:solidFill>
                <a:schemeClr val="bg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31136" y="2098899"/>
            <a:ext cx="8018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1"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66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0" y="2371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971551" y="275754"/>
            <a:ext cx="7416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数制</a:t>
            </a:r>
            <a:r>
              <a:rPr lang="zh-CN" altLang="en-US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</a:t>
            </a:r>
            <a:r>
              <a:rPr lang="en-US" altLang="zh-CN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 </a:t>
            </a:r>
            <a:r>
              <a:rPr lang="en-US" altLang="zh-CN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 </a:t>
            </a:r>
            <a:r>
              <a:rPr lang="zh-CN" altLang="en-US" sz="26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十六</a:t>
            </a:r>
            <a:r>
              <a:rPr lang="zh-CN" altLang="en-US" sz="26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进制</a:t>
            </a:r>
            <a:endParaRPr lang="zh-CN" altLang="en-US" sz="26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539552" y="2977788"/>
            <a:ext cx="74093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zh-CN" altLang="en-US" sz="2800" b="1" dirty="0">
                <a:solidFill>
                  <a:schemeClr val="bg2"/>
                </a:solidFill>
              </a:rPr>
              <a:t>十六进制</a:t>
            </a:r>
            <a:r>
              <a:rPr kumimoji="1" lang="zh-CN" altLang="en-US" sz="2800" b="1" dirty="0" smtClean="0">
                <a:solidFill>
                  <a:schemeClr val="bg2"/>
                </a:solidFill>
              </a:rPr>
              <a:t>：        </a:t>
            </a:r>
            <a:r>
              <a:rPr kumimoji="1" lang="zh-CN" altLang="en-US" sz="2800" dirty="0">
                <a:solidFill>
                  <a:schemeClr val="bg2"/>
                </a:solidFill>
              </a:rPr>
              <a:t>　</a:t>
            </a:r>
            <a:r>
              <a:rPr kumimoji="1" lang="en-US" altLang="zh-CN" sz="2800" i="1" dirty="0">
                <a:solidFill>
                  <a:schemeClr val="bg2"/>
                </a:solidFill>
              </a:rPr>
              <a:t>A        F  </a:t>
            </a:r>
            <a:r>
              <a:rPr kumimoji="1" lang="en-US" altLang="zh-CN" sz="1800" i="1" dirty="0">
                <a:solidFill>
                  <a:schemeClr val="bg2"/>
                </a:solidFill>
              </a:rPr>
              <a:t> </a:t>
            </a:r>
            <a:r>
              <a:rPr kumimoji="1" lang="en-US" altLang="zh-CN" sz="2800" i="1" dirty="0" smtClean="0">
                <a:solidFill>
                  <a:schemeClr val="bg2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2"/>
                </a:solidFill>
                <a:sym typeface="Symbol" pitchFamily="18" charset="2"/>
              </a:rPr>
              <a:t></a:t>
            </a:r>
            <a:r>
              <a:rPr kumimoji="1" lang="en-US" altLang="zh-CN" sz="2800" i="1" dirty="0" smtClean="0">
                <a:solidFill>
                  <a:schemeClr val="bg2"/>
                </a:solidFill>
              </a:rPr>
              <a:t>      </a:t>
            </a:r>
            <a:r>
              <a:rPr kumimoji="1" lang="en-US" altLang="zh-CN" sz="2800" dirty="0">
                <a:solidFill>
                  <a:schemeClr val="bg2"/>
                </a:solidFill>
              </a:rPr>
              <a:t>1</a:t>
            </a:r>
            <a:r>
              <a:rPr kumimoji="1" lang="en-US" altLang="zh-CN" sz="2800" i="1" dirty="0">
                <a:solidFill>
                  <a:schemeClr val="bg2"/>
                </a:solidFill>
              </a:rPr>
              <a:t>        </a:t>
            </a:r>
            <a:r>
              <a:rPr kumimoji="1" lang="en-US" altLang="zh-CN" sz="2800" dirty="0">
                <a:solidFill>
                  <a:schemeClr val="bg2"/>
                </a:solidFill>
              </a:rPr>
              <a:t>6</a:t>
            </a:r>
            <a:r>
              <a:rPr kumimoji="1" lang="en-US" altLang="zh-CN" sz="2800" i="1" dirty="0">
                <a:solidFill>
                  <a:schemeClr val="bg2"/>
                </a:solidFill>
              </a:rPr>
              <a:t>        C</a:t>
            </a:r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2483768" y="4576133"/>
            <a:ext cx="6118021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chemeClr val="bg2"/>
                </a:solidFill>
              </a:rPr>
              <a:t>(</a:t>
            </a:r>
            <a:r>
              <a:rPr lang="en-US" altLang="zh-CN" sz="2800" dirty="0" smtClean="0">
                <a:solidFill>
                  <a:schemeClr val="bg2"/>
                </a:solidFill>
              </a:rPr>
              <a:t>1010 1111 . 0001 0110 11)</a:t>
            </a:r>
            <a:r>
              <a:rPr lang="en-US" altLang="zh-CN" sz="2800" baseline="-25000" dirty="0" smtClean="0">
                <a:solidFill>
                  <a:schemeClr val="bg2"/>
                </a:solidFill>
              </a:rPr>
              <a:t>2 </a:t>
            </a:r>
            <a:r>
              <a:rPr kumimoji="1" lang="en-US" altLang="zh-CN" sz="2800" dirty="0" smtClean="0">
                <a:solidFill>
                  <a:schemeClr val="bg2"/>
                </a:solidFill>
              </a:rPr>
              <a:t>=(</a:t>
            </a:r>
            <a:r>
              <a:rPr kumimoji="1" lang="en-US" altLang="zh-CN" sz="2800" i="1" dirty="0">
                <a:solidFill>
                  <a:schemeClr val="bg2"/>
                </a:solidFill>
              </a:rPr>
              <a:t>AF</a:t>
            </a:r>
            <a:r>
              <a:rPr kumimoji="1" lang="en-US" altLang="zh-CN" sz="2800" dirty="0">
                <a:solidFill>
                  <a:schemeClr val="bg2"/>
                </a:solidFill>
              </a:rPr>
              <a:t>.16</a:t>
            </a:r>
            <a:r>
              <a:rPr kumimoji="1" lang="en-US" altLang="zh-CN" sz="2800" i="1" dirty="0">
                <a:solidFill>
                  <a:schemeClr val="bg2"/>
                </a:solidFill>
              </a:rPr>
              <a:t>C</a:t>
            </a:r>
            <a:r>
              <a:rPr kumimoji="1" lang="en-US" altLang="zh-CN" sz="2800" dirty="0">
                <a:solidFill>
                  <a:schemeClr val="bg2"/>
                </a:solidFill>
              </a:rPr>
              <a:t>)</a:t>
            </a:r>
            <a:r>
              <a:rPr kumimoji="1" lang="en-US" altLang="zh-CN" sz="2800" baseline="-25000" dirty="0">
                <a:solidFill>
                  <a:schemeClr val="bg2"/>
                </a:solidFill>
              </a:rPr>
              <a:t>16</a:t>
            </a: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725427" y="3645024"/>
            <a:ext cx="7389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zh-CN" altLang="en-US" sz="2800" dirty="0" smtClean="0">
                <a:solidFill>
                  <a:schemeClr val="bg2"/>
                </a:solidFill>
              </a:rPr>
              <a:t>  </a:t>
            </a:r>
            <a:r>
              <a:rPr kumimoji="1" lang="zh-CN" altLang="en-US" sz="2800" b="1" dirty="0" smtClean="0">
                <a:solidFill>
                  <a:schemeClr val="bg2"/>
                </a:solidFill>
              </a:rPr>
              <a:t>二进制</a:t>
            </a:r>
            <a:r>
              <a:rPr kumimoji="1" lang="zh-CN" altLang="en-US" sz="2800" dirty="0" smtClean="0">
                <a:solidFill>
                  <a:schemeClr val="bg2"/>
                </a:solidFill>
              </a:rPr>
              <a:t>：    </a:t>
            </a:r>
            <a:r>
              <a:rPr kumimoji="1" lang="en-US" altLang="zh-CN" sz="2800" dirty="0" smtClean="0">
                <a:solidFill>
                  <a:schemeClr val="bg2"/>
                </a:solidFill>
              </a:rPr>
              <a:t>    1010    1111 </a:t>
            </a:r>
            <a:r>
              <a:rPr kumimoji="1" lang="en-US" altLang="zh-CN" sz="2800" dirty="0">
                <a:solidFill>
                  <a:schemeClr val="bg2"/>
                </a:solidFill>
                <a:sym typeface="Symbol" pitchFamily="18" charset="2"/>
              </a:rPr>
              <a:t></a:t>
            </a:r>
            <a:r>
              <a:rPr kumimoji="1" lang="en-US" altLang="zh-CN" sz="2800" dirty="0">
                <a:solidFill>
                  <a:schemeClr val="bg2"/>
                </a:solidFill>
              </a:rPr>
              <a:t>  </a:t>
            </a:r>
            <a:r>
              <a:rPr kumimoji="1" lang="en-US" altLang="zh-CN" sz="2800" dirty="0" smtClean="0">
                <a:solidFill>
                  <a:schemeClr val="bg2"/>
                </a:solidFill>
              </a:rPr>
              <a:t> 0001   0110   1100</a:t>
            </a:r>
            <a:endParaRPr kumimoji="1"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>
            <a:off x="5305772" y="4168244"/>
            <a:ext cx="641226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>
            <a:off x="3182144" y="4178697"/>
            <a:ext cx="597768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>
            <a:off x="4249731" y="4168245"/>
            <a:ext cx="586998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>
            <a:off x="6379046" y="4178697"/>
            <a:ext cx="641226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43" name="Line 6"/>
          <p:cNvSpPr>
            <a:spLocks noChangeShapeType="1"/>
          </p:cNvSpPr>
          <p:nvPr/>
        </p:nvSpPr>
        <p:spPr bwMode="auto">
          <a:xfrm>
            <a:off x="7315150" y="4178697"/>
            <a:ext cx="641226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152320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  <p:bldP spid="12" grpId="0" build="p" autoUpdateAnimBg="0"/>
      <p:bldP spid="36" grpId="0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25"/>
          <p:cNvSpPr txBox="1">
            <a:spLocks noChangeArrowheads="1"/>
          </p:cNvSpPr>
          <p:nvPr/>
        </p:nvSpPr>
        <p:spPr bwMode="auto">
          <a:xfrm>
            <a:off x="2555874" y="260350"/>
            <a:ext cx="46804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 smtClean="0">
                <a:solidFill>
                  <a:schemeClr val="bg2"/>
                </a:solidFill>
              </a:rPr>
              <a:t>带符号的二进制数</a:t>
            </a:r>
            <a:r>
              <a:rPr lang="zh-CN" altLang="en-US" sz="2800" b="1" dirty="0">
                <a:solidFill>
                  <a:schemeClr val="bg2"/>
                </a:solidFill>
              </a:rPr>
              <a:t>的表示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1235969" y="2775375"/>
          <a:ext cx="7031482" cy="37147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59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89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89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9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0/1</a:t>
                      </a:r>
                      <a:endParaRPr lang="zh-CN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右大括号 21"/>
          <p:cNvSpPr/>
          <p:nvPr/>
        </p:nvSpPr>
        <p:spPr>
          <a:xfrm rot="5400000" flipH="1">
            <a:off x="5067450" y="-430508"/>
            <a:ext cx="304001" cy="6096000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4" name="文本框 34"/>
          <p:cNvSpPr txBox="1">
            <a:spLocks noChangeArrowheads="1"/>
          </p:cNvSpPr>
          <p:nvPr/>
        </p:nvSpPr>
        <p:spPr bwMode="auto">
          <a:xfrm>
            <a:off x="1000621" y="2083525"/>
            <a:ext cx="11951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符号位</a:t>
            </a:r>
          </a:p>
        </p:txBody>
      </p:sp>
      <p:sp>
        <p:nvSpPr>
          <p:cNvPr id="25" name="文本框 41"/>
          <p:cNvSpPr txBox="1">
            <a:spLocks noChangeArrowheads="1"/>
          </p:cNvSpPr>
          <p:nvPr/>
        </p:nvSpPr>
        <p:spPr bwMode="auto">
          <a:xfrm>
            <a:off x="4320456" y="2060848"/>
            <a:ext cx="1763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数值位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771749" y="3789040"/>
          <a:ext cx="7632848" cy="2122656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127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83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 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smtClean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符号位</a:t>
                      </a:r>
                      <a:endParaRPr lang="zh-CN" sz="2400" b="1" kern="100" dirty="0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b="1" kern="100" smtClean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数值位</a:t>
                      </a:r>
                      <a:endParaRPr lang="zh-CN" sz="2400" b="1" kern="100" dirty="0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effectLst/>
                        </a:rPr>
                        <a:t> 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smtClean="0">
                          <a:solidFill>
                            <a:srgbClr val="00B050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原码</a:t>
                      </a:r>
                      <a:endParaRPr lang="zh-CN" sz="2400" b="1" kern="100" dirty="0">
                        <a:solidFill>
                          <a:srgbClr val="00B050"/>
                        </a:solidFill>
                        <a:effectLst/>
                        <a:latin typeface="方正姚体" panose="02010601030101010101" pitchFamily="2" charset="-122"/>
                        <a:ea typeface="方正姚体" panose="0201060103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smtClean="0">
                          <a:solidFill>
                            <a:srgbClr val="00B050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反码</a:t>
                      </a:r>
                      <a:endParaRPr lang="zh-CN" sz="2400" b="1" kern="100" dirty="0">
                        <a:solidFill>
                          <a:srgbClr val="00B050"/>
                        </a:solidFill>
                        <a:effectLst/>
                        <a:latin typeface="方正姚体" panose="02010601030101010101" pitchFamily="2" charset="-122"/>
                        <a:ea typeface="方正姚体" panose="0201060103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 smtClean="0">
                          <a:solidFill>
                            <a:srgbClr val="00B050"/>
                          </a:solidFill>
                          <a:effectLst/>
                          <a:latin typeface="方正姚体" panose="02010601030101010101" pitchFamily="2" charset="-122"/>
                          <a:ea typeface="方正姚体" panose="02010601030101010101" pitchFamily="2" charset="-122"/>
                        </a:rPr>
                        <a:t>补码</a:t>
                      </a:r>
                      <a:endParaRPr lang="zh-CN" sz="2400" b="1" kern="100" dirty="0">
                        <a:solidFill>
                          <a:srgbClr val="00B050"/>
                        </a:solidFill>
                        <a:effectLst/>
                        <a:latin typeface="方正姚体" panose="02010601030101010101" pitchFamily="2" charset="-122"/>
                        <a:ea typeface="方正姚体" panose="0201060103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5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正数</a:t>
                      </a:r>
                      <a:endParaRPr lang="zh-CN" sz="2400" kern="100"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绝对值的原码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绝对值的原码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绝对值的原码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5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负数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绝对值的</a:t>
                      </a:r>
                      <a:r>
                        <a:rPr lang="zh-CN" sz="1800" b="1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原码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绝对值的</a:t>
                      </a:r>
                      <a:r>
                        <a:rPr lang="zh-CN" sz="1800" b="1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反码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绝对值的</a:t>
                      </a:r>
                      <a:r>
                        <a:rPr lang="zh-CN" sz="1800" b="1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补码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圆角矩形标注 29"/>
          <p:cNvSpPr/>
          <p:nvPr/>
        </p:nvSpPr>
        <p:spPr bwMode="auto">
          <a:xfrm>
            <a:off x="683568" y="1064468"/>
            <a:ext cx="3402533" cy="745601"/>
          </a:xfrm>
          <a:prstGeom prst="wedgeRoundRectCallout">
            <a:avLst>
              <a:gd name="adj1" fmla="val -17708"/>
              <a:gd name="adj2" fmla="val 9673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1800" dirty="0" smtClean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最高位</a:t>
            </a:r>
            <a:r>
              <a:rPr lang="zh-CN" altLang="en-US" sz="1800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表示符号</a:t>
            </a:r>
            <a:r>
              <a:rPr lang="zh-CN" altLang="en-US" sz="1800" dirty="0" smtClean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dirty="0" smtClean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800" dirty="0" smtClean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r>
              <a:rPr lang="zh-CN" altLang="en-US" sz="1800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</a:t>
            </a:r>
            <a:r>
              <a:rPr lang="zh-CN" altLang="en-US" sz="1800" dirty="0" smtClean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1800" dirty="0" smtClean="0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1800" dirty="0" smtClean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r>
              <a:rPr lang="zh-CN" altLang="en-US" sz="1800" dirty="0" smtClean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负，称为符号位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圆角矩形标注 30"/>
          <p:cNvSpPr/>
          <p:nvPr/>
        </p:nvSpPr>
        <p:spPr bwMode="auto">
          <a:xfrm>
            <a:off x="5076056" y="1100378"/>
            <a:ext cx="2779419" cy="683233"/>
          </a:xfrm>
          <a:prstGeom prst="wedgeRoundRectCallout">
            <a:avLst>
              <a:gd name="adj1" fmla="val -39701"/>
              <a:gd name="adj2" fmla="val 10540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18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其余位表示数的绝对值，</a:t>
            </a:r>
            <a:endParaRPr lang="en-US" altLang="zh-CN" sz="1800" dirty="0">
              <a:solidFill>
                <a:schemeClr val="bg2"/>
              </a:solidFill>
              <a:latin typeface="+mn-lt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18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称为数值位</a:t>
            </a:r>
          </a:p>
        </p:txBody>
      </p:sp>
      <p:pic>
        <p:nvPicPr>
          <p:cNvPr id="10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58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/>
      <p:bldP spid="30" grpId="0" animBg="1"/>
      <p:bldP spid="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899592" y="1397000"/>
          <a:ext cx="7488832" cy="4312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5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9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2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58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91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+N</a:t>
                      </a:r>
                      <a:endParaRPr lang="zh-CN" altLang="en-US" sz="2400" b="1" kern="12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正整数</a:t>
                      </a:r>
                      <a:endParaRPr lang="en-US" altLang="zh-CN" sz="240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zh-CN" altLang="en-US" sz="1600" dirty="0" smtClean="0">
                          <a:solidFill>
                            <a:schemeClr val="bg2"/>
                          </a:solidFill>
                        </a:rPr>
                        <a:t>原码、反码与补码</a:t>
                      </a:r>
                      <a:r>
                        <a:rPr lang="en-US" altLang="zh-CN" sz="1600" dirty="0" smtClean="0">
                          <a:solidFill>
                            <a:schemeClr val="bg2"/>
                          </a:solidFill>
                        </a:rPr>
                        <a:t>)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1" kern="12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-N</a:t>
                      </a:r>
                      <a:endParaRPr lang="zh-CN" altLang="en-US" sz="2400" b="1" kern="12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负整数</a:t>
                      </a:r>
                      <a:endParaRPr lang="zh-CN" altLang="en-US" sz="2400" b="1" kern="12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原码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反码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补码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0000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0001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+2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0010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-2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+3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-3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+4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-4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+5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-5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+6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-6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+7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-7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-8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endParaRPr lang="zh-CN" alt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54478" y="301554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带符号的二进制整数，字长 </a:t>
            </a:r>
            <a:r>
              <a:rPr lang="en-US" altLang="zh-CN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4</a:t>
            </a:r>
            <a:endParaRPr lang="zh-CN" altLang="en-US" dirty="0">
              <a:solidFill>
                <a:schemeClr val="bg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203848" y="1052736"/>
            <a:ext cx="5688632" cy="511256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761621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899592" y="1397000"/>
          <a:ext cx="7488832" cy="4312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5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9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2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58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91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+N</a:t>
                      </a:r>
                      <a:endParaRPr lang="zh-CN" altLang="en-US" sz="2400" b="1" kern="12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正整数</a:t>
                      </a:r>
                      <a:endParaRPr lang="en-US" altLang="zh-CN" sz="240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zh-CN" altLang="en-US" sz="1600" dirty="0" smtClean="0">
                          <a:solidFill>
                            <a:schemeClr val="bg2"/>
                          </a:solidFill>
                        </a:rPr>
                        <a:t>原码、反码与补码</a:t>
                      </a:r>
                      <a:r>
                        <a:rPr lang="en-US" altLang="zh-CN" sz="1600" dirty="0" smtClean="0">
                          <a:solidFill>
                            <a:schemeClr val="bg2"/>
                          </a:solidFill>
                        </a:rPr>
                        <a:t>)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1" kern="12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-N</a:t>
                      </a:r>
                      <a:endParaRPr lang="zh-CN" altLang="en-US" sz="2400" b="1" kern="12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负整数</a:t>
                      </a:r>
                      <a:endParaRPr lang="zh-CN" altLang="en-US" sz="2400" b="1" kern="120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原码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反码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补码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0000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0001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+2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0010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-2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+3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-3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+4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-4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+5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-5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+6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-6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+7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-7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-8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endParaRPr lang="zh-CN" alt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54478" y="301554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带符号的二进制整数，字长 </a:t>
            </a:r>
            <a:r>
              <a:rPr lang="en-US" altLang="zh-CN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4</a:t>
            </a:r>
            <a:endParaRPr lang="zh-CN" altLang="en-US" dirty="0">
              <a:solidFill>
                <a:schemeClr val="bg2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41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971550" y="260648"/>
            <a:ext cx="74167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原码</a:t>
            </a:r>
            <a:endParaRPr lang="zh-CN" altLang="en-US" sz="28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323528" y="850230"/>
            <a:ext cx="8217622" cy="103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905000" indent="-1905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21907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2381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25717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762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32194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676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4133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5910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361950" indent="-361950">
              <a:spcBef>
                <a:spcPts val="6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原码：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正数的符号位为 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0, 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负数的符号 位</a:t>
            </a:r>
            <a:r>
              <a:rPr lang="zh-CN" altLang="en-US" sz="2800" b="1" dirty="0">
                <a:solidFill>
                  <a:schemeClr val="bg2"/>
                </a:solidFill>
              </a:rPr>
              <a:t>为</a:t>
            </a:r>
            <a:r>
              <a:rPr lang="en-US" altLang="zh-CN" sz="2800" b="1" dirty="0">
                <a:solidFill>
                  <a:schemeClr val="bg2"/>
                </a:solidFill>
              </a:rPr>
              <a:t>1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,</a:t>
            </a:r>
          </a:p>
          <a:p>
            <a:pPr marL="361950" indent="-361950">
              <a:spcBef>
                <a:spcPts val="600"/>
              </a:spcBef>
            </a:pPr>
            <a:r>
              <a:rPr lang="en-US" altLang="zh-CN" sz="2800" b="1" dirty="0">
                <a:solidFill>
                  <a:schemeClr val="bg2"/>
                </a:solidFill>
              </a:rPr>
              <a:t> 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           </a:t>
            </a:r>
            <a:r>
              <a:rPr lang="zh-CN" altLang="en-US" sz="2800" b="1" dirty="0">
                <a:solidFill>
                  <a:schemeClr val="bg2"/>
                </a:solidFill>
              </a:rPr>
              <a:t>其余各位表示数值部分。</a:t>
            </a: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335737" y="1914159"/>
            <a:ext cx="5892447" cy="129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854075" indent="-854075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1905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20955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2286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4765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9337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390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8481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30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chemeClr val="bg1"/>
                </a:solidFill>
              </a:rPr>
              <a:t>例：</a:t>
            </a:r>
            <a:r>
              <a:rPr lang="zh-CN" altLang="en-US" sz="2800" dirty="0">
                <a:solidFill>
                  <a:schemeClr val="bg2"/>
                </a:solidFill>
              </a:rPr>
              <a:t> 	     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1  </a:t>
            </a:r>
            <a:r>
              <a:rPr lang="en-US" altLang="zh-CN" sz="2800" dirty="0">
                <a:solidFill>
                  <a:schemeClr val="bg2"/>
                </a:solidFill>
              </a:rPr>
              <a:t>= </a:t>
            </a:r>
            <a:r>
              <a:rPr lang="en-US" altLang="zh-CN" sz="2800" dirty="0" smtClean="0">
                <a:solidFill>
                  <a:schemeClr val="bg2"/>
                </a:solidFill>
              </a:rPr>
              <a:t>+ 011</a:t>
            </a:r>
            <a:r>
              <a:rPr lang="en-US" altLang="zh-CN" sz="2800" dirty="0">
                <a:solidFill>
                  <a:schemeClr val="bg2"/>
                </a:solidFill>
              </a:rPr>
              <a:t>	    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2  </a:t>
            </a:r>
            <a:r>
              <a:rPr lang="en-US" altLang="zh-CN" sz="2800" dirty="0">
                <a:solidFill>
                  <a:schemeClr val="bg2"/>
                </a:solidFill>
              </a:rPr>
              <a:t>= – </a:t>
            </a:r>
            <a:r>
              <a:rPr lang="en-US" altLang="zh-CN" sz="2800" dirty="0" smtClean="0">
                <a:solidFill>
                  <a:schemeClr val="bg2"/>
                </a:solidFill>
              </a:rPr>
              <a:t> 101</a:t>
            </a:r>
            <a:r>
              <a:rPr lang="en-US" altLang="zh-CN" sz="2800" dirty="0">
                <a:solidFill>
                  <a:schemeClr val="bg2"/>
                </a:solidFill>
              </a:rPr>
              <a:t/>
            </a:r>
            <a:br>
              <a:rPr lang="en-US" altLang="zh-CN" sz="2800" dirty="0">
                <a:solidFill>
                  <a:schemeClr val="bg2"/>
                </a:solidFill>
              </a:rPr>
            </a:br>
            <a:r>
              <a:rPr lang="en-US" altLang="zh-CN" sz="2800" dirty="0">
                <a:solidFill>
                  <a:schemeClr val="bg2"/>
                </a:solidFill>
              </a:rPr>
              <a:t>[ 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1</a:t>
            </a:r>
            <a:r>
              <a:rPr lang="en-US" altLang="zh-CN" sz="2800" dirty="0">
                <a:solidFill>
                  <a:schemeClr val="bg2"/>
                </a:solidFill>
              </a:rPr>
              <a:t>]</a:t>
            </a:r>
            <a:r>
              <a:rPr lang="zh-CN" altLang="zh-CN" sz="2800" baseline="-25000" dirty="0">
                <a:solidFill>
                  <a:schemeClr val="bg2"/>
                </a:solidFill>
              </a:rPr>
              <a:t>原</a:t>
            </a:r>
            <a:r>
              <a:rPr lang="en-US" altLang="zh-CN" sz="2800" dirty="0">
                <a:solidFill>
                  <a:schemeClr val="bg2"/>
                </a:solidFill>
              </a:rPr>
              <a:t>= </a:t>
            </a:r>
            <a:r>
              <a:rPr lang="en-US" altLang="zh-CN" sz="2800" dirty="0" smtClean="0">
                <a:solidFill>
                  <a:schemeClr val="bg2"/>
                </a:solidFill>
              </a:rPr>
              <a:t>0 011</a:t>
            </a:r>
            <a:r>
              <a:rPr lang="en-US" altLang="zh-CN" sz="2800" dirty="0">
                <a:solidFill>
                  <a:schemeClr val="bg2"/>
                </a:solidFill>
              </a:rPr>
              <a:t>	[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2</a:t>
            </a:r>
            <a:r>
              <a:rPr lang="en-US" altLang="zh-CN" sz="2800" dirty="0">
                <a:solidFill>
                  <a:schemeClr val="bg2"/>
                </a:solidFill>
              </a:rPr>
              <a:t>]</a:t>
            </a:r>
            <a:r>
              <a:rPr lang="zh-CN" altLang="zh-CN" sz="2800" baseline="-25000" dirty="0">
                <a:solidFill>
                  <a:schemeClr val="bg2"/>
                </a:solidFill>
              </a:rPr>
              <a:t>原</a:t>
            </a:r>
            <a:r>
              <a:rPr lang="en-US" altLang="zh-CN" sz="2800" dirty="0">
                <a:solidFill>
                  <a:schemeClr val="bg2"/>
                </a:solidFill>
              </a:rPr>
              <a:t>= </a:t>
            </a:r>
            <a:r>
              <a:rPr lang="en-US" altLang="zh-CN" sz="2800" dirty="0" smtClean="0">
                <a:solidFill>
                  <a:schemeClr val="bg2"/>
                </a:solidFill>
              </a:rPr>
              <a:t> 1 101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467544" y="3614273"/>
            <a:ext cx="518457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18097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2000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21907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381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8384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95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752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2100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 smtClean="0">
                <a:solidFill>
                  <a:schemeClr val="bg2"/>
                </a:solidFill>
              </a:rPr>
              <a:t>真值</a:t>
            </a:r>
            <a:r>
              <a:rPr lang="en-US" altLang="zh-CN" dirty="0">
                <a:solidFill>
                  <a:schemeClr val="bg2"/>
                </a:solidFill>
              </a:rPr>
              <a:t>0</a:t>
            </a:r>
            <a:r>
              <a:rPr lang="zh-CN" altLang="en-US" dirty="0">
                <a:solidFill>
                  <a:schemeClr val="bg2"/>
                </a:solidFill>
              </a:rPr>
              <a:t>有两种原码表示形式</a:t>
            </a:r>
            <a:r>
              <a:rPr lang="en-US" altLang="zh-CN" dirty="0" smtClean="0">
                <a:solidFill>
                  <a:schemeClr val="bg2"/>
                </a:solidFill>
              </a:rPr>
              <a:t>, </a:t>
            </a:r>
            <a:r>
              <a:rPr lang="zh-CN" altLang="en-US" dirty="0" smtClean="0">
                <a:solidFill>
                  <a:schemeClr val="bg2"/>
                </a:solidFill>
              </a:rPr>
              <a:t>即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    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[ +0]</a:t>
            </a:r>
            <a:r>
              <a:rPr lang="zh-CN" altLang="en-US" baseline="-25000" dirty="0" smtClean="0">
                <a:solidFill>
                  <a:schemeClr val="bg2"/>
                </a:solidFill>
              </a:rPr>
              <a:t>原</a:t>
            </a:r>
            <a:r>
              <a:rPr lang="en-US" altLang="zh-CN" dirty="0" smtClean="0">
                <a:solidFill>
                  <a:schemeClr val="bg2"/>
                </a:solidFill>
              </a:rPr>
              <a:t>= 0000</a:t>
            </a:r>
            <a:r>
              <a:rPr lang="zh-CN" altLang="en-US" dirty="0" smtClean="0">
                <a:solidFill>
                  <a:schemeClr val="bg2"/>
                </a:solidFill>
              </a:rPr>
              <a:t>，</a:t>
            </a:r>
            <a:r>
              <a:rPr lang="en-US" altLang="zh-CN" dirty="0" smtClean="0">
                <a:solidFill>
                  <a:schemeClr val="bg2"/>
                </a:solidFill>
              </a:rPr>
              <a:t>[– 0]</a:t>
            </a:r>
            <a:r>
              <a:rPr lang="zh-CN" altLang="en-US" baseline="-25000" dirty="0" smtClean="0">
                <a:solidFill>
                  <a:schemeClr val="bg2"/>
                </a:solidFill>
              </a:rPr>
              <a:t>原</a:t>
            </a:r>
            <a:r>
              <a:rPr lang="en-US" altLang="zh-CN" dirty="0" smtClean="0">
                <a:solidFill>
                  <a:schemeClr val="bg2"/>
                </a:solidFill>
              </a:rPr>
              <a:t>= 1000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zh-CN" altLang="en-US" dirty="0">
                <a:solidFill>
                  <a:schemeClr val="bg2"/>
                </a:solidFill>
              </a:rPr>
              <a:t>表示范围：</a:t>
            </a:r>
            <a:r>
              <a:rPr lang="en-US" altLang="zh-CN" dirty="0">
                <a:solidFill>
                  <a:schemeClr val="bg2"/>
                </a:solidFill>
              </a:rPr>
              <a:t>-7—+7</a:t>
            </a:r>
            <a:r>
              <a:rPr lang="zh-CN" altLang="en-US" dirty="0">
                <a:solidFill>
                  <a:schemeClr val="bg2"/>
                </a:solidFill>
              </a:rPr>
              <a:t>（</a:t>
            </a:r>
            <a:r>
              <a:rPr lang="en-US" altLang="zh-CN" dirty="0" smtClean="0">
                <a:solidFill>
                  <a:schemeClr val="bg2"/>
                </a:solidFill>
              </a:rPr>
              <a:t>4</a:t>
            </a:r>
            <a:r>
              <a:rPr lang="zh-CN" altLang="en-US" dirty="0" smtClean="0">
                <a:solidFill>
                  <a:schemeClr val="bg2"/>
                </a:solidFill>
              </a:rPr>
              <a:t>位）</a:t>
            </a:r>
            <a:endParaRPr lang="en-US" altLang="zh-CN" dirty="0">
              <a:solidFill>
                <a:schemeClr val="bg2"/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zh-CN" altLang="en-US" dirty="0" smtClean="0">
                <a:solidFill>
                  <a:schemeClr val="bg2"/>
                </a:solidFill>
              </a:rPr>
              <a:t>加减法</a:t>
            </a:r>
            <a:r>
              <a:rPr lang="zh-CN" altLang="en-US" dirty="0">
                <a:solidFill>
                  <a:schemeClr val="bg2"/>
                </a:solidFill>
              </a:rPr>
              <a:t>时需要对符号单独处理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3140968"/>
            <a:ext cx="1116011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chemeClr val="bg1"/>
                </a:solidFill>
                <a:ea typeface="宋体" charset="-122"/>
              </a:rPr>
              <a:t>特点</a:t>
            </a:r>
            <a:r>
              <a:rPr lang="en-US" altLang="zh-CN" sz="2800" b="1" dirty="0">
                <a:solidFill>
                  <a:schemeClr val="bg1"/>
                </a:solidFill>
                <a:ea typeface="宋体" charset="-122"/>
              </a:rPr>
              <a:t>: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7380312" y="2096864"/>
          <a:ext cx="1224136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原码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6372200" y="2467704"/>
          <a:ext cx="1008112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-0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-1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-2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-3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-4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-5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-6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-7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-8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487475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 autoUpdateAnimBg="0"/>
      <p:bldP spid="23" grpId="0" build="p" autoUpdateAnimBg="0"/>
      <p:bldP spid="24" grpId="0" build="p" autoUpdateAnimBg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971550" y="260648"/>
            <a:ext cx="74167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反码</a:t>
            </a:r>
            <a:endParaRPr lang="zh-CN" altLang="en-US" sz="28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323528" y="764704"/>
            <a:ext cx="8217622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905000" indent="-1905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21907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2381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25717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762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32194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676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4133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5910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inden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反码：</a:t>
            </a: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</a:rPr>
              <a:t>正数的反码表示与原码表示相同，负数的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符        号</a:t>
            </a:r>
            <a:r>
              <a:rPr lang="zh-CN" altLang="en-US" sz="2800" b="1" dirty="0">
                <a:solidFill>
                  <a:schemeClr val="bg2"/>
                </a:solidFill>
              </a:rPr>
              <a:t>位为</a:t>
            </a:r>
            <a:r>
              <a:rPr lang="en-US" altLang="zh-CN" sz="2800" b="1" dirty="0">
                <a:solidFill>
                  <a:schemeClr val="bg2"/>
                </a:solidFill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</a:rPr>
              <a:t>，其余各位将其原码按位取反。</a:t>
            </a: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335737" y="1914159"/>
            <a:ext cx="5358646" cy="129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854075" indent="-854075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1905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20955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2286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4765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9337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390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8481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30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chemeClr val="bg1"/>
                </a:solidFill>
              </a:rPr>
              <a:t>例：</a:t>
            </a:r>
            <a:r>
              <a:rPr lang="zh-CN" altLang="en-US" sz="2800" dirty="0">
                <a:solidFill>
                  <a:schemeClr val="bg2"/>
                </a:solidFill>
              </a:rPr>
              <a:t> 	 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1  </a:t>
            </a:r>
            <a:r>
              <a:rPr lang="en-US" altLang="zh-CN" sz="2800" dirty="0">
                <a:solidFill>
                  <a:schemeClr val="bg2"/>
                </a:solidFill>
              </a:rPr>
              <a:t>= +011     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2  </a:t>
            </a:r>
            <a:r>
              <a:rPr lang="en-US" altLang="zh-CN" sz="2800" dirty="0">
                <a:solidFill>
                  <a:schemeClr val="bg2"/>
                </a:solidFill>
              </a:rPr>
              <a:t>= – 101</a:t>
            </a:r>
            <a:br>
              <a:rPr lang="en-US" altLang="zh-CN" sz="2800" dirty="0">
                <a:solidFill>
                  <a:schemeClr val="bg2"/>
                </a:solidFill>
              </a:rPr>
            </a:br>
            <a:r>
              <a:rPr lang="en-US" altLang="zh-CN" sz="2800" dirty="0">
                <a:solidFill>
                  <a:schemeClr val="bg2"/>
                </a:solidFill>
              </a:rPr>
              <a:t>[ 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1</a:t>
            </a:r>
            <a:r>
              <a:rPr lang="en-US" altLang="zh-CN" sz="2800" dirty="0" smtClean="0">
                <a:solidFill>
                  <a:schemeClr val="bg2"/>
                </a:solidFill>
              </a:rPr>
              <a:t>]</a:t>
            </a:r>
            <a:r>
              <a:rPr lang="zh-CN" altLang="en-US" sz="2800" baseline="-25000" dirty="0">
                <a:solidFill>
                  <a:schemeClr val="bg2"/>
                </a:solidFill>
              </a:rPr>
              <a:t>反</a:t>
            </a:r>
            <a:r>
              <a:rPr lang="en-US" altLang="zh-CN" sz="2800" dirty="0" smtClean="0">
                <a:solidFill>
                  <a:schemeClr val="bg2"/>
                </a:solidFill>
              </a:rPr>
              <a:t>= </a:t>
            </a:r>
            <a:r>
              <a:rPr lang="en-US" altLang="zh-CN" sz="2800" dirty="0">
                <a:solidFill>
                  <a:schemeClr val="bg2"/>
                </a:solidFill>
              </a:rPr>
              <a:t>0011   [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2</a:t>
            </a:r>
            <a:r>
              <a:rPr lang="en-US" altLang="zh-CN" sz="2800" dirty="0" smtClean="0">
                <a:solidFill>
                  <a:schemeClr val="bg2"/>
                </a:solidFill>
              </a:rPr>
              <a:t>]</a:t>
            </a:r>
            <a:r>
              <a:rPr lang="zh-CN" altLang="en-US" sz="2800" baseline="-25000" dirty="0" smtClean="0">
                <a:solidFill>
                  <a:schemeClr val="bg2"/>
                </a:solidFill>
              </a:rPr>
              <a:t>反</a:t>
            </a:r>
            <a:r>
              <a:rPr lang="en-US" altLang="zh-CN" sz="2800" dirty="0" smtClean="0">
                <a:solidFill>
                  <a:schemeClr val="bg2"/>
                </a:solidFill>
              </a:rPr>
              <a:t>=  1010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467544" y="3614273"/>
            <a:ext cx="57606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18097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2000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21907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381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8384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95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752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2100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chemeClr val="bg2"/>
                </a:solidFill>
              </a:rPr>
              <a:t>1. </a:t>
            </a:r>
            <a:r>
              <a:rPr lang="zh-CN" altLang="en-US" dirty="0" smtClean="0">
                <a:solidFill>
                  <a:schemeClr val="bg2"/>
                </a:solidFill>
              </a:rPr>
              <a:t>真值</a:t>
            </a:r>
            <a:r>
              <a:rPr lang="en-US" altLang="zh-CN" dirty="0">
                <a:solidFill>
                  <a:schemeClr val="bg2"/>
                </a:solidFill>
              </a:rPr>
              <a:t>0</a:t>
            </a:r>
            <a:r>
              <a:rPr lang="zh-CN" altLang="en-US" dirty="0">
                <a:solidFill>
                  <a:schemeClr val="bg2"/>
                </a:solidFill>
              </a:rPr>
              <a:t>有两种反码表示形式</a:t>
            </a:r>
            <a:r>
              <a:rPr lang="en-US" altLang="zh-CN" dirty="0">
                <a:solidFill>
                  <a:schemeClr val="bg2"/>
                </a:solidFill>
              </a:rPr>
              <a:t>, </a:t>
            </a:r>
            <a:r>
              <a:rPr lang="zh-CN" altLang="en-US" dirty="0">
                <a:solidFill>
                  <a:schemeClr val="bg2"/>
                </a:solidFill>
              </a:rPr>
              <a:t>即 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     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[ +0]</a:t>
            </a:r>
            <a:r>
              <a:rPr lang="zh-CN" altLang="en-US" baseline="-25000" dirty="0">
                <a:solidFill>
                  <a:schemeClr val="bg2"/>
                </a:solidFill>
              </a:rPr>
              <a:t>反</a:t>
            </a:r>
            <a:r>
              <a:rPr lang="en-US" altLang="zh-CN" dirty="0">
                <a:solidFill>
                  <a:schemeClr val="bg2"/>
                </a:solidFill>
              </a:rPr>
              <a:t>= </a:t>
            </a:r>
            <a:r>
              <a:rPr lang="en-US" altLang="zh-CN" dirty="0" smtClean="0">
                <a:solidFill>
                  <a:schemeClr val="bg2"/>
                </a:solidFill>
              </a:rPr>
              <a:t>0000</a:t>
            </a:r>
            <a:r>
              <a:rPr lang="zh-CN" altLang="en-US" dirty="0">
                <a:solidFill>
                  <a:schemeClr val="bg2"/>
                </a:solidFill>
              </a:rPr>
              <a:t>，</a:t>
            </a:r>
            <a:r>
              <a:rPr lang="en-US" altLang="zh-CN" dirty="0">
                <a:solidFill>
                  <a:schemeClr val="bg2"/>
                </a:solidFill>
              </a:rPr>
              <a:t>	[– 0]</a:t>
            </a:r>
            <a:r>
              <a:rPr lang="zh-CN" altLang="en-US" baseline="-25000" dirty="0">
                <a:solidFill>
                  <a:schemeClr val="bg2"/>
                </a:solidFill>
              </a:rPr>
              <a:t>反</a:t>
            </a:r>
            <a:r>
              <a:rPr lang="en-US" altLang="zh-CN" dirty="0">
                <a:solidFill>
                  <a:schemeClr val="bg2"/>
                </a:solidFill>
              </a:rPr>
              <a:t>= </a:t>
            </a:r>
            <a:r>
              <a:rPr lang="en-US" altLang="zh-CN" dirty="0" smtClean="0">
                <a:solidFill>
                  <a:schemeClr val="bg2"/>
                </a:solidFill>
              </a:rPr>
              <a:t>1111</a:t>
            </a:r>
            <a:endParaRPr lang="en-US" altLang="zh-CN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chemeClr val="bg2"/>
                </a:solidFill>
              </a:rPr>
              <a:t>2. </a:t>
            </a:r>
            <a:r>
              <a:rPr lang="zh-CN" altLang="en-US" dirty="0" smtClean="0">
                <a:solidFill>
                  <a:schemeClr val="bg2"/>
                </a:solidFill>
              </a:rPr>
              <a:t>表示</a:t>
            </a:r>
            <a:r>
              <a:rPr lang="zh-CN" altLang="en-US" dirty="0">
                <a:solidFill>
                  <a:schemeClr val="bg2"/>
                </a:solidFill>
              </a:rPr>
              <a:t>范围：</a:t>
            </a:r>
            <a:r>
              <a:rPr lang="en-US" altLang="zh-CN" dirty="0">
                <a:solidFill>
                  <a:schemeClr val="bg2"/>
                </a:solidFill>
              </a:rPr>
              <a:t>-7—+7</a:t>
            </a:r>
            <a:r>
              <a:rPr lang="zh-CN" altLang="en-US" dirty="0">
                <a:solidFill>
                  <a:schemeClr val="bg2"/>
                </a:solidFill>
              </a:rPr>
              <a:t>（</a:t>
            </a:r>
            <a:r>
              <a:rPr lang="en-US" altLang="zh-CN" dirty="0">
                <a:solidFill>
                  <a:schemeClr val="bg2"/>
                </a:solidFill>
              </a:rPr>
              <a:t>4</a:t>
            </a:r>
            <a:r>
              <a:rPr lang="zh-CN" altLang="en-US" dirty="0" smtClean="0">
                <a:solidFill>
                  <a:schemeClr val="bg2"/>
                </a:solidFill>
              </a:rPr>
              <a:t>位）</a:t>
            </a:r>
            <a:endParaRPr lang="en-US" altLang="zh-CN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chemeClr val="bg2"/>
                </a:solidFill>
              </a:rPr>
              <a:t>3. </a:t>
            </a:r>
            <a:r>
              <a:rPr lang="zh-CN" altLang="en-US" dirty="0" smtClean="0">
                <a:solidFill>
                  <a:schemeClr val="bg2"/>
                </a:solidFill>
              </a:rPr>
              <a:t>加</a:t>
            </a:r>
            <a:r>
              <a:rPr lang="zh-CN" altLang="en-US" dirty="0">
                <a:solidFill>
                  <a:schemeClr val="bg2"/>
                </a:solidFill>
              </a:rPr>
              <a:t>减运算时，符号可参加运算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3140968"/>
            <a:ext cx="1116011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chemeClr val="bg1"/>
                </a:solidFill>
                <a:ea typeface="宋体" charset="-122"/>
              </a:rPr>
              <a:t>特点</a:t>
            </a:r>
            <a:r>
              <a:rPr lang="en-US" altLang="zh-CN" sz="2800" b="1" dirty="0">
                <a:solidFill>
                  <a:schemeClr val="bg1"/>
                </a:solidFill>
                <a:ea typeface="宋体" charset="-122"/>
              </a:rPr>
              <a:t>: 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6228184" y="2096864"/>
          <a:ext cx="2520280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原码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反码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endParaRPr lang="zh-CN" alt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5580112" y="2467704"/>
          <a:ext cx="648072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-0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-1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-2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-3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-4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-5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-6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-7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-8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04349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 autoUpdateAnimBg="0"/>
      <p:bldP spid="23" grpId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971550" y="260648"/>
            <a:ext cx="74167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补码</a:t>
            </a:r>
            <a:endParaRPr lang="zh-CN" altLang="en-US" sz="28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323528" y="764704"/>
            <a:ext cx="8217622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905000" indent="-1905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21907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2381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25717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762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32194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676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4133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5910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inden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补码</a:t>
            </a:r>
            <a:r>
              <a:rPr lang="zh-CN" altLang="en-US" sz="2800" b="1" dirty="0">
                <a:solidFill>
                  <a:schemeClr val="bg1"/>
                </a:solidFill>
              </a:rPr>
              <a:t>：</a:t>
            </a: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</a:rPr>
              <a:t>正数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的补码</a:t>
            </a:r>
            <a:r>
              <a:rPr lang="zh-CN" altLang="en-US" sz="2800" b="1" dirty="0">
                <a:solidFill>
                  <a:schemeClr val="bg2"/>
                </a:solidFill>
              </a:rPr>
              <a:t>表示与原码表示相同，负数的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符        号</a:t>
            </a:r>
            <a:r>
              <a:rPr lang="zh-CN" altLang="en-US" sz="2800" b="1" dirty="0">
                <a:solidFill>
                  <a:schemeClr val="bg2"/>
                </a:solidFill>
              </a:rPr>
              <a:t>位为</a:t>
            </a:r>
            <a:r>
              <a:rPr lang="en-US" altLang="zh-CN" sz="2800" b="1" dirty="0">
                <a:solidFill>
                  <a:schemeClr val="bg2"/>
                </a:solidFill>
              </a:rPr>
              <a:t>1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，其余各位是在</a:t>
            </a:r>
            <a:r>
              <a:rPr lang="zh-CN" altLang="en-US" sz="2800" b="1" dirty="0">
                <a:solidFill>
                  <a:schemeClr val="bg2"/>
                </a:solidFill>
              </a:rPr>
              <a:t>其反码的末位加“</a:t>
            </a:r>
            <a:r>
              <a:rPr lang="en-US" altLang="zh-CN" sz="2800" b="1" dirty="0">
                <a:solidFill>
                  <a:schemeClr val="bg2"/>
                </a:solidFill>
              </a:rPr>
              <a:t>1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”。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335737" y="1914159"/>
            <a:ext cx="5345309" cy="129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854075" indent="-854075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1905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20955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22860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47650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9337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390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8481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30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chemeClr val="bg1"/>
                </a:solidFill>
              </a:rPr>
              <a:t>例：</a:t>
            </a:r>
            <a:r>
              <a:rPr lang="zh-CN" altLang="en-US" sz="2800" dirty="0">
                <a:solidFill>
                  <a:schemeClr val="bg2"/>
                </a:solidFill>
              </a:rPr>
              <a:t> 	     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1  </a:t>
            </a:r>
            <a:r>
              <a:rPr lang="en-US" altLang="zh-CN" sz="2800" dirty="0">
                <a:solidFill>
                  <a:schemeClr val="bg2"/>
                </a:solidFill>
              </a:rPr>
              <a:t>= +011    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2  </a:t>
            </a:r>
            <a:r>
              <a:rPr lang="en-US" altLang="zh-CN" sz="2800" dirty="0">
                <a:solidFill>
                  <a:schemeClr val="bg2"/>
                </a:solidFill>
              </a:rPr>
              <a:t>= – 101</a:t>
            </a:r>
            <a:br>
              <a:rPr lang="en-US" altLang="zh-CN" sz="2800" dirty="0">
                <a:solidFill>
                  <a:schemeClr val="bg2"/>
                </a:solidFill>
              </a:rPr>
            </a:br>
            <a:r>
              <a:rPr lang="en-US" altLang="zh-CN" sz="2800" dirty="0">
                <a:solidFill>
                  <a:schemeClr val="bg2"/>
                </a:solidFill>
              </a:rPr>
              <a:t>[ 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1</a:t>
            </a:r>
            <a:r>
              <a:rPr lang="en-US" altLang="zh-CN" sz="2800" dirty="0" smtClean="0">
                <a:solidFill>
                  <a:schemeClr val="bg2"/>
                </a:solidFill>
              </a:rPr>
              <a:t>]</a:t>
            </a:r>
            <a:r>
              <a:rPr lang="zh-CN" altLang="en-US" sz="2800" baseline="-25000" dirty="0" smtClean="0">
                <a:solidFill>
                  <a:schemeClr val="bg2"/>
                </a:solidFill>
              </a:rPr>
              <a:t>补</a:t>
            </a:r>
            <a:r>
              <a:rPr lang="en-US" altLang="zh-CN" sz="2800" dirty="0" smtClean="0">
                <a:solidFill>
                  <a:schemeClr val="bg2"/>
                </a:solidFill>
              </a:rPr>
              <a:t>= </a:t>
            </a:r>
            <a:r>
              <a:rPr lang="en-US" altLang="zh-CN" sz="2800" dirty="0">
                <a:solidFill>
                  <a:schemeClr val="bg2"/>
                </a:solidFill>
              </a:rPr>
              <a:t>0011   [</a:t>
            </a:r>
            <a:r>
              <a:rPr lang="en-US" altLang="zh-CN" sz="2800" i="1" dirty="0">
                <a:solidFill>
                  <a:schemeClr val="bg2"/>
                </a:solidFill>
              </a:rPr>
              <a:t>N</a:t>
            </a:r>
            <a:r>
              <a:rPr lang="en-US" altLang="zh-CN" sz="2800" baseline="-25000" dirty="0">
                <a:solidFill>
                  <a:schemeClr val="bg2"/>
                </a:solidFill>
              </a:rPr>
              <a:t>2</a:t>
            </a:r>
            <a:r>
              <a:rPr lang="en-US" altLang="zh-CN" sz="2800" dirty="0" smtClean="0">
                <a:solidFill>
                  <a:schemeClr val="bg2"/>
                </a:solidFill>
              </a:rPr>
              <a:t>]</a:t>
            </a:r>
            <a:r>
              <a:rPr lang="zh-CN" altLang="en-US" sz="2800" baseline="-25000" dirty="0" smtClean="0">
                <a:solidFill>
                  <a:schemeClr val="bg2"/>
                </a:solidFill>
              </a:rPr>
              <a:t>补</a:t>
            </a:r>
            <a:r>
              <a:rPr lang="en-US" altLang="zh-CN" sz="2800" dirty="0" smtClean="0">
                <a:solidFill>
                  <a:schemeClr val="bg2"/>
                </a:solidFill>
              </a:rPr>
              <a:t>=  1011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3140968"/>
            <a:ext cx="1116011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chemeClr val="bg1"/>
                </a:solidFill>
                <a:ea typeface="宋体" charset="-122"/>
              </a:rPr>
              <a:t>特点</a:t>
            </a:r>
            <a:r>
              <a:rPr lang="en-US" altLang="zh-CN" sz="2800" b="1" dirty="0">
                <a:solidFill>
                  <a:schemeClr val="bg1"/>
                </a:solidFill>
                <a:ea typeface="宋体" charset="-122"/>
              </a:rPr>
              <a:t>: </a:t>
            </a: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82993" y="3645024"/>
            <a:ext cx="518457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18097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2000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21907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381250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8384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95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752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2100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 smtClean="0">
                <a:solidFill>
                  <a:schemeClr val="bg2"/>
                </a:solidFill>
              </a:rPr>
              <a:t>真值</a:t>
            </a:r>
            <a:r>
              <a:rPr lang="en-US" altLang="zh-CN" dirty="0" smtClean="0">
                <a:solidFill>
                  <a:schemeClr val="bg2"/>
                </a:solidFill>
              </a:rPr>
              <a:t>0</a:t>
            </a:r>
            <a:r>
              <a:rPr lang="zh-CN" altLang="en-US" dirty="0" smtClean="0">
                <a:solidFill>
                  <a:schemeClr val="bg2"/>
                </a:solidFill>
              </a:rPr>
              <a:t>只有一种补码</a:t>
            </a:r>
            <a:r>
              <a:rPr lang="zh-CN" altLang="en-US" dirty="0">
                <a:solidFill>
                  <a:schemeClr val="bg2"/>
                </a:solidFill>
              </a:rPr>
              <a:t>表示形式</a:t>
            </a:r>
            <a:r>
              <a:rPr lang="en-US" altLang="zh-CN" dirty="0" smtClean="0">
                <a:solidFill>
                  <a:schemeClr val="bg2"/>
                </a:solidFill>
              </a:rPr>
              <a:t>, </a:t>
            </a:r>
            <a:r>
              <a:rPr lang="zh-CN" altLang="en-US" dirty="0" smtClean="0">
                <a:solidFill>
                  <a:schemeClr val="bg2"/>
                </a:solidFill>
              </a:rPr>
              <a:t>即   </a:t>
            </a:r>
            <a:r>
              <a:rPr lang="en-US" altLang="zh-CN" dirty="0" smtClean="0">
                <a:solidFill>
                  <a:schemeClr val="bg2"/>
                </a:solidFill>
              </a:rPr>
              <a:t>[ +0]</a:t>
            </a:r>
            <a:r>
              <a:rPr lang="zh-CN" altLang="en-US" baseline="-25000" dirty="0" smtClean="0">
                <a:solidFill>
                  <a:schemeClr val="bg2"/>
                </a:solidFill>
              </a:rPr>
              <a:t>补</a:t>
            </a:r>
            <a:r>
              <a:rPr lang="en-US" altLang="zh-CN" dirty="0" smtClean="0">
                <a:solidFill>
                  <a:schemeClr val="bg2"/>
                </a:solidFill>
              </a:rPr>
              <a:t>=[– 0]</a:t>
            </a:r>
            <a:r>
              <a:rPr lang="zh-CN" altLang="en-US" baseline="-25000" dirty="0">
                <a:solidFill>
                  <a:schemeClr val="bg2"/>
                </a:solidFill>
              </a:rPr>
              <a:t>补</a:t>
            </a:r>
            <a:r>
              <a:rPr lang="en-US" altLang="zh-CN" dirty="0" smtClean="0">
                <a:solidFill>
                  <a:schemeClr val="bg2"/>
                </a:solidFill>
              </a:rPr>
              <a:t>= 1111 + 1 =</a:t>
            </a:r>
            <a:r>
              <a:rPr lang="en-US" altLang="zh-CN" dirty="0" smtClean="0">
                <a:solidFill>
                  <a:srgbClr val="CC00FF"/>
                </a:solidFill>
              </a:rPr>
              <a:t>1</a:t>
            </a:r>
            <a:r>
              <a:rPr lang="en-US" altLang="zh-CN" dirty="0" smtClean="0">
                <a:solidFill>
                  <a:schemeClr val="bg2"/>
                </a:solidFill>
              </a:rPr>
              <a:t>0000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 smtClean="0">
                <a:solidFill>
                  <a:schemeClr val="bg2"/>
                </a:solidFill>
              </a:rPr>
              <a:t>表示</a:t>
            </a:r>
            <a:r>
              <a:rPr lang="zh-CN" altLang="en-US" dirty="0">
                <a:solidFill>
                  <a:schemeClr val="bg2"/>
                </a:solidFill>
              </a:rPr>
              <a:t>范围：</a:t>
            </a:r>
            <a:r>
              <a:rPr lang="en-US" altLang="zh-CN" dirty="0" smtClean="0">
                <a:solidFill>
                  <a:schemeClr val="bg2"/>
                </a:solidFill>
              </a:rPr>
              <a:t>-8—+7</a:t>
            </a:r>
            <a:r>
              <a:rPr lang="zh-CN" altLang="en-US" dirty="0" smtClean="0">
                <a:solidFill>
                  <a:schemeClr val="bg2"/>
                </a:solidFill>
              </a:rPr>
              <a:t>（</a:t>
            </a:r>
            <a:r>
              <a:rPr lang="en-US" altLang="zh-CN" dirty="0" smtClean="0">
                <a:solidFill>
                  <a:schemeClr val="bg2"/>
                </a:solidFill>
              </a:rPr>
              <a:t>4</a:t>
            </a:r>
            <a:r>
              <a:rPr lang="zh-CN" altLang="en-US" dirty="0" smtClean="0">
                <a:solidFill>
                  <a:schemeClr val="bg2"/>
                </a:solidFill>
              </a:rPr>
              <a:t>位</a:t>
            </a:r>
            <a:r>
              <a:rPr lang="zh-CN" altLang="en-US" dirty="0">
                <a:solidFill>
                  <a:schemeClr val="bg2"/>
                </a:solidFill>
              </a:rPr>
              <a:t>整数</a:t>
            </a:r>
            <a:r>
              <a:rPr lang="zh-CN" altLang="en-US" dirty="0" smtClean="0">
                <a:solidFill>
                  <a:schemeClr val="bg2"/>
                </a:solidFill>
              </a:rPr>
              <a:t>）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 smtClean="0">
                <a:solidFill>
                  <a:schemeClr val="bg2"/>
                </a:solidFill>
              </a:rPr>
              <a:t>加减运算时，符号可参加运算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716016" y="4613066"/>
            <a:ext cx="7008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kumimoji="1" lang="zh-CN" altLang="en-US" sz="2000" b="1" dirty="0">
                <a:solidFill>
                  <a:schemeClr val="bg1"/>
                </a:solidFill>
              </a:rPr>
              <a:t>丢弃</a:t>
            </a:r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 rot="12607615" flipH="1">
            <a:off x="4449698" y="4742076"/>
            <a:ext cx="413119" cy="45719"/>
          </a:xfrm>
          <a:custGeom>
            <a:avLst/>
            <a:gdLst>
              <a:gd name="T0" fmla="*/ 0 w 600"/>
              <a:gd name="T1" fmla="*/ 96 h 160"/>
              <a:gd name="T2" fmla="*/ 456 w 600"/>
              <a:gd name="T3" fmla="*/ 144 h 160"/>
              <a:gd name="T4" fmla="*/ 600 w 600"/>
              <a:gd name="T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0" h="160">
                <a:moveTo>
                  <a:pt x="0" y="96"/>
                </a:moveTo>
                <a:cubicBezTo>
                  <a:pt x="72" y="104"/>
                  <a:pt x="356" y="160"/>
                  <a:pt x="456" y="144"/>
                </a:cubicBezTo>
                <a:cubicBezTo>
                  <a:pt x="556" y="128"/>
                  <a:pt x="576" y="26"/>
                  <a:pt x="600" y="0"/>
                </a:cubicBezTo>
              </a:path>
            </a:pathLst>
          </a:custGeom>
          <a:noFill/>
          <a:ln w="19050" cmpd="sng">
            <a:solidFill>
              <a:schemeClr val="bg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228184" y="2096864"/>
          <a:ext cx="2520280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原码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补码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580112" y="2467704"/>
          <a:ext cx="648072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-0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-1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-2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-3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-4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-5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-6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-7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2"/>
                          </a:solidFill>
                        </a:rPr>
                        <a:t>-8</a:t>
                      </a:r>
                      <a:endParaRPr lang="zh-CN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985383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 autoUpdateAnimBg="0"/>
      <p:bldP spid="23" grpId="0" build="p" autoUpdateAnimBg="0"/>
      <p:bldP spid="3" grpId="0"/>
      <p:bldP spid="9" grpId="0" uiExpand="1" build="p" autoUpdateAnimBg="0"/>
      <p:bldP spid="11" grpId="0" uiExpand="1"/>
      <p:bldP spid="12" grpId="0" uiExpan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64898" y="1311275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zh-CN" altLang="zh-CN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620" y="851768"/>
            <a:ext cx="8240851" cy="2769989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bg2"/>
                </a:solidFill>
              </a:rPr>
              <a:t>负数的补码与其真值的绝对值构成</a:t>
            </a:r>
            <a:r>
              <a:rPr lang="zh-CN" altLang="en-US" dirty="0">
                <a:solidFill>
                  <a:schemeClr val="bg2"/>
                </a:solidFill>
              </a:rPr>
              <a:t>了</a:t>
            </a:r>
            <a:r>
              <a:rPr lang="zh-CN" altLang="en-US" dirty="0" smtClean="0">
                <a:solidFill>
                  <a:schemeClr val="bg2"/>
                </a:solidFill>
              </a:rPr>
              <a:t>以 </a:t>
            </a:r>
            <a:r>
              <a:rPr lang="en-US" altLang="zh-CN" dirty="0">
                <a:solidFill>
                  <a:schemeClr val="bg2"/>
                </a:solidFill>
              </a:rPr>
              <a:t>2</a:t>
            </a:r>
            <a:r>
              <a:rPr lang="en-US" altLang="zh-CN" baseline="30000" dirty="0">
                <a:solidFill>
                  <a:schemeClr val="bg2"/>
                </a:solidFill>
              </a:rPr>
              <a:t>L </a:t>
            </a:r>
            <a:r>
              <a:rPr lang="zh-CN" altLang="en-US" dirty="0" smtClean="0">
                <a:solidFill>
                  <a:schemeClr val="bg2"/>
                </a:solidFill>
              </a:rPr>
              <a:t>（</a:t>
            </a:r>
            <a:r>
              <a:rPr lang="en-US" altLang="zh-CN" dirty="0" smtClean="0">
                <a:solidFill>
                  <a:schemeClr val="bg2"/>
                </a:solidFill>
              </a:rPr>
              <a:t>L</a:t>
            </a:r>
            <a:r>
              <a:rPr lang="zh-CN" altLang="en-US" dirty="0" smtClean="0">
                <a:solidFill>
                  <a:schemeClr val="bg2"/>
                </a:solidFill>
              </a:rPr>
              <a:t>为计算机</a:t>
            </a:r>
            <a:r>
              <a:rPr lang="zh-CN" altLang="en-US" dirty="0">
                <a:solidFill>
                  <a:schemeClr val="bg2"/>
                </a:solidFill>
              </a:rPr>
              <a:t>的字长）为模的“模数系统”或“同余”结构的</a:t>
            </a:r>
            <a:r>
              <a:rPr lang="zh-CN" altLang="en-US" dirty="0" smtClean="0">
                <a:solidFill>
                  <a:schemeClr val="bg2"/>
                </a:solidFill>
              </a:rPr>
              <a:t>代数系统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marL="723900" lvl="1" indent="-266700">
              <a:spcBef>
                <a:spcPts val="1800"/>
              </a:spcBef>
              <a:buClr>
                <a:schemeClr val="bg1"/>
              </a:buCl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同余</a:t>
            </a:r>
            <a:r>
              <a:rPr lang="zh-CN" altLang="en-US" dirty="0">
                <a:solidFill>
                  <a:schemeClr val="bg2"/>
                </a:solidFill>
              </a:rPr>
              <a:t>：在某一模数系统中，模数</a:t>
            </a:r>
            <a:r>
              <a:rPr lang="zh-CN" altLang="en-US" dirty="0" smtClean="0">
                <a:solidFill>
                  <a:schemeClr val="bg2"/>
                </a:solidFill>
              </a:rPr>
              <a:t>为 </a:t>
            </a:r>
            <a:r>
              <a:rPr lang="en-US" altLang="zh-CN" i="1" dirty="0" smtClean="0">
                <a:solidFill>
                  <a:schemeClr val="bg2"/>
                </a:solidFill>
              </a:rPr>
              <a:t>n</a:t>
            </a:r>
            <a:r>
              <a:rPr lang="zh-CN" altLang="en-US" dirty="0">
                <a:solidFill>
                  <a:schemeClr val="bg2"/>
                </a:solidFill>
              </a:rPr>
              <a:t>，</a:t>
            </a:r>
            <a:r>
              <a:rPr lang="zh-CN" altLang="en-US" dirty="0" smtClean="0">
                <a:solidFill>
                  <a:schemeClr val="bg2"/>
                </a:solidFill>
              </a:rPr>
              <a:t>如果 </a:t>
            </a:r>
            <a:r>
              <a:rPr lang="en-US" altLang="zh-CN" i="1" dirty="0" smtClean="0">
                <a:solidFill>
                  <a:schemeClr val="bg2"/>
                </a:solidFill>
              </a:rPr>
              <a:t>a</a:t>
            </a:r>
            <a:r>
              <a:rPr lang="zh-CN" altLang="en-US" dirty="0">
                <a:solidFill>
                  <a:schemeClr val="bg2"/>
                </a:solidFill>
              </a:rPr>
              <a:t>、</a:t>
            </a:r>
            <a:r>
              <a:rPr lang="en-US" altLang="zh-CN" i="1" dirty="0">
                <a:solidFill>
                  <a:schemeClr val="bg2"/>
                </a:solidFill>
              </a:rPr>
              <a:t>b</a:t>
            </a:r>
            <a:r>
              <a:rPr lang="zh-CN" altLang="en-US" dirty="0">
                <a:solidFill>
                  <a:schemeClr val="bg2"/>
                </a:solidFill>
              </a:rPr>
              <a:t>的余数相同，则称</a:t>
            </a:r>
            <a:r>
              <a:rPr lang="en-US" altLang="zh-CN" i="1" dirty="0">
                <a:solidFill>
                  <a:schemeClr val="bg2"/>
                </a:solidFill>
              </a:rPr>
              <a:t>a</a:t>
            </a:r>
            <a:r>
              <a:rPr lang="zh-CN" altLang="en-US" dirty="0">
                <a:solidFill>
                  <a:schemeClr val="bg2"/>
                </a:solidFill>
              </a:rPr>
              <a:t>、</a:t>
            </a:r>
            <a:r>
              <a:rPr lang="en-US" altLang="zh-CN" i="1" dirty="0">
                <a:solidFill>
                  <a:schemeClr val="bg2"/>
                </a:solidFill>
              </a:rPr>
              <a:t>b</a:t>
            </a:r>
            <a:r>
              <a:rPr lang="zh-CN" altLang="en-US" dirty="0">
                <a:solidFill>
                  <a:schemeClr val="bg2"/>
                </a:solidFill>
              </a:rPr>
              <a:t>模</a:t>
            </a:r>
            <a:r>
              <a:rPr lang="en-US" altLang="zh-CN" i="1" dirty="0">
                <a:solidFill>
                  <a:schemeClr val="bg2"/>
                </a:solidFill>
              </a:rPr>
              <a:t>n</a:t>
            </a:r>
            <a:r>
              <a:rPr lang="zh-CN" altLang="en-US" dirty="0">
                <a:solidFill>
                  <a:schemeClr val="bg2"/>
                </a:solidFill>
              </a:rPr>
              <a:t>同余。</a:t>
            </a:r>
            <a:endParaRPr lang="en-US" altLang="zh-CN" dirty="0">
              <a:solidFill>
                <a:schemeClr val="bg2"/>
              </a:solidFill>
            </a:endParaRPr>
          </a:p>
          <a:p>
            <a:pPr marL="723900" lvl="1" indent="-26670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在模 </a:t>
            </a:r>
            <a:r>
              <a:rPr lang="en-US" altLang="zh-CN" i="1" dirty="0">
                <a:solidFill>
                  <a:schemeClr val="bg2"/>
                </a:solidFill>
              </a:rPr>
              <a:t>n </a:t>
            </a:r>
            <a:r>
              <a:rPr lang="zh-CN" altLang="en-US" dirty="0">
                <a:solidFill>
                  <a:schemeClr val="bg2"/>
                </a:solidFill>
              </a:rPr>
              <a:t>的系统中，</a:t>
            </a:r>
            <a:r>
              <a:rPr lang="en-US" altLang="zh-CN" i="1" dirty="0">
                <a:solidFill>
                  <a:schemeClr val="bg2"/>
                </a:solidFill>
              </a:rPr>
              <a:t>N </a:t>
            </a:r>
            <a:r>
              <a:rPr lang="zh-CN" altLang="en-US" dirty="0">
                <a:solidFill>
                  <a:schemeClr val="bg2"/>
                </a:solidFill>
              </a:rPr>
              <a:t>与 </a:t>
            </a:r>
            <a:r>
              <a:rPr lang="en-US" altLang="zh-CN" i="1" dirty="0">
                <a:solidFill>
                  <a:schemeClr val="bg2"/>
                </a:solidFill>
              </a:rPr>
              <a:t>n </a:t>
            </a:r>
            <a:r>
              <a:rPr lang="en-US" altLang="zh-CN" dirty="0">
                <a:solidFill>
                  <a:schemeClr val="bg2"/>
                </a:solidFill>
              </a:rPr>
              <a:t>– </a:t>
            </a:r>
            <a:r>
              <a:rPr lang="en-US" altLang="zh-CN" i="1" dirty="0">
                <a:solidFill>
                  <a:schemeClr val="bg2"/>
                </a:solidFill>
              </a:rPr>
              <a:t>N </a:t>
            </a:r>
            <a:r>
              <a:rPr lang="zh-CN" altLang="en-US" dirty="0">
                <a:solidFill>
                  <a:schemeClr val="bg2"/>
                </a:solidFill>
              </a:rPr>
              <a:t>是一对互补的数，利用其特点可把减法变成加法</a:t>
            </a:r>
            <a:r>
              <a:rPr lang="zh-CN" altLang="en-US" dirty="0" smtClean="0">
                <a:solidFill>
                  <a:schemeClr val="bg2"/>
                </a:solidFill>
              </a:rPr>
              <a:t>运算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2610955" y="3539480"/>
            <a:ext cx="914400" cy="6096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52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971550" y="241484"/>
            <a:ext cx="74167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补码的补充说明</a:t>
            </a:r>
            <a:endParaRPr lang="zh-CN" altLang="en-US" sz="28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467544" y="3865974"/>
            <a:ext cx="5695790" cy="253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例：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</a:rPr>
              <a:t>在模</a:t>
            </a:r>
            <a:r>
              <a:rPr lang="en-US" altLang="zh-CN" dirty="0" smtClean="0">
                <a:solidFill>
                  <a:schemeClr val="bg2"/>
                </a:solidFill>
              </a:rPr>
              <a:t>12</a:t>
            </a:r>
            <a:r>
              <a:rPr lang="zh-CN" altLang="en-US" dirty="0" smtClean="0">
                <a:solidFill>
                  <a:schemeClr val="bg2"/>
                </a:solidFill>
              </a:rPr>
              <a:t>的系统中，</a:t>
            </a:r>
            <a:r>
              <a:rPr lang="en-US" altLang="zh-CN" dirty="0" smtClean="0">
                <a:solidFill>
                  <a:schemeClr val="bg2"/>
                </a:solidFill>
              </a:rPr>
              <a:t>3</a:t>
            </a:r>
            <a:r>
              <a:rPr lang="zh-CN" altLang="en-US" dirty="0" smtClean="0">
                <a:solidFill>
                  <a:schemeClr val="bg2"/>
                </a:solidFill>
              </a:rPr>
              <a:t>与 </a:t>
            </a:r>
            <a:r>
              <a:rPr lang="en-US" altLang="zh-CN" dirty="0" smtClean="0">
                <a:solidFill>
                  <a:schemeClr val="bg2"/>
                </a:solidFill>
              </a:rPr>
              <a:t>12-3=9</a:t>
            </a:r>
            <a:r>
              <a:rPr lang="zh-CN" altLang="en-US" dirty="0" smtClean="0">
                <a:solidFill>
                  <a:schemeClr val="bg2"/>
                </a:solidFill>
              </a:rPr>
              <a:t>互补，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en-US" altLang="zh-CN" dirty="0" smtClean="0">
                <a:solidFill>
                  <a:schemeClr val="bg2"/>
                </a:solidFill>
              </a:rPr>
              <a:t>              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         11 - 3 = 11 + 9,    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         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         11- 9 = 11 + 3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      </a:t>
            </a:r>
            <a:endParaRPr lang="en-US" altLang="zh-CN" dirty="0">
              <a:solidFill>
                <a:schemeClr val="bg2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99434" y="3762597"/>
            <a:ext cx="1811338" cy="1898651"/>
            <a:chOff x="6799434" y="4981807"/>
            <a:chExt cx="1811338" cy="1898651"/>
          </a:xfrm>
        </p:grpSpPr>
        <p:sp>
          <p:nvSpPr>
            <p:cNvPr id="50" name="Text Box 23"/>
            <p:cNvSpPr txBox="1">
              <a:spLocks noChangeArrowheads="1"/>
            </p:cNvSpPr>
            <p:nvPr/>
          </p:nvSpPr>
          <p:spPr bwMode="auto">
            <a:xfrm>
              <a:off x="6978822" y="5213582"/>
              <a:ext cx="336550" cy="8239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CC6600"/>
                  </a:solidFill>
                  <a:cs typeface="Times New Roman" pitchFamily="18" charset="0"/>
                </a:rPr>
                <a:t>∙</a:t>
              </a:r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6799434" y="5097695"/>
              <a:ext cx="1811338" cy="1708150"/>
            </a:xfrm>
            <a:prstGeom prst="ellipse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zh-CN"/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7496347" y="5083407"/>
              <a:ext cx="4381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C6600"/>
                  </a:solidFill>
                </a:rPr>
                <a:t>12</a:t>
              </a: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8158334" y="5675545"/>
              <a:ext cx="184150" cy="5191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zh-CN" altLang="zh-CN"/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7596336" y="6381328"/>
              <a:ext cx="3111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C6600"/>
                  </a:solidFill>
                </a:rPr>
                <a:t>6</a:t>
              </a: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H="1">
              <a:off x="7024859" y="6254982"/>
              <a:ext cx="120650" cy="85725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Text Box 14"/>
            <p:cNvSpPr txBox="1">
              <a:spLocks noChangeArrowheads="1"/>
            </p:cNvSpPr>
            <p:nvPr/>
          </p:nvSpPr>
          <p:spPr bwMode="auto">
            <a:xfrm>
              <a:off x="7472534" y="5743807"/>
              <a:ext cx="48895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FF3300"/>
                  </a:solidFill>
                  <a:cs typeface="Times New Roman" pitchFamily="18" charset="0"/>
                </a:rPr>
                <a:t>●</a:t>
              </a:r>
            </a:p>
          </p:txBody>
        </p:sp>
        <p:sp>
          <p:nvSpPr>
            <p:cNvPr id="42" name="AutoShape 15"/>
            <p:cNvSpPr>
              <a:spLocks noChangeArrowheads="1"/>
            </p:cNvSpPr>
            <p:nvPr/>
          </p:nvSpPr>
          <p:spPr bwMode="auto">
            <a:xfrm>
              <a:off x="7715422" y="5408845"/>
              <a:ext cx="42863" cy="577850"/>
            </a:xfrm>
            <a:prstGeom prst="upArrow">
              <a:avLst>
                <a:gd name="adj1" fmla="val 50000"/>
                <a:gd name="adj2" fmla="val 337037"/>
              </a:avLst>
            </a:prstGeom>
            <a:noFill/>
            <a:ln w="38100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AutoShape 16"/>
            <p:cNvSpPr>
              <a:spLocks noChangeArrowheads="1"/>
            </p:cNvSpPr>
            <p:nvPr/>
          </p:nvSpPr>
          <p:spPr bwMode="auto">
            <a:xfrm rot="5400000">
              <a:off x="7966247" y="5693007"/>
              <a:ext cx="42863" cy="542925"/>
            </a:xfrm>
            <a:prstGeom prst="upArrow">
              <a:avLst>
                <a:gd name="adj1" fmla="val 50000"/>
                <a:gd name="adj2" fmla="val 316667"/>
              </a:avLst>
            </a:prstGeom>
            <a:noFill/>
            <a:ln w="38100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Text Box 17"/>
            <p:cNvSpPr txBox="1">
              <a:spLocks noChangeArrowheads="1"/>
            </p:cNvSpPr>
            <p:nvPr/>
          </p:nvSpPr>
          <p:spPr bwMode="auto">
            <a:xfrm>
              <a:off x="6977234" y="5815245"/>
              <a:ext cx="336550" cy="8239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>
                  <a:solidFill>
                    <a:srgbClr val="CC6600"/>
                  </a:solidFill>
                  <a:cs typeface="Times New Roman" pitchFamily="18" charset="0"/>
                </a:rPr>
                <a:t>∙</a:t>
              </a:r>
            </a:p>
          </p:txBody>
        </p:sp>
        <p:sp>
          <p:nvSpPr>
            <p:cNvPr id="45" name="Text Box 18"/>
            <p:cNvSpPr txBox="1">
              <a:spLocks noChangeArrowheads="1"/>
            </p:cNvSpPr>
            <p:nvPr/>
          </p:nvSpPr>
          <p:spPr bwMode="auto">
            <a:xfrm>
              <a:off x="7210597" y="6048607"/>
              <a:ext cx="336550" cy="8239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CC6600"/>
                  </a:solidFill>
                  <a:cs typeface="Times New Roman" pitchFamily="18" charset="0"/>
                </a:rPr>
                <a:t>∙</a:t>
              </a:r>
            </a:p>
          </p:txBody>
        </p:sp>
        <p:sp>
          <p:nvSpPr>
            <p:cNvPr id="46" name="Text Box 19"/>
            <p:cNvSpPr txBox="1">
              <a:spLocks noChangeArrowheads="1"/>
            </p:cNvSpPr>
            <p:nvPr/>
          </p:nvSpPr>
          <p:spPr bwMode="auto">
            <a:xfrm>
              <a:off x="7875759" y="6056545"/>
              <a:ext cx="336550" cy="8239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>
                  <a:solidFill>
                    <a:srgbClr val="CC6600"/>
                  </a:solidFill>
                  <a:cs typeface="Times New Roman" pitchFamily="18" charset="0"/>
                </a:rPr>
                <a:t>∙</a:t>
              </a:r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8128172" y="5824770"/>
              <a:ext cx="336550" cy="8239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>
                  <a:solidFill>
                    <a:srgbClr val="CC6600"/>
                  </a:solidFill>
                  <a:cs typeface="Times New Roman" pitchFamily="18" charset="0"/>
                </a:rPr>
                <a:t>∙</a:t>
              </a:r>
            </a:p>
          </p:txBody>
        </p:sp>
        <p:sp>
          <p:nvSpPr>
            <p:cNvPr id="48" name="Text Box 21"/>
            <p:cNvSpPr txBox="1">
              <a:spLocks noChangeArrowheads="1"/>
            </p:cNvSpPr>
            <p:nvPr/>
          </p:nvSpPr>
          <p:spPr bwMode="auto">
            <a:xfrm>
              <a:off x="8118647" y="5177070"/>
              <a:ext cx="336550" cy="8239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CC6600"/>
                  </a:solidFill>
                  <a:cs typeface="Times New Roman" pitchFamily="18" charset="0"/>
                </a:rPr>
                <a:t>∙</a:t>
              </a:r>
            </a:p>
          </p:txBody>
        </p:sp>
        <p:sp>
          <p:nvSpPr>
            <p:cNvPr id="49" name="Text Box 22"/>
            <p:cNvSpPr txBox="1">
              <a:spLocks noChangeArrowheads="1"/>
            </p:cNvSpPr>
            <p:nvPr/>
          </p:nvSpPr>
          <p:spPr bwMode="auto">
            <a:xfrm>
              <a:off x="7904334" y="4981807"/>
              <a:ext cx="336550" cy="8239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CC6600"/>
                  </a:solidFill>
                  <a:cs typeface="Times New Roman" pitchFamily="18" charset="0"/>
                </a:rPr>
                <a:t>∙</a:t>
              </a:r>
            </a:p>
          </p:txBody>
        </p:sp>
        <p:sp>
          <p:nvSpPr>
            <p:cNvPr id="51" name="Text Box 24"/>
            <p:cNvSpPr txBox="1">
              <a:spLocks noChangeArrowheads="1"/>
            </p:cNvSpPr>
            <p:nvPr/>
          </p:nvSpPr>
          <p:spPr bwMode="auto">
            <a:xfrm>
              <a:off x="7259809" y="4981807"/>
              <a:ext cx="336550" cy="8239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CC6600"/>
                  </a:solidFill>
                  <a:cs typeface="Times New Roman" pitchFamily="18" charset="0"/>
                </a:rPr>
                <a:t>∙</a:t>
              </a: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8266284" y="5739045"/>
              <a:ext cx="3111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C6600"/>
                  </a:solidFill>
                </a:rPr>
                <a:t>3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6832772" y="5772382"/>
              <a:ext cx="3111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C6600"/>
                  </a:solidFill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98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83768" y="476672"/>
            <a:ext cx="4464496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2"/>
                </a:solidFill>
              </a:rPr>
              <a:t>SPOC</a:t>
            </a:r>
            <a:r>
              <a:rPr lang="zh-CN" altLang="en-US" sz="3200" dirty="0">
                <a:solidFill>
                  <a:schemeClr val="bg2"/>
                </a:solidFill>
              </a:rPr>
              <a:t>密码</a:t>
            </a:r>
            <a:r>
              <a:rPr lang="zh-CN" altLang="en-US" sz="3200" dirty="0" smtClean="0">
                <a:solidFill>
                  <a:schemeClr val="bg2"/>
                </a:solidFill>
              </a:rPr>
              <a:t>：</a:t>
            </a:r>
            <a:r>
              <a:rPr lang="en-US" altLang="zh-CN" sz="3200" dirty="0" smtClean="0">
                <a:solidFill>
                  <a:schemeClr val="bg2"/>
                </a:solidFill>
              </a:rPr>
              <a:t>HIT2020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1AB0A-F45F-40F1-A0DB-B55A8B7BC98D}" type="slidenum">
              <a:rPr lang="en-US" altLang="zh-CN" smtClean="0"/>
              <a:t>4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73" y="1196752"/>
            <a:ext cx="7825419" cy="37811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64898" y="1311275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zh-CN" altLang="zh-CN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621" y="851768"/>
            <a:ext cx="8051938" cy="1200329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</a:rPr>
              <a:t>负数的补码与其真值的绝对值构成了</a:t>
            </a:r>
            <a:r>
              <a:rPr lang="zh-CN" altLang="en-US" dirty="0" smtClean="0">
                <a:solidFill>
                  <a:schemeClr val="bg2"/>
                </a:solidFill>
              </a:rPr>
              <a:t>以 </a:t>
            </a:r>
            <a:r>
              <a:rPr lang="en-US" altLang="zh-CN" dirty="0">
                <a:solidFill>
                  <a:schemeClr val="bg2"/>
                </a:solidFill>
              </a:rPr>
              <a:t>2</a:t>
            </a:r>
            <a:r>
              <a:rPr lang="en-US" altLang="zh-CN" baseline="30000" dirty="0">
                <a:solidFill>
                  <a:schemeClr val="bg2"/>
                </a:solidFill>
              </a:rPr>
              <a:t>L </a:t>
            </a:r>
            <a:r>
              <a:rPr lang="zh-CN" altLang="en-US" dirty="0" smtClean="0">
                <a:solidFill>
                  <a:schemeClr val="bg2"/>
                </a:solidFill>
              </a:rPr>
              <a:t>（</a:t>
            </a:r>
            <a:r>
              <a:rPr lang="en-US" altLang="zh-CN" dirty="0" smtClean="0">
                <a:solidFill>
                  <a:schemeClr val="bg2"/>
                </a:solidFill>
              </a:rPr>
              <a:t>L</a:t>
            </a:r>
            <a:r>
              <a:rPr lang="zh-CN" altLang="en-US" dirty="0" smtClean="0">
                <a:solidFill>
                  <a:schemeClr val="bg2"/>
                </a:solidFill>
              </a:rPr>
              <a:t>为计算机</a:t>
            </a:r>
            <a:r>
              <a:rPr lang="zh-CN" altLang="en-US" dirty="0">
                <a:solidFill>
                  <a:schemeClr val="bg2"/>
                </a:solidFill>
              </a:rPr>
              <a:t>的字长）为模的“模数系统”或“同余”结构的代数系统。</a:t>
            </a:r>
          </a:p>
        </p:txBody>
      </p:sp>
      <p:pic>
        <p:nvPicPr>
          <p:cNvPr id="52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971550" y="241484"/>
            <a:ext cx="74167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补码的补充说明</a:t>
            </a:r>
            <a:endParaRPr lang="zh-CN" altLang="en-US" sz="28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Text Box 30"/>
          <p:cNvSpPr txBox="1">
            <a:spLocks noChangeArrowheads="1"/>
          </p:cNvSpPr>
          <p:nvPr/>
        </p:nvSpPr>
        <p:spPr bwMode="auto">
          <a:xfrm>
            <a:off x="3052706" y="275116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chemeClr val="bg2"/>
              </a:solidFill>
            </a:endParaRPr>
          </a:p>
        </p:txBody>
      </p:sp>
      <p:sp>
        <p:nvSpPr>
          <p:cNvPr id="56" name="Text Box 32"/>
          <p:cNvSpPr txBox="1">
            <a:spLocks noChangeArrowheads="1"/>
          </p:cNvSpPr>
          <p:nvPr/>
        </p:nvSpPr>
        <p:spPr bwMode="auto">
          <a:xfrm>
            <a:off x="3207281" y="2751013"/>
            <a:ext cx="1652751" cy="461665"/>
          </a:xfrm>
          <a:prstGeom prst="rect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[</a:t>
            </a:r>
            <a:r>
              <a:rPr lang="en-US" altLang="zh-CN" i="1" dirty="0">
                <a:solidFill>
                  <a:schemeClr val="bg2"/>
                </a:solidFill>
              </a:rPr>
              <a:t>N</a:t>
            </a:r>
            <a:r>
              <a:rPr lang="en-US" altLang="zh-CN" dirty="0">
                <a:solidFill>
                  <a:schemeClr val="bg2"/>
                </a:solidFill>
              </a:rPr>
              <a:t>]</a:t>
            </a:r>
            <a:r>
              <a:rPr lang="zh-CN" altLang="en-US" baseline="-25000" dirty="0">
                <a:solidFill>
                  <a:schemeClr val="bg2"/>
                </a:solidFill>
              </a:rPr>
              <a:t>补</a:t>
            </a:r>
            <a:r>
              <a:rPr lang="en-US" altLang="zh-CN" dirty="0">
                <a:solidFill>
                  <a:schemeClr val="bg2"/>
                </a:solidFill>
              </a:rPr>
              <a:t>=</a:t>
            </a:r>
            <a:r>
              <a:rPr lang="en-US" altLang="zh-CN" dirty="0" smtClean="0">
                <a:solidFill>
                  <a:schemeClr val="bg2"/>
                </a:solidFill>
              </a:rPr>
              <a:t>2</a:t>
            </a:r>
            <a:r>
              <a:rPr lang="en-US" altLang="zh-CN" i="1" baseline="30000" dirty="0" smtClean="0">
                <a:solidFill>
                  <a:schemeClr val="bg2"/>
                </a:solidFill>
              </a:rPr>
              <a:t>n</a:t>
            </a:r>
            <a:r>
              <a:rPr lang="en-US" altLang="zh-CN" dirty="0" smtClean="0">
                <a:solidFill>
                  <a:schemeClr val="bg2"/>
                </a:solidFill>
              </a:rPr>
              <a:t>-|</a:t>
            </a:r>
            <a:r>
              <a:rPr lang="en-US" altLang="zh-CN" i="1" dirty="0" smtClean="0">
                <a:solidFill>
                  <a:schemeClr val="bg2"/>
                </a:solidFill>
              </a:rPr>
              <a:t>N</a:t>
            </a:r>
            <a:r>
              <a:rPr lang="en-US" altLang="zh-CN" dirty="0">
                <a:solidFill>
                  <a:schemeClr val="bg2"/>
                </a:solidFill>
              </a:rPr>
              <a:t>|        </a:t>
            </a:r>
          </a:p>
        </p:txBody>
      </p:sp>
      <p:sp>
        <p:nvSpPr>
          <p:cNvPr id="57" name="Text Box 35"/>
          <p:cNvSpPr txBox="1">
            <a:spLocks noChangeArrowheads="1"/>
          </p:cNvSpPr>
          <p:nvPr/>
        </p:nvSpPr>
        <p:spPr bwMode="auto">
          <a:xfrm>
            <a:off x="1623105" y="2768218"/>
            <a:ext cx="1080120" cy="400110"/>
          </a:xfrm>
          <a:prstGeom prst="rect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</a:rPr>
              <a:t>取反加</a:t>
            </a:r>
            <a:r>
              <a:rPr lang="en-US" altLang="zh-CN" sz="2000" dirty="0" smtClean="0">
                <a:solidFill>
                  <a:schemeClr val="bg2"/>
                </a:solidFill>
              </a:rPr>
              <a:t>1</a:t>
            </a:r>
            <a:endParaRPr lang="en-US" altLang="zh-CN" sz="2000" dirty="0">
              <a:solidFill>
                <a:schemeClr val="bg2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9904" y="2261841"/>
            <a:ext cx="2005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</a:rPr>
              <a:t>当 </a:t>
            </a:r>
            <a:r>
              <a:rPr lang="en-US" altLang="zh-CN" i="1" dirty="0" smtClean="0">
                <a:solidFill>
                  <a:schemeClr val="bg2"/>
                </a:solidFill>
              </a:rPr>
              <a:t>N</a:t>
            </a:r>
            <a:r>
              <a:rPr lang="zh-CN" altLang="en-US" dirty="0" smtClean="0">
                <a:solidFill>
                  <a:schemeClr val="bg2"/>
                </a:solidFill>
              </a:rPr>
              <a:t>为负数：</a:t>
            </a:r>
            <a:endParaRPr lang="zh-CN" altLang="en-US" dirty="0"/>
          </a:p>
        </p:txBody>
      </p:sp>
      <p:sp>
        <p:nvSpPr>
          <p:cNvPr id="59" name="右箭头 58"/>
          <p:cNvSpPr/>
          <p:nvPr/>
        </p:nvSpPr>
        <p:spPr bwMode="auto">
          <a:xfrm>
            <a:off x="2752204" y="2866578"/>
            <a:ext cx="451644" cy="23083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0" name="右箭头 59"/>
          <p:cNvSpPr/>
          <p:nvPr/>
        </p:nvSpPr>
        <p:spPr bwMode="auto">
          <a:xfrm>
            <a:off x="4912444" y="2866578"/>
            <a:ext cx="451644" cy="23083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32"/>
              <p:cNvSpPr txBox="1">
                <a:spLocks noChangeArrowheads="1"/>
              </p:cNvSpPr>
              <p:nvPr/>
            </p:nvSpPr>
            <p:spPr bwMode="auto">
              <a:xfrm>
                <a:off x="5367521" y="2751162"/>
                <a:ext cx="2228815" cy="461665"/>
              </a:xfrm>
              <a:prstGeom prst="rect">
                <a:avLst/>
              </a:prstGeom>
              <a:noFill/>
              <a:ln w="28575" algn="ctr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2"/>
                    </a:solidFill>
                  </a:rPr>
                  <a:t>[</a:t>
                </a:r>
                <a:r>
                  <a:rPr lang="en-US" altLang="zh-CN" i="1" dirty="0">
                    <a:solidFill>
                      <a:schemeClr val="bg2"/>
                    </a:solidFill>
                  </a:rPr>
                  <a:t>N</a:t>
                </a:r>
                <a:r>
                  <a:rPr lang="en-US" altLang="zh-CN" dirty="0">
                    <a:solidFill>
                      <a:schemeClr val="bg2"/>
                    </a:solidFill>
                  </a:rPr>
                  <a:t>]</a:t>
                </a:r>
                <a:r>
                  <a:rPr lang="zh-CN" altLang="en-US" baseline="-25000" dirty="0" smtClean="0">
                    <a:solidFill>
                      <a:schemeClr val="bg2"/>
                    </a:solidFill>
                  </a:rPr>
                  <a:t>补</a:t>
                </a:r>
                <a:r>
                  <a:rPr lang="zh-CN" altLang="en-US" dirty="0" smtClean="0">
                    <a:solidFill>
                      <a:schemeClr val="bg2"/>
                    </a:solidFill>
                  </a:rPr>
                  <a:t>与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bg2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bg2"/>
                    </a:solidFill>
                  </a:rPr>
                  <a:t>互补</a:t>
                </a:r>
                <a:endParaRPr lang="en-US" altLang="zh-CN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1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7521" y="2751162"/>
                <a:ext cx="222881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504" t="-11111" r="-2426" b="-24691"/>
                </a:stretch>
              </a:blipFill>
              <a:ln w="28575" algn="ctr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右箭头 61"/>
          <p:cNvSpPr/>
          <p:nvPr/>
        </p:nvSpPr>
        <p:spPr bwMode="auto">
          <a:xfrm>
            <a:off x="2969623" y="3688431"/>
            <a:ext cx="451644" cy="23083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32"/>
              <p:cNvSpPr txBox="1">
                <a:spLocks noChangeArrowheads="1"/>
              </p:cNvSpPr>
              <p:nvPr/>
            </p:nvSpPr>
            <p:spPr bwMode="auto">
              <a:xfrm>
                <a:off x="3455497" y="3573016"/>
                <a:ext cx="2484655" cy="461665"/>
              </a:xfrm>
              <a:prstGeom prst="rect">
                <a:avLst/>
              </a:prstGeom>
              <a:noFill/>
              <a:ln w="28575" algn="ctr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2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dirty="0" smtClean="0">
                    <a:solidFill>
                      <a:schemeClr val="bg2"/>
                    </a:solidFill>
                  </a:rPr>
                  <a:t> -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bg2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2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bg2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bg2"/>
                    </a:solidFill>
                  </a:rPr>
                  <a:t>+ </a:t>
                </a:r>
                <a:r>
                  <a:rPr lang="en-US" altLang="zh-CN" dirty="0">
                    <a:solidFill>
                      <a:schemeClr val="bg2"/>
                    </a:solidFill>
                  </a:rPr>
                  <a:t>[</a:t>
                </a:r>
                <a:r>
                  <a:rPr lang="en-US" altLang="zh-CN" i="1" dirty="0">
                    <a:solidFill>
                      <a:schemeClr val="bg2"/>
                    </a:solidFill>
                  </a:rPr>
                  <a:t>N</a:t>
                </a:r>
                <a:r>
                  <a:rPr lang="en-US" altLang="zh-CN" dirty="0">
                    <a:solidFill>
                      <a:schemeClr val="bg2"/>
                    </a:solidFill>
                  </a:rPr>
                  <a:t>]</a:t>
                </a:r>
                <a:r>
                  <a:rPr lang="zh-CN" altLang="en-US" baseline="-25000" dirty="0">
                    <a:solidFill>
                      <a:schemeClr val="bg2"/>
                    </a:solidFill>
                  </a:rPr>
                  <a:t>补</a:t>
                </a:r>
                <a:endParaRPr lang="en-US" altLang="zh-CN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3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5497" y="3573016"/>
                <a:ext cx="2484655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7407" b="-23457"/>
                </a:stretch>
              </a:blipFill>
              <a:ln w="28575" algn="ctr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 Box 6"/>
          <p:cNvSpPr txBox="1">
            <a:spLocks noChangeArrowheads="1"/>
          </p:cNvSpPr>
          <p:nvPr/>
        </p:nvSpPr>
        <p:spPr bwMode="auto">
          <a:xfrm>
            <a:off x="467544" y="4293096"/>
            <a:ext cx="7083414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例</a:t>
            </a:r>
            <a:r>
              <a:rPr lang="en-US" altLang="zh-CN" b="1" dirty="0" smtClean="0">
                <a:solidFill>
                  <a:schemeClr val="bg1"/>
                </a:solidFill>
              </a:rPr>
              <a:t>: 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       </a:t>
            </a:r>
            <a:r>
              <a:rPr lang="zh-CN" altLang="en-US" dirty="0" smtClean="0">
                <a:solidFill>
                  <a:schemeClr val="bg2"/>
                </a:solidFill>
              </a:rPr>
              <a:t>令</a:t>
            </a:r>
            <a:r>
              <a:rPr lang="en-US" altLang="zh-CN" dirty="0" smtClean="0">
                <a:solidFill>
                  <a:schemeClr val="bg2"/>
                </a:solidFill>
              </a:rPr>
              <a:t>L = 4</a:t>
            </a:r>
            <a:r>
              <a:rPr lang="zh-CN" altLang="en-US" dirty="0" smtClean="0">
                <a:solidFill>
                  <a:schemeClr val="bg2"/>
                </a:solidFill>
              </a:rPr>
              <a:t>，</a:t>
            </a:r>
            <a:r>
              <a:rPr lang="en-US" altLang="zh-CN" dirty="0" smtClean="0">
                <a:solidFill>
                  <a:schemeClr val="bg2"/>
                </a:solidFill>
              </a:rPr>
              <a:t>[-3]</a:t>
            </a:r>
            <a:r>
              <a:rPr lang="zh-CN" altLang="en-US" baseline="-25000" dirty="0" smtClean="0">
                <a:solidFill>
                  <a:schemeClr val="bg2"/>
                </a:solidFill>
              </a:rPr>
              <a:t>补</a:t>
            </a:r>
            <a:r>
              <a:rPr lang="en-US" altLang="zh-CN" dirty="0" smtClean="0">
                <a:solidFill>
                  <a:schemeClr val="bg2"/>
                </a:solidFill>
              </a:rPr>
              <a:t> = 1101</a:t>
            </a:r>
            <a:r>
              <a:rPr lang="zh-CN" altLang="en-US" dirty="0" smtClean="0">
                <a:solidFill>
                  <a:schemeClr val="bg2"/>
                </a:solidFill>
              </a:rPr>
              <a:t>，</a:t>
            </a:r>
            <a:r>
              <a:rPr lang="en-US" altLang="zh-CN" dirty="0" smtClean="0">
                <a:solidFill>
                  <a:schemeClr val="bg2"/>
                </a:solidFill>
              </a:rPr>
              <a:t>(1101)</a:t>
            </a:r>
            <a:r>
              <a:rPr lang="en-US" altLang="zh-CN" baseline="-25000" dirty="0" smtClean="0">
                <a:solidFill>
                  <a:schemeClr val="bg2"/>
                </a:solidFill>
              </a:rPr>
              <a:t>2</a:t>
            </a:r>
            <a:r>
              <a:rPr lang="en-US" altLang="zh-CN" dirty="0" smtClean="0">
                <a:solidFill>
                  <a:schemeClr val="bg2"/>
                </a:solidFill>
              </a:rPr>
              <a:t> = 13 =  2</a:t>
            </a:r>
            <a:r>
              <a:rPr lang="en-US" altLang="zh-CN" baseline="30000" dirty="0" smtClean="0">
                <a:solidFill>
                  <a:schemeClr val="bg2"/>
                </a:solidFill>
              </a:rPr>
              <a:t>4 </a:t>
            </a:r>
            <a:r>
              <a:rPr lang="en-US" altLang="zh-CN" dirty="0" smtClean="0">
                <a:solidFill>
                  <a:schemeClr val="bg2"/>
                </a:solidFill>
              </a:rPr>
              <a:t>– 3, </a:t>
            </a:r>
            <a:r>
              <a:rPr lang="zh-CN" altLang="en-US" dirty="0" smtClean="0">
                <a:solidFill>
                  <a:schemeClr val="bg2"/>
                </a:solidFill>
              </a:rPr>
              <a:t>即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schemeClr val="bg2"/>
                </a:solidFill>
              </a:rPr>
              <a:t>                 (-</a:t>
            </a:r>
            <a:r>
              <a:rPr lang="en-US" altLang="zh-CN" dirty="0">
                <a:solidFill>
                  <a:schemeClr val="bg2"/>
                </a:solidFill>
              </a:rPr>
              <a:t>3)</a:t>
            </a:r>
            <a:r>
              <a:rPr lang="zh-CN" altLang="en-US" baseline="-25000" dirty="0" smtClean="0">
                <a:solidFill>
                  <a:schemeClr val="bg2"/>
                </a:solidFill>
              </a:rPr>
              <a:t>补 </a:t>
            </a:r>
            <a:r>
              <a:rPr lang="zh-CN" altLang="en-US" dirty="0" smtClean="0">
                <a:solidFill>
                  <a:schemeClr val="bg2"/>
                </a:solidFill>
              </a:rPr>
              <a:t>与 </a:t>
            </a:r>
            <a:r>
              <a:rPr lang="en-US" altLang="zh-CN" dirty="0" smtClean="0">
                <a:solidFill>
                  <a:schemeClr val="bg2"/>
                </a:solidFill>
              </a:rPr>
              <a:t>3 </a:t>
            </a:r>
            <a:r>
              <a:rPr lang="zh-CN" altLang="en-US" dirty="0" smtClean="0">
                <a:solidFill>
                  <a:schemeClr val="bg2"/>
                </a:solidFill>
              </a:rPr>
              <a:t>互补</a:t>
            </a:r>
            <a:r>
              <a:rPr lang="en-US" altLang="zh-CN" dirty="0" smtClean="0">
                <a:solidFill>
                  <a:schemeClr val="bg2"/>
                </a:solidFill>
              </a:rPr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 Box 6"/>
              <p:cNvSpPr txBox="1">
                <a:spLocks noChangeArrowheads="1"/>
              </p:cNvSpPr>
              <p:nvPr/>
            </p:nvSpPr>
            <p:spPr bwMode="auto">
              <a:xfrm>
                <a:off x="4033656" y="5093935"/>
                <a:ext cx="256929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2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bg2"/>
                    </a:solidFill>
                  </a:rPr>
                  <a:t> - </a:t>
                </a:r>
                <a:r>
                  <a:rPr lang="en-US" altLang="zh-CN" dirty="0" smtClean="0">
                    <a:solidFill>
                      <a:schemeClr val="bg2"/>
                    </a:solidFill>
                  </a:rPr>
                  <a:t>3 </a:t>
                </a:r>
                <a:r>
                  <a:rPr lang="en-US" altLang="zh-CN" dirty="0">
                    <a:solidFill>
                      <a:schemeClr val="bg2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2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bg2"/>
                    </a:solidFill>
                  </a:rPr>
                  <a:t> + </a:t>
                </a:r>
                <a:r>
                  <a:rPr lang="en-US" altLang="zh-CN" dirty="0" smtClean="0">
                    <a:solidFill>
                      <a:schemeClr val="bg2"/>
                    </a:solidFill>
                  </a:rPr>
                  <a:t>[-3]</a:t>
                </a:r>
                <a:r>
                  <a:rPr lang="zh-CN" altLang="en-US" baseline="-25000" dirty="0" smtClean="0">
                    <a:solidFill>
                      <a:schemeClr val="bg2"/>
                    </a:solidFill>
                  </a:rPr>
                  <a:t>补</a:t>
                </a:r>
                <a:r>
                  <a:rPr lang="zh-CN" altLang="en-US" dirty="0" smtClean="0">
                    <a:solidFill>
                      <a:schemeClr val="bg2"/>
                    </a:solidFill>
                  </a:rPr>
                  <a:t>。</a:t>
                </a:r>
                <a:endParaRPr lang="en-US" altLang="zh-CN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3656" y="5093935"/>
                <a:ext cx="2569293" cy="461665"/>
              </a:xfrm>
              <a:prstGeom prst="rect">
                <a:avLst/>
              </a:prstGeom>
              <a:blipFill>
                <a:blip r:embed="rId5"/>
                <a:stretch>
                  <a:fillRect t="-14667" r="-2850" b="-3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94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7" grpId="1" animBg="1"/>
      <p:bldP spid="59" grpId="0" animBg="1"/>
      <p:bldP spid="60" grpId="0" animBg="1"/>
      <p:bldP spid="61" grpId="0" animBg="1"/>
      <p:bldP spid="62" grpId="0" animBg="1"/>
      <p:bldP spid="63" grpId="0" animBg="1"/>
      <p:bldP spid="65" grpId="0"/>
      <p:bldP spid="6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835150" y="2205038"/>
            <a:ext cx="6762750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§"/>
            </a:pPr>
            <a:r>
              <a:rPr lang="zh-CN" altLang="en-US" sz="36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基本</a:t>
            </a:r>
            <a:r>
              <a:rPr lang="zh-CN" altLang="en-US" sz="3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概念</a:t>
            </a:r>
            <a:endParaRPr lang="en-US" altLang="zh-CN" sz="3600" b="1" dirty="0" smtClean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§"/>
            </a:pPr>
            <a:r>
              <a:rPr lang="zh-CN" altLang="en-US" sz="3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数制系统</a:t>
            </a:r>
            <a:endParaRPr lang="en-US" altLang="zh-CN" sz="3600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§"/>
            </a:pPr>
            <a:r>
              <a:rPr lang="zh-CN" altLang="en-US" sz="36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二进制编码</a:t>
            </a:r>
            <a:endParaRPr lang="en-US" altLang="zh-CN" sz="3600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itchFamily="2" charset="2"/>
              <a:buChar char="Ø"/>
            </a:pPr>
            <a:r>
              <a:rPr lang="en-US" altLang="zh-CN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BCD</a:t>
            </a: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码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BCD code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）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余</a:t>
            </a:r>
            <a:r>
              <a:rPr lang="en-US" altLang="zh-CN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3</a:t>
            </a: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码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Excess-3 code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）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格雷码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Gray code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）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763712" y="728980"/>
            <a:ext cx="5832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400" b="1" dirty="0">
                <a:solidFill>
                  <a:schemeClr val="bg2"/>
                </a:solidFill>
                <a:latin typeface="Arial" charset="0"/>
              </a:rPr>
              <a:t>1  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zh-CN" altLang="en-US" sz="4400" b="1" dirty="0" smtClean="0">
                <a:solidFill>
                  <a:schemeClr val="bg2"/>
                </a:solidFill>
                <a:latin typeface="Arial" charset="0"/>
              </a:rPr>
              <a:t>概 述</a:t>
            </a:r>
            <a:endParaRPr lang="en-US" altLang="zh-CN" sz="4400" b="1" dirty="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16388" name="Picture 5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46" name="Object 10"/>
          <p:cNvGraphicFramePr>
            <a:graphicFrameLocks noChangeAspect="1"/>
          </p:cNvGraphicFramePr>
          <p:nvPr>
            <p:extLst/>
          </p:nvPr>
        </p:nvGraphicFramePr>
        <p:xfrm>
          <a:off x="969963" y="3753793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0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143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3753793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21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60388" y="1125538"/>
            <a:ext cx="3074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BCD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code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    </a:t>
            </a:r>
            <a:endParaRPr lang="en-US" altLang="zh-CN" sz="3200" b="1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7651" name="Picture 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635375" y="260350"/>
            <a:ext cx="23050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>
                <a:solidFill>
                  <a:schemeClr val="bg2"/>
                </a:solidFill>
                <a:latin typeface="Arial" charset="0"/>
              </a:rPr>
              <a:t>BCD  Codes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endParaRPr lang="en-US" altLang="zh-CN" sz="26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7655" name="Text Box 12"/>
          <p:cNvSpPr txBox="1">
            <a:spLocks noChangeArrowheads="1"/>
          </p:cNvSpPr>
          <p:nvPr/>
        </p:nvSpPr>
        <p:spPr bwMode="auto">
          <a:xfrm>
            <a:off x="1116013" y="2205038"/>
            <a:ext cx="7129462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812800" indent="-355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1"/>
              </a:buClr>
              <a:buSzPct val="75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chemeClr val="bg2"/>
                </a:solidFill>
                <a:latin typeface="Arial" charset="0"/>
              </a:rPr>
              <a:t>也叫二</a:t>
            </a:r>
            <a:r>
              <a:rPr lang="en-US" altLang="zh-CN" sz="2800" b="1" dirty="0">
                <a:solidFill>
                  <a:schemeClr val="bg2"/>
                </a:solidFill>
                <a:latin typeface="Arial" charset="0"/>
              </a:rPr>
              <a:t>—</a:t>
            </a:r>
            <a:r>
              <a:rPr lang="zh-CN" altLang="en-US" sz="2800" b="1" dirty="0">
                <a:solidFill>
                  <a:schemeClr val="bg2"/>
                </a:solidFill>
                <a:latin typeface="Arial" charset="0"/>
              </a:rPr>
              <a:t>十进制编码</a:t>
            </a:r>
            <a:endParaRPr lang="en-US" altLang="zh-CN" sz="2800" b="1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spcBef>
                <a:spcPct val="50000"/>
              </a:spcBef>
              <a:buClr>
                <a:schemeClr val="bg1"/>
              </a:buClr>
              <a:buSzPct val="75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chemeClr val="bg2"/>
                </a:solidFill>
                <a:latin typeface="Arial" charset="0"/>
              </a:rPr>
              <a:t>用</a:t>
            </a:r>
            <a:r>
              <a:rPr lang="en-US" altLang="zh-CN" sz="2800" b="1" dirty="0">
                <a:solidFill>
                  <a:schemeClr val="bg2"/>
                </a:solidFill>
                <a:latin typeface="Arial" charset="0"/>
              </a:rPr>
              <a:t>4</a:t>
            </a:r>
            <a:r>
              <a:rPr lang="zh-CN" altLang="en-US" sz="2800" b="1" dirty="0">
                <a:solidFill>
                  <a:schemeClr val="bg2"/>
                </a:solidFill>
                <a:latin typeface="Arial" charset="0"/>
              </a:rPr>
              <a:t>位二进制数表示</a:t>
            </a:r>
            <a:r>
              <a:rPr lang="en-US" altLang="zh-CN" sz="2800" b="1" dirty="0">
                <a:solidFill>
                  <a:schemeClr val="bg2"/>
                </a:solidFill>
                <a:latin typeface="Arial" charset="0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Arial" charset="0"/>
              </a:rPr>
              <a:t>位十进制数</a:t>
            </a:r>
            <a:endParaRPr lang="en-US" altLang="zh-CN" sz="2800" b="1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spcBef>
                <a:spcPct val="50000"/>
              </a:spcBef>
              <a:buClr>
                <a:schemeClr val="bg1"/>
              </a:buClr>
              <a:buSzPct val="75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chemeClr val="bg2"/>
                </a:solidFill>
                <a:latin typeface="Arial" charset="0"/>
              </a:rPr>
              <a:t>每位二进制数都带有权值</a:t>
            </a:r>
            <a:endParaRPr lang="en-US" altLang="zh-CN" sz="2800" b="1" dirty="0">
              <a:solidFill>
                <a:schemeClr val="bg2"/>
              </a:solidFill>
              <a:latin typeface="Arial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SzPct val="74000"/>
              <a:buFont typeface="Wingdings" pitchFamily="2" charset="2"/>
              <a:buChar char="l"/>
            </a:pPr>
            <a:r>
              <a:rPr lang="zh-CN" altLang="en-US" b="1" dirty="0">
                <a:solidFill>
                  <a:schemeClr val="bg2"/>
                </a:solidFill>
                <a:latin typeface="Arial" charset="0"/>
              </a:rPr>
              <a:t>根据权值不同，称其为：</a:t>
            </a:r>
            <a:endParaRPr lang="en-US" altLang="zh-CN" b="1" dirty="0">
              <a:solidFill>
                <a:schemeClr val="bg2"/>
              </a:solidFill>
              <a:latin typeface="Arial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SzPct val="74000"/>
            </a:pPr>
            <a:r>
              <a:rPr lang="en-US" altLang="zh-CN" b="1" dirty="0">
                <a:solidFill>
                  <a:srgbClr val="006600"/>
                </a:solidFill>
                <a:latin typeface="Arial" charset="0"/>
              </a:rPr>
              <a:t>     8421BCD</a:t>
            </a:r>
            <a:r>
              <a:rPr lang="zh-CN" altLang="en-US" b="1" dirty="0">
                <a:solidFill>
                  <a:srgbClr val="006600"/>
                </a:solidFill>
                <a:latin typeface="Arial" charset="0"/>
              </a:rPr>
              <a:t>，</a:t>
            </a:r>
            <a:r>
              <a:rPr lang="en-US" altLang="zh-CN" b="1" dirty="0">
                <a:solidFill>
                  <a:srgbClr val="006600"/>
                </a:solidFill>
                <a:latin typeface="Arial" charset="0"/>
              </a:rPr>
              <a:t>5421BCD</a:t>
            </a:r>
            <a:r>
              <a:rPr lang="zh-CN" altLang="en-US" b="1" dirty="0">
                <a:solidFill>
                  <a:srgbClr val="006600"/>
                </a:solidFill>
                <a:latin typeface="Arial" charset="0"/>
              </a:rPr>
              <a:t>，</a:t>
            </a:r>
            <a:r>
              <a:rPr lang="en-US" altLang="zh-CN" b="1" dirty="0">
                <a:solidFill>
                  <a:srgbClr val="006600"/>
                </a:solidFill>
                <a:latin typeface="Arial" charset="0"/>
              </a:rPr>
              <a:t>4221BCD…….</a:t>
            </a:r>
            <a:endParaRPr lang="zh-CN" altLang="en-US" b="1" dirty="0">
              <a:solidFill>
                <a:srgbClr val="00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83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7"/>
          <p:cNvGrpSpPr>
            <a:grpSpLocks/>
          </p:cNvGrpSpPr>
          <p:nvPr/>
        </p:nvGrpSpPr>
        <p:grpSpPr bwMode="auto">
          <a:xfrm>
            <a:off x="179388" y="1052513"/>
            <a:ext cx="8763000" cy="5410200"/>
            <a:chOff x="113" y="528"/>
            <a:chExt cx="5520" cy="3408"/>
          </a:xfrm>
        </p:grpSpPr>
        <p:sp>
          <p:nvSpPr>
            <p:cNvPr id="166916" name="Text Box 4"/>
            <p:cNvSpPr txBox="1">
              <a:spLocks noChangeArrowheads="1"/>
            </p:cNvSpPr>
            <p:nvPr/>
          </p:nvSpPr>
          <p:spPr bwMode="auto">
            <a:xfrm>
              <a:off x="113" y="528"/>
              <a:ext cx="5520" cy="338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CC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chemeClr val="hlink"/>
                  </a:solidFill>
                  <a:latin typeface="Arial" charset="0"/>
                </a:rPr>
                <a:t>十进制      </a:t>
              </a:r>
              <a:r>
                <a:rPr lang="en-US" altLang="zh-CN" b="1" dirty="0">
                  <a:solidFill>
                    <a:schemeClr val="hlink"/>
                  </a:solidFill>
                </a:rPr>
                <a:t>8421code</a:t>
              </a:r>
              <a:r>
                <a:rPr lang="zh-CN" altLang="en-US" b="1" dirty="0">
                  <a:solidFill>
                    <a:schemeClr val="hlink"/>
                  </a:solidFill>
                </a:rPr>
                <a:t>     </a:t>
              </a:r>
              <a:r>
                <a:rPr lang="en-US" altLang="zh-CN" b="1" dirty="0">
                  <a:solidFill>
                    <a:schemeClr val="hlink"/>
                  </a:solidFill>
                </a:rPr>
                <a:t>2421code</a:t>
              </a:r>
              <a:r>
                <a:rPr lang="zh-CN" altLang="en-US" b="1" dirty="0">
                  <a:solidFill>
                    <a:schemeClr val="hlink"/>
                  </a:solidFill>
                </a:rPr>
                <a:t>           </a:t>
              </a:r>
              <a:r>
                <a:rPr lang="en-US" altLang="zh-CN" b="1" dirty="0">
                  <a:solidFill>
                    <a:schemeClr val="hlink"/>
                  </a:solidFill>
                </a:rPr>
                <a:t>4221code</a:t>
              </a:r>
              <a:r>
                <a:rPr lang="zh-CN" altLang="en-US" b="1" dirty="0">
                  <a:solidFill>
                    <a:schemeClr val="hlink"/>
                  </a:solidFill>
                </a:rPr>
                <a:t>           </a:t>
              </a:r>
              <a:r>
                <a:rPr lang="en-US" altLang="zh-CN" b="1" dirty="0">
                  <a:solidFill>
                    <a:schemeClr val="hlink"/>
                  </a:solidFill>
                </a:rPr>
                <a:t>5421code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0             0000       0000                 0000                  0000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1             0001       0001                 0001                  0001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2             0010       0010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1000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0010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0100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0010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3             0011       0011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1001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0011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0101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0011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4             0100       0100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1010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1000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0110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0100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5             0101       1011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0101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0111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1001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1000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0101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6             0110       1100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0110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1100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1010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1001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0110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7             0111       1101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0111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1101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1011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1010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0111</a:t>
              </a: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8             1000       1110                  1110                  1011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9             1001       1111                  1111                  1100</a:t>
              </a:r>
            </a:p>
          </p:txBody>
        </p:sp>
        <p:sp>
          <p:nvSpPr>
            <p:cNvPr id="28681" name="Line 5"/>
            <p:cNvSpPr>
              <a:spLocks noChangeShapeType="1"/>
            </p:cNvSpPr>
            <p:nvPr/>
          </p:nvSpPr>
          <p:spPr bwMode="auto">
            <a:xfrm>
              <a:off x="945" y="543"/>
              <a:ext cx="0" cy="3393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2" name="Line 8"/>
            <p:cNvSpPr>
              <a:spLocks noChangeShapeType="1"/>
            </p:cNvSpPr>
            <p:nvPr/>
          </p:nvSpPr>
          <p:spPr bwMode="auto">
            <a:xfrm>
              <a:off x="113" y="1709"/>
              <a:ext cx="5470" cy="19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3" name="Line 9"/>
            <p:cNvSpPr>
              <a:spLocks noChangeShapeType="1"/>
            </p:cNvSpPr>
            <p:nvPr/>
          </p:nvSpPr>
          <p:spPr bwMode="auto">
            <a:xfrm>
              <a:off x="113" y="3312"/>
              <a:ext cx="552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4" name="Line 14"/>
            <p:cNvSpPr>
              <a:spLocks noChangeShapeType="1"/>
            </p:cNvSpPr>
            <p:nvPr/>
          </p:nvSpPr>
          <p:spPr bwMode="auto">
            <a:xfrm flipV="1">
              <a:off x="113" y="2352"/>
              <a:ext cx="552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5" name="Line 15"/>
            <p:cNvSpPr>
              <a:spLocks noChangeShapeType="1"/>
            </p:cNvSpPr>
            <p:nvPr/>
          </p:nvSpPr>
          <p:spPr bwMode="auto">
            <a:xfrm>
              <a:off x="3107" y="528"/>
              <a:ext cx="0" cy="3393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6" name="Line 16"/>
            <p:cNvSpPr>
              <a:spLocks noChangeShapeType="1"/>
            </p:cNvSpPr>
            <p:nvPr/>
          </p:nvSpPr>
          <p:spPr bwMode="auto">
            <a:xfrm>
              <a:off x="1903" y="528"/>
              <a:ext cx="0" cy="3393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7" name="Line 17"/>
            <p:cNvSpPr>
              <a:spLocks noChangeShapeType="1"/>
            </p:cNvSpPr>
            <p:nvPr/>
          </p:nvSpPr>
          <p:spPr bwMode="auto">
            <a:xfrm>
              <a:off x="4332" y="528"/>
              <a:ext cx="0" cy="3393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8" name="Line 18"/>
            <p:cNvSpPr>
              <a:spLocks noChangeShapeType="1"/>
            </p:cNvSpPr>
            <p:nvPr/>
          </p:nvSpPr>
          <p:spPr bwMode="auto">
            <a:xfrm flipV="1">
              <a:off x="113" y="2064"/>
              <a:ext cx="552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9" name="Line 19"/>
            <p:cNvSpPr>
              <a:spLocks noChangeShapeType="1"/>
            </p:cNvSpPr>
            <p:nvPr/>
          </p:nvSpPr>
          <p:spPr bwMode="auto">
            <a:xfrm flipV="1">
              <a:off x="113" y="1440"/>
              <a:ext cx="552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0" name="Line 20"/>
            <p:cNvSpPr>
              <a:spLocks noChangeShapeType="1"/>
            </p:cNvSpPr>
            <p:nvPr/>
          </p:nvSpPr>
          <p:spPr bwMode="auto">
            <a:xfrm flipV="1">
              <a:off x="113" y="1104"/>
              <a:ext cx="552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Line 21"/>
            <p:cNvSpPr>
              <a:spLocks noChangeShapeType="1"/>
            </p:cNvSpPr>
            <p:nvPr/>
          </p:nvSpPr>
          <p:spPr bwMode="auto">
            <a:xfrm flipV="1">
              <a:off x="113" y="2688"/>
              <a:ext cx="552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Line 22"/>
            <p:cNvSpPr>
              <a:spLocks noChangeShapeType="1"/>
            </p:cNvSpPr>
            <p:nvPr/>
          </p:nvSpPr>
          <p:spPr bwMode="auto">
            <a:xfrm flipV="1">
              <a:off x="113" y="2976"/>
              <a:ext cx="552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Line 23"/>
            <p:cNvSpPr>
              <a:spLocks noChangeShapeType="1"/>
            </p:cNvSpPr>
            <p:nvPr/>
          </p:nvSpPr>
          <p:spPr bwMode="auto">
            <a:xfrm flipV="1">
              <a:off x="113" y="3600"/>
              <a:ext cx="552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8677" name="Picture 2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794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3492500" y="188913"/>
            <a:ext cx="23050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>
                <a:solidFill>
                  <a:schemeClr val="bg2"/>
                </a:solidFill>
                <a:latin typeface="Arial" charset="0"/>
              </a:rPr>
              <a:t>BCD  Codes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endParaRPr lang="en-US" altLang="zh-CN" sz="26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8679" name="Line 20"/>
          <p:cNvSpPr>
            <a:spLocks noChangeShapeType="1"/>
          </p:cNvSpPr>
          <p:nvPr/>
        </p:nvSpPr>
        <p:spPr bwMode="auto">
          <a:xfrm flipV="1">
            <a:off x="179388" y="1557338"/>
            <a:ext cx="8763000" cy="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58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6334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2.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  余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3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码（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Excess-3 code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）</a:t>
            </a:r>
          </a:p>
        </p:txBody>
      </p:sp>
      <p:grpSp>
        <p:nvGrpSpPr>
          <p:cNvPr id="29709" name="Group 19"/>
          <p:cNvGrpSpPr>
            <a:grpSpLocks/>
          </p:cNvGrpSpPr>
          <p:nvPr/>
        </p:nvGrpSpPr>
        <p:grpSpPr bwMode="auto">
          <a:xfrm>
            <a:off x="187325" y="1052513"/>
            <a:ext cx="5103267" cy="5410200"/>
            <a:chOff x="240" y="672"/>
            <a:chExt cx="2990" cy="3408"/>
          </a:xfrm>
        </p:grpSpPr>
        <p:sp>
          <p:nvSpPr>
            <p:cNvPr id="167940" name="Text Box 4"/>
            <p:cNvSpPr txBox="1">
              <a:spLocks noChangeArrowheads="1"/>
            </p:cNvSpPr>
            <p:nvPr/>
          </p:nvSpPr>
          <p:spPr bwMode="auto">
            <a:xfrm>
              <a:off x="240" y="672"/>
              <a:ext cx="2976" cy="338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CC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hlink"/>
                  </a:solidFill>
                  <a:latin typeface="+mj-lt"/>
                </a:rPr>
                <a:t>Decimal</a:t>
              </a:r>
              <a:r>
                <a:rPr lang="zh-CN" altLang="en-US" b="1" dirty="0">
                  <a:solidFill>
                    <a:schemeClr val="hlink"/>
                  </a:solidFill>
                </a:rPr>
                <a:t>     </a:t>
              </a:r>
              <a:r>
                <a:rPr lang="en-US" altLang="zh-CN" b="1" dirty="0">
                  <a:solidFill>
                    <a:schemeClr val="hlink"/>
                  </a:solidFill>
                </a:rPr>
                <a:t>8421</a:t>
              </a:r>
              <a:r>
                <a:rPr lang="zh-CN" altLang="en-US" b="1" dirty="0">
                  <a:solidFill>
                    <a:schemeClr val="hlink"/>
                  </a:solidFill>
                </a:rPr>
                <a:t> </a:t>
              </a:r>
              <a:r>
                <a:rPr lang="en-US" altLang="zh-CN" b="1" dirty="0">
                  <a:solidFill>
                    <a:schemeClr val="hlink"/>
                  </a:solidFill>
                </a:rPr>
                <a:t>BCD</a:t>
              </a:r>
              <a:r>
                <a:rPr lang="zh-CN" altLang="en-US" b="1" dirty="0">
                  <a:solidFill>
                    <a:schemeClr val="hlink"/>
                  </a:solidFill>
                </a:rPr>
                <a:t>    </a:t>
              </a:r>
              <a:r>
                <a:rPr lang="en-US" altLang="zh-CN" b="1" dirty="0">
                  <a:solidFill>
                    <a:schemeClr val="hlink"/>
                  </a:solidFill>
                  <a:latin typeface="+mj-lt"/>
                </a:rPr>
                <a:t>Excess-3</a:t>
              </a:r>
              <a:r>
                <a:rPr lang="zh-CN" altLang="en-US" b="1" dirty="0">
                  <a:solidFill>
                    <a:schemeClr val="hlink"/>
                  </a:solidFill>
                </a:rPr>
                <a:t>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0                0000              0011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1                0001              0100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2                0010              0101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3                0011              0110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4                0100              0111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5                0101              1000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6                0110              1001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7                0111              1010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8                1000              1011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9                1001              1100                 </a:t>
              </a:r>
            </a:p>
          </p:txBody>
        </p:sp>
        <p:sp>
          <p:nvSpPr>
            <p:cNvPr id="29713" name="Line 5"/>
            <p:cNvSpPr>
              <a:spLocks noChangeShapeType="1"/>
            </p:cNvSpPr>
            <p:nvPr/>
          </p:nvSpPr>
          <p:spPr bwMode="auto">
            <a:xfrm>
              <a:off x="1126" y="687"/>
              <a:ext cx="0" cy="3393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Line 6"/>
            <p:cNvSpPr>
              <a:spLocks noChangeShapeType="1"/>
            </p:cNvSpPr>
            <p:nvPr/>
          </p:nvSpPr>
          <p:spPr bwMode="auto">
            <a:xfrm>
              <a:off x="240" y="960"/>
              <a:ext cx="299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Line 7"/>
            <p:cNvSpPr>
              <a:spLocks noChangeShapeType="1"/>
            </p:cNvSpPr>
            <p:nvPr/>
          </p:nvSpPr>
          <p:spPr bwMode="auto">
            <a:xfrm>
              <a:off x="240" y="1853"/>
              <a:ext cx="2990" cy="19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Line 8"/>
            <p:cNvSpPr>
              <a:spLocks noChangeShapeType="1"/>
            </p:cNvSpPr>
            <p:nvPr/>
          </p:nvSpPr>
          <p:spPr bwMode="auto">
            <a:xfrm>
              <a:off x="240" y="3456"/>
              <a:ext cx="299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Line 9"/>
            <p:cNvSpPr>
              <a:spLocks noChangeShapeType="1"/>
            </p:cNvSpPr>
            <p:nvPr/>
          </p:nvSpPr>
          <p:spPr bwMode="auto">
            <a:xfrm flipV="1">
              <a:off x="240" y="2496"/>
              <a:ext cx="299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Line 11"/>
            <p:cNvSpPr>
              <a:spLocks noChangeShapeType="1"/>
            </p:cNvSpPr>
            <p:nvPr/>
          </p:nvSpPr>
          <p:spPr bwMode="auto">
            <a:xfrm>
              <a:off x="2096" y="672"/>
              <a:ext cx="0" cy="3393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9" name="Line 13"/>
            <p:cNvSpPr>
              <a:spLocks noChangeShapeType="1"/>
            </p:cNvSpPr>
            <p:nvPr/>
          </p:nvSpPr>
          <p:spPr bwMode="auto">
            <a:xfrm flipV="1">
              <a:off x="240" y="2208"/>
              <a:ext cx="299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Line 14"/>
            <p:cNvSpPr>
              <a:spLocks noChangeShapeType="1"/>
            </p:cNvSpPr>
            <p:nvPr/>
          </p:nvSpPr>
          <p:spPr bwMode="auto">
            <a:xfrm flipV="1">
              <a:off x="240" y="1584"/>
              <a:ext cx="299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1" name="Line 15"/>
            <p:cNvSpPr>
              <a:spLocks noChangeShapeType="1"/>
            </p:cNvSpPr>
            <p:nvPr/>
          </p:nvSpPr>
          <p:spPr bwMode="auto">
            <a:xfrm flipV="1">
              <a:off x="240" y="1248"/>
              <a:ext cx="299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2" name="Line 16"/>
            <p:cNvSpPr>
              <a:spLocks noChangeShapeType="1"/>
            </p:cNvSpPr>
            <p:nvPr/>
          </p:nvSpPr>
          <p:spPr bwMode="auto">
            <a:xfrm flipV="1">
              <a:off x="240" y="2832"/>
              <a:ext cx="299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3" name="Line 17"/>
            <p:cNvSpPr>
              <a:spLocks noChangeShapeType="1"/>
            </p:cNvSpPr>
            <p:nvPr/>
          </p:nvSpPr>
          <p:spPr bwMode="auto">
            <a:xfrm flipV="1">
              <a:off x="240" y="3120"/>
              <a:ext cx="299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4" name="Line 18"/>
            <p:cNvSpPr>
              <a:spLocks noChangeShapeType="1"/>
            </p:cNvSpPr>
            <p:nvPr/>
          </p:nvSpPr>
          <p:spPr bwMode="auto">
            <a:xfrm flipV="1">
              <a:off x="240" y="3744"/>
              <a:ext cx="299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7956" name="Text Box 20"/>
          <p:cNvSpPr txBox="1">
            <a:spLocks noChangeArrowheads="1"/>
          </p:cNvSpPr>
          <p:nvPr/>
        </p:nvSpPr>
        <p:spPr bwMode="auto">
          <a:xfrm>
            <a:off x="5618294" y="1357313"/>
            <a:ext cx="1474656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0+3</a:t>
            </a:r>
          </a:p>
        </p:txBody>
      </p:sp>
      <p:sp>
        <p:nvSpPr>
          <p:cNvPr id="29711" name="Line 21"/>
          <p:cNvSpPr>
            <a:spLocks noChangeShapeType="1"/>
          </p:cNvSpPr>
          <p:nvPr/>
        </p:nvSpPr>
        <p:spPr bwMode="auto">
          <a:xfrm flipV="1">
            <a:off x="2988148" y="1772816"/>
            <a:ext cx="719756" cy="1500610"/>
          </a:xfrm>
          <a:prstGeom prst="line">
            <a:avLst/>
          </a:prstGeom>
          <a:noFill/>
          <a:ln w="38100" cap="sq">
            <a:solidFill>
              <a:schemeClr val="bg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5580063" y="2133600"/>
            <a:ext cx="3240087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  <a:buClr>
                <a:srgbClr val="008000"/>
              </a:buClr>
              <a:buSzPct val="70000"/>
              <a:buFont typeface="Wingdings" pitchFamily="2" charset="2"/>
              <a:buChar char="n"/>
            </a:pPr>
            <a:r>
              <a:rPr kumimoji="0" lang="en-US" altLang="zh-CN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8421code + “0011</a:t>
            </a:r>
            <a:r>
              <a:rPr kumimoji="0" lang="en-US" altLang="zh-CN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”</a:t>
            </a:r>
          </a:p>
          <a:p>
            <a:pPr>
              <a:lnSpc>
                <a:spcPct val="150000"/>
              </a:lnSpc>
              <a:buClr>
                <a:srgbClr val="008000"/>
              </a:buClr>
              <a:buSzPct val="70000"/>
              <a:buFont typeface="Wingdings" pitchFamily="2" charset="2"/>
              <a:buChar char="n"/>
            </a:pPr>
            <a:r>
              <a:rPr kumimoji="0" lang="zh-CN" altLang="en-US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无权码</a:t>
            </a:r>
            <a:endParaRPr kumimoji="0" lang="en-US" altLang="zh-CN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979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56" grpId="0"/>
      <p:bldP spid="29711" grpId="0" animBg="1"/>
      <p:bldP spid="3789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381000" y="76200"/>
            <a:ext cx="6405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3.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 典型格雷码（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Gray code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）</a:t>
            </a:r>
            <a:endParaRPr lang="en-US" altLang="zh-CN" sz="3200" b="1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0825" y="692150"/>
            <a:ext cx="4859338" cy="5872163"/>
            <a:chOff x="521" y="432"/>
            <a:chExt cx="3061" cy="3699"/>
          </a:xfrm>
        </p:grpSpPr>
        <p:sp>
          <p:nvSpPr>
            <p:cNvPr id="3" name="Text Box 6"/>
            <p:cNvSpPr txBox="1">
              <a:spLocks noChangeArrowheads="1"/>
            </p:cNvSpPr>
            <p:nvPr/>
          </p:nvSpPr>
          <p:spPr bwMode="auto">
            <a:xfrm>
              <a:off x="521" y="432"/>
              <a:ext cx="3048" cy="36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CC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hlink"/>
                  </a:solidFill>
                </a:rPr>
                <a:t>Decimal      Binary</a:t>
              </a:r>
              <a:r>
                <a:rPr lang="zh-CN" altLang="en-US" b="1">
                  <a:solidFill>
                    <a:schemeClr val="hlink"/>
                  </a:solidFill>
                </a:rPr>
                <a:t>     </a:t>
              </a:r>
              <a:r>
                <a:rPr lang="en-US" altLang="zh-CN" b="1">
                  <a:solidFill>
                    <a:schemeClr val="hlink"/>
                  </a:solidFill>
                </a:rPr>
                <a:t>Gray code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0             0000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0000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1             0001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0001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2             0010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0011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3             0011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0010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4             0100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0110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5             0101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0111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6             0110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0101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7             0111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0100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8             1000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1100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9             1001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1101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10           1010  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1111</a:t>
              </a:r>
            </a:p>
          </p:txBody>
        </p:sp>
        <p:sp>
          <p:nvSpPr>
            <p:cNvPr id="30740" name="Line 7"/>
            <p:cNvSpPr>
              <a:spLocks noChangeShapeType="1"/>
            </p:cNvSpPr>
            <p:nvPr/>
          </p:nvSpPr>
          <p:spPr bwMode="auto">
            <a:xfrm>
              <a:off x="1481" y="447"/>
              <a:ext cx="0" cy="3663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1" name="Line 8"/>
            <p:cNvSpPr>
              <a:spLocks noChangeShapeType="1"/>
            </p:cNvSpPr>
            <p:nvPr/>
          </p:nvSpPr>
          <p:spPr bwMode="auto">
            <a:xfrm>
              <a:off x="522" y="720"/>
              <a:ext cx="306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2" name="Line 9"/>
            <p:cNvSpPr>
              <a:spLocks noChangeShapeType="1"/>
            </p:cNvSpPr>
            <p:nvPr/>
          </p:nvSpPr>
          <p:spPr bwMode="auto">
            <a:xfrm>
              <a:off x="521" y="1613"/>
              <a:ext cx="3060" cy="19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3" name="Line 10"/>
            <p:cNvSpPr>
              <a:spLocks noChangeShapeType="1"/>
            </p:cNvSpPr>
            <p:nvPr/>
          </p:nvSpPr>
          <p:spPr bwMode="auto">
            <a:xfrm>
              <a:off x="521" y="3216"/>
              <a:ext cx="306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Line 11"/>
            <p:cNvSpPr>
              <a:spLocks noChangeShapeType="1"/>
            </p:cNvSpPr>
            <p:nvPr/>
          </p:nvSpPr>
          <p:spPr bwMode="auto">
            <a:xfrm flipV="1">
              <a:off x="521" y="2256"/>
              <a:ext cx="306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Line 12"/>
            <p:cNvSpPr>
              <a:spLocks noChangeShapeType="1"/>
            </p:cNvSpPr>
            <p:nvPr/>
          </p:nvSpPr>
          <p:spPr bwMode="auto">
            <a:xfrm>
              <a:off x="3545" y="432"/>
              <a:ext cx="0" cy="3663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6" name="Line 13"/>
            <p:cNvSpPr>
              <a:spLocks noChangeShapeType="1"/>
            </p:cNvSpPr>
            <p:nvPr/>
          </p:nvSpPr>
          <p:spPr bwMode="auto">
            <a:xfrm>
              <a:off x="2249" y="432"/>
              <a:ext cx="0" cy="3663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Line 14"/>
            <p:cNvSpPr>
              <a:spLocks noChangeShapeType="1"/>
            </p:cNvSpPr>
            <p:nvPr/>
          </p:nvSpPr>
          <p:spPr bwMode="auto">
            <a:xfrm flipV="1">
              <a:off x="521" y="1968"/>
              <a:ext cx="306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Line 15"/>
            <p:cNvSpPr>
              <a:spLocks noChangeShapeType="1"/>
            </p:cNvSpPr>
            <p:nvPr/>
          </p:nvSpPr>
          <p:spPr bwMode="auto">
            <a:xfrm flipV="1">
              <a:off x="521" y="1344"/>
              <a:ext cx="306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Line 16"/>
            <p:cNvSpPr>
              <a:spLocks noChangeShapeType="1"/>
            </p:cNvSpPr>
            <p:nvPr/>
          </p:nvSpPr>
          <p:spPr bwMode="auto">
            <a:xfrm flipV="1">
              <a:off x="521" y="1008"/>
              <a:ext cx="306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0" name="Line 17"/>
            <p:cNvSpPr>
              <a:spLocks noChangeShapeType="1"/>
            </p:cNvSpPr>
            <p:nvPr/>
          </p:nvSpPr>
          <p:spPr bwMode="auto">
            <a:xfrm flipV="1">
              <a:off x="521" y="2592"/>
              <a:ext cx="306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1" name="Line 18"/>
            <p:cNvSpPr>
              <a:spLocks noChangeShapeType="1"/>
            </p:cNvSpPr>
            <p:nvPr/>
          </p:nvSpPr>
          <p:spPr bwMode="auto">
            <a:xfrm flipV="1">
              <a:off x="521" y="2880"/>
              <a:ext cx="306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2" name="Line 19"/>
            <p:cNvSpPr>
              <a:spLocks noChangeShapeType="1"/>
            </p:cNvSpPr>
            <p:nvPr/>
          </p:nvSpPr>
          <p:spPr bwMode="auto">
            <a:xfrm flipV="1">
              <a:off x="521" y="3504"/>
              <a:ext cx="306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3" name="Line 20"/>
            <p:cNvSpPr>
              <a:spLocks noChangeShapeType="1"/>
            </p:cNvSpPr>
            <p:nvPr/>
          </p:nvSpPr>
          <p:spPr bwMode="auto">
            <a:xfrm flipV="1">
              <a:off x="521" y="3840"/>
              <a:ext cx="3015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4" name="Freeform 21"/>
            <p:cNvSpPr>
              <a:spLocks/>
            </p:cNvSpPr>
            <p:nvPr/>
          </p:nvSpPr>
          <p:spPr bwMode="auto">
            <a:xfrm>
              <a:off x="3209" y="432"/>
              <a:ext cx="336" cy="288"/>
            </a:xfrm>
            <a:custGeom>
              <a:avLst/>
              <a:gdLst>
                <a:gd name="T0" fmla="*/ 1 w 526"/>
                <a:gd name="T1" fmla="*/ 1 h 442"/>
                <a:gd name="T2" fmla="*/ 1 w 526"/>
                <a:gd name="T3" fmla="*/ 1 h 442"/>
                <a:gd name="T4" fmla="*/ 1 w 526"/>
                <a:gd name="T5" fmla="*/ 1 h 442"/>
                <a:gd name="T6" fmla="*/ 1 w 526"/>
                <a:gd name="T7" fmla="*/ 1 h 442"/>
                <a:gd name="T8" fmla="*/ 1 w 526"/>
                <a:gd name="T9" fmla="*/ 1 h 442"/>
                <a:gd name="T10" fmla="*/ 1 w 526"/>
                <a:gd name="T11" fmla="*/ 1 h 442"/>
                <a:gd name="T12" fmla="*/ 1 w 526"/>
                <a:gd name="T13" fmla="*/ 1 h 442"/>
                <a:gd name="T14" fmla="*/ 1 w 526"/>
                <a:gd name="T15" fmla="*/ 1 h 442"/>
                <a:gd name="T16" fmla="*/ 1 w 526"/>
                <a:gd name="T17" fmla="*/ 1 h 442"/>
                <a:gd name="T18" fmla="*/ 1 w 526"/>
                <a:gd name="T19" fmla="*/ 1 h 442"/>
                <a:gd name="T20" fmla="*/ 1 w 526"/>
                <a:gd name="T21" fmla="*/ 1 h 442"/>
                <a:gd name="T22" fmla="*/ 1 w 526"/>
                <a:gd name="T23" fmla="*/ 1 h 442"/>
                <a:gd name="T24" fmla="*/ 1 w 526"/>
                <a:gd name="T25" fmla="*/ 1 h 442"/>
                <a:gd name="T26" fmla="*/ 1 w 526"/>
                <a:gd name="T27" fmla="*/ 1 h 442"/>
                <a:gd name="T28" fmla="*/ 1 w 526"/>
                <a:gd name="T29" fmla="*/ 1 h 442"/>
                <a:gd name="T30" fmla="*/ 1 w 526"/>
                <a:gd name="T31" fmla="*/ 1 h 442"/>
                <a:gd name="T32" fmla="*/ 1 w 526"/>
                <a:gd name="T33" fmla="*/ 1 h 442"/>
                <a:gd name="T34" fmla="*/ 1 w 526"/>
                <a:gd name="T35" fmla="*/ 1 h 442"/>
                <a:gd name="T36" fmla="*/ 1 w 526"/>
                <a:gd name="T37" fmla="*/ 1 h 442"/>
                <a:gd name="T38" fmla="*/ 1 w 526"/>
                <a:gd name="T39" fmla="*/ 1 h 442"/>
                <a:gd name="T40" fmla="*/ 1 w 526"/>
                <a:gd name="T41" fmla="*/ 1 h 442"/>
                <a:gd name="T42" fmla="*/ 1 w 526"/>
                <a:gd name="T43" fmla="*/ 1 h 442"/>
                <a:gd name="T44" fmla="*/ 1 w 526"/>
                <a:gd name="T45" fmla="*/ 1 h 442"/>
                <a:gd name="T46" fmla="*/ 1 w 526"/>
                <a:gd name="T47" fmla="*/ 1 h 442"/>
                <a:gd name="T48" fmla="*/ 1 w 526"/>
                <a:gd name="T49" fmla="*/ 1 h 442"/>
                <a:gd name="T50" fmla="*/ 1 w 526"/>
                <a:gd name="T51" fmla="*/ 1 h 442"/>
                <a:gd name="T52" fmla="*/ 1 w 526"/>
                <a:gd name="T53" fmla="*/ 1 h 442"/>
                <a:gd name="T54" fmla="*/ 1 w 526"/>
                <a:gd name="T55" fmla="*/ 1 h 442"/>
                <a:gd name="T56" fmla="*/ 1 w 526"/>
                <a:gd name="T57" fmla="*/ 1 h 442"/>
                <a:gd name="T58" fmla="*/ 1 w 526"/>
                <a:gd name="T59" fmla="*/ 1 h 442"/>
                <a:gd name="T60" fmla="*/ 1 w 526"/>
                <a:gd name="T61" fmla="*/ 1 h 442"/>
                <a:gd name="T62" fmla="*/ 1 w 526"/>
                <a:gd name="T63" fmla="*/ 1 h 442"/>
                <a:gd name="T64" fmla="*/ 1 w 526"/>
                <a:gd name="T65" fmla="*/ 1 h 442"/>
                <a:gd name="T66" fmla="*/ 1 w 526"/>
                <a:gd name="T67" fmla="*/ 1 h 442"/>
                <a:gd name="T68" fmla="*/ 1 w 526"/>
                <a:gd name="T69" fmla="*/ 1 h 442"/>
                <a:gd name="T70" fmla="*/ 1 w 526"/>
                <a:gd name="T71" fmla="*/ 1 h 442"/>
                <a:gd name="T72" fmla="*/ 1 w 526"/>
                <a:gd name="T73" fmla="*/ 1 h 442"/>
                <a:gd name="T74" fmla="*/ 1 w 526"/>
                <a:gd name="T75" fmla="*/ 1 h 442"/>
                <a:gd name="T76" fmla="*/ 1 w 526"/>
                <a:gd name="T77" fmla="*/ 1 h 442"/>
                <a:gd name="T78" fmla="*/ 1 w 526"/>
                <a:gd name="T79" fmla="*/ 1 h 442"/>
                <a:gd name="T80" fmla="*/ 1 w 526"/>
                <a:gd name="T81" fmla="*/ 1 h 442"/>
                <a:gd name="T82" fmla="*/ 1 w 526"/>
                <a:gd name="T83" fmla="*/ 1 h 442"/>
                <a:gd name="T84" fmla="*/ 1 w 526"/>
                <a:gd name="T85" fmla="*/ 1 h 442"/>
                <a:gd name="T86" fmla="*/ 1 w 526"/>
                <a:gd name="T87" fmla="*/ 1 h 442"/>
                <a:gd name="T88" fmla="*/ 1 w 526"/>
                <a:gd name="T89" fmla="*/ 1 h 442"/>
                <a:gd name="T90" fmla="*/ 1 w 526"/>
                <a:gd name="T91" fmla="*/ 1 h 44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26"/>
                <a:gd name="T139" fmla="*/ 0 h 442"/>
                <a:gd name="T140" fmla="*/ 526 w 526"/>
                <a:gd name="T141" fmla="*/ 442 h 44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26" h="442">
                  <a:moveTo>
                    <a:pt x="526" y="63"/>
                  </a:moveTo>
                  <a:lnTo>
                    <a:pt x="509" y="70"/>
                  </a:lnTo>
                  <a:lnTo>
                    <a:pt x="491" y="79"/>
                  </a:lnTo>
                  <a:lnTo>
                    <a:pt x="472" y="89"/>
                  </a:lnTo>
                  <a:lnTo>
                    <a:pt x="453" y="103"/>
                  </a:lnTo>
                  <a:lnTo>
                    <a:pt x="433" y="116"/>
                  </a:lnTo>
                  <a:lnTo>
                    <a:pt x="414" y="130"/>
                  </a:lnTo>
                  <a:lnTo>
                    <a:pt x="395" y="143"/>
                  </a:lnTo>
                  <a:lnTo>
                    <a:pt x="380" y="157"/>
                  </a:lnTo>
                  <a:lnTo>
                    <a:pt x="362" y="172"/>
                  </a:lnTo>
                  <a:lnTo>
                    <a:pt x="339" y="192"/>
                  </a:lnTo>
                  <a:lnTo>
                    <a:pt x="315" y="214"/>
                  </a:lnTo>
                  <a:lnTo>
                    <a:pt x="290" y="240"/>
                  </a:lnTo>
                  <a:lnTo>
                    <a:pt x="265" y="265"/>
                  </a:lnTo>
                  <a:lnTo>
                    <a:pt x="243" y="287"/>
                  </a:lnTo>
                  <a:lnTo>
                    <a:pt x="224" y="305"/>
                  </a:lnTo>
                  <a:lnTo>
                    <a:pt x="210" y="320"/>
                  </a:lnTo>
                  <a:lnTo>
                    <a:pt x="198" y="332"/>
                  </a:lnTo>
                  <a:lnTo>
                    <a:pt x="188" y="345"/>
                  </a:lnTo>
                  <a:lnTo>
                    <a:pt x="176" y="357"/>
                  </a:lnTo>
                  <a:lnTo>
                    <a:pt x="164" y="371"/>
                  </a:lnTo>
                  <a:lnTo>
                    <a:pt x="151" y="386"/>
                  </a:lnTo>
                  <a:lnTo>
                    <a:pt x="137" y="403"/>
                  </a:lnTo>
                  <a:lnTo>
                    <a:pt x="123" y="421"/>
                  </a:lnTo>
                  <a:lnTo>
                    <a:pt x="106" y="442"/>
                  </a:lnTo>
                  <a:lnTo>
                    <a:pt x="103" y="430"/>
                  </a:lnTo>
                  <a:lnTo>
                    <a:pt x="98" y="417"/>
                  </a:lnTo>
                  <a:lnTo>
                    <a:pt x="94" y="404"/>
                  </a:lnTo>
                  <a:lnTo>
                    <a:pt x="87" y="391"/>
                  </a:lnTo>
                  <a:lnTo>
                    <a:pt x="82" y="379"/>
                  </a:lnTo>
                  <a:lnTo>
                    <a:pt x="76" y="367"/>
                  </a:lnTo>
                  <a:lnTo>
                    <a:pt x="69" y="355"/>
                  </a:lnTo>
                  <a:lnTo>
                    <a:pt x="64" y="345"/>
                  </a:lnTo>
                  <a:lnTo>
                    <a:pt x="57" y="333"/>
                  </a:lnTo>
                  <a:lnTo>
                    <a:pt x="50" y="318"/>
                  </a:lnTo>
                  <a:lnTo>
                    <a:pt x="42" y="305"/>
                  </a:lnTo>
                  <a:lnTo>
                    <a:pt x="34" y="290"/>
                  </a:lnTo>
                  <a:lnTo>
                    <a:pt x="26" y="275"/>
                  </a:lnTo>
                  <a:lnTo>
                    <a:pt x="18" y="259"/>
                  </a:lnTo>
                  <a:lnTo>
                    <a:pt x="9" y="245"/>
                  </a:lnTo>
                  <a:lnTo>
                    <a:pt x="0" y="230"/>
                  </a:lnTo>
                  <a:lnTo>
                    <a:pt x="1" y="226"/>
                  </a:lnTo>
                  <a:lnTo>
                    <a:pt x="6" y="220"/>
                  </a:lnTo>
                  <a:lnTo>
                    <a:pt x="16" y="211"/>
                  </a:lnTo>
                  <a:lnTo>
                    <a:pt x="26" y="200"/>
                  </a:lnTo>
                  <a:lnTo>
                    <a:pt x="38" y="188"/>
                  </a:lnTo>
                  <a:lnTo>
                    <a:pt x="50" y="176"/>
                  </a:lnTo>
                  <a:lnTo>
                    <a:pt x="60" y="166"/>
                  </a:lnTo>
                  <a:lnTo>
                    <a:pt x="68" y="157"/>
                  </a:lnTo>
                  <a:lnTo>
                    <a:pt x="76" y="171"/>
                  </a:lnTo>
                  <a:lnTo>
                    <a:pt x="82" y="186"/>
                  </a:lnTo>
                  <a:lnTo>
                    <a:pt x="89" y="199"/>
                  </a:lnTo>
                  <a:lnTo>
                    <a:pt x="95" y="212"/>
                  </a:lnTo>
                  <a:lnTo>
                    <a:pt x="100" y="224"/>
                  </a:lnTo>
                  <a:lnTo>
                    <a:pt x="107" y="236"/>
                  </a:lnTo>
                  <a:lnTo>
                    <a:pt x="111" y="245"/>
                  </a:lnTo>
                  <a:lnTo>
                    <a:pt x="116" y="254"/>
                  </a:lnTo>
                  <a:lnTo>
                    <a:pt x="123" y="265"/>
                  </a:lnTo>
                  <a:lnTo>
                    <a:pt x="129" y="278"/>
                  </a:lnTo>
                  <a:lnTo>
                    <a:pt x="137" y="296"/>
                  </a:lnTo>
                  <a:lnTo>
                    <a:pt x="145" y="317"/>
                  </a:lnTo>
                  <a:lnTo>
                    <a:pt x="154" y="307"/>
                  </a:lnTo>
                  <a:lnTo>
                    <a:pt x="163" y="295"/>
                  </a:lnTo>
                  <a:lnTo>
                    <a:pt x="172" y="283"/>
                  </a:lnTo>
                  <a:lnTo>
                    <a:pt x="181" y="271"/>
                  </a:lnTo>
                  <a:lnTo>
                    <a:pt x="192" y="259"/>
                  </a:lnTo>
                  <a:lnTo>
                    <a:pt x="201" y="247"/>
                  </a:lnTo>
                  <a:lnTo>
                    <a:pt x="211" y="236"/>
                  </a:lnTo>
                  <a:lnTo>
                    <a:pt x="221" y="225"/>
                  </a:lnTo>
                  <a:lnTo>
                    <a:pt x="231" y="213"/>
                  </a:lnTo>
                  <a:lnTo>
                    <a:pt x="245" y="196"/>
                  </a:lnTo>
                  <a:lnTo>
                    <a:pt x="261" y="176"/>
                  </a:lnTo>
                  <a:lnTo>
                    <a:pt x="279" y="155"/>
                  </a:lnTo>
                  <a:lnTo>
                    <a:pt x="298" y="134"/>
                  </a:lnTo>
                  <a:lnTo>
                    <a:pt x="316" y="114"/>
                  </a:lnTo>
                  <a:lnTo>
                    <a:pt x="331" y="97"/>
                  </a:lnTo>
                  <a:lnTo>
                    <a:pt x="346" y="86"/>
                  </a:lnTo>
                  <a:lnTo>
                    <a:pt x="359" y="75"/>
                  </a:lnTo>
                  <a:lnTo>
                    <a:pt x="375" y="63"/>
                  </a:lnTo>
                  <a:lnTo>
                    <a:pt x="390" y="50"/>
                  </a:lnTo>
                  <a:lnTo>
                    <a:pt x="406" y="37"/>
                  </a:lnTo>
                  <a:lnTo>
                    <a:pt x="422" y="25"/>
                  </a:lnTo>
                  <a:lnTo>
                    <a:pt x="437" y="14"/>
                  </a:lnTo>
                  <a:lnTo>
                    <a:pt x="453" y="5"/>
                  </a:lnTo>
                  <a:lnTo>
                    <a:pt x="466" y="0"/>
                  </a:lnTo>
                  <a:lnTo>
                    <a:pt x="474" y="7"/>
                  </a:lnTo>
                  <a:lnTo>
                    <a:pt x="483" y="14"/>
                  </a:lnTo>
                  <a:lnTo>
                    <a:pt x="492" y="25"/>
                  </a:lnTo>
                  <a:lnTo>
                    <a:pt x="503" y="36"/>
                  </a:lnTo>
                  <a:lnTo>
                    <a:pt x="512" y="46"/>
                  </a:lnTo>
                  <a:lnTo>
                    <a:pt x="519" y="55"/>
                  </a:lnTo>
                  <a:lnTo>
                    <a:pt x="525" y="61"/>
                  </a:lnTo>
                  <a:lnTo>
                    <a:pt x="526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4286250" y="1123950"/>
            <a:ext cx="4533900" cy="2493963"/>
            <a:chOff x="2880" y="816"/>
            <a:chExt cx="3060" cy="1616"/>
          </a:xfrm>
        </p:grpSpPr>
        <p:sp>
          <p:nvSpPr>
            <p:cNvPr id="30736" name="Line 2"/>
            <p:cNvSpPr>
              <a:spLocks noChangeShapeType="1"/>
            </p:cNvSpPr>
            <p:nvPr/>
          </p:nvSpPr>
          <p:spPr bwMode="auto">
            <a:xfrm flipV="1">
              <a:off x="2880" y="816"/>
              <a:ext cx="3060" cy="100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7" name="AutoShape 4"/>
            <p:cNvSpPr>
              <a:spLocks noChangeArrowheads="1"/>
            </p:cNvSpPr>
            <p:nvPr/>
          </p:nvSpPr>
          <p:spPr bwMode="auto">
            <a:xfrm>
              <a:off x="3560" y="1026"/>
              <a:ext cx="2200" cy="1406"/>
            </a:xfrm>
            <a:prstGeom prst="cloudCallout">
              <a:avLst>
                <a:gd name="adj1" fmla="val -56273"/>
                <a:gd name="adj2" fmla="val -72546"/>
              </a:avLst>
            </a:prstGeom>
            <a:solidFill>
              <a:srgbClr val="FFFF99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0738" name="Text Box 27"/>
            <p:cNvSpPr txBox="1">
              <a:spLocks noChangeArrowheads="1"/>
            </p:cNvSpPr>
            <p:nvPr/>
          </p:nvSpPr>
          <p:spPr bwMode="auto">
            <a:xfrm>
              <a:off x="3740" y="1360"/>
              <a:ext cx="1950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Arial" charset="0"/>
                </a:rPr>
                <a:t>任何</a:t>
              </a:r>
              <a:r>
                <a:rPr lang="zh-CN" altLang="en-US" sz="2600" b="1">
                  <a:solidFill>
                    <a:srgbClr val="C00000"/>
                  </a:solidFill>
                  <a:latin typeface="Arial" charset="0"/>
                </a:rPr>
                <a:t>两位相邻</a:t>
              </a:r>
              <a:r>
                <a:rPr lang="zh-CN" altLang="en-US" sz="2600" b="1">
                  <a:solidFill>
                    <a:schemeClr val="bg2"/>
                  </a:solidFill>
                  <a:latin typeface="Arial" charset="0"/>
                </a:rPr>
                <a:t>编码只有</a:t>
              </a:r>
              <a:r>
                <a:rPr lang="en-US" altLang="zh-CN" sz="2600" b="1">
                  <a:solidFill>
                    <a:srgbClr val="C00000"/>
                  </a:solidFill>
                  <a:latin typeface="Arial" charset="0"/>
                </a:rPr>
                <a:t>1</a:t>
              </a:r>
              <a:r>
                <a:rPr lang="zh-CN" altLang="en-US" sz="2600" b="1">
                  <a:solidFill>
                    <a:schemeClr val="bg2"/>
                  </a:solidFill>
                  <a:latin typeface="Arial" charset="0"/>
                </a:rPr>
                <a:t>位码元不同</a:t>
              </a:r>
            </a:p>
          </p:txBody>
        </p:sp>
      </p:grp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012160" y="216749"/>
            <a:ext cx="2519363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  <a:buClr>
                <a:srgbClr val="008000"/>
              </a:buClr>
              <a:buSzPct val="70000"/>
              <a:buFont typeface="Wingdings" pitchFamily="2" charset="2"/>
              <a:buChar char="n"/>
            </a:pPr>
            <a:r>
              <a:rPr kumimoji="0" lang="en-US" altLang="zh-CN" sz="26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kumimoji="0" lang="zh-CN" altLang="en-US" sz="26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无权码</a:t>
            </a:r>
            <a:r>
              <a:rPr kumimoji="0" lang="en-US" altLang="zh-CN" sz="26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</a:t>
            </a:r>
          </a:p>
        </p:txBody>
      </p: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5138738" y="3644900"/>
            <a:ext cx="3898900" cy="2909888"/>
            <a:chOff x="3237" y="2296"/>
            <a:chExt cx="2456" cy="1833"/>
          </a:xfrm>
        </p:grpSpPr>
        <p:sp>
          <p:nvSpPr>
            <p:cNvPr id="616454" name="Text Box 6"/>
            <p:cNvSpPr txBox="1">
              <a:spLocks noChangeArrowheads="1"/>
            </p:cNvSpPr>
            <p:nvPr/>
          </p:nvSpPr>
          <p:spPr bwMode="auto">
            <a:xfrm>
              <a:off x="3243" y="2296"/>
              <a:ext cx="2450" cy="183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CC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hlink"/>
                  </a:solidFill>
                </a:rPr>
                <a:t>Decimal  Binary</a:t>
              </a:r>
              <a:r>
                <a:rPr lang="zh-CN" altLang="en-US" b="1">
                  <a:solidFill>
                    <a:schemeClr val="hlink"/>
                  </a:solidFill>
                </a:rPr>
                <a:t>  </a:t>
              </a:r>
              <a:r>
                <a:rPr lang="en-US" altLang="zh-CN" b="1">
                  <a:solidFill>
                    <a:schemeClr val="hlink"/>
                  </a:solidFill>
                </a:rPr>
                <a:t>Gray code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11        1011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1110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12        1100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1010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13        1101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1011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14        1110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1001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15        1111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1000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  </a:t>
              </a:r>
              <a:endPara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28" name="Line 7"/>
            <p:cNvSpPr>
              <a:spLocks noChangeShapeType="1"/>
            </p:cNvSpPr>
            <p:nvPr/>
          </p:nvSpPr>
          <p:spPr bwMode="auto">
            <a:xfrm>
              <a:off x="4015" y="2296"/>
              <a:ext cx="1" cy="1832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9" name="Line 8"/>
            <p:cNvSpPr>
              <a:spLocks noChangeShapeType="1"/>
            </p:cNvSpPr>
            <p:nvPr/>
          </p:nvSpPr>
          <p:spPr bwMode="auto">
            <a:xfrm>
              <a:off x="3243" y="2569"/>
              <a:ext cx="2448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0" name="Line 9"/>
            <p:cNvSpPr>
              <a:spLocks noChangeShapeType="1"/>
            </p:cNvSpPr>
            <p:nvPr/>
          </p:nvSpPr>
          <p:spPr bwMode="auto">
            <a:xfrm>
              <a:off x="3243" y="3477"/>
              <a:ext cx="2448" cy="16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 flipV="1">
              <a:off x="3237" y="4129"/>
              <a:ext cx="2448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2" name="Line 13"/>
            <p:cNvSpPr>
              <a:spLocks noChangeShapeType="1"/>
            </p:cNvSpPr>
            <p:nvPr/>
          </p:nvSpPr>
          <p:spPr bwMode="auto">
            <a:xfrm>
              <a:off x="4695" y="2296"/>
              <a:ext cx="1" cy="1832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3" name="Line 14"/>
            <p:cNvSpPr>
              <a:spLocks noChangeShapeType="1"/>
            </p:cNvSpPr>
            <p:nvPr/>
          </p:nvSpPr>
          <p:spPr bwMode="auto">
            <a:xfrm flipV="1">
              <a:off x="3243" y="3832"/>
              <a:ext cx="2448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4" name="Line 15"/>
            <p:cNvSpPr>
              <a:spLocks noChangeShapeType="1"/>
            </p:cNvSpPr>
            <p:nvPr/>
          </p:nvSpPr>
          <p:spPr bwMode="auto">
            <a:xfrm flipV="1">
              <a:off x="3243" y="3208"/>
              <a:ext cx="2448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5" name="Line 16"/>
            <p:cNvSpPr>
              <a:spLocks noChangeShapeType="1"/>
            </p:cNvSpPr>
            <p:nvPr/>
          </p:nvSpPr>
          <p:spPr bwMode="auto">
            <a:xfrm flipV="1">
              <a:off x="3243" y="2872"/>
              <a:ext cx="2448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971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395288" y="981075"/>
            <a:ext cx="1584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例：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2124075" y="1858963"/>
            <a:ext cx="1871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  <a:latin typeface="Arial" charset="0"/>
              </a:rPr>
              <a:t>8421BCD</a:t>
            </a:r>
            <a:endParaRPr lang="zh-CN" altLang="en-US" sz="28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5364163" y="1844675"/>
            <a:ext cx="2087562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bg2"/>
                </a:solidFill>
                <a:latin typeface="Arial" charset="0"/>
              </a:rPr>
              <a:t>Gray Code</a:t>
            </a:r>
            <a:endParaRPr lang="zh-CN" altLang="en-US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2362200" y="981075"/>
            <a:ext cx="4297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Arial" charset="0"/>
              </a:rPr>
              <a:t>十进制</a:t>
            </a:r>
            <a:r>
              <a:rPr lang="en-US" altLang="zh-CN" sz="2800" b="1">
                <a:solidFill>
                  <a:schemeClr val="bg2"/>
                </a:solidFill>
                <a:latin typeface="Arial" charset="0"/>
              </a:rPr>
              <a:t>:</a:t>
            </a:r>
            <a:r>
              <a:rPr lang="en-US" altLang="zh-CN" b="1">
                <a:solidFill>
                  <a:schemeClr val="bg2"/>
                </a:solidFill>
              </a:rPr>
              <a:t>   </a:t>
            </a:r>
            <a:r>
              <a:rPr lang="en-US" altLang="zh-CN" sz="3200" b="1">
                <a:solidFill>
                  <a:schemeClr val="bg2"/>
                </a:solidFill>
              </a:rPr>
              <a:t>3</a:t>
            </a:r>
            <a:r>
              <a:rPr lang="en-US" altLang="zh-CN" sz="3200" b="1">
                <a:solidFill>
                  <a:schemeClr val="bg2"/>
                </a:solidFill>
                <a:cs typeface="Times New Roman" pitchFamily="18" charset="0"/>
              </a:rPr>
              <a:t>→</a:t>
            </a:r>
            <a:r>
              <a:rPr lang="en-US" altLang="zh-CN" sz="3200" b="1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1211263" y="2435225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69993" name="Text Box 9"/>
          <p:cNvSpPr txBox="1">
            <a:spLocks noChangeArrowheads="1"/>
          </p:cNvSpPr>
          <p:nvPr/>
        </p:nvSpPr>
        <p:spPr bwMode="auto">
          <a:xfrm>
            <a:off x="1211263" y="4340225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2430463" y="2511425"/>
            <a:ext cx="160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0</a:t>
            </a:r>
            <a:r>
              <a:rPr lang="en-US" altLang="zh-CN" sz="3200" b="1">
                <a:solidFill>
                  <a:schemeClr val="hlink"/>
                </a:solidFill>
              </a:rPr>
              <a:t>011</a:t>
            </a: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2430463" y="414178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0</a:t>
            </a:r>
            <a:r>
              <a:rPr lang="en-US" altLang="zh-CN" sz="3200" b="1">
                <a:solidFill>
                  <a:schemeClr val="hlink"/>
                </a:solidFill>
              </a:rPr>
              <a:t>100</a:t>
            </a:r>
          </a:p>
        </p:txBody>
      </p:sp>
      <p:sp>
        <p:nvSpPr>
          <p:cNvPr id="169996" name="AutoShape 12"/>
          <p:cNvSpPr>
            <a:spLocks noChangeArrowheads="1"/>
          </p:cNvSpPr>
          <p:nvPr/>
        </p:nvSpPr>
        <p:spPr bwMode="auto">
          <a:xfrm>
            <a:off x="2700338" y="337185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12700" cap="sq">
            <a:solidFill>
              <a:srgbClr val="00CC66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eaLnBrk="1" hangingPunct="1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69997" name="Freeform 13"/>
          <p:cNvSpPr>
            <a:spLocks/>
          </p:cNvSpPr>
          <p:nvPr/>
        </p:nvSpPr>
        <p:spPr bwMode="auto">
          <a:xfrm>
            <a:off x="900113" y="2795588"/>
            <a:ext cx="317500" cy="1676400"/>
          </a:xfrm>
          <a:custGeom>
            <a:avLst/>
            <a:gdLst>
              <a:gd name="T0" fmla="*/ 2147483647 w 200"/>
              <a:gd name="T1" fmla="*/ 0 h 1056"/>
              <a:gd name="T2" fmla="*/ 2147483647 w 200"/>
              <a:gd name="T3" fmla="*/ 2147483647 h 1056"/>
              <a:gd name="T4" fmla="*/ 2147483647 w 200"/>
              <a:gd name="T5" fmla="*/ 2147483647 h 1056"/>
              <a:gd name="T6" fmla="*/ 0 60000 65536"/>
              <a:gd name="T7" fmla="*/ 0 60000 65536"/>
              <a:gd name="T8" fmla="*/ 0 60000 65536"/>
              <a:gd name="T9" fmla="*/ 0 w 200"/>
              <a:gd name="T10" fmla="*/ 0 h 1056"/>
              <a:gd name="T11" fmla="*/ 200 w 200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1056">
                <a:moveTo>
                  <a:pt x="200" y="0"/>
                </a:moveTo>
                <a:cubicBezTo>
                  <a:pt x="108" y="176"/>
                  <a:pt x="16" y="352"/>
                  <a:pt x="8" y="528"/>
                </a:cubicBezTo>
                <a:cubicBezTo>
                  <a:pt x="0" y="704"/>
                  <a:pt x="76" y="880"/>
                  <a:pt x="152" y="1056"/>
                </a:cubicBezTo>
              </a:path>
            </a:pathLst>
          </a:custGeom>
          <a:noFill/>
          <a:ln w="38100" cap="sq">
            <a:solidFill>
              <a:schemeClr val="bg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5859463" y="2541588"/>
            <a:ext cx="1600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0</a:t>
            </a:r>
            <a:r>
              <a:rPr lang="en-US" altLang="zh-CN" sz="3200" b="1">
                <a:solidFill>
                  <a:schemeClr val="hlink"/>
                </a:solidFill>
              </a:rPr>
              <a:t>0</a:t>
            </a:r>
            <a:r>
              <a:rPr lang="en-US" altLang="zh-CN" sz="3200" b="1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169999" name="Text Box 15"/>
          <p:cNvSpPr txBox="1">
            <a:spLocks noChangeArrowheads="1"/>
          </p:cNvSpPr>
          <p:nvPr/>
        </p:nvSpPr>
        <p:spPr bwMode="auto">
          <a:xfrm>
            <a:off x="5859463" y="4171950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0</a:t>
            </a:r>
            <a:r>
              <a:rPr lang="en-US" altLang="zh-CN" sz="3200" b="1">
                <a:solidFill>
                  <a:schemeClr val="hlink"/>
                </a:solidFill>
              </a:rPr>
              <a:t>1</a:t>
            </a:r>
            <a:r>
              <a:rPr lang="en-US" altLang="zh-CN" sz="3200" b="1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170000" name="AutoShape 16"/>
          <p:cNvSpPr>
            <a:spLocks noChangeArrowheads="1"/>
          </p:cNvSpPr>
          <p:nvPr/>
        </p:nvSpPr>
        <p:spPr bwMode="auto">
          <a:xfrm>
            <a:off x="6156325" y="337185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12700" cap="sq">
            <a:solidFill>
              <a:srgbClr val="00CC66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eaLnBrk="1" hangingPunct="1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70002" name="Text Box 18"/>
          <p:cNvSpPr txBox="1">
            <a:spLocks noChangeArrowheads="1"/>
          </p:cNvSpPr>
          <p:nvPr/>
        </p:nvSpPr>
        <p:spPr bwMode="auto">
          <a:xfrm>
            <a:off x="5076825" y="4883150"/>
            <a:ext cx="324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Arial" charset="0"/>
              </a:rPr>
              <a:t>1 位码元改变</a:t>
            </a:r>
            <a:endParaRPr lang="en-US" altLang="zh-CN" sz="2800" b="1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35858" name="Picture 23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794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9" name="Text Box 4"/>
          <p:cNvSpPr txBox="1">
            <a:spLocks noChangeArrowheads="1"/>
          </p:cNvSpPr>
          <p:nvPr/>
        </p:nvSpPr>
        <p:spPr bwMode="auto">
          <a:xfrm>
            <a:off x="3492500" y="188913"/>
            <a:ext cx="2305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Gray  Code </a:t>
            </a:r>
          </a:p>
        </p:txBody>
      </p:sp>
      <p:sp>
        <p:nvSpPr>
          <p:cNvPr id="2" name="Text Box 18"/>
          <p:cNvSpPr txBox="1">
            <a:spLocks noChangeArrowheads="1"/>
          </p:cNvSpPr>
          <p:nvPr/>
        </p:nvSpPr>
        <p:spPr bwMode="auto">
          <a:xfrm>
            <a:off x="1979613" y="4883150"/>
            <a:ext cx="252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Arial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Arial" charset="0"/>
              </a:rPr>
              <a:t>位码元改变</a:t>
            </a:r>
            <a:endParaRPr lang="en-US" altLang="zh-CN" sz="28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286" name="Text Box 27"/>
          <p:cNvSpPr txBox="1">
            <a:spLocks noChangeArrowheads="1"/>
          </p:cNvSpPr>
          <p:nvPr/>
        </p:nvSpPr>
        <p:spPr bwMode="auto">
          <a:xfrm>
            <a:off x="1404938" y="5734050"/>
            <a:ext cx="4895850" cy="523875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Arial" charset="0"/>
              </a:rPr>
              <a:t>Gray Code</a:t>
            </a:r>
            <a:r>
              <a:rPr lang="zh-CN" altLang="en-US" sz="2800" b="1" dirty="0">
                <a:solidFill>
                  <a:schemeClr val="bg2"/>
                </a:solidFill>
                <a:latin typeface="Arial" charset="0"/>
              </a:rPr>
              <a:t>的优点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charset="0"/>
              </a:rPr>
              <a:t>：可靠性高</a:t>
            </a:r>
            <a:endParaRPr lang="zh-CN" altLang="en-US" sz="2800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66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autoUpdateAnimBg="0"/>
      <p:bldP spid="169988" grpId="0" autoUpdateAnimBg="0"/>
      <p:bldP spid="169989" grpId="0" autoUpdateAnimBg="0"/>
      <p:bldP spid="169990" grpId="0" autoUpdateAnimBg="0"/>
      <p:bldP spid="169991" grpId="0" autoUpdateAnimBg="0"/>
      <p:bldP spid="169993" grpId="0" autoUpdateAnimBg="0"/>
      <p:bldP spid="169994" grpId="0" autoUpdateAnimBg="0"/>
      <p:bldP spid="169995" grpId="0" autoUpdateAnimBg="0"/>
      <p:bldP spid="169996" grpId="0" animBg="1"/>
      <p:bldP spid="169997" grpId="0" animBg="1"/>
      <p:bldP spid="169998" grpId="0" autoUpdateAnimBg="0"/>
      <p:bldP spid="169999" grpId="0" autoUpdateAnimBg="0"/>
      <p:bldP spid="170000" grpId="0" animBg="1"/>
      <p:bldP spid="170002" grpId="0" autoUpdateAnimBg="0"/>
      <p:bldP spid="2" grpId="0" autoUpdateAnimBg="0"/>
      <p:bldP spid="1128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2449513" y="3860800"/>
            <a:ext cx="586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chemeClr val="bg2"/>
                </a:solidFill>
              </a:rPr>
              <a:t>1  0   1   1   0   1   1   0  1</a:t>
            </a:r>
          </a:p>
        </p:txBody>
      </p:sp>
      <p:sp>
        <p:nvSpPr>
          <p:cNvPr id="612356" name="Line 4"/>
          <p:cNvSpPr>
            <a:spLocks noChangeShapeType="1"/>
          </p:cNvSpPr>
          <p:nvPr/>
        </p:nvSpPr>
        <p:spPr bwMode="auto">
          <a:xfrm>
            <a:off x="2659063" y="4546600"/>
            <a:ext cx="0" cy="12192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678113" y="4546600"/>
            <a:ext cx="495300" cy="1219200"/>
            <a:chOff x="912" y="1248"/>
            <a:chExt cx="312" cy="768"/>
          </a:xfrm>
        </p:grpSpPr>
        <p:sp>
          <p:nvSpPr>
            <p:cNvPr id="31787" name="Line 5"/>
            <p:cNvSpPr>
              <a:spLocks noChangeShapeType="1"/>
            </p:cNvSpPr>
            <p:nvPr/>
          </p:nvSpPr>
          <p:spPr bwMode="auto">
            <a:xfrm>
              <a:off x="912" y="1296"/>
              <a:ext cx="288" cy="72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8" name="Line 6"/>
            <p:cNvSpPr>
              <a:spLocks noChangeShapeType="1"/>
            </p:cNvSpPr>
            <p:nvPr/>
          </p:nvSpPr>
          <p:spPr bwMode="auto">
            <a:xfrm>
              <a:off x="1224" y="1248"/>
              <a:ext cx="0" cy="76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325813" y="4546600"/>
            <a:ext cx="495300" cy="1219200"/>
            <a:chOff x="1320" y="1248"/>
            <a:chExt cx="312" cy="768"/>
          </a:xfrm>
        </p:grpSpPr>
        <p:sp>
          <p:nvSpPr>
            <p:cNvPr id="31785" name="Line 8"/>
            <p:cNvSpPr>
              <a:spLocks noChangeShapeType="1"/>
            </p:cNvSpPr>
            <p:nvPr/>
          </p:nvSpPr>
          <p:spPr bwMode="auto">
            <a:xfrm>
              <a:off x="1320" y="1296"/>
              <a:ext cx="288" cy="72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6" name="Line 9"/>
            <p:cNvSpPr>
              <a:spLocks noChangeShapeType="1"/>
            </p:cNvSpPr>
            <p:nvPr/>
          </p:nvSpPr>
          <p:spPr bwMode="auto">
            <a:xfrm>
              <a:off x="1632" y="1248"/>
              <a:ext cx="0" cy="76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011613" y="4546600"/>
            <a:ext cx="495300" cy="1219200"/>
            <a:chOff x="1320" y="1248"/>
            <a:chExt cx="312" cy="768"/>
          </a:xfrm>
        </p:grpSpPr>
        <p:sp>
          <p:nvSpPr>
            <p:cNvPr id="31783" name="Line 16"/>
            <p:cNvSpPr>
              <a:spLocks noChangeShapeType="1"/>
            </p:cNvSpPr>
            <p:nvPr/>
          </p:nvSpPr>
          <p:spPr bwMode="auto">
            <a:xfrm>
              <a:off x="1320" y="1296"/>
              <a:ext cx="288" cy="72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4" name="Line 17"/>
            <p:cNvSpPr>
              <a:spLocks noChangeShapeType="1"/>
            </p:cNvSpPr>
            <p:nvPr/>
          </p:nvSpPr>
          <p:spPr bwMode="auto">
            <a:xfrm>
              <a:off x="1632" y="1248"/>
              <a:ext cx="0" cy="76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621213" y="4546600"/>
            <a:ext cx="495300" cy="1219200"/>
            <a:chOff x="1320" y="1248"/>
            <a:chExt cx="312" cy="768"/>
          </a:xfrm>
        </p:grpSpPr>
        <p:sp>
          <p:nvSpPr>
            <p:cNvPr id="31781" name="Line 19"/>
            <p:cNvSpPr>
              <a:spLocks noChangeShapeType="1"/>
            </p:cNvSpPr>
            <p:nvPr/>
          </p:nvSpPr>
          <p:spPr bwMode="auto">
            <a:xfrm>
              <a:off x="1320" y="1296"/>
              <a:ext cx="288" cy="72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2" name="Line 20"/>
            <p:cNvSpPr>
              <a:spLocks noChangeShapeType="1"/>
            </p:cNvSpPr>
            <p:nvPr/>
          </p:nvSpPr>
          <p:spPr bwMode="auto">
            <a:xfrm>
              <a:off x="1632" y="1248"/>
              <a:ext cx="0" cy="76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5230813" y="4546600"/>
            <a:ext cx="495300" cy="1219200"/>
            <a:chOff x="1320" y="1248"/>
            <a:chExt cx="312" cy="768"/>
          </a:xfrm>
        </p:grpSpPr>
        <p:sp>
          <p:nvSpPr>
            <p:cNvPr id="31779" name="Line 22"/>
            <p:cNvSpPr>
              <a:spLocks noChangeShapeType="1"/>
            </p:cNvSpPr>
            <p:nvPr/>
          </p:nvSpPr>
          <p:spPr bwMode="auto">
            <a:xfrm>
              <a:off x="1320" y="1296"/>
              <a:ext cx="288" cy="72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0" name="Line 23"/>
            <p:cNvSpPr>
              <a:spLocks noChangeShapeType="1"/>
            </p:cNvSpPr>
            <p:nvPr/>
          </p:nvSpPr>
          <p:spPr bwMode="auto">
            <a:xfrm>
              <a:off x="1632" y="1248"/>
              <a:ext cx="0" cy="76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5802313" y="4546600"/>
            <a:ext cx="495300" cy="1219200"/>
            <a:chOff x="1320" y="1248"/>
            <a:chExt cx="312" cy="768"/>
          </a:xfrm>
        </p:grpSpPr>
        <p:sp>
          <p:nvSpPr>
            <p:cNvPr id="31777" name="Line 25"/>
            <p:cNvSpPr>
              <a:spLocks noChangeShapeType="1"/>
            </p:cNvSpPr>
            <p:nvPr/>
          </p:nvSpPr>
          <p:spPr bwMode="auto">
            <a:xfrm>
              <a:off x="1320" y="1296"/>
              <a:ext cx="288" cy="72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8" name="Line 26"/>
            <p:cNvSpPr>
              <a:spLocks noChangeShapeType="1"/>
            </p:cNvSpPr>
            <p:nvPr/>
          </p:nvSpPr>
          <p:spPr bwMode="auto">
            <a:xfrm>
              <a:off x="1632" y="1248"/>
              <a:ext cx="0" cy="76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6443663" y="4511675"/>
            <a:ext cx="495300" cy="1219200"/>
            <a:chOff x="1320" y="1248"/>
            <a:chExt cx="312" cy="768"/>
          </a:xfrm>
        </p:grpSpPr>
        <p:sp>
          <p:nvSpPr>
            <p:cNvPr id="31775" name="Line 28"/>
            <p:cNvSpPr>
              <a:spLocks noChangeShapeType="1"/>
            </p:cNvSpPr>
            <p:nvPr/>
          </p:nvSpPr>
          <p:spPr bwMode="auto">
            <a:xfrm>
              <a:off x="1320" y="1296"/>
              <a:ext cx="288" cy="72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6" name="Line 29"/>
            <p:cNvSpPr>
              <a:spLocks noChangeShapeType="1"/>
            </p:cNvSpPr>
            <p:nvPr/>
          </p:nvSpPr>
          <p:spPr bwMode="auto">
            <a:xfrm>
              <a:off x="1632" y="1248"/>
              <a:ext cx="0" cy="76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7021513" y="4546600"/>
            <a:ext cx="495300" cy="1219200"/>
            <a:chOff x="1320" y="1248"/>
            <a:chExt cx="312" cy="768"/>
          </a:xfrm>
        </p:grpSpPr>
        <p:sp>
          <p:nvSpPr>
            <p:cNvPr id="31773" name="Line 31"/>
            <p:cNvSpPr>
              <a:spLocks noChangeShapeType="1"/>
            </p:cNvSpPr>
            <p:nvPr/>
          </p:nvSpPr>
          <p:spPr bwMode="auto">
            <a:xfrm>
              <a:off x="1320" y="1296"/>
              <a:ext cx="288" cy="72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4" name="Line 32"/>
            <p:cNvSpPr>
              <a:spLocks noChangeShapeType="1"/>
            </p:cNvSpPr>
            <p:nvPr/>
          </p:nvSpPr>
          <p:spPr bwMode="auto">
            <a:xfrm>
              <a:off x="1632" y="1248"/>
              <a:ext cx="0" cy="76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12385" name="Text Box 33"/>
          <p:cNvSpPr txBox="1">
            <a:spLocks noChangeArrowheads="1"/>
          </p:cNvSpPr>
          <p:nvPr/>
        </p:nvSpPr>
        <p:spPr bwMode="auto">
          <a:xfrm>
            <a:off x="2373313" y="5703888"/>
            <a:ext cx="53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12386" name="Text Box 34"/>
          <p:cNvSpPr txBox="1">
            <a:spLocks noChangeArrowheads="1"/>
          </p:cNvSpPr>
          <p:nvPr/>
        </p:nvSpPr>
        <p:spPr bwMode="auto">
          <a:xfrm>
            <a:off x="2982913" y="5703888"/>
            <a:ext cx="53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12387" name="Text Box 35"/>
          <p:cNvSpPr txBox="1">
            <a:spLocks noChangeArrowheads="1"/>
          </p:cNvSpPr>
          <p:nvPr/>
        </p:nvSpPr>
        <p:spPr bwMode="auto">
          <a:xfrm>
            <a:off x="3592513" y="5703888"/>
            <a:ext cx="53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12388" name="Text Box 36"/>
          <p:cNvSpPr txBox="1">
            <a:spLocks noChangeArrowheads="1"/>
          </p:cNvSpPr>
          <p:nvPr/>
        </p:nvSpPr>
        <p:spPr bwMode="auto">
          <a:xfrm>
            <a:off x="4202113" y="5703888"/>
            <a:ext cx="53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612389" name="Text Box 37"/>
          <p:cNvSpPr txBox="1">
            <a:spLocks noChangeArrowheads="1"/>
          </p:cNvSpPr>
          <p:nvPr/>
        </p:nvSpPr>
        <p:spPr bwMode="auto">
          <a:xfrm>
            <a:off x="4811713" y="5689600"/>
            <a:ext cx="53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12390" name="Text Box 38"/>
          <p:cNvSpPr txBox="1">
            <a:spLocks noChangeArrowheads="1"/>
          </p:cNvSpPr>
          <p:nvPr/>
        </p:nvSpPr>
        <p:spPr bwMode="auto">
          <a:xfrm>
            <a:off x="5421313" y="5689600"/>
            <a:ext cx="53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12391" name="Text Box 39"/>
          <p:cNvSpPr txBox="1">
            <a:spLocks noChangeArrowheads="1"/>
          </p:cNvSpPr>
          <p:nvPr/>
        </p:nvSpPr>
        <p:spPr bwMode="auto">
          <a:xfrm>
            <a:off x="6030913" y="5689600"/>
            <a:ext cx="53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612392" name="Text Box 40"/>
          <p:cNvSpPr txBox="1">
            <a:spLocks noChangeArrowheads="1"/>
          </p:cNvSpPr>
          <p:nvPr/>
        </p:nvSpPr>
        <p:spPr bwMode="auto">
          <a:xfrm>
            <a:off x="6640513" y="5689600"/>
            <a:ext cx="53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12393" name="Text Box 41"/>
          <p:cNvSpPr txBox="1">
            <a:spLocks noChangeArrowheads="1"/>
          </p:cNvSpPr>
          <p:nvPr/>
        </p:nvSpPr>
        <p:spPr bwMode="auto">
          <a:xfrm>
            <a:off x="7250113" y="5689600"/>
            <a:ext cx="53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1767" name="Text Box 44"/>
          <p:cNvSpPr txBox="1">
            <a:spLocks noChangeArrowheads="1"/>
          </p:cNvSpPr>
          <p:nvPr/>
        </p:nvSpPr>
        <p:spPr bwMode="auto">
          <a:xfrm>
            <a:off x="611188" y="836613"/>
            <a:ext cx="8532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1) </a:t>
            </a:r>
            <a:r>
              <a:rPr lang="zh-CN" altLang="en-US" sz="2800" b="1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计算法（利用二进制数写典型</a:t>
            </a:r>
            <a:r>
              <a:rPr kumimoji="0" lang="en-US" altLang="zh-CN" sz="2800" b="1">
                <a:solidFill>
                  <a:schemeClr val="bg2"/>
                </a:solidFill>
                <a:latin typeface="Arial" charset="0"/>
              </a:rPr>
              <a:t>Gray code</a:t>
            </a:r>
            <a:r>
              <a:rPr kumimoji="0" lang="zh-CN" altLang="en-US" sz="2800" b="1">
                <a:solidFill>
                  <a:schemeClr val="bg2"/>
                </a:solidFill>
                <a:latin typeface="Arial" charset="0"/>
              </a:rPr>
              <a:t>）</a:t>
            </a:r>
            <a:r>
              <a:rPr lang="en-US" altLang="zh-CN" sz="2800">
                <a:solidFill>
                  <a:schemeClr val="bg2"/>
                </a:solidFill>
                <a:latin typeface="Arial" charset="0"/>
              </a:rPr>
              <a:t>  </a:t>
            </a:r>
            <a:endParaRPr lang="zh-CN" altLang="en-US" sz="2800" b="1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31768" name="Rectangle 3"/>
          <p:cNvSpPr>
            <a:spLocks noChangeArrowheads="1"/>
          </p:cNvSpPr>
          <p:nvPr/>
        </p:nvSpPr>
        <p:spPr bwMode="auto">
          <a:xfrm>
            <a:off x="539552" y="1412875"/>
            <a:ext cx="5689600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just">
              <a:spcBef>
                <a:spcPct val="20000"/>
              </a:spcBef>
              <a:buClr>
                <a:srgbClr val="008000"/>
              </a:buClr>
              <a:buSzPct val="80000"/>
              <a:buFont typeface="Wingdings" pitchFamily="2" charset="2"/>
              <a:buChar char="n"/>
            </a:pPr>
            <a:r>
              <a:rPr kumimoji="0" lang="en-US" altLang="zh-CN" sz="26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kumimoji="0" lang="zh-CN" altLang="en-US" sz="26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位宽不变</a:t>
            </a:r>
            <a:endParaRPr kumimoji="0" lang="en-US" altLang="zh-CN" sz="2600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algn="just">
              <a:spcBef>
                <a:spcPct val="20000"/>
              </a:spcBef>
              <a:buClr>
                <a:srgbClr val="008000"/>
              </a:buClr>
              <a:buSzPct val="80000"/>
              <a:buFont typeface="Wingdings" pitchFamily="2" charset="2"/>
              <a:buChar char="n"/>
            </a:pPr>
            <a:r>
              <a:rPr kumimoji="0" lang="en-US" altLang="zh-CN" sz="26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kumimoji="0" lang="zh-CN" altLang="en-US" sz="26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第一位不变</a:t>
            </a:r>
            <a:endParaRPr kumimoji="0" lang="en-US" altLang="zh-CN" sz="2600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algn="just">
              <a:spcBef>
                <a:spcPct val="20000"/>
              </a:spcBef>
              <a:buClr>
                <a:srgbClr val="008000"/>
              </a:buClr>
              <a:buSzPct val="80000"/>
              <a:buFont typeface="Wingdings" pitchFamily="2" charset="2"/>
              <a:buChar char="n"/>
            </a:pPr>
            <a:r>
              <a:rPr kumimoji="0" lang="en-US" altLang="zh-CN" sz="26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kumimoji="0" lang="zh-CN" altLang="en-US" sz="26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与左边的邻居比特相比较</a:t>
            </a:r>
            <a:r>
              <a:rPr kumimoji="0" lang="en-US" altLang="zh-CN" sz="26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:</a:t>
            </a:r>
          </a:p>
          <a:p>
            <a:pPr marL="742950" lvl="1" indent="-285750" algn="just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Ø"/>
            </a:pPr>
            <a:r>
              <a:rPr kumimoji="0" lang="en-US" altLang="zh-CN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kumimoji="0" lang="zh-CN" altLang="en-US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相同</a:t>
            </a:r>
            <a:r>
              <a:rPr kumimoji="0" lang="en-US" altLang="zh-CN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—— 0</a:t>
            </a:r>
          </a:p>
          <a:p>
            <a:pPr marL="742950" lvl="1" indent="-285750" algn="just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Ø"/>
            </a:pPr>
            <a:r>
              <a:rPr kumimoji="0" lang="en-US" altLang="zh-CN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kumimoji="0" lang="zh-CN" altLang="en-US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不同</a:t>
            </a:r>
            <a:r>
              <a:rPr kumimoji="0" lang="en-US" altLang="zh-CN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——1. </a:t>
            </a:r>
          </a:p>
        </p:txBody>
      </p:sp>
      <p:pic>
        <p:nvPicPr>
          <p:cNvPr id="31769" name="Picture 48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794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70" name="Text Box 4"/>
          <p:cNvSpPr txBox="1">
            <a:spLocks noChangeArrowheads="1"/>
          </p:cNvSpPr>
          <p:nvPr/>
        </p:nvSpPr>
        <p:spPr bwMode="auto">
          <a:xfrm>
            <a:off x="2411413" y="188913"/>
            <a:ext cx="4464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Arial" charset="0"/>
              </a:rPr>
              <a:t>如何写典型  </a:t>
            </a:r>
            <a:r>
              <a:rPr lang="en-US" altLang="zh-CN" sz="2600" b="1" dirty="0">
                <a:solidFill>
                  <a:schemeClr val="bg2"/>
                </a:solidFill>
                <a:latin typeface="Arial" charset="0"/>
              </a:rPr>
              <a:t>Gray  </a:t>
            </a:r>
            <a:r>
              <a:rPr lang="en-US" altLang="zh-CN" sz="2600" b="1" dirty="0" smtClean="0">
                <a:solidFill>
                  <a:schemeClr val="bg2"/>
                </a:solidFill>
                <a:latin typeface="Arial" charset="0"/>
              </a:rPr>
              <a:t>Code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endParaRPr lang="en-US" altLang="zh-CN" sz="26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1771" name="Text Box 50"/>
          <p:cNvSpPr txBox="1">
            <a:spLocks noChangeArrowheads="1"/>
          </p:cNvSpPr>
          <p:nvPr/>
        </p:nvSpPr>
        <p:spPr bwMode="auto">
          <a:xfrm>
            <a:off x="395288" y="4019550"/>
            <a:ext cx="15843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600" b="1" dirty="0">
                <a:solidFill>
                  <a:schemeClr val="bg1"/>
                </a:solidFill>
                <a:latin typeface="Arial" charset="0"/>
              </a:rPr>
              <a:t>二进制数</a:t>
            </a:r>
            <a:r>
              <a:rPr kumimoji="0" lang="en-US" altLang="zh-CN" sz="2600" b="1" dirty="0">
                <a:solidFill>
                  <a:schemeClr val="bg1"/>
                </a:solidFill>
                <a:latin typeface="Arial" charset="0"/>
              </a:rPr>
              <a:t>:</a:t>
            </a:r>
            <a:endParaRPr kumimoji="0" lang="zh-CN" altLang="en-US" sz="26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1772" name="Text Box 51"/>
          <p:cNvSpPr txBox="1">
            <a:spLocks noChangeArrowheads="1"/>
          </p:cNvSpPr>
          <p:nvPr/>
        </p:nvSpPr>
        <p:spPr bwMode="auto">
          <a:xfrm>
            <a:off x="179388" y="5819775"/>
            <a:ext cx="1944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600" b="1">
                <a:solidFill>
                  <a:schemeClr val="bg1"/>
                </a:solidFill>
                <a:latin typeface="Arial" charset="0"/>
              </a:rPr>
              <a:t>Gray Code:</a:t>
            </a:r>
            <a:endParaRPr kumimoji="0" lang="zh-CN" altLang="en-US" sz="2600" b="1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4932040" y="2961958"/>
          <a:ext cx="3788848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88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(366)</a:t>
                      </a:r>
                      <a:r>
                        <a:rPr lang="en-US" altLang="zh-CN" sz="2000" baseline="-25000" dirty="0" smtClean="0">
                          <a:solidFill>
                            <a:schemeClr val="bg2"/>
                          </a:solidFill>
                        </a:rPr>
                        <a:t>10          </a:t>
                      </a:r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r>
                        <a:rPr lang="zh-CN" altLang="en-US" sz="2000" dirty="0" smtClean="0">
                          <a:solidFill>
                            <a:schemeClr val="bg2"/>
                          </a:solidFill>
                        </a:rPr>
                        <a:t>     </a:t>
                      </a:r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1  0110   1110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Gray code ——    1  1101   10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0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4887608" y="1556792"/>
          <a:ext cx="3788848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88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(365)</a:t>
                      </a:r>
                      <a:r>
                        <a:rPr lang="en-US" altLang="zh-CN" sz="2000" baseline="-25000" dirty="0" smtClean="0">
                          <a:solidFill>
                            <a:schemeClr val="bg2"/>
                          </a:solidFill>
                        </a:rPr>
                        <a:t>10          </a:t>
                      </a:r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——</a:t>
                      </a:r>
                      <a:r>
                        <a:rPr lang="zh-CN" altLang="en-US" sz="2000" dirty="0" smtClean="0">
                          <a:solidFill>
                            <a:schemeClr val="bg2"/>
                          </a:solidFill>
                        </a:rPr>
                        <a:t>     </a:t>
                      </a:r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1  0110   1101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Gray code ——    1  1101   10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下弧形箭头 10"/>
          <p:cNvSpPr/>
          <p:nvPr/>
        </p:nvSpPr>
        <p:spPr bwMode="auto">
          <a:xfrm rot="16969094" flipV="1">
            <a:off x="3284928" y="2627544"/>
            <a:ext cx="2070088" cy="397156"/>
          </a:xfrm>
          <a:prstGeom prst="curvedUpArrow">
            <a:avLst>
              <a:gd name="adj1" fmla="val 25000"/>
              <a:gd name="adj2" fmla="val 67891"/>
              <a:gd name="adj3" fmla="val 25000"/>
            </a:avLst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783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61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2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2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1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1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1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612356" grpId="0" animBg="1"/>
      <p:bldP spid="612385" grpId="0" autoUpdateAnimBg="0"/>
      <p:bldP spid="612386" grpId="0" autoUpdateAnimBg="0"/>
      <p:bldP spid="612387" grpId="0" autoUpdateAnimBg="0"/>
      <p:bldP spid="612388" grpId="0" autoUpdateAnimBg="0"/>
      <p:bldP spid="612389" grpId="0" autoUpdateAnimBg="0"/>
      <p:bldP spid="612390" grpId="0" autoUpdateAnimBg="0"/>
      <p:bldP spid="612391" grpId="0" autoUpdateAnimBg="0"/>
      <p:bldP spid="612392" grpId="0" autoUpdateAnimBg="0"/>
      <p:bldP spid="612393" grpId="0" autoUpdateAnimBg="0"/>
      <p:bldP spid="31771" grpId="0"/>
      <p:bldP spid="31772" grpId="0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7"/>
          <p:cNvSpPr>
            <a:spLocks noChangeArrowheads="1"/>
          </p:cNvSpPr>
          <p:nvPr/>
        </p:nvSpPr>
        <p:spPr bwMode="auto">
          <a:xfrm>
            <a:off x="5795963" y="1389063"/>
            <a:ext cx="1296987" cy="5327650"/>
          </a:xfrm>
          <a:prstGeom prst="rect">
            <a:avLst/>
          </a:prstGeom>
          <a:solidFill>
            <a:srgbClr val="FFFF99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40963" name="Rectangle 36"/>
          <p:cNvSpPr>
            <a:spLocks noChangeArrowheads="1"/>
          </p:cNvSpPr>
          <p:nvPr/>
        </p:nvSpPr>
        <p:spPr bwMode="auto">
          <a:xfrm>
            <a:off x="2238375" y="3429000"/>
            <a:ext cx="936625" cy="2592388"/>
          </a:xfrm>
          <a:prstGeom prst="rect">
            <a:avLst/>
          </a:prstGeom>
          <a:solidFill>
            <a:srgbClr val="FFFF99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1158875" y="1628775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US" altLang="zh-CN" sz="3200" b="1">
                <a:solidFill>
                  <a:schemeClr val="bg1"/>
                </a:solidFill>
              </a:rPr>
              <a:t>1-bit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613379" name="Text Box 3"/>
          <p:cNvSpPr txBox="1">
            <a:spLocks noChangeArrowheads="1"/>
          </p:cNvSpPr>
          <p:nvPr/>
        </p:nvSpPr>
        <p:spPr bwMode="auto">
          <a:xfrm>
            <a:off x="2527300" y="1557338"/>
            <a:ext cx="533400" cy="1208087"/>
          </a:xfrm>
          <a:prstGeom prst="rect">
            <a:avLst/>
          </a:prstGeom>
          <a:solidFill>
            <a:srgbClr val="FFFF99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0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13380" name="Text Box 4"/>
          <p:cNvSpPr txBox="1">
            <a:spLocks noChangeArrowheads="1"/>
          </p:cNvSpPr>
          <p:nvPr/>
        </p:nvSpPr>
        <p:spPr bwMode="auto">
          <a:xfrm>
            <a:off x="1158875" y="422116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US" altLang="zh-CN" sz="3200" b="1">
                <a:solidFill>
                  <a:schemeClr val="bg1"/>
                </a:solidFill>
              </a:rPr>
              <a:t>2-bit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613381" name="Text Box 5"/>
          <p:cNvSpPr txBox="1">
            <a:spLocks noChangeArrowheads="1"/>
          </p:cNvSpPr>
          <p:nvPr/>
        </p:nvSpPr>
        <p:spPr bwMode="auto">
          <a:xfrm>
            <a:off x="2684463" y="3455988"/>
            <a:ext cx="5334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0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CN" sz="32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13382" name="Line 6"/>
          <p:cNvSpPr>
            <a:spLocks noChangeShapeType="1"/>
          </p:cNvSpPr>
          <p:nvPr/>
        </p:nvSpPr>
        <p:spPr bwMode="auto">
          <a:xfrm>
            <a:off x="2674938" y="4797425"/>
            <a:ext cx="457200" cy="0"/>
          </a:xfrm>
          <a:prstGeom prst="line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3383" name="Text Box 7"/>
          <p:cNvSpPr txBox="1">
            <a:spLocks noChangeArrowheads="1"/>
          </p:cNvSpPr>
          <p:nvPr/>
        </p:nvSpPr>
        <p:spPr bwMode="auto">
          <a:xfrm>
            <a:off x="2670175" y="4843463"/>
            <a:ext cx="5334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US" altLang="zh-CN" sz="3200" b="1" dirty="0">
                <a:solidFill>
                  <a:schemeClr val="bg2"/>
                </a:solidFill>
              </a:rPr>
              <a:t>1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CN" sz="3200" b="1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613384" name="Text Box 8"/>
          <p:cNvSpPr txBox="1">
            <a:spLocks noChangeArrowheads="1"/>
          </p:cNvSpPr>
          <p:nvPr/>
        </p:nvSpPr>
        <p:spPr bwMode="auto">
          <a:xfrm>
            <a:off x="2295525" y="3455988"/>
            <a:ext cx="5334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US" altLang="zh-CN" sz="3200" b="1" dirty="0">
                <a:solidFill>
                  <a:schemeClr val="bg2"/>
                </a:solidFill>
              </a:rPr>
              <a:t>0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CN" sz="3200" b="1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613385" name="Text Box 9"/>
          <p:cNvSpPr txBox="1">
            <a:spLocks noChangeArrowheads="1"/>
          </p:cNvSpPr>
          <p:nvPr/>
        </p:nvSpPr>
        <p:spPr bwMode="auto">
          <a:xfrm>
            <a:off x="2276475" y="4843463"/>
            <a:ext cx="5334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US" altLang="zh-CN" sz="3200" b="1" dirty="0">
                <a:solidFill>
                  <a:schemeClr val="bg2"/>
                </a:solidFill>
              </a:rPr>
              <a:t>1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CN" sz="32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13386" name="Text Box 10"/>
          <p:cNvSpPr txBox="1">
            <a:spLocks noChangeArrowheads="1"/>
          </p:cNvSpPr>
          <p:nvPr/>
        </p:nvSpPr>
        <p:spPr bwMode="auto">
          <a:xfrm>
            <a:off x="4427538" y="1628775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</a:rPr>
              <a:t>3-bit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613388" name="Line 12"/>
          <p:cNvSpPr>
            <a:spLocks noChangeShapeType="1"/>
          </p:cNvSpPr>
          <p:nvPr/>
        </p:nvSpPr>
        <p:spPr bwMode="auto">
          <a:xfrm>
            <a:off x="6283325" y="4005263"/>
            <a:ext cx="685800" cy="0"/>
          </a:xfrm>
          <a:prstGeom prst="line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223000" y="1282700"/>
            <a:ext cx="933450" cy="2687638"/>
            <a:chOff x="3840" y="240"/>
            <a:chExt cx="588" cy="1693"/>
          </a:xfrm>
        </p:grpSpPr>
        <p:sp>
          <p:nvSpPr>
            <p:cNvPr id="32799" name="Text Box 11"/>
            <p:cNvSpPr txBox="1">
              <a:spLocks noChangeArrowheads="1"/>
            </p:cNvSpPr>
            <p:nvPr/>
          </p:nvSpPr>
          <p:spPr bwMode="auto">
            <a:xfrm>
              <a:off x="4092" y="240"/>
              <a:ext cx="336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32800" name="Text Box 13"/>
            <p:cNvSpPr txBox="1">
              <a:spLocks noChangeArrowheads="1"/>
            </p:cNvSpPr>
            <p:nvPr/>
          </p:nvSpPr>
          <p:spPr bwMode="auto">
            <a:xfrm>
              <a:off x="4092" y="1200"/>
              <a:ext cx="336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2801" name="Text Box 14"/>
            <p:cNvSpPr txBox="1">
              <a:spLocks noChangeArrowheads="1"/>
            </p:cNvSpPr>
            <p:nvPr/>
          </p:nvSpPr>
          <p:spPr bwMode="auto">
            <a:xfrm>
              <a:off x="3852" y="240"/>
              <a:ext cx="336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2802" name="Text Box 15"/>
            <p:cNvSpPr txBox="1">
              <a:spLocks noChangeArrowheads="1"/>
            </p:cNvSpPr>
            <p:nvPr/>
          </p:nvSpPr>
          <p:spPr bwMode="auto">
            <a:xfrm>
              <a:off x="3840" y="1200"/>
              <a:ext cx="336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1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211888" y="4005064"/>
            <a:ext cx="952500" cy="2627312"/>
            <a:chOff x="3840" y="2331"/>
            <a:chExt cx="600" cy="1655"/>
          </a:xfrm>
        </p:grpSpPr>
        <p:sp>
          <p:nvSpPr>
            <p:cNvPr id="32795" name="Text Box 16"/>
            <p:cNvSpPr txBox="1">
              <a:spLocks noChangeArrowheads="1"/>
            </p:cNvSpPr>
            <p:nvPr/>
          </p:nvSpPr>
          <p:spPr bwMode="auto">
            <a:xfrm>
              <a:off x="3852" y="2343"/>
              <a:ext cx="336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32796" name="Text Box 17"/>
            <p:cNvSpPr txBox="1">
              <a:spLocks noChangeArrowheads="1"/>
            </p:cNvSpPr>
            <p:nvPr/>
          </p:nvSpPr>
          <p:spPr bwMode="auto">
            <a:xfrm>
              <a:off x="3840" y="3253"/>
              <a:ext cx="336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2797" name="Text Box 18"/>
            <p:cNvSpPr txBox="1">
              <a:spLocks noChangeArrowheads="1"/>
            </p:cNvSpPr>
            <p:nvPr/>
          </p:nvSpPr>
          <p:spPr bwMode="auto">
            <a:xfrm>
              <a:off x="4104" y="2331"/>
              <a:ext cx="336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</a:rPr>
                <a:t>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32798" name="Text Box 19"/>
            <p:cNvSpPr txBox="1">
              <a:spLocks noChangeArrowheads="1"/>
            </p:cNvSpPr>
            <p:nvPr/>
          </p:nvSpPr>
          <p:spPr bwMode="auto">
            <a:xfrm>
              <a:off x="4092" y="3238"/>
              <a:ext cx="336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</a:rPr>
                <a:t>0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842000" y="1282700"/>
            <a:ext cx="552450" cy="2687638"/>
            <a:chOff x="3600" y="240"/>
            <a:chExt cx="348" cy="1693"/>
          </a:xfrm>
        </p:grpSpPr>
        <p:sp>
          <p:nvSpPr>
            <p:cNvPr id="32793" name="Text Box 20"/>
            <p:cNvSpPr txBox="1">
              <a:spLocks noChangeArrowheads="1"/>
            </p:cNvSpPr>
            <p:nvPr/>
          </p:nvSpPr>
          <p:spPr bwMode="auto">
            <a:xfrm>
              <a:off x="3612" y="240"/>
              <a:ext cx="336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2794" name="Text Box 21"/>
            <p:cNvSpPr txBox="1">
              <a:spLocks noChangeArrowheads="1"/>
            </p:cNvSpPr>
            <p:nvPr/>
          </p:nvSpPr>
          <p:spPr bwMode="auto">
            <a:xfrm>
              <a:off x="3600" y="1200"/>
              <a:ext cx="336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3200" b="1">
                  <a:solidFill>
                    <a:schemeClr val="bg2"/>
                  </a:solidFill>
                </a:rPr>
                <a:t>0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842000" y="4005064"/>
            <a:ext cx="552450" cy="2608262"/>
            <a:chOff x="3600" y="2343"/>
            <a:chExt cx="348" cy="1643"/>
          </a:xfrm>
        </p:grpSpPr>
        <p:sp>
          <p:nvSpPr>
            <p:cNvPr id="32791" name="Text Box 22"/>
            <p:cNvSpPr txBox="1">
              <a:spLocks noChangeArrowheads="1"/>
            </p:cNvSpPr>
            <p:nvPr/>
          </p:nvSpPr>
          <p:spPr bwMode="auto">
            <a:xfrm>
              <a:off x="3612" y="2343"/>
              <a:ext cx="336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32792" name="Text Box 23"/>
            <p:cNvSpPr txBox="1">
              <a:spLocks noChangeArrowheads="1"/>
            </p:cNvSpPr>
            <p:nvPr/>
          </p:nvSpPr>
          <p:spPr bwMode="auto">
            <a:xfrm>
              <a:off x="3600" y="3253"/>
              <a:ext cx="336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</a:rPr>
                <a:t>1</a:t>
              </a:r>
            </a:p>
          </p:txBody>
        </p:sp>
      </p:grpSp>
      <p:pic>
        <p:nvPicPr>
          <p:cNvPr id="32788" name="Picture 3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794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90" name="Text Box 44"/>
          <p:cNvSpPr txBox="1">
            <a:spLocks noChangeArrowheads="1"/>
          </p:cNvSpPr>
          <p:nvPr/>
        </p:nvSpPr>
        <p:spPr bwMode="auto">
          <a:xfrm>
            <a:off x="611188" y="836613"/>
            <a:ext cx="8281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2) </a:t>
            </a:r>
            <a:r>
              <a:rPr lang="zh-CN" altLang="en-US" sz="2800" b="1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反射法（由</a:t>
            </a:r>
            <a:r>
              <a:rPr kumimoji="0" lang="en-US" altLang="zh-CN" sz="2800" b="1">
                <a:solidFill>
                  <a:schemeClr val="bg2"/>
                </a:solidFill>
                <a:latin typeface="Arial" charset="0"/>
              </a:rPr>
              <a:t> n</a:t>
            </a:r>
            <a:r>
              <a:rPr lang="zh-CN" altLang="en-US" sz="2800" b="1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位</a:t>
            </a:r>
            <a:r>
              <a:rPr kumimoji="0" lang="en-US" altLang="zh-CN" sz="2800" b="1">
                <a:solidFill>
                  <a:schemeClr val="bg2"/>
                </a:solidFill>
                <a:latin typeface="Arial" charset="0"/>
              </a:rPr>
              <a:t> Gray code </a:t>
            </a:r>
            <a:r>
              <a:rPr lang="zh-CN" altLang="en-US" sz="2800" b="1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写</a:t>
            </a:r>
            <a:r>
              <a:rPr kumimoji="0" lang="en-US" altLang="zh-CN" sz="2800" b="1">
                <a:solidFill>
                  <a:schemeClr val="bg2"/>
                </a:solidFill>
                <a:latin typeface="Arial" charset="0"/>
              </a:rPr>
              <a:t>n+1</a:t>
            </a:r>
            <a:r>
              <a:rPr lang="zh-CN" altLang="en-US" sz="2800" b="1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位</a:t>
            </a:r>
            <a:r>
              <a:rPr kumimoji="0" lang="en-US" altLang="zh-CN" sz="2800" b="1">
                <a:solidFill>
                  <a:schemeClr val="bg2"/>
                </a:solidFill>
                <a:latin typeface="Arial" charset="0"/>
              </a:rPr>
              <a:t> Gray code</a:t>
            </a:r>
            <a:r>
              <a:rPr lang="en-US" altLang="zh-CN" sz="2800">
                <a:solidFill>
                  <a:schemeClr val="bg2"/>
                </a:solidFill>
                <a:latin typeface="Arial" charset="0"/>
              </a:rPr>
              <a:t> </a:t>
            </a:r>
            <a:r>
              <a:rPr lang="zh-CN" altLang="en-US" sz="2800">
                <a:solidFill>
                  <a:schemeClr val="bg2"/>
                </a:solidFill>
                <a:latin typeface="Arial" charset="0"/>
              </a:rPr>
              <a:t>）</a:t>
            </a:r>
            <a:endParaRPr lang="zh-CN" altLang="en-US" sz="2800" b="1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2411413" y="188913"/>
            <a:ext cx="4464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Arial" charset="0"/>
              </a:rPr>
              <a:t>如何写典型  </a:t>
            </a:r>
            <a:r>
              <a:rPr lang="en-US" altLang="zh-CN" sz="2600" b="1" dirty="0">
                <a:solidFill>
                  <a:schemeClr val="bg2"/>
                </a:solidFill>
                <a:latin typeface="Arial" charset="0"/>
              </a:rPr>
              <a:t>Gray  </a:t>
            </a:r>
            <a:r>
              <a:rPr lang="en-US" altLang="zh-CN" sz="2600" b="1" dirty="0" smtClean="0">
                <a:solidFill>
                  <a:schemeClr val="bg2"/>
                </a:solidFill>
                <a:latin typeface="Arial" charset="0"/>
              </a:rPr>
              <a:t>Code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endParaRPr lang="en-US" altLang="zh-CN" sz="2600" b="1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3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nimBg="1"/>
      <p:bldP spid="40963" grpId="0" animBg="1"/>
      <p:bldP spid="613379" grpId="0" animBg="1" autoUpdateAnimBg="0"/>
      <p:bldP spid="613380" grpId="0" autoUpdateAnimBg="0"/>
      <p:bldP spid="613381" grpId="0" autoUpdateAnimBg="0"/>
      <p:bldP spid="613382" grpId="0" animBg="1"/>
      <p:bldP spid="613383" grpId="0" autoUpdateAnimBg="0"/>
      <p:bldP spid="613384" grpId="0" autoUpdateAnimBg="0"/>
      <p:bldP spid="613385" grpId="0" autoUpdateAnimBg="0"/>
      <p:bldP spid="613386" grpId="0" autoUpdateAnimBg="0"/>
      <p:bldP spid="61338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1"/>
          <p:cNvSpPr>
            <a:spLocks noChangeArrowheads="1"/>
          </p:cNvSpPr>
          <p:nvPr/>
        </p:nvSpPr>
        <p:spPr bwMode="auto">
          <a:xfrm>
            <a:off x="2838450" y="2736850"/>
            <a:ext cx="1219200" cy="517525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zh-CN" sz="2800" b="1">
              <a:solidFill>
                <a:schemeClr val="bg2"/>
              </a:solidFill>
            </a:endParaRPr>
          </a:p>
        </p:txBody>
      </p:sp>
      <p:sp>
        <p:nvSpPr>
          <p:cNvPr id="33795" name="Rectangle 43"/>
          <p:cNvSpPr>
            <a:spLocks noChangeArrowheads="1"/>
          </p:cNvSpPr>
          <p:nvPr/>
        </p:nvSpPr>
        <p:spPr bwMode="auto">
          <a:xfrm>
            <a:off x="2838450" y="2216150"/>
            <a:ext cx="1219200" cy="520700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zh-CN" sz="2800" b="1">
              <a:solidFill>
                <a:schemeClr val="bg2"/>
              </a:solidFill>
            </a:endParaRPr>
          </a:p>
        </p:txBody>
      </p:sp>
      <p:sp>
        <p:nvSpPr>
          <p:cNvPr id="33796" name="Rectangle 44"/>
          <p:cNvSpPr>
            <a:spLocks noChangeArrowheads="1"/>
          </p:cNvSpPr>
          <p:nvPr/>
        </p:nvSpPr>
        <p:spPr bwMode="auto">
          <a:xfrm>
            <a:off x="1619250" y="2216150"/>
            <a:ext cx="1219200" cy="520700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zh-CN" sz="2800" b="1">
              <a:solidFill>
                <a:schemeClr val="bg2"/>
              </a:solidFill>
            </a:endParaRPr>
          </a:p>
        </p:txBody>
      </p:sp>
      <p:sp>
        <p:nvSpPr>
          <p:cNvPr id="33797" name="Line 45"/>
          <p:cNvSpPr>
            <a:spLocks noChangeShapeType="1"/>
          </p:cNvSpPr>
          <p:nvPr/>
        </p:nvSpPr>
        <p:spPr bwMode="auto">
          <a:xfrm>
            <a:off x="1619250" y="2216150"/>
            <a:ext cx="24384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798" name="Line 46"/>
          <p:cNvSpPr>
            <a:spLocks noChangeShapeType="1"/>
          </p:cNvSpPr>
          <p:nvPr/>
        </p:nvSpPr>
        <p:spPr bwMode="auto">
          <a:xfrm>
            <a:off x="1631950" y="2749550"/>
            <a:ext cx="24384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799" name="Line 47"/>
          <p:cNvSpPr>
            <a:spLocks noChangeShapeType="1"/>
          </p:cNvSpPr>
          <p:nvPr/>
        </p:nvSpPr>
        <p:spPr bwMode="auto">
          <a:xfrm>
            <a:off x="1641475" y="3263900"/>
            <a:ext cx="24384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0" name="Line 48"/>
          <p:cNvSpPr>
            <a:spLocks noChangeShapeType="1"/>
          </p:cNvSpPr>
          <p:nvPr/>
        </p:nvSpPr>
        <p:spPr bwMode="auto">
          <a:xfrm>
            <a:off x="1619250" y="2216150"/>
            <a:ext cx="0" cy="1038225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1" name="Line 49"/>
          <p:cNvSpPr>
            <a:spLocks noChangeShapeType="1"/>
          </p:cNvSpPr>
          <p:nvPr/>
        </p:nvSpPr>
        <p:spPr bwMode="auto">
          <a:xfrm>
            <a:off x="2855913" y="2246313"/>
            <a:ext cx="0" cy="10382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2" name="Line 50"/>
          <p:cNvSpPr>
            <a:spLocks noChangeShapeType="1"/>
          </p:cNvSpPr>
          <p:nvPr/>
        </p:nvSpPr>
        <p:spPr bwMode="auto">
          <a:xfrm>
            <a:off x="4057650" y="2736850"/>
            <a:ext cx="0" cy="5175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3" name="Line 51"/>
          <p:cNvSpPr>
            <a:spLocks noChangeShapeType="1"/>
          </p:cNvSpPr>
          <p:nvPr/>
        </p:nvSpPr>
        <p:spPr bwMode="auto">
          <a:xfrm>
            <a:off x="4057650" y="2216150"/>
            <a:ext cx="0" cy="5207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4" name="Line 52"/>
          <p:cNvSpPr>
            <a:spLocks noChangeShapeType="1"/>
          </p:cNvSpPr>
          <p:nvPr/>
        </p:nvSpPr>
        <p:spPr bwMode="auto">
          <a:xfrm>
            <a:off x="1162050" y="1606550"/>
            <a:ext cx="457200" cy="609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5" name="Text Box 53"/>
          <p:cNvSpPr txBox="1">
            <a:spLocks noChangeArrowheads="1"/>
          </p:cNvSpPr>
          <p:nvPr/>
        </p:nvSpPr>
        <p:spPr bwMode="auto">
          <a:xfrm>
            <a:off x="2076450" y="168592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0         1</a:t>
            </a:r>
          </a:p>
        </p:txBody>
      </p:sp>
      <p:sp>
        <p:nvSpPr>
          <p:cNvPr id="33806" name="Text Box 54"/>
          <p:cNvSpPr txBox="1">
            <a:spLocks noChangeArrowheads="1"/>
          </p:cNvSpPr>
          <p:nvPr/>
        </p:nvSpPr>
        <p:spPr bwMode="auto">
          <a:xfrm>
            <a:off x="1003300" y="2265363"/>
            <a:ext cx="6096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3807" name="Line 57"/>
          <p:cNvSpPr>
            <a:spLocks noChangeShapeType="1"/>
          </p:cNvSpPr>
          <p:nvPr/>
        </p:nvSpPr>
        <p:spPr bwMode="auto">
          <a:xfrm>
            <a:off x="2019300" y="2501900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8" name="Line 58"/>
          <p:cNvSpPr>
            <a:spLocks noChangeShapeType="1"/>
          </p:cNvSpPr>
          <p:nvPr/>
        </p:nvSpPr>
        <p:spPr bwMode="auto">
          <a:xfrm>
            <a:off x="3619500" y="25019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9" name="Line 59"/>
          <p:cNvSpPr>
            <a:spLocks noChangeShapeType="1"/>
          </p:cNvSpPr>
          <p:nvPr/>
        </p:nvSpPr>
        <p:spPr bwMode="auto">
          <a:xfrm flipH="1">
            <a:off x="2019300" y="3035300"/>
            <a:ext cx="159385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0" name="Text Box 60"/>
          <p:cNvSpPr txBox="1">
            <a:spLocks noChangeArrowheads="1"/>
          </p:cNvSpPr>
          <p:nvPr/>
        </p:nvSpPr>
        <p:spPr bwMode="auto">
          <a:xfrm>
            <a:off x="4972050" y="1835150"/>
            <a:ext cx="3200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Arial" charset="0"/>
              </a:rPr>
              <a:t>2-bit Gray code</a:t>
            </a:r>
            <a:endParaRPr lang="zh-CN" altLang="en-US" sz="2800" b="1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</a:rPr>
              <a:t>00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01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11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33811" name="Rectangle 95"/>
          <p:cNvSpPr>
            <a:spLocks noChangeArrowheads="1"/>
          </p:cNvSpPr>
          <p:nvPr/>
        </p:nvSpPr>
        <p:spPr bwMode="auto">
          <a:xfrm>
            <a:off x="4221163" y="5297488"/>
            <a:ext cx="1143000" cy="517525"/>
          </a:xfrm>
          <a:prstGeom prst="rect">
            <a:avLst/>
          </a:prstGeom>
          <a:noFill/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zh-CN" sz="2800" b="1">
              <a:solidFill>
                <a:schemeClr val="bg2"/>
              </a:solidFill>
            </a:endParaRPr>
          </a:p>
        </p:txBody>
      </p:sp>
      <p:sp>
        <p:nvSpPr>
          <p:cNvPr id="33812" name="Rectangle 96"/>
          <p:cNvSpPr>
            <a:spLocks noChangeArrowheads="1"/>
          </p:cNvSpPr>
          <p:nvPr/>
        </p:nvSpPr>
        <p:spPr bwMode="auto">
          <a:xfrm>
            <a:off x="3078163" y="5297488"/>
            <a:ext cx="1143000" cy="517525"/>
          </a:xfrm>
          <a:prstGeom prst="rect">
            <a:avLst/>
          </a:prstGeom>
          <a:noFill/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zh-CN" sz="2800" b="1">
              <a:solidFill>
                <a:schemeClr val="bg2"/>
              </a:solidFill>
            </a:endParaRPr>
          </a:p>
        </p:txBody>
      </p:sp>
      <p:sp>
        <p:nvSpPr>
          <p:cNvPr id="33813" name="Rectangle 97"/>
          <p:cNvSpPr>
            <a:spLocks noChangeArrowheads="1"/>
          </p:cNvSpPr>
          <p:nvPr/>
        </p:nvSpPr>
        <p:spPr bwMode="auto">
          <a:xfrm>
            <a:off x="1935163" y="5297488"/>
            <a:ext cx="1143000" cy="517525"/>
          </a:xfrm>
          <a:prstGeom prst="rect">
            <a:avLst/>
          </a:prstGeom>
          <a:noFill/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zh-CN" sz="2800" b="1">
              <a:solidFill>
                <a:schemeClr val="bg2"/>
              </a:solidFill>
            </a:endParaRPr>
          </a:p>
        </p:txBody>
      </p:sp>
      <p:sp>
        <p:nvSpPr>
          <p:cNvPr id="33814" name="Rectangle 98"/>
          <p:cNvSpPr>
            <a:spLocks noChangeArrowheads="1"/>
          </p:cNvSpPr>
          <p:nvPr/>
        </p:nvSpPr>
        <p:spPr bwMode="auto">
          <a:xfrm>
            <a:off x="792163" y="5297488"/>
            <a:ext cx="1143000" cy="517525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zh-CN" sz="2800" b="1">
              <a:solidFill>
                <a:schemeClr val="bg2"/>
              </a:solidFill>
            </a:endParaRPr>
          </a:p>
        </p:txBody>
      </p:sp>
      <p:sp>
        <p:nvSpPr>
          <p:cNvPr id="33815" name="Rectangle 99"/>
          <p:cNvSpPr>
            <a:spLocks noChangeArrowheads="1"/>
          </p:cNvSpPr>
          <p:nvPr/>
        </p:nvSpPr>
        <p:spPr bwMode="auto">
          <a:xfrm>
            <a:off x="4221163" y="4779963"/>
            <a:ext cx="1143000" cy="517525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zh-CN" sz="2800" b="1">
              <a:solidFill>
                <a:schemeClr val="bg2"/>
              </a:solidFill>
            </a:endParaRPr>
          </a:p>
        </p:txBody>
      </p:sp>
      <p:sp>
        <p:nvSpPr>
          <p:cNvPr id="33816" name="Rectangle 100"/>
          <p:cNvSpPr>
            <a:spLocks noChangeArrowheads="1"/>
          </p:cNvSpPr>
          <p:nvPr/>
        </p:nvSpPr>
        <p:spPr bwMode="auto">
          <a:xfrm>
            <a:off x="3078163" y="4779963"/>
            <a:ext cx="1143000" cy="517525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zh-CN" sz="2800" b="1">
              <a:solidFill>
                <a:schemeClr val="bg2"/>
              </a:solidFill>
            </a:endParaRPr>
          </a:p>
        </p:txBody>
      </p:sp>
      <p:sp>
        <p:nvSpPr>
          <p:cNvPr id="33817" name="Rectangle 101"/>
          <p:cNvSpPr>
            <a:spLocks noChangeArrowheads="1"/>
          </p:cNvSpPr>
          <p:nvPr/>
        </p:nvSpPr>
        <p:spPr bwMode="auto">
          <a:xfrm>
            <a:off x="1935163" y="4779963"/>
            <a:ext cx="1143000" cy="517525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zh-CN" sz="2800" b="1">
              <a:solidFill>
                <a:schemeClr val="bg2"/>
              </a:solidFill>
            </a:endParaRPr>
          </a:p>
        </p:txBody>
      </p:sp>
      <p:sp>
        <p:nvSpPr>
          <p:cNvPr id="33818" name="Rectangle 102"/>
          <p:cNvSpPr>
            <a:spLocks noChangeArrowheads="1"/>
          </p:cNvSpPr>
          <p:nvPr/>
        </p:nvSpPr>
        <p:spPr bwMode="auto">
          <a:xfrm>
            <a:off x="792163" y="4779963"/>
            <a:ext cx="1143000" cy="517525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zh-CN" sz="2800" b="1">
              <a:solidFill>
                <a:schemeClr val="bg2"/>
              </a:solidFill>
            </a:endParaRPr>
          </a:p>
        </p:txBody>
      </p:sp>
      <p:sp>
        <p:nvSpPr>
          <p:cNvPr id="33819" name="Line 103"/>
          <p:cNvSpPr>
            <a:spLocks noChangeShapeType="1"/>
          </p:cNvSpPr>
          <p:nvPr/>
        </p:nvSpPr>
        <p:spPr bwMode="auto">
          <a:xfrm>
            <a:off x="792163" y="4779963"/>
            <a:ext cx="45720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0" name="Line 104"/>
          <p:cNvSpPr>
            <a:spLocks noChangeShapeType="1"/>
          </p:cNvSpPr>
          <p:nvPr/>
        </p:nvSpPr>
        <p:spPr bwMode="auto">
          <a:xfrm>
            <a:off x="792163" y="5297488"/>
            <a:ext cx="4572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1" name="Line 105"/>
          <p:cNvSpPr>
            <a:spLocks noChangeShapeType="1"/>
          </p:cNvSpPr>
          <p:nvPr/>
        </p:nvSpPr>
        <p:spPr bwMode="auto">
          <a:xfrm>
            <a:off x="792163" y="5815013"/>
            <a:ext cx="45720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2" name="Line 106"/>
          <p:cNvSpPr>
            <a:spLocks noChangeShapeType="1"/>
          </p:cNvSpPr>
          <p:nvPr/>
        </p:nvSpPr>
        <p:spPr bwMode="auto">
          <a:xfrm>
            <a:off x="792163" y="4779963"/>
            <a:ext cx="0" cy="103505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3" name="Line 107"/>
          <p:cNvSpPr>
            <a:spLocks noChangeShapeType="1"/>
          </p:cNvSpPr>
          <p:nvPr/>
        </p:nvSpPr>
        <p:spPr bwMode="auto">
          <a:xfrm>
            <a:off x="1935163" y="4779963"/>
            <a:ext cx="0" cy="10350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4" name="Line 108"/>
          <p:cNvSpPr>
            <a:spLocks noChangeShapeType="1"/>
          </p:cNvSpPr>
          <p:nvPr/>
        </p:nvSpPr>
        <p:spPr bwMode="auto">
          <a:xfrm>
            <a:off x="3078163" y="4779963"/>
            <a:ext cx="0" cy="10350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5" name="Line 109"/>
          <p:cNvSpPr>
            <a:spLocks noChangeShapeType="1"/>
          </p:cNvSpPr>
          <p:nvPr/>
        </p:nvSpPr>
        <p:spPr bwMode="auto">
          <a:xfrm>
            <a:off x="4221163" y="4779963"/>
            <a:ext cx="0" cy="10350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6" name="Line 110"/>
          <p:cNvSpPr>
            <a:spLocks noChangeShapeType="1"/>
          </p:cNvSpPr>
          <p:nvPr/>
        </p:nvSpPr>
        <p:spPr bwMode="auto">
          <a:xfrm>
            <a:off x="5364163" y="5297488"/>
            <a:ext cx="0" cy="517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7" name="Line 111"/>
          <p:cNvSpPr>
            <a:spLocks noChangeShapeType="1"/>
          </p:cNvSpPr>
          <p:nvPr/>
        </p:nvSpPr>
        <p:spPr bwMode="auto">
          <a:xfrm>
            <a:off x="5364163" y="4779963"/>
            <a:ext cx="0" cy="517525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8" name="Line 112"/>
          <p:cNvSpPr>
            <a:spLocks noChangeShapeType="1"/>
          </p:cNvSpPr>
          <p:nvPr/>
        </p:nvSpPr>
        <p:spPr bwMode="auto">
          <a:xfrm>
            <a:off x="182563" y="4398963"/>
            <a:ext cx="60960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9" name="Text Box 113"/>
          <p:cNvSpPr txBox="1">
            <a:spLocks noChangeArrowheads="1"/>
          </p:cNvSpPr>
          <p:nvPr/>
        </p:nvSpPr>
        <p:spPr bwMode="auto">
          <a:xfrm>
            <a:off x="1096963" y="4278313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00         01         11        10</a:t>
            </a:r>
          </a:p>
        </p:txBody>
      </p:sp>
      <p:sp>
        <p:nvSpPr>
          <p:cNvPr id="33830" name="Text Box 114"/>
          <p:cNvSpPr txBox="1">
            <a:spLocks noChangeArrowheads="1"/>
          </p:cNvSpPr>
          <p:nvPr/>
        </p:nvSpPr>
        <p:spPr bwMode="auto">
          <a:xfrm>
            <a:off x="182563" y="4932363"/>
            <a:ext cx="6858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0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3831" name="Line 117"/>
          <p:cNvSpPr>
            <a:spLocks noChangeShapeType="1"/>
          </p:cNvSpPr>
          <p:nvPr/>
        </p:nvSpPr>
        <p:spPr bwMode="auto">
          <a:xfrm>
            <a:off x="1173163" y="5084763"/>
            <a:ext cx="3886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2" name="Line 118"/>
          <p:cNvSpPr>
            <a:spLocks noChangeShapeType="1"/>
          </p:cNvSpPr>
          <p:nvPr/>
        </p:nvSpPr>
        <p:spPr bwMode="auto">
          <a:xfrm>
            <a:off x="5059363" y="5084763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3" name="Line 119"/>
          <p:cNvSpPr>
            <a:spLocks noChangeShapeType="1"/>
          </p:cNvSpPr>
          <p:nvPr/>
        </p:nvSpPr>
        <p:spPr bwMode="auto">
          <a:xfrm flipH="1">
            <a:off x="1065213" y="5602288"/>
            <a:ext cx="39624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4" name="Text Box 120"/>
          <p:cNvSpPr txBox="1">
            <a:spLocks noChangeArrowheads="1"/>
          </p:cNvSpPr>
          <p:nvPr/>
        </p:nvSpPr>
        <p:spPr bwMode="auto">
          <a:xfrm>
            <a:off x="5867400" y="4005263"/>
            <a:ext cx="3021013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Arial" charset="0"/>
              </a:rPr>
              <a:t>3-bit Gray code</a:t>
            </a:r>
            <a:endParaRPr lang="zh-CN" altLang="en-US" sz="2800" b="1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</a:rPr>
              <a:t>000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001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011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010 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110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111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101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100</a:t>
            </a:r>
          </a:p>
        </p:txBody>
      </p:sp>
      <p:pic>
        <p:nvPicPr>
          <p:cNvPr id="33837" name="Picture 4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794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39" name="Text Box 44"/>
          <p:cNvSpPr txBox="1">
            <a:spLocks noChangeArrowheads="1"/>
          </p:cNvSpPr>
          <p:nvPr/>
        </p:nvSpPr>
        <p:spPr bwMode="auto">
          <a:xfrm>
            <a:off x="611188" y="836613"/>
            <a:ext cx="6264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3) </a:t>
            </a:r>
            <a:r>
              <a:rPr lang="zh-CN" altLang="en-US" sz="2800" b="1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图形法（</a:t>
            </a:r>
            <a:r>
              <a:rPr kumimoji="0" lang="en-US" altLang="zh-CN" sz="2800" b="1">
                <a:solidFill>
                  <a:schemeClr val="bg2"/>
                </a:solidFill>
                <a:latin typeface="Arial" charset="0"/>
              </a:rPr>
              <a:t>Graphics method</a:t>
            </a:r>
            <a:r>
              <a:rPr kumimoji="0" lang="zh-CN" altLang="en-US" sz="2800" b="1">
                <a:solidFill>
                  <a:schemeClr val="bg2"/>
                </a:solidFill>
                <a:latin typeface="Arial" charset="0"/>
              </a:rPr>
              <a:t>）</a:t>
            </a:r>
            <a:endParaRPr lang="zh-CN" altLang="en-US" sz="28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2411413" y="188913"/>
            <a:ext cx="4464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Arial" charset="0"/>
              </a:rPr>
              <a:t>如何写典型  </a:t>
            </a:r>
            <a:r>
              <a:rPr lang="en-US" altLang="zh-CN" sz="2600" b="1" dirty="0">
                <a:solidFill>
                  <a:schemeClr val="bg2"/>
                </a:solidFill>
                <a:latin typeface="Arial" charset="0"/>
              </a:rPr>
              <a:t>Gray  </a:t>
            </a:r>
            <a:r>
              <a:rPr lang="en-US" altLang="zh-CN" sz="2600" b="1" dirty="0" smtClean="0">
                <a:solidFill>
                  <a:schemeClr val="bg2"/>
                </a:solidFill>
                <a:latin typeface="Arial" charset="0"/>
              </a:rPr>
              <a:t>Code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endParaRPr lang="en-US" altLang="zh-CN" sz="2600" b="1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55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/>
      <p:bldP spid="33795" grpId="0" animBg="1"/>
      <p:bldP spid="33796" grpId="0" animBg="1"/>
      <p:bldP spid="33797" grpId="0" animBg="1"/>
      <p:bldP spid="33798" grpId="0" animBg="1"/>
      <p:bldP spid="33799" grpId="0" animBg="1"/>
      <p:bldP spid="33800" grpId="0" animBg="1"/>
      <p:bldP spid="33801" grpId="0" animBg="1"/>
      <p:bldP spid="33802" grpId="0" animBg="1"/>
      <p:bldP spid="33803" grpId="0" animBg="1"/>
      <p:bldP spid="33804" grpId="0" animBg="1"/>
      <p:bldP spid="33805" grpId="0"/>
      <p:bldP spid="33806" grpId="0"/>
      <p:bldP spid="33807" grpId="0" animBg="1"/>
      <p:bldP spid="33808" grpId="0" animBg="1"/>
      <p:bldP spid="33809" grpId="0" animBg="1"/>
      <p:bldP spid="33810" grpId="0"/>
      <p:bldP spid="33811" grpId="0" animBg="1"/>
      <p:bldP spid="33812" grpId="0" animBg="1"/>
      <p:bldP spid="33813" grpId="0" animBg="1"/>
      <p:bldP spid="33814" grpId="0" animBg="1"/>
      <p:bldP spid="33815" grpId="0" animBg="1"/>
      <p:bldP spid="33816" grpId="0" animBg="1"/>
      <p:bldP spid="33817" grpId="0" animBg="1"/>
      <p:bldP spid="33818" grpId="0" animBg="1"/>
      <p:bldP spid="33819" grpId="0" animBg="1"/>
      <p:bldP spid="33820" grpId="0" animBg="1"/>
      <p:bldP spid="33821" grpId="0" animBg="1"/>
      <p:bldP spid="33822" grpId="0" animBg="1"/>
      <p:bldP spid="33823" grpId="0" animBg="1"/>
      <p:bldP spid="33824" grpId="0" animBg="1"/>
      <p:bldP spid="33825" grpId="0" animBg="1"/>
      <p:bldP spid="33826" grpId="0" animBg="1"/>
      <p:bldP spid="33827" grpId="0" animBg="1"/>
      <p:bldP spid="33828" grpId="0" animBg="1"/>
      <p:bldP spid="33829" grpId="0"/>
      <p:bldP spid="33830" grpId="0"/>
      <p:bldP spid="33831" grpId="0" animBg="1"/>
      <p:bldP spid="33832" grpId="0" animBg="1"/>
      <p:bldP spid="33833" grpId="0" animBg="1"/>
      <p:bldP spid="338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1AB0A-F45F-40F1-A0DB-B55A8B7BC98D}" type="slidenum">
              <a:rPr lang="en-US" altLang="zh-CN" smtClean="0"/>
              <a:t>5</a:t>
            </a:fld>
            <a:endParaRPr lang="en-US" altLang="zh-CN"/>
          </a:p>
        </p:txBody>
      </p:sp>
      <p:pic>
        <p:nvPicPr>
          <p:cNvPr id="4" name="图片 3" descr="HITCS数电-2020秋群聊二维码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71675" y="657225"/>
            <a:ext cx="5322570" cy="5591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ChangeArrowheads="1"/>
          </p:cNvSpPr>
          <p:nvPr/>
        </p:nvSpPr>
        <p:spPr bwMode="auto">
          <a:xfrm>
            <a:off x="5334000" y="30099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31" name="Rectangle 3"/>
          <p:cNvSpPr>
            <a:spLocks noChangeArrowheads="1"/>
          </p:cNvSpPr>
          <p:nvPr/>
        </p:nvSpPr>
        <p:spPr bwMode="auto">
          <a:xfrm>
            <a:off x="4419600" y="30099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3505200" y="30099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33" name="Rectangle 5"/>
          <p:cNvSpPr>
            <a:spLocks noChangeArrowheads="1"/>
          </p:cNvSpPr>
          <p:nvPr/>
        </p:nvSpPr>
        <p:spPr bwMode="auto">
          <a:xfrm>
            <a:off x="2590800" y="30099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34" name="Rectangle 6"/>
          <p:cNvSpPr>
            <a:spLocks noChangeArrowheads="1"/>
          </p:cNvSpPr>
          <p:nvPr/>
        </p:nvSpPr>
        <p:spPr bwMode="auto">
          <a:xfrm>
            <a:off x="5334000" y="24638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35" name="Rectangle 7"/>
          <p:cNvSpPr>
            <a:spLocks noChangeArrowheads="1"/>
          </p:cNvSpPr>
          <p:nvPr/>
        </p:nvSpPr>
        <p:spPr bwMode="auto">
          <a:xfrm>
            <a:off x="4419600" y="24638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36" name="Rectangle 8"/>
          <p:cNvSpPr>
            <a:spLocks noChangeArrowheads="1"/>
          </p:cNvSpPr>
          <p:nvPr/>
        </p:nvSpPr>
        <p:spPr bwMode="auto">
          <a:xfrm>
            <a:off x="3505200" y="24638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37" name="Rectangle 9"/>
          <p:cNvSpPr>
            <a:spLocks noChangeArrowheads="1"/>
          </p:cNvSpPr>
          <p:nvPr/>
        </p:nvSpPr>
        <p:spPr bwMode="auto">
          <a:xfrm>
            <a:off x="2590800" y="24638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38" name="Rectangle 10"/>
          <p:cNvSpPr>
            <a:spLocks noChangeArrowheads="1"/>
          </p:cNvSpPr>
          <p:nvPr/>
        </p:nvSpPr>
        <p:spPr bwMode="auto">
          <a:xfrm>
            <a:off x="5334000" y="19177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39" name="Rectangle 11"/>
          <p:cNvSpPr>
            <a:spLocks noChangeArrowheads="1"/>
          </p:cNvSpPr>
          <p:nvPr/>
        </p:nvSpPr>
        <p:spPr bwMode="auto">
          <a:xfrm>
            <a:off x="4419600" y="19177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40" name="Rectangle 12"/>
          <p:cNvSpPr>
            <a:spLocks noChangeArrowheads="1"/>
          </p:cNvSpPr>
          <p:nvPr/>
        </p:nvSpPr>
        <p:spPr bwMode="auto">
          <a:xfrm>
            <a:off x="3505200" y="19177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41" name="Rectangle 13"/>
          <p:cNvSpPr>
            <a:spLocks noChangeArrowheads="1"/>
          </p:cNvSpPr>
          <p:nvPr/>
        </p:nvSpPr>
        <p:spPr bwMode="auto">
          <a:xfrm>
            <a:off x="2590800" y="19177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42" name="Rectangle 14"/>
          <p:cNvSpPr>
            <a:spLocks noChangeArrowheads="1"/>
          </p:cNvSpPr>
          <p:nvPr/>
        </p:nvSpPr>
        <p:spPr bwMode="auto">
          <a:xfrm>
            <a:off x="5334000" y="13716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43" name="Rectangle 15"/>
          <p:cNvSpPr>
            <a:spLocks noChangeArrowheads="1"/>
          </p:cNvSpPr>
          <p:nvPr/>
        </p:nvSpPr>
        <p:spPr bwMode="auto">
          <a:xfrm>
            <a:off x="4419600" y="13716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44" name="Rectangle 16"/>
          <p:cNvSpPr>
            <a:spLocks noChangeArrowheads="1"/>
          </p:cNvSpPr>
          <p:nvPr/>
        </p:nvSpPr>
        <p:spPr bwMode="auto">
          <a:xfrm>
            <a:off x="3505200" y="13716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1345" name="Rectangle 17"/>
          <p:cNvSpPr>
            <a:spLocks noChangeArrowheads="1"/>
          </p:cNvSpPr>
          <p:nvPr/>
        </p:nvSpPr>
        <p:spPr bwMode="auto">
          <a:xfrm>
            <a:off x="2590800" y="1371600"/>
            <a:ext cx="914400" cy="546100"/>
          </a:xfrm>
          <a:prstGeom prst="rect">
            <a:avLst/>
          </a:prstGeom>
          <a:noFill/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2590800" y="1371600"/>
            <a:ext cx="9144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>
            <a:off x="2590800" y="1917700"/>
            <a:ext cx="3657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>
            <a:off x="2590800" y="2463800"/>
            <a:ext cx="3657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>
            <a:off x="2590800" y="3009900"/>
            <a:ext cx="3657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>
            <a:off x="2590800" y="3556000"/>
            <a:ext cx="36576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>
            <a:off x="2590800" y="1371600"/>
            <a:ext cx="0" cy="5461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>
            <a:off x="3505200" y="1371600"/>
            <a:ext cx="0" cy="2184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4419600" y="1371600"/>
            <a:ext cx="0" cy="2184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>
            <a:off x="5334000" y="1371600"/>
            <a:ext cx="0" cy="2184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3" name="Line 27"/>
          <p:cNvSpPr>
            <a:spLocks noChangeShapeType="1"/>
          </p:cNvSpPr>
          <p:nvPr/>
        </p:nvSpPr>
        <p:spPr bwMode="auto">
          <a:xfrm>
            <a:off x="6248400" y="3009900"/>
            <a:ext cx="0" cy="5461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4" name="Line 28"/>
          <p:cNvSpPr>
            <a:spLocks noChangeShapeType="1"/>
          </p:cNvSpPr>
          <p:nvPr/>
        </p:nvSpPr>
        <p:spPr bwMode="auto">
          <a:xfrm>
            <a:off x="6248400" y="1371600"/>
            <a:ext cx="0" cy="16383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5" name="Line 29"/>
          <p:cNvSpPr>
            <a:spLocks noChangeShapeType="1"/>
          </p:cNvSpPr>
          <p:nvPr/>
        </p:nvSpPr>
        <p:spPr bwMode="auto">
          <a:xfrm>
            <a:off x="2590800" y="1917700"/>
            <a:ext cx="0" cy="16383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6" name="Line 30"/>
          <p:cNvSpPr>
            <a:spLocks noChangeShapeType="1"/>
          </p:cNvSpPr>
          <p:nvPr/>
        </p:nvSpPr>
        <p:spPr bwMode="auto">
          <a:xfrm>
            <a:off x="3505200" y="1371600"/>
            <a:ext cx="27432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 flipH="1" flipV="1">
            <a:off x="1981200" y="762000"/>
            <a:ext cx="609600" cy="609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1360" name="Text Box 32"/>
          <p:cNvSpPr txBox="1">
            <a:spLocks noChangeArrowheads="1"/>
          </p:cNvSpPr>
          <p:nvPr/>
        </p:nvSpPr>
        <p:spPr bwMode="auto">
          <a:xfrm>
            <a:off x="2590800" y="893763"/>
            <a:ext cx="358140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00      01      11      10</a:t>
            </a:r>
          </a:p>
        </p:txBody>
      </p:sp>
      <p:sp>
        <p:nvSpPr>
          <p:cNvPr id="611361" name="Text Box 33"/>
          <p:cNvSpPr txBox="1">
            <a:spLocks noChangeArrowheads="1"/>
          </p:cNvSpPr>
          <p:nvPr/>
        </p:nvSpPr>
        <p:spPr bwMode="auto">
          <a:xfrm>
            <a:off x="1905000" y="1524000"/>
            <a:ext cx="762000" cy="19288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</a:p>
        </p:txBody>
      </p:sp>
      <p:sp>
        <p:nvSpPr>
          <p:cNvPr id="611362" name="Freeform 34"/>
          <p:cNvSpPr>
            <a:spLocks/>
          </p:cNvSpPr>
          <p:nvPr/>
        </p:nvSpPr>
        <p:spPr bwMode="auto">
          <a:xfrm>
            <a:off x="2987675" y="1628775"/>
            <a:ext cx="2819400" cy="1752600"/>
          </a:xfrm>
          <a:custGeom>
            <a:avLst/>
            <a:gdLst>
              <a:gd name="T0" fmla="*/ 0 w 1776"/>
              <a:gd name="T1" fmla="*/ 0 h 1104"/>
              <a:gd name="T2" fmla="*/ 2147483647 w 1776"/>
              <a:gd name="T3" fmla="*/ 0 h 1104"/>
              <a:gd name="T4" fmla="*/ 2147483647 w 1776"/>
              <a:gd name="T5" fmla="*/ 2147483647 h 1104"/>
              <a:gd name="T6" fmla="*/ 2147483647 w 1776"/>
              <a:gd name="T7" fmla="*/ 2147483647 h 1104"/>
              <a:gd name="T8" fmla="*/ 2147483647 w 1776"/>
              <a:gd name="T9" fmla="*/ 2147483647 h 1104"/>
              <a:gd name="T10" fmla="*/ 2147483647 w 1776"/>
              <a:gd name="T11" fmla="*/ 2147483647 h 1104"/>
              <a:gd name="T12" fmla="*/ 2147483647 w 1776"/>
              <a:gd name="T13" fmla="*/ 2147483647 h 1104"/>
              <a:gd name="T14" fmla="*/ 2147483647 w 1776"/>
              <a:gd name="T15" fmla="*/ 2147483647 h 11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76"/>
              <a:gd name="T25" fmla="*/ 0 h 1104"/>
              <a:gd name="T26" fmla="*/ 1776 w 1776"/>
              <a:gd name="T27" fmla="*/ 1104 h 11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76" h="1104">
                <a:moveTo>
                  <a:pt x="0" y="0"/>
                </a:moveTo>
                <a:lnTo>
                  <a:pt x="1776" y="0"/>
                </a:lnTo>
                <a:lnTo>
                  <a:pt x="1776" y="384"/>
                </a:lnTo>
                <a:lnTo>
                  <a:pt x="48" y="384"/>
                </a:lnTo>
                <a:lnTo>
                  <a:pt x="48" y="720"/>
                </a:lnTo>
                <a:lnTo>
                  <a:pt x="1776" y="720"/>
                </a:lnTo>
                <a:lnTo>
                  <a:pt x="1776" y="1104"/>
                </a:lnTo>
                <a:lnTo>
                  <a:pt x="48" y="1104"/>
                </a:lnTo>
              </a:path>
            </a:pathLst>
          </a:cu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827088" y="4005263"/>
            <a:ext cx="762000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</a:rPr>
              <a:t>4-bit Gray code</a:t>
            </a:r>
            <a:endParaRPr lang="zh-CN" altLang="en-US" sz="2800" b="1" dirty="0">
              <a:solidFill>
                <a:schemeClr val="bg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</a:rPr>
              <a:t>0000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0001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0011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0010 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0110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0111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0101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0100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1100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1101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1111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1110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1010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1011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1001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1000</a:t>
            </a:r>
          </a:p>
        </p:txBody>
      </p:sp>
      <p:pic>
        <p:nvPicPr>
          <p:cNvPr id="34854" name="Picture 4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794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2411413" y="188913"/>
            <a:ext cx="4464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Arial" charset="0"/>
              </a:rPr>
              <a:t>如何写典型  </a:t>
            </a:r>
            <a:r>
              <a:rPr lang="en-US" altLang="zh-CN" sz="2600" b="1" dirty="0">
                <a:solidFill>
                  <a:schemeClr val="bg2"/>
                </a:solidFill>
                <a:latin typeface="Arial" charset="0"/>
              </a:rPr>
              <a:t>Gray  </a:t>
            </a:r>
            <a:r>
              <a:rPr lang="en-US" altLang="zh-CN" sz="2600" b="1" dirty="0" smtClean="0">
                <a:solidFill>
                  <a:schemeClr val="bg2"/>
                </a:solidFill>
                <a:latin typeface="Arial" charset="0"/>
              </a:rPr>
              <a:t>Code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endParaRPr lang="en-US" altLang="zh-CN" sz="2600" b="1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84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1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62" grpId="0" animBg="1"/>
      <p:bldP spid="3485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386" name="Group 434"/>
          <p:cNvGraphicFramePr>
            <a:graphicFrameLocks noGrp="1"/>
          </p:cNvGraphicFramePr>
          <p:nvPr>
            <p:extLst/>
          </p:nvPr>
        </p:nvGraphicFramePr>
        <p:xfrm>
          <a:off x="625475" y="260648"/>
          <a:ext cx="6096000" cy="62909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4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十进制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二进制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GREY1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GREY2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13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0011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0010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0100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0110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0110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0101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0111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1110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0110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0101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1010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538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0111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0100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1011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5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1000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1100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913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1101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640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1111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713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1110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655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1100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713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1101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363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1110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975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1111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1000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26249" name="AutoShape 297"/>
          <p:cNvSpPr>
            <a:spLocks/>
          </p:cNvSpPr>
          <p:nvPr/>
        </p:nvSpPr>
        <p:spPr bwMode="auto">
          <a:xfrm>
            <a:off x="6788150" y="2237086"/>
            <a:ext cx="80963" cy="420687"/>
          </a:xfrm>
          <a:prstGeom prst="rightBrace">
            <a:avLst>
              <a:gd name="adj1" fmla="val 43300"/>
              <a:gd name="adj2" fmla="val 50000"/>
            </a:avLst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250" name="AutoShape 298"/>
          <p:cNvSpPr>
            <a:spLocks/>
          </p:cNvSpPr>
          <p:nvPr/>
        </p:nvSpPr>
        <p:spPr bwMode="auto">
          <a:xfrm>
            <a:off x="6819900" y="1881486"/>
            <a:ext cx="287338" cy="1090612"/>
          </a:xfrm>
          <a:prstGeom prst="rightBrace">
            <a:avLst>
              <a:gd name="adj1" fmla="val 31630"/>
              <a:gd name="adj2" fmla="val 50000"/>
            </a:avLst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251" name="AutoShape 299"/>
          <p:cNvSpPr>
            <a:spLocks/>
          </p:cNvSpPr>
          <p:nvPr/>
        </p:nvSpPr>
        <p:spPr bwMode="auto">
          <a:xfrm>
            <a:off x="7135813" y="755948"/>
            <a:ext cx="311150" cy="3359150"/>
          </a:xfrm>
          <a:prstGeom prst="rightBrace">
            <a:avLst>
              <a:gd name="adj1" fmla="val 89966"/>
              <a:gd name="adj2" fmla="val 50000"/>
            </a:avLst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252" name="AutoShape 300"/>
          <p:cNvSpPr>
            <a:spLocks/>
          </p:cNvSpPr>
          <p:nvPr/>
        </p:nvSpPr>
        <p:spPr bwMode="auto">
          <a:xfrm>
            <a:off x="3673475" y="3343573"/>
            <a:ext cx="100013" cy="509588"/>
          </a:xfrm>
          <a:prstGeom prst="rightBrace">
            <a:avLst>
              <a:gd name="adj1" fmla="val 42460"/>
              <a:gd name="adj2" fmla="val 50000"/>
            </a:avLst>
          </a:prstGeom>
          <a:noFill/>
          <a:ln w="28575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253" name="AutoShape 301"/>
          <p:cNvSpPr>
            <a:spLocks/>
          </p:cNvSpPr>
          <p:nvPr/>
        </p:nvSpPr>
        <p:spPr bwMode="auto">
          <a:xfrm>
            <a:off x="3763963" y="3029248"/>
            <a:ext cx="187325" cy="1090613"/>
          </a:xfrm>
          <a:prstGeom prst="rightBrace">
            <a:avLst>
              <a:gd name="adj1" fmla="val 48517"/>
              <a:gd name="adj2" fmla="val 50000"/>
            </a:avLst>
          </a:prstGeom>
          <a:noFill/>
          <a:ln w="28575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257" name="AutoShape 305"/>
          <p:cNvSpPr>
            <a:spLocks/>
          </p:cNvSpPr>
          <p:nvPr/>
        </p:nvSpPr>
        <p:spPr bwMode="auto">
          <a:xfrm>
            <a:off x="4029075" y="778173"/>
            <a:ext cx="239713" cy="5503863"/>
          </a:xfrm>
          <a:prstGeom prst="rightBrace">
            <a:avLst>
              <a:gd name="adj1" fmla="val 191335"/>
              <a:gd name="adj2" fmla="val 50000"/>
            </a:avLst>
          </a:prstGeom>
          <a:noFill/>
          <a:ln w="28575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376" name="Line 424"/>
          <p:cNvSpPr>
            <a:spLocks noChangeShapeType="1"/>
          </p:cNvSpPr>
          <p:nvPr/>
        </p:nvSpPr>
        <p:spPr bwMode="auto">
          <a:xfrm flipV="1">
            <a:off x="4308475" y="1235373"/>
            <a:ext cx="3182938" cy="230346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377" name="Line 425"/>
          <p:cNvSpPr>
            <a:spLocks noChangeShapeType="1"/>
          </p:cNvSpPr>
          <p:nvPr/>
        </p:nvSpPr>
        <p:spPr bwMode="auto">
          <a:xfrm flipV="1">
            <a:off x="7473950" y="1322686"/>
            <a:ext cx="193675" cy="107315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378" name="Text Box 426"/>
          <p:cNvSpPr txBox="1">
            <a:spLocks noChangeArrowheads="1"/>
          </p:cNvSpPr>
          <p:nvPr/>
        </p:nvSpPr>
        <p:spPr bwMode="auto">
          <a:xfrm>
            <a:off x="7539038" y="738486"/>
            <a:ext cx="800219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反射</a:t>
            </a:r>
          </a:p>
        </p:txBody>
      </p:sp>
      <p:sp>
        <p:nvSpPr>
          <p:cNvPr id="126379" name="AutoShape 427"/>
          <p:cNvSpPr>
            <a:spLocks/>
          </p:cNvSpPr>
          <p:nvPr/>
        </p:nvSpPr>
        <p:spPr bwMode="auto">
          <a:xfrm>
            <a:off x="2884488" y="778173"/>
            <a:ext cx="204787" cy="1160463"/>
          </a:xfrm>
          <a:prstGeom prst="leftBrace">
            <a:avLst>
              <a:gd name="adj1" fmla="val 47222"/>
              <a:gd name="adj2" fmla="val 50000"/>
            </a:avLst>
          </a:prstGeom>
          <a:noFill/>
          <a:ln w="28575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380" name="AutoShape 428"/>
          <p:cNvSpPr>
            <a:spLocks/>
          </p:cNvSpPr>
          <p:nvPr/>
        </p:nvSpPr>
        <p:spPr bwMode="auto">
          <a:xfrm>
            <a:off x="2762250" y="776586"/>
            <a:ext cx="169863" cy="2586037"/>
          </a:xfrm>
          <a:prstGeom prst="leftBrace">
            <a:avLst>
              <a:gd name="adj1" fmla="val 126869"/>
              <a:gd name="adj2" fmla="val 50000"/>
            </a:avLst>
          </a:prstGeom>
          <a:noFill/>
          <a:ln w="28575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381" name="AutoShape 429"/>
          <p:cNvSpPr>
            <a:spLocks/>
          </p:cNvSpPr>
          <p:nvPr/>
        </p:nvSpPr>
        <p:spPr bwMode="auto">
          <a:xfrm>
            <a:off x="2551113" y="794048"/>
            <a:ext cx="220662" cy="5381625"/>
          </a:xfrm>
          <a:prstGeom prst="leftBrace">
            <a:avLst>
              <a:gd name="adj1" fmla="val 203238"/>
              <a:gd name="adj2" fmla="val 50000"/>
            </a:avLst>
          </a:prstGeom>
          <a:noFill/>
          <a:ln w="28575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384" name="AutoShape 432"/>
          <p:cNvSpPr>
            <a:spLocks/>
          </p:cNvSpPr>
          <p:nvPr/>
        </p:nvSpPr>
        <p:spPr bwMode="auto">
          <a:xfrm>
            <a:off x="5556250" y="795636"/>
            <a:ext cx="223838" cy="3376612"/>
          </a:xfrm>
          <a:prstGeom prst="leftBrace">
            <a:avLst>
              <a:gd name="adj1" fmla="val 125709"/>
              <a:gd name="adj2" fmla="val 50000"/>
            </a:avLst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26388" name="AutoShape 436"/>
          <p:cNvCxnSpPr>
            <a:cxnSpLocks noChangeShapeType="1"/>
          </p:cNvCxnSpPr>
          <p:nvPr/>
        </p:nvCxnSpPr>
        <p:spPr bwMode="auto">
          <a:xfrm>
            <a:off x="5591175" y="2484736"/>
            <a:ext cx="2444750" cy="142557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99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389" name="AutoShape 437"/>
          <p:cNvCxnSpPr>
            <a:cxnSpLocks noChangeShapeType="1"/>
            <a:stCxn id="126381" idx="1"/>
          </p:cNvCxnSpPr>
          <p:nvPr/>
        </p:nvCxnSpPr>
        <p:spPr bwMode="auto">
          <a:xfrm rot="10800000" flipH="1" flipV="1">
            <a:off x="2551113" y="3484861"/>
            <a:ext cx="5432425" cy="757237"/>
          </a:xfrm>
          <a:prstGeom prst="curvedConnector5">
            <a:avLst>
              <a:gd name="adj1" fmla="val -676"/>
              <a:gd name="adj2" fmla="val 206708"/>
              <a:gd name="adj3" fmla="val 52019"/>
            </a:avLst>
          </a:prstGeom>
          <a:noFill/>
          <a:ln w="28575">
            <a:solidFill>
              <a:srgbClr val="99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390" name="Text Box 438"/>
          <p:cNvSpPr txBox="1">
            <a:spLocks noChangeArrowheads="1"/>
          </p:cNvSpPr>
          <p:nvPr/>
        </p:nvSpPr>
        <p:spPr bwMode="auto">
          <a:xfrm>
            <a:off x="8050213" y="3780136"/>
            <a:ext cx="800219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循环</a:t>
            </a:r>
          </a:p>
        </p:txBody>
      </p:sp>
      <p:sp>
        <p:nvSpPr>
          <p:cNvPr id="126391" name="Text Box 439"/>
          <p:cNvSpPr txBox="1">
            <a:spLocks noChangeArrowheads="1"/>
          </p:cNvSpPr>
          <p:nvPr/>
        </p:nvSpPr>
        <p:spPr bwMode="auto">
          <a:xfrm>
            <a:off x="7170738" y="4677073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126393" name="Text Box 441"/>
          <p:cNvSpPr txBox="1">
            <a:spLocks noChangeArrowheads="1"/>
          </p:cNvSpPr>
          <p:nvPr/>
        </p:nvSpPr>
        <p:spPr bwMode="auto">
          <a:xfrm>
            <a:off x="6826250" y="4783436"/>
            <a:ext cx="233910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格雷</a:t>
            </a:r>
            <a:r>
              <a:rPr lang="zh-CN" altLang="en-US" dirty="0" smtClean="0">
                <a:solidFill>
                  <a:schemeClr val="bg1"/>
                </a:solidFill>
              </a:rPr>
              <a:t>码的应用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卡诺</a:t>
            </a:r>
            <a:r>
              <a:rPr lang="zh-CN" altLang="en-US" dirty="0" smtClean="0">
                <a:solidFill>
                  <a:schemeClr val="bg2"/>
                </a:solidFill>
              </a:rPr>
              <a:t>图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2"/>
                </a:solidFill>
              </a:rPr>
              <a:t>循环计数</a:t>
            </a:r>
            <a:endParaRPr lang="en-US" altLang="zh-CN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2944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249" grpId="0" animBg="1"/>
      <p:bldP spid="126250" grpId="0" animBg="1"/>
      <p:bldP spid="126251" grpId="0" animBg="1"/>
      <p:bldP spid="126252" grpId="0" animBg="1"/>
      <p:bldP spid="126253" grpId="0" animBg="1"/>
      <p:bldP spid="126257" grpId="0" animBg="1"/>
      <p:bldP spid="126376" grpId="0" animBg="1"/>
      <p:bldP spid="126377" grpId="0" animBg="1"/>
      <p:bldP spid="126378" grpId="0" animBg="1"/>
      <p:bldP spid="126379" grpId="0" animBg="1"/>
      <p:bldP spid="126380" grpId="0" animBg="1"/>
      <p:bldP spid="126381" grpId="0" animBg="1"/>
      <p:bldP spid="126384" grpId="0" animBg="1"/>
      <p:bldP spid="126390" grpId="0" animBg="1"/>
      <p:bldP spid="12639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98" y="1078026"/>
            <a:ext cx="7705352" cy="508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23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794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492500" y="188913"/>
            <a:ext cx="2305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</a:rPr>
              <a:t>二进制编码</a:t>
            </a:r>
            <a:endParaRPr lang="en-US" altLang="zh-CN" sz="2800" b="1">
              <a:solidFill>
                <a:schemeClr val="bg2"/>
              </a:solidFill>
            </a:endParaRPr>
          </a:p>
        </p:txBody>
      </p:sp>
      <p:sp>
        <p:nvSpPr>
          <p:cNvPr id="36869" name="Rectangle 8"/>
          <p:cNvSpPr>
            <a:spLocks noChangeArrowheads="1"/>
          </p:cNvSpPr>
          <p:nvPr/>
        </p:nvSpPr>
        <p:spPr bwMode="auto">
          <a:xfrm>
            <a:off x="6012161" y="1268412"/>
            <a:ext cx="1368152" cy="4896891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6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835150" y="2205038"/>
            <a:ext cx="6762750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§"/>
            </a:pPr>
            <a:r>
              <a:rPr lang="zh-CN" altLang="en-US" sz="36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基本</a:t>
            </a:r>
            <a:r>
              <a:rPr lang="zh-CN" altLang="en-US" sz="3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概念</a:t>
            </a:r>
            <a:endParaRPr lang="en-US" altLang="zh-CN" sz="3600" b="1" dirty="0" smtClean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§"/>
            </a:pPr>
            <a:r>
              <a:rPr lang="zh-CN" altLang="en-US" sz="3600" b="1" dirty="0" smtClean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数制系统</a:t>
            </a:r>
            <a:endParaRPr lang="en-US" altLang="zh-CN" sz="3600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§"/>
            </a:pPr>
            <a:r>
              <a:rPr lang="zh-CN" altLang="en-US" sz="36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二进制编码</a:t>
            </a:r>
            <a:endParaRPr lang="en-US" altLang="zh-CN" sz="3600" b="1" dirty="0">
              <a:solidFill>
                <a:schemeClr val="bg2"/>
              </a:solidFill>
              <a:latin typeface="Arial" charset="0"/>
              <a:ea typeface="楷体_GB2312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itchFamily="2" charset="2"/>
              <a:buChar char="Ø"/>
            </a:pPr>
            <a:r>
              <a:rPr lang="en-US" altLang="zh-CN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BCD</a:t>
            </a: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码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BCD code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）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余</a:t>
            </a:r>
            <a:r>
              <a:rPr lang="en-US" altLang="zh-CN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3</a:t>
            </a: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码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Excess-3 code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）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0846E"/>
              </a:buClr>
              <a:buSzPct val="80000"/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格雷码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Gray code</a:t>
            </a:r>
            <a:r>
              <a:rPr lang="zh-CN" altLang="en-US" sz="32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）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763712" y="728980"/>
            <a:ext cx="5832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400" b="1" dirty="0">
                <a:solidFill>
                  <a:schemeClr val="bg2"/>
                </a:solidFill>
                <a:latin typeface="Arial" charset="0"/>
              </a:rPr>
              <a:t>1  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zh-CN" altLang="en-US" sz="4400" b="1" dirty="0" smtClean="0">
                <a:solidFill>
                  <a:schemeClr val="bg2"/>
                </a:solidFill>
                <a:latin typeface="Arial" charset="0"/>
              </a:rPr>
              <a:t>概 述</a:t>
            </a:r>
            <a:endParaRPr lang="en-US" altLang="zh-CN" sz="4400" b="1" dirty="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16388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1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32656"/>
            <a:ext cx="8496944" cy="5904656"/>
          </a:xfrm>
        </p:spPr>
        <p:txBody>
          <a:bodyPr/>
          <a:lstStyle/>
          <a:p>
            <a:pPr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课程目标：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0" indent="0" fontAlgn="ctr" latinLnBrk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     1：掌握逻辑代数的基础知识，能够熟练运用现代化集成开发工具，具有利用逻辑代数原理及基本逻辑门构造典型逻辑部件的能力；</a:t>
            </a:r>
          </a:p>
          <a:p>
            <a:pPr marL="0" indent="0" fontAlgn="ctr" latinLnBrk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     2：掌握逻辑电路的分析方法及设计方法，具有利用基本逻辑部件构造组合逻辑电路及时序逻辑电路的能力；</a:t>
            </a:r>
          </a:p>
          <a:p>
            <a:pPr marL="0" indent="0" fontAlgn="ctr" latinLnBrk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     3：针对计算相关的复杂工程问题，能够综合运用所学知识设计实现一个较为完整的数字系统，具有良好的工程意识和系统观</a:t>
            </a:r>
            <a:r>
              <a:rPr lang="zh-CN" altLang="en-US" sz="2800" dirty="0"/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1AB0A-F45F-40F1-A0DB-B55A8B7BC98D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1AB0A-F45F-40F1-A0DB-B55A8B7BC98D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23528" y="288589"/>
            <a:ext cx="8496944" cy="5904656"/>
          </a:xfrm>
        </p:spPr>
        <p:txBody>
          <a:bodyPr/>
          <a:lstStyle/>
          <a:p>
            <a:pPr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成绩组成：</a:t>
            </a:r>
          </a:p>
          <a:p>
            <a:pPr lvl="1">
              <a:spcBef>
                <a:spcPts val="1200"/>
              </a:spcBef>
              <a:buClr>
                <a:schemeClr val="bg1"/>
              </a:buClr>
              <a:buFont typeface="Wingdings" panose="05000000000000000000" charset="0"/>
              <a:buChar char="p"/>
              <a:defRPr/>
            </a:pPr>
            <a:endParaRPr lang="zh-CN" altLang="en-US" sz="2450" dirty="0"/>
          </a:p>
          <a:p>
            <a:pPr lvl="1">
              <a:spcBef>
                <a:spcPts val="1200"/>
              </a:spcBef>
              <a:buClr>
                <a:schemeClr val="bg1"/>
              </a:buClr>
              <a:buFont typeface="Wingdings" panose="05000000000000000000" charset="0"/>
              <a:buChar char="p"/>
              <a:defRPr/>
            </a:pPr>
            <a:r>
              <a:rPr lang="zh-CN" altLang="en-US" dirty="0" smtClean="0"/>
              <a:t> 平</a:t>
            </a:r>
            <a:r>
              <a:rPr lang="zh-CN" altLang="en-US" dirty="0" smtClean="0">
                <a:cs typeface="+mn-lt"/>
              </a:rPr>
              <a:t>时作业 </a:t>
            </a:r>
            <a:r>
              <a:rPr lang="en-US" altLang="zh-CN" dirty="0" smtClean="0">
                <a:cs typeface="+mn-lt"/>
              </a:rPr>
              <a:t>	—— 10 %</a:t>
            </a:r>
          </a:p>
          <a:p>
            <a:pPr lvl="1">
              <a:spcBef>
                <a:spcPts val="1200"/>
              </a:spcBef>
              <a:buClr>
                <a:schemeClr val="bg1"/>
              </a:buClr>
              <a:buFont typeface="Wingdings" panose="05000000000000000000" charset="0"/>
              <a:buChar char="p"/>
              <a:defRPr/>
            </a:pPr>
            <a:r>
              <a:rPr lang="zh-CN" altLang="en-US" dirty="0" smtClean="0">
                <a:cs typeface="+mn-lt"/>
              </a:rPr>
              <a:t> 实验 </a:t>
            </a:r>
            <a:r>
              <a:rPr lang="en-US" altLang="zh-CN" dirty="0" smtClean="0">
                <a:cs typeface="+mn-lt"/>
              </a:rPr>
              <a:t>		—— 20 </a:t>
            </a:r>
            <a:r>
              <a:rPr lang="en-US" altLang="zh-CN" dirty="0">
                <a:cs typeface="+mn-lt"/>
              </a:rPr>
              <a:t>%</a:t>
            </a:r>
            <a:endParaRPr lang="zh-CN" altLang="en-US" dirty="0" smtClean="0">
              <a:cs typeface="+mn-lt"/>
            </a:endParaRPr>
          </a:p>
          <a:p>
            <a:pPr lvl="1">
              <a:spcBef>
                <a:spcPts val="1200"/>
              </a:spcBef>
              <a:buClr>
                <a:schemeClr val="bg1"/>
              </a:buClr>
              <a:buFont typeface="Wingdings" panose="05000000000000000000" charset="0"/>
              <a:buChar char="p"/>
              <a:defRPr/>
            </a:pPr>
            <a:r>
              <a:rPr lang="zh-CN" altLang="en-US" dirty="0" smtClean="0">
                <a:cs typeface="+mn-lt"/>
              </a:rPr>
              <a:t> 大作业</a:t>
            </a:r>
            <a:r>
              <a:rPr lang="en-US" altLang="zh-CN" dirty="0" smtClean="0">
                <a:cs typeface="+mn-lt"/>
              </a:rPr>
              <a:t>	</a:t>
            </a:r>
            <a:r>
              <a:rPr lang="zh-CN" altLang="en-US" dirty="0" smtClean="0">
                <a:cs typeface="+mn-lt"/>
              </a:rPr>
              <a:t> </a:t>
            </a:r>
            <a:r>
              <a:rPr lang="en-US" altLang="zh-CN" dirty="0">
                <a:cs typeface="+mn-lt"/>
              </a:rPr>
              <a:t>—— 15 %</a:t>
            </a:r>
          </a:p>
          <a:p>
            <a:pPr lvl="2">
              <a:spcBef>
                <a:spcPts val="1200"/>
              </a:spcBef>
              <a:buClr>
                <a:schemeClr val="bg1"/>
              </a:buClr>
              <a:buFont typeface="Wingdings" panose="05000000000000000000" charset="0"/>
              <a:buChar char="p"/>
              <a:defRPr/>
            </a:pPr>
            <a:r>
              <a:rPr lang="zh-CN" altLang="en-US" sz="2800" dirty="0">
                <a:cs typeface="+mn-lt"/>
              </a:rPr>
              <a:t>在</a:t>
            </a:r>
            <a:r>
              <a:rPr lang="en-US" altLang="zh-CN" sz="2800" dirty="0">
                <a:cs typeface="+mn-lt"/>
              </a:rPr>
              <a:t>FPGA</a:t>
            </a:r>
            <a:r>
              <a:rPr lang="zh-CN" altLang="en-US" sz="2800" dirty="0">
                <a:cs typeface="+mn-lt"/>
              </a:rPr>
              <a:t>上设计并实现一个完整的数字系统</a:t>
            </a:r>
            <a:endParaRPr lang="en-US" altLang="zh-CN" sz="2800" dirty="0">
              <a:cs typeface="+mn-lt"/>
            </a:endParaRPr>
          </a:p>
          <a:p>
            <a:pPr lvl="2">
              <a:spcBef>
                <a:spcPts val="1200"/>
              </a:spcBef>
              <a:buClr>
                <a:schemeClr val="bg1"/>
              </a:buClr>
              <a:buFont typeface="Wingdings" panose="05000000000000000000" charset="0"/>
              <a:buChar char="p"/>
              <a:defRPr/>
            </a:pPr>
            <a:r>
              <a:rPr lang="zh-CN" altLang="en-US" sz="2800" dirty="0">
                <a:cs typeface="+mn-lt"/>
              </a:rPr>
              <a:t>每组 </a:t>
            </a:r>
            <a:r>
              <a:rPr lang="en-US" altLang="zh-CN" sz="2800" dirty="0">
                <a:cs typeface="+mn-lt"/>
              </a:rPr>
              <a:t>1~3 </a:t>
            </a:r>
            <a:r>
              <a:rPr lang="zh-CN" altLang="en-US" sz="2800" dirty="0">
                <a:cs typeface="+mn-lt"/>
              </a:rPr>
              <a:t>人</a:t>
            </a:r>
          </a:p>
          <a:p>
            <a:pPr lvl="1">
              <a:spcBef>
                <a:spcPts val="1200"/>
              </a:spcBef>
              <a:buClr>
                <a:schemeClr val="bg1"/>
              </a:buClr>
              <a:buFont typeface="Wingdings" panose="05000000000000000000" charset="0"/>
              <a:buChar char="p"/>
              <a:defRPr/>
            </a:pPr>
            <a:r>
              <a:rPr lang="zh-CN" altLang="en-US" dirty="0" smtClean="0">
                <a:cs typeface="+mn-lt"/>
                <a:sym typeface="+mn-ea"/>
              </a:rPr>
              <a:t> 研讨与随堂测 </a:t>
            </a:r>
            <a:r>
              <a:rPr lang="en-US" altLang="zh-CN" dirty="0" smtClean="0">
                <a:cs typeface="+mn-lt"/>
                <a:sym typeface="+mn-ea"/>
              </a:rPr>
              <a:t>—— 5%</a:t>
            </a:r>
          </a:p>
          <a:p>
            <a:pPr lvl="1">
              <a:spcBef>
                <a:spcPts val="1200"/>
              </a:spcBef>
              <a:buClr>
                <a:schemeClr val="bg1"/>
              </a:buClr>
              <a:buFont typeface="Wingdings" panose="05000000000000000000" charset="0"/>
              <a:buChar char="p"/>
              <a:defRPr/>
            </a:pPr>
            <a:r>
              <a:rPr lang="zh-CN" altLang="en-US" dirty="0" smtClean="0">
                <a:cs typeface="+mn-lt"/>
                <a:sym typeface="+mn-ea"/>
              </a:rPr>
              <a:t> 期末</a:t>
            </a:r>
            <a:r>
              <a:rPr lang="zh-CN" altLang="en-US" dirty="0">
                <a:cs typeface="+mn-lt"/>
                <a:sym typeface="+mn-ea"/>
              </a:rPr>
              <a:t>考试</a:t>
            </a:r>
            <a:r>
              <a:rPr lang="en-US" altLang="zh-CN" dirty="0">
                <a:cs typeface="+mn-lt"/>
                <a:sym typeface="+mn-ea"/>
              </a:rPr>
              <a:t> </a:t>
            </a:r>
            <a:r>
              <a:rPr lang="en-US" altLang="zh-CN" dirty="0" smtClean="0">
                <a:cs typeface="+mn-lt"/>
                <a:sym typeface="+mn-ea"/>
              </a:rPr>
              <a:t>	   —— 50</a:t>
            </a:r>
            <a:r>
              <a:rPr lang="en-US" altLang="zh-CN" dirty="0">
                <a:cs typeface="+mn-lt"/>
              </a:rPr>
              <a:t> %</a:t>
            </a:r>
            <a:endParaRPr lang="en-US" altLang="zh-CN" dirty="0">
              <a:cs typeface="+mn-lt"/>
              <a:sym typeface="+mn-ea"/>
            </a:endParaRPr>
          </a:p>
          <a:p>
            <a:pPr marL="457200" lvl="1" indent="0" algn="l">
              <a:spcBef>
                <a:spcPts val="1200"/>
              </a:spcBef>
              <a:buClr>
                <a:schemeClr val="bg1"/>
              </a:buClr>
              <a:buNone/>
              <a:defRPr/>
            </a:pPr>
            <a:endParaRPr lang="en-US" altLang="zh-CN" sz="2400" dirty="0">
              <a:cs typeface="+mn-lt"/>
            </a:endParaRPr>
          </a:p>
          <a:p>
            <a:pPr marL="914400" lvl="2" indent="0">
              <a:spcBef>
                <a:spcPts val="1200"/>
              </a:spcBef>
              <a:buClr>
                <a:schemeClr val="bg1"/>
              </a:buClr>
              <a:buFont typeface="Wingdings" panose="05000000000000000000" charset="0"/>
              <a:buNone/>
              <a:defRPr/>
            </a:pPr>
            <a:endParaRPr lang="zh-CN" altLang="en-US" sz="2400" dirty="0"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/>
          <p:nvPr/>
        </p:nvSpPr>
        <p:spPr bwMode="auto">
          <a:xfrm>
            <a:off x="179512" y="188640"/>
            <a:ext cx="8820472" cy="1728192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7505" indent="-357505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zh-CN" altLang="en-US" sz="2400" b="1" dirty="0">
                <a:solidFill>
                  <a:schemeClr val="bg2"/>
                </a:solidFill>
              </a:rPr>
              <a:t>概述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marL="357505" indent="-357505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2"/>
                </a:solidFill>
              </a:rPr>
              <a:t>布尔代数 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marL="357505" indent="-357505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2"/>
                </a:solidFill>
              </a:rPr>
              <a:t>布尔代数的应用、最小项与最大项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marL="357505" indent="-357505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zh-CN" altLang="en-US" sz="2400" b="1" dirty="0">
                <a:solidFill>
                  <a:schemeClr val="bg2"/>
                </a:solidFill>
              </a:rPr>
              <a:t>卡诺图</a:t>
            </a:r>
            <a:endParaRPr lang="en-US" altLang="zh-CN" sz="2400" b="1" dirty="0">
              <a:solidFill>
                <a:schemeClr val="bg2"/>
              </a:solidFill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179512" y="1916832"/>
            <a:ext cx="8820472" cy="4464496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Clr>
                <a:schemeClr val="bg1"/>
              </a:buClr>
              <a:buSzPct val="100000"/>
              <a:buFont typeface="+mj-lt"/>
              <a:buAutoNum type="arabicPeriod" startAt="5"/>
            </a:pP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多级门电路与组合电路分析与设计举例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1"/>
              </a:buClr>
              <a:buSzPct val="100000"/>
              <a:buFont typeface="+mj-lt"/>
              <a:buAutoNum type="arabicPeriod" startAt="5"/>
            </a:pP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组合电路中的冒险</a:t>
            </a:r>
            <a:endParaRPr lang="en-US" altLang="zh-CN" sz="2400" b="1" dirty="0" smtClean="0">
              <a:solidFill>
                <a:schemeClr val="bg2"/>
              </a:solidFill>
            </a:endParaRPr>
          </a:p>
          <a:p>
            <a:pPr marL="457200" indent="-457200">
              <a:buClr>
                <a:schemeClr val="bg1"/>
              </a:buClr>
              <a:buSzPct val="100000"/>
              <a:buFont typeface="+mj-lt"/>
              <a:buAutoNum type="arabicPeriod" startAt="5"/>
            </a:pPr>
            <a:r>
              <a:rPr lang="zh-CN" altLang="en-US" sz="2400" b="1" dirty="0">
                <a:solidFill>
                  <a:schemeClr val="bg2"/>
                </a:solidFill>
              </a:rPr>
              <a:t>多路选择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器与译码器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1"/>
              </a:buClr>
              <a:buSzPct val="100000"/>
              <a:buFont typeface="+mj-lt"/>
              <a:buAutoNum type="arabicPeriod" startAt="5"/>
            </a:pP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锁存器与触发器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1"/>
              </a:buClr>
              <a:buSzPct val="100000"/>
              <a:buFont typeface="+mj-lt"/>
              <a:buAutoNum type="arabicPeriod" startAt="5"/>
            </a:pP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寄存器与计数器</a:t>
            </a:r>
            <a:endParaRPr lang="en-US" altLang="zh-CN" sz="2400" b="1" dirty="0" smtClean="0">
              <a:solidFill>
                <a:schemeClr val="bg2"/>
              </a:solidFill>
            </a:endParaRPr>
          </a:p>
          <a:p>
            <a:pPr marL="457200" indent="-457200">
              <a:buClr>
                <a:schemeClr val="bg1"/>
              </a:buClr>
              <a:buSzPct val="100000"/>
              <a:buFont typeface="+mj-lt"/>
              <a:buAutoNum type="arabicPeriod" startAt="5"/>
            </a:pPr>
            <a:r>
              <a:rPr lang="zh-CN" altLang="en-US" sz="2400" b="1" dirty="0" smtClean="0">
                <a:solidFill>
                  <a:schemeClr val="bg2"/>
                </a:solidFill>
              </a:rPr>
              <a:t> 时序电路分析</a:t>
            </a:r>
            <a:endParaRPr lang="en-US" altLang="zh-CN" sz="2400" b="1" dirty="0" smtClean="0">
              <a:solidFill>
                <a:schemeClr val="bg2"/>
              </a:solidFill>
            </a:endParaRPr>
          </a:p>
          <a:p>
            <a:pPr marL="457200" indent="-457200">
              <a:buClr>
                <a:schemeClr val="bg1"/>
              </a:buClr>
              <a:buSzPct val="100000"/>
              <a:buFont typeface="+mj-lt"/>
              <a:buAutoNum type="arabicPeriod" startAt="5"/>
            </a:pPr>
            <a:r>
              <a:rPr lang="zh-CN" altLang="en-US" sz="2400" b="1" dirty="0" smtClean="0">
                <a:solidFill>
                  <a:schemeClr val="bg2"/>
                </a:solidFill>
              </a:rPr>
              <a:t> 使用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MSI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芯片设计时序电路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1"/>
              </a:buClr>
              <a:buSzPct val="100000"/>
              <a:buFont typeface="+mj-lt"/>
              <a:buAutoNum type="arabicPeriod" startAt="5"/>
            </a:pPr>
            <a:r>
              <a:rPr lang="en-US" altLang="zh-CN" sz="2400" b="1" dirty="0">
                <a:solidFill>
                  <a:schemeClr val="bg2"/>
                </a:solidFill>
              </a:rPr>
              <a:t> 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使用触发器设计时序电路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1"/>
              </a:buClr>
              <a:buSzPct val="100000"/>
              <a:buFont typeface="+mj-lt"/>
              <a:buAutoNum type="arabicPeriod" startAt="5"/>
            </a:pPr>
            <a:r>
              <a:rPr lang="en-US" altLang="zh-CN" sz="2400" b="1" dirty="0">
                <a:solidFill>
                  <a:schemeClr val="bg2"/>
                </a:solidFill>
              </a:rPr>
              <a:t> 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可编程逻辑器件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marL="0" indent="0">
              <a:buClr>
                <a:schemeClr val="bg1"/>
              </a:buClr>
              <a:buSzPct val="100000"/>
              <a:buNone/>
            </a:pPr>
            <a:endParaRPr lang="en-US" altLang="zh-CN" sz="2400" b="1" dirty="0">
              <a:solidFill>
                <a:schemeClr val="bg2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BC1222B-ED3C-4DF9-91AF-9FFC8B96609E}" type="slidenum">
              <a:rPr kumimoji="0" lang="zh-CN" altLang="en-US" sz="1400">
                <a:solidFill>
                  <a:schemeClr val="bg2"/>
                </a:solidFill>
              </a:rPr>
              <a:t>8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WordArt 6"/>
          <p:cNvSpPr>
            <a:spLocks noChangeArrowheads="1" noChangeShapeType="1" noTextEdit="1"/>
          </p:cNvSpPr>
          <p:nvPr/>
        </p:nvSpPr>
        <p:spPr bwMode="auto">
          <a:xfrm>
            <a:off x="2050976" y="2464519"/>
            <a:ext cx="1440904" cy="79563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000" kern="10" dirty="0">
                <a:ln w="381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Times New Roman"/>
                <a:cs typeface="Times New Roman"/>
              </a:rPr>
              <a:t>Unit 1</a:t>
            </a:r>
            <a:endParaRPr lang="zh-CN" altLang="en-US" sz="1000" kern="10" dirty="0"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175894" y="2248917"/>
            <a:ext cx="450056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66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概  述 </a:t>
            </a:r>
            <a:endParaRPr lang="en-US" altLang="zh-CN" sz="66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59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625,&quot;width&quot;:5355}"/>
</p:tagLst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bg2"/>
          </a:solidFill>
          <a:prstDash val="solid"/>
          <a:miter lim="800000"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90EE9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416</TotalTime>
  <Words>2954</Words>
  <Application>Microsoft Office PowerPoint</Application>
  <PresentationFormat>全屏显示(4:3)</PresentationFormat>
  <Paragraphs>797</Paragraphs>
  <Slides>53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53</vt:i4>
      </vt:variant>
    </vt:vector>
  </HeadingPairs>
  <TitlesOfParts>
    <vt:vector size="75" baseType="lpstr">
      <vt:lpstr>方正姚体</vt:lpstr>
      <vt:lpstr>黑体</vt:lpstr>
      <vt:lpstr>华文楷体</vt:lpstr>
      <vt:lpstr>楷体</vt:lpstr>
      <vt:lpstr>楷体_GB2312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Microsoft Yi Baiti</vt:lpstr>
      <vt:lpstr>Symbol</vt:lpstr>
      <vt:lpstr>Times New Roman</vt:lpstr>
      <vt:lpstr>Wingdings</vt:lpstr>
      <vt:lpstr>Soaring</vt:lpstr>
      <vt:lpstr>Clip</vt:lpstr>
      <vt:lpstr>Photo Editor 照片</vt:lpstr>
      <vt:lpstr>Visio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模拟信号和数字信号之间的转换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niuyv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liqiong</cp:lastModifiedBy>
  <cp:revision>2451</cp:revision>
  <dcterms:created xsi:type="dcterms:W3CDTF">2002-03-18T12:39:00Z</dcterms:created>
  <dcterms:modified xsi:type="dcterms:W3CDTF">2020-09-14T16:30:38Z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