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649" r:id="rId2"/>
    <p:sldId id="388" r:id="rId3"/>
    <p:sldId id="657" r:id="rId4"/>
    <p:sldId id="658" r:id="rId5"/>
    <p:sldId id="698" r:id="rId6"/>
    <p:sldId id="700" r:id="rId7"/>
    <p:sldId id="699" r:id="rId8"/>
    <p:sldId id="431" r:id="rId9"/>
    <p:sldId id="624" r:id="rId10"/>
    <p:sldId id="625" r:id="rId11"/>
    <p:sldId id="626" r:id="rId12"/>
    <p:sldId id="661" r:id="rId13"/>
    <p:sldId id="644" r:id="rId14"/>
    <p:sldId id="645" r:id="rId15"/>
    <p:sldId id="664" r:id="rId16"/>
    <p:sldId id="693" r:id="rId17"/>
    <p:sldId id="629" r:id="rId18"/>
    <p:sldId id="630" r:id="rId19"/>
    <p:sldId id="694" r:id="rId20"/>
    <p:sldId id="692" r:id="rId21"/>
    <p:sldId id="631" r:id="rId22"/>
    <p:sldId id="695" r:id="rId23"/>
    <p:sldId id="665" r:id="rId24"/>
    <p:sldId id="689" r:id="rId25"/>
    <p:sldId id="690" r:id="rId26"/>
    <p:sldId id="701" r:id="rId27"/>
    <p:sldId id="445" r:id="rId28"/>
    <p:sldId id="702" r:id="rId29"/>
    <p:sldId id="669" r:id="rId30"/>
    <p:sldId id="668" r:id="rId31"/>
    <p:sldId id="691" r:id="rId32"/>
    <p:sldId id="703" r:id="rId33"/>
    <p:sldId id="446" r:id="rId34"/>
    <p:sldId id="704" r:id="rId35"/>
    <p:sldId id="672" r:id="rId36"/>
    <p:sldId id="696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697" r:id="rId45"/>
    <p:sldId id="670" r:id="rId46"/>
    <p:sldId id="659" r:id="rId47"/>
    <p:sldId id="663" r:id="rId48"/>
    <p:sldId id="637" r:id="rId49"/>
    <p:sldId id="648" r:id="rId50"/>
    <p:sldId id="662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FF"/>
    <a:srgbClr val="FFDE9B"/>
    <a:srgbClr val="FFF5E0"/>
    <a:srgbClr val="CCFF99"/>
    <a:srgbClr val="003300"/>
    <a:srgbClr val="006600"/>
    <a:srgbClr val="009900"/>
    <a:srgbClr val="0066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6" autoAdjust="0"/>
    <p:restoredTop sz="84382" autoAdjust="0"/>
  </p:normalViewPr>
  <p:slideViewPr>
    <p:cSldViewPr>
      <p:cViewPr>
        <p:scale>
          <a:sx n="66" d="100"/>
          <a:sy n="66" d="100"/>
        </p:scale>
        <p:origin x="220" y="32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1.png"/><Relationship Id="rId4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DAB94-DB00-460C-97C2-710B326A0A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03C7C7-5929-453B-A5F5-9AFC5835F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36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4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m0=1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B’C’=1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=B’=C’=1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A=B=C=0,</a:t>
            </a:r>
          </a:p>
          <a:p>
            <a:r>
              <a:rPr lang="en-US" altLang="zh-CN" dirty="0" err="1" smtClean="0"/>
              <a:t>mj</a:t>
            </a:r>
            <a:r>
              <a:rPr lang="zh-CN" altLang="en-US" dirty="0" smtClean="0"/>
              <a:t>中必定包含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C, 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m0.mj=0.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11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m0=1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B’C’=1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=B’=C’=1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A=B=C=0,</a:t>
            </a:r>
          </a:p>
          <a:p>
            <a:r>
              <a:rPr lang="en-US" altLang="zh-CN" dirty="0" err="1" smtClean="0"/>
              <a:t>mj</a:t>
            </a:r>
            <a:r>
              <a:rPr lang="zh-CN" altLang="en-US" dirty="0" smtClean="0"/>
              <a:t>中必定包含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C, 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m0.mj=0.</a:t>
            </a:r>
          </a:p>
          <a:p>
            <a:r>
              <a:rPr lang="en-US" altLang="zh-CN" dirty="0" smtClean="0"/>
              <a:t>3.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37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m0=1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B’C’=1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=B’=C’=1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A=B=C=0,</a:t>
            </a:r>
          </a:p>
          <a:p>
            <a:r>
              <a:rPr lang="en-US" altLang="zh-CN" dirty="0" err="1" smtClean="0"/>
              <a:t>mj</a:t>
            </a:r>
            <a:r>
              <a:rPr lang="zh-CN" altLang="en-US" dirty="0" smtClean="0"/>
              <a:t>中必定包含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C, 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m0.mj=0.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7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m0=1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B’C’=1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‘</a:t>
            </a:r>
            <a:r>
              <a:rPr lang="en-US" altLang="zh-CN" dirty="0" smtClean="0"/>
              <a:t>=B’=C’=1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A=B=C=0,</a:t>
            </a:r>
          </a:p>
          <a:p>
            <a:r>
              <a:rPr lang="en-US" altLang="zh-CN" dirty="0" err="1" smtClean="0"/>
              <a:t>mj</a:t>
            </a:r>
            <a:r>
              <a:rPr lang="zh-CN" altLang="en-US" dirty="0" smtClean="0"/>
              <a:t>中必定包含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C,  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mj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m0.mj=0.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849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2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56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3C7C7-5929-453B-A5F5-9AFC5835FE7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46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BFDC-D2E3-4267-9ED5-76B25E066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5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4C5B7-23EB-43E7-88DC-1BCF1B5CF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4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EE24-84A4-4327-A552-AE823F648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87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D8DE-A99F-4A92-BC74-B6F847A9D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05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7CFA-CE22-4ECE-AC6E-175516D322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2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1D3E-AD57-4EEA-AAFB-8AB84FB79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5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BB0A-3C50-444C-B13A-BC9C3C228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8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41199-1C79-4C80-8B60-9B6AC0004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6A9F0-1106-4974-A968-9C81E6E0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0B49-9162-4215-B2DA-D2A48C6B1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1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9 w 21600"/>
                <a:gd name="T3" fmla="*/ 7 h 21600"/>
                <a:gd name="T4" fmla="*/ 0 w 21600"/>
                <a:gd name="T5" fmla="*/ 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F52019-6CF1-48DB-95FE-82E52D35F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3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.png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.png"/><Relationship Id="rId3" Type="http://schemas.openxmlformats.org/officeDocument/2006/relationships/image" Target="../media/image29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.png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9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3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3.png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65.pn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7.wmf"/><Relationship Id="rId2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1258888" y="1824038"/>
            <a:ext cx="1728787" cy="596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0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3</a:t>
            </a:r>
            <a:endParaRPr lang="zh-CN" altLang="en-US" sz="10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03575" y="1773238"/>
            <a:ext cx="55451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布尔代数的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应用、最小项、最大项展开式</a:t>
            </a:r>
            <a:endParaRPr lang="en-US" altLang="zh-CN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124075" y="3903663"/>
            <a:ext cx="4824413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ea typeface="楷体" pitchFamily="49" charset="-122"/>
              </a:rPr>
              <a:t>李琼</a:t>
            </a:r>
          </a:p>
          <a:p>
            <a:pPr algn="ctr" eaLnBrk="1" hangingPunct="1"/>
            <a:endParaRPr lang="en-US" altLang="zh-CN" sz="2000" b="1"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ea typeface="楷体_GB2312" pitchFamily="49" charset="-122"/>
              </a:rPr>
              <a:t>计算机科学与技术学院</a:t>
            </a:r>
            <a:endParaRPr lang="en-US" altLang="zh-CN" sz="2000" b="1">
              <a:solidFill>
                <a:schemeClr val="bg1"/>
              </a:solidFill>
              <a:ea typeface="楷体_GB2312" pitchFamily="49" charset="-122"/>
            </a:endParaRPr>
          </a:p>
          <a:p>
            <a:pPr algn="ctr" eaLnBrk="1" hangingPunct="1"/>
            <a:r>
              <a:rPr lang="zh-CN" altLang="en-US" sz="2000" b="1">
                <a:latin typeface="华文行楷" pitchFamily="2" charset="-122"/>
                <a:ea typeface="华文行楷" pitchFamily="2" charset="-122"/>
              </a:rPr>
              <a:t>哈尔滨工业大学</a:t>
            </a:r>
            <a:endParaRPr lang="en-US" altLang="zh-CN" sz="2000" b="1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900113" y="1989138"/>
            <a:ext cx="1600200" cy="4595812"/>
            <a:chOff x="1872" y="864"/>
            <a:chExt cx="1008" cy="2895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14360" name="Text Box 7"/>
            <p:cNvSpPr txBox="1">
              <a:spLocks noChangeArrowheads="1"/>
            </p:cNvSpPr>
            <p:nvPr/>
          </p:nvSpPr>
          <p:spPr bwMode="auto">
            <a:xfrm>
              <a:off x="1968" y="86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/>
                <a:t>真值表</a:t>
              </a:r>
              <a:endParaRPr lang="zh-CN" altLang="en-US" sz="1800" b="1" dirty="0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2043113" y="42211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2043113" y="51355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2043113" y="563880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2043113" y="60499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071812" y="5353761"/>
            <a:ext cx="5181600" cy="549275"/>
            <a:chOff x="2160" y="1584"/>
            <a:chExt cx="3264" cy="346"/>
          </a:xfrm>
        </p:grpSpPr>
        <p:sp>
          <p:nvSpPr>
            <p:cNvPr id="197647" name="Text Box 15"/>
            <p:cNvSpPr txBox="1">
              <a:spLocks noChangeArrowheads="1"/>
            </p:cNvSpPr>
            <p:nvPr/>
          </p:nvSpPr>
          <p:spPr bwMode="auto">
            <a:xfrm>
              <a:off x="2160" y="1584"/>
              <a:ext cx="326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0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F=ABC+ABC+ ABC+ABC</a:t>
              </a:r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>
              <a:off x="2544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Line 17"/>
            <p:cNvSpPr>
              <a:spLocks noChangeShapeType="1"/>
            </p:cNvSpPr>
            <p:nvPr/>
          </p:nvSpPr>
          <p:spPr bwMode="auto">
            <a:xfrm>
              <a:off x="3404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18"/>
            <p:cNvSpPr>
              <a:spLocks noChangeShapeType="1"/>
            </p:cNvSpPr>
            <p:nvPr/>
          </p:nvSpPr>
          <p:spPr bwMode="auto">
            <a:xfrm>
              <a:off x="4272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3312318" y="3146754"/>
            <a:ext cx="37861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输入取值组合中</a:t>
            </a:r>
            <a:endParaRPr lang="en-US" altLang="zh-CN" sz="2800" b="1" dirty="0">
              <a:latin typeface="Arial" charset="0"/>
            </a:endParaRPr>
          </a:p>
          <a:p>
            <a:pPr eaLnBrk="1" hangingPunct="1"/>
            <a:r>
              <a:rPr lang="en-US" altLang="zh-CN" sz="2800" b="1" dirty="0">
                <a:latin typeface="Arial" charset="0"/>
              </a:rPr>
              <a:t>1——</a:t>
            </a:r>
            <a:r>
              <a:rPr lang="zh-CN" altLang="en-US" sz="2800" b="1" dirty="0">
                <a:latin typeface="Arial" charset="0"/>
              </a:rPr>
              <a:t>原变量</a:t>
            </a:r>
          </a:p>
          <a:p>
            <a:pPr eaLnBrk="1" hangingPunct="1"/>
            <a:r>
              <a:rPr lang="en-US" altLang="zh-CN" sz="2800" b="1" dirty="0">
                <a:latin typeface="Arial" charset="0"/>
              </a:rPr>
              <a:t>0——</a:t>
            </a:r>
            <a:r>
              <a:rPr lang="zh-CN" altLang="en-US" sz="2800" b="1" dirty="0">
                <a:latin typeface="Arial" charset="0"/>
              </a:rPr>
              <a:t>反变量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7723" y="364549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843212" y="1916832"/>
            <a:ext cx="6121275" cy="1015663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</a:pPr>
            <a:r>
              <a:rPr lang="en-US" altLang="zh-CN" sz="2800" b="1" dirty="0">
                <a:latin typeface="宋体" pitchFamily="2" charset="-122"/>
              </a:rPr>
              <a:t>① </a:t>
            </a:r>
            <a:r>
              <a:rPr lang="zh-CN" altLang="en-US" sz="2800" b="1" dirty="0"/>
              <a:t>写出标准</a:t>
            </a:r>
            <a:r>
              <a:rPr lang="zh-CN" altLang="en-US" sz="2800" b="1" dirty="0">
                <a:solidFill>
                  <a:schemeClr val="bg1"/>
                </a:solidFill>
              </a:rPr>
              <a:t>与或式（乘积之和）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Arial" charset="0"/>
              </a:rPr>
              <a:t>关注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输出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值为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1</a:t>
            </a:r>
            <a:r>
              <a:rPr lang="zh-CN" altLang="en-US" sz="2800" b="1" dirty="0">
                <a:latin typeface="Arial" charset="0"/>
              </a:rPr>
              <a:t>的所有输入取值组合</a:t>
            </a:r>
          </a:p>
        </p:txBody>
      </p: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-285750" y="1054100"/>
            <a:ext cx="7527925" cy="601663"/>
            <a:chOff x="113" y="709"/>
            <a:chExt cx="4742" cy="379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556" y="720"/>
              <a:ext cx="1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表达式</a:t>
              </a:r>
              <a:endParaRPr lang="en-US" altLang="zh-CN" sz="3200" b="1"/>
            </a:p>
          </p:txBody>
        </p:sp>
        <p:grpSp>
          <p:nvGrpSpPr>
            <p:cNvPr id="29" name="Group 44"/>
            <p:cNvGrpSpPr>
              <a:grpSpLocks/>
            </p:cNvGrpSpPr>
            <p:nvPr/>
          </p:nvGrpSpPr>
          <p:grpSpPr bwMode="auto">
            <a:xfrm>
              <a:off x="113" y="709"/>
              <a:ext cx="3331" cy="365"/>
              <a:chOff x="113" y="709"/>
              <a:chExt cx="3331" cy="365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13" y="709"/>
                <a:ext cx="32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/>
                  <a:t> </a:t>
                </a:r>
                <a:r>
                  <a:rPr lang="en-US" altLang="zh-CN" sz="3200" b="1" dirty="0"/>
                  <a:t>                       </a:t>
                </a:r>
                <a:r>
                  <a:rPr lang="zh-CN" altLang="en-US" sz="3200" b="1" dirty="0"/>
                  <a:t>真值表</a:t>
                </a:r>
              </a:p>
            </p:txBody>
          </p:sp>
          <p:sp>
            <p:nvSpPr>
              <p:cNvPr id="31" name="Line 3"/>
              <p:cNvSpPr>
                <a:spLocks noChangeShapeType="1"/>
              </p:cNvSpPr>
              <p:nvPr/>
            </p:nvSpPr>
            <p:spPr bwMode="auto">
              <a:xfrm>
                <a:off x="2653" y="937"/>
                <a:ext cx="79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utoUpdateAnimBg="0"/>
      <p:bldP spid="197644" grpId="0" autoUpdateAnimBg="0"/>
      <p:bldP spid="197645" grpId="0" autoUpdateAnimBg="0"/>
      <p:bldP spid="197646" grpId="0" autoUpdateAnimBg="0"/>
      <p:bldP spid="19765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8315" y="5949950"/>
            <a:ext cx="8305800" cy="579438"/>
            <a:chOff x="336" y="3475"/>
            <a:chExt cx="5232" cy="365"/>
          </a:xfrm>
        </p:grpSpPr>
        <p:sp>
          <p:nvSpPr>
            <p:cNvPr id="15381" name="Text Box 16"/>
            <p:cNvSpPr txBox="1">
              <a:spLocks noChangeArrowheads="1"/>
            </p:cNvSpPr>
            <p:nvPr/>
          </p:nvSpPr>
          <p:spPr bwMode="auto">
            <a:xfrm>
              <a:off x="336" y="3475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/>
                <a:t>F=</a:t>
              </a:r>
              <a:r>
                <a:rPr lang="zh-CN" altLang="en-US" sz="3200" b="1" i="1" dirty="0"/>
                <a:t>（</a:t>
              </a:r>
              <a:r>
                <a:rPr lang="en-US" altLang="zh-CN" sz="3200" b="1" i="1" dirty="0"/>
                <a:t>A+B+C) </a:t>
              </a:r>
              <a:r>
                <a:rPr lang="en-US" altLang="zh-CN" sz="2800" b="1" i="1" dirty="0">
                  <a:cs typeface="Times New Roman" pitchFamily="18" charset="0"/>
                </a:rPr>
                <a:t>•</a:t>
              </a:r>
              <a:r>
                <a:rPr lang="en-US" altLang="zh-CN" sz="3200" b="1" i="1" dirty="0"/>
                <a:t> (A+B+C) </a:t>
              </a:r>
              <a:r>
                <a:rPr lang="en-US" altLang="zh-CN" sz="2800" b="1" i="1" dirty="0">
                  <a:cs typeface="Times New Roman" pitchFamily="18" charset="0"/>
                </a:rPr>
                <a:t>•</a:t>
              </a:r>
              <a:r>
                <a:rPr lang="en-US" altLang="zh-CN" sz="3200" b="1" i="1" dirty="0"/>
                <a:t> (A+B+C) </a:t>
              </a:r>
              <a:r>
                <a:rPr lang="en-US" altLang="zh-CN" sz="2800" b="1" i="1" dirty="0">
                  <a:cs typeface="Times New Roman" pitchFamily="18" charset="0"/>
                </a:rPr>
                <a:t>•</a:t>
              </a:r>
              <a:r>
                <a:rPr lang="en-US" altLang="zh-CN" sz="3200" b="1" i="1" dirty="0"/>
                <a:t> (A+B+C)</a:t>
              </a:r>
            </a:p>
          </p:txBody>
        </p:sp>
        <p:sp>
          <p:nvSpPr>
            <p:cNvPr id="15382" name="Line 17"/>
            <p:cNvSpPr>
              <a:spLocks noChangeShapeType="1"/>
            </p:cNvSpPr>
            <p:nvPr/>
          </p:nvSpPr>
          <p:spPr bwMode="auto">
            <a:xfrm>
              <a:off x="3696" y="355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18"/>
            <p:cNvSpPr>
              <a:spLocks noChangeShapeType="1"/>
            </p:cNvSpPr>
            <p:nvPr/>
          </p:nvSpPr>
          <p:spPr bwMode="auto">
            <a:xfrm>
              <a:off x="2832" y="355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19"/>
            <p:cNvSpPr>
              <a:spLocks noChangeShapeType="1"/>
            </p:cNvSpPr>
            <p:nvPr/>
          </p:nvSpPr>
          <p:spPr bwMode="auto">
            <a:xfrm>
              <a:off x="4608" y="355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135813" y="1125538"/>
            <a:ext cx="1600200" cy="4595812"/>
            <a:chOff x="1872" y="864"/>
            <a:chExt cx="1008" cy="2895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15378" name="Text Box 7"/>
            <p:cNvSpPr txBox="1">
              <a:spLocks noChangeArrowheads="1"/>
            </p:cNvSpPr>
            <p:nvPr/>
          </p:nvSpPr>
          <p:spPr bwMode="auto">
            <a:xfrm>
              <a:off x="1968" y="86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/>
                <a:t>真值表</a:t>
              </a:r>
              <a:endParaRPr lang="zh-CN" altLang="en-US" sz="1800" b="1" dirty="0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8243888" y="38020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8243888" y="19986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8243888" y="250190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8243888" y="2913063"/>
            <a:ext cx="685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pic>
        <p:nvPicPr>
          <p:cNvPr id="15368" name="Picture 6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35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Group 43"/>
          <p:cNvGrpSpPr>
            <a:grpSpLocks/>
          </p:cNvGrpSpPr>
          <p:nvPr/>
        </p:nvGrpSpPr>
        <p:grpSpPr bwMode="auto">
          <a:xfrm>
            <a:off x="-928688" y="1054100"/>
            <a:ext cx="7527926" cy="601663"/>
            <a:chOff x="113" y="709"/>
            <a:chExt cx="4742" cy="379"/>
          </a:xfrm>
        </p:grpSpPr>
        <p:sp>
          <p:nvSpPr>
            <p:cNvPr id="15373" name="Text Box 4"/>
            <p:cNvSpPr txBox="1">
              <a:spLocks noChangeArrowheads="1"/>
            </p:cNvSpPr>
            <p:nvPr/>
          </p:nvSpPr>
          <p:spPr bwMode="auto">
            <a:xfrm>
              <a:off x="3556" y="720"/>
              <a:ext cx="1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表达式</a:t>
              </a:r>
              <a:endParaRPr lang="en-US" altLang="zh-CN" sz="3200" b="1"/>
            </a:p>
          </p:txBody>
        </p:sp>
        <p:grpSp>
          <p:nvGrpSpPr>
            <p:cNvPr id="15374" name="Group 45"/>
            <p:cNvGrpSpPr>
              <a:grpSpLocks/>
            </p:cNvGrpSpPr>
            <p:nvPr/>
          </p:nvGrpSpPr>
          <p:grpSpPr bwMode="auto">
            <a:xfrm>
              <a:off x="113" y="709"/>
              <a:ext cx="3331" cy="365"/>
              <a:chOff x="113" y="709"/>
              <a:chExt cx="3331" cy="365"/>
            </a:xfrm>
          </p:grpSpPr>
          <p:sp>
            <p:nvSpPr>
              <p:cNvPr id="15375" name="Text Box 2"/>
              <p:cNvSpPr txBox="1">
                <a:spLocks noChangeArrowheads="1"/>
              </p:cNvSpPr>
              <p:nvPr/>
            </p:nvSpPr>
            <p:spPr bwMode="auto">
              <a:xfrm>
                <a:off x="113" y="709"/>
                <a:ext cx="32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/>
                  <a:t>                         真值表</a:t>
                </a:r>
              </a:p>
            </p:txBody>
          </p:sp>
          <p:sp>
            <p:nvSpPr>
              <p:cNvPr id="15376" name="Line 3"/>
              <p:cNvSpPr>
                <a:spLocks noChangeShapeType="1"/>
              </p:cNvSpPr>
              <p:nvPr/>
            </p:nvSpPr>
            <p:spPr bwMode="auto">
              <a:xfrm>
                <a:off x="2653" y="937"/>
                <a:ext cx="79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42937" y="2071688"/>
            <a:ext cx="5896903" cy="1041311"/>
          </a:xfrm>
          <a:prstGeom prst="rect">
            <a:avLst/>
          </a:prstGeom>
          <a:solidFill>
            <a:srgbClr val="FFFF66"/>
          </a:solidFill>
          <a:ln w="1905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173038" indent="-1730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70000"/>
            </a:pPr>
            <a:r>
              <a:rPr lang="zh-CN" altLang="en-US" sz="2800" b="1" dirty="0">
                <a:latin typeface="宋体" pitchFamily="2" charset="-122"/>
              </a:rPr>
              <a:t>②</a:t>
            </a:r>
            <a:r>
              <a:rPr lang="zh-CN" altLang="en-US" sz="2800" b="1" dirty="0"/>
              <a:t>写出标准</a:t>
            </a:r>
            <a:r>
              <a:rPr lang="zh-CN" altLang="en-US" sz="2800" b="1" dirty="0">
                <a:solidFill>
                  <a:schemeClr val="bg1"/>
                </a:solidFill>
              </a:rPr>
              <a:t>或与式（和之积）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>
                <a:srgbClr val="FF0000"/>
              </a:buClr>
              <a:buSzPct val="70000"/>
            </a:pPr>
            <a:r>
              <a:rPr lang="zh-CN" altLang="en-US" sz="2800" b="1" dirty="0" smtClean="0">
                <a:latin typeface="Arial" charset="0"/>
              </a:rPr>
              <a:t>关注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输出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值为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0</a:t>
            </a:r>
            <a:r>
              <a:rPr lang="zh-CN" altLang="en-US" sz="2800" b="1" dirty="0">
                <a:latin typeface="Arial" charset="0"/>
              </a:rPr>
              <a:t>的所有输入取值组合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00188" y="3643313"/>
            <a:ext cx="37861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输入取值组合中</a:t>
            </a:r>
            <a:endParaRPr lang="en-US" altLang="zh-CN" sz="2800" b="1" dirty="0">
              <a:latin typeface="Arial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800" b="1" dirty="0">
                <a:latin typeface="Arial" charset="0"/>
              </a:rPr>
              <a:t>——</a:t>
            </a:r>
            <a:r>
              <a:rPr lang="zh-CN" altLang="en-US" sz="2800" b="1" dirty="0">
                <a:latin typeface="Arial" charset="0"/>
              </a:rPr>
              <a:t>原变量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800" b="1" dirty="0">
                <a:latin typeface="Arial" charset="0"/>
              </a:rPr>
              <a:t>——</a:t>
            </a:r>
            <a:r>
              <a:rPr lang="zh-CN" altLang="en-US" sz="2800" b="1" dirty="0">
                <a:latin typeface="Arial" charset="0"/>
              </a:rPr>
              <a:t>反变量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7723" y="332656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7" grpId="0" autoUpdateAnimBg="0"/>
      <p:bldP spid="198668" grpId="0" autoUpdateAnimBg="0"/>
      <p:bldP spid="198669" grpId="0" autoUpdateAnimBg="0"/>
      <p:bldP spid="198670" grpId="0" autoUpdateAnimBg="0"/>
      <p:bldP spid="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20"/>
          <p:cNvSpPr txBox="1">
            <a:spLocks noChangeArrowheads="1"/>
          </p:cNvSpPr>
          <p:nvPr/>
        </p:nvSpPr>
        <p:spPr bwMode="auto">
          <a:xfrm>
            <a:off x="1835150" y="1196975"/>
            <a:ext cx="63373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latin typeface="Arial" charset="0"/>
              </a:rPr>
              <a:t>某电路有三个输入端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lang="en-US" altLang="zh-CN" sz="2800" b="1" i="1" dirty="0">
                <a:latin typeface="Arial" charset="0"/>
              </a:rPr>
              <a:t>, </a:t>
            </a:r>
            <a:r>
              <a:rPr lang="zh-CN" altLang="en-US" sz="2800" b="1" dirty="0">
                <a:latin typeface="Arial" charset="0"/>
              </a:rPr>
              <a:t>当</a:t>
            </a:r>
            <a:r>
              <a:rPr lang="en-US" altLang="zh-CN" sz="2800" b="1" i="1" dirty="0">
                <a:latin typeface="Arial" charset="0"/>
              </a:rPr>
              <a:t>ABC</a:t>
            </a:r>
            <a:r>
              <a:rPr lang="en-US" altLang="zh-CN" sz="2800" b="1" i="1" dirty="0">
                <a:latin typeface="Arial" charset="0"/>
                <a:cs typeface="Times New Roman" pitchFamily="18" charset="0"/>
              </a:rPr>
              <a:t> ≥</a:t>
            </a:r>
            <a:r>
              <a:rPr lang="en-US" altLang="zh-CN" sz="2800" b="1" dirty="0">
                <a:latin typeface="Arial" charset="0"/>
              </a:rPr>
              <a:t>011</a:t>
            </a:r>
            <a:r>
              <a:rPr lang="zh-CN" altLang="en-US" sz="2800" b="1" dirty="0">
                <a:latin typeface="Arial" charset="0"/>
              </a:rPr>
              <a:t>时，输出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Arial" charset="0"/>
              </a:rPr>
              <a:t>f </a:t>
            </a:r>
            <a:r>
              <a:rPr lang="en-US" altLang="zh-CN" sz="2800" b="1" i="1" dirty="0" smtClean="0">
                <a:latin typeface="Arial" charset="0"/>
              </a:rPr>
              <a:t>= </a:t>
            </a:r>
            <a:r>
              <a:rPr lang="en-US" altLang="zh-CN" sz="2800" b="1" dirty="0" smtClean="0">
                <a:latin typeface="Arial" charset="0"/>
              </a:rPr>
              <a:t>1 </a:t>
            </a:r>
            <a:r>
              <a:rPr lang="zh-CN" altLang="en-US" sz="2800" b="1" dirty="0">
                <a:latin typeface="Arial" charset="0"/>
              </a:rPr>
              <a:t>，否则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f</a:t>
            </a:r>
            <a:r>
              <a:rPr lang="en-US" altLang="zh-CN" sz="2800" b="1" i="1" dirty="0">
                <a:latin typeface="Arial" charset="0"/>
              </a:rPr>
              <a:t> =</a:t>
            </a:r>
            <a:r>
              <a:rPr lang="en-US" altLang="zh-CN" sz="2800" b="1" dirty="0">
                <a:latin typeface="Arial" charset="0"/>
              </a:rPr>
              <a:t> 0.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13319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6265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组合逻辑设计例子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91680" y="2346958"/>
            <a:ext cx="6400800" cy="425039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3200" b="1" dirty="0">
                <a:ea typeface="楷体_GB2312" pitchFamily="49" charset="-122"/>
              </a:rPr>
              <a:t>步骤：</a:t>
            </a:r>
            <a:endParaRPr lang="zh-CN" altLang="en-US" sz="3200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设计要求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真值表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742950" indent="-7429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 smtClean="0">
                <a:ea typeface="楷体_GB2312" pitchFamily="49" charset="-122"/>
              </a:rPr>
              <a:t> 表达式 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卡诺图</a:t>
            </a:r>
            <a:endParaRPr lang="en-US" altLang="zh-CN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化简的表达式 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符合设计要求的表达式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200" b="1" dirty="0" smtClean="0">
                <a:ea typeface="楷体_GB2312" pitchFamily="49" charset="-122"/>
              </a:rPr>
              <a:t>逻辑图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92725" y="2781300"/>
            <a:ext cx="2808288" cy="1579563"/>
            <a:chOff x="431" y="1979"/>
            <a:chExt cx="1315" cy="453"/>
          </a:xfrm>
        </p:grpSpPr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839" y="1979"/>
              <a:ext cx="453" cy="453"/>
            </a:xfrm>
            <a:prstGeom prst="rect">
              <a:avLst/>
            </a:prstGeom>
            <a:solidFill>
              <a:srgbClr val="99FFCC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612" y="2069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>
              <a:off x="612" y="222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612" y="2387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431" y="1979"/>
              <a:ext cx="2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latin typeface="Arial" charset="0"/>
                </a:rPr>
                <a:t>A</a:t>
              </a: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431" y="2115"/>
              <a:ext cx="2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latin typeface="Arial" charset="0"/>
                </a:rPr>
                <a:t>B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431" y="2285"/>
              <a:ext cx="27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latin typeface="Arial" charset="0"/>
                </a:rPr>
                <a:t>C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1474" y="2069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Arial" charset="0"/>
                </a:rPr>
                <a:t>f</a:t>
              </a: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292" y="2205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3" name="Text Box 20"/>
          <p:cNvSpPr txBox="1">
            <a:spLocks noChangeArrowheads="1"/>
          </p:cNvSpPr>
          <p:nvPr/>
        </p:nvSpPr>
        <p:spPr bwMode="auto">
          <a:xfrm>
            <a:off x="1835150" y="1196975"/>
            <a:ext cx="6337300" cy="106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800" b="1" dirty="0">
                <a:latin typeface="Arial" charset="0"/>
              </a:rPr>
              <a:t>某电路有三个输入端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,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lang="en-US" altLang="zh-CN" sz="2800" b="1" i="1" dirty="0">
                <a:latin typeface="Arial" charset="0"/>
              </a:rPr>
              <a:t>, </a:t>
            </a:r>
            <a:r>
              <a:rPr lang="zh-CN" altLang="en-US" sz="2800" b="1" dirty="0">
                <a:latin typeface="Arial" charset="0"/>
              </a:rPr>
              <a:t>当</a:t>
            </a:r>
            <a:r>
              <a:rPr lang="en-US" altLang="zh-CN" sz="2800" b="1" i="1" dirty="0">
                <a:latin typeface="Arial" charset="0"/>
              </a:rPr>
              <a:t>ABC</a:t>
            </a:r>
            <a:r>
              <a:rPr lang="en-US" altLang="zh-CN" sz="2800" b="1" i="1" dirty="0">
                <a:latin typeface="Arial" charset="0"/>
                <a:cs typeface="Times New Roman" pitchFamily="18" charset="0"/>
              </a:rPr>
              <a:t> ≥</a:t>
            </a:r>
            <a:r>
              <a:rPr lang="en-US" altLang="zh-CN" sz="2800" b="1" dirty="0">
                <a:latin typeface="Arial" charset="0"/>
              </a:rPr>
              <a:t>011</a:t>
            </a:r>
            <a:r>
              <a:rPr lang="zh-CN" altLang="en-US" sz="2800" b="1" dirty="0">
                <a:latin typeface="Arial" charset="0"/>
              </a:rPr>
              <a:t>时，输出</a:t>
            </a:r>
            <a:r>
              <a:rPr lang="en-US" altLang="zh-CN" sz="2800" b="1" dirty="0">
                <a:latin typeface="Arial" charset="0"/>
              </a:rPr>
              <a:t> </a:t>
            </a:r>
            <a:r>
              <a:rPr lang="en-US" altLang="zh-CN" sz="2800" b="1" i="1" dirty="0" smtClean="0">
                <a:solidFill>
                  <a:schemeClr val="bg1"/>
                </a:solidFill>
                <a:latin typeface="Arial" charset="0"/>
              </a:rPr>
              <a:t>f </a:t>
            </a:r>
            <a:r>
              <a:rPr lang="en-US" altLang="zh-CN" sz="2800" b="1" i="1" dirty="0" smtClean="0">
                <a:latin typeface="Arial" charset="0"/>
              </a:rPr>
              <a:t>= </a:t>
            </a:r>
            <a:r>
              <a:rPr lang="en-US" altLang="zh-CN" sz="2800" b="1" dirty="0" smtClean="0">
                <a:latin typeface="Arial" charset="0"/>
              </a:rPr>
              <a:t>1 </a:t>
            </a:r>
            <a:r>
              <a:rPr lang="zh-CN" altLang="en-US" sz="2800" b="1" dirty="0">
                <a:latin typeface="Arial" charset="0"/>
              </a:rPr>
              <a:t>，否则 </a:t>
            </a:r>
            <a:r>
              <a:rPr lang="en-US" altLang="zh-CN" sz="2800" b="1" i="1" dirty="0">
                <a:solidFill>
                  <a:schemeClr val="bg1"/>
                </a:solidFill>
                <a:latin typeface="Arial" charset="0"/>
              </a:rPr>
              <a:t>f</a:t>
            </a:r>
            <a:r>
              <a:rPr lang="en-US" altLang="zh-CN" sz="2800" b="1" i="1" dirty="0">
                <a:latin typeface="Arial" charset="0"/>
              </a:rPr>
              <a:t> =</a:t>
            </a:r>
            <a:r>
              <a:rPr lang="en-US" altLang="zh-CN" sz="2800" b="1" dirty="0">
                <a:latin typeface="Arial" charset="0"/>
              </a:rPr>
              <a:t> 0.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526473" y="2507673"/>
            <a:ext cx="4377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①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要求</a:t>
            </a:r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2800" b="1" dirty="0" smtClean="0">
                <a:ea typeface="楷体_GB2312" pitchFamily="49" charset="-122"/>
              </a:rPr>
              <a:t>真值表</a:t>
            </a:r>
            <a:endParaRPr lang="zh-CN" altLang="en-US" sz="2800" b="1" dirty="0">
              <a:ea typeface="楷体_GB2312" pitchFamily="49" charset="-122"/>
            </a:endParaRPr>
          </a:p>
        </p:txBody>
      </p:sp>
      <p:pic>
        <p:nvPicPr>
          <p:cNvPr id="203803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284538"/>
            <a:ext cx="20637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6265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组合逻辑设计例子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13319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2268538" y="1700808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f =</a:t>
            </a:r>
            <a:r>
              <a:rPr lang="en-US" altLang="zh-CN" b="1" dirty="0"/>
              <a:t>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/>
              <a:t>AB'C'</a:t>
            </a:r>
            <a:r>
              <a:rPr lang="en-US" altLang="zh-CN" b="1" dirty="0"/>
              <a:t> </a:t>
            </a:r>
            <a:r>
              <a:rPr lang="en-US" altLang="zh-CN" b="1" i="1" dirty="0"/>
              <a:t>+AB'C +</a:t>
            </a:r>
            <a:r>
              <a:rPr lang="en-US" altLang="zh-CN" b="1" dirty="0"/>
              <a:t> </a:t>
            </a:r>
            <a:r>
              <a:rPr lang="en-US" altLang="zh-CN" b="1" i="1" dirty="0"/>
              <a:t>ABC' +ABC</a:t>
            </a:r>
            <a:endParaRPr lang="zh-CN" altLang="en-US" b="1" i="1" dirty="0"/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395288" y="1052736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宋体" pitchFamily="2" charset="-122"/>
              </a:rPr>
              <a:t>②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真值表→ 表达式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3492500" y="2420938"/>
            <a:ext cx="3816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</a:rPr>
              <a:t>③</a:t>
            </a:r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 → </a:t>
            </a:r>
            <a:r>
              <a:rPr lang="zh-CN" altLang="en-US" sz="2800" b="1" dirty="0" smtClean="0">
                <a:ea typeface="楷体_GB2312" pitchFamily="49" charset="-122"/>
              </a:rPr>
              <a:t>最简表达式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492500" y="3068638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f =</a:t>
            </a:r>
            <a:r>
              <a:rPr lang="en-US" altLang="zh-CN" b="1" dirty="0"/>
              <a:t>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AB'</a:t>
            </a:r>
            <a:r>
              <a:rPr lang="en-US" altLang="zh-CN" b="1" i="1" dirty="0"/>
              <a:t>C'</a:t>
            </a:r>
            <a:r>
              <a:rPr lang="en-US" altLang="zh-CN" b="1" dirty="0"/>
              <a:t> </a:t>
            </a:r>
            <a:r>
              <a:rPr lang="en-US" altLang="zh-CN" b="1" i="1" dirty="0"/>
              <a:t>+</a:t>
            </a:r>
            <a:r>
              <a:rPr lang="en-US" altLang="zh-CN" b="1" i="1" dirty="0">
                <a:solidFill>
                  <a:schemeClr val="bg1"/>
                </a:solidFill>
              </a:rPr>
              <a:t>AB'</a:t>
            </a:r>
            <a:r>
              <a:rPr lang="en-US" altLang="zh-CN" b="1" i="1" dirty="0"/>
              <a:t>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chemeClr val="hlink"/>
                </a:solidFill>
              </a:rPr>
              <a:t>AB</a:t>
            </a:r>
            <a:r>
              <a:rPr lang="en-US" altLang="zh-CN" b="1" i="1" dirty="0"/>
              <a:t>C' +</a:t>
            </a:r>
            <a:r>
              <a:rPr lang="en-US" altLang="zh-CN" b="1" i="1" dirty="0" smtClean="0">
                <a:solidFill>
                  <a:schemeClr val="hlink"/>
                </a:solidFill>
              </a:rPr>
              <a:t>AB</a:t>
            </a:r>
            <a:r>
              <a:rPr lang="en-US" altLang="zh-CN" b="1" i="1" dirty="0" smtClean="0"/>
              <a:t>C</a:t>
            </a:r>
            <a:endParaRPr lang="en-US" altLang="zh-CN" b="1" i="1" dirty="0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3491880" y="4616901"/>
            <a:ext cx="3671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④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a typeface="楷体_GB2312" pitchFamily="49" charset="-122"/>
              </a:rPr>
              <a:t> →  </a:t>
            </a:r>
            <a:r>
              <a:rPr lang="zh-CN" altLang="en-US" sz="2800" b="1" dirty="0" smtClean="0">
                <a:ea typeface="楷体_GB2312" pitchFamily="49" charset="-122"/>
              </a:rPr>
              <a:t>逻辑图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55853" y="5383020"/>
            <a:ext cx="3240335" cy="1224136"/>
            <a:chOff x="2835" y="3339"/>
            <a:chExt cx="1769" cy="557"/>
          </a:xfrm>
        </p:grpSpPr>
        <p:pic>
          <p:nvPicPr>
            <p:cNvPr id="18445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3339"/>
              <a:ext cx="54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6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" y="3430"/>
              <a:ext cx="686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 flipH="1">
              <a:off x="3581" y="356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3515" y="3657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A</a:t>
              </a:r>
            </a:p>
          </p:txBody>
        </p:sp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2835" y="3339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B</a:t>
              </a:r>
            </a:p>
          </p:txBody>
        </p:sp>
        <p:sp>
          <p:nvSpPr>
            <p:cNvPr id="18450" name="Text Box 21"/>
            <p:cNvSpPr txBox="1">
              <a:spLocks noChangeArrowheads="1"/>
            </p:cNvSpPr>
            <p:nvPr/>
          </p:nvSpPr>
          <p:spPr bwMode="auto">
            <a:xfrm>
              <a:off x="2835" y="3562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C</a:t>
              </a:r>
            </a:p>
          </p:txBody>
        </p:sp>
        <p:sp>
          <p:nvSpPr>
            <p:cNvPr id="18451" name="Text Box 22"/>
            <p:cNvSpPr txBox="1">
              <a:spLocks noChangeArrowheads="1"/>
            </p:cNvSpPr>
            <p:nvPr/>
          </p:nvSpPr>
          <p:spPr bwMode="auto">
            <a:xfrm>
              <a:off x="4377" y="352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Arial" charset="0"/>
                </a:rPr>
                <a:t>f</a:t>
              </a:r>
            </a:p>
          </p:txBody>
        </p:sp>
      </p:grpSp>
      <p:pic>
        <p:nvPicPr>
          <p:cNvPr id="1844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206375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6265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组合逻辑设计例子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491880" y="3559291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 smtClean="0"/>
              <a:t>  =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9900CC"/>
                </a:solidFill>
              </a:rPr>
              <a:t>A</a:t>
            </a:r>
            <a:r>
              <a:rPr lang="en-US" altLang="zh-CN" b="1" i="1" dirty="0"/>
              <a:t>B'</a:t>
            </a:r>
            <a:r>
              <a:rPr lang="en-US" altLang="zh-CN" b="1" dirty="0"/>
              <a:t> </a:t>
            </a:r>
            <a:r>
              <a:rPr lang="en-US" altLang="zh-CN" b="1" i="1" dirty="0"/>
              <a:t>+</a:t>
            </a:r>
            <a:r>
              <a:rPr lang="en-US" altLang="zh-CN" b="1" dirty="0"/>
              <a:t> </a:t>
            </a:r>
            <a:r>
              <a:rPr lang="en-US" altLang="zh-CN" b="1" i="1" dirty="0" smtClean="0">
                <a:solidFill>
                  <a:srgbClr val="9900CC"/>
                </a:solidFill>
              </a:rPr>
              <a:t>A</a:t>
            </a:r>
            <a:r>
              <a:rPr lang="en-US" altLang="zh-CN" b="1" i="1" dirty="0" smtClean="0"/>
              <a:t>B</a:t>
            </a:r>
            <a:endParaRPr lang="en-US" altLang="zh-CN" b="1" i="1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635896" y="4126248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 smtClean="0"/>
              <a:t>=</a:t>
            </a:r>
            <a:r>
              <a:rPr lang="en-US" altLang="zh-CN" dirty="0" smtClean="0"/>
              <a:t> </a:t>
            </a:r>
            <a:r>
              <a:rPr lang="en-US" altLang="zh-CN" b="1" i="1" dirty="0"/>
              <a:t>A'BC +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9900CC"/>
                </a:solidFill>
              </a:rPr>
              <a:t>A</a:t>
            </a:r>
            <a:r>
              <a:rPr lang="en-US" altLang="zh-CN" b="1" i="1" dirty="0"/>
              <a:t>  = BC +</a:t>
            </a:r>
            <a:r>
              <a:rPr lang="en-US" altLang="zh-CN" b="1" dirty="0"/>
              <a:t> </a:t>
            </a:r>
            <a:r>
              <a:rPr lang="en-US" altLang="zh-CN" b="1" i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/>
      <p:bldP spid="204809" grpId="0"/>
      <p:bldP spid="204811" grpId="0"/>
      <p:bldP spid="204812" grpId="0"/>
      <p:bldP spid="204815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最小项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最大项展开式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871567"/>
              </p:ext>
            </p:extLst>
          </p:nvPr>
        </p:nvGraphicFramePr>
        <p:xfrm>
          <a:off x="1187450" y="2961704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61704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5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002033"/>
              </p:ext>
            </p:extLst>
          </p:nvPr>
        </p:nvGraphicFramePr>
        <p:xfrm>
          <a:off x="425624" y="198884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8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4" y="198884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4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最小项和最大项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683481" y="3861048"/>
            <a:ext cx="7992938" cy="2452979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3038" indent="-1730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600" b="1" dirty="0">
                <a:latin typeface="Arial" charset="0"/>
              </a:rPr>
              <a:t> n</a:t>
            </a:r>
            <a:r>
              <a:rPr lang="zh-CN" altLang="en-US" sz="2600" b="1" dirty="0">
                <a:latin typeface="Arial" charset="0"/>
              </a:rPr>
              <a:t>个变量组成的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最小项</a:t>
            </a:r>
            <a:r>
              <a:rPr lang="zh-CN" altLang="en-US" sz="2600" b="1" dirty="0">
                <a:latin typeface="Arial" charset="0"/>
              </a:rPr>
              <a:t>：是一个与项（包含</a:t>
            </a:r>
            <a:r>
              <a:rPr lang="en-US" altLang="zh-CN" sz="2600" b="1" dirty="0">
                <a:latin typeface="Arial" charset="0"/>
              </a:rPr>
              <a:t>n</a:t>
            </a:r>
            <a:r>
              <a:rPr lang="zh-CN" altLang="en-US" sz="2600" b="1" dirty="0">
                <a:latin typeface="Arial" charset="0"/>
              </a:rPr>
              <a:t>个变量）</a:t>
            </a:r>
            <a:endParaRPr lang="en-US" altLang="zh-CN" sz="26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600" b="1" dirty="0">
                <a:latin typeface="Arial" charset="0"/>
              </a:rPr>
              <a:t> n</a:t>
            </a:r>
            <a:r>
              <a:rPr lang="zh-CN" altLang="en-US" sz="2600" b="1" dirty="0">
                <a:latin typeface="Arial" charset="0"/>
              </a:rPr>
              <a:t>个变量组成的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最大项</a:t>
            </a:r>
            <a:r>
              <a:rPr lang="zh-CN" altLang="en-US" sz="2600" b="1" dirty="0">
                <a:latin typeface="Arial" charset="0"/>
              </a:rPr>
              <a:t>：是一个或项（包含</a:t>
            </a:r>
            <a:r>
              <a:rPr lang="en-US" altLang="zh-CN" sz="2600" b="1" dirty="0">
                <a:latin typeface="Arial" charset="0"/>
              </a:rPr>
              <a:t>n</a:t>
            </a:r>
            <a:r>
              <a:rPr lang="zh-CN" altLang="en-US" sz="2600" b="1" dirty="0">
                <a:latin typeface="Arial" charset="0"/>
              </a:rPr>
              <a:t>个变量）</a:t>
            </a:r>
            <a:endParaRPr lang="en-US" altLang="zh-CN" sz="26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zh-CN" altLang="en-US" sz="2600" b="1" dirty="0">
                <a:latin typeface="Arial" charset="0"/>
              </a:rPr>
              <a:t>每个变量或者以原变量的形式、或者以反变量的形式出现，并且只出现一次。</a:t>
            </a:r>
            <a:endParaRPr lang="en-US" altLang="zh-CN" sz="26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2600" b="1" dirty="0">
                <a:latin typeface="Arial" charset="0"/>
              </a:rPr>
              <a:t>  n</a:t>
            </a:r>
            <a:r>
              <a:rPr lang="zh-CN" altLang="en-US" sz="2600" b="1" dirty="0">
                <a:latin typeface="Arial" charset="0"/>
              </a:rPr>
              <a:t>个变量能组成的最小（大）项的个数</a:t>
            </a:r>
            <a:r>
              <a:rPr lang="zh-CN" altLang="en-US" sz="2600" b="1" dirty="0" smtClean="0">
                <a:latin typeface="Arial" charset="0"/>
              </a:rPr>
              <a:t>是 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sz="2600" b="1" baseline="30000" dirty="0" smtClean="0">
                <a:solidFill>
                  <a:schemeClr val="bg1"/>
                </a:solidFill>
                <a:latin typeface="Arial" charset="0"/>
              </a:rPr>
              <a:t>n</a:t>
            </a:r>
            <a:endParaRPr lang="zh-CN" altLang="en-US" sz="2600" b="1" baseline="300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0900"/>
            <a:ext cx="6768752" cy="27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971550" y="3648389"/>
            <a:ext cx="7632700" cy="266534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266700" indent="-266700"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 dirty="0" smtClean="0">
                <a:latin typeface="Arial" charset="0"/>
              </a:rPr>
              <a:t>真值表的第 </a:t>
            </a:r>
            <a:r>
              <a:rPr lang="en-US" altLang="zh-CN" sz="2600" b="1" i="1" dirty="0">
                <a:cs typeface="Times New Roman" pitchFamily="18" charset="0"/>
              </a:rPr>
              <a:t>i</a:t>
            </a:r>
            <a:r>
              <a:rPr lang="en-US" altLang="zh-CN" sz="2600" b="1" i="1" dirty="0" smtClean="0"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行对应的</a:t>
            </a:r>
            <a:r>
              <a:rPr lang="en-US" altLang="zh-CN" sz="2600" b="1" dirty="0" smtClean="0">
                <a:latin typeface="Arial" charset="0"/>
              </a:rPr>
              <a:t> </a:t>
            </a:r>
            <a:r>
              <a:rPr lang="zh-CN" altLang="en-US" sz="2600" b="1" i="1" dirty="0" smtClean="0">
                <a:solidFill>
                  <a:schemeClr val="bg1"/>
                </a:solidFill>
                <a:latin typeface="Arial" charset="0"/>
              </a:rPr>
              <a:t>最小项（</a:t>
            </a:r>
            <a:r>
              <a:rPr lang="en-US" altLang="zh-CN" sz="2600" b="1" i="1" dirty="0" err="1" smtClean="0">
                <a:solidFill>
                  <a:schemeClr val="bg1"/>
                </a:solidFill>
                <a:latin typeface="Arial" charset="0"/>
              </a:rPr>
              <a:t>minterm</a:t>
            </a:r>
            <a:r>
              <a:rPr lang="zh-CN" altLang="en-US" sz="2600" b="1" i="1" dirty="0" smtClean="0">
                <a:solidFill>
                  <a:schemeClr val="bg1"/>
                </a:solidFill>
                <a:latin typeface="Arial" charset="0"/>
              </a:rPr>
              <a:t>）</a:t>
            </a:r>
            <a:r>
              <a:rPr lang="en-US" altLang="zh-CN" sz="2600" b="1" dirty="0" smtClean="0"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记为</a:t>
            </a:r>
            <a:r>
              <a:rPr lang="en-US" altLang="zh-CN" sz="2600" b="1" dirty="0" smtClean="0">
                <a:latin typeface="Arial" charset="0"/>
              </a:rPr>
              <a:t> </a:t>
            </a:r>
            <a:r>
              <a:rPr lang="en-US" altLang="zh-CN" sz="2600" b="1" i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2600" b="1" i="1" baseline="-25000" dirty="0">
                <a:solidFill>
                  <a:schemeClr val="bg1"/>
                </a:solidFill>
                <a:latin typeface="Arial" charset="0"/>
              </a:rPr>
              <a:t>i </a:t>
            </a:r>
            <a:r>
              <a:rPr lang="en-US" altLang="zh-CN" sz="2600" b="1" i="1" baseline="-25000" dirty="0" smtClean="0">
                <a:solidFill>
                  <a:schemeClr val="bg1"/>
                </a:solidFill>
                <a:latin typeface="Arial" charset="0"/>
              </a:rPr>
              <a:t>    </a:t>
            </a:r>
            <a:r>
              <a:rPr lang="en-US" altLang="zh-CN" sz="2600" b="1" dirty="0" smtClean="0">
                <a:latin typeface="Arial" charset="0"/>
              </a:rPr>
              <a:t>(</a:t>
            </a:r>
            <a:r>
              <a:rPr lang="en-US" altLang="zh-CN" sz="2600" b="1" i="1" dirty="0">
                <a:solidFill>
                  <a:schemeClr val="hlink"/>
                </a:solidFill>
                <a:latin typeface="Arial" charset="0"/>
              </a:rPr>
              <a:t>i</a:t>
            </a:r>
            <a:r>
              <a:rPr lang="en-US" altLang="zh-CN" sz="2600" b="1" i="1" dirty="0"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通常用十进制表示</a:t>
            </a:r>
            <a:r>
              <a:rPr lang="en-US" altLang="zh-CN" sz="2600" b="1" dirty="0" smtClean="0">
                <a:latin typeface="Arial" charset="0"/>
              </a:rPr>
              <a:t>).</a:t>
            </a:r>
            <a:endParaRPr lang="en-US" altLang="zh-CN" sz="2600" b="1" dirty="0">
              <a:latin typeface="Arial" charset="0"/>
            </a:endParaRPr>
          </a:p>
          <a:p>
            <a:pPr marL="266700" indent="-266700"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 i="1" dirty="0" smtClean="0">
                <a:solidFill>
                  <a:schemeClr val="bg1"/>
                </a:solidFill>
                <a:latin typeface="Arial" charset="0"/>
              </a:rPr>
              <a:t>最大项 </a:t>
            </a:r>
            <a:r>
              <a:rPr lang="zh-CN" altLang="en-US" sz="2600" b="1" i="1" dirty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sz="2600" b="1" i="1" dirty="0" err="1">
                <a:solidFill>
                  <a:schemeClr val="bg1"/>
                </a:solidFill>
                <a:latin typeface="Arial" charset="0"/>
              </a:rPr>
              <a:t>maxterm</a:t>
            </a:r>
            <a:r>
              <a:rPr lang="zh-CN" altLang="en-US" sz="2600" b="1" i="1" dirty="0">
                <a:solidFill>
                  <a:schemeClr val="bg1"/>
                </a:solidFill>
                <a:latin typeface="Arial" charset="0"/>
              </a:rPr>
              <a:t>）</a:t>
            </a:r>
            <a:r>
              <a:rPr lang="en-US" altLang="zh-CN" sz="2600" b="1" i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2600" b="1" dirty="0" smtClean="0">
                <a:latin typeface="Arial" charset="0"/>
              </a:rPr>
              <a:t>记为</a:t>
            </a:r>
            <a:r>
              <a:rPr lang="en-US" altLang="zh-CN" sz="2600" b="1" i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2600" b="1" i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2600" b="1" i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2600" b="1" dirty="0"/>
              <a:t>.</a:t>
            </a:r>
          </a:p>
          <a:p>
            <a:pPr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</a:pPr>
            <a:endParaRPr lang="en-US" altLang="zh-CN" sz="2600" b="1" i="1" dirty="0" smtClean="0">
              <a:solidFill>
                <a:srgbClr val="C00000"/>
              </a:solidFill>
              <a:latin typeface="Arial" charset="0"/>
            </a:endParaRPr>
          </a:p>
          <a:p>
            <a:pPr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</a:pPr>
            <a:endParaRPr lang="en-US" altLang="zh-CN" sz="3200" b="1" i="1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21507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0900"/>
            <a:ext cx="6768752" cy="278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最小项和最大项</a:t>
            </a:r>
            <a:endParaRPr lang="en-US" altLang="zh-CN" sz="2600" b="1" dirty="0">
              <a:latin typeface="Arial" charset="0"/>
            </a:endParaRPr>
          </a:p>
        </p:txBody>
      </p: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9559206" y="-582628"/>
            <a:ext cx="1279525" cy="0"/>
            <a:chOff x="2189" y="3871"/>
            <a:chExt cx="806" cy="0"/>
          </a:xfrm>
        </p:grpSpPr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2189" y="3871"/>
              <a:ext cx="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2465" y="3871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2845" y="3871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110676"/>
              </p:ext>
            </p:extLst>
          </p:nvPr>
        </p:nvGraphicFramePr>
        <p:xfrm>
          <a:off x="1295499" y="5586413"/>
          <a:ext cx="5292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6" name="Equation" r:id="rId5" imgW="2234880" imgH="279360" progId="Equation.DSMT4">
                  <p:embed/>
                </p:oleObj>
              </mc:Choice>
              <mc:Fallback>
                <p:oleObj name="Equation" r:id="rId5" imgW="223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99" y="5586413"/>
                        <a:ext cx="5292725" cy="650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20737" y="5135860"/>
            <a:ext cx="4892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spcBef>
                <a:spcPct val="0"/>
              </a:spcBef>
              <a:spcAft>
                <a:spcPct val="4000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</a:pPr>
            <a:r>
              <a:rPr lang="en-US" altLang="zh-CN" b="1" i="1" dirty="0" err="1">
                <a:solidFill>
                  <a:srgbClr val="C00000"/>
                </a:solidFill>
                <a:latin typeface="Arial" charset="0"/>
              </a:rPr>
              <a:t>M</a:t>
            </a:r>
            <a:r>
              <a:rPr lang="en-US" altLang="zh-CN" b="1" baseline="-250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lang="en-US" altLang="zh-CN" b="1" i="1" baseline="-25000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=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i="1" dirty="0">
                <a:solidFill>
                  <a:srgbClr val="C00000"/>
                </a:solidFill>
                <a:latin typeface="Arial" charset="0"/>
              </a:rPr>
              <a:t>m</a:t>
            </a:r>
            <a:r>
              <a:rPr lang="en-US" altLang="en-US" b="1" baseline="-25000" dirty="0">
                <a:solidFill>
                  <a:srgbClr val="C00000"/>
                </a:solidFill>
                <a:latin typeface="Arial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</a:rPr>
              <a:t>′</a:t>
            </a:r>
            <a:r>
              <a:rPr lang="zh-CN" altLang="en-US" b="1" dirty="0">
                <a:solidFill>
                  <a:srgbClr val="C00000"/>
                </a:solidFill>
              </a:rPr>
              <a:t>（最大项与最小项互补）</a:t>
            </a:r>
            <a:endParaRPr lang="zh-CN" altLang="en-US" b="1" i="1" dirty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22927"/>
              </p:ext>
            </p:extLst>
          </p:nvPr>
        </p:nvGraphicFramePr>
        <p:xfrm>
          <a:off x="425624" y="2636912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4" y="2636912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最小项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最大项展开式</a:t>
            </a:r>
            <a:endParaRPr lang="en-US" altLang="zh-CN" sz="36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187450" y="21336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901279" y="4080669"/>
            <a:ext cx="691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 err="1">
                <a:solidFill>
                  <a:schemeClr val="bg1"/>
                </a:solidFill>
                <a:latin typeface="Arial" charset="0"/>
              </a:rPr>
              <a:t>Minterm</a:t>
            </a:r>
            <a:r>
              <a:rPr lang="en-US" altLang="zh-CN" sz="2800" i="1" dirty="0">
                <a:solidFill>
                  <a:schemeClr val="bg1"/>
                </a:solidFill>
                <a:latin typeface="Arial" charset="0"/>
              </a:rPr>
              <a:t> expansion:</a:t>
            </a:r>
            <a:r>
              <a:rPr lang="en-US" altLang="zh-CN" sz="2800" dirty="0">
                <a:solidFill>
                  <a:schemeClr val="tx1"/>
                </a:solidFill>
              </a:rPr>
              <a:t> :</a:t>
            </a:r>
            <a:r>
              <a:rPr lang="zh-CN" altLang="en-US" sz="2800" b="1" dirty="0" smtClean="0"/>
              <a:t>标准与</a:t>
            </a:r>
            <a:r>
              <a:rPr lang="zh-CN" altLang="en-US" sz="2800" b="1" dirty="0"/>
              <a:t>或式</a:t>
            </a:r>
            <a:endParaRPr lang="zh-CN" altLang="en-US" sz="2800" dirty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5576" y="1774031"/>
            <a:ext cx="5181600" cy="579438"/>
            <a:chOff x="2115" y="1584"/>
            <a:chExt cx="3264" cy="365"/>
          </a:xfrm>
        </p:grpSpPr>
        <p:sp>
          <p:nvSpPr>
            <p:cNvPr id="22544" name="Text Box 5"/>
            <p:cNvSpPr txBox="1">
              <a:spLocks noChangeArrowheads="1"/>
            </p:cNvSpPr>
            <p:nvPr/>
          </p:nvSpPr>
          <p:spPr bwMode="auto">
            <a:xfrm>
              <a:off x="2115" y="158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 smtClean="0">
                  <a:latin typeface="+mn-lt"/>
                </a:rPr>
                <a:t>F=ABC+ABC+ABC+ABC</a:t>
              </a:r>
              <a:endParaRPr lang="en-US" altLang="zh-CN" sz="3200" i="1" dirty="0">
                <a:latin typeface="+mn-lt"/>
              </a:endParaRPr>
            </a:p>
          </p:txBody>
        </p:sp>
        <p:sp>
          <p:nvSpPr>
            <p:cNvPr id="22545" name="Line 6"/>
            <p:cNvSpPr>
              <a:spLocks noChangeShapeType="1"/>
            </p:cNvSpPr>
            <p:nvPr/>
          </p:nvSpPr>
          <p:spPr bwMode="auto">
            <a:xfrm>
              <a:off x="2544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546" name="Line 7"/>
            <p:cNvSpPr>
              <a:spLocks noChangeShapeType="1"/>
            </p:cNvSpPr>
            <p:nvPr/>
          </p:nvSpPr>
          <p:spPr bwMode="auto">
            <a:xfrm>
              <a:off x="3340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547" name="Line 8"/>
            <p:cNvSpPr>
              <a:spLocks noChangeShapeType="1"/>
            </p:cNvSpPr>
            <p:nvPr/>
          </p:nvSpPr>
          <p:spPr bwMode="auto">
            <a:xfrm>
              <a:off x="4192" y="1632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191233" y="1205363"/>
            <a:ext cx="487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011    101    110    111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994072" y="2451894"/>
            <a:ext cx="464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latin typeface="+mn-lt"/>
              </a:rPr>
              <a:t>= m</a:t>
            </a:r>
            <a:r>
              <a:rPr lang="en-US" altLang="zh-CN" sz="3200" i="1" baseline="-30000">
                <a:latin typeface="+mn-lt"/>
              </a:rPr>
              <a:t>3</a:t>
            </a:r>
            <a:r>
              <a:rPr lang="en-US" altLang="zh-CN" sz="3200" i="1" baseline="30000">
                <a:latin typeface="+mn-lt"/>
              </a:rPr>
              <a:t> </a:t>
            </a:r>
            <a:r>
              <a:rPr lang="en-US" altLang="zh-CN" sz="3200" i="1">
                <a:latin typeface="+mn-lt"/>
              </a:rPr>
              <a:t>+ m</a:t>
            </a:r>
            <a:r>
              <a:rPr lang="en-US" altLang="zh-CN" sz="3200" i="1" baseline="-30000">
                <a:latin typeface="+mn-lt"/>
              </a:rPr>
              <a:t>5</a:t>
            </a:r>
            <a:r>
              <a:rPr lang="en-US" altLang="zh-CN" sz="3200" i="1" baseline="30000">
                <a:latin typeface="+mn-lt"/>
              </a:rPr>
              <a:t> </a:t>
            </a:r>
            <a:r>
              <a:rPr lang="en-US" altLang="zh-CN" sz="3200" i="1">
                <a:latin typeface="+mn-lt"/>
              </a:rPr>
              <a:t>+ m</a:t>
            </a:r>
            <a:r>
              <a:rPr lang="en-US" altLang="zh-CN" sz="3200" i="1" baseline="-30000">
                <a:latin typeface="+mn-lt"/>
              </a:rPr>
              <a:t>6</a:t>
            </a:r>
            <a:r>
              <a:rPr lang="en-US" altLang="zh-CN" sz="3200" i="1" baseline="30000">
                <a:latin typeface="+mn-lt"/>
              </a:rPr>
              <a:t> </a:t>
            </a:r>
            <a:r>
              <a:rPr lang="en-US" altLang="zh-CN" sz="3200" i="1">
                <a:latin typeface="+mn-lt"/>
              </a:rPr>
              <a:t>+ m</a:t>
            </a:r>
            <a:r>
              <a:rPr lang="en-US" altLang="zh-CN" sz="3200" i="1" baseline="-30000">
                <a:latin typeface="+mn-lt"/>
              </a:rPr>
              <a:t>7</a:t>
            </a:r>
            <a:endParaRPr lang="en-US" altLang="zh-CN" sz="3200" i="1" baseline="30000">
              <a:latin typeface="+mn-lt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982960" y="3145631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latin typeface="+mn-lt"/>
              </a:rPr>
              <a:t>= </a:t>
            </a:r>
            <a:r>
              <a:rPr lang="en-US" altLang="zh-CN" sz="3200" b="1" dirty="0">
                <a:latin typeface="+mn-lt"/>
                <a:cs typeface="Times New Roman" pitchFamily="18" charset="0"/>
              </a:rPr>
              <a:t>Σ</a:t>
            </a:r>
            <a:r>
              <a:rPr lang="en-US" altLang="zh-CN" sz="3200" b="1" i="1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+mn-lt"/>
              </a:rPr>
              <a:t>m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3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5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6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7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107505" y="1200944"/>
            <a:ext cx="64807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 smtClean="0"/>
              <a:t>例：</a:t>
            </a:r>
            <a:endParaRPr lang="zh-CN" altLang="en-US" i="0" dirty="0"/>
          </a:p>
        </p:txBody>
      </p:sp>
      <p:sp>
        <p:nvSpPr>
          <p:cNvPr id="22541" name="Text Box 37"/>
          <p:cNvSpPr txBox="1">
            <a:spLocks noChangeArrowheads="1"/>
          </p:cNvSpPr>
          <p:nvPr/>
        </p:nvSpPr>
        <p:spPr bwMode="auto">
          <a:xfrm>
            <a:off x="1258391" y="4585494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42" name="Rectangle 5"/>
          <p:cNvSpPr>
            <a:spLocks noChangeArrowheads="1"/>
          </p:cNvSpPr>
          <p:nvPr/>
        </p:nvSpPr>
        <p:spPr bwMode="auto">
          <a:xfrm>
            <a:off x="899592" y="4656931"/>
            <a:ext cx="5184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0" lang="en-US" altLang="zh-CN" sz="2800" i="1" dirty="0" err="1">
                <a:solidFill>
                  <a:schemeClr val="bg1"/>
                </a:solidFill>
                <a:latin typeface="Arial" charset="0"/>
              </a:rPr>
              <a:t>Minterm</a:t>
            </a:r>
            <a:r>
              <a:rPr kumimoji="0" lang="en-US" altLang="zh-CN" sz="2800" i="1" dirty="0">
                <a:solidFill>
                  <a:schemeClr val="bg1"/>
                </a:solidFill>
                <a:latin typeface="Arial" charset="0"/>
              </a:rPr>
              <a:t> list</a:t>
            </a:r>
            <a:r>
              <a:rPr kumimoji="0" lang="en-US" altLang="zh-CN" sz="2800" dirty="0">
                <a:latin typeface="Arial" charset="0"/>
              </a:rPr>
              <a:t>:  </a:t>
            </a:r>
            <a:r>
              <a:rPr kumimoji="0" lang="en-US" altLang="zh-CN" sz="2800" dirty="0" smtClean="0">
                <a:latin typeface="Arial" charset="0"/>
              </a:rPr>
              <a:t>             list </a:t>
            </a:r>
            <a:r>
              <a:rPr kumimoji="0" lang="en-US" altLang="zh-CN" sz="2800" dirty="0">
                <a:latin typeface="Arial" charset="0"/>
              </a:rPr>
              <a:t>of </a:t>
            </a:r>
            <a:r>
              <a:rPr kumimoji="0" lang="en-US" altLang="zh-CN" sz="2800" dirty="0" smtClean="0">
                <a:latin typeface="Arial" charset="0"/>
              </a:rPr>
              <a:t>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altLang="zh-CN" sz="2800" dirty="0">
              <a:latin typeface="Arial" charset="0"/>
            </a:endParaRPr>
          </a:p>
        </p:txBody>
      </p:sp>
      <p:sp>
        <p:nvSpPr>
          <p:cNvPr id="22543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最小项表达式</a:t>
            </a:r>
            <a:endParaRPr lang="en-US" altLang="zh-CN" sz="2600" b="1" dirty="0">
              <a:latin typeface="Arial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00156"/>
              </p:ext>
            </p:extLst>
          </p:nvPr>
        </p:nvGraphicFramePr>
        <p:xfrm>
          <a:off x="899592" y="5430043"/>
          <a:ext cx="36401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5" name="Equation" r:id="rId4" imgW="1206360" imgH="266400" progId="Equation.DSMT4">
                  <p:embed/>
                </p:oleObj>
              </mc:Choice>
              <mc:Fallback>
                <p:oleObj name="Equation" r:id="rId4" imgW="1206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5430043"/>
                        <a:ext cx="3640138" cy="6778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28673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5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928673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/>
                    <a:gridCol w="504503"/>
                    <a:gridCol w="432048"/>
                  </a:tblGrid>
                  <a:tr h="497904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52113" t="-8537" r="-2817" b="-61341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 bwMode="auto">
          <a:xfrm>
            <a:off x="7892147" y="1988840"/>
            <a:ext cx="792088" cy="43204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7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02761" grpId="0" autoUpdateAnimBg="0"/>
      <p:bldP spid="202762" grpId="0" autoUpdateAnimBg="0"/>
      <p:bldP spid="202763" grpId="0" autoUpdateAnimBg="0"/>
      <p:bldP spid="2254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1528763" y="1124744"/>
            <a:ext cx="678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  000             001            010            100</a:t>
            </a:r>
          </a:p>
        </p:txBody>
      </p:sp>
      <p:pic>
        <p:nvPicPr>
          <p:cNvPr id="23554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539553" y="3717032"/>
            <a:ext cx="604867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 err="1">
                <a:solidFill>
                  <a:schemeClr val="bg1"/>
                </a:solidFill>
                <a:latin typeface="Arial" charset="0"/>
              </a:rPr>
              <a:t>Maxterm</a:t>
            </a:r>
            <a:r>
              <a:rPr lang="en-US" altLang="zh-CN" sz="2800" i="1" dirty="0">
                <a:solidFill>
                  <a:schemeClr val="bg1"/>
                </a:solidFill>
                <a:latin typeface="Arial" charset="0"/>
              </a:rPr>
              <a:t> expansion</a:t>
            </a:r>
            <a:r>
              <a:rPr lang="en-US" altLang="zh-CN" sz="2800" b="1" dirty="0"/>
              <a:t>:  </a:t>
            </a:r>
            <a:r>
              <a:rPr lang="zh-CN" altLang="en-US" sz="2800" b="1" dirty="0" smtClean="0"/>
              <a:t>标准或</a:t>
            </a:r>
            <a:r>
              <a:rPr lang="zh-CN" altLang="en-US" sz="2800" b="1" dirty="0"/>
              <a:t>与式</a:t>
            </a:r>
            <a:r>
              <a:rPr lang="en-US" altLang="zh-CN" sz="2800" dirty="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zh-CN" altLang="en-US" sz="2800" dirty="0">
              <a:latin typeface="Arial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0448" y="1628800"/>
            <a:ext cx="8305800" cy="579438"/>
            <a:chOff x="336" y="3475"/>
            <a:chExt cx="5232" cy="365"/>
          </a:xfrm>
        </p:grpSpPr>
        <p:sp>
          <p:nvSpPr>
            <p:cNvPr id="23567" name="Text Box 3"/>
            <p:cNvSpPr txBox="1">
              <a:spLocks noChangeArrowheads="1"/>
            </p:cNvSpPr>
            <p:nvPr/>
          </p:nvSpPr>
          <p:spPr bwMode="auto">
            <a:xfrm>
              <a:off x="336" y="3475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 dirty="0">
                  <a:latin typeface="+mn-lt"/>
                </a:rPr>
                <a:t>F</a:t>
              </a:r>
              <a:r>
                <a:rPr lang="en-US" altLang="zh-CN" sz="3200" i="1" dirty="0" smtClean="0">
                  <a:latin typeface="+mn-lt"/>
                </a:rPr>
                <a:t>=</a:t>
              </a:r>
              <a:r>
                <a:rPr lang="en-US" altLang="zh-CN" sz="3200" dirty="0">
                  <a:latin typeface="+mn-lt"/>
                </a:rPr>
                <a:t> ( </a:t>
              </a:r>
              <a:r>
                <a:rPr lang="en-US" altLang="zh-CN" sz="3200" i="1" dirty="0" smtClean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2800" i="1" dirty="0">
                  <a:latin typeface="+mn-lt"/>
                  <a:cs typeface="Times New Roman" pitchFamily="18" charset="0"/>
                </a:rPr>
                <a:t>•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3200" dirty="0">
                  <a:latin typeface="+mn-lt"/>
                </a:rPr>
                <a:t>(</a:t>
              </a:r>
              <a:r>
                <a:rPr lang="en-US" altLang="zh-CN" sz="3200" i="1" dirty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2800" i="1" dirty="0">
                  <a:latin typeface="+mn-lt"/>
                  <a:cs typeface="Times New Roman" pitchFamily="18" charset="0"/>
                </a:rPr>
                <a:t>•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3200" dirty="0">
                  <a:latin typeface="+mn-lt"/>
                </a:rPr>
                <a:t>(</a:t>
              </a:r>
              <a:r>
                <a:rPr lang="en-US" altLang="zh-CN" sz="3200" i="1" dirty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2800" i="1" dirty="0">
                  <a:latin typeface="+mn-lt"/>
                  <a:cs typeface="Times New Roman" pitchFamily="18" charset="0"/>
                </a:rPr>
                <a:t>•</a:t>
              </a:r>
              <a:r>
                <a:rPr lang="en-US" altLang="zh-CN" sz="3200" i="1" dirty="0">
                  <a:latin typeface="+mn-lt"/>
                </a:rPr>
                <a:t> </a:t>
              </a:r>
              <a:r>
                <a:rPr lang="en-US" altLang="zh-CN" sz="3200" dirty="0">
                  <a:latin typeface="+mn-lt"/>
                </a:rPr>
                <a:t>(</a:t>
              </a:r>
              <a:r>
                <a:rPr lang="en-US" altLang="zh-CN" sz="3200" i="1" dirty="0">
                  <a:latin typeface="+mn-lt"/>
                </a:rPr>
                <a:t>A+B+C</a:t>
              </a:r>
              <a:r>
                <a:rPr lang="en-US" altLang="zh-CN" sz="3200" dirty="0">
                  <a:latin typeface="+mn-lt"/>
                </a:rPr>
                <a:t>)</a:t>
              </a:r>
            </a:p>
          </p:txBody>
        </p:sp>
        <p:sp>
          <p:nvSpPr>
            <p:cNvPr id="23568" name="Line 4"/>
            <p:cNvSpPr>
              <a:spLocks noChangeShapeType="1"/>
            </p:cNvSpPr>
            <p:nvPr/>
          </p:nvSpPr>
          <p:spPr bwMode="auto">
            <a:xfrm>
              <a:off x="3720" y="3519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569" name="Line 5"/>
            <p:cNvSpPr>
              <a:spLocks noChangeShapeType="1"/>
            </p:cNvSpPr>
            <p:nvPr/>
          </p:nvSpPr>
          <p:spPr bwMode="auto">
            <a:xfrm>
              <a:off x="2875" y="3526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570" name="Line 6"/>
            <p:cNvSpPr>
              <a:spLocks noChangeShapeType="1"/>
            </p:cNvSpPr>
            <p:nvPr/>
          </p:nvSpPr>
          <p:spPr bwMode="auto">
            <a:xfrm>
              <a:off x="4618" y="3519"/>
              <a:ext cx="1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899592" y="2204864"/>
            <a:ext cx="398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latin typeface="+mn-lt"/>
              </a:rPr>
              <a:t>= M</a:t>
            </a:r>
            <a:r>
              <a:rPr lang="en-US" altLang="zh-CN" sz="3200" i="1" baseline="-30000" dirty="0">
                <a:latin typeface="+mn-lt"/>
              </a:rPr>
              <a:t>0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•</a:t>
            </a:r>
            <a:r>
              <a:rPr lang="en-US" altLang="zh-CN" sz="3200" i="1" dirty="0">
                <a:latin typeface="+mn-lt"/>
              </a:rPr>
              <a:t> M</a:t>
            </a:r>
            <a:r>
              <a:rPr lang="en-US" altLang="zh-CN" sz="3200" i="1" baseline="-30000" dirty="0">
                <a:latin typeface="+mn-lt"/>
              </a:rPr>
              <a:t>1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•</a:t>
            </a:r>
            <a:r>
              <a:rPr lang="en-US" altLang="zh-CN" sz="3200" i="1" dirty="0">
                <a:latin typeface="+mn-lt"/>
              </a:rPr>
              <a:t> M</a:t>
            </a:r>
            <a:r>
              <a:rPr lang="en-US" altLang="zh-CN" sz="3200" i="1" baseline="-30000" dirty="0">
                <a:latin typeface="+mn-lt"/>
              </a:rPr>
              <a:t>2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•</a:t>
            </a:r>
            <a:r>
              <a:rPr lang="en-US" altLang="zh-CN" sz="3200" i="1" dirty="0">
                <a:latin typeface="+mn-lt"/>
              </a:rPr>
              <a:t> M</a:t>
            </a:r>
            <a:r>
              <a:rPr lang="en-US" altLang="zh-CN" sz="3200" i="1" baseline="-30000" dirty="0">
                <a:latin typeface="+mn-lt"/>
              </a:rPr>
              <a:t>4</a:t>
            </a:r>
            <a:endParaRPr lang="en-US" altLang="zh-CN" sz="3200" i="1" baseline="30000" dirty="0">
              <a:latin typeface="+mn-lt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937196" y="2852936"/>
            <a:ext cx="406685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 dirty="0">
                <a:latin typeface="+mn-lt"/>
              </a:rPr>
              <a:t>= </a:t>
            </a:r>
            <a:r>
              <a:rPr lang="en-US" altLang="zh-CN" sz="3200" b="1" dirty="0">
                <a:latin typeface="+mn-lt"/>
                <a:cs typeface="Times New Roman" pitchFamily="18" charset="0"/>
              </a:rPr>
              <a:t>Π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+mn-lt"/>
              </a:rPr>
              <a:t>M</a:t>
            </a:r>
            <a:r>
              <a:rPr lang="en-US" altLang="zh-CN" sz="3200" i="1" baseline="30000" dirty="0">
                <a:latin typeface="+mn-lt"/>
              </a:rPr>
              <a:t>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( 0 , </a:t>
            </a:r>
            <a:r>
              <a:rPr lang="en-US" altLang="zh-CN" sz="3200" dirty="0" smtClean="0">
                <a:latin typeface="+mn-lt"/>
                <a:cs typeface="Times New Roman" pitchFamily="18" charset="0"/>
              </a:rPr>
              <a:t>1 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, 2 , 4 )</a:t>
            </a:r>
            <a:r>
              <a:rPr lang="en-US" altLang="zh-CN" sz="3200" i="1" dirty="0"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23565" name="Rectangle 5"/>
          <p:cNvSpPr>
            <a:spLocks noChangeArrowheads="1"/>
          </p:cNvSpPr>
          <p:nvPr/>
        </p:nvSpPr>
        <p:spPr bwMode="auto">
          <a:xfrm>
            <a:off x="539552" y="4221857"/>
            <a:ext cx="560933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0" lang="en-US" altLang="zh-CN" sz="2800" i="1" dirty="0" err="1">
                <a:solidFill>
                  <a:schemeClr val="bg1"/>
                </a:solidFill>
                <a:latin typeface="Arial" charset="0"/>
              </a:rPr>
              <a:t>Maxterm</a:t>
            </a:r>
            <a:r>
              <a:rPr kumimoji="0" lang="en-US" altLang="zh-CN" sz="2800" i="1" dirty="0">
                <a:solidFill>
                  <a:schemeClr val="bg1"/>
                </a:solidFill>
                <a:latin typeface="Arial" charset="0"/>
              </a:rPr>
              <a:t> list</a:t>
            </a:r>
            <a:r>
              <a:rPr kumimoji="0" lang="en-US" altLang="zh-CN" sz="2800" i="1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: </a:t>
            </a:r>
            <a:r>
              <a:rPr kumimoji="0" lang="en-US" altLang="zh-CN" sz="2800" dirty="0" smtClean="0">
                <a:latin typeface="Arial" charset="0"/>
              </a:rPr>
              <a:t>             list </a:t>
            </a:r>
            <a:r>
              <a:rPr kumimoji="0" lang="en-US" altLang="zh-CN" sz="2800" dirty="0">
                <a:latin typeface="Arial" charset="0"/>
              </a:rPr>
              <a:t>of </a:t>
            </a:r>
            <a:r>
              <a:rPr kumimoji="0" lang="en-US" altLang="zh-CN" sz="2800" b="1" dirty="0">
                <a:solidFill>
                  <a:srgbClr val="FF0000"/>
                </a:solidFill>
                <a:latin typeface="Arial" charset="0"/>
              </a:rPr>
              <a:t>0</a:t>
            </a:r>
            <a:endParaRPr kumimoji="0" lang="en-US" altLang="zh-CN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3566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最大项表达式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64807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 i="1">
                <a:solidFill>
                  <a:schemeClr val="bg1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zh-CN" altLang="en-US" i="0" dirty="0"/>
              <a:t>例：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919329"/>
              </p:ext>
            </p:extLst>
          </p:nvPr>
        </p:nvGraphicFramePr>
        <p:xfrm>
          <a:off x="579438" y="5105400"/>
          <a:ext cx="40528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" name="Equation" r:id="rId4" imgW="1282680" imgH="266400" progId="Equation.DSMT4">
                  <p:embed/>
                </p:oleObj>
              </mc:Choice>
              <mc:Fallback>
                <p:oleObj name="Equation" r:id="rId4" imgW="1282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5105400"/>
                        <a:ext cx="4052887" cy="67945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548924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5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𝑭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548924"/>
                  </p:ext>
                </p:extLst>
              </p:nvPr>
            </p:nvGraphicFramePr>
            <p:xfrm>
              <a:off x="6371753" y="2303413"/>
              <a:ext cx="1944663" cy="3470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08112"/>
                    <a:gridCol w="504503"/>
                    <a:gridCol w="432048"/>
                  </a:tblGrid>
                  <a:tr h="497904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altLang="zh-CN" sz="2400" b="1" i="1" dirty="0" smtClean="0">
                              <a:solidFill>
                                <a:schemeClr val="bg2"/>
                              </a:solidFill>
                            </a:rPr>
                            <a:t>A B C</a:t>
                          </a:r>
                          <a:endParaRPr lang="zh-CN" altLang="en-US" b="1" i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kern="1200" dirty="0" smtClean="0">
                              <a:solidFill>
                                <a:schemeClr val="bg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  <a:endParaRPr lang="zh-CN" altLang="en-US" sz="2400" b="1" i="1" kern="1200" dirty="0">
                            <a:solidFill>
                              <a:schemeClr val="bg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352113" t="-8537" r="-2817" b="-61341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 smtClean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101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  <a:tr h="372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111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chemeClr val="bg2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矩形 17"/>
          <p:cNvSpPr/>
          <p:nvPr/>
        </p:nvSpPr>
        <p:spPr bwMode="auto">
          <a:xfrm>
            <a:off x="7884368" y="2154134"/>
            <a:ext cx="792088" cy="376940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utoUpdateAnimBg="0"/>
      <p:bldP spid="23556" grpId="0"/>
      <p:bldP spid="204809" grpId="0" autoUpdateAnimBg="0"/>
      <p:bldP spid="204810" grpId="0" autoUpdateAnimBg="0"/>
      <p:bldP spid="23565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22018"/>
              </p:ext>
            </p:extLst>
          </p:nvPr>
        </p:nvGraphicFramePr>
        <p:xfrm>
          <a:off x="425624" y="3249736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2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4" y="3249736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2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50825" y="980728"/>
            <a:ext cx="8724900" cy="3787706"/>
            <a:chOff x="264" y="752"/>
            <a:chExt cx="5496" cy="2431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264" y="768"/>
              <a:ext cx="5496" cy="2415"/>
            </a:xfrm>
            <a:prstGeom prst="rect">
              <a:avLst/>
            </a:prstGeom>
            <a:solidFill>
              <a:schemeClr val="tx1"/>
            </a:solidFill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105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①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               </a:t>
              </a:r>
              <a:r>
                <a:rPr lang="zh-CN" altLang="en-US" sz="3200" b="1" dirty="0" smtClean="0">
                  <a:latin typeface="宋体" pitchFamily="2" charset="-122"/>
                </a:rPr>
                <a:t>＝</a:t>
              </a:r>
              <a:r>
                <a:rPr lang="en-US" altLang="zh-CN" sz="3200" b="1" dirty="0" smtClean="0">
                  <a:latin typeface="宋体" pitchFamily="2" charset="-122"/>
                </a:rPr>
                <a:t>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②   </a:t>
              </a:r>
              <a:endParaRPr lang="en-US" altLang="zh-CN" sz="3200" b="1" dirty="0">
                <a:latin typeface="宋体" pitchFamily="2" charset="-122"/>
              </a:endParaRPr>
            </a:p>
            <a:p>
              <a:pPr>
                <a:defRPr/>
              </a:pPr>
              <a:endParaRPr lang="en-US" altLang="zh-CN" sz="3200" b="1" dirty="0" smtClean="0">
                <a:latin typeface="宋体" pitchFamily="2" charset="-122"/>
              </a:endParaRPr>
            </a:p>
            <a:p>
              <a:pPr>
                <a:defRPr/>
              </a:pPr>
              <a:r>
                <a:rPr lang="en-US" altLang="zh-CN" sz="3200" b="1" dirty="0" smtClean="0">
                  <a:latin typeface="宋体" pitchFamily="2" charset="-122"/>
                </a:rPr>
                <a:t>③</a:t>
              </a:r>
              <a:endParaRPr lang="en-US" altLang="zh-CN" sz="3200" b="1" dirty="0">
                <a:latin typeface="宋体" pitchFamily="2" charset="-122"/>
              </a:endParaRPr>
            </a:p>
          </p:txBody>
        </p:sp>
        <p:graphicFrame>
          <p:nvGraphicFramePr>
            <p:cNvPr id="245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604325"/>
                </p:ext>
              </p:extLst>
            </p:nvPr>
          </p:nvGraphicFramePr>
          <p:xfrm>
            <a:off x="787" y="752"/>
            <a:ext cx="1156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2" name="Equation" r:id="rId4" imgW="622080" imgH="457200" progId="Equation.DSMT4">
                    <p:embed/>
                  </p:oleObj>
                </mc:Choice>
                <mc:Fallback>
                  <p:oleObj name="Equation" r:id="rId4" imgW="6220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752"/>
                          <a:ext cx="1156" cy="80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942720"/>
                </p:ext>
              </p:extLst>
            </p:nvPr>
          </p:nvGraphicFramePr>
          <p:xfrm>
            <a:off x="3440" y="805"/>
            <a:ext cx="1117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3" name="Equation" r:id="rId6" imgW="685800" imgH="457200" progId="Equation.DSMT4">
                    <p:embed/>
                  </p:oleObj>
                </mc:Choice>
                <mc:Fallback>
                  <p:oleObj name="Equation" r:id="rId6" imgW="6858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805"/>
                          <a:ext cx="1117" cy="74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261938" y="1005656"/>
            <a:ext cx="8686800" cy="539936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82" name="Line 12"/>
          <p:cNvSpPr>
            <a:spLocks noChangeShapeType="1"/>
          </p:cNvSpPr>
          <p:nvPr/>
        </p:nvSpPr>
        <p:spPr bwMode="auto">
          <a:xfrm>
            <a:off x="250825" y="244457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50825" y="3308672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5"/>
          <p:cNvSpPr>
            <a:spLocks noChangeShapeType="1"/>
          </p:cNvSpPr>
          <p:nvPr/>
        </p:nvSpPr>
        <p:spPr bwMode="auto">
          <a:xfrm>
            <a:off x="4681537" y="1005656"/>
            <a:ext cx="4533" cy="539936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auto">
          <a:xfrm>
            <a:off x="827336" y="3669481"/>
            <a:ext cx="41767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 smtClean="0">
                <a:latin typeface="Arial" charset="0"/>
              </a:rPr>
              <a:t>对于任意输入组合，</a:t>
            </a:r>
            <a:r>
              <a:rPr lang="zh-CN" altLang="en-US" sz="3200" dirty="0">
                <a:latin typeface="Arial" charset="0"/>
              </a:rPr>
              <a:t>只</a:t>
            </a:r>
            <a:r>
              <a:rPr lang="zh-CN" altLang="en-US" sz="3200" dirty="0" smtClean="0">
                <a:latin typeface="Arial" charset="0"/>
              </a:rPr>
              <a:t>有一个最小项为</a:t>
            </a:r>
            <a:endParaRPr lang="en-US" altLang="zh-CN" sz="3200" dirty="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 smtClean="0">
                <a:latin typeface="Arial" charset="0"/>
              </a:rPr>
              <a:t>1 </a:t>
            </a:r>
            <a:r>
              <a:rPr lang="en-US" altLang="zh-CN" sz="3200" dirty="0">
                <a:latin typeface="Arial" charset="0"/>
              </a:rPr>
              <a:t>(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1)</a:t>
            </a:r>
            <a:r>
              <a:rPr lang="en-US" altLang="zh-CN" sz="3200" dirty="0">
                <a:latin typeface="Arial" charset="0"/>
              </a:rPr>
              <a:t>;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4931791" y="3683228"/>
            <a:ext cx="4176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dirty="0">
                <a:latin typeface="Arial" charset="0"/>
              </a:rPr>
              <a:t>对于任意输入组合</a:t>
            </a:r>
            <a:r>
              <a:rPr lang="zh-CN" altLang="en-US" sz="3200" dirty="0" smtClean="0">
                <a:latin typeface="Arial" charset="0"/>
              </a:rPr>
              <a:t>，只有</a:t>
            </a:r>
            <a:r>
              <a:rPr lang="zh-CN" altLang="en-US" sz="3200" dirty="0">
                <a:latin typeface="Arial" charset="0"/>
              </a:rPr>
              <a:t>一个</a:t>
            </a:r>
            <a:r>
              <a:rPr lang="zh-CN" altLang="en-US" sz="3200" dirty="0" smtClean="0">
                <a:latin typeface="Arial" charset="0"/>
              </a:rPr>
              <a:t>最大项为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dirty="0">
                <a:latin typeface="Arial" charset="0"/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Arial" charset="0"/>
              </a:rPr>
              <a:t>＝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0)</a:t>
            </a:r>
            <a:endParaRPr lang="zh-CN" altLang="en-US" sz="3200" dirty="0">
              <a:latin typeface="Arial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11790"/>
              </p:ext>
            </p:extLst>
          </p:nvPr>
        </p:nvGraphicFramePr>
        <p:xfrm>
          <a:off x="984250" y="2574106"/>
          <a:ext cx="23018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4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574106"/>
                        <a:ext cx="2301875" cy="715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71679"/>
              </p:ext>
            </p:extLst>
          </p:nvPr>
        </p:nvGraphicFramePr>
        <p:xfrm>
          <a:off x="5170488" y="2599506"/>
          <a:ext cx="23352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5" name="Equation" r:id="rId10" imgW="901440" imgH="241200" progId="Equation.DSMT4">
                  <p:embed/>
                </p:oleObj>
              </mc:Choice>
              <mc:Fallback>
                <p:oleObj name="Equation" r:id="rId10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2599506"/>
                        <a:ext cx="2335212" cy="612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29202"/>
              </p:ext>
            </p:extLst>
          </p:nvPr>
        </p:nvGraphicFramePr>
        <p:xfrm>
          <a:off x="3530247" y="2681833"/>
          <a:ext cx="8969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6" name="Equation" r:id="rId12" imgW="317225" imgH="190335" progId="Equation.3">
                  <p:embed/>
                </p:oleObj>
              </mc:Choice>
              <mc:Fallback>
                <p:oleObj name="Equation" r:id="rId12" imgW="317225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247" y="2681833"/>
                        <a:ext cx="8969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34031"/>
              </p:ext>
            </p:extLst>
          </p:nvPr>
        </p:nvGraphicFramePr>
        <p:xfrm>
          <a:off x="7764587" y="2617963"/>
          <a:ext cx="8969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7" name="Equation" r:id="rId14" imgW="317225" imgH="190335" progId="Equation.3">
                  <p:embed/>
                </p:oleObj>
              </mc:Choice>
              <mc:Fallback>
                <p:oleObj name="Equation" r:id="rId14" imgW="317225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587" y="2617963"/>
                        <a:ext cx="8969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7" descr="ELEG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最小项、最大项的特性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61938" y="5425553"/>
            <a:ext cx="45218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ea"/>
              <a:buAutoNum type="circleNumDbPlain" startAt="4"/>
            </a:pP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变量的最小项有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</a:rPr>
              <a:t>个相邻项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658660" y="5396904"/>
            <a:ext cx="43011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 smtClean="0">
                <a:solidFill>
                  <a:schemeClr val="bg2"/>
                </a:solidFill>
              </a:rPr>
              <a:t>   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变量的最大项有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</a:rPr>
              <a:t>个相邻项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51520" y="5324896"/>
            <a:ext cx="8697913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" y="884425"/>
            <a:ext cx="4572000" cy="55530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4723806" y="1052736"/>
            <a:ext cx="4270376" cy="44237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723806" y="3488531"/>
            <a:ext cx="4240682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即</a:t>
            </a:r>
            <a:r>
              <a:rPr kumimoji="1" lang="en-US" altLang="zh-CN" sz="2800" i="1" dirty="0"/>
              <a:t>n</a:t>
            </a:r>
            <a:r>
              <a:rPr kumimoji="1" lang="zh-CN" altLang="zh-CN" sz="2800" dirty="0"/>
              <a:t>个变量的所有最小项</a:t>
            </a:r>
            <a:r>
              <a:rPr kumimoji="1" lang="zh-CN" altLang="zh-CN" sz="2800" dirty="0" smtClean="0"/>
              <a:t>之和</a:t>
            </a:r>
            <a:r>
              <a:rPr kumimoji="1" lang="zh-CN" altLang="zh-CN" sz="2800" dirty="0"/>
              <a:t>恒等于1。</a:t>
            </a:r>
            <a:endParaRPr kumimoji="1" lang="zh-CN" altLang="en-US" sz="2800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2612"/>
              </p:ext>
            </p:extLst>
          </p:nvPr>
        </p:nvGraphicFramePr>
        <p:xfrm>
          <a:off x="4803775" y="2118832"/>
          <a:ext cx="24336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2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2118832"/>
                        <a:ext cx="2433638" cy="12477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06489"/>
              </p:ext>
            </p:extLst>
          </p:nvPr>
        </p:nvGraphicFramePr>
        <p:xfrm>
          <a:off x="4982080" y="1276548"/>
          <a:ext cx="21240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3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080" y="1276548"/>
                        <a:ext cx="2124075" cy="6016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758307"/>
              </p:ext>
            </p:extLst>
          </p:nvPr>
        </p:nvGraphicFramePr>
        <p:xfrm>
          <a:off x="3563888" y="1440681"/>
          <a:ext cx="474757" cy="27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4" name="Clip" r:id="rId9" imgW="419048" imgH="218874" progId="MS_ClipArt_Gallery.2">
                  <p:embed/>
                </p:oleObj>
              </mc:Choice>
              <mc:Fallback>
                <p:oleObj name="Clip" r:id="rId9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40681"/>
                        <a:ext cx="474757" cy="27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27561"/>
              </p:ext>
            </p:extLst>
          </p:nvPr>
        </p:nvGraphicFramePr>
        <p:xfrm>
          <a:off x="4895888" y="1243459"/>
          <a:ext cx="4049878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4" name="Equation" r:id="rId4" imgW="1562040" imgH="965160" progId="Equation.DSMT4">
                  <p:embed/>
                </p:oleObj>
              </mc:Choice>
              <mc:Fallback>
                <p:oleObj name="Equation" r:id="rId4" imgW="15620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88" y="1243459"/>
                        <a:ext cx="4049878" cy="22653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06182"/>
              </p:ext>
            </p:extLst>
          </p:nvPr>
        </p:nvGraphicFramePr>
        <p:xfrm>
          <a:off x="4895888" y="3476402"/>
          <a:ext cx="4049877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5" name="Equation" r:id="rId6" imgW="1625400" imgH="990360" progId="Equation.DSMT4">
                  <p:embed/>
                </p:oleObj>
              </mc:Choice>
              <mc:Fallback>
                <p:oleObj name="Equation" r:id="rId6" imgW="16254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88" y="3476402"/>
                        <a:ext cx="4049877" cy="23288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7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49" y="884425"/>
            <a:ext cx="4572000" cy="5553075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090277"/>
              </p:ext>
            </p:extLst>
          </p:nvPr>
        </p:nvGraphicFramePr>
        <p:xfrm>
          <a:off x="4381880" y="2794572"/>
          <a:ext cx="620335" cy="27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6" name="Clip" r:id="rId10" imgW="419048" imgH="218874" progId="MS_ClipArt_Gallery.2">
                  <p:embed/>
                </p:oleObj>
              </mc:Choice>
              <mc:Fallback>
                <p:oleObj name="Clip" r:id="rId10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880" y="2794572"/>
                        <a:ext cx="620335" cy="27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7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" y="884425"/>
            <a:ext cx="4572000" cy="5553075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7260"/>
              </p:ext>
            </p:extLst>
          </p:nvPr>
        </p:nvGraphicFramePr>
        <p:xfrm>
          <a:off x="4249049" y="4336326"/>
          <a:ext cx="474757" cy="27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049" y="4336326"/>
                        <a:ext cx="474757" cy="27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14" y="1124744"/>
            <a:ext cx="7848872" cy="5112568"/>
            <a:chOff x="323528" y="1196752"/>
            <a:chExt cx="6551612" cy="4314825"/>
          </a:xfrm>
        </p:grpSpPr>
        <p:pic>
          <p:nvPicPr>
            <p:cNvPr id="25604" name="Picture 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6551612" cy="431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7144044"/>
                </p:ext>
              </p:extLst>
            </p:nvPr>
          </p:nvGraphicFramePr>
          <p:xfrm>
            <a:off x="996602" y="1268759"/>
            <a:ext cx="5735638" cy="431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32" name="Equation" r:id="rId5" imgW="3251160" imgH="215640" progId="Equation.DSMT4">
                    <p:embed/>
                  </p:oleObj>
                </mc:Choice>
                <mc:Fallback>
                  <p:oleObj name="Equation" r:id="rId5" imgW="32511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602" y="1268759"/>
                          <a:ext cx="5735638" cy="43145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" y="884425"/>
            <a:ext cx="4572000" cy="5553075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87849"/>
              </p:ext>
            </p:extLst>
          </p:nvPr>
        </p:nvGraphicFramePr>
        <p:xfrm>
          <a:off x="4249049" y="5891908"/>
          <a:ext cx="474757" cy="27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049" y="5891908"/>
                        <a:ext cx="474757" cy="27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51520" y="1999943"/>
            <a:ext cx="49616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</a:rPr>
              <a:t>相邻项：</a:t>
            </a:r>
            <a:r>
              <a:rPr lang="zh-CN" altLang="en-US" dirty="0">
                <a:solidFill>
                  <a:schemeClr val="bg2"/>
                </a:solidFill>
              </a:rPr>
              <a:t>只有一个变量</a:t>
            </a:r>
            <a:r>
              <a:rPr lang="zh-CN" altLang="en-US" dirty="0" smtClean="0">
                <a:solidFill>
                  <a:schemeClr val="bg2"/>
                </a:solidFill>
              </a:rPr>
              <a:t>不同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zh-CN" altLang="en-US" dirty="0">
                <a:solidFill>
                  <a:schemeClr val="bg2"/>
                </a:solidFill>
              </a:rPr>
              <a:t>以相反的形式出现）。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33997" y="3236934"/>
            <a:ext cx="5673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</a:rPr>
              <a:t>一对相邻项可以消去一个变量。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52469"/>
              </p:ext>
            </p:extLst>
          </p:nvPr>
        </p:nvGraphicFramePr>
        <p:xfrm>
          <a:off x="6732240" y="980728"/>
          <a:ext cx="2182840" cy="34301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A B C</a:t>
                      </a:r>
                      <a:endParaRPr lang="zh-CN" altLang="en-US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b="1" i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110</a:t>
                      </a:r>
                      <a:endParaRPr lang="zh-CN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061"/>
              </p:ext>
            </p:extLst>
          </p:nvPr>
        </p:nvGraphicFramePr>
        <p:xfrm>
          <a:off x="4860032" y="4419689"/>
          <a:ext cx="4071678" cy="44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3" name="Equation" r:id="rId4" imgW="1955520" imgH="215640" progId="Equation.DSMT4">
                  <p:embed/>
                </p:oleObj>
              </mc:Choice>
              <mc:Fallback>
                <p:oleObj name="Equation" r:id="rId4" imgW="1955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4419689"/>
                        <a:ext cx="4071678" cy="44947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125432"/>
              </p:ext>
            </p:extLst>
          </p:nvPr>
        </p:nvGraphicFramePr>
        <p:xfrm>
          <a:off x="5165410" y="4859312"/>
          <a:ext cx="220356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" name="Equation" r:id="rId6" imgW="1066680" imgH="177480" progId="Equation.DSMT4">
                  <p:embed/>
                </p:oleObj>
              </mc:Choice>
              <mc:Fallback>
                <p:oleObj name="Equation" r:id="rId6" imgW="1066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5410" y="4859312"/>
                        <a:ext cx="2203567" cy="369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7637"/>
              </p:ext>
            </p:extLst>
          </p:nvPr>
        </p:nvGraphicFramePr>
        <p:xfrm>
          <a:off x="827587" y="4793704"/>
          <a:ext cx="3672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27587" y="4682088"/>
            <a:ext cx="939052" cy="741347"/>
            <a:chOff x="4860032" y="104808"/>
            <a:chExt cx="1011063" cy="745193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4860032" y="252849"/>
              <a:ext cx="864096" cy="431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文本框 7"/>
            <p:cNvSpPr txBox="1"/>
            <p:nvPr/>
          </p:nvSpPr>
          <p:spPr>
            <a:xfrm>
              <a:off x="4932040" y="372104"/>
              <a:ext cx="328161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</a:rPr>
                <a:t>A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20072" y="104808"/>
              <a:ext cx="651023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solidFill>
                    <a:schemeClr val="bg1"/>
                  </a:solidFill>
                </a:rPr>
                <a:t>BC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7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最小项的特性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827587" y="3854258"/>
            <a:ext cx="1609816" cy="576064"/>
          </a:xfrm>
          <a:prstGeom prst="wedgeRoundRectCallout">
            <a:avLst>
              <a:gd name="adj1" fmla="val 44575"/>
              <a:gd name="adj2" fmla="val 1033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卡诺图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51520" y="1010532"/>
            <a:ext cx="5904656" cy="52322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ea"/>
              <a:buAutoNum type="circleNumDbPlain" startAt="4"/>
            </a:pP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变量的最小项有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</a:rPr>
              <a:t>个相邻项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4" grpId="0" animBg="1"/>
      <p:bldP spid="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23728" y="1124744"/>
            <a:ext cx="4648200" cy="1117600"/>
          </a:xfrm>
          <a:prstGeom prst="rect">
            <a:avLst/>
          </a:prstGeom>
          <a:solidFill>
            <a:srgbClr val="FFFF99"/>
          </a:solidFill>
          <a:ln w="28575" cap="sq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已知 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设计要求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求   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逻辑图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125" name="Picture 12" descr="想问题的3D小人图片素材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84784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1115616" y="2348880"/>
            <a:ext cx="6400800" cy="425039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3200" b="1" dirty="0" smtClean="0">
                <a:ea typeface="楷体_GB2312" pitchFamily="49" charset="-122"/>
              </a:rPr>
              <a:t>组合逻辑设计的一般步骤</a:t>
            </a:r>
            <a:r>
              <a:rPr lang="zh-CN" altLang="en-US" sz="3200" b="1" dirty="0">
                <a:ea typeface="楷体_GB2312" pitchFamily="49" charset="-122"/>
              </a:rPr>
              <a:t>：</a:t>
            </a:r>
            <a:endParaRPr lang="zh-CN" altLang="en-US" sz="3200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设计要求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真值表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742950" indent="-7429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 smtClean="0">
                <a:ea typeface="楷体_GB2312" pitchFamily="49" charset="-122"/>
              </a:rPr>
              <a:t> 表达式 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卡诺图</a:t>
            </a:r>
            <a:endParaRPr lang="en-US" altLang="zh-CN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化简的表达式 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符合设计要求的表达式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200" b="1" dirty="0" smtClean="0">
                <a:ea typeface="楷体_GB2312" pitchFamily="49" charset="-122"/>
              </a:rPr>
              <a:t>逻辑图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47664" y="333375"/>
            <a:ext cx="6841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Arial" charset="0"/>
              </a:rPr>
              <a:t>布尔代数的应用</a:t>
            </a:r>
            <a:r>
              <a:rPr lang="en-US" altLang="zh-CN" sz="3200" b="1" dirty="0" smtClean="0">
                <a:latin typeface="Arial" charset="0"/>
              </a:rPr>
              <a:t>——</a:t>
            </a:r>
            <a:r>
              <a:rPr lang="zh-CN" altLang="en-US" sz="3200" b="1" dirty="0" smtClean="0">
                <a:latin typeface="Arial" charset="0"/>
              </a:rPr>
              <a:t>组合逻辑设计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1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85" y="835025"/>
            <a:ext cx="4419600" cy="5486400"/>
          </a:xfrm>
          <a:prstGeom prst="rect">
            <a:avLst/>
          </a:prstGeom>
        </p:spPr>
      </p:pic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82097"/>
              </p:ext>
            </p:extLst>
          </p:nvPr>
        </p:nvGraphicFramePr>
        <p:xfrm>
          <a:off x="1011238" y="2784475"/>
          <a:ext cx="21955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Equation" r:id="rId4" imgW="787320" imgH="241200" progId="Equation.DSMT4">
                  <p:embed/>
                </p:oleObj>
              </mc:Choice>
              <mc:Fallback>
                <p:oleObj name="Equation" r:id="rId4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784475"/>
                        <a:ext cx="2195512" cy="715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35747"/>
              </p:ext>
            </p:extLst>
          </p:nvPr>
        </p:nvGraphicFramePr>
        <p:xfrm>
          <a:off x="811958" y="2935166"/>
          <a:ext cx="22367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Equation" r:id="rId6" imgW="863280" imgH="241200" progId="Equation.DSMT4">
                  <p:embed/>
                </p:oleObj>
              </mc:Choice>
              <mc:Fallback>
                <p:oleObj name="Equation" r:id="rId6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58" y="2935166"/>
                        <a:ext cx="2236787" cy="612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251519" y="1309467"/>
            <a:ext cx="4365501" cy="44237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71510" y="3843845"/>
            <a:ext cx="42907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即</a:t>
            </a:r>
            <a:r>
              <a:rPr kumimoji="1" lang="en-US" altLang="zh-CN" sz="2800" i="1" dirty="0"/>
              <a:t>n</a:t>
            </a:r>
            <a:r>
              <a:rPr kumimoji="1" lang="zh-CN" altLang="zh-CN" sz="2800" dirty="0"/>
              <a:t>个变量的所有</a:t>
            </a:r>
            <a:r>
              <a:rPr kumimoji="1" lang="zh-CN" altLang="zh-CN" sz="2800" dirty="0" smtClean="0"/>
              <a:t>最</a:t>
            </a:r>
            <a:r>
              <a:rPr kumimoji="1" lang="zh-CN" altLang="en-US" sz="2800" dirty="0" smtClean="0"/>
              <a:t>大</a:t>
            </a:r>
            <a:r>
              <a:rPr kumimoji="1" lang="zh-CN" altLang="zh-CN" sz="2800" dirty="0" smtClean="0"/>
              <a:t>项之</a:t>
            </a:r>
            <a:r>
              <a:rPr kumimoji="1" lang="zh-CN" altLang="en-US" sz="2800" dirty="0" smtClean="0"/>
              <a:t>积</a:t>
            </a:r>
            <a:r>
              <a:rPr kumimoji="1" lang="zh-CN" altLang="zh-CN" sz="2800" dirty="0" smtClean="0"/>
              <a:t>恒等于</a:t>
            </a:r>
            <a:r>
              <a:rPr lang="en-US" altLang="zh-CN" sz="2800" dirty="0"/>
              <a:t>0</a:t>
            </a:r>
            <a:r>
              <a:rPr kumimoji="1" lang="zh-CN" altLang="zh-CN" sz="2800" dirty="0" smtClean="0"/>
              <a:t>。</a:t>
            </a:r>
            <a:endParaRPr kumimoji="1" lang="zh-CN" altLang="en-US" sz="2800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371862"/>
              </p:ext>
            </p:extLst>
          </p:nvPr>
        </p:nvGraphicFramePr>
        <p:xfrm>
          <a:off x="284163" y="2447925"/>
          <a:ext cx="2657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Equation" r:id="rId8" imgW="901440" imgH="457200" progId="Equation.DSMT4">
                  <p:embed/>
                </p:oleObj>
              </mc:Choice>
              <mc:Fallback>
                <p:oleObj name="Equation" r:id="rId8" imgW="901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2447925"/>
                        <a:ext cx="2657475" cy="12477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396"/>
              </p:ext>
            </p:extLst>
          </p:nvPr>
        </p:nvGraphicFramePr>
        <p:xfrm>
          <a:off x="573966" y="1605287"/>
          <a:ext cx="21240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Equation" r:id="rId10" imgW="761760" imgH="203040" progId="Equation.DSMT4">
                  <p:embed/>
                </p:oleObj>
              </mc:Choice>
              <mc:Fallback>
                <p:oleObj name="Equation" r:id="rId10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66" y="1605287"/>
                        <a:ext cx="2124075" cy="6016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24180"/>
              </p:ext>
            </p:extLst>
          </p:nvPr>
        </p:nvGraphicFramePr>
        <p:xfrm>
          <a:off x="4550705" y="1709870"/>
          <a:ext cx="613840" cy="3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Clip" r:id="rId12" imgW="419048" imgH="218874" progId="MS_ClipArt_Gallery.2">
                  <p:embed/>
                </p:oleObj>
              </mc:Choice>
              <mc:Fallback>
                <p:oleObj name="Clip" r:id="rId12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705" y="1709870"/>
                        <a:ext cx="613840" cy="318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7" descr="ELEGLIN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261937" y="1215865"/>
            <a:ext cx="4259263" cy="49481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19062"/>
              </p:ext>
            </p:extLst>
          </p:nvPr>
        </p:nvGraphicFramePr>
        <p:xfrm>
          <a:off x="395536" y="1316832"/>
          <a:ext cx="36242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6" name="Equation" r:id="rId4" imgW="1625400" imgH="939600" progId="Equation.DSMT4">
                  <p:embed/>
                </p:oleObj>
              </mc:Choice>
              <mc:Fallback>
                <p:oleObj name="Equation" r:id="rId4" imgW="1625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16832"/>
                        <a:ext cx="3624263" cy="2206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92234"/>
              </p:ext>
            </p:extLst>
          </p:nvPr>
        </p:nvGraphicFramePr>
        <p:xfrm>
          <a:off x="415924" y="3627146"/>
          <a:ext cx="3951287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7" name="Equation" r:id="rId6" imgW="1536480" imgH="1015920" progId="Equation.DSMT4">
                  <p:embed/>
                </p:oleObj>
              </mc:Choice>
              <mc:Fallback>
                <p:oleObj name="Equation" r:id="rId6" imgW="15364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4" y="3627146"/>
                        <a:ext cx="3951287" cy="23860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885" y="835025"/>
            <a:ext cx="4419600" cy="5486400"/>
          </a:xfrm>
          <a:prstGeom prst="rect">
            <a:avLst/>
          </a:prstGeom>
        </p:spPr>
      </p:pic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332558"/>
              </p:ext>
            </p:extLst>
          </p:nvPr>
        </p:nvGraphicFramePr>
        <p:xfrm>
          <a:off x="4285266" y="2708920"/>
          <a:ext cx="613840" cy="3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8" name="Clip" r:id="rId10" imgW="419048" imgH="218874" progId="MS_ClipArt_Gallery.2">
                  <p:embed/>
                </p:oleObj>
              </mc:Choice>
              <mc:Fallback>
                <p:oleObj name="Clip" r:id="rId10" imgW="419048" imgH="218874" progId="MS_ClipArt_Gallery.2">
                  <p:embed/>
                  <p:pic>
                    <p:nvPicPr>
                      <p:cNvPr id="2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66" y="2708920"/>
                        <a:ext cx="613840" cy="318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885" y="835025"/>
            <a:ext cx="4419600" cy="5486400"/>
          </a:xfrm>
          <a:prstGeom prst="rect">
            <a:avLst/>
          </a:prstGeom>
        </p:spPr>
      </p:pic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502551"/>
              </p:ext>
            </p:extLst>
          </p:nvPr>
        </p:nvGraphicFramePr>
        <p:xfrm>
          <a:off x="4285266" y="4190690"/>
          <a:ext cx="613840" cy="3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Clip" r:id="rId6" imgW="419048" imgH="218874" progId="MS_ClipArt_Gallery.2">
                  <p:embed/>
                </p:oleObj>
              </mc:Choice>
              <mc:Fallback>
                <p:oleObj name="Clip" r:id="rId6" imgW="419048" imgH="218874" progId="MS_ClipArt_Gallery.2">
                  <p:embed/>
                  <p:pic>
                    <p:nvPicPr>
                      <p:cNvPr id="2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66" y="4190690"/>
                        <a:ext cx="613840" cy="318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1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352928" cy="517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885" y="835025"/>
            <a:ext cx="4419600" cy="5486400"/>
          </a:xfrm>
          <a:prstGeom prst="rect">
            <a:avLst/>
          </a:prstGeom>
        </p:spPr>
      </p:pic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06649"/>
              </p:ext>
            </p:extLst>
          </p:nvPr>
        </p:nvGraphicFramePr>
        <p:xfrm>
          <a:off x="4285266" y="5486834"/>
          <a:ext cx="613840" cy="3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Clip" r:id="rId6" imgW="419048" imgH="218874" progId="MS_ClipArt_Gallery.2">
                  <p:embed/>
                </p:oleObj>
              </mc:Choice>
              <mc:Fallback>
                <p:oleObj name="Clip" r:id="rId6" imgW="419048" imgH="218874" progId="MS_ClipArt_Gallery.2">
                  <p:embed/>
                  <p:pic>
                    <p:nvPicPr>
                      <p:cNvPr id="2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66" y="5486834"/>
                        <a:ext cx="613840" cy="318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0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76678"/>
              </p:ext>
            </p:extLst>
          </p:nvPr>
        </p:nvGraphicFramePr>
        <p:xfrm>
          <a:off x="6660232" y="1154380"/>
          <a:ext cx="2182840" cy="34301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A B C</a:t>
                      </a:r>
                      <a:endParaRPr lang="zh-CN" altLang="en-US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b="1" i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001</a:t>
                      </a:r>
                      <a:endParaRPr lang="zh-CN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8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8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689872"/>
              </p:ext>
            </p:extLst>
          </p:nvPr>
        </p:nvGraphicFramePr>
        <p:xfrm>
          <a:off x="286297" y="4017243"/>
          <a:ext cx="63706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1" name="Equation" r:id="rId3" imgW="3060360" imgH="241200" progId="Equation.DSMT4">
                  <p:embed/>
                </p:oleObj>
              </mc:Choice>
              <mc:Fallback>
                <p:oleObj name="Equation" r:id="rId3" imgW="306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297" y="4017243"/>
                        <a:ext cx="6370637" cy="501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67680"/>
              </p:ext>
            </p:extLst>
          </p:nvPr>
        </p:nvGraphicFramePr>
        <p:xfrm>
          <a:off x="611560" y="4518893"/>
          <a:ext cx="3146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2" name="Equation" r:id="rId5" imgW="1511280" imgH="203040" progId="Equation.DSMT4">
                  <p:embed/>
                </p:oleObj>
              </mc:Choice>
              <mc:Fallback>
                <p:oleObj name="Equation" r:id="rId5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4518893"/>
                        <a:ext cx="3146425" cy="422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63713" y="260350"/>
            <a:ext cx="57610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最大项的特性</a:t>
            </a:r>
            <a:endParaRPr lang="en-US" altLang="zh-CN" sz="2600" b="1" dirty="0">
              <a:latin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79874"/>
              </p:ext>
            </p:extLst>
          </p:nvPr>
        </p:nvGraphicFramePr>
        <p:xfrm>
          <a:off x="5148067" y="5153744"/>
          <a:ext cx="3672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148067" y="5042128"/>
            <a:ext cx="939052" cy="741347"/>
            <a:chOff x="4860032" y="104808"/>
            <a:chExt cx="1011063" cy="745193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4860032" y="252849"/>
              <a:ext cx="864096" cy="431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/>
            <p:cNvSpPr txBox="1"/>
            <p:nvPr/>
          </p:nvSpPr>
          <p:spPr>
            <a:xfrm>
              <a:off x="4932040" y="372104"/>
              <a:ext cx="328161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</a:rPr>
                <a:t>A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20072" y="104808"/>
              <a:ext cx="651023" cy="47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solidFill>
                    <a:schemeClr val="bg1"/>
                  </a:solidFill>
                </a:rPr>
                <a:t>BC</a:t>
              </a:r>
              <a:endParaRPr lang="zh-CN" altLang="en-US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标注 14"/>
          <p:cNvSpPr/>
          <p:nvPr/>
        </p:nvSpPr>
        <p:spPr bwMode="auto">
          <a:xfrm>
            <a:off x="2657251" y="5459090"/>
            <a:ext cx="1609816" cy="576064"/>
          </a:xfrm>
          <a:prstGeom prst="wedgeRoundRectCallout">
            <a:avLst>
              <a:gd name="adj1" fmla="val 92770"/>
              <a:gd name="adj2" fmla="val -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卡诺图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51520" y="1010532"/>
            <a:ext cx="5904656" cy="52322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ts val="600"/>
              </a:spcBef>
              <a:buFont typeface="+mj-ea"/>
              <a:buAutoNum type="circleNumDbPlain" startAt="4"/>
            </a:pP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变量的最大项有</a:t>
            </a:r>
            <a:r>
              <a:rPr lang="en-US" altLang="zh-CN" i="1" dirty="0" smtClean="0">
                <a:solidFill>
                  <a:schemeClr val="bg2"/>
                </a:solidFill>
              </a:rPr>
              <a:t>n</a:t>
            </a:r>
            <a:r>
              <a:rPr lang="zh-CN" altLang="en-US" dirty="0" smtClean="0">
                <a:solidFill>
                  <a:schemeClr val="bg2"/>
                </a:solidFill>
              </a:rPr>
              <a:t>个相邻项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51520" y="1999943"/>
            <a:ext cx="49616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</a:rPr>
              <a:t>相邻项：</a:t>
            </a:r>
            <a:r>
              <a:rPr lang="zh-CN" altLang="en-US" dirty="0">
                <a:solidFill>
                  <a:schemeClr val="bg2"/>
                </a:solidFill>
              </a:rPr>
              <a:t>只有一个变量</a:t>
            </a:r>
            <a:r>
              <a:rPr lang="zh-CN" altLang="en-US" dirty="0" smtClean="0">
                <a:solidFill>
                  <a:schemeClr val="bg2"/>
                </a:solidFill>
              </a:rPr>
              <a:t>不同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zh-CN" altLang="en-US" dirty="0">
                <a:solidFill>
                  <a:schemeClr val="bg2"/>
                </a:solidFill>
              </a:rPr>
              <a:t>以相反的形式出现）。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33997" y="3236934"/>
            <a:ext cx="5673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</a:rPr>
              <a:t>一对相邻项可以消去一个变量。</a:t>
            </a:r>
          </a:p>
        </p:txBody>
      </p:sp>
    </p:spTree>
    <p:extLst>
      <p:ext uri="{BB962C8B-B14F-4D97-AF65-F5344CB8AC3E}">
        <p14:creationId xmlns:p14="http://schemas.microsoft.com/office/powerpoint/2010/main" val="32147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 autoUpdateAnimBg="0"/>
      <p:bldP spid="20" grpId="0" autoUpdateAnimBg="0"/>
      <p:bldP spid="2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28707"/>
              </p:ext>
            </p:extLst>
          </p:nvPr>
        </p:nvGraphicFramePr>
        <p:xfrm>
          <a:off x="425624" y="389780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4" y="389780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8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339752" y="124646"/>
            <a:ext cx="5029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逻辑函数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表达式的转换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3568" y="1628800"/>
            <a:ext cx="8136904" cy="246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</a:rPr>
              <a:t>任何一个逻辑函数，总可以将其 转换</a:t>
            </a:r>
            <a:r>
              <a:rPr lang="zh-CN" altLang="en-US" sz="3200" dirty="0" smtClean="0">
                <a:solidFill>
                  <a:schemeClr val="bg2"/>
                </a:solidFill>
              </a:rPr>
              <a:t>成</a:t>
            </a:r>
            <a:r>
              <a:rPr lang="en-US" altLang="zh-CN" sz="3200" dirty="0" smtClean="0">
                <a:solidFill>
                  <a:schemeClr val="bg2"/>
                </a:solidFill>
              </a:rPr>
              <a:t>“</a:t>
            </a:r>
            <a:r>
              <a:rPr lang="zh-CN" altLang="en-US" sz="3200" dirty="0" smtClean="0">
                <a:solidFill>
                  <a:schemeClr val="bg2"/>
                </a:solidFill>
              </a:rPr>
              <a:t>最小</a:t>
            </a:r>
            <a:r>
              <a:rPr lang="zh-CN" altLang="en-US" sz="3200" dirty="0">
                <a:solidFill>
                  <a:schemeClr val="bg2"/>
                </a:solidFill>
              </a:rPr>
              <a:t>项之</a:t>
            </a:r>
            <a:r>
              <a:rPr lang="zh-CN" altLang="en-US" sz="3200" dirty="0" smtClean="0">
                <a:solidFill>
                  <a:schemeClr val="bg2"/>
                </a:solidFill>
              </a:rPr>
              <a:t>和</a:t>
            </a:r>
            <a:r>
              <a:rPr lang="en-US" altLang="zh-CN" sz="3200" dirty="0" smtClean="0">
                <a:solidFill>
                  <a:schemeClr val="bg2"/>
                </a:solidFill>
              </a:rPr>
              <a:t>”</a:t>
            </a:r>
            <a:r>
              <a:rPr lang="zh-CN" altLang="en-US" sz="3200" dirty="0" smtClean="0">
                <a:solidFill>
                  <a:schemeClr val="bg2"/>
                </a:solidFill>
              </a:rPr>
              <a:t>及</a:t>
            </a:r>
            <a:r>
              <a:rPr lang="en-US" altLang="zh-CN" sz="3200" dirty="0" smtClean="0">
                <a:solidFill>
                  <a:schemeClr val="bg2"/>
                </a:solidFill>
              </a:rPr>
              <a:t>“</a:t>
            </a:r>
            <a:r>
              <a:rPr lang="zh-CN" altLang="en-US" sz="3200" dirty="0" smtClean="0">
                <a:solidFill>
                  <a:schemeClr val="bg2"/>
                </a:solidFill>
              </a:rPr>
              <a:t>最大项</a:t>
            </a:r>
            <a:r>
              <a:rPr lang="zh-CN" altLang="en-US" sz="3200" dirty="0">
                <a:solidFill>
                  <a:schemeClr val="bg2"/>
                </a:solidFill>
              </a:rPr>
              <a:t>之</a:t>
            </a:r>
            <a:r>
              <a:rPr lang="zh-CN" altLang="en-US" sz="3200" dirty="0" smtClean="0">
                <a:solidFill>
                  <a:schemeClr val="bg2"/>
                </a:solidFill>
              </a:rPr>
              <a:t>积</a:t>
            </a:r>
            <a:r>
              <a:rPr lang="en-US" altLang="zh-CN" sz="3200" dirty="0" smtClean="0">
                <a:solidFill>
                  <a:schemeClr val="bg2"/>
                </a:solidFill>
              </a:rPr>
              <a:t>”</a:t>
            </a:r>
            <a:r>
              <a:rPr lang="zh-CN" altLang="en-US" sz="3200" dirty="0" smtClean="0">
                <a:solidFill>
                  <a:schemeClr val="bg2"/>
                </a:solidFill>
              </a:rPr>
              <a:t>的形式；</a:t>
            </a:r>
            <a:endParaRPr lang="en-US" altLang="zh-CN" sz="3200" dirty="0" smtClean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bg2"/>
                </a:solidFill>
              </a:rPr>
              <a:t>常用方法</a:t>
            </a:r>
            <a:r>
              <a:rPr lang="zh-CN" altLang="en-US" sz="3200" dirty="0" smtClean="0">
                <a:solidFill>
                  <a:schemeClr val="bg2"/>
                </a:solidFill>
              </a:rPr>
              <a:t>：代数转换法、真值表转换法</a:t>
            </a:r>
            <a:endParaRPr lang="en-US" altLang="zh-CN" sz="3200" dirty="0" smtClean="0">
              <a:solidFill>
                <a:schemeClr val="bg2"/>
              </a:solidFill>
            </a:endParaRPr>
          </a:p>
        </p:txBody>
      </p:sp>
      <p:pic>
        <p:nvPicPr>
          <p:cNvPr id="4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9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最小项展开式</a:t>
            </a:r>
            <a:endParaRPr kumimoji="1" lang="zh-CN" altLang="en-US" sz="3200" b="1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826443" y="1124744"/>
            <a:ext cx="7089775" cy="113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bg2"/>
                </a:solidFill>
              </a:rPr>
              <a:t>用代数法求一个函数</a:t>
            </a:r>
            <a:r>
              <a:rPr lang="en-US" altLang="zh-CN" sz="3200" dirty="0">
                <a:solidFill>
                  <a:schemeClr val="bg2"/>
                </a:solidFill>
              </a:rPr>
              <a:t>"</a:t>
            </a:r>
            <a:r>
              <a:rPr lang="zh-CN" altLang="en-US" sz="3200" dirty="0">
                <a:solidFill>
                  <a:schemeClr val="bg2"/>
                </a:solidFill>
              </a:rPr>
              <a:t>最小项之和</a:t>
            </a:r>
            <a:r>
              <a:rPr lang="en-US" altLang="zh-CN" sz="3200" dirty="0">
                <a:solidFill>
                  <a:schemeClr val="bg2"/>
                </a:solidFill>
              </a:rPr>
              <a:t>"</a:t>
            </a:r>
            <a:r>
              <a:rPr lang="zh-CN" altLang="en-US" sz="3200" dirty="0">
                <a:solidFill>
                  <a:schemeClr val="bg2"/>
                </a:solidFill>
              </a:rPr>
              <a:t>的形式，一般分为两步：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539553" y="2492896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1. </a:t>
            </a:r>
            <a:r>
              <a:rPr kumimoji="1" lang="zh-CN" altLang="en-US" sz="3200" dirty="0" smtClean="0"/>
              <a:t>将</a:t>
            </a:r>
            <a:r>
              <a:rPr kumimoji="1" lang="zh-CN" altLang="en-US" sz="3200" dirty="0"/>
              <a:t>函数表达式变换成一般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“与或”</a:t>
            </a:r>
            <a:r>
              <a:rPr kumimoji="1" lang="zh-CN" altLang="zh-CN" sz="3200" dirty="0" smtClean="0"/>
              <a:t>式</a:t>
            </a:r>
            <a:r>
              <a:rPr kumimoji="1" lang="zh-CN" altLang="zh-CN" sz="3200" dirty="0"/>
              <a:t>.</a:t>
            </a:r>
            <a:endParaRPr kumimoji="1"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030"/>
              <p:cNvSpPr txBox="1">
                <a:spLocks noChangeArrowheads="1"/>
              </p:cNvSpPr>
              <p:nvPr/>
            </p:nvSpPr>
            <p:spPr bwMode="auto">
              <a:xfrm>
                <a:off x="581261" y="3429000"/>
                <a:ext cx="7992887" cy="1444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1428750" indent="-1428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6192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809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20002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90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6479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1051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5623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01955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2. </a:t>
                </a:r>
                <a:r>
                  <a:rPr lang="zh-CN" altLang="en-US" sz="3200" dirty="0" smtClean="0">
                    <a:solidFill>
                      <a:schemeClr val="bg2"/>
                    </a:solidFill>
                  </a:rPr>
                  <a:t>反复使用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3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3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altLang="zh-CN" sz="3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i="1" dirty="0" smtClean="0">
                    <a:solidFill>
                      <a:schemeClr val="bg2"/>
                    </a:solidFill>
                  </a:rPr>
                  <a:t> </a:t>
                </a:r>
                <a:r>
                  <a:rPr lang="zh-CN" altLang="zh-CN" sz="3200" dirty="0">
                    <a:solidFill>
                      <a:schemeClr val="bg2"/>
                    </a:solidFill>
                  </a:rPr>
                  <a:t>将非最小项</a:t>
                </a:r>
                <a:r>
                  <a:rPr lang="zh-CN" altLang="zh-CN" sz="3200" dirty="0" smtClean="0">
                    <a:solidFill>
                      <a:schemeClr val="bg2"/>
                    </a:solidFill>
                  </a:rPr>
                  <a:t>的</a:t>
                </a:r>
                <a:r>
                  <a:rPr lang="zh-CN" altLang="en-US" sz="3200" dirty="0" smtClean="0">
                    <a:solidFill>
                      <a:schemeClr val="bg2"/>
                    </a:solidFill>
                  </a:rPr>
                  <a:t>“与项”</a:t>
                </a:r>
                <a:r>
                  <a:rPr lang="zh-CN" altLang="zh-CN" sz="3200" dirty="0" smtClean="0">
                    <a:solidFill>
                      <a:schemeClr val="bg2"/>
                    </a:solidFill>
                  </a:rPr>
                  <a:t>扩展</a:t>
                </a:r>
                <a:r>
                  <a:rPr lang="zh-CN" altLang="zh-CN" sz="3200" dirty="0">
                    <a:solidFill>
                      <a:schemeClr val="bg2"/>
                    </a:solidFill>
                  </a:rPr>
                  <a:t>为最小项。</a:t>
                </a:r>
                <a:endParaRPr lang="zh-CN" altLang="en-US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 Box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261" y="3429000"/>
                <a:ext cx="7992887" cy="1444050"/>
              </a:xfrm>
              <a:prstGeom prst="rect">
                <a:avLst/>
              </a:prstGeom>
              <a:blipFill rotWithShape="0">
                <a:blip r:embed="rId2"/>
                <a:stretch>
                  <a:fillRect l="-1905" r="-1829" b="-6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9553" y="4884276"/>
            <a:ext cx="755015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</a:rPr>
              <a:t>如果给出的函数已经</a:t>
            </a:r>
            <a:r>
              <a:rPr lang="zh-CN" altLang="en-US" sz="2800" dirty="0" smtClean="0">
                <a:solidFill>
                  <a:schemeClr val="bg2"/>
                </a:solidFill>
              </a:rPr>
              <a:t>是</a:t>
            </a:r>
            <a:r>
              <a:rPr lang="en-US" altLang="zh-CN" sz="2800" dirty="0" smtClean="0">
                <a:solidFill>
                  <a:schemeClr val="bg2"/>
                </a:solidFill>
              </a:rPr>
              <a:t>“</a:t>
            </a:r>
            <a:r>
              <a:rPr lang="zh-CN" altLang="en-US" sz="2800" dirty="0" smtClean="0">
                <a:solidFill>
                  <a:schemeClr val="bg2"/>
                </a:solidFill>
              </a:rPr>
              <a:t>与或</a:t>
            </a:r>
            <a:r>
              <a:rPr lang="en-US" altLang="zh-CN" sz="2800" dirty="0" smtClean="0">
                <a:solidFill>
                  <a:schemeClr val="bg2"/>
                </a:solidFill>
              </a:rPr>
              <a:t>”</a:t>
            </a:r>
            <a:r>
              <a:rPr lang="zh-CN" altLang="en-US" sz="2800" dirty="0" smtClean="0">
                <a:solidFill>
                  <a:schemeClr val="bg2"/>
                </a:solidFill>
              </a:rPr>
              <a:t>式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zh-CN" altLang="en-US" sz="2800" dirty="0" smtClean="0">
                <a:solidFill>
                  <a:schemeClr val="bg2"/>
                </a:solidFill>
              </a:rPr>
              <a:t>则直接</a:t>
            </a:r>
            <a:r>
              <a:rPr lang="zh-CN" altLang="en-US" sz="2800" dirty="0">
                <a:solidFill>
                  <a:schemeClr val="bg2"/>
                </a:solidFill>
              </a:rPr>
              <a:t>进行第二步。</a:t>
            </a:r>
          </a:p>
        </p:txBody>
      </p:sp>
      <p:pic>
        <p:nvPicPr>
          <p:cNvPr id="7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  <p:bldP spid="8" grpId="0"/>
      <p:bldP spid="1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81536"/>
              </p:ext>
            </p:extLst>
          </p:nvPr>
        </p:nvGraphicFramePr>
        <p:xfrm>
          <a:off x="912159" y="1768614"/>
          <a:ext cx="44688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6" name="Equation" r:id="rId3" imgW="1866600" imgH="266400" progId="Equation.DSMT4">
                  <p:embed/>
                </p:oleObj>
              </mc:Choice>
              <mc:Fallback>
                <p:oleObj name="Equation" r:id="rId3" imgW="1866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159" y="1768614"/>
                        <a:ext cx="44688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06866"/>
              </p:ext>
            </p:extLst>
          </p:nvPr>
        </p:nvGraphicFramePr>
        <p:xfrm>
          <a:off x="2771800" y="2567079"/>
          <a:ext cx="23399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7" name="Equation" r:id="rId5" imgW="977760" imgH="241200" progId="Equation.DSMT4">
                  <p:embed/>
                </p:oleObj>
              </mc:Choice>
              <mc:Fallback>
                <p:oleObj name="Equation" r:id="rId5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2567079"/>
                        <a:ext cx="2339975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912076"/>
              </p:ext>
            </p:extLst>
          </p:nvPr>
        </p:nvGraphicFramePr>
        <p:xfrm>
          <a:off x="2771800" y="3444396"/>
          <a:ext cx="352425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8" name="Equation" r:id="rId7" imgW="1473120" imgH="304560" progId="Equation.DSMT4">
                  <p:embed/>
                </p:oleObj>
              </mc:Choice>
              <mc:Fallback>
                <p:oleObj name="Equation" r:id="rId7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3444396"/>
                        <a:ext cx="3524251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507593"/>
              </p:ext>
            </p:extLst>
          </p:nvPr>
        </p:nvGraphicFramePr>
        <p:xfrm>
          <a:off x="2771800" y="4301175"/>
          <a:ext cx="33416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9" name="Equation" r:id="rId9" imgW="1396800" imgH="215640" progId="Equation.DSMT4">
                  <p:embed/>
                </p:oleObj>
              </mc:Choice>
              <mc:Fallback>
                <p:oleObj name="Equation" r:id="rId9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800" y="4301175"/>
                        <a:ext cx="334168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6" descr="ELEGL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618588"/>
              </p:ext>
            </p:extLst>
          </p:nvPr>
        </p:nvGraphicFramePr>
        <p:xfrm>
          <a:off x="941778" y="906532"/>
          <a:ext cx="7590661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50" name="Equation" r:id="rId12" imgW="3492360" imgH="330120" progId="Equation.DSMT4">
                  <p:embed/>
                </p:oleObj>
              </mc:Choice>
              <mc:Fallback>
                <p:oleObj name="Equation" r:id="rId12" imgW="349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1778" y="906532"/>
                        <a:ext cx="7590661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5496" y="1664062"/>
            <a:ext cx="729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解：</a:t>
            </a:r>
            <a:endParaRPr lang="zh-CN" altLang="en-US" sz="3200" dirty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1641" y="939350"/>
            <a:ext cx="796725" cy="6832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58825" indent="-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例</a:t>
            </a:r>
            <a:r>
              <a:rPr lang="zh-CN" altLang="en-US" sz="3200" dirty="0" smtClean="0">
                <a:solidFill>
                  <a:schemeClr val="bg2"/>
                </a:solidFill>
              </a:rPr>
              <a:t>：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26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最小项展开式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66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4213" y="1052513"/>
            <a:ext cx="79914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ts val="43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zh-CN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逻辑设计目标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实现逻辑功能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满足主要性能指标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 综合考虑各项因素：</a:t>
            </a:r>
          </a:p>
          <a:p>
            <a:pPr marL="800100" lvl="1" indent="-342900">
              <a:lnSpc>
                <a:spcPts val="4325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功耗、价格、可靠性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、易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实现、易维修、美观等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5157788"/>
            <a:ext cx="799306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zh-CN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en-US" altLang="zh-CN" sz="32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      </a:t>
            </a:r>
            <a:r>
              <a:rPr kumimoji="0" lang="zh-CN" altLang="en-US" sz="32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注</a:t>
            </a:r>
            <a:r>
              <a:rPr kumimoji="0"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：设计不唯一，最佳</a:t>
            </a:r>
            <a:r>
              <a:rPr kumimoji="0" lang="zh-CN" altLang="en-US" sz="3200" b="1" dirty="0" smtClean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设计方案随</a:t>
            </a:r>
            <a:r>
              <a:rPr kumimoji="0" lang="zh-CN" altLang="en-US" sz="3200" b="1" dirty="0">
                <a:solidFill>
                  <a:schemeClr val="bg1"/>
                </a:solidFill>
                <a:latin typeface="Arial" charset="0"/>
                <a:ea typeface="楷体_GB2312" pitchFamily="49" charset="-122"/>
              </a:rPr>
              <a:t>新技术的不断推出而变化</a:t>
            </a:r>
          </a:p>
        </p:txBody>
      </p:sp>
      <p:pic>
        <p:nvPicPr>
          <p:cNvPr id="7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47664" y="333375"/>
            <a:ext cx="6841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Arial" charset="0"/>
              </a:rPr>
              <a:t>布尔代数的应用</a:t>
            </a:r>
            <a:r>
              <a:rPr lang="en-US" altLang="zh-CN" sz="3200" b="1" dirty="0" smtClean="0">
                <a:latin typeface="Arial" charset="0"/>
              </a:rPr>
              <a:t>——</a:t>
            </a:r>
            <a:r>
              <a:rPr lang="zh-CN" altLang="en-US" sz="3200" b="1" dirty="0" smtClean="0">
                <a:latin typeface="Arial" charset="0"/>
              </a:rPr>
              <a:t>组合逻辑设计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059"/>
          <p:cNvSpPr txBox="1">
            <a:spLocks noChangeArrowheads="1"/>
          </p:cNvSpPr>
          <p:nvPr/>
        </p:nvSpPr>
        <p:spPr bwMode="auto">
          <a:xfrm>
            <a:off x="774250" y="4762806"/>
            <a:ext cx="5442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 dirty="0"/>
              <a:t>F(A,B,C) = m</a:t>
            </a:r>
            <a:r>
              <a:rPr lang="en-US" altLang="zh-CN" sz="3200" i="1" baseline="-25000" dirty="0"/>
              <a:t>0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3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6</a:t>
            </a:r>
            <a:r>
              <a:rPr lang="en-US" altLang="zh-CN" sz="3200" i="1" dirty="0"/>
              <a:t>+m</a:t>
            </a:r>
            <a:r>
              <a:rPr lang="en-US" altLang="zh-CN" sz="3200" i="1" baseline="-25000" dirty="0"/>
              <a:t>7</a:t>
            </a:r>
          </a:p>
        </p:txBody>
      </p:sp>
      <p:sp>
        <p:nvSpPr>
          <p:cNvPr id="28" name="Text Box 1060"/>
          <p:cNvSpPr txBox="1">
            <a:spLocks noChangeArrowheads="1"/>
          </p:cNvSpPr>
          <p:nvPr/>
        </p:nvSpPr>
        <p:spPr bwMode="auto">
          <a:xfrm>
            <a:off x="2339752" y="5446965"/>
            <a:ext cx="3024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i="1" dirty="0"/>
              <a:t>=</a:t>
            </a:r>
            <a:r>
              <a:rPr lang="en-US" altLang="zh-CN" sz="3600" dirty="0" smtClean="0">
                <a:cs typeface="Times New Roman" panose="02020603050405020304" pitchFamily="18" charset="0"/>
              </a:rPr>
              <a:t>Σ </a:t>
            </a:r>
            <a:r>
              <a:rPr lang="en-US" altLang="zh-CN" sz="3200" i="1" dirty="0" smtClean="0">
                <a:cs typeface="Times New Roman" panose="02020603050405020304" pitchFamily="18" charset="0"/>
              </a:rPr>
              <a:t>m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(0,1,3,6,7</a:t>
            </a:r>
            <a:r>
              <a:rPr lang="en-US" altLang="zh-CN" sz="3200" dirty="0">
                <a:cs typeface="Times New Roman" panose="02020603050405020304" pitchFamily="18" charset="0"/>
              </a:rPr>
              <a:t>)</a:t>
            </a:r>
            <a:endParaRPr lang="en-US" altLang="zh-CN" sz="320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144684" y="3630485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4200468" y="368028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1176132" y="3659147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79594"/>
              </p:ext>
            </p:extLst>
          </p:nvPr>
        </p:nvGraphicFramePr>
        <p:xfrm>
          <a:off x="817332" y="1779963"/>
          <a:ext cx="748635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2" name="Equation" r:id="rId3" imgW="3314520" imgH="533160" progId="Equation.DSMT4">
                  <p:embed/>
                </p:oleObj>
              </mc:Choice>
              <mc:Fallback>
                <p:oleObj name="Equation" r:id="rId3" imgW="3314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332" y="1779963"/>
                        <a:ext cx="7486352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18652"/>
              </p:ext>
            </p:extLst>
          </p:nvPr>
        </p:nvGraphicFramePr>
        <p:xfrm>
          <a:off x="827584" y="3078346"/>
          <a:ext cx="80883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3" name="Equation" r:id="rId5" imgW="3581280" imgH="215640" progId="Equation.DSMT4">
                  <p:embed/>
                </p:oleObj>
              </mc:Choice>
              <mc:Fallback>
                <p:oleObj name="Equation" r:id="rId5" imgW="3581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3078346"/>
                        <a:ext cx="808831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>
            <a:off x="3120348" y="368028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38201"/>
              </p:ext>
            </p:extLst>
          </p:nvPr>
        </p:nvGraphicFramePr>
        <p:xfrm>
          <a:off x="808366" y="3824061"/>
          <a:ext cx="4960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4" name="Equation" r:id="rId7" imgW="2197080" imgH="215640" progId="Equation.DSMT4">
                  <p:embed/>
                </p:oleObj>
              </mc:Choice>
              <mc:Fallback>
                <p:oleObj name="Equation" r:id="rId7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366" y="3824061"/>
                        <a:ext cx="496093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 descr="ELEGL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6559" y="1664062"/>
            <a:ext cx="729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解：</a:t>
            </a:r>
            <a:endParaRPr lang="zh-CN" altLang="en-US" sz="32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98472"/>
              </p:ext>
            </p:extLst>
          </p:nvPr>
        </p:nvGraphicFramePr>
        <p:xfrm>
          <a:off x="941778" y="906532"/>
          <a:ext cx="7590661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25" name="Equation" r:id="rId10" imgW="3492360" imgH="330120" progId="Equation.DSMT4">
                  <p:embed/>
                </p:oleObj>
              </mc:Choice>
              <mc:Fallback>
                <p:oleObj name="Equation" r:id="rId10" imgW="349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1778" y="906532"/>
                        <a:ext cx="7590661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1641" y="939350"/>
            <a:ext cx="796725" cy="6832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58825" indent="-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例</a:t>
            </a:r>
            <a:r>
              <a:rPr lang="zh-CN" altLang="en-US" sz="3200" dirty="0" smtClean="0">
                <a:solidFill>
                  <a:schemeClr val="bg2"/>
                </a:solidFill>
              </a:rPr>
              <a:t>：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22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最小项展开式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2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93750" y="1223004"/>
            <a:ext cx="76739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</a:rPr>
              <a:t>类似地，用代数法求一个函数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最大项之积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的形式，也可分为两步：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68363" y="2566029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kumimoji="1" lang="zh-CN" altLang="en-US" sz="2800" dirty="0" smtClean="0"/>
              <a:t>将</a:t>
            </a:r>
            <a:r>
              <a:rPr kumimoji="1" lang="zh-CN" altLang="en-US" sz="2800" dirty="0"/>
              <a:t>函数表达式转换成</a:t>
            </a:r>
            <a:r>
              <a:rPr kumimoji="1" lang="zh-CN" altLang="en-US" sz="2800" dirty="0" smtClean="0"/>
              <a:t>一般</a:t>
            </a:r>
            <a:r>
              <a:rPr lang="zh-CN" altLang="en-US" sz="2800" dirty="0" smtClean="0"/>
              <a:t>“</a:t>
            </a:r>
            <a:r>
              <a:rPr kumimoji="1" lang="zh-CN" altLang="en-US" sz="2800" dirty="0" smtClean="0"/>
              <a:t>或与</a:t>
            </a:r>
            <a:r>
              <a:rPr lang="zh-CN" altLang="en-US" sz="2800" dirty="0" smtClean="0"/>
              <a:t>”</a:t>
            </a:r>
            <a:r>
              <a:rPr kumimoji="1" lang="zh-CN" altLang="en-US" sz="2800" dirty="0" smtClean="0"/>
              <a:t>式</a:t>
            </a:r>
            <a:r>
              <a:rPr kumimoji="1" lang="zh-CN" altLang="en-US" sz="2800" dirty="0"/>
              <a:t>；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07143" y="4725144"/>
            <a:ext cx="7550150" cy="11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2"/>
                </a:solidFill>
              </a:rPr>
              <a:t>如果给出的函数已经</a:t>
            </a:r>
            <a:r>
              <a:rPr lang="zh-CN" altLang="en-US" sz="2800" dirty="0" smtClean="0">
                <a:solidFill>
                  <a:schemeClr val="bg2"/>
                </a:solidFill>
              </a:rPr>
              <a:t>是 “或与”式</a:t>
            </a:r>
            <a:r>
              <a:rPr lang="zh-CN" altLang="en-US" sz="2800" dirty="0">
                <a:solidFill>
                  <a:schemeClr val="bg2"/>
                </a:solidFill>
              </a:rPr>
              <a:t>，则可直接进行第二步。</a:t>
            </a:r>
          </a:p>
        </p:txBody>
      </p:sp>
      <p:sp>
        <p:nvSpPr>
          <p:cNvPr id="16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最大项展开式</a:t>
            </a:r>
            <a:endParaRPr kumimoji="1" lang="zh-CN" altLang="en-US" sz="3200" b="1" dirty="0"/>
          </a:p>
        </p:txBody>
      </p:sp>
      <p:pic>
        <p:nvPicPr>
          <p:cNvPr id="17" name="Picture 6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8363" y="3400399"/>
                <a:ext cx="6624735" cy="1002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dirty="0" smtClean="0">
                        <a:solidFill>
                          <a:schemeClr val="bg1"/>
                        </a:solidFill>
                      </a:rPr>
                      <m:t>2.</m:t>
                    </m:r>
                    <m:r>
                      <m:rPr>
                        <m:nor/>
                      </m:rPr>
                      <a:rPr lang="en-US" altLang="zh-CN" sz="2800" b="0" i="0" dirty="0" smtClean="0"/>
                      <m:t>  </m:t>
                    </m:r>
                    <m:r>
                      <m:rPr>
                        <m:nor/>
                      </m:rPr>
                      <a:rPr lang="zh-CN" altLang="en-US" sz="2800" dirty="0" smtClean="0"/>
                      <m:t>反复使用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ba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项的</a:t>
                </a:r>
                <a:r>
                  <a:rPr lang="zh-CN" altLang="en-US" sz="2800" dirty="0"/>
                  <a:t>“</a:t>
                </a:r>
                <a:r>
                  <a:rPr lang="zh-CN" altLang="zh-CN" sz="2800" dirty="0"/>
                  <a:t>或项</a:t>
                </a:r>
                <a:r>
                  <a:rPr lang="zh-CN" altLang="en-US" sz="2800" dirty="0"/>
                  <a:t>”</a:t>
                </a:r>
                <a:r>
                  <a:rPr lang="zh-CN" altLang="zh-CN" sz="2800" dirty="0"/>
                  <a:t>扩展成为</a:t>
                </a:r>
                <a:r>
                  <a:rPr lang="zh-CN" altLang="zh-CN" sz="2800" dirty="0" smtClean="0"/>
                  <a:t>最大项</a:t>
                </a:r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3" y="3400399"/>
                <a:ext cx="6624735" cy="1002006"/>
              </a:xfrm>
              <a:prstGeom prst="rect">
                <a:avLst/>
              </a:prstGeom>
              <a:blipFill>
                <a:blip r:embed="rId3"/>
                <a:stretch>
                  <a:fillRect l="-1840" t="-365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 autoUpdateAnimBg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79626" y="1027477"/>
            <a:ext cx="23006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zh-CN" sz="2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4826" y="980728"/>
            <a:ext cx="763753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74826" y="1672403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zh-CN" altLang="en-US" sz="2800" dirty="0"/>
              <a:t>： 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55946"/>
              </p:ext>
            </p:extLst>
          </p:nvPr>
        </p:nvGraphicFramePr>
        <p:xfrm>
          <a:off x="298242" y="2195623"/>
          <a:ext cx="34051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7" name="Equation" r:id="rId3" imgW="1422360" imgH="266400" progId="Equation.DSMT4">
                  <p:embed/>
                </p:oleObj>
              </mc:Choice>
              <mc:Fallback>
                <p:oleObj name="Equation" r:id="rId3" imgW="1422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242" y="2195623"/>
                        <a:ext cx="34051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350434"/>
              </p:ext>
            </p:extLst>
          </p:nvPr>
        </p:nvGraphicFramePr>
        <p:xfrm>
          <a:off x="3715409" y="2204303"/>
          <a:ext cx="27051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8" name="Equation" r:id="rId5" imgW="1130040" imgH="304560" progId="Equation.DSMT4">
                  <p:embed/>
                </p:oleObj>
              </mc:Choice>
              <mc:Fallback>
                <p:oleObj name="Equation" r:id="rId5" imgW="1130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5409" y="2204303"/>
                        <a:ext cx="2705100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05771"/>
              </p:ext>
            </p:extLst>
          </p:nvPr>
        </p:nvGraphicFramePr>
        <p:xfrm>
          <a:off x="251520" y="2983410"/>
          <a:ext cx="8740329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9" name="Equation" r:id="rId7" imgW="3898800" imgH="304560" progId="Equation.DSMT4">
                  <p:embed/>
                </p:oleObj>
              </mc:Choice>
              <mc:Fallback>
                <p:oleObj name="Equation" r:id="rId7" imgW="3898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520" y="2983410"/>
                        <a:ext cx="8740329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493786"/>
              </p:ext>
            </p:extLst>
          </p:nvPr>
        </p:nvGraphicFramePr>
        <p:xfrm>
          <a:off x="445930" y="4499859"/>
          <a:ext cx="3984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0" name="Equation" r:id="rId9" imgW="1777680" imgH="228600" progId="Equation.DSMT4">
                  <p:embed/>
                </p:oleObj>
              </mc:Choice>
              <mc:Fallback>
                <p:oleObj name="Equation" r:id="rId9" imgW="1777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930" y="4499859"/>
                        <a:ext cx="398462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801718"/>
              </p:ext>
            </p:extLst>
          </p:nvPr>
        </p:nvGraphicFramePr>
        <p:xfrm>
          <a:off x="1948433" y="5228504"/>
          <a:ext cx="2390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1" name="Equation" r:id="rId11" imgW="1066680" imgH="253800" progId="Equation.DSMT4">
                  <p:embed/>
                </p:oleObj>
              </mc:Choice>
              <mc:Fallback>
                <p:oleObj name="Equation" r:id="rId11" imgW="106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8433" y="5228504"/>
                        <a:ext cx="239077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62374"/>
              </p:ext>
            </p:extLst>
          </p:nvPr>
        </p:nvGraphicFramePr>
        <p:xfrm>
          <a:off x="1976732" y="3683766"/>
          <a:ext cx="69754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2" name="Equation" r:id="rId13" imgW="3111480" imgH="304560" progId="Equation.DSMT4">
                  <p:embed/>
                </p:oleObj>
              </mc:Choice>
              <mc:Fallback>
                <p:oleObj name="Equation" r:id="rId13" imgW="3111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6732" y="3683766"/>
                        <a:ext cx="6975475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/>
              <a:t>一、代数</a:t>
            </a:r>
            <a:r>
              <a:rPr kumimoji="1" lang="zh-CN" altLang="en-US" sz="3200" b="1" dirty="0" smtClean="0"/>
              <a:t>转换法</a:t>
            </a:r>
            <a:r>
              <a:rPr kumimoji="1" lang="en-US" altLang="zh-CN" sz="3200" b="1" dirty="0" smtClean="0"/>
              <a:t>——</a:t>
            </a:r>
            <a:r>
              <a:rPr kumimoji="1" lang="zh-CN" altLang="en-US" sz="3200" b="1" dirty="0" smtClean="0"/>
              <a:t>最大项展开式</a:t>
            </a:r>
            <a:endParaRPr kumimoji="1" lang="zh-CN" altLang="en-US" sz="3200" b="1" dirty="0"/>
          </a:p>
        </p:txBody>
      </p:sp>
      <p:pic>
        <p:nvPicPr>
          <p:cNvPr id="14" name="Picture 6" descr="ELEG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13554"/>
              </p:ext>
            </p:extLst>
          </p:nvPr>
        </p:nvGraphicFramePr>
        <p:xfrm>
          <a:off x="899592" y="924362"/>
          <a:ext cx="72659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3" name="Equation" r:id="rId16" imgW="3035160" imgH="266400" progId="Equation.DSMT4">
                  <p:embed/>
                </p:oleObj>
              </mc:Choice>
              <mc:Fallback>
                <p:oleObj name="Equation" r:id="rId16" imgW="3035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592" y="924362"/>
                        <a:ext cx="72659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3419872" y="3570218"/>
            <a:ext cx="432048" cy="2798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5148064" y="3570218"/>
            <a:ext cx="432048" cy="2798"/>
          </a:xfrm>
          <a:prstGeom prst="line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flipV="1">
            <a:off x="6336196" y="3571617"/>
            <a:ext cx="360040" cy="139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flipV="1">
            <a:off x="7985559" y="3570218"/>
            <a:ext cx="360040" cy="139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36196" y="1622812"/>
                <a:ext cx="2937599" cy="50276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bar>
                      <m:r>
                        <a:rPr lang="en-US" altLang="zh-CN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1622812"/>
                <a:ext cx="2937599" cy="50276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395536" y="765175"/>
            <a:ext cx="8424936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758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</a:rPr>
              <a:t>一个逻辑函数的真值表与它的最小</a:t>
            </a:r>
            <a:r>
              <a:rPr lang="zh-CN" altLang="en-US" sz="2800" dirty="0" smtClean="0">
                <a:solidFill>
                  <a:schemeClr val="bg2"/>
                </a:solidFill>
              </a:rPr>
              <a:t>项展开式、最大项展开式均</a:t>
            </a:r>
            <a:r>
              <a:rPr lang="zh-CN" altLang="en-US" sz="2800" dirty="0">
                <a:solidFill>
                  <a:schemeClr val="bg2"/>
                </a:solidFill>
              </a:rPr>
              <a:t>存在一一对应的关系</a:t>
            </a:r>
            <a:r>
              <a:rPr lang="zh-CN" altLang="en-US" sz="2800" dirty="0" smtClean="0">
                <a:solidFill>
                  <a:schemeClr val="bg2"/>
                </a:solidFill>
              </a:rPr>
              <a:t>。转换步骤：</a:t>
            </a:r>
            <a:endParaRPr lang="en-US" altLang="zh-CN" sz="2800" dirty="0" smtClean="0">
              <a:solidFill>
                <a:schemeClr val="bg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279" y="2131760"/>
            <a:ext cx="64404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zh-CN" altLang="en-US" sz="2800" dirty="0" smtClean="0"/>
              <a:t>写出逻辑函数 </a:t>
            </a:r>
            <a:r>
              <a:rPr lang="en-US" altLang="zh-CN" sz="2800" i="1" dirty="0" smtClean="0"/>
              <a:t>F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真值表。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zh-CN" altLang="en-US" sz="2800" dirty="0"/>
              <a:t>函数 </a:t>
            </a:r>
            <a:r>
              <a:rPr lang="en-US" altLang="zh-CN" sz="2800" i="1" dirty="0"/>
              <a:t>F </a:t>
            </a:r>
            <a:r>
              <a:rPr lang="zh-CN" altLang="zh-CN" sz="2800" dirty="0"/>
              <a:t>的最小项</a:t>
            </a:r>
            <a:r>
              <a:rPr lang="zh-CN" altLang="en-US" sz="2800" dirty="0"/>
              <a:t>展开式</a:t>
            </a:r>
            <a:r>
              <a:rPr lang="zh-CN" altLang="zh-CN" sz="2800" dirty="0"/>
              <a:t>由使</a:t>
            </a:r>
            <a:r>
              <a:rPr lang="en-US" altLang="zh-CN" sz="2800" dirty="0"/>
              <a:t> </a:t>
            </a:r>
            <a:r>
              <a:rPr lang="en-US" altLang="zh-CN" sz="2800" i="1" dirty="0"/>
              <a:t>F </a:t>
            </a:r>
            <a:r>
              <a:rPr lang="zh-CN" altLang="zh-CN" sz="2800" dirty="0"/>
              <a:t>取值为</a:t>
            </a:r>
            <a:r>
              <a:rPr lang="en-US" altLang="zh-CN" sz="2800" dirty="0"/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dirty="0"/>
              <a:t>的全部最小项之和组成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zh-CN" altLang="zh-CN" sz="2800" dirty="0" smtClean="0"/>
              <a:t>函数</a:t>
            </a:r>
            <a:r>
              <a:rPr lang="en-US" altLang="zh-CN" sz="2800" dirty="0" smtClean="0"/>
              <a:t> </a:t>
            </a:r>
            <a:r>
              <a:rPr lang="en-US" altLang="zh-CN" sz="2800" i="1" dirty="0"/>
              <a:t>F </a:t>
            </a:r>
            <a:r>
              <a:rPr lang="zh-CN" altLang="zh-CN" sz="2800" dirty="0"/>
              <a:t>的最大项</a:t>
            </a:r>
            <a:r>
              <a:rPr lang="zh-CN" altLang="en-US" sz="2800" dirty="0"/>
              <a:t>展开</a:t>
            </a:r>
            <a:r>
              <a:rPr lang="zh-CN" altLang="zh-CN" sz="2800" dirty="0"/>
              <a:t>由使</a:t>
            </a:r>
            <a:r>
              <a:rPr lang="en-US" altLang="zh-CN" sz="2800" dirty="0"/>
              <a:t> </a:t>
            </a:r>
            <a:r>
              <a:rPr lang="en-US" altLang="zh-CN" sz="2800" i="1" dirty="0"/>
              <a:t>F </a:t>
            </a:r>
            <a:r>
              <a:rPr lang="zh-CN" altLang="zh-CN" sz="2800" dirty="0"/>
              <a:t>取值为</a:t>
            </a:r>
            <a:r>
              <a:rPr lang="en-US" altLang="zh-CN" sz="2800" dirty="0"/>
              <a:t> </a:t>
            </a:r>
            <a:r>
              <a:rPr lang="zh-CN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dirty="0"/>
              <a:t> </a:t>
            </a:r>
            <a:r>
              <a:rPr lang="zh-CN" altLang="zh-CN" sz="2800" dirty="0"/>
              <a:t>的全部最大项之积组成。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7504"/>
              </p:ext>
            </p:extLst>
          </p:nvPr>
        </p:nvGraphicFramePr>
        <p:xfrm>
          <a:off x="7092280" y="2231326"/>
          <a:ext cx="1512615" cy="34301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b="1" i="1" dirty="0" smtClean="0">
                          <a:solidFill>
                            <a:schemeClr val="bg2"/>
                          </a:solidFill>
                        </a:rPr>
                        <a:t>A B C</a:t>
                      </a:r>
                      <a:endParaRPr lang="zh-CN" altLang="en-US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2400" b="1" i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45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12762"/>
              </p:ext>
            </p:extLst>
          </p:nvPr>
        </p:nvGraphicFramePr>
        <p:xfrm>
          <a:off x="2120611" y="4108386"/>
          <a:ext cx="29257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6" name="Equation" r:id="rId3" imgW="1218960" imgH="253800" progId="Equation.DSMT4">
                  <p:embed/>
                </p:oleObj>
              </mc:Choice>
              <mc:Fallback>
                <p:oleObj name="Equation" r:id="rId3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611" y="4108386"/>
                        <a:ext cx="2925763" cy="5127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96050"/>
              </p:ext>
            </p:extLst>
          </p:nvPr>
        </p:nvGraphicFramePr>
        <p:xfrm>
          <a:off x="2120611" y="5909105"/>
          <a:ext cx="29241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" name="Equation" r:id="rId5" imgW="1218960" imgH="253800" progId="Equation.DSMT4">
                  <p:embed/>
                </p:oleObj>
              </mc:Choice>
              <mc:Fallback>
                <p:oleObj name="Equation" r:id="rId5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611" y="5909105"/>
                        <a:ext cx="2924175" cy="5127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826443" y="129238"/>
            <a:ext cx="77477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二、真值表转换法</a:t>
            </a:r>
          </a:p>
        </p:txBody>
      </p:sp>
      <p:pic>
        <p:nvPicPr>
          <p:cNvPr id="9" name="Picture 6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buClr>
                    <a:srgbClr val="FF6600"/>
                  </a:buClr>
                  <a:buSzPct val="65000"/>
                  <a:buFont typeface="Wingdings" pitchFamily="2" charset="2"/>
                  <a:buChar char="n"/>
                </a:pP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 最小项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、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最大项展开式</a:t>
                </a:r>
                <a:endParaRPr lang="en-US" altLang="zh-CN" sz="36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最小项、最大项的概念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如何根据真值表写最小项、最大项展开式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最小项、最大项的特性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如何将逻辑函数转换为最小项、最大项展开式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214313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itchFamily="49" charset="-122"/>
                    <a:ea typeface="黑体" pitchFamily="49" charset="-122"/>
                  </a:rPr>
                  <a:t>最小项、最大项展开式之间的转换</a:t>
                </a:r>
                <a:endParaRPr lang="en-US" altLang="zh-CN" sz="2800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 smtClean="0">
                  <a:latin typeface="黑体" pitchFamily="49" charset="-122"/>
                  <a:ea typeface="黑体" pitchFamily="49" charset="-122"/>
                </a:endParaRPr>
              </a:p>
              <a:p>
                <a:pPr marL="571500" indent="-571500" eaLnBrk="1" hangingPunct="1"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09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79948"/>
                <a:ext cx="7992888" cy="5874109"/>
              </a:xfrm>
              <a:prstGeom prst="rect">
                <a:avLst/>
              </a:prstGeom>
              <a:blipFill rotWithShape="0">
                <a:blip r:embed="rId3"/>
                <a:stretch>
                  <a:fillRect l="-992" t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06921"/>
              </p:ext>
            </p:extLst>
          </p:nvPr>
        </p:nvGraphicFramePr>
        <p:xfrm>
          <a:off x="425624" y="454588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6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24" y="454588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2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2305051" y="-1021349"/>
            <a:ext cx="23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245315"/>
              </p:ext>
            </p:extLst>
          </p:nvPr>
        </p:nvGraphicFramePr>
        <p:xfrm>
          <a:off x="695325" y="2420888"/>
          <a:ext cx="44116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6" name="Equation" r:id="rId3" imgW="1955520" imgH="241200" progId="Equation.DSMT4">
                  <p:embed/>
                </p:oleObj>
              </mc:Choice>
              <mc:Fallback>
                <p:oleObj name="Equation" r:id="rId3" imgW="1955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420888"/>
                        <a:ext cx="4411663" cy="6048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43864"/>
              </p:ext>
            </p:extLst>
          </p:nvPr>
        </p:nvGraphicFramePr>
        <p:xfrm>
          <a:off x="4499992" y="1489918"/>
          <a:ext cx="35798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7" name="Equation" r:id="rId5" imgW="1371600" imgH="266400" progId="Equation.DSMT4">
                  <p:embed/>
                </p:oleObj>
              </mc:Choice>
              <mc:Fallback>
                <p:oleObj name="Equation" r:id="rId5" imgW="1371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89918"/>
                        <a:ext cx="3579813" cy="6429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02352"/>
              </p:ext>
            </p:extLst>
          </p:nvPr>
        </p:nvGraphicFramePr>
        <p:xfrm>
          <a:off x="1208570" y="908720"/>
          <a:ext cx="59261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8" name="Equation" r:id="rId7" imgW="2476440" imgH="241200" progId="Equation.DSMT4">
                  <p:embed/>
                </p:oleObj>
              </mc:Choice>
              <mc:Fallback>
                <p:oleObj name="Equation" r:id="rId7" imgW="2476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8570" y="908720"/>
                        <a:ext cx="5926137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8630" y="908720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zh-CN" altLang="en-US" sz="2800" dirty="0"/>
              <a:t>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13906"/>
              </p:ext>
            </p:extLst>
          </p:nvPr>
        </p:nvGraphicFramePr>
        <p:xfrm>
          <a:off x="973072" y="1506587"/>
          <a:ext cx="25225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9" name="Equation" r:id="rId9" imgW="1054080" imgH="253800" progId="Equation.DSMT4">
                  <p:embed/>
                </p:oleObj>
              </mc:Choice>
              <mc:Fallback>
                <p:oleObj name="Equation" r:id="rId9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3072" y="1506587"/>
                        <a:ext cx="25225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79807"/>
              </p:ext>
            </p:extLst>
          </p:nvPr>
        </p:nvGraphicFramePr>
        <p:xfrm>
          <a:off x="4751388" y="5167313"/>
          <a:ext cx="36449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0" name="Equation" r:id="rId11" imgW="1396800" imgH="253800" progId="Equation.DSMT4">
                  <p:embed/>
                </p:oleObj>
              </mc:Choice>
              <mc:Fallback>
                <p:oleObj name="Equation" r:id="rId11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167313"/>
                        <a:ext cx="3644900" cy="612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 flipV="1">
            <a:off x="883871" y="2301110"/>
            <a:ext cx="7632848" cy="16127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0810"/>
              </p:ext>
            </p:extLst>
          </p:nvPr>
        </p:nvGraphicFramePr>
        <p:xfrm>
          <a:off x="1065156" y="3328218"/>
          <a:ext cx="36099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1" name="Equation" r:id="rId13" imgW="1600200" imgH="241200" progId="Equation.DSMT4">
                  <p:embed/>
                </p:oleObj>
              </mc:Choice>
              <mc:Fallback>
                <p:oleObj name="Equation" r:id="rId13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156" y="3328218"/>
                        <a:ext cx="3609975" cy="60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70511"/>
              </p:ext>
            </p:extLst>
          </p:nvPr>
        </p:nvGraphicFramePr>
        <p:xfrm>
          <a:off x="1032555" y="4120306"/>
          <a:ext cx="65897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2" name="Equation" r:id="rId15" imgW="2920680" imgH="241200" progId="Equation.DSMT4">
                  <p:embed/>
                </p:oleObj>
              </mc:Choice>
              <mc:Fallback>
                <p:oleObj name="Equation" r:id="rId15" imgW="292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555" y="4120306"/>
                        <a:ext cx="6589712" cy="604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52760"/>
              </p:ext>
            </p:extLst>
          </p:nvPr>
        </p:nvGraphicFramePr>
        <p:xfrm>
          <a:off x="1032555" y="5057791"/>
          <a:ext cx="24638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3" name="Equation" r:id="rId17" imgW="1091880" imgH="253800" progId="Equation.DSMT4">
                  <p:embed/>
                </p:oleObj>
              </mc:Choice>
              <mc:Fallback>
                <p:oleObj name="Equation" r:id="rId17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555" y="5057791"/>
                        <a:ext cx="2463800" cy="636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026"/>
              <p:cNvSpPr txBox="1">
                <a:spLocks noChangeArrowheads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最小项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\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最大项展开式之间的</a:t>
                </a:r>
                <a:r>
                  <a:rPr lang="zh-CN" altLang="en-US" sz="2800" dirty="0" smtClean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转换</a:t>
                </a:r>
                <a:endParaRPr lang="zh-CN" altLang="en-US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Text 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blipFill rotWithShape="0">
                <a:blip r:embed="rId21"/>
                <a:stretch>
                  <a:fillRect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6" descr="ELEGLIN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3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16832"/>
            <a:ext cx="8784976" cy="3024336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026"/>
              <p:cNvSpPr txBox="1">
                <a:spLocks noChangeArrowheads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𝐹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𝐹</m:t>
                        </m:r>
                      </m:e>
                    </m:acc>
                    <m:r>
                      <a:rPr lang="zh-CN" altLang="en-US" sz="28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最小项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\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最大项展开式之间的</a:t>
                </a:r>
                <a:r>
                  <a:rPr lang="zh-CN" altLang="en-US" sz="2800" dirty="0" smtClean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转换</a:t>
                </a:r>
                <a:endParaRPr lang="zh-CN" altLang="en-US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Text Box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837" y="200577"/>
                <a:ext cx="774770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最大项、最小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项展开式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71677"/>
              </p:ext>
            </p:extLst>
          </p:nvPr>
        </p:nvGraphicFramePr>
        <p:xfrm>
          <a:off x="971600" y="3777563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77563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7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223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836738" y="333375"/>
            <a:ext cx="547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不完全给定函数</a:t>
            </a:r>
            <a:r>
              <a:rPr lang="en-US" altLang="zh-CN" dirty="0" smtClean="0"/>
              <a:t> 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7777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1. </a:t>
            </a:r>
            <a:r>
              <a:rPr lang="zh-CN" altLang="en-US" sz="3400" b="1">
                <a:solidFill>
                  <a:schemeClr val="bg1"/>
                </a:solidFill>
                <a:latin typeface="Arial" charset="0"/>
              </a:rPr>
              <a:t> 无关项（</a:t>
            </a:r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Don’t care terms</a:t>
            </a:r>
            <a:r>
              <a:rPr lang="zh-CN" altLang="en-US" sz="3400" b="1">
                <a:solidFill>
                  <a:schemeClr val="bg1"/>
                </a:solidFill>
                <a:latin typeface="Arial" charset="0"/>
              </a:rPr>
              <a:t>）</a:t>
            </a:r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——</a:t>
            </a:r>
            <a:endParaRPr lang="zh-CN" altLang="en-US" sz="3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4721" name="Text Box 225"/>
          <p:cNvSpPr txBox="1">
            <a:spLocks noChangeArrowheads="1"/>
          </p:cNvSpPr>
          <p:nvPr/>
        </p:nvSpPr>
        <p:spPr bwMode="auto">
          <a:xfrm>
            <a:off x="900113" y="1628775"/>
            <a:ext cx="727233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>
                <a:latin typeface="Arial" charset="0"/>
              </a:rPr>
              <a:t>不可能存在的输入取值组合</a:t>
            </a:r>
            <a:endParaRPr lang="en-US" altLang="zh-CN" b="1" dirty="0">
              <a:latin typeface="Arial" charset="0"/>
            </a:endParaRPr>
          </a:p>
          <a:p>
            <a:pPr eaLnBrk="1" hangingPunct="1">
              <a:spcBef>
                <a:spcPct val="4000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>
                <a:latin typeface="Arial" charset="0"/>
              </a:rPr>
              <a:t>虽然所有输入都可能出现，但对于某些输入组合，我们不关心输出是</a:t>
            </a:r>
            <a:r>
              <a:rPr lang="en-US" altLang="zh-CN" b="1" dirty="0">
                <a:latin typeface="Arial" charset="0"/>
              </a:rPr>
              <a:t>0</a:t>
            </a:r>
            <a:r>
              <a:rPr lang="zh-CN" altLang="en-US" b="1" dirty="0">
                <a:latin typeface="Arial" charset="0"/>
              </a:rPr>
              <a:t>还是</a:t>
            </a:r>
            <a:r>
              <a:rPr lang="en-US" altLang="zh-CN" b="1" dirty="0">
                <a:latin typeface="Arial" charset="0"/>
              </a:rPr>
              <a:t>1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7704" y="3269128"/>
            <a:ext cx="3095625" cy="1274763"/>
            <a:chOff x="703" y="2704"/>
            <a:chExt cx="1950" cy="803"/>
          </a:xfrm>
        </p:grpSpPr>
        <p:sp>
          <p:nvSpPr>
            <p:cNvPr id="30752" name="Rectangle 10"/>
            <p:cNvSpPr>
              <a:spLocks noChangeArrowheads="1"/>
            </p:cNvSpPr>
            <p:nvPr/>
          </p:nvSpPr>
          <p:spPr bwMode="auto">
            <a:xfrm>
              <a:off x="1746" y="2886"/>
              <a:ext cx="453" cy="453"/>
            </a:xfrm>
            <a:prstGeom prst="rect">
              <a:avLst/>
            </a:prstGeom>
            <a:solidFill>
              <a:srgbClr val="99FFCC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11"/>
            <p:cNvSpPr>
              <a:spLocks noChangeShapeType="1"/>
            </p:cNvSpPr>
            <p:nvPr/>
          </p:nvSpPr>
          <p:spPr bwMode="auto">
            <a:xfrm>
              <a:off x="1519" y="297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Line 12"/>
            <p:cNvSpPr>
              <a:spLocks noChangeShapeType="1"/>
            </p:cNvSpPr>
            <p:nvPr/>
          </p:nvSpPr>
          <p:spPr bwMode="auto">
            <a:xfrm>
              <a:off x="1519" y="3133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Line 13"/>
            <p:cNvSpPr>
              <a:spLocks noChangeShapeType="1"/>
            </p:cNvSpPr>
            <p:nvPr/>
          </p:nvSpPr>
          <p:spPr bwMode="auto">
            <a:xfrm>
              <a:off x="1519" y="3294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6" name="Text Box 14"/>
            <p:cNvSpPr txBox="1">
              <a:spLocks noChangeArrowheads="1"/>
            </p:cNvSpPr>
            <p:nvPr/>
          </p:nvSpPr>
          <p:spPr bwMode="auto">
            <a:xfrm>
              <a:off x="1516" y="280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A</a:t>
              </a:r>
            </a:p>
          </p:txBody>
        </p:sp>
        <p:sp>
          <p:nvSpPr>
            <p:cNvPr id="30757" name="Text Box 15"/>
            <p:cNvSpPr txBox="1">
              <a:spLocks noChangeArrowheads="1"/>
            </p:cNvSpPr>
            <p:nvPr/>
          </p:nvSpPr>
          <p:spPr bwMode="auto">
            <a:xfrm>
              <a:off x="1516" y="2936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B</a:t>
              </a:r>
            </a:p>
          </p:txBody>
        </p:sp>
        <p:sp>
          <p:nvSpPr>
            <p:cNvPr id="30758" name="Text Box 16"/>
            <p:cNvSpPr txBox="1">
              <a:spLocks noChangeArrowheads="1"/>
            </p:cNvSpPr>
            <p:nvPr/>
          </p:nvSpPr>
          <p:spPr bwMode="auto">
            <a:xfrm>
              <a:off x="1516" y="3106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C</a:t>
              </a:r>
            </a:p>
          </p:txBody>
        </p:sp>
        <p:sp>
          <p:nvSpPr>
            <p:cNvPr id="30759" name="Text Box 17"/>
            <p:cNvSpPr txBox="1">
              <a:spLocks noChangeArrowheads="1"/>
            </p:cNvSpPr>
            <p:nvPr/>
          </p:nvSpPr>
          <p:spPr bwMode="auto">
            <a:xfrm>
              <a:off x="2381" y="297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Arial" charset="0"/>
                </a:rPr>
                <a:t>F</a:t>
              </a:r>
            </a:p>
          </p:txBody>
        </p:sp>
        <p:sp>
          <p:nvSpPr>
            <p:cNvPr id="30760" name="Line 18"/>
            <p:cNvSpPr>
              <a:spLocks noChangeShapeType="1"/>
            </p:cNvSpPr>
            <p:nvPr/>
          </p:nvSpPr>
          <p:spPr bwMode="auto">
            <a:xfrm>
              <a:off x="2199" y="3112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1" name="Rectangle 19"/>
            <p:cNvSpPr>
              <a:spLocks noChangeArrowheads="1"/>
            </p:cNvSpPr>
            <p:nvPr/>
          </p:nvSpPr>
          <p:spPr bwMode="auto">
            <a:xfrm>
              <a:off x="1111" y="2764"/>
              <a:ext cx="408" cy="680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Line 20"/>
            <p:cNvSpPr>
              <a:spLocks noChangeShapeType="1"/>
            </p:cNvSpPr>
            <p:nvPr/>
          </p:nvSpPr>
          <p:spPr bwMode="auto">
            <a:xfrm>
              <a:off x="887" y="2880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3" name="Line 21"/>
            <p:cNvSpPr>
              <a:spLocks noChangeShapeType="1"/>
            </p:cNvSpPr>
            <p:nvPr/>
          </p:nvSpPr>
          <p:spPr bwMode="auto">
            <a:xfrm>
              <a:off x="887" y="3037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4" name="Line 22"/>
            <p:cNvSpPr>
              <a:spLocks noChangeShapeType="1"/>
            </p:cNvSpPr>
            <p:nvPr/>
          </p:nvSpPr>
          <p:spPr bwMode="auto">
            <a:xfrm>
              <a:off x="887" y="3198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5" name="Text Box 23"/>
            <p:cNvSpPr txBox="1">
              <a:spLocks noChangeArrowheads="1"/>
            </p:cNvSpPr>
            <p:nvPr/>
          </p:nvSpPr>
          <p:spPr bwMode="auto">
            <a:xfrm>
              <a:off x="703" y="2704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w</a:t>
              </a:r>
            </a:p>
          </p:txBody>
        </p:sp>
        <p:sp>
          <p:nvSpPr>
            <p:cNvPr id="30766" name="Text Box 24"/>
            <p:cNvSpPr txBox="1">
              <a:spLocks noChangeArrowheads="1"/>
            </p:cNvSpPr>
            <p:nvPr/>
          </p:nvSpPr>
          <p:spPr bwMode="auto">
            <a:xfrm>
              <a:off x="703" y="2927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x</a:t>
              </a:r>
            </a:p>
          </p:txBody>
        </p:sp>
        <p:sp>
          <p:nvSpPr>
            <p:cNvPr id="30767" name="Text Box 25"/>
            <p:cNvSpPr txBox="1">
              <a:spLocks noChangeArrowheads="1"/>
            </p:cNvSpPr>
            <p:nvPr/>
          </p:nvSpPr>
          <p:spPr bwMode="auto">
            <a:xfrm>
              <a:off x="703" y="310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y</a:t>
              </a:r>
            </a:p>
          </p:txBody>
        </p:sp>
        <p:sp>
          <p:nvSpPr>
            <p:cNvPr id="30768" name="Line 26"/>
            <p:cNvSpPr>
              <a:spLocks noChangeShapeType="1"/>
            </p:cNvSpPr>
            <p:nvPr/>
          </p:nvSpPr>
          <p:spPr bwMode="auto">
            <a:xfrm>
              <a:off x="887" y="3366"/>
              <a:ext cx="22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9" name="Text Box 27"/>
            <p:cNvSpPr txBox="1">
              <a:spLocks noChangeArrowheads="1"/>
            </p:cNvSpPr>
            <p:nvPr/>
          </p:nvSpPr>
          <p:spPr bwMode="auto">
            <a:xfrm>
              <a:off x="703" y="3276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Arial" charset="0"/>
                </a:rPr>
                <a:t>z</a:t>
              </a:r>
            </a:p>
          </p:txBody>
        </p:sp>
      </p:grpSp>
      <p:pic>
        <p:nvPicPr>
          <p:cNvPr id="18434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74" y="3140968"/>
            <a:ext cx="166528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4" name="AutoShape 34"/>
          <p:cNvSpPr>
            <a:spLocks noChangeArrowheads="1"/>
          </p:cNvSpPr>
          <p:nvPr/>
        </p:nvSpPr>
        <p:spPr bwMode="auto">
          <a:xfrm>
            <a:off x="5553136" y="3877568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5" name="AutoShape 35"/>
          <p:cNvSpPr>
            <a:spLocks noChangeArrowheads="1"/>
          </p:cNvSpPr>
          <p:nvPr/>
        </p:nvSpPr>
        <p:spPr bwMode="auto">
          <a:xfrm>
            <a:off x="5553136" y="5460306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28874" y="3210514"/>
            <a:ext cx="91616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/>
                </a:solidFill>
              </a:rPr>
              <a:t>例：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矩形标注 3"/>
          <p:cNvSpPr/>
          <p:nvPr/>
        </p:nvSpPr>
        <p:spPr bwMode="auto">
          <a:xfrm>
            <a:off x="7344382" y="3191255"/>
            <a:ext cx="1224136" cy="396875"/>
          </a:xfrm>
          <a:prstGeom prst="wedgeRectCallout">
            <a:avLst>
              <a:gd name="adj1" fmla="val -70700"/>
              <a:gd name="adj2" fmla="val 138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无关项</a:t>
            </a:r>
          </a:p>
        </p:txBody>
      </p:sp>
      <p:sp>
        <p:nvSpPr>
          <p:cNvPr id="51" name="矩形标注 50"/>
          <p:cNvSpPr/>
          <p:nvPr/>
        </p:nvSpPr>
        <p:spPr bwMode="auto">
          <a:xfrm>
            <a:off x="7380312" y="4765850"/>
            <a:ext cx="1224136" cy="396875"/>
          </a:xfrm>
          <a:prstGeom prst="wedgeRectCallout">
            <a:avLst>
              <a:gd name="adj1" fmla="val -70700"/>
              <a:gd name="adj2" fmla="val 138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无关项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721" grpId="0" build="p" autoUpdateAnimBg="0"/>
      <p:bldP spid="184354" grpId="0" animBg="1"/>
      <p:bldP spid="184355" grpId="0" animBg="1"/>
      <p:bldP spid="202754" grpId="0" animBg="1"/>
      <p:bldP spid="4" grpId="0" animBg="1"/>
      <p:bldP spid="5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22325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836738" y="333375"/>
            <a:ext cx="54721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不完全给定函数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133600"/>
            <a:ext cx="166528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6381750" y="2870200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AutoShape 8"/>
          <p:cNvSpPr>
            <a:spLocks noChangeArrowheads="1"/>
          </p:cNvSpPr>
          <p:nvPr/>
        </p:nvSpPr>
        <p:spPr bwMode="auto">
          <a:xfrm>
            <a:off x="6381750" y="4452938"/>
            <a:ext cx="1584325" cy="2889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75612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400" b="1">
                <a:solidFill>
                  <a:schemeClr val="bg1"/>
                </a:solidFill>
                <a:latin typeface="Arial" charset="0"/>
              </a:rPr>
              <a:t>2. </a:t>
            </a:r>
            <a:r>
              <a:rPr lang="zh-CN" altLang="en-US" sz="3400" b="1">
                <a:solidFill>
                  <a:schemeClr val="bg1"/>
                </a:solidFill>
                <a:latin typeface="Arial" charset="0"/>
              </a:rPr>
              <a:t>不完全给定函数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684213" y="2349500"/>
            <a:ext cx="439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/>
              <a:t>F</a:t>
            </a:r>
            <a:r>
              <a:rPr lang="en-US" altLang="zh-CN" sz="2800" b="1" dirty="0"/>
              <a:t> =</a:t>
            </a:r>
            <a:r>
              <a:rPr lang="en-US" altLang="zh-CN" sz="2800" b="1" dirty="0">
                <a:cs typeface="Times New Roman" pitchFamily="18" charset="0"/>
              </a:rPr>
              <a:t>∑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(0, 3, 7) + ∑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(1, 6)</a:t>
            </a:r>
            <a:endParaRPr lang="zh-CN" altLang="en-US" sz="2800" b="1" dirty="0"/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755650" y="3284538"/>
            <a:ext cx="446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F</a:t>
            </a:r>
            <a:r>
              <a:rPr lang="en-US" altLang="zh-CN" sz="2800" b="1"/>
              <a:t> =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∏</a:t>
            </a:r>
            <a:r>
              <a:rPr lang="en-US" altLang="zh-CN" sz="2800" b="1" i="1"/>
              <a:t>M</a:t>
            </a:r>
            <a:r>
              <a:rPr lang="en-US" altLang="zh-CN" sz="2800" b="1"/>
              <a:t>(2, 4, 5) </a:t>
            </a:r>
            <a:r>
              <a:rPr lang="en-US" altLang="zh-CN" sz="2800" b="1">
                <a:latin typeface="宋体" pitchFamily="2" charset="-122"/>
              </a:rPr>
              <a:t>•</a:t>
            </a:r>
            <a:r>
              <a:rPr lang="en-US" altLang="zh-CN" sz="2800" b="1"/>
              <a:t> ∏ </a:t>
            </a:r>
            <a:r>
              <a:rPr lang="en-US" altLang="zh-CN" sz="2800" b="1" i="1"/>
              <a:t>D</a:t>
            </a:r>
            <a:r>
              <a:rPr lang="en-US" altLang="zh-CN" sz="2800" b="1"/>
              <a:t>(1, 6)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47664" y="333375"/>
            <a:ext cx="6841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latin typeface="Arial" charset="0"/>
              </a:rPr>
              <a:t>布尔代数的应用</a:t>
            </a:r>
            <a:r>
              <a:rPr lang="en-US" altLang="zh-CN" sz="3200" b="1" dirty="0" smtClean="0">
                <a:latin typeface="Arial" charset="0"/>
              </a:rPr>
              <a:t>——</a:t>
            </a:r>
            <a:r>
              <a:rPr lang="zh-CN" altLang="en-US" sz="3200" b="1" dirty="0" smtClean="0">
                <a:latin typeface="Arial" charset="0"/>
              </a:rPr>
              <a:t>组合逻辑设计</a:t>
            </a:r>
            <a:endParaRPr lang="en-US" altLang="zh-CN" sz="3200" b="1" dirty="0">
              <a:latin typeface="Arial" charset="0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21354"/>
              </p:ext>
            </p:extLst>
          </p:nvPr>
        </p:nvGraphicFramePr>
        <p:xfrm>
          <a:off x="755576" y="206084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91680" y="1196752"/>
            <a:ext cx="6400800" cy="425039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3200" b="1" dirty="0">
                <a:ea typeface="楷体_GB2312" pitchFamily="49" charset="-122"/>
              </a:rPr>
              <a:t>步骤：</a:t>
            </a:r>
            <a:endParaRPr lang="zh-CN" altLang="en-US" sz="3200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设计要求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真值表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742950" indent="-7429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 smtClean="0">
                <a:ea typeface="楷体_GB2312" pitchFamily="49" charset="-122"/>
              </a:rPr>
              <a:t> 表达式 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卡诺图</a:t>
            </a:r>
            <a:endParaRPr lang="en-US" altLang="zh-CN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化简的表达式 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符合设计要求的表达式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200" b="1" dirty="0" smtClean="0">
                <a:ea typeface="楷体_GB2312" pitchFamily="49" charset="-122"/>
              </a:rPr>
              <a:t>逻辑图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051050" y="1844675"/>
            <a:ext cx="58324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布尔代数的应用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最大项、最小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项展开式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不完全给定函数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1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-36512" y="2059335"/>
            <a:ext cx="939641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150" dirty="0">
                <a:latin typeface="Arial" charset="0"/>
              </a:rPr>
              <a:t>Mary watches TV </a:t>
            </a:r>
            <a:r>
              <a:rPr lang="en-US" altLang="zh-CN" sz="2150" b="1" dirty="0">
                <a:solidFill>
                  <a:schemeClr val="bg1"/>
                </a:solidFill>
                <a:latin typeface="Arial" charset="0"/>
              </a:rPr>
              <a:t>if</a:t>
            </a:r>
            <a:r>
              <a:rPr lang="en-US" altLang="zh-CN" sz="2150" dirty="0">
                <a:latin typeface="Arial" charset="0"/>
              </a:rPr>
              <a:t> it is Monday night </a:t>
            </a:r>
            <a:r>
              <a:rPr lang="en-US" altLang="zh-CN" sz="2150" b="1" dirty="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en-US" altLang="zh-CN" sz="2150" dirty="0">
                <a:latin typeface="Arial" charset="0"/>
              </a:rPr>
              <a:t> she has finished her </a:t>
            </a:r>
            <a:r>
              <a:rPr lang="en-US" altLang="zh-CN" sz="2150" dirty="0" smtClean="0">
                <a:latin typeface="Arial" charset="0"/>
              </a:rPr>
              <a:t>homework.</a:t>
            </a:r>
            <a:endParaRPr lang="zh-CN" altLang="en-US" sz="2150" dirty="0">
              <a:latin typeface="Arial" charset="0"/>
            </a:endParaRPr>
          </a:p>
        </p:txBody>
      </p:sp>
      <p:sp>
        <p:nvSpPr>
          <p:cNvPr id="199689" name="AutoShape 9"/>
          <p:cNvSpPr>
            <a:spLocks/>
          </p:cNvSpPr>
          <p:nvPr/>
        </p:nvSpPr>
        <p:spPr bwMode="auto">
          <a:xfrm rot="16200000">
            <a:off x="1031875" y="1737073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9690" name="AutoShape 10"/>
          <p:cNvSpPr>
            <a:spLocks/>
          </p:cNvSpPr>
          <p:nvPr/>
        </p:nvSpPr>
        <p:spPr bwMode="auto">
          <a:xfrm rot="16200000">
            <a:off x="3336925" y="1735486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9691" name="AutoShape 11"/>
          <p:cNvSpPr>
            <a:spLocks/>
          </p:cNvSpPr>
          <p:nvPr/>
        </p:nvSpPr>
        <p:spPr bwMode="auto">
          <a:xfrm rot="16200000">
            <a:off x="7081044" y="944117"/>
            <a:ext cx="288925" cy="3240087"/>
          </a:xfrm>
          <a:prstGeom prst="leftBrace">
            <a:avLst>
              <a:gd name="adj1" fmla="val 9345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4045533" y="12651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逻辑关系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V="1">
            <a:off x="3357961" y="1730573"/>
            <a:ext cx="792956" cy="425599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6108999" y="1661766"/>
            <a:ext cx="936873" cy="512762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900113" y="3643660"/>
            <a:ext cx="64087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F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=1</a:t>
            </a:r>
            <a:r>
              <a:rPr lang="zh-CN" altLang="en-US" b="1" dirty="0">
                <a:latin typeface="Arial" charset="0"/>
              </a:rPr>
              <a:t>：看电视；   </a:t>
            </a:r>
            <a:r>
              <a:rPr lang="zh-CN" altLang="en-US" b="1" dirty="0" smtClean="0">
                <a:latin typeface="Arial" charset="0"/>
              </a:rPr>
              <a:t>   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F =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0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b="1" dirty="0">
                <a:latin typeface="Arial" charset="0"/>
              </a:rPr>
              <a:t>不</a:t>
            </a:r>
            <a:r>
              <a:rPr lang="zh-CN" altLang="en-US" b="1" dirty="0" smtClean="0">
                <a:latin typeface="Arial" charset="0"/>
              </a:rPr>
              <a:t>看</a:t>
            </a:r>
            <a:r>
              <a:rPr lang="zh-CN" altLang="en-US" b="1" dirty="0" smtClean="0">
                <a:latin typeface="Arial" charset="0"/>
              </a:rPr>
              <a:t>电视。</a:t>
            </a:r>
            <a:endParaRPr lang="en-US" altLang="zh-CN" b="1" dirty="0">
              <a:latin typeface="Arial" charset="0"/>
            </a:endParaRPr>
          </a:p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A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=1</a:t>
            </a:r>
            <a:r>
              <a:rPr lang="en-US" altLang="zh-CN" b="1" dirty="0">
                <a:latin typeface="Arial" charset="0"/>
              </a:rPr>
              <a:t>: </a:t>
            </a:r>
            <a:r>
              <a:rPr lang="en-US" altLang="zh-CN" b="1" dirty="0" smtClean="0">
                <a:latin typeface="Arial" charset="0"/>
              </a:rPr>
              <a:t> </a:t>
            </a:r>
            <a:r>
              <a:rPr lang="zh-CN" altLang="en-US" b="1" dirty="0" smtClean="0">
                <a:latin typeface="Arial" charset="0"/>
              </a:rPr>
              <a:t>是周一</a:t>
            </a:r>
            <a:r>
              <a:rPr lang="zh-CN" altLang="en-US" b="1" dirty="0">
                <a:latin typeface="Arial" charset="0"/>
              </a:rPr>
              <a:t>晚上</a:t>
            </a:r>
            <a:r>
              <a:rPr lang="en-US" altLang="zh-CN" b="1" dirty="0">
                <a:latin typeface="Arial" charset="0"/>
              </a:rPr>
              <a:t>;  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A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=0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b="1" dirty="0">
                <a:latin typeface="Arial" charset="0"/>
              </a:rPr>
              <a:t>不是周一</a:t>
            </a:r>
            <a:r>
              <a:rPr lang="zh-CN" altLang="en-US" b="1" dirty="0" smtClean="0">
                <a:latin typeface="Arial" charset="0"/>
              </a:rPr>
              <a:t>晚上。</a:t>
            </a:r>
            <a:endParaRPr lang="en-US" altLang="zh-CN" b="1" dirty="0">
              <a:latin typeface="Arial" charset="0"/>
            </a:endParaRPr>
          </a:p>
          <a:p>
            <a:pPr eaLnBrk="1" hangingPunct="1"/>
            <a:r>
              <a:rPr lang="en-US" altLang="zh-CN" b="1" i="1" dirty="0">
                <a:solidFill>
                  <a:schemeClr val="bg1"/>
                </a:solidFill>
                <a:latin typeface="Arial" charset="0"/>
              </a:rPr>
              <a:t>B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=1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：</a:t>
            </a:r>
            <a:r>
              <a:rPr lang="zh-CN" altLang="en-US" b="1" dirty="0">
                <a:latin typeface="Arial" charset="0"/>
              </a:rPr>
              <a:t>完成作业</a:t>
            </a:r>
            <a:r>
              <a:rPr lang="en-US" altLang="zh-CN" b="1" dirty="0">
                <a:latin typeface="Arial" charset="0"/>
              </a:rPr>
              <a:t>;  </a:t>
            </a:r>
            <a:r>
              <a:rPr lang="en-US" altLang="zh-CN" b="1" dirty="0" smtClean="0">
                <a:latin typeface="Arial" charset="0"/>
              </a:rPr>
              <a:t>    </a:t>
            </a:r>
            <a:r>
              <a:rPr lang="en-US" altLang="zh-CN" b="1" i="1" dirty="0" smtClean="0">
                <a:solidFill>
                  <a:schemeClr val="bg1"/>
                </a:solidFill>
                <a:latin typeface="Arial" charset="0"/>
              </a:rPr>
              <a:t>B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=0</a:t>
            </a:r>
            <a:r>
              <a:rPr lang="zh-CN" altLang="en-US" b="1" dirty="0">
                <a:latin typeface="Arial" charset="0"/>
              </a:rPr>
              <a:t>： 没完成</a:t>
            </a:r>
            <a:r>
              <a:rPr lang="zh-CN" altLang="en-US" b="1" dirty="0" smtClean="0">
                <a:latin typeface="Arial" charset="0"/>
              </a:rPr>
              <a:t>作业。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323850" y="3197573"/>
            <a:ext cx="151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Arial" charset="0"/>
              </a:rPr>
              <a:t>定义</a:t>
            </a:r>
            <a:r>
              <a:rPr lang="en-US" altLang="zh-CN" b="1" i="1" dirty="0" smtClean="0">
                <a:latin typeface="Arial" charset="0"/>
              </a:rPr>
              <a:t>:</a:t>
            </a:r>
            <a:endParaRPr lang="en-US" altLang="zh-CN" b="1" i="1" dirty="0">
              <a:latin typeface="Arial" charset="0"/>
            </a:endParaRP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3420268" y="5659785"/>
            <a:ext cx="1943820" cy="523220"/>
          </a:xfrm>
          <a:prstGeom prst="rect">
            <a:avLst/>
          </a:prstGeom>
          <a:solidFill>
            <a:schemeClr val="folHlink"/>
          </a:solidFill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latin typeface="Arial" charset="0"/>
              </a:rPr>
              <a:t>F </a:t>
            </a:r>
            <a:r>
              <a:rPr lang="en-US" altLang="zh-CN" sz="2800" b="1" dirty="0">
                <a:latin typeface="Arial" charset="0"/>
              </a:rPr>
              <a:t>=</a:t>
            </a:r>
            <a:r>
              <a:rPr lang="en-US" altLang="zh-CN" sz="2800" b="1" i="1" dirty="0">
                <a:latin typeface="Arial" charset="0"/>
              </a:rPr>
              <a:t>A• B</a:t>
            </a:r>
            <a:endParaRPr lang="zh-CN" altLang="en-US" sz="2800" b="1" i="1" dirty="0">
              <a:latin typeface="Arial" charset="0"/>
            </a:endParaRPr>
          </a:p>
        </p:txBody>
      </p:sp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211362" y="1412280"/>
            <a:ext cx="72008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例：</a:t>
            </a:r>
            <a:r>
              <a:rPr lang="en-US" altLang="zh-CN" b="1" i="1" dirty="0" smtClean="0">
                <a:solidFill>
                  <a:schemeClr val="bg1"/>
                </a:solidFill>
              </a:rPr>
              <a:t> </a:t>
            </a:r>
            <a:endParaRPr lang="en-US" altLang="zh-CN" b="1" i="1" dirty="0">
              <a:solidFill>
                <a:schemeClr val="bg1"/>
              </a:solidFill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43271" y="344269"/>
            <a:ext cx="865326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>
                <a:solidFill>
                  <a:schemeClr val="bg1"/>
                </a:solidFill>
                <a:latin typeface="Arial" charset="0"/>
              </a:rPr>
              <a:t>文字描述的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功能转换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为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真值表</a:t>
            </a:r>
            <a:r>
              <a:rPr lang="en-US" altLang="zh-CN" sz="26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027500" y="2785256"/>
            <a:ext cx="1600200" cy="2972848"/>
            <a:chOff x="2279" y="2016"/>
            <a:chExt cx="1033" cy="2179"/>
          </a:xfrm>
        </p:grpSpPr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2328" y="2433"/>
              <a:ext cx="984" cy="1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endParaRPr lang="en-US" altLang="zh-CN" sz="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黑体" panose="02010609060101010101" pitchFamily="49" charset="-122"/>
                </a:rPr>
                <a:t>A B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黑体" panose="02010609060101010101" pitchFamily="49" charset="-122"/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黑体" panose="02010609060101010101" pitchFamily="49" charset="-122"/>
                </a:rPr>
                <a:t>  </a:t>
              </a:r>
              <a:r>
                <a:rPr lang="en-US" altLang="zh-CN" b="1" i="1" dirty="0" smtClean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黑体" panose="02010609060101010101" pitchFamily="49" charset="-122"/>
                </a:rPr>
                <a:t> </a:t>
              </a:r>
              <a:r>
                <a:rPr lang="en-US" altLang="zh-CN" b="1" i="1" dirty="0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  <a:ea typeface="黑体" panose="02010609060101010101" pitchFamily="49" charset="-122"/>
                </a:rPr>
                <a:t>F</a:t>
              </a:r>
              <a:endParaRPr lang="en-US" altLang="zh-CN" b="1" i="1" baseline="-30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</a:endParaRP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1 0     0   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1 1     1   </a:t>
              </a:r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2279" y="2016"/>
              <a:ext cx="1025" cy="29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latin typeface="Arial" charset="0"/>
                </a:rPr>
                <a:t>真值表</a:t>
              </a:r>
              <a:endPara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 flipH="1">
              <a:off x="2739" y="2446"/>
              <a:ext cx="3" cy="17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4"/>
            <p:cNvSpPr>
              <a:spLocks noChangeShapeType="1"/>
            </p:cNvSpPr>
            <p:nvPr/>
          </p:nvSpPr>
          <p:spPr bwMode="auto">
            <a:xfrm>
              <a:off x="2328" y="280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/>
      <p:bldP spid="199689" grpId="0" animBg="1"/>
      <p:bldP spid="199690" grpId="0" animBg="1"/>
      <p:bldP spid="199691" grpId="0" animBg="1"/>
      <p:bldP spid="199692" grpId="0"/>
      <p:bldP spid="199693" grpId="0" animBg="1"/>
      <p:bldP spid="199694" grpId="0" animBg="1"/>
      <p:bldP spid="199695" grpId="0"/>
      <p:bldP spid="199696" grpId="0"/>
      <p:bldP spid="199697" grpId="0" animBg="1"/>
      <p:bldP spid="2795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5472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</a:t>
            </a:r>
            <a:endParaRPr lang="en-US" altLang="zh-CN" sz="2600" b="1" dirty="0">
              <a:latin typeface="Arial" charset="0"/>
            </a:endParaRPr>
          </a:p>
        </p:txBody>
      </p:sp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94829"/>
              </p:ext>
            </p:extLst>
          </p:nvPr>
        </p:nvGraphicFramePr>
        <p:xfrm>
          <a:off x="755576" y="2817688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17688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91680" y="1196752"/>
            <a:ext cx="6400800" cy="425039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3200" b="1" dirty="0">
                <a:ea typeface="楷体_GB2312" pitchFamily="49" charset="-122"/>
              </a:rPr>
              <a:t>步骤：</a:t>
            </a:r>
            <a:endParaRPr lang="zh-CN" altLang="en-US" sz="3200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设计要求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真值表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742950" indent="-7429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600" b="1" dirty="0" smtClean="0">
                <a:solidFill>
                  <a:schemeClr val="bg1"/>
                </a:solidFill>
                <a:ea typeface="楷体_GB2312" pitchFamily="49" charset="-122"/>
              </a:rPr>
              <a:t>→</a:t>
            </a:r>
            <a:r>
              <a:rPr lang="zh-CN" altLang="en-US" sz="3200" b="1" dirty="0" smtClean="0">
                <a:ea typeface="楷体_GB2312" pitchFamily="49" charset="-122"/>
              </a:rPr>
              <a:t> 表达式 </a:t>
            </a:r>
            <a:r>
              <a:rPr lang="en-US" altLang="zh-CN" sz="3200" b="1" dirty="0" smtClean="0">
                <a:ea typeface="楷体_GB2312" pitchFamily="49" charset="-122"/>
              </a:rPr>
              <a:t>/</a:t>
            </a:r>
            <a:r>
              <a:rPr lang="zh-CN" altLang="en-US" sz="3200" b="1" dirty="0" smtClean="0">
                <a:ea typeface="楷体_GB2312" pitchFamily="49" charset="-122"/>
              </a:rPr>
              <a:t>卡诺图</a:t>
            </a:r>
            <a:endParaRPr lang="en-US" altLang="zh-CN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化简的表达式 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ea typeface="楷体_GB2312" pitchFamily="49" charset="-122"/>
              </a:rPr>
              <a:t>符合设计要求的表达式</a:t>
            </a:r>
            <a:endParaRPr lang="zh-CN" altLang="en-US" sz="3200" b="1" dirty="0">
              <a:ea typeface="楷体_GB2312" pitchFamily="49" charset="-122"/>
            </a:endParaRPr>
          </a:p>
          <a:p>
            <a:pPr marL="514350" indent="-514350" eaLnBrk="1" hangingPunct="1">
              <a:lnSpc>
                <a:spcPct val="85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→ </a:t>
            </a:r>
            <a:r>
              <a:rPr lang="zh-CN" altLang="en-US" sz="3200" b="1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3200" b="1" dirty="0" smtClean="0">
                <a:ea typeface="楷体_GB2312" pitchFamily="49" charset="-122"/>
              </a:rPr>
              <a:t>逻辑图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2619010"/>
            <a:ext cx="3672408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Arial" charset="0"/>
              </a:rPr>
              <a:t>两种</a:t>
            </a:r>
            <a:r>
              <a:rPr lang="zh-CN" altLang="en-US" b="1" dirty="0" smtClean="0">
                <a:latin typeface="Arial" charset="0"/>
              </a:rPr>
              <a:t>标准的表达式</a:t>
            </a:r>
            <a:r>
              <a:rPr lang="zh-CN" altLang="en-US" b="1" dirty="0">
                <a:latin typeface="Arial" charset="0"/>
              </a:rPr>
              <a:t>：</a:t>
            </a:r>
            <a:endParaRPr lang="en-US" altLang="zh-CN" dirty="0">
              <a:latin typeface="Arial" charset="0"/>
            </a:endParaRPr>
          </a:p>
          <a:p>
            <a:pPr marL="623888" indent="-623888"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latin typeface="宋体" pitchFamily="2" charset="-122"/>
              </a:rPr>
              <a:t>标准</a:t>
            </a:r>
            <a:r>
              <a:rPr lang="zh-CN" altLang="en-US" b="1" dirty="0">
                <a:latin typeface="宋体" pitchFamily="2" charset="-122"/>
              </a:rPr>
              <a:t>与或式 </a:t>
            </a:r>
            <a:r>
              <a:rPr lang="en-US" altLang="zh-CN" b="1" dirty="0">
                <a:latin typeface="Arial" charset="0"/>
              </a:rPr>
              <a:t>(</a:t>
            </a:r>
            <a:r>
              <a:rPr lang="en-US" altLang="zh-CN" b="1" dirty="0" err="1">
                <a:latin typeface="Arial" charset="0"/>
              </a:rPr>
              <a:t>minterm</a:t>
            </a:r>
            <a:r>
              <a:rPr lang="en-US" altLang="zh-CN" b="1" dirty="0">
                <a:latin typeface="Arial" charset="0"/>
              </a:rPr>
              <a:t> </a:t>
            </a:r>
            <a:r>
              <a:rPr lang="en-US" altLang="zh-CN" b="1" dirty="0" smtClean="0">
                <a:latin typeface="Arial" charset="0"/>
              </a:rPr>
              <a:t>expansion)  </a:t>
            </a:r>
          </a:p>
          <a:p>
            <a:pPr marL="623888" indent="-623888"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latin typeface="Arial" charset="0"/>
              </a:rPr>
              <a:t>标准</a:t>
            </a:r>
            <a:r>
              <a:rPr lang="zh-CN" altLang="en-US" b="1" dirty="0">
                <a:latin typeface="Arial" charset="0"/>
              </a:rPr>
              <a:t>或与式 </a:t>
            </a:r>
            <a:r>
              <a:rPr lang="en-US" altLang="zh-CN" b="1" dirty="0">
                <a:latin typeface="Arial" charset="0"/>
              </a:rPr>
              <a:t>(</a:t>
            </a:r>
            <a:r>
              <a:rPr lang="en-US" altLang="zh-CN" b="1" dirty="0" err="1">
                <a:latin typeface="Arial" charset="0"/>
              </a:rPr>
              <a:t>maxterm</a:t>
            </a:r>
            <a:r>
              <a:rPr lang="en-US" altLang="zh-CN" b="1" dirty="0">
                <a:latin typeface="Arial" charset="0"/>
              </a:rPr>
              <a:t> </a:t>
            </a:r>
            <a:r>
              <a:rPr lang="en-US" altLang="zh-CN" b="1" dirty="0" smtClean="0">
                <a:latin typeface="Arial" charset="0"/>
              </a:rPr>
              <a:t>expansion)</a:t>
            </a:r>
            <a:endParaRPr lang="zh-CN" alt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hlinkClick r:id="" action="ppaction://hlinkshowjump?jump=nextslide" highlightClick="1">
              <a:snd r:embed="rId2" name="Button12.WAV"/>
            </a:hlinkClick>
            <a:hlinkHover r:id="" action="ppaction://noaction" highlightClick="1">
              <a:snd r:embed="rId3" name="Button19.wav"/>
            </a:hlinkHover>
          </p:cNvPr>
          <p:cNvSpPr txBox="1">
            <a:spLocks noChangeArrowheads="1"/>
          </p:cNvSpPr>
          <p:nvPr/>
        </p:nvSpPr>
        <p:spPr bwMode="auto">
          <a:xfrm>
            <a:off x="1714500" y="1428750"/>
            <a:ext cx="5532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逻辑函数的表示方法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071813" y="2571750"/>
            <a:ext cx="251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Arial" charset="0"/>
              </a:rPr>
              <a:t>逻辑表达式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3714750" y="5357813"/>
            <a:ext cx="183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逻辑图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436688" y="4052888"/>
            <a:ext cx="177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真值表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902325" y="4052888"/>
            <a:ext cx="1741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Arial" charset="0"/>
              </a:rPr>
              <a:t>卡诺图</a:t>
            </a:r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>
            <a:off x="3021013" y="4304432"/>
            <a:ext cx="2667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V="1">
            <a:off x="4329113" y="3398044"/>
            <a:ext cx="0" cy="1828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1889572" y="3200326"/>
            <a:ext cx="1371600" cy="685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 flipH="1" flipV="1">
            <a:off x="5368925" y="3174926"/>
            <a:ext cx="1066800" cy="7620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2304" name="Picture 17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835150" y="333375"/>
            <a:ext cx="5472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Arial" charset="0"/>
              </a:rPr>
              <a:t>布尔代数的应用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latin typeface="Arial" charset="0"/>
              </a:rPr>
              <a:t>组合逻辑设计</a:t>
            </a:r>
            <a:endParaRPr lang="en-US" altLang="zh-CN" sz="26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  <p:bldP spid="192516" grpId="0" autoUpdateAnimBg="0"/>
      <p:bldP spid="192517" grpId="0" autoUpdateAnimBg="0"/>
      <p:bldP spid="192518" grpId="0" autoUpdateAnimBg="0"/>
      <p:bldP spid="192520" grpId="0" animBg="1"/>
      <p:bldP spid="192521" grpId="0" animBg="1"/>
      <p:bldP spid="192522" grpId="0" animBg="1"/>
      <p:bldP spid="1925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Group 45"/>
          <p:cNvGrpSpPr>
            <a:grpSpLocks/>
          </p:cNvGrpSpPr>
          <p:nvPr/>
        </p:nvGrpSpPr>
        <p:grpSpPr bwMode="auto">
          <a:xfrm>
            <a:off x="-285750" y="1054100"/>
            <a:ext cx="7527925" cy="601663"/>
            <a:chOff x="113" y="709"/>
            <a:chExt cx="4742" cy="379"/>
          </a:xfrm>
        </p:grpSpPr>
        <p:sp>
          <p:nvSpPr>
            <p:cNvPr id="13326" name="Text Box 4"/>
            <p:cNvSpPr txBox="1">
              <a:spLocks noChangeArrowheads="1"/>
            </p:cNvSpPr>
            <p:nvPr/>
          </p:nvSpPr>
          <p:spPr bwMode="auto">
            <a:xfrm>
              <a:off x="3556" y="720"/>
              <a:ext cx="12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表达式</a:t>
              </a:r>
              <a:endParaRPr lang="en-US" altLang="zh-CN" sz="3200" b="1"/>
            </a:p>
          </p:txBody>
        </p:sp>
        <p:grpSp>
          <p:nvGrpSpPr>
            <p:cNvPr id="13327" name="Group 44"/>
            <p:cNvGrpSpPr>
              <a:grpSpLocks/>
            </p:cNvGrpSpPr>
            <p:nvPr/>
          </p:nvGrpSpPr>
          <p:grpSpPr bwMode="auto">
            <a:xfrm>
              <a:off x="113" y="709"/>
              <a:ext cx="3331" cy="365"/>
              <a:chOff x="113" y="709"/>
              <a:chExt cx="3331" cy="365"/>
            </a:xfrm>
          </p:grpSpPr>
          <p:sp>
            <p:nvSpPr>
              <p:cNvPr id="13328" name="Text Box 2"/>
              <p:cNvSpPr txBox="1">
                <a:spLocks noChangeArrowheads="1"/>
              </p:cNvSpPr>
              <p:nvPr/>
            </p:nvSpPr>
            <p:spPr bwMode="auto">
              <a:xfrm>
                <a:off x="113" y="709"/>
                <a:ext cx="32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 dirty="0"/>
                  <a:t> </a:t>
                </a:r>
                <a:r>
                  <a:rPr lang="en-US" altLang="zh-CN" sz="3200" b="1" dirty="0"/>
                  <a:t>                       </a:t>
                </a:r>
                <a:r>
                  <a:rPr lang="zh-CN" altLang="en-US" sz="3200" b="1" dirty="0"/>
                  <a:t>真值表</a:t>
                </a:r>
              </a:p>
            </p:txBody>
          </p:sp>
          <p:sp>
            <p:nvSpPr>
              <p:cNvPr id="13329" name="Line 3"/>
              <p:cNvSpPr>
                <a:spLocks noChangeShapeType="1"/>
              </p:cNvSpPr>
              <p:nvPr/>
            </p:nvSpPr>
            <p:spPr bwMode="auto">
              <a:xfrm>
                <a:off x="2653" y="937"/>
                <a:ext cx="791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13318" name="Picture 3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2843212" y="1916832"/>
            <a:ext cx="6121275" cy="1015663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</a:pPr>
            <a:r>
              <a:rPr lang="en-US" altLang="zh-CN" sz="2800" b="1" dirty="0">
                <a:latin typeface="宋体" pitchFamily="2" charset="-122"/>
              </a:rPr>
              <a:t>① </a:t>
            </a:r>
            <a:r>
              <a:rPr lang="zh-CN" altLang="en-US" sz="2800" b="1" dirty="0"/>
              <a:t>写出标准</a:t>
            </a:r>
            <a:r>
              <a:rPr lang="zh-CN" altLang="en-US" sz="2800" b="1" dirty="0">
                <a:solidFill>
                  <a:schemeClr val="bg1"/>
                </a:solidFill>
              </a:rPr>
              <a:t>与或式（乘积之和）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FF0000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Arial" charset="0"/>
              </a:rPr>
              <a:t>关注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输出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值为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1</a:t>
            </a:r>
            <a:r>
              <a:rPr lang="zh-CN" altLang="en-US" sz="2800" b="1" dirty="0">
                <a:latin typeface="Arial" charset="0"/>
              </a:rPr>
              <a:t>的所有输入取值组合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7723" y="364549"/>
            <a:ext cx="90962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组合逻辑设计</a:t>
            </a:r>
            <a:r>
              <a:rPr lang="en-US" altLang="zh-CN" sz="2600" b="1" dirty="0" smtClean="0">
                <a:latin typeface="Arial" charset="0"/>
              </a:rPr>
              <a:t>——</a:t>
            </a:r>
            <a:r>
              <a:rPr lang="zh-CN" altLang="en-US" sz="2600" b="1" dirty="0" smtClean="0">
                <a:solidFill>
                  <a:schemeClr val="bg1"/>
                </a:solidFill>
                <a:latin typeface="Arial" charset="0"/>
              </a:rPr>
              <a:t>根据真值表写出表达式</a:t>
            </a:r>
            <a:endParaRPr lang="en-US" altLang="zh-CN" sz="2600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38" name="Group 5"/>
          <p:cNvGrpSpPr>
            <a:grpSpLocks/>
          </p:cNvGrpSpPr>
          <p:nvPr/>
        </p:nvGrpSpPr>
        <p:grpSpPr bwMode="auto">
          <a:xfrm>
            <a:off x="900113" y="1989138"/>
            <a:ext cx="1600200" cy="4595812"/>
            <a:chOff x="1872" y="864"/>
            <a:chExt cx="1008" cy="2895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872" y="1200"/>
              <a:ext cx="1008" cy="255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 C</a:t>
              </a: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>
                  <a:solidFill>
                    <a:srgbClr val="CC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zh-CN" b="1" baseline="-30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0 0  1    0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0 1  0    0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0 1 1     1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1 0 0     0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1 0 1     1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1 1 0     1</a:t>
              </a:r>
            </a:p>
            <a:p>
              <a:pPr>
                <a:lnSpc>
                  <a:spcPct val="7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1 1 1     1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1968" y="86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/>
                <a:t>真值表</a:t>
              </a:r>
              <a:endParaRPr lang="zh-CN" altLang="en-US" sz="1800" b="1" dirty="0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2494" y="1213"/>
              <a:ext cx="2" cy="2531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1872" y="1445"/>
              <a:ext cx="973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 animBg="1" autoUpdateAnimBg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28999</TotalTime>
  <Words>2185</Words>
  <Application>Microsoft Office PowerPoint</Application>
  <PresentationFormat>全屏显示(4:3)</PresentationFormat>
  <Paragraphs>470</Paragraphs>
  <Slides>50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黑体</vt:lpstr>
      <vt:lpstr>华文行楷</vt:lpstr>
      <vt:lpstr>楷体</vt:lpstr>
      <vt:lpstr>楷体_GB2312</vt:lpstr>
      <vt:lpstr>宋体</vt:lpstr>
      <vt:lpstr>微软雅黑</vt:lpstr>
      <vt:lpstr>Arial</vt:lpstr>
      <vt:lpstr>Cambria Math</vt:lpstr>
      <vt:lpstr>Times New Roman</vt:lpstr>
      <vt:lpstr>Wingdings</vt:lpstr>
      <vt:lpstr>Soaring</vt:lpstr>
      <vt:lpstr>Clip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2421</cp:revision>
  <dcterms:created xsi:type="dcterms:W3CDTF">2002-03-18T12:39:57Z</dcterms:created>
  <dcterms:modified xsi:type="dcterms:W3CDTF">2020-09-19T15:24:45Z</dcterms:modified>
</cp:coreProperties>
</file>