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642" r:id="rId2"/>
    <p:sldId id="388" r:id="rId3"/>
    <p:sldId id="640" r:id="rId4"/>
    <p:sldId id="647" r:id="rId5"/>
    <p:sldId id="641" r:id="rId6"/>
    <p:sldId id="644" r:id="rId7"/>
    <p:sldId id="598" r:id="rId8"/>
    <p:sldId id="448" r:id="rId9"/>
    <p:sldId id="651" r:id="rId10"/>
    <p:sldId id="664" r:id="rId11"/>
    <p:sldId id="449" r:id="rId12"/>
    <p:sldId id="652" r:id="rId13"/>
    <p:sldId id="666" r:id="rId14"/>
    <p:sldId id="692" r:id="rId15"/>
    <p:sldId id="451" r:id="rId16"/>
    <p:sldId id="672" r:id="rId17"/>
    <p:sldId id="679" r:id="rId18"/>
    <p:sldId id="680" r:id="rId19"/>
    <p:sldId id="681" r:id="rId20"/>
    <p:sldId id="682" r:id="rId21"/>
    <p:sldId id="683" r:id="rId22"/>
    <p:sldId id="684" r:id="rId23"/>
    <p:sldId id="685" r:id="rId24"/>
    <p:sldId id="686" r:id="rId25"/>
    <p:sldId id="455" r:id="rId26"/>
    <p:sldId id="456" r:id="rId27"/>
    <p:sldId id="633" r:id="rId28"/>
    <p:sldId id="462" r:id="rId29"/>
    <p:sldId id="658" r:id="rId30"/>
    <p:sldId id="659" r:id="rId31"/>
    <p:sldId id="661" r:id="rId32"/>
    <p:sldId id="671" r:id="rId33"/>
    <p:sldId id="656" r:id="rId34"/>
    <p:sldId id="674" r:id="rId35"/>
    <p:sldId id="463" r:id="rId36"/>
    <p:sldId id="464" r:id="rId37"/>
    <p:sldId id="645" r:id="rId38"/>
    <p:sldId id="662" r:id="rId39"/>
    <p:sldId id="469" r:id="rId40"/>
    <p:sldId id="470" r:id="rId41"/>
    <p:sldId id="670" r:id="rId42"/>
    <p:sldId id="635" r:id="rId43"/>
    <p:sldId id="465" r:id="rId44"/>
    <p:sldId id="466" r:id="rId45"/>
    <p:sldId id="467" r:id="rId46"/>
    <p:sldId id="636" r:id="rId47"/>
    <p:sldId id="468" r:id="rId48"/>
    <p:sldId id="687" r:id="rId49"/>
    <p:sldId id="634" r:id="rId50"/>
    <p:sldId id="688" r:id="rId51"/>
    <p:sldId id="689" r:id="rId52"/>
    <p:sldId id="690" r:id="rId53"/>
    <p:sldId id="691" r:id="rId54"/>
    <p:sldId id="677" r:id="rId55"/>
    <p:sldId id="65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9900CC"/>
    <a:srgbClr val="FF6600"/>
    <a:srgbClr val="660066"/>
    <a:srgbClr val="D60093"/>
    <a:srgbClr val="FFE0A3"/>
    <a:srgbClr val="FFFF99"/>
    <a:srgbClr val="00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6" autoAdjust="0"/>
    <p:restoredTop sz="94711" autoAdjust="0"/>
  </p:normalViewPr>
  <p:slideViewPr>
    <p:cSldViewPr>
      <p:cViewPr varScale="1">
        <p:scale>
          <a:sx n="125" d="100"/>
          <a:sy n="125" d="100"/>
        </p:scale>
        <p:origin x="436" y="80"/>
      </p:cViewPr>
      <p:guideLst>
        <p:guide orient="horz" pos="2256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708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C21D7E-6D46-4855-9C9B-AC35EA3DA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19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2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2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2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10D2BC-BC31-4CAA-87A6-E3D38D9E8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7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0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71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91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5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0D2BC-BC31-4CAA-87A6-E3D38D9E8AA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14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197D6-7F5C-45B5-8FEE-06A1E368F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8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E5A6-6A52-4141-AE6A-0B8566D1A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02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000E5-DEAE-4EAE-A9C2-92F520EE4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79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2F5D7-3EA7-4E1A-AC0C-31DC4F4275A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6"/>
          <p:cNvSpPr>
            <a:spLocks noChangeArrowheads="1" noChangeShapeType="1" noTextEdit="1"/>
          </p:cNvSpPr>
          <p:nvPr/>
        </p:nvSpPr>
        <p:spPr bwMode="auto">
          <a:xfrm>
            <a:off x="2720975" y="2000250"/>
            <a:ext cx="1419225" cy="492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4</a:t>
            </a:r>
            <a:endParaRPr lang="zh-CN" altLang="en-US" sz="3600" kern="1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356100" y="1857375"/>
            <a:ext cx="5616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卡诺图 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72097" y="3645024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15" y="5087337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92376"/>
              </p:ext>
            </p:extLst>
          </p:nvPr>
        </p:nvGraphicFramePr>
        <p:xfrm>
          <a:off x="323528" y="1988840"/>
          <a:ext cx="8496945" cy="338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717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i="1" dirty="0" smtClean="0">
                          <a:solidFill>
                            <a:schemeClr val="bg1"/>
                          </a:solidFill>
                        </a:rPr>
                        <a:t>CDE</a:t>
                      </a:r>
                    </a:p>
                    <a:p>
                      <a:pPr algn="l"/>
                      <a:r>
                        <a:rPr lang="en-US" altLang="zh-CN" sz="2800" i="1" dirty="0" smtClean="0">
                          <a:solidFill>
                            <a:schemeClr val="bg1"/>
                          </a:solidFill>
                        </a:rPr>
                        <a:t>AB</a:t>
                      </a:r>
                      <a:endParaRPr lang="zh-CN" altLang="en-US" sz="2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369" name="直接连接符 60"/>
          <p:cNvCxnSpPr>
            <a:cxnSpLocks noChangeShapeType="1"/>
          </p:cNvCxnSpPr>
          <p:nvPr/>
        </p:nvCxnSpPr>
        <p:spPr bwMode="auto">
          <a:xfrm>
            <a:off x="5076056" y="1988840"/>
            <a:ext cx="0" cy="3960813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ext Box 112"/>
          <p:cNvSpPr txBox="1">
            <a:spLocks noChangeArrowheads="1"/>
          </p:cNvSpPr>
          <p:nvPr/>
        </p:nvSpPr>
        <p:spPr bwMode="auto">
          <a:xfrm>
            <a:off x="2599184" y="5589240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0 </a:t>
            </a:r>
          </a:p>
        </p:txBody>
      </p:sp>
      <p:sp>
        <p:nvSpPr>
          <p:cNvPr id="9" name="Text Box 112"/>
          <p:cNvSpPr txBox="1">
            <a:spLocks noChangeArrowheads="1"/>
          </p:cNvSpPr>
          <p:nvPr/>
        </p:nvSpPr>
        <p:spPr bwMode="auto">
          <a:xfrm>
            <a:off x="6343600" y="5589240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cxnSp>
        <p:nvCxnSpPr>
          <p:cNvPr id="10" name="直接连接符 60"/>
          <p:cNvCxnSpPr>
            <a:cxnSpLocks noChangeShapeType="1"/>
          </p:cNvCxnSpPr>
          <p:nvPr/>
        </p:nvCxnSpPr>
        <p:spPr bwMode="auto">
          <a:xfrm>
            <a:off x="395536" y="4293096"/>
            <a:ext cx="8748464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78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58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五变量卡诺图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9" name="Text Box 112"/>
          <p:cNvSpPr txBox="1">
            <a:spLocks noChangeArrowheads="1"/>
          </p:cNvSpPr>
          <p:nvPr/>
        </p:nvSpPr>
        <p:spPr bwMode="auto">
          <a:xfrm>
            <a:off x="2057400" y="5229200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0 </a:t>
            </a:r>
          </a:p>
        </p:txBody>
      </p:sp>
      <p:sp>
        <p:nvSpPr>
          <p:cNvPr id="130" name="Text Box 113"/>
          <p:cNvSpPr txBox="1">
            <a:spLocks noChangeArrowheads="1"/>
          </p:cNvSpPr>
          <p:nvPr/>
        </p:nvSpPr>
        <p:spPr bwMode="auto">
          <a:xfrm>
            <a:off x="6372200" y="5214506"/>
            <a:ext cx="182880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60686"/>
              </p:ext>
            </p:extLst>
          </p:nvPr>
        </p:nvGraphicFramePr>
        <p:xfrm>
          <a:off x="467544" y="2209800"/>
          <a:ext cx="37878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00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</a:t>
                      </a:r>
                      <a:endParaRPr lang="en-US" altLang="zh-CN" sz="24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  <a:endParaRPr lang="en-US" altLang="zh-CN" sz="24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2" name="表格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8448"/>
              </p:ext>
            </p:extLst>
          </p:nvPr>
        </p:nvGraphicFramePr>
        <p:xfrm>
          <a:off x="4499992" y="2189884"/>
          <a:ext cx="3960441" cy="269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59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</a:t>
                      </a:r>
                      <a:endParaRPr lang="en-US" altLang="zh-CN" sz="24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  <a:endParaRPr lang="en-US" altLang="zh-CN" sz="24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utoUpdateAnimBg="0"/>
      <p:bldP spid="1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71550" y="40767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开关函数的最简形式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1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Text Box 130"/>
          <p:cNvSpPr txBox="1">
            <a:spLocks noChangeArrowheads="1"/>
          </p:cNvSpPr>
          <p:nvPr/>
        </p:nvSpPr>
        <p:spPr bwMode="auto">
          <a:xfrm>
            <a:off x="1006476" y="1844675"/>
            <a:ext cx="1371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700" b="1" dirty="0">
                <a:latin typeface="Arial" charset="0"/>
              </a:rPr>
              <a:t>真值表</a:t>
            </a:r>
            <a:endParaRPr lang="en-US" altLang="zh-CN" sz="1700" b="1" dirty="0">
              <a:latin typeface="Arial" charset="0"/>
            </a:endParaRPr>
          </a:p>
        </p:txBody>
      </p: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77519"/>
              </p:ext>
            </p:extLst>
          </p:nvPr>
        </p:nvGraphicFramePr>
        <p:xfrm>
          <a:off x="971550" y="2228726"/>
          <a:ext cx="17018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4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ABC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</a:t>
                      </a:r>
                      <a:endParaRPr lang="en-US" altLang="zh-CN" sz="2400" b="1" baseline="-30000" dirty="0" smtClean="0"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Text Box 167"/>
          <p:cNvSpPr txBox="1">
            <a:spLocks noChangeArrowheads="1"/>
          </p:cNvSpPr>
          <p:nvPr/>
        </p:nvSpPr>
        <p:spPr bwMode="auto">
          <a:xfrm>
            <a:off x="2230016" y="3996407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1" name="Text Box 167"/>
          <p:cNvSpPr txBox="1">
            <a:spLocks noChangeArrowheads="1"/>
          </p:cNvSpPr>
          <p:nvPr/>
        </p:nvSpPr>
        <p:spPr bwMode="auto">
          <a:xfrm>
            <a:off x="2230016" y="4869359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2" name="Text Box 167"/>
          <p:cNvSpPr txBox="1">
            <a:spLocks noChangeArrowheads="1"/>
          </p:cNvSpPr>
          <p:nvPr/>
        </p:nvSpPr>
        <p:spPr bwMode="auto">
          <a:xfrm>
            <a:off x="2238870" y="532848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3" name="Text Box 167"/>
          <p:cNvSpPr txBox="1">
            <a:spLocks noChangeArrowheads="1"/>
          </p:cNvSpPr>
          <p:nvPr/>
        </p:nvSpPr>
        <p:spPr bwMode="auto">
          <a:xfrm>
            <a:off x="2230016" y="580189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84425"/>
              </p:ext>
            </p:extLst>
          </p:nvPr>
        </p:nvGraphicFramePr>
        <p:xfrm>
          <a:off x="3791332" y="3789039"/>
          <a:ext cx="43090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236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/>
      <p:bldP spid="212102" grpId="0" autoUpdateAnimBg="0"/>
      <p:bldP spid="212126" grpId="0" autoUpdateAnimBg="0"/>
      <p:bldP spid="212128" grpId="0" autoUpdateAnimBg="0"/>
      <p:bldP spid="73" grpId="0"/>
      <p:bldP spid="91" grpId="0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Text Box 130"/>
          <p:cNvSpPr txBox="1">
            <a:spLocks noChangeArrowheads="1"/>
          </p:cNvSpPr>
          <p:nvPr/>
        </p:nvSpPr>
        <p:spPr bwMode="auto">
          <a:xfrm>
            <a:off x="1006476" y="1844675"/>
            <a:ext cx="1371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700" b="1" dirty="0">
                <a:latin typeface="Arial" charset="0"/>
              </a:rPr>
              <a:t>真值表</a:t>
            </a:r>
            <a:endParaRPr lang="en-US" altLang="zh-CN" sz="1700" b="1" dirty="0">
              <a:latin typeface="Arial" charset="0"/>
            </a:endParaRPr>
          </a:p>
        </p:txBody>
      </p:sp>
      <p:sp>
        <p:nvSpPr>
          <p:cNvPr id="212102" name="Text Box 134"/>
          <p:cNvSpPr txBox="1">
            <a:spLocks noChangeArrowheads="1"/>
          </p:cNvSpPr>
          <p:nvPr/>
        </p:nvSpPr>
        <p:spPr bwMode="auto">
          <a:xfrm>
            <a:off x="539750" y="1052513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① </a:t>
            </a:r>
            <a:r>
              <a:rPr lang="zh-CN" altLang="en-US" sz="2800" b="1">
                <a:latin typeface="Arial" charset="0"/>
              </a:rPr>
              <a:t>已知真值表</a:t>
            </a:r>
            <a:endParaRPr lang="en-US" altLang="zh-CN" sz="2800" b="1">
              <a:latin typeface="Arial" charset="0"/>
            </a:endParaRPr>
          </a:p>
        </p:txBody>
      </p:sp>
      <p:sp>
        <p:nvSpPr>
          <p:cNvPr id="212126" name="Text Box 158"/>
          <p:cNvSpPr txBox="1">
            <a:spLocks noChangeArrowheads="1"/>
          </p:cNvSpPr>
          <p:nvPr/>
        </p:nvSpPr>
        <p:spPr bwMode="auto">
          <a:xfrm>
            <a:off x="3707407" y="1052513"/>
            <a:ext cx="3744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② </a:t>
            </a:r>
            <a:r>
              <a:rPr lang="zh-CN" altLang="en-US" sz="2800" b="1" dirty="0">
                <a:latin typeface="Arial" charset="0"/>
              </a:rPr>
              <a:t>已知标准与或式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212128" name="Text Box 160"/>
          <p:cNvSpPr txBox="1">
            <a:spLocks noChangeArrowheads="1"/>
          </p:cNvSpPr>
          <p:nvPr/>
        </p:nvSpPr>
        <p:spPr bwMode="auto">
          <a:xfrm>
            <a:off x="3791332" y="1481410"/>
            <a:ext cx="563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F= </a:t>
            </a:r>
            <a:r>
              <a:rPr lang="en-US" altLang="zh-CN" sz="3200" b="1" dirty="0">
                <a:cs typeface="Times New Roman" pitchFamily="18" charset="0"/>
              </a:rPr>
              <a:t>Σ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( 3 , 5 , 6 , 7 )</a:t>
            </a:r>
          </a:p>
        </p:txBody>
      </p:sp>
      <p:pic>
        <p:nvPicPr>
          <p:cNvPr id="1742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971550" y="2228726"/>
          <a:ext cx="17018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64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ABC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F</a:t>
                      </a:r>
                      <a:endParaRPr lang="en-US" altLang="zh-CN" sz="2400" b="1" baseline="-30000" dirty="0" smtClean="0"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0 0 0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0 1 1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1 0 1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1 1 0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1 1 1 </a:t>
                      </a:r>
                      <a:endParaRPr lang="zh-CN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</a:t>
                      </a:r>
                      <a:endParaRPr lang="zh-CN" altLang="en-US" sz="2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Text Box 167"/>
          <p:cNvSpPr txBox="1">
            <a:spLocks noChangeArrowheads="1"/>
          </p:cNvSpPr>
          <p:nvPr/>
        </p:nvSpPr>
        <p:spPr bwMode="auto">
          <a:xfrm>
            <a:off x="2230016" y="2633538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1" name="Text Box 167"/>
          <p:cNvSpPr txBox="1">
            <a:spLocks noChangeArrowheads="1"/>
          </p:cNvSpPr>
          <p:nvPr/>
        </p:nvSpPr>
        <p:spPr bwMode="auto">
          <a:xfrm>
            <a:off x="2230016" y="306896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2" name="Text Box 167"/>
          <p:cNvSpPr txBox="1">
            <a:spLocks noChangeArrowheads="1"/>
          </p:cNvSpPr>
          <p:nvPr/>
        </p:nvSpPr>
        <p:spPr bwMode="auto">
          <a:xfrm>
            <a:off x="2238870" y="3528081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93" name="Text Box 167"/>
          <p:cNvSpPr txBox="1">
            <a:spLocks noChangeArrowheads="1"/>
          </p:cNvSpPr>
          <p:nvPr/>
        </p:nvSpPr>
        <p:spPr bwMode="auto">
          <a:xfrm>
            <a:off x="2230016" y="4437112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√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1674"/>
              </p:ext>
            </p:extLst>
          </p:nvPr>
        </p:nvGraphicFramePr>
        <p:xfrm>
          <a:off x="3791332" y="3789039"/>
          <a:ext cx="43090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236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" name="Text Box 133"/>
          <p:cNvSpPr txBox="1">
            <a:spLocks noChangeArrowheads="1"/>
          </p:cNvSpPr>
          <p:nvPr/>
        </p:nvSpPr>
        <p:spPr bwMode="auto">
          <a:xfrm>
            <a:off x="3696337" y="2155589"/>
            <a:ext cx="357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③ </a:t>
            </a:r>
            <a:r>
              <a:rPr lang="zh-CN" altLang="en-US" sz="2800" b="1" dirty="0">
                <a:latin typeface="Arial" charset="0"/>
              </a:rPr>
              <a:t>已知标准或与式</a:t>
            </a:r>
            <a:endParaRPr lang="en-US" altLang="zh-CN" sz="2800" b="1" dirty="0">
              <a:latin typeface="Arial" charset="0"/>
            </a:endParaRPr>
          </a:p>
        </p:txBody>
      </p:sp>
      <p:sp>
        <p:nvSpPr>
          <p:cNvPr id="16" name="Text Box 176"/>
          <p:cNvSpPr txBox="1">
            <a:spLocks noChangeArrowheads="1"/>
          </p:cNvSpPr>
          <p:nvPr/>
        </p:nvSpPr>
        <p:spPr bwMode="auto">
          <a:xfrm>
            <a:off x="3782888" y="26717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 = </a:t>
            </a:r>
            <a:r>
              <a:rPr lang="en-US" altLang="zh-CN" sz="3200" b="1" dirty="0">
                <a:cs typeface="Times New Roman" pitchFamily="18" charset="0"/>
              </a:rPr>
              <a:t>Π </a:t>
            </a:r>
            <a:r>
              <a:rPr lang="en-US" altLang="zh-CN" sz="3200" b="1" dirty="0"/>
              <a:t>M</a:t>
            </a:r>
            <a:r>
              <a:rPr lang="en-US" altLang="zh-CN" sz="3200" b="1" baseline="30000" dirty="0">
                <a:latin typeface="宋体" pitchFamily="2" charset="-122"/>
              </a:rPr>
              <a:t>3 </a:t>
            </a:r>
            <a:r>
              <a:rPr lang="en-US" altLang="zh-CN" sz="3200" b="1" dirty="0">
                <a:cs typeface="Times New Roman" pitchFamily="18" charset="0"/>
              </a:rPr>
              <a:t>( 0 ,  1 , 2 , 4 ) </a:t>
            </a:r>
          </a:p>
        </p:txBody>
      </p:sp>
    </p:spTree>
    <p:extLst>
      <p:ext uri="{BB962C8B-B14F-4D97-AF65-F5344CB8AC3E}">
        <p14:creationId xmlns:p14="http://schemas.microsoft.com/office/powerpoint/2010/main" val="40747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91" grpId="0"/>
      <p:bldP spid="92" grpId="0"/>
      <p:bldP spid="93" grpId="0"/>
      <p:bldP spid="15" grpId="0" build="p" autoUpdateAnimBg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20269"/>
              </p:ext>
            </p:extLst>
          </p:nvPr>
        </p:nvGraphicFramePr>
        <p:xfrm>
          <a:off x="1916981" y="4149080"/>
          <a:ext cx="54483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855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 autoUpdateAnimBg="0"/>
      <p:bldP spid="212995" grpId="0" autoUpdateAnimBg="0"/>
      <p:bldP spid="213001" grpId="0" autoUpdateAnimBg="0"/>
      <p:bldP spid="2130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1475656" y="971550"/>
            <a:ext cx="4395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F=AB+BC+AC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88381" y="175736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5581" y="1757363"/>
            <a:ext cx="6324600" cy="579437"/>
            <a:chOff x="1488" y="672"/>
            <a:chExt cx="3984" cy="365"/>
          </a:xfrm>
        </p:grpSpPr>
        <p:sp>
          <p:nvSpPr>
            <p:cNvPr id="18472" name="Text Box 4"/>
            <p:cNvSpPr txBox="1">
              <a:spLocks noChangeArrowheads="1"/>
            </p:cNvSpPr>
            <p:nvPr/>
          </p:nvSpPr>
          <p:spPr bwMode="auto">
            <a:xfrm>
              <a:off x="1488" y="672"/>
              <a:ext cx="39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AB(C+C)+BC(A+A)+AC(B+B)</a:t>
              </a:r>
            </a:p>
          </p:txBody>
        </p:sp>
        <p:sp>
          <p:nvSpPr>
            <p:cNvPr id="18473" name="Line 5"/>
            <p:cNvSpPr>
              <a:spLocks noChangeShapeType="1"/>
            </p:cNvSpPr>
            <p:nvPr/>
          </p:nvSpPr>
          <p:spPr bwMode="auto">
            <a:xfrm>
              <a:off x="2352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>
              <a:off x="35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704" y="720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1688381" y="2625725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21781" y="2671763"/>
            <a:ext cx="6705600" cy="579437"/>
            <a:chOff x="1536" y="1248"/>
            <a:chExt cx="4224" cy="365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1536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ABC+ABC+ABC+ABC+ABC+ABC</a:t>
              </a:r>
            </a:p>
          </p:txBody>
        </p:sp>
        <p:sp>
          <p:nvSpPr>
            <p:cNvPr id="18469" name="Line 12"/>
            <p:cNvSpPr>
              <a:spLocks noChangeShapeType="1"/>
            </p:cNvSpPr>
            <p:nvPr/>
          </p:nvSpPr>
          <p:spPr bwMode="auto">
            <a:xfrm>
              <a:off x="2688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0" name="Line 13"/>
            <p:cNvSpPr>
              <a:spLocks noChangeShapeType="1"/>
            </p:cNvSpPr>
            <p:nvPr/>
          </p:nvSpPr>
          <p:spPr bwMode="auto">
            <a:xfrm>
              <a:off x="3696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14"/>
            <p:cNvSpPr>
              <a:spLocks noChangeShapeType="1"/>
            </p:cNvSpPr>
            <p:nvPr/>
          </p:nvSpPr>
          <p:spPr bwMode="auto">
            <a:xfrm>
              <a:off x="5232" y="129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2069381" y="3281363"/>
            <a:ext cx="6678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</a:rPr>
              <a:t>   111     110     111    011     111     101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443" name="Picture 4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填写卡诺图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576263" y="1030288"/>
            <a:ext cx="7905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69555"/>
              </p:ext>
            </p:extLst>
          </p:nvPr>
        </p:nvGraphicFramePr>
        <p:xfrm>
          <a:off x="1916981" y="4149080"/>
          <a:ext cx="54483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855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2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03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/>
          </p:nvPr>
        </p:nvGraphicFramePr>
        <p:xfrm>
          <a:off x="2017435" y="4334746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7" grpId="0" autoUpdateAnimBg="0"/>
      <p:bldP spid="214035" grpId="0" autoUpdateAnimBg="0"/>
      <p:bldP spid="214048" grpId="0" autoUpdateAnimBg="0"/>
      <p:bldP spid="214050" grpId="0" autoUpdateAnimBg="0"/>
      <p:bldP spid="2140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03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017435" y="4334746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03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017435" y="4334746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042988" y="249237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22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197D6-7F5C-45B5-8FEE-06A1E368FC3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03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017435" y="4334746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8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1447800" y="1981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79712" y="76200"/>
            <a:ext cx="3581400" cy="601663"/>
            <a:chOff x="1104" y="288"/>
            <a:chExt cx="2256" cy="379"/>
          </a:xfrm>
        </p:grpSpPr>
        <p:grpSp>
          <p:nvGrpSpPr>
            <p:cNvPr id="19528" name="Group 2"/>
            <p:cNvGrpSpPr>
              <a:grpSpLocks/>
            </p:cNvGrpSpPr>
            <p:nvPr/>
          </p:nvGrpSpPr>
          <p:grpSpPr bwMode="auto">
            <a:xfrm>
              <a:off x="1632" y="336"/>
              <a:ext cx="777" cy="331"/>
              <a:chOff x="1776" y="485"/>
              <a:chExt cx="777" cy="331"/>
            </a:xfrm>
          </p:grpSpPr>
          <p:sp>
            <p:nvSpPr>
              <p:cNvPr id="19532" name="Oval 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>
                    <a:latin typeface="+mn-lt"/>
                  </a:rPr>
                  <a:t>+</a:t>
                </a:r>
              </a:p>
            </p:txBody>
          </p:sp>
          <p:sp>
            <p:nvSpPr>
              <p:cNvPr id="19533" name="Text Box 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A</a:t>
                </a:r>
              </a:p>
            </p:txBody>
          </p:sp>
          <p:sp>
            <p:nvSpPr>
              <p:cNvPr id="19534" name="Text Box 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+mn-lt"/>
                  </a:rPr>
                  <a:t>B</a:t>
                </a:r>
              </a:p>
            </p:txBody>
          </p:sp>
        </p:grpSp>
        <p:sp>
          <p:nvSpPr>
            <p:cNvPr id="19529" name="Text Box 7"/>
            <p:cNvSpPr txBox="1">
              <a:spLocks noChangeArrowheads="1"/>
            </p:cNvSpPr>
            <p:nvPr/>
          </p:nvSpPr>
          <p:spPr bwMode="auto">
            <a:xfrm>
              <a:off x="1104" y="288"/>
              <a:ext cx="8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F= (</a:t>
              </a:r>
            </a:p>
          </p:txBody>
        </p:sp>
        <p:sp>
          <p:nvSpPr>
            <p:cNvPr id="19530" name="Text Box 8"/>
            <p:cNvSpPr txBox="1">
              <a:spLocks noChangeArrowheads="1"/>
            </p:cNvSpPr>
            <p:nvPr/>
          </p:nvSpPr>
          <p:spPr bwMode="auto">
            <a:xfrm>
              <a:off x="2304" y="288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+mn-lt"/>
                </a:rPr>
                <a:t>) (C+D)</a:t>
              </a:r>
            </a:p>
          </p:txBody>
        </p:sp>
        <p:sp>
          <p:nvSpPr>
            <p:cNvPr id="19531" name="Line 9"/>
            <p:cNvSpPr>
              <a:spLocks noChangeShapeType="1"/>
            </p:cNvSpPr>
            <p:nvPr/>
          </p:nvSpPr>
          <p:spPr bwMode="auto">
            <a:xfrm>
              <a:off x="1632" y="336"/>
              <a:ext cx="14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lt"/>
              </a:endParaRP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84512" y="685800"/>
            <a:ext cx="3581400" cy="609600"/>
            <a:chOff x="1344" y="432"/>
            <a:chExt cx="2256" cy="384"/>
          </a:xfrm>
        </p:grpSpPr>
        <p:sp>
          <p:nvSpPr>
            <p:cNvPr id="214027" name="Text Box 11"/>
            <p:cNvSpPr txBox="1">
              <a:spLocks noChangeArrowheads="1"/>
            </p:cNvSpPr>
            <p:nvPr/>
          </p:nvSpPr>
          <p:spPr bwMode="auto">
            <a:xfrm>
              <a:off x="1344" y="432"/>
              <a:ext cx="38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</a:t>
              </a:r>
            </a:p>
          </p:txBody>
        </p:sp>
        <p:grpSp>
          <p:nvGrpSpPr>
            <p:cNvPr id="19521" name="Group 12"/>
            <p:cNvGrpSpPr>
              <a:grpSpLocks/>
            </p:cNvGrpSpPr>
            <p:nvPr/>
          </p:nvGrpSpPr>
          <p:grpSpPr bwMode="auto">
            <a:xfrm>
              <a:off x="1680" y="480"/>
              <a:ext cx="777" cy="331"/>
              <a:chOff x="1776" y="485"/>
              <a:chExt cx="777" cy="331"/>
            </a:xfrm>
          </p:grpSpPr>
          <p:sp>
            <p:nvSpPr>
              <p:cNvPr id="214029" name="Oval 13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1403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14031" name="Text Box 15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14032" name="Text Box 16"/>
            <p:cNvSpPr txBox="1">
              <a:spLocks noChangeArrowheads="1"/>
            </p:cNvSpPr>
            <p:nvPr/>
          </p:nvSpPr>
          <p:spPr bwMode="auto">
            <a:xfrm>
              <a:off x="2448" y="451"/>
              <a:ext cx="115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(C+D)</a:t>
              </a:r>
            </a:p>
          </p:txBody>
        </p:sp>
        <p:sp>
          <p:nvSpPr>
            <p:cNvPr id="19523" name="Line 17"/>
            <p:cNvSpPr>
              <a:spLocks noChangeShapeType="1"/>
            </p:cNvSpPr>
            <p:nvPr/>
          </p:nvSpPr>
          <p:spPr bwMode="auto">
            <a:xfrm>
              <a:off x="1728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524" name="Line 18"/>
            <p:cNvSpPr>
              <a:spLocks noChangeShapeType="1"/>
            </p:cNvSpPr>
            <p:nvPr/>
          </p:nvSpPr>
          <p:spPr bwMode="auto">
            <a:xfrm>
              <a:off x="2736" y="528"/>
              <a:ext cx="57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2360712" y="1340768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=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817912" y="1370931"/>
            <a:ext cx="2667000" cy="579437"/>
            <a:chOff x="1632" y="1459"/>
            <a:chExt cx="1680" cy="365"/>
          </a:xfrm>
        </p:grpSpPr>
        <p:sp>
          <p:nvSpPr>
            <p:cNvPr id="19515" name="Text Box 20"/>
            <p:cNvSpPr txBox="1">
              <a:spLocks noChangeArrowheads="1"/>
            </p:cNvSpPr>
            <p:nvPr/>
          </p:nvSpPr>
          <p:spPr bwMode="auto">
            <a:xfrm>
              <a:off x="1632" y="1459"/>
              <a:ext cx="16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AB+AB+CD</a:t>
              </a:r>
            </a:p>
          </p:txBody>
        </p:sp>
        <p:sp>
          <p:nvSpPr>
            <p:cNvPr id="19516" name="Line 21"/>
            <p:cNvSpPr>
              <a:spLocks noChangeShapeType="1"/>
            </p:cNvSpPr>
            <p:nvPr/>
          </p:nvSpPr>
          <p:spPr bwMode="auto">
            <a:xfrm>
              <a:off x="16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2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3"/>
            <p:cNvSpPr>
              <a:spLocks noChangeShapeType="1"/>
            </p:cNvSpPr>
            <p:nvPr/>
          </p:nvSpPr>
          <p:spPr bwMode="auto">
            <a:xfrm>
              <a:off x="2688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3400" y="2071688"/>
            <a:ext cx="990600" cy="519112"/>
            <a:chOff x="336" y="1968"/>
            <a:chExt cx="624" cy="327"/>
          </a:xfrm>
        </p:grpSpPr>
        <p:sp>
          <p:nvSpPr>
            <p:cNvPr id="19512" name="Text Box 27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  AB </a:t>
              </a:r>
            </a:p>
          </p:txBody>
        </p:sp>
        <p:sp>
          <p:nvSpPr>
            <p:cNvPr id="19513" name="Line 28"/>
            <p:cNvSpPr>
              <a:spLocks noChangeShapeType="1"/>
            </p:cNvSpPr>
            <p:nvPr/>
          </p:nvSpPr>
          <p:spPr bwMode="auto">
            <a:xfrm>
              <a:off x="547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9"/>
            <p:cNvSpPr>
              <a:spLocks noChangeShapeType="1"/>
            </p:cNvSpPr>
            <p:nvPr/>
          </p:nvSpPr>
          <p:spPr bwMode="auto">
            <a:xfrm>
              <a:off x="703" y="2007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685800" y="28194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AB</a:t>
            </a:r>
          </a:p>
        </p:txBody>
      </p:sp>
      <p:sp>
        <p:nvSpPr>
          <p:cNvPr id="214050" name="Text Box 34"/>
          <p:cNvSpPr txBox="1">
            <a:spLocks noChangeArrowheads="1"/>
          </p:cNvSpPr>
          <p:nvPr/>
        </p:nvSpPr>
        <p:spPr bwMode="auto">
          <a:xfrm>
            <a:off x="1447800" y="27733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 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00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 + 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 +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33400" y="3733800"/>
            <a:ext cx="990600" cy="519113"/>
            <a:chOff x="336" y="1968"/>
            <a:chExt cx="624" cy="327"/>
          </a:xfrm>
        </p:grpSpPr>
        <p:sp>
          <p:nvSpPr>
            <p:cNvPr id="19509" name="Text Box 36"/>
            <p:cNvSpPr txBox="1">
              <a:spLocks noChangeArrowheads="1"/>
            </p:cNvSpPr>
            <p:nvPr/>
          </p:nvSpPr>
          <p:spPr bwMode="auto">
            <a:xfrm>
              <a:off x="336" y="196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CD</a:t>
              </a:r>
            </a:p>
          </p:txBody>
        </p:sp>
        <p:sp>
          <p:nvSpPr>
            <p:cNvPr id="19510" name="Line 37"/>
            <p:cNvSpPr>
              <a:spLocks noChangeShapeType="1"/>
            </p:cNvSpPr>
            <p:nvPr/>
          </p:nvSpPr>
          <p:spPr bwMode="auto">
            <a:xfrm>
              <a:off x="547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38"/>
            <p:cNvSpPr>
              <a:spLocks noChangeShapeType="1"/>
            </p:cNvSpPr>
            <p:nvPr/>
          </p:nvSpPr>
          <p:spPr bwMode="auto">
            <a:xfrm>
              <a:off x="720" y="2016"/>
              <a:ext cx="77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447800" y="3611563"/>
            <a:ext cx="5715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 00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+ 01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+ 10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+ 11</a:t>
            </a:r>
            <a:r>
              <a:rPr lang="en-US" altLang="zh-CN" sz="3200" b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00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2017435" y="4334746"/>
          <a:ext cx="45757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2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074988" y="228600"/>
            <a:ext cx="4953000" cy="754063"/>
            <a:chOff x="1248" y="102"/>
            <a:chExt cx="3120" cy="475"/>
          </a:xfrm>
        </p:grpSpPr>
        <p:grpSp>
          <p:nvGrpSpPr>
            <p:cNvPr id="20558" name="Group 3"/>
            <p:cNvGrpSpPr>
              <a:grpSpLocks/>
            </p:cNvGrpSpPr>
            <p:nvPr/>
          </p:nvGrpSpPr>
          <p:grpSpPr bwMode="auto">
            <a:xfrm>
              <a:off x="1663" y="246"/>
              <a:ext cx="842" cy="331"/>
              <a:chOff x="1711" y="485"/>
              <a:chExt cx="842" cy="331"/>
            </a:xfrm>
          </p:grpSpPr>
          <p:sp>
            <p:nvSpPr>
              <p:cNvPr id="20568" name="Oval 4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69" name="Text Box 5"/>
              <p:cNvSpPr txBox="1">
                <a:spLocks noChangeArrowheads="1"/>
              </p:cNvSpPr>
              <p:nvPr/>
            </p:nvSpPr>
            <p:spPr bwMode="auto">
              <a:xfrm>
                <a:off x="1711" y="485"/>
                <a:ext cx="40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/>
                  <a:t>(A</a:t>
                </a:r>
              </a:p>
            </p:txBody>
          </p:sp>
          <p:sp>
            <p:nvSpPr>
              <p:cNvPr id="20570" name="Text Box 6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/>
                  <a:t>C)</a:t>
                </a:r>
              </a:p>
            </p:txBody>
          </p:sp>
        </p:grpSp>
        <p:sp>
          <p:nvSpPr>
            <p:cNvPr id="20559" name="Text Box 7"/>
            <p:cNvSpPr txBox="1">
              <a:spLocks noChangeArrowheads="1"/>
            </p:cNvSpPr>
            <p:nvPr/>
          </p:nvSpPr>
          <p:spPr bwMode="auto">
            <a:xfrm>
              <a:off x="1248" y="19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sp>
          <p:nvSpPr>
            <p:cNvPr id="20560" name="Text Box 8"/>
            <p:cNvSpPr txBox="1">
              <a:spLocks noChangeArrowheads="1"/>
            </p:cNvSpPr>
            <p:nvPr/>
          </p:nvSpPr>
          <p:spPr bwMode="auto">
            <a:xfrm>
              <a:off x="2400" y="24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itchFamily="18" charset="0"/>
                </a:rPr>
                <a:t>• B ( ACD + ACD )</a:t>
              </a:r>
            </a:p>
          </p:txBody>
        </p:sp>
        <p:sp>
          <p:nvSpPr>
            <p:cNvPr id="20561" name="Line 9"/>
            <p:cNvSpPr>
              <a:spLocks noChangeShapeType="1"/>
            </p:cNvSpPr>
            <p:nvPr/>
          </p:nvSpPr>
          <p:spPr bwMode="auto">
            <a:xfrm>
              <a:off x="259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2" name="Line 10"/>
            <p:cNvSpPr>
              <a:spLocks noChangeShapeType="1"/>
            </p:cNvSpPr>
            <p:nvPr/>
          </p:nvSpPr>
          <p:spPr bwMode="auto">
            <a:xfrm>
              <a:off x="3120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3" name="Line 11"/>
            <p:cNvSpPr>
              <a:spLocks noChangeShapeType="1"/>
            </p:cNvSpPr>
            <p:nvPr/>
          </p:nvSpPr>
          <p:spPr bwMode="auto">
            <a:xfrm>
              <a:off x="3312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4" name="Line 12"/>
            <p:cNvSpPr>
              <a:spLocks noChangeShapeType="1"/>
            </p:cNvSpPr>
            <p:nvPr/>
          </p:nvSpPr>
          <p:spPr bwMode="auto">
            <a:xfrm>
              <a:off x="3696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5" name="Line 13"/>
            <p:cNvSpPr>
              <a:spLocks noChangeShapeType="1"/>
            </p:cNvSpPr>
            <p:nvPr/>
          </p:nvSpPr>
          <p:spPr bwMode="auto">
            <a:xfrm>
              <a:off x="3984" y="29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6" name="Line 14"/>
            <p:cNvSpPr>
              <a:spLocks noChangeShapeType="1"/>
            </p:cNvSpPr>
            <p:nvPr/>
          </p:nvSpPr>
          <p:spPr bwMode="auto">
            <a:xfrm>
              <a:off x="2592" y="198"/>
              <a:ext cx="15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7" name="Line 15"/>
            <p:cNvSpPr>
              <a:spLocks noChangeShapeType="1"/>
            </p:cNvSpPr>
            <p:nvPr/>
          </p:nvSpPr>
          <p:spPr bwMode="auto">
            <a:xfrm>
              <a:off x="1824" y="102"/>
              <a:ext cx="235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33400" y="1052736"/>
            <a:ext cx="4648200" cy="579438"/>
            <a:chOff x="336" y="720"/>
            <a:chExt cx="2928" cy="365"/>
          </a:xfrm>
        </p:grpSpPr>
        <p:sp>
          <p:nvSpPr>
            <p:cNvPr id="20546" name="Text Box 17"/>
            <p:cNvSpPr txBox="1">
              <a:spLocks noChangeArrowheads="1"/>
            </p:cNvSpPr>
            <p:nvPr/>
          </p:nvSpPr>
          <p:spPr bwMode="auto">
            <a:xfrm>
              <a:off x="336" y="720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F=</a:t>
              </a:r>
            </a:p>
          </p:txBody>
        </p:sp>
        <p:grpSp>
          <p:nvGrpSpPr>
            <p:cNvPr id="20547" name="Group 18"/>
            <p:cNvGrpSpPr>
              <a:grpSpLocks/>
            </p:cNvGrpSpPr>
            <p:nvPr/>
          </p:nvGrpSpPr>
          <p:grpSpPr bwMode="auto">
            <a:xfrm>
              <a:off x="720" y="720"/>
              <a:ext cx="777" cy="331"/>
              <a:chOff x="1776" y="485"/>
              <a:chExt cx="777" cy="331"/>
            </a:xfrm>
          </p:grpSpPr>
          <p:sp>
            <p:nvSpPr>
              <p:cNvPr id="20555" name="Oval 19"/>
              <p:cNvSpPr>
                <a:spLocks noChangeArrowheads="1"/>
              </p:cNvSpPr>
              <p:nvPr/>
            </p:nvSpPr>
            <p:spPr bwMode="auto">
              <a:xfrm>
                <a:off x="2016" y="576"/>
                <a:ext cx="196" cy="180"/>
              </a:xfrm>
              <a:prstGeom prst="ellips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556" name="Text Box 20"/>
              <p:cNvSpPr txBox="1">
                <a:spLocks noChangeArrowheads="1"/>
              </p:cNvSpPr>
              <p:nvPr/>
            </p:nvSpPr>
            <p:spPr bwMode="auto">
              <a:xfrm>
                <a:off x="1776" y="48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0557" name="Text Box 21"/>
              <p:cNvSpPr txBox="1">
                <a:spLocks noChangeArrowheads="1"/>
              </p:cNvSpPr>
              <p:nvPr/>
            </p:nvSpPr>
            <p:spPr bwMode="auto">
              <a:xfrm>
                <a:off x="2217" y="48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/>
                  <a:t>C</a:t>
                </a:r>
              </a:p>
            </p:txBody>
          </p:sp>
        </p:grpSp>
        <p:sp>
          <p:nvSpPr>
            <p:cNvPr id="20548" name="Line 22"/>
            <p:cNvSpPr>
              <a:spLocks noChangeShapeType="1"/>
            </p:cNvSpPr>
            <p:nvPr/>
          </p:nvSpPr>
          <p:spPr bwMode="auto">
            <a:xfrm>
              <a:off x="816" y="768"/>
              <a:ext cx="528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9" name="Text Box 23"/>
            <p:cNvSpPr txBox="1">
              <a:spLocks noChangeArrowheads="1"/>
            </p:cNvSpPr>
            <p:nvPr/>
          </p:nvSpPr>
          <p:spPr bwMode="auto">
            <a:xfrm>
              <a:off x="1392" y="720"/>
              <a:ext cx="1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</a:t>
              </a:r>
              <a:r>
                <a:rPr lang="en-US" altLang="zh-CN" sz="2800" b="1">
                  <a:cs typeface="Times New Roman" pitchFamily="18" charset="0"/>
                </a:rPr>
                <a:t>B ( ACD + ACD )</a:t>
              </a:r>
              <a:endParaRPr lang="en-US" altLang="zh-CN" sz="3200" b="1"/>
            </a:p>
          </p:txBody>
        </p:sp>
        <p:sp>
          <p:nvSpPr>
            <p:cNvPr id="20550" name="Line 24"/>
            <p:cNvSpPr>
              <a:spLocks noChangeShapeType="1"/>
            </p:cNvSpPr>
            <p:nvPr/>
          </p:nvSpPr>
          <p:spPr bwMode="auto">
            <a:xfrm>
              <a:off x="1632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1" name="Line 25"/>
            <p:cNvSpPr>
              <a:spLocks noChangeShapeType="1"/>
            </p:cNvSpPr>
            <p:nvPr/>
          </p:nvSpPr>
          <p:spPr bwMode="auto">
            <a:xfrm>
              <a:off x="2160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2" name="Line 26"/>
            <p:cNvSpPr>
              <a:spLocks noChangeShapeType="1"/>
            </p:cNvSpPr>
            <p:nvPr/>
          </p:nvSpPr>
          <p:spPr bwMode="auto">
            <a:xfrm>
              <a:off x="230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3" name="Line 27"/>
            <p:cNvSpPr>
              <a:spLocks noChangeShapeType="1"/>
            </p:cNvSpPr>
            <p:nvPr/>
          </p:nvSpPr>
          <p:spPr bwMode="auto">
            <a:xfrm>
              <a:off x="2688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4" name="Line 28"/>
            <p:cNvSpPr>
              <a:spLocks noChangeShapeType="1"/>
            </p:cNvSpPr>
            <p:nvPr/>
          </p:nvSpPr>
          <p:spPr bwMode="auto">
            <a:xfrm>
              <a:off x="3024" y="76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38200" y="1768699"/>
            <a:ext cx="4800600" cy="625475"/>
            <a:chOff x="528" y="1171"/>
            <a:chExt cx="3024" cy="394"/>
          </a:xfrm>
        </p:grpSpPr>
        <p:sp>
          <p:nvSpPr>
            <p:cNvPr id="20537" name="Text Box 29"/>
            <p:cNvSpPr txBox="1">
              <a:spLocks noChangeArrowheads="1"/>
            </p:cNvSpPr>
            <p:nvPr/>
          </p:nvSpPr>
          <p:spPr bwMode="auto">
            <a:xfrm>
              <a:off x="528" y="1200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38" name="Text Box 30"/>
            <p:cNvSpPr txBox="1">
              <a:spLocks noChangeArrowheads="1"/>
            </p:cNvSpPr>
            <p:nvPr/>
          </p:nvSpPr>
          <p:spPr bwMode="auto">
            <a:xfrm>
              <a:off x="768" y="1209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  <a:r>
                <a:rPr lang="en-US" altLang="zh-CN" sz="2800" b="1">
                  <a:latin typeface="宋体" pitchFamily="2" charset="-122"/>
                </a:rPr>
                <a:t>⊙</a:t>
              </a:r>
              <a:r>
                <a:rPr lang="en-US" altLang="zh-CN" sz="2800" b="1"/>
                <a:t>C</a:t>
              </a:r>
            </a:p>
          </p:txBody>
        </p:sp>
        <p:sp>
          <p:nvSpPr>
            <p:cNvPr id="20539" name="Text Box 31"/>
            <p:cNvSpPr txBox="1">
              <a:spLocks noChangeArrowheads="1"/>
            </p:cNvSpPr>
            <p:nvPr/>
          </p:nvSpPr>
          <p:spPr bwMode="auto">
            <a:xfrm>
              <a:off x="1440" y="1171"/>
              <a:ext cx="21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+ABCD+ABCD</a:t>
              </a:r>
            </a:p>
          </p:txBody>
        </p:sp>
        <p:sp>
          <p:nvSpPr>
            <p:cNvPr id="20540" name="Line 32"/>
            <p:cNvSpPr>
              <a:spLocks noChangeShapeType="1"/>
            </p:cNvSpPr>
            <p:nvPr/>
          </p:nvSpPr>
          <p:spPr bwMode="auto">
            <a:xfrm>
              <a:off x="225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Line 33"/>
            <p:cNvSpPr>
              <a:spLocks noChangeShapeType="1"/>
            </p:cNvSpPr>
            <p:nvPr/>
          </p:nvSpPr>
          <p:spPr bwMode="auto">
            <a:xfrm>
              <a:off x="206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34"/>
            <p:cNvSpPr>
              <a:spLocks noChangeShapeType="1"/>
            </p:cNvSpPr>
            <p:nvPr/>
          </p:nvSpPr>
          <p:spPr bwMode="auto">
            <a:xfrm>
              <a:off x="2736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35"/>
            <p:cNvSpPr>
              <a:spLocks noChangeShapeType="1"/>
            </p:cNvSpPr>
            <p:nvPr/>
          </p:nvSpPr>
          <p:spPr bwMode="auto">
            <a:xfrm>
              <a:off x="254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Line 36"/>
            <p:cNvSpPr>
              <a:spLocks noChangeShapeType="1"/>
            </p:cNvSpPr>
            <p:nvPr/>
          </p:nvSpPr>
          <p:spPr bwMode="auto">
            <a:xfrm>
              <a:off x="3072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Line 37"/>
            <p:cNvSpPr>
              <a:spLocks noChangeShapeType="1"/>
            </p:cNvSpPr>
            <p:nvPr/>
          </p:nvSpPr>
          <p:spPr bwMode="auto">
            <a:xfrm>
              <a:off x="1824" y="1248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38200" y="2514824"/>
            <a:ext cx="5334000" cy="595312"/>
            <a:chOff x="528" y="1641"/>
            <a:chExt cx="3360" cy="375"/>
          </a:xfrm>
        </p:grpSpPr>
        <p:grpSp>
          <p:nvGrpSpPr>
            <p:cNvPr id="20525" name="Group 38"/>
            <p:cNvGrpSpPr>
              <a:grpSpLocks/>
            </p:cNvGrpSpPr>
            <p:nvPr/>
          </p:nvGrpSpPr>
          <p:grpSpPr bwMode="auto">
            <a:xfrm>
              <a:off x="816" y="1641"/>
              <a:ext cx="1200" cy="365"/>
              <a:chOff x="4224" y="3840"/>
              <a:chExt cx="1200" cy="365"/>
            </a:xfrm>
          </p:grpSpPr>
          <p:sp>
            <p:nvSpPr>
              <p:cNvPr id="20534" name="Text Box 39"/>
              <p:cNvSpPr txBox="1">
                <a:spLocks noChangeArrowheads="1"/>
              </p:cNvSpPr>
              <p:nvPr/>
            </p:nvSpPr>
            <p:spPr bwMode="auto">
              <a:xfrm>
                <a:off x="4224" y="3840"/>
                <a:ext cx="120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dirty="0">
                    <a:solidFill>
                      <a:schemeClr val="bg1"/>
                    </a:solidFill>
                  </a:rPr>
                  <a:t>AC</a:t>
                </a:r>
                <a:r>
                  <a:rPr lang="en-US" altLang="zh-CN" sz="3200" b="1" dirty="0"/>
                  <a:t>+</a:t>
                </a:r>
                <a:r>
                  <a:rPr lang="en-US" altLang="zh-CN" sz="3200" b="1" dirty="0">
                    <a:solidFill>
                      <a:srgbClr val="006600"/>
                    </a:solidFill>
                  </a:rPr>
                  <a:t>AC</a:t>
                </a:r>
              </a:p>
            </p:txBody>
          </p:sp>
          <p:sp>
            <p:nvSpPr>
              <p:cNvPr id="20535" name="Line 40"/>
              <p:cNvSpPr>
                <a:spLocks noChangeShapeType="1"/>
              </p:cNvSpPr>
              <p:nvPr/>
            </p:nvSpPr>
            <p:spPr bwMode="auto">
              <a:xfrm>
                <a:off x="4842" y="3907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6" name="Line 41"/>
              <p:cNvSpPr>
                <a:spLocks noChangeShapeType="1"/>
              </p:cNvSpPr>
              <p:nvPr/>
            </p:nvSpPr>
            <p:spPr bwMode="auto">
              <a:xfrm>
                <a:off x="5040" y="3907"/>
                <a:ext cx="96" cy="0"/>
              </a:xfrm>
              <a:prstGeom prst="line">
                <a:avLst/>
              </a:prstGeom>
              <a:noFill/>
              <a:ln w="38100" cap="sq">
                <a:solidFill>
                  <a:srgbClr val="00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6" name="Text Box 42"/>
            <p:cNvSpPr txBox="1">
              <a:spLocks noChangeArrowheads="1"/>
            </p:cNvSpPr>
            <p:nvPr/>
          </p:nvSpPr>
          <p:spPr bwMode="auto">
            <a:xfrm>
              <a:off x="528" y="1651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=</a:t>
              </a:r>
            </a:p>
          </p:txBody>
        </p:sp>
        <p:sp>
          <p:nvSpPr>
            <p:cNvPr id="20527" name="Text Box 43"/>
            <p:cNvSpPr txBox="1">
              <a:spLocks noChangeArrowheads="1"/>
            </p:cNvSpPr>
            <p:nvPr/>
          </p:nvSpPr>
          <p:spPr bwMode="auto">
            <a:xfrm>
              <a:off x="1776" y="1651"/>
              <a:ext cx="211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+</a:t>
              </a:r>
              <a:r>
                <a:rPr lang="en-US" altLang="zh-CN" sz="3200" b="1" dirty="0">
                  <a:solidFill>
                    <a:srgbClr val="FF0000"/>
                  </a:solidFill>
                </a:rPr>
                <a:t>ABCD</a:t>
              </a:r>
              <a:r>
                <a:rPr lang="en-US" altLang="zh-CN" sz="3200" b="1" dirty="0"/>
                <a:t>+</a:t>
              </a:r>
              <a:r>
                <a:rPr lang="en-US" altLang="zh-CN" sz="3200" b="1" dirty="0">
                  <a:solidFill>
                    <a:srgbClr val="FFC000"/>
                  </a:solidFill>
                </a:rPr>
                <a:t>ABCD</a:t>
              </a:r>
            </a:p>
          </p:txBody>
        </p:sp>
        <p:sp>
          <p:nvSpPr>
            <p:cNvPr id="20528" name="Line 44"/>
            <p:cNvSpPr>
              <a:spLocks noChangeShapeType="1"/>
            </p:cNvSpPr>
            <p:nvPr/>
          </p:nvSpPr>
          <p:spPr bwMode="auto">
            <a:xfrm>
              <a:off x="2562" y="1728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9" name="Line 45"/>
            <p:cNvSpPr>
              <a:spLocks noChangeShapeType="1"/>
            </p:cNvSpPr>
            <p:nvPr/>
          </p:nvSpPr>
          <p:spPr bwMode="auto">
            <a:xfrm>
              <a:off x="2381" y="1728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0" name="Line 46"/>
            <p:cNvSpPr>
              <a:spLocks noChangeShapeType="1"/>
            </p:cNvSpPr>
            <p:nvPr/>
          </p:nvSpPr>
          <p:spPr bwMode="auto">
            <a:xfrm>
              <a:off x="3072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1" name="Line 47"/>
            <p:cNvSpPr>
              <a:spLocks noChangeShapeType="1"/>
            </p:cNvSpPr>
            <p:nvPr/>
          </p:nvSpPr>
          <p:spPr bwMode="auto">
            <a:xfrm>
              <a:off x="2880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2" name="Line 48"/>
            <p:cNvSpPr>
              <a:spLocks noChangeShapeType="1"/>
            </p:cNvSpPr>
            <p:nvPr/>
          </p:nvSpPr>
          <p:spPr bwMode="auto">
            <a:xfrm>
              <a:off x="3419" y="1728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3" name="Line 49"/>
            <p:cNvSpPr>
              <a:spLocks noChangeShapeType="1"/>
            </p:cNvSpPr>
            <p:nvPr/>
          </p:nvSpPr>
          <p:spPr bwMode="auto">
            <a:xfrm>
              <a:off x="2194" y="1728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090" name="Text Box 50"/>
          <p:cNvSpPr txBox="1">
            <a:spLocks noChangeArrowheads="1"/>
          </p:cNvSpPr>
          <p:nvPr/>
        </p:nvSpPr>
        <p:spPr bwMode="auto">
          <a:xfrm>
            <a:off x="838200" y="3140968"/>
            <a:ext cx="8305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=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0+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u="sng" dirty="0">
                <a:solidFill>
                  <a:schemeClr val="bg1"/>
                </a:solidFill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r>
              <a:rPr lang="en-US" altLang="zh-CN" sz="3200" b="1" dirty="0"/>
              <a:t>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1+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0+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>
                <a:solidFill>
                  <a:srgbClr val="006600"/>
                </a:solidFill>
              </a:rPr>
              <a:t>   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u="sng" dirty="0">
                <a:solidFill>
                  <a:srgbClr val="006600"/>
                </a:solidFill>
              </a:rPr>
              <a:t>0</a:t>
            </a:r>
            <a:r>
              <a:rPr lang="en-US" altLang="zh-CN" sz="3200" b="1" dirty="0">
                <a:solidFill>
                  <a:srgbClr val="006600"/>
                </a:solidFill>
              </a:rPr>
              <a:t>1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rgbClr val="FF0000"/>
                </a:solidFill>
              </a:rPr>
              <a:t>1000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0010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35995"/>
              </p:ext>
            </p:extLst>
          </p:nvPr>
        </p:nvGraphicFramePr>
        <p:xfrm>
          <a:off x="4572000" y="3879304"/>
          <a:ext cx="42746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94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altLang="zh-CN" sz="20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51520" y="4366348"/>
            <a:ext cx="4777680" cy="18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=0000+0001+0010+0100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+0101+1000+1010+1011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3200" b="1" dirty="0"/>
              <a:t>+1110+1111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23850" y="169863"/>
            <a:ext cx="792163" cy="52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0" grpId="0" autoUpdateAnimBg="0"/>
      <p:bldP spid="5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714492" y="1914585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  <a:latin typeface="Arial" charset="0"/>
              </a:rPr>
              <a:t>＋</a:t>
            </a:r>
          </a:p>
        </p:txBody>
      </p:sp>
      <p:sp>
        <p:nvSpPr>
          <p:cNvPr id="216145" name="Text Box 81"/>
          <p:cNvSpPr txBox="1">
            <a:spLocks noChangeArrowheads="1"/>
          </p:cNvSpPr>
          <p:nvPr/>
        </p:nvSpPr>
        <p:spPr bwMode="auto">
          <a:xfrm>
            <a:off x="5867400" y="190052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sp>
        <p:nvSpPr>
          <p:cNvPr id="216169" name="Text Box 105"/>
          <p:cNvSpPr txBox="1">
            <a:spLocks noChangeArrowheads="1"/>
          </p:cNvSpPr>
          <p:nvPr/>
        </p:nvSpPr>
        <p:spPr bwMode="auto">
          <a:xfrm>
            <a:off x="2866892" y="3285716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hlink"/>
                </a:solidFill>
                <a:latin typeface="Arial" charset="0"/>
              </a:rPr>
              <a:t>•</a:t>
            </a:r>
          </a:p>
        </p:txBody>
      </p:sp>
      <p:sp>
        <p:nvSpPr>
          <p:cNvPr id="216170" name="Text Box 106"/>
          <p:cNvSpPr txBox="1">
            <a:spLocks noChangeArrowheads="1"/>
          </p:cNvSpPr>
          <p:nvPr/>
        </p:nvSpPr>
        <p:spPr bwMode="auto">
          <a:xfrm>
            <a:off x="5867400" y="334832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sp>
        <p:nvSpPr>
          <p:cNvPr id="216196" name="Text Box 132"/>
          <p:cNvSpPr txBox="1">
            <a:spLocks noChangeArrowheads="1"/>
          </p:cNvSpPr>
          <p:nvPr/>
        </p:nvSpPr>
        <p:spPr bwMode="auto">
          <a:xfrm>
            <a:off x="2790692" y="4563714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hlink"/>
                </a:solidFill>
                <a:latin typeface="Arial" charset="0"/>
              </a:rPr>
              <a:t>⊕ </a:t>
            </a:r>
          </a:p>
        </p:txBody>
      </p:sp>
      <p:sp>
        <p:nvSpPr>
          <p:cNvPr id="216197" name="Text Box 133"/>
          <p:cNvSpPr txBox="1">
            <a:spLocks noChangeArrowheads="1"/>
          </p:cNvSpPr>
          <p:nvPr/>
        </p:nvSpPr>
        <p:spPr bwMode="auto">
          <a:xfrm>
            <a:off x="5867400" y="4796120"/>
            <a:ext cx="685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pic>
        <p:nvPicPr>
          <p:cNvPr id="21521" name="Picture 12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57527"/>
              </p:ext>
            </p:extLst>
          </p:nvPr>
        </p:nvGraphicFramePr>
        <p:xfrm>
          <a:off x="83965" y="1340768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59167"/>
              </p:ext>
            </p:extLst>
          </p:nvPr>
        </p:nvGraphicFramePr>
        <p:xfrm>
          <a:off x="3213849" y="1423781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BC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表格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29971"/>
              </p:ext>
            </p:extLst>
          </p:nvPr>
        </p:nvGraphicFramePr>
        <p:xfrm>
          <a:off x="6317211" y="1434936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55171"/>
              </p:ext>
            </p:extLst>
          </p:nvPr>
        </p:nvGraphicFramePr>
        <p:xfrm>
          <a:off x="6372200" y="2890961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97598"/>
              </p:ext>
            </p:extLst>
          </p:nvPr>
        </p:nvGraphicFramePr>
        <p:xfrm>
          <a:off x="6372200" y="4289712"/>
          <a:ext cx="2646535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02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6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393950" y="340120"/>
            <a:ext cx="556242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基于卡诺图的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逻辑运算</a:t>
            </a:r>
            <a:endParaRPr kumimoji="0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86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utoUpdateAnimBg="0"/>
      <p:bldP spid="216145" grpId="0" autoUpdateAnimBg="0"/>
      <p:bldP spid="216169" grpId="0" autoUpdateAnimBg="0"/>
      <p:bldP spid="216170" grpId="0" autoUpdateAnimBg="0"/>
      <p:bldP spid="216196" grpId="0" autoUpdateAnimBg="0"/>
      <p:bldP spid="2161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28289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50" y="1120775"/>
            <a:ext cx="2790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2267744" y="314096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F</a:t>
            </a:r>
          </a:p>
        </p:txBody>
      </p:sp>
      <p:sp>
        <p:nvSpPr>
          <p:cNvPr id="217117" name="AutoShape 29"/>
          <p:cNvSpPr>
            <a:spLocks noChangeArrowheads="1"/>
          </p:cNvSpPr>
          <p:nvPr/>
        </p:nvSpPr>
        <p:spPr bwMode="auto">
          <a:xfrm>
            <a:off x="4161656" y="436574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28575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804248" y="3212976"/>
            <a:ext cx="609600" cy="579437"/>
            <a:chOff x="6804248" y="2849563"/>
            <a:chExt cx="609600" cy="579437"/>
          </a:xfrm>
        </p:grpSpPr>
        <p:sp>
          <p:nvSpPr>
            <p:cNvPr id="22542" name="Text Box 53"/>
            <p:cNvSpPr txBox="1">
              <a:spLocks noChangeArrowheads="1"/>
            </p:cNvSpPr>
            <p:nvPr/>
          </p:nvSpPr>
          <p:spPr bwMode="auto">
            <a:xfrm>
              <a:off x="6804248" y="2849563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/>
                <a:t>F</a:t>
              </a:r>
            </a:p>
          </p:txBody>
        </p:sp>
        <p:sp>
          <p:nvSpPr>
            <p:cNvPr id="22543" name="Line 54"/>
            <p:cNvSpPr>
              <a:spLocks noChangeShapeType="1"/>
            </p:cNvSpPr>
            <p:nvPr/>
          </p:nvSpPr>
          <p:spPr bwMode="auto">
            <a:xfrm>
              <a:off x="6956648" y="2924944"/>
              <a:ext cx="15240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AutoShape 29"/>
          <p:cNvSpPr>
            <a:spLocks noChangeArrowheads="1"/>
          </p:cNvSpPr>
          <p:nvPr/>
        </p:nvSpPr>
        <p:spPr bwMode="auto">
          <a:xfrm>
            <a:off x="4141039" y="1947654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tx2"/>
          </a:solidFill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683570" y="3727565"/>
          <a:ext cx="2949517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/>
          </p:nvPr>
        </p:nvGraphicFramePr>
        <p:xfrm>
          <a:off x="5199511" y="3717469"/>
          <a:ext cx="3116905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393950" y="340120"/>
            <a:ext cx="5562426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基于卡诺图的</a:t>
            </a:r>
            <a:r>
              <a:rPr kumimoji="0" lang="zh-CN" altLang="en-US" sz="2800" b="1" dirty="0" smtClean="0">
                <a:latin typeface="黑体" pitchFamily="49" charset="-122"/>
                <a:ea typeface="黑体" pitchFamily="49" charset="-122"/>
              </a:rPr>
              <a:t>逻辑运算</a:t>
            </a:r>
            <a:endParaRPr kumimoji="0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4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6" grpId="0" autoUpdateAnimBg="0"/>
      <p:bldP spid="217117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1143000" y="5000625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00625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66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3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59" name="Text Box 75"/>
          <p:cNvSpPr txBox="1">
            <a:spLocks noChangeArrowheads="1"/>
          </p:cNvSpPr>
          <p:nvPr/>
        </p:nvSpPr>
        <p:spPr bwMode="auto">
          <a:xfrm>
            <a:off x="1042988" y="1052513"/>
            <a:ext cx="4176712" cy="1323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代数法</a:t>
            </a:r>
            <a:endParaRPr lang="zh-CN" altLang="en-US" sz="2800" b="1" dirty="0">
              <a:latin typeface="Arial" pitchFamily="34" charset="0"/>
            </a:endParaRPr>
          </a:p>
          <a:p>
            <a:pPr>
              <a:buClr>
                <a:srgbClr val="FF66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卡诺图法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5" name="Picture 1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3568" y="4926112"/>
            <a:ext cx="7010400" cy="519112"/>
            <a:chOff x="576" y="1248"/>
            <a:chExt cx="4416" cy="327"/>
          </a:xfrm>
        </p:grpSpPr>
        <p:sp>
          <p:nvSpPr>
            <p:cNvPr id="25633" name="Text Box 4"/>
            <p:cNvSpPr txBox="1">
              <a:spLocks noChangeArrowheads="1"/>
            </p:cNvSpPr>
            <p:nvPr/>
          </p:nvSpPr>
          <p:spPr bwMode="auto">
            <a:xfrm>
              <a:off x="576" y="1248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latin typeface="Arial" charset="0"/>
                </a:rPr>
                <a:t>       F(A,B,C)= ABC+ABC=BC(A+A)=BC</a:t>
              </a:r>
            </a:p>
          </p:txBody>
        </p:sp>
        <p:sp>
          <p:nvSpPr>
            <p:cNvPr id="25634" name="Line 5"/>
            <p:cNvSpPr>
              <a:spLocks noChangeShapeType="1"/>
            </p:cNvSpPr>
            <p:nvPr/>
          </p:nvSpPr>
          <p:spPr bwMode="auto">
            <a:xfrm>
              <a:off x="2134" y="1296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7"/>
            <p:cNvSpPr>
              <a:spLocks noChangeShapeType="1"/>
            </p:cNvSpPr>
            <p:nvPr/>
          </p:nvSpPr>
          <p:spPr bwMode="auto">
            <a:xfrm>
              <a:off x="3740" y="1281"/>
              <a:ext cx="12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3621905" y="1873386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Arial" charset="0"/>
              </a:rPr>
              <a:t>    图形</a:t>
            </a:r>
            <a:r>
              <a:rPr lang="zh-CN" altLang="en-US" sz="2800" b="1" dirty="0">
                <a:latin typeface="Arial" charset="0"/>
              </a:rPr>
              <a:t>法化简逻辑函数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649"/>
              </p:ext>
            </p:extLst>
          </p:nvPr>
        </p:nvGraphicFramePr>
        <p:xfrm>
          <a:off x="2463207" y="2863469"/>
          <a:ext cx="3116905" cy="142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10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5456" name="Oval 32"/>
          <p:cNvSpPr>
            <a:spLocks noChangeArrowheads="1"/>
          </p:cNvSpPr>
          <p:nvPr/>
        </p:nvSpPr>
        <p:spPr bwMode="auto">
          <a:xfrm>
            <a:off x="4524871" y="3572643"/>
            <a:ext cx="2286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0" grpId="0"/>
      <p:bldP spid="6154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50055"/>
              </p:ext>
            </p:extLst>
          </p:nvPr>
        </p:nvGraphicFramePr>
        <p:xfrm>
          <a:off x="571500" y="2844949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844949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77838" y="785813"/>
            <a:ext cx="280828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pitchFamily="34" charset="0"/>
              </a:rPr>
              <a:t>步骤①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36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24262" name="AutoShape 6"/>
          <p:cNvSpPr>
            <a:spLocks/>
          </p:cNvSpPr>
          <p:nvPr/>
        </p:nvSpPr>
        <p:spPr bwMode="auto">
          <a:xfrm>
            <a:off x="323850" y="1555750"/>
            <a:ext cx="533400" cy="1945258"/>
          </a:xfrm>
          <a:prstGeom prst="leftBrace">
            <a:avLst>
              <a:gd name="adj1" fmla="val 26193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800"/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900113" y="1339850"/>
            <a:ext cx="7920037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sz="2800" dirty="0">
                <a:latin typeface="Arial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sz="2800" b="1" dirty="0">
                <a:solidFill>
                  <a:srgbClr val="C00000"/>
                </a:solidFill>
              </a:rPr>
              <a:t>相邻</a:t>
            </a:r>
            <a:r>
              <a:rPr lang="zh-CN" altLang="en-US" sz="2800" b="1" dirty="0"/>
              <a:t>为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zh-CN" altLang="en-US" sz="3200" dirty="0">
                <a:latin typeface="Arial" charset="0"/>
              </a:rPr>
              <a:t> (</a:t>
            </a:r>
            <a:r>
              <a:rPr lang="zh-CN" altLang="en-US" sz="2800" b="1" dirty="0"/>
              <a:t>小方格的个数必须为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800" b="1" baseline="30000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,</a:t>
            </a:r>
            <a:r>
              <a:rPr lang="en-US" altLang="zh-CN" sz="2800" baseline="30000" dirty="0">
                <a:latin typeface="Arial" charset="0"/>
              </a:rPr>
              <a:t> </a:t>
            </a:r>
            <a:r>
              <a:rPr lang="en-US" altLang="zh-CN" sz="2800" dirty="0">
                <a:latin typeface="Arial" charset="0"/>
              </a:rPr>
              <a:t>m=0,1,2…)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892969" y="2410143"/>
            <a:ext cx="7704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b).</a:t>
            </a:r>
            <a:r>
              <a:rPr lang="zh-CN" altLang="en-US" sz="2800" b="1" dirty="0"/>
              <a:t>圈</a:t>
            </a:r>
            <a:r>
              <a:rPr lang="zh-CN" altLang="en-US" sz="2800" b="1" dirty="0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890042" y="3071902"/>
            <a:ext cx="518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Arial" charset="0"/>
              </a:rPr>
              <a:t>c).</a:t>
            </a:r>
            <a:r>
              <a:rPr lang="zh-CN" altLang="en-US" sz="2800" b="1" dirty="0"/>
              <a:t>小方格可以</a:t>
            </a:r>
            <a:r>
              <a:rPr lang="zh-CN" altLang="en-US" sz="2800" b="1" dirty="0">
                <a:solidFill>
                  <a:srgbClr val="C00000"/>
                </a:solidFill>
              </a:rPr>
              <a:t>重复</a:t>
            </a:r>
            <a:r>
              <a:rPr lang="zh-CN" altLang="en-US" sz="2800" b="1" dirty="0"/>
              <a:t>使用</a:t>
            </a:r>
            <a:endParaRPr lang="zh-CN" altLang="en-US" sz="2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1258888" y="4059069"/>
            <a:ext cx="7129462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  </a:t>
            </a:r>
            <a:r>
              <a:rPr lang="zh-CN" altLang="en-US" sz="3200" b="1" dirty="0" smtClean="0"/>
              <a:t>紧靠</a:t>
            </a:r>
            <a:r>
              <a:rPr lang="zh-CN" altLang="en-US" sz="3200" b="1" dirty="0"/>
              <a:t>在一起的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行列</a:t>
            </a:r>
            <a:r>
              <a:rPr lang="zh-CN" altLang="en-US" sz="3200" b="1" dirty="0"/>
              <a:t>首尾的</a:t>
            </a:r>
            <a:r>
              <a:rPr lang="zh-CN" altLang="en-US" sz="3200" b="1" dirty="0" smtClean="0"/>
              <a:t>、</a:t>
            </a:r>
            <a:endParaRPr lang="en-US" altLang="zh-CN" sz="3200" b="1" dirty="0" smtClean="0"/>
          </a:p>
          <a:p>
            <a:pPr marL="1435100" indent="-1435100">
              <a:spcBef>
                <a:spcPct val="0"/>
              </a:spcBef>
              <a:defRPr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</a:t>
            </a:r>
            <a:r>
              <a:rPr lang="zh-CN" altLang="en-US" sz="3200" b="1" dirty="0" smtClean="0"/>
              <a:t>对称的</a:t>
            </a:r>
            <a:endParaRPr lang="zh-CN" altLang="en-US" sz="3200" b="1" dirty="0">
              <a:latin typeface="Arial" pitchFamily="34" charset="0"/>
            </a:endParaRPr>
          </a:p>
        </p:txBody>
      </p:sp>
      <p:pic>
        <p:nvPicPr>
          <p:cNvPr id="27669" name="Picture 11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12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3313"/>
              </p:ext>
            </p:extLst>
          </p:nvPr>
        </p:nvGraphicFramePr>
        <p:xfrm>
          <a:off x="395288" y="4203532"/>
          <a:ext cx="719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03532"/>
                        <a:ext cx="7191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  <p:bldP spid="224262" grpId="0" animBg="1"/>
      <p:bldP spid="224263" grpId="0" autoUpdateAnimBg="0"/>
      <p:bldP spid="224264" grpId="0" autoUpdateAnimBg="0"/>
      <p:bldP spid="224265" grpId="0" autoUpdateAnimBg="0"/>
      <p:bldP spid="22426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5" name="Group 95"/>
          <p:cNvGrpSpPr>
            <a:grpSpLocks/>
          </p:cNvGrpSpPr>
          <p:nvPr/>
        </p:nvGrpSpPr>
        <p:grpSpPr bwMode="auto">
          <a:xfrm>
            <a:off x="1014413" y="2219127"/>
            <a:ext cx="1857375" cy="1785937"/>
            <a:chOff x="629" y="943"/>
            <a:chExt cx="1170" cy="1125"/>
          </a:xfrm>
        </p:grpSpPr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1000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963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 flipH="1" flipV="1">
              <a:off x="722" y="1111"/>
              <a:ext cx="244" cy="23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966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1388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041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742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763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629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054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6" name="Group 96"/>
          <p:cNvGrpSpPr>
            <a:grpSpLocks/>
          </p:cNvGrpSpPr>
          <p:nvPr/>
        </p:nvGrpSpPr>
        <p:grpSpPr bwMode="auto">
          <a:xfrm>
            <a:off x="3467100" y="2219127"/>
            <a:ext cx="1857375" cy="1785937"/>
            <a:chOff x="2174" y="943"/>
            <a:chExt cx="1170" cy="1125"/>
          </a:xfrm>
        </p:grpSpPr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2577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2508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H="1" flipV="1">
              <a:off x="2257" y="1101"/>
              <a:ext cx="24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2511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>
              <a:off x="2933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586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87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2308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2174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2610" y="1364"/>
              <a:ext cx="26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grpSp>
        <p:nvGrpSpPr>
          <p:cNvPr id="51297" name="Group 97"/>
          <p:cNvGrpSpPr>
            <a:grpSpLocks/>
          </p:cNvGrpSpPr>
          <p:nvPr/>
        </p:nvGrpSpPr>
        <p:grpSpPr bwMode="auto">
          <a:xfrm>
            <a:off x="6024563" y="2219127"/>
            <a:ext cx="1857375" cy="1785937"/>
            <a:chOff x="3785" y="943"/>
            <a:chExt cx="1170" cy="1125"/>
          </a:xfrm>
        </p:grpSpPr>
        <p:sp>
          <p:nvSpPr>
            <p:cNvPr id="51227" name="Oval 27"/>
            <p:cNvSpPr>
              <a:spLocks noChangeArrowheads="1"/>
            </p:cNvSpPr>
            <p:nvPr/>
          </p:nvSpPr>
          <p:spPr bwMode="auto">
            <a:xfrm>
              <a:off x="4156" y="1755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Oval 38"/>
            <p:cNvSpPr>
              <a:spLocks noChangeArrowheads="1"/>
            </p:cNvSpPr>
            <p:nvPr/>
          </p:nvSpPr>
          <p:spPr bwMode="auto">
            <a:xfrm>
              <a:off x="4611" y="1399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Rectangle 28"/>
            <p:cNvSpPr>
              <a:spLocks noChangeArrowheads="1"/>
            </p:cNvSpPr>
            <p:nvPr/>
          </p:nvSpPr>
          <p:spPr bwMode="auto">
            <a:xfrm>
              <a:off x="4119" y="1356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 flipV="1">
              <a:off x="3868" y="1101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4122" y="1712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4544" y="1357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197" y="105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	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3898" y="1388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3919" y="94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A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785" y="114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B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4210" y="171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1      1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4642" y="1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1</a:t>
              </a:r>
            </a:p>
          </p:txBody>
        </p:sp>
      </p:grpSp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2430463" y="4437112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二变量卡诺图的典型合并情况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5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684213" y="981075"/>
            <a:ext cx="784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5050"/>
              </a:buClr>
              <a:buSzPct val="80000"/>
              <a:buFont typeface="Wingdings" pitchFamily="2" charset="2"/>
              <a:buChar char="n"/>
            </a:pPr>
            <a:r>
              <a:rPr lang="zh-CN" altLang="en-US">
                <a:latin typeface="Arial" charset="0"/>
              </a:rPr>
              <a:t>使用</a:t>
            </a:r>
            <a:r>
              <a:rPr lang="en-US" altLang="zh-CN" b="1">
                <a:latin typeface="Arial" charset="0"/>
              </a:rPr>
              <a:t>AND</a:t>
            </a:r>
            <a:r>
              <a:rPr lang="zh-CN" altLang="en-US">
                <a:latin typeface="Arial" charset="0"/>
              </a:rPr>
              <a:t>门、</a:t>
            </a:r>
            <a:r>
              <a:rPr lang="en-US" altLang="zh-CN" b="1">
                <a:latin typeface="Arial" charset="0"/>
              </a:rPr>
              <a:t>OR</a:t>
            </a:r>
            <a:r>
              <a:rPr lang="zh-CN" altLang="en-US">
                <a:latin typeface="Arial" charset="0"/>
              </a:rPr>
              <a:t>门来实现一个函数时，实现该函数的代价与所用 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逻辑门的个数</a:t>
            </a:r>
            <a:r>
              <a:rPr lang="zh-CN" altLang="en-US">
                <a:latin typeface="Arial" charset="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Arial" charset="0"/>
              </a:rPr>
              <a:t>输入个数</a:t>
            </a:r>
            <a:r>
              <a:rPr lang="zh-CN" altLang="en-US">
                <a:latin typeface="Arial" charset="0"/>
              </a:rPr>
              <a:t>直接相关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9150" y="2300288"/>
            <a:ext cx="1704975" cy="457200"/>
            <a:chOff x="432" y="1968"/>
            <a:chExt cx="1392" cy="290"/>
          </a:xfrm>
        </p:grpSpPr>
        <p:sp>
          <p:nvSpPr>
            <p:cNvPr id="5258" name="Text Box 4"/>
            <p:cNvSpPr txBox="1">
              <a:spLocks noChangeArrowheads="1"/>
            </p:cNvSpPr>
            <p:nvPr/>
          </p:nvSpPr>
          <p:spPr bwMode="auto">
            <a:xfrm>
              <a:off x="432" y="1968"/>
              <a:ext cx="139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F=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</a:p>
          </p:txBody>
        </p:sp>
        <p:sp>
          <p:nvSpPr>
            <p:cNvPr id="5259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9150" y="2730500"/>
            <a:ext cx="2447925" cy="457200"/>
            <a:chOff x="624" y="1200"/>
            <a:chExt cx="2016" cy="288"/>
          </a:xfrm>
        </p:grpSpPr>
        <p:sp>
          <p:nvSpPr>
            <p:cNvPr id="5256" name="Text Box 7"/>
            <p:cNvSpPr txBox="1">
              <a:spLocks noChangeArrowheads="1"/>
            </p:cNvSpPr>
            <p:nvPr/>
          </p:nvSpPr>
          <p:spPr bwMode="auto">
            <a:xfrm>
              <a:off x="624" y="120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  =</a:t>
              </a:r>
              <a:r>
                <a:rPr lang="en-US" altLang="zh-CN" b="1" dirty="0">
                  <a:solidFill>
                    <a:srgbClr val="FF0000"/>
                  </a:solidFill>
                </a:rPr>
                <a:t>AB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AC</a:t>
              </a:r>
              <a:r>
                <a:rPr lang="en-US" altLang="zh-CN" b="1" dirty="0"/>
                <a:t>+BC</a:t>
              </a:r>
            </a:p>
          </p:txBody>
        </p:sp>
        <p:sp>
          <p:nvSpPr>
            <p:cNvPr id="5257" name="Line 8"/>
            <p:cNvSpPr>
              <a:spLocks noChangeShapeType="1"/>
            </p:cNvSpPr>
            <p:nvPr/>
          </p:nvSpPr>
          <p:spPr bwMode="auto">
            <a:xfrm>
              <a:off x="1488" y="1248"/>
              <a:ext cx="100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012825" y="3187700"/>
            <a:ext cx="3600450" cy="457200"/>
            <a:chOff x="768" y="1632"/>
            <a:chExt cx="3024" cy="288"/>
          </a:xfrm>
        </p:grpSpPr>
        <p:sp>
          <p:nvSpPr>
            <p:cNvPr id="5251" name="Text Box 10"/>
            <p:cNvSpPr txBox="1">
              <a:spLocks noChangeArrowheads="1"/>
            </p:cNvSpPr>
            <p:nvPr/>
          </p:nvSpPr>
          <p:spPr bwMode="auto">
            <a:xfrm>
              <a:off x="768" y="1632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= 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FF000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  <a:r>
                <a:rPr lang="en-US" altLang="zh-CN" b="1" dirty="0"/>
                <a:t>+</a:t>
              </a:r>
              <a:r>
                <a:rPr lang="en-US" altLang="zh-CN" b="1" dirty="0">
                  <a:solidFill>
                    <a:srgbClr val="00B050"/>
                  </a:solidFill>
                </a:rPr>
                <a:t>ABC</a:t>
              </a:r>
            </a:p>
          </p:txBody>
        </p:sp>
        <p:sp>
          <p:nvSpPr>
            <p:cNvPr id="5252" name="Line 11"/>
            <p:cNvSpPr>
              <a:spLocks noChangeShapeType="1"/>
            </p:cNvSpPr>
            <p:nvPr/>
          </p:nvSpPr>
          <p:spPr bwMode="auto">
            <a:xfrm>
              <a:off x="33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3" name="Line 12"/>
            <p:cNvSpPr>
              <a:spLocks noChangeShapeType="1"/>
            </p:cNvSpPr>
            <p:nvPr/>
          </p:nvSpPr>
          <p:spPr bwMode="auto">
            <a:xfrm>
              <a:off x="3120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4" name="Line 13"/>
            <p:cNvSpPr>
              <a:spLocks noChangeShapeType="1"/>
            </p:cNvSpPr>
            <p:nvPr/>
          </p:nvSpPr>
          <p:spPr bwMode="auto">
            <a:xfrm>
              <a:off x="2448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55" name="Line 14"/>
            <p:cNvSpPr>
              <a:spLocks noChangeShapeType="1"/>
            </p:cNvSpPr>
            <p:nvPr/>
          </p:nvSpPr>
          <p:spPr bwMode="auto">
            <a:xfrm>
              <a:off x="2112" y="1680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572000" y="22050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………..①F</a:t>
            </a:r>
            <a:r>
              <a:rPr lang="en-US" altLang="zh-CN" b="1" baseline="-25000"/>
              <a:t>1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4995863" y="26368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 ②F</a:t>
            </a:r>
            <a:r>
              <a:rPr lang="en-US" altLang="zh-CN" b="1" baseline="-250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5651500" y="306863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………..③F</a:t>
            </a:r>
            <a:r>
              <a:rPr lang="en-US" altLang="zh-CN" b="1" baseline="-25000"/>
              <a:t>3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95288" y="4005263"/>
            <a:ext cx="3048000" cy="1641475"/>
            <a:chOff x="-96" y="1920"/>
            <a:chExt cx="2544" cy="1334"/>
          </a:xfrm>
        </p:grpSpPr>
        <p:grpSp>
          <p:nvGrpSpPr>
            <p:cNvPr id="5225" name="Group 20"/>
            <p:cNvGrpSpPr>
              <a:grpSpLocks/>
            </p:cNvGrpSpPr>
            <p:nvPr/>
          </p:nvGrpSpPr>
          <p:grpSpPr bwMode="auto">
            <a:xfrm>
              <a:off x="-96" y="2679"/>
              <a:ext cx="1440" cy="575"/>
              <a:chOff x="2592" y="2928"/>
              <a:chExt cx="1440" cy="575"/>
            </a:xfrm>
          </p:grpSpPr>
          <p:grpSp>
            <p:nvGrpSpPr>
              <p:cNvPr id="5243" name="Group 2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92" y="2153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9" name="Line 2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50" name="Line 2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3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46" name="Line 2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6" name="Group 29"/>
            <p:cNvGrpSpPr>
              <a:grpSpLocks/>
            </p:cNvGrpSpPr>
            <p:nvPr/>
          </p:nvGrpSpPr>
          <p:grpSpPr bwMode="auto">
            <a:xfrm>
              <a:off x="-96" y="1920"/>
              <a:ext cx="1440" cy="573"/>
              <a:chOff x="2592" y="2928"/>
              <a:chExt cx="1440" cy="573"/>
            </a:xfrm>
          </p:grpSpPr>
          <p:grpSp>
            <p:nvGrpSpPr>
              <p:cNvPr id="5235" name="Group 30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1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9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41" name="Line 32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42" name="Line 33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38" name="Line 36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37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227" name="Group 40"/>
            <p:cNvGrpSpPr>
              <a:grpSpLocks/>
            </p:cNvGrpSpPr>
            <p:nvPr/>
          </p:nvGrpSpPr>
          <p:grpSpPr bwMode="auto">
            <a:xfrm>
              <a:off x="1056" y="2400"/>
              <a:ext cx="576" cy="336"/>
              <a:chOff x="1204" y="2160"/>
              <a:chExt cx="576" cy="336"/>
            </a:xfrm>
          </p:grpSpPr>
          <p:sp>
            <p:nvSpPr>
              <p:cNvPr id="220201" name="Rectangle 41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288" cy="338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en-US" altLang="zh-CN" sz="3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+</a:t>
                </a:r>
              </a:p>
            </p:txBody>
          </p:sp>
          <p:sp>
            <p:nvSpPr>
              <p:cNvPr id="5233" name="Line 42"/>
              <p:cNvSpPr>
                <a:spLocks noChangeShapeType="1"/>
              </p:cNvSpPr>
              <p:nvPr/>
            </p:nvSpPr>
            <p:spPr bwMode="auto">
              <a:xfrm>
                <a:off x="1204" y="225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34" name="Line 43"/>
              <p:cNvSpPr>
                <a:spLocks noChangeShapeType="1"/>
              </p:cNvSpPr>
              <p:nvPr/>
            </p:nvSpPr>
            <p:spPr bwMode="auto">
              <a:xfrm>
                <a:off x="1204" y="2400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28" name="Line 44"/>
            <p:cNvSpPr>
              <a:spLocks noChangeShapeType="1"/>
            </p:cNvSpPr>
            <p:nvPr/>
          </p:nvSpPr>
          <p:spPr bwMode="auto">
            <a:xfrm>
              <a:off x="1056" y="2208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" name="Line 45"/>
            <p:cNvSpPr>
              <a:spLocks noChangeShapeType="1"/>
            </p:cNvSpPr>
            <p:nvPr/>
          </p:nvSpPr>
          <p:spPr bwMode="auto">
            <a:xfrm>
              <a:off x="1056" y="2640"/>
              <a:ext cx="0" cy="28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" name="Line 46"/>
            <p:cNvSpPr>
              <a:spLocks noChangeShapeType="1"/>
            </p:cNvSpPr>
            <p:nvPr/>
          </p:nvSpPr>
          <p:spPr bwMode="auto">
            <a:xfrm>
              <a:off x="1632" y="2566"/>
              <a:ext cx="33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Text Box 47"/>
            <p:cNvSpPr txBox="1">
              <a:spLocks noChangeArrowheads="1"/>
            </p:cNvSpPr>
            <p:nvPr/>
          </p:nvSpPr>
          <p:spPr bwMode="auto">
            <a:xfrm>
              <a:off x="2017" y="2353"/>
              <a:ext cx="431" cy="47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227763" y="4005263"/>
            <a:ext cx="2665412" cy="2930525"/>
            <a:chOff x="3600" y="2016"/>
            <a:chExt cx="1920" cy="2135"/>
          </a:xfrm>
        </p:grpSpPr>
        <p:grpSp>
          <p:nvGrpSpPr>
            <p:cNvPr id="5176" name="Group 78"/>
            <p:cNvGrpSpPr>
              <a:grpSpLocks/>
            </p:cNvGrpSpPr>
            <p:nvPr/>
          </p:nvGrpSpPr>
          <p:grpSpPr bwMode="auto">
            <a:xfrm>
              <a:off x="3600" y="2605"/>
              <a:ext cx="1087" cy="490"/>
              <a:chOff x="2592" y="2928"/>
              <a:chExt cx="1440" cy="632"/>
            </a:xfrm>
          </p:grpSpPr>
          <p:grpSp>
            <p:nvGrpSpPr>
              <p:cNvPr id="5217" name="Group 7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43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23" name="Line 8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24" name="Line 8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43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44" name="Text Box 84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20" name="Line 8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46" name="Text Box 86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77" name="Group 87"/>
            <p:cNvGrpSpPr>
              <a:grpSpLocks/>
            </p:cNvGrpSpPr>
            <p:nvPr/>
          </p:nvGrpSpPr>
          <p:grpSpPr bwMode="auto">
            <a:xfrm>
              <a:off x="3600" y="2016"/>
              <a:ext cx="1087" cy="489"/>
              <a:chOff x="2592" y="2928"/>
              <a:chExt cx="1440" cy="630"/>
            </a:xfrm>
          </p:grpSpPr>
          <p:grpSp>
            <p:nvGrpSpPr>
              <p:cNvPr id="5209" name="Group 8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49" name="Rectangle 89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15" name="Line 9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16" name="Line 9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52" name="Text Box 9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53" name="Text Box 9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12" name="Line 9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5" name="Text Box 95"/>
              <p:cNvSpPr txBox="1">
                <a:spLocks noChangeArrowheads="1"/>
              </p:cNvSpPr>
              <p:nvPr/>
            </p:nvSpPr>
            <p:spPr bwMode="auto">
              <a:xfrm>
                <a:off x="3743" y="3022"/>
                <a:ext cx="289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257" name="Rectangle 97"/>
            <p:cNvSpPr>
              <a:spLocks noChangeArrowheads="1"/>
            </p:cNvSpPr>
            <p:nvPr/>
          </p:nvSpPr>
          <p:spPr bwMode="auto">
            <a:xfrm>
              <a:off x="4830" y="2388"/>
              <a:ext cx="255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79" name="Line 100"/>
            <p:cNvSpPr>
              <a:spLocks noChangeShapeType="1"/>
            </p:cNvSpPr>
            <p:nvPr/>
          </p:nvSpPr>
          <p:spPr bwMode="auto">
            <a:xfrm>
              <a:off x="4469" y="2239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0" name="Line 101"/>
            <p:cNvSpPr>
              <a:spLocks noChangeShapeType="1"/>
            </p:cNvSpPr>
            <p:nvPr/>
          </p:nvSpPr>
          <p:spPr bwMode="auto">
            <a:xfrm>
              <a:off x="4469" y="2574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1" name="Line 102"/>
            <p:cNvSpPr>
              <a:spLocks noChangeShapeType="1"/>
            </p:cNvSpPr>
            <p:nvPr/>
          </p:nvSpPr>
          <p:spPr bwMode="auto">
            <a:xfrm>
              <a:off x="5122" y="2688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3" name="Text Box 103"/>
            <p:cNvSpPr txBox="1">
              <a:spLocks noChangeArrowheads="1"/>
            </p:cNvSpPr>
            <p:nvPr/>
          </p:nvSpPr>
          <p:spPr bwMode="auto">
            <a:xfrm>
              <a:off x="5195" y="2353"/>
              <a:ext cx="325" cy="28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grpSp>
          <p:nvGrpSpPr>
            <p:cNvPr id="5183" name="Group 105"/>
            <p:cNvGrpSpPr>
              <a:grpSpLocks/>
            </p:cNvGrpSpPr>
            <p:nvPr/>
          </p:nvGrpSpPr>
          <p:grpSpPr bwMode="auto">
            <a:xfrm>
              <a:off x="3600" y="3661"/>
              <a:ext cx="1087" cy="490"/>
              <a:chOff x="2592" y="2928"/>
              <a:chExt cx="1440" cy="632"/>
            </a:xfrm>
          </p:grpSpPr>
          <p:grpSp>
            <p:nvGrpSpPr>
              <p:cNvPr id="5201" name="Group 106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92" y="2155"/>
                  <a:ext cx="288" cy="34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207" name="Line 108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8" name="Line 109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0" name="Text Box 110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71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3130"/>
                <a:ext cx="480" cy="4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204" name="Line 112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73" name="Text Box 113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84" name="Group 114"/>
            <p:cNvGrpSpPr>
              <a:grpSpLocks/>
            </p:cNvGrpSpPr>
            <p:nvPr/>
          </p:nvGrpSpPr>
          <p:grpSpPr bwMode="auto">
            <a:xfrm>
              <a:off x="3600" y="3072"/>
              <a:ext cx="1087" cy="489"/>
              <a:chOff x="2592" y="2928"/>
              <a:chExt cx="1440" cy="630"/>
            </a:xfrm>
          </p:grpSpPr>
          <p:grpSp>
            <p:nvGrpSpPr>
              <p:cNvPr id="5193" name="Group 115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2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492" y="2158"/>
                  <a:ext cx="288" cy="338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99" name="Line 117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200" name="Line 118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279" name="Text Box 119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280" name="Text Box 120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80" cy="42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96" name="Line 121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82" name="Text Box 122"/>
              <p:cNvSpPr txBox="1">
                <a:spLocks noChangeArrowheads="1"/>
              </p:cNvSpPr>
              <p:nvPr/>
            </p:nvSpPr>
            <p:spPr bwMode="auto">
              <a:xfrm>
                <a:off x="3743" y="3023"/>
                <a:ext cx="289" cy="4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85" name="Line 131"/>
            <p:cNvSpPr>
              <a:spLocks noChangeShapeType="1"/>
            </p:cNvSpPr>
            <p:nvPr/>
          </p:nvSpPr>
          <p:spPr bwMode="auto">
            <a:xfrm>
              <a:off x="4464" y="3275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6" name="Line 132"/>
            <p:cNvSpPr>
              <a:spLocks noChangeShapeType="1"/>
            </p:cNvSpPr>
            <p:nvPr/>
          </p:nvSpPr>
          <p:spPr bwMode="auto">
            <a:xfrm flipV="1">
              <a:off x="4560" y="2736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7" name="Line 133"/>
            <p:cNvSpPr>
              <a:spLocks noChangeShapeType="1"/>
            </p:cNvSpPr>
            <p:nvPr/>
          </p:nvSpPr>
          <p:spPr bwMode="auto">
            <a:xfrm>
              <a:off x="4560" y="2736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8" name="Line 134"/>
            <p:cNvSpPr>
              <a:spLocks noChangeShapeType="1"/>
            </p:cNvSpPr>
            <p:nvPr/>
          </p:nvSpPr>
          <p:spPr bwMode="auto">
            <a:xfrm>
              <a:off x="4464" y="3865"/>
              <a:ext cx="1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89" name="Line 135"/>
            <p:cNvSpPr>
              <a:spLocks noChangeShapeType="1"/>
            </p:cNvSpPr>
            <p:nvPr/>
          </p:nvSpPr>
          <p:spPr bwMode="auto">
            <a:xfrm flipV="1">
              <a:off x="4656" y="2832"/>
              <a:ext cx="0" cy="100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0" name="Line 136"/>
            <p:cNvSpPr>
              <a:spLocks noChangeShapeType="1"/>
            </p:cNvSpPr>
            <p:nvPr/>
          </p:nvSpPr>
          <p:spPr bwMode="auto">
            <a:xfrm>
              <a:off x="4487" y="2568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1" name="Line 137"/>
            <p:cNvSpPr>
              <a:spLocks noChangeShapeType="1"/>
            </p:cNvSpPr>
            <p:nvPr/>
          </p:nvSpPr>
          <p:spPr bwMode="auto">
            <a:xfrm>
              <a:off x="4487" y="2471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92" name="Line 138"/>
            <p:cNvSpPr>
              <a:spLocks noChangeShapeType="1"/>
            </p:cNvSpPr>
            <p:nvPr/>
          </p:nvSpPr>
          <p:spPr bwMode="auto">
            <a:xfrm>
              <a:off x="4656" y="2832"/>
              <a:ext cx="14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17"/>
          <p:cNvGrpSpPr>
            <a:grpSpLocks/>
          </p:cNvGrpSpPr>
          <p:nvPr/>
        </p:nvGrpSpPr>
        <p:grpSpPr bwMode="auto">
          <a:xfrm>
            <a:off x="3203848" y="3860800"/>
            <a:ext cx="3124200" cy="2459038"/>
            <a:chOff x="1968" y="1895"/>
            <a:chExt cx="1920" cy="1488"/>
          </a:xfrm>
        </p:grpSpPr>
        <p:grpSp>
          <p:nvGrpSpPr>
            <p:cNvPr id="5139" name="Group 168"/>
            <p:cNvGrpSpPr>
              <a:grpSpLocks/>
            </p:cNvGrpSpPr>
            <p:nvPr/>
          </p:nvGrpSpPr>
          <p:grpSpPr bwMode="auto">
            <a:xfrm>
              <a:off x="1968" y="2484"/>
              <a:ext cx="1087" cy="432"/>
              <a:chOff x="2592" y="2928"/>
              <a:chExt cx="1440" cy="558"/>
            </a:xfrm>
          </p:grpSpPr>
          <p:grpSp>
            <p:nvGrpSpPr>
              <p:cNvPr id="5168" name="Group 169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0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41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74" name="Line 171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75" name="Line 172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33" name="Text Box 173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34" name="Text Box 174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71" name="Line 175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36" name="Text Box 176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5140" name="Group 177"/>
            <p:cNvGrpSpPr>
              <a:grpSpLocks/>
            </p:cNvGrpSpPr>
            <p:nvPr/>
          </p:nvGrpSpPr>
          <p:grpSpPr bwMode="auto">
            <a:xfrm>
              <a:off x="1968" y="1895"/>
              <a:ext cx="1087" cy="432"/>
              <a:chOff x="2592" y="2928"/>
              <a:chExt cx="1440" cy="558"/>
            </a:xfrm>
          </p:grpSpPr>
          <p:grpSp>
            <p:nvGrpSpPr>
              <p:cNvPr id="5160" name="Group 178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39" name="Rectangle 179"/>
                <p:cNvSpPr>
                  <a:spLocks noChangeArrowheads="1"/>
                </p:cNvSpPr>
                <p:nvPr/>
              </p:nvSpPr>
              <p:spPr bwMode="auto">
                <a:xfrm>
                  <a:off x="1492" y="2160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66" name="Line 180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67" name="Line 181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42" name="Text Box 182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43" name="Text Box 183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63" name="Line 184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45" name="Text Box 185"/>
              <p:cNvSpPr txBox="1">
                <a:spLocks noChangeArrowheads="1"/>
              </p:cNvSpPr>
              <p:nvPr/>
            </p:nvSpPr>
            <p:spPr bwMode="auto">
              <a:xfrm>
                <a:off x="3742" y="3024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0346" name="Rectangle 186"/>
            <p:cNvSpPr>
              <a:spLocks noChangeArrowheads="1"/>
            </p:cNvSpPr>
            <p:nvPr/>
          </p:nvSpPr>
          <p:spPr bwMode="auto">
            <a:xfrm>
              <a:off x="3199" y="2267"/>
              <a:ext cx="257" cy="588"/>
            </a:xfrm>
            <a:prstGeom prst="rect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5142" name="Line 187"/>
            <p:cNvSpPr>
              <a:spLocks noChangeShapeType="1"/>
            </p:cNvSpPr>
            <p:nvPr/>
          </p:nvSpPr>
          <p:spPr bwMode="auto">
            <a:xfrm>
              <a:off x="2837" y="2118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188"/>
            <p:cNvSpPr>
              <a:spLocks noChangeShapeType="1"/>
            </p:cNvSpPr>
            <p:nvPr/>
          </p:nvSpPr>
          <p:spPr bwMode="auto">
            <a:xfrm>
              <a:off x="2837" y="2453"/>
              <a:ext cx="0" cy="2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Line 189"/>
            <p:cNvSpPr>
              <a:spLocks noChangeShapeType="1"/>
            </p:cNvSpPr>
            <p:nvPr/>
          </p:nvSpPr>
          <p:spPr bwMode="auto">
            <a:xfrm>
              <a:off x="3490" y="2567"/>
              <a:ext cx="254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350" name="Text Box 190"/>
            <p:cNvSpPr txBox="1">
              <a:spLocks noChangeArrowheads="1"/>
            </p:cNvSpPr>
            <p:nvPr/>
          </p:nvSpPr>
          <p:spPr bwMode="auto">
            <a:xfrm>
              <a:off x="3563" y="2231"/>
              <a:ext cx="325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CN" sz="20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grpSp>
          <p:nvGrpSpPr>
            <p:cNvPr id="5146" name="Group 200"/>
            <p:cNvGrpSpPr>
              <a:grpSpLocks/>
            </p:cNvGrpSpPr>
            <p:nvPr/>
          </p:nvGrpSpPr>
          <p:grpSpPr bwMode="auto">
            <a:xfrm>
              <a:off x="1968" y="2951"/>
              <a:ext cx="1087" cy="432"/>
              <a:chOff x="2592" y="2928"/>
              <a:chExt cx="1440" cy="558"/>
            </a:xfrm>
          </p:grpSpPr>
          <p:grpSp>
            <p:nvGrpSpPr>
              <p:cNvPr id="5152" name="Group 201"/>
              <p:cNvGrpSpPr>
                <a:grpSpLocks/>
              </p:cNvGrpSpPr>
              <p:nvPr/>
            </p:nvGrpSpPr>
            <p:grpSpPr bwMode="auto">
              <a:xfrm>
                <a:off x="2928" y="3024"/>
                <a:ext cx="576" cy="336"/>
                <a:chOff x="1204" y="2160"/>
                <a:chExt cx="576" cy="336"/>
              </a:xfrm>
            </p:grpSpPr>
            <p:sp>
              <p:nvSpPr>
                <p:cNvPr id="220362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92" y="2157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defRPr/>
                  </a:pPr>
                  <a:r>
                    <a:rPr lang="en-US" altLang="zh-CN" sz="32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</a:p>
              </p:txBody>
            </p:sp>
            <p:sp>
              <p:nvSpPr>
                <p:cNvPr id="5158" name="Line 203"/>
                <p:cNvSpPr>
                  <a:spLocks noChangeShapeType="1"/>
                </p:cNvSpPr>
                <p:nvPr/>
              </p:nvSpPr>
              <p:spPr bwMode="auto">
                <a:xfrm>
                  <a:off x="1204" y="2256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59" name="Line 204"/>
                <p:cNvSpPr>
                  <a:spLocks noChangeShapeType="1"/>
                </p:cNvSpPr>
                <p:nvPr/>
              </p:nvSpPr>
              <p:spPr bwMode="auto">
                <a:xfrm>
                  <a:off x="1204" y="2400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20365" name="Text Box 205"/>
              <p:cNvSpPr txBox="1">
                <a:spLocks noChangeArrowheads="1"/>
              </p:cNvSpPr>
              <p:nvPr/>
            </p:nvSpPr>
            <p:spPr bwMode="auto">
              <a:xfrm>
                <a:off x="2592" y="2928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20366" name="Text Box 206"/>
              <p:cNvSpPr txBox="1">
                <a:spLocks noChangeArrowheads="1"/>
              </p:cNvSpPr>
              <p:nvPr/>
            </p:nvSpPr>
            <p:spPr bwMode="auto">
              <a:xfrm>
                <a:off x="2592" y="3129"/>
                <a:ext cx="479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5155" name="Line 207"/>
              <p:cNvSpPr>
                <a:spLocks noChangeShapeType="1"/>
              </p:cNvSpPr>
              <p:nvPr/>
            </p:nvSpPr>
            <p:spPr bwMode="auto">
              <a:xfrm>
                <a:off x="3504" y="3194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368" name="Text Box 208"/>
              <p:cNvSpPr txBox="1">
                <a:spLocks noChangeArrowheads="1"/>
              </p:cNvSpPr>
              <p:nvPr/>
            </p:nvSpPr>
            <p:spPr bwMode="auto">
              <a:xfrm>
                <a:off x="3742" y="3023"/>
                <a:ext cx="290" cy="35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5147" name="Line 209"/>
            <p:cNvSpPr>
              <a:spLocks noChangeShapeType="1"/>
            </p:cNvSpPr>
            <p:nvPr/>
          </p:nvSpPr>
          <p:spPr bwMode="auto">
            <a:xfrm>
              <a:off x="2832" y="3154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8" name="Line 210"/>
            <p:cNvSpPr>
              <a:spLocks noChangeShapeType="1"/>
            </p:cNvSpPr>
            <p:nvPr/>
          </p:nvSpPr>
          <p:spPr bwMode="auto">
            <a:xfrm flipV="1">
              <a:off x="2928" y="2615"/>
              <a:ext cx="0" cy="528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9" name="Line 211"/>
            <p:cNvSpPr>
              <a:spLocks noChangeShapeType="1"/>
            </p:cNvSpPr>
            <p:nvPr/>
          </p:nvSpPr>
          <p:spPr bwMode="auto">
            <a:xfrm>
              <a:off x="2928" y="2615"/>
              <a:ext cx="240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214"/>
            <p:cNvSpPr>
              <a:spLocks noChangeShapeType="1"/>
            </p:cNvSpPr>
            <p:nvPr/>
          </p:nvSpPr>
          <p:spPr bwMode="auto">
            <a:xfrm>
              <a:off x="2855" y="2447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" name="Line 215"/>
            <p:cNvSpPr>
              <a:spLocks noChangeShapeType="1"/>
            </p:cNvSpPr>
            <p:nvPr/>
          </p:nvSpPr>
          <p:spPr bwMode="auto">
            <a:xfrm>
              <a:off x="2855" y="2350"/>
              <a:ext cx="313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1187450" y="5661025"/>
            <a:ext cx="1873250" cy="806450"/>
            <a:chOff x="521" y="3385"/>
            <a:chExt cx="1180" cy="635"/>
          </a:xfrm>
        </p:grpSpPr>
        <p:sp>
          <p:nvSpPr>
            <p:cNvPr id="5137" name="AutoShape 143"/>
            <p:cNvSpPr>
              <a:spLocks noChangeArrowheads="1"/>
            </p:cNvSpPr>
            <p:nvPr/>
          </p:nvSpPr>
          <p:spPr bwMode="auto">
            <a:xfrm>
              <a:off x="521" y="3385"/>
              <a:ext cx="1180" cy="635"/>
            </a:xfrm>
            <a:prstGeom prst="cloudCallout">
              <a:avLst>
                <a:gd name="adj1" fmla="val -31866"/>
                <a:gd name="adj2" fmla="val -92046"/>
              </a:avLst>
            </a:prstGeom>
            <a:solidFill>
              <a:srgbClr val="FFFF99"/>
            </a:solidFill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138" name="Text Box 142"/>
            <p:cNvSpPr txBox="1">
              <a:spLocks noChangeArrowheads="1"/>
            </p:cNvSpPr>
            <p:nvPr/>
          </p:nvSpPr>
          <p:spPr bwMode="auto">
            <a:xfrm>
              <a:off x="702" y="3491"/>
              <a:ext cx="95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Arial" charset="0"/>
                </a:rPr>
                <a:t>最小代价</a:t>
              </a:r>
              <a:r>
                <a:rPr lang="en-US" altLang="zh-CN" dirty="0">
                  <a:latin typeface="Arial" charset="0"/>
                </a:rPr>
                <a:t>!</a:t>
              </a:r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6" grpId="0" autoUpdateAnimBg="0"/>
      <p:bldP spid="220177" grpId="0" autoUpdateAnimBg="0"/>
      <p:bldP spid="22017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1187624" y="1353715"/>
            <a:ext cx="2717800" cy="1825625"/>
            <a:chOff x="965" y="726"/>
            <a:chExt cx="1712" cy="1150"/>
          </a:xfrm>
        </p:grpSpPr>
        <p:sp>
          <p:nvSpPr>
            <p:cNvPr id="81973" name="AutoShape 53"/>
            <p:cNvSpPr>
              <a:spLocks/>
            </p:cNvSpPr>
            <p:nvPr/>
          </p:nvSpPr>
          <p:spPr bwMode="auto">
            <a:xfrm>
              <a:off x="2360" y="1244"/>
              <a:ext cx="236" cy="577"/>
            </a:xfrm>
            <a:prstGeom prst="leftBracket">
              <a:avLst>
                <a:gd name="adj" fmla="val 20374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72" name="AutoShape 52"/>
            <p:cNvSpPr>
              <a:spLocks/>
            </p:cNvSpPr>
            <p:nvPr/>
          </p:nvSpPr>
          <p:spPr bwMode="auto">
            <a:xfrm>
              <a:off x="1348" y="1245"/>
              <a:ext cx="221" cy="564"/>
            </a:xfrm>
            <a:prstGeom prst="rightBracket">
              <a:avLst>
                <a:gd name="adj" fmla="val 21267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1327" y="1173"/>
              <a:ext cx="128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H="1" flipV="1">
              <a:off x="1150" y="972"/>
              <a:ext cx="192" cy="20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341" y="1529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665" y="116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1329" y="872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00  01  11  10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1074" y="120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1154" y="726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AB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965" y="956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1384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977" y="1174"/>
              <a:ext cx="0" cy="6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2310" y="116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2350" y="1159"/>
              <a:ext cx="25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1      1</a:t>
              </a:r>
            </a:p>
          </p:txBody>
        </p:sp>
      </p:grp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924599" y="1253703"/>
            <a:ext cx="5597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</a:rPr>
              <a:t>AB</a:t>
            </a:r>
          </a:p>
        </p:txBody>
      </p:sp>
      <p:grpSp>
        <p:nvGrpSpPr>
          <p:cNvPr id="81970" name="Group 50"/>
          <p:cNvGrpSpPr>
            <a:grpSpLocks/>
          </p:cNvGrpSpPr>
          <p:nvPr/>
        </p:nvGrpSpPr>
        <p:grpSpPr bwMode="auto">
          <a:xfrm>
            <a:off x="4424536" y="1601365"/>
            <a:ext cx="2844800" cy="1608138"/>
            <a:chOff x="3077" y="792"/>
            <a:chExt cx="1792" cy="1013"/>
          </a:xfrm>
        </p:grpSpPr>
        <p:sp>
          <p:nvSpPr>
            <p:cNvPr id="81938" name="AutoShape 18"/>
            <p:cNvSpPr>
              <a:spLocks noChangeArrowheads="1"/>
            </p:cNvSpPr>
            <p:nvPr/>
          </p:nvSpPr>
          <p:spPr bwMode="auto">
            <a:xfrm>
              <a:off x="3903" y="1191"/>
              <a:ext cx="590" cy="5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544" y="1093"/>
              <a:ext cx="1325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H="1" flipV="1">
              <a:off x="3304" y="828"/>
              <a:ext cx="244" cy="25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3547" y="1449"/>
              <a:ext cx="132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>
              <a:off x="4179" y="108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3445" y="792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800"/>
                <a:t> 00  01  11  10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3357" y="1125"/>
              <a:ext cx="18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3077" y="803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922" y="1101"/>
              <a:ext cx="597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/>
                <a:t>1    1  1    1</a:t>
              </a:r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846" y="1105"/>
              <a:ext cx="2" cy="69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auto">
            <a:xfrm>
              <a:off x="4556" y="1085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66" name="Group 46"/>
          <p:cNvGrpSpPr>
            <a:grpSpLocks/>
          </p:cNvGrpSpPr>
          <p:nvPr/>
        </p:nvGrpSpPr>
        <p:grpSpPr bwMode="auto">
          <a:xfrm>
            <a:off x="2602086" y="3446040"/>
            <a:ext cx="3025775" cy="1855788"/>
            <a:chOff x="1701" y="1954"/>
            <a:chExt cx="1906" cy="1169"/>
          </a:xfrm>
        </p:grpSpPr>
        <p:sp>
          <p:nvSpPr>
            <p:cNvPr id="81951" name="AutoShape 31"/>
            <p:cNvSpPr>
              <a:spLocks noChangeArrowheads="1"/>
            </p:cNvSpPr>
            <p:nvPr/>
          </p:nvSpPr>
          <p:spPr bwMode="auto">
            <a:xfrm>
              <a:off x="2175" y="2820"/>
              <a:ext cx="1298" cy="24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2214" y="2785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1    1     1  </a:t>
              </a:r>
              <a:r>
                <a:rPr kumimoji="1" lang="en-US" altLang="zh-CN" dirty="0" smtClean="0"/>
                <a:t>   </a:t>
              </a:r>
              <a:r>
                <a:rPr kumimoji="1" lang="en-US" altLang="zh-CN" dirty="0"/>
                <a:t>1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2131" y="2411"/>
              <a:ext cx="136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 flipH="1" flipV="1">
              <a:off x="1908" y="2180"/>
              <a:ext cx="228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2133" y="2767"/>
              <a:ext cx="13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Line 36"/>
            <p:cNvSpPr>
              <a:spLocks noChangeShapeType="1"/>
            </p:cNvSpPr>
            <p:nvPr/>
          </p:nvSpPr>
          <p:spPr bwMode="auto">
            <a:xfrm>
              <a:off x="2818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Text Box 37"/>
            <p:cNvSpPr txBox="1">
              <a:spLocks noChangeArrowheads="1"/>
            </p:cNvSpPr>
            <p:nvPr/>
          </p:nvSpPr>
          <p:spPr bwMode="auto">
            <a:xfrm>
              <a:off x="1945" y="2443"/>
              <a:ext cx="172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800"/>
                <a:t>01</a:t>
              </a:r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1895" y="1954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AB</a:t>
              </a:r>
            </a:p>
          </p:txBody>
        </p:sp>
        <p:sp>
          <p:nvSpPr>
            <p:cNvPr id="81959" name="Text Box 39"/>
            <p:cNvSpPr txBox="1">
              <a:spLocks noChangeArrowheads="1"/>
            </p:cNvSpPr>
            <p:nvPr/>
          </p:nvSpPr>
          <p:spPr bwMode="auto">
            <a:xfrm>
              <a:off x="1701" y="2132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2485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>
              <a:off x="3171" y="2412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2147" y="214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00   01  11   10</a:t>
              </a:r>
            </a:p>
          </p:txBody>
        </p:sp>
      </p:grp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2240930" y="5651078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三变量卡诺图的典型合并情况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6660232" y="147752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8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8903"/>
            <a:ext cx="75438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5" name="Text Box 135"/>
          <p:cNvSpPr txBox="1">
            <a:spLocks noChangeArrowheads="1"/>
          </p:cNvSpPr>
          <p:nvPr/>
        </p:nvSpPr>
        <p:spPr bwMode="auto">
          <a:xfrm>
            <a:off x="2658070" y="5733256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四变量卡诺图的典型合并情况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516216" y="332656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613526" y="111748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6660232" y="1477526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0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536" y="5583565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sp>
        <p:nvSpPr>
          <p:cNvPr id="231536" name="Text Box 112"/>
          <p:cNvSpPr txBox="1">
            <a:spLocks noChangeArrowheads="1"/>
          </p:cNvSpPr>
          <p:nvPr/>
        </p:nvSpPr>
        <p:spPr bwMode="auto">
          <a:xfrm>
            <a:off x="2267744" y="4974780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0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31537" name="Text Box 113"/>
          <p:cNvSpPr txBox="1">
            <a:spLocks noChangeArrowheads="1"/>
          </p:cNvSpPr>
          <p:nvPr/>
        </p:nvSpPr>
        <p:spPr bwMode="auto">
          <a:xfrm>
            <a:off x="6660232" y="4954285"/>
            <a:ext cx="18288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6749207" y="55163"/>
            <a:ext cx="2394793" cy="1569660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紧靠</a:t>
            </a:r>
            <a:r>
              <a:rPr lang="zh-CN" altLang="en-US" b="1" dirty="0"/>
              <a:t>在一起的、行列首尾的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/>
              <a:t>对称的</a:t>
            </a:r>
            <a:endParaRPr lang="zh-CN" altLang="en-US" b="1" dirty="0">
              <a:latin typeface="Arial" pitchFamily="34" charset="0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88424"/>
              </p:ext>
            </p:extLst>
          </p:nvPr>
        </p:nvGraphicFramePr>
        <p:xfrm>
          <a:off x="467544" y="1663684"/>
          <a:ext cx="4032450" cy="331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5701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altLang="zh-CN" sz="2400" b="1" i="0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endParaRPr lang="en-US" altLang="zh-CN" sz="2400" b="1" i="0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00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01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0" dirty="0" smtClean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矩形 79"/>
          <p:cNvSpPr/>
          <p:nvPr/>
        </p:nvSpPr>
        <p:spPr bwMode="auto">
          <a:xfrm>
            <a:off x="2207341" y="2852936"/>
            <a:ext cx="515371" cy="304913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226083" y="4005064"/>
            <a:ext cx="515371" cy="304913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999429" y="3412119"/>
            <a:ext cx="515371" cy="304913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1426568" y="3412119"/>
            <a:ext cx="515371" cy="304913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30933"/>
              </p:ext>
            </p:extLst>
          </p:nvPr>
        </p:nvGraphicFramePr>
        <p:xfrm>
          <a:off x="4825602" y="1772816"/>
          <a:ext cx="3960430" cy="3215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5969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altLang="zh-CN" sz="2400" b="1" i="0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endParaRPr lang="en-US" altLang="zh-CN" sz="2400" b="1" i="0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矩形 84"/>
          <p:cNvSpPr/>
          <p:nvPr/>
        </p:nvSpPr>
        <p:spPr bwMode="auto">
          <a:xfrm>
            <a:off x="6553200" y="3412118"/>
            <a:ext cx="515371" cy="304913"/>
          </a:xfrm>
          <a:prstGeom prst="rect">
            <a:avLst/>
          </a:prstGeom>
          <a:solidFill>
            <a:srgbClr val="0066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757542" y="836712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804248" y="1549534"/>
            <a:ext cx="2016224" cy="72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27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32920" y="5692609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45106"/>
              </p:ext>
            </p:extLst>
          </p:nvPr>
        </p:nvGraphicFramePr>
        <p:xfrm>
          <a:off x="1175656" y="593725"/>
          <a:ext cx="7284774" cy="492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0452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  <a:endParaRPr lang="en-US" altLang="zh-CN" sz="1800" b="1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ABC</a:t>
                      </a:r>
                      <a:endParaRPr lang="en-US" altLang="zh-CN" sz="1800" b="1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42" name="Line 106"/>
          <p:cNvSpPr>
            <a:spLocks noChangeShapeType="1"/>
          </p:cNvSpPr>
          <p:nvPr/>
        </p:nvSpPr>
        <p:spPr bwMode="auto">
          <a:xfrm>
            <a:off x="5148064" y="307182"/>
            <a:ext cx="0" cy="5282058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814387" y="3429000"/>
            <a:ext cx="792088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56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2" grpId="0" animBg="1"/>
      <p:bldP spid="400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1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232920" y="5692609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42728"/>
              </p:ext>
            </p:extLst>
          </p:nvPr>
        </p:nvGraphicFramePr>
        <p:xfrm>
          <a:off x="1175656" y="593725"/>
          <a:ext cx="7284774" cy="492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1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0452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  <a:endParaRPr lang="en-US" altLang="zh-CN" sz="1800" b="1" baseline="-300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effectLst/>
                        </a:rPr>
                        <a:t>ABC</a:t>
                      </a:r>
                      <a:endParaRPr lang="en-US" altLang="zh-CN" sz="1800" b="1" baseline="-30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010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ffectLst/>
                        </a:rPr>
                        <a:t>1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42" name="Line 106"/>
          <p:cNvSpPr>
            <a:spLocks noChangeShapeType="1"/>
          </p:cNvSpPr>
          <p:nvPr/>
        </p:nvSpPr>
        <p:spPr bwMode="auto">
          <a:xfrm>
            <a:off x="5148064" y="307182"/>
            <a:ext cx="0" cy="5282058"/>
          </a:xfrm>
          <a:prstGeom prst="line">
            <a:avLst/>
          </a:prstGeom>
          <a:noFill/>
          <a:ln w="38100">
            <a:solidFill>
              <a:srgbClr val="D6009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0041" name="Line 105"/>
          <p:cNvSpPr>
            <a:spLocks noChangeShapeType="1"/>
          </p:cNvSpPr>
          <p:nvPr/>
        </p:nvSpPr>
        <p:spPr bwMode="auto">
          <a:xfrm flipV="1">
            <a:off x="814387" y="3429000"/>
            <a:ext cx="7920880" cy="0"/>
          </a:xfrm>
          <a:prstGeom prst="line">
            <a:avLst/>
          </a:prstGeom>
          <a:noFill/>
          <a:ln w="38100">
            <a:solidFill>
              <a:srgbClr val="D6009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941425" y="1315455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707904" y="1844824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67379" y="1844824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45313" y="2420888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48264" y="1844824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958162" y="4534434"/>
            <a:ext cx="563190" cy="432048"/>
          </a:xfrm>
          <a:prstGeom prst="rect">
            <a:avLst/>
          </a:prstGeom>
          <a:solidFill>
            <a:srgbClr val="0066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7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1716533" y="1571625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073846" y="1857375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25285" name="AutoShape 5"/>
          <p:cNvSpPr>
            <a:spLocks/>
          </p:cNvSpPr>
          <p:nvPr/>
        </p:nvSpPr>
        <p:spPr bwMode="auto">
          <a:xfrm>
            <a:off x="2651571" y="1787525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7" name="AutoShape 7"/>
          <p:cNvSpPr>
            <a:spLocks/>
          </p:cNvSpPr>
          <p:nvPr/>
        </p:nvSpPr>
        <p:spPr bwMode="auto">
          <a:xfrm>
            <a:off x="4477172" y="2708796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4764509" y="2492896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4824834" y="3202508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Arial" charset="0"/>
              </a:rPr>
              <a:t>0</a:t>
            </a:r>
            <a:r>
              <a:rPr lang="en-US" altLang="zh-CN" sz="2800" b="1" dirty="0" smtClean="0">
                <a:latin typeface="Arial" charset="0"/>
              </a:rPr>
              <a:t>: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反</a:t>
            </a:r>
            <a:r>
              <a:rPr lang="zh-CN" altLang="en-US" sz="2800" b="1" dirty="0" smtClean="0"/>
              <a:t>变</a:t>
            </a:r>
            <a:r>
              <a:rPr lang="zh-CN" altLang="en-US" sz="2800" b="1" dirty="0"/>
              <a:t>量</a:t>
            </a:r>
            <a:endParaRPr lang="zh-CN" altLang="en-US" sz="2800" b="1" dirty="0"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71550" y="3843685"/>
            <a:ext cx="3048000" cy="2020887"/>
            <a:chOff x="1920" y="2784"/>
            <a:chExt cx="1920" cy="1273"/>
          </a:xfrm>
        </p:grpSpPr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4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295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6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7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8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299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0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1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2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3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04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5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06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28745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6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7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8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9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0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1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2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3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4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5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6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7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8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21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24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25" name="AutoShape 45"/>
          <p:cNvSpPr>
            <a:spLocks/>
          </p:cNvSpPr>
          <p:nvPr/>
        </p:nvSpPr>
        <p:spPr bwMode="auto">
          <a:xfrm>
            <a:off x="1685925" y="4412010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6" name="AutoShape 46"/>
          <p:cNvSpPr>
            <a:spLocks/>
          </p:cNvSpPr>
          <p:nvPr/>
        </p:nvSpPr>
        <p:spPr bwMode="auto">
          <a:xfrm>
            <a:off x="1685925" y="5420072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7" name="AutoShape 47"/>
          <p:cNvSpPr>
            <a:spLocks/>
          </p:cNvSpPr>
          <p:nvPr/>
        </p:nvSpPr>
        <p:spPr bwMode="auto">
          <a:xfrm>
            <a:off x="3486150" y="4412010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8" name="AutoShape 48"/>
          <p:cNvSpPr>
            <a:spLocks/>
          </p:cNvSpPr>
          <p:nvPr/>
        </p:nvSpPr>
        <p:spPr bwMode="auto">
          <a:xfrm>
            <a:off x="3486150" y="5420072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648200" y="3861048"/>
            <a:ext cx="3048000" cy="2020887"/>
            <a:chOff x="1920" y="2784"/>
            <a:chExt cx="1920" cy="1273"/>
          </a:xfrm>
        </p:grpSpPr>
        <p:sp>
          <p:nvSpPr>
            <p:cNvPr id="225330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1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2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33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4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5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6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7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8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39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0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1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2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5343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4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5345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28711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3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5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7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9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1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3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0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00     01     11     10</a:t>
              </a:r>
            </a:p>
          </p:txBody>
        </p:sp>
        <p:sp>
          <p:nvSpPr>
            <p:cNvPr id="225361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5362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5363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5364" name="AutoShape 84"/>
          <p:cNvSpPr>
            <a:spLocks/>
          </p:cNvSpPr>
          <p:nvPr/>
        </p:nvSpPr>
        <p:spPr bwMode="auto">
          <a:xfrm rot="-5220392">
            <a:off x="6114256" y="4030117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65" name="AutoShape 85"/>
          <p:cNvSpPr>
            <a:spLocks/>
          </p:cNvSpPr>
          <p:nvPr/>
        </p:nvSpPr>
        <p:spPr bwMode="auto">
          <a:xfrm rot="5455089">
            <a:off x="6114256" y="5181054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28690" name="Picture 9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Text Box 4"/>
          <p:cNvSpPr txBox="1">
            <a:spLocks noChangeArrowheads="1"/>
          </p:cNvSpPr>
          <p:nvPr/>
        </p:nvSpPr>
        <p:spPr bwMode="auto">
          <a:xfrm>
            <a:off x="573533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步骤②</a:t>
            </a:r>
            <a:r>
              <a:rPr lang="zh-CN" altLang="en-US" b="1" dirty="0"/>
              <a:t> </a:t>
            </a:r>
            <a:r>
              <a:rPr lang="en-US" altLang="zh-CN" sz="3200" b="1" dirty="0"/>
              <a:t>:  </a:t>
            </a:r>
            <a:r>
              <a:rPr lang="zh-CN" altLang="en-US" sz="3200" b="1" dirty="0">
                <a:latin typeface="宋体" pitchFamily="2" charset="-122"/>
              </a:rPr>
              <a:t>每个圈代表一个</a:t>
            </a:r>
            <a:r>
              <a:rPr lang="zh-CN" altLang="en-US" sz="3200" b="1" dirty="0">
                <a:solidFill>
                  <a:srgbClr val="C00000"/>
                </a:solidFill>
              </a:rPr>
              <a:t>与</a:t>
            </a:r>
            <a:r>
              <a:rPr lang="zh-CN" altLang="en-US" sz="3200" b="1" dirty="0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19672" y="2942159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3533" y="1928813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45" y="6060354"/>
                <a:ext cx="5940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2" y="6060354"/>
                <a:ext cx="59400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utoUpdateAnimBg="0"/>
      <p:bldP spid="225285" grpId="0" animBg="1"/>
      <p:bldP spid="225287" grpId="0" animBg="1"/>
      <p:bldP spid="225288" grpId="0" autoUpdateAnimBg="0"/>
      <p:bldP spid="225289" grpId="0" autoUpdateAnimBg="0"/>
      <p:bldP spid="225325" grpId="0" animBg="1"/>
      <p:bldP spid="225326" grpId="0" animBg="1"/>
      <p:bldP spid="225327" grpId="0" animBg="1"/>
      <p:bldP spid="225328" grpId="0" animBg="1"/>
      <p:bldP spid="225364" grpId="0" animBg="1"/>
      <p:bldP spid="225365" grpId="0" animBg="1"/>
      <p:bldP spid="2" grpId="0" autoUpdateAnimBg="0"/>
      <p:bldP spid="94" grpId="0"/>
      <p:bldP spid="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1772816"/>
            <a:ext cx="3962400" cy="2693987"/>
            <a:chOff x="1920" y="2784"/>
            <a:chExt cx="1920" cy="1273"/>
          </a:xfrm>
        </p:grpSpPr>
        <p:sp>
          <p:nvSpPr>
            <p:cNvPr id="29717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8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19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0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1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2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3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4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5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6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27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8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29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0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0</a:t>
              </a:r>
            </a:p>
          </p:txBody>
        </p:sp>
        <p:sp>
          <p:nvSpPr>
            <p:cNvPr id="29731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32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/>
                <a:t>1 </a:t>
              </a:r>
            </a:p>
          </p:txBody>
        </p:sp>
        <p:sp>
          <p:nvSpPr>
            <p:cNvPr id="29733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8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9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1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4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  00     01     11     10</a:t>
              </a:r>
            </a:p>
          </p:txBody>
        </p:sp>
        <p:sp>
          <p:nvSpPr>
            <p:cNvPr id="29748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29749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AB</a:t>
              </a:r>
            </a:p>
          </p:txBody>
        </p:sp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CD</a:t>
              </a:r>
            </a:p>
          </p:txBody>
        </p:sp>
      </p:grpSp>
      <p:sp>
        <p:nvSpPr>
          <p:cNvPr id="226342" name="AutoShape 38"/>
          <p:cNvSpPr>
            <a:spLocks/>
          </p:cNvSpPr>
          <p:nvPr/>
        </p:nvSpPr>
        <p:spPr bwMode="auto">
          <a:xfrm>
            <a:off x="3203575" y="2493541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3" name="AutoShape 39"/>
          <p:cNvSpPr>
            <a:spLocks/>
          </p:cNvSpPr>
          <p:nvPr/>
        </p:nvSpPr>
        <p:spPr bwMode="auto">
          <a:xfrm>
            <a:off x="3203575" y="396197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4" name="AutoShape 40"/>
          <p:cNvSpPr>
            <a:spLocks/>
          </p:cNvSpPr>
          <p:nvPr/>
        </p:nvSpPr>
        <p:spPr bwMode="auto">
          <a:xfrm>
            <a:off x="5573713" y="2463378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5" name="AutoShape 41"/>
          <p:cNvSpPr>
            <a:spLocks/>
          </p:cNvSpPr>
          <p:nvPr/>
        </p:nvSpPr>
        <p:spPr bwMode="auto">
          <a:xfrm>
            <a:off x="5580063" y="3861966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6" name="AutoShape 42"/>
          <p:cNvSpPr>
            <a:spLocks noChangeArrowheads="1"/>
          </p:cNvSpPr>
          <p:nvPr/>
        </p:nvSpPr>
        <p:spPr bwMode="auto">
          <a:xfrm>
            <a:off x="3276600" y="2493541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6347" name="AutoShape 43"/>
          <p:cNvSpPr>
            <a:spLocks noChangeArrowheads="1"/>
          </p:cNvSpPr>
          <p:nvPr/>
        </p:nvSpPr>
        <p:spPr bwMode="auto">
          <a:xfrm>
            <a:off x="4787900" y="3501603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059113" y="5013176"/>
            <a:ext cx="3276600" cy="579438"/>
            <a:chOff x="576" y="2784"/>
            <a:chExt cx="2064" cy="365"/>
          </a:xfrm>
        </p:grpSpPr>
        <p:sp>
          <p:nvSpPr>
            <p:cNvPr id="29712" name="Text Box 45"/>
            <p:cNvSpPr txBox="1">
              <a:spLocks noChangeArrowheads="1"/>
            </p:cNvSpPr>
            <p:nvPr/>
          </p:nvSpPr>
          <p:spPr bwMode="auto">
            <a:xfrm>
              <a:off x="576" y="2784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>
                  <a:latin typeface="Arial" charset="0"/>
                </a:rPr>
                <a:t>F= AC+AC+BD</a:t>
              </a:r>
            </a:p>
          </p:txBody>
        </p:sp>
        <p:sp>
          <p:nvSpPr>
            <p:cNvPr id="29713" name="Line 46"/>
            <p:cNvSpPr>
              <a:spLocks noChangeShapeType="1"/>
            </p:cNvSpPr>
            <p:nvPr/>
          </p:nvSpPr>
          <p:spPr bwMode="auto">
            <a:xfrm>
              <a:off x="22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47"/>
            <p:cNvSpPr>
              <a:spLocks noChangeShapeType="1"/>
            </p:cNvSpPr>
            <p:nvPr/>
          </p:nvSpPr>
          <p:spPr bwMode="auto">
            <a:xfrm>
              <a:off x="2064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5" name="Line 48"/>
            <p:cNvSpPr>
              <a:spLocks noChangeShapeType="1"/>
            </p:cNvSpPr>
            <p:nvPr/>
          </p:nvSpPr>
          <p:spPr bwMode="auto">
            <a:xfrm>
              <a:off x="12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6" name="Line 49"/>
            <p:cNvSpPr>
              <a:spLocks noChangeShapeType="1"/>
            </p:cNvSpPr>
            <p:nvPr/>
          </p:nvSpPr>
          <p:spPr bwMode="auto">
            <a:xfrm>
              <a:off x="1056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70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9709" name="Picture 5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与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相加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38" y="2420888"/>
                <a:ext cx="5940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56" y="3104631"/>
                <a:ext cx="551498" cy="43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zh-CN" altLang="en-US" sz="2800" dirty="0">
                  <a:solidFill>
                    <a:srgbClr val="9900CC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744201"/>
                <a:ext cx="54797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2" grpId="0" animBg="1"/>
      <p:bldP spid="226343" grpId="0" animBg="1"/>
      <p:bldP spid="226344" grpId="0" animBg="1"/>
      <p:bldP spid="226345" grpId="0" animBg="1"/>
      <p:bldP spid="226346" grpId="0" animBg="1"/>
      <p:bldP spid="226347" grpId="0" animBg="1"/>
      <p:bldP spid="5" grpId="0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3287"/>
              </p:ext>
            </p:extLst>
          </p:nvPr>
        </p:nvGraphicFramePr>
        <p:xfrm>
          <a:off x="5281228" y="928169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圆角矩形 31"/>
          <p:cNvSpPr/>
          <p:nvPr/>
        </p:nvSpPr>
        <p:spPr bwMode="auto">
          <a:xfrm rot="10800000">
            <a:off x="6084169" y="4381009"/>
            <a:ext cx="432048" cy="8577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897699" y="5136937"/>
            <a:ext cx="720080" cy="25057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090998" y="1529191"/>
            <a:ext cx="432048" cy="8577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386" y="1445573"/>
            <a:ext cx="720080" cy="3038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i="1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与或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4391"/>
              </p:ext>
            </p:extLst>
          </p:nvPr>
        </p:nvGraphicFramePr>
        <p:xfrm>
          <a:off x="1524000" y="892944"/>
          <a:ext cx="2543944" cy="4192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1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4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331913" y="951111"/>
            <a:ext cx="1166036" cy="821705"/>
            <a:chOff x="1331913" y="1455167"/>
            <a:chExt cx="1166036" cy="821705"/>
          </a:xfrm>
        </p:grpSpPr>
        <p:cxnSp>
          <p:nvCxnSpPr>
            <p:cNvPr id="4" name="直接连接符 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91703" y="951111"/>
            <a:ext cx="1166036" cy="821705"/>
            <a:chOff x="1331913" y="1455167"/>
            <a:chExt cx="1166036" cy="821705"/>
          </a:xfrm>
        </p:grpSpPr>
        <p:cxnSp>
          <p:nvCxnSpPr>
            <p:cNvPr id="14" name="直接连接符 13"/>
            <p:cNvCxnSpPr/>
            <p:nvPr/>
          </p:nvCxnSpPr>
          <p:spPr bwMode="auto">
            <a:xfrm flipH="1" flipV="1">
              <a:off x="1392873" y="1556792"/>
              <a:ext cx="648072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/>
            <p:cNvSpPr txBox="1"/>
            <p:nvPr/>
          </p:nvSpPr>
          <p:spPr>
            <a:xfrm>
              <a:off x="1331913" y="1815207"/>
              <a:ext cx="47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bc</a:t>
              </a:r>
              <a:endParaRPr lang="zh-CN" altLang="en-US" i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05861" y="145516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a</a:t>
              </a:r>
              <a:endParaRPr lang="zh-CN" altLang="en-US" i="1" dirty="0"/>
            </a:p>
          </p:txBody>
        </p:sp>
      </p:grpSp>
      <p:sp>
        <p:nvSpPr>
          <p:cNvPr id="7" name="圆角矩形 6"/>
          <p:cNvSpPr/>
          <p:nvPr/>
        </p:nvSpPr>
        <p:spPr bwMode="auto">
          <a:xfrm>
            <a:off x="2349337" y="1772816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347864" y="2636912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 rot="16200000">
            <a:off x="2868976" y="3827332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 rot="16200000">
            <a:off x="6588224" y="2150114"/>
            <a:ext cx="432048" cy="1728192"/>
          </a:xfrm>
          <a:prstGeom prst="roundRect">
            <a:avLst/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092280" y="3524040"/>
            <a:ext cx="432048" cy="1512168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26" y="5411508"/>
                <a:ext cx="2407903" cy="377476"/>
              </a:xfrm>
              <a:prstGeom prst="rect">
                <a:avLst/>
              </a:prstGeom>
              <a:blipFill>
                <a:blip r:embed="rId3"/>
                <a:stretch>
                  <a:fillRect l="-2532" t="-1613" r="-17722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277" y="5418945"/>
                <a:ext cx="2407903" cy="377476"/>
              </a:xfrm>
              <a:prstGeom prst="rect">
                <a:avLst/>
              </a:prstGeom>
              <a:blipFill>
                <a:blip r:embed="rId4"/>
                <a:stretch>
                  <a:fillRect l="-2278" t="-1613" r="-227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 2 17"/>
          <p:cNvSpPr/>
          <p:nvPr/>
        </p:nvSpPr>
        <p:spPr bwMode="auto">
          <a:xfrm>
            <a:off x="2133313" y="5893048"/>
            <a:ext cx="5158206" cy="834143"/>
          </a:xfrm>
          <a:prstGeom prst="irregularSeal2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表达式可能不唯一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3" grpId="0" animBg="1"/>
      <p:bldP spid="7" grpId="0" animBg="1"/>
      <p:bldP spid="19" grpId="0" animBg="1"/>
      <p:bldP spid="20" grpId="0" animBg="1"/>
      <p:bldP spid="22" grpId="0" animBg="1"/>
      <p:bldP spid="30" grpId="0" animBg="1"/>
      <p:bldP spid="25" grpId="0"/>
      <p:bldP spid="36" grpId="0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0724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3319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小结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27584" y="1120775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/>
              <a:t>一个卡诺圈中的小方格满足以下规律：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9281" y="1878013"/>
            <a:ext cx="706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ym typeface="Monotype Sorts" pitchFamily="2" charset="2"/>
              </a:rPr>
              <a:t>1</a:t>
            </a:r>
            <a:r>
              <a:rPr kumimoji="1" lang="zh-CN" altLang="en-US" b="1" dirty="0">
                <a:sym typeface="Monotype Sorts" pitchFamily="2" charset="2"/>
              </a:rPr>
              <a:t>）卡诺圈中的小方格的数目为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olidFill>
                  <a:schemeClr val="bg1"/>
                </a:solidFill>
                <a:sym typeface="Monotype Sorts" pitchFamily="2" charset="2"/>
              </a:rPr>
              <a:t>m</a:t>
            </a:r>
            <a:r>
              <a:rPr kumimoji="1" lang="en-US" altLang="zh-CN" b="1" dirty="0">
                <a:sym typeface="Monotype Sorts" pitchFamily="2" charset="2"/>
              </a:rPr>
              <a:t>, </a:t>
            </a:r>
            <a:r>
              <a:rPr kumimoji="1" lang="en-US" altLang="zh-CN" b="1" i="1" dirty="0"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为整数</a:t>
            </a:r>
            <a:r>
              <a:rPr kumimoji="1" lang="zh-CN" altLang="zh-CN" b="1" dirty="0" smtClean="0">
                <a:sym typeface="Monotype Sorts" pitchFamily="2" charset="2"/>
              </a:rPr>
              <a:t>且</a:t>
            </a:r>
            <a:r>
              <a:rPr kumimoji="1" lang="en-US" altLang="zh-CN" b="1" dirty="0" smtClean="0">
                <a:sym typeface="Monotype Sorts" pitchFamily="2" charset="2"/>
              </a:rPr>
              <a:t> </a:t>
            </a:r>
            <a:r>
              <a:rPr kumimoji="1" lang="en-US" altLang="zh-CN" b="1" i="1" dirty="0" err="1" smtClean="0">
                <a:sym typeface="Monotype Sorts" pitchFamily="2" charset="2"/>
              </a:rPr>
              <a:t>m</a:t>
            </a:r>
            <a:r>
              <a:rPr kumimoji="1" lang="en-US" altLang="zh-CN" b="1" dirty="0" err="1">
                <a:sym typeface="Symbol" pitchFamily="18" charset="2"/>
              </a:rPr>
              <a:t></a:t>
            </a:r>
            <a:r>
              <a:rPr kumimoji="1" lang="en-US" altLang="zh-CN" b="1" i="1" dirty="0" err="1">
                <a:sym typeface="Symbol" pitchFamily="18" charset="2"/>
              </a:rPr>
              <a:t>n</a:t>
            </a:r>
            <a:r>
              <a:rPr kumimoji="1" lang="en-US" altLang="zh-CN" b="1" dirty="0">
                <a:sym typeface="Symbol" pitchFamily="18" charset="2"/>
              </a:rPr>
              <a:t>;</a:t>
            </a:r>
            <a:endParaRPr kumimoji="1" lang="en-US" altLang="zh-CN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0231" y="3263900"/>
            <a:ext cx="78962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76250" indent="-476250">
              <a:lnSpc>
                <a:spcPct val="120000"/>
              </a:lnSpc>
            </a:pPr>
            <a:r>
              <a:rPr kumimoji="1" lang="en-US" altLang="zh-CN" b="1" dirty="0">
                <a:sym typeface="Monotype Sorts" pitchFamily="2" charset="2"/>
              </a:rPr>
              <a:t>3</a:t>
            </a:r>
            <a:r>
              <a:rPr kumimoji="1" lang="zh-CN" altLang="en-US" b="1" dirty="0">
                <a:sym typeface="Monotype Sorts" pitchFamily="2" charset="2"/>
              </a:rPr>
              <a:t>） </a:t>
            </a:r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ym typeface="Monotype Sorts" pitchFamily="2" charset="2"/>
              </a:rPr>
              <a:t>m</a:t>
            </a:r>
            <a:r>
              <a:rPr kumimoji="1" lang="zh-CN" altLang="en-US" b="1" dirty="0">
                <a:sym typeface="Monotype Sorts" pitchFamily="2" charset="2"/>
              </a:rPr>
              <a:t>个小方格可用</a:t>
            </a:r>
            <a:r>
              <a:rPr kumimoji="1" lang="zh-CN" altLang="zh-CN" b="1" dirty="0">
                <a:solidFill>
                  <a:schemeClr val="bg1"/>
                </a:solidFill>
                <a:sym typeface="Monotype Sorts" pitchFamily="2" charset="2"/>
              </a:rPr>
              <a:t>(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n-m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)</a:t>
            </a:r>
            <a:r>
              <a:rPr kumimoji="1" lang="zh-CN" altLang="en-US" b="1" dirty="0">
                <a:sym typeface="Monotype Sorts" pitchFamily="2" charset="2"/>
              </a:rPr>
              <a:t>个变量的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"</a:t>
            </a:r>
            <a:r>
              <a:rPr kumimoji="1" lang="zh-CN" altLang="en-US" b="1" dirty="0">
                <a:solidFill>
                  <a:schemeClr val="bg1"/>
                </a:solidFill>
                <a:sym typeface="Monotype Sorts" pitchFamily="2" charset="2"/>
              </a:rPr>
              <a:t>与项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"</a:t>
            </a:r>
            <a:r>
              <a:rPr kumimoji="1" lang="zh-CN" altLang="zh-CN" b="1" dirty="0">
                <a:sym typeface="Monotype Sorts" pitchFamily="2" charset="2"/>
              </a:rPr>
              <a:t>表示, 该"与项"由这些最小项中的相同变量构成。</a:t>
            </a:r>
            <a:endParaRPr kumimoji="1" lang="zh-CN" altLang="en-US" b="1" dirty="0">
              <a:sym typeface="Monotype Sorts" pitchFamily="2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9281" y="2590800"/>
            <a:ext cx="7358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zh-CN" altLang="en-US" b="1" dirty="0">
                <a:sym typeface="Monotype Sorts" pitchFamily="2" charset="2"/>
              </a:rPr>
              <a:t>） </a:t>
            </a:r>
            <a:r>
              <a:rPr kumimoji="1" lang="en-US" altLang="zh-CN" b="1" dirty="0">
                <a:sym typeface="Monotype Sorts" pitchFamily="2" charset="2"/>
              </a:rPr>
              <a:t>2</a:t>
            </a:r>
            <a:r>
              <a:rPr kumimoji="1" lang="en-US" altLang="zh-CN" b="1" i="1" baseline="30000" dirty="0"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个小方格含有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m</a:t>
            </a:r>
            <a:r>
              <a:rPr kumimoji="1" lang="zh-CN" altLang="zh-CN" b="1" dirty="0">
                <a:sym typeface="Monotype Sorts" pitchFamily="2" charset="2"/>
              </a:rPr>
              <a:t>个不同变量和</a:t>
            </a:r>
            <a:r>
              <a:rPr kumimoji="1" lang="zh-CN" altLang="zh-CN" b="1" dirty="0">
                <a:solidFill>
                  <a:schemeClr val="bg1"/>
                </a:solidFill>
                <a:sym typeface="Monotype Sorts" pitchFamily="2" charset="2"/>
              </a:rPr>
              <a:t>(</a:t>
            </a:r>
            <a:r>
              <a:rPr kumimoji="1" lang="en-US" altLang="zh-CN" b="1" i="1" dirty="0">
                <a:solidFill>
                  <a:schemeClr val="bg1"/>
                </a:solidFill>
                <a:sym typeface="Monotype Sorts" pitchFamily="2" charset="2"/>
              </a:rPr>
              <a:t>n-m</a:t>
            </a:r>
            <a:r>
              <a:rPr kumimoji="1" lang="en-US" altLang="zh-CN" b="1" dirty="0">
                <a:solidFill>
                  <a:schemeClr val="bg1"/>
                </a:solidFill>
                <a:sym typeface="Monotype Sorts" pitchFamily="2" charset="2"/>
              </a:rPr>
              <a:t>)</a:t>
            </a:r>
            <a:r>
              <a:rPr kumimoji="1" lang="zh-CN" altLang="zh-CN" b="1" dirty="0">
                <a:sym typeface="Monotype Sorts" pitchFamily="2" charset="2"/>
              </a:rPr>
              <a:t>个相同变量;</a:t>
            </a:r>
            <a:endParaRPr kumimoji="1" lang="en-US" altLang="zh-CN" b="1" dirty="0">
              <a:sym typeface="Monotype Sorts" pitchFamily="2" charset="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99281" y="4365104"/>
            <a:ext cx="78771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2"/>
                </a:solidFill>
                <a:sym typeface="Monotype Sorts" pitchFamily="2" charset="2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）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当</a:t>
            </a:r>
            <a:r>
              <a:rPr lang="en-US" altLang="zh-CN" b="1" i="1" dirty="0">
                <a:solidFill>
                  <a:schemeClr val="bg2"/>
                </a:solidFill>
                <a:sym typeface="Monotype Sorts" pitchFamily="2" charset="2"/>
              </a:rPr>
              <a:t>m=n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时,卡诺圈包围整个卡诺图,可用</a:t>
            </a:r>
            <a:r>
              <a:rPr lang="zh-CN" altLang="zh-CN" b="1" dirty="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表示，即</a:t>
            </a:r>
            <a:r>
              <a:rPr lang="en-US" altLang="zh-CN" b="1" i="1" dirty="0">
                <a:solidFill>
                  <a:schemeClr val="bg2"/>
                </a:solidFill>
                <a:sym typeface="Monotype Sorts" pitchFamily="2" charset="2"/>
              </a:rPr>
              <a:t>n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个变量的全部最小项之和为</a:t>
            </a:r>
            <a:r>
              <a:rPr lang="zh-CN" altLang="zh-CN" b="1" dirty="0">
                <a:solidFill>
                  <a:schemeClr val="bg1"/>
                </a:solidFill>
                <a:sym typeface="Monotype Sorts" pitchFamily="2" charset="2"/>
              </a:rPr>
              <a:t>1</a:t>
            </a:r>
            <a:r>
              <a:rPr lang="zh-CN" altLang="zh-CN" b="1" dirty="0">
                <a:solidFill>
                  <a:schemeClr val="bg2"/>
                </a:solidFill>
                <a:sym typeface="Monotype Sorts" pitchFamily="2" charset="2"/>
              </a:rPr>
              <a:t>。</a:t>
            </a:r>
            <a:endParaRPr lang="zh-CN" altLang="en-US" b="1" dirty="0">
              <a:solidFill>
                <a:schemeClr val="bg2"/>
              </a:solidFill>
              <a:sym typeface="Monotype Sorts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0" grpId="0" build="p" autoUpdateAnimBg="0"/>
      <p:bldP spid="1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411163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五</a:t>
            </a:r>
            <a:r>
              <a:rPr lang="zh-CN" altLang="en-US" sz="3100" b="1" dirty="0">
                <a:latin typeface="Arial" charset="0"/>
              </a:rPr>
              <a:t>变量卡诺图</a:t>
            </a:r>
            <a:endParaRPr lang="en-US" altLang="zh-CN" sz="3100" b="1" dirty="0">
              <a:latin typeface="Arial" charset="0"/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2907694" y="1362074"/>
            <a:ext cx="3369226" cy="584200"/>
            <a:chOff x="2064" y="755"/>
            <a:chExt cx="5372" cy="368"/>
          </a:xfrm>
        </p:grpSpPr>
        <p:sp>
          <p:nvSpPr>
            <p:cNvPr id="37967" name="Text Box 3"/>
            <p:cNvSpPr txBox="1">
              <a:spLocks noChangeArrowheads="1"/>
            </p:cNvSpPr>
            <p:nvPr/>
          </p:nvSpPr>
          <p:spPr bwMode="auto">
            <a:xfrm>
              <a:off x="2156" y="755"/>
              <a:ext cx="52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 smtClean="0">
                  <a:latin typeface="+mn-lt"/>
                </a:rPr>
                <a:t>F </a:t>
              </a:r>
              <a:r>
                <a:rPr lang="en-US" altLang="zh-CN" sz="3200" b="1" dirty="0" smtClean="0">
                  <a:latin typeface="+mn-lt"/>
                </a:rPr>
                <a:t>= </a:t>
              </a:r>
              <a:r>
                <a:rPr lang="en-US" altLang="zh-CN" sz="3200" b="1" i="1" dirty="0" smtClean="0">
                  <a:latin typeface="+mn-lt"/>
                </a:rPr>
                <a:t>f </a:t>
              </a:r>
              <a:r>
                <a:rPr lang="en-US" altLang="zh-CN" sz="3200" b="1" dirty="0" smtClean="0">
                  <a:latin typeface="+mn-lt"/>
                </a:rPr>
                <a:t>(</a:t>
              </a:r>
              <a:r>
                <a:rPr lang="en-US" altLang="zh-CN" sz="3200" b="1" i="1" dirty="0" smtClean="0">
                  <a:latin typeface="+mn-lt"/>
                </a:rPr>
                <a:t>ABCDE</a:t>
              </a:r>
              <a:r>
                <a:rPr lang="en-US" altLang="zh-CN" sz="3200" b="1" dirty="0" smtClean="0">
                  <a:latin typeface="+mn-lt"/>
                </a:rPr>
                <a:t>)</a:t>
              </a:r>
              <a:endParaRPr lang="en-US" altLang="zh-CN" sz="3200" b="1" dirty="0">
                <a:latin typeface="+mn-lt"/>
              </a:endParaRPr>
            </a:p>
          </p:txBody>
        </p:sp>
        <p:sp>
          <p:nvSpPr>
            <p:cNvPr id="37968" name="Line 4"/>
            <p:cNvSpPr>
              <a:spLocks noChangeShapeType="1"/>
            </p:cNvSpPr>
            <p:nvPr/>
          </p:nvSpPr>
          <p:spPr bwMode="auto">
            <a:xfrm>
              <a:off x="2064" y="883"/>
              <a:ext cx="9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37898" name="Picture 8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8266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2057400" y="5229200"/>
            <a:ext cx="18288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 0 </a:t>
            </a:r>
          </a:p>
        </p:txBody>
      </p:sp>
      <p:sp>
        <p:nvSpPr>
          <p:cNvPr id="81" name="Text Box 113"/>
          <p:cNvSpPr txBox="1">
            <a:spLocks noChangeArrowheads="1"/>
          </p:cNvSpPr>
          <p:nvPr/>
        </p:nvSpPr>
        <p:spPr bwMode="auto">
          <a:xfrm>
            <a:off x="6372200" y="5214506"/>
            <a:ext cx="182880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=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7414"/>
              </p:ext>
            </p:extLst>
          </p:nvPr>
        </p:nvGraphicFramePr>
        <p:xfrm>
          <a:off x="467544" y="2209800"/>
          <a:ext cx="37878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006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</a:t>
                      </a:r>
                      <a:endParaRPr lang="en-US" altLang="zh-CN" sz="24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  <a:endParaRPr lang="en-US" altLang="zh-CN" sz="24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8785"/>
              </p:ext>
            </p:extLst>
          </p:nvPr>
        </p:nvGraphicFramePr>
        <p:xfrm>
          <a:off x="4499992" y="2189884"/>
          <a:ext cx="3960441" cy="269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59"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altLang="zh-CN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</a:t>
                      </a:r>
                      <a:endParaRPr lang="en-US" altLang="zh-CN" sz="2400" b="1" baseline="-300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defRPr/>
                      </a:pPr>
                      <a:r>
                        <a:rPr lang="en-US" altLang="zh-CN" sz="2400" b="1" i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BC</a:t>
                      </a:r>
                      <a:endParaRPr lang="en-US" altLang="zh-CN" sz="2400" b="1" baseline="-30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utoUpdateAnimBg="0"/>
      <p:bldP spid="8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46426"/>
              </p:ext>
            </p:extLst>
          </p:nvPr>
        </p:nvGraphicFramePr>
        <p:xfrm>
          <a:off x="4767309" y="980728"/>
          <a:ext cx="4125171" cy="39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r:id="rId3" imgW="2169816" imgH="215713" progId="Equation.3">
                  <p:embed/>
                </p:oleObj>
              </mc:Choice>
              <mc:Fallback>
                <p:oleObj r:id="rId3" imgW="2169816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309" y="980728"/>
                        <a:ext cx="4125171" cy="39571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08703"/>
              </p:ext>
            </p:extLst>
          </p:nvPr>
        </p:nvGraphicFramePr>
        <p:xfrm>
          <a:off x="5184450" y="5109189"/>
          <a:ext cx="3290888" cy="33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公式" r:id="rId5" imgW="1434477" imgH="215806" progId="Equation.3">
                  <p:embed/>
                </p:oleObj>
              </mc:Choice>
              <mc:Fallback>
                <p:oleObj name="公式" r:id="rId5" imgW="143447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450" y="5109189"/>
                        <a:ext cx="3290888" cy="33603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" r="66023" b="5900"/>
          <a:stretch/>
        </p:blipFill>
        <p:spPr bwMode="auto">
          <a:xfrm>
            <a:off x="683568" y="1555600"/>
            <a:ext cx="3760039" cy="27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 descr="ELEGLI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8" r="28276"/>
          <a:stretch/>
        </p:blipFill>
        <p:spPr bwMode="auto">
          <a:xfrm>
            <a:off x="5076056" y="1555600"/>
            <a:ext cx="3672408" cy="27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17735" b="20867"/>
          <a:stretch/>
        </p:blipFill>
        <p:spPr bwMode="auto">
          <a:xfrm>
            <a:off x="1331640" y="4467213"/>
            <a:ext cx="3794564" cy="22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stCxn id="6150" idx="0"/>
          </p:cNvCxnSpPr>
          <p:nvPr/>
        </p:nvCxnSpPr>
        <p:spPr bwMode="auto">
          <a:xfrm>
            <a:off x="4679950" y="836613"/>
            <a:ext cx="0" cy="35284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51520" y="4365104"/>
            <a:ext cx="87129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767328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i="1" dirty="0" smtClean="0"/>
                  <a:t>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1,5,7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𝑥𝑦𝑧</m:t>
                        </m:r>
                      </m:e>
                    </m:nary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8" y="1020241"/>
                <a:ext cx="4049827" cy="307777"/>
              </a:xfrm>
              <a:prstGeom prst="rect">
                <a:avLst/>
              </a:prstGeom>
              <a:blipFill>
                <a:blip r:embed="rId9"/>
                <a:stretch>
                  <a:fillRect l="-3916" t="-170588" r="-1506" b="-2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 bwMode="auto">
          <a:xfrm rot="16200000">
            <a:off x="4350197" y="1154084"/>
            <a:ext cx="401390" cy="10503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8202551" y="3891136"/>
            <a:ext cx="401390" cy="105032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90264" y="25467"/>
            <a:ext cx="9324528" cy="2682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895350" y="3573463"/>
            <a:ext cx="3067050" cy="2095500"/>
            <a:chOff x="564" y="1128"/>
            <a:chExt cx="1932" cy="1320"/>
          </a:xfrm>
        </p:grpSpPr>
        <p:sp>
          <p:nvSpPr>
            <p:cNvPr id="39051" name="Rectangle 76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2" name="Rectangle 77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3" name="Rectangle 78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4" name="Rectangle 79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5" name="Rectangle 80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6" name="Rectangle 81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7" name="Rectangle 82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58" name="Rectangle 83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59" name="Rectangle 84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0" name="Rectangle 85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1" name="Rectangle 86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2" name="Rectangle 87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3" name="Rectangle 88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4" name="Rectangle 89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9065" name="Rectangle 90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9066" name="Rectangle 91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 </a:t>
              </a:r>
            </a:p>
          </p:txBody>
        </p:sp>
        <p:sp>
          <p:nvSpPr>
            <p:cNvPr id="39067" name="Line 92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68" name="Line 93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69" name="Line 94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0" name="Line 95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1" name="Line 96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2" name="Line 97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3" name="Line 98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4" name="Line 99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5" name="Line 100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6" name="Line 101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7" name="Line 102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8" name="Line 103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79" name="Line 104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80" name="Line 105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81" name="Text Box 106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+mn-lt"/>
                </a:rPr>
                <a:t>  00     01     11     10</a:t>
              </a:r>
            </a:p>
          </p:txBody>
        </p:sp>
        <p:sp>
          <p:nvSpPr>
            <p:cNvPr id="39082" name="Text Box 107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10</a:t>
              </a:r>
            </a:p>
          </p:txBody>
        </p:sp>
        <p:sp>
          <p:nvSpPr>
            <p:cNvPr id="39083" name="Text Box 108"/>
            <p:cNvSpPr txBox="1">
              <a:spLocks noChangeArrowheads="1"/>
            </p:cNvSpPr>
            <p:nvPr/>
          </p:nvSpPr>
          <p:spPr bwMode="auto">
            <a:xfrm>
              <a:off x="564" y="133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BC</a:t>
              </a:r>
              <a:endParaRPr lang="en-US" altLang="zh-CN" b="1" baseline="-30000" dirty="0">
                <a:latin typeface="+mn-lt"/>
              </a:endParaRPr>
            </a:p>
          </p:txBody>
        </p:sp>
        <p:sp>
          <p:nvSpPr>
            <p:cNvPr id="39084" name="Text Box 109"/>
            <p:cNvSpPr txBox="1">
              <a:spLocks noChangeArrowheads="1"/>
            </p:cNvSpPr>
            <p:nvPr/>
          </p:nvSpPr>
          <p:spPr bwMode="auto">
            <a:xfrm>
              <a:off x="744" y="112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DE</a:t>
              </a:r>
              <a:endParaRPr lang="en-US" altLang="zh-CN" b="1" baseline="-30000" dirty="0">
                <a:latin typeface="+mn-lt"/>
              </a:endParaRPr>
            </a:p>
          </p:txBody>
        </p:sp>
      </p:grpSp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467544" y="2858515"/>
            <a:ext cx="8915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i="1" dirty="0">
                <a:latin typeface="+mn-lt"/>
              </a:rPr>
              <a:t>F</a:t>
            </a:r>
            <a:r>
              <a:rPr lang="en-US" altLang="zh-CN" sz="3000" b="1" dirty="0">
                <a:latin typeface="+mn-lt"/>
              </a:rPr>
              <a:t>= 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Σ </a:t>
            </a:r>
            <a:r>
              <a:rPr lang="en-US" altLang="zh-CN" sz="3000" b="1" dirty="0">
                <a:latin typeface="+mn-lt"/>
              </a:rPr>
              <a:t>m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( 0</a:t>
            </a:r>
            <a:r>
              <a:rPr lang="en-US" altLang="zh-CN" sz="3000" b="1" dirty="0">
                <a:latin typeface="+mn-lt"/>
              </a:rPr>
              <a:t>,1,4</a:t>
            </a:r>
            <a:r>
              <a:rPr lang="en-US" altLang="zh-CN" sz="3000" b="1" dirty="0">
                <a:latin typeface="+mn-lt"/>
                <a:cs typeface="Times New Roman" pitchFamily="18" charset="0"/>
              </a:rPr>
              <a:t>, 5 , 6 , 11,12,14,16,20,22,28,30,31 )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85825" y="149373"/>
            <a:ext cx="3152775" cy="2189163"/>
            <a:chOff x="510" y="1069"/>
            <a:chExt cx="1986" cy="1379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9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8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14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15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13</a:t>
              </a:r>
            </a:p>
          </p:txBody>
        </p:sp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12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6</a:t>
              </a:r>
            </a:p>
          </p:txBody>
        </p:sp>
        <p:sp>
          <p:nvSpPr>
            <p:cNvPr id="232461" name="Rectangle 13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7</a:t>
              </a:r>
            </a:p>
          </p:txBody>
        </p:sp>
        <p:sp>
          <p:nvSpPr>
            <p:cNvPr id="232462" name="Rectangle 14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5</a:t>
              </a:r>
            </a:p>
          </p:txBody>
        </p:sp>
        <p:sp>
          <p:nvSpPr>
            <p:cNvPr id="232463" name="Rectangle 15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4</a:t>
              </a:r>
            </a:p>
          </p:txBody>
        </p:sp>
        <p:sp>
          <p:nvSpPr>
            <p:cNvPr id="232464" name="Rectangle 16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</a:t>
              </a:r>
            </a:p>
          </p:txBody>
        </p:sp>
        <p:sp>
          <p:nvSpPr>
            <p:cNvPr id="232465" name="Rectangle 17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</a:t>
              </a:r>
            </a:p>
          </p:txBody>
        </p:sp>
        <p:sp>
          <p:nvSpPr>
            <p:cNvPr id="232466" name="Rectangle 18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  <p:sp>
          <p:nvSpPr>
            <p:cNvPr id="232467" name="Rectangle 19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 </a:t>
              </a:r>
            </a:p>
          </p:txBody>
        </p:sp>
        <p:sp>
          <p:nvSpPr>
            <p:cNvPr id="39033" name="Line 20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4" name="Line 21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5" name="Line 22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6" name="Line 23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7" name="Line 24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8" name="Line 25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39" name="Line 26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0" name="Line 27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1" name="Line 28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2" name="Line 29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3" name="Line 30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4" name="Line 31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5" name="Line 32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46" name="Line 33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2482" name="Text Box 34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00     01     11     10</a:t>
              </a:r>
            </a:p>
          </p:txBody>
        </p:sp>
        <p:sp>
          <p:nvSpPr>
            <p:cNvPr id="232483" name="Text Box 35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484" name="Text Box 36"/>
            <p:cNvSpPr txBox="1">
              <a:spLocks noChangeArrowheads="1"/>
            </p:cNvSpPr>
            <p:nvPr/>
          </p:nvSpPr>
          <p:spPr bwMode="auto">
            <a:xfrm>
              <a:off x="510" y="1309"/>
              <a:ext cx="768" cy="3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BC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  <p:sp>
          <p:nvSpPr>
            <p:cNvPr id="232485" name="Text Box 37"/>
            <p:cNvSpPr txBox="1">
              <a:spLocks noChangeArrowheads="1"/>
            </p:cNvSpPr>
            <p:nvPr/>
          </p:nvSpPr>
          <p:spPr bwMode="auto">
            <a:xfrm>
              <a:off x="744" y="1069"/>
              <a:ext cx="672" cy="3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60938" y="146198"/>
            <a:ext cx="3192463" cy="2192338"/>
            <a:chOff x="485" y="1067"/>
            <a:chExt cx="2011" cy="1381"/>
          </a:xfrm>
        </p:grpSpPr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26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27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25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24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30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31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28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23</a:t>
              </a:r>
            </a:p>
          </p:txBody>
        </p:sp>
        <p:sp>
          <p:nvSpPr>
            <p:cNvPr id="232497" name="Rectangle 49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21</a:t>
              </a:r>
            </a:p>
          </p:txBody>
        </p:sp>
        <p:sp>
          <p:nvSpPr>
            <p:cNvPr id="232498" name="Rectangle 50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20</a:t>
              </a:r>
            </a:p>
          </p:txBody>
        </p:sp>
        <p:sp>
          <p:nvSpPr>
            <p:cNvPr id="232499" name="Rectangle 51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18</a:t>
              </a:r>
            </a:p>
          </p:txBody>
        </p:sp>
        <p:sp>
          <p:nvSpPr>
            <p:cNvPr id="232500" name="Rectangle 52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19</a:t>
              </a:r>
            </a:p>
          </p:txBody>
        </p:sp>
        <p:sp>
          <p:nvSpPr>
            <p:cNvPr id="232501" name="Rectangle 53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17</a:t>
              </a:r>
            </a:p>
          </p:txBody>
        </p:sp>
        <p:sp>
          <p:nvSpPr>
            <p:cNvPr id="232502" name="Rectangle 54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16</a:t>
              </a:r>
            </a:p>
          </p:txBody>
        </p:sp>
        <p:sp>
          <p:nvSpPr>
            <p:cNvPr id="38999" name="Line 55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0" name="Line 56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1" name="Line 57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2" name="Line 58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3" name="Line 59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4" name="Line 60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5" name="Line 61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6" name="Line 62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7" name="Line 63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8" name="Line 64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09" name="Line 65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0" name="Line 66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1" name="Line 67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9012" name="Line 68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32517" name="Text Box 69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  00     01     11     10</a:t>
              </a:r>
            </a:p>
          </p:txBody>
        </p:sp>
        <p:sp>
          <p:nvSpPr>
            <p:cNvPr id="232518" name="Text Box 70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1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10</a:t>
              </a:r>
            </a:p>
          </p:txBody>
        </p:sp>
        <p:sp>
          <p:nvSpPr>
            <p:cNvPr id="232519" name="Text Box 71"/>
            <p:cNvSpPr txBox="1">
              <a:spLocks noChangeArrowheads="1"/>
            </p:cNvSpPr>
            <p:nvPr/>
          </p:nvSpPr>
          <p:spPr bwMode="auto">
            <a:xfrm>
              <a:off x="485" y="1292"/>
              <a:ext cx="768" cy="3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  <a:endPara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2520" name="Text Box 72"/>
            <p:cNvSpPr txBox="1">
              <a:spLocks noChangeArrowheads="1"/>
            </p:cNvSpPr>
            <p:nvPr/>
          </p:nvSpPr>
          <p:spPr bwMode="auto">
            <a:xfrm>
              <a:off x="726" y="1067"/>
              <a:ext cx="672" cy="3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DE</a:t>
              </a:r>
              <a:endParaRPr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endParaRPr>
            </a:p>
          </p:txBody>
        </p:sp>
      </p:grpSp>
      <p:sp>
        <p:nvSpPr>
          <p:cNvPr id="232521" name="Text Box 73"/>
          <p:cNvSpPr txBox="1">
            <a:spLocks noChangeArrowheads="1"/>
          </p:cNvSpPr>
          <p:nvPr/>
        </p:nvSpPr>
        <p:spPr bwMode="auto">
          <a:xfrm>
            <a:off x="2123753" y="227960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+mn-lt"/>
              </a:rPr>
              <a:t>A</a:t>
            </a:r>
            <a:r>
              <a:rPr lang="en-US" altLang="zh-CN" sz="2800" b="1" baseline="-30000" dirty="0" smtClean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= 0 </a:t>
            </a:r>
          </a:p>
        </p:txBody>
      </p:sp>
      <p:sp>
        <p:nvSpPr>
          <p:cNvPr id="232522" name="Text Box 74"/>
          <p:cNvSpPr txBox="1">
            <a:spLocks noChangeArrowheads="1"/>
          </p:cNvSpPr>
          <p:nvPr/>
        </p:nvSpPr>
        <p:spPr bwMode="auto">
          <a:xfrm>
            <a:off x="6327864" y="226955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+mn-lt"/>
              </a:rPr>
              <a:t>A</a:t>
            </a:r>
            <a:r>
              <a:rPr lang="en-US" altLang="zh-CN" sz="2800" b="1" baseline="-30000" dirty="0" smtClean="0">
                <a:latin typeface="+mn-lt"/>
              </a:rPr>
              <a:t> </a:t>
            </a:r>
            <a:r>
              <a:rPr lang="en-US" altLang="zh-CN" sz="2800" b="1" dirty="0" smtClean="0">
                <a:latin typeface="+mn-lt"/>
              </a:rPr>
              <a:t>= </a:t>
            </a:r>
            <a:r>
              <a:rPr lang="en-US" altLang="zh-CN" sz="2800" b="1" dirty="0">
                <a:latin typeface="+mn-lt"/>
              </a:rPr>
              <a:t>1 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5037138" y="3552826"/>
            <a:ext cx="3040063" cy="2116138"/>
            <a:chOff x="581" y="1115"/>
            <a:chExt cx="1915" cy="1333"/>
          </a:xfrm>
        </p:grpSpPr>
        <p:sp>
          <p:nvSpPr>
            <p:cNvPr id="38949" name="Rectangle 111"/>
            <p:cNvSpPr>
              <a:spLocks noChangeArrowheads="1"/>
            </p:cNvSpPr>
            <p:nvPr/>
          </p:nvSpPr>
          <p:spPr bwMode="auto">
            <a:xfrm>
              <a:off x="2089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0" name="Rectangle 112"/>
            <p:cNvSpPr>
              <a:spLocks noChangeArrowheads="1"/>
            </p:cNvSpPr>
            <p:nvPr/>
          </p:nvSpPr>
          <p:spPr bwMode="auto">
            <a:xfrm>
              <a:off x="1730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1" name="Rectangle 113"/>
            <p:cNvSpPr>
              <a:spLocks noChangeArrowheads="1"/>
            </p:cNvSpPr>
            <p:nvPr/>
          </p:nvSpPr>
          <p:spPr bwMode="auto">
            <a:xfrm>
              <a:off x="1372" y="222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2" name="Rectangle 114"/>
            <p:cNvSpPr>
              <a:spLocks noChangeArrowheads="1"/>
            </p:cNvSpPr>
            <p:nvPr/>
          </p:nvSpPr>
          <p:spPr bwMode="auto">
            <a:xfrm>
              <a:off x="1013" y="222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3" name="Rectangle 115"/>
            <p:cNvSpPr>
              <a:spLocks noChangeArrowheads="1"/>
            </p:cNvSpPr>
            <p:nvPr/>
          </p:nvSpPr>
          <p:spPr bwMode="auto">
            <a:xfrm>
              <a:off x="2089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4" name="Rectangle 116"/>
            <p:cNvSpPr>
              <a:spLocks noChangeArrowheads="1"/>
            </p:cNvSpPr>
            <p:nvPr/>
          </p:nvSpPr>
          <p:spPr bwMode="auto">
            <a:xfrm>
              <a:off x="1730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5" name="Rectangle 117"/>
            <p:cNvSpPr>
              <a:spLocks noChangeArrowheads="1"/>
            </p:cNvSpPr>
            <p:nvPr/>
          </p:nvSpPr>
          <p:spPr bwMode="auto">
            <a:xfrm>
              <a:off x="1372" y="199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6" name="Rectangle 118"/>
            <p:cNvSpPr>
              <a:spLocks noChangeArrowheads="1"/>
            </p:cNvSpPr>
            <p:nvPr/>
          </p:nvSpPr>
          <p:spPr bwMode="auto">
            <a:xfrm>
              <a:off x="1013" y="199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7" name="Rectangle 119"/>
            <p:cNvSpPr>
              <a:spLocks noChangeArrowheads="1"/>
            </p:cNvSpPr>
            <p:nvPr/>
          </p:nvSpPr>
          <p:spPr bwMode="auto">
            <a:xfrm>
              <a:off x="2089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58" name="Rectangle 120"/>
            <p:cNvSpPr>
              <a:spLocks noChangeArrowheads="1"/>
            </p:cNvSpPr>
            <p:nvPr/>
          </p:nvSpPr>
          <p:spPr bwMode="auto">
            <a:xfrm>
              <a:off x="1730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59" name="Rectangle 121"/>
            <p:cNvSpPr>
              <a:spLocks noChangeArrowheads="1"/>
            </p:cNvSpPr>
            <p:nvPr/>
          </p:nvSpPr>
          <p:spPr bwMode="auto">
            <a:xfrm>
              <a:off x="1372" y="1773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0" name="Rectangle 122"/>
            <p:cNvSpPr>
              <a:spLocks noChangeArrowheads="1"/>
            </p:cNvSpPr>
            <p:nvPr/>
          </p:nvSpPr>
          <p:spPr bwMode="auto">
            <a:xfrm>
              <a:off x="1013" y="1773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61" name="Rectangle 123"/>
            <p:cNvSpPr>
              <a:spLocks noChangeArrowheads="1"/>
            </p:cNvSpPr>
            <p:nvPr/>
          </p:nvSpPr>
          <p:spPr bwMode="auto">
            <a:xfrm>
              <a:off x="2089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2" name="Rectangle 124"/>
            <p:cNvSpPr>
              <a:spLocks noChangeArrowheads="1"/>
            </p:cNvSpPr>
            <p:nvPr/>
          </p:nvSpPr>
          <p:spPr bwMode="auto">
            <a:xfrm>
              <a:off x="1730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3" name="Rectangle 125"/>
            <p:cNvSpPr>
              <a:spLocks noChangeArrowheads="1"/>
            </p:cNvSpPr>
            <p:nvPr/>
          </p:nvSpPr>
          <p:spPr bwMode="auto">
            <a:xfrm>
              <a:off x="1372" y="1548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0</a:t>
              </a:r>
            </a:p>
          </p:txBody>
        </p:sp>
        <p:sp>
          <p:nvSpPr>
            <p:cNvPr id="38964" name="Rectangle 126"/>
            <p:cNvSpPr>
              <a:spLocks noChangeArrowheads="1"/>
            </p:cNvSpPr>
            <p:nvPr/>
          </p:nvSpPr>
          <p:spPr bwMode="auto">
            <a:xfrm>
              <a:off x="1013" y="1548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</a:rPr>
                <a:t>1</a:t>
              </a:r>
            </a:p>
          </p:txBody>
        </p:sp>
        <p:sp>
          <p:nvSpPr>
            <p:cNvPr id="38965" name="Line 127"/>
            <p:cNvSpPr>
              <a:spLocks noChangeShapeType="1"/>
            </p:cNvSpPr>
            <p:nvPr/>
          </p:nvSpPr>
          <p:spPr bwMode="auto">
            <a:xfrm>
              <a:off x="1013" y="1548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6" name="Line 128"/>
            <p:cNvSpPr>
              <a:spLocks noChangeShapeType="1"/>
            </p:cNvSpPr>
            <p:nvPr/>
          </p:nvSpPr>
          <p:spPr bwMode="auto">
            <a:xfrm>
              <a:off x="1013" y="177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7" name="Line 129"/>
            <p:cNvSpPr>
              <a:spLocks noChangeShapeType="1"/>
            </p:cNvSpPr>
            <p:nvPr/>
          </p:nvSpPr>
          <p:spPr bwMode="auto">
            <a:xfrm>
              <a:off x="1013" y="1998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8" name="Line 130"/>
            <p:cNvSpPr>
              <a:spLocks noChangeShapeType="1"/>
            </p:cNvSpPr>
            <p:nvPr/>
          </p:nvSpPr>
          <p:spPr bwMode="auto">
            <a:xfrm>
              <a:off x="1013" y="2223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69" name="Line 131"/>
            <p:cNvSpPr>
              <a:spLocks noChangeShapeType="1"/>
            </p:cNvSpPr>
            <p:nvPr/>
          </p:nvSpPr>
          <p:spPr bwMode="auto">
            <a:xfrm>
              <a:off x="1013" y="2448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0" name="Line 132"/>
            <p:cNvSpPr>
              <a:spLocks noChangeShapeType="1"/>
            </p:cNvSpPr>
            <p:nvPr/>
          </p:nvSpPr>
          <p:spPr bwMode="auto">
            <a:xfrm>
              <a:off x="1013" y="1548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1" name="Line 133"/>
            <p:cNvSpPr>
              <a:spLocks noChangeShapeType="1"/>
            </p:cNvSpPr>
            <p:nvPr/>
          </p:nvSpPr>
          <p:spPr bwMode="auto">
            <a:xfrm>
              <a:off x="1372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2" name="Line 134"/>
            <p:cNvSpPr>
              <a:spLocks noChangeShapeType="1"/>
            </p:cNvSpPr>
            <p:nvPr/>
          </p:nvSpPr>
          <p:spPr bwMode="auto">
            <a:xfrm>
              <a:off x="1730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3" name="Line 135"/>
            <p:cNvSpPr>
              <a:spLocks noChangeShapeType="1"/>
            </p:cNvSpPr>
            <p:nvPr/>
          </p:nvSpPr>
          <p:spPr bwMode="auto">
            <a:xfrm>
              <a:off x="2089" y="1548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4" name="Line 136"/>
            <p:cNvSpPr>
              <a:spLocks noChangeShapeType="1"/>
            </p:cNvSpPr>
            <p:nvPr/>
          </p:nvSpPr>
          <p:spPr bwMode="auto">
            <a:xfrm>
              <a:off x="2448" y="2223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5" name="Line 137"/>
            <p:cNvSpPr>
              <a:spLocks noChangeShapeType="1"/>
            </p:cNvSpPr>
            <p:nvPr/>
          </p:nvSpPr>
          <p:spPr bwMode="auto">
            <a:xfrm>
              <a:off x="2448" y="1548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6" name="Line 138"/>
            <p:cNvSpPr>
              <a:spLocks noChangeShapeType="1"/>
            </p:cNvSpPr>
            <p:nvPr/>
          </p:nvSpPr>
          <p:spPr bwMode="auto">
            <a:xfrm>
              <a:off x="1013" y="1773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7" name="Line 139"/>
            <p:cNvSpPr>
              <a:spLocks noChangeShapeType="1"/>
            </p:cNvSpPr>
            <p:nvPr/>
          </p:nvSpPr>
          <p:spPr bwMode="auto">
            <a:xfrm>
              <a:off x="1372" y="1548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8" name="Line 140"/>
            <p:cNvSpPr>
              <a:spLocks noChangeShapeType="1"/>
            </p:cNvSpPr>
            <p:nvPr/>
          </p:nvSpPr>
          <p:spPr bwMode="auto">
            <a:xfrm flipH="1" flipV="1">
              <a:off x="774" y="1297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79" name="Text Box 141"/>
            <p:cNvSpPr txBox="1">
              <a:spLocks noChangeArrowheads="1"/>
            </p:cNvSpPr>
            <p:nvPr/>
          </p:nvSpPr>
          <p:spPr bwMode="auto">
            <a:xfrm>
              <a:off x="960" y="1319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+mn-lt"/>
                </a:rPr>
                <a:t>  00     01     11     10</a:t>
              </a:r>
            </a:p>
          </p:txBody>
        </p:sp>
        <p:sp>
          <p:nvSpPr>
            <p:cNvPr id="38980" name="Text Box 142"/>
            <p:cNvSpPr txBox="1">
              <a:spLocks noChangeArrowheads="1"/>
            </p:cNvSpPr>
            <p:nvPr/>
          </p:nvSpPr>
          <p:spPr bwMode="auto">
            <a:xfrm>
              <a:off x="744" y="1612"/>
              <a:ext cx="299" cy="82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00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01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11</a:t>
              </a:r>
            </a:p>
            <a:p>
              <a:pPr eaLnBrk="1" hangingPunct="1">
                <a:lnSpc>
                  <a:spcPct val="60000"/>
                </a:lnSpc>
              </a:pPr>
              <a:r>
                <a:rPr lang="en-US" altLang="zh-CN" sz="2000" b="1">
                  <a:latin typeface="+mn-lt"/>
                </a:rPr>
                <a:t>10</a:t>
              </a:r>
            </a:p>
          </p:txBody>
        </p:sp>
        <p:sp>
          <p:nvSpPr>
            <p:cNvPr id="38981" name="Text Box 143"/>
            <p:cNvSpPr txBox="1">
              <a:spLocks noChangeArrowheads="1"/>
            </p:cNvSpPr>
            <p:nvPr/>
          </p:nvSpPr>
          <p:spPr bwMode="auto">
            <a:xfrm>
              <a:off x="581" y="134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BC</a:t>
              </a:r>
            </a:p>
          </p:txBody>
        </p:sp>
        <p:sp>
          <p:nvSpPr>
            <p:cNvPr id="38982" name="Text Box 144"/>
            <p:cNvSpPr txBox="1">
              <a:spLocks noChangeArrowheads="1"/>
            </p:cNvSpPr>
            <p:nvPr/>
          </p:nvSpPr>
          <p:spPr bwMode="auto">
            <a:xfrm>
              <a:off x="744" y="111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+mn-lt"/>
                </a:rPr>
                <a:t>DE</a:t>
              </a:r>
              <a:endParaRPr lang="en-US" altLang="zh-CN" sz="3200" b="1" baseline="-30000" dirty="0">
                <a:latin typeface="+mn-lt"/>
              </a:endParaRPr>
            </a:p>
          </p:txBody>
        </p:sp>
      </p:grpSp>
      <p:sp>
        <p:nvSpPr>
          <p:cNvPr id="232593" name="Text Box 145"/>
          <p:cNvSpPr txBox="1">
            <a:spLocks noChangeArrowheads="1"/>
          </p:cNvSpPr>
          <p:nvPr/>
        </p:nvSpPr>
        <p:spPr bwMode="auto">
          <a:xfrm>
            <a:off x="2411760" y="56229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A= 0 </a:t>
            </a:r>
          </a:p>
        </p:txBody>
      </p:sp>
      <p:sp>
        <p:nvSpPr>
          <p:cNvPr id="232594" name="Text Box 146"/>
          <p:cNvSpPr txBox="1">
            <a:spLocks noChangeArrowheads="1"/>
          </p:cNvSpPr>
          <p:nvPr/>
        </p:nvSpPr>
        <p:spPr bwMode="auto">
          <a:xfrm>
            <a:off x="6559624" y="56689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A = 1 </a:t>
            </a:r>
          </a:p>
        </p:txBody>
      </p:sp>
      <p:sp>
        <p:nvSpPr>
          <p:cNvPr id="232596" name="Oval 148"/>
          <p:cNvSpPr>
            <a:spLocks noChangeArrowheads="1"/>
          </p:cNvSpPr>
          <p:nvPr/>
        </p:nvSpPr>
        <p:spPr bwMode="auto">
          <a:xfrm>
            <a:off x="16764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7" name="AutoShape 149"/>
          <p:cNvSpPr>
            <a:spLocks noChangeArrowheads="1"/>
          </p:cNvSpPr>
          <p:nvPr/>
        </p:nvSpPr>
        <p:spPr bwMode="auto">
          <a:xfrm>
            <a:off x="1676400" y="4267200"/>
            <a:ext cx="990600" cy="685800"/>
          </a:xfrm>
          <a:prstGeom prst="roundRect">
            <a:avLst>
              <a:gd name="adj" fmla="val 16667"/>
            </a:avLst>
          </a:prstGeom>
          <a:noFill/>
          <a:ln w="38100" cap="sq">
            <a:solidFill>
              <a:srgbClr val="FF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8" name="Oval 150"/>
          <p:cNvSpPr>
            <a:spLocks noChangeArrowheads="1"/>
          </p:cNvSpPr>
          <p:nvPr/>
        </p:nvSpPr>
        <p:spPr bwMode="auto">
          <a:xfrm>
            <a:off x="33528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599" name="Oval 151"/>
          <p:cNvSpPr>
            <a:spLocks noChangeArrowheads="1"/>
          </p:cNvSpPr>
          <p:nvPr/>
        </p:nvSpPr>
        <p:spPr bwMode="auto">
          <a:xfrm>
            <a:off x="2819400" y="5257800"/>
            <a:ext cx="381000" cy="381000"/>
          </a:xfrm>
          <a:prstGeom prst="ellipse">
            <a:avLst/>
          </a:prstGeom>
          <a:noFill/>
          <a:ln w="38100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grpSp>
        <p:nvGrpSpPr>
          <p:cNvPr id="6" name="Group 170"/>
          <p:cNvGrpSpPr>
            <a:grpSpLocks/>
          </p:cNvGrpSpPr>
          <p:nvPr/>
        </p:nvGrpSpPr>
        <p:grpSpPr bwMode="auto">
          <a:xfrm>
            <a:off x="609600" y="6172200"/>
            <a:ext cx="6172200" cy="549275"/>
            <a:chOff x="384" y="3888"/>
            <a:chExt cx="3888" cy="346"/>
          </a:xfrm>
        </p:grpSpPr>
        <p:sp>
          <p:nvSpPr>
            <p:cNvPr id="38939" name="Text Box 147"/>
            <p:cNvSpPr txBox="1">
              <a:spLocks noChangeArrowheads="1"/>
            </p:cNvSpPr>
            <p:nvPr/>
          </p:nvSpPr>
          <p:spPr bwMode="auto">
            <a:xfrm>
              <a:off x="384" y="3888"/>
              <a:ext cx="3888" cy="3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000" b="1" i="1" dirty="0" smtClean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=</a:t>
              </a:r>
              <a:r>
                <a:rPr lang="en-US" altLang="zh-CN" sz="3000" b="1" dirty="0" smtClean="0">
                  <a:solidFill>
                    <a:srgbClr val="FF00FF"/>
                  </a:solidFill>
                  <a:latin typeface="+mn-lt"/>
                </a:rPr>
                <a:t>ABD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BDE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rgbClr val="66FF33"/>
                  </a:solidFill>
                  <a:latin typeface="+mn-lt"/>
                </a:rPr>
                <a:t>ABCD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chemeClr val="hlink"/>
                  </a:solidFill>
                  <a:latin typeface="+mn-lt"/>
                </a:rPr>
                <a:t>ABCDE</a:t>
              </a:r>
              <a:r>
                <a:rPr lang="en-US" altLang="zh-CN" sz="3000" b="1" dirty="0" smtClean="0">
                  <a:solidFill>
                    <a:schemeClr val="tx1"/>
                  </a:solidFill>
                  <a:latin typeface="+mn-lt"/>
                </a:rPr>
                <a:t>+</a:t>
              </a:r>
              <a:r>
                <a:rPr lang="en-US" altLang="zh-CN" sz="3000" b="1" dirty="0" smtClean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CE</a:t>
              </a:r>
              <a:endParaRPr lang="en-US" altLang="zh-CN" sz="3000" b="1" dirty="0">
                <a:solidFill>
                  <a:schemeClr val="accent3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8940" name="Line 152"/>
            <p:cNvSpPr>
              <a:spLocks noChangeShapeType="1"/>
            </p:cNvSpPr>
            <p:nvPr/>
          </p:nvSpPr>
          <p:spPr bwMode="auto">
            <a:xfrm>
              <a:off x="1104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1" name="Line 153"/>
            <p:cNvSpPr>
              <a:spLocks noChangeShapeType="1"/>
            </p:cNvSpPr>
            <p:nvPr/>
          </p:nvSpPr>
          <p:spPr bwMode="auto">
            <a:xfrm>
              <a:off x="91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2" name="Line 154"/>
            <p:cNvSpPr>
              <a:spLocks noChangeShapeType="1"/>
            </p:cNvSpPr>
            <p:nvPr/>
          </p:nvSpPr>
          <p:spPr bwMode="auto">
            <a:xfrm>
              <a:off x="7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3" name="Line 155"/>
            <p:cNvSpPr>
              <a:spLocks noChangeShapeType="1"/>
            </p:cNvSpPr>
            <p:nvPr/>
          </p:nvSpPr>
          <p:spPr bwMode="auto">
            <a:xfrm>
              <a:off x="1372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4" name="Line 156"/>
            <p:cNvSpPr>
              <a:spLocks noChangeShapeType="1"/>
            </p:cNvSpPr>
            <p:nvPr/>
          </p:nvSpPr>
          <p:spPr bwMode="auto">
            <a:xfrm>
              <a:off x="1536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5" name="Line 157"/>
            <p:cNvSpPr>
              <a:spLocks noChangeShapeType="1"/>
            </p:cNvSpPr>
            <p:nvPr/>
          </p:nvSpPr>
          <p:spPr bwMode="auto">
            <a:xfrm>
              <a:off x="1728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6" name="Line 158"/>
            <p:cNvSpPr>
              <a:spLocks noChangeShapeType="1"/>
            </p:cNvSpPr>
            <p:nvPr/>
          </p:nvSpPr>
          <p:spPr bwMode="auto">
            <a:xfrm>
              <a:off x="2832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7" name="Line 159"/>
            <p:cNvSpPr>
              <a:spLocks noChangeShapeType="1"/>
            </p:cNvSpPr>
            <p:nvPr/>
          </p:nvSpPr>
          <p:spPr bwMode="auto">
            <a:xfrm>
              <a:off x="3168" y="3936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8948" name="Line 160"/>
            <p:cNvSpPr>
              <a:spLocks noChangeShapeType="1"/>
            </p:cNvSpPr>
            <p:nvPr/>
          </p:nvSpPr>
          <p:spPr bwMode="auto">
            <a:xfrm>
              <a:off x="3984" y="3936"/>
              <a:ext cx="96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232610" name="Oval 162"/>
          <p:cNvSpPr>
            <a:spLocks noChangeArrowheads="1"/>
          </p:cNvSpPr>
          <p:nvPr/>
        </p:nvSpPr>
        <p:spPr bwMode="auto">
          <a:xfrm>
            <a:off x="7010400" y="4876800"/>
            <a:ext cx="914400" cy="457200"/>
          </a:xfrm>
          <a:prstGeom prst="ellipse">
            <a:avLst/>
          </a:prstGeom>
          <a:noFill/>
          <a:ln w="38100" cap="sq">
            <a:solidFill>
              <a:srgbClr val="66FF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1" name="Oval 163"/>
          <p:cNvSpPr>
            <a:spLocks noChangeArrowheads="1"/>
          </p:cNvSpPr>
          <p:nvPr/>
        </p:nvSpPr>
        <p:spPr bwMode="auto">
          <a:xfrm>
            <a:off x="57912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2" name="Oval 164"/>
          <p:cNvSpPr>
            <a:spLocks noChangeArrowheads="1"/>
          </p:cNvSpPr>
          <p:nvPr/>
        </p:nvSpPr>
        <p:spPr bwMode="auto">
          <a:xfrm>
            <a:off x="7467600" y="4572000"/>
            <a:ext cx="457200" cy="8382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3" name="Oval 165"/>
          <p:cNvSpPr>
            <a:spLocks noChangeArrowheads="1"/>
          </p:cNvSpPr>
          <p:nvPr/>
        </p:nvSpPr>
        <p:spPr bwMode="auto">
          <a:xfrm>
            <a:off x="1692275" y="4149725"/>
            <a:ext cx="457200" cy="838200"/>
          </a:xfrm>
          <a:prstGeom prst="ellipse">
            <a:avLst/>
          </a:prstGeom>
          <a:noFill/>
          <a:ln w="381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4" name="Oval 166"/>
          <p:cNvSpPr>
            <a:spLocks noChangeArrowheads="1"/>
          </p:cNvSpPr>
          <p:nvPr/>
        </p:nvSpPr>
        <p:spPr bwMode="auto">
          <a:xfrm>
            <a:off x="5795963" y="4221163"/>
            <a:ext cx="457200" cy="838200"/>
          </a:xfrm>
          <a:prstGeom prst="ellipse">
            <a:avLst/>
          </a:prstGeom>
          <a:noFill/>
          <a:ln w="38100" cap="sq">
            <a:solidFill>
              <a:schemeClr val="tx2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>
              <a:latin typeface="+mn-lt"/>
            </a:endParaRPr>
          </a:p>
        </p:txBody>
      </p:sp>
      <p:sp>
        <p:nvSpPr>
          <p:cNvPr id="232619" name="Line 171"/>
          <p:cNvSpPr>
            <a:spLocks noChangeShapeType="1"/>
          </p:cNvSpPr>
          <p:nvPr/>
        </p:nvSpPr>
        <p:spPr bwMode="auto">
          <a:xfrm>
            <a:off x="21336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0" name="Line 172"/>
          <p:cNvSpPr>
            <a:spLocks noChangeShapeType="1"/>
          </p:cNvSpPr>
          <p:nvPr/>
        </p:nvSpPr>
        <p:spPr bwMode="auto">
          <a:xfrm>
            <a:off x="3810000" y="5029200"/>
            <a:ext cx="1981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1" name="Line 173"/>
          <p:cNvSpPr>
            <a:spLocks noChangeShapeType="1"/>
          </p:cNvSpPr>
          <p:nvPr/>
        </p:nvSpPr>
        <p:spPr bwMode="auto">
          <a:xfrm>
            <a:off x="6248400" y="5029200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2622" name="Line 174"/>
          <p:cNvSpPr>
            <a:spLocks noChangeShapeType="1"/>
          </p:cNvSpPr>
          <p:nvPr/>
        </p:nvSpPr>
        <p:spPr bwMode="auto">
          <a:xfrm>
            <a:off x="2124075" y="4508500"/>
            <a:ext cx="3657600" cy="0"/>
          </a:xfrm>
          <a:prstGeom prst="lin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autoUpdateAnimBg="0"/>
      <p:bldP spid="232593" grpId="0" autoUpdateAnimBg="0"/>
      <p:bldP spid="232594" grpId="0" autoUpdateAnimBg="0"/>
      <p:bldP spid="232596" grpId="0" animBg="1"/>
      <p:bldP spid="232597" grpId="0" animBg="1"/>
      <p:bldP spid="232598" grpId="0" animBg="1"/>
      <p:bldP spid="232599" grpId="0" animBg="1"/>
      <p:bldP spid="232610" grpId="0" animBg="1"/>
      <p:bldP spid="232611" grpId="0" animBg="1"/>
      <p:bldP spid="232612" grpId="0" animBg="1"/>
      <p:bldP spid="232613" grpId="0" animBg="1"/>
      <p:bldP spid="232614" grpId="0" animBg="1"/>
      <p:bldP spid="232619" grpId="0" animBg="1"/>
      <p:bldP spid="232620" grpId="0" animBg="1"/>
      <p:bldP spid="232621" grpId="0" animBg="1"/>
      <p:bldP spid="2326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1676400" y="677863"/>
            <a:ext cx="649288" cy="5048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1806575" y="593725"/>
            <a:ext cx="9366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</a:t>
            </a:r>
          </a:p>
        </p:txBody>
      </p:sp>
      <p:sp>
        <p:nvSpPr>
          <p:cNvPr id="637956" name="Text Box 4"/>
          <p:cNvSpPr txBox="1">
            <a:spLocks noChangeArrowheads="1"/>
          </p:cNvSpPr>
          <p:nvPr/>
        </p:nvSpPr>
        <p:spPr bwMode="auto">
          <a:xfrm>
            <a:off x="1619151" y="908720"/>
            <a:ext cx="9366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</a:t>
            </a:r>
          </a:p>
        </p:txBody>
      </p:sp>
      <p:sp>
        <p:nvSpPr>
          <p:cNvPr id="637957" name="Rectangle 5"/>
          <p:cNvSpPr>
            <a:spLocks noChangeArrowheads="1"/>
          </p:cNvSpPr>
          <p:nvPr/>
        </p:nvSpPr>
        <p:spPr bwMode="auto">
          <a:xfrm>
            <a:off x="75009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7738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0452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53165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5894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38608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3" name="Rectangle 11"/>
          <p:cNvSpPr>
            <a:spLocks noChangeArrowheads="1"/>
          </p:cNvSpPr>
          <p:nvPr/>
        </p:nvSpPr>
        <p:spPr bwMode="auto">
          <a:xfrm>
            <a:off x="3132138" y="5073650"/>
            <a:ext cx="728662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4" name="Rectangle 12"/>
          <p:cNvSpPr>
            <a:spLocks noChangeArrowheads="1"/>
          </p:cNvSpPr>
          <p:nvPr/>
        </p:nvSpPr>
        <p:spPr bwMode="auto">
          <a:xfrm>
            <a:off x="2405063" y="5073650"/>
            <a:ext cx="727075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65" name="Rectangle 13"/>
          <p:cNvSpPr>
            <a:spLocks noChangeArrowheads="1"/>
          </p:cNvSpPr>
          <p:nvPr/>
        </p:nvSpPr>
        <p:spPr bwMode="auto">
          <a:xfrm>
            <a:off x="1676400" y="5073650"/>
            <a:ext cx="728663" cy="573088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7966" name="Rectangle 14"/>
          <p:cNvSpPr>
            <a:spLocks noChangeArrowheads="1"/>
          </p:cNvSpPr>
          <p:nvPr/>
        </p:nvSpPr>
        <p:spPr bwMode="auto">
          <a:xfrm>
            <a:off x="75009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7" name="Rectangle 15"/>
          <p:cNvSpPr>
            <a:spLocks noChangeArrowheads="1"/>
          </p:cNvSpPr>
          <p:nvPr/>
        </p:nvSpPr>
        <p:spPr bwMode="auto">
          <a:xfrm>
            <a:off x="67738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60452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53165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0" name="Rectangle 18"/>
          <p:cNvSpPr>
            <a:spLocks noChangeArrowheads="1"/>
          </p:cNvSpPr>
          <p:nvPr/>
        </p:nvSpPr>
        <p:spPr bwMode="auto">
          <a:xfrm>
            <a:off x="45894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1" name="Rectangle 19"/>
          <p:cNvSpPr>
            <a:spLocks noChangeArrowheads="1"/>
          </p:cNvSpPr>
          <p:nvPr/>
        </p:nvSpPr>
        <p:spPr bwMode="auto">
          <a:xfrm>
            <a:off x="38608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2" name="Rectangle 20"/>
          <p:cNvSpPr>
            <a:spLocks noChangeArrowheads="1"/>
          </p:cNvSpPr>
          <p:nvPr/>
        </p:nvSpPr>
        <p:spPr bwMode="auto">
          <a:xfrm>
            <a:off x="3132138" y="452437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73" name="Rectangle 21"/>
          <p:cNvSpPr>
            <a:spLocks noChangeArrowheads="1"/>
          </p:cNvSpPr>
          <p:nvPr/>
        </p:nvSpPr>
        <p:spPr bwMode="auto">
          <a:xfrm>
            <a:off x="2405063" y="452437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4" name="Rectangle 22"/>
          <p:cNvSpPr>
            <a:spLocks noChangeArrowheads="1"/>
          </p:cNvSpPr>
          <p:nvPr/>
        </p:nvSpPr>
        <p:spPr bwMode="auto">
          <a:xfrm>
            <a:off x="1676400" y="452437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7975" name="Rectangle 23"/>
          <p:cNvSpPr>
            <a:spLocks noChangeArrowheads="1"/>
          </p:cNvSpPr>
          <p:nvPr/>
        </p:nvSpPr>
        <p:spPr bwMode="auto">
          <a:xfrm>
            <a:off x="75009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7976" name="Rectangle 24"/>
          <p:cNvSpPr>
            <a:spLocks noChangeArrowheads="1"/>
          </p:cNvSpPr>
          <p:nvPr/>
        </p:nvSpPr>
        <p:spPr bwMode="auto">
          <a:xfrm>
            <a:off x="67738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7" name="Rectangle 25"/>
          <p:cNvSpPr>
            <a:spLocks noChangeArrowheads="1"/>
          </p:cNvSpPr>
          <p:nvPr/>
        </p:nvSpPr>
        <p:spPr bwMode="auto">
          <a:xfrm>
            <a:off x="60452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8" name="Rectangle 26"/>
          <p:cNvSpPr>
            <a:spLocks noChangeArrowheads="1"/>
          </p:cNvSpPr>
          <p:nvPr/>
        </p:nvSpPr>
        <p:spPr bwMode="auto">
          <a:xfrm>
            <a:off x="53165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79" name="Rectangle 27"/>
          <p:cNvSpPr>
            <a:spLocks noChangeArrowheads="1"/>
          </p:cNvSpPr>
          <p:nvPr/>
        </p:nvSpPr>
        <p:spPr bwMode="auto">
          <a:xfrm>
            <a:off x="45894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0" name="Rectangle 28"/>
          <p:cNvSpPr>
            <a:spLocks noChangeArrowheads="1"/>
          </p:cNvSpPr>
          <p:nvPr/>
        </p:nvSpPr>
        <p:spPr bwMode="auto">
          <a:xfrm>
            <a:off x="38608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1" name="Rectangle 29"/>
          <p:cNvSpPr>
            <a:spLocks noChangeArrowheads="1"/>
          </p:cNvSpPr>
          <p:nvPr/>
        </p:nvSpPr>
        <p:spPr bwMode="auto">
          <a:xfrm>
            <a:off x="3132138" y="3975100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2" name="Rectangle 30"/>
          <p:cNvSpPr>
            <a:spLocks noChangeArrowheads="1"/>
          </p:cNvSpPr>
          <p:nvPr/>
        </p:nvSpPr>
        <p:spPr bwMode="auto">
          <a:xfrm>
            <a:off x="2405063" y="3975100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3" name="Rectangle 31"/>
          <p:cNvSpPr>
            <a:spLocks noChangeArrowheads="1"/>
          </p:cNvSpPr>
          <p:nvPr/>
        </p:nvSpPr>
        <p:spPr bwMode="auto">
          <a:xfrm>
            <a:off x="1676400" y="3975100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7984" name="Rectangle 32"/>
          <p:cNvSpPr>
            <a:spLocks noChangeArrowheads="1"/>
          </p:cNvSpPr>
          <p:nvPr/>
        </p:nvSpPr>
        <p:spPr bwMode="auto">
          <a:xfrm>
            <a:off x="75009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67738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60452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87" name="Rectangle 35"/>
          <p:cNvSpPr>
            <a:spLocks noChangeArrowheads="1"/>
          </p:cNvSpPr>
          <p:nvPr/>
        </p:nvSpPr>
        <p:spPr bwMode="auto">
          <a:xfrm>
            <a:off x="53165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8" name="Rectangle 36"/>
          <p:cNvSpPr>
            <a:spLocks noChangeArrowheads="1"/>
          </p:cNvSpPr>
          <p:nvPr/>
        </p:nvSpPr>
        <p:spPr bwMode="auto">
          <a:xfrm>
            <a:off x="45894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89" name="Rectangle 37"/>
          <p:cNvSpPr>
            <a:spLocks noChangeArrowheads="1"/>
          </p:cNvSpPr>
          <p:nvPr/>
        </p:nvSpPr>
        <p:spPr bwMode="auto">
          <a:xfrm>
            <a:off x="38608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0" name="Rectangle 38"/>
          <p:cNvSpPr>
            <a:spLocks noChangeArrowheads="1"/>
          </p:cNvSpPr>
          <p:nvPr/>
        </p:nvSpPr>
        <p:spPr bwMode="auto">
          <a:xfrm>
            <a:off x="3132138" y="3425825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1" name="Rectangle 39"/>
          <p:cNvSpPr>
            <a:spLocks noChangeArrowheads="1"/>
          </p:cNvSpPr>
          <p:nvPr/>
        </p:nvSpPr>
        <p:spPr bwMode="auto">
          <a:xfrm>
            <a:off x="2405063" y="3425825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2" name="Rectangle 40"/>
          <p:cNvSpPr>
            <a:spLocks noChangeArrowheads="1"/>
          </p:cNvSpPr>
          <p:nvPr/>
        </p:nvSpPr>
        <p:spPr bwMode="auto">
          <a:xfrm>
            <a:off x="1676400" y="3425825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7993" name="Rectangle 41"/>
          <p:cNvSpPr>
            <a:spLocks noChangeArrowheads="1"/>
          </p:cNvSpPr>
          <p:nvPr/>
        </p:nvSpPr>
        <p:spPr bwMode="auto">
          <a:xfrm>
            <a:off x="75009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4" name="Rectangle 42"/>
          <p:cNvSpPr>
            <a:spLocks noChangeArrowheads="1"/>
          </p:cNvSpPr>
          <p:nvPr/>
        </p:nvSpPr>
        <p:spPr bwMode="auto">
          <a:xfrm>
            <a:off x="67738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5" name="Rectangle 43"/>
          <p:cNvSpPr>
            <a:spLocks noChangeArrowheads="1"/>
          </p:cNvSpPr>
          <p:nvPr/>
        </p:nvSpPr>
        <p:spPr bwMode="auto">
          <a:xfrm>
            <a:off x="60452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7996" name="Rectangle 44"/>
          <p:cNvSpPr>
            <a:spLocks noChangeArrowheads="1"/>
          </p:cNvSpPr>
          <p:nvPr/>
        </p:nvSpPr>
        <p:spPr bwMode="auto">
          <a:xfrm>
            <a:off x="53165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7" name="Rectangle 45"/>
          <p:cNvSpPr>
            <a:spLocks noChangeArrowheads="1"/>
          </p:cNvSpPr>
          <p:nvPr/>
        </p:nvSpPr>
        <p:spPr bwMode="auto">
          <a:xfrm>
            <a:off x="45894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7998" name="Rectangle 46"/>
          <p:cNvSpPr>
            <a:spLocks noChangeArrowheads="1"/>
          </p:cNvSpPr>
          <p:nvPr/>
        </p:nvSpPr>
        <p:spPr bwMode="auto">
          <a:xfrm>
            <a:off x="38608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7999" name="Rectangle 47"/>
          <p:cNvSpPr>
            <a:spLocks noChangeArrowheads="1"/>
          </p:cNvSpPr>
          <p:nvPr/>
        </p:nvSpPr>
        <p:spPr bwMode="auto">
          <a:xfrm>
            <a:off x="3132138" y="2874963"/>
            <a:ext cx="728662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0" name="Rectangle 48"/>
          <p:cNvSpPr>
            <a:spLocks noChangeArrowheads="1"/>
          </p:cNvSpPr>
          <p:nvPr/>
        </p:nvSpPr>
        <p:spPr bwMode="auto">
          <a:xfrm>
            <a:off x="2405063" y="2874963"/>
            <a:ext cx="727075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1" name="Rectangle 49"/>
          <p:cNvSpPr>
            <a:spLocks noChangeArrowheads="1"/>
          </p:cNvSpPr>
          <p:nvPr/>
        </p:nvSpPr>
        <p:spPr bwMode="auto">
          <a:xfrm>
            <a:off x="1676400" y="2874963"/>
            <a:ext cx="728663" cy="550862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02" name="Rectangle 50"/>
          <p:cNvSpPr>
            <a:spLocks noChangeArrowheads="1"/>
          </p:cNvSpPr>
          <p:nvPr/>
        </p:nvSpPr>
        <p:spPr bwMode="auto">
          <a:xfrm>
            <a:off x="75009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3" name="Rectangle 51"/>
          <p:cNvSpPr>
            <a:spLocks noChangeArrowheads="1"/>
          </p:cNvSpPr>
          <p:nvPr/>
        </p:nvSpPr>
        <p:spPr bwMode="auto">
          <a:xfrm>
            <a:off x="67738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4" name="Rectangle 52"/>
          <p:cNvSpPr>
            <a:spLocks noChangeArrowheads="1"/>
          </p:cNvSpPr>
          <p:nvPr/>
        </p:nvSpPr>
        <p:spPr bwMode="auto">
          <a:xfrm>
            <a:off x="60452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05" name="Rectangle 53"/>
          <p:cNvSpPr>
            <a:spLocks noChangeArrowheads="1"/>
          </p:cNvSpPr>
          <p:nvPr/>
        </p:nvSpPr>
        <p:spPr bwMode="auto">
          <a:xfrm>
            <a:off x="53165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6" name="Rectangle 54"/>
          <p:cNvSpPr>
            <a:spLocks noChangeArrowheads="1"/>
          </p:cNvSpPr>
          <p:nvPr/>
        </p:nvSpPr>
        <p:spPr bwMode="auto">
          <a:xfrm>
            <a:off x="45894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07" name="Rectangle 55"/>
          <p:cNvSpPr>
            <a:spLocks noChangeArrowheads="1"/>
          </p:cNvSpPr>
          <p:nvPr/>
        </p:nvSpPr>
        <p:spPr bwMode="auto">
          <a:xfrm>
            <a:off x="38608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08" name="Rectangle 56"/>
          <p:cNvSpPr>
            <a:spLocks noChangeArrowheads="1"/>
          </p:cNvSpPr>
          <p:nvPr/>
        </p:nvSpPr>
        <p:spPr bwMode="auto">
          <a:xfrm>
            <a:off x="3132138" y="232568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09" name="Rectangle 57"/>
          <p:cNvSpPr>
            <a:spLocks noChangeArrowheads="1"/>
          </p:cNvSpPr>
          <p:nvPr/>
        </p:nvSpPr>
        <p:spPr bwMode="auto">
          <a:xfrm>
            <a:off x="2405063" y="232568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0" name="Rectangle 58"/>
          <p:cNvSpPr>
            <a:spLocks noChangeArrowheads="1"/>
          </p:cNvSpPr>
          <p:nvPr/>
        </p:nvSpPr>
        <p:spPr bwMode="auto">
          <a:xfrm>
            <a:off x="1676400" y="232568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11" name="Rectangle 59"/>
          <p:cNvSpPr>
            <a:spLocks noChangeArrowheads="1"/>
          </p:cNvSpPr>
          <p:nvPr/>
        </p:nvSpPr>
        <p:spPr bwMode="auto">
          <a:xfrm>
            <a:off x="75009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2" name="Rectangle 60"/>
          <p:cNvSpPr>
            <a:spLocks noChangeArrowheads="1"/>
          </p:cNvSpPr>
          <p:nvPr/>
        </p:nvSpPr>
        <p:spPr bwMode="auto">
          <a:xfrm>
            <a:off x="67738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</a:p>
        </p:txBody>
      </p:sp>
      <p:sp>
        <p:nvSpPr>
          <p:cNvPr id="638013" name="Rectangle 61"/>
          <p:cNvSpPr>
            <a:spLocks noChangeArrowheads="1"/>
          </p:cNvSpPr>
          <p:nvPr/>
        </p:nvSpPr>
        <p:spPr bwMode="auto">
          <a:xfrm>
            <a:off x="60452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38014" name="Rectangle 62"/>
          <p:cNvSpPr>
            <a:spLocks noChangeArrowheads="1"/>
          </p:cNvSpPr>
          <p:nvPr/>
        </p:nvSpPr>
        <p:spPr bwMode="auto">
          <a:xfrm>
            <a:off x="53165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5" name="Rectangle 63"/>
          <p:cNvSpPr>
            <a:spLocks noChangeArrowheads="1"/>
          </p:cNvSpPr>
          <p:nvPr/>
        </p:nvSpPr>
        <p:spPr bwMode="auto">
          <a:xfrm>
            <a:off x="45894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6" name="Rectangle 64"/>
          <p:cNvSpPr>
            <a:spLocks noChangeArrowheads="1"/>
          </p:cNvSpPr>
          <p:nvPr/>
        </p:nvSpPr>
        <p:spPr bwMode="auto">
          <a:xfrm>
            <a:off x="38608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</a:t>
            </a:r>
          </a:p>
        </p:txBody>
      </p:sp>
      <p:sp>
        <p:nvSpPr>
          <p:cNvPr id="638017" name="Rectangle 65"/>
          <p:cNvSpPr>
            <a:spLocks noChangeArrowheads="1"/>
          </p:cNvSpPr>
          <p:nvPr/>
        </p:nvSpPr>
        <p:spPr bwMode="auto">
          <a:xfrm>
            <a:off x="3132138" y="177641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18" name="Rectangle 66"/>
          <p:cNvSpPr>
            <a:spLocks noChangeArrowheads="1"/>
          </p:cNvSpPr>
          <p:nvPr/>
        </p:nvSpPr>
        <p:spPr bwMode="auto">
          <a:xfrm>
            <a:off x="2405063" y="177641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19" name="Rectangle 67"/>
          <p:cNvSpPr>
            <a:spLocks noChangeArrowheads="1"/>
          </p:cNvSpPr>
          <p:nvPr/>
        </p:nvSpPr>
        <p:spPr bwMode="auto">
          <a:xfrm>
            <a:off x="1676400" y="177641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20" name="Rectangle 68"/>
          <p:cNvSpPr>
            <a:spLocks noChangeArrowheads="1"/>
          </p:cNvSpPr>
          <p:nvPr/>
        </p:nvSpPr>
        <p:spPr bwMode="auto">
          <a:xfrm>
            <a:off x="75009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1" name="Rectangle 69"/>
          <p:cNvSpPr>
            <a:spLocks noChangeArrowheads="1"/>
          </p:cNvSpPr>
          <p:nvPr/>
        </p:nvSpPr>
        <p:spPr bwMode="auto">
          <a:xfrm>
            <a:off x="67738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2" name="Rectangle 70"/>
          <p:cNvSpPr>
            <a:spLocks noChangeArrowheads="1"/>
          </p:cNvSpPr>
          <p:nvPr/>
        </p:nvSpPr>
        <p:spPr bwMode="auto">
          <a:xfrm>
            <a:off x="60452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3" name="Rectangle 71"/>
          <p:cNvSpPr>
            <a:spLocks noChangeArrowheads="1"/>
          </p:cNvSpPr>
          <p:nvPr/>
        </p:nvSpPr>
        <p:spPr bwMode="auto">
          <a:xfrm>
            <a:off x="53165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4" name="Rectangle 72"/>
          <p:cNvSpPr>
            <a:spLocks noChangeArrowheads="1"/>
          </p:cNvSpPr>
          <p:nvPr/>
        </p:nvSpPr>
        <p:spPr bwMode="auto">
          <a:xfrm>
            <a:off x="45894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5" name="Rectangle 73"/>
          <p:cNvSpPr>
            <a:spLocks noChangeArrowheads="1"/>
          </p:cNvSpPr>
          <p:nvPr/>
        </p:nvSpPr>
        <p:spPr bwMode="auto">
          <a:xfrm>
            <a:off x="38608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6" name="Rectangle 74"/>
          <p:cNvSpPr>
            <a:spLocks noChangeArrowheads="1"/>
          </p:cNvSpPr>
          <p:nvPr/>
        </p:nvSpPr>
        <p:spPr bwMode="auto">
          <a:xfrm>
            <a:off x="3132138" y="1227138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27" name="Rectangle 75"/>
          <p:cNvSpPr>
            <a:spLocks noChangeArrowheads="1"/>
          </p:cNvSpPr>
          <p:nvPr/>
        </p:nvSpPr>
        <p:spPr bwMode="auto">
          <a:xfrm>
            <a:off x="2405063" y="1227138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1</a:t>
            </a:r>
          </a:p>
        </p:txBody>
      </p:sp>
      <p:sp>
        <p:nvSpPr>
          <p:cNvPr id="638028" name="Rectangle 76"/>
          <p:cNvSpPr>
            <a:spLocks noChangeArrowheads="1"/>
          </p:cNvSpPr>
          <p:nvPr/>
        </p:nvSpPr>
        <p:spPr bwMode="auto">
          <a:xfrm>
            <a:off x="1676400" y="1227138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638029" name="Rectangle 77"/>
          <p:cNvSpPr>
            <a:spLocks noChangeArrowheads="1"/>
          </p:cNvSpPr>
          <p:nvPr/>
        </p:nvSpPr>
        <p:spPr bwMode="auto">
          <a:xfrm>
            <a:off x="75009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</a:p>
        </p:txBody>
      </p:sp>
      <p:sp>
        <p:nvSpPr>
          <p:cNvPr id="638030" name="Rectangle 78"/>
          <p:cNvSpPr>
            <a:spLocks noChangeArrowheads="1"/>
          </p:cNvSpPr>
          <p:nvPr/>
        </p:nvSpPr>
        <p:spPr bwMode="auto">
          <a:xfrm>
            <a:off x="67738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101</a:t>
            </a:r>
          </a:p>
        </p:txBody>
      </p:sp>
      <p:sp>
        <p:nvSpPr>
          <p:cNvPr id="638031" name="Rectangle 79"/>
          <p:cNvSpPr>
            <a:spLocks noChangeArrowheads="1"/>
          </p:cNvSpPr>
          <p:nvPr/>
        </p:nvSpPr>
        <p:spPr bwMode="auto">
          <a:xfrm>
            <a:off x="60452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</a:p>
        </p:txBody>
      </p:sp>
      <p:sp>
        <p:nvSpPr>
          <p:cNvPr id="638032" name="Rectangle 80"/>
          <p:cNvSpPr>
            <a:spLocks noChangeArrowheads="1"/>
          </p:cNvSpPr>
          <p:nvPr/>
        </p:nvSpPr>
        <p:spPr bwMode="auto">
          <a:xfrm>
            <a:off x="53165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</a:p>
        </p:txBody>
      </p:sp>
      <p:sp>
        <p:nvSpPr>
          <p:cNvPr id="638033" name="Rectangle 81"/>
          <p:cNvSpPr>
            <a:spLocks noChangeArrowheads="1"/>
          </p:cNvSpPr>
          <p:nvPr/>
        </p:nvSpPr>
        <p:spPr bwMode="auto">
          <a:xfrm>
            <a:off x="45894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010</a:t>
            </a:r>
          </a:p>
        </p:txBody>
      </p:sp>
      <p:sp>
        <p:nvSpPr>
          <p:cNvPr id="638034" name="Rectangle 82"/>
          <p:cNvSpPr>
            <a:spLocks noChangeArrowheads="1"/>
          </p:cNvSpPr>
          <p:nvPr/>
        </p:nvSpPr>
        <p:spPr bwMode="auto">
          <a:xfrm>
            <a:off x="3860800" y="677863"/>
            <a:ext cx="728663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011</a:t>
            </a:r>
          </a:p>
        </p:txBody>
      </p:sp>
      <p:sp>
        <p:nvSpPr>
          <p:cNvPr id="638035" name="Rectangle 83"/>
          <p:cNvSpPr>
            <a:spLocks noChangeArrowheads="1"/>
          </p:cNvSpPr>
          <p:nvPr/>
        </p:nvSpPr>
        <p:spPr bwMode="auto">
          <a:xfrm>
            <a:off x="3132138" y="677863"/>
            <a:ext cx="728662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001</a:t>
            </a:r>
          </a:p>
        </p:txBody>
      </p:sp>
      <p:sp>
        <p:nvSpPr>
          <p:cNvPr id="638036" name="Rectangle 84"/>
          <p:cNvSpPr>
            <a:spLocks noChangeArrowheads="1"/>
          </p:cNvSpPr>
          <p:nvPr/>
        </p:nvSpPr>
        <p:spPr bwMode="auto">
          <a:xfrm>
            <a:off x="2405063" y="677863"/>
            <a:ext cx="727075" cy="549275"/>
          </a:xfrm>
          <a:prstGeom prst="rect">
            <a:avLst/>
          </a:prstGeom>
          <a:noFill/>
          <a:ln w="2857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>
            <a:off x="1676400" y="677863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6" name="Line 86"/>
          <p:cNvSpPr>
            <a:spLocks noChangeShapeType="1"/>
          </p:cNvSpPr>
          <p:nvPr/>
        </p:nvSpPr>
        <p:spPr bwMode="auto">
          <a:xfrm>
            <a:off x="1692275" y="1196975"/>
            <a:ext cx="6553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>
            <a:off x="1692275" y="177323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8" name="Line 88"/>
          <p:cNvSpPr>
            <a:spLocks noChangeShapeType="1"/>
          </p:cNvSpPr>
          <p:nvPr/>
        </p:nvSpPr>
        <p:spPr bwMode="auto">
          <a:xfrm>
            <a:off x="1676400" y="2325688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1676400" y="2874963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>
            <a:off x="1676400" y="342582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1" name="Line 91"/>
          <p:cNvSpPr>
            <a:spLocks noChangeShapeType="1"/>
          </p:cNvSpPr>
          <p:nvPr/>
        </p:nvSpPr>
        <p:spPr bwMode="auto">
          <a:xfrm>
            <a:off x="1676400" y="397510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2" name="Line 92"/>
          <p:cNvSpPr>
            <a:spLocks noChangeShapeType="1"/>
          </p:cNvSpPr>
          <p:nvPr/>
        </p:nvSpPr>
        <p:spPr bwMode="auto">
          <a:xfrm>
            <a:off x="1676400" y="4524375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3" name="Line 93"/>
          <p:cNvSpPr>
            <a:spLocks noChangeShapeType="1"/>
          </p:cNvSpPr>
          <p:nvPr/>
        </p:nvSpPr>
        <p:spPr bwMode="auto">
          <a:xfrm>
            <a:off x="1676400" y="5073650"/>
            <a:ext cx="6553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4" name="Line 94"/>
          <p:cNvSpPr>
            <a:spLocks noChangeShapeType="1"/>
          </p:cNvSpPr>
          <p:nvPr/>
        </p:nvSpPr>
        <p:spPr bwMode="auto">
          <a:xfrm>
            <a:off x="1676400" y="5646738"/>
            <a:ext cx="65532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5" name="Line 95"/>
          <p:cNvSpPr>
            <a:spLocks noChangeShapeType="1"/>
          </p:cNvSpPr>
          <p:nvPr/>
        </p:nvSpPr>
        <p:spPr bwMode="auto">
          <a:xfrm>
            <a:off x="16764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4050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7" name="Line 97"/>
          <p:cNvSpPr>
            <a:spLocks noChangeShapeType="1"/>
          </p:cNvSpPr>
          <p:nvPr/>
        </p:nvSpPr>
        <p:spPr bwMode="auto">
          <a:xfrm>
            <a:off x="31321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8" name="Line 98"/>
          <p:cNvSpPr>
            <a:spLocks noChangeShapeType="1"/>
          </p:cNvSpPr>
          <p:nvPr/>
        </p:nvSpPr>
        <p:spPr bwMode="auto">
          <a:xfrm>
            <a:off x="38608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45894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0" name="Line 100"/>
          <p:cNvSpPr>
            <a:spLocks noChangeShapeType="1"/>
          </p:cNvSpPr>
          <p:nvPr/>
        </p:nvSpPr>
        <p:spPr bwMode="auto">
          <a:xfrm>
            <a:off x="53165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1" name="Line 101"/>
          <p:cNvSpPr>
            <a:spLocks noChangeShapeType="1"/>
          </p:cNvSpPr>
          <p:nvPr/>
        </p:nvSpPr>
        <p:spPr bwMode="auto">
          <a:xfrm>
            <a:off x="6045200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2" name="Line 102"/>
          <p:cNvSpPr>
            <a:spLocks noChangeShapeType="1"/>
          </p:cNvSpPr>
          <p:nvPr/>
        </p:nvSpPr>
        <p:spPr bwMode="auto">
          <a:xfrm>
            <a:off x="6773863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7500938" y="677863"/>
            <a:ext cx="0" cy="49688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4" name="Line 104"/>
          <p:cNvSpPr>
            <a:spLocks noChangeShapeType="1"/>
          </p:cNvSpPr>
          <p:nvPr/>
        </p:nvSpPr>
        <p:spPr bwMode="auto">
          <a:xfrm>
            <a:off x="8229600" y="677863"/>
            <a:ext cx="0" cy="4968875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 flipV="1">
            <a:off x="1371600" y="3429000"/>
            <a:ext cx="7239000" cy="0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6" name="Line 106"/>
          <p:cNvSpPr>
            <a:spLocks noChangeShapeType="1"/>
          </p:cNvSpPr>
          <p:nvPr/>
        </p:nvSpPr>
        <p:spPr bwMode="auto">
          <a:xfrm flipH="1">
            <a:off x="5311775" y="533400"/>
            <a:ext cx="22225" cy="5257800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67" name="Line 107"/>
          <p:cNvSpPr>
            <a:spLocks noChangeShapeType="1"/>
          </p:cNvSpPr>
          <p:nvPr/>
        </p:nvSpPr>
        <p:spPr bwMode="auto">
          <a:xfrm>
            <a:off x="2397125" y="1182688"/>
            <a:ext cx="0" cy="4464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0" name="Oval 108"/>
          <p:cNvSpPr>
            <a:spLocks noChangeArrowheads="1"/>
          </p:cNvSpPr>
          <p:nvPr/>
        </p:nvSpPr>
        <p:spPr bwMode="auto">
          <a:xfrm>
            <a:off x="6877050" y="3284538"/>
            <a:ext cx="1368425" cy="809625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zh-CN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8061" name="Oval 109"/>
          <p:cNvSpPr>
            <a:spLocks noChangeArrowheads="1"/>
          </p:cNvSpPr>
          <p:nvPr/>
        </p:nvSpPr>
        <p:spPr bwMode="auto">
          <a:xfrm rot="5400000">
            <a:off x="7478713" y="2466975"/>
            <a:ext cx="728662" cy="636588"/>
          </a:xfrm>
          <a:prstGeom prst="ellipse">
            <a:avLst/>
          </a:prstGeom>
          <a:noFill/>
          <a:ln w="28575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63" name="Freeform 111"/>
          <p:cNvSpPr>
            <a:spLocks/>
          </p:cNvSpPr>
          <p:nvPr/>
        </p:nvSpPr>
        <p:spPr bwMode="auto">
          <a:xfrm rot="2108815">
            <a:off x="2555875" y="126841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4" name="Freeform 112"/>
          <p:cNvSpPr>
            <a:spLocks/>
          </p:cNvSpPr>
          <p:nvPr/>
        </p:nvSpPr>
        <p:spPr bwMode="auto">
          <a:xfrm rot="19491185" flipV="1">
            <a:off x="2555875" y="5084763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5" name="Freeform 113"/>
          <p:cNvSpPr>
            <a:spLocks/>
          </p:cNvSpPr>
          <p:nvPr/>
        </p:nvSpPr>
        <p:spPr bwMode="auto">
          <a:xfrm rot="2108815" flipH="1" flipV="1">
            <a:off x="7596188" y="5013325"/>
            <a:ext cx="433387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6" name="Freeform 114"/>
          <p:cNvSpPr>
            <a:spLocks/>
          </p:cNvSpPr>
          <p:nvPr/>
        </p:nvSpPr>
        <p:spPr bwMode="auto">
          <a:xfrm>
            <a:off x="4643438" y="119697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7" name="Freeform 115"/>
          <p:cNvSpPr>
            <a:spLocks/>
          </p:cNvSpPr>
          <p:nvPr/>
        </p:nvSpPr>
        <p:spPr bwMode="auto">
          <a:xfrm flipV="1">
            <a:off x="4643438" y="5013325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8" name="Freeform 116"/>
          <p:cNvSpPr>
            <a:spLocks/>
          </p:cNvSpPr>
          <p:nvPr/>
        </p:nvSpPr>
        <p:spPr bwMode="auto">
          <a:xfrm rot="-5400000">
            <a:off x="2080419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69" name="Freeform 117"/>
          <p:cNvSpPr>
            <a:spLocks/>
          </p:cNvSpPr>
          <p:nvPr/>
        </p:nvSpPr>
        <p:spPr bwMode="auto">
          <a:xfrm rot="5400000">
            <a:off x="7265194" y="3183732"/>
            <a:ext cx="1189037" cy="527050"/>
          </a:xfrm>
          <a:custGeom>
            <a:avLst/>
            <a:gdLst>
              <a:gd name="T0" fmla="*/ 2147483647 w 726"/>
              <a:gd name="T1" fmla="*/ 0 h 241"/>
              <a:gd name="T2" fmla="*/ 2147483647 w 726"/>
              <a:gd name="T3" fmla="*/ 2147483647 h 241"/>
              <a:gd name="T4" fmla="*/ 2147483647 w 726"/>
              <a:gd name="T5" fmla="*/ 2147483647 h 241"/>
              <a:gd name="T6" fmla="*/ 2147483647 w 726"/>
              <a:gd name="T7" fmla="*/ 2147483647 h 241"/>
              <a:gd name="T8" fmla="*/ 2147483647 w 726"/>
              <a:gd name="T9" fmla="*/ 2147483647 h 241"/>
              <a:gd name="T10" fmla="*/ 2147483647 w 726"/>
              <a:gd name="T11" fmla="*/ 2147483647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6"/>
              <a:gd name="T19" fmla="*/ 0 h 241"/>
              <a:gd name="T20" fmla="*/ 726 w 726"/>
              <a:gd name="T21" fmla="*/ 241 h 2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6" h="241">
                <a:moveTo>
                  <a:pt x="23" y="0"/>
                </a:moveTo>
                <a:cubicBezTo>
                  <a:pt x="11" y="49"/>
                  <a:pt x="0" y="99"/>
                  <a:pt x="23" y="136"/>
                </a:cubicBezTo>
                <a:cubicBezTo>
                  <a:pt x="46" y="173"/>
                  <a:pt x="68" y="211"/>
                  <a:pt x="159" y="226"/>
                </a:cubicBezTo>
                <a:cubicBezTo>
                  <a:pt x="250" y="241"/>
                  <a:pt x="476" y="234"/>
                  <a:pt x="567" y="226"/>
                </a:cubicBezTo>
                <a:cubicBezTo>
                  <a:pt x="658" y="218"/>
                  <a:pt x="680" y="211"/>
                  <a:pt x="703" y="181"/>
                </a:cubicBezTo>
                <a:cubicBezTo>
                  <a:pt x="726" y="151"/>
                  <a:pt x="703" y="68"/>
                  <a:pt x="703" y="45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0" name="Oval 118"/>
          <p:cNvSpPr>
            <a:spLocks noChangeArrowheads="1"/>
          </p:cNvSpPr>
          <p:nvPr/>
        </p:nvSpPr>
        <p:spPr bwMode="auto">
          <a:xfrm>
            <a:off x="4643438" y="3068638"/>
            <a:ext cx="1436687" cy="636587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71" name="Freeform 119"/>
          <p:cNvSpPr>
            <a:spLocks/>
          </p:cNvSpPr>
          <p:nvPr/>
        </p:nvSpPr>
        <p:spPr bwMode="auto">
          <a:xfrm rot="19491185" flipH="1">
            <a:off x="7620000" y="1244600"/>
            <a:ext cx="433388" cy="431800"/>
          </a:xfrm>
          <a:custGeom>
            <a:avLst/>
            <a:gdLst>
              <a:gd name="T0" fmla="*/ 0 w 273"/>
              <a:gd name="T1" fmla="*/ 0 h 272"/>
              <a:gd name="T2" fmla="*/ 2147483647 w 273"/>
              <a:gd name="T3" fmla="*/ 2147483647 h 272"/>
              <a:gd name="T4" fmla="*/ 0 w 273"/>
              <a:gd name="T5" fmla="*/ 2147483647 h 272"/>
              <a:gd name="T6" fmla="*/ 0 60000 65536"/>
              <a:gd name="T7" fmla="*/ 0 60000 65536"/>
              <a:gd name="T8" fmla="*/ 0 60000 65536"/>
              <a:gd name="T9" fmla="*/ 0 w 273"/>
              <a:gd name="T10" fmla="*/ 0 h 272"/>
              <a:gd name="T11" fmla="*/ 273 w 27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72">
                <a:moveTo>
                  <a:pt x="0" y="0"/>
                </a:moveTo>
                <a:cubicBezTo>
                  <a:pt x="136" y="45"/>
                  <a:pt x="273" y="91"/>
                  <a:pt x="273" y="136"/>
                </a:cubicBezTo>
                <a:cubicBezTo>
                  <a:pt x="273" y="181"/>
                  <a:pt x="46" y="249"/>
                  <a:pt x="0" y="272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2" name="Line 120"/>
          <p:cNvSpPr>
            <a:spLocks noChangeShapeType="1"/>
          </p:cNvSpPr>
          <p:nvPr/>
        </p:nvSpPr>
        <p:spPr bwMode="auto">
          <a:xfrm>
            <a:off x="2916238" y="1484313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3" name="Line 121"/>
          <p:cNvSpPr>
            <a:spLocks noChangeShapeType="1"/>
          </p:cNvSpPr>
          <p:nvPr/>
        </p:nvSpPr>
        <p:spPr bwMode="auto">
          <a:xfrm>
            <a:off x="5867400" y="1484313"/>
            <a:ext cx="17272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4" name="Line 122"/>
          <p:cNvSpPr>
            <a:spLocks noChangeShapeType="1"/>
          </p:cNvSpPr>
          <p:nvPr/>
        </p:nvSpPr>
        <p:spPr bwMode="auto">
          <a:xfrm>
            <a:off x="2743200" y="1676400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5" name="Line 123"/>
          <p:cNvSpPr>
            <a:spLocks noChangeShapeType="1"/>
          </p:cNvSpPr>
          <p:nvPr/>
        </p:nvSpPr>
        <p:spPr bwMode="auto">
          <a:xfrm>
            <a:off x="2771775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6" name="Line 124"/>
          <p:cNvSpPr>
            <a:spLocks noChangeShapeType="1"/>
          </p:cNvSpPr>
          <p:nvPr/>
        </p:nvSpPr>
        <p:spPr bwMode="auto">
          <a:xfrm>
            <a:off x="2916238" y="5373688"/>
            <a:ext cx="180022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7" name="Line 125"/>
          <p:cNvSpPr>
            <a:spLocks noChangeShapeType="1"/>
          </p:cNvSpPr>
          <p:nvPr/>
        </p:nvSpPr>
        <p:spPr bwMode="auto">
          <a:xfrm>
            <a:off x="5795963" y="53736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8" name="Line 126"/>
          <p:cNvSpPr>
            <a:spLocks noChangeShapeType="1"/>
          </p:cNvSpPr>
          <p:nvPr/>
        </p:nvSpPr>
        <p:spPr bwMode="auto">
          <a:xfrm flipV="1">
            <a:off x="8027988" y="4005263"/>
            <a:ext cx="0" cy="1152525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79" name="Line 127"/>
          <p:cNvSpPr>
            <a:spLocks noChangeShapeType="1"/>
          </p:cNvSpPr>
          <p:nvPr/>
        </p:nvSpPr>
        <p:spPr bwMode="auto">
          <a:xfrm>
            <a:off x="8027988" y="162877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0" name="Line 128"/>
          <p:cNvSpPr>
            <a:spLocks noChangeShapeType="1"/>
          </p:cNvSpPr>
          <p:nvPr/>
        </p:nvSpPr>
        <p:spPr bwMode="auto">
          <a:xfrm>
            <a:off x="5651500" y="1773238"/>
            <a:ext cx="0" cy="1223962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1" name="Line 129"/>
          <p:cNvSpPr>
            <a:spLocks noChangeShapeType="1"/>
          </p:cNvSpPr>
          <p:nvPr/>
        </p:nvSpPr>
        <p:spPr bwMode="auto">
          <a:xfrm>
            <a:off x="5651500" y="3933825"/>
            <a:ext cx="0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2" name="Oval 130"/>
          <p:cNvSpPr>
            <a:spLocks noChangeArrowheads="1"/>
          </p:cNvSpPr>
          <p:nvPr/>
        </p:nvSpPr>
        <p:spPr bwMode="auto">
          <a:xfrm>
            <a:off x="3203575" y="1700213"/>
            <a:ext cx="1306513" cy="636587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3" name="Oval 131"/>
          <p:cNvSpPr>
            <a:spLocks noChangeArrowheads="1"/>
          </p:cNvSpPr>
          <p:nvPr/>
        </p:nvSpPr>
        <p:spPr bwMode="auto">
          <a:xfrm>
            <a:off x="3132138" y="4508500"/>
            <a:ext cx="1371600" cy="636588"/>
          </a:xfrm>
          <a:prstGeom prst="ellips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4" name="Line 132"/>
          <p:cNvSpPr>
            <a:spLocks noChangeShapeType="1"/>
          </p:cNvSpPr>
          <p:nvPr/>
        </p:nvSpPr>
        <p:spPr bwMode="auto">
          <a:xfrm flipH="1">
            <a:off x="4500563" y="1989138"/>
            <a:ext cx="0" cy="2743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8085" name="Oval 133"/>
          <p:cNvSpPr>
            <a:spLocks noChangeArrowheads="1"/>
          </p:cNvSpPr>
          <p:nvPr/>
        </p:nvSpPr>
        <p:spPr bwMode="auto">
          <a:xfrm rot="5400000">
            <a:off x="4606926" y="2501900"/>
            <a:ext cx="728662" cy="636587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38086" name="Text Box 134"/>
          <p:cNvSpPr txBox="1">
            <a:spLocks noChangeArrowheads="1"/>
          </p:cNvSpPr>
          <p:nvPr/>
        </p:nvSpPr>
        <p:spPr bwMode="auto">
          <a:xfrm>
            <a:off x="1331913" y="5805488"/>
            <a:ext cx="1511300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C’F’</a:t>
            </a:r>
          </a:p>
        </p:txBody>
      </p:sp>
      <p:sp>
        <p:nvSpPr>
          <p:cNvPr id="638087" name="Text Box 135"/>
          <p:cNvSpPr txBox="1">
            <a:spLocks noChangeArrowheads="1"/>
          </p:cNvSpPr>
          <p:nvPr/>
        </p:nvSpPr>
        <p:spPr bwMode="auto">
          <a:xfrm>
            <a:off x="2555776" y="5805488"/>
            <a:ext cx="22320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B’CD’F</a:t>
            </a:r>
          </a:p>
        </p:txBody>
      </p:sp>
      <p:sp>
        <p:nvSpPr>
          <p:cNvPr id="638088" name="Text Box 136"/>
          <p:cNvSpPr txBox="1">
            <a:spLocks noChangeArrowheads="1"/>
          </p:cNvSpPr>
          <p:nvPr/>
        </p:nvSpPr>
        <p:spPr bwMode="auto">
          <a:xfrm>
            <a:off x="4284663" y="5805488"/>
            <a:ext cx="26638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ACD’F</a:t>
            </a:r>
          </a:p>
        </p:txBody>
      </p:sp>
      <p:sp>
        <p:nvSpPr>
          <p:cNvPr id="638090" name="Text Box 138"/>
          <p:cNvSpPr txBox="1">
            <a:spLocks noChangeArrowheads="1"/>
          </p:cNvSpPr>
          <p:nvPr/>
        </p:nvSpPr>
        <p:spPr bwMode="auto">
          <a:xfrm>
            <a:off x="5867400" y="5805488"/>
            <a:ext cx="2808288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A’BD’EF’</a:t>
            </a:r>
          </a:p>
        </p:txBody>
      </p:sp>
      <p:sp>
        <p:nvSpPr>
          <p:cNvPr id="638092" name="Text Box 140"/>
          <p:cNvSpPr txBox="1">
            <a:spLocks noChangeArrowheads="1"/>
          </p:cNvSpPr>
          <p:nvPr/>
        </p:nvSpPr>
        <p:spPr bwMode="auto">
          <a:xfrm>
            <a:off x="1835150" y="6308725"/>
            <a:ext cx="2881313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A’BDE’F'</a:t>
            </a:r>
          </a:p>
        </p:txBody>
      </p:sp>
      <p:sp>
        <p:nvSpPr>
          <p:cNvPr id="638094" name="Text Box 142"/>
          <p:cNvSpPr txBox="1">
            <a:spLocks noChangeArrowheads="1"/>
          </p:cNvSpPr>
          <p:nvPr/>
        </p:nvSpPr>
        <p:spPr bwMode="auto">
          <a:xfrm>
            <a:off x="4067175" y="6308725"/>
            <a:ext cx="2809875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 </a:t>
            </a:r>
            <a:r>
              <a:rPr kumimoji="0" lang="en-US" altLang="zh-CN" sz="3200" b="1" i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ABC’DE’</a:t>
            </a:r>
          </a:p>
        </p:txBody>
      </p:sp>
      <p:sp>
        <p:nvSpPr>
          <p:cNvPr id="638097" name="AutoShape 145"/>
          <p:cNvSpPr>
            <a:spLocks noChangeArrowheads="1"/>
          </p:cNvSpPr>
          <p:nvPr/>
        </p:nvSpPr>
        <p:spPr bwMode="auto">
          <a:xfrm>
            <a:off x="3200400" y="4038600"/>
            <a:ext cx="1143000" cy="9112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6" name="Text Box 147"/>
          <p:cNvSpPr txBox="1">
            <a:spLocks noChangeArrowheads="1"/>
          </p:cNvSpPr>
          <p:nvPr/>
        </p:nvSpPr>
        <p:spPr bwMode="auto">
          <a:xfrm>
            <a:off x="454025" y="363538"/>
            <a:ext cx="720725" cy="460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例：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0" y="-88478"/>
            <a:ext cx="9144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100" b="1" dirty="0" smtClean="0">
                <a:latin typeface="Arial" charset="0"/>
              </a:rPr>
              <a:t>六变量</a:t>
            </a:r>
            <a:r>
              <a:rPr lang="zh-CN" altLang="en-US" sz="3100" b="1" dirty="0">
                <a:latin typeface="Arial" charset="0"/>
              </a:rPr>
              <a:t>卡诺图</a:t>
            </a:r>
            <a:endParaRPr lang="en-US" altLang="zh-CN" sz="3100" b="1" dirty="0">
              <a:latin typeface="Arial" charset="0"/>
            </a:endParaRPr>
          </a:p>
        </p:txBody>
      </p:sp>
      <p:pic>
        <p:nvPicPr>
          <p:cNvPr id="148" name="Picture 8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010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4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3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060" grpId="0" animBg="1" autoUpdateAnimBg="0"/>
      <p:bldP spid="638061" grpId="0" animBg="1"/>
      <p:bldP spid="638063" grpId="0" animBg="1"/>
      <p:bldP spid="638064" grpId="0" animBg="1"/>
      <p:bldP spid="638065" grpId="0" animBg="1"/>
      <p:bldP spid="638066" grpId="0" animBg="1"/>
      <p:bldP spid="638067" grpId="0" animBg="1"/>
      <p:bldP spid="638068" grpId="0" animBg="1"/>
      <p:bldP spid="638069" grpId="0" animBg="1"/>
      <p:bldP spid="638070" grpId="0" animBg="1"/>
      <p:bldP spid="638071" grpId="0" animBg="1"/>
      <p:bldP spid="638072" grpId="0" animBg="1"/>
      <p:bldP spid="638073" grpId="0" animBg="1"/>
      <p:bldP spid="638074" grpId="0" animBg="1"/>
      <p:bldP spid="638075" grpId="0" animBg="1"/>
      <p:bldP spid="638076" grpId="0" animBg="1"/>
      <p:bldP spid="638077" grpId="0" animBg="1"/>
      <p:bldP spid="638078" grpId="0" animBg="1"/>
      <p:bldP spid="638079" grpId="0" animBg="1"/>
      <p:bldP spid="638080" grpId="0" animBg="1"/>
      <p:bldP spid="638081" grpId="0" animBg="1"/>
      <p:bldP spid="638082" grpId="0" animBg="1"/>
      <p:bldP spid="638083" grpId="0" animBg="1"/>
      <p:bldP spid="638084" grpId="0" animBg="1"/>
      <p:bldP spid="638085" grpId="0" animBg="1"/>
      <p:bldP spid="638086" grpId="0" autoUpdateAnimBg="0"/>
      <p:bldP spid="638087" grpId="0" autoUpdateAnimBg="0"/>
      <p:bldP spid="638088" grpId="0" autoUpdateAnimBg="0"/>
      <p:bldP spid="638090" grpId="0" autoUpdateAnimBg="0"/>
      <p:bldP spid="638092" grpId="0" autoUpdateAnimBg="0"/>
      <p:bldP spid="638094" grpId="0" autoUpdateAnimBg="0"/>
      <p:bldP spid="63809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>
                <a:latin typeface="Arial" charset="0"/>
              </a:rPr>
              <a:t>化简方法</a:t>
            </a:r>
            <a:endParaRPr lang="en-US" altLang="zh-CN" sz="2600" b="1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48258"/>
              </p:ext>
            </p:extLst>
          </p:nvPr>
        </p:nvGraphicFramePr>
        <p:xfrm>
          <a:off x="571500" y="3632002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632002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9225" y="4678288"/>
            <a:ext cx="2590800" cy="1295400"/>
            <a:chOff x="48" y="1824"/>
            <a:chExt cx="1632" cy="816"/>
          </a:xfrm>
        </p:grpSpPr>
        <p:sp>
          <p:nvSpPr>
            <p:cNvPr id="227338" name="Rectangle 10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1" name="Rectangle 13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2" name="Rectangle 14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3" name="Rectangle 15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45" name="Rectangle 17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2868" name="Line 18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69" name="Line 19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0" name="Line 20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1" name="Line 21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2" name="Line 22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3" name="Line 23"/>
            <p:cNvSpPr>
              <a:spLocks noChangeShapeType="1"/>
            </p:cNvSpPr>
            <p:nvPr/>
          </p:nvSpPr>
          <p:spPr bwMode="auto">
            <a:xfrm>
              <a:off x="1027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4" name="Line 24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5" name="Line 25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6" name="Line 26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77" name="Line 27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56" name="Text Box 28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00   01  11    10</a:t>
              </a:r>
            </a:p>
          </p:txBody>
        </p:sp>
        <p:sp>
          <p:nvSpPr>
            <p:cNvPr id="227357" name="Text Box 29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40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27359" name="Text Box 31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1765300" y="5135488"/>
            <a:ext cx="381000" cy="91440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1" name="Oval 33"/>
          <p:cNvSpPr>
            <a:spLocks noChangeArrowheads="1"/>
          </p:cNvSpPr>
          <p:nvPr/>
        </p:nvSpPr>
        <p:spPr bwMode="auto">
          <a:xfrm>
            <a:off x="1116013" y="5568876"/>
            <a:ext cx="990600" cy="381000"/>
          </a:xfrm>
          <a:prstGeom prst="ellipse">
            <a:avLst/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62" name="Oval 34"/>
          <p:cNvSpPr>
            <a:spLocks noChangeArrowheads="1"/>
          </p:cNvSpPr>
          <p:nvPr/>
        </p:nvSpPr>
        <p:spPr bwMode="auto">
          <a:xfrm>
            <a:off x="1765300" y="5568876"/>
            <a:ext cx="990600" cy="381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816225" y="4221088"/>
            <a:ext cx="3048000" cy="2020888"/>
            <a:chOff x="1920" y="2784"/>
            <a:chExt cx="1920" cy="1273"/>
          </a:xfrm>
        </p:grpSpPr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2" name="Rectangle 44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3" name="Rectangle 45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4" name="Rectangle 46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5" name="Rectangle 47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6" name="Rectangle 48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377" name="Rectangle 49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8" name="Rectangle 50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379" name="Rectangle 51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2842" name="Line 52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3" name="Line 53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4" name="Line 54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5" name="Line 55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6" name="Line 56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7" name="Line 57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8" name="Line 58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9" name="Line 59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0" name="Line 60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1" name="Line 61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2" name="Line 62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3" name="Line 63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4" name="Line 64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55" name="Line 65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396" name="Text Box 68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397" name="Text Box 69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398" name="AutoShape 70"/>
          <p:cNvSpPr>
            <a:spLocks/>
          </p:cNvSpPr>
          <p:nvPr/>
        </p:nvSpPr>
        <p:spPr bwMode="auto">
          <a:xfrm>
            <a:off x="3492500" y="47767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399" name="AutoShape 71"/>
          <p:cNvSpPr>
            <a:spLocks/>
          </p:cNvSpPr>
          <p:nvPr/>
        </p:nvSpPr>
        <p:spPr bwMode="auto">
          <a:xfrm>
            <a:off x="3492500" y="5856213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0" name="AutoShape 72"/>
          <p:cNvSpPr>
            <a:spLocks/>
          </p:cNvSpPr>
          <p:nvPr/>
        </p:nvSpPr>
        <p:spPr bwMode="auto">
          <a:xfrm>
            <a:off x="5330825" y="47544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01" name="AutoShape 73"/>
          <p:cNvSpPr>
            <a:spLocks/>
          </p:cNvSpPr>
          <p:nvPr/>
        </p:nvSpPr>
        <p:spPr bwMode="auto">
          <a:xfrm>
            <a:off x="5330825" y="582128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5940425" y="4271888"/>
            <a:ext cx="3048000" cy="2020888"/>
            <a:chOff x="1920" y="2784"/>
            <a:chExt cx="1920" cy="1273"/>
          </a:xfrm>
        </p:grpSpPr>
        <p:sp>
          <p:nvSpPr>
            <p:cNvPr id="227403" name="Rectangle 75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4" name="Rectangle 76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5" name="Rectangle 77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06" name="Rectangle 78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7" name="Rectangle 79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8" name="Rectangle 80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09" name="Rectangle 81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0" name="Rectangle 82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1" name="Rectangle 83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2" name="Rectangle 84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3" name="Rectangle 85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4" name="Rectangle 86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5" name="Rectangle 87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7416" name="Rectangle 88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7" name="Rectangle 89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7418" name="Rectangle 90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2808" name="Line 91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92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93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1" name="Line 94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Line 95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3" name="Line 96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4" name="Line 97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5" name="Line 98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6" name="Line 99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7" name="Line 100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Line 101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9" name="Line 102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Line 103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Line 104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7433" name="Text Box 105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7434" name="Text Box 106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7435" name="Text Box 107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7436" name="Text Box 108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7437" name="AutoShape 109"/>
          <p:cNvSpPr>
            <a:spLocks/>
          </p:cNvSpPr>
          <p:nvPr/>
        </p:nvSpPr>
        <p:spPr bwMode="auto">
          <a:xfrm rot="16379608">
            <a:off x="7412831" y="4456832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38" name="AutoShape 110"/>
          <p:cNvSpPr>
            <a:spLocks/>
          </p:cNvSpPr>
          <p:nvPr/>
        </p:nvSpPr>
        <p:spPr bwMode="auto">
          <a:xfrm rot="5455089">
            <a:off x="7412831" y="560935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7442" name="Oval 114"/>
          <p:cNvSpPr>
            <a:spLocks noChangeArrowheads="1"/>
          </p:cNvSpPr>
          <p:nvPr/>
        </p:nvSpPr>
        <p:spPr bwMode="auto">
          <a:xfrm>
            <a:off x="5221288" y="4848151"/>
            <a:ext cx="457200" cy="1524000"/>
          </a:xfrm>
          <a:prstGeom prst="ellips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28082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pitchFamily="34" charset="0"/>
              </a:rPr>
              <a:t>步骤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画圈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785" name="AutoShape 6"/>
          <p:cNvSpPr>
            <a:spLocks/>
          </p:cNvSpPr>
          <p:nvPr/>
        </p:nvSpPr>
        <p:spPr bwMode="auto">
          <a:xfrm>
            <a:off x="323850" y="1555750"/>
            <a:ext cx="533400" cy="1676400"/>
          </a:xfrm>
          <a:prstGeom prst="leftBrace">
            <a:avLst>
              <a:gd name="adj1" fmla="val 26190"/>
              <a:gd name="adj2" fmla="val 50000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32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920037" cy="892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71475" indent="-371475">
              <a:defRPr/>
            </a:pPr>
            <a:r>
              <a:rPr lang="en-US" altLang="zh-CN" dirty="0">
                <a:latin typeface="Arial" charset="0"/>
              </a:rPr>
              <a:t>a).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</a:t>
            </a:r>
            <a:r>
              <a:rPr lang="zh-CN" altLang="en-US" b="1" dirty="0">
                <a:solidFill>
                  <a:srgbClr val="C00000"/>
                </a:solidFill>
              </a:rPr>
              <a:t>相邻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的小方格圈在一起。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sz="2800" dirty="0">
                <a:latin typeface="Arial" charset="0"/>
              </a:rPr>
              <a:t>(</a:t>
            </a:r>
            <a:r>
              <a:rPr lang="zh-CN" altLang="en-US" b="1" dirty="0"/>
              <a:t>小方格的个数必须为</a:t>
            </a:r>
            <a:r>
              <a:rPr lang="en-US" altLang="zh-CN" dirty="0">
                <a:latin typeface="Arial" charset="0"/>
              </a:rPr>
              <a:t>  </a:t>
            </a:r>
            <a:r>
              <a:rPr lang="en-US" altLang="zh-CN" b="1" dirty="0">
                <a:solidFill>
                  <a:srgbClr val="D60093"/>
                </a:solidFill>
                <a:latin typeface="Arial" charset="0"/>
              </a:rPr>
              <a:t>2</a:t>
            </a:r>
            <a:r>
              <a:rPr lang="en-US" altLang="zh-CN" b="1" baseline="30000" dirty="0">
                <a:solidFill>
                  <a:srgbClr val="D60093"/>
                </a:solidFill>
                <a:latin typeface="Arial" charset="0"/>
              </a:rPr>
              <a:t>m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,</a:t>
            </a:r>
            <a:r>
              <a:rPr lang="en-US" altLang="zh-CN" baseline="30000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m=0,1,2…)</a:t>
            </a:r>
          </a:p>
        </p:txBody>
      </p:sp>
      <p:pic>
        <p:nvPicPr>
          <p:cNvPr id="32787" name="Picture 12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8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9337"/>
              </p:ext>
            </p:extLst>
          </p:nvPr>
        </p:nvGraphicFramePr>
        <p:xfrm>
          <a:off x="395288" y="3645024"/>
          <a:ext cx="7191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5024"/>
                        <a:ext cx="7191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900113" y="2246313"/>
            <a:ext cx="374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b).</a:t>
            </a:r>
            <a:r>
              <a:rPr lang="zh-CN" altLang="en-US" b="1"/>
              <a:t>圈</a:t>
            </a:r>
            <a:r>
              <a:rPr lang="zh-CN" altLang="en-US" b="1">
                <a:solidFill>
                  <a:srgbClr val="C00000"/>
                </a:solidFill>
              </a:rPr>
              <a:t>越大越好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928688" y="2857500"/>
            <a:ext cx="5184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charset="0"/>
              </a:rPr>
              <a:t>c).</a:t>
            </a:r>
            <a:r>
              <a:rPr lang="zh-CN" altLang="en-US" b="1"/>
              <a:t>小方格可以</a:t>
            </a:r>
            <a:r>
              <a:rPr lang="zh-CN" altLang="en-US" b="1">
                <a:solidFill>
                  <a:srgbClr val="C00000"/>
                </a:solidFill>
              </a:rPr>
              <a:t>重复</a:t>
            </a:r>
            <a:r>
              <a:rPr lang="zh-CN" altLang="en-US" b="1"/>
              <a:t>使用</a:t>
            </a:r>
            <a:endParaRPr lang="zh-CN" alt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1258888" y="3501008"/>
            <a:ext cx="6626225" cy="4619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435100" indent="-1435100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hlink"/>
                </a:solidFill>
                <a:latin typeface="Arial" pitchFamily="34" charset="0"/>
              </a:rPr>
              <a:t>相邻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:</a:t>
            </a:r>
            <a:r>
              <a:rPr lang="zh-CN" altLang="en-US" b="1" dirty="0"/>
              <a:t>紧靠在一起的、行列首尾的</a:t>
            </a:r>
            <a:r>
              <a:rPr lang="zh-CN" altLang="en-US" b="1" dirty="0" smtClean="0"/>
              <a:t>、</a:t>
            </a:r>
            <a:r>
              <a:rPr lang="zh-CN" altLang="en-US" b="1" dirty="0"/>
              <a:t>对称</a:t>
            </a:r>
            <a:r>
              <a:rPr lang="zh-CN" altLang="en-US" b="1" dirty="0" smtClean="0"/>
              <a:t>的</a:t>
            </a:r>
            <a:endParaRPr lang="zh-CN" altLang="en-US" b="1" dirty="0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0" grpId="0" animBg="1"/>
      <p:bldP spid="227361" grpId="0" animBg="1"/>
      <p:bldP spid="227362" grpId="0" animBg="1"/>
      <p:bldP spid="227398" grpId="0" animBg="1"/>
      <p:bldP spid="227399" grpId="0" animBg="1"/>
      <p:bldP spid="227400" grpId="0" animBg="1"/>
      <p:bldP spid="227401" grpId="0" animBg="1"/>
      <p:bldP spid="227437" grpId="0" animBg="1"/>
      <p:bldP spid="227438" grpId="0" animBg="1"/>
      <p:bldP spid="227442" grpId="0" animBg="1"/>
      <p:bldP spid="114" grpId="0" autoUpdateAnimBg="0"/>
      <p:bldP spid="115" grpId="0" autoUpdateAnimBg="0"/>
      <p:bldP spid="11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14400" y="3861048"/>
            <a:ext cx="3048000" cy="2020888"/>
            <a:chOff x="1920" y="2784"/>
            <a:chExt cx="1920" cy="1273"/>
          </a:xfrm>
        </p:grpSpPr>
        <p:sp>
          <p:nvSpPr>
            <p:cNvPr id="228363" name="Rectangle 11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4" name="Rectangle 12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5" name="Rectangle 13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6" name="Rectangle 14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7" name="Rectangle 15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3" name="Rectangle 21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4" name="Rectangle 22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7" name="Rectangle 25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378" name="Rectangle 26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3866" name="Line 27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7" name="Line 28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8" name="Line 29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9" name="Line 30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Line 31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1" name="Line 32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2" name="Line 33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3" name="Line 34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35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36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Line 37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7" name="Line 38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8" name="Line 39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9" name="Line 40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393" name="Text Box 41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395" name="Text Box 43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397" name="AutoShape 45"/>
          <p:cNvSpPr>
            <a:spLocks/>
          </p:cNvSpPr>
          <p:nvPr/>
        </p:nvSpPr>
        <p:spPr bwMode="auto">
          <a:xfrm>
            <a:off x="1619250" y="4413498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8" name="AutoShape 46"/>
          <p:cNvSpPr>
            <a:spLocks/>
          </p:cNvSpPr>
          <p:nvPr/>
        </p:nvSpPr>
        <p:spPr bwMode="auto">
          <a:xfrm>
            <a:off x="1619250" y="5494586"/>
            <a:ext cx="457200" cy="457200"/>
          </a:xfrm>
          <a:prstGeom prst="rightBracket">
            <a:avLst>
              <a:gd name="adj" fmla="val 50000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399" name="AutoShape 47"/>
          <p:cNvSpPr>
            <a:spLocks/>
          </p:cNvSpPr>
          <p:nvPr/>
        </p:nvSpPr>
        <p:spPr bwMode="auto">
          <a:xfrm>
            <a:off x="3429000" y="43944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00" name="AutoShape 48"/>
          <p:cNvSpPr>
            <a:spLocks/>
          </p:cNvSpPr>
          <p:nvPr/>
        </p:nvSpPr>
        <p:spPr bwMode="auto">
          <a:xfrm>
            <a:off x="3429000" y="5461248"/>
            <a:ext cx="381000" cy="457200"/>
          </a:xfrm>
          <a:prstGeom prst="leftBracket">
            <a:avLst>
              <a:gd name="adj" fmla="val 5916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800600" y="3861048"/>
            <a:ext cx="3048000" cy="2020888"/>
            <a:chOff x="1920" y="2784"/>
            <a:chExt cx="1920" cy="1273"/>
          </a:xfrm>
        </p:grpSpPr>
        <p:sp>
          <p:nvSpPr>
            <p:cNvPr id="228402" name="Rectangle 50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3" name="Rectangle 51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4" name="Rectangle 52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05" name="Rectangle 53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6" name="Rectangle 54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7" name="Rectangle 55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8" name="Rectangle 56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09" name="Rectangle 57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0" name="Rectangle 58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1" name="Rectangle 59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2" name="Rectangle 60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3" name="Rectangle 61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4" name="Rectangle 62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8415" name="Rectangle 63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6" name="Rectangle 64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8417" name="Rectangle 65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</a:t>
              </a:r>
            </a:p>
          </p:txBody>
        </p:sp>
        <p:sp>
          <p:nvSpPr>
            <p:cNvPr id="33832" name="Line 66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3" name="Line 67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4" name="Line 68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5" name="Line 69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6" name="Line 70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7" name="Line 71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8" name="Line 72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Line 73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0" name="Line 74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1" name="Line 75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2" name="Line 76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3" name="Line 77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4" name="Line 78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5" name="Line 79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32" name="Text Box 80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8433" name="Text Box 81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06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228434" name="Text Box 82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  <p:sp>
          <p:nvSpPr>
            <p:cNvPr id="228435" name="Text Box 83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5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CD</a:t>
              </a:r>
            </a:p>
          </p:txBody>
        </p:sp>
      </p:grpSp>
      <p:sp>
        <p:nvSpPr>
          <p:cNvPr id="228436" name="AutoShape 84"/>
          <p:cNvSpPr>
            <a:spLocks/>
          </p:cNvSpPr>
          <p:nvPr/>
        </p:nvSpPr>
        <p:spPr bwMode="auto">
          <a:xfrm rot="-5220392">
            <a:off x="6258719" y="4023767"/>
            <a:ext cx="649288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37" name="AutoShape 85"/>
          <p:cNvSpPr>
            <a:spLocks/>
          </p:cNvSpPr>
          <p:nvPr/>
        </p:nvSpPr>
        <p:spPr bwMode="auto">
          <a:xfrm rot="5455089">
            <a:off x="6258719" y="5174705"/>
            <a:ext cx="649287" cy="1143000"/>
          </a:xfrm>
          <a:prstGeom prst="leftBracket">
            <a:avLst>
              <a:gd name="adj" fmla="val 87107"/>
            </a:avLst>
          </a:prstGeom>
          <a:noFill/>
          <a:ln w="28575" cap="sq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8440" name="Oval 88"/>
          <p:cNvSpPr>
            <a:spLocks noChangeArrowheads="1"/>
          </p:cNvSpPr>
          <p:nvPr/>
        </p:nvSpPr>
        <p:spPr bwMode="auto">
          <a:xfrm>
            <a:off x="3348038" y="4486523"/>
            <a:ext cx="457200" cy="1524000"/>
          </a:xfrm>
          <a:prstGeom prst="ellipse">
            <a:avLst/>
          </a:prstGeom>
          <a:noFill/>
          <a:ln w="28575" cap="sq">
            <a:solidFill>
              <a:srgbClr val="00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pic>
        <p:nvPicPr>
          <p:cNvPr id="33805" name="Picture 9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346200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428750" y="1412776"/>
            <a:ext cx="10906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charset="0"/>
              </a:rPr>
              <a:t>Left</a:t>
            </a:r>
          </a:p>
          <a:p>
            <a:pPr eaLnBrk="1" hangingPunct="1"/>
            <a:r>
              <a:rPr lang="en-US" altLang="zh-CN" sz="2800">
                <a:latin typeface="Arial" charset="0"/>
              </a:rPr>
              <a:t>Top 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2786063" y="1698526"/>
            <a:ext cx="46672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不同</a:t>
            </a:r>
            <a:r>
              <a:rPr lang="en-US" altLang="zh-CN" sz="3200" dirty="0">
                <a:latin typeface="Arial" charset="0"/>
              </a:rPr>
              <a:t>——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消去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3" name="AutoShape 5"/>
          <p:cNvSpPr>
            <a:spLocks/>
          </p:cNvSpPr>
          <p:nvPr/>
        </p:nvSpPr>
        <p:spPr bwMode="auto">
          <a:xfrm>
            <a:off x="2363788" y="1628676"/>
            <a:ext cx="304800" cy="760413"/>
          </a:xfrm>
          <a:prstGeom prst="rightBrace">
            <a:avLst>
              <a:gd name="adj1" fmla="val 20848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4" name="AutoShape 7"/>
          <p:cNvSpPr>
            <a:spLocks/>
          </p:cNvSpPr>
          <p:nvPr/>
        </p:nvSpPr>
        <p:spPr bwMode="auto">
          <a:xfrm>
            <a:off x="4643438" y="2636788"/>
            <a:ext cx="177800" cy="990600"/>
          </a:xfrm>
          <a:prstGeom prst="leftBrace">
            <a:avLst>
              <a:gd name="adj1" fmla="val 46429"/>
              <a:gd name="adj2" fmla="val 50000"/>
            </a:avLst>
          </a:prstGeom>
          <a:noFill/>
          <a:ln w="28575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4930775" y="2420888"/>
            <a:ext cx="3889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0: </a:t>
            </a:r>
            <a:r>
              <a:rPr lang="zh-CN" altLang="en-US" sz="2800" b="1">
                <a:solidFill>
                  <a:srgbClr val="C00000"/>
                </a:solidFill>
              </a:rPr>
              <a:t>原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35538" y="3213051"/>
            <a:ext cx="192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Arial" charset="0"/>
              </a:rPr>
              <a:t>1: </a:t>
            </a:r>
            <a:r>
              <a:rPr lang="zh-CN" altLang="en-US" sz="2800" b="1">
                <a:solidFill>
                  <a:srgbClr val="C00000"/>
                </a:solidFill>
              </a:rPr>
              <a:t>反</a:t>
            </a:r>
            <a:r>
              <a:rPr lang="zh-CN" altLang="en-US" sz="2800" b="1"/>
              <a:t>变量</a:t>
            </a:r>
            <a:endParaRPr lang="zh-CN" altLang="en-US" sz="2800" b="1">
              <a:latin typeface="Arial" charset="0"/>
            </a:endParaRPr>
          </a:p>
        </p:txBody>
      </p:sp>
      <p:sp>
        <p:nvSpPr>
          <p:cNvPr id="33813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835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步骤②</a:t>
            </a:r>
            <a:r>
              <a:rPr lang="zh-CN" altLang="en-US" b="1"/>
              <a:t> </a:t>
            </a:r>
            <a:r>
              <a:rPr lang="en-US" altLang="zh-CN" sz="3200" b="1"/>
              <a:t>:  </a:t>
            </a:r>
            <a:r>
              <a:rPr lang="zh-CN" altLang="en-US" sz="3200" b="1">
                <a:latin typeface="宋体" pitchFamily="2" charset="-122"/>
              </a:rPr>
              <a:t>每个圈代表一个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solidFill>
                  <a:srgbClr val="C00000"/>
                </a:solidFill>
                <a:latin typeface="宋体" pitchFamily="2" charset="-122"/>
              </a:rPr>
              <a:t>项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1785938" y="2870151"/>
            <a:ext cx="2928937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</a:rPr>
              <a:t>变量</a:t>
            </a:r>
            <a:r>
              <a:rPr lang="zh-CN" altLang="en-US" sz="3200" b="1" dirty="0"/>
              <a:t>取值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相同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50" y="1769964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观察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7135" y="6227242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146599" y="6228020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C’+D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86959" y="6237312"/>
            <a:ext cx="7053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B+D’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97" grpId="0" animBg="1"/>
      <p:bldP spid="228398" grpId="0" animBg="1"/>
      <p:bldP spid="228399" grpId="0" animBg="1"/>
      <p:bldP spid="228400" grpId="0" animBg="1"/>
      <p:bldP spid="228436" grpId="0" animBg="1"/>
      <p:bldP spid="228437" grpId="0" animBg="1"/>
      <p:bldP spid="228440" grpId="0" animBg="1"/>
      <p:bldP spid="91" grpId="0" autoUpdateAnimBg="0"/>
      <p:bldP spid="92" grpId="0" autoUpdateAnimBg="0"/>
      <p:bldP spid="93" grpId="0" animBg="1"/>
      <p:bldP spid="94" grpId="0" animBg="1"/>
      <p:bldP spid="95" grpId="0" autoUpdateAnimBg="0"/>
      <p:bldP spid="96" grpId="0" autoUpdateAnimBg="0"/>
      <p:bldP spid="98" grpId="0" autoUpdateAnimBg="0"/>
      <p:bldP spid="5" grpId="0"/>
      <p:bldP spid="97" grpId="0"/>
      <p:bldP spid="1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1400" y="1773238"/>
            <a:ext cx="3962400" cy="2693987"/>
            <a:chOff x="1920" y="2784"/>
            <a:chExt cx="1920" cy="1273"/>
          </a:xfrm>
        </p:grpSpPr>
        <p:sp>
          <p:nvSpPr>
            <p:cNvPr id="229380" name="Rectangle 4"/>
            <p:cNvSpPr>
              <a:spLocks noChangeArrowheads="1"/>
            </p:cNvSpPr>
            <p:nvPr/>
          </p:nvSpPr>
          <p:spPr bwMode="auto">
            <a:xfrm>
              <a:off x="3433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3074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2716" y="383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2357" y="383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3433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3074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2716" y="360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7" name="Rectangle 11"/>
            <p:cNvSpPr>
              <a:spLocks noChangeArrowheads="1"/>
            </p:cNvSpPr>
            <p:nvPr/>
          </p:nvSpPr>
          <p:spPr bwMode="auto">
            <a:xfrm>
              <a:off x="2357" y="360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8" name="Rectangle 12"/>
            <p:cNvSpPr>
              <a:spLocks noChangeArrowheads="1"/>
            </p:cNvSpPr>
            <p:nvPr/>
          </p:nvSpPr>
          <p:spPr bwMode="auto">
            <a:xfrm>
              <a:off x="3433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3074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2716" y="3382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1" name="Rectangle 15"/>
            <p:cNvSpPr>
              <a:spLocks noChangeArrowheads="1"/>
            </p:cNvSpPr>
            <p:nvPr/>
          </p:nvSpPr>
          <p:spPr bwMode="auto">
            <a:xfrm>
              <a:off x="2357" y="3382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2" name="Rectangle 16"/>
            <p:cNvSpPr>
              <a:spLocks noChangeArrowheads="1"/>
            </p:cNvSpPr>
            <p:nvPr/>
          </p:nvSpPr>
          <p:spPr bwMode="auto">
            <a:xfrm>
              <a:off x="3433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3" name="Rectangle 17"/>
            <p:cNvSpPr>
              <a:spLocks noChangeArrowheads="1"/>
            </p:cNvSpPr>
            <p:nvPr/>
          </p:nvSpPr>
          <p:spPr bwMode="auto">
            <a:xfrm>
              <a:off x="3074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29394" name="Rectangle 18"/>
            <p:cNvSpPr>
              <a:spLocks noChangeArrowheads="1"/>
            </p:cNvSpPr>
            <p:nvPr/>
          </p:nvSpPr>
          <p:spPr bwMode="auto">
            <a:xfrm>
              <a:off x="2716" y="3157"/>
              <a:ext cx="358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29395" name="Rectangle 19"/>
            <p:cNvSpPr>
              <a:spLocks noChangeArrowheads="1"/>
            </p:cNvSpPr>
            <p:nvPr/>
          </p:nvSpPr>
          <p:spPr bwMode="auto">
            <a:xfrm>
              <a:off x="2357" y="3157"/>
              <a:ext cx="359" cy="225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 </a:t>
              </a:r>
            </a:p>
          </p:txBody>
        </p:sp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>
              <a:off x="2357" y="3157"/>
              <a:ext cx="359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>
              <a:off x="2357" y="338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Line 22"/>
            <p:cNvSpPr>
              <a:spLocks noChangeShapeType="1"/>
            </p:cNvSpPr>
            <p:nvPr/>
          </p:nvSpPr>
          <p:spPr bwMode="auto">
            <a:xfrm>
              <a:off x="2357" y="3607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23"/>
            <p:cNvSpPr>
              <a:spLocks noChangeShapeType="1"/>
            </p:cNvSpPr>
            <p:nvPr/>
          </p:nvSpPr>
          <p:spPr bwMode="auto">
            <a:xfrm>
              <a:off x="2357" y="3832"/>
              <a:ext cx="143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24"/>
            <p:cNvSpPr>
              <a:spLocks noChangeShapeType="1"/>
            </p:cNvSpPr>
            <p:nvPr/>
          </p:nvSpPr>
          <p:spPr bwMode="auto">
            <a:xfrm>
              <a:off x="2357" y="4057"/>
              <a:ext cx="14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25"/>
            <p:cNvSpPr>
              <a:spLocks noChangeShapeType="1"/>
            </p:cNvSpPr>
            <p:nvPr/>
          </p:nvSpPr>
          <p:spPr bwMode="auto">
            <a:xfrm>
              <a:off x="2357" y="3157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26"/>
            <p:cNvSpPr>
              <a:spLocks noChangeShapeType="1"/>
            </p:cNvSpPr>
            <p:nvPr/>
          </p:nvSpPr>
          <p:spPr bwMode="auto">
            <a:xfrm>
              <a:off x="2716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Line 27"/>
            <p:cNvSpPr>
              <a:spLocks noChangeShapeType="1"/>
            </p:cNvSpPr>
            <p:nvPr/>
          </p:nvSpPr>
          <p:spPr bwMode="auto">
            <a:xfrm>
              <a:off x="3074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28"/>
            <p:cNvSpPr>
              <a:spLocks noChangeShapeType="1"/>
            </p:cNvSpPr>
            <p:nvPr/>
          </p:nvSpPr>
          <p:spPr bwMode="auto">
            <a:xfrm>
              <a:off x="3433" y="3157"/>
              <a:ext cx="0" cy="90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29"/>
            <p:cNvSpPr>
              <a:spLocks noChangeShapeType="1"/>
            </p:cNvSpPr>
            <p:nvPr/>
          </p:nvSpPr>
          <p:spPr bwMode="auto">
            <a:xfrm>
              <a:off x="3792" y="3832"/>
              <a:ext cx="0" cy="22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30"/>
            <p:cNvSpPr>
              <a:spLocks noChangeShapeType="1"/>
            </p:cNvSpPr>
            <p:nvPr/>
          </p:nvSpPr>
          <p:spPr bwMode="auto">
            <a:xfrm>
              <a:off x="3792" y="3157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Line 31"/>
            <p:cNvSpPr>
              <a:spLocks noChangeShapeType="1"/>
            </p:cNvSpPr>
            <p:nvPr/>
          </p:nvSpPr>
          <p:spPr bwMode="auto">
            <a:xfrm>
              <a:off x="2357" y="3382"/>
              <a:ext cx="0" cy="6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32"/>
            <p:cNvSpPr>
              <a:spLocks noChangeShapeType="1"/>
            </p:cNvSpPr>
            <p:nvPr/>
          </p:nvSpPr>
          <p:spPr bwMode="auto">
            <a:xfrm>
              <a:off x="2716" y="3157"/>
              <a:ext cx="107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33"/>
            <p:cNvSpPr>
              <a:spLocks noChangeShapeType="1"/>
            </p:cNvSpPr>
            <p:nvPr/>
          </p:nvSpPr>
          <p:spPr bwMode="auto">
            <a:xfrm flipH="1" flipV="1">
              <a:off x="2118" y="2906"/>
              <a:ext cx="239" cy="251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0" name="Text Box 34"/>
            <p:cNvSpPr txBox="1">
              <a:spLocks noChangeArrowheads="1"/>
            </p:cNvSpPr>
            <p:nvPr/>
          </p:nvSpPr>
          <p:spPr bwMode="auto">
            <a:xfrm>
              <a:off x="2304" y="2928"/>
              <a:ext cx="1536" cy="245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00     01     11     10</a:t>
              </a:r>
            </a:p>
          </p:txBody>
        </p:sp>
        <p:sp>
          <p:nvSpPr>
            <p:cNvPr id="229411" name="Text Box 35"/>
            <p:cNvSpPr txBox="1">
              <a:spLocks noChangeArrowheads="1"/>
            </p:cNvSpPr>
            <p:nvPr/>
          </p:nvSpPr>
          <p:spPr bwMode="auto">
            <a:xfrm>
              <a:off x="2088" y="3221"/>
              <a:ext cx="299" cy="83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</a:p>
          </p:txBody>
        </p:sp>
        <p:sp>
          <p:nvSpPr>
            <p:cNvPr id="34867" name="Text Box 36"/>
            <p:cNvSpPr txBox="1">
              <a:spLocks noChangeArrowheads="1"/>
            </p:cNvSpPr>
            <p:nvPr/>
          </p:nvSpPr>
          <p:spPr bwMode="auto">
            <a:xfrm>
              <a:off x="1920" y="2969"/>
              <a:ext cx="43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AB</a:t>
              </a:r>
            </a:p>
          </p:txBody>
        </p:sp>
        <p:sp>
          <p:nvSpPr>
            <p:cNvPr id="34868" name="Text Box 37"/>
            <p:cNvSpPr txBox="1">
              <a:spLocks noChangeArrowheads="1"/>
            </p:cNvSpPr>
            <p:nvPr/>
          </p:nvSpPr>
          <p:spPr bwMode="auto">
            <a:xfrm>
              <a:off x="2160" y="2784"/>
              <a:ext cx="4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Arial" charset="0"/>
                </a:rPr>
                <a:t>CD</a:t>
              </a:r>
            </a:p>
          </p:txBody>
        </p:sp>
      </p:grpSp>
      <p:sp>
        <p:nvSpPr>
          <p:cNvPr id="229414" name="AutoShape 38"/>
          <p:cNvSpPr>
            <a:spLocks/>
          </p:cNvSpPr>
          <p:nvPr/>
        </p:nvSpPr>
        <p:spPr bwMode="auto">
          <a:xfrm>
            <a:off x="3203575" y="2492375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5" name="AutoShape 39"/>
          <p:cNvSpPr>
            <a:spLocks/>
          </p:cNvSpPr>
          <p:nvPr/>
        </p:nvSpPr>
        <p:spPr bwMode="auto">
          <a:xfrm>
            <a:off x="3203575" y="3932238"/>
            <a:ext cx="593725" cy="609600"/>
          </a:xfrm>
          <a:prstGeom prst="rightBracket">
            <a:avLst>
              <a:gd name="adj" fmla="val 51337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6" name="AutoShape 40"/>
          <p:cNvSpPr>
            <a:spLocks/>
          </p:cNvSpPr>
          <p:nvPr/>
        </p:nvSpPr>
        <p:spPr bwMode="auto">
          <a:xfrm>
            <a:off x="5580063" y="2492375"/>
            <a:ext cx="495300" cy="609600"/>
          </a:xfrm>
          <a:prstGeom prst="leftBracket">
            <a:avLst>
              <a:gd name="adj" fmla="val 60684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7" name="AutoShape 41"/>
          <p:cNvSpPr>
            <a:spLocks/>
          </p:cNvSpPr>
          <p:nvPr/>
        </p:nvSpPr>
        <p:spPr bwMode="auto">
          <a:xfrm>
            <a:off x="5580063" y="3932238"/>
            <a:ext cx="693737" cy="609600"/>
          </a:xfrm>
          <a:prstGeom prst="leftBracket">
            <a:avLst>
              <a:gd name="adj" fmla="val 49306"/>
            </a:avLst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8" name="AutoShape 42"/>
          <p:cNvSpPr>
            <a:spLocks noChangeArrowheads="1"/>
          </p:cNvSpPr>
          <p:nvPr/>
        </p:nvSpPr>
        <p:spPr bwMode="auto">
          <a:xfrm>
            <a:off x="3302000" y="2484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9419" name="AutoShape 43"/>
          <p:cNvSpPr>
            <a:spLocks noChangeArrowheads="1"/>
          </p:cNvSpPr>
          <p:nvPr/>
        </p:nvSpPr>
        <p:spPr bwMode="auto">
          <a:xfrm>
            <a:off x="4787900" y="3500438"/>
            <a:ext cx="1287463" cy="1016000"/>
          </a:xfrm>
          <a:prstGeom prst="roundRect">
            <a:avLst>
              <a:gd name="adj" fmla="val 16667"/>
            </a:avLst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979613" y="4941888"/>
            <a:ext cx="5181600" cy="579437"/>
            <a:chOff x="1872" y="2784"/>
            <a:chExt cx="3264" cy="365"/>
          </a:xfrm>
        </p:grpSpPr>
        <p:sp>
          <p:nvSpPr>
            <p:cNvPr id="34832" name="Text Box 45"/>
            <p:cNvSpPr txBox="1">
              <a:spLocks noChangeArrowheads="1"/>
            </p:cNvSpPr>
            <p:nvPr/>
          </p:nvSpPr>
          <p:spPr bwMode="auto">
            <a:xfrm>
              <a:off x="1872" y="2784"/>
              <a:ext cx="3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Arial" charset="0"/>
                </a:rPr>
                <a:t>F=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(A+C) </a:t>
              </a:r>
              <a:r>
                <a:rPr lang="en-US" altLang="zh-CN" i="1">
                  <a:latin typeface="Arial" charset="0"/>
                  <a:cs typeface="Times New Roman" pitchFamily="18" charset="0"/>
                </a:rPr>
                <a:t>•</a:t>
              </a:r>
              <a:r>
                <a:rPr lang="en-US" altLang="zh-CN" sz="3200" i="1">
                  <a:latin typeface="Arial" charset="0"/>
                </a:rPr>
                <a:t> (B + D)</a:t>
              </a:r>
            </a:p>
          </p:txBody>
        </p:sp>
        <p:sp>
          <p:nvSpPr>
            <p:cNvPr id="34833" name="Line 46"/>
            <p:cNvSpPr>
              <a:spLocks noChangeShapeType="1"/>
            </p:cNvSpPr>
            <p:nvPr/>
          </p:nvSpPr>
          <p:spPr bwMode="auto">
            <a:xfrm>
              <a:off x="3648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47"/>
            <p:cNvSpPr>
              <a:spLocks noChangeShapeType="1"/>
            </p:cNvSpPr>
            <p:nvPr/>
          </p:nvSpPr>
          <p:spPr bwMode="auto">
            <a:xfrm>
              <a:off x="3312" y="2832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28" name="Line 5"/>
          <p:cNvSpPr>
            <a:spLocks noChangeShapeType="1"/>
          </p:cNvSpPr>
          <p:nvPr/>
        </p:nvSpPr>
        <p:spPr bwMode="auto">
          <a:xfrm>
            <a:off x="381000" y="6858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4829" name="Picture 52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373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547813" y="188913"/>
            <a:ext cx="68262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2.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或与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sp>
        <p:nvSpPr>
          <p:cNvPr id="34831" name="Text Box 4"/>
          <p:cNvSpPr txBox="1">
            <a:spLocks noChangeArrowheads="1"/>
          </p:cNvSpPr>
          <p:nvPr/>
        </p:nvSpPr>
        <p:spPr bwMode="auto">
          <a:xfrm>
            <a:off x="1214438" y="1071563"/>
            <a:ext cx="645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Arial" charset="0"/>
              </a:rPr>
              <a:t>步骤 </a:t>
            </a:r>
            <a:r>
              <a:rPr lang="zh-CN" altLang="en-US" sz="3200" b="1"/>
              <a:t>③</a:t>
            </a:r>
            <a:r>
              <a:rPr lang="en-US" altLang="zh-CN" sz="3200" b="1">
                <a:latin typeface="Arial" charset="0"/>
              </a:rPr>
              <a:t>:   </a:t>
            </a:r>
            <a:r>
              <a:rPr lang="zh-CN" altLang="en-US" sz="3200" b="1">
                <a:latin typeface="宋体" pitchFamily="2" charset="-122"/>
              </a:rPr>
              <a:t>将所有的</a:t>
            </a:r>
            <a:r>
              <a:rPr lang="zh-CN" altLang="en-US" sz="3200" b="1">
                <a:solidFill>
                  <a:srgbClr val="C00000"/>
                </a:solidFill>
              </a:rPr>
              <a:t>和</a:t>
            </a:r>
            <a:r>
              <a:rPr lang="zh-CN" altLang="en-US" sz="3200" b="1">
                <a:latin typeface="宋体" pitchFamily="2" charset="-122"/>
              </a:rPr>
              <a:t>项</a:t>
            </a:r>
            <a:r>
              <a:rPr lang="zh-CN" altLang="en-US" sz="3200" b="1">
                <a:solidFill>
                  <a:srgbClr val="C00000"/>
                </a:solidFill>
              </a:rPr>
              <a:t>相乘</a:t>
            </a:r>
            <a:endParaRPr lang="en-US" altLang="zh-CN" sz="3200" b="1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24328" y="2580000"/>
            <a:ext cx="6027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FF6600"/>
                </a:solidFill>
              </a:rPr>
              <a:t>B+D</a:t>
            </a:r>
            <a:endParaRPr lang="zh-CN" altLang="en-US" b="1" i="1" dirty="0">
              <a:solidFill>
                <a:srgbClr val="FF66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441965" y="3995772"/>
            <a:ext cx="767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chemeClr val="bg1"/>
                </a:solidFill>
              </a:rPr>
              <a:t>A’+C’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6280" y="3340812"/>
            <a:ext cx="5850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i="1" dirty="0" smtClean="0">
                <a:solidFill>
                  <a:srgbClr val="9900CC"/>
                </a:solidFill>
              </a:rPr>
              <a:t>A+C</a:t>
            </a:r>
            <a:endParaRPr lang="zh-CN" altLang="en-US" b="1" i="1" dirty="0">
              <a:solidFill>
                <a:srgbClr val="99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4" grpId="0" animBg="1"/>
      <p:bldP spid="229415" grpId="0" animBg="1"/>
      <p:bldP spid="229416" grpId="0" animBg="1"/>
      <p:bldP spid="229417" grpId="0" animBg="1"/>
      <p:bldP spid="229418" grpId="0" animBg="1"/>
      <p:bldP spid="229419" grpId="0" animBg="1"/>
      <p:bldP spid="51" grpId="0"/>
      <p:bldP spid="52" grpId="0"/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化简方法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928938" y="928688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09646"/>
              </p:ext>
            </p:extLst>
          </p:nvPr>
        </p:nvGraphicFramePr>
        <p:xfrm>
          <a:off x="571500" y="4352082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0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2082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0"/>
          <p:cNvGrpSpPr>
            <a:grpSpLocks/>
          </p:cNvGrpSpPr>
          <p:nvPr/>
        </p:nvGrpSpPr>
        <p:grpSpPr bwMode="auto">
          <a:xfrm>
            <a:off x="827088" y="836712"/>
            <a:ext cx="5707062" cy="584200"/>
            <a:chOff x="249" y="618"/>
            <a:chExt cx="3595" cy="368"/>
          </a:xfrm>
        </p:grpSpPr>
        <p:sp>
          <p:nvSpPr>
            <p:cNvPr id="36924" name="Text Box 3"/>
            <p:cNvSpPr txBox="1">
              <a:spLocks noChangeArrowheads="1"/>
            </p:cNvSpPr>
            <p:nvPr/>
          </p:nvSpPr>
          <p:spPr bwMode="auto">
            <a:xfrm>
              <a:off x="249" y="618"/>
              <a:ext cx="35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宋体" pitchFamily="2" charset="-122"/>
                </a:rPr>
                <a:t>①</a:t>
              </a:r>
              <a:r>
                <a:rPr lang="zh-CN" altLang="en-US" sz="3200" b="1" dirty="0">
                  <a:latin typeface="宋体" pitchFamily="2" charset="-122"/>
                </a:rPr>
                <a:t>：</a:t>
              </a:r>
              <a:r>
                <a:rPr lang="zh-CN" altLang="en-US" sz="3200" b="1" dirty="0"/>
                <a:t>读</a:t>
              </a:r>
              <a:r>
                <a:rPr lang="en-US" altLang="zh-CN" sz="3200" b="1" dirty="0"/>
                <a:t> 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的与或式</a:t>
              </a:r>
              <a:endParaRPr lang="en-US" altLang="zh-CN" sz="3200" b="1" dirty="0"/>
            </a:p>
          </p:txBody>
        </p:sp>
        <p:sp>
          <p:nvSpPr>
            <p:cNvPr id="36925" name="Line 4"/>
            <p:cNvSpPr>
              <a:spLocks noChangeShapeType="1"/>
            </p:cNvSpPr>
            <p:nvPr/>
          </p:nvSpPr>
          <p:spPr bwMode="auto">
            <a:xfrm>
              <a:off x="1746" y="663"/>
              <a:ext cx="116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827088" y="1485454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方法</a:t>
            </a:r>
            <a:r>
              <a:rPr lang="zh-CN" altLang="en-US" sz="2800" dirty="0">
                <a:latin typeface="Arial" charset="0"/>
              </a:rPr>
              <a:t>：同于最简与或式，但关注</a:t>
            </a:r>
            <a:r>
              <a:rPr lang="en-US" altLang="zh-CN" sz="28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Arial" charset="0"/>
              </a:rPr>
              <a:t>“0”</a:t>
            </a:r>
          </a:p>
        </p:txBody>
      </p:sp>
      <p:grpSp>
        <p:nvGrpSpPr>
          <p:cNvPr id="36868" name="Group 61"/>
          <p:cNvGrpSpPr>
            <a:grpSpLocks/>
          </p:cNvGrpSpPr>
          <p:nvPr/>
        </p:nvGrpSpPr>
        <p:grpSpPr bwMode="auto">
          <a:xfrm>
            <a:off x="2805125" y="4592562"/>
            <a:ext cx="4608512" cy="579438"/>
            <a:chOff x="340" y="1706"/>
            <a:chExt cx="2903" cy="365"/>
          </a:xfrm>
        </p:grpSpPr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40" y="1706"/>
              <a:ext cx="29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②</a:t>
              </a:r>
              <a:r>
                <a:rPr lang="zh-CN" altLang="en-US" sz="3200" b="1" dirty="0"/>
                <a:t>：对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求反</a:t>
              </a:r>
            </a:p>
          </p:txBody>
        </p:sp>
        <p:sp>
          <p:nvSpPr>
            <p:cNvPr id="36923" name="Line 8"/>
            <p:cNvSpPr>
              <a:spLocks noChangeShapeType="1"/>
            </p:cNvSpPr>
            <p:nvPr/>
          </p:nvSpPr>
          <p:spPr bwMode="auto">
            <a:xfrm>
              <a:off x="1792" y="1752"/>
              <a:ext cx="10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187450" y="2045618"/>
            <a:ext cx="3733800" cy="1751012"/>
            <a:chOff x="48" y="1824"/>
            <a:chExt cx="1632" cy="815"/>
          </a:xfrm>
        </p:grpSpPr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6908" name="Line 19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9" name="Line 20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21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22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23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25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26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27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28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429" name="Text Box 29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00     01     11      10</a:t>
              </a:r>
            </a:p>
          </p:txBody>
        </p:sp>
        <p:sp>
          <p:nvSpPr>
            <p:cNvPr id="230430" name="Text Box 30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34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31" name="Text Box 31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0432" name="Text Box 32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2047875" y="2718718"/>
            <a:ext cx="457200" cy="11430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>
            <a:off x="1906588" y="2782218"/>
            <a:ext cx="1600200" cy="457200"/>
          </a:xfrm>
          <a:prstGeom prst="ellipse">
            <a:avLst/>
          </a:prstGeom>
          <a:noFill/>
          <a:ln w="38100" cap="sq">
            <a:solidFill>
              <a:srgbClr val="99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5" name="AutoShape 35"/>
          <p:cNvSpPr>
            <a:spLocks/>
          </p:cNvSpPr>
          <p:nvPr/>
        </p:nvSpPr>
        <p:spPr bwMode="auto">
          <a:xfrm>
            <a:off x="1987550" y="2642518"/>
            <a:ext cx="593725" cy="609600"/>
          </a:xfrm>
          <a:prstGeom prst="rightBracket">
            <a:avLst>
              <a:gd name="adj" fmla="val 51337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6" name="AutoShape 36"/>
          <p:cNvSpPr>
            <a:spLocks/>
          </p:cNvSpPr>
          <p:nvPr/>
        </p:nvSpPr>
        <p:spPr bwMode="auto">
          <a:xfrm>
            <a:off x="4333875" y="2642518"/>
            <a:ext cx="495300" cy="609600"/>
          </a:xfrm>
          <a:prstGeom prst="leftBracket">
            <a:avLst>
              <a:gd name="adj" fmla="val 60684"/>
            </a:avLst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900113" y="4005734"/>
            <a:ext cx="3200400" cy="579437"/>
            <a:chOff x="864" y="3408"/>
            <a:chExt cx="2016" cy="365"/>
          </a:xfrm>
        </p:grpSpPr>
        <p:sp>
          <p:nvSpPr>
            <p:cNvPr id="36892" name="Text Box 37"/>
            <p:cNvSpPr txBox="1">
              <a:spLocks noChangeArrowheads="1"/>
            </p:cNvSpPr>
            <p:nvPr/>
          </p:nvSpPr>
          <p:spPr bwMode="auto">
            <a:xfrm>
              <a:off x="864" y="3408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</a:t>
              </a:r>
              <a:r>
                <a:rPr lang="en-US" altLang="zh-CN" sz="3200" b="1" dirty="0">
                  <a:solidFill>
                    <a:srgbClr val="9900CC"/>
                  </a:solidFill>
                  <a:latin typeface="Arial" charset="0"/>
                </a:rPr>
                <a:t>AB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charset="0"/>
                </a:rPr>
                <a:t>BC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rgbClr val="FF6600"/>
                  </a:solidFill>
                  <a:latin typeface="Arial" charset="0"/>
                </a:rPr>
                <a:t>AC</a:t>
              </a:r>
            </a:p>
          </p:txBody>
        </p:sp>
        <p:sp>
          <p:nvSpPr>
            <p:cNvPr id="36893" name="Line 38"/>
            <p:cNvSpPr>
              <a:spLocks noChangeShapeType="1"/>
            </p:cNvSpPr>
            <p:nvPr/>
          </p:nvSpPr>
          <p:spPr bwMode="auto">
            <a:xfrm>
              <a:off x="2355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39"/>
            <p:cNvSpPr>
              <a:spLocks noChangeShapeType="1"/>
            </p:cNvSpPr>
            <p:nvPr/>
          </p:nvSpPr>
          <p:spPr bwMode="auto">
            <a:xfrm>
              <a:off x="2038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Line 40"/>
            <p:cNvSpPr>
              <a:spLocks noChangeShapeType="1"/>
            </p:cNvSpPr>
            <p:nvPr/>
          </p:nvSpPr>
          <p:spPr bwMode="auto">
            <a:xfrm>
              <a:off x="185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41"/>
            <p:cNvSpPr>
              <a:spLocks noChangeShapeType="1"/>
            </p:cNvSpPr>
            <p:nvPr/>
          </p:nvSpPr>
          <p:spPr bwMode="auto">
            <a:xfrm>
              <a:off x="1488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42"/>
            <p:cNvSpPr>
              <a:spLocks noChangeShapeType="1"/>
            </p:cNvSpPr>
            <p:nvPr/>
          </p:nvSpPr>
          <p:spPr bwMode="auto">
            <a:xfrm>
              <a:off x="1296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Line 43"/>
            <p:cNvSpPr>
              <a:spLocks noChangeShapeType="1"/>
            </p:cNvSpPr>
            <p:nvPr/>
          </p:nvSpPr>
          <p:spPr bwMode="auto">
            <a:xfrm>
              <a:off x="960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9" name="Line 44"/>
            <p:cNvSpPr>
              <a:spLocks noChangeShapeType="1"/>
            </p:cNvSpPr>
            <p:nvPr/>
          </p:nvSpPr>
          <p:spPr bwMode="auto">
            <a:xfrm>
              <a:off x="2582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99592" y="5480150"/>
            <a:ext cx="3200400" cy="609600"/>
            <a:chOff x="864" y="3744"/>
            <a:chExt cx="2016" cy="384"/>
          </a:xfrm>
        </p:grpSpPr>
        <p:sp>
          <p:nvSpPr>
            <p:cNvPr id="36884" name="Text Box 47"/>
            <p:cNvSpPr txBox="1">
              <a:spLocks noChangeArrowheads="1"/>
            </p:cNvSpPr>
            <p:nvPr/>
          </p:nvSpPr>
          <p:spPr bwMode="auto">
            <a:xfrm>
              <a:off x="864" y="3763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AB+BC+AC</a:t>
              </a:r>
            </a:p>
          </p:txBody>
        </p:sp>
        <p:sp>
          <p:nvSpPr>
            <p:cNvPr id="36885" name="Line 48"/>
            <p:cNvSpPr>
              <a:spLocks noChangeShapeType="1"/>
            </p:cNvSpPr>
            <p:nvPr/>
          </p:nvSpPr>
          <p:spPr bwMode="auto">
            <a:xfrm>
              <a:off x="2304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49"/>
            <p:cNvSpPr>
              <a:spLocks noChangeShapeType="1"/>
            </p:cNvSpPr>
            <p:nvPr/>
          </p:nvSpPr>
          <p:spPr bwMode="auto">
            <a:xfrm>
              <a:off x="196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50"/>
            <p:cNvSpPr>
              <a:spLocks noChangeShapeType="1"/>
            </p:cNvSpPr>
            <p:nvPr/>
          </p:nvSpPr>
          <p:spPr bwMode="auto">
            <a:xfrm>
              <a:off x="177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51"/>
            <p:cNvSpPr>
              <a:spLocks noChangeShapeType="1"/>
            </p:cNvSpPr>
            <p:nvPr/>
          </p:nvSpPr>
          <p:spPr bwMode="auto">
            <a:xfrm>
              <a:off x="148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>
              <a:off x="12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24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248" y="3744"/>
              <a:ext cx="13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57" name="AutoShape 57"/>
          <p:cNvSpPr>
            <a:spLocks noChangeArrowheads="1"/>
          </p:cNvSpPr>
          <p:nvPr/>
        </p:nvSpPr>
        <p:spPr bwMode="auto">
          <a:xfrm rot="5400000">
            <a:off x="1928136" y="4751291"/>
            <a:ext cx="863996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28575" cap="sq">
            <a:solidFill>
              <a:srgbClr val="FF66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68262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与或非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  <p:pic>
        <p:nvPicPr>
          <p:cNvPr id="36880" name="Picture 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autoUpdateAnimBg="0"/>
      <p:bldP spid="230433" grpId="0" animBg="1"/>
      <p:bldP spid="230434" grpId="0" animBg="1"/>
      <p:bldP spid="230435" grpId="0" animBg="1"/>
      <p:bldP spid="230436" grpId="0" animBg="1"/>
      <p:bldP spid="23045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0"/>
          <p:cNvGrpSpPr>
            <a:grpSpLocks/>
          </p:cNvGrpSpPr>
          <p:nvPr/>
        </p:nvGrpSpPr>
        <p:grpSpPr bwMode="auto">
          <a:xfrm>
            <a:off x="827088" y="836712"/>
            <a:ext cx="5707062" cy="584200"/>
            <a:chOff x="249" y="618"/>
            <a:chExt cx="3595" cy="368"/>
          </a:xfrm>
        </p:grpSpPr>
        <p:sp>
          <p:nvSpPr>
            <p:cNvPr id="36924" name="Text Box 3"/>
            <p:cNvSpPr txBox="1">
              <a:spLocks noChangeArrowheads="1"/>
            </p:cNvSpPr>
            <p:nvPr/>
          </p:nvSpPr>
          <p:spPr bwMode="auto">
            <a:xfrm>
              <a:off x="249" y="618"/>
              <a:ext cx="35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3200" b="1" dirty="0">
                  <a:solidFill>
                    <a:schemeClr val="bg1"/>
                  </a:solidFill>
                  <a:latin typeface="宋体" pitchFamily="2" charset="-122"/>
                </a:rPr>
                <a:t>①</a:t>
              </a:r>
              <a:r>
                <a:rPr lang="zh-CN" altLang="en-US" sz="3200" b="1" dirty="0">
                  <a:latin typeface="宋体" pitchFamily="2" charset="-122"/>
                </a:rPr>
                <a:t>：</a:t>
              </a:r>
              <a:r>
                <a:rPr lang="zh-CN" altLang="en-US" sz="3200" b="1" dirty="0"/>
                <a:t>读</a:t>
              </a:r>
              <a:r>
                <a:rPr lang="en-US" altLang="zh-CN" sz="3200" b="1" dirty="0"/>
                <a:t> 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的与或式</a:t>
              </a:r>
              <a:endParaRPr lang="en-US" altLang="zh-CN" sz="3200" b="1" dirty="0"/>
            </a:p>
          </p:txBody>
        </p:sp>
        <p:sp>
          <p:nvSpPr>
            <p:cNvPr id="36925" name="Line 4"/>
            <p:cNvSpPr>
              <a:spLocks noChangeShapeType="1"/>
            </p:cNvSpPr>
            <p:nvPr/>
          </p:nvSpPr>
          <p:spPr bwMode="auto">
            <a:xfrm>
              <a:off x="1746" y="663"/>
              <a:ext cx="116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827088" y="1485454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7175" indent="-1527175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charset="0"/>
              </a:rPr>
              <a:t>方法</a:t>
            </a:r>
            <a:r>
              <a:rPr lang="zh-CN" altLang="en-US" sz="2800" dirty="0">
                <a:latin typeface="Arial" charset="0"/>
              </a:rPr>
              <a:t>：同于最简与或式，但关注</a:t>
            </a:r>
            <a:r>
              <a:rPr lang="en-US" altLang="zh-CN" sz="28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Arial" charset="0"/>
              </a:rPr>
              <a:t>“0”</a:t>
            </a:r>
          </a:p>
        </p:txBody>
      </p:sp>
      <p:grpSp>
        <p:nvGrpSpPr>
          <p:cNvPr id="36868" name="Group 61"/>
          <p:cNvGrpSpPr>
            <a:grpSpLocks/>
          </p:cNvGrpSpPr>
          <p:nvPr/>
        </p:nvGrpSpPr>
        <p:grpSpPr bwMode="auto">
          <a:xfrm>
            <a:off x="2805125" y="4592562"/>
            <a:ext cx="4608512" cy="579438"/>
            <a:chOff x="340" y="1706"/>
            <a:chExt cx="2903" cy="365"/>
          </a:xfrm>
        </p:grpSpPr>
        <p:sp>
          <p:nvSpPr>
            <p:cNvPr id="36922" name="Text Box 7"/>
            <p:cNvSpPr txBox="1">
              <a:spLocks noChangeArrowheads="1"/>
            </p:cNvSpPr>
            <p:nvPr/>
          </p:nvSpPr>
          <p:spPr bwMode="auto">
            <a:xfrm>
              <a:off x="340" y="1706"/>
              <a:ext cx="29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</a:rPr>
                <a:t>步骤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②</a:t>
              </a:r>
              <a:r>
                <a:rPr lang="zh-CN" altLang="en-US" sz="3200" b="1" dirty="0"/>
                <a:t>：对</a:t>
              </a:r>
              <a:r>
                <a:rPr lang="en-US" altLang="zh-CN" sz="3200" b="1" i="1" dirty="0">
                  <a:solidFill>
                    <a:schemeClr val="hlink"/>
                  </a:solidFill>
                </a:rPr>
                <a:t>F</a:t>
              </a:r>
              <a:r>
                <a:rPr lang="zh-CN" altLang="en-US" sz="3200" b="1" dirty="0"/>
                <a:t>求反</a:t>
              </a:r>
            </a:p>
          </p:txBody>
        </p:sp>
        <p:sp>
          <p:nvSpPr>
            <p:cNvPr id="36923" name="Line 8"/>
            <p:cNvSpPr>
              <a:spLocks noChangeShapeType="1"/>
            </p:cNvSpPr>
            <p:nvPr/>
          </p:nvSpPr>
          <p:spPr bwMode="auto">
            <a:xfrm>
              <a:off x="1761" y="1752"/>
              <a:ext cx="10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187450" y="2045618"/>
            <a:ext cx="3733800" cy="1751012"/>
            <a:chOff x="48" y="1824"/>
            <a:chExt cx="1632" cy="815"/>
          </a:xfrm>
        </p:grpSpPr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1354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027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3" name="Rectangle 13"/>
            <p:cNvSpPr>
              <a:spLocks noChangeArrowheads="1"/>
            </p:cNvSpPr>
            <p:nvPr/>
          </p:nvSpPr>
          <p:spPr bwMode="auto">
            <a:xfrm>
              <a:off x="701" y="2403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4" name="Rectangle 14"/>
            <p:cNvSpPr>
              <a:spLocks noChangeArrowheads="1"/>
            </p:cNvSpPr>
            <p:nvPr/>
          </p:nvSpPr>
          <p:spPr bwMode="auto">
            <a:xfrm>
              <a:off x="374" y="2403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1354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1027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701" y="2167"/>
              <a:ext cx="326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0418" name="Rectangle 18"/>
            <p:cNvSpPr>
              <a:spLocks noChangeArrowheads="1"/>
            </p:cNvSpPr>
            <p:nvPr/>
          </p:nvSpPr>
          <p:spPr bwMode="auto">
            <a:xfrm>
              <a:off x="374" y="2167"/>
              <a:ext cx="327" cy="236"/>
            </a:xfrm>
            <a:prstGeom prst="rect">
              <a:avLst/>
            </a:prstGeom>
            <a:noFill/>
            <a:ln w="28575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6908" name="Line 19"/>
            <p:cNvSpPr>
              <a:spLocks noChangeShapeType="1"/>
            </p:cNvSpPr>
            <p:nvPr/>
          </p:nvSpPr>
          <p:spPr bwMode="auto">
            <a:xfrm>
              <a:off x="374" y="2167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9" name="Line 20"/>
            <p:cNvSpPr>
              <a:spLocks noChangeShapeType="1"/>
            </p:cNvSpPr>
            <p:nvPr/>
          </p:nvSpPr>
          <p:spPr bwMode="auto">
            <a:xfrm>
              <a:off x="374" y="2403"/>
              <a:ext cx="130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21"/>
            <p:cNvSpPr>
              <a:spLocks noChangeShapeType="1"/>
            </p:cNvSpPr>
            <p:nvPr/>
          </p:nvSpPr>
          <p:spPr bwMode="auto">
            <a:xfrm>
              <a:off x="374" y="2639"/>
              <a:ext cx="130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22"/>
            <p:cNvSpPr>
              <a:spLocks noChangeShapeType="1"/>
            </p:cNvSpPr>
            <p:nvPr/>
          </p:nvSpPr>
          <p:spPr bwMode="auto">
            <a:xfrm>
              <a:off x="374" y="2167"/>
              <a:ext cx="0" cy="47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Line 23"/>
            <p:cNvSpPr>
              <a:spLocks noChangeShapeType="1"/>
            </p:cNvSpPr>
            <p:nvPr/>
          </p:nvSpPr>
          <p:spPr bwMode="auto">
            <a:xfrm>
              <a:off x="701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4" name="Line 25"/>
            <p:cNvSpPr>
              <a:spLocks noChangeShapeType="1"/>
            </p:cNvSpPr>
            <p:nvPr/>
          </p:nvSpPr>
          <p:spPr bwMode="auto">
            <a:xfrm>
              <a:off x="1354" y="2167"/>
              <a:ext cx="0" cy="4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5" name="Line 26"/>
            <p:cNvSpPr>
              <a:spLocks noChangeShapeType="1"/>
            </p:cNvSpPr>
            <p:nvPr/>
          </p:nvSpPr>
          <p:spPr bwMode="auto">
            <a:xfrm>
              <a:off x="1680" y="2403"/>
              <a:ext cx="0" cy="2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6" name="Line 27"/>
            <p:cNvSpPr>
              <a:spLocks noChangeShapeType="1"/>
            </p:cNvSpPr>
            <p:nvPr/>
          </p:nvSpPr>
          <p:spPr bwMode="auto">
            <a:xfrm>
              <a:off x="1680" y="2167"/>
              <a:ext cx="0" cy="23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7" name="Line 28"/>
            <p:cNvSpPr>
              <a:spLocks noChangeShapeType="1"/>
            </p:cNvSpPr>
            <p:nvPr/>
          </p:nvSpPr>
          <p:spPr bwMode="auto">
            <a:xfrm>
              <a:off x="201" y="1992"/>
              <a:ext cx="173" cy="175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0429" name="Text Box 29"/>
            <p:cNvSpPr txBox="1">
              <a:spLocks noChangeArrowheads="1"/>
            </p:cNvSpPr>
            <p:nvPr/>
          </p:nvSpPr>
          <p:spPr bwMode="auto">
            <a:xfrm>
              <a:off x="462" y="1902"/>
              <a:ext cx="1218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00     01     11      10</a:t>
              </a:r>
            </a:p>
          </p:txBody>
        </p:sp>
        <p:sp>
          <p:nvSpPr>
            <p:cNvPr id="230430" name="Text Box 30"/>
            <p:cNvSpPr txBox="1">
              <a:spLocks noChangeArrowheads="1"/>
            </p:cNvSpPr>
            <p:nvPr/>
          </p:nvSpPr>
          <p:spPr bwMode="auto">
            <a:xfrm>
              <a:off x="201" y="2236"/>
              <a:ext cx="196" cy="349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lnSpc>
                  <a:spcPct val="65000"/>
                </a:lnSpc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0431" name="Text Box 31"/>
            <p:cNvSpPr txBox="1">
              <a:spLocks noChangeArrowheads="1"/>
            </p:cNvSpPr>
            <p:nvPr/>
          </p:nvSpPr>
          <p:spPr bwMode="auto">
            <a:xfrm>
              <a:off x="48" y="1999"/>
              <a:ext cx="173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0432" name="Text Box 32"/>
            <p:cNvSpPr txBox="1">
              <a:spLocks noChangeArrowheads="1"/>
            </p:cNvSpPr>
            <p:nvPr/>
          </p:nvSpPr>
          <p:spPr bwMode="auto">
            <a:xfrm>
              <a:off x="193" y="1824"/>
              <a:ext cx="399" cy="213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2047875" y="2718718"/>
            <a:ext cx="457200" cy="1143000"/>
          </a:xfrm>
          <a:prstGeom prst="ellipse">
            <a:avLst/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>
            <a:off x="1906588" y="2782218"/>
            <a:ext cx="1600200" cy="457200"/>
          </a:xfrm>
          <a:prstGeom prst="ellipse">
            <a:avLst/>
          </a:prstGeom>
          <a:noFill/>
          <a:ln w="38100" cap="sq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5" name="AutoShape 35"/>
          <p:cNvSpPr>
            <a:spLocks/>
          </p:cNvSpPr>
          <p:nvPr/>
        </p:nvSpPr>
        <p:spPr bwMode="auto">
          <a:xfrm>
            <a:off x="1987550" y="2642518"/>
            <a:ext cx="593725" cy="609600"/>
          </a:xfrm>
          <a:prstGeom prst="rightBracket">
            <a:avLst>
              <a:gd name="adj" fmla="val 51337"/>
            </a:avLst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30436" name="AutoShape 36"/>
          <p:cNvSpPr>
            <a:spLocks/>
          </p:cNvSpPr>
          <p:nvPr/>
        </p:nvSpPr>
        <p:spPr bwMode="auto">
          <a:xfrm>
            <a:off x="4333875" y="2642518"/>
            <a:ext cx="495300" cy="609600"/>
          </a:xfrm>
          <a:prstGeom prst="leftBracket">
            <a:avLst>
              <a:gd name="adj" fmla="val 60684"/>
            </a:avLst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900113" y="4005734"/>
            <a:ext cx="3200400" cy="579437"/>
            <a:chOff x="864" y="3408"/>
            <a:chExt cx="2016" cy="365"/>
          </a:xfrm>
        </p:grpSpPr>
        <p:sp>
          <p:nvSpPr>
            <p:cNvPr id="36892" name="Text Box 37"/>
            <p:cNvSpPr txBox="1">
              <a:spLocks noChangeArrowheads="1"/>
            </p:cNvSpPr>
            <p:nvPr/>
          </p:nvSpPr>
          <p:spPr bwMode="auto">
            <a:xfrm>
              <a:off x="864" y="3408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</a:t>
              </a:r>
              <a:r>
                <a:rPr lang="en-US" altLang="zh-CN" sz="3200" b="1" dirty="0">
                  <a:solidFill>
                    <a:srgbClr val="00B050"/>
                  </a:solidFill>
                  <a:latin typeface="Arial" charset="0"/>
                </a:rPr>
                <a:t>AB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charset="0"/>
                </a:rPr>
                <a:t>BC</a:t>
              </a:r>
              <a:r>
                <a:rPr lang="en-US" altLang="zh-CN" sz="3200" b="1" dirty="0">
                  <a:latin typeface="Arial" charset="0"/>
                </a:rPr>
                <a:t>+</a:t>
              </a:r>
              <a:r>
                <a:rPr lang="en-US" altLang="zh-CN" sz="3200" b="1" dirty="0">
                  <a:solidFill>
                    <a:srgbClr val="FF0000"/>
                  </a:solidFill>
                  <a:latin typeface="Arial" charset="0"/>
                </a:rPr>
                <a:t>AC</a:t>
              </a:r>
            </a:p>
          </p:txBody>
        </p:sp>
        <p:sp>
          <p:nvSpPr>
            <p:cNvPr id="36893" name="Line 38"/>
            <p:cNvSpPr>
              <a:spLocks noChangeShapeType="1"/>
            </p:cNvSpPr>
            <p:nvPr/>
          </p:nvSpPr>
          <p:spPr bwMode="auto">
            <a:xfrm>
              <a:off x="2374" y="3458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4" name="Line 39"/>
            <p:cNvSpPr>
              <a:spLocks noChangeShapeType="1"/>
            </p:cNvSpPr>
            <p:nvPr/>
          </p:nvSpPr>
          <p:spPr bwMode="auto">
            <a:xfrm>
              <a:off x="2038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Line 40"/>
            <p:cNvSpPr>
              <a:spLocks noChangeShapeType="1"/>
            </p:cNvSpPr>
            <p:nvPr/>
          </p:nvSpPr>
          <p:spPr bwMode="auto">
            <a:xfrm>
              <a:off x="1856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Line 41"/>
            <p:cNvSpPr>
              <a:spLocks noChangeShapeType="1"/>
            </p:cNvSpPr>
            <p:nvPr/>
          </p:nvSpPr>
          <p:spPr bwMode="auto">
            <a:xfrm>
              <a:off x="1488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7" name="Line 42"/>
            <p:cNvSpPr>
              <a:spLocks noChangeShapeType="1"/>
            </p:cNvSpPr>
            <p:nvPr/>
          </p:nvSpPr>
          <p:spPr bwMode="auto">
            <a:xfrm>
              <a:off x="1296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8" name="Line 43"/>
            <p:cNvSpPr>
              <a:spLocks noChangeShapeType="1"/>
            </p:cNvSpPr>
            <p:nvPr/>
          </p:nvSpPr>
          <p:spPr bwMode="auto">
            <a:xfrm>
              <a:off x="960" y="3456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9" name="Line 44"/>
            <p:cNvSpPr>
              <a:spLocks noChangeShapeType="1"/>
            </p:cNvSpPr>
            <p:nvPr/>
          </p:nvSpPr>
          <p:spPr bwMode="auto">
            <a:xfrm>
              <a:off x="2582" y="3456"/>
              <a:ext cx="9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899592" y="5480150"/>
            <a:ext cx="3200400" cy="609600"/>
            <a:chOff x="864" y="3744"/>
            <a:chExt cx="2016" cy="384"/>
          </a:xfrm>
        </p:grpSpPr>
        <p:sp>
          <p:nvSpPr>
            <p:cNvPr id="36884" name="Text Box 47"/>
            <p:cNvSpPr txBox="1">
              <a:spLocks noChangeArrowheads="1"/>
            </p:cNvSpPr>
            <p:nvPr/>
          </p:nvSpPr>
          <p:spPr bwMode="auto">
            <a:xfrm>
              <a:off x="864" y="3763"/>
              <a:ext cx="20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latin typeface="Arial" charset="0"/>
                </a:rPr>
                <a:t>F= AB+BC+AC</a:t>
              </a:r>
            </a:p>
          </p:txBody>
        </p:sp>
        <p:sp>
          <p:nvSpPr>
            <p:cNvPr id="36885" name="Line 48"/>
            <p:cNvSpPr>
              <a:spLocks noChangeShapeType="1"/>
            </p:cNvSpPr>
            <p:nvPr/>
          </p:nvSpPr>
          <p:spPr bwMode="auto">
            <a:xfrm>
              <a:off x="2304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49"/>
            <p:cNvSpPr>
              <a:spLocks noChangeShapeType="1"/>
            </p:cNvSpPr>
            <p:nvPr/>
          </p:nvSpPr>
          <p:spPr bwMode="auto">
            <a:xfrm>
              <a:off x="196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Line 50"/>
            <p:cNvSpPr>
              <a:spLocks noChangeShapeType="1"/>
            </p:cNvSpPr>
            <p:nvPr/>
          </p:nvSpPr>
          <p:spPr bwMode="auto">
            <a:xfrm>
              <a:off x="177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8" name="Line 51"/>
            <p:cNvSpPr>
              <a:spLocks noChangeShapeType="1"/>
            </p:cNvSpPr>
            <p:nvPr/>
          </p:nvSpPr>
          <p:spPr bwMode="auto">
            <a:xfrm>
              <a:off x="1488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52"/>
            <p:cNvSpPr>
              <a:spLocks noChangeShapeType="1"/>
            </p:cNvSpPr>
            <p:nvPr/>
          </p:nvSpPr>
          <p:spPr bwMode="auto">
            <a:xfrm>
              <a:off x="12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2496" y="3811"/>
              <a:ext cx="96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1248" y="3744"/>
              <a:ext cx="1392" cy="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0457" name="AutoShape 57"/>
          <p:cNvSpPr>
            <a:spLocks noChangeArrowheads="1"/>
          </p:cNvSpPr>
          <p:nvPr/>
        </p:nvSpPr>
        <p:spPr bwMode="auto">
          <a:xfrm rot="5400000">
            <a:off x="1928136" y="4751291"/>
            <a:ext cx="863996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80" name="Picture 6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187450" y="188913"/>
            <a:ext cx="682625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最简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</a:rPr>
              <a:t>与或非</a:t>
            </a:r>
            <a:r>
              <a:rPr lang="zh-CN" altLang="en-US" sz="2800" b="1" dirty="0">
                <a:latin typeface="Arial" pitchFamily="34" charset="0"/>
              </a:rPr>
              <a:t>式</a:t>
            </a:r>
            <a:endParaRPr lang="en-US" altLang="zh-CN" sz="28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8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 autoUpdateAnimBg="0"/>
      <p:bldP spid="230433" grpId="0" animBg="1"/>
      <p:bldP spid="230434" grpId="0" animBg="1"/>
      <p:bldP spid="230435" grpId="0" animBg="1"/>
      <p:bldP spid="230436" grpId="0" animBg="1"/>
      <p:bldP spid="2304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129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>
                <a:latin typeface="Arial" charset="0"/>
              </a:rPr>
              <a:t>化简方法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131840" y="1058069"/>
            <a:ext cx="36004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卡诺图化简法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643063" y="2630636"/>
            <a:ext cx="6715125" cy="2062163"/>
          </a:xfrm>
          <a:prstGeom prst="rect">
            <a:avLst/>
          </a:prstGeom>
          <a:noFill/>
          <a:ln w="28575" cap="sq">
            <a:solidFill>
              <a:srgbClr val="33CC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</a:t>
            </a: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最简或与式（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OR-AND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>
                <a:latin typeface="Arial" charset="0"/>
              </a:rPr>
              <a:t>最简与或非式（</a:t>
            </a: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AND-OR-NOT</a:t>
            </a:r>
            <a:r>
              <a:rPr lang="en-US" altLang="en-US" sz="3200" b="1" dirty="0">
                <a:latin typeface="Arial" charset="0"/>
              </a:rPr>
              <a:t> </a:t>
            </a:r>
            <a:r>
              <a:rPr lang="zh-CN" altLang="en-US" sz="3200" b="1" dirty="0">
                <a:latin typeface="Arial" charset="0"/>
              </a:rPr>
              <a:t>）</a:t>
            </a:r>
            <a:endParaRPr lang="en-US" altLang="zh-CN" sz="3200" b="1" dirty="0">
              <a:latin typeface="Arial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00188" y="1844824"/>
            <a:ext cx="4745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从一个卡诺图中可以读取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58940"/>
              </p:ext>
            </p:extLst>
          </p:nvPr>
        </p:nvGraphicFramePr>
        <p:xfrm>
          <a:off x="571500" y="5216178"/>
          <a:ext cx="719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16178"/>
                        <a:ext cx="719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668762" y="4941168"/>
            <a:ext cx="4860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900FF"/>
              </a:buClr>
              <a:buSzPct val="70000"/>
              <a:buFont typeface="Wingdings" pitchFamily="2" charset="2"/>
              <a:buChar char="n"/>
            </a:pPr>
            <a:r>
              <a:rPr lang="zh-CN" altLang="en-US" sz="3200" b="1" dirty="0" smtClean="0">
                <a:latin typeface="Arial" charset="0"/>
              </a:rPr>
              <a:t>  带</a:t>
            </a:r>
            <a:r>
              <a:rPr lang="zh-CN" altLang="en-US" sz="3200" b="1" dirty="0">
                <a:latin typeface="Arial" charset="0"/>
              </a:rPr>
              <a:t>无关项的卡诺图化简</a:t>
            </a:r>
            <a:endParaRPr lang="en-US" altLang="zh-CN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827584" y="1065671"/>
            <a:ext cx="316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简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表达式标准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684088" y="3716338"/>
            <a:ext cx="8136384" cy="2031325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Arial" charset="0"/>
              </a:rPr>
              <a:t>最</a:t>
            </a:r>
            <a:r>
              <a:rPr lang="zh-CN" altLang="en-US" sz="2800" b="1" dirty="0">
                <a:latin typeface="Arial" charset="0"/>
              </a:rPr>
              <a:t>简表达式</a:t>
            </a:r>
            <a:r>
              <a:rPr lang="zh-CN" altLang="en-US" sz="2800" b="1" dirty="0" smtClean="0">
                <a:solidFill>
                  <a:srgbClr val="C00000"/>
                </a:solidFill>
                <a:latin typeface="Arial" charset="0"/>
              </a:rPr>
              <a:t>不一定唯一  </a:t>
            </a:r>
            <a:r>
              <a:rPr lang="zh-CN" altLang="en-US" sz="2800" b="1" dirty="0" smtClean="0">
                <a:latin typeface="Arial" charset="0"/>
              </a:rPr>
              <a:t>（最小项</a:t>
            </a:r>
            <a:r>
              <a:rPr lang="en-US" altLang="zh-CN" sz="2800" b="1" dirty="0" smtClean="0">
                <a:latin typeface="Arial" charset="0"/>
              </a:rPr>
              <a:t>/</a:t>
            </a:r>
            <a:r>
              <a:rPr lang="zh-CN" altLang="en-US" sz="2800" b="1" dirty="0" smtClean="0">
                <a:latin typeface="Arial" charset="0"/>
              </a:rPr>
              <a:t>最大项表达式是唯一的）</a:t>
            </a:r>
            <a:endParaRPr lang="en-US" altLang="zh-CN" sz="2800" b="1" dirty="0">
              <a:latin typeface="Arial" charset="0"/>
            </a:endParaRPr>
          </a:p>
          <a:p>
            <a:pPr eaLnBrk="1" hangingPunct="1">
              <a:buClr>
                <a:srgbClr val="52847A"/>
              </a:buClr>
              <a:buSzPct val="70000"/>
              <a:buFont typeface="Wingdings" pitchFamily="2" charset="2"/>
              <a:buChar char="n"/>
            </a:pPr>
            <a:r>
              <a:rPr lang="zh-CN" altLang="en-US" sz="2800" b="1" dirty="0" smtClean="0">
                <a:latin typeface="Arial" charset="0"/>
              </a:rPr>
              <a:t>最</a:t>
            </a:r>
            <a:r>
              <a:rPr lang="zh-CN" altLang="en-US" sz="2800" b="1" dirty="0">
                <a:latin typeface="Arial" charset="0"/>
              </a:rPr>
              <a:t>简表达式的实现代价是</a:t>
            </a:r>
            <a:r>
              <a:rPr lang="zh-CN" altLang="en-US" sz="2800" b="1" dirty="0">
                <a:solidFill>
                  <a:srgbClr val="C00000"/>
                </a:solidFill>
                <a:latin typeface="Arial" charset="0"/>
              </a:rPr>
              <a:t>相同的</a:t>
            </a:r>
            <a:r>
              <a:rPr lang="zh-CN" altLang="en-US" sz="2800" b="1" dirty="0">
                <a:latin typeface="Arial" charset="0"/>
              </a:rPr>
              <a:t>（逻辑门的数量相同、输入变量的个数相同）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1979613" y="1844675"/>
            <a:ext cx="4643437" cy="1169988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①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逻辑门的数量最少</a:t>
            </a:r>
          </a:p>
          <a:p>
            <a:pPr marL="342900" indent="-342900">
              <a:defRPr/>
            </a:pPr>
            <a:r>
              <a:rPr kumimoji="0" lang="zh-CN" altLang="en-US" sz="2800" b="1" dirty="0">
                <a:latin typeface="Arial" charset="0"/>
              </a:rPr>
              <a:t>②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逻辑门的输入个数最少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403350" y="260350"/>
            <a:ext cx="6551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Arial" charset="0"/>
              </a:rPr>
              <a:t>布尔函数</a:t>
            </a:r>
            <a:r>
              <a:rPr lang="zh-CN" altLang="en-US" sz="2600" b="1" dirty="0">
                <a:latin typeface="Arial" charset="0"/>
              </a:rPr>
              <a:t>的最简形式</a:t>
            </a:r>
            <a:endParaRPr lang="en-US" altLang="zh-CN" sz="2600" b="1" dirty="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00113" y="836613"/>
            <a:ext cx="788352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zh-CN" altLang="en-US" sz="2800" b="1" dirty="0" smtClean="0">
                <a:latin typeface="Arial" charset="0"/>
              </a:rPr>
              <a:t>数据</a:t>
            </a:r>
            <a:r>
              <a:rPr kumimoji="0" lang="zh-CN" altLang="en-US" sz="2800" b="1" dirty="0">
                <a:latin typeface="Arial" charset="0"/>
              </a:rPr>
              <a:t>判断与操作</a:t>
            </a:r>
            <a:r>
              <a:rPr kumimoji="0" lang="en-US" altLang="zh-CN" sz="2800" b="1" dirty="0">
                <a:latin typeface="Arial" charset="0"/>
              </a:rPr>
              <a:t>:</a:t>
            </a:r>
            <a:br>
              <a:rPr kumimoji="0" lang="en-US" altLang="zh-CN" sz="2800" b="1" dirty="0">
                <a:latin typeface="Arial" charset="0"/>
              </a:rPr>
            </a:br>
            <a:r>
              <a:rPr kumimoji="0" lang="zh-CN" altLang="en-US" b="1" dirty="0">
                <a:latin typeface="+mn-ea"/>
                <a:ea typeface="+mn-ea"/>
              </a:rPr>
              <a:t>输入</a:t>
            </a:r>
            <a:r>
              <a:rPr kumimoji="0" lang="en-US" altLang="zh-CN" b="1" dirty="0">
                <a:latin typeface="+mn-ea"/>
                <a:ea typeface="+mn-ea"/>
              </a:rPr>
              <a:t> X is 4-bits BCD8421 code, </a:t>
            </a:r>
            <a:r>
              <a:rPr kumimoji="0" lang="zh-CN" altLang="en-US" b="1" dirty="0">
                <a:latin typeface="+mn-ea"/>
                <a:ea typeface="+mn-ea"/>
              </a:rPr>
              <a:t>若</a:t>
            </a:r>
            <a:r>
              <a:rPr kumimoji="0" lang="en-US" altLang="zh-CN" b="1" dirty="0">
                <a:latin typeface="+mn-ea"/>
                <a:ea typeface="+mn-ea"/>
              </a:rPr>
              <a:t> X</a:t>
            </a:r>
            <a:r>
              <a:rPr kumimoji="0" lang="en-US" altLang="zh-CN" b="1" dirty="0">
                <a:latin typeface="+mn-ea"/>
                <a:ea typeface="+mn-ea"/>
                <a:cs typeface="Times New Roman" pitchFamily="18" charset="0"/>
              </a:rPr>
              <a:t>≥</a:t>
            </a:r>
            <a:r>
              <a:rPr kumimoji="0" lang="en-US" altLang="zh-CN" b="1" dirty="0">
                <a:latin typeface="+mn-ea"/>
                <a:ea typeface="+mn-ea"/>
              </a:rPr>
              <a:t>5, </a:t>
            </a:r>
            <a:r>
              <a:rPr kumimoji="0" lang="zh-CN" altLang="en-US" b="1" dirty="0">
                <a:latin typeface="+mn-ea"/>
                <a:ea typeface="+mn-ea"/>
              </a:rPr>
              <a:t>输出 </a:t>
            </a:r>
            <a:r>
              <a:rPr kumimoji="0" lang="en-US" altLang="zh-CN" b="1" dirty="0">
                <a:latin typeface="+mn-ea"/>
                <a:ea typeface="+mn-ea"/>
              </a:rPr>
              <a:t>F=1</a:t>
            </a:r>
          </a:p>
        </p:txBody>
      </p:sp>
      <p:sp>
        <p:nvSpPr>
          <p:cNvPr id="282679" name="Text Box 55"/>
          <p:cNvSpPr txBox="1">
            <a:spLocks noChangeArrowheads="1"/>
          </p:cNvSpPr>
          <p:nvPr/>
        </p:nvSpPr>
        <p:spPr bwMode="auto">
          <a:xfrm>
            <a:off x="3381375" y="5808663"/>
            <a:ext cx="2930525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F=</a:t>
            </a:r>
            <a:r>
              <a:rPr kumimoji="0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BD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+</a:t>
            </a:r>
            <a:r>
              <a:rPr kumimoji="0" lang="en-US" altLang="zh-CN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BC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267744" y="2492896"/>
          <a:ext cx="4968552" cy="3240361"/>
        </p:xfrm>
        <a:graphic>
          <a:graphicData uri="http://schemas.openxmlformats.org/drawingml/2006/table">
            <a:tbl>
              <a:tblPr firstRow="1" bandRow="1"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6197"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AB</a:t>
                      </a:r>
                    </a:p>
                    <a:p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CD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317" name="Oval 61"/>
          <p:cNvSpPr>
            <a:spLocks noChangeArrowheads="1"/>
          </p:cNvSpPr>
          <p:nvPr/>
        </p:nvSpPr>
        <p:spPr bwMode="auto">
          <a:xfrm>
            <a:off x="5436096" y="3493490"/>
            <a:ext cx="1728192" cy="2239766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4499992" y="4005064"/>
            <a:ext cx="1648040" cy="115212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 w="57150">
                <a:solidFill>
                  <a:schemeClr val="bg2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499992" y="4581128"/>
            <a:ext cx="1648040" cy="1152128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 w="57150">
                <a:solidFill>
                  <a:schemeClr val="bg2"/>
                </a:solidFill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54273" y="1002663"/>
            <a:ext cx="70130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3" name="Picture 13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219" y="188640"/>
            <a:ext cx="712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带无关项的卡诺图化简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49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9" grpId="0" autoUpdateAnimBg="0"/>
      <p:bldP spid="224317" grpId="0" animBg="1"/>
      <p:bldP spid="4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476375" y="765175"/>
            <a:ext cx="68087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8421 BCD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码转换为余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-3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码</a:t>
            </a:r>
            <a:endParaRPr lang="en-US" altLang="el-GR" sz="28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101508" name="Group 132"/>
          <p:cNvGraphicFramePr>
            <a:graphicFrameLocks noGrp="1"/>
          </p:cNvGraphicFramePr>
          <p:nvPr>
            <p:extLst/>
          </p:nvPr>
        </p:nvGraphicFramePr>
        <p:xfrm>
          <a:off x="973138" y="1412875"/>
          <a:ext cx="7415212" cy="5029200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余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-3 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二进制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 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-3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0  0  1  1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Φ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3704" name="Line 56"/>
          <p:cNvSpPr>
            <a:spLocks noChangeShapeType="1"/>
          </p:cNvSpPr>
          <p:nvPr/>
        </p:nvSpPr>
        <p:spPr bwMode="auto">
          <a:xfrm>
            <a:off x="4573588" y="1412875"/>
            <a:ext cx="0" cy="5040313"/>
          </a:xfrm>
          <a:prstGeom prst="line">
            <a:avLst/>
          </a:prstGeom>
          <a:noFill/>
          <a:ln w="1905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44088" name="Picture 13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1167" y="856605"/>
            <a:ext cx="754409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例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：</a:t>
            </a:r>
            <a:endParaRPr lang="en-US" altLang="zh-CN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219" y="188640"/>
            <a:ext cx="712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带无关项的卡诺图化简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30" name="Text Box 54"/>
          <p:cNvSpPr txBox="1">
            <a:spLocks noChangeArrowheads="1"/>
          </p:cNvSpPr>
          <p:nvPr/>
        </p:nvSpPr>
        <p:spPr bwMode="auto">
          <a:xfrm>
            <a:off x="684213" y="5732611"/>
            <a:ext cx="309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A=</a:t>
            </a:r>
            <a:r>
              <a:rPr kumimoji="0" lang="en-US" altLang="zh-CN" sz="3200" b="1" i="1" dirty="0">
                <a:solidFill>
                  <a:srgbClr val="FF0000"/>
                </a:solidFill>
                <a:latin typeface="Arial" charset="0"/>
              </a:rPr>
              <a:t>W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rgbClr val="00B050"/>
                </a:solidFill>
                <a:latin typeface="Arial" charset="0"/>
              </a:rPr>
              <a:t>XZ</a:t>
            </a:r>
            <a:r>
              <a:rPr kumimoji="0" lang="en-US" altLang="zh-CN" sz="3200" b="1" i="1" dirty="0">
                <a:latin typeface="Arial" charset="0"/>
              </a:rPr>
              <a:t>+</a:t>
            </a:r>
            <a:r>
              <a:rPr kumimoji="0" lang="en-US" altLang="zh-CN" sz="3200" b="1" i="1" dirty="0">
                <a:solidFill>
                  <a:schemeClr val="bg1"/>
                </a:solidFill>
                <a:latin typeface="Arial" charset="0"/>
              </a:rPr>
              <a:t>XY</a:t>
            </a:r>
          </a:p>
        </p:txBody>
      </p:sp>
      <p:sp>
        <p:nvSpPr>
          <p:cNvPr id="639081" name="Text Box 105"/>
          <p:cNvSpPr txBox="1">
            <a:spLocks noChangeArrowheads="1"/>
          </p:cNvSpPr>
          <p:nvPr/>
        </p:nvSpPr>
        <p:spPr bwMode="auto">
          <a:xfrm>
            <a:off x="755650" y="1844824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A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sp>
        <p:nvSpPr>
          <p:cNvPr id="639082" name="Text Box 106"/>
          <p:cNvSpPr txBox="1">
            <a:spLocks noChangeArrowheads="1"/>
          </p:cNvSpPr>
          <p:nvPr/>
        </p:nvSpPr>
        <p:spPr bwMode="auto">
          <a:xfrm>
            <a:off x="5003800" y="1844824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>
                <a:latin typeface="Arial" charset="0"/>
              </a:rPr>
              <a:t>B</a:t>
            </a:r>
            <a:r>
              <a:rPr kumimoji="0" lang="zh-CN" altLang="en-US" sz="3200" b="1" i="1">
                <a:latin typeface="Arial" charset="0"/>
              </a:rPr>
              <a:t>：</a:t>
            </a:r>
          </a:p>
        </p:txBody>
      </p: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5074989" y="5661248"/>
            <a:ext cx="3673475" cy="579438"/>
            <a:chOff x="3107" y="3158"/>
            <a:chExt cx="2314" cy="365"/>
          </a:xfrm>
        </p:grpSpPr>
        <p:sp>
          <p:nvSpPr>
            <p:cNvPr id="45074" name="Text Box 114"/>
            <p:cNvSpPr txBox="1">
              <a:spLocks noChangeArrowheads="1"/>
            </p:cNvSpPr>
            <p:nvPr/>
          </p:nvSpPr>
          <p:spPr bwMode="auto">
            <a:xfrm>
              <a:off x="3107" y="3158"/>
              <a:ext cx="2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B=</a:t>
              </a:r>
              <a:r>
                <a:rPr kumimoji="0" lang="en-US" altLang="zh-CN" sz="3200" b="1" i="1" dirty="0">
                  <a:solidFill>
                    <a:schemeClr val="bg1"/>
                  </a:solidFill>
                  <a:latin typeface="Arial" charset="0"/>
                </a:rPr>
                <a:t>XZ</a:t>
              </a:r>
              <a:r>
                <a:rPr kumimoji="0" lang="en-US" altLang="zh-CN" sz="3200" b="1" i="1" dirty="0">
                  <a:latin typeface="Arial" charset="0"/>
                </a:rPr>
                <a:t>+</a:t>
              </a:r>
              <a:r>
                <a:rPr kumimoji="0" lang="en-US" altLang="zh-CN" sz="3200" b="1" i="1" dirty="0">
                  <a:solidFill>
                    <a:srgbClr val="FF0000"/>
                  </a:solidFill>
                  <a:latin typeface="Arial" charset="0"/>
                </a:rPr>
                <a:t>X Y</a:t>
              </a:r>
              <a:r>
                <a:rPr kumimoji="0" lang="en-US" altLang="zh-CN" sz="3200" b="1" i="1" dirty="0">
                  <a:latin typeface="Arial" charset="0"/>
                </a:rPr>
                <a:t>+</a:t>
              </a:r>
              <a:r>
                <a:rPr kumimoji="0" lang="en-US" altLang="zh-CN" sz="3200" b="1" i="1" dirty="0">
                  <a:solidFill>
                    <a:srgbClr val="00B050"/>
                  </a:solidFill>
                  <a:latin typeface="Arial" charset="0"/>
                </a:rPr>
                <a:t>XYZ</a:t>
              </a:r>
              <a:r>
                <a:rPr kumimoji="0" lang="en-US" altLang="zh-CN" sz="3200" b="1" i="1" dirty="0">
                  <a:latin typeface="Arial" charset="0"/>
                </a:rPr>
                <a:t> </a:t>
              </a:r>
            </a:p>
          </p:txBody>
        </p:sp>
        <p:sp>
          <p:nvSpPr>
            <p:cNvPr id="45075" name="Line 115"/>
            <p:cNvSpPr>
              <a:spLocks noChangeShapeType="1"/>
            </p:cNvSpPr>
            <p:nvPr/>
          </p:nvSpPr>
          <p:spPr bwMode="auto">
            <a:xfrm>
              <a:off x="3504" y="3216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116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7" name="Line 117"/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Line 118"/>
            <p:cNvSpPr>
              <a:spLocks noChangeShapeType="1"/>
            </p:cNvSpPr>
            <p:nvPr/>
          </p:nvSpPr>
          <p:spPr bwMode="auto">
            <a:xfrm>
              <a:off x="4944" y="3216"/>
              <a:ext cx="144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7577" y="980728"/>
          <a:ext cx="4190407" cy="77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77" y="980728"/>
                        <a:ext cx="4190407" cy="77431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/>
          </p:nvPr>
        </p:nvGraphicFramePr>
        <p:xfrm>
          <a:off x="4836348" y="980728"/>
          <a:ext cx="4190407" cy="77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5" imgW="2336760" imgH="431640" progId="Equation.DSMT4">
                  <p:embed/>
                </p:oleObj>
              </mc:Choice>
              <mc:Fallback>
                <p:oleObj name="Equation" r:id="rId5" imgW="2336760" imgH="431640" progId="Equation.DSMT4">
                  <p:embed/>
                  <p:pic>
                    <p:nvPicPr>
                      <p:cNvPr id="120" name="对象 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6348" y="980728"/>
                        <a:ext cx="4190407" cy="774314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755650" y="2564904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2" name="表格 121"/>
          <p:cNvGraphicFramePr>
            <a:graphicFrameLocks noGrp="1"/>
          </p:cNvGraphicFramePr>
          <p:nvPr>
            <p:extLst/>
          </p:nvPr>
        </p:nvGraphicFramePr>
        <p:xfrm>
          <a:off x="5076056" y="2564904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 bwMode="auto">
          <a:xfrm>
            <a:off x="3059832" y="3140968"/>
            <a:ext cx="1152128" cy="21602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2195736" y="3796281"/>
            <a:ext cx="1403871" cy="1000871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2232025" y="4296716"/>
            <a:ext cx="1403871" cy="1000871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" name="椭圆 125"/>
          <p:cNvSpPr/>
          <p:nvPr/>
        </p:nvSpPr>
        <p:spPr bwMode="auto">
          <a:xfrm>
            <a:off x="6581527" y="3212976"/>
            <a:ext cx="1403871" cy="500435"/>
          </a:xfrm>
          <a:prstGeom prst="ellipse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5927464" y="3777419"/>
            <a:ext cx="537882" cy="1022766"/>
          </a:xfrm>
          <a:custGeom>
            <a:avLst/>
            <a:gdLst>
              <a:gd name="connsiteX0" fmla="*/ 0 w 537882"/>
              <a:gd name="connsiteY0" fmla="*/ 20030 h 1022766"/>
              <a:gd name="connsiteX1" fmla="*/ 376517 w 537882"/>
              <a:gd name="connsiteY1" fmla="*/ 20030 h 1022766"/>
              <a:gd name="connsiteX2" fmla="*/ 441063 w 537882"/>
              <a:gd name="connsiteY2" fmla="*/ 41546 h 1022766"/>
              <a:gd name="connsiteX3" fmla="*/ 451821 w 537882"/>
              <a:gd name="connsiteY3" fmla="*/ 73819 h 1022766"/>
              <a:gd name="connsiteX4" fmla="*/ 494851 w 537882"/>
              <a:gd name="connsiteY4" fmla="*/ 138365 h 1022766"/>
              <a:gd name="connsiteX5" fmla="*/ 505609 w 537882"/>
              <a:gd name="connsiteY5" fmla="*/ 245941 h 1022766"/>
              <a:gd name="connsiteX6" fmla="*/ 516367 w 537882"/>
              <a:gd name="connsiteY6" fmla="*/ 288972 h 1022766"/>
              <a:gd name="connsiteX7" fmla="*/ 537882 w 537882"/>
              <a:gd name="connsiteY7" fmla="*/ 418063 h 1022766"/>
              <a:gd name="connsiteX8" fmla="*/ 527124 w 537882"/>
              <a:gd name="connsiteY8" fmla="*/ 643974 h 1022766"/>
              <a:gd name="connsiteX9" fmla="*/ 516367 w 537882"/>
              <a:gd name="connsiteY9" fmla="*/ 687005 h 1022766"/>
              <a:gd name="connsiteX10" fmla="*/ 505609 w 537882"/>
              <a:gd name="connsiteY10" fmla="*/ 740793 h 1022766"/>
              <a:gd name="connsiteX11" fmla="*/ 484094 w 537882"/>
              <a:gd name="connsiteY11" fmla="*/ 816096 h 1022766"/>
              <a:gd name="connsiteX12" fmla="*/ 462578 w 537882"/>
              <a:gd name="connsiteY12" fmla="*/ 934430 h 1022766"/>
              <a:gd name="connsiteX13" fmla="*/ 441063 w 537882"/>
              <a:gd name="connsiteY13" fmla="*/ 966703 h 1022766"/>
              <a:gd name="connsiteX14" fmla="*/ 419548 w 537882"/>
              <a:gd name="connsiteY14" fmla="*/ 988219 h 1022766"/>
              <a:gd name="connsiteX15" fmla="*/ 355002 w 537882"/>
              <a:gd name="connsiteY15" fmla="*/ 1009734 h 1022766"/>
              <a:gd name="connsiteX16" fmla="*/ 75303 w 537882"/>
              <a:gd name="connsiteY16" fmla="*/ 1020492 h 102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882" h="1022766">
                <a:moveTo>
                  <a:pt x="0" y="20030"/>
                </a:moveTo>
                <a:cubicBezTo>
                  <a:pt x="149111" y="-9791"/>
                  <a:pt x="95696" y="-3372"/>
                  <a:pt x="376517" y="20030"/>
                </a:cubicBezTo>
                <a:cubicBezTo>
                  <a:pt x="399118" y="21913"/>
                  <a:pt x="441063" y="41546"/>
                  <a:pt x="441063" y="41546"/>
                </a:cubicBezTo>
                <a:cubicBezTo>
                  <a:pt x="444649" y="52304"/>
                  <a:pt x="446314" y="63906"/>
                  <a:pt x="451821" y="73819"/>
                </a:cubicBezTo>
                <a:cubicBezTo>
                  <a:pt x="464379" y="96423"/>
                  <a:pt x="494851" y="138365"/>
                  <a:pt x="494851" y="138365"/>
                </a:cubicBezTo>
                <a:cubicBezTo>
                  <a:pt x="498437" y="174224"/>
                  <a:pt x="500512" y="210266"/>
                  <a:pt x="505609" y="245941"/>
                </a:cubicBezTo>
                <a:cubicBezTo>
                  <a:pt x="507700" y="260578"/>
                  <a:pt x="513936" y="274388"/>
                  <a:pt x="516367" y="288972"/>
                </a:cubicBezTo>
                <a:cubicBezTo>
                  <a:pt x="541549" y="440067"/>
                  <a:pt x="513673" y="321230"/>
                  <a:pt x="537882" y="418063"/>
                </a:cubicBezTo>
                <a:cubicBezTo>
                  <a:pt x="534296" y="493367"/>
                  <a:pt x="533136" y="568825"/>
                  <a:pt x="527124" y="643974"/>
                </a:cubicBezTo>
                <a:cubicBezTo>
                  <a:pt x="525945" y="658712"/>
                  <a:pt x="519574" y="672572"/>
                  <a:pt x="516367" y="687005"/>
                </a:cubicBezTo>
                <a:cubicBezTo>
                  <a:pt x="512401" y="704854"/>
                  <a:pt x="510044" y="723055"/>
                  <a:pt x="505609" y="740793"/>
                </a:cubicBezTo>
                <a:cubicBezTo>
                  <a:pt x="492818" y="791956"/>
                  <a:pt x="494156" y="755724"/>
                  <a:pt x="484094" y="816096"/>
                </a:cubicBezTo>
                <a:cubicBezTo>
                  <a:pt x="478531" y="849475"/>
                  <a:pt x="479889" y="899808"/>
                  <a:pt x="462578" y="934430"/>
                </a:cubicBezTo>
                <a:cubicBezTo>
                  <a:pt x="456796" y="945994"/>
                  <a:pt x="449140" y="956607"/>
                  <a:pt x="441063" y="966703"/>
                </a:cubicBezTo>
                <a:cubicBezTo>
                  <a:pt x="434727" y="974623"/>
                  <a:pt x="428620" y="983683"/>
                  <a:pt x="419548" y="988219"/>
                </a:cubicBezTo>
                <a:cubicBezTo>
                  <a:pt x="399263" y="998362"/>
                  <a:pt x="377453" y="1006527"/>
                  <a:pt x="355002" y="1009734"/>
                </a:cubicBezTo>
                <a:cubicBezTo>
                  <a:pt x="212251" y="1030128"/>
                  <a:pt x="305054" y="1020492"/>
                  <a:pt x="75303" y="1020492"/>
                </a:cubicBez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8014447" y="3797449"/>
            <a:ext cx="527125" cy="996267"/>
          </a:xfrm>
          <a:custGeom>
            <a:avLst/>
            <a:gdLst>
              <a:gd name="connsiteX0" fmla="*/ 505609 w 527125"/>
              <a:gd name="connsiteY0" fmla="*/ 0 h 996267"/>
              <a:gd name="connsiteX1" fmla="*/ 441064 w 527125"/>
              <a:gd name="connsiteY1" fmla="*/ 10758 h 996267"/>
              <a:gd name="connsiteX2" fmla="*/ 398033 w 527125"/>
              <a:gd name="connsiteY2" fmla="*/ 21516 h 996267"/>
              <a:gd name="connsiteX3" fmla="*/ 172122 w 527125"/>
              <a:gd name="connsiteY3" fmla="*/ 32273 h 996267"/>
              <a:gd name="connsiteX4" fmla="*/ 107577 w 527125"/>
              <a:gd name="connsiteY4" fmla="*/ 64546 h 996267"/>
              <a:gd name="connsiteX5" fmla="*/ 96819 w 527125"/>
              <a:gd name="connsiteY5" fmla="*/ 96819 h 996267"/>
              <a:gd name="connsiteX6" fmla="*/ 53788 w 527125"/>
              <a:gd name="connsiteY6" fmla="*/ 139850 h 996267"/>
              <a:gd name="connsiteX7" fmla="*/ 32273 w 527125"/>
              <a:gd name="connsiteY7" fmla="*/ 268942 h 996267"/>
              <a:gd name="connsiteX8" fmla="*/ 10758 w 527125"/>
              <a:gd name="connsiteY8" fmla="*/ 333487 h 996267"/>
              <a:gd name="connsiteX9" fmla="*/ 0 w 527125"/>
              <a:gd name="connsiteY9" fmla="*/ 365760 h 996267"/>
              <a:gd name="connsiteX10" fmla="*/ 21515 w 527125"/>
              <a:gd name="connsiteY10" fmla="*/ 666975 h 996267"/>
              <a:gd name="connsiteX11" fmla="*/ 43031 w 527125"/>
              <a:gd name="connsiteY11" fmla="*/ 731520 h 996267"/>
              <a:gd name="connsiteX12" fmla="*/ 64546 w 527125"/>
              <a:gd name="connsiteY12" fmla="*/ 796066 h 996267"/>
              <a:gd name="connsiteX13" fmla="*/ 86061 w 527125"/>
              <a:gd name="connsiteY13" fmla="*/ 817582 h 996267"/>
              <a:gd name="connsiteX14" fmla="*/ 150607 w 527125"/>
              <a:gd name="connsiteY14" fmla="*/ 903643 h 996267"/>
              <a:gd name="connsiteX15" fmla="*/ 182880 w 527125"/>
              <a:gd name="connsiteY15" fmla="*/ 914400 h 996267"/>
              <a:gd name="connsiteX16" fmla="*/ 236668 w 527125"/>
              <a:gd name="connsiteY16" fmla="*/ 957431 h 996267"/>
              <a:gd name="connsiteX17" fmla="*/ 301214 w 527125"/>
              <a:gd name="connsiteY17" fmla="*/ 978946 h 996267"/>
              <a:gd name="connsiteX18" fmla="*/ 527125 w 527125"/>
              <a:gd name="connsiteY18" fmla="*/ 989704 h 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7125" h="996267">
                <a:moveTo>
                  <a:pt x="505609" y="0"/>
                </a:moveTo>
                <a:cubicBezTo>
                  <a:pt x="484094" y="3586"/>
                  <a:pt x="462452" y="6480"/>
                  <a:pt x="441064" y="10758"/>
                </a:cubicBezTo>
                <a:cubicBezTo>
                  <a:pt x="426566" y="13658"/>
                  <a:pt x="412771" y="20337"/>
                  <a:pt x="398033" y="21516"/>
                </a:cubicBezTo>
                <a:cubicBezTo>
                  <a:pt x="322884" y="27528"/>
                  <a:pt x="247426" y="28687"/>
                  <a:pt x="172122" y="32273"/>
                </a:cubicBezTo>
                <a:cubicBezTo>
                  <a:pt x="150862" y="39360"/>
                  <a:pt x="122743" y="45588"/>
                  <a:pt x="107577" y="64546"/>
                </a:cubicBezTo>
                <a:cubicBezTo>
                  <a:pt x="100493" y="73401"/>
                  <a:pt x="103410" y="87592"/>
                  <a:pt x="96819" y="96819"/>
                </a:cubicBezTo>
                <a:cubicBezTo>
                  <a:pt x="85029" y="113326"/>
                  <a:pt x="53788" y="139850"/>
                  <a:pt x="53788" y="139850"/>
                </a:cubicBezTo>
                <a:cubicBezTo>
                  <a:pt x="24374" y="228096"/>
                  <a:pt x="68305" y="88783"/>
                  <a:pt x="32273" y="268942"/>
                </a:cubicBezTo>
                <a:cubicBezTo>
                  <a:pt x="27825" y="291180"/>
                  <a:pt x="17930" y="311972"/>
                  <a:pt x="10758" y="333487"/>
                </a:cubicBezTo>
                <a:lnTo>
                  <a:pt x="0" y="365760"/>
                </a:lnTo>
                <a:cubicBezTo>
                  <a:pt x="1773" y="402994"/>
                  <a:pt x="3525" y="589017"/>
                  <a:pt x="21515" y="666975"/>
                </a:cubicBezTo>
                <a:cubicBezTo>
                  <a:pt x="26615" y="689073"/>
                  <a:pt x="35859" y="710005"/>
                  <a:pt x="43031" y="731520"/>
                </a:cubicBezTo>
                <a:lnTo>
                  <a:pt x="64546" y="796066"/>
                </a:lnTo>
                <a:cubicBezTo>
                  <a:pt x="71718" y="803238"/>
                  <a:pt x="79975" y="809468"/>
                  <a:pt x="86061" y="817582"/>
                </a:cubicBezTo>
                <a:cubicBezTo>
                  <a:pt x="90423" y="823398"/>
                  <a:pt x="128182" y="890188"/>
                  <a:pt x="150607" y="903643"/>
                </a:cubicBezTo>
                <a:cubicBezTo>
                  <a:pt x="160331" y="909477"/>
                  <a:pt x="172122" y="910814"/>
                  <a:pt x="182880" y="914400"/>
                </a:cubicBezTo>
                <a:cubicBezTo>
                  <a:pt x="200763" y="932284"/>
                  <a:pt x="212239" y="946574"/>
                  <a:pt x="236668" y="957431"/>
                </a:cubicBezTo>
                <a:cubicBezTo>
                  <a:pt x="257392" y="966642"/>
                  <a:pt x="279699" y="971774"/>
                  <a:pt x="301214" y="978946"/>
                </a:cubicBezTo>
                <a:cubicBezTo>
                  <a:pt x="394723" y="1010116"/>
                  <a:pt x="322131" y="989704"/>
                  <a:pt x="527125" y="989704"/>
                </a:cubicBez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" name="任意多边形 137"/>
          <p:cNvSpPr/>
          <p:nvPr/>
        </p:nvSpPr>
        <p:spPr bwMode="auto">
          <a:xfrm>
            <a:off x="5933827" y="4304102"/>
            <a:ext cx="537882" cy="1022766"/>
          </a:xfrm>
          <a:custGeom>
            <a:avLst/>
            <a:gdLst>
              <a:gd name="connsiteX0" fmla="*/ 0 w 537882"/>
              <a:gd name="connsiteY0" fmla="*/ 20030 h 1022766"/>
              <a:gd name="connsiteX1" fmla="*/ 376517 w 537882"/>
              <a:gd name="connsiteY1" fmla="*/ 20030 h 1022766"/>
              <a:gd name="connsiteX2" fmla="*/ 441063 w 537882"/>
              <a:gd name="connsiteY2" fmla="*/ 41546 h 1022766"/>
              <a:gd name="connsiteX3" fmla="*/ 451821 w 537882"/>
              <a:gd name="connsiteY3" fmla="*/ 73819 h 1022766"/>
              <a:gd name="connsiteX4" fmla="*/ 494851 w 537882"/>
              <a:gd name="connsiteY4" fmla="*/ 138365 h 1022766"/>
              <a:gd name="connsiteX5" fmla="*/ 505609 w 537882"/>
              <a:gd name="connsiteY5" fmla="*/ 245941 h 1022766"/>
              <a:gd name="connsiteX6" fmla="*/ 516367 w 537882"/>
              <a:gd name="connsiteY6" fmla="*/ 288972 h 1022766"/>
              <a:gd name="connsiteX7" fmla="*/ 537882 w 537882"/>
              <a:gd name="connsiteY7" fmla="*/ 418063 h 1022766"/>
              <a:gd name="connsiteX8" fmla="*/ 527124 w 537882"/>
              <a:gd name="connsiteY8" fmla="*/ 643974 h 1022766"/>
              <a:gd name="connsiteX9" fmla="*/ 516367 w 537882"/>
              <a:gd name="connsiteY9" fmla="*/ 687005 h 1022766"/>
              <a:gd name="connsiteX10" fmla="*/ 505609 w 537882"/>
              <a:gd name="connsiteY10" fmla="*/ 740793 h 1022766"/>
              <a:gd name="connsiteX11" fmla="*/ 484094 w 537882"/>
              <a:gd name="connsiteY11" fmla="*/ 816096 h 1022766"/>
              <a:gd name="connsiteX12" fmla="*/ 462578 w 537882"/>
              <a:gd name="connsiteY12" fmla="*/ 934430 h 1022766"/>
              <a:gd name="connsiteX13" fmla="*/ 441063 w 537882"/>
              <a:gd name="connsiteY13" fmla="*/ 966703 h 1022766"/>
              <a:gd name="connsiteX14" fmla="*/ 419548 w 537882"/>
              <a:gd name="connsiteY14" fmla="*/ 988219 h 1022766"/>
              <a:gd name="connsiteX15" fmla="*/ 355002 w 537882"/>
              <a:gd name="connsiteY15" fmla="*/ 1009734 h 1022766"/>
              <a:gd name="connsiteX16" fmla="*/ 75303 w 537882"/>
              <a:gd name="connsiteY16" fmla="*/ 1020492 h 102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882" h="1022766">
                <a:moveTo>
                  <a:pt x="0" y="20030"/>
                </a:moveTo>
                <a:cubicBezTo>
                  <a:pt x="149111" y="-9791"/>
                  <a:pt x="95696" y="-3372"/>
                  <a:pt x="376517" y="20030"/>
                </a:cubicBezTo>
                <a:cubicBezTo>
                  <a:pt x="399118" y="21913"/>
                  <a:pt x="441063" y="41546"/>
                  <a:pt x="441063" y="41546"/>
                </a:cubicBezTo>
                <a:cubicBezTo>
                  <a:pt x="444649" y="52304"/>
                  <a:pt x="446314" y="63906"/>
                  <a:pt x="451821" y="73819"/>
                </a:cubicBezTo>
                <a:cubicBezTo>
                  <a:pt x="464379" y="96423"/>
                  <a:pt x="494851" y="138365"/>
                  <a:pt x="494851" y="138365"/>
                </a:cubicBezTo>
                <a:cubicBezTo>
                  <a:pt x="498437" y="174224"/>
                  <a:pt x="500512" y="210266"/>
                  <a:pt x="505609" y="245941"/>
                </a:cubicBezTo>
                <a:cubicBezTo>
                  <a:pt x="507700" y="260578"/>
                  <a:pt x="513936" y="274388"/>
                  <a:pt x="516367" y="288972"/>
                </a:cubicBezTo>
                <a:cubicBezTo>
                  <a:pt x="541549" y="440067"/>
                  <a:pt x="513673" y="321230"/>
                  <a:pt x="537882" y="418063"/>
                </a:cubicBezTo>
                <a:cubicBezTo>
                  <a:pt x="534296" y="493367"/>
                  <a:pt x="533136" y="568825"/>
                  <a:pt x="527124" y="643974"/>
                </a:cubicBezTo>
                <a:cubicBezTo>
                  <a:pt x="525945" y="658712"/>
                  <a:pt x="519574" y="672572"/>
                  <a:pt x="516367" y="687005"/>
                </a:cubicBezTo>
                <a:cubicBezTo>
                  <a:pt x="512401" y="704854"/>
                  <a:pt x="510044" y="723055"/>
                  <a:pt x="505609" y="740793"/>
                </a:cubicBezTo>
                <a:cubicBezTo>
                  <a:pt x="492818" y="791956"/>
                  <a:pt x="494156" y="755724"/>
                  <a:pt x="484094" y="816096"/>
                </a:cubicBezTo>
                <a:cubicBezTo>
                  <a:pt x="478531" y="849475"/>
                  <a:pt x="479889" y="899808"/>
                  <a:pt x="462578" y="934430"/>
                </a:cubicBezTo>
                <a:cubicBezTo>
                  <a:pt x="456796" y="945994"/>
                  <a:pt x="449140" y="956607"/>
                  <a:pt x="441063" y="966703"/>
                </a:cubicBezTo>
                <a:cubicBezTo>
                  <a:pt x="434727" y="974623"/>
                  <a:pt x="428620" y="983683"/>
                  <a:pt x="419548" y="988219"/>
                </a:cubicBezTo>
                <a:cubicBezTo>
                  <a:pt x="399263" y="998362"/>
                  <a:pt x="377453" y="1006527"/>
                  <a:pt x="355002" y="1009734"/>
                </a:cubicBezTo>
                <a:cubicBezTo>
                  <a:pt x="212251" y="1030128"/>
                  <a:pt x="305054" y="1020492"/>
                  <a:pt x="75303" y="102049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" name="任意多边形 138"/>
          <p:cNvSpPr/>
          <p:nvPr/>
        </p:nvSpPr>
        <p:spPr bwMode="auto">
          <a:xfrm>
            <a:off x="8028384" y="4365104"/>
            <a:ext cx="527125" cy="996267"/>
          </a:xfrm>
          <a:custGeom>
            <a:avLst/>
            <a:gdLst>
              <a:gd name="connsiteX0" fmla="*/ 505609 w 527125"/>
              <a:gd name="connsiteY0" fmla="*/ 0 h 996267"/>
              <a:gd name="connsiteX1" fmla="*/ 441064 w 527125"/>
              <a:gd name="connsiteY1" fmla="*/ 10758 h 996267"/>
              <a:gd name="connsiteX2" fmla="*/ 398033 w 527125"/>
              <a:gd name="connsiteY2" fmla="*/ 21516 h 996267"/>
              <a:gd name="connsiteX3" fmla="*/ 172122 w 527125"/>
              <a:gd name="connsiteY3" fmla="*/ 32273 h 996267"/>
              <a:gd name="connsiteX4" fmla="*/ 107577 w 527125"/>
              <a:gd name="connsiteY4" fmla="*/ 64546 h 996267"/>
              <a:gd name="connsiteX5" fmla="*/ 96819 w 527125"/>
              <a:gd name="connsiteY5" fmla="*/ 96819 h 996267"/>
              <a:gd name="connsiteX6" fmla="*/ 53788 w 527125"/>
              <a:gd name="connsiteY6" fmla="*/ 139850 h 996267"/>
              <a:gd name="connsiteX7" fmla="*/ 32273 w 527125"/>
              <a:gd name="connsiteY7" fmla="*/ 268942 h 996267"/>
              <a:gd name="connsiteX8" fmla="*/ 10758 w 527125"/>
              <a:gd name="connsiteY8" fmla="*/ 333487 h 996267"/>
              <a:gd name="connsiteX9" fmla="*/ 0 w 527125"/>
              <a:gd name="connsiteY9" fmla="*/ 365760 h 996267"/>
              <a:gd name="connsiteX10" fmla="*/ 21515 w 527125"/>
              <a:gd name="connsiteY10" fmla="*/ 666975 h 996267"/>
              <a:gd name="connsiteX11" fmla="*/ 43031 w 527125"/>
              <a:gd name="connsiteY11" fmla="*/ 731520 h 996267"/>
              <a:gd name="connsiteX12" fmla="*/ 64546 w 527125"/>
              <a:gd name="connsiteY12" fmla="*/ 796066 h 996267"/>
              <a:gd name="connsiteX13" fmla="*/ 86061 w 527125"/>
              <a:gd name="connsiteY13" fmla="*/ 817582 h 996267"/>
              <a:gd name="connsiteX14" fmla="*/ 150607 w 527125"/>
              <a:gd name="connsiteY14" fmla="*/ 903643 h 996267"/>
              <a:gd name="connsiteX15" fmla="*/ 182880 w 527125"/>
              <a:gd name="connsiteY15" fmla="*/ 914400 h 996267"/>
              <a:gd name="connsiteX16" fmla="*/ 236668 w 527125"/>
              <a:gd name="connsiteY16" fmla="*/ 957431 h 996267"/>
              <a:gd name="connsiteX17" fmla="*/ 301214 w 527125"/>
              <a:gd name="connsiteY17" fmla="*/ 978946 h 996267"/>
              <a:gd name="connsiteX18" fmla="*/ 527125 w 527125"/>
              <a:gd name="connsiteY18" fmla="*/ 989704 h 99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7125" h="996267">
                <a:moveTo>
                  <a:pt x="505609" y="0"/>
                </a:moveTo>
                <a:cubicBezTo>
                  <a:pt x="484094" y="3586"/>
                  <a:pt x="462452" y="6480"/>
                  <a:pt x="441064" y="10758"/>
                </a:cubicBezTo>
                <a:cubicBezTo>
                  <a:pt x="426566" y="13658"/>
                  <a:pt x="412771" y="20337"/>
                  <a:pt x="398033" y="21516"/>
                </a:cubicBezTo>
                <a:cubicBezTo>
                  <a:pt x="322884" y="27528"/>
                  <a:pt x="247426" y="28687"/>
                  <a:pt x="172122" y="32273"/>
                </a:cubicBezTo>
                <a:cubicBezTo>
                  <a:pt x="150862" y="39360"/>
                  <a:pt x="122743" y="45588"/>
                  <a:pt x="107577" y="64546"/>
                </a:cubicBezTo>
                <a:cubicBezTo>
                  <a:pt x="100493" y="73401"/>
                  <a:pt x="103410" y="87592"/>
                  <a:pt x="96819" y="96819"/>
                </a:cubicBezTo>
                <a:cubicBezTo>
                  <a:pt x="85029" y="113326"/>
                  <a:pt x="53788" y="139850"/>
                  <a:pt x="53788" y="139850"/>
                </a:cubicBezTo>
                <a:cubicBezTo>
                  <a:pt x="24374" y="228096"/>
                  <a:pt x="68305" y="88783"/>
                  <a:pt x="32273" y="268942"/>
                </a:cubicBezTo>
                <a:cubicBezTo>
                  <a:pt x="27825" y="291180"/>
                  <a:pt x="17930" y="311972"/>
                  <a:pt x="10758" y="333487"/>
                </a:cubicBezTo>
                <a:lnTo>
                  <a:pt x="0" y="365760"/>
                </a:lnTo>
                <a:cubicBezTo>
                  <a:pt x="1773" y="402994"/>
                  <a:pt x="3525" y="589017"/>
                  <a:pt x="21515" y="666975"/>
                </a:cubicBezTo>
                <a:cubicBezTo>
                  <a:pt x="26615" y="689073"/>
                  <a:pt x="35859" y="710005"/>
                  <a:pt x="43031" y="731520"/>
                </a:cubicBezTo>
                <a:lnTo>
                  <a:pt x="64546" y="796066"/>
                </a:lnTo>
                <a:cubicBezTo>
                  <a:pt x="71718" y="803238"/>
                  <a:pt x="79975" y="809468"/>
                  <a:pt x="86061" y="817582"/>
                </a:cubicBezTo>
                <a:cubicBezTo>
                  <a:pt x="90423" y="823398"/>
                  <a:pt x="128182" y="890188"/>
                  <a:pt x="150607" y="903643"/>
                </a:cubicBezTo>
                <a:cubicBezTo>
                  <a:pt x="160331" y="909477"/>
                  <a:pt x="172122" y="910814"/>
                  <a:pt x="182880" y="914400"/>
                </a:cubicBezTo>
                <a:cubicBezTo>
                  <a:pt x="200763" y="932284"/>
                  <a:pt x="212239" y="946574"/>
                  <a:pt x="236668" y="957431"/>
                </a:cubicBezTo>
                <a:cubicBezTo>
                  <a:pt x="257392" y="966642"/>
                  <a:pt x="279699" y="971774"/>
                  <a:pt x="301214" y="978946"/>
                </a:cubicBezTo>
                <a:cubicBezTo>
                  <a:pt x="394723" y="1010116"/>
                  <a:pt x="322131" y="989704"/>
                  <a:pt x="527125" y="98970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" name="Picture 133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15219" y="188640"/>
            <a:ext cx="712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带无关项的卡诺图化简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31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30" grpId="0" autoUpdateAnimBg="0"/>
      <p:bldP spid="639081" grpId="0" autoUpdateAnimBg="0"/>
      <p:bldP spid="639082" grpId="0" autoUpdateAnimBg="0"/>
      <p:bldP spid="7" grpId="0" animBg="1"/>
      <p:bldP spid="124" grpId="0" animBg="1"/>
      <p:bldP spid="125" grpId="0" animBg="1"/>
      <p:bldP spid="126" grpId="0" animBg="1"/>
      <p:bldP spid="16" grpId="0" animBg="1"/>
      <p:bldP spid="18" grpId="0" animBg="1"/>
      <p:bldP spid="138" grpId="0" animBg="1"/>
      <p:bldP spid="13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100" name="Text Box 100"/>
          <p:cNvSpPr txBox="1">
            <a:spLocks noChangeArrowheads="1"/>
          </p:cNvSpPr>
          <p:nvPr/>
        </p:nvSpPr>
        <p:spPr bwMode="auto">
          <a:xfrm>
            <a:off x="755650" y="11938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C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sp>
        <p:nvSpPr>
          <p:cNvPr id="640101" name="Text Box 101"/>
          <p:cNvSpPr txBox="1">
            <a:spLocks noChangeArrowheads="1"/>
          </p:cNvSpPr>
          <p:nvPr/>
        </p:nvSpPr>
        <p:spPr bwMode="auto">
          <a:xfrm>
            <a:off x="5003800" y="11969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D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5148263" y="5010150"/>
            <a:ext cx="2160587" cy="579438"/>
            <a:chOff x="3243" y="3022"/>
            <a:chExt cx="1361" cy="365"/>
          </a:xfrm>
        </p:grpSpPr>
        <p:sp>
          <p:nvSpPr>
            <p:cNvPr id="46100" name="Text Box 107"/>
            <p:cNvSpPr txBox="1">
              <a:spLocks noChangeArrowheads="1"/>
            </p:cNvSpPr>
            <p:nvPr/>
          </p:nvSpPr>
          <p:spPr bwMode="auto">
            <a:xfrm>
              <a:off x="3243" y="3022"/>
              <a:ext cx="13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D=</a:t>
              </a:r>
              <a:r>
                <a:rPr kumimoji="0" lang="en-US" altLang="zh-CN" sz="3200" b="1" i="1" dirty="0">
                  <a:solidFill>
                    <a:srgbClr val="FF0000"/>
                  </a:solidFill>
                  <a:latin typeface="Arial" charset="0"/>
                </a:rPr>
                <a:t>Z </a:t>
              </a:r>
            </a:p>
          </p:txBody>
        </p:sp>
        <p:sp>
          <p:nvSpPr>
            <p:cNvPr id="46101" name="Line 108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827088" y="5081588"/>
            <a:ext cx="2601912" cy="579437"/>
            <a:chOff x="521" y="3067"/>
            <a:chExt cx="1639" cy="365"/>
          </a:xfrm>
        </p:grpSpPr>
        <p:grpSp>
          <p:nvGrpSpPr>
            <p:cNvPr id="46096" name="Group 112"/>
            <p:cNvGrpSpPr>
              <a:grpSpLocks/>
            </p:cNvGrpSpPr>
            <p:nvPr/>
          </p:nvGrpSpPr>
          <p:grpSpPr bwMode="auto">
            <a:xfrm>
              <a:off x="521" y="3067"/>
              <a:ext cx="1639" cy="365"/>
              <a:chOff x="521" y="3067"/>
              <a:chExt cx="1639" cy="365"/>
            </a:xfrm>
          </p:grpSpPr>
          <p:sp>
            <p:nvSpPr>
              <p:cNvPr id="46098" name="Text Box 113"/>
              <p:cNvSpPr txBox="1">
                <a:spLocks noChangeArrowheads="1"/>
              </p:cNvSpPr>
              <p:nvPr/>
            </p:nvSpPr>
            <p:spPr bwMode="auto">
              <a:xfrm>
                <a:off x="521" y="3067"/>
                <a:ext cx="16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3200" b="1" i="1" dirty="0">
                    <a:latin typeface="Arial" charset="0"/>
                  </a:rPr>
                  <a:t>C=</a:t>
                </a:r>
                <a:r>
                  <a:rPr kumimoji="0" lang="en-US" altLang="zh-CN" sz="3200" b="1" i="1" dirty="0">
                    <a:solidFill>
                      <a:srgbClr val="FF0000"/>
                    </a:solidFill>
                    <a:latin typeface="Arial" charset="0"/>
                  </a:rPr>
                  <a:t>YZ</a:t>
                </a:r>
                <a:r>
                  <a:rPr kumimoji="0" lang="en-US" altLang="zh-CN" sz="3200" b="1" i="1" dirty="0">
                    <a:latin typeface="Arial" charset="0"/>
                  </a:rPr>
                  <a:t>+</a:t>
                </a:r>
                <a:r>
                  <a:rPr kumimoji="0" lang="en-US" altLang="zh-CN" sz="3200" b="1" i="1" dirty="0">
                    <a:solidFill>
                      <a:schemeClr val="bg1"/>
                    </a:solidFill>
                    <a:latin typeface="Arial" charset="0"/>
                  </a:rPr>
                  <a:t>YZ</a:t>
                </a:r>
              </a:p>
            </p:txBody>
          </p:sp>
          <p:sp>
            <p:nvSpPr>
              <p:cNvPr id="46099" name="Line 114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7" name="Line 115"/>
            <p:cNvSpPr>
              <a:spLocks noChangeShapeType="1"/>
            </p:cNvSpPr>
            <p:nvPr/>
          </p:nvSpPr>
          <p:spPr bwMode="auto">
            <a:xfrm>
              <a:off x="1104" y="312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6" name="表格 115"/>
          <p:cNvGraphicFramePr>
            <a:graphicFrameLocks noGrp="1"/>
          </p:cNvGraphicFramePr>
          <p:nvPr>
            <p:extLst/>
          </p:nvPr>
        </p:nvGraphicFramePr>
        <p:xfrm>
          <a:off x="1035418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/>
          </p:nvPr>
        </p:nvGraphicFramePr>
        <p:xfrm>
          <a:off x="5076131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0102" name="Oval 102"/>
          <p:cNvSpPr>
            <a:spLocks noChangeArrowheads="1"/>
          </p:cNvSpPr>
          <p:nvPr/>
        </p:nvSpPr>
        <p:spPr bwMode="auto">
          <a:xfrm>
            <a:off x="1866900" y="2564904"/>
            <a:ext cx="2665412" cy="646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3" name="Oval 103"/>
          <p:cNvSpPr>
            <a:spLocks noChangeArrowheads="1"/>
          </p:cNvSpPr>
          <p:nvPr/>
        </p:nvSpPr>
        <p:spPr bwMode="auto">
          <a:xfrm>
            <a:off x="1866900" y="3645024"/>
            <a:ext cx="2662238" cy="646113"/>
          </a:xfrm>
          <a:prstGeom prst="ellips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4" name="Freeform 104"/>
          <p:cNvSpPr>
            <a:spLocks/>
          </p:cNvSpPr>
          <p:nvPr/>
        </p:nvSpPr>
        <p:spPr bwMode="auto">
          <a:xfrm>
            <a:off x="5922962" y="2552150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0105" name="Freeform 105"/>
          <p:cNvSpPr>
            <a:spLocks/>
          </p:cNvSpPr>
          <p:nvPr/>
        </p:nvSpPr>
        <p:spPr bwMode="auto">
          <a:xfrm flipV="1">
            <a:off x="5905500" y="4221088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1" name="Picture 13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15219" y="188640"/>
            <a:ext cx="712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带无关项的卡诺图化简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7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100" grpId="0"/>
      <p:bldP spid="640101" grpId="0"/>
      <p:bldP spid="640102" grpId="0" animBg="1"/>
      <p:bldP spid="640103" grpId="0" animBg="1"/>
      <p:bldP spid="640104" grpId="0" animBg="1"/>
      <p:bldP spid="6401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100" name="Text Box 100"/>
          <p:cNvSpPr txBox="1">
            <a:spLocks noChangeArrowheads="1"/>
          </p:cNvSpPr>
          <p:nvPr/>
        </p:nvSpPr>
        <p:spPr bwMode="auto">
          <a:xfrm>
            <a:off x="755650" y="11938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C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sp>
        <p:nvSpPr>
          <p:cNvPr id="640101" name="Text Box 101"/>
          <p:cNvSpPr txBox="1">
            <a:spLocks noChangeArrowheads="1"/>
          </p:cNvSpPr>
          <p:nvPr/>
        </p:nvSpPr>
        <p:spPr bwMode="auto">
          <a:xfrm>
            <a:off x="5003800" y="11969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i="1" dirty="0">
                <a:latin typeface="Arial" charset="0"/>
              </a:rPr>
              <a:t>D</a:t>
            </a:r>
            <a:r>
              <a:rPr kumimoji="0" lang="zh-CN" altLang="en-US" sz="3200" b="1" i="1" dirty="0">
                <a:latin typeface="Arial" charset="0"/>
              </a:rPr>
              <a:t>：</a:t>
            </a:r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5148263" y="5010150"/>
            <a:ext cx="2160587" cy="579438"/>
            <a:chOff x="3243" y="3022"/>
            <a:chExt cx="1361" cy="365"/>
          </a:xfrm>
        </p:grpSpPr>
        <p:sp>
          <p:nvSpPr>
            <p:cNvPr id="46100" name="Text Box 107"/>
            <p:cNvSpPr txBox="1">
              <a:spLocks noChangeArrowheads="1"/>
            </p:cNvSpPr>
            <p:nvPr/>
          </p:nvSpPr>
          <p:spPr bwMode="auto">
            <a:xfrm>
              <a:off x="3243" y="3022"/>
              <a:ext cx="13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 i="1" dirty="0">
                  <a:latin typeface="Arial" charset="0"/>
                </a:rPr>
                <a:t>D=Z </a:t>
              </a:r>
            </a:p>
          </p:txBody>
        </p:sp>
        <p:sp>
          <p:nvSpPr>
            <p:cNvPr id="46101" name="Line 108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827088" y="5081588"/>
            <a:ext cx="2601912" cy="579437"/>
            <a:chOff x="521" y="3067"/>
            <a:chExt cx="1639" cy="365"/>
          </a:xfrm>
        </p:grpSpPr>
        <p:grpSp>
          <p:nvGrpSpPr>
            <p:cNvPr id="46096" name="Group 112"/>
            <p:cNvGrpSpPr>
              <a:grpSpLocks/>
            </p:cNvGrpSpPr>
            <p:nvPr/>
          </p:nvGrpSpPr>
          <p:grpSpPr bwMode="auto">
            <a:xfrm>
              <a:off x="521" y="3067"/>
              <a:ext cx="1639" cy="365"/>
              <a:chOff x="521" y="3067"/>
              <a:chExt cx="1639" cy="365"/>
            </a:xfrm>
          </p:grpSpPr>
          <p:sp>
            <p:nvSpPr>
              <p:cNvPr id="46098" name="Text Box 113"/>
              <p:cNvSpPr txBox="1">
                <a:spLocks noChangeArrowheads="1"/>
              </p:cNvSpPr>
              <p:nvPr/>
            </p:nvSpPr>
            <p:spPr bwMode="auto">
              <a:xfrm>
                <a:off x="521" y="3067"/>
                <a:ext cx="16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sz="3200" b="1" i="1">
                    <a:latin typeface="Arial" charset="0"/>
                  </a:rPr>
                  <a:t>C=YZ+YZ</a:t>
                </a:r>
              </a:p>
            </p:txBody>
          </p:sp>
          <p:sp>
            <p:nvSpPr>
              <p:cNvPr id="46099" name="Line 114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7" name="Line 115"/>
            <p:cNvSpPr>
              <a:spLocks noChangeShapeType="1"/>
            </p:cNvSpPr>
            <p:nvPr/>
          </p:nvSpPr>
          <p:spPr bwMode="auto">
            <a:xfrm>
              <a:off x="1104" y="3120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95500"/>
              </p:ext>
            </p:extLst>
          </p:nvPr>
        </p:nvGraphicFramePr>
        <p:xfrm>
          <a:off x="1035418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62708"/>
              </p:ext>
            </p:extLst>
          </p:nvPr>
        </p:nvGraphicFramePr>
        <p:xfrm>
          <a:off x="5076131" y="1988840"/>
          <a:ext cx="3600325" cy="277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WX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YZ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CN" sz="1800" b="0" dirty="0" smtClean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</a:rPr>
                        <a:t>Φ</a:t>
                      </a:r>
                      <a:endParaRPr lang="en-US" altLang="zh-CN" sz="1800" b="0" dirty="0" smtClean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0102" name="Oval 102"/>
          <p:cNvSpPr>
            <a:spLocks noChangeArrowheads="1"/>
          </p:cNvSpPr>
          <p:nvPr/>
        </p:nvSpPr>
        <p:spPr bwMode="auto">
          <a:xfrm>
            <a:off x="1866900" y="2564904"/>
            <a:ext cx="2665412" cy="646113"/>
          </a:xfrm>
          <a:prstGeom prst="ellipse">
            <a:avLst/>
          </a:prstGeom>
          <a:noFill/>
          <a:ln w="38100" algn="ctr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3" name="Oval 103"/>
          <p:cNvSpPr>
            <a:spLocks noChangeArrowheads="1"/>
          </p:cNvSpPr>
          <p:nvPr/>
        </p:nvSpPr>
        <p:spPr bwMode="auto">
          <a:xfrm>
            <a:off x="1866900" y="3645024"/>
            <a:ext cx="2662238" cy="646113"/>
          </a:xfrm>
          <a:prstGeom prst="ellipse">
            <a:avLst/>
          </a:prstGeom>
          <a:noFill/>
          <a:ln w="38100" algn="ctr">
            <a:solidFill>
              <a:srgbClr val="2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0104" name="Freeform 104"/>
          <p:cNvSpPr>
            <a:spLocks/>
          </p:cNvSpPr>
          <p:nvPr/>
        </p:nvSpPr>
        <p:spPr bwMode="auto">
          <a:xfrm>
            <a:off x="5922962" y="2552150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40105" name="Freeform 105"/>
          <p:cNvSpPr>
            <a:spLocks/>
          </p:cNvSpPr>
          <p:nvPr/>
        </p:nvSpPr>
        <p:spPr bwMode="auto">
          <a:xfrm flipV="1">
            <a:off x="5905500" y="4221088"/>
            <a:ext cx="2771775" cy="588963"/>
          </a:xfrm>
          <a:custGeom>
            <a:avLst/>
            <a:gdLst>
              <a:gd name="T0" fmla="*/ 2147483647 w 1814"/>
              <a:gd name="T1" fmla="*/ 0 h 235"/>
              <a:gd name="T2" fmla="*/ 2147483647 w 1814"/>
              <a:gd name="T3" fmla="*/ 2147483647 h 235"/>
              <a:gd name="T4" fmla="*/ 2147483647 w 1814"/>
              <a:gd name="T5" fmla="*/ 2147483647 h 235"/>
              <a:gd name="T6" fmla="*/ 2147483647 w 1814"/>
              <a:gd name="T7" fmla="*/ 2147483647 h 235"/>
              <a:gd name="T8" fmla="*/ 2147483647 w 1814"/>
              <a:gd name="T9" fmla="*/ 2147483647 h 235"/>
              <a:gd name="T10" fmla="*/ 2147483647 w 1814"/>
              <a:gd name="T11" fmla="*/ 2147483647 h 2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4"/>
              <a:gd name="T19" fmla="*/ 0 h 235"/>
              <a:gd name="T20" fmla="*/ 1814 w 1814"/>
              <a:gd name="T21" fmla="*/ 235 h 2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4" h="235">
                <a:moveTo>
                  <a:pt x="68" y="0"/>
                </a:moveTo>
                <a:cubicBezTo>
                  <a:pt x="53" y="71"/>
                  <a:pt x="38" y="143"/>
                  <a:pt x="68" y="181"/>
                </a:cubicBezTo>
                <a:cubicBezTo>
                  <a:pt x="98" y="219"/>
                  <a:pt x="0" y="219"/>
                  <a:pt x="249" y="227"/>
                </a:cubicBezTo>
                <a:cubicBezTo>
                  <a:pt x="498" y="235"/>
                  <a:pt x="1316" y="235"/>
                  <a:pt x="1565" y="227"/>
                </a:cubicBezTo>
                <a:cubicBezTo>
                  <a:pt x="1814" y="219"/>
                  <a:pt x="1709" y="211"/>
                  <a:pt x="1746" y="181"/>
                </a:cubicBezTo>
                <a:cubicBezTo>
                  <a:pt x="1783" y="151"/>
                  <a:pt x="1784" y="68"/>
                  <a:pt x="1791" y="45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0" name="Picture 133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15219" y="188640"/>
            <a:ext cx="71294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带无关项的卡诺图化简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3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100" grpId="0"/>
      <p:bldP spid="640101" grpId="0"/>
      <p:bldP spid="640102" grpId="0" animBg="1"/>
      <p:bldP spid="640103" grpId="0" animBg="1"/>
      <p:bldP spid="640104" grpId="0" animBg="1"/>
      <p:bldP spid="6401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08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979613" y="2205038"/>
            <a:ext cx="525621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布尔函数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的最简形式</a:t>
            </a:r>
            <a:endParaRPr lang="en-US" altLang="zh-CN" sz="3600" b="1" dirty="0">
              <a:solidFill>
                <a:srgbClr val="0066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多变量卡诺图</a:t>
            </a:r>
            <a:endParaRPr lang="en-US" altLang="zh-CN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填写卡诺图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rgbClr val="FF6600"/>
              </a:buClr>
              <a:buSzPct val="65000"/>
              <a:buFont typeface="Wingdings" pitchFamily="2" charset="2"/>
              <a:buChar char="n"/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卡诺图化简法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1749" name="Object 21"/>
          <p:cNvGraphicFramePr>
            <a:graphicFrameLocks noChangeAspect="1"/>
          </p:cNvGraphicFramePr>
          <p:nvPr/>
        </p:nvGraphicFramePr>
        <p:xfrm>
          <a:off x="900113" y="3284538"/>
          <a:ext cx="762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762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8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1042988" y="992188"/>
            <a:ext cx="597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4000" b="1">
                <a:latin typeface="Arial" charset="0"/>
              </a:rPr>
              <a:t>4.  </a:t>
            </a:r>
            <a:r>
              <a:rPr lang="zh-CN" altLang="en-US" sz="4000" b="1">
                <a:latin typeface="Arial" charset="0"/>
              </a:rPr>
              <a:t>卡诺图</a:t>
            </a:r>
            <a:endParaRPr lang="en-US" altLang="zh-CN" sz="4000" b="1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755650" y="980728"/>
            <a:ext cx="79200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单元格对应的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最小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Arial" charset="0"/>
              </a:rPr>
              <a:t>项</a:t>
            </a:r>
            <a:r>
              <a:rPr kumimoji="0" lang="zh-CN" altLang="en-US" sz="2800" b="1" dirty="0" smtClean="0">
                <a:latin typeface="Arial" charset="0"/>
              </a:rPr>
              <a:t>，按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格雷码</a:t>
            </a:r>
            <a:r>
              <a:rPr kumimoji="0" lang="zh-CN" altLang="en-US" sz="2800" b="1" dirty="0">
                <a:latin typeface="Arial" charset="0"/>
              </a:rPr>
              <a:t>摆放</a:t>
            </a:r>
            <a:endParaRPr kumimoji="0" lang="en-US" altLang="zh-CN" sz="28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b="1" dirty="0">
                <a:latin typeface="Arial" charset="0"/>
              </a:rPr>
              <a:t>任何两个相邻单元格对应的最小项</a:t>
            </a:r>
            <a:r>
              <a:rPr kumimoji="0" lang="zh-CN" altLang="en-US" sz="2800" b="1" dirty="0">
                <a:solidFill>
                  <a:srgbClr val="FF0000"/>
                </a:solidFill>
                <a:latin typeface="Arial" charset="0"/>
              </a:rPr>
              <a:t>只有一个变量取值不同</a:t>
            </a:r>
          </a:p>
        </p:txBody>
      </p:sp>
      <p:pic>
        <p:nvPicPr>
          <p:cNvPr id="12293" name="Picture 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28" name="Text Box 32"/>
          <p:cNvSpPr txBox="1">
            <a:spLocks noChangeArrowheads="1"/>
          </p:cNvSpPr>
          <p:nvPr/>
        </p:nvSpPr>
        <p:spPr bwMode="auto">
          <a:xfrm>
            <a:off x="695258" y="2365028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Arial" charset="0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</a:rPr>
              <a:t>两变量卡诺图</a:t>
            </a:r>
            <a:endParaRPr lang="en-US" altLang="zh-CN" sz="2800" b="1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0894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39858"/>
              </p:ext>
            </p:extLst>
          </p:nvPr>
        </p:nvGraphicFramePr>
        <p:xfrm>
          <a:off x="279399" y="3968581"/>
          <a:ext cx="4319588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Flash 影片" r:id="rId4" imgW="2183040" imgH="1174680" progId="Flash.Movie">
                  <p:embed/>
                </p:oleObj>
              </mc:Choice>
              <mc:Fallback>
                <p:oleObj name="Flash 影片" r:id="rId4" imgW="2183040" imgH="1174680" progId="Flash.Movie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99" y="3968581"/>
                        <a:ext cx="4319588" cy="232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1241425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3200" b="1">
                <a:latin typeface="Arial" charset="0"/>
              </a:rPr>
              <a:t>相邻单元格的属性</a:t>
            </a:r>
            <a:endParaRPr kumimoji="0" lang="en-US" altLang="zh-CN" sz="3200" b="1">
              <a:latin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42975"/>
              </p:ext>
            </p:extLst>
          </p:nvPr>
        </p:nvGraphicFramePr>
        <p:xfrm>
          <a:off x="3635896" y="1987381"/>
          <a:ext cx="25202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9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9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50372"/>
              </p:ext>
            </p:extLst>
          </p:nvPr>
        </p:nvGraphicFramePr>
        <p:xfrm>
          <a:off x="6516216" y="3120051"/>
          <a:ext cx="244757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21483"/>
              </p:ext>
            </p:extLst>
          </p:nvPr>
        </p:nvGraphicFramePr>
        <p:xfrm>
          <a:off x="5940224" y="5373216"/>
          <a:ext cx="3023569" cy="52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" name="Equation" r:id="rId6" imgW="1549080" imgH="266400" progId="Equation.DSMT4">
                  <p:embed/>
                </p:oleObj>
              </mc:Choice>
              <mc:Fallback>
                <p:oleObj name="Equation" r:id="rId6" imgW="15490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0224" y="5373216"/>
                        <a:ext cx="3023569" cy="5204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2.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三变量卡诺图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66579"/>
              </p:ext>
            </p:extLst>
          </p:nvPr>
        </p:nvGraphicFramePr>
        <p:xfrm>
          <a:off x="1835696" y="2564904"/>
          <a:ext cx="52989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14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BC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  A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2"/>
          <p:cNvSpPr txBox="1">
            <a:spLocks noChangeArrowheads="1"/>
          </p:cNvSpPr>
          <p:nvPr/>
        </p:nvSpPr>
        <p:spPr bwMode="auto">
          <a:xfrm>
            <a:off x="755650" y="11969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" charset="0"/>
              </a:rPr>
              <a:t>3. </a:t>
            </a:r>
            <a:r>
              <a:rPr lang="zh-CN" altLang="en-US" sz="2800" b="1">
                <a:solidFill>
                  <a:schemeClr val="bg1"/>
                </a:solidFill>
                <a:latin typeface="Arial" charset="0"/>
              </a:rPr>
              <a:t>四变量卡诺图</a:t>
            </a:r>
            <a:endParaRPr lang="en-US" altLang="zh-CN" sz="28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4341" name="Picture 41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143000" y="260350"/>
            <a:ext cx="67151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kumimoji="0" lang="zh-CN" altLang="en-US" sz="2800" b="1">
                <a:latin typeface="Arial" charset="0"/>
              </a:rPr>
              <a:t>相邻单元格的属性</a:t>
            </a:r>
            <a:endParaRPr kumimoji="0" lang="en-US" altLang="zh-CN" sz="2800" b="1">
              <a:latin typeface="Arial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21386"/>
              </p:ext>
            </p:extLst>
          </p:nvPr>
        </p:nvGraphicFramePr>
        <p:xfrm>
          <a:off x="2195736" y="2325416"/>
          <a:ext cx="5298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79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CD</a:t>
                      </a:r>
                    </a:p>
                    <a:p>
                      <a:pPr algn="l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 AB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00E5-DEAE-4EAE-A9C2-92F520EE408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27146</TotalTime>
  <Words>3456</Words>
  <Application>Microsoft Office PowerPoint</Application>
  <PresentationFormat>全屏显示(4:3)</PresentationFormat>
  <Paragraphs>1783</Paragraphs>
  <Slides>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Monotype Sorts</vt:lpstr>
      <vt:lpstr>黑体</vt:lpstr>
      <vt:lpstr>华文楷体</vt:lpstr>
      <vt:lpstr>楷体_GB2312</vt:lpstr>
      <vt:lpstr>隶书</vt:lpstr>
      <vt:lpstr>宋体</vt:lpstr>
      <vt:lpstr>微软雅黑</vt:lpstr>
      <vt:lpstr>Arial</vt:lpstr>
      <vt:lpstr>Cambria Math</vt:lpstr>
      <vt:lpstr>Microsoft Yi Baiti</vt:lpstr>
      <vt:lpstr>Symbol</vt:lpstr>
      <vt:lpstr>Times New Roman</vt:lpstr>
      <vt:lpstr>Wingdings</vt:lpstr>
      <vt:lpstr>Soaring</vt:lpstr>
      <vt:lpstr>Clip</vt:lpstr>
      <vt:lpstr>Microsoft 公式 3.0</vt:lpstr>
      <vt:lpstr>公式</vt:lpstr>
      <vt:lpstr>Flash 影片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2337</cp:revision>
  <dcterms:created xsi:type="dcterms:W3CDTF">2002-03-18T12:39:57Z</dcterms:created>
  <dcterms:modified xsi:type="dcterms:W3CDTF">2020-09-22T04:34:27Z</dcterms:modified>
</cp:coreProperties>
</file>