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331" r:id="rId7"/>
    <p:sldId id="276" r:id="rId8"/>
    <p:sldId id="277" r:id="rId9"/>
    <p:sldId id="263" r:id="rId10"/>
    <p:sldId id="332" r:id="rId11"/>
    <p:sldId id="333" r:id="rId12"/>
    <p:sldId id="279" r:id="rId13"/>
    <p:sldId id="267" r:id="rId14"/>
    <p:sldId id="275" r:id="rId15"/>
  </p:sldIdLst>
  <p:sldSz cx="12192000" cy="6858000"/>
  <p:notesSz cx="6858000" cy="9144000"/>
  <p:embeddedFontLst>
    <p:embeddedFont>
      <p:font typeface="Karla"/>
      <p:regular r:id="rId19"/>
    </p:embeddedFont>
    <p:embeddedFont>
      <p:font typeface="汉真广标" pitchFamily="49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黑体" panose="02010609060101010101" charset="-122"/>
      <p:regular r:id="rId22"/>
    </p:embeddedFont>
    <p:embeddedFont>
      <p:font typeface="微软雅黑 Light" panose="020B0502040204020203" charset="-122"/>
      <p:regular r:id="rId23"/>
    </p:embeddedFont>
    <p:embeddedFont>
      <p:font typeface="Segoe UI Black" panose="020B0A02040204020203" pitchFamily="34" charset="0"/>
      <p:bold r:id="rId24"/>
    </p:embeddedFont>
    <p:embeddedFont>
      <p:font typeface="Segoe Script" panose="030B0504020000000003" pitchFamily="66" charset="0"/>
      <p:regular r:id="rId25"/>
      <p:bold r:id="rId26"/>
    </p:embeddedFont>
    <p:embeddedFont>
      <p:font typeface="等线" panose="02010600030101010101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F"/>
    <a:srgbClr val="FDA479"/>
    <a:srgbClr val="0070C0"/>
    <a:srgbClr val="F56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>
        <p:guide orient="horz" pos="2160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9256B-75D1-45AA-8385-5AECBE72A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FD32B-E1D8-4377-8826-B874EA81CA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aed71b69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aed71b69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d71b69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d71b69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d71b69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d71b69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d71b69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d71b69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d71b69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d71b69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d71b69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d71b69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d71b69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d71b69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d71b69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d71b69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d71b69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d71b69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aed71b69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aed71b69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55B59A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45000" y="1845951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niglet"/>
              <a:buNone/>
              <a:defRPr sz="8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6935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6935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6935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6935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6935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6935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6935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niglet"/>
              <a:buNone/>
              <a:defRPr sz="6935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95800" y="4056067"/>
            <a:ext cx="25716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9664700" y="-3289300"/>
            <a:ext cx="38000" cy="1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Title + text 3 ">
    <p:bg>
      <p:bgPr>
        <a:solidFill>
          <a:schemeClr val="l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5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5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5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5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5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5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5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5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2127408" y="386864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127408" y="126736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821321" y="820067"/>
            <a:ext cx="883200" cy="25972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2789800" y="1872100"/>
            <a:ext cx="1676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89808" y="2424193"/>
            <a:ext cx="1676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2789800" y="4456237"/>
            <a:ext cx="1676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niglet"/>
              <a:buNone/>
              <a:defRPr sz="16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727455" y="726197"/>
            <a:ext cx="883200" cy="2597200"/>
          </a:xfrm>
          <a:prstGeom prst="rect">
            <a:avLst/>
          </a:prstGeom>
          <a:noFill/>
          <a:ln w="28575" cap="flat" cmpd="sng">
            <a:solidFill>
              <a:srgbClr val="4F4C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2728608" y="5008360"/>
            <a:ext cx="1737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ctrTitle" idx="6"/>
          </p:nvPr>
        </p:nvSpPr>
        <p:spPr>
          <a:xfrm>
            <a:off x="7751001" y="1871933"/>
            <a:ext cx="173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1200"/>
              <a:buFont typeface="Sniglet"/>
              <a:buNone/>
              <a:defRPr sz="16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ubTitle" idx="7"/>
          </p:nvPr>
        </p:nvSpPr>
        <p:spPr>
          <a:xfrm>
            <a:off x="7751013" y="2424043"/>
            <a:ext cx="1676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title" idx="8" hasCustomPrompt="1"/>
          </p:nvPr>
        </p:nvSpPr>
        <p:spPr>
          <a:xfrm>
            <a:off x="7751013" y="116170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56A5D"/>
              </a:buClr>
              <a:buSzPts val="3600"/>
              <a:buFont typeface="Sniglet"/>
              <a:buNone/>
              <a:defRPr sz="4800">
                <a:solidFill>
                  <a:srgbClr val="F56A5D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9"/>
          </p:nvPr>
        </p:nvSpPr>
        <p:spPr>
          <a:xfrm>
            <a:off x="7751001" y="4464267"/>
            <a:ext cx="173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200"/>
              <a:buFont typeface="Sniglet"/>
              <a:buNone/>
              <a:defRPr sz="16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subTitle" idx="13"/>
          </p:nvPr>
        </p:nvSpPr>
        <p:spPr>
          <a:xfrm>
            <a:off x="7751013" y="5016393"/>
            <a:ext cx="1676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title" idx="14" hasCustomPrompt="1"/>
          </p:nvPr>
        </p:nvSpPr>
        <p:spPr>
          <a:xfrm>
            <a:off x="7751013" y="376150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3600"/>
              <a:buFont typeface="Sniglet"/>
              <a:buNone/>
              <a:defRPr sz="4800">
                <a:solidFill>
                  <a:srgbClr val="55B59A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5"/>
          </p:nvPr>
        </p:nvSpPr>
        <p:spPr>
          <a:xfrm rot="-5400000">
            <a:off x="-1405700" y="1504533"/>
            <a:ext cx="5190400" cy="9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E9DF"/>
              </a:buClr>
              <a:buSzPts val="1600"/>
              <a:buFont typeface="Sniglet"/>
              <a:buNone/>
              <a:defRPr sz="2135">
                <a:solidFill>
                  <a:srgbClr val="FDE9D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2135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2135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2135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2135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2135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2135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2135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Sniglet"/>
              <a:buNone/>
              <a:defRPr sz="2135">
                <a:solidFill>
                  <a:srgbClr val="D9D9D9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5881500" y="3136433"/>
            <a:ext cx="3758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821321" y="820067"/>
            <a:ext cx="883200" cy="25972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727455" y="726197"/>
            <a:ext cx="883200" cy="2597200"/>
          </a:xfrm>
          <a:prstGeom prst="rect">
            <a:avLst/>
          </a:prstGeom>
          <a:noFill/>
          <a:ln w="28575" cap="flat" cmpd="sng">
            <a:solidFill>
              <a:srgbClr val="4F4C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rot="-5400000">
            <a:off x="-164700" y="1504500"/>
            <a:ext cx="2708400" cy="9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E9DF"/>
              </a:buClr>
              <a:buSzPts val="1600"/>
              <a:buNone/>
              <a:defRPr sz="2135">
                <a:solidFill>
                  <a:srgbClr val="FDE9D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27455" y="726197"/>
            <a:ext cx="883200" cy="2597200"/>
          </a:xfrm>
          <a:prstGeom prst="rect">
            <a:avLst/>
          </a:prstGeom>
          <a:noFill/>
          <a:ln w="28575" cap="flat" cmpd="sng">
            <a:solidFill>
              <a:srgbClr val="55B5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 rot="-5400000">
            <a:off x="-145300" y="1543117"/>
            <a:ext cx="2669600" cy="97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5B59A"/>
              </a:buClr>
              <a:buSzPts val="1600"/>
              <a:buNone/>
              <a:defRPr sz="2135">
                <a:solidFill>
                  <a:srgbClr val="55B59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253653" y="2032233"/>
            <a:ext cx="31784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1pPr>
            <a:lvl2pPr lvl="1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rgbClr val="55B59A"/>
                </a:solidFill>
              </a:defRPr>
            </a:lvl2pPr>
            <a:lvl3pPr lvl="2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rgbClr val="55B59A"/>
                </a:solidFill>
              </a:defRPr>
            </a:lvl3pPr>
            <a:lvl4pPr lvl="3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rgbClr val="55B59A"/>
                </a:solidFill>
              </a:defRPr>
            </a:lvl4pPr>
            <a:lvl5pPr lvl="4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rgbClr val="55B59A"/>
                </a:solidFill>
              </a:defRPr>
            </a:lvl5pPr>
            <a:lvl6pPr lvl="5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rgbClr val="55B59A"/>
                </a:solidFill>
              </a:defRPr>
            </a:lvl6pPr>
            <a:lvl7pPr lvl="6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rgbClr val="55B59A"/>
                </a:solidFill>
              </a:defRPr>
            </a:lvl7pPr>
            <a:lvl8pPr lvl="7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rgbClr val="55B59A"/>
                </a:solidFill>
              </a:defRPr>
            </a:lvl8pPr>
            <a:lvl9pPr lvl="8" rtl="0">
              <a:spcBef>
                <a:spcPts val="2135"/>
              </a:spcBef>
              <a:spcAft>
                <a:spcPts val="2135"/>
              </a:spcAft>
              <a:buNone/>
              <a:defRPr>
                <a:solidFill>
                  <a:srgbClr val="55B59A"/>
                </a:solidFill>
              </a:defRPr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subTitle" idx="2"/>
          </p:nvPr>
        </p:nvSpPr>
        <p:spPr>
          <a:xfrm rot="566">
            <a:off x="7432401" y="2346260"/>
            <a:ext cx="2428000" cy="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2135"/>
              </a:spcBef>
              <a:spcAft>
                <a:spcPts val="2135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2516967" y="1696600"/>
            <a:ext cx="7773600" cy="2415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ctrTitle"/>
          </p:nvPr>
        </p:nvSpPr>
        <p:spPr>
          <a:xfrm>
            <a:off x="2364973" y="1750717"/>
            <a:ext cx="31960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2885373" y="2462344"/>
            <a:ext cx="2155200" cy="1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8"/>
          <p:cNvSpPr txBox="1">
            <a:spLocks noGrp="1"/>
          </p:cNvSpPr>
          <p:nvPr>
            <p:ph type="ctrTitle" idx="2"/>
          </p:nvPr>
        </p:nvSpPr>
        <p:spPr>
          <a:xfrm>
            <a:off x="4802271" y="1750717"/>
            <a:ext cx="33320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8"/>
          <p:cNvSpPr txBox="1">
            <a:spLocks noGrp="1"/>
          </p:cNvSpPr>
          <p:nvPr>
            <p:ph type="subTitle" idx="3"/>
          </p:nvPr>
        </p:nvSpPr>
        <p:spPr>
          <a:xfrm>
            <a:off x="5390671" y="2462347"/>
            <a:ext cx="2155200" cy="1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8"/>
          <p:cNvSpPr txBox="1">
            <a:spLocks noGrp="1"/>
          </p:cNvSpPr>
          <p:nvPr>
            <p:ph type="ctrTitle" idx="4"/>
          </p:nvPr>
        </p:nvSpPr>
        <p:spPr>
          <a:xfrm>
            <a:off x="7315416" y="1750717"/>
            <a:ext cx="33320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subTitle" idx="5"/>
          </p:nvPr>
        </p:nvSpPr>
        <p:spPr>
          <a:xfrm>
            <a:off x="7903816" y="2462344"/>
            <a:ext cx="2155200" cy="1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ctrTitle" idx="6"/>
          </p:nvPr>
        </p:nvSpPr>
        <p:spPr>
          <a:xfrm>
            <a:off x="2365773" y="4200740"/>
            <a:ext cx="3194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ubTitle" idx="7"/>
          </p:nvPr>
        </p:nvSpPr>
        <p:spPr>
          <a:xfrm>
            <a:off x="2885373" y="4912407"/>
            <a:ext cx="2155200" cy="1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8"/>
          <p:cNvSpPr txBox="1">
            <a:spLocks noGrp="1"/>
          </p:cNvSpPr>
          <p:nvPr>
            <p:ph type="ctrTitle" idx="8"/>
          </p:nvPr>
        </p:nvSpPr>
        <p:spPr>
          <a:xfrm>
            <a:off x="4849871" y="4200740"/>
            <a:ext cx="3236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8"/>
          <p:cNvSpPr txBox="1">
            <a:spLocks noGrp="1"/>
          </p:cNvSpPr>
          <p:nvPr>
            <p:ph type="subTitle" idx="9"/>
          </p:nvPr>
        </p:nvSpPr>
        <p:spPr>
          <a:xfrm>
            <a:off x="5390671" y="4912411"/>
            <a:ext cx="2155200" cy="1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ctrTitle" idx="13"/>
          </p:nvPr>
        </p:nvSpPr>
        <p:spPr>
          <a:xfrm>
            <a:off x="7363016" y="4200740"/>
            <a:ext cx="3236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8"/>
          <p:cNvSpPr txBox="1">
            <a:spLocks noGrp="1"/>
          </p:cNvSpPr>
          <p:nvPr>
            <p:ph type="subTitle" idx="14"/>
          </p:nvPr>
        </p:nvSpPr>
        <p:spPr>
          <a:xfrm>
            <a:off x="7903816" y="4912407"/>
            <a:ext cx="2155200" cy="1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>
            <a:off x="821321" y="820067"/>
            <a:ext cx="883200" cy="2597200"/>
          </a:xfrm>
          <a:prstGeom prst="rect">
            <a:avLst/>
          </a:prstGeom>
          <a:solidFill>
            <a:srgbClr val="55B5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727455" y="726197"/>
            <a:ext cx="883200" cy="2597200"/>
          </a:xfrm>
          <a:prstGeom prst="rect">
            <a:avLst/>
          </a:prstGeom>
          <a:noFill/>
          <a:ln w="28575" cap="flat" cmpd="sng">
            <a:solidFill>
              <a:srgbClr val="4F4C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15"/>
          </p:nvPr>
        </p:nvSpPr>
        <p:spPr>
          <a:xfrm rot="-5400000">
            <a:off x="-183100" y="1504433"/>
            <a:ext cx="2745200" cy="9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E9DF"/>
              </a:buClr>
              <a:buSzPts val="1600"/>
              <a:buNone/>
              <a:defRPr sz="2135">
                <a:solidFill>
                  <a:srgbClr val="FDE9D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None/>
              <a:defRPr sz="2135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Title + body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2557200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1219200" lvl="1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828800" lvl="2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2438400" lvl="3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3048000" lvl="4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3657600" lvl="5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4267200" lvl="6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4876800" lvl="7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5486400" lvl="8" indent="-406400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ctrTitle"/>
          </p:nvPr>
        </p:nvSpPr>
        <p:spPr>
          <a:xfrm rot="-5400000">
            <a:off x="-130667" y="1536401"/>
            <a:ext cx="2641200" cy="9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5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9pPr>
          </a:lstStyle>
          <a:p/>
        </p:txBody>
      </p:sp>
      <p:sp>
        <p:nvSpPr>
          <p:cNvPr id="71" name="Google Shape;71;p10"/>
          <p:cNvSpPr/>
          <p:nvPr/>
        </p:nvSpPr>
        <p:spPr>
          <a:xfrm>
            <a:off x="727455" y="726197"/>
            <a:ext cx="883200" cy="2597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3016900" y="24400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1219200" lvl="1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828800" lvl="2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2438400" lvl="3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3048000" lvl="4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3657600" lvl="5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4267200" lvl="6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4876800" lvl="7" indent="-406400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5486400" lvl="8" indent="-406400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subTitle" idx="2"/>
          </p:nvPr>
        </p:nvSpPr>
        <p:spPr>
          <a:xfrm>
            <a:off x="2910500" y="2032600"/>
            <a:ext cx="379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2135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2135"/>
              </a:spcBef>
              <a:spcAft>
                <a:spcPts val="2135"/>
              </a:spcAft>
              <a:buNone/>
              <a:def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 rot="-5400000">
            <a:off x="-130667" y="1536401"/>
            <a:ext cx="2641200" cy="9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5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" panose="02000604000000020004"/>
              <a:buNone/>
              <a:defRPr sz="2135">
                <a:solidFill>
                  <a:schemeClr val="lt2"/>
                </a:solidFill>
                <a:latin typeface="Rubik" panose="02000604000000020004"/>
                <a:ea typeface="Rubik" panose="02000604000000020004"/>
                <a:cs typeface="Rubik" panose="02000604000000020004"/>
                <a:sym typeface="Rubik" panose="02000604000000020004"/>
              </a:defRPr>
            </a:lvl9pPr>
          </a:lstStyle>
          <a:p/>
        </p:txBody>
      </p:sp>
      <p:sp>
        <p:nvSpPr>
          <p:cNvPr id="76" name="Google Shape;76;p11"/>
          <p:cNvSpPr/>
          <p:nvPr/>
        </p:nvSpPr>
        <p:spPr>
          <a:xfrm>
            <a:off x="727455" y="726197"/>
            <a:ext cx="883200" cy="2597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Blank slide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D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2800"/>
              <a:buFont typeface="Sniglet"/>
              <a:buNone/>
              <a:defRPr sz="2800">
                <a:solidFill>
                  <a:srgbClr val="4F4C4A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sz="28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sz="28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sz="28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sz="28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sz="28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sz="28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sz="28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niglet"/>
              <a:buNone/>
              <a:defRPr sz="28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●"/>
              <a:defRPr sz="1200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○"/>
              <a:defRPr sz="1200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■"/>
              <a:defRPr sz="1200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●"/>
              <a:defRPr sz="1200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○"/>
              <a:defRPr sz="1200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■"/>
              <a:defRPr sz="1200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●"/>
              <a:defRPr sz="1200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F4C4A"/>
              </a:buClr>
              <a:buSzPts val="1200"/>
              <a:buFont typeface="Karla"/>
              <a:buChar char="○"/>
              <a:defRPr sz="1200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F4C4A"/>
              </a:buClr>
              <a:buSzPts val="1200"/>
              <a:buFont typeface="Karla"/>
              <a:buChar char="■"/>
              <a:defRPr sz="1200">
                <a:solidFill>
                  <a:srgbClr val="4F4C4A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9171144" y="4110750"/>
            <a:ext cx="1138400" cy="113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9171128" y="4412462"/>
            <a:ext cx="1490800" cy="1465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378300" y="997949"/>
            <a:ext cx="1575200" cy="157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708800" y="1672900"/>
            <a:ext cx="2309600" cy="2125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2951589" y="1424590"/>
            <a:ext cx="6764785" cy="4008820"/>
            <a:chOff x="3326175" y="1130150"/>
            <a:chExt cx="3006615" cy="3006615"/>
          </a:xfrm>
        </p:grpSpPr>
        <p:sp>
          <p:nvSpPr>
            <p:cNvPr id="92" name="Google Shape;92;p15"/>
            <p:cNvSpPr/>
            <p:nvPr/>
          </p:nvSpPr>
          <p:spPr>
            <a:xfrm>
              <a:off x="3438990" y="1242965"/>
              <a:ext cx="2893800" cy="289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326175" y="1130150"/>
              <a:ext cx="2893800" cy="28938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4865400" y="3840151"/>
            <a:ext cx="2461200" cy="9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3253028" y="2870402"/>
            <a:ext cx="6231759" cy="162922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zh-CN" altLang="en-US" sz="4800" dirty="0">
                <a:latin typeface="汉真广标" pitchFamily="49" charset="-122"/>
                <a:ea typeface="汉真广标" pitchFamily="49" charset="-122"/>
              </a:rPr>
              <a:t>基于</a:t>
            </a:r>
            <a:r>
              <a:rPr lang="en-US" altLang="zh-CN" sz="4800" dirty="0">
                <a:latin typeface="汉真广标" pitchFamily="49" charset="-122"/>
                <a:ea typeface="汉真广标" pitchFamily="49" charset="-122"/>
              </a:rPr>
              <a:t>SparkMLlib</a:t>
            </a:r>
            <a:r>
              <a:rPr lang="zh-CN" altLang="en-US" sz="4800" dirty="0">
                <a:latin typeface="汉真广标" pitchFamily="49" charset="-122"/>
                <a:ea typeface="汉真广标" pitchFamily="49" charset="-122"/>
              </a:rPr>
              <a:t>的饿了么</a:t>
            </a:r>
            <a:br>
              <a:rPr lang="en-US" altLang="zh-CN" sz="4800" dirty="0">
                <a:latin typeface="汉真广标" pitchFamily="49" charset="-122"/>
                <a:ea typeface="汉真广标" pitchFamily="49" charset="-122"/>
              </a:rPr>
            </a:br>
            <a:r>
              <a:rPr lang="zh-CN" altLang="en-US" sz="4800" dirty="0">
                <a:latin typeface="汉真广标" pitchFamily="49" charset="-122"/>
                <a:ea typeface="汉真广标" pitchFamily="49" charset="-122"/>
              </a:rPr>
              <a:t>数据分析设计</a:t>
            </a:r>
            <a:endParaRPr sz="4800" dirty="0">
              <a:solidFill>
                <a:schemeClr val="accent1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84574" y="4796238"/>
            <a:ext cx="915557" cy="92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440857" y="1136103"/>
            <a:ext cx="856952" cy="79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423275" y="1018635"/>
            <a:ext cx="1490903" cy="113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254433" y="4971848"/>
            <a:ext cx="998704" cy="99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9830010" y="1678095"/>
            <a:ext cx="669701" cy="7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rot="-5400000">
            <a:off x="6092" y="1691318"/>
            <a:ext cx="2467993" cy="692894"/>
          </a:xfrm>
          <a:prstGeom prst="rect">
            <a:avLst/>
          </a:prstGeom>
        </p:spPr>
        <p:txBody>
          <a:bodyPr spcFirstLastPara="1" vert="eaVert" wrap="square" lIns="121900" tIns="121900" rIns="121900" bIns="121900" anchor="ctr" anchorCtr="0">
            <a:noAutofit/>
          </a:bodyPr>
          <a:lstStyle/>
          <a:p>
            <a:r>
              <a:rPr lang="zh-CN" altLang="en-US" sz="2800" dirty="0">
                <a:solidFill>
                  <a:srgbClr val="FDE9DF"/>
                </a:solidFill>
                <a:latin typeface="黑体" panose="02010609060101010101" charset="-122"/>
                <a:ea typeface="黑体" panose="02010609060101010101" charset="-122"/>
                <a:sym typeface="Sniglet"/>
              </a:rPr>
              <a:t>问题与解决</a:t>
            </a:r>
            <a:endParaRPr lang="zh-CN" altLang="en-US" sz="2800" dirty="0">
              <a:solidFill>
                <a:srgbClr val="FDE9DF"/>
              </a:solidFill>
              <a:latin typeface="黑体" panose="02010609060101010101" charset="-122"/>
              <a:ea typeface="黑体" panose="02010609060101010101" charset="-122"/>
              <a:sym typeface="Snigle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42040" y="2024210"/>
            <a:ext cx="141300" cy="3055800"/>
            <a:chOff x="8353325" y="1043850"/>
            <a:chExt cx="141300" cy="3055800"/>
          </a:xfrm>
        </p:grpSpPr>
        <p:cxnSp>
          <p:nvCxnSpPr>
            <p:cNvPr id="15" name="Google Shape;800;p27"/>
            <p:cNvCxnSpPr/>
            <p:nvPr/>
          </p:nvCxnSpPr>
          <p:spPr>
            <a:xfrm>
              <a:off x="8424000" y="1043850"/>
              <a:ext cx="0" cy="3055800"/>
            </a:xfrm>
            <a:prstGeom prst="straightConnector1">
              <a:avLst/>
            </a:prstGeom>
            <a:noFill/>
            <a:ln w="28575" cap="flat" cmpd="sng">
              <a:solidFill>
                <a:srgbClr val="4F4C4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801;p27"/>
            <p:cNvSpPr/>
            <p:nvPr/>
          </p:nvSpPr>
          <p:spPr>
            <a:xfrm>
              <a:off x="8353325" y="1506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02;p27"/>
            <p:cNvSpPr/>
            <p:nvPr/>
          </p:nvSpPr>
          <p:spPr>
            <a:xfrm>
              <a:off x="8353325" y="2150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803;p27"/>
            <p:cNvSpPr/>
            <p:nvPr/>
          </p:nvSpPr>
          <p:spPr>
            <a:xfrm>
              <a:off x="8353325" y="2788113"/>
              <a:ext cx="141300" cy="141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804;p27"/>
            <p:cNvSpPr/>
            <p:nvPr/>
          </p:nvSpPr>
          <p:spPr>
            <a:xfrm>
              <a:off x="8353325" y="3425888"/>
              <a:ext cx="141300" cy="1413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92725" y="680073"/>
            <a:ext cx="8900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降低请求频率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账号切换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降低单一账号在单位时间内的数据请求量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0088" y="3765862"/>
            <a:ext cx="5831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>
              <a:buFont typeface="Arial" panose="020B0604020202020204" pitchFamily="34" charset="0"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r>
              <a:rPr lang="zh-CN" altLang="en-US" dirty="0"/>
              <a:t>评论：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部分差评原因不明确</a:t>
            </a:r>
            <a:endParaRPr lang="en-US" altLang="zh-CN" dirty="0"/>
          </a:p>
          <a:p>
            <a:pPr marL="1085850" lvl="1" indent="-342900"/>
            <a:r>
              <a:rPr lang="zh-CN" altLang="en-US" dirty="0"/>
              <a:t>删除不明确差评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没有现成标签：</a:t>
            </a:r>
            <a:endParaRPr lang="en-US" altLang="zh-CN" dirty="0"/>
          </a:p>
          <a:p>
            <a:pPr marL="1085850" lvl="1" indent="-342900"/>
            <a:r>
              <a:rPr lang="zh-CN" altLang="en-US" dirty="0"/>
              <a:t>手动添加标签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一条评论有多个差评原因</a:t>
            </a:r>
            <a:endParaRPr lang="en-US" altLang="zh-CN" dirty="0"/>
          </a:p>
          <a:p>
            <a:pPr marL="1085850" lvl="1" indent="-342900"/>
            <a:r>
              <a:rPr lang="zh-CN" altLang="en-US" dirty="0"/>
              <a:t>划分训练数据中的多因素差评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1435" y="3967480"/>
            <a:ext cx="3833156" cy="25368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92725" y="2776965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中文分词：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库分词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rot="-5400000">
            <a:off x="-4068" y="1691318"/>
            <a:ext cx="2467993" cy="692894"/>
          </a:xfrm>
          <a:prstGeom prst="rect">
            <a:avLst/>
          </a:prstGeom>
        </p:spPr>
        <p:txBody>
          <a:bodyPr spcFirstLastPara="1" vert="eaVert" wrap="square" lIns="121900" tIns="121900" rIns="121900" bIns="121900" anchor="ctr" anchorCtr="0">
            <a:noAutofit/>
          </a:bodyPr>
          <a:lstStyle/>
          <a:p>
            <a:r>
              <a:rPr lang="zh-CN" altLang="en-US" sz="3200" dirty="0">
                <a:solidFill>
                  <a:srgbClr val="FDE9DF"/>
                </a:solidFill>
                <a:latin typeface="汉真广标" pitchFamily="49" charset="-122"/>
                <a:ea typeface="汉真广标" pitchFamily="49" charset="-122"/>
                <a:sym typeface="Sniglet"/>
              </a:rPr>
              <a:t>总结</a:t>
            </a:r>
            <a:endParaRPr lang="zh-CN" altLang="en-US" sz="3200" dirty="0">
              <a:solidFill>
                <a:srgbClr val="FDE9DF"/>
              </a:solidFill>
              <a:latin typeface="汉真广标" pitchFamily="49" charset="-122"/>
              <a:ea typeface="汉真广标" pitchFamily="49" charset="-122"/>
              <a:sym typeface="Sniglet"/>
            </a:endParaRPr>
          </a:p>
        </p:txBody>
      </p:sp>
      <p:grpSp>
        <p:nvGrpSpPr>
          <p:cNvPr id="33" name="组合 32"/>
          <p:cNvGrpSpPr/>
          <p:nvPr/>
        </p:nvGrpSpPr>
        <p:grpSpPr>
          <a:xfrm rot="10800000">
            <a:off x="11066400" y="1918800"/>
            <a:ext cx="141300" cy="3055800"/>
            <a:chOff x="11137767" y="1391800"/>
            <a:chExt cx="188400" cy="4074400"/>
          </a:xfrm>
        </p:grpSpPr>
        <p:cxnSp>
          <p:nvCxnSpPr>
            <p:cNvPr id="34" name="Google Shape;386;p20"/>
            <p:cNvCxnSpPr/>
            <p:nvPr/>
          </p:nvCxnSpPr>
          <p:spPr>
            <a:xfrm>
              <a:off x="11232000" y="1391800"/>
              <a:ext cx="0" cy="4074400"/>
            </a:xfrm>
            <a:prstGeom prst="straightConnector1">
              <a:avLst/>
            </a:prstGeom>
            <a:noFill/>
            <a:ln w="28575" cap="flat" cmpd="sng">
              <a:solidFill>
                <a:srgbClr val="4F4C4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87;p20"/>
            <p:cNvSpPr/>
            <p:nvPr/>
          </p:nvSpPr>
          <p:spPr>
            <a:xfrm>
              <a:off x="11137767" y="2008451"/>
              <a:ext cx="188400" cy="188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" name="Google Shape;388;p20"/>
            <p:cNvSpPr/>
            <p:nvPr/>
          </p:nvSpPr>
          <p:spPr>
            <a:xfrm>
              <a:off x="11137767" y="2867117"/>
              <a:ext cx="188400" cy="1884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89;p20"/>
            <p:cNvSpPr/>
            <p:nvPr/>
          </p:nvSpPr>
          <p:spPr>
            <a:xfrm>
              <a:off x="11137767" y="3717484"/>
              <a:ext cx="188400" cy="1884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90;p20"/>
            <p:cNvSpPr/>
            <p:nvPr/>
          </p:nvSpPr>
          <p:spPr>
            <a:xfrm>
              <a:off x="11137767" y="4567851"/>
              <a:ext cx="188400" cy="1884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258814" y="2235085"/>
            <a:ext cx="261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DEAD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</a:t>
            </a:r>
            <a:endParaRPr lang="en-US" altLang="zh-CN" sz="3600" dirty="0">
              <a:solidFill>
                <a:srgbClr val="FDEAD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altLang="zh-CN" sz="3600" dirty="0">
                <a:solidFill>
                  <a:srgbClr val="FDEAD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Streaming</a:t>
            </a:r>
            <a:endParaRPr lang="zh-CN" altLang="en-US" sz="3600" dirty="0">
              <a:solidFill>
                <a:srgbClr val="FDEADF"/>
              </a:solidFill>
              <a:latin typeface="Segoe UI Black" panose="020B0A02040204020203" pitchFamily="34" charset="0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5011808" y="2273401"/>
            <a:ext cx="261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DEAD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</a:t>
            </a:r>
            <a:endParaRPr lang="en-US" altLang="zh-CN" sz="3600" dirty="0">
              <a:solidFill>
                <a:srgbClr val="FDEAD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altLang="zh-CN" sz="3600" dirty="0" err="1">
                <a:solidFill>
                  <a:srgbClr val="FDEAD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GraphX</a:t>
            </a:r>
            <a:endParaRPr lang="zh-CN" altLang="en-US" sz="3600" dirty="0">
              <a:solidFill>
                <a:srgbClr val="FDEADF"/>
              </a:solidFill>
              <a:latin typeface="Segoe UI Black" panose="020B0A02040204020203" pitchFamily="34" charset="0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842510" y="2339594"/>
            <a:ext cx="261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DEAD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</a:t>
            </a:r>
            <a:endParaRPr lang="en-US" altLang="zh-CN" sz="3600" dirty="0">
              <a:solidFill>
                <a:srgbClr val="FDEAD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altLang="zh-CN" sz="3600" dirty="0" err="1">
                <a:solidFill>
                  <a:srgbClr val="FDEAD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MLlib</a:t>
            </a:r>
            <a:endParaRPr lang="zh-CN" altLang="en-US" sz="3600" dirty="0">
              <a:solidFill>
                <a:srgbClr val="FDEADF"/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8060" y="1317625"/>
            <a:ext cx="8949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体验了机器学习的趣味，学习了相关知识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spark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mllib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完成了对南京市商家差评原因的分类与统计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spark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mongoDB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的相关知识与技术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3950" y="803910"/>
            <a:ext cx="97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93950" y="3198495"/>
            <a:ext cx="97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93340" y="3726815"/>
            <a:ext cx="6383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队友间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的交流应该更加充分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应该更加注重文本的分词与过滤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93950" y="4833620"/>
            <a:ext cx="97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展望：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3340" y="5392420"/>
            <a:ext cx="766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获得更多带标签的评论文本数据，提升模型准确度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4"/>
          <p:cNvSpPr/>
          <p:nvPr/>
        </p:nvSpPr>
        <p:spPr>
          <a:xfrm>
            <a:off x="4305100" y="2046234"/>
            <a:ext cx="4118175" cy="2633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1" name="Google Shape;1041;p34"/>
          <p:cNvSpPr/>
          <p:nvPr/>
        </p:nvSpPr>
        <p:spPr>
          <a:xfrm>
            <a:off x="4101900" y="1843034"/>
            <a:ext cx="4118175" cy="263371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3" name="Google Shape;1043;p34"/>
          <p:cNvSpPr txBox="1">
            <a:spLocks noGrp="1"/>
          </p:cNvSpPr>
          <p:nvPr>
            <p:ph type="ctrTitle"/>
          </p:nvPr>
        </p:nvSpPr>
        <p:spPr>
          <a:xfrm>
            <a:off x="4892867" y="3023806"/>
            <a:ext cx="2755708" cy="67857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lt2"/>
                </a:solidFill>
                <a:latin typeface="Segoe Script" panose="030B0504020000000003" pitchFamily="66" charset="0"/>
              </a:rPr>
              <a:t>THANKS</a:t>
            </a:r>
            <a:endParaRPr sz="4000" b="1" dirty="0">
              <a:solidFill>
                <a:schemeClr val="lt2"/>
              </a:solidFill>
              <a:latin typeface="Segoe Script" panose="030B0504020000000003" pitchFamily="66" charset="0"/>
            </a:endParaRPr>
          </a:p>
        </p:txBody>
      </p:sp>
      <p:pic>
        <p:nvPicPr>
          <p:cNvPr id="1050" name="Google Shape;1050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686567" y="3147318"/>
            <a:ext cx="2749367" cy="153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39401" y="1169334"/>
            <a:ext cx="1593635" cy="131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rot="-5400000">
            <a:off x="-4068" y="1691318"/>
            <a:ext cx="2467993" cy="692894"/>
          </a:xfrm>
          <a:prstGeom prst="rect">
            <a:avLst/>
          </a:prstGeom>
        </p:spPr>
        <p:txBody>
          <a:bodyPr spcFirstLastPara="1" vert="eaVert" wrap="square" lIns="121900" tIns="121900" rIns="121900" bIns="121900" anchor="ctr" anchorCtr="0">
            <a:noAutofit/>
          </a:bodyPr>
          <a:lstStyle/>
          <a:p>
            <a:r>
              <a:rPr lang="zh-CN" altLang="en-US" sz="3200" dirty="0">
                <a:solidFill>
                  <a:srgbClr val="FDE9DF"/>
                </a:solidFill>
                <a:latin typeface="汉真广标" pitchFamily="49" charset="-122"/>
                <a:ea typeface="汉真广标" pitchFamily="49" charset="-122"/>
                <a:sym typeface="Sniglet"/>
              </a:rPr>
              <a:t>业务场景</a:t>
            </a:r>
            <a:endParaRPr sz="3200" dirty="0">
              <a:solidFill>
                <a:srgbClr val="FDE9DF"/>
              </a:solidFill>
              <a:latin typeface="汉真广标" pitchFamily="49" charset="-122"/>
              <a:ea typeface="汉真广标" pitchFamily="49" charset="-122"/>
              <a:sym typeface="Snigle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74875" y="2914015"/>
            <a:ext cx="9548495" cy="139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4000" dirty="0">
                <a:solidFill>
                  <a:srgbClr val="0070C0"/>
                </a:solidFill>
                <a:latin typeface="汉真广标" pitchFamily="49" charset="-122"/>
                <a:ea typeface="汉真广标" pitchFamily="49" charset="-122"/>
              </a:rPr>
              <a:t>通过对饿了么外卖平台上的数据分析</a:t>
            </a:r>
            <a:endParaRPr lang="en-US" altLang="zh-CN" sz="4000" dirty="0">
              <a:solidFill>
                <a:srgbClr val="0070C0"/>
              </a:solidFill>
              <a:latin typeface="汉真广标" pitchFamily="49" charset="-122"/>
              <a:ea typeface="汉真广标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4000" dirty="0">
                <a:solidFill>
                  <a:srgbClr val="0070C0"/>
                </a:solidFill>
                <a:latin typeface="汉真广标" pitchFamily="49" charset="-122"/>
                <a:ea typeface="汉真广标" pitchFamily="49" charset="-122"/>
              </a:rPr>
              <a:t>为外卖商家提供开店、经营策略</a:t>
            </a:r>
            <a:endParaRPr lang="en-US" altLang="zh-CN" sz="4000" dirty="0">
              <a:solidFill>
                <a:srgbClr val="0070C0"/>
              </a:solidFill>
              <a:latin typeface="汉真广标" pitchFamily="49" charset="-122"/>
              <a:ea typeface="汉真广标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980360" y="-95022"/>
            <a:ext cx="2341658" cy="2341658"/>
            <a:chOff x="497621" y="3761918"/>
            <a:chExt cx="2341658" cy="2341658"/>
          </a:xfrm>
        </p:grpSpPr>
        <p:sp>
          <p:nvSpPr>
            <p:cNvPr id="14" name="椭圆 13"/>
            <p:cNvSpPr/>
            <p:nvPr/>
          </p:nvSpPr>
          <p:spPr>
            <a:xfrm>
              <a:off x="883480" y="4147777"/>
              <a:ext cx="1569941" cy="15699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21" y="3761918"/>
              <a:ext cx="2341658" cy="2341658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400" y="1920260"/>
            <a:ext cx="170703" cy="3078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rot="-5400000">
            <a:off x="-4068" y="1691318"/>
            <a:ext cx="2467993" cy="692894"/>
          </a:xfrm>
          <a:prstGeom prst="rect">
            <a:avLst/>
          </a:prstGeom>
        </p:spPr>
        <p:txBody>
          <a:bodyPr spcFirstLastPara="1" vert="eaVert" wrap="square" lIns="121900" tIns="121900" rIns="121900" bIns="121900" anchor="ctr" anchorCtr="0">
            <a:noAutofit/>
          </a:bodyPr>
          <a:lstStyle/>
          <a:p>
            <a:r>
              <a:rPr lang="zh-CN" altLang="en-US" sz="3200" dirty="0">
                <a:solidFill>
                  <a:srgbClr val="FDE9DF"/>
                </a:solidFill>
                <a:latin typeface="汉真广标" pitchFamily="49" charset="-122"/>
                <a:ea typeface="汉真广标" pitchFamily="49" charset="-122"/>
                <a:sym typeface="Sniglet"/>
              </a:rPr>
              <a:t>业务问题</a:t>
            </a:r>
            <a:endParaRPr sz="3200" dirty="0">
              <a:solidFill>
                <a:srgbClr val="FDE9DF"/>
              </a:solidFill>
              <a:latin typeface="汉真广标" pitchFamily="49" charset="-122"/>
              <a:ea typeface="汉真广标" pitchFamily="49" charset="-122"/>
              <a:sym typeface="Snigle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066591" y="1917000"/>
            <a:ext cx="141300" cy="3055800"/>
            <a:chOff x="8353325" y="1120050"/>
            <a:chExt cx="141300" cy="3055800"/>
          </a:xfrm>
        </p:grpSpPr>
        <p:cxnSp>
          <p:nvCxnSpPr>
            <p:cNvPr id="26" name="Google Shape;480;p23"/>
            <p:cNvCxnSpPr/>
            <p:nvPr/>
          </p:nvCxnSpPr>
          <p:spPr>
            <a:xfrm>
              <a:off x="8424000" y="1120050"/>
              <a:ext cx="0" cy="3055800"/>
            </a:xfrm>
            <a:prstGeom prst="straightConnector1">
              <a:avLst/>
            </a:prstGeom>
            <a:noFill/>
            <a:ln w="28575" cap="flat" cmpd="sng">
              <a:solidFill>
                <a:srgbClr val="4F4C4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481;p23"/>
            <p:cNvSpPr/>
            <p:nvPr/>
          </p:nvSpPr>
          <p:spPr>
            <a:xfrm>
              <a:off x="8353325" y="15825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82;p23"/>
            <p:cNvSpPr/>
            <p:nvPr/>
          </p:nvSpPr>
          <p:spPr>
            <a:xfrm>
              <a:off x="8353325" y="2226538"/>
              <a:ext cx="141300" cy="141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83;p23"/>
            <p:cNvSpPr/>
            <p:nvPr/>
          </p:nvSpPr>
          <p:spPr>
            <a:xfrm>
              <a:off x="8353325" y="2864313"/>
              <a:ext cx="141300" cy="1413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84;p23"/>
            <p:cNvSpPr/>
            <p:nvPr/>
          </p:nvSpPr>
          <p:spPr>
            <a:xfrm>
              <a:off x="8353325" y="3502088"/>
              <a:ext cx="141300" cy="1413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" name="矩形 30"/>
          <p:cNvSpPr/>
          <p:nvPr/>
        </p:nvSpPr>
        <p:spPr>
          <a:xfrm>
            <a:off x="2686827" y="2255760"/>
            <a:ext cx="771564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latin typeface="汉真广标" pitchFamily="49" charset="-122"/>
                <a:ea typeface="汉真广标" pitchFamily="49" charset="-122"/>
              </a:rPr>
              <a:t>外卖商品收到差评的原因是什么？</a:t>
            </a:r>
            <a:endParaRPr lang="en-US" altLang="zh-CN" sz="4000" dirty="0">
              <a:latin typeface="汉真广标" pitchFamily="49" charset="-122"/>
              <a:ea typeface="汉真广标" pitchFamily="49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000" dirty="0">
              <a:latin typeface="汉真广标" pitchFamily="49" charset="-122"/>
              <a:ea typeface="汉真广标" pitchFamily="49" charset="-122"/>
            </a:endParaRPr>
          </a:p>
          <a:p>
            <a:pPr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zh-CN" altLang="en-US" sz="4000" dirty="0">
              <a:latin typeface="汉真广标" pitchFamily="49" charset="-122"/>
              <a:ea typeface="汉真广标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 idx="15"/>
          </p:nvPr>
        </p:nvSpPr>
        <p:spPr/>
        <p:txBody>
          <a:bodyPr vert="eaVert"/>
          <a:lstStyle/>
          <a:p>
            <a:r>
              <a:rPr lang="zh-CN" altLang="en-US" sz="3200" dirty="0">
                <a:latin typeface="汉真广标" pitchFamily="49" charset="-122"/>
                <a:ea typeface="汉真广标" pitchFamily="49" charset="-122"/>
              </a:rPr>
              <a:t>业务流程</a:t>
            </a:r>
            <a:endParaRPr lang="zh-CN" altLang="en-US" sz="3200" dirty="0">
              <a:latin typeface="汉真广标" pitchFamily="49" charset="-122"/>
              <a:ea typeface="汉真广标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49" y="5578621"/>
            <a:ext cx="3132858" cy="1044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553" y="342900"/>
            <a:ext cx="1512524" cy="2993754"/>
          </a:xfrm>
          <a:prstGeom prst="rect">
            <a:avLst/>
          </a:prstGeom>
        </p:spPr>
      </p:pic>
      <p:cxnSp>
        <p:nvCxnSpPr>
          <p:cNvPr id="24" name="曲线连接符 23"/>
          <p:cNvCxnSpPr/>
          <p:nvPr/>
        </p:nvCxnSpPr>
        <p:spPr>
          <a:xfrm rot="5400000">
            <a:off x="730744" y="3795411"/>
            <a:ext cx="2156891" cy="1239378"/>
          </a:xfrm>
          <a:prstGeom prst="curved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42900"/>
            <a:ext cx="3150697" cy="210046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51" y="2004510"/>
            <a:ext cx="3638898" cy="2274311"/>
          </a:xfrm>
          <a:prstGeom prst="rect">
            <a:avLst/>
          </a:prstGeom>
        </p:spPr>
      </p:pic>
      <p:cxnSp>
        <p:nvCxnSpPr>
          <p:cNvPr id="36" name="曲线连接符 35"/>
          <p:cNvCxnSpPr>
            <a:stCxn id="16" idx="3"/>
            <a:endCxn id="31" idx="2"/>
          </p:cNvCxnSpPr>
          <p:nvPr/>
        </p:nvCxnSpPr>
        <p:spPr>
          <a:xfrm flipV="1">
            <a:off x="3995307" y="4278821"/>
            <a:ext cx="2043193" cy="1821943"/>
          </a:xfrm>
          <a:prstGeom prst="curvedConnector2">
            <a:avLst/>
          </a:prstGeom>
          <a:ln w="50800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31" idx="0"/>
          </p:cNvCxnSpPr>
          <p:nvPr/>
        </p:nvCxnSpPr>
        <p:spPr>
          <a:xfrm rot="5400000" flipH="1" flipV="1">
            <a:off x="6713155" y="-54685"/>
            <a:ext cx="1384541" cy="2733851"/>
          </a:xfrm>
          <a:prstGeom prst="curved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31" idx="3"/>
          </p:cNvCxnSpPr>
          <p:nvPr/>
        </p:nvCxnSpPr>
        <p:spPr>
          <a:xfrm>
            <a:off x="7857949" y="3141666"/>
            <a:ext cx="1720259" cy="2267554"/>
          </a:xfrm>
          <a:prstGeom prst="curved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797" y="3519136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①爬取评论数据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986758" y="4578223"/>
            <a:ext cx="2464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进行过滤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323982" y="438380"/>
            <a:ext cx="2755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YellowBrick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将结果可视化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316079" y="5542021"/>
            <a:ext cx="2524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⑤使用模型进行预测并统计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94914" y="4347148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pyspark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Mllib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构造模型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rot="-5400000">
            <a:off x="-4068" y="1691318"/>
            <a:ext cx="2467993" cy="692894"/>
          </a:xfrm>
          <a:prstGeom prst="rect">
            <a:avLst/>
          </a:prstGeom>
        </p:spPr>
        <p:txBody>
          <a:bodyPr spcFirstLastPara="1" vert="eaVert" wrap="square" lIns="121900" tIns="121900" rIns="121900" bIns="121900" anchor="ctr" anchorCtr="0">
            <a:noAutofit/>
          </a:bodyPr>
          <a:lstStyle/>
          <a:p>
            <a:r>
              <a:rPr lang="zh-CN" sz="3200" dirty="0">
                <a:solidFill>
                  <a:srgbClr val="FDE9DF"/>
                </a:solidFill>
                <a:latin typeface="黑体" panose="02010609060101010101" charset="-122"/>
                <a:ea typeface="黑体" panose="02010609060101010101" charset="-122"/>
                <a:sym typeface="Sniglet"/>
              </a:rPr>
              <a:t>数据获取</a:t>
            </a:r>
            <a:endParaRPr lang="zh-CN" sz="3200" dirty="0">
              <a:solidFill>
                <a:srgbClr val="FDE9DF"/>
              </a:solidFill>
              <a:latin typeface="黑体" panose="02010609060101010101" charset="-122"/>
              <a:ea typeface="黑体" panose="02010609060101010101" charset="-122"/>
              <a:sym typeface="Snigle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42040" y="2024210"/>
            <a:ext cx="141300" cy="3055800"/>
            <a:chOff x="8353325" y="1043850"/>
            <a:chExt cx="141300" cy="3055800"/>
          </a:xfrm>
        </p:grpSpPr>
        <p:cxnSp>
          <p:nvCxnSpPr>
            <p:cNvPr id="15" name="Google Shape;800;p27"/>
            <p:cNvCxnSpPr/>
            <p:nvPr/>
          </p:nvCxnSpPr>
          <p:spPr>
            <a:xfrm>
              <a:off x="8424000" y="1043850"/>
              <a:ext cx="0" cy="3055800"/>
            </a:xfrm>
            <a:prstGeom prst="straightConnector1">
              <a:avLst/>
            </a:prstGeom>
            <a:noFill/>
            <a:ln w="28575" cap="flat" cmpd="sng">
              <a:solidFill>
                <a:srgbClr val="4F4C4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801;p27"/>
            <p:cNvSpPr/>
            <p:nvPr/>
          </p:nvSpPr>
          <p:spPr>
            <a:xfrm>
              <a:off x="8353325" y="1506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02;p27"/>
            <p:cNvSpPr/>
            <p:nvPr/>
          </p:nvSpPr>
          <p:spPr>
            <a:xfrm>
              <a:off x="8353325" y="2150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803;p27"/>
            <p:cNvSpPr/>
            <p:nvPr/>
          </p:nvSpPr>
          <p:spPr>
            <a:xfrm>
              <a:off x="8353325" y="2788113"/>
              <a:ext cx="141300" cy="141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804;p27"/>
            <p:cNvSpPr/>
            <p:nvPr/>
          </p:nvSpPr>
          <p:spPr>
            <a:xfrm>
              <a:off x="8353325" y="3425888"/>
              <a:ext cx="141300" cy="1413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83150" y="648335"/>
            <a:ext cx="5680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爬虫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1405" y="2193290"/>
            <a:ext cx="8346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通过经纬度遍历爬取店铺信息，在数据库中保存店铺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根据店铺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对评论进行爬取，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offset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参数进行评论翻页，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tag_name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参数来获取差评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cookie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维持登陆状态</a:t>
            </a:r>
            <a:endParaRPr lang="zh-CN" altLang="en-US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9" name="图片 8" descr="R5XH%TZ}){PEJ0S]HJ0_E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5080000"/>
            <a:ext cx="8105775" cy="15335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5" y="4812660"/>
            <a:ext cx="10768445" cy="267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rot="-5400000">
            <a:off x="-4068" y="1691318"/>
            <a:ext cx="2467993" cy="692894"/>
          </a:xfrm>
          <a:prstGeom prst="rect">
            <a:avLst/>
          </a:prstGeom>
        </p:spPr>
        <p:txBody>
          <a:bodyPr spcFirstLastPara="1" vert="eaVert" wrap="square" lIns="121900" tIns="121900" rIns="121900" bIns="121900" anchor="ctr" anchorCtr="0">
            <a:noAutofit/>
          </a:bodyPr>
          <a:lstStyle/>
          <a:p>
            <a:r>
              <a:rPr lang="zh-CN" sz="2800" dirty="0">
                <a:solidFill>
                  <a:srgbClr val="FDE9DF"/>
                </a:solidFill>
                <a:latin typeface="黑体" panose="02010609060101010101" charset="-122"/>
                <a:ea typeface="黑体" panose="02010609060101010101" charset="-122"/>
                <a:sym typeface="Sniglet"/>
              </a:rPr>
              <a:t>数据存储</a:t>
            </a:r>
            <a:endParaRPr lang="zh-CN" sz="2800" dirty="0">
              <a:solidFill>
                <a:srgbClr val="FDE9DF"/>
              </a:solidFill>
              <a:latin typeface="黑体" panose="02010609060101010101" charset="-122"/>
              <a:ea typeface="黑体" panose="02010609060101010101" charset="-122"/>
              <a:sym typeface="Snigle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42040" y="2024210"/>
            <a:ext cx="141300" cy="3055800"/>
            <a:chOff x="8353325" y="1043850"/>
            <a:chExt cx="141300" cy="3055800"/>
          </a:xfrm>
        </p:grpSpPr>
        <p:cxnSp>
          <p:nvCxnSpPr>
            <p:cNvPr id="15" name="Google Shape;800;p27"/>
            <p:cNvCxnSpPr/>
            <p:nvPr/>
          </p:nvCxnSpPr>
          <p:spPr>
            <a:xfrm>
              <a:off x="8424000" y="1043850"/>
              <a:ext cx="0" cy="3055800"/>
            </a:xfrm>
            <a:prstGeom prst="straightConnector1">
              <a:avLst/>
            </a:prstGeom>
            <a:noFill/>
            <a:ln w="28575" cap="flat" cmpd="sng">
              <a:solidFill>
                <a:srgbClr val="4F4C4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801;p27"/>
            <p:cNvSpPr/>
            <p:nvPr/>
          </p:nvSpPr>
          <p:spPr>
            <a:xfrm>
              <a:off x="8353325" y="1506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02;p27"/>
            <p:cNvSpPr/>
            <p:nvPr/>
          </p:nvSpPr>
          <p:spPr>
            <a:xfrm>
              <a:off x="8353325" y="2150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803;p27"/>
            <p:cNvSpPr/>
            <p:nvPr/>
          </p:nvSpPr>
          <p:spPr>
            <a:xfrm>
              <a:off x="8353325" y="2788113"/>
              <a:ext cx="141300" cy="141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804;p27"/>
            <p:cNvSpPr/>
            <p:nvPr/>
          </p:nvSpPr>
          <p:spPr>
            <a:xfrm>
              <a:off x="8353325" y="3425888"/>
              <a:ext cx="141300" cy="1413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83150" y="803910"/>
            <a:ext cx="5680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6395" y="1616710"/>
            <a:ext cx="6650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去重后的评论信息存入</a:t>
            </a:r>
            <a:r>
              <a:rPr lang="en-US" altLang="zh-CN" sz="32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MongoDB</a:t>
            </a:r>
            <a:endParaRPr lang="zh-CN" altLang="en-US" sz="32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352" y="2486507"/>
            <a:ext cx="7582440" cy="3980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rot="-5400000">
            <a:off x="-4068" y="1691318"/>
            <a:ext cx="2467993" cy="692894"/>
          </a:xfrm>
          <a:prstGeom prst="rect">
            <a:avLst/>
          </a:prstGeom>
        </p:spPr>
        <p:txBody>
          <a:bodyPr spcFirstLastPara="1" vert="eaVert" wrap="square" lIns="121900" tIns="121900" rIns="121900" bIns="121900" anchor="ctr" anchorCtr="0">
            <a:noAutofit/>
          </a:bodyPr>
          <a:lstStyle/>
          <a:p>
            <a:r>
              <a:rPr lang="zh-CN" sz="2800" dirty="0">
                <a:solidFill>
                  <a:srgbClr val="FDE9DF"/>
                </a:solidFill>
                <a:latin typeface="黑体" panose="02010609060101010101" charset="-122"/>
                <a:ea typeface="黑体" panose="02010609060101010101" charset="-122"/>
                <a:sym typeface="Sniglet"/>
              </a:rPr>
              <a:t>数据预处理</a:t>
            </a:r>
            <a:endParaRPr lang="zh-CN" sz="2800" dirty="0">
              <a:solidFill>
                <a:srgbClr val="FDE9DF"/>
              </a:solidFill>
              <a:latin typeface="黑体" panose="02010609060101010101" charset="-122"/>
              <a:ea typeface="黑体" panose="02010609060101010101" charset="-122"/>
              <a:sym typeface="Snigle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42040" y="2024210"/>
            <a:ext cx="141300" cy="3055800"/>
            <a:chOff x="8353325" y="1043850"/>
            <a:chExt cx="141300" cy="3055800"/>
          </a:xfrm>
        </p:grpSpPr>
        <p:cxnSp>
          <p:nvCxnSpPr>
            <p:cNvPr id="15" name="Google Shape;800;p27"/>
            <p:cNvCxnSpPr/>
            <p:nvPr/>
          </p:nvCxnSpPr>
          <p:spPr>
            <a:xfrm>
              <a:off x="8424000" y="1043850"/>
              <a:ext cx="0" cy="3055800"/>
            </a:xfrm>
            <a:prstGeom prst="straightConnector1">
              <a:avLst/>
            </a:prstGeom>
            <a:noFill/>
            <a:ln w="28575" cap="flat" cmpd="sng">
              <a:solidFill>
                <a:srgbClr val="4F4C4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801;p27"/>
            <p:cNvSpPr/>
            <p:nvPr/>
          </p:nvSpPr>
          <p:spPr>
            <a:xfrm>
              <a:off x="8353325" y="1506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02;p27"/>
            <p:cNvSpPr/>
            <p:nvPr/>
          </p:nvSpPr>
          <p:spPr>
            <a:xfrm>
              <a:off x="8353325" y="2150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803;p27"/>
            <p:cNvSpPr/>
            <p:nvPr/>
          </p:nvSpPr>
          <p:spPr>
            <a:xfrm>
              <a:off x="8353325" y="2788113"/>
              <a:ext cx="141300" cy="141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804;p27"/>
            <p:cNvSpPr/>
            <p:nvPr/>
          </p:nvSpPr>
          <p:spPr>
            <a:xfrm>
              <a:off x="8353325" y="3425888"/>
              <a:ext cx="141300" cy="1413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83150" y="648335"/>
            <a:ext cx="5680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数据预处理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21082" y="1293495"/>
            <a:ext cx="8142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将评论从</a:t>
            </a:r>
            <a:r>
              <a:rPr lang="en-US" altLang="zh-CN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MongoDB</a:t>
            </a: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中取出后，使用</a:t>
            </a:r>
            <a:r>
              <a:rPr lang="en-US" altLang="zh-CN" sz="2400" b="1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Jieba</a:t>
            </a: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进行分词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为分词的结果手动添加标签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4653" y="3232487"/>
            <a:ext cx="4967752" cy="328780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1324" y="3382995"/>
            <a:ext cx="5448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一些评论无意义，如：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lang="en-US" altLang="zh-CN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…</a:t>
            </a: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”、“啊啊啊啊啊”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删除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一些评论可能同时涉及多个标签：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rot="-5400000">
            <a:off x="-4068" y="1691318"/>
            <a:ext cx="2467993" cy="692894"/>
          </a:xfrm>
          <a:prstGeom prst="rect">
            <a:avLst/>
          </a:prstGeom>
        </p:spPr>
        <p:txBody>
          <a:bodyPr spcFirstLastPara="1" vert="eaVert" wrap="square" lIns="121900" tIns="121900" rIns="121900" bIns="121900" anchor="ctr" anchorCtr="0">
            <a:noAutofit/>
          </a:bodyPr>
          <a:lstStyle/>
          <a:p>
            <a:r>
              <a:rPr lang="zh-CN" altLang="en-US" sz="2800" dirty="0">
                <a:solidFill>
                  <a:srgbClr val="FDE9DF"/>
                </a:solidFill>
                <a:latin typeface="黑体" panose="02010609060101010101" charset="-122"/>
                <a:ea typeface="黑体" panose="02010609060101010101" charset="-122"/>
                <a:sym typeface="Sniglet"/>
              </a:rPr>
              <a:t>模型训练</a:t>
            </a:r>
            <a:endParaRPr lang="zh-CN" sz="2800" dirty="0">
              <a:solidFill>
                <a:srgbClr val="FDE9DF"/>
              </a:solidFill>
              <a:latin typeface="黑体" panose="02010609060101010101" charset="-122"/>
              <a:ea typeface="黑体" panose="02010609060101010101" charset="-122"/>
              <a:sym typeface="Snigle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42040" y="2024210"/>
            <a:ext cx="141300" cy="3055800"/>
            <a:chOff x="8353325" y="1043850"/>
            <a:chExt cx="141300" cy="3055800"/>
          </a:xfrm>
        </p:grpSpPr>
        <p:cxnSp>
          <p:nvCxnSpPr>
            <p:cNvPr id="15" name="Google Shape;800;p27"/>
            <p:cNvCxnSpPr/>
            <p:nvPr/>
          </p:nvCxnSpPr>
          <p:spPr>
            <a:xfrm>
              <a:off x="8424000" y="1043850"/>
              <a:ext cx="0" cy="3055800"/>
            </a:xfrm>
            <a:prstGeom prst="straightConnector1">
              <a:avLst/>
            </a:prstGeom>
            <a:noFill/>
            <a:ln w="28575" cap="flat" cmpd="sng">
              <a:solidFill>
                <a:srgbClr val="4F4C4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801;p27"/>
            <p:cNvSpPr/>
            <p:nvPr/>
          </p:nvSpPr>
          <p:spPr>
            <a:xfrm>
              <a:off x="8353325" y="1506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02;p27"/>
            <p:cNvSpPr/>
            <p:nvPr/>
          </p:nvSpPr>
          <p:spPr>
            <a:xfrm>
              <a:off x="8353325" y="2150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803;p27"/>
            <p:cNvSpPr/>
            <p:nvPr/>
          </p:nvSpPr>
          <p:spPr>
            <a:xfrm>
              <a:off x="8353325" y="2788113"/>
              <a:ext cx="141300" cy="141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804;p27"/>
            <p:cNvSpPr/>
            <p:nvPr/>
          </p:nvSpPr>
          <p:spPr>
            <a:xfrm>
              <a:off x="8353325" y="3425888"/>
              <a:ext cx="141300" cy="1413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83150" y="648335"/>
            <a:ext cx="5680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模型训练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21082" y="1293495"/>
            <a:ext cx="814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 TF-IDF</a:t>
            </a: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特征向量提取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62" y="1894760"/>
            <a:ext cx="6772275" cy="16573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36054" y="4713557"/>
            <a:ext cx="3291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 Light" panose="020B0502040204020203" charset="-122"/>
                <a:ea typeface="微软雅黑 Light" panose="020B0502040204020203" charset="-122"/>
              </a:rPr>
              <a:t>3. </a:t>
            </a: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</a:rPr>
              <a:t>朴素贝叶斯模型训练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76" y="3772304"/>
            <a:ext cx="4081215" cy="28058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7238" y="4505712"/>
            <a:ext cx="326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2. TF-IDF</a:t>
            </a: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特征向量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t-SNE</a:t>
            </a: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降维后的分布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rot="-5400000">
            <a:off x="-4068" y="1691318"/>
            <a:ext cx="2467993" cy="692894"/>
          </a:xfrm>
          <a:prstGeom prst="rect">
            <a:avLst/>
          </a:prstGeom>
        </p:spPr>
        <p:txBody>
          <a:bodyPr spcFirstLastPara="1" vert="eaVert" wrap="square" lIns="121900" tIns="121900" rIns="121900" bIns="121900" anchor="ctr" anchorCtr="0">
            <a:noAutofit/>
          </a:bodyPr>
          <a:lstStyle/>
          <a:p>
            <a:r>
              <a:rPr lang="zh-CN" altLang="en-US" sz="2800" dirty="0">
                <a:solidFill>
                  <a:srgbClr val="FDE9DF"/>
                </a:solidFill>
                <a:latin typeface="黑体" panose="02010609060101010101" charset="-122"/>
                <a:ea typeface="黑体" panose="02010609060101010101" charset="-122"/>
                <a:sym typeface="Sniglet"/>
              </a:rPr>
              <a:t>结果展示</a:t>
            </a:r>
            <a:endParaRPr lang="zh-CN" sz="2800" dirty="0">
              <a:solidFill>
                <a:srgbClr val="FDE9DF"/>
              </a:solidFill>
              <a:latin typeface="黑体" panose="02010609060101010101" charset="-122"/>
              <a:ea typeface="黑体" panose="02010609060101010101" charset="-122"/>
              <a:sym typeface="Snigle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42040" y="2024210"/>
            <a:ext cx="141300" cy="3055800"/>
            <a:chOff x="8353325" y="1043850"/>
            <a:chExt cx="141300" cy="3055800"/>
          </a:xfrm>
        </p:grpSpPr>
        <p:cxnSp>
          <p:nvCxnSpPr>
            <p:cNvPr id="15" name="Google Shape;800;p27"/>
            <p:cNvCxnSpPr/>
            <p:nvPr/>
          </p:nvCxnSpPr>
          <p:spPr>
            <a:xfrm>
              <a:off x="8424000" y="1043850"/>
              <a:ext cx="0" cy="3055800"/>
            </a:xfrm>
            <a:prstGeom prst="straightConnector1">
              <a:avLst/>
            </a:prstGeom>
            <a:noFill/>
            <a:ln w="28575" cap="flat" cmpd="sng">
              <a:solidFill>
                <a:srgbClr val="4F4C4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801;p27"/>
            <p:cNvSpPr/>
            <p:nvPr/>
          </p:nvSpPr>
          <p:spPr>
            <a:xfrm>
              <a:off x="8353325" y="1506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02;p27"/>
            <p:cNvSpPr/>
            <p:nvPr/>
          </p:nvSpPr>
          <p:spPr>
            <a:xfrm>
              <a:off x="8353325" y="2150338"/>
              <a:ext cx="141300" cy="141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803;p27"/>
            <p:cNvSpPr/>
            <p:nvPr/>
          </p:nvSpPr>
          <p:spPr>
            <a:xfrm>
              <a:off x="8353325" y="2788113"/>
              <a:ext cx="141300" cy="141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804;p27"/>
            <p:cNvSpPr/>
            <p:nvPr/>
          </p:nvSpPr>
          <p:spPr>
            <a:xfrm>
              <a:off x="8353325" y="3425888"/>
              <a:ext cx="141300" cy="141300"/>
            </a:xfrm>
            <a:prstGeom prst="ellipse">
              <a:avLst/>
            </a:prstGeom>
            <a:solidFill>
              <a:srgbClr val="55B59A"/>
            </a:solidFill>
            <a:ln w="28575" cap="flat" cmpd="sng">
              <a:solidFill>
                <a:srgbClr val="4F4C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950189" y="702118"/>
            <a:ext cx="215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准确度验证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3386" y="278247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</a:rPr>
              <a:t>分类预测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83" y="1372751"/>
            <a:ext cx="2151146" cy="69912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8" y="3459302"/>
            <a:ext cx="11200143" cy="3055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853249" y="687440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 Light" panose="020B0502040204020203" charset="-122"/>
                <a:ea typeface="微软雅黑 Light" panose="020B0502040204020203" charset="-122"/>
              </a:rPr>
              <a:t>统计</a:t>
            </a:r>
            <a:endParaRPr lang="en-US" altLang="zh-CN" sz="24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3" y="1242875"/>
            <a:ext cx="1338008" cy="1984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83" y="633454"/>
            <a:ext cx="5187510" cy="2593755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>
            <a:off x="4474346" y="803768"/>
            <a:ext cx="0" cy="23975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ushi Kawaii Company ">
  <a:themeElements>
    <a:clrScheme name="Simple Light">
      <a:dk1>
        <a:srgbClr val="4F4C4A"/>
      </a:dk1>
      <a:lt1>
        <a:srgbClr val="F56A5D"/>
      </a:lt1>
      <a:dk2>
        <a:srgbClr val="FDA479"/>
      </a:dk2>
      <a:lt2>
        <a:srgbClr val="55B59A"/>
      </a:lt2>
      <a:accent1>
        <a:srgbClr val="FDE9DF"/>
      </a:accent1>
      <a:accent2>
        <a:srgbClr val="4F4C4A"/>
      </a:accent2>
      <a:accent3>
        <a:srgbClr val="FDE9DF"/>
      </a:accent3>
      <a:accent4>
        <a:srgbClr val="FDA479"/>
      </a:accent4>
      <a:accent5>
        <a:srgbClr val="F56A5D"/>
      </a:accent5>
      <a:accent6>
        <a:srgbClr val="FDA479"/>
      </a:accent6>
      <a:hlink>
        <a:srgbClr val="55B5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WPS 演示</Application>
  <PresentationFormat>宽屏</PresentationFormat>
  <Paragraphs>131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Sniglet</vt:lpstr>
      <vt:lpstr>Segoe Print</vt:lpstr>
      <vt:lpstr>Karla</vt:lpstr>
      <vt:lpstr>Arial</vt:lpstr>
      <vt:lpstr>Rubik</vt:lpstr>
      <vt:lpstr>幼圆</vt:lpstr>
      <vt:lpstr>汉真广标</vt:lpstr>
      <vt:lpstr>微软雅黑</vt:lpstr>
      <vt:lpstr>黑体</vt:lpstr>
      <vt:lpstr>微软雅黑 Light</vt:lpstr>
      <vt:lpstr>Segoe UI Black</vt:lpstr>
      <vt:lpstr>Segoe Script</vt:lpstr>
      <vt:lpstr>Arial Unicode MS</vt:lpstr>
      <vt:lpstr>等线</vt:lpstr>
      <vt:lpstr>Sushi Kawaii Company </vt:lpstr>
      <vt:lpstr>基于SparkMLlib的饿了么 数据分析设计</vt:lpstr>
      <vt:lpstr>业务场景</vt:lpstr>
      <vt:lpstr>业务问题</vt:lpstr>
      <vt:lpstr>业务流程</vt:lpstr>
      <vt:lpstr>数据获取</vt:lpstr>
      <vt:lpstr>数据存储</vt:lpstr>
      <vt:lpstr>数据预处理</vt:lpstr>
      <vt:lpstr>模型训练</vt:lpstr>
      <vt:lpstr>结果展示</vt:lpstr>
      <vt:lpstr>问题与解决</vt:lpstr>
      <vt:lpstr>总结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基于Spark的饿了么 数据分析设计</dc:title>
  <dc:creator>朗宁 苗</dc:creator>
  <cp:lastModifiedBy>82582</cp:lastModifiedBy>
  <cp:revision>69</cp:revision>
  <dcterms:created xsi:type="dcterms:W3CDTF">2019-09-23T08:01:00Z</dcterms:created>
  <dcterms:modified xsi:type="dcterms:W3CDTF">2020-09-01T06:29:33Z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