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6099175" cy="7872413"/>
  <p:notesSz cx="6858000" cy="9144000"/>
  <p:defaultTextStyle>
    <a:defPPr>
      <a:defRPr lang="zh-TW"/>
    </a:defPPr>
    <a:lvl1pPr marL="0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99124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98249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97373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96497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95622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94746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93871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92995" algn="l" defTabSz="399124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663333"/>
    <a:srgbClr val="666663"/>
    <a:srgbClr val="FC813B"/>
    <a:srgbClr val="A2444A"/>
    <a:srgbClr val="8E4749"/>
    <a:srgbClr val="943F43"/>
    <a:srgbClr val="CE4C05"/>
    <a:srgbClr val="0E700B"/>
    <a:srgbClr val="6B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302" autoAdjust="0"/>
  </p:normalViewPr>
  <p:slideViewPr>
    <p:cSldViewPr snapToGrid="0" snapToObjects="1">
      <p:cViewPr varScale="1">
        <p:scale>
          <a:sx n="102" d="100"/>
          <a:sy n="102" d="100"/>
        </p:scale>
        <p:origin x="-2800" y="-104"/>
      </p:cViewPr>
      <p:guideLst>
        <p:guide orient="horz" pos="2480"/>
        <p:guide pos="1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57438" y="2445551"/>
            <a:ext cx="5184299" cy="1687466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914877" y="4461034"/>
            <a:ext cx="4269423" cy="20118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9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82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7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6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5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4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93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92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52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554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4421902" y="315263"/>
            <a:ext cx="1372315" cy="6717063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959" y="315263"/>
            <a:ext cx="4015290" cy="6717063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062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1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1793" y="5058755"/>
            <a:ext cx="5184299" cy="1563549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81793" y="3336665"/>
            <a:ext cx="5184299" cy="1722090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9912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982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737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64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56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474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9387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9299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754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4959" y="1836897"/>
            <a:ext cx="2693803" cy="519542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100414" y="1836897"/>
            <a:ext cx="2693803" cy="519542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644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762182"/>
            <a:ext cx="2694862" cy="7343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124" indent="0">
              <a:buNone/>
              <a:defRPr sz="1700" b="1"/>
            </a:lvl2pPr>
            <a:lvl3pPr marL="798249" indent="0">
              <a:buNone/>
              <a:defRPr sz="1500" b="1"/>
            </a:lvl3pPr>
            <a:lvl4pPr marL="1197373" indent="0">
              <a:buNone/>
              <a:defRPr sz="1400" b="1"/>
            </a:lvl4pPr>
            <a:lvl5pPr marL="1596497" indent="0">
              <a:buNone/>
              <a:defRPr sz="1400" b="1"/>
            </a:lvl5pPr>
            <a:lvl6pPr marL="1995622" indent="0">
              <a:buNone/>
              <a:defRPr sz="1400" b="1"/>
            </a:lvl6pPr>
            <a:lvl7pPr marL="2394746" indent="0">
              <a:buNone/>
              <a:defRPr sz="1400" b="1"/>
            </a:lvl7pPr>
            <a:lvl8pPr marL="2793871" indent="0">
              <a:buNone/>
              <a:defRPr sz="1400" b="1"/>
            </a:lvl8pPr>
            <a:lvl9pPr marL="3192995" indent="0">
              <a:buNone/>
              <a:defRPr sz="1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04959" y="2496575"/>
            <a:ext cx="2694862" cy="453575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3098297" y="1762182"/>
            <a:ext cx="2695920" cy="73439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9124" indent="0">
              <a:buNone/>
              <a:defRPr sz="1700" b="1"/>
            </a:lvl2pPr>
            <a:lvl3pPr marL="798249" indent="0">
              <a:buNone/>
              <a:defRPr sz="1500" b="1"/>
            </a:lvl3pPr>
            <a:lvl4pPr marL="1197373" indent="0">
              <a:buNone/>
              <a:defRPr sz="1400" b="1"/>
            </a:lvl4pPr>
            <a:lvl5pPr marL="1596497" indent="0">
              <a:buNone/>
              <a:defRPr sz="1400" b="1"/>
            </a:lvl5pPr>
            <a:lvl6pPr marL="1995622" indent="0">
              <a:buNone/>
              <a:defRPr sz="1400" b="1"/>
            </a:lvl6pPr>
            <a:lvl7pPr marL="2394746" indent="0">
              <a:buNone/>
              <a:defRPr sz="1400" b="1"/>
            </a:lvl7pPr>
            <a:lvl8pPr marL="2793871" indent="0">
              <a:buNone/>
              <a:defRPr sz="1400" b="1"/>
            </a:lvl8pPr>
            <a:lvl9pPr marL="3192995" indent="0">
              <a:buNone/>
              <a:defRPr sz="14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3098297" y="2496575"/>
            <a:ext cx="2695920" cy="4535750"/>
          </a:xfr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405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46450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6473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959" y="313439"/>
            <a:ext cx="2006587" cy="133393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4608" y="313440"/>
            <a:ext cx="3409608" cy="671888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04959" y="1647376"/>
            <a:ext cx="2006587" cy="5384950"/>
          </a:xfrm>
        </p:spPr>
        <p:txBody>
          <a:bodyPr/>
          <a:lstStyle>
            <a:lvl1pPr marL="0" indent="0">
              <a:buNone/>
              <a:defRPr sz="1200"/>
            </a:lvl1pPr>
            <a:lvl2pPr marL="399124" indent="0">
              <a:buNone/>
              <a:defRPr sz="1000"/>
            </a:lvl2pPr>
            <a:lvl3pPr marL="798249" indent="0">
              <a:buNone/>
              <a:defRPr sz="800"/>
            </a:lvl3pPr>
            <a:lvl4pPr marL="1197373" indent="0">
              <a:buNone/>
              <a:defRPr sz="800"/>
            </a:lvl4pPr>
            <a:lvl5pPr marL="1596497" indent="0">
              <a:buNone/>
              <a:defRPr sz="800"/>
            </a:lvl5pPr>
            <a:lvl6pPr marL="1995622" indent="0">
              <a:buNone/>
              <a:defRPr sz="800"/>
            </a:lvl6pPr>
            <a:lvl7pPr marL="2394746" indent="0">
              <a:buNone/>
              <a:defRPr sz="800"/>
            </a:lvl7pPr>
            <a:lvl8pPr marL="2793871" indent="0">
              <a:buNone/>
              <a:defRPr sz="800"/>
            </a:lvl8pPr>
            <a:lvl9pPr marL="3192995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09661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95481" y="5510689"/>
            <a:ext cx="3659505" cy="650568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195481" y="703415"/>
            <a:ext cx="3659505" cy="4723448"/>
          </a:xfrm>
        </p:spPr>
        <p:txBody>
          <a:bodyPr/>
          <a:lstStyle>
            <a:lvl1pPr marL="0" indent="0">
              <a:buNone/>
              <a:defRPr sz="2800"/>
            </a:lvl1pPr>
            <a:lvl2pPr marL="399124" indent="0">
              <a:buNone/>
              <a:defRPr sz="2400"/>
            </a:lvl2pPr>
            <a:lvl3pPr marL="798249" indent="0">
              <a:buNone/>
              <a:defRPr sz="2100"/>
            </a:lvl3pPr>
            <a:lvl4pPr marL="1197373" indent="0">
              <a:buNone/>
              <a:defRPr sz="1700"/>
            </a:lvl4pPr>
            <a:lvl5pPr marL="1596497" indent="0">
              <a:buNone/>
              <a:defRPr sz="1700"/>
            </a:lvl5pPr>
            <a:lvl6pPr marL="1995622" indent="0">
              <a:buNone/>
              <a:defRPr sz="1700"/>
            </a:lvl6pPr>
            <a:lvl7pPr marL="2394746" indent="0">
              <a:buNone/>
              <a:defRPr sz="1700"/>
            </a:lvl7pPr>
            <a:lvl8pPr marL="2793871" indent="0">
              <a:buNone/>
              <a:defRPr sz="1700"/>
            </a:lvl8pPr>
            <a:lvl9pPr marL="3192995" indent="0">
              <a:buNone/>
              <a:defRPr sz="17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95481" y="6161258"/>
            <a:ext cx="3659505" cy="923914"/>
          </a:xfrm>
        </p:spPr>
        <p:txBody>
          <a:bodyPr/>
          <a:lstStyle>
            <a:lvl1pPr marL="0" indent="0">
              <a:buNone/>
              <a:defRPr sz="1200"/>
            </a:lvl1pPr>
            <a:lvl2pPr marL="399124" indent="0">
              <a:buNone/>
              <a:defRPr sz="1000"/>
            </a:lvl2pPr>
            <a:lvl3pPr marL="798249" indent="0">
              <a:buNone/>
              <a:defRPr sz="800"/>
            </a:lvl3pPr>
            <a:lvl4pPr marL="1197373" indent="0">
              <a:buNone/>
              <a:defRPr sz="800"/>
            </a:lvl4pPr>
            <a:lvl5pPr marL="1596497" indent="0">
              <a:buNone/>
              <a:defRPr sz="800"/>
            </a:lvl5pPr>
            <a:lvl6pPr marL="1995622" indent="0">
              <a:buNone/>
              <a:defRPr sz="800"/>
            </a:lvl6pPr>
            <a:lvl7pPr marL="2394746" indent="0">
              <a:buNone/>
              <a:defRPr sz="800"/>
            </a:lvl7pPr>
            <a:lvl8pPr marL="2793871" indent="0">
              <a:buNone/>
              <a:defRPr sz="800"/>
            </a:lvl8pPr>
            <a:lvl9pPr marL="3192995" indent="0">
              <a:buNone/>
              <a:defRPr sz="8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44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04959" y="315262"/>
            <a:ext cx="5489258" cy="1312069"/>
          </a:xfrm>
          <a:prstGeom prst="rect">
            <a:avLst/>
          </a:prstGeom>
        </p:spPr>
        <p:txBody>
          <a:bodyPr vert="horz" lIns="79825" tIns="39913" rIns="79825" bIns="39913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4959" y="1836897"/>
            <a:ext cx="5489258" cy="5195429"/>
          </a:xfrm>
          <a:prstGeom prst="rect">
            <a:avLst/>
          </a:prstGeom>
        </p:spPr>
        <p:txBody>
          <a:bodyPr vert="horz" lIns="79825" tIns="39913" rIns="79825" bIns="39913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304959" y="7296561"/>
            <a:ext cx="1423141" cy="419133"/>
          </a:xfrm>
          <a:prstGeom prst="rect">
            <a:avLst/>
          </a:prstGeom>
        </p:spPr>
        <p:txBody>
          <a:bodyPr vert="horz" lIns="79825" tIns="39913" rIns="79825" bIns="3991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6C023-585F-8843-B2EA-FBFF96A1CE87}" type="datetimeFigureOut">
              <a:rPr kumimoji="1" lang="zh-TW" altLang="en-US" smtClean="0"/>
              <a:t>2016/3/31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2083885" y="7296561"/>
            <a:ext cx="1931406" cy="419133"/>
          </a:xfrm>
          <a:prstGeom prst="rect">
            <a:avLst/>
          </a:prstGeom>
        </p:spPr>
        <p:txBody>
          <a:bodyPr vert="horz" lIns="79825" tIns="39913" rIns="79825" bIns="3991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71076" y="7296561"/>
            <a:ext cx="1423141" cy="419133"/>
          </a:xfrm>
          <a:prstGeom prst="rect">
            <a:avLst/>
          </a:prstGeom>
        </p:spPr>
        <p:txBody>
          <a:bodyPr vert="horz" lIns="79825" tIns="39913" rIns="79825" bIns="3991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4DDC-0F00-C64B-A885-897F167EC4C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621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9124" rtl="0" eaLnBrk="1" latinLnBrk="0" hangingPunct="1">
        <a:spcBef>
          <a:spcPct val="0"/>
        </a:spcBef>
        <a:buNone/>
        <a:defRPr sz="3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343" indent="-299343" algn="l" defTabSz="399124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577" indent="-249453" algn="l" defTabSz="399124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7811" indent="-199562" algn="l" defTabSz="399124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6935" indent="-199562" algn="l" defTabSz="399124" rtl="0" eaLnBrk="1" latinLnBrk="0" hangingPunct="1">
        <a:spcBef>
          <a:spcPct val="20000"/>
        </a:spcBef>
        <a:buFont typeface="Arial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96060" indent="-199562" algn="l" defTabSz="399124" rtl="0" eaLnBrk="1" latinLnBrk="0" hangingPunct="1">
        <a:spcBef>
          <a:spcPct val="20000"/>
        </a:spcBef>
        <a:buFont typeface="Arial"/>
        <a:buChar char="»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5184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4308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93433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92557" indent="-199562" algn="l" defTabSz="399124" rtl="0" eaLnBrk="1" latinLnBrk="0" hangingPunct="1">
        <a:spcBef>
          <a:spcPct val="20000"/>
        </a:spcBef>
        <a:buFont typeface="Arial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9124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98249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7373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497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95622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94746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93871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92995" algn="l" defTabSz="39912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4.jpe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/>
          <p:cNvGrpSpPr/>
          <p:nvPr/>
        </p:nvGrpSpPr>
        <p:grpSpPr>
          <a:xfrm>
            <a:off x="233999" y="-2166"/>
            <a:ext cx="5644136" cy="7883205"/>
            <a:chOff x="233999" y="-2166"/>
            <a:chExt cx="5644136" cy="7883205"/>
          </a:xfrm>
        </p:grpSpPr>
        <p:sp>
          <p:nvSpPr>
            <p:cNvPr id="6" name="矩形 5"/>
            <p:cNvSpPr/>
            <p:nvPr/>
          </p:nvSpPr>
          <p:spPr>
            <a:xfrm>
              <a:off x="23399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7648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120129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168593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68494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52242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3135890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3619539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4103187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586836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5070484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554135" y="-2166"/>
              <a:ext cx="324000" cy="788320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45711" tIns="22855" rIns="45711" bIns="22855" spcCol="0"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2" name="直線接點 21"/>
          <p:cNvCxnSpPr/>
          <p:nvPr/>
        </p:nvCxnSpPr>
        <p:spPr>
          <a:xfrm>
            <a:off x="0" y="898046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0" y="7388155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/>
          <p:cNvGrpSpPr/>
          <p:nvPr/>
        </p:nvGrpSpPr>
        <p:grpSpPr>
          <a:xfrm>
            <a:off x="233999" y="1039174"/>
            <a:ext cx="5644136" cy="1385569"/>
            <a:chOff x="233999" y="1090496"/>
            <a:chExt cx="5644136" cy="1584000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233999" y="1090496"/>
              <a:ext cx="5644136" cy="157801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/>
          </p:nvGrpSpPr>
          <p:grpSpPr>
            <a:xfrm>
              <a:off x="233999" y="1090496"/>
              <a:ext cx="5644136" cy="1584000"/>
              <a:chOff x="233999" y="1090495"/>
              <a:chExt cx="1291297" cy="64390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 flipH="1">
                <a:off x="233999" y="1090495"/>
                <a:ext cx="1291297" cy="64390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/>
          <p:cNvGrpSpPr/>
          <p:nvPr/>
        </p:nvGrpSpPr>
        <p:grpSpPr>
          <a:xfrm>
            <a:off x="223843" y="400313"/>
            <a:ext cx="1324019" cy="355067"/>
            <a:chOff x="233999" y="1090495"/>
            <a:chExt cx="1291297" cy="641468"/>
          </a:xfrm>
          <a:effectLst/>
        </p:grpSpPr>
        <p:cxnSp>
          <p:nvCxnSpPr>
            <p:cNvPr id="34" name="直線接點 33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群組 99"/>
          <p:cNvGrpSpPr/>
          <p:nvPr/>
        </p:nvGrpSpPr>
        <p:grpSpPr>
          <a:xfrm>
            <a:off x="4910836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01" name="直線接點 10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群組 10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03" name="矩形 10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4" name="直線接點 10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" name="群組 104"/>
          <p:cNvGrpSpPr/>
          <p:nvPr/>
        </p:nvGrpSpPr>
        <p:grpSpPr>
          <a:xfrm>
            <a:off x="5640565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06" name="直線接點 105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群組 106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09" name="直線接點 108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0" name="群組 109"/>
          <p:cNvGrpSpPr/>
          <p:nvPr/>
        </p:nvGrpSpPr>
        <p:grpSpPr>
          <a:xfrm>
            <a:off x="5275701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11" name="直線接點 11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群組 11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13" name="矩形 11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14" name="直線接點 11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4" name="直線接點 223"/>
          <p:cNvCxnSpPr/>
          <p:nvPr/>
        </p:nvCxnSpPr>
        <p:spPr>
          <a:xfrm>
            <a:off x="-8323" y="5515867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-8323" y="2577944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文字方塊 285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/>
              <a:t>copyright©2016</a:t>
            </a:r>
            <a:endParaRPr kumimoji="1" lang="zh-TW" altLang="en-US" sz="1000" dirty="0"/>
          </a:p>
        </p:txBody>
      </p:sp>
      <p:sp>
        <p:nvSpPr>
          <p:cNvPr id="335" name="文字方塊 334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/>
              <a:t>Tel: (886-2) 2771-2171</a:t>
            </a:r>
            <a:endParaRPr kumimoji="1" lang="zh-TW" altLang="en-US" sz="1000" dirty="0"/>
          </a:p>
        </p:txBody>
      </p:sp>
      <p:sp>
        <p:nvSpPr>
          <p:cNvPr id="2" name="矩形 1"/>
          <p:cNvSpPr/>
          <p:nvPr/>
        </p:nvSpPr>
        <p:spPr>
          <a:xfrm>
            <a:off x="1660105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Home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2743682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Portfolio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3827259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Links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4910836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About Us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grpSp>
        <p:nvGrpSpPr>
          <p:cNvPr id="122" name="群組 121"/>
          <p:cNvGrpSpPr/>
          <p:nvPr/>
        </p:nvGrpSpPr>
        <p:grpSpPr>
          <a:xfrm>
            <a:off x="223844" y="2692631"/>
            <a:ext cx="2739986" cy="1258830"/>
            <a:chOff x="223844" y="2692631"/>
            <a:chExt cx="2739986" cy="1258830"/>
          </a:xfrm>
        </p:grpSpPr>
        <p:grpSp>
          <p:nvGrpSpPr>
            <p:cNvPr id="123" name="群組 122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27" name="直線接點 126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群組 127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29" name="矩形 128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30" name="直線接點 129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4" name="文字方塊 123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26" name="文字方塊 125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cs typeface="Gill Sans Ultra Bold"/>
              </a:endParaRPr>
            </a:p>
          </p:txBody>
        </p:sp>
      </p:grpSp>
      <p:grpSp>
        <p:nvGrpSpPr>
          <p:cNvPr id="131" name="群組 130"/>
          <p:cNvGrpSpPr/>
          <p:nvPr/>
        </p:nvGrpSpPr>
        <p:grpSpPr>
          <a:xfrm>
            <a:off x="223844" y="4142348"/>
            <a:ext cx="2739986" cy="1258830"/>
            <a:chOff x="223844" y="2692631"/>
            <a:chExt cx="2739986" cy="1258830"/>
          </a:xfrm>
        </p:grpSpPr>
        <p:grpSp>
          <p:nvGrpSpPr>
            <p:cNvPr id="132" name="群組 131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36" name="直線接點 135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群組 136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38" name="矩形 137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39" name="直線接點 138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3" name="文字方塊 132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34" name="文字方塊 133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35" name="文字方塊 134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00000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000000"/>
                </a:solidFill>
                <a:cs typeface="Gill Sans Ultra Bold"/>
              </a:endParaRPr>
            </a:p>
          </p:txBody>
        </p:sp>
      </p:grpSp>
      <p:grpSp>
        <p:nvGrpSpPr>
          <p:cNvPr id="140" name="群組 139"/>
          <p:cNvGrpSpPr/>
          <p:nvPr/>
        </p:nvGrpSpPr>
        <p:grpSpPr>
          <a:xfrm>
            <a:off x="3135852" y="4142348"/>
            <a:ext cx="2739986" cy="1258830"/>
            <a:chOff x="223844" y="2692631"/>
            <a:chExt cx="2739986" cy="1258830"/>
          </a:xfrm>
        </p:grpSpPr>
        <p:grpSp>
          <p:nvGrpSpPr>
            <p:cNvPr id="141" name="群組 140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45" name="直線接點 144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6" name="群組 145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50" name="矩形 149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51" name="直線接點 150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2" name="文字方塊 141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43" name="文字方塊 142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44" name="文字方塊 143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00000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000000"/>
                </a:solidFill>
                <a:cs typeface="Gill Sans Ultra Bold"/>
              </a:endParaRPr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3135852" y="2692631"/>
            <a:ext cx="2739986" cy="1258830"/>
            <a:chOff x="223844" y="2692631"/>
            <a:chExt cx="2739986" cy="1258830"/>
          </a:xfrm>
        </p:grpSpPr>
        <p:grpSp>
          <p:nvGrpSpPr>
            <p:cNvPr id="153" name="群組 152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157" name="直線接點 156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8" name="群組 157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159" name="矩形 158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160" name="直線接點 159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4" name="文字方塊 153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55" name="文字方塊 154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56" name="文字方塊 155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000000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000000"/>
                </a:solidFill>
                <a:cs typeface="Gill Sans Ultra Bold"/>
              </a:endParaRPr>
            </a:p>
          </p:txBody>
        </p:sp>
      </p:grpSp>
      <p:grpSp>
        <p:nvGrpSpPr>
          <p:cNvPr id="161" name="群組 160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162" name="矩形 161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ABOUT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US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63" name="直線接點 162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矩形 163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About Us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err="1">
                  <a:solidFill>
                    <a:srgbClr val="666663"/>
                  </a:solidFill>
                  <a:cs typeface="Gill Sans Ultra Bold"/>
                </a:rPr>
                <a:t>Petfinder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 Foundation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Mobile Site &amp; Apps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Help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Shelters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Developers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70" name="群組 169"/>
          <p:cNvGrpSpPr/>
          <p:nvPr/>
        </p:nvGrpSpPr>
        <p:grpSpPr>
          <a:xfrm>
            <a:off x="4565916" y="5676520"/>
            <a:ext cx="1326703" cy="1100294"/>
            <a:chOff x="221160" y="5676520"/>
            <a:chExt cx="1326703" cy="1100294"/>
          </a:xfrm>
        </p:grpSpPr>
        <p:sp>
          <p:nvSpPr>
            <p:cNvPr id="171" name="矩形 170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404040"/>
                  </a:solidFill>
                </a:rPr>
                <a:t>CORPORATE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72" name="直線接點 171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 172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Partnerships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Careers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Terms of Service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12" name="矩形 211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Privacy Policy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13" name="群組 212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214" name="矩形 213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215" name="直線接點 214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矩形 215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17" name="矩形 216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19" name="矩形 218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20" name="矩形 219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21" name="矩形 220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22" name="群組 221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223" name="矩形 222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404040"/>
                  </a:solidFill>
                </a:rPr>
                <a:t>PET-CARE TOPICS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226" name="直線接點 225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矩形 226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Dog Care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28" name="矩形 227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29" name="矩形 228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30" name="矩形 229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Dog 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All Pet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32" name="矩形 231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Pet-Care Videos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8172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-8250" y="0"/>
            <a:ext cx="6107498" cy="89804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D3D3D3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8323" y="898046"/>
            <a:ext cx="6107498" cy="1679898"/>
          </a:xfrm>
          <a:prstGeom prst="rect">
            <a:avLst/>
          </a:prstGeom>
          <a:solidFill>
            <a:srgbClr val="E8E8E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接點 21"/>
          <p:cNvCxnSpPr/>
          <p:nvPr/>
        </p:nvCxnSpPr>
        <p:spPr>
          <a:xfrm>
            <a:off x="0" y="898046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0" y="7388155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群組 88"/>
          <p:cNvGrpSpPr/>
          <p:nvPr/>
        </p:nvGrpSpPr>
        <p:grpSpPr>
          <a:xfrm>
            <a:off x="233999" y="1039174"/>
            <a:ext cx="5644136" cy="1385569"/>
            <a:chOff x="233999" y="1090496"/>
            <a:chExt cx="5644136" cy="1584000"/>
          </a:xfrm>
        </p:grpSpPr>
        <p:cxnSp>
          <p:nvCxnSpPr>
            <p:cNvPr id="26" name="直線接點 25"/>
            <p:cNvCxnSpPr/>
            <p:nvPr/>
          </p:nvCxnSpPr>
          <p:spPr>
            <a:xfrm>
              <a:off x="233999" y="1090496"/>
              <a:ext cx="5644136" cy="1578012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群組 27"/>
            <p:cNvGrpSpPr/>
            <p:nvPr/>
          </p:nvGrpSpPr>
          <p:grpSpPr>
            <a:xfrm>
              <a:off x="233999" y="1090496"/>
              <a:ext cx="5644136" cy="1584000"/>
              <a:chOff x="233999" y="1090495"/>
              <a:chExt cx="1291297" cy="643902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27" name="直線接點 26"/>
              <p:cNvCxnSpPr/>
              <p:nvPr/>
            </p:nvCxnSpPr>
            <p:spPr>
              <a:xfrm flipH="1">
                <a:off x="233999" y="1090495"/>
                <a:ext cx="1291297" cy="64390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群組 32"/>
          <p:cNvGrpSpPr/>
          <p:nvPr/>
        </p:nvGrpSpPr>
        <p:grpSpPr>
          <a:xfrm>
            <a:off x="223843" y="400313"/>
            <a:ext cx="1324019" cy="355067"/>
            <a:chOff x="233999" y="1090495"/>
            <a:chExt cx="1291297" cy="641468"/>
          </a:xfrm>
        </p:grpSpPr>
        <p:cxnSp>
          <p:nvCxnSpPr>
            <p:cNvPr id="34" name="直線接點 33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群組 34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37" name="直線接點 36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群組 117"/>
          <p:cNvGrpSpPr/>
          <p:nvPr/>
        </p:nvGrpSpPr>
        <p:grpSpPr>
          <a:xfrm>
            <a:off x="223844" y="2692631"/>
            <a:ext cx="2739986" cy="1258830"/>
            <a:chOff x="223844" y="2692631"/>
            <a:chExt cx="2739986" cy="1258830"/>
          </a:xfrm>
        </p:grpSpPr>
        <p:grpSp>
          <p:nvGrpSpPr>
            <p:cNvPr id="38" name="群組 37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39" name="直線接點 38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群組 39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41" name="矩形 40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42" name="直線接點 41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5" name="文字方塊 114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cxnSp>
        <p:nvCxnSpPr>
          <p:cNvPr id="224" name="直線接點 223"/>
          <p:cNvCxnSpPr/>
          <p:nvPr/>
        </p:nvCxnSpPr>
        <p:spPr>
          <a:xfrm>
            <a:off x="-8323" y="5515867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直線接點 224"/>
          <p:cNvCxnSpPr/>
          <p:nvPr/>
        </p:nvCxnSpPr>
        <p:spPr>
          <a:xfrm>
            <a:off x="-8323" y="2577944"/>
            <a:ext cx="6099175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矩形 152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404040"/>
                </a:solidFill>
              </a:rPr>
              <a:t>copyright©2016</a:t>
            </a:r>
            <a:endParaRPr kumimoji="1" lang="zh-TW" altLang="en-US" sz="1000" dirty="0">
              <a:solidFill>
                <a:srgbClr val="404040"/>
              </a:solidFill>
            </a:endParaRPr>
          </a:p>
        </p:txBody>
      </p:sp>
      <p:sp>
        <p:nvSpPr>
          <p:cNvPr id="222" name="文字方塊 221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404040"/>
                </a:solidFill>
              </a:rPr>
              <a:t>Tel: (886-2) 2771-2171</a:t>
            </a:r>
            <a:endParaRPr kumimoji="1" lang="zh-TW" altLang="en-US" sz="1000" dirty="0">
              <a:solidFill>
                <a:srgbClr val="404040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1660105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Home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2743682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Portfolio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3827259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Links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4910836" y="497726"/>
            <a:ext cx="982830" cy="2576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000000"/>
                </a:solidFill>
              </a:rPr>
              <a:t>About Us</a:t>
            </a:r>
            <a:endParaRPr kumimoji="1" lang="zh-TW" altLang="en-US" b="1" dirty="0">
              <a:solidFill>
                <a:srgbClr val="000000"/>
              </a:solidFill>
            </a:endParaRPr>
          </a:p>
        </p:txBody>
      </p:sp>
      <p:grpSp>
        <p:nvGrpSpPr>
          <p:cNvPr id="155" name="群組 154"/>
          <p:cNvGrpSpPr/>
          <p:nvPr/>
        </p:nvGrpSpPr>
        <p:grpSpPr>
          <a:xfrm>
            <a:off x="4910836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56" name="直線接點 155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7" name="群組 156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58" name="矩形 157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59" name="直線接點 158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0" name="群組 159"/>
          <p:cNvGrpSpPr/>
          <p:nvPr/>
        </p:nvGrpSpPr>
        <p:grpSpPr>
          <a:xfrm>
            <a:off x="5640565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61" name="直線接點 160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2" name="群組 161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63" name="矩形 162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4" name="直線接點 163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群組 164"/>
          <p:cNvGrpSpPr/>
          <p:nvPr/>
        </p:nvGrpSpPr>
        <p:grpSpPr>
          <a:xfrm>
            <a:off x="5275701" y="148313"/>
            <a:ext cx="252000" cy="252000"/>
            <a:chOff x="233999" y="1090495"/>
            <a:chExt cx="1291297" cy="641468"/>
          </a:xfrm>
          <a:effectLst/>
        </p:grpSpPr>
        <p:cxnSp>
          <p:nvCxnSpPr>
            <p:cNvPr id="166" name="直線接點 165"/>
            <p:cNvCxnSpPr/>
            <p:nvPr/>
          </p:nvCxnSpPr>
          <p:spPr>
            <a:xfrm>
              <a:off x="233999" y="1090495"/>
              <a:ext cx="1291297" cy="641468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7" name="群組 166"/>
            <p:cNvGrpSpPr/>
            <p:nvPr/>
          </p:nvGrpSpPr>
          <p:grpSpPr>
            <a:xfrm>
              <a:off x="233999" y="1090495"/>
              <a:ext cx="1291297" cy="641468"/>
              <a:chOff x="233999" y="1090495"/>
              <a:chExt cx="1291297" cy="641468"/>
            </a:xfrm>
          </p:grpSpPr>
          <p:sp>
            <p:nvSpPr>
              <p:cNvPr id="168" name="矩形 167"/>
              <p:cNvSpPr/>
              <p:nvPr/>
            </p:nvSpPr>
            <p:spPr>
              <a:xfrm>
                <a:off x="233999" y="1090495"/>
                <a:ext cx="1291297" cy="641468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p:cxnSp>
            <p:nvCxnSpPr>
              <p:cNvPr id="169" name="直線接點 168"/>
              <p:cNvCxnSpPr/>
              <p:nvPr/>
            </p:nvCxnSpPr>
            <p:spPr>
              <a:xfrm flipH="1"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6" name="群組 235"/>
          <p:cNvGrpSpPr/>
          <p:nvPr/>
        </p:nvGrpSpPr>
        <p:grpSpPr>
          <a:xfrm>
            <a:off x="3135890" y="2692631"/>
            <a:ext cx="2739986" cy="1258830"/>
            <a:chOff x="223844" y="2692631"/>
            <a:chExt cx="2739986" cy="1258830"/>
          </a:xfrm>
        </p:grpSpPr>
        <p:grpSp>
          <p:nvGrpSpPr>
            <p:cNvPr id="237" name="群組 236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241" name="直線接點 240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群組 241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243" name="矩形 242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244" name="直線接點 243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8" name="文字方塊 237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39" name="文字方塊 238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40" name="文字方塊 239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45" name="群組 244"/>
          <p:cNvGrpSpPr/>
          <p:nvPr/>
        </p:nvGrpSpPr>
        <p:grpSpPr>
          <a:xfrm>
            <a:off x="3135890" y="4142348"/>
            <a:ext cx="2739986" cy="1258830"/>
            <a:chOff x="223844" y="2692631"/>
            <a:chExt cx="2739986" cy="1258830"/>
          </a:xfrm>
        </p:grpSpPr>
        <p:grpSp>
          <p:nvGrpSpPr>
            <p:cNvPr id="246" name="群組 245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250" name="直線接點 249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群組 250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252" name="矩形 251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253" name="直線接點 252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7" name="文字方塊 246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48" name="文字方塊 247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49" name="文字方塊 248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54" name="群組 253"/>
          <p:cNvGrpSpPr/>
          <p:nvPr/>
        </p:nvGrpSpPr>
        <p:grpSpPr>
          <a:xfrm>
            <a:off x="223844" y="4142348"/>
            <a:ext cx="2739986" cy="1258830"/>
            <a:chOff x="223844" y="2692631"/>
            <a:chExt cx="2739986" cy="1258830"/>
          </a:xfrm>
        </p:grpSpPr>
        <p:grpSp>
          <p:nvGrpSpPr>
            <p:cNvPr id="255" name="群組 254"/>
            <p:cNvGrpSpPr/>
            <p:nvPr/>
          </p:nvGrpSpPr>
          <p:grpSpPr>
            <a:xfrm>
              <a:off x="223844" y="2692631"/>
              <a:ext cx="1301452" cy="1258830"/>
              <a:chOff x="233999" y="1090495"/>
              <a:chExt cx="1291297" cy="641468"/>
            </a:xfrm>
          </p:grpSpPr>
          <p:cxnSp>
            <p:nvCxnSpPr>
              <p:cNvPr id="259" name="直線接點 258"/>
              <p:cNvCxnSpPr/>
              <p:nvPr/>
            </p:nvCxnSpPr>
            <p:spPr>
              <a:xfrm>
                <a:off x="233999" y="1090495"/>
                <a:ext cx="1291297" cy="64146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0" name="群組 259"/>
              <p:cNvGrpSpPr/>
              <p:nvPr/>
            </p:nvGrpSpPr>
            <p:grpSpPr>
              <a:xfrm>
                <a:off x="233999" y="1090495"/>
                <a:ext cx="1291297" cy="641468"/>
                <a:chOff x="233999" y="1090495"/>
                <a:chExt cx="1291297" cy="641468"/>
              </a:xfrm>
            </p:grpSpPr>
            <p:sp>
              <p:nvSpPr>
                <p:cNvPr id="261" name="矩形 260"/>
                <p:cNvSpPr/>
                <p:nvPr/>
              </p:nvSpPr>
              <p:spPr>
                <a:xfrm>
                  <a:off x="233999" y="1090495"/>
                  <a:ext cx="1291297" cy="641468"/>
                </a:xfrm>
                <a:prstGeom prst="rect">
                  <a:avLst/>
                </a:prstGeom>
                <a:noFill/>
                <a:ln w="127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>
                    <a:solidFill>
                      <a:srgbClr val="404040"/>
                    </a:solidFill>
                  </a:endParaRPr>
                </a:p>
              </p:txBody>
            </p:sp>
            <p:cxnSp>
              <p:nvCxnSpPr>
                <p:cNvPr id="262" name="直線接點 261"/>
                <p:cNvCxnSpPr/>
                <p:nvPr/>
              </p:nvCxnSpPr>
              <p:spPr>
                <a:xfrm flipH="1">
                  <a:off x="233999" y="1090495"/>
                  <a:ext cx="1291297" cy="64146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6" name="文字方塊 255"/>
            <p:cNvSpPr txBox="1"/>
            <p:nvPr/>
          </p:nvSpPr>
          <p:spPr>
            <a:xfrm>
              <a:off x="1525296" y="2692631"/>
              <a:ext cx="12912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Pet</a:t>
              </a:r>
              <a:r>
                <a:rPr kumimoji="1" lang="zh-TW" altLang="en-US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600" b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Name</a:t>
              </a:r>
              <a:endParaRPr kumimoji="1" lang="zh-TW" altLang="en-US" sz="1600" b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57" name="文字方塊 256"/>
            <p:cNvSpPr txBox="1"/>
            <p:nvPr/>
          </p:nvSpPr>
          <p:spPr>
            <a:xfrm>
              <a:off x="1525296" y="2938975"/>
              <a:ext cx="14385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kumimoji="1" lang="en-US" altLang="zh-TW" sz="1200" i="1" dirty="0" smtClean="0">
                  <a:solidFill>
                    <a:srgbClr val="404040"/>
                  </a:solidFill>
                  <a:latin typeface="+mj-lt"/>
                  <a:cs typeface="Gill Sans Ultra Bold"/>
                </a:rPr>
                <a:t>species</a:t>
              </a:r>
              <a:endParaRPr kumimoji="1" lang="zh-TW" altLang="en-US" sz="1200" i="1" dirty="0">
                <a:solidFill>
                  <a:srgbClr val="404040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58" name="文字方塊 257"/>
            <p:cNvSpPr txBox="1"/>
            <p:nvPr/>
          </p:nvSpPr>
          <p:spPr>
            <a:xfrm>
              <a:off x="1525296" y="3243575"/>
              <a:ext cx="14385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Check out this primer so you can meet and understand your dog’s needs.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63" name="群組 262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264" name="矩形 263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ABOUT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US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265" name="直線接點 264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矩形 265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About Us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67" name="矩形 266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err="1">
                  <a:solidFill>
                    <a:srgbClr val="666663"/>
                  </a:solidFill>
                  <a:cs typeface="Gill Sans Ultra Bold"/>
                </a:rPr>
                <a:t>Petfinder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 Foundation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68" name="矩形 267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Mobile Site &amp; Apps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69" name="矩形 268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Help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70" name="矩形 269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Shelters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71" name="矩形 270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Developers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72" name="群組 271"/>
          <p:cNvGrpSpPr/>
          <p:nvPr/>
        </p:nvGrpSpPr>
        <p:grpSpPr>
          <a:xfrm>
            <a:off x="4565916" y="5676520"/>
            <a:ext cx="1326703" cy="1100294"/>
            <a:chOff x="221160" y="5676520"/>
            <a:chExt cx="1326703" cy="1100294"/>
          </a:xfrm>
        </p:grpSpPr>
        <p:sp>
          <p:nvSpPr>
            <p:cNvPr id="273" name="矩形 272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404040"/>
                  </a:solidFill>
                </a:rPr>
                <a:t>CORPORATE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274" name="直線接點 273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矩形 274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Partnerships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Careers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77" name="矩形 276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Terms of Service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78" name="矩形 277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Privacy Policy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79" name="群組 278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280" name="矩形 279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281" name="直線接點 280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矩形 281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83" name="矩形 282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84" name="矩形 283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85" name="矩形 284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86" name="矩形 285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87" name="矩形 286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288" name="群組 287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289" name="矩形 288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404040"/>
                  </a:solidFill>
                </a:rPr>
                <a:t>PET-CARE TOPICS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290" name="直線接點 289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矩形 290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Dog Care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292" name="矩形 291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93" name="矩形 292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94" name="矩形 293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Dog 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95" name="矩形 294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All Pet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296" name="矩形 295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Pet-Care Videos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127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4450" y="0"/>
            <a:ext cx="6107498" cy="8980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4377" y="898046"/>
            <a:ext cx="6107498" cy="1679898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 descr="garden-dog-pe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871" y="4142347"/>
            <a:ext cx="1313866" cy="1258831"/>
          </a:xfrm>
          <a:prstGeom prst="rect">
            <a:avLst/>
          </a:prstGeom>
        </p:spPr>
      </p:pic>
      <p:pic>
        <p:nvPicPr>
          <p:cNvPr id="6" name="圖片 5" descr="pexels-photo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610" y="2686545"/>
            <a:ext cx="1304137" cy="1258830"/>
          </a:xfrm>
          <a:prstGeom prst="rect">
            <a:avLst/>
          </a:prstGeom>
        </p:spPr>
      </p:pic>
      <p:pic>
        <p:nvPicPr>
          <p:cNvPr id="11" name="圖片 10" descr="pexels-photo-51439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65" y="4142349"/>
            <a:ext cx="1305731" cy="1258830"/>
          </a:xfrm>
          <a:prstGeom prst="rect">
            <a:avLst/>
          </a:prstGeom>
        </p:spPr>
      </p:pic>
      <p:pic>
        <p:nvPicPr>
          <p:cNvPr id="9" name="圖片 8" descr="pexels-photo-31025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999" y="1039174"/>
            <a:ext cx="5641877" cy="1380331"/>
          </a:xfrm>
          <a:prstGeom prst="rect">
            <a:avLst/>
          </a:prstGeom>
        </p:spPr>
      </p:pic>
      <p:pic>
        <p:nvPicPr>
          <p:cNvPr id="4" name="圖片 3" descr="pexels-photo.jpg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59" y="2692632"/>
            <a:ext cx="1304137" cy="1258830"/>
          </a:xfrm>
          <a:prstGeom prst="rect">
            <a:avLst/>
          </a:prstGeom>
        </p:spPr>
      </p:pic>
      <p:sp>
        <p:nvSpPr>
          <p:cNvPr id="115" name="文字方塊 114"/>
          <p:cNvSpPr txBox="1"/>
          <p:nvPr/>
        </p:nvSpPr>
        <p:spPr>
          <a:xfrm>
            <a:off x="1525296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Pet</a:t>
            </a:r>
            <a:r>
              <a:rPr kumimoji="1"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Gill Sans Ultra Bold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525296" y="2938975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Gill Sans Ultra Bold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1525296" y="3243576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666663"/>
                </a:solidFill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535451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535451" y="4388692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1535451" y="4693293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666663"/>
                </a:solidFill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437342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437342" y="2938975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449754" y="3237489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666663"/>
                </a:solidFill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437342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4437342" y="4388692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chemeClr val="tx1">
                    <a:lumMod val="75000"/>
                    <a:lumOff val="25000"/>
                  </a:schemeClr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chemeClr val="tx1">
                  <a:lumMod val="75000"/>
                  <a:lumOff val="25000"/>
                </a:schemeClr>
              </a:solidFill>
              <a:cs typeface="Gill Sans Ultra Bold"/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4449754" y="4693292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>
                <a:solidFill>
                  <a:srgbClr val="666663"/>
                </a:solidFill>
                <a:cs typeface="Gill Sans Ultra Bold"/>
              </a:rPr>
              <a:t>Check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 descr="pet_finder_logo.png"/>
          <p:cNvPicPr>
            <a:picLocks noChangeAspect="1"/>
          </p:cNvPicPr>
          <p:nvPr/>
        </p:nvPicPr>
        <p:blipFill>
          <a:blip r:embed="rId7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9" y="427432"/>
            <a:ext cx="1291297" cy="327948"/>
          </a:xfrm>
          <a:prstGeom prst="rect">
            <a:avLst/>
          </a:prstGeom>
        </p:spPr>
      </p:pic>
      <p:sp>
        <p:nvSpPr>
          <p:cNvPr id="154" name="文字方塊 153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bg1">
                    <a:lumMod val="95000"/>
                  </a:schemeClr>
                </a:solidFill>
              </a:rPr>
              <a:t>copyright©2016</a:t>
            </a:r>
            <a:endParaRPr kumimoji="1" lang="zh-TW" alt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圖片 2" descr="icon_Faceboo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5" y="148313"/>
            <a:ext cx="252000" cy="252000"/>
          </a:xfrm>
          <a:prstGeom prst="rect">
            <a:avLst/>
          </a:prstGeom>
        </p:spPr>
      </p:pic>
      <p:sp>
        <p:nvSpPr>
          <p:cNvPr id="197" name="圓角矩形 196"/>
          <p:cNvSpPr/>
          <p:nvPr/>
        </p:nvSpPr>
        <p:spPr>
          <a:xfrm>
            <a:off x="1684945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Home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8" name="圓角矩形 197"/>
          <p:cNvSpPr/>
          <p:nvPr/>
        </p:nvSpPr>
        <p:spPr>
          <a:xfrm>
            <a:off x="4930665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About Us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199" name="圓角矩形 198"/>
          <p:cNvSpPr/>
          <p:nvPr/>
        </p:nvSpPr>
        <p:spPr>
          <a:xfrm>
            <a:off x="2766852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Portfolio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00" name="圓角矩形 199"/>
          <p:cNvSpPr/>
          <p:nvPr/>
        </p:nvSpPr>
        <p:spPr>
          <a:xfrm>
            <a:off x="3848759" y="497726"/>
            <a:ext cx="967297" cy="257654"/>
          </a:xfrm>
          <a:prstGeom prst="roundRect">
            <a:avLst/>
          </a:prstGeom>
          <a:solidFill>
            <a:srgbClr val="F8F8F8"/>
          </a:solidFill>
          <a:ln w="19050" cmpd="sng">
            <a:solidFill>
              <a:srgbClr val="D3D3D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Links</a:t>
            </a:r>
            <a:endParaRPr kumimoji="1" lang="zh-TW" alt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201" name="文字方塊 200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F2F2F2"/>
                </a:solidFill>
              </a:rPr>
              <a:t>Tel: (886-2) 2771-2171</a:t>
            </a:r>
            <a:endParaRPr kumimoji="1" lang="zh-TW" altLang="en-US" sz="1000" dirty="0">
              <a:solidFill>
                <a:srgbClr val="F2F2F2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3999" y="1039174"/>
            <a:ext cx="5641877" cy="1380331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bg1">
                  <a:alpha val="0"/>
                </a:schemeClr>
              </a:gs>
              <a:gs pos="46000">
                <a:schemeClr val="accent3">
                  <a:lumMod val="75000"/>
                  <a:alpha val="20000"/>
                </a:schemeClr>
              </a:gs>
            </a:gsLst>
            <a:lin ang="36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2" name="文字方塊 201"/>
          <p:cNvSpPr txBox="1"/>
          <p:nvPr/>
        </p:nvSpPr>
        <p:spPr>
          <a:xfrm>
            <a:off x="412738" y="1190730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E8E8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E8E8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E8E8"/>
                </a:solidFill>
              </a:rPr>
              <a:t>Don't Buy! </a:t>
            </a:r>
            <a:endParaRPr kumimoji="1" lang="zh-TW" altLang="en-US" sz="2800" b="1" i="1" dirty="0">
              <a:solidFill>
                <a:srgbClr val="E8E8E8"/>
              </a:solidFill>
            </a:endParaRPr>
          </a:p>
        </p:txBody>
      </p:sp>
      <p:pic>
        <p:nvPicPr>
          <p:cNvPr id="5" name="圖片 4" descr="icon_Instagr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13" y="148313"/>
            <a:ext cx="252000" cy="252000"/>
          </a:xfrm>
          <a:prstGeom prst="rect">
            <a:avLst/>
          </a:prstGeom>
        </p:spPr>
      </p:pic>
      <p:pic>
        <p:nvPicPr>
          <p:cNvPr id="7" name="圖片 6" descr="icon_Twit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58" y="148313"/>
            <a:ext cx="252000" cy="252000"/>
          </a:xfrm>
          <a:prstGeom prst="rect">
            <a:avLst/>
          </a:prstGeom>
        </p:spPr>
      </p:pic>
      <p:grpSp>
        <p:nvGrpSpPr>
          <p:cNvPr id="90" name="群組 89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91" name="矩形 90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ABOUT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US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About Us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err="1">
                  <a:solidFill>
                    <a:srgbClr val="666663"/>
                  </a:solidFill>
                  <a:cs typeface="Gill Sans Ultra Bold"/>
                </a:rPr>
                <a:t>Petfinder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 Foundation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Mobile Site &amp; Apps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Help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Shelters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Developers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99" name="群組 98"/>
          <p:cNvGrpSpPr/>
          <p:nvPr/>
        </p:nvGrpSpPr>
        <p:grpSpPr>
          <a:xfrm>
            <a:off x="4565916" y="5676520"/>
            <a:ext cx="1326703" cy="1100294"/>
            <a:chOff x="221160" y="5676520"/>
            <a:chExt cx="1326703" cy="1100294"/>
          </a:xfrm>
        </p:grpSpPr>
        <p:sp>
          <p:nvSpPr>
            <p:cNvPr id="100" name="矩形 99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404040"/>
                  </a:solidFill>
                </a:rPr>
                <a:t>CORPORATE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01" name="直線接點 100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矩形 101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Partnerships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Careers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Terms of Service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Privacy Policy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06" name="群組 105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107" name="矩形 106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404040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404040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08" name="直線接點 107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矩形 108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18" name="群組 117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119" name="矩形 118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404040"/>
                  </a:solidFill>
                </a:rPr>
                <a:t>PET-CARE TOPICS</a:t>
              </a:r>
              <a:endParaRPr kumimoji="1" lang="zh-TW" altLang="en-US" sz="1200" b="1" dirty="0">
                <a:solidFill>
                  <a:srgbClr val="404040"/>
                </a:solidFill>
                <a:effectLst/>
              </a:endParaRPr>
            </a:p>
          </p:txBody>
        </p:sp>
        <p:cxnSp>
          <p:nvCxnSpPr>
            <p:cNvPr id="120" name="直線接點 119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40404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矩形 123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Dog Care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25" name="矩形 124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Dog 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All Pet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Pet-Care Videos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8497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 151"/>
          <p:cNvSpPr/>
          <p:nvPr/>
        </p:nvSpPr>
        <p:spPr>
          <a:xfrm>
            <a:off x="4450" y="0"/>
            <a:ext cx="6107498" cy="898046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7" name="矩形 146"/>
          <p:cNvSpPr/>
          <p:nvPr/>
        </p:nvSpPr>
        <p:spPr>
          <a:xfrm>
            <a:off x="0" y="5515867"/>
            <a:ext cx="6107498" cy="1872288"/>
          </a:xfrm>
          <a:prstGeom prst="rect">
            <a:avLst/>
          </a:prstGeom>
          <a:solidFill>
            <a:srgbClr val="C3D6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6" name="矩形 145"/>
          <p:cNvSpPr/>
          <p:nvPr/>
        </p:nvSpPr>
        <p:spPr>
          <a:xfrm>
            <a:off x="12576" y="2577943"/>
            <a:ext cx="6090852" cy="293792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矩形 1"/>
          <p:cNvSpPr/>
          <p:nvPr/>
        </p:nvSpPr>
        <p:spPr>
          <a:xfrm>
            <a:off x="-6835" y="898046"/>
            <a:ext cx="6118710" cy="16798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片 9" descr="garden-dog-pet.jpg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871" y="4142347"/>
            <a:ext cx="1313866" cy="1258831"/>
          </a:xfrm>
          <a:prstGeom prst="rect">
            <a:avLst/>
          </a:prstGeom>
        </p:spPr>
      </p:pic>
      <p:pic>
        <p:nvPicPr>
          <p:cNvPr id="6" name="圖片 5" descr="pexels-photo2.jp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31610" y="2686545"/>
            <a:ext cx="1304137" cy="1258830"/>
          </a:xfrm>
          <a:prstGeom prst="rect">
            <a:avLst/>
          </a:prstGeom>
        </p:spPr>
      </p:pic>
      <p:pic>
        <p:nvPicPr>
          <p:cNvPr id="11" name="圖片 10" descr="pexels-photo-51439.jpg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9565" y="4142349"/>
            <a:ext cx="1305731" cy="1258830"/>
          </a:xfrm>
          <a:prstGeom prst="rect">
            <a:avLst/>
          </a:prstGeom>
        </p:spPr>
      </p:pic>
      <p:pic>
        <p:nvPicPr>
          <p:cNvPr id="4" name="圖片 3" descr="pexels-photo.jpg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1159" y="2692632"/>
            <a:ext cx="1304137" cy="1258830"/>
          </a:xfrm>
          <a:prstGeom prst="rect">
            <a:avLst/>
          </a:prstGeom>
        </p:spPr>
      </p:pic>
      <p:sp>
        <p:nvSpPr>
          <p:cNvPr id="115" name="文字方塊 114"/>
          <p:cNvSpPr txBox="1"/>
          <p:nvPr/>
        </p:nvSpPr>
        <p:spPr>
          <a:xfrm>
            <a:off x="1525296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 smtClean="0">
                <a:solidFill>
                  <a:srgbClr val="CE4C05"/>
                </a:solidFill>
                <a:latin typeface="+mj-lt"/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1525296" y="2938975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 smtClean="0">
                <a:solidFill>
                  <a:srgbClr val="943F43"/>
                </a:solidFill>
                <a:latin typeface="+mj-lt"/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943F43"/>
              </a:solidFill>
              <a:latin typeface="+mj-lt"/>
              <a:cs typeface="Gill Sans Ultra Bold"/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1535451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1535451" y="4388692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8E4749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8E4749"/>
              </a:solidFill>
              <a:cs typeface="Gill Sans Ultra Bold"/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437342" y="2692631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437342" y="2938975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943F4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943F43"/>
              </a:solidFill>
              <a:cs typeface="Gill Sans Ultra Bold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449754" y="3237489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</a:t>
            </a:r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4437342" y="4142348"/>
            <a:ext cx="12912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Pet</a:t>
            </a:r>
            <a:r>
              <a:rPr kumimoji="1" lang="zh-TW" altLang="en-US" sz="1600" b="1" dirty="0">
                <a:solidFill>
                  <a:srgbClr val="663333"/>
                </a:solidFill>
                <a:cs typeface="Gill Sans Ultra Bold"/>
              </a:rPr>
              <a:t> </a:t>
            </a:r>
            <a:r>
              <a:rPr kumimoji="1" lang="en-US" altLang="zh-TW" sz="1600" b="1" dirty="0">
                <a:solidFill>
                  <a:srgbClr val="663333"/>
                </a:solidFill>
                <a:cs typeface="Gill Sans Ultra Bold"/>
              </a:rPr>
              <a:t>Name</a:t>
            </a:r>
            <a:endParaRPr kumimoji="1" lang="zh-TW" altLang="en-US" sz="1600" b="1" dirty="0">
              <a:solidFill>
                <a:srgbClr val="663333"/>
              </a:solidFill>
              <a:cs typeface="Gill Sans Ultra Bold"/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4437342" y="4388692"/>
            <a:ext cx="1438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kumimoji="1" lang="en-US" altLang="zh-TW" sz="1200" i="1" dirty="0">
                <a:solidFill>
                  <a:srgbClr val="943F43"/>
                </a:solidFill>
                <a:cs typeface="Gill Sans Ultra Bold"/>
              </a:rPr>
              <a:t>species</a:t>
            </a:r>
            <a:endParaRPr kumimoji="1" lang="zh-TW" altLang="en-US" sz="1200" i="1" dirty="0">
              <a:solidFill>
                <a:srgbClr val="943F43"/>
              </a:solidFill>
              <a:cs typeface="Gill Sans Ultra Bold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-6835" y="7388156"/>
            <a:ext cx="6107498" cy="484258"/>
          </a:xfrm>
          <a:prstGeom prst="rect">
            <a:avLst/>
          </a:prstGeom>
          <a:solidFill>
            <a:srgbClr val="FC813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5" name="圖片 14" descr="pet_finder_logo.png"/>
          <p:cNvPicPr>
            <a:picLocks noChangeAspect="1"/>
          </p:cNvPicPr>
          <p:nvPr/>
        </p:nvPicPr>
        <p:blipFill>
          <a:blip r:embed="rId6" cstate="email">
            <a:duotone>
              <a:prstClr val="black"/>
              <a:srgbClr val="0DFF0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999" y="427432"/>
            <a:ext cx="1291297" cy="327948"/>
          </a:xfrm>
          <a:prstGeom prst="rect">
            <a:avLst/>
          </a:prstGeom>
        </p:spPr>
      </p:pic>
      <p:sp>
        <p:nvSpPr>
          <p:cNvPr id="154" name="文字方塊 153"/>
          <p:cNvSpPr txBox="1"/>
          <p:nvPr/>
        </p:nvSpPr>
        <p:spPr>
          <a:xfrm>
            <a:off x="223844" y="7507174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0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copyright©2016</a:t>
            </a:r>
            <a:endParaRPr kumimoji="1" lang="zh-TW" altLang="en-US" sz="1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4449755" y="7507174"/>
            <a:ext cx="14482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dirty="0">
                <a:solidFill>
                  <a:srgbClr val="EBF1DE"/>
                </a:solidFill>
              </a:rPr>
              <a:t>Tel: (886-2) 2771-2171</a:t>
            </a:r>
            <a:endParaRPr kumimoji="1" lang="zh-TW" altLang="en-US" sz="1000" dirty="0">
              <a:solidFill>
                <a:srgbClr val="EBF1DE"/>
              </a:solidFill>
            </a:endParaRPr>
          </a:p>
        </p:txBody>
      </p:sp>
      <p:sp>
        <p:nvSpPr>
          <p:cNvPr id="72" name="圓角矩形 71"/>
          <p:cNvSpPr/>
          <p:nvPr/>
        </p:nvSpPr>
        <p:spPr>
          <a:xfrm>
            <a:off x="1684945" y="497726"/>
            <a:ext cx="967297" cy="25765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rgbClr val="663333"/>
                </a:solidFill>
                <a:effectLst/>
              </a:rPr>
              <a:t>Home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73" name="圓角矩形 72"/>
          <p:cNvSpPr/>
          <p:nvPr/>
        </p:nvSpPr>
        <p:spPr>
          <a:xfrm>
            <a:off x="4921436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rgbClr val="663333"/>
                </a:solidFill>
                <a:effectLst/>
              </a:rPr>
              <a:t>About Us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74" name="圓角矩形 73"/>
          <p:cNvSpPr/>
          <p:nvPr/>
        </p:nvSpPr>
        <p:spPr>
          <a:xfrm>
            <a:off x="2766852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rgbClr val="663333"/>
                </a:solidFill>
                <a:effectLst/>
              </a:rPr>
              <a:t>Portfolio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sp>
        <p:nvSpPr>
          <p:cNvPr id="75" name="圓角矩形 74"/>
          <p:cNvSpPr/>
          <p:nvPr/>
        </p:nvSpPr>
        <p:spPr>
          <a:xfrm>
            <a:off x="3848759" y="497726"/>
            <a:ext cx="967297" cy="257654"/>
          </a:xfrm>
          <a:prstGeom prst="roundRect">
            <a:avLst/>
          </a:prstGeom>
          <a:solidFill>
            <a:srgbClr val="EBF1DE"/>
          </a:solidFill>
          <a:ln w="19050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 smtClean="0">
                <a:solidFill>
                  <a:srgbClr val="663333"/>
                </a:solidFill>
                <a:effectLst/>
              </a:rPr>
              <a:t>Links</a:t>
            </a:r>
            <a:endParaRPr kumimoji="1" lang="zh-TW" altLang="en-US" b="1" dirty="0">
              <a:solidFill>
                <a:srgbClr val="663333"/>
              </a:solidFill>
              <a:effectLst/>
            </a:endParaRPr>
          </a:p>
        </p:txBody>
      </p:sp>
      <p:grpSp>
        <p:nvGrpSpPr>
          <p:cNvPr id="76" name="群組 75"/>
          <p:cNvGrpSpPr/>
          <p:nvPr/>
        </p:nvGrpSpPr>
        <p:grpSpPr>
          <a:xfrm>
            <a:off x="221160" y="5676520"/>
            <a:ext cx="1339542" cy="1550983"/>
            <a:chOff x="221160" y="5676520"/>
            <a:chExt cx="1339542" cy="1550983"/>
          </a:xfrm>
        </p:grpSpPr>
        <p:sp>
          <p:nvSpPr>
            <p:cNvPr id="77" name="矩形 76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ABOUT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US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78" name="直線接點 77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About Us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err="1">
                  <a:solidFill>
                    <a:srgbClr val="666663"/>
                  </a:solidFill>
                  <a:cs typeface="Gill Sans Ultra Bold"/>
                </a:rPr>
                <a:t>Petfinder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 Foundation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Mobile Site &amp; Apps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Help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Shelters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For Developers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85" name="群組 84"/>
          <p:cNvGrpSpPr/>
          <p:nvPr/>
        </p:nvGrpSpPr>
        <p:grpSpPr>
          <a:xfrm>
            <a:off x="4565916" y="5676520"/>
            <a:ext cx="1326703" cy="1100294"/>
            <a:chOff x="221160" y="5676520"/>
            <a:chExt cx="1326703" cy="1100294"/>
          </a:xfrm>
        </p:grpSpPr>
        <p:sp>
          <p:nvSpPr>
            <p:cNvPr id="86" name="矩形 85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663333"/>
                  </a:solidFill>
                </a:rPr>
                <a:t>CORPORATE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87" name="直線接點 86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Partnerships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Careers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Terms of Service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Privacy Policy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233999" y="1039174"/>
            <a:ext cx="5642743" cy="1380331"/>
            <a:chOff x="233999" y="1039174"/>
            <a:chExt cx="5642743" cy="1380331"/>
          </a:xfrm>
        </p:grpSpPr>
        <p:pic>
          <p:nvPicPr>
            <p:cNvPr id="9" name="圖片 8" descr="pexels-photo-31025.jpg"/>
            <p:cNvPicPr>
              <a:picLocks noChangeAspect="1"/>
            </p:cNvPicPr>
            <p:nvPr/>
          </p:nvPicPr>
          <p:blipFill rotWithShape="1"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33999" y="1039174"/>
              <a:ext cx="5641877" cy="1380331"/>
            </a:xfrm>
            <a:prstGeom prst="rect">
              <a:avLst/>
            </a:prstGeom>
          </p:spPr>
        </p:pic>
        <p:sp>
          <p:nvSpPr>
            <p:cNvPr id="113" name="矩形 112"/>
            <p:cNvSpPr/>
            <p:nvPr/>
          </p:nvSpPr>
          <p:spPr>
            <a:xfrm>
              <a:off x="234865" y="1039174"/>
              <a:ext cx="5641877" cy="1380331"/>
            </a:xfrm>
            <a:prstGeom prst="rect">
              <a:avLst/>
            </a:prstGeom>
            <a:gradFill>
              <a:gsLst>
                <a:gs pos="0">
                  <a:schemeClr val="tx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  <a:gs pos="46000">
                  <a:schemeClr val="accent3">
                    <a:lumMod val="75000"/>
                    <a:alpha val="20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14" name="文字方塊 113"/>
          <p:cNvSpPr txBox="1"/>
          <p:nvPr/>
        </p:nvSpPr>
        <p:spPr>
          <a:xfrm>
            <a:off x="412738" y="1190730"/>
            <a:ext cx="18454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i="1" dirty="0">
                <a:solidFill>
                  <a:srgbClr val="E8DDCF"/>
                </a:solidFill>
              </a:rPr>
              <a:t>Adopt</a:t>
            </a:r>
            <a:r>
              <a:rPr lang="en-US" altLang="zh-TW" sz="2800" b="1" i="1" dirty="0" smtClean="0">
                <a:solidFill>
                  <a:srgbClr val="E8DDCF"/>
                </a:solidFill>
              </a:rPr>
              <a:t>,</a:t>
            </a:r>
          </a:p>
          <a:p>
            <a:r>
              <a:rPr lang="en-US" altLang="zh-TW" sz="2800" b="1" i="1" dirty="0" smtClean="0">
                <a:solidFill>
                  <a:srgbClr val="E8DDCF"/>
                </a:solidFill>
              </a:rPr>
              <a:t>Don't Buy! </a:t>
            </a:r>
            <a:endParaRPr kumimoji="1" lang="zh-TW" altLang="en-US" sz="2800" b="1" i="1" dirty="0">
              <a:solidFill>
                <a:srgbClr val="E8DDCF"/>
              </a:solidFill>
            </a:endParaRPr>
          </a:p>
        </p:txBody>
      </p:sp>
      <p:pic>
        <p:nvPicPr>
          <p:cNvPr id="93" name="圖片 92" descr="icon_Facebook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65" y="148313"/>
            <a:ext cx="252000" cy="252000"/>
          </a:xfrm>
          <a:prstGeom prst="rect">
            <a:avLst/>
          </a:prstGeom>
        </p:spPr>
      </p:pic>
      <p:pic>
        <p:nvPicPr>
          <p:cNvPr id="124" name="圖片 123" descr="icon_Instagra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13" y="148313"/>
            <a:ext cx="252000" cy="252000"/>
          </a:xfrm>
          <a:prstGeom prst="rect">
            <a:avLst/>
          </a:prstGeom>
        </p:spPr>
      </p:pic>
      <p:pic>
        <p:nvPicPr>
          <p:cNvPr id="125" name="圖片 124" descr="icon_Twitter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458" y="148313"/>
            <a:ext cx="252000" cy="252000"/>
          </a:xfrm>
          <a:prstGeom prst="rect">
            <a:avLst/>
          </a:prstGeom>
        </p:spPr>
      </p:pic>
      <p:grpSp>
        <p:nvGrpSpPr>
          <p:cNvPr id="165" name="群組 164"/>
          <p:cNvGrpSpPr/>
          <p:nvPr/>
        </p:nvGrpSpPr>
        <p:grpSpPr>
          <a:xfrm>
            <a:off x="1669412" y="5676520"/>
            <a:ext cx="1339542" cy="1550983"/>
            <a:chOff x="221160" y="5676520"/>
            <a:chExt cx="1339542" cy="1550983"/>
          </a:xfrm>
        </p:grpSpPr>
        <p:sp>
          <p:nvSpPr>
            <p:cNvPr id="166" name="矩形 165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PET</a:t>
              </a:r>
              <a:r>
                <a:rPr kumimoji="1" lang="zh-TW" altLang="en-US" sz="1200" b="1" dirty="0" smtClean="0">
                  <a:solidFill>
                    <a:srgbClr val="663333"/>
                  </a:solidFill>
                  <a:effectLst/>
                </a:rPr>
                <a:t> </a:t>
              </a:r>
              <a:r>
                <a:rPr kumimoji="1" lang="en-US" altLang="zh-TW" sz="1200" b="1" dirty="0" smtClean="0">
                  <a:solidFill>
                    <a:srgbClr val="663333"/>
                  </a:solidFill>
                  <a:effectLst/>
                </a:rPr>
                <a:t>ADOPTION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67" name="直線接點 166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矩形 167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Dog</a:t>
              </a:r>
              <a:r>
                <a:rPr kumimoji="1" lang="zh-TW" altLang="en-US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latin typeface="+mj-lt"/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Search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Other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adoption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Organizations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Pet-Adoption</a:t>
              </a:r>
              <a:r>
                <a:rPr kumimoji="1" lang="zh-TW" altLang="en-US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stories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grpSp>
        <p:nvGrpSpPr>
          <p:cNvPr id="174" name="群組 173"/>
          <p:cNvGrpSpPr/>
          <p:nvPr/>
        </p:nvGrpSpPr>
        <p:grpSpPr>
          <a:xfrm>
            <a:off x="3117664" y="5676520"/>
            <a:ext cx="1339542" cy="1550983"/>
            <a:chOff x="221160" y="5676520"/>
            <a:chExt cx="1339542" cy="1550983"/>
          </a:xfrm>
        </p:grpSpPr>
        <p:sp>
          <p:nvSpPr>
            <p:cNvPr id="175" name="矩形 174"/>
            <p:cNvSpPr/>
            <p:nvPr/>
          </p:nvSpPr>
          <p:spPr>
            <a:xfrm>
              <a:off x="223152" y="5676520"/>
              <a:ext cx="1324711" cy="153610"/>
            </a:xfrm>
            <a:prstGeom prst="rect">
              <a:avLst/>
            </a:prstGeom>
            <a:noFill/>
            <a:ln w="127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200" b="1" dirty="0">
                  <a:solidFill>
                    <a:srgbClr val="663333"/>
                  </a:solidFill>
                </a:rPr>
                <a:t>PET-CARE TOPICS</a:t>
              </a:r>
              <a:endParaRPr kumimoji="1" lang="zh-TW" altLang="en-US" sz="1200" b="1" dirty="0">
                <a:solidFill>
                  <a:srgbClr val="663333"/>
                </a:solidFill>
                <a:effectLst/>
              </a:endParaRPr>
            </a:p>
          </p:txBody>
        </p:sp>
        <p:cxnSp>
          <p:nvCxnSpPr>
            <p:cNvPr id="176" name="直線接點 175"/>
            <p:cNvCxnSpPr/>
            <p:nvPr/>
          </p:nvCxnSpPr>
          <p:spPr>
            <a:xfrm>
              <a:off x="221160" y="5875807"/>
              <a:ext cx="1326703" cy="0"/>
            </a:xfrm>
            <a:prstGeom prst="line">
              <a:avLst/>
            </a:prstGeom>
            <a:ln w="12700" cmpd="sng">
              <a:solidFill>
                <a:srgbClr val="663333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矩形 176"/>
            <p:cNvSpPr/>
            <p:nvPr/>
          </p:nvSpPr>
          <p:spPr>
            <a:xfrm>
              <a:off x="221160" y="596191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TW" sz="1000" dirty="0">
                  <a:solidFill>
                    <a:srgbClr val="666663"/>
                  </a:solidFill>
                  <a:latin typeface="+mj-lt"/>
                  <a:cs typeface="Gill Sans Ultra Bold"/>
                </a:rPr>
                <a:t>Dog Care</a:t>
              </a:r>
              <a:endParaRPr kumimoji="1" lang="zh-TW" altLang="en-US" sz="1000" dirty="0">
                <a:solidFill>
                  <a:srgbClr val="666663"/>
                </a:solidFill>
                <a:latin typeface="+mj-lt"/>
                <a:cs typeface="Gill Sans Ultra Bold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221160" y="663795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Cat</a:t>
              </a:r>
              <a:r>
                <a:rPr kumimoji="1" lang="en-US" altLang="zh-TW" sz="1000" dirty="0" smtClean="0">
                  <a:solidFill>
                    <a:srgbClr val="666663"/>
                  </a:solidFill>
                  <a:cs typeface="Gill Sans Ultra Bold"/>
                </a:rPr>
                <a:t> </a:t>
              </a:r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221160" y="641260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Cat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80" name="矩形 179"/>
            <p:cNvSpPr/>
            <p:nvPr/>
          </p:nvSpPr>
          <p:spPr>
            <a:xfrm>
              <a:off x="221160" y="6187260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Dog Breeds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81" name="矩形 180"/>
            <p:cNvSpPr/>
            <p:nvPr/>
          </p:nvSpPr>
          <p:spPr>
            <a:xfrm>
              <a:off x="221160" y="6863295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All Pet Care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233999" y="7088639"/>
              <a:ext cx="1326703" cy="138864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kumimoji="1" lang="en-US" altLang="zh-TW" sz="1000" dirty="0">
                  <a:solidFill>
                    <a:srgbClr val="666663"/>
                  </a:solidFill>
                  <a:cs typeface="Gill Sans Ultra Bold"/>
                </a:rPr>
                <a:t>Pet-Care Videos</a:t>
              </a:r>
              <a:endParaRPr kumimoji="1" lang="zh-TW" altLang="en-US" sz="1000" dirty="0">
                <a:solidFill>
                  <a:srgbClr val="666663"/>
                </a:solidFill>
                <a:cs typeface="Gill Sans Ultra Bold"/>
              </a:endParaRPr>
            </a:p>
          </p:txBody>
        </p:sp>
      </p:grpSp>
      <p:sp>
        <p:nvSpPr>
          <p:cNvPr id="183" name="文字方塊 182"/>
          <p:cNvSpPr txBox="1"/>
          <p:nvPr/>
        </p:nvSpPr>
        <p:spPr>
          <a:xfrm>
            <a:off x="1525296" y="3243576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</a:t>
            </a:r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84" name="文字方塊 183"/>
          <p:cNvSpPr txBox="1"/>
          <p:nvPr/>
        </p:nvSpPr>
        <p:spPr>
          <a:xfrm>
            <a:off x="1535451" y="4693293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</a:t>
            </a:r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  <p:sp>
        <p:nvSpPr>
          <p:cNvPr id="185" name="文字方塊 184"/>
          <p:cNvSpPr txBox="1"/>
          <p:nvPr/>
        </p:nvSpPr>
        <p:spPr>
          <a:xfrm>
            <a:off x="4437342" y="4693292"/>
            <a:ext cx="1438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C</a:t>
            </a:r>
            <a:r>
              <a:rPr kumimoji="1" lang="en-US" altLang="zh-TW" sz="1000" dirty="0" smtClean="0">
                <a:solidFill>
                  <a:srgbClr val="666663"/>
                </a:solidFill>
                <a:latin typeface="+mj-lt"/>
                <a:cs typeface="Gill Sans Ultra Bold"/>
              </a:rPr>
              <a:t>heck out this primer so you can meet and understand your dog’s needs.</a:t>
            </a:r>
            <a:endParaRPr kumimoji="1" lang="zh-TW" altLang="en-US" sz="1000" dirty="0">
              <a:solidFill>
                <a:srgbClr val="666663"/>
              </a:solidFill>
              <a:cs typeface="Gill Sans Ultra Bold"/>
            </a:endParaRPr>
          </a:p>
        </p:txBody>
      </p:sp>
    </p:spTree>
    <p:extLst>
      <p:ext uri="{BB962C8B-B14F-4D97-AF65-F5344CB8AC3E}">
        <p14:creationId xmlns:p14="http://schemas.microsoft.com/office/powerpoint/2010/main" val="5503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586</Words>
  <Application>Microsoft Macintosh PowerPoint</Application>
  <PresentationFormat>自訂</PresentationFormat>
  <Paragraphs>180</Paragraphs>
  <Slides>4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意茹 傅</dc:creator>
  <cp:lastModifiedBy>意茹 傅</cp:lastModifiedBy>
  <cp:revision>60</cp:revision>
  <dcterms:created xsi:type="dcterms:W3CDTF">2016-03-23T05:47:31Z</dcterms:created>
  <dcterms:modified xsi:type="dcterms:W3CDTF">2016-03-31T15:45:54Z</dcterms:modified>
</cp:coreProperties>
</file>