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53" r:id="rId1"/>
    <p:sldMasterId id="2147483667" r:id="rId2"/>
    <p:sldMasterId id="2147483680" r:id="rId3"/>
    <p:sldMasterId id="2147483694" r:id="rId4"/>
    <p:sldMasterId id="2147483709" r:id="rId5"/>
    <p:sldMasterId id="2147483723" r:id="rId6"/>
  </p:sldMasterIdLst>
  <p:notesMasterIdLst>
    <p:notesMasterId r:id="rId56"/>
  </p:notesMasterIdLst>
  <p:sldIdLst>
    <p:sldId id="371" r:id="rId7"/>
    <p:sldId id="373" r:id="rId8"/>
    <p:sldId id="375" r:id="rId9"/>
    <p:sldId id="376" r:id="rId10"/>
    <p:sldId id="372" r:id="rId11"/>
    <p:sldId id="312" r:id="rId12"/>
    <p:sldId id="370" r:id="rId13"/>
    <p:sldId id="377" r:id="rId14"/>
    <p:sldId id="378" r:id="rId15"/>
    <p:sldId id="309" r:id="rId16"/>
    <p:sldId id="310" r:id="rId17"/>
    <p:sldId id="398" r:id="rId18"/>
    <p:sldId id="399" r:id="rId19"/>
    <p:sldId id="400" r:id="rId20"/>
    <p:sldId id="397" r:id="rId21"/>
    <p:sldId id="311" r:id="rId22"/>
    <p:sldId id="357" r:id="rId23"/>
    <p:sldId id="379" r:id="rId24"/>
    <p:sldId id="380" r:id="rId25"/>
    <p:sldId id="396" r:id="rId26"/>
    <p:sldId id="394" r:id="rId27"/>
    <p:sldId id="381" r:id="rId28"/>
    <p:sldId id="355" r:id="rId29"/>
    <p:sldId id="395" r:id="rId30"/>
    <p:sldId id="382" r:id="rId31"/>
    <p:sldId id="354" r:id="rId32"/>
    <p:sldId id="353" r:id="rId33"/>
    <p:sldId id="352" r:id="rId34"/>
    <p:sldId id="351" r:id="rId35"/>
    <p:sldId id="350" r:id="rId36"/>
    <p:sldId id="349" r:id="rId37"/>
    <p:sldId id="358" r:id="rId38"/>
    <p:sldId id="359" r:id="rId39"/>
    <p:sldId id="360" r:id="rId40"/>
    <p:sldId id="361" r:id="rId41"/>
    <p:sldId id="401" r:id="rId42"/>
    <p:sldId id="383" r:id="rId43"/>
    <p:sldId id="384" r:id="rId44"/>
    <p:sldId id="385" r:id="rId45"/>
    <p:sldId id="386" r:id="rId46"/>
    <p:sldId id="389" r:id="rId47"/>
    <p:sldId id="387" r:id="rId48"/>
    <p:sldId id="388" r:id="rId49"/>
    <p:sldId id="363" r:id="rId50"/>
    <p:sldId id="364" r:id="rId51"/>
    <p:sldId id="392" r:id="rId52"/>
    <p:sldId id="390" r:id="rId53"/>
    <p:sldId id="391" r:id="rId54"/>
    <p:sldId id="393" r:id="rId5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presProps" Target="pres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93B861-B664-40FC-9DC8-B1E179177FBA}" type="datetimeFigureOut">
              <a:rPr lang="zh-CN" altLang="en-US" smtClean="0"/>
              <a:pPr/>
              <a:t>2025/5/13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6AAC8-C42D-4089-93B5-D24F8797E701}" type="slidenum">
              <a:rPr lang="zh-CN" altLang="en-US" smtClean="0"/>
              <a:pPr/>
              <a:t>‹#›</a:t>
            </a:fld>
            <a:endParaRPr lang="zh-CN" altLang="en-US"/>
          </a:p>
        </p:txBody>
      </p:sp>
    </p:spTree>
    <p:extLst>
      <p:ext uri="{BB962C8B-B14F-4D97-AF65-F5344CB8AC3E}">
        <p14:creationId xmlns:p14="http://schemas.microsoft.com/office/powerpoint/2010/main" val="535213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0000"/>
                </a:solidFill>
                <a:latin typeface="Arial Black" pitchFamily="34" charset="0"/>
                <a:ea typeface="PMingLiU" pitchFamily="18" charset="-120"/>
              </a:defRPr>
            </a:lvl1pPr>
            <a:lvl2pPr marL="742950" indent="-285750">
              <a:defRPr sz="2800" b="1">
                <a:solidFill>
                  <a:srgbClr val="FF0000"/>
                </a:solidFill>
                <a:latin typeface="Arial Black" pitchFamily="34" charset="0"/>
                <a:ea typeface="PMingLiU" pitchFamily="18" charset="-120"/>
              </a:defRPr>
            </a:lvl2pPr>
            <a:lvl3pPr marL="1143000" indent="-228600">
              <a:defRPr sz="2800" b="1">
                <a:solidFill>
                  <a:srgbClr val="FF0000"/>
                </a:solidFill>
                <a:latin typeface="Arial Black" pitchFamily="34" charset="0"/>
                <a:ea typeface="PMingLiU" pitchFamily="18" charset="-120"/>
              </a:defRPr>
            </a:lvl3pPr>
            <a:lvl4pPr marL="1600200" indent="-228600">
              <a:defRPr sz="2800" b="1">
                <a:solidFill>
                  <a:srgbClr val="FF0000"/>
                </a:solidFill>
                <a:latin typeface="Arial Black" pitchFamily="34" charset="0"/>
                <a:ea typeface="PMingLiU" pitchFamily="18" charset="-120"/>
              </a:defRPr>
            </a:lvl4pPr>
            <a:lvl5pPr marL="2057400" indent="-228600">
              <a:defRPr sz="2800" b="1">
                <a:solidFill>
                  <a:srgbClr val="FF0000"/>
                </a:solidFill>
                <a:latin typeface="Arial Black" pitchFamily="34" charset="0"/>
                <a:ea typeface="PMingLiU" pitchFamily="18" charset="-120"/>
              </a:defRPr>
            </a:lvl5pPr>
            <a:lvl6pPr marL="2514600" indent="-228600" eaLnBrk="0" fontAlgn="base" hangingPunct="0">
              <a:spcBef>
                <a:spcPct val="0"/>
              </a:spcBef>
              <a:spcAft>
                <a:spcPct val="0"/>
              </a:spcAft>
              <a:defRPr sz="2800" b="1">
                <a:solidFill>
                  <a:srgbClr val="FF0000"/>
                </a:solidFill>
                <a:latin typeface="Arial Black" pitchFamily="34" charset="0"/>
                <a:ea typeface="PMingLiU" pitchFamily="18" charset="-120"/>
              </a:defRPr>
            </a:lvl6pPr>
            <a:lvl7pPr marL="2971800" indent="-228600" eaLnBrk="0" fontAlgn="base" hangingPunct="0">
              <a:spcBef>
                <a:spcPct val="0"/>
              </a:spcBef>
              <a:spcAft>
                <a:spcPct val="0"/>
              </a:spcAft>
              <a:defRPr sz="2800" b="1">
                <a:solidFill>
                  <a:srgbClr val="FF0000"/>
                </a:solidFill>
                <a:latin typeface="Arial Black" pitchFamily="34" charset="0"/>
                <a:ea typeface="PMingLiU" pitchFamily="18" charset="-120"/>
              </a:defRPr>
            </a:lvl7pPr>
            <a:lvl8pPr marL="3429000" indent="-228600" eaLnBrk="0" fontAlgn="base" hangingPunct="0">
              <a:spcBef>
                <a:spcPct val="0"/>
              </a:spcBef>
              <a:spcAft>
                <a:spcPct val="0"/>
              </a:spcAft>
              <a:defRPr sz="2800" b="1">
                <a:solidFill>
                  <a:srgbClr val="FF0000"/>
                </a:solidFill>
                <a:latin typeface="Arial Black" pitchFamily="34" charset="0"/>
                <a:ea typeface="PMingLiU" pitchFamily="18" charset="-120"/>
              </a:defRPr>
            </a:lvl8pPr>
            <a:lvl9pPr marL="3886200" indent="-228600" eaLnBrk="0" fontAlgn="base" hangingPunct="0">
              <a:spcBef>
                <a:spcPct val="0"/>
              </a:spcBef>
              <a:spcAft>
                <a:spcPct val="0"/>
              </a:spcAft>
              <a:defRPr sz="2800" b="1">
                <a:solidFill>
                  <a:srgbClr val="FF0000"/>
                </a:solidFill>
                <a:latin typeface="Arial Black" pitchFamily="34" charset="0"/>
                <a:ea typeface="PMingLiU" pitchFamily="18" charset="-120"/>
              </a:defRPr>
            </a:lvl9pPr>
          </a:lstStyle>
          <a:p>
            <a:fld id="{D6B4DF5D-B8BE-4DE2-A049-EC37AAC6EB42}" type="slidenum">
              <a:rPr kumimoji="1" lang="en-US" altLang="zh-CN" sz="1200">
                <a:solidFill>
                  <a:srgbClr val="000000"/>
                </a:solidFill>
                <a:latin typeface="Arial" pitchFamily="34" charset="0"/>
                <a:ea typeface="宋体" pitchFamily="2" charset="-122"/>
              </a:rPr>
              <a:pPr/>
              <a:t>24</a:t>
            </a:fld>
            <a:endParaRPr kumimoji="1" lang="en-US" altLang="zh-CN" sz="1200">
              <a:solidFill>
                <a:srgbClr val="000000"/>
              </a:solidFill>
              <a:latin typeface="Arial" pitchFamily="34" charset="0"/>
              <a:ea typeface="宋体" pitchFamily="2" charset="-122"/>
            </a:endParaRPr>
          </a:p>
        </p:txBody>
      </p:sp>
      <p:sp>
        <p:nvSpPr>
          <p:cNvPr id="270339" name="Rectangle 2"/>
          <p:cNvSpPr>
            <a:spLocks noGrp="1" noRot="1" noChangeAspect="1" noChangeArrowheads="1" noTextEdit="1"/>
          </p:cNvSpPr>
          <p:nvPr>
            <p:ph type="sldImg"/>
          </p:nvPr>
        </p:nvSpPr>
        <p:spPr>
          <a:solidFill>
            <a:srgbClr val="FFFFFF"/>
          </a:solidFill>
          <a:ln/>
        </p:spPr>
      </p:sp>
      <p:sp>
        <p:nvSpPr>
          <p:cNvPr id="270340"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BC6AAC8-C42D-4089-93B5-D24F8797E701}" type="slidenum">
              <a:rPr lang="zh-CN" altLang="en-US" smtClean="0">
                <a:solidFill>
                  <a:prstClr val="black"/>
                </a:solidFill>
              </a:rPr>
              <a:pPr/>
              <a:t>25</a:t>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BC6AAC8-C42D-4089-93B5-D24F8797E701}" type="slidenum">
              <a:rPr lang="zh-CN" altLang="en-US" smtClean="0"/>
              <a:pPr/>
              <a:t>26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4994" name="Freeform 2"/>
          <p:cNvSpPr>
            <a:spLocks/>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headEnd/>
            <a:tailEnd/>
          </a:ln>
        </p:spPr>
        <p:txBody>
          <a:bodyPr/>
          <a:lstStyle/>
          <a:p>
            <a:endParaRPr lang="zh-CN" altLang="en-US"/>
          </a:p>
        </p:txBody>
      </p:sp>
      <p:grpSp>
        <p:nvGrpSpPr>
          <p:cNvPr id="84995" name="Group 3"/>
          <p:cNvGrpSpPr>
            <a:grpSpLocks/>
          </p:cNvGrpSpPr>
          <p:nvPr/>
        </p:nvGrpSpPr>
        <p:grpSpPr bwMode="auto">
          <a:xfrm>
            <a:off x="4572000" y="28575"/>
            <a:ext cx="4756150" cy="4338638"/>
            <a:chOff x="2918" y="18"/>
            <a:chExt cx="2958" cy="2699"/>
          </a:xfrm>
        </p:grpSpPr>
        <p:sp>
          <p:nvSpPr>
            <p:cNvPr id="84996" name="Freeform 4"/>
            <p:cNvSpPr>
              <a:spLocks/>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headEnd/>
              <a:tailEnd/>
            </a:ln>
          </p:spPr>
          <p:txBody>
            <a:bodyPr/>
            <a:lstStyle/>
            <a:p>
              <a:endParaRPr lang="zh-CN" altLang="en-US"/>
            </a:p>
          </p:txBody>
        </p:sp>
        <p:sp>
          <p:nvSpPr>
            <p:cNvPr id="84997"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headEnd/>
              <a:tailEnd/>
            </a:ln>
          </p:spPr>
          <p:txBody>
            <a:bodyPr/>
            <a:lstStyle/>
            <a:p>
              <a:endParaRPr lang="zh-CN" altLang="en-US"/>
            </a:p>
          </p:txBody>
        </p:sp>
        <p:sp>
          <p:nvSpPr>
            <p:cNvPr id="84998" name="Freeform 6"/>
            <p:cNvSpPr>
              <a:spLocks/>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headEnd/>
              <a:tailEnd/>
            </a:ln>
          </p:spPr>
          <p:txBody>
            <a:bodyPr/>
            <a:lstStyle/>
            <a:p>
              <a:endParaRPr lang="zh-CN" altLang="en-US"/>
            </a:p>
          </p:txBody>
        </p:sp>
        <p:sp>
          <p:nvSpPr>
            <p:cNvPr id="84999" name="Freeform 7"/>
            <p:cNvSpPr>
              <a:spLocks/>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headEnd/>
              <a:tailEnd/>
            </a:ln>
          </p:spPr>
          <p:txBody>
            <a:bodyPr/>
            <a:lstStyle/>
            <a:p>
              <a:endParaRPr lang="zh-CN" altLang="en-US"/>
            </a:p>
          </p:txBody>
        </p:sp>
        <p:sp>
          <p:nvSpPr>
            <p:cNvPr id="85000" name="Freeform 8"/>
            <p:cNvSpPr>
              <a:spLocks/>
            </p:cNvSpPr>
            <p:nvPr/>
          </p:nvSpPr>
          <p:spPr bwMode="auto">
            <a:xfrm>
              <a:off x="3272" y="645"/>
              <a:ext cx="683"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headEnd/>
              <a:tailEnd/>
            </a:ln>
          </p:spPr>
          <p:txBody>
            <a:bodyPr/>
            <a:lstStyle/>
            <a:p>
              <a:endParaRPr lang="zh-CN" altLang="en-US"/>
            </a:p>
          </p:txBody>
        </p:sp>
        <p:sp>
          <p:nvSpPr>
            <p:cNvPr id="85001" name="Freeform 9"/>
            <p:cNvSpPr>
              <a:spLocks/>
            </p:cNvSpPr>
            <p:nvPr/>
          </p:nvSpPr>
          <p:spPr bwMode="auto">
            <a:xfrm>
              <a:off x="4046" y="1545"/>
              <a:ext cx="490" cy="515"/>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headEnd/>
              <a:tailEnd/>
            </a:ln>
          </p:spPr>
          <p:txBody>
            <a:bodyPr/>
            <a:lstStyle/>
            <a:p>
              <a:endParaRPr lang="zh-CN" altLang="en-US"/>
            </a:p>
          </p:txBody>
        </p:sp>
        <p:sp>
          <p:nvSpPr>
            <p:cNvPr id="85002" name="Freeform 10"/>
            <p:cNvSpPr>
              <a:spLocks/>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headEnd/>
              <a:tailEnd/>
            </a:ln>
          </p:spPr>
          <p:txBody>
            <a:bodyPr/>
            <a:lstStyle/>
            <a:p>
              <a:endParaRPr lang="zh-CN" altLang="en-US"/>
            </a:p>
          </p:txBody>
        </p:sp>
        <p:sp>
          <p:nvSpPr>
            <p:cNvPr id="85003" name="Freeform 11"/>
            <p:cNvSpPr>
              <a:spLocks/>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headEnd/>
              <a:tailEnd/>
            </a:ln>
          </p:spPr>
          <p:txBody>
            <a:bodyPr/>
            <a:lstStyle/>
            <a:p>
              <a:endParaRPr lang="zh-CN" altLang="en-US"/>
            </a:p>
          </p:txBody>
        </p:sp>
        <p:sp>
          <p:nvSpPr>
            <p:cNvPr id="85004" name="Freeform 12"/>
            <p:cNvSpPr>
              <a:spLocks/>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headEnd/>
              <a:tailEnd/>
            </a:ln>
          </p:spPr>
          <p:txBody>
            <a:bodyPr/>
            <a:lstStyle/>
            <a:p>
              <a:endParaRPr lang="zh-CN" altLang="en-US"/>
            </a:p>
          </p:txBody>
        </p:sp>
        <p:sp>
          <p:nvSpPr>
            <p:cNvPr id="85005" name="Freeform 13"/>
            <p:cNvSpPr>
              <a:spLocks/>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headEnd/>
              <a:tailEnd/>
            </a:ln>
          </p:spPr>
          <p:txBody>
            <a:bodyPr/>
            <a:lstStyle/>
            <a:p>
              <a:endParaRPr lang="zh-CN" altLang="en-US"/>
            </a:p>
          </p:txBody>
        </p:sp>
        <p:sp>
          <p:nvSpPr>
            <p:cNvPr id="85006" name="Freeform 14"/>
            <p:cNvSpPr>
              <a:spLocks/>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headEnd/>
              <a:tailEnd/>
            </a:ln>
          </p:spPr>
          <p:txBody>
            <a:bodyPr/>
            <a:lstStyle/>
            <a:p>
              <a:endParaRPr lang="zh-CN" altLang="en-US"/>
            </a:p>
          </p:txBody>
        </p:sp>
        <p:sp>
          <p:nvSpPr>
            <p:cNvPr id="85007" name="Freeform 15"/>
            <p:cNvSpPr>
              <a:spLocks/>
            </p:cNvSpPr>
            <p:nvPr/>
          </p:nvSpPr>
          <p:spPr bwMode="auto">
            <a:xfrm>
              <a:off x="5042" y="1656"/>
              <a:ext cx="581"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headEnd/>
              <a:tailEnd/>
            </a:ln>
          </p:spPr>
          <p:txBody>
            <a:bodyPr/>
            <a:lstStyle/>
            <a:p>
              <a:endParaRPr lang="zh-CN" altLang="en-US"/>
            </a:p>
          </p:txBody>
        </p:sp>
        <p:sp>
          <p:nvSpPr>
            <p:cNvPr id="85008" name="Freeform 16"/>
            <p:cNvSpPr>
              <a:spLocks/>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headEnd/>
              <a:tailEnd/>
            </a:ln>
          </p:spPr>
          <p:txBody>
            <a:bodyPr/>
            <a:lstStyle/>
            <a:p>
              <a:endParaRPr lang="zh-CN" altLang="en-US"/>
            </a:p>
          </p:txBody>
        </p:sp>
      </p:grpSp>
      <p:grpSp>
        <p:nvGrpSpPr>
          <p:cNvPr id="85009" name="Group 17"/>
          <p:cNvGrpSpPr>
            <a:grpSpLocks/>
          </p:cNvGrpSpPr>
          <p:nvPr/>
        </p:nvGrpSpPr>
        <p:grpSpPr bwMode="auto">
          <a:xfrm>
            <a:off x="554038" y="36513"/>
            <a:ext cx="7891462" cy="6821487"/>
            <a:chOff x="349" y="23"/>
            <a:chExt cx="4971" cy="4297"/>
          </a:xfrm>
        </p:grpSpPr>
        <p:sp>
          <p:nvSpPr>
            <p:cNvPr id="85010" name="Rectangle 18"/>
            <p:cNvSpPr>
              <a:spLocks noChangeArrowheads="1"/>
            </p:cNvSpPr>
            <p:nvPr/>
          </p:nvSpPr>
          <p:spPr bwMode="auto">
            <a:xfrm>
              <a:off x="384" y="23"/>
              <a:ext cx="21" cy="101"/>
            </a:xfrm>
            <a:prstGeom prst="rect">
              <a:avLst/>
            </a:prstGeom>
            <a:solidFill>
              <a:schemeClr val="bg2">
                <a:alpha val="50000"/>
              </a:schemeClr>
            </a:solidFill>
            <a:ln w="0">
              <a:noFill/>
              <a:miter lim="800000"/>
              <a:headEnd/>
              <a:tailEnd/>
            </a:ln>
          </p:spPr>
          <p:txBody>
            <a:bodyPr/>
            <a:lstStyle/>
            <a:p>
              <a:endParaRPr lang="zh-CN" altLang="en-US"/>
            </a:p>
          </p:txBody>
        </p:sp>
        <p:sp>
          <p:nvSpPr>
            <p:cNvPr id="85011"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12"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13"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14"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15"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16"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17"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18"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19"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20"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21" name="Rectangle 29"/>
            <p:cNvSpPr>
              <a:spLocks noChangeArrowheads="1"/>
            </p:cNvSpPr>
            <p:nvPr/>
          </p:nvSpPr>
          <p:spPr bwMode="auto">
            <a:xfrm>
              <a:off x="384" y="4269"/>
              <a:ext cx="21" cy="51"/>
            </a:xfrm>
            <a:prstGeom prst="rect">
              <a:avLst/>
            </a:prstGeom>
            <a:solidFill>
              <a:schemeClr val="bg2">
                <a:alpha val="50000"/>
              </a:schemeClr>
            </a:solidFill>
            <a:ln w="0">
              <a:noFill/>
              <a:miter lim="800000"/>
              <a:headEnd/>
              <a:tailEnd/>
            </a:ln>
          </p:spPr>
          <p:txBody>
            <a:bodyPr/>
            <a:lstStyle/>
            <a:p>
              <a:endParaRPr lang="zh-CN" altLang="en-US"/>
            </a:p>
          </p:txBody>
        </p:sp>
        <p:sp>
          <p:nvSpPr>
            <p:cNvPr id="85022" name="Rectangle 30"/>
            <p:cNvSpPr>
              <a:spLocks noChangeArrowheads="1"/>
            </p:cNvSpPr>
            <p:nvPr/>
          </p:nvSpPr>
          <p:spPr bwMode="auto">
            <a:xfrm>
              <a:off x="829" y="23"/>
              <a:ext cx="21" cy="101"/>
            </a:xfrm>
            <a:prstGeom prst="rect">
              <a:avLst/>
            </a:prstGeom>
            <a:solidFill>
              <a:schemeClr val="bg2">
                <a:alpha val="50000"/>
              </a:schemeClr>
            </a:solidFill>
            <a:ln w="0">
              <a:noFill/>
              <a:miter lim="800000"/>
              <a:headEnd/>
              <a:tailEnd/>
            </a:ln>
          </p:spPr>
          <p:txBody>
            <a:bodyPr/>
            <a:lstStyle/>
            <a:p>
              <a:endParaRPr lang="zh-CN" altLang="en-US"/>
            </a:p>
          </p:txBody>
        </p:sp>
        <p:sp>
          <p:nvSpPr>
            <p:cNvPr id="85023"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24"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25"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26"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27"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28"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29"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30"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31"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32"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33" name="Rectangle 41"/>
            <p:cNvSpPr>
              <a:spLocks noChangeArrowheads="1"/>
            </p:cNvSpPr>
            <p:nvPr/>
          </p:nvSpPr>
          <p:spPr bwMode="auto">
            <a:xfrm>
              <a:off x="829" y="4269"/>
              <a:ext cx="21" cy="51"/>
            </a:xfrm>
            <a:prstGeom prst="rect">
              <a:avLst/>
            </a:prstGeom>
            <a:solidFill>
              <a:schemeClr val="bg2">
                <a:alpha val="50000"/>
              </a:schemeClr>
            </a:solidFill>
            <a:ln w="0">
              <a:noFill/>
              <a:miter lim="800000"/>
              <a:headEnd/>
              <a:tailEnd/>
            </a:ln>
          </p:spPr>
          <p:txBody>
            <a:bodyPr/>
            <a:lstStyle/>
            <a:p>
              <a:endParaRPr lang="zh-CN" altLang="en-US"/>
            </a:p>
          </p:txBody>
        </p:sp>
        <p:sp>
          <p:nvSpPr>
            <p:cNvPr id="85034" name="Rectangle 42"/>
            <p:cNvSpPr>
              <a:spLocks noChangeArrowheads="1"/>
            </p:cNvSpPr>
            <p:nvPr/>
          </p:nvSpPr>
          <p:spPr bwMode="auto">
            <a:xfrm>
              <a:off x="1279" y="23"/>
              <a:ext cx="21" cy="101"/>
            </a:xfrm>
            <a:prstGeom prst="rect">
              <a:avLst/>
            </a:prstGeom>
            <a:solidFill>
              <a:schemeClr val="bg2">
                <a:alpha val="50000"/>
              </a:schemeClr>
            </a:solidFill>
            <a:ln w="0">
              <a:noFill/>
              <a:miter lim="800000"/>
              <a:headEnd/>
              <a:tailEnd/>
            </a:ln>
          </p:spPr>
          <p:txBody>
            <a:bodyPr/>
            <a:lstStyle/>
            <a:p>
              <a:endParaRPr lang="zh-CN" altLang="en-US"/>
            </a:p>
          </p:txBody>
        </p:sp>
        <p:sp>
          <p:nvSpPr>
            <p:cNvPr id="85035"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36"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37"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38"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39"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40"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41"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42"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43"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44"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45" name="Rectangle 53"/>
            <p:cNvSpPr>
              <a:spLocks noChangeArrowheads="1"/>
            </p:cNvSpPr>
            <p:nvPr/>
          </p:nvSpPr>
          <p:spPr bwMode="auto">
            <a:xfrm>
              <a:off x="1279" y="4269"/>
              <a:ext cx="21" cy="51"/>
            </a:xfrm>
            <a:prstGeom prst="rect">
              <a:avLst/>
            </a:prstGeom>
            <a:solidFill>
              <a:schemeClr val="bg2">
                <a:alpha val="50000"/>
              </a:schemeClr>
            </a:solidFill>
            <a:ln w="0">
              <a:noFill/>
              <a:miter lim="800000"/>
              <a:headEnd/>
              <a:tailEnd/>
            </a:ln>
          </p:spPr>
          <p:txBody>
            <a:bodyPr/>
            <a:lstStyle/>
            <a:p>
              <a:endParaRPr lang="zh-CN" altLang="en-US"/>
            </a:p>
          </p:txBody>
        </p:sp>
        <p:sp>
          <p:nvSpPr>
            <p:cNvPr id="85046" name="Rectangle 54"/>
            <p:cNvSpPr>
              <a:spLocks noChangeArrowheads="1"/>
            </p:cNvSpPr>
            <p:nvPr/>
          </p:nvSpPr>
          <p:spPr bwMode="auto">
            <a:xfrm>
              <a:off x="1724" y="23"/>
              <a:ext cx="21" cy="101"/>
            </a:xfrm>
            <a:prstGeom prst="rect">
              <a:avLst/>
            </a:prstGeom>
            <a:solidFill>
              <a:schemeClr val="bg2">
                <a:alpha val="50000"/>
              </a:schemeClr>
            </a:solidFill>
            <a:ln w="0">
              <a:noFill/>
              <a:miter lim="800000"/>
              <a:headEnd/>
              <a:tailEnd/>
            </a:ln>
          </p:spPr>
          <p:txBody>
            <a:bodyPr/>
            <a:lstStyle/>
            <a:p>
              <a:endParaRPr lang="zh-CN" altLang="en-US"/>
            </a:p>
          </p:txBody>
        </p:sp>
        <p:sp>
          <p:nvSpPr>
            <p:cNvPr id="85047"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48"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49"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50"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51"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52"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53"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54"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55"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56"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57" name="Rectangle 65"/>
            <p:cNvSpPr>
              <a:spLocks noChangeArrowheads="1"/>
            </p:cNvSpPr>
            <p:nvPr/>
          </p:nvSpPr>
          <p:spPr bwMode="auto">
            <a:xfrm>
              <a:off x="1724" y="4269"/>
              <a:ext cx="21" cy="51"/>
            </a:xfrm>
            <a:prstGeom prst="rect">
              <a:avLst/>
            </a:prstGeom>
            <a:solidFill>
              <a:schemeClr val="bg2">
                <a:alpha val="50000"/>
              </a:schemeClr>
            </a:solidFill>
            <a:ln w="0">
              <a:noFill/>
              <a:miter lim="800000"/>
              <a:headEnd/>
              <a:tailEnd/>
            </a:ln>
          </p:spPr>
          <p:txBody>
            <a:bodyPr/>
            <a:lstStyle/>
            <a:p>
              <a:endParaRPr lang="zh-CN" altLang="en-US"/>
            </a:p>
          </p:txBody>
        </p:sp>
        <p:sp>
          <p:nvSpPr>
            <p:cNvPr id="85058" name="Rectangle 66"/>
            <p:cNvSpPr>
              <a:spLocks noChangeArrowheads="1"/>
            </p:cNvSpPr>
            <p:nvPr/>
          </p:nvSpPr>
          <p:spPr bwMode="auto">
            <a:xfrm>
              <a:off x="2169" y="23"/>
              <a:ext cx="21" cy="101"/>
            </a:xfrm>
            <a:prstGeom prst="rect">
              <a:avLst/>
            </a:prstGeom>
            <a:solidFill>
              <a:schemeClr val="bg2">
                <a:alpha val="50000"/>
              </a:schemeClr>
            </a:solidFill>
            <a:ln w="0">
              <a:noFill/>
              <a:miter lim="800000"/>
              <a:headEnd/>
              <a:tailEnd/>
            </a:ln>
          </p:spPr>
          <p:txBody>
            <a:bodyPr/>
            <a:lstStyle/>
            <a:p>
              <a:endParaRPr lang="zh-CN" altLang="en-US"/>
            </a:p>
          </p:txBody>
        </p:sp>
        <p:sp>
          <p:nvSpPr>
            <p:cNvPr id="85059"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60"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61"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62"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63"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64"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65"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66"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67"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68"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69" name="Rectangle 77"/>
            <p:cNvSpPr>
              <a:spLocks noChangeArrowheads="1"/>
            </p:cNvSpPr>
            <p:nvPr/>
          </p:nvSpPr>
          <p:spPr bwMode="auto">
            <a:xfrm>
              <a:off x="2169" y="4269"/>
              <a:ext cx="21" cy="51"/>
            </a:xfrm>
            <a:prstGeom prst="rect">
              <a:avLst/>
            </a:prstGeom>
            <a:solidFill>
              <a:schemeClr val="bg2">
                <a:alpha val="50000"/>
              </a:schemeClr>
            </a:solidFill>
            <a:ln w="0">
              <a:noFill/>
              <a:miter lim="800000"/>
              <a:headEnd/>
              <a:tailEnd/>
            </a:ln>
          </p:spPr>
          <p:txBody>
            <a:bodyPr/>
            <a:lstStyle/>
            <a:p>
              <a:endParaRPr lang="zh-CN" altLang="en-US"/>
            </a:p>
          </p:txBody>
        </p:sp>
        <p:sp>
          <p:nvSpPr>
            <p:cNvPr id="85070" name="Rectangle 78"/>
            <p:cNvSpPr>
              <a:spLocks noChangeArrowheads="1"/>
            </p:cNvSpPr>
            <p:nvPr/>
          </p:nvSpPr>
          <p:spPr bwMode="auto">
            <a:xfrm>
              <a:off x="2620"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85071"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72"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73"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74"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75"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76"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77"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78"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79"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80"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81" name="Rectangle 89"/>
            <p:cNvSpPr>
              <a:spLocks noChangeArrowheads="1"/>
            </p:cNvSpPr>
            <p:nvPr/>
          </p:nvSpPr>
          <p:spPr bwMode="auto">
            <a:xfrm>
              <a:off x="2620"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85082" name="Rectangle 90"/>
            <p:cNvSpPr>
              <a:spLocks noChangeArrowheads="1"/>
            </p:cNvSpPr>
            <p:nvPr/>
          </p:nvSpPr>
          <p:spPr bwMode="auto">
            <a:xfrm>
              <a:off x="3065"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85083"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84"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85"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86"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87"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88"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89"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90"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91"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92"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93" name="Rectangle 101"/>
            <p:cNvSpPr>
              <a:spLocks noChangeArrowheads="1"/>
            </p:cNvSpPr>
            <p:nvPr/>
          </p:nvSpPr>
          <p:spPr bwMode="auto">
            <a:xfrm>
              <a:off x="3065"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85094" name="Rectangle 102"/>
            <p:cNvSpPr>
              <a:spLocks noChangeArrowheads="1"/>
            </p:cNvSpPr>
            <p:nvPr/>
          </p:nvSpPr>
          <p:spPr bwMode="auto">
            <a:xfrm>
              <a:off x="3510"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85095"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96"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97"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98"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099"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00"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01"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02"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03"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04"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05" name="Rectangle 113"/>
            <p:cNvSpPr>
              <a:spLocks noChangeArrowheads="1"/>
            </p:cNvSpPr>
            <p:nvPr/>
          </p:nvSpPr>
          <p:spPr bwMode="auto">
            <a:xfrm>
              <a:off x="3510"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85106" name="Rectangle 114"/>
            <p:cNvSpPr>
              <a:spLocks noChangeArrowheads="1"/>
            </p:cNvSpPr>
            <p:nvPr/>
          </p:nvSpPr>
          <p:spPr bwMode="auto">
            <a:xfrm>
              <a:off x="3960"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85107"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08"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09"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10"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11"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12"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13"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14"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15"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16"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17" name="Rectangle 125"/>
            <p:cNvSpPr>
              <a:spLocks noChangeArrowheads="1"/>
            </p:cNvSpPr>
            <p:nvPr/>
          </p:nvSpPr>
          <p:spPr bwMode="auto">
            <a:xfrm>
              <a:off x="3960"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85118" name="Rectangle 126"/>
            <p:cNvSpPr>
              <a:spLocks noChangeArrowheads="1"/>
            </p:cNvSpPr>
            <p:nvPr/>
          </p:nvSpPr>
          <p:spPr bwMode="auto">
            <a:xfrm>
              <a:off x="4405"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85119"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20"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21"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22"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23"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24"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25"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26"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27"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28"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29" name="Rectangle 137"/>
            <p:cNvSpPr>
              <a:spLocks noChangeArrowheads="1"/>
            </p:cNvSpPr>
            <p:nvPr/>
          </p:nvSpPr>
          <p:spPr bwMode="auto">
            <a:xfrm>
              <a:off x="4405"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85130" name="Rectangle 138"/>
            <p:cNvSpPr>
              <a:spLocks noChangeArrowheads="1"/>
            </p:cNvSpPr>
            <p:nvPr/>
          </p:nvSpPr>
          <p:spPr bwMode="auto">
            <a:xfrm>
              <a:off x="4850"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85131"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32"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33"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34"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35"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36"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37"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38"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39"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40"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41" name="Rectangle 149"/>
            <p:cNvSpPr>
              <a:spLocks noChangeArrowheads="1"/>
            </p:cNvSpPr>
            <p:nvPr/>
          </p:nvSpPr>
          <p:spPr bwMode="auto">
            <a:xfrm>
              <a:off x="4850"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85142" name="Rectangle 150"/>
            <p:cNvSpPr>
              <a:spLocks noChangeArrowheads="1"/>
            </p:cNvSpPr>
            <p:nvPr/>
          </p:nvSpPr>
          <p:spPr bwMode="auto">
            <a:xfrm>
              <a:off x="5300" y="23"/>
              <a:ext cx="20" cy="101"/>
            </a:xfrm>
            <a:prstGeom prst="rect">
              <a:avLst/>
            </a:prstGeom>
            <a:solidFill>
              <a:schemeClr val="bg2">
                <a:alpha val="50000"/>
              </a:schemeClr>
            </a:solidFill>
            <a:ln w="0">
              <a:noFill/>
              <a:miter lim="800000"/>
              <a:headEnd/>
              <a:tailEnd/>
            </a:ln>
          </p:spPr>
          <p:txBody>
            <a:bodyPr/>
            <a:lstStyle/>
            <a:p>
              <a:endParaRPr lang="zh-CN" altLang="en-US"/>
            </a:p>
          </p:txBody>
        </p:sp>
        <p:sp>
          <p:nvSpPr>
            <p:cNvPr id="85143"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44"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45"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46"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47"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48"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49"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50"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51"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52"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headEnd/>
              <a:tailEnd/>
            </a:ln>
          </p:spPr>
          <p:txBody>
            <a:bodyPr/>
            <a:lstStyle/>
            <a:p>
              <a:endParaRPr lang="zh-CN" altLang="en-US"/>
            </a:p>
          </p:txBody>
        </p:sp>
        <p:sp>
          <p:nvSpPr>
            <p:cNvPr id="85153" name="Rectangle 161"/>
            <p:cNvSpPr>
              <a:spLocks noChangeArrowheads="1"/>
            </p:cNvSpPr>
            <p:nvPr/>
          </p:nvSpPr>
          <p:spPr bwMode="auto">
            <a:xfrm>
              <a:off x="5300" y="4269"/>
              <a:ext cx="20" cy="51"/>
            </a:xfrm>
            <a:prstGeom prst="rect">
              <a:avLst/>
            </a:prstGeom>
            <a:solidFill>
              <a:schemeClr val="bg2">
                <a:alpha val="50000"/>
              </a:schemeClr>
            </a:solidFill>
            <a:ln w="0">
              <a:noFill/>
              <a:miter lim="800000"/>
              <a:headEnd/>
              <a:tailEnd/>
            </a:ln>
          </p:spPr>
          <p:txBody>
            <a:bodyPr/>
            <a:lstStyle/>
            <a:p>
              <a:endParaRPr lang="zh-CN" altLang="en-US"/>
            </a:p>
          </p:txBody>
        </p:sp>
        <p:sp>
          <p:nvSpPr>
            <p:cNvPr id="85154" name="Freeform 162"/>
            <p:cNvSpPr>
              <a:spLocks/>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headEnd/>
              <a:tailEnd/>
            </a:ln>
          </p:spPr>
          <p:txBody>
            <a:bodyPr/>
            <a:lstStyle/>
            <a:p>
              <a:endParaRPr lang="zh-CN" altLang="en-US"/>
            </a:p>
          </p:txBody>
        </p:sp>
      </p:grpSp>
      <p:sp>
        <p:nvSpPr>
          <p:cNvPr id="85155"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85156" name="Rectangle 164"/>
          <p:cNvSpPr>
            <a:spLocks noGrp="1" noChangeArrowheads="1"/>
          </p:cNvSpPr>
          <p:nvPr>
            <p:ph type="dt" sz="half" idx="2"/>
          </p:nvPr>
        </p:nvSpPr>
        <p:spPr>
          <a:xfrm>
            <a:off x="301625" y="6248400"/>
            <a:ext cx="2289175" cy="476250"/>
          </a:xfrm>
        </p:spPr>
        <p:txBody>
          <a:bodyPr/>
          <a:lstStyle>
            <a:lvl1pPr>
              <a:defRPr/>
            </a:lvl1pPr>
          </a:lstStyle>
          <a:p>
            <a:endParaRPr lang="en-US" altLang="zh-CN"/>
          </a:p>
        </p:txBody>
      </p:sp>
      <p:sp>
        <p:nvSpPr>
          <p:cNvPr id="85157" name="Rectangle 165"/>
          <p:cNvSpPr>
            <a:spLocks noGrp="1" noChangeArrowheads="1"/>
          </p:cNvSpPr>
          <p:nvPr>
            <p:ph type="ftr" sz="quarter" idx="3"/>
          </p:nvPr>
        </p:nvSpPr>
        <p:spPr>
          <a:xfrm>
            <a:off x="3124200" y="6248400"/>
            <a:ext cx="2895600" cy="476250"/>
          </a:xfrm>
        </p:spPr>
        <p:txBody>
          <a:bodyPr/>
          <a:lstStyle>
            <a:lvl1pPr>
              <a:defRPr/>
            </a:lvl1pPr>
          </a:lstStyle>
          <a:p>
            <a:endParaRPr lang="en-US" altLang="zh-CN"/>
          </a:p>
        </p:txBody>
      </p:sp>
      <p:sp>
        <p:nvSpPr>
          <p:cNvPr id="85158" name="Rectangle 166"/>
          <p:cNvSpPr>
            <a:spLocks noGrp="1" noChangeArrowheads="1"/>
          </p:cNvSpPr>
          <p:nvPr>
            <p:ph type="sldNum" sz="quarter" idx="4"/>
          </p:nvPr>
        </p:nvSpPr>
        <p:spPr>
          <a:xfrm>
            <a:off x="6553200" y="6248400"/>
            <a:ext cx="2289175" cy="476250"/>
          </a:xfrm>
        </p:spPr>
        <p:txBody>
          <a:bodyPr/>
          <a:lstStyle>
            <a:lvl1pPr>
              <a:defRPr/>
            </a:lvl1pPr>
          </a:lstStyle>
          <a:p>
            <a:fld id="{87B09D19-C004-41B6-AAF3-C2F91998F0D6}" type="slidenum">
              <a:rPr lang="en-US" altLang="zh-CN"/>
              <a:pPr/>
              <a:t>‹#›</a:t>
            </a:fld>
            <a:endParaRPr lang="en-US" altLang="zh-CN"/>
          </a:p>
        </p:txBody>
      </p:sp>
      <p:sp>
        <p:nvSpPr>
          <p:cNvPr id="85159" name="Rectangle 167"/>
          <p:cNvSpPr>
            <a:spLocks noGrp="1" noRot="1" noChangeArrowheads="1"/>
          </p:cNvSpPr>
          <p:nvPr>
            <p:ph type="subTitle" idx="1"/>
          </p:nvPr>
        </p:nvSpPr>
        <p:spPr>
          <a:xfrm>
            <a:off x="1371600" y="3505200"/>
            <a:ext cx="6400800" cy="1752600"/>
          </a:xfrm>
        </p:spPr>
        <p:txBody>
          <a:bodyPr/>
          <a:lstStyle>
            <a:lvl1pPr marL="0" indent="0" algn="ctr">
              <a:buFont typeface="Wingdings" pitchFamily="2" charset="2"/>
              <a:buNone/>
              <a:defRPr/>
            </a:lvl1pPr>
          </a:lstStyle>
          <a:p>
            <a:r>
              <a:rPr lang="zh-CN" altLang="en-US"/>
              <a:t>单击此处编辑母版副标题样式</a:t>
            </a:r>
          </a:p>
        </p:txBody>
      </p:sp>
      <p:grpSp>
        <p:nvGrpSpPr>
          <p:cNvPr id="85160" name="Group 168"/>
          <p:cNvGrpSpPr>
            <a:grpSpLocks/>
          </p:cNvGrpSpPr>
          <p:nvPr/>
        </p:nvGrpSpPr>
        <p:grpSpPr bwMode="auto">
          <a:xfrm>
            <a:off x="152400" y="4724400"/>
            <a:ext cx="1685925" cy="1557338"/>
            <a:chOff x="96" y="2784"/>
            <a:chExt cx="1062" cy="981"/>
          </a:xfrm>
        </p:grpSpPr>
        <p:sp>
          <p:nvSpPr>
            <p:cNvPr id="85161" name="Freeform 169"/>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headEnd/>
              <a:tailEnd/>
            </a:ln>
          </p:spPr>
          <p:txBody>
            <a:bodyPr/>
            <a:lstStyle/>
            <a:p>
              <a:endParaRPr lang="zh-CN" altLang="en-US"/>
            </a:p>
          </p:txBody>
        </p:sp>
        <p:sp>
          <p:nvSpPr>
            <p:cNvPr id="85162" name="Freeform 170"/>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headEnd/>
              <a:tailEnd/>
            </a:ln>
          </p:spPr>
          <p:txBody>
            <a:bodyPr/>
            <a:lstStyle/>
            <a:p>
              <a:endParaRPr lang="zh-CN" altLang="en-US"/>
            </a:p>
          </p:txBody>
        </p:sp>
        <p:sp>
          <p:nvSpPr>
            <p:cNvPr id="85163" name="Freeform 171"/>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headEnd/>
              <a:tailEnd/>
            </a:ln>
          </p:spPr>
          <p:txBody>
            <a:bodyPr/>
            <a:lstStyle/>
            <a:p>
              <a:endParaRPr lang="zh-CN" altLang="en-US"/>
            </a:p>
          </p:txBody>
        </p:sp>
        <p:sp>
          <p:nvSpPr>
            <p:cNvPr id="85164" name="Freeform 172"/>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headEnd/>
              <a:tailEnd/>
            </a:ln>
          </p:spPr>
          <p:txBody>
            <a:bodyPr/>
            <a:lstStyle/>
            <a:p>
              <a:endParaRPr lang="zh-CN" altLang="en-US"/>
            </a:p>
          </p:txBody>
        </p:sp>
        <p:sp>
          <p:nvSpPr>
            <p:cNvPr id="85165" name="Freeform 173"/>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headEnd/>
              <a:tailEnd/>
            </a:ln>
          </p:spPr>
          <p:txBody>
            <a:bodyPr/>
            <a:lstStyle/>
            <a:p>
              <a:endParaRPr lang="zh-CN" altLang="en-US"/>
            </a:p>
          </p:txBody>
        </p:sp>
        <p:sp>
          <p:nvSpPr>
            <p:cNvPr id="85166" name="Freeform 174"/>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headEnd/>
              <a:tailEnd/>
            </a:ln>
          </p:spPr>
          <p:txBody>
            <a:bodyPr/>
            <a:lstStyle/>
            <a:p>
              <a:endParaRPr lang="zh-CN" altLang="en-US"/>
            </a:p>
          </p:txBody>
        </p:sp>
        <p:sp>
          <p:nvSpPr>
            <p:cNvPr id="85167" name="Freeform 175"/>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headEnd/>
              <a:tailEnd/>
            </a:ln>
          </p:spPr>
          <p:txBody>
            <a:bodyPr/>
            <a:lstStyle/>
            <a:p>
              <a:endParaRPr lang="zh-CN" altLang="en-US"/>
            </a:p>
          </p:txBody>
        </p:sp>
        <p:sp>
          <p:nvSpPr>
            <p:cNvPr id="85168" name="Freeform 176"/>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headEnd/>
              <a:tailEnd/>
            </a:ln>
          </p:spPr>
          <p:txBody>
            <a:bodyPr/>
            <a:lstStyle/>
            <a:p>
              <a:endParaRPr lang="zh-CN" altLang="en-US"/>
            </a:p>
          </p:txBody>
        </p:sp>
        <p:sp>
          <p:nvSpPr>
            <p:cNvPr id="85169" name="Freeform 177"/>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headEnd/>
              <a:tailEnd/>
            </a:ln>
          </p:spPr>
          <p:txBody>
            <a:bodyPr/>
            <a:lstStyle/>
            <a:p>
              <a:endParaRPr lang="zh-CN" altLang="en-US"/>
            </a:p>
          </p:txBody>
        </p:sp>
        <p:sp>
          <p:nvSpPr>
            <p:cNvPr id="85170" name="Freeform 178"/>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headEnd/>
              <a:tailEnd/>
            </a:ln>
          </p:spPr>
          <p:txBody>
            <a:bodyPr/>
            <a:lstStyle/>
            <a:p>
              <a:endParaRPr lang="zh-CN" altLang="en-US"/>
            </a:p>
          </p:txBody>
        </p:sp>
        <p:sp>
          <p:nvSpPr>
            <p:cNvPr id="85171" name="Freeform 179"/>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headEnd/>
              <a:tailEnd/>
            </a:ln>
          </p:spPr>
          <p:txBody>
            <a:bodyPr/>
            <a:lstStyle/>
            <a:p>
              <a:endParaRPr lang="zh-CN" altLang="en-US"/>
            </a:p>
          </p:txBody>
        </p:sp>
        <p:sp>
          <p:nvSpPr>
            <p:cNvPr id="85172" name="Freeform 180"/>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headEnd/>
              <a:tailEnd/>
            </a:ln>
          </p:spPr>
          <p:txBody>
            <a:bodyPr/>
            <a:lstStyle/>
            <a:p>
              <a:endParaRPr lang="zh-CN" altLang="en-US"/>
            </a:p>
          </p:txBody>
        </p:sp>
        <p:sp>
          <p:nvSpPr>
            <p:cNvPr id="85173" name="Freeform 181"/>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headEnd/>
              <a:tailEnd/>
            </a:ln>
          </p:spPr>
          <p:txBody>
            <a:bodyPr/>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8B20F39-17F1-4BD9-ADBC-FD5ABC1F5EE6}" type="slidenum">
              <a:rPr lang="en-US" altLang="zh-CN"/>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AA73B76-EFF5-4F45-8EFE-07CE4CE077A8}" type="slidenum">
              <a:rPr lang="en-US" altLang="zh-CN"/>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762500" y="1600200"/>
            <a:ext cx="4000500"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762500" y="3925888"/>
            <a:ext cx="4000500"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298450" y="6245225"/>
            <a:ext cx="2289175"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1025"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0025" y="6245225"/>
            <a:ext cx="2289175" cy="476250"/>
          </a:xfrm>
        </p:spPr>
        <p:txBody>
          <a:bodyPr/>
          <a:lstStyle>
            <a:lvl1pPr>
              <a:defRPr/>
            </a:lvl1pPr>
          </a:lstStyle>
          <a:p>
            <a:fld id="{96966C7A-7503-46D2-89FE-8E5FFF7BE9F3}"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298450" y="6245225"/>
            <a:ext cx="2289175" cy="476250"/>
          </a:xfrm>
        </p:spPr>
        <p:txBody>
          <a:bodyPr/>
          <a:lstStyle>
            <a:lvl1pPr>
              <a:defRPr/>
            </a:lvl1pPr>
          </a:lstStyle>
          <a:p>
            <a:endParaRPr lang="en-US" altLang="zh-CN"/>
          </a:p>
        </p:txBody>
      </p:sp>
      <p:sp>
        <p:nvSpPr>
          <p:cNvPr id="6" name="页脚占位符 5"/>
          <p:cNvSpPr>
            <a:spLocks noGrp="1"/>
          </p:cNvSpPr>
          <p:nvPr>
            <p:ph type="ftr" sz="quarter" idx="11"/>
          </p:nvPr>
        </p:nvSpPr>
        <p:spPr>
          <a:xfrm>
            <a:off x="3121025" y="6245225"/>
            <a:ext cx="2895600" cy="47625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550025" y="6245225"/>
            <a:ext cx="2289175" cy="476250"/>
          </a:xfrm>
        </p:spPr>
        <p:txBody>
          <a:bodyPr/>
          <a:lstStyle>
            <a:lvl1pPr>
              <a:defRPr/>
            </a:lvl1pPr>
          </a:lstStyle>
          <a:p>
            <a:fld id="{86390C9C-3B06-4959-8452-7B4943098E10}"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gradFill rotWithShape="0">
          <a:gsLst>
            <a:gs pos="0">
              <a:srgbClr val="000000"/>
            </a:gs>
            <a:gs pos="50000">
              <a:srgbClr val="003399"/>
            </a:gs>
            <a:gs pos="100000">
              <a:srgbClr val="000000"/>
            </a:gs>
          </a:gsLst>
          <a:lin ang="18900000" scaled="1"/>
        </a:gradFill>
        <a:effectLst/>
      </p:bgPr>
    </p:bg>
    <p:spTree>
      <p:nvGrpSpPr>
        <p:cNvPr id="1" name=""/>
        <p:cNvGrpSpPr/>
        <p:nvPr/>
      </p:nvGrpSpPr>
      <p:grpSpPr>
        <a:xfrm>
          <a:off x="0" y="0"/>
          <a:ext cx="0" cy="0"/>
          <a:chOff x="0" y="0"/>
          <a:chExt cx="0" cy="0"/>
        </a:xfrm>
      </p:grpSpPr>
      <p:sp>
        <p:nvSpPr>
          <p:cNvPr id="4" name="Rectangle 5"/>
          <p:cNvSpPr>
            <a:spLocks noChangeArrowheads="1"/>
          </p:cNvSpPr>
          <p:nvPr/>
        </p:nvSpPr>
        <p:spPr bwMode="auto">
          <a:xfrm>
            <a:off x="0" y="762000"/>
            <a:ext cx="9144000" cy="8382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grpSp>
        <p:nvGrpSpPr>
          <p:cNvPr id="5" name="Group 6"/>
          <p:cNvGrpSpPr>
            <a:grpSpLocks/>
          </p:cNvGrpSpPr>
          <p:nvPr/>
        </p:nvGrpSpPr>
        <p:grpSpPr bwMode="auto">
          <a:xfrm>
            <a:off x="304800" y="0"/>
            <a:ext cx="3276600" cy="2133600"/>
            <a:chOff x="336" y="0"/>
            <a:chExt cx="2064" cy="1344"/>
          </a:xfrm>
        </p:grpSpPr>
        <p:sp>
          <p:nvSpPr>
            <p:cNvPr id="6" name="Rectangle 7"/>
            <p:cNvSpPr>
              <a:spLocks noChangeArrowheads="1"/>
            </p:cNvSpPr>
            <p:nvPr/>
          </p:nvSpPr>
          <p:spPr bwMode="auto">
            <a:xfrm>
              <a:off x="1008" y="672"/>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7" name="Rectangle 8"/>
            <p:cNvSpPr>
              <a:spLocks noChangeArrowheads="1"/>
            </p:cNvSpPr>
            <p:nvPr/>
          </p:nvSpPr>
          <p:spPr bwMode="auto">
            <a:xfrm>
              <a:off x="1344" y="1008"/>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8" name="Rectangle 9"/>
            <p:cNvSpPr>
              <a:spLocks noChangeArrowheads="1"/>
            </p:cNvSpPr>
            <p:nvPr/>
          </p:nvSpPr>
          <p:spPr bwMode="auto">
            <a:xfrm>
              <a:off x="1728" y="336"/>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9" name="Rectangle 10"/>
            <p:cNvSpPr>
              <a:spLocks noChangeArrowheads="1"/>
            </p:cNvSpPr>
            <p:nvPr/>
          </p:nvSpPr>
          <p:spPr bwMode="auto">
            <a:xfrm>
              <a:off x="2064" y="672"/>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0" name="Rectangle 11"/>
            <p:cNvSpPr>
              <a:spLocks noChangeArrowheads="1"/>
            </p:cNvSpPr>
            <p:nvPr/>
          </p:nvSpPr>
          <p:spPr bwMode="auto">
            <a:xfrm>
              <a:off x="672" y="336"/>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1" name="Rectangle 12"/>
            <p:cNvSpPr>
              <a:spLocks noChangeArrowheads="1"/>
            </p:cNvSpPr>
            <p:nvPr/>
          </p:nvSpPr>
          <p:spPr bwMode="auto">
            <a:xfrm>
              <a:off x="336" y="0"/>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grpSp>
      <p:sp>
        <p:nvSpPr>
          <p:cNvPr id="12" name="Rectangle 14"/>
          <p:cNvSpPr>
            <a:spLocks noChangeArrowheads="1"/>
          </p:cNvSpPr>
          <p:nvPr/>
        </p:nvSpPr>
        <p:spPr bwMode="auto">
          <a:xfrm>
            <a:off x="1371600" y="1066800"/>
            <a:ext cx="533400" cy="533400"/>
          </a:xfrm>
          <a:prstGeom prst="rect">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3" name="Rectangle 15"/>
          <p:cNvSpPr>
            <a:spLocks noChangeArrowheads="1"/>
          </p:cNvSpPr>
          <p:nvPr/>
        </p:nvSpPr>
        <p:spPr bwMode="auto">
          <a:xfrm>
            <a:off x="1905000" y="1600200"/>
            <a:ext cx="533400" cy="533400"/>
          </a:xfrm>
          <a:prstGeom prst="rect">
            <a:avLst/>
          </a:prstGeom>
          <a:solidFill>
            <a:schemeClr val="accent1"/>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4" name="Rectangle 16"/>
          <p:cNvSpPr>
            <a:spLocks noChangeArrowheads="1"/>
          </p:cNvSpPr>
          <p:nvPr/>
        </p:nvSpPr>
        <p:spPr bwMode="auto">
          <a:xfrm>
            <a:off x="2514600" y="533400"/>
            <a:ext cx="533400" cy="533400"/>
          </a:xfrm>
          <a:prstGeom prst="rect">
            <a:avLst/>
          </a:prstGeom>
          <a:solidFill>
            <a:schemeClr val="accent1"/>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5" name="Rectangle 17"/>
          <p:cNvSpPr>
            <a:spLocks noChangeArrowheads="1"/>
          </p:cNvSpPr>
          <p:nvPr/>
        </p:nvSpPr>
        <p:spPr bwMode="auto">
          <a:xfrm>
            <a:off x="3068638" y="1066800"/>
            <a:ext cx="588962" cy="609600"/>
          </a:xfrm>
          <a:prstGeom prst="rect">
            <a:avLst/>
          </a:prstGeom>
          <a:solidFill>
            <a:schemeClr val="bg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6" name="Rectangle 18"/>
          <p:cNvSpPr>
            <a:spLocks noChangeArrowheads="1"/>
          </p:cNvSpPr>
          <p:nvPr/>
        </p:nvSpPr>
        <p:spPr bwMode="auto">
          <a:xfrm>
            <a:off x="838200" y="533400"/>
            <a:ext cx="533400" cy="533400"/>
          </a:xfrm>
          <a:prstGeom prst="rect">
            <a:avLst/>
          </a:prstGeom>
          <a:solidFill>
            <a:schemeClr val="tx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7" name="Rectangle 19"/>
          <p:cNvSpPr>
            <a:spLocks noChangeArrowheads="1"/>
          </p:cNvSpPr>
          <p:nvPr/>
        </p:nvSpPr>
        <p:spPr bwMode="auto">
          <a:xfrm>
            <a:off x="304800" y="0"/>
            <a:ext cx="533400" cy="533400"/>
          </a:xfrm>
          <a:prstGeom prst="rect">
            <a:avLst/>
          </a:prstGeom>
          <a:solidFill>
            <a:schemeClr val="bg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grpSp>
        <p:nvGrpSpPr>
          <p:cNvPr id="18" name="Group 27"/>
          <p:cNvGrpSpPr>
            <a:grpSpLocks/>
          </p:cNvGrpSpPr>
          <p:nvPr/>
        </p:nvGrpSpPr>
        <p:grpSpPr bwMode="auto">
          <a:xfrm>
            <a:off x="3048000" y="3352800"/>
            <a:ext cx="3276600" cy="211138"/>
            <a:chOff x="1824" y="2640"/>
            <a:chExt cx="2064" cy="133"/>
          </a:xfrm>
        </p:grpSpPr>
        <p:sp>
          <p:nvSpPr>
            <p:cNvPr id="19" name="Line 2"/>
            <p:cNvSpPr>
              <a:spLocks noChangeShapeType="1"/>
            </p:cNvSpPr>
            <p:nvPr/>
          </p:nvSpPr>
          <p:spPr bwMode="auto">
            <a:xfrm>
              <a:off x="1824" y="2711"/>
              <a:ext cx="206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2800" b="1" smtClean="0">
                <a:solidFill>
                  <a:srgbClr val="FF0000"/>
                </a:solidFill>
                <a:latin typeface="Arial Black" pitchFamily="34" charset="0"/>
              </a:endParaRPr>
            </a:p>
          </p:txBody>
        </p:sp>
        <p:sp>
          <p:nvSpPr>
            <p:cNvPr id="20" name="Rectangle 20"/>
            <p:cNvSpPr>
              <a:spLocks noChangeArrowheads="1"/>
            </p:cNvSpPr>
            <p:nvPr/>
          </p:nvSpPr>
          <p:spPr bwMode="auto">
            <a:xfrm>
              <a:off x="2592" y="2640"/>
              <a:ext cx="133" cy="133"/>
            </a:xfrm>
            <a:prstGeom prst="rect">
              <a:avLst/>
            </a:prstGeom>
            <a:solidFill>
              <a:schemeClr val="accent2"/>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21" name="Rectangle 21"/>
            <p:cNvSpPr>
              <a:spLocks noChangeArrowheads="1"/>
            </p:cNvSpPr>
            <p:nvPr/>
          </p:nvSpPr>
          <p:spPr bwMode="auto">
            <a:xfrm>
              <a:off x="2784" y="2640"/>
              <a:ext cx="133" cy="133"/>
            </a:xfrm>
            <a:prstGeom prst="rect">
              <a:avLst/>
            </a:prstGeom>
            <a:solidFill>
              <a:schemeClr val="bg2"/>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22" name="Rectangle 22"/>
            <p:cNvSpPr>
              <a:spLocks noChangeArrowheads="1"/>
            </p:cNvSpPr>
            <p:nvPr/>
          </p:nvSpPr>
          <p:spPr bwMode="auto">
            <a:xfrm>
              <a:off x="2976" y="2640"/>
              <a:ext cx="133" cy="133"/>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grpSp>
      <p:sp>
        <p:nvSpPr>
          <p:cNvPr id="23" name="WordArt 26"/>
          <p:cNvSpPr>
            <a:spLocks noChangeArrowheads="1" noChangeShapeType="1" noTextEdit="1"/>
          </p:cNvSpPr>
          <p:nvPr userDrawn="1"/>
        </p:nvSpPr>
        <p:spPr bwMode="auto">
          <a:xfrm>
            <a:off x="3962400" y="914400"/>
            <a:ext cx="5105400" cy="609600"/>
          </a:xfrm>
          <a:prstGeom prst="rect">
            <a:avLst/>
          </a:prstGeom>
        </p:spPr>
        <p:txBody>
          <a:bodyPr wrap="none" fromWordArt="1">
            <a:prstTxWarp prst="textPlain">
              <a:avLst>
                <a:gd name="adj" fmla="val 49069"/>
              </a:avLst>
            </a:prstTxWarp>
            <a:scene3d>
              <a:camera prst="legacyPerspectiveFront"/>
              <a:lightRig rig="legacyNormal3" dir="r"/>
            </a:scene3d>
            <a:sp3d extrusionH="430200" prstMaterial="legacyMetal">
              <a:extrusionClr>
                <a:srgbClr val="EAEAEA"/>
              </a:extrusionClr>
            </a:sp3d>
          </a:bodyPr>
          <a:lstStyle/>
          <a:p>
            <a:pPr algn="ctr" eaLnBrk="0" hangingPunct="0"/>
            <a:r>
              <a:rPr lang="en-US" altLang="zh-CN"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rPr>
              <a:t>Artificial Intelligence</a:t>
            </a:r>
            <a:endParaRPr lang="zh-CN" altLang="en-US"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endParaRPr>
          </a:p>
        </p:txBody>
      </p:sp>
      <p:sp>
        <p:nvSpPr>
          <p:cNvPr id="11267" name="Rectangle 3"/>
          <p:cNvSpPr>
            <a:spLocks noGrp="1" noChangeArrowheads="1"/>
          </p:cNvSpPr>
          <p:nvPr>
            <p:ph type="ctrTitle"/>
          </p:nvPr>
        </p:nvSpPr>
        <p:spPr>
          <a:xfrm>
            <a:off x="685800" y="2438400"/>
            <a:ext cx="7772400" cy="685800"/>
          </a:xfrm>
        </p:spPr>
        <p:txBody>
          <a:bodyPr anchor="t"/>
          <a:lstStyle>
            <a:lvl1pPr algn="ctr">
              <a:lnSpc>
                <a:spcPct val="90000"/>
              </a:lnSpc>
              <a:defRPr sz="4400">
                <a:solidFill>
                  <a:schemeClr val="tx1"/>
                </a:solidFill>
              </a:defRPr>
            </a:lvl1pPr>
          </a:lstStyle>
          <a:p>
            <a:pPr lvl="0"/>
            <a:r>
              <a:rPr lang="zh-CN" altLang="en-US" noProof="0" smtClean="0"/>
              <a:t>单击此处编辑母版标题样式</a:t>
            </a:r>
          </a:p>
        </p:txBody>
      </p:sp>
      <p:sp>
        <p:nvSpPr>
          <p:cNvPr id="11268" name="Rectangle 4"/>
          <p:cNvSpPr>
            <a:spLocks noGrp="1" noChangeArrowheads="1"/>
          </p:cNvSpPr>
          <p:nvPr>
            <p:ph type="subTitle" idx="1"/>
          </p:nvPr>
        </p:nvSpPr>
        <p:spPr>
          <a:xfrm>
            <a:off x="1295400" y="3733800"/>
            <a:ext cx="6934200" cy="2514600"/>
          </a:xfrm>
        </p:spPr>
        <p:txBody>
          <a:bodyPr anchor="ctr"/>
          <a:lstStyle>
            <a:lvl1pPr marL="0" indent="0" algn="ctr">
              <a:lnSpc>
                <a:spcPct val="80000"/>
              </a:lnSpc>
              <a:buFont typeface="Wingdings" pitchFamily="2" charset="2"/>
              <a:buNone/>
              <a:defRPr sz="4000">
                <a:solidFill>
                  <a:srgbClr val="FFCC00"/>
                </a:solidFill>
              </a:defRPr>
            </a:lvl1pPr>
          </a:lstStyle>
          <a:p>
            <a:pPr lvl="0"/>
            <a:r>
              <a:rPr lang="zh-CN" altLang="en-US" noProof="0" smtClean="0"/>
              <a:t>单击此处编辑母版副标题样式</a:t>
            </a:r>
          </a:p>
        </p:txBody>
      </p:sp>
      <p:sp>
        <p:nvSpPr>
          <p:cNvPr id="24" name="Rectangle 23"/>
          <p:cNvSpPr>
            <a:spLocks noGrp="1" noChangeArrowheads="1"/>
          </p:cNvSpPr>
          <p:nvPr>
            <p:ph type="dt" sz="half" idx="10"/>
          </p:nvPr>
        </p:nvSpPr>
        <p:spPr bwMode="auto">
          <a:xfrm>
            <a:off x="6553200" y="6507163"/>
            <a:ext cx="1828800" cy="27463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eaLnBrk="1" hangingPunct="1">
              <a:defRPr kumimoji="1" sz="1200" b="0">
                <a:solidFill>
                  <a:srgbClr val="B2B2B2"/>
                </a:solidFill>
                <a:latin typeface="Tahoma" pitchFamily="34" charset="0"/>
                <a:ea typeface="宋体" pitchFamily="2" charset="-122"/>
              </a:defRPr>
            </a:lvl1pPr>
          </a:lstStyle>
          <a:p>
            <a:pPr>
              <a:defRPr/>
            </a:pPr>
            <a:endParaRPr lang="en-US" altLang="zh-CN"/>
          </a:p>
        </p:txBody>
      </p:sp>
      <p:sp>
        <p:nvSpPr>
          <p:cNvPr id="25" name="Rectangle 24"/>
          <p:cNvSpPr>
            <a:spLocks noGrp="1" noChangeArrowheads="1"/>
          </p:cNvSpPr>
          <p:nvPr>
            <p:ph type="ftr" sz="quarter" idx="11"/>
          </p:nvPr>
        </p:nvSpPr>
        <p:spPr bwMode="auto">
          <a:xfrm>
            <a:off x="1295400" y="6507163"/>
            <a:ext cx="2895600" cy="27463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eaLnBrk="1" hangingPunct="1">
              <a:defRPr kumimoji="1" sz="1200" b="0">
                <a:solidFill>
                  <a:srgbClr val="B2B2B2"/>
                </a:solidFill>
                <a:latin typeface="Tahoma" pitchFamily="34" charset="0"/>
                <a:ea typeface="宋体" pitchFamily="2" charset="-122"/>
              </a:defRPr>
            </a:lvl1pPr>
          </a:lstStyle>
          <a:p>
            <a:pPr>
              <a:defRPr/>
            </a:pPr>
            <a:r>
              <a:rPr lang="en-US" altLang="zh-CN"/>
              <a:t>中南大学  智能系统与智能软件研究所</a:t>
            </a:r>
          </a:p>
        </p:txBody>
      </p:sp>
    </p:spTree>
    <p:extLst>
      <p:ext uri="{BB962C8B-B14F-4D97-AF65-F5344CB8AC3E}">
        <p14:creationId xmlns:p14="http://schemas.microsoft.com/office/powerpoint/2010/main" val="4222748112"/>
      </p:ext>
    </p:extLst>
  </p:cSld>
  <p:clrMapOvr>
    <a:masterClrMapping/>
  </p:clrMapOvr>
  <p:transition>
    <p:rand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6"/>
          <p:cNvSpPr>
            <a:spLocks noGrp="1" noChangeArrowheads="1"/>
          </p:cNvSpPr>
          <p:nvPr>
            <p:ph type="sldNum" sz="quarter" idx="10"/>
          </p:nvPr>
        </p:nvSpPr>
        <p:spPr/>
        <p:txBody>
          <a:bodyPr/>
          <a:lstStyle>
            <a:lvl1pPr>
              <a:defRPr>
                <a:ea typeface="PMingLiU" pitchFamily="18" charset="-120"/>
              </a:defRPr>
            </a:lvl1pPr>
          </a:lstStyle>
          <a:p>
            <a:pPr>
              <a:defRPr/>
            </a:pPr>
            <a:fld id="{15CA4436-A157-40E4-A873-469C2DD27108}" type="slidenum">
              <a:rPr lang="en-US" altLang="zh-CN"/>
              <a:pPr>
                <a:defRPr/>
              </a:pPr>
              <a:t>‹#›</a:t>
            </a:fld>
            <a:endParaRPr lang="en-US" altLang="zh-CN"/>
          </a:p>
        </p:txBody>
      </p:sp>
    </p:spTree>
    <p:extLst>
      <p:ext uri="{BB962C8B-B14F-4D97-AF65-F5344CB8AC3E}">
        <p14:creationId xmlns:p14="http://schemas.microsoft.com/office/powerpoint/2010/main" val="3371814907"/>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6"/>
          <p:cNvSpPr>
            <a:spLocks noGrp="1" noChangeArrowheads="1"/>
          </p:cNvSpPr>
          <p:nvPr>
            <p:ph type="sldNum" sz="quarter" idx="10"/>
          </p:nvPr>
        </p:nvSpPr>
        <p:spPr/>
        <p:txBody>
          <a:bodyPr/>
          <a:lstStyle>
            <a:lvl1pPr>
              <a:defRPr>
                <a:ea typeface="PMingLiU" pitchFamily="18" charset="-120"/>
              </a:defRPr>
            </a:lvl1pPr>
          </a:lstStyle>
          <a:p>
            <a:pPr>
              <a:defRPr/>
            </a:pPr>
            <a:fld id="{69672313-988B-4C90-B4EC-09B4504D23BE}" type="slidenum">
              <a:rPr lang="en-US" altLang="zh-CN"/>
              <a:pPr>
                <a:defRPr/>
              </a:pPr>
              <a:t>‹#›</a:t>
            </a:fld>
            <a:endParaRPr lang="en-US" altLang="zh-CN"/>
          </a:p>
        </p:txBody>
      </p:sp>
    </p:spTree>
    <p:extLst>
      <p:ext uri="{BB962C8B-B14F-4D97-AF65-F5344CB8AC3E}">
        <p14:creationId xmlns:p14="http://schemas.microsoft.com/office/powerpoint/2010/main" val="995660698"/>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05000"/>
            <a:ext cx="36957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905000"/>
            <a:ext cx="36957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6"/>
          <p:cNvSpPr>
            <a:spLocks noGrp="1" noChangeArrowheads="1"/>
          </p:cNvSpPr>
          <p:nvPr>
            <p:ph type="sldNum" sz="quarter" idx="10"/>
          </p:nvPr>
        </p:nvSpPr>
        <p:spPr/>
        <p:txBody>
          <a:bodyPr/>
          <a:lstStyle>
            <a:lvl1pPr>
              <a:defRPr>
                <a:ea typeface="PMingLiU" pitchFamily="18" charset="-120"/>
              </a:defRPr>
            </a:lvl1pPr>
          </a:lstStyle>
          <a:p>
            <a:pPr>
              <a:defRPr/>
            </a:pPr>
            <a:fld id="{FDBBC374-D4E7-4A5D-8BB3-DFD526958313}" type="slidenum">
              <a:rPr lang="en-US" altLang="zh-CN"/>
              <a:pPr>
                <a:defRPr/>
              </a:pPr>
              <a:t>‹#›</a:t>
            </a:fld>
            <a:endParaRPr lang="en-US" altLang="zh-CN"/>
          </a:p>
        </p:txBody>
      </p:sp>
    </p:spTree>
    <p:extLst>
      <p:ext uri="{BB962C8B-B14F-4D97-AF65-F5344CB8AC3E}">
        <p14:creationId xmlns:p14="http://schemas.microsoft.com/office/powerpoint/2010/main" val="3614276759"/>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6"/>
          <p:cNvSpPr>
            <a:spLocks noGrp="1" noChangeArrowheads="1"/>
          </p:cNvSpPr>
          <p:nvPr>
            <p:ph type="sldNum" sz="quarter" idx="10"/>
          </p:nvPr>
        </p:nvSpPr>
        <p:spPr/>
        <p:txBody>
          <a:bodyPr/>
          <a:lstStyle>
            <a:lvl1pPr>
              <a:defRPr>
                <a:ea typeface="PMingLiU" pitchFamily="18" charset="-120"/>
              </a:defRPr>
            </a:lvl1pPr>
          </a:lstStyle>
          <a:p>
            <a:pPr>
              <a:defRPr/>
            </a:pPr>
            <a:fld id="{DE8AEE95-74D4-445A-B52E-30B52B4297F6}" type="slidenum">
              <a:rPr lang="en-US" altLang="zh-CN"/>
              <a:pPr>
                <a:defRPr/>
              </a:pPr>
              <a:t>‹#›</a:t>
            </a:fld>
            <a:endParaRPr lang="en-US" altLang="zh-CN"/>
          </a:p>
        </p:txBody>
      </p:sp>
    </p:spTree>
    <p:extLst>
      <p:ext uri="{BB962C8B-B14F-4D97-AF65-F5344CB8AC3E}">
        <p14:creationId xmlns:p14="http://schemas.microsoft.com/office/powerpoint/2010/main" val="2164987861"/>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6"/>
          <p:cNvSpPr>
            <a:spLocks noGrp="1" noChangeArrowheads="1"/>
          </p:cNvSpPr>
          <p:nvPr>
            <p:ph type="sldNum" sz="quarter" idx="10"/>
          </p:nvPr>
        </p:nvSpPr>
        <p:spPr/>
        <p:txBody>
          <a:bodyPr/>
          <a:lstStyle>
            <a:lvl1pPr>
              <a:defRPr>
                <a:ea typeface="PMingLiU" pitchFamily="18" charset="-120"/>
              </a:defRPr>
            </a:lvl1pPr>
          </a:lstStyle>
          <a:p>
            <a:pPr>
              <a:defRPr/>
            </a:pPr>
            <a:fld id="{AB64C0DF-FD09-4EBF-BF78-28CE0F5972ED}" type="slidenum">
              <a:rPr lang="en-US" altLang="zh-CN"/>
              <a:pPr>
                <a:defRPr/>
              </a:pPr>
              <a:t>‹#›</a:t>
            </a:fld>
            <a:endParaRPr lang="en-US" altLang="zh-CN"/>
          </a:p>
        </p:txBody>
      </p:sp>
    </p:spTree>
    <p:extLst>
      <p:ext uri="{BB962C8B-B14F-4D97-AF65-F5344CB8AC3E}">
        <p14:creationId xmlns:p14="http://schemas.microsoft.com/office/powerpoint/2010/main" val="2136840560"/>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5A61D50-144C-461A-93AF-22448373D0A6}" type="slidenum">
              <a:rPr lang="en-US" altLang="zh-CN"/>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
          <p:cNvSpPr>
            <a:spLocks noGrp="1" noChangeArrowheads="1"/>
          </p:cNvSpPr>
          <p:nvPr>
            <p:ph type="sldNum" sz="quarter" idx="10"/>
          </p:nvPr>
        </p:nvSpPr>
        <p:spPr/>
        <p:txBody>
          <a:bodyPr/>
          <a:lstStyle>
            <a:lvl1pPr>
              <a:defRPr>
                <a:ea typeface="PMingLiU" pitchFamily="18" charset="-120"/>
              </a:defRPr>
            </a:lvl1pPr>
          </a:lstStyle>
          <a:p>
            <a:pPr>
              <a:defRPr/>
            </a:pPr>
            <a:fld id="{9A1A7FA0-8387-4C48-B524-756E3CCBAD14}" type="slidenum">
              <a:rPr lang="en-US" altLang="zh-CN"/>
              <a:pPr>
                <a:defRPr/>
              </a:pPr>
              <a:t>‹#›</a:t>
            </a:fld>
            <a:endParaRPr lang="en-US" altLang="zh-CN"/>
          </a:p>
        </p:txBody>
      </p:sp>
    </p:spTree>
    <p:extLst>
      <p:ext uri="{BB962C8B-B14F-4D97-AF65-F5344CB8AC3E}">
        <p14:creationId xmlns:p14="http://schemas.microsoft.com/office/powerpoint/2010/main" val="1569409283"/>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6"/>
          <p:cNvSpPr>
            <a:spLocks noGrp="1" noChangeArrowheads="1"/>
          </p:cNvSpPr>
          <p:nvPr>
            <p:ph type="sldNum" sz="quarter" idx="10"/>
          </p:nvPr>
        </p:nvSpPr>
        <p:spPr/>
        <p:txBody>
          <a:bodyPr/>
          <a:lstStyle>
            <a:lvl1pPr>
              <a:defRPr>
                <a:ea typeface="PMingLiU" pitchFamily="18" charset="-120"/>
              </a:defRPr>
            </a:lvl1pPr>
          </a:lstStyle>
          <a:p>
            <a:pPr>
              <a:defRPr/>
            </a:pPr>
            <a:fld id="{92E00382-2081-4EC4-A969-86BB22923205}" type="slidenum">
              <a:rPr lang="en-US" altLang="zh-CN"/>
              <a:pPr>
                <a:defRPr/>
              </a:pPr>
              <a:t>‹#›</a:t>
            </a:fld>
            <a:endParaRPr lang="en-US" altLang="zh-CN"/>
          </a:p>
        </p:txBody>
      </p:sp>
    </p:spTree>
    <p:extLst>
      <p:ext uri="{BB962C8B-B14F-4D97-AF65-F5344CB8AC3E}">
        <p14:creationId xmlns:p14="http://schemas.microsoft.com/office/powerpoint/2010/main" val="2498042489"/>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6"/>
          <p:cNvSpPr>
            <a:spLocks noGrp="1" noChangeArrowheads="1"/>
          </p:cNvSpPr>
          <p:nvPr>
            <p:ph type="sldNum" sz="quarter" idx="10"/>
          </p:nvPr>
        </p:nvSpPr>
        <p:spPr/>
        <p:txBody>
          <a:bodyPr/>
          <a:lstStyle>
            <a:lvl1pPr>
              <a:defRPr>
                <a:ea typeface="PMingLiU" pitchFamily="18" charset="-120"/>
              </a:defRPr>
            </a:lvl1pPr>
          </a:lstStyle>
          <a:p>
            <a:pPr>
              <a:defRPr/>
            </a:pPr>
            <a:fld id="{8DE354FA-1B96-4037-ABEE-A94B895258A8}" type="slidenum">
              <a:rPr lang="en-US" altLang="zh-CN"/>
              <a:pPr>
                <a:defRPr/>
              </a:pPr>
              <a:t>‹#›</a:t>
            </a:fld>
            <a:endParaRPr lang="en-US" altLang="zh-CN"/>
          </a:p>
        </p:txBody>
      </p:sp>
    </p:spTree>
    <p:extLst>
      <p:ext uri="{BB962C8B-B14F-4D97-AF65-F5344CB8AC3E}">
        <p14:creationId xmlns:p14="http://schemas.microsoft.com/office/powerpoint/2010/main" val="3357659193"/>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6"/>
          <p:cNvSpPr>
            <a:spLocks noGrp="1" noChangeArrowheads="1"/>
          </p:cNvSpPr>
          <p:nvPr>
            <p:ph type="sldNum" sz="quarter" idx="10"/>
          </p:nvPr>
        </p:nvSpPr>
        <p:spPr/>
        <p:txBody>
          <a:bodyPr/>
          <a:lstStyle>
            <a:lvl1pPr>
              <a:defRPr>
                <a:ea typeface="PMingLiU" pitchFamily="18" charset="-120"/>
              </a:defRPr>
            </a:lvl1pPr>
          </a:lstStyle>
          <a:p>
            <a:pPr>
              <a:defRPr/>
            </a:pPr>
            <a:fld id="{74D8A43B-F123-45FC-BE79-1465452AE8C2}" type="slidenum">
              <a:rPr lang="en-US" altLang="zh-CN"/>
              <a:pPr>
                <a:defRPr/>
              </a:pPr>
              <a:t>‹#›</a:t>
            </a:fld>
            <a:endParaRPr lang="en-US" altLang="zh-CN"/>
          </a:p>
        </p:txBody>
      </p:sp>
    </p:spTree>
    <p:extLst>
      <p:ext uri="{BB962C8B-B14F-4D97-AF65-F5344CB8AC3E}">
        <p14:creationId xmlns:p14="http://schemas.microsoft.com/office/powerpoint/2010/main" val="1143041009"/>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990600"/>
            <a:ext cx="1885950"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990600"/>
            <a:ext cx="5505450"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6"/>
          <p:cNvSpPr>
            <a:spLocks noGrp="1" noChangeArrowheads="1"/>
          </p:cNvSpPr>
          <p:nvPr>
            <p:ph type="sldNum" sz="quarter" idx="10"/>
          </p:nvPr>
        </p:nvSpPr>
        <p:spPr/>
        <p:txBody>
          <a:bodyPr/>
          <a:lstStyle>
            <a:lvl1pPr>
              <a:defRPr>
                <a:ea typeface="PMingLiU" pitchFamily="18" charset="-120"/>
              </a:defRPr>
            </a:lvl1pPr>
          </a:lstStyle>
          <a:p>
            <a:pPr>
              <a:defRPr/>
            </a:pPr>
            <a:fld id="{4280F141-D5C5-49AD-B303-E01B007AAB47}" type="slidenum">
              <a:rPr lang="en-US" altLang="zh-CN"/>
              <a:pPr>
                <a:defRPr/>
              </a:pPr>
              <a:t>‹#›</a:t>
            </a:fld>
            <a:endParaRPr lang="en-US" altLang="zh-CN"/>
          </a:p>
        </p:txBody>
      </p:sp>
    </p:spTree>
    <p:extLst>
      <p:ext uri="{BB962C8B-B14F-4D97-AF65-F5344CB8AC3E}">
        <p14:creationId xmlns:p14="http://schemas.microsoft.com/office/powerpoint/2010/main" val="98223470"/>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14400" y="990600"/>
            <a:ext cx="7086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05000"/>
            <a:ext cx="36957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762500" y="1905000"/>
            <a:ext cx="3695700" cy="4267200"/>
          </a:xfrm>
        </p:spPr>
        <p:txBody>
          <a:bodyPr/>
          <a:lstStyle/>
          <a:p>
            <a:pPr lvl="0"/>
            <a:endParaRPr lang="zh-CN" altLang="en-US" noProof="0"/>
          </a:p>
        </p:txBody>
      </p:sp>
      <p:sp>
        <p:nvSpPr>
          <p:cNvPr id="5" name="Rectangle 46"/>
          <p:cNvSpPr>
            <a:spLocks noGrp="1" noChangeArrowheads="1"/>
          </p:cNvSpPr>
          <p:nvPr>
            <p:ph type="sldNum" sz="quarter" idx="10"/>
          </p:nvPr>
        </p:nvSpPr>
        <p:spPr/>
        <p:txBody>
          <a:bodyPr/>
          <a:lstStyle>
            <a:lvl1pPr>
              <a:defRPr>
                <a:ea typeface="PMingLiU" pitchFamily="18" charset="-120"/>
              </a:defRPr>
            </a:lvl1pPr>
          </a:lstStyle>
          <a:p>
            <a:pPr>
              <a:defRPr/>
            </a:pPr>
            <a:fld id="{B8B69A2F-EF1D-48FC-ACA6-1E631903CE1B}" type="slidenum">
              <a:rPr lang="en-US" altLang="zh-CN"/>
              <a:pPr>
                <a:defRPr/>
              </a:pPr>
              <a:t>‹#›</a:t>
            </a:fld>
            <a:endParaRPr lang="en-US" altLang="zh-CN"/>
          </a:p>
        </p:txBody>
      </p:sp>
    </p:spTree>
    <p:extLst>
      <p:ext uri="{BB962C8B-B14F-4D97-AF65-F5344CB8AC3E}">
        <p14:creationId xmlns:p14="http://schemas.microsoft.com/office/powerpoint/2010/main" val="927874848"/>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bwMode="auto">
      <p:bgPr>
        <a:solidFill>
          <a:schemeClr val="bg1"/>
        </a:solidFill>
        <a:effectLst/>
      </p:bgPr>
    </p:bg>
    <p:spTree>
      <p:nvGrpSpPr>
        <p:cNvPr id="1" name=""/>
        <p:cNvGrpSpPr/>
        <p:nvPr/>
      </p:nvGrpSpPr>
      <p:grpSpPr>
        <a:xfrm>
          <a:off x="0" y="0"/>
          <a:ext cx="0" cy="0"/>
          <a:chOff x="0" y="0"/>
          <a:chExt cx="0" cy="0"/>
        </a:xfrm>
      </p:grpSpPr>
      <p:sp>
        <p:nvSpPr>
          <p:cNvPr id="2" name="矩形 236635"/>
          <p:cNvSpPr>
            <a:spLocks noChangeArrowheads="1"/>
          </p:cNvSpPr>
          <p:nvPr/>
        </p:nvSpPr>
        <p:spPr bwMode="auto">
          <a:xfrm>
            <a:off x="0" y="0"/>
            <a:ext cx="608013" cy="4876800"/>
          </a:xfrm>
          <a:prstGeom prst="rect">
            <a:avLst/>
          </a:prstGeom>
          <a:solidFill>
            <a:schemeClr val="accent1"/>
          </a:solidFill>
          <a:ln>
            <a:noFill/>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a:defRPr/>
            </a:pPr>
            <a:endParaRPr lang="zh-TW" altLang="en-US" sz="2400" b="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555276262"/>
      </p:ext>
    </p:extLst>
  </p:cSld>
  <p:clrMapOvr>
    <a:masterClrMapping/>
  </p:clrMapOvr>
  <p:transition>
    <p:random/>
  </p:transition>
  <p:hf hdr="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235682"/>
          <p:cNvSpPr>
            <a:spLocks noGrp="1"/>
          </p:cNvSpPr>
          <p:nvPr>
            <p:ph type="sldNum" sz="quarter" idx="10"/>
          </p:nvPr>
        </p:nvSpPr>
        <p:spPr>
          <a:ln/>
        </p:spPr>
        <p:txBody>
          <a:bodyPr/>
          <a:lstStyle>
            <a:lvl1pPr>
              <a:defRPr/>
            </a:lvl1pPr>
          </a:lstStyle>
          <a:p>
            <a:pPr>
              <a:defRPr/>
            </a:pPr>
            <a:fld id="{4915AA3F-1066-4971-ABCB-CEF6A403C657}" type="slidenum">
              <a:rPr lang="zh-TW" altLang="en-US"/>
              <a:pPr>
                <a:defRPr/>
              </a:pPr>
              <a:t>‹#›</a:t>
            </a:fld>
            <a:endParaRPr lang="zh-TW" altLang="en-US"/>
          </a:p>
        </p:txBody>
      </p:sp>
    </p:spTree>
    <p:extLst>
      <p:ext uri="{BB962C8B-B14F-4D97-AF65-F5344CB8AC3E}">
        <p14:creationId xmlns:p14="http://schemas.microsoft.com/office/powerpoint/2010/main" val="321452500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235682"/>
          <p:cNvSpPr>
            <a:spLocks noGrp="1"/>
          </p:cNvSpPr>
          <p:nvPr>
            <p:ph type="sldNum" sz="quarter" idx="10"/>
          </p:nvPr>
        </p:nvSpPr>
        <p:spPr>
          <a:ln/>
        </p:spPr>
        <p:txBody>
          <a:bodyPr/>
          <a:lstStyle>
            <a:lvl1pPr>
              <a:defRPr/>
            </a:lvl1pPr>
          </a:lstStyle>
          <a:p>
            <a:pPr>
              <a:defRPr/>
            </a:pPr>
            <a:fld id="{8733D828-AA7D-44D9-95A9-1B7DC0427F23}" type="slidenum">
              <a:rPr lang="zh-TW" altLang="en-US"/>
              <a:pPr>
                <a:defRPr/>
              </a:pPr>
              <a:t>‹#›</a:t>
            </a:fld>
            <a:endParaRPr lang="zh-TW" altLang="en-US"/>
          </a:p>
        </p:txBody>
      </p:sp>
    </p:spTree>
    <p:extLst>
      <p:ext uri="{BB962C8B-B14F-4D97-AF65-F5344CB8AC3E}">
        <p14:creationId xmlns:p14="http://schemas.microsoft.com/office/powerpoint/2010/main" val="2261748722"/>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235682"/>
          <p:cNvSpPr>
            <a:spLocks noGrp="1"/>
          </p:cNvSpPr>
          <p:nvPr>
            <p:ph type="sldNum" sz="quarter" idx="10"/>
          </p:nvPr>
        </p:nvSpPr>
        <p:spPr>
          <a:ln/>
        </p:spPr>
        <p:txBody>
          <a:bodyPr/>
          <a:lstStyle>
            <a:lvl1pPr>
              <a:defRPr/>
            </a:lvl1pPr>
          </a:lstStyle>
          <a:p>
            <a:pPr>
              <a:defRPr/>
            </a:pPr>
            <a:fld id="{61B0BEE6-1E9C-4605-8EB9-EF8B2F8E101D}" type="slidenum">
              <a:rPr lang="zh-TW" altLang="en-US"/>
              <a:pPr>
                <a:defRPr/>
              </a:pPr>
              <a:t>‹#›</a:t>
            </a:fld>
            <a:endParaRPr lang="zh-TW" altLang="en-US"/>
          </a:p>
        </p:txBody>
      </p:sp>
    </p:spTree>
    <p:extLst>
      <p:ext uri="{BB962C8B-B14F-4D97-AF65-F5344CB8AC3E}">
        <p14:creationId xmlns:p14="http://schemas.microsoft.com/office/powerpoint/2010/main" val="17384793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DB85932-580B-4B68-8946-1A7AAA053785}" type="slidenum">
              <a:rPr lang="en-US" altLang="zh-CN"/>
              <a:pPr/>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235682"/>
          <p:cNvSpPr>
            <a:spLocks noGrp="1"/>
          </p:cNvSpPr>
          <p:nvPr>
            <p:ph type="sldNum" sz="quarter" idx="10"/>
          </p:nvPr>
        </p:nvSpPr>
        <p:spPr>
          <a:ln/>
        </p:spPr>
        <p:txBody>
          <a:bodyPr/>
          <a:lstStyle>
            <a:lvl1pPr>
              <a:defRPr/>
            </a:lvl1pPr>
          </a:lstStyle>
          <a:p>
            <a:pPr>
              <a:defRPr/>
            </a:pPr>
            <a:fld id="{987C7C1C-8BC5-429C-965A-665930D3B1E3}" type="slidenum">
              <a:rPr lang="zh-TW" altLang="en-US"/>
              <a:pPr>
                <a:defRPr/>
              </a:pPr>
              <a:t>‹#›</a:t>
            </a:fld>
            <a:endParaRPr lang="zh-TW" altLang="en-US"/>
          </a:p>
        </p:txBody>
      </p:sp>
    </p:spTree>
    <p:extLst>
      <p:ext uri="{BB962C8B-B14F-4D97-AF65-F5344CB8AC3E}">
        <p14:creationId xmlns:p14="http://schemas.microsoft.com/office/powerpoint/2010/main" val="54442350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灯片编号占位符 235682"/>
          <p:cNvSpPr>
            <a:spLocks noGrp="1"/>
          </p:cNvSpPr>
          <p:nvPr>
            <p:ph type="sldNum" sz="quarter" idx="10"/>
          </p:nvPr>
        </p:nvSpPr>
        <p:spPr>
          <a:ln/>
        </p:spPr>
        <p:txBody>
          <a:bodyPr/>
          <a:lstStyle>
            <a:lvl1pPr>
              <a:defRPr/>
            </a:lvl1pPr>
          </a:lstStyle>
          <a:p>
            <a:pPr>
              <a:defRPr/>
            </a:pPr>
            <a:fld id="{AD2F9EBC-DEA0-4919-99EB-F791249BE6A8}" type="slidenum">
              <a:rPr lang="zh-TW" altLang="en-US"/>
              <a:pPr>
                <a:defRPr/>
              </a:pPr>
              <a:t>‹#›</a:t>
            </a:fld>
            <a:endParaRPr lang="zh-TW" altLang="en-US"/>
          </a:p>
        </p:txBody>
      </p:sp>
    </p:spTree>
    <p:extLst>
      <p:ext uri="{BB962C8B-B14F-4D97-AF65-F5344CB8AC3E}">
        <p14:creationId xmlns:p14="http://schemas.microsoft.com/office/powerpoint/2010/main" val="2477026001"/>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235682"/>
          <p:cNvSpPr>
            <a:spLocks noGrp="1"/>
          </p:cNvSpPr>
          <p:nvPr>
            <p:ph type="sldNum" sz="quarter" idx="10"/>
          </p:nvPr>
        </p:nvSpPr>
        <p:spPr>
          <a:ln/>
        </p:spPr>
        <p:txBody>
          <a:bodyPr/>
          <a:lstStyle>
            <a:lvl1pPr>
              <a:defRPr/>
            </a:lvl1pPr>
          </a:lstStyle>
          <a:p>
            <a:pPr>
              <a:defRPr/>
            </a:pPr>
            <a:fld id="{9EEABEF8-1094-4F38-A470-6F962CDC43D8}" type="slidenum">
              <a:rPr lang="zh-TW" altLang="en-US"/>
              <a:pPr>
                <a:defRPr/>
              </a:pPr>
              <a:t>‹#›</a:t>
            </a:fld>
            <a:endParaRPr lang="zh-TW" altLang="en-US"/>
          </a:p>
        </p:txBody>
      </p:sp>
    </p:spTree>
    <p:extLst>
      <p:ext uri="{BB962C8B-B14F-4D97-AF65-F5344CB8AC3E}">
        <p14:creationId xmlns:p14="http://schemas.microsoft.com/office/powerpoint/2010/main" val="4269807596"/>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235682"/>
          <p:cNvSpPr>
            <a:spLocks noGrp="1"/>
          </p:cNvSpPr>
          <p:nvPr>
            <p:ph type="sldNum" sz="quarter" idx="10"/>
          </p:nvPr>
        </p:nvSpPr>
        <p:spPr>
          <a:ln/>
        </p:spPr>
        <p:txBody>
          <a:bodyPr/>
          <a:lstStyle>
            <a:lvl1pPr>
              <a:defRPr/>
            </a:lvl1pPr>
          </a:lstStyle>
          <a:p>
            <a:pPr>
              <a:defRPr/>
            </a:pPr>
            <a:fld id="{B0B11C39-4573-48A9-AEA0-A4D1357DED0C}" type="slidenum">
              <a:rPr lang="zh-TW" altLang="en-US"/>
              <a:pPr>
                <a:defRPr/>
              </a:pPr>
              <a:t>‹#›</a:t>
            </a:fld>
            <a:endParaRPr lang="zh-TW" altLang="en-US"/>
          </a:p>
        </p:txBody>
      </p:sp>
    </p:spTree>
    <p:extLst>
      <p:ext uri="{BB962C8B-B14F-4D97-AF65-F5344CB8AC3E}">
        <p14:creationId xmlns:p14="http://schemas.microsoft.com/office/powerpoint/2010/main" val="199822199"/>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235682"/>
          <p:cNvSpPr>
            <a:spLocks noGrp="1"/>
          </p:cNvSpPr>
          <p:nvPr>
            <p:ph type="sldNum" sz="quarter" idx="10"/>
          </p:nvPr>
        </p:nvSpPr>
        <p:spPr>
          <a:ln/>
        </p:spPr>
        <p:txBody>
          <a:bodyPr/>
          <a:lstStyle>
            <a:lvl1pPr>
              <a:defRPr/>
            </a:lvl1pPr>
          </a:lstStyle>
          <a:p>
            <a:pPr>
              <a:defRPr/>
            </a:pPr>
            <a:fld id="{D6ED6093-AFDA-47BB-8623-9707656CA998}" type="slidenum">
              <a:rPr lang="zh-TW" altLang="en-US"/>
              <a:pPr>
                <a:defRPr/>
              </a:pPr>
              <a:t>‹#›</a:t>
            </a:fld>
            <a:endParaRPr lang="zh-TW" altLang="en-US"/>
          </a:p>
        </p:txBody>
      </p:sp>
    </p:spTree>
    <p:extLst>
      <p:ext uri="{BB962C8B-B14F-4D97-AF65-F5344CB8AC3E}">
        <p14:creationId xmlns:p14="http://schemas.microsoft.com/office/powerpoint/2010/main" val="3712865069"/>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235682"/>
          <p:cNvSpPr>
            <a:spLocks noGrp="1"/>
          </p:cNvSpPr>
          <p:nvPr>
            <p:ph type="sldNum" sz="quarter" idx="10"/>
          </p:nvPr>
        </p:nvSpPr>
        <p:spPr>
          <a:ln/>
        </p:spPr>
        <p:txBody>
          <a:bodyPr/>
          <a:lstStyle>
            <a:lvl1pPr>
              <a:defRPr/>
            </a:lvl1pPr>
          </a:lstStyle>
          <a:p>
            <a:pPr>
              <a:defRPr/>
            </a:pPr>
            <a:fld id="{42106FF8-D218-40E9-B63A-F91A0996E536}" type="slidenum">
              <a:rPr lang="zh-TW" altLang="en-US"/>
              <a:pPr>
                <a:defRPr/>
              </a:pPr>
              <a:t>‹#›</a:t>
            </a:fld>
            <a:endParaRPr lang="zh-TW" altLang="en-US"/>
          </a:p>
        </p:txBody>
      </p:sp>
    </p:spTree>
    <p:extLst>
      <p:ext uri="{BB962C8B-B14F-4D97-AF65-F5344CB8AC3E}">
        <p14:creationId xmlns:p14="http://schemas.microsoft.com/office/powerpoint/2010/main" val="132463251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235682"/>
          <p:cNvSpPr>
            <a:spLocks noGrp="1"/>
          </p:cNvSpPr>
          <p:nvPr>
            <p:ph type="sldNum" sz="quarter" idx="10"/>
          </p:nvPr>
        </p:nvSpPr>
        <p:spPr>
          <a:ln/>
        </p:spPr>
        <p:txBody>
          <a:bodyPr/>
          <a:lstStyle>
            <a:lvl1pPr>
              <a:defRPr/>
            </a:lvl1pPr>
          </a:lstStyle>
          <a:p>
            <a:pPr>
              <a:defRPr/>
            </a:pPr>
            <a:fld id="{C3B83BEE-F777-4C0B-BEDC-7CC0C453D12F}" type="slidenum">
              <a:rPr lang="zh-TW" altLang="en-US"/>
              <a:pPr>
                <a:defRPr/>
              </a:pPr>
              <a:t>‹#›</a:t>
            </a:fld>
            <a:endParaRPr lang="zh-TW" altLang="en-US"/>
          </a:p>
        </p:txBody>
      </p:sp>
    </p:spTree>
    <p:extLst>
      <p:ext uri="{BB962C8B-B14F-4D97-AF65-F5344CB8AC3E}">
        <p14:creationId xmlns:p14="http://schemas.microsoft.com/office/powerpoint/2010/main" val="1199968274"/>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235682"/>
          <p:cNvSpPr>
            <a:spLocks noGrp="1"/>
          </p:cNvSpPr>
          <p:nvPr>
            <p:ph type="sldNum" sz="quarter" idx="10"/>
          </p:nvPr>
        </p:nvSpPr>
        <p:spPr>
          <a:ln/>
        </p:spPr>
        <p:txBody>
          <a:bodyPr/>
          <a:lstStyle>
            <a:lvl1pPr>
              <a:defRPr/>
            </a:lvl1pPr>
          </a:lstStyle>
          <a:p>
            <a:pPr>
              <a:defRPr/>
            </a:pPr>
            <a:fld id="{DADE76A4-54DE-405E-9F07-28A737FA431D}" type="slidenum">
              <a:rPr lang="zh-TW" altLang="en-US"/>
              <a:pPr>
                <a:defRPr/>
              </a:pPr>
              <a:t>‹#›</a:t>
            </a:fld>
            <a:endParaRPr lang="zh-TW" altLang="en-US"/>
          </a:p>
        </p:txBody>
      </p:sp>
    </p:spTree>
    <p:extLst>
      <p:ext uri="{BB962C8B-B14F-4D97-AF65-F5344CB8AC3E}">
        <p14:creationId xmlns:p14="http://schemas.microsoft.com/office/powerpoint/2010/main" val="124191265"/>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图表占位符 2"/>
          <p:cNvSpPr>
            <a:spLocks noGrp="1"/>
          </p:cNvSpPr>
          <p:nvPr>
            <p:ph type="chart" idx="1"/>
          </p:nvPr>
        </p:nvSpPr>
        <p:spPr/>
        <p:txBody>
          <a:bodyPr/>
          <a:lstStyle/>
          <a:p>
            <a:pPr lvl="0"/>
            <a:endParaRPr lang="zh-CN" altLang="en-US" noProof="1"/>
          </a:p>
        </p:txBody>
      </p:sp>
      <p:sp>
        <p:nvSpPr>
          <p:cNvPr id="4" name="灯片编号占位符 235682"/>
          <p:cNvSpPr>
            <a:spLocks noGrp="1"/>
          </p:cNvSpPr>
          <p:nvPr>
            <p:ph type="sldNum" sz="quarter" idx="10"/>
          </p:nvPr>
        </p:nvSpPr>
        <p:spPr>
          <a:ln/>
        </p:spPr>
        <p:txBody>
          <a:bodyPr/>
          <a:lstStyle>
            <a:lvl1pPr>
              <a:defRPr/>
            </a:lvl1pPr>
          </a:lstStyle>
          <a:p>
            <a:pPr>
              <a:defRPr/>
            </a:pPr>
            <a:fld id="{3C1FEB26-1496-40C5-AB52-E7BD3D29EB82}" type="slidenum">
              <a:rPr lang="zh-TW" altLang="en-US"/>
              <a:pPr>
                <a:defRPr/>
              </a:pPr>
              <a:t>‹#›</a:t>
            </a:fld>
            <a:endParaRPr lang="zh-TW" altLang="en-US"/>
          </a:p>
        </p:txBody>
      </p:sp>
    </p:spTree>
    <p:extLst>
      <p:ext uri="{BB962C8B-B14F-4D97-AF65-F5344CB8AC3E}">
        <p14:creationId xmlns:p14="http://schemas.microsoft.com/office/powerpoint/2010/main" val="3071513740"/>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2F9BCC0E-835F-456B-A7DC-610A5E0580BD}"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96886753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9173E475-6698-450D-8148-B2FDE82ABE6B}" type="slidenum">
              <a:rPr lang="en-US" altLang="zh-CN"/>
              <a:pPr/>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138397"/>
          <p:cNvSpPr>
            <a:spLocks noGrp="1"/>
          </p:cNvSpPr>
          <p:nvPr>
            <p:ph type="sldNum" sz="quarter" idx="10"/>
          </p:nvPr>
        </p:nvSpPr>
        <p:spPr>
          <a:ln/>
        </p:spPr>
        <p:txBody>
          <a:bodyPr/>
          <a:lstStyle>
            <a:lvl1pPr>
              <a:defRPr/>
            </a:lvl1pPr>
          </a:lstStyle>
          <a:p>
            <a:pPr>
              <a:defRPr/>
            </a:pPr>
            <a:fld id="{2B316EB9-202D-4E07-8F26-B7C7404C0FA7}"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815538021"/>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BE7A5DF5-0D63-4517-8E68-10B68F74D6E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744318616"/>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138397"/>
          <p:cNvSpPr>
            <a:spLocks noGrp="1"/>
          </p:cNvSpPr>
          <p:nvPr>
            <p:ph type="sldNum" sz="quarter" idx="10"/>
          </p:nvPr>
        </p:nvSpPr>
        <p:spPr>
          <a:ln/>
        </p:spPr>
        <p:txBody>
          <a:bodyPr/>
          <a:lstStyle>
            <a:lvl1pPr>
              <a:defRPr/>
            </a:lvl1pPr>
          </a:lstStyle>
          <a:p>
            <a:pPr>
              <a:defRPr/>
            </a:pPr>
            <a:fld id="{40F4BAEF-2011-444A-927F-232EDA82A920}"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804112055"/>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灯片编号占位符 138397"/>
          <p:cNvSpPr>
            <a:spLocks noGrp="1"/>
          </p:cNvSpPr>
          <p:nvPr>
            <p:ph type="sldNum" sz="quarter" idx="10"/>
          </p:nvPr>
        </p:nvSpPr>
        <p:spPr>
          <a:ln/>
        </p:spPr>
        <p:txBody>
          <a:bodyPr/>
          <a:lstStyle>
            <a:lvl1pPr>
              <a:defRPr/>
            </a:lvl1pPr>
          </a:lstStyle>
          <a:p>
            <a:pPr>
              <a:defRPr/>
            </a:pPr>
            <a:fld id="{251D71B9-CF29-40BE-A44B-741AF199B019}"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925689572"/>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38397"/>
          <p:cNvSpPr>
            <a:spLocks noGrp="1"/>
          </p:cNvSpPr>
          <p:nvPr>
            <p:ph type="sldNum" sz="quarter" idx="10"/>
          </p:nvPr>
        </p:nvSpPr>
        <p:spPr>
          <a:ln/>
        </p:spPr>
        <p:txBody>
          <a:bodyPr/>
          <a:lstStyle>
            <a:lvl1pPr>
              <a:defRPr/>
            </a:lvl1pPr>
          </a:lstStyle>
          <a:p>
            <a:pPr>
              <a:defRPr/>
            </a:pPr>
            <a:fld id="{F02581E3-51DF-44E4-93A0-D3CEEB91E4E6}"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48641520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957F39BA-628F-4538-A2A5-AFFB0CEF34CD}"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3639551154"/>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pPr>
              <a:defRPr/>
            </a:pPr>
            <a:fld id="{3969FD8D-9684-427E-8380-6272A550280C}"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412188708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12EA1EC4-7571-4547-8F10-9FA9A07A1E35}"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623290672"/>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pPr>
              <a:defRPr/>
            </a:pPr>
            <a:fld id="{A620F71D-A1D9-4B5E-8DE4-CDE9C452B273}"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757111797"/>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quarter" idx="1"/>
          </p:nvPr>
        </p:nvSpPr>
        <p:spPr>
          <a:xfrm>
            <a:off x="685800" y="1676400"/>
            <a:ext cx="3954463"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685800" y="4140200"/>
            <a:ext cx="3954463"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half" idx="3"/>
          </p:nvPr>
        </p:nvSpPr>
        <p:spPr>
          <a:xfrm>
            <a:off x="4792663" y="1676400"/>
            <a:ext cx="3954462"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灯片编号占位符 138397"/>
          <p:cNvSpPr>
            <a:spLocks noGrp="1"/>
          </p:cNvSpPr>
          <p:nvPr>
            <p:ph type="sldNum" sz="quarter" idx="10"/>
          </p:nvPr>
        </p:nvSpPr>
        <p:spPr>
          <a:ln/>
        </p:spPr>
        <p:txBody>
          <a:bodyPr/>
          <a:lstStyle>
            <a:lvl1pPr>
              <a:defRPr/>
            </a:lvl1pPr>
          </a:lstStyle>
          <a:p>
            <a:pPr>
              <a:defRPr/>
            </a:pPr>
            <a:fld id="{41B26EDA-0831-4AD3-9B14-0DC362A1D4D2}"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5287808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C26D98F9-B58D-4310-98C9-8CE02EB55F64}" type="slidenum">
              <a:rPr lang="en-US" altLang="zh-CN"/>
              <a:pPr/>
              <a:t>‹#›</a:t>
            </a:fld>
            <a:endParaRPr lang="en-US" altLang="zh-CN"/>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8061325"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85800" y="4140200"/>
            <a:ext cx="8061325"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pPr>
              <a:defRPr/>
            </a:pPr>
            <a:fld id="{7F364662-EBDF-44E5-B22F-35A29173C2C2}"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1392038636"/>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表格占位符 2"/>
          <p:cNvSpPr>
            <a:spLocks noGrp="1"/>
          </p:cNvSpPr>
          <p:nvPr>
            <p:ph type="tbl" idx="1"/>
          </p:nvPr>
        </p:nvSpPr>
        <p:spPr>
          <a:xfrm>
            <a:off x="685800" y="1676400"/>
            <a:ext cx="8061325" cy="4776788"/>
          </a:xfrm>
        </p:spPr>
        <p:txBody>
          <a:bodyPr/>
          <a:lstStyle/>
          <a:p>
            <a:pPr lvl="0"/>
            <a:endParaRPr lang="zh-CN" altLang="en-US" noProof="0"/>
          </a:p>
        </p:txBody>
      </p:sp>
      <p:sp>
        <p:nvSpPr>
          <p:cNvPr id="4" name="灯片编号占位符 138397"/>
          <p:cNvSpPr>
            <a:spLocks noGrp="1"/>
          </p:cNvSpPr>
          <p:nvPr>
            <p:ph type="sldNum" sz="quarter" idx="10"/>
          </p:nvPr>
        </p:nvSpPr>
        <p:spPr>
          <a:ln/>
        </p:spPr>
        <p:txBody>
          <a:bodyPr/>
          <a:lstStyle>
            <a:lvl1pPr>
              <a:defRPr/>
            </a:lvl1pPr>
          </a:lstStyle>
          <a:p>
            <a:pPr>
              <a:defRPr/>
            </a:pPr>
            <a:fld id="{A1B3882A-F12E-44E3-94B8-A156120CF591}" type="slidenum">
              <a:rPr lang="zh-TW" altLang="en-US">
                <a:solidFill>
                  <a:srgbClr val="000000"/>
                </a:solidFill>
              </a:rPr>
              <a:pPr>
                <a:defRPr/>
              </a:pPr>
              <a:t>‹#›</a:t>
            </a:fld>
            <a:endParaRPr lang="zh-TW" altLang="en-US">
              <a:solidFill>
                <a:srgbClr val="000000"/>
              </a:solidFill>
            </a:endParaRPr>
          </a:p>
        </p:txBody>
      </p:sp>
    </p:spTree>
    <p:extLst>
      <p:ext uri="{BB962C8B-B14F-4D97-AF65-F5344CB8AC3E}">
        <p14:creationId xmlns:p14="http://schemas.microsoft.com/office/powerpoint/2010/main" val="2353049679"/>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p:txBody>
          <a:bodyPr/>
          <a:lstStyle>
            <a:lvl1pPr>
              <a:defRPr kumimoji="1">
                <a:latin typeface="Times New Roman" pitchFamily="18" charset="0"/>
              </a:defRPr>
            </a:lvl1pPr>
          </a:lstStyle>
          <a:p>
            <a:pPr>
              <a:defRPr/>
            </a:pPr>
            <a:fld id="{4CF820CE-3BC9-470E-9BF9-760D313E84ED}" type="slidenum">
              <a:rPr lang="ja-JP" altLang="en-US">
                <a:solidFill>
                  <a:srgbClr val="000000"/>
                </a:solidFill>
              </a:rPr>
              <a:pPr>
                <a:defRPr/>
              </a:pPr>
              <a:t>‹#›</a:t>
            </a:fld>
            <a:endParaRPr lang="en-US" altLang="ja-JP">
              <a:solidFill>
                <a:srgbClr val="000000"/>
              </a:solidFill>
            </a:endParaRPr>
          </a:p>
        </p:txBody>
      </p:sp>
    </p:spTree>
    <p:extLst>
      <p:ext uri="{BB962C8B-B14F-4D97-AF65-F5344CB8AC3E}">
        <p14:creationId xmlns:p14="http://schemas.microsoft.com/office/powerpoint/2010/main" val="1413601668"/>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bwMode="auto">
      <p:bgPr>
        <a:solidFill>
          <a:schemeClr val="bg1"/>
        </a:solidFill>
        <a:effectLst/>
      </p:bgPr>
    </p:bg>
    <p:spTree>
      <p:nvGrpSpPr>
        <p:cNvPr id="1" name=""/>
        <p:cNvGrpSpPr/>
        <p:nvPr/>
      </p:nvGrpSpPr>
      <p:grpSpPr>
        <a:xfrm>
          <a:off x="0" y="0"/>
          <a:ext cx="0" cy="0"/>
          <a:chOff x="0" y="0"/>
          <a:chExt cx="0" cy="0"/>
        </a:xfrm>
      </p:grpSpPr>
      <p:sp>
        <p:nvSpPr>
          <p:cNvPr id="2" name="矩形 236635"/>
          <p:cNvSpPr>
            <a:spLocks noChangeArrowheads="1"/>
          </p:cNvSpPr>
          <p:nvPr/>
        </p:nvSpPr>
        <p:spPr bwMode="auto">
          <a:xfrm>
            <a:off x="0" y="0"/>
            <a:ext cx="608013" cy="4876800"/>
          </a:xfrm>
          <a:prstGeom prst="rect">
            <a:avLst/>
          </a:prstGeom>
          <a:solidFill>
            <a:schemeClr val="accent1"/>
          </a:solidFill>
          <a:ln>
            <a:noFill/>
          </a:ln>
        </p:spPr>
        <p:txBody>
          <a:bodyPr wrap="none"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lgn="ctr">
              <a:defRPr/>
            </a:pPr>
            <a:endParaRPr lang="zh-TW" altLang="en-US" sz="2400" b="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97750233"/>
      </p:ext>
    </p:extLst>
  </p:cSld>
  <p:clrMapOvr>
    <a:masterClrMapping/>
  </p:clrMapOvr>
  <p:transition>
    <p:random/>
  </p:transition>
  <p:hf hdr="0"/>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235682"/>
          <p:cNvSpPr>
            <a:spLocks noGrp="1"/>
          </p:cNvSpPr>
          <p:nvPr>
            <p:ph type="sldNum" sz="quarter" idx="10"/>
          </p:nvPr>
        </p:nvSpPr>
        <p:spPr>
          <a:ln/>
        </p:spPr>
        <p:txBody>
          <a:bodyPr/>
          <a:lstStyle>
            <a:lvl1pPr>
              <a:defRPr/>
            </a:lvl1pPr>
          </a:lstStyle>
          <a:p>
            <a:pPr>
              <a:defRPr/>
            </a:pPr>
            <a:fld id="{4915AA3F-1066-4971-ABCB-CEF6A403C657}" type="slidenum">
              <a:rPr lang="zh-TW" altLang="en-US"/>
              <a:pPr>
                <a:defRPr/>
              </a:pPr>
              <a:t>‹#›</a:t>
            </a:fld>
            <a:endParaRPr lang="zh-TW" altLang="en-US"/>
          </a:p>
        </p:txBody>
      </p:sp>
    </p:spTree>
    <p:extLst>
      <p:ext uri="{BB962C8B-B14F-4D97-AF65-F5344CB8AC3E}">
        <p14:creationId xmlns:p14="http://schemas.microsoft.com/office/powerpoint/2010/main" val="3348392302"/>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235682"/>
          <p:cNvSpPr>
            <a:spLocks noGrp="1"/>
          </p:cNvSpPr>
          <p:nvPr>
            <p:ph type="sldNum" sz="quarter" idx="10"/>
          </p:nvPr>
        </p:nvSpPr>
        <p:spPr>
          <a:ln/>
        </p:spPr>
        <p:txBody>
          <a:bodyPr/>
          <a:lstStyle>
            <a:lvl1pPr>
              <a:defRPr/>
            </a:lvl1pPr>
          </a:lstStyle>
          <a:p>
            <a:pPr>
              <a:defRPr/>
            </a:pPr>
            <a:fld id="{8733D828-AA7D-44D9-95A9-1B7DC0427F23}" type="slidenum">
              <a:rPr lang="zh-TW" altLang="en-US"/>
              <a:pPr>
                <a:defRPr/>
              </a:pPr>
              <a:t>‹#›</a:t>
            </a:fld>
            <a:endParaRPr lang="zh-TW" altLang="en-US"/>
          </a:p>
        </p:txBody>
      </p:sp>
    </p:spTree>
    <p:extLst>
      <p:ext uri="{BB962C8B-B14F-4D97-AF65-F5344CB8AC3E}">
        <p14:creationId xmlns:p14="http://schemas.microsoft.com/office/powerpoint/2010/main" val="1038204903"/>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235682"/>
          <p:cNvSpPr>
            <a:spLocks noGrp="1"/>
          </p:cNvSpPr>
          <p:nvPr>
            <p:ph type="sldNum" sz="quarter" idx="10"/>
          </p:nvPr>
        </p:nvSpPr>
        <p:spPr>
          <a:ln/>
        </p:spPr>
        <p:txBody>
          <a:bodyPr/>
          <a:lstStyle>
            <a:lvl1pPr>
              <a:defRPr/>
            </a:lvl1pPr>
          </a:lstStyle>
          <a:p>
            <a:pPr>
              <a:defRPr/>
            </a:pPr>
            <a:fld id="{61B0BEE6-1E9C-4605-8EB9-EF8B2F8E101D}" type="slidenum">
              <a:rPr lang="zh-TW" altLang="en-US"/>
              <a:pPr>
                <a:defRPr/>
              </a:pPr>
              <a:t>‹#›</a:t>
            </a:fld>
            <a:endParaRPr lang="zh-TW" altLang="en-US"/>
          </a:p>
        </p:txBody>
      </p:sp>
    </p:spTree>
    <p:extLst>
      <p:ext uri="{BB962C8B-B14F-4D97-AF65-F5344CB8AC3E}">
        <p14:creationId xmlns:p14="http://schemas.microsoft.com/office/powerpoint/2010/main" val="234794326"/>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235682"/>
          <p:cNvSpPr>
            <a:spLocks noGrp="1"/>
          </p:cNvSpPr>
          <p:nvPr>
            <p:ph type="sldNum" sz="quarter" idx="10"/>
          </p:nvPr>
        </p:nvSpPr>
        <p:spPr>
          <a:ln/>
        </p:spPr>
        <p:txBody>
          <a:bodyPr/>
          <a:lstStyle>
            <a:lvl1pPr>
              <a:defRPr/>
            </a:lvl1pPr>
          </a:lstStyle>
          <a:p>
            <a:pPr>
              <a:defRPr/>
            </a:pPr>
            <a:fld id="{987C7C1C-8BC5-429C-965A-665930D3B1E3}" type="slidenum">
              <a:rPr lang="zh-TW" altLang="en-US"/>
              <a:pPr>
                <a:defRPr/>
              </a:pPr>
              <a:t>‹#›</a:t>
            </a:fld>
            <a:endParaRPr lang="zh-TW" altLang="en-US"/>
          </a:p>
        </p:txBody>
      </p:sp>
    </p:spTree>
    <p:extLst>
      <p:ext uri="{BB962C8B-B14F-4D97-AF65-F5344CB8AC3E}">
        <p14:creationId xmlns:p14="http://schemas.microsoft.com/office/powerpoint/2010/main" val="131736774"/>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灯片编号占位符 235682"/>
          <p:cNvSpPr>
            <a:spLocks noGrp="1"/>
          </p:cNvSpPr>
          <p:nvPr>
            <p:ph type="sldNum" sz="quarter" idx="10"/>
          </p:nvPr>
        </p:nvSpPr>
        <p:spPr>
          <a:ln/>
        </p:spPr>
        <p:txBody>
          <a:bodyPr/>
          <a:lstStyle>
            <a:lvl1pPr>
              <a:defRPr/>
            </a:lvl1pPr>
          </a:lstStyle>
          <a:p>
            <a:pPr>
              <a:defRPr/>
            </a:pPr>
            <a:fld id="{AD2F9EBC-DEA0-4919-99EB-F791249BE6A8}" type="slidenum">
              <a:rPr lang="zh-TW" altLang="en-US"/>
              <a:pPr>
                <a:defRPr/>
              </a:pPr>
              <a:t>‹#›</a:t>
            </a:fld>
            <a:endParaRPr lang="zh-TW" altLang="en-US"/>
          </a:p>
        </p:txBody>
      </p:sp>
    </p:spTree>
    <p:extLst>
      <p:ext uri="{BB962C8B-B14F-4D97-AF65-F5344CB8AC3E}">
        <p14:creationId xmlns:p14="http://schemas.microsoft.com/office/powerpoint/2010/main" val="2983100333"/>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235682"/>
          <p:cNvSpPr>
            <a:spLocks noGrp="1"/>
          </p:cNvSpPr>
          <p:nvPr>
            <p:ph type="sldNum" sz="quarter" idx="10"/>
          </p:nvPr>
        </p:nvSpPr>
        <p:spPr>
          <a:ln/>
        </p:spPr>
        <p:txBody>
          <a:bodyPr/>
          <a:lstStyle>
            <a:lvl1pPr>
              <a:defRPr/>
            </a:lvl1pPr>
          </a:lstStyle>
          <a:p>
            <a:pPr>
              <a:defRPr/>
            </a:pPr>
            <a:fld id="{9EEABEF8-1094-4F38-A470-6F962CDC43D8}" type="slidenum">
              <a:rPr lang="zh-TW" altLang="en-US"/>
              <a:pPr>
                <a:defRPr/>
              </a:pPr>
              <a:t>‹#›</a:t>
            </a:fld>
            <a:endParaRPr lang="zh-TW" altLang="en-US"/>
          </a:p>
        </p:txBody>
      </p:sp>
    </p:spTree>
    <p:extLst>
      <p:ext uri="{BB962C8B-B14F-4D97-AF65-F5344CB8AC3E}">
        <p14:creationId xmlns:p14="http://schemas.microsoft.com/office/powerpoint/2010/main" val="29387132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8311E57-E7E5-4CE7-8192-C6990729F058}" type="slidenum">
              <a:rPr lang="en-US" altLang="zh-CN"/>
              <a:pPr/>
              <a:t>‹#›</a:t>
            </a:fld>
            <a:endParaRPr lang="en-US" altLang="zh-CN"/>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235682"/>
          <p:cNvSpPr>
            <a:spLocks noGrp="1"/>
          </p:cNvSpPr>
          <p:nvPr>
            <p:ph type="sldNum" sz="quarter" idx="10"/>
          </p:nvPr>
        </p:nvSpPr>
        <p:spPr>
          <a:ln/>
        </p:spPr>
        <p:txBody>
          <a:bodyPr/>
          <a:lstStyle>
            <a:lvl1pPr>
              <a:defRPr/>
            </a:lvl1pPr>
          </a:lstStyle>
          <a:p>
            <a:pPr>
              <a:defRPr/>
            </a:pPr>
            <a:fld id="{B0B11C39-4573-48A9-AEA0-A4D1357DED0C}" type="slidenum">
              <a:rPr lang="zh-TW" altLang="en-US"/>
              <a:pPr>
                <a:defRPr/>
              </a:pPr>
              <a:t>‹#›</a:t>
            </a:fld>
            <a:endParaRPr lang="zh-TW" altLang="en-US"/>
          </a:p>
        </p:txBody>
      </p:sp>
    </p:spTree>
    <p:extLst>
      <p:ext uri="{BB962C8B-B14F-4D97-AF65-F5344CB8AC3E}">
        <p14:creationId xmlns:p14="http://schemas.microsoft.com/office/powerpoint/2010/main" val="2502739816"/>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235682"/>
          <p:cNvSpPr>
            <a:spLocks noGrp="1"/>
          </p:cNvSpPr>
          <p:nvPr>
            <p:ph type="sldNum" sz="quarter" idx="10"/>
          </p:nvPr>
        </p:nvSpPr>
        <p:spPr>
          <a:ln/>
        </p:spPr>
        <p:txBody>
          <a:bodyPr/>
          <a:lstStyle>
            <a:lvl1pPr>
              <a:defRPr/>
            </a:lvl1pPr>
          </a:lstStyle>
          <a:p>
            <a:pPr>
              <a:defRPr/>
            </a:pPr>
            <a:fld id="{D6ED6093-AFDA-47BB-8623-9707656CA998}" type="slidenum">
              <a:rPr lang="zh-TW" altLang="en-US"/>
              <a:pPr>
                <a:defRPr/>
              </a:pPr>
              <a:t>‹#›</a:t>
            </a:fld>
            <a:endParaRPr lang="zh-TW" altLang="en-US"/>
          </a:p>
        </p:txBody>
      </p:sp>
    </p:spTree>
    <p:extLst>
      <p:ext uri="{BB962C8B-B14F-4D97-AF65-F5344CB8AC3E}">
        <p14:creationId xmlns:p14="http://schemas.microsoft.com/office/powerpoint/2010/main" val="1293879487"/>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235682"/>
          <p:cNvSpPr>
            <a:spLocks noGrp="1"/>
          </p:cNvSpPr>
          <p:nvPr>
            <p:ph type="sldNum" sz="quarter" idx="10"/>
          </p:nvPr>
        </p:nvSpPr>
        <p:spPr>
          <a:ln/>
        </p:spPr>
        <p:txBody>
          <a:bodyPr/>
          <a:lstStyle>
            <a:lvl1pPr>
              <a:defRPr/>
            </a:lvl1pPr>
          </a:lstStyle>
          <a:p>
            <a:pPr>
              <a:defRPr/>
            </a:pPr>
            <a:fld id="{42106FF8-D218-40E9-B63A-F91A0996E536}" type="slidenum">
              <a:rPr lang="zh-TW" altLang="en-US"/>
              <a:pPr>
                <a:defRPr/>
              </a:pPr>
              <a:t>‹#›</a:t>
            </a:fld>
            <a:endParaRPr lang="zh-TW" altLang="en-US"/>
          </a:p>
        </p:txBody>
      </p:sp>
    </p:spTree>
    <p:extLst>
      <p:ext uri="{BB962C8B-B14F-4D97-AF65-F5344CB8AC3E}">
        <p14:creationId xmlns:p14="http://schemas.microsoft.com/office/powerpoint/2010/main" val="3275795095"/>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235682"/>
          <p:cNvSpPr>
            <a:spLocks noGrp="1"/>
          </p:cNvSpPr>
          <p:nvPr>
            <p:ph type="sldNum" sz="quarter" idx="10"/>
          </p:nvPr>
        </p:nvSpPr>
        <p:spPr>
          <a:ln/>
        </p:spPr>
        <p:txBody>
          <a:bodyPr/>
          <a:lstStyle>
            <a:lvl1pPr>
              <a:defRPr/>
            </a:lvl1pPr>
          </a:lstStyle>
          <a:p>
            <a:pPr>
              <a:defRPr/>
            </a:pPr>
            <a:fld id="{C3B83BEE-F777-4C0B-BEDC-7CC0C453D12F}" type="slidenum">
              <a:rPr lang="zh-TW" altLang="en-US"/>
              <a:pPr>
                <a:defRPr/>
              </a:pPr>
              <a:t>‹#›</a:t>
            </a:fld>
            <a:endParaRPr lang="zh-TW" altLang="en-US"/>
          </a:p>
        </p:txBody>
      </p:sp>
    </p:spTree>
    <p:extLst>
      <p:ext uri="{BB962C8B-B14F-4D97-AF65-F5344CB8AC3E}">
        <p14:creationId xmlns:p14="http://schemas.microsoft.com/office/powerpoint/2010/main" val="3596319176"/>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235682"/>
          <p:cNvSpPr>
            <a:spLocks noGrp="1"/>
          </p:cNvSpPr>
          <p:nvPr>
            <p:ph type="sldNum" sz="quarter" idx="10"/>
          </p:nvPr>
        </p:nvSpPr>
        <p:spPr>
          <a:ln/>
        </p:spPr>
        <p:txBody>
          <a:bodyPr/>
          <a:lstStyle>
            <a:lvl1pPr>
              <a:defRPr/>
            </a:lvl1pPr>
          </a:lstStyle>
          <a:p>
            <a:pPr>
              <a:defRPr/>
            </a:pPr>
            <a:fld id="{DADE76A4-54DE-405E-9F07-28A737FA431D}" type="slidenum">
              <a:rPr lang="zh-TW" altLang="en-US"/>
              <a:pPr>
                <a:defRPr/>
              </a:pPr>
              <a:t>‹#›</a:t>
            </a:fld>
            <a:endParaRPr lang="zh-TW" altLang="en-US"/>
          </a:p>
        </p:txBody>
      </p:sp>
    </p:spTree>
    <p:extLst>
      <p:ext uri="{BB962C8B-B14F-4D97-AF65-F5344CB8AC3E}">
        <p14:creationId xmlns:p14="http://schemas.microsoft.com/office/powerpoint/2010/main" val="2260902746"/>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图表占位符 2"/>
          <p:cNvSpPr>
            <a:spLocks noGrp="1"/>
          </p:cNvSpPr>
          <p:nvPr>
            <p:ph type="chart" idx="1"/>
          </p:nvPr>
        </p:nvSpPr>
        <p:spPr/>
        <p:txBody>
          <a:bodyPr/>
          <a:lstStyle/>
          <a:p>
            <a:pPr lvl="0"/>
            <a:endParaRPr lang="zh-CN" altLang="en-US" noProof="1"/>
          </a:p>
        </p:txBody>
      </p:sp>
      <p:sp>
        <p:nvSpPr>
          <p:cNvPr id="4" name="灯片编号占位符 235682"/>
          <p:cNvSpPr>
            <a:spLocks noGrp="1"/>
          </p:cNvSpPr>
          <p:nvPr>
            <p:ph type="sldNum" sz="quarter" idx="10"/>
          </p:nvPr>
        </p:nvSpPr>
        <p:spPr>
          <a:ln/>
        </p:spPr>
        <p:txBody>
          <a:bodyPr/>
          <a:lstStyle>
            <a:lvl1pPr>
              <a:defRPr/>
            </a:lvl1pPr>
          </a:lstStyle>
          <a:p>
            <a:pPr>
              <a:defRPr/>
            </a:pPr>
            <a:fld id="{3C1FEB26-1496-40C5-AB52-E7BD3D29EB82}" type="slidenum">
              <a:rPr lang="zh-TW" altLang="en-US"/>
              <a:pPr>
                <a:defRPr/>
              </a:pPr>
              <a:t>‹#›</a:t>
            </a:fld>
            <a:endParaRPr lang="zh-TW" altLang="en-US"/>
          </a:p>
        </p:txBody>
      </p:sp>
    </p:spTree>
    <p:extLst>
      <p:ext uri="{BB962C8B-B14F-4D97-AF65-F5344CB8AC3E}">
        <p14:creationId xmlns:p14="http://schemas.microsoft.com/office/powerpoint/2010/main" val="199173261"/>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gradFill rotWithShape="0">
          <a:gsLst>
            <a:gs pos="0">
              <a:srgbClr val="000000"/>
            </a:gs>
            <a:gs pos="50000">
              <a:srgbClr val="003399"/>
            </a:gs>
            <a:gs pos="100000">
              <a:srgbClr val="000000"/>
            </a:gs>
          </a:gsLst>
          <a:lin ang="18900000" scaled="1"/>
        </a:gradFill>
        <a:effectLst/>
      </p:bgPr>
    </p:bg>
    <p:spTree>
      <p:nvGrpSpPr>
        <p:cNvPr id="1" name=""/>
        <p:cNvGrpSpPr/>
        <p:nvPr/>
      </p:nvGrpSpPr>
      <p:grpSpPr>
        <a:xfrm>
          <a:off x="0" y="0"/>
          <a:ext cx="0" cy="0"/>
          <a:chOff x="0" y="0"/>
          <a:chExt cx="0" cy="0"/>
        </a:xfrm>
      </p:grpSpPr>
      <p:sp>
        <p:nvSpPr>
          <p:cNvPr id="4" name="Rectangle 5"/>
          <p:cNvSpPr>
            <a:spLocks noChangeArrowheads="1"/>
          </p:cNvSpPr>
          <p:nvPr/>
        </p:nvSpPr>
        <p:spPr bwMode="auto">
          <a:xfrm>
            <a:off x="0" y="762000"/>
            <a:ext cx="9144000" cy="8382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grpSp>
        <p:nvGrpSpPr>
          <p:cNvPr id="5" name="Group 6"/>
          <p:cNvGrpSpPr>
            <a:grpSpLocks/>
          </p:cNvGrpSpPr>
          <p:nvPr/>
        </p:nvGrpSpPr>
        <p:grpSpPr bwMode="auto">
          <a:xfrm>
            <a:off x="304800" y="0"/>
            <a:ext cx="3276600" cy="2133600"/>
            <a:chOff x="336" y="0"/>
            <a:chExt cx="2064" cy="1344"/>
          </a:xfrm>
        </p:grpSpPr>
        <p:sp>
          <p:nvSpPr>
            <p:cNvPr id="6" name="Rectangle 7"/>
            <p:cNvSpPr>
              <a:spLocks noChangeArrowheads="1"/>
            </p:cNvSpPr>
            <p:nvPr/>
          </p:nvSpPr>
          <p:spPr bwMode="auto">
            <a:xfrm>
              <a:off x="1008" y="672"/>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7" name="Rectangle 8"/>
            <p:cNvSpPr>
              <a:spLocks noChangeArrowheads="1"/>
            </p:cNvSpPr>
            <p:nvPr/>
          </p:nvSpPr>
          <p:spPr bwMode="auto">
            <a:xfrm>
              <a:off x="1344" y="1008"/>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8" name="Rectangle 9"/>
            <p:cNvSpPr>
              <a:spLocks noChangeArrowheads="1"/>
            </p:cNvSpPr>
            <p:nvPr/>
          </p:nvSpPr>
          <p:spPr bwMode="auto">
            <a:xfrm>
              <a:off x="1728" y="336"/>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9" name="Rectangle 10"/>
            <p:cNvSpPr>
              <a:spLocks noChangeArrowheads="1"/>
            </p:cNvSpPr>
            <p:nvPr/>
          </p:nvSpPr>
          <p:spPr bwMode="auto">
            <a:xfrm>
              <a:off x="2064" y="672"/>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0" name="Rectangle 11"/>
            <p:cNvSpPr>
              <a:spLocks noChangeArrowheads="1"/>
            </p:cNvSpPr>
            <p:nvPr/>
          </p:nvSpPr>
          <p:spPr bwMode="auto">
            <a:xfrm>
              <a:off x="672" y="336"/>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1" name="Rectangle 12"/>
            <p:cNvSpPr>
              <a:spLocks noChangeArrowheads="1"/>
            </p:cNvSpPr>
            <p:nvPr/>
          </p:nvSpPr>
          <p:spPr bwMode="auto">
            <a:xfrm>
              <a:off x="336" y="0"/>
              <a:ext cx="336" cy="336"/>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grpSp>
      <p:sp>
        <p:nvSpPr>
          <p:cNvPr id="12" name="Rectangle 14"/>
          <p:cNvSpPr>
            <a:spLocks noChangeArrowheads="1"/>
          </p:cNvSpPr>
          <p:nvPr/>
        </p:nvSpPr>
        <p:spPr bwMode="auto">
          <a:xfrm>
            <a:off x="1371600" y="1066800"/>
            <a:ext cx="533400" cy="533400"/>
          </a:xfrm>
          <a:prstGeom prst="rect">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3" name="Rectangle 15"/>
          <p:cNvSpPr>
            <a:spLocks noChangeArrowheads="1"/>
          </p:cNvSpPr>
          <p:nvPr/>
        </p:nvSpPr>
        <p:spPr bwMode="auto">
          <a:xfrm>
            <a:off x="1905000" y="1600200"/>
            <a:ext cx="533400" cy="533400"/>
          </a:xfrm>
          <a:prstGeom prst="rect">
            <a:avLst/>
          </a:prstGeom>
          <a:solidFill>
            <a:schemeClr val="accent1"/>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4" name="Rectangle 16"/>
          <p:cNvSpPr>
            <a:spLocks noChangeArrowheads="1"/>
          </p:cNvSpPr>
          <p:nvPr/>
        </p:nvSpPr>
        <p:spPr bwMode="auto">
          <a:xfrm>
            <a:off x="2514600" y="533400"/>
            <a:ext cx="533400" cy="533400"/>
          </a:xfrm>
          <a:prstGeom prst="rect">
            <a:avLst/>
          </a:prstGeom>
          <a:solidFill>
            <a:schemeClr val="accent1"/>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5" name="Rectangle 17"/>
          <p:cNvSpPr>
            <a:spLocks noChangeArrowheads="1"/>
          </p:cNvSpPr>
          <p:nvPr/>
        </p:nvSpPr>
        <p:spPr bwMode="auto">
          <a:xfrm>
            <a:off x="3068638" y="1066800"/>
            <a:ext cx="588962" cy="609600"/>
          </a:xfrm>
          <a:prstGeom prst="rect">
            <a:avLst/>
          </a:prstGeom>
          <a:solidFill>
            <a:schemeClr val="bg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6" name="Rectangle 18"/>
          <p:cNvSpPr>
            <a:spLocks noChangeArrowheads="1"/>
          </p:cNvSpPr>
          <p:nvPr/>
        </p:nvSpPr>
        <p:spPr bwMode="auto">
          <a:xfrm>
            <a:off x="838200" y="533400"/>
            <a:ext cx="533400" cy="533400"/>
          </a:xfrm>
          <a:prstGeom prst="rect">
            <a:avLst/>
          </a:prstGeom>
          <a:solidFill>
            <a:schemeClr val="tx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7" name="Rectangle 19"/>
          <p:cNvSpPr>
            <a:spLocks noChangeArrowheads="1"/>
          </p:cNvSpPr>
          <p:nvPr/>
        </p:nvSpPr>
        <p:spPr bwMode="auto">
          <a:xfrm>
            <a:off x="304800" y="0"/>
            <a:ext cx="533400" cy="533400"/>
          </a:xfrm>
          <a:prstGeom prst="rect">
            <a:avLst/>
          </a:prstGeom>
          <a:solidFill>
            <a:schemeClr val="bg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grpSp>
        <p:nvGrpSpPr>
          <p:cNvPr id="18" name="Group 27"/>
          <p:cNvGrpSpPr>
            <a:grpSpLocks/>
          </p:cNvGrpSpPr>
          <p:nvPr/>
        </p:nvGrpSpPr>
        <p:grpSpPr bwMode="auto">
          <a:xfrm>
            <a:off x="3048000" y="3352800"/>
            <a:ext cx="3276600" cy="211138"/>
            <a:chOff x="1824" y="2640"/>
            <a:chExt cx="2064" cy="133"/>
          </a:xfrm>
        </p:grpSpPr>
        <p:sp>
          <p:nvSpPr>
            <p:cNvPr id="19" name="Line 2"/>
            <p:cNvSpPr>
              <a:spLocks noChangeShapeType="1"/>
            </p:cNvSpPr>
            <p:nvPr/>
          </p:nvSpPr>
          <p:spPr bwMode="auto">
            <a:xfrm>
              <a:off x="1824" y="2711"/>
              <a:ext cx="2064"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zh-CN" altLang="en-US" sz="2800" b="1" smtClean="0">
                <a:solidFill>
                  <a:srgbClr val="FF0000"/>
                </a:solidFill>
                <a:latin typeface="Arial Black" pitchFamily="34" charset="0"/>
              </a:endParaRPr>
            </a:p>
          </p:txBody>
        </p:sp>
        <p:sp>
          <p:nvSpPr>
            <p:cNvPr id="20" name="Rectangle 20"/>
            <p:cNvSpPr>
              <a:spLocks noChangeArrowheads="1"/>
            </p:cNvSpPr>
            <p:nvPr/>
          </p:nvSpPr>
          <p:spPr bwMode="auto">
            <a:xfrm>
              <a:off x="2592" y="2640"/>
              <a:ext cx="133" cy="133"/>
            </a:xfrm>
            <a:prstGeom prst="rect">
              <a:avLst/>
            </a:prstGeom>
            <a:solidFill>
              <a:schemeClr val="accent2"/>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21" name="Rectangle 21"/>
            <p:cNvSpPr>
              <a:spLocks noChangeArrowheads="1"/>
            </p:cNvSpPr>
            <p:nvPr/>
          </p:nvSpPr>
          <p:spPr bwMode="auto">
            <a:xfrm>
              <a:off x="2784" y="2640"/>
              <a:ext cx="133" cy="133"/>
            </a:xfrm>
            <a:prstGeom prst="rect">
              <a:avLst/>
            </a:prstGeom>
            <a:solidFill>
              <a:schemeClr val="bg2"/>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22" name="Rectangle 22"/>
            <p:cNvSpPr>
              <a:spLocks noChangeArrowheads="1"/>
            </p:cNvSpPr>
            <p:nvPr/>
          </p:nvSpPr>
          <p:spPr bwMode="auto">
            <a:xfrm>
              <a:off x="2976" y="2640"/>
              <a:ext cx="133" cy="133"/>
            </a:xfrm>
            <a:prstGeom prst="rect">
              <a:avLst/>
            </a:prstGeom>
            <a:solidFill>
              <a:schemeClr val="accent1"/>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grpSp>
      <p:sp>
        <p:nvSpPr>
          <p:cNvPr id="23" name="WordArt 26"/>
          <p:cNvSpPr>
            <a:spLocks noChangeArrowheads="1" noChangeShapeType="1" noTextEdit="1"/>
          </p:cNvSpPr>
          <p:nvPr userDrawn="1"/>
        </p:nvSpPr>
        <p:spPr bwMode="auto">
          <a:xfrm>
            <a:off x="3962400" y="914400"/>
            <a:ext cx="5105400" cy="609600"/>
          </a:xfrm>
          <a:prstGeom prst="rect">
            <a:avLst/>
          </a:prstGeom>
        </p:spPr>
        <p:txBody>
          <a:bodyPr wrap="none" fromWordArt="1">
            <a:prstTxWarp prst="textPlain">
              <a:avLst>
                <a:gd name="adj" fmla="val 49069"/>
              </a:avLst>
            </a:prstTxWarp>
            <a:scene3d>
              <a:camera prst="legacyPerspectiveFront"/>
              <a:lightRig rig="legacyNormal3" dir="r"/>
            </a:scene3d>
            <a:sp3d extrusionH="430200" prstMaterial="legacyMetal">
              <a:extrusionClr>
                <a:srgbClr val="EAEAEA"/>
              </a:extrusionClr>
            </a:sp3d>
          </a:bodyPr>
          <a:lstStyle/>
          <a:p>
            <a:pPr algn="ctr" eaLnBrk="0" hangingPunct="0"/>
            <a:r>
              <a:rPr lang="en-US" altLang="zh-CN"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rPr>
              <a:t>Artificial Intelligence</a:t>
            </a:r>
            <a:endParaRPr lang="zh-CN" altLang="en-US"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endParaRPr>
          </a:p>
        </p:txBody>
      </p:sp>
      <p:sp>
        <p:nvSpPr>
          <p:cNvPr id="11267" name="Rectangle 3"/>
          <p:cNvSpPr>
            <a:spLocks noGrp="1" noChangeArrowheads="1"/>
          </p:cNvSpPr>
          <p:nvPr>
            <p:ph type="ctrTitle"/>
          </p:nvPr>
        </p:nvSpPr>
        <p:spPr>
          <a:xfrm>
            <a:off x="685800" y="2438400"/>
            <a:ext cx="7772400" cy="685800"/>
          </a:xfrm>
        </p:spPr>
        <p:txBody>
          <a:bodyPr anchor="t"/>
          <a:lstStyle>
            <a:lvl1pPr algn="ctr">
              <a:lnSpc>
                <a:spcPct val="90000"/>
              </a:lnSpc>
              <a:defRPr sz="4400">
                <a:solidFill>
                  <a:schemeClr val="tx1"/>
                </a:solidFill>
              </a:defRPr>
            </a:lvl1pPr>
          </a:lstStyle>
          <a:p>
            <a:pPr lvl="0"/>
            <a:r>
              <a:rPr lang="zh-CN" altLang="en-US" noProof="0" smtClean="0"/>
              <a:t>单击此处编辑母版标题样式</a:t>
            </a:r>
          </a:p>
        </p:txBody>
      </p:sp>
      <p:sp>
        <p:nvSpPr>
          <p:cNvPr id="11268" name="Rectangle 4"/>
          <p:cNvSpPr>
            <a:spLocks noGrp="1" noChangeArrowheads="1"/>
          </p:cNvSpPr>
          <p:nvPr>
            <p:ph type="subTitle" idx="1"/>
          </p:nvPr>
        </p:nvSpPr>
        <p:spPr>
          <a:xfrm>
            <a:off x="1295400" y="3733800"/>
            <a:ext cx="6934200" cy="2514600"/>
          </a:xfrm>
        </p:spPr>
        <p:txBody>
          <a:bodyPr anchor="ctr"/>
          <a:lstStyle>
            <a:lvl1pPr marL="0" indent="0" algn="ctr">
              <a:lnSpc>
                <a:spcPct val="80000"/>
              </a:lnSpc>
              <a:buFont typeface="Wingdings" pitchFamily="2" charset="2"/>
              <a:buNone/>
              <a:defRPr sz="4000">
                <a:solidFill>
                  <a:srgbClr val="FFCC00"/>
                </a:solidFill>
              </a:defRPr>
            </a:lvl1pPr>
          </a:lstStyle>
          <a:p>
            <a:pPr lvl="0"/>
            <a:r>
              <a:rPr lang="zh-CN" altLang="en-US" noProof="0" smtClean="0"/>
              <a:t>单击此处编辑母版副标题样式</a:t>
            </a:r>
          </a:p>
        </p:txBody>
      </p:sp>
      <p:sp>
        <p:nvSpPr>
          <p:cNvPr id="24" name="Rectangle 23"/>
          <p:cNvSpPr>
            <a:spLocks noGrp="1" noChangeArrowheads="1"/>
          </p:cNvSpPr>
          <p:nvPr>
            <p:ph type="dt" sz="half" idx="10"/>
          </p:nvPr>
        </p:nvSpPr>
        <p:spPr bwMode="auto">
          <a:xfrm>
            <a:off x="6553200" y="6507163"/>
            <a:ext cx="1828800" cy="27463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algn="r" eaLnBrk="1" hangingPunct="1">
              <a:defRPr kumimoji="1" sz="1200" b="0">
                <a:solidFill>
                  <a:srgbClr val="B2B2B2"/>
                </a:solidFill>
                <a:latin typeface="Tahoma" pitchFamily="34" charset="0"/>
                <a:ea typeface="宋体" pitchFamily="2" charset="-122"/>
              </a:defRPr>
            </a:lvl1pPr>
          </a:lstStyle>
          <a:p>
            <a:pPr>
              <a:defRPr/>
            </a:pPr>
            <a:endParaRPr lang="en-US" altLang="zh-CN"/>
          </a:p>
        </p:txBody>
      </p:sp>
      <p:sp>
        <p:nvSpPr>
          <p:cNvPr id="25" name="Rectangle 24"/>
          <p:cNvSpPr>
            <a:spLocks noGrp="1" noChangeArrowheads="1"/>
          </p:cNvSpPr>
          <p:nvPr>
            <p:ph type="ftr" sz="quarter" idx="11"/>
          </p:nvPr>
        </p:nvSpPr>
        <p:spPr bwMode="auto">
          <a:xfrm>
            <a:off x="1295400" y="6507163"/>
            <a:ext cx="2895600" cy="27463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spAutoFit/>
          </a:bodyPr>
          <a:lstStyle>
            <a:lvl1pPr eaLnBrk="1" hangingPunct="1">
              <a:defRPr kumimoji="1" sz="1200" b="0">
                <a:solidFill>
                  <a:srgbClr val="B2B2B2"/>
                </a:solidFill>
                <a:latin typeface="Tahoma" pitchFamily="34" charset="0"/>
                <a:ea typeface="宋体" pitchFamily="2" charset="-122"/>
              </a:defRPr>
            </a:lvl1pPr>
          </a:lstStyle>
          <a:p>
            <a:pPr>
              <a:defRPr/>
            </a:pPr>
            <a:r>
              <a:rPr lang="en-US" altLang="zh-CN"/>
              <a:t>中南大学  智能系统与智能软件研究所</a:t>
            </a:r>
          </a:p>
        </p:txBody>
      </p:sp>
    </p:spTree>
    <p:extLst>
      <p:ext uri="{BB962C8B-B14F-4D97-AF65-F5344CB8AC3E}">
        <p14:creationId xmlns:p14="http://schemas.microsoft.com/office/powerpoint/2010/main" val="3146795682"/>
      </p:ext>
    </p:extLst>
  </p:cSld>
  <p:clrMapOvr>
    <a:masterClrMapping/>
  </p:clrMapOvr>
  <p:transition>
    <p:random/>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6"/>
          <p:cNvSpPr>
            <a:spLocks noGrp="1" noChangeArrowheads="1"/>
          </p:cNvSpPr>
          <p:nvPr>
            <p:ph type="sldNum" sz="quarter" idx="10"/>
          </p:nvPr>
        </p:nvSpPr>
        <p:spPr/>
        <p:txBody>
          <a:bodyPr/>
          <a:lstStyle>
            <a:lvl1pPr>
              <a:defRPr>
                <a:ea typeface="PMingLiU" pitchFamily="18" charset="-120"/>
              </a:defRPr>
            </a:lvl1pPr>
          </a:lstStyle>
          <a:p>
            <a:pPr>
              <a:defRPr/>
            </a:pPr>
            <a:fld id="{A0B928E6-3026-4BBC-AC61-6A089E6AC0C3}" type="slidenum">
              <a:rPr lang="en-US" altLang="zh-CN"/>
              <a:pPr>
                <a:defRPr/>
              </a:pPr>
              <a:t>‹#›</a:t>
            </a:fld>
            <a:endParaRPr lang="en-US" altLang="zh-CN"/>
          </a:p>
        </p:txBody>
      </p:sp>
    </p:spTree>
    <p:extLst>
      <p:ext uri="{BB962C8B-B14F-4D97-AF65-F5344CB8AC3E}">
        <p14:creationId xmlns:p14="http://schemas.microsoft.com/office/powerpoint/2010/main" val="737996604"/>
      </p:ext>
    </p:extLst>
  </p:cSld>
  <p:clrMapOvr>
    <a:masterClrMapping/>
  </p:clrMapOvr>
  <p:transition>
    <p:rand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6"/>
          <p:cNvSpPr>
            <a:spLocks noGrp="1" noChangeArrowheads="1"/>
          </p:cNvSpPr>
          <p:nvPr>
            <p:ph type="sldNum" sz="quarter" idx="10"/>
          </p:nvPr>
        </p:nvSpPr>
        <p:spPr/>
        <p:txBody>
          <a:bodyPr/>
          <a:lstStyle>
            <a:lvl1pPr>
              <a:defRPr>
                <a:ea typeface="PMingLiU" pitchFamily="18" charset="-120"/>
              </a:defRPr>
            </a:lvl1pPr>
          </a:lstStyle>
          <a:p>
            <a:pPr>
              <a:defRPr/>
            </a:pPr>
            <a:fld id="{144A752D-27C0-4C6A-9820-D37721480A63}" type="slidenum">
              <a:rPr lang="en-US" altLang="zh-CN"/>
              <a:pPr>
                <a:defRPr/>
              </a:pPr>
              <a:t>‹#›</a:t>
            </a:fld>
            <a:endParaRPr lang="en-US" altLang="zh-CN"/>
          </a:p>
        </p:txBody>
      </p:sp>
    </p:spTree>
    <p:extLst>
      <p:ext uri="{BB962C8B-B14F-4D97-AF65-F5344CB8AC3E}">
        <p14:creationId xmlns:p14="http://schemas.microsoft.com/office/powerpoint/2010/main" val="4085136153"/>
      </p:ext>
    </p:extLst>
  </p:cSld>
  <p:clrMapOvr>
    <a:masterClrMapping/>
  </p:clrMapOvr>
  <p:transition>
    <p:rand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905000"/>
            <a:ext cx="36957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905000"/>
            <a:ext cx="36957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6"/>
          <p:cNvSpPr>
            <a:spLocks noGrp="1" noChangeArrowheads="1"/>
          </p:cNvSpPr>
          <p:nvPr>
            <p:ph type="sldNum" sz="quarter" idx="10"/>
          </p:nvPr>
        </p:nvSpPr>
        <p:spPr/>
        <p:txBody>
          <a:bodyPr/>
          <a:lstStyle>
            <a:lvl1pPr>
              <a:defRPr>
                <a:ea typeface="PMingLiU" pitchFamily="18" charset="-120"/>
              </a:defRPr>
            </a:lvl1pPr>
          </a:lstStyle>
          <a:p>
            <a:pPr>
              <a:defRPr/>
            </a:pPr>
            <a:fld id="{26B48963-D3E4-455F-9AA1-43A5AF677CFE}" type="slidenum">
              <a:rPr lang="en-US" altLang="zh-CN"/>
              <a:pPr>
                <a:defRPr/>
              </a:pPr>
              <a:t>‹#›</a:t>
            </a:fld>
            <a:endParaRPr lang="en-US" altLang="zh-CN"/>
          </a:p>
        </p:txBody>
      </p:sp>
    </p:spTree>
    <p:extLst>
      <p:ext uri="{BB962C8B-B14F-4D97-AF65-F5344CB8AC3E}">
        <p14:creationId xmlns:p14="http://schemas.microsoft.com/office/powerpoint/2010/main" val="2026056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5A2FC34F-5949-41F2-A1E0-7AAF0B765E6C}" type="slidenum">
              <a:rPr lang="en-US" altLang="zh-CN"/>
              <a:pPr/>
              <a:t>‹#›</a:t>
            </a:fld>
            <a:endParaRPr lang="en-US" altLang="zh-CN"/>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6"/>
          <p:cNvSpPr>
            <a:spLocks noGrp="1" noChangeArrowheads="1"/>
          </p:cNvSpPr>
          <p:nvPr>
            <p:ph type="sldNum" sz="quarter" idx="10"/>
          </p:nvPr>
        </p:nvSpPr>
        <p:spPr/>
        <p:txBody>
          <a:bodyPr/>
          <a:lstStyle>
            <a:lvl1pPr>
              <a:defRPr>
                <a:ea typeface="PMingLiU" pitchFamily="18" charset="-120"/>
              </a:defRPr>
            </a:lvl1pPr>
          </a:lstStyle>
          <a:p>
            <a:pPr>
              <a:defRPr/>
            </a:pPr>
            <a:fld id="{74A672FC-04A2-4CBF-B1D5-174485190D0A}" type="slidenum">
              <a:rPr lang="en-US" altLang="zh-CN"/>
              <a:pPr>
                <a:defRPr/>
              </a:pPr>
              <a:t>‹#›</a:t>
            </a:fld>
            <a:endParaRPr lang="en-US" altLang="zh-CN"/>
          </a:p>
        </p:txBody>
      </p:sp>
    </p:spTree>
    <p:extLst>
      <p:ext uri="{BB962C8B-B14F-4D97-AF65-F5344CB8AC3E}">
        <p14:creationId xmlns:p14="http://schemas.microsoft.com/office/powerpoint/2010/main" val="1918927177"/>
      </p:ext>
    </p:extLst>
  </p:cSld>
  <p:clrMapOvr>
    <a:masterClrMapping/>
  </p:clrMapOvr>
  <p:transition>
    <p:random/>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6"/>
          <p:cNvSpPr>
            <a:spLocks noGrp="1" noChangeArrowheads="1"/>
          </p:cNvSpPr>
          <p:nvPr>
            <p:ph type="sldNum" sz="quarter" idx="10"/>
          </p:nvPr>
        </p:nvSpPr>
        <p:spPr/>
        <p:txBody>
          <a:bodyPr/>
          <a:lstStyle>
            <a:lvl1pPr>
              <a:defRPr>
                <a:ea typeface="PMingLiU" pitchFamily="18" charset="-120"/>
              </a:defRPr>
            </a:lvl1pPr>
          </a:lstStyle>
          <a:p>
            <a:pPr>
              <a:defRPr/>
            </a:pPr>
            <a:fld id="{6348FE26-A3CA-4555-862E-8B8B9E27065E}" type="slidenum">
              <a:rPr lang="en-US" altLang="zh-CN"/>
              <a:pPr>
                <a:defRPr/>
              </a:pPr>
              <a:t>‹#›</a:t>
            </a:fld>
            <a:endParaRPr lang="en-US" altLang="zh-CN"/>
          </a:p>
        </p:txBody>
      </p:sp>
    </p:spTree>
    <p:extLst>
      <p:ext uri="{BB962C8B-B14F-4D97-AF65-F5344CB8AC3E}">
        <p14:creationId xmlns:p14="http://schemas.microsoft.com/office/powerpoint/2010/main" val="4209053410"/>
      </p:ext>
    </p:extLst>
  </p:cSld>
  <p:clrMapOvr>
    <a:masterClrMapping/>
  </p:clrMapOvr>
  <p:transition>
    <p:random/>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
          <p:cNvSpPr>
            <a:spLocks noGrp="1" noChangeArrowheads="1"/>
          </p:cNvSpPr>
          <p:nvPr>
            <p:ph type="sldNum" sz="quarter" idx="10"/>
          </p:nvPr>
        </p:nvSpPr>
        <p:spPr/>
        <p:txBody>
          <a:bodyPr/>
          <a:lstStyle>
            <a:lvl1pPr>
              <a:defRPr>
                <a:ea typeface="PMingLiU" pitchFamily="18" charset="-120"/>
              </a:defRPr>
            </a:lvl1pPr>
          </a:lstStyle>
          <a:p>
            <a:pPr>
              <a:defRPr/>
            </a:pPr>
            <a:fld id="{3ADBA835-5977-48F9-A42E-2C93E4213B15}" type="slidenum">
              <a:rPr lang="en-US" altLang="zh-CN"/>
              <a:pPr>
                <a:defRPr/>
              </a:pPr>
              <a:t>‹#›</a:t>
            </a:fld>
            <a:endParaRPr lang="en-US" altLang="zh-CN"/>
          </a:p>
        </p:txBody>
      </p:sp>
    </p:spTree>
    <p:extLst>
      <p:ext uri="{BB962C8B-B14F-4D97-AF65-F5344CB8AC3E}">
        <p14:creationId xmlns:p14="http://schemas.microsoft.com/office/powerpoint/2010/main" val="744937439"/>
      </p:ext>
    </p:extLst>
  </p:cSld>
  <p:clrMapOvr>
    <a:masterClrMapping/>
  </p:clrMapOvr>
  <p:transition>
    <p:random/>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6"/>
          <p:cNvSpPr>
            <a:spLocks noGrp="1" noChangeArrowheads="1"/>
          </p:cNvSpPr>
          <p:nvPr>
            <p:ph type="sldNum" sz="quarter" idx="10"/>
          </p:nvPr>
        </p:nvSpPr>
        <p:spPr/>
        <p:txBody>
          <a:bodyPr/>
          <a:lstStyle>
            <a:lvl1pPr>
              <a:defRPr>
                <a:ea typeface="PMingLiU" pitchFamily="18" charset="-120"/>
              </a:defRPr>
            </a:lvl1pPr>
          </a:lstStyle>
          <a:p>
            <a:pPr>
              <a:defRPr/>
            </a:pPr>
            <a:fld id="{596EAB86-42C1-4E74-959F-D38E74E41273}" type="slidenum">
              <a:rPr lang="en-US" altLang="zh-CN"/>
              <a:pPr>
                <a:defRPr/>
              </a:pPr>
              <a:t>‹#›</a:t>
            </a:fld>
            <a:endParaRPr lang="en-US" altLang="zh-CN"/>
          </a:p>
        </p:txBody>
      </p:sp>
    </p:spTree>
    <p:extLst>
      <p:ext uri="{BB962C8B-B14F-4D97-AF65-F5344CB8AC3E}">
        <p14:creationId xmlns:p14="http://schemas.microsoft.com/office/powerpoint/2010/main" val="4117972389"/>
      </p:ext>
    </p:extLst>
  </p:cSld>
  <p:clrMapOvr>
    <a:masterClrMapping/>
  </p:clrMapOvr>
  <p:transition>
    <p:random/>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6"/>
          <p:cNvSpPr>
            <a:spLocks noGrp="1" noChangeArrowheads="1"/>
          </p:cNvSpPr>
          <p:nvPr>
            <p:ph type="sldNum" sz="quarter" idx="10"/>
          </p:nvPr>
        </p:nvSpPr>
        <p:spPr/>
        <p:txBody>
          <a:bodyPr/>
          <a:lstStyle>
            <a:lvl1pPr>
              <a:defRPr>
                <a:ea typeface="PMingLiU" pitchFamily="18" charset="-120"/>
              </a:defRPr>
            </a:lvl1pPr>
          </a:lstStyle>
          <a:p>
            <a:pPr>
              <a:defRPr/>
            </a:pPr>
            <a:fld id="{254BF49F-3873-4E48-BBE5-5B01B13DCC6F}" type="slidenum">
              <a:rPr lang="en-US" altLang="zh-CN"/>
              <a:pPr>
                <a:defRPr/>
              </a:pPr>
              <a:t>‹#›</a:t>
            </a:fld>
            <a:endParaRPr lang="en-US" altLang="zh-CN"/>
          </a:p>
        </p:txBody>
      </p:sp>
    </p:spTree>
    <p:extLst>
      <p:ext uri="{BB962C8B-B14F-4D97-AF65-F5344CB8AC3E}">
        <p14:creationId xmlns:p14="http://schemas.microsoft.com/office/powerpoint/2010/main" val="2155699460"/>
      </p:ext>
    </p:extLst>
  </p:cSld>
  <p:clrMapOvr>
    <a:masterClrMapping/>
  </p:clrMapOvr>
  <p:transition>
    <p:random/>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6"/>
          <p:cNvSpPr>
            <a:spLocks noGrp="1" noChangeArrowheads="1"/>
          </p:cNvSpPr>
          <p:nvPr>
            <p:ph type="sldNum" sz="quarter" idx="10"/>
          </p:nvPr>
        </p:nvSpPr>
        <p:spPr/>
        <p:txBody>
          <a:bodyPr/>
          <a:lstStyle>
            <a:lvl1pPr>
              <a:defRPr>
                <a:ea typeface="PMingLiU" pitchFamily="18" charset="-120"/>
              </a:defRPr>
            </a:lvl1pPr>
          </a:lstStyle>
          <a:p>
            <a:pPr>
              <a:defRPr/>
            </a:pPr>
            <a:fld id="{A6AC1A98-8FB7-44F3-8C82-EA4F5824B13B}" type="slidenum">
              <a:rPr lang="en-US" altLang="zh-CN"/>
              <a:pPr>
                <a:defRPr/>
              </a:pPr>
              <a:t>‹#›</a:t>
            </a:fld>
            <a:endParaRPr lang="en-US" altLang="zh-CN"/>
          </a:p>
        </p:txBody>
      </p:sp>
    </p:spTree>
    <p:extLst>
      <p:ext uri="{BB962C8B-B14F-4D97-AF65-F5344CB8AC3E}">
        <p14:creationId xmlns:p14="http://schemas.microsoft.com/office/powerpoint/2010/main" val="2600662125"/>
      </p:ext>
    </p:extLst>
  </p:cSld>
  <p:clrMapOvr>
    <a:masterClrMapping/>
  </p:clrMapOvr>
  <p:transition>
    <p:random/>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990600"/>
            <a:ext cx="1885950" cy="5181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14400" y="990600"/>
            <a:ext cx="5505450" cy="5181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6"/>
          <p:cNvSpPr>
            <a:spLocks noGrp="1" noChangeArrowheads="1"/>
          </p:cNvSpPr>
          <p:nvPr>
            <p:ph type="sldNum" sz="quarter" idx="10"/>
          </p:nvPr>
        </p:nvSpPr>
        <p:spPr/>
        <p:txBody>
          <a:bodyPr/>
          <a:lstStyle>
            <a:lvl1pPr>
              <a:defRPr>
                <a:ea typeface="PMingLiU" pitchFamily="18" charset="-120"/>
              </a:defRPr>
            </a:lvl1pPr>
          </a:lstStyle>
          <a:p>
            <a:pPr>
              <a:defRPr/>
            </a:pPr>
            <a:fld id="{10D4BDE8-9146-4AC8-821F-77B67114E7A1}" type="slidenum">
              <a:rPr lang="en-US" altLang="zh-CN"/>
              <a:pPr>
                <a:defRPr/>
              </a:pPr>
              <a:t>‹#›</a:t>
            </a:fld>
            <a:endParaRPr lang="en-US" altLang="zh-CN"/>
          </a:p>
        </p:txBody>
      </p:sp>
    </p:spTree>
    <p:extLst>
      <p:ext uri="{BB962C8B-B14F-4D97-AF65-F5344CB8AC3E}">
        <p14:creationId xmlns:p14="http://schemas.microsoft.com/office/powerpoint/2010/main" val="2976086010"/>
      </p:ext>
    </p:extLst>
  </p:cSld>
  <p:clrMapOvr>
    <a:masterClrMapping/>
  </p:clrMapOvr>
  <p:transition>
    <p:random/>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914400" y="990600"/>
            <a:ext cx="7086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905000"/>
            <a:ext cx="36957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762500" y="1905000"/>
            <a:ext cx="3695700" cy="4267200"/>
          </a:xfrm>
        </p:spPr>
        <p:txBody>
          <a:bodyPr/>
          <a:lstStyle/>
          <a:p>
            <a:pPr lvl="0"/>
            <a:endParaRPr lang="zh-CN" altLang="en-US" noProof="0"/>
          </a:p>
        </p:txBody>
      </p:sp>
      <p:sp>
        <p:nvSpPr>
          <p:cNvPr id="5" name="Rectangle 46"/>
          <p:cNvSpPr>
            <a:spLocks noGrp="1" noChangeArrowheads="1"/>
          </p:cNvSpPr>
          <p:nvPr>
            <p:ph type="sldNum" sz="quarter" idx="10"/>
          </p:nvPr>
        </p:nvSpPr>
        <p:spPr/>
        <p:txBody>
          <a:bodyPr/>
          <a:lstStyle>
            <a:lvl1pPr>
              <a:defRPr>
                <a:ea typeface="PMingLiU" pitchFamily="18" charset="-120"/>
              </a:defRPr>
            </a:lvl1pPr>
          </a:lstStyle>
          <a:p>
            <a:pPr>
              <a:defRPr/>
            </a:pPr>
            <a:fld id="{3C08A302-465A-41D4-8480-318EBFECE5DB}" type="slidenum">
              <a:rPr lang="en-US" altLang="zh-CN"/>
              <a:pPr>
                <a:defRPr/>
              </a:pPr>
              <a:t>‹#›</a:t>
            </a:fld>
            <a:endParaRPr lang="en-US" altLang="zh-CN"/>
          </a:p>
        </p:txBody>
      </p:sp>
    </p:spTree>
    <p:extLst>
      <p:ext uri="{BB962C8B-B14F-4D97-AF65-F5344CB8AC3E}">
        <p14:creationId xmlns:p14="http://schemas.microsoft.com/office/powerpoint/2010/main" val="594942943"/>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2BF79CA1-EC13-4734-B277-6AB3D055489A}" type="slidenum">
              <a:rPr lang="en-US" altLang="zh-CN"/>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12F2A8AF-E866-493D-BA37-1A35532AB8B2}" type="slidenum">
              <a:rPr lang="en-US" altLang="zh-CN"/>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4.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image" Target="../media/image3.png"/><Relationship Id="rId2" Type="http://schemas.openxmlformats.org/officeDocument/2006/relationships/slideLayout" Target="../slideLayouts/slideLayout27.xml"/><Relationship Id="rId16" Type="http://schemas.openxmlformats.org/officeDocument/2006/relationships/image" Target="../media/image2.png"/><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image" Target="../media/image1.png"/><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image" Target="../media/image3.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image" Target="../media/image2.png"/><Relationship Id="rId2" Type="http://schemas.openxmlformats.org/officeDocument/2006/relationships/slideLayout" Target="../slideLayouts/slideLayout40.xml"/><Relationship Id="rId16" Type="http://schemas.openxmlformats.org/officeDocument/2006/relationships/image" Target="../media/image1.png"/><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19" Type="http://schemas.openxmlformats.org/officeDocument/2006/relationships/image" Target="../media/image4.png"/><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image" Target="../media/image4.png"/><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image" Target="../media/image3.png"/><Relationship Id="rId2" Type="http://schemas.openxmlformats.org/officeDocument/2006/relationships/slideLayout" Target="../slideLayouts/slideLayout54.xml"/><Relationship Id="rId16" Type="http://schemas.openxmlformats.org/officeDocument/2006/relationships/image" Target="../media/image2.pn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1.png"/><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theme" Target="../theme/theme6.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3970" name="Group 2"/>
          <p:cNvGrpSpPr>
            <a:grpSpLocks/>
          </p:cNvGrpSpPr>
          <p:nvPr/>
        </p:nvGrpSpPr>
        <p:grpSpPr bwMode="auto">
          <a:xfrm>
            <a:off x="566738" y="0"/>
            <a:ext cx="7891462" cy="6821488"/>
            <a:chOff x="349" y="23"/>
            <a:chExt cx="4971" cy="4297"/>
          </a:xfrm>
        </p:grpSpPr>
        <p:sp>
          <p:nvSpPr>
            <p:cNvPr id="83971" name="Rectangle 3"/>
            <p:cNvSpPr>
              <a:spLocks noChangeArrowheads="1"/>
            </p:cNvSpPr>
            <p:nvPr/>
          </p:nvSpPr>
          <p:spPr bwMode="auto">
            <a:xfrm>
              <a:off x="384" y="23"/>
              <a:ext cx="21" cy="101"/>
            </a:xfrm>
            <a:prstGeom prst="rect">
              <a:avLst/>
            </a:prstGeom>
            <a:solidFill>
              <a:schemeClr val="bg2">
                <a:alpha val="60001"/>
              </a:schemeClr>
            </a:solidFill>
            <a:ln w="0">
              <a:noFill/>
              <a:miter lim="800000"/>
              <a:headEnd/>
              <a:tailEnd/>
            </a:ln>
          </p:spPr>
          <p:txBody>
            <a:bodyPr/>
            <a:lstStyle/>
            <a:p>
              <a:endParaRPr lang="zh-CN" altLang="en-US"/>
            </a:p>
          </p:txBody>
        </p:sp>
        <p:sp>
          <p:nvSpPr>
            <p:cNvPr id="83972"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73"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74"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75"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76"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77"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78"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79"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80"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81"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82" name="Rectangle 14"/>
            <p:cNvSpPr>
              <a:spLocks noChangeArrowheads="1"/>
            </p:cNvSpPr>
            <p:nvPr/>
          </p:nvSpPr>
          <p:spPr bwMode="auto">
            <a:xfrm>
              <a:off x="384" y="4269"/>
              <a:ext cx="21" cy="51"/>
            </a:xfrm>
            <a:prstGeom prst="rect">
              <a:avLst/>
            </a:prstGeom>
            <a:solidFill>
              <a:schemeClr val="bg2">
                <a:alpha val="60001"/>
              </a:schemeClr>
            </a:solidFill>
            <a:ln w="0">
              <a:noFill/>
              <a:miter lim="800000"/>
              <a:headEnd/>
              <a:tailEnd/>
            </a:ln>
          </p:spPr>
          <p:txBody>
            <a:bodyPr/>
            <a:lstStyle/>
            <a:p>
              <a:endParaRPr lang="zh-CN" altLang="en-US"/>
            </a:p>
          </p:txBody>
        </p:sp>
        <p:sp>
          <p:nvSpPr>
            <p:cNvPr id="83983" name="Rectangle 15"/>
            <p:cNvSpPr>
              <a:spLocks noChangeArrowheads="1"/>
            </p:cNvSpPr>
            <p:nvPr/>
          </p:nvSpPr>
          <p:spPr bwMode="auto">
            <a:xfrm>
              <a:off x="829" y="23"/>
              <a:ext cx="21" cy="101"/>
            </a:xfrm>
            <a:prstGeom prst="rect">
              <a:avLst/>
            </a:prstGeom>
            <a:solidFill>
              <a:schemeClr val="bg2">
                <a:alpha val="60001"/>
              </a:schemeClr>
            </a:solidFill>
            <a:ln w="0">
              <a:noFill/>
              <a:miter lim="800000"/>
              <a:headEnd/>
              <a:tailEnd/>
            </a:ln>
          </p:spPr>
          <p:txBody>
            <a:bodyPr/>
            <a:lstStyle/>
            <a:p>
              <a:endParaRPr lang="zh-CN" altLang="en-US"/>
            </a:p>
          </p:txBody>
        </p:sp>
        <p:sp>
          <p:nvSpPr>
            <p:cNvPr id="83984"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85"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86"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87"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88"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89"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90"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91"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92"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93"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94" name="Rectangle 26"/>
            <p:cNvSpPr>
              <a:spLocks noChangeArrowheads="1"/>
            </p:cNvSpPr>
            <p:nvPr/>
          </p:nvSpPr>
          <p:spPr bwMode="auto">
            <a:xfrm>
              <a:off x="829" y="4269"/>
              <a:ext cx="21" cy="51"/>
            </a:xfrm>
            <a:prstGeom prst="rect">
              <a:avLst/>
            </a:prstGeom>
            <a:solidFill>
              <a:schemeClr val="bg2">
                <a:alpha val="60001"/>
              </a:schemeClr>
            </a:solidFill>
            <a:ln w="0">
              <a:noFill/>
              <a:miter lim="800000"/>
              <a:headEnd/>
              <a:tailEnd/>
            </a:ln>
          </p:spPr>
          <p:txBody>
            <a:bodyPr/>
            <a:lstStyle/>
            <a:p>
              <a:endParaRPr lang="zh-CN" altLang="en-US"/>
            </a:p>
          </p:txBody>
        </p:sp>
        <p:sp>
          <p:nvSpPr>
            <p:cNvPr id="83995" name="Rectangle 27"/>
            <p:cNvSpPr>
              <a:spLocks noChangeArrowheads="1"/>
            </p:cNvSpPr>
            <p:nvPr/>
          </p:nvSpPr>
          <p:spPr bwMode="auto">
            <a:xfrm>
              <a:off x="1279" y="23"/>
              <a:ext cx="21" cy="101"/>
            </a:xfrm>
            <a:prstGeom prst="rect">
              <a:avLst/>
            </a:prstGeom>
            <a:solidFill>
              <a:schemeClr val="bg2">
                <a:alpha val="60001"/>
              </a:schemeClr>
            </a:solidFill>
            <a:ln w="0">
              <a:noFill/>
              <a:miter lim="800000"/>
              <a:headEnd/>
              <a:tailEnd/>
            </a:ln>
          </p:spPr>
          <p:txBody>
            <a:bodyPr/>
            <a:lstStyle/>
            <a:p>
              <a:endParaRPr lang="zh-CN" altLang="en-US"/>
            </a:p>
          </p:txBody>
        </p:sp>
        <p:sp>
          <p:nvSpPr>
            <p:cNvPr id="83996"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97"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98"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3999"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00"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01"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02"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03"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04"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05"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06" name="Rectangle 38"/>
            <p:cNvSpPr>
              <a:spLocks noChangeArrowheads="1"/>
            </p:cNvSpPr>
            <p:nvPr/>
          </p:nvSpPr>
          <p:spPr bwMode="auto">
            <a:xfrm>
              <a:off x="1279" y="4269"/>
              <a:ext cx="21" cy="51"/>
            </a:xfrm>
            <a:prstGeom prst="rect">
              <a:avLst/>
            </a:prstGeom>
            <a:solidFill>
              <a:schemeClr val="bg2">
                <a:alpha val="60001"/>
              </a:schemeClr>
            </a:solidFill>
            <a:ln w="0">
              <a:noFill/>
              <a:miter lim="800000"/>
              <a:headEnd/>
              <a:tailEnd/>
            </a:ln>
          </p:spPr>
          <p:txBody>
            <a:bodyPr/>
            <a:lstStyle/>
            <a:p>
              <a:endParaRPr lang="zh-CN" altLang="en-US"/>
            </a:p>
          </p:txBody>
        </p:sp>
        <p:sp>
          <p:nvSpPr>
            <p:cNvPr id="84007" name="Rectangle 39"/>
            <p:cNvSpPr>
              <a:spLocks noChangeArrowheads="1"/>
            </p:cNvSpPr>
            <p:nvPr/>
          </p:nvSpPr>
          <p:spPr bwMode="auto">
            <a:xfrm>
              <a:off x="1724" y="23"/>
              <a:ext cx="21" cy="101"/>
            </a:xfrm>
            <a:prstGeom prst="rect">
              <a:avLst/>
            </a:prstGeom>
            <a:solidFill>
              <a:schemeClr val="bg2">
                <a:alpha val="60001"/>
              </a:schemeClr>
            </a:solidFill>
            <a:ln w="0">
              <a:noFill/>
              <a:miter lim="800000"/>
              <a:headEnd/>
              <a:tailEnd/>
            </a:ln>
          </p:spPr>
          <p:txBody>
            <a:bodyPr/>
            <a:lstStyle/>
            <a:p>
              <a:endParaRPr lang="zh-CN" altLang="en-US"/>
            </a:p>
          </p:txBody>
        </p:sp>
        <p:sp>
          <p:nvSpPr>
            <p:cNvPr id="84008"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09"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10"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11"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12"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13"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14"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15"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16"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17"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18" name="Rectangle 50"/>
            <p:cNvSpPr>
              <a:spLocks noChangeArrowheads="1"/>
            </p:cNvSpPr>
            <p:nvPr/>
          </p:nvSpPr>
          <p:spPr bwMode="auto">
            <a:xfrm>
              <a:off x="1724" y="4269"/>
              <a:ext cx="21" cy="51"/>
            </a:xfrm>
            <a:prstGeom prst="rect">
              <a:avLst/>
            </a:prstGeom>
            <a:solidFill>
              <a:schemeClr val="bg2">
                <a:alpha val="60001"/>
              </a:schemeClr>
            </a:solidFill>
            <a:ln w="0">
              <a:noFill/>
              <a:miter lim="800000"/>
              <a:headEnd/>
              <a:tailEnd/>
            </a:ln>
          </p:spPr>
          <p:txBody>
            <a:bodyPr/>
            <a:lstStyle/>
            <a:p>
              <a:endParaRPr lang="zh-CN" altLang="en-US"/>
            </a:p>
          </p:txBody>
        </p:sp>
        <p:sp>
          <p:nvSpPr>
            <p:cNvPr id="84019" name="Rectangle 51"/>
            <p:cNvSpPr>
              <a:spLocks noChangeArrowheads="1"/>
            </p:cNvSpPr>
            <p:nvPr/>
          </p:nvSpPr>
          <p:spPr bwMode="auto">
            <a:xfrm>
              <a:off x="2169" y="23"/>
              <a:ext cx="21" cy="101"/>
            </a:xfrm>
            <a:prstGeom prst="rect">
              <a:avLst/>
            </a:prstGeom>
            <a:solidFill>
              <a:schemeClr val="bg2">
                <a:alpha val="60001"/>
              </a:schemeClr>
            </a:solidFill>
            <a:ln w="0">
              <a:noFill/>
              <a:miter lim="800000"/>
              <a:headEnd/>
              <a:tailEnd/>
            </a:ln>
          </p:spPr>
          <p:txBody>
            <a:bodyPr/>
            <a:lstStyle/>
            <a:p>
              <a:endParaRPr lang="zh-CN" altLang="en-US"/>
            </a:p>
          </p:txBody>
        </p:sp>
        <p:sp>
          <p:nvSpPr>
            <p:cNvPr id="84020"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21"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22"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23"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24"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25"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26"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27"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28"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29"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30" name="Rectangle 62"/>
            <p:cNvSpPr>
              <a:spLocks noChangeArrowheads="1"/>
            </p:cNvSpPr>
            <p:nvPr/>
          </p:nvSpPr>
          <p:spPr bwMode="auto">
            <a:xfrm>
              <a:off x="2169" y="4269"/>
              <a:ext cx="21" cy="51"/>
            </a:xfrm>
            <a:prstGeom prst="rect">
              <a:avLst/>
            </a:prstGeom>
            <a:solidFill>
              <a:schemeClr val="bg2">
                <a:alpha val="60001"/>
              </a:schemeClr>
            </a:solidFill>
            <a:ln w="0">
              <a:noFill/>
              <a:miter lim="800000"/>
              <a:headEnd/>
              <a:tailEnd/>
            </a:ln>
          </p:spPr>
          <p:txBody>
            <a:bodyPr/>
            <a:lstStyle/>
            <a:p>
              <a:endParaRPr lang="zh-CN" altLang="en-US"/>
            </a:p>
          </p:txBody>
        </p:sp>
        <p:sp>
          <p:nvSpPr>
            <p:cNvPr id="84031" name="Rectangle 63"/>
            <p:cNvSpPr>
              <a:spLocks noChangeArrowheads="1"/>
            </p:cNvSpPr>
            <p:nvPr/>
          </p:nvSpPr>
          <p:spPr bwMode="auto">
            <a:xfrm>
              <a:off x="2620"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84032"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33"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34"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35"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36"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37"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38"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39"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40"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41"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42" name="Rectangle 74"/>
            <p:cNvSpPr>
              <a:spLocks noChangeArrowheads="1"/>
            </p:cNvSpPr>
            <p:nvPr/>
          </p:nvSpPr>
          <p:spPr bwMode="auto">
            <a:xfrm>
              <a:off x="2620"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84043" name="Rectangle 75"/>
            <p:cNvSpPr>
              <a:spLocks noChangeArrowheads="1"/>
            </p:cNvSpPr>
            <p:nvPr/>
          </p:nvSpPr>
          <p:spPr bwMode="auto">
            <a:xfrm>
              <a:off x="3065"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84044"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45"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46"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47"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48"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49"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50"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51"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52"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53"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54" name="Rectangle 86"/>
            <p:cNvSpPr>
              <a:spLocks noChangeArrowheads="1"/>
            </p:cNvSpPr>
            <p:nvPr/>
          </p:nvSpPr>
          <p:spPr bwMode="auto">
            <a:xfrm>
              <a:off x="3065"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84055" name="Rectangle 87"/>
            <p:cNvSpPr>
              <a:spLocks noChangeArrowheads="1"/>
            </p:cNvSpPr>
            <p:nvPr/>
          </p:nvSpPr>
          <p:spPr bwMode="auto">
            <a:xfrm>
              <a:off x="3510"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84056"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57"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58"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59"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60"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61"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62"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63"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64"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65"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66" name="Rectangle 98"/>
            <p:cNvSpPr>
              <a:spLocks noChangeArrowheads="1"/>
            </p:cNvSpPr>
            <p:nvPr/>
          </p:nvSpPr>
          <p:spPr bwMode="auto">
            <a:xfrm>
              <a:off x="3510"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84067" name="Rectangle 99"/>
            <p:cNvSpPr>
              <a:spLocks noChangeArrowheads="1"/>
            </p:cNvSpPr>
            <p:nvPr/>
          </p:nvSpPr>
          <p:spPr bwMode="auto">
            <a:xfrm>
              <a:off x="3960"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84068"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69"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70"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71"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72"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73"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74"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75"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76"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77"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78" name="Rectangle 110"/>
            <p:cNvSpPr>
              <a:spLocks noChangeArrowheads="1"/>
            </p:cNvSpPr>
            <p:nvPr/>
          </p:nvSpPr>
          <p:spPr bwMode="auto">
            <a:xfrm>
              <a:off x="3960"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84079" name="Rectangle 111"/>
            <p:cNvSpPr>
              <a:spLocks noChangeArrowheads="1"/>
            </p:cNvSpPr>
            <p:nvPr/>
          </p:nvSpPr>
          <p:spPr bwMode="auto">
            <a:xfrm>
              <a:off x="4405"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84080"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81"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82"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83"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84"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85"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86"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87"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88"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89"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90" name="Rectangle 122"/>
            <p:cNvSpPr>
              <a:spLocks noChangeArrowheads="1"/>
            </p:cNvSpPr>
            <p:nvPr/>
          </p:nvSpPr>
          <p:spPr bwMode="auto">
            <a:xfrm>
              <a:off x="4405"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84091" name="Rectangle 123"/>
            <p:cNvSpPr>
              <a:spLocks noChangeArrowheads="1"/>
            </p:cNvSpPr>
            <p:nvPr/>
          </p:nvSpPr>
          <p:spPr bwMode="auto">
            <a:xfrm>
              <a:off x="4850"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84092"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93"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94"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95"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96"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97"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98"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099"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100"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101"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102" name="Rectangle 134"/>
            <p:cNvSpPr>
              <a:spLocks noChangeArrowheads="1"/>
            </p:cNvSpPr>
            <p:nvPr/>
          </p:nvSpPr>
          <p:spPr bwMode="auto">
            <a:xfrm>
              <a:off x="4850"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84103" name="Rectangle 135"/>
            <p:cNvSpPr>
              <a:spLocks noChangeArrowheads="1"/>
            </p:cNvSpPr>
            <p:nvPr/>
          </p:nvSpPr>
          <p:spPr bwMode="auto">
            <a:xfrm>
              <a:off x="5300" y="23"/>
              <a:ext cx="20" cy="101"/>
            </a:xfrm>
            <a:prstGeom prst="rect">
              <a:avLst/>
            </a:prstGeom>
            <a:solidFill>
              <a:schemeClr val="bg2">
                <a:alpha val="60001"/>
              </a:schemeClr>
            </a:solidFill>
            <a:ln w="0">
              <a:noFill/>
              <a:miter lim="800000"/>
              <a:headEnd/>
              <a:tailEnd/>
            </a:ln>
          </p:spPr>
          <p:txBody>
            <a:bodyPr/>
            <a:lstStyle/>
            <a:p>
              <a:endParaRPr lang="zh-CN" altLang="en-US"/>
            </a:p>
          </p:txBody>
        </p:sp>
        <p:sp>
          <p:nvSpPr>
            <p:cNvPr id="84104"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105"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106"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107"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108"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109"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110"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111"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112"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113"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headEnd/>
              <a:tailEnd/>
            </a:ln>
          </p:spPr>
          <p:txBody>
            <a:bodyPr/>
            <a:lstStyle/>
            <a:p>
              <a:endParaRPr lang="zh-CN" altLang="en-US"/>
            </a:p>
          </p:txBody>
        </p:sp>
        <p:sp>
          <p:nvSpPr>
            <p:cNvPr id="84114" name="Rectangle 146"/>
            <p:cNvSpPr>
              <a:spLocks noChangeArrowheads="1"/>
            </p:cNvSpPr>
            <p:nvPr/>
          </p:nvSpPr>
          <p:spPr bwMode="auto">
            <a:xfrm>
              <a:off x="5300" y="4269"/>
              <a:ext cx="20" cy="51"/>
            </a:xfrm>
            <a:prstGeom prst="rect">
              <a:avLst/>
            </a:prstGeom>
            <a:solidFill>
              <a:schemeClr val="bg2">
                <a:alpha val="60001"/>
              </a:schemeClr>
            </a:solidFill>
            <a:ln w="0">
              <a:noFill/>
              <a:miter lim="800000"/>
              <a:headEnd/>
              <a:tailEnd/>
            </a:ln>
          </p:spPr>
          <p:txBody>
            <a:bodyPr/>
            <a:lstStyle/>
            <a:p>
              <a:endParaRPr lang="zh-CN" altLang="en-US"/>
            </a:p>
          </p:txBody>
        </p:sp>
        <p:sp>
          <p:nvSpPr>
            <p:cNvPr id="84115" name="Freeform 147"/>
            <p:cNvSpPr>
              <a:spLocks/>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headEnd/>
              <a:tailEnd/>
            </a:ln>
          </p:spPr>
          <p:txBody>
            <a:bodyPr/>
            <a:lstStyle/>
            <a:p>
              <a:endParaRPr lang="zh-CN" altLang="en-US"/>
            </a:p>
          </p:txBody>
        </p:sp>
      </p:grpSp>
      <p:grpSp>
        <p:nvGrpSpPr>
          <p:cNvPr id="84116" name="Group 148"/>
          <p:cNvGrpSpPr>
            <a:grpSpLocks/>
          </p:cNvGrpSpPr>
          <p:nvPr/>
        </p:nvGrpSpPr>
        <p:grpSpPr bwMode="auto">
          <a:xfrm>
            <a:off x="1066800" y="3444875"/>
            <a:ext cx="533400" cy="492125"/>
            <a:chOff x="96" y="2784"/>
            <a:chExt cx="1062" cy="981"/>
          </a:xfrm>
        </p:grpSpPr>
        <p:sp>
          <p:nvSpPr>
            <p:cNvPr id="84117" name="Freeform 149"/>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endParaRPr lang="zh-CN" altLang="en-US"/>
            </a:p>
          </p:txBody>
        </p:sp>
        <p:sp>
          <p:nvSpPr>
            <p:cNvPr id="84118" name="Freeform 150"/>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endParaRPr lang="zh-CN" altLang="en-US"/>
            </a:p>
          </p:txBody>
        </p:sp>
        <p:sp>
          <p:nvSpPr>
            <p:cNvPr id="84119" name="Freeform 151"/>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endParaRPr lang="zh-CN" altLang="en-US"/>
            </a:p>
          </p:txBody>
        </p:sp>
        <p:sp>
          <p:nvSpPr>
            <p:cNvPr id="84120" name="Freeform 152"/>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endParaRPr lang="zh-CN" altLang="en-US"/>
            </a:p>
          </p:txBody>
        </p:sp>
        <p:sp>
          <p:nvSpPr>
            <p:cNvPr id="84121" name="Freeform 153"/>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endParaRPr lang="zh-CN" altLang="en-US"/>
            </a:p>
          </p:txBody>
        </p:sp>
        <p:sp>
          <p:nvSpPr>
            <p:cNvPr id="84122" name="Freeform 154"/>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endParaRPr lang="zh-CN" altLang="en-US"/>
            </a:p>
          </p:txBody>
        </p:sp>
        <p:sp>
          <p:nvSpPr>
            <p:cNvPr id="84123" name="Freeform 155"/>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endParaRPr lang="zh-CN" altLang="en-US"/>
            </a:p>
          </p:txBody>
        </p:sp>
        <p:sp>
          <p:nvSpPr>
            <p:cNvPr id="84124" name="Freeform 156"/>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endParaRPr lang="zh-CN" altLang="en-US"/>
            </a:p>
          </p:txBody>
        </p:sp>
        <p:sp>
          <p:nvSpPr>
            <p:cNvPr id="84125" name="Freeform 157"/>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endParaRPr lang="zh-CN" altLang="en-US"/>
            </a:p>
          </p:txBody>
        </p:sp>
        <p:sp>
          <p:nvSpPr>
            <p:cNvPr id="84126" name="Freeform 158"/>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endParaRPr lang="zh-CN" altLang="en-US"/>
            </a:p>
          </p:txBody>
        </p:sp>
        <p:sp>
          <p:nvSpPr>
            <p:cNvPr id="84127" name="Freeform 159"/>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endParaRPr lang="zh-CN" altLang="en-US"/>
            </a:p>
          </p:txBody>
        </p:sp>
        <p:sp>
          <p:nvSpPr>
            <p:cNvPr id="84128" name="Freeform 160"/>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endParaRPr lang="zh-CN" altLang="en-US"/>
            </a:p>
          </p:txBody>
        </p:sp>
        <p:sp>
          <p:nvSpPr>
            <p:cNvPr id="84129" name="Freeform 161"/>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endParaRPr lang="zh-CN" altLang="en-US"/>
            </a:p>
          </p:txBody>
        </p:sp>
      </p:grpSp>
      <p:grpSp>
        <p:nvGrpSpPr>
          <p:cNvPr id="84130" name="Group 162"/>
          <p:cNvGrpSpPr>
            <a:grpSpLocks/>
          </p:cNvGrpSpPr>
          <p:nvPr/>
        </p:nvGrpSpPr>
        <p:grpSpPr bwMode="auto">
          <a:xfrm>
            <a:off x="1066800" y="4552950"/>
            <a:ext cx="533400" cy="492125"/>
            <a:chOff x="96" y="2784"/>
            <a:chExt cx="1062" cy="981"/>
          </a:xfrm>
        </p:grpSpPr>
        <p:sp>
          <p:nvSpPr>
            <p:cNvPr id="84131" name="Freeform 163"/>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endParaRPr lang="zh-CN" altLang="en-US"/>
            </a:p>
          </p:txBody>
        </p:sp>
        <p:sp>
          <p:nvSpPr>
            <p:cNvPr id="84132" name="Freeform 164"/>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endParaRPr lang="zh-CN" altLang="en-US"/>
            </a:p>
          </p:txBody>
        </p:sp>
        <p:sp>
          <p:nvSpPr>
            <p:cNvPr id="84133" name="Freeform 165"/>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endParaRPr lang="zh-CN" altLang="en-US"/>
            </a:p>
          </p:txBody>
        </p:sp>
        <p:sp>
          <p:nvSpPr>
            <p:cNvPr id="84134" name="Freeform 166"/>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endParaRPr lang="zh-CN" altLang="en-US"/>
            </a:p>
          </p:txBody>
        </p:sp>
        <p:sp>
          <p:nvSpPr>
            <p:cNvPr id="84135" name="Freeform 167"/>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endParaRPr lang="zh-CN" altLang="en-US"/>
            </a:p>
          </p:txBody>
        </p:sp>
        <p:sp>
          <p:nvSpPr>
            <p:cNvPr id="84136" name="Freeform 168"/>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endParaRPr lang="zh-CN" altLang="en-US"/>
            </a:p>
          </p:txBody>
        </p:sp>
        <p:sp>
          <p:nvSpPr>
            <p:cNvPr id="84137" name="Freeform 169"/>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endParaRPr lang="zh-CN" altLang="en-US"/>
            </a:p>
          </p:txBody>
        </p:sp>
        <p:sp>
          <p:nvSpPr>
            <p:cNvPr id="84138" name="Freeform 170"/>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endParaRPr lang="zh-CN" altLang="en-US"/>
            </a:p>
          </p:txBody>
        </p:sp>
        <p:sp>
          <p:nvSpPr>
            <p:cNvPr id="84139" name="Freeform 171"/>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endParaRPr lang="zh-CN" altLang="en-US"/>
            </a:p>
          </p:txBody>
        </p:sp>
        <p:sp>
          <p:nvSpPr>
            <p:cNvPr id="84140" name="Freeform 172"/>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endParaRPr lang="zh-CN" altLang="en-US"/>
            </a:p>
          </p:txBody>
        </p:sp>
        <p:sp>
          <p:nvSpPr>
            <p:cNvPr id="84141" name="Freeform 173"/>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endParaRPr lang="zh-CN" altLang="en-US"/>
            </a:p>
          </p:txBody>
        </p:sp>
        <p:sp>
          <p:nvSpPr>
            <p:cNvPr id="84142" name="Freeform 174"/>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endParaRPr lang="zh-CN" altLang="en-US"/>
            </a:p>
          </p:txBody>
        </p:sp>
        <p:sp>
          <p:nvSpPr>
            <p:cNvPr id="84143" name="Freeform 175"/>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endParaRPr lang="zh-CN" altLang="en-US"/>
            </a:p>
          </p:txBody>
        </p:sp>
      </p:grpSp>
      <p:grpSp>
        <p:nvGrpSpPr>
          <p:cNvPr id="84144" name="Group 176"/>
          <p:cNvGrpSpPr>
            <a:grpSpLocks/>
          </p:cNvGrpSpPr>
          <p:nvPr/>
        </p:nvGrpSpPr>
        <p:grpSpPr bwMode="auto">
          <a:xfrm>
            <a:off x="1066800" y="5562600"/>
            <a:ext cx="533400" cy="492125"/>
            <a:chOff x="96" y="2784"/>
            <a:chExt cx="1062" cy="981"/>
          </a:xfrm>
        </p:grpSpPr>
        <p:sp>
          <p:nvSpPr>
            <p:cNvPr id="84145" name="Freeform 177"/>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endParaRPr lang="zh-CN" altLang="en-US"/>
            </a:p>
          </p:txBody>
        </p:sp>
        <p:sp>
          <p:nvSpPr>
            <p:cNvPr id="84146" name="Freeform 178"/>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endParaRPr lang="zh-CN" altLang="en-US"/>
            </a:p>
          </p:txBody>
        </p:sp>
        <p:sp>
          <p:nvSpPr>
            <p:cNvPr id="84147" name="Freeform 179"/>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endParaRPr lang="zh-CN" altLang="en-US"/>
            </a:p>
          </p:txBody>
        </p:sp>
        <p:sp>
          <p:nvSpPr>
            <p:cNvPr id="84148" name="Freeform 180"/>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endParaRPr lang="zh-CN" altLang="en-US"/>
            </a:p>
          </p:txBody>
        </p:sp>
        <p:sp>
          <p:nvSpPr>
            <p:cNvPr id="84149" name="Freeform 181"/>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endParaRPr lang="zh-CN" altLang="en-US"/>
            </a:p>
          </p:txBody>
        </p:sp>
        <p:sp>
          <p:nvSpPr>
            <p:cNvPr id="84150" name="Freeform 182"/>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endParaRPr lang="zh-CN" altLang="en-US"/>
            </a:p>
          </p:txBody>
        </p:sp>
        <p:sp>
          <p:nvSpPr>
            <p:cNvPr id="84151" name="Freeform 183"/>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endParaRPr lang="zh-CN" altLang="en-US"/>
            </a:p>
          </p:txBody>
        </p:sp>
        <p:sp>
          <p:nvSpPr>
            <p:cNvPr id="84152" name="Freeform 184"/>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endParaRPr lang="zh-CN" altLang="en-US"/>
            </a:p>
          </p:txBody>
        </p:sp>
        <p:sp>
          <p:nvSpPr>
            <p:cNvPr id="84153" name="Freeform 185"/>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endParaRPr lang="zh-CN" altLang="en-US"/>
            </a:p>
          </p:txBody>
        </p:sp>
        <p:sp>
          <p:nvSpPr>
            <p:cNvPr id="84154" name="Freeform 186"/>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endParaRPr lang="zh-CN" altLang="en-US"/>
            </a:p>
          </p:txBody>
        </p:sp>
        <p:sp>
          <p:nvSpPr>
            <p:cNvPr id="84155" name="Freeform 187"/>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endParaRPr lang="zh-CN" altLang="en-US"/>
            </a:p>
          </p:txBody>
        </p:sp>
        <p:sp>
          <p:nvSpPr>
            <p:cNvPr id="84156" name="Freeform 188"/>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endParaRPr lang="zh-CN" altLang="en-US"/>
            </a:p>
          </p:txBody>
        </p:sp>
        <p:sp>
          <p:nvSpPr>
            <p:cNvPr id="84157" name="Freeform 189"/>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endParaRPr lang="zh-CN" altLang="en-US"/>
            </a:p>
          </p:txBody>
        </p:sp>
      </p:grpSp>
      <p:grpSp>
        <p:nvGrpSpPr>
          <p:cNvPr id="84158" name="Group 190"/>
          <p:cNvGrpSpPr>
            <a:grpSpLocks/>
          </p:cNvGrpSpPr>
          <p:nvPr/>
        </p:nvGrpSpPr>
        <p:grpSpPr bwMode="auto">
          <a:xfrm>
            <a:off x="381000" y="3962400"/>
            <a:ext cx="533400" cy="492125"/>
            <a:chOff x="96" y="2784"/>
            <a:chExt cx="1062" cy="981"/>
          </a:xfrm>
        </p:grpSpPr>
        <p:sp>
          <p:nvSpPr>
            <p:cNvPr id="84159" name="Freeform 191"/>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endParaRPr lang="zh-CN" altLang="en-US"/>
            </a:p>
          </p:txBody>
        </p:sp>
        <p:sp>
          <p:nvSpPr>
            <p:cNvPr id="84160" name="Freeform 192"/>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endParaRPr lang="zh-CN" altLang="en-US"/>
            </a:p>
          </p:txBody>
        </p:sp>
        <p:sp>
          <p:nvSpPr>
            <p:cNvPr id="84161" name="Freeform 193"/>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endParaRPr lang="zh-CN" altLang="en-US"/>
            </a:p>
          </p:txBody>
        </p:sp>
        <p:sp>
          <p:nvSpPr>
            <p:cNvPr id="84162" name="Freeform 194"/>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endParaRPr lang="zh-CN" altLang="en-US"/>
            </a:p>
          </p:txBody>
        </p:sp>
        <p:sp>
          <p:nvSpPr>
            <p:cNvPr id="84163" name="Freeform 195"/>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endParaRPr lang="zh-CN" altLang="en-US"/>
            </a:p>
          </p:txBody>
        </p:sp>
        <p:sp>
          <p:nvSpPr>
            <p:cNvPr id="84164" name="Freeform 196"/>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endParaRPr lang="zh-CN" altLang="en-US"/>
            </a:p>
          </p:txBody>
        </p:sp>
        <p:sp>
          <p:nvSpPr>
            <p:cNvPr id="84165" name="Freeform 197"/>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endParaRPr lang="zh-CN" altLang="en-US"/>
            </a:p>
          </p:txBody>
        </p:sp>
        <p:sp>
          <p:nvSpPr>
            <p:cNvPr id="84166" name="Freeform 198"/>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endParaRPr lang="zh-CN" altLang="en-US"/>
            </a:p>
          </p:txBody>
        </p:sp>
        <p:sp>
          <p:nvSpPr>
            <p:cNvPr id="84167" name="Freeform 199"/>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endParaRPr lang="zh-CN" altLang="en-US"/>
            </a:p>
          </p:txBody>
        </p:sp>
        <p:sp>
          <p:nvSpPr>
            <p:cNvPr id="84168" name="Freeform 200"/>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endParaRPr lang="zh-CN" altLang="en-US"/>
            </a:p>
          </p:txBody>
        </p:sp>
        <p:sp>
          <p:nvSpPr>
            <p:cNvPr id="84169" name="Freeform 201"/>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endParaRPr lang="zh-CN" altLang="en-US"/>
            </a:p>
          </p:txBody>
        </p:sp>
        <p:sp>
          <p:nvSpPr>
            <p:cNvPr id="84170" name="Freeform 202"/>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endParaRPr lang="zh-CN" altLang="en-US"/>
            </a:p>
          </p:txBody>
        </p:sp>
        <p:sp>
          <p:nvSpPr>
            <p:cNvPr id="84171" name="Freeform 203"/>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endParaRPr lang="zh-CN" altLang="en-US"/>
            </a:p>
          </p:txBody>
        </p:sp>
      </p:grpSp>
      <p:grpSp>
        <p:nvGrpSpPr>
          <p:cNvPr id="84172" name="Group 204"/>
          <p:cNvGrpSpPr>
            <a:grpSpLocks/>
          </p:cNvGrpSpPr>
          <p:nvPr/>
        </p:nvGrpSpPr>
        <p:grpSpPr bwMode="auto">
          <a:xfrm>
            <a:off x="381000" y="5070475"/>
            <a:ext cx="533400" cy="492125"/>
            <a:chOff x="96" y="2784"/>
            <a:chExt cx="1062" cy="981"/>
          </a:xfrm>
        </p:grpSpPr>
        <p:sp>
          <p:nvSpPr>
            <p:cNvPr id="84173" name="Freeform 205"/>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endParaRPr lang="zh-CN" altLang="en-US"/>
            </a:p>
          </p:txBody>
        </p:sp>
        <p:sp>
          <p:nvSpPr>
            <p:cNvPr id="84174" name="Freeform 206"/>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endParaRPr lang="zh-CN" altLang="en-US"/>
            </a:p>
          </p:txBody>
        </p:sp>
        <p:sp>
          <p:nvSpPr>
            <p:cNvPr id="84175" name="Freeform 207"/>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endParaRPr lang="zh-CN" altLang="en-US"/>
            </a:p>
          </p:txBody>
        </p:sp>
        <p:sp>
          <p:nvSpPr>
            <p:cNvPr id="84176" name="Freeform 208"/>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endParaRPr lang="zh-CN" altLang="en-US"/>
            </a:p>
          </p:txBody>
        </p:sp>
        <p:sp>
          <p:nvSpPr>
            <p:cNvPr id="84177" name="Freeform 209"/>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endParaRPr lang="zh-CN" altLang="en-US"/>
            </a:p>
          </p:txBody>
        </p:sp>
        <p:sp>
          <p:nvSpPr>
            <p:cNvPr id="84178" name="Freeform 210"/>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endParaRPr lang="zh-CN" altLang="en-US"/>
            </a:p>
          </p:txBody>
        </p:sp>
        <p:sp>
          <p:nvSpPr>
            <p:cNvPr id="84179" name="Freeform 211"/>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endParaRPr lang="zh-CN" altLang="en-US"/>
            </a:p>
          </p:txBody>
        </p:sp>
        <p:sp>
          <p:nvSpPr>
            <p:cNvPr id="84180" name="Freeform 212"/>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endParaRPr lang="zh-CN" altLang="en-US"/>
            </a:p>
          </p:txBody>
        </p:sp>
        <p:sp>
          <p:nvSpPr>
            <p:cNvPr id="84181" name="Freeform 213"/>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endParaRPr lang="zh-CN" altLang="en-US"/>
            </a:p>
          </p:txBody>
        </p:sp>
        <p:sp>
          <p:nvSpPr>
            <p:cNvPr id="84182" name="Freeform 214"/>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endParaRPr lang="zh-CN" altLang="en-US"/>
            </a:p>
          </p:txBody>
        </p:sp>
        <p:sp>
          <p:nvSpPr>
            <p:cNvPr id="84183" name="Freeform 215"/>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endParaRPr lang="zh-CN" altLang="en-US"/>
            </a:p>
          </p:txBody>
        </p:sp>
        <p:sp>
          <p:nvSpPr>
            <p:cNvPr id="84184" name="Freeform 216"/>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endParaRPr lang="zh-CN" altLang="en-US"/>
            </a:p>
          </p:txBody>
        </p:sp>
        <p:sp>
          <p:nvSpPr>
            <p:cNvPr id="84185" name="Freeform 217"/>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endParaRPr lang="zh-CN" altLang="en-US"/>
            </a:p>
          </p:txBody>
        </p:sp>
      </p:grpSp>
      <p:grpSp>
        <p:nvGrpSpPr>
          <p:cNvPr id="84186" name="Group 218"/>
          <p:cNvGrpSpPr>
            <a:grpSpLocks/>
          </p:cNvGrpSpPr>
          <p:nvPr/>
        </p:nvGrpSpPr>
        <p:grpSpPr bwMode="auto">
          <a:xfrm>
            <a:off x="381000" y="6121400"/>
            <a:ext cx="533400" cy="492125"/>
            <a:chOff x="96" y="2784"/>
            <a:chExt cx="1062" cy="981"/>
          </a:xfrm>
        </p:grpSpPr>
        <p:sp>
          <p:nvSpPr>
            <p:cNvPr id="84187" name="Freeform 219"/>
            <p:cNvSpPr>
              <a:spLocks/>
            </p:cNvSpPr>
            <p:nvPr userDrawn="1"/>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headEnd/>
              <a:tailEnd/>
            </a:ln>
          </p:spPr>
          <p:txBody>
            <a:bodyPr/>
            <a:lstStyle/>
            <a:p>
              <a:endParaRPr lang="zh-CN" altLang="en-US"/>
            </a:p>
          </p:txBody>
        </p:sp>
        <p:sp>
          <p:nvSpPr>
            <p:cNvPr id="84188" name="Freeform 220"/>
            <p:cNvSpPr>
              <a:spLocks noEditPoints="1"/>
            </p:cNvSpPr>
            <p:nvPr userDrawn="1"/>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headEnd/>
              <a:tailEnd/>
            </a:ln>
          </p:spPr>
          <p:txBody>
            <a:bodyPr/>
            <a:lstStyle/>
            <a:p>
              <a:endParaRPr lang="zh-CN" altLang="en-US"/>
            </a:p>
          </p:txBody>
        </p:sp>
        <p:sp>
          <p:nvSpPr>
            <p:cNvPr id="84189" name="Freeform 221"/>
            <p:cNvSpPr>
              <a:spLocks/>
            </p:cNvSpPr>
            <p:nvPr userDrawn="1"/>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headEnd/>
              <a:tailEnd/>
            </a:ln>
          </p:spPr>
          <p:txBody>
            <a:bodyPr/>
            <a:lstStyle/>
            <a:p>
              <a:endParaRPr lang="zh-CN" altLang="en-US"/>
            </a:p>
          </p:txBody>
        </p:sp>
        <p:sp>
          <p:nvSpPr>
            <p:cNvPr id="84190" name="Freeform 222"/>
            <p:cNvSpPr>
              <a:spLocks/>
            </p:cNvSpPr>
            <p:nvPr userDrawn="1"/>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headEnd/>
              <a:tailEnd/>
            </a:ln>
          </p:spPr>
          <p:txBody>
            <a:bodyPr/>
            <a:lstStyle/>
            <a:p>
              <a:endParaRPr lang="zh-CN" altLang="en-US"/>
            </a:p>
          </p:txBody>
        </p:sp>
        <p:sp>
          <p:nvSpPr>
            <p:cNvPr id="84191" name="Freeform 223"/>
            <p:cNvSpPr>
              <a:spLocks/>
            </p:cNvSpPr>
            <p:nvPr userDrawn="1"/>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headEnd/>
              <a:tailEnd/>
            </a:ln>
          </p:spPr>
          <p:txBody>
            <a:bodyPr/>
            <a:lstStyle/>
            <a:p>
              <a:endParaRPr lang="zh-CN" altLang="en-US"/>
            </a:p>
          </p:txBody>
        </p:sp>
        <p:sp>
          <p:nvSpPr>
            <p:cNvPr id="84192" name="Freeform 224"/>
            <p:cNvSpPr>
              <a:spLocks/>
            </p:cNvSpPr>
            <p:nvPr userDrawn="1"/>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headEnd/>
              <a:tailEnd/>
            </a:ln>
          </p:spPr>
          <p:txBody>
            <a:bodyPr/>
            <a:lstStyle/>
            <a:p>
              <a:endParaRPr lang="zh-CN" altLang="en-US"/>
            </a:p>
          </p:txBody>
        </p:sp>
        <p:sp>
          <p:nvSpPr>
            <p:cNvPr id="84193" name="Freeform 225"/>
            <p:cNvSpPr>
              <a:spLocks/>
            </p:cNvSpPr>
            <p:nvPr userDrawn="1"/>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headEnd/>
              <a:tailEnd/>
            </a:ln>
          </p:spPr>
          <p:txBody>
            <a:bodyPr/>
            <a:lstStyle/>
            <a:p>
              <a:endParaRPr lang="zh-CN" altLang="en-US"/>
            </a:p>
          </p:txBody>
        </p:sp>
        <p:sp>
          <p:nvSpPr>
            <p:cNvPr id="84194" name="Freeform 226"/>
            <p:cNvSpPr>
              <a:spLocks/>
            </p:cNvSpPr>
            <p:nvPr userDrawn="1"/>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headEnd/>
              <a:tailEnd/>
            </a:ln>
          </p:spPr>
          <p:txBody>
            <a:bodyPr/>
            <a:lstStyle/>
            <a:p>
              <a:endParaRPr lang="zh-CN" altLang="en-US"/>
            </a:p>
          </p:txBody>
        </p:sp>
        <p:sp>
          <p:nvSpPr>
            <p:cNvPr id="84195" name="Freeform 227"/>
            <p:cNvSpPr>
              <a:spLocks/>
            </p:cNvSpPr>
            <p:nvPr userDrawn="1"/>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headEnd/>
              <a:tailEnd/>
            </a:ln>
          </p:spPr>
          <p:txBody>
            <a:bodyPr/>
            <a:lstStyle/>
            <a:p>
              <a:endParaRPr lang="zh-CN" altLang="en-US"/>
            </a:p>
          </p:txBody>
        </p:sp>
        <p:sp>
          <p:nvSpPr>
            <p:cNvPr id="84196" name="Freeform 228"/>
            <p:cNvSpPr>
              <a:spLocks/>
            </p:cNvSpPr>
            <p:nvPr userDrawn="1"/>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headEnd/>
              <a:tailEnd/>
            </a:ln>
          </p:spPr>
          <p:txBody>
            <a:bodyPr/>
            <a:lstStyle/>
            <a:p>
              <a:endParaRPr lang="zh-CN" altLang="en-US"/>
            </a:p>
          </p:txBody>
        </p:sp>
        <p:sp>
          <p:nvSpPr>
            <p:cNvPr id="84197" name="Freeform 229"/>
            <p:cNvSpPr>
              <a:spLocks/>
            </p:cNvSpPr>
            <p:nvPr userDrawn="1"/>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headEnd/>
              <a:tailEnd/>
            </a:ln>
          </p:spPr>
          <p:txBody>
            <a:bodyPr/>
            <a:lstStyle/>
            <a:p>
              <a:endParaRPr lang="zh-CN" altLang="en-US"/>
            </a:p>
          </p:txBody>
        </p:sp>
        <p:sp>
          <p:nvSpPr>
            <p:cNvPr id="84198" name="Freeform 230"/>
            <p:cNvSpPr>
              <a:spLocks/>
            </p:cNvSpPr>
            <p:nvPr userDrawn="1"/>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headEnd/>
              <a:tailEnd/>
            </a:ln>
          </p:spPr>
          <p:txBody>
            <a:bodyPr/>
            <a:lstStyle/>
            <a:p>
              <a:endParaRPr lang="zh-CN" altLang="en-US"/>
            </a:p>
          </p:txBody>
        </p:sp>
        <p:sp>
          <p:nvSpPr>
            <p:cNvPr id="84199" name="Freeform 231"/>
            <p:cNvSpPr>
              <a:spLocks/>
            </p:cNvSpPr>
            <p:nvPr userDrawn="1"/>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headEnd/>
              <a:tailEnd/>
            </a:ln>
          </p:spPr>
          <p:txBody>
            <a:bodyPr/>
            <a:lstStyle/>
            <a:p>
              <a:endParaRPr lang="zh-CN" altLang="en-US"/>
            </a:p>
          </p:txBody>
        </p:sp>
      </p:grpSp>
      <p:grpSp>
        <p:nvGrpSpPr>
          <p:cNvPr id="84200" name="Group 232"/>
          <p:cNvGrpSpPr>
            <a:grpSpLocks/>
          </p:cNvGrpSpPr>
          <p:nvPr/>
        </p:nvGrpSpPr>
        <p:grpSpPr bwMode="auto">
          <a:xfrm>
            <a:off x="6934200" y="-7938"/>
            <a:ext cx="2317750" cy="2063751"/>
            <a:chOff x="4080" y="-5"/>
            <a:chExt cx="1748" cy="1556"/>
          </a:xfrm>
        </p:grpSpPr>
        <p:sp>
          <p:nvSpPr>
            <p:cNvPr id="84201" name="Freeform 233"/>
            <p:cNvSpPr>
              <a:spLocks/>
            </p:cNvSpPr>
            <p:nvPr userDrawn="1"/>
          </p:nvSpPr>
          <p:spPr bwMode="auto">
            <a:xfrm>
              <a:off x="4161" y="-5"/>
              <a:ext cx="1586"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headEnd/>
              <a:tailEnd/>
            </a:ln>
          </p:spPr>
          <p:txBody>
            <a:bodyPr/>
            <a:lstStyle/>
            <a:p>
              <a:endParaRPr lang="zh-CN" altLang="en-US"/>
            </a:p>
          </p:txBody>
        </p:sp>
        <p:grpSp>
          <p:nvGrpSpPr>
            <p:cNvPr id="84202" name="Group 234"/>
            <p:cNvGrpSpPr>
              <a:grpSpLocks/>
            </p:cNvGrpSpPr>
            <p:nvPr userDrawn="1"/>
          </p:nvGrpSpPr>
          <p:grpSpPr bwMode="auto">
            <a:xfrm>
              <a:off x="4080" y="0"/>
              <a:ext cx="1748" cy="1551"/>
              <a:chOff x="2918" y="18"/>
              <a:chExt cx="2958" cy="2699"/>
            </a:xfrm>
          </p:grpSpPr>
          <p:sp>
            <p:nvSpPr>
              <p:cNvPr id="84203" name="Freeform 235"/>
              <p:cNvSpPr>
                <a:spLocks/>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headEnd/>
                <a:tailEnd/>
              </a:ln>
            </p:spPr>
            <p:txBody>
              <a:bodyPr/>
              <a:lstStyle/>
              <a:p>
                <a:endParaRPr lang="zh-CN" altLang="en-US"/>
              </a:p>
            </p:txBody>
          </p:sp>
          <p:sp>
            <p:nvSpPr>
              <p:cNvPr id="84204"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headEnd/>
                <a:tailEnd/>
              </a:ln>
            </p:spPr>
            <p:txBody>
              <a:bodyPr/>
              <a:lstStyle/>
              <a:p>
                <a:endParaRPr lang="zh-CN" altLang="en-US"/>
              </a:p>
            </p:txBody>
          </p:sp>
          <p:sp>
            <p:nvSpPr>
              <p:cNvPr id="84205" name="Freeform 237"/>
              <p:cNvSpPr>
                <a:spLocks/>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headEnd/>
                <a:tailEnd/>
              </a:ln>
            </p:spPr>
            <p:txBody>
              <a:bodyPr/>
              <a:lstStyle/>
              <a:p>
                <a:endParaRPr lang="zh-CN" altLang="en-US"/>
              </a:p>
            </p:txBody>
          </p:sp>
          <p:sp>
            <p:nvSpPr>
              <p:cNvPr id="84206" name="Freeform 238"/>
              <p:cNvSpPr>
                <a:spLocks/>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headEnd/>
                <a:tailEnd/>
              </a:ln>
            </p:spPr>
            <p:txBody>
              <a:bodyPr/>
              <a:lstStyle/>
              <a:p>
                <a:endParaRPr lang="zh-CN" altLang="en-US"/>
              </a:p>
            </p:txBody>
          </p:sp>
          <p:sp>
            <p:nvSpPr>
              <p:cNvPr id="84207" name="Freeform 239"/>
              <p:cNvSpPr>
                <a:spLocks/>
              </p:cNvSpPr>
              <p:nvPr/>
            </p:nvSpPr>
            <p:spPr bwMode="auto">
              <a:xfrm>
                <a:off x="3272" y="645"/>
                <a:ext cx="683"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headEnd/>
                <a:tailEnd/>
              </a:ln>
            </p:spPr>
            <p:txBody>
              <a:bodyPr/>
              <a:lstStyle/>
              <a:p>
                <a:endParaRPr lang="zh-CN" altLang="en-US"/>
              </a:p>
            </p:txBody>
          </p:sp>
          <p:sp>
            <p:nvSpPr>
              <p:cNvPr id="84208" name="Freeform 240"/>
              <p:cNvSpPr>
                <a:spLocks/>
              </p:cNvSpPr>
              <p:nvPr/>
            </p:nvSpPr>
            <p:spPr bwMode="auto">
              <a:xfrm>
                <a:off x="4046" y="1545"/>
                <a:ext cx="490" cy="515"/>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headEnd/>
                <a:tailEnd/>
              </a:ln>
            </p:spPr>
            <p:txBody>
              <a:bodyPr/>
              <a:lstStyle/>
              <a:p>
                <a:endParaRPr lang="zh-CN" altLang="en-US"/>
              </a:p>
            </p:txBody>
          </p:sp>
          <p:sp>
            <p:nvSpPr>
              <p:cNvPr id="84209" name="Freeform 241"/>
              <p:cNvSpPr>
                <a:spLocks/>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headEnd/>
                <a:tailEnd/>
              </a:ln>
            </p:spPr>
            <p:txBody>
              <a:bodyPr/>
              <a:lstStyle/>
              <a:p>
                <a:endParaRPr lang="zh-CN" altLang="en-US"/>
              </a:p>
            </p:txBody>
          </p:sp>
          <p:sp>
            <p:nvSpPr>
              <p:cNvPr id="84210" name="Freeform 242"/>
              <p:cNvSpPr>
                <a:spLocks/>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headEnd/>
                <a:tailEnd/>
              </a:ln>
            </p:spPr>
            <p:txBody>
              <a:bodyPr/>
              <a:lstStyle/>
              <a:p>
                <a:endParaRPr lang="zh-CN" altLang="en-US"/>
              </a:p>
            </p:txBody>
          </p:sp>
          <p:sp>
            <p:nvSpPr>
              <p:cNvPr id="84211" name="Freeform 243"/>
              <p:cNvSpPr>
                <a:spLocks/>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headEnd/>
                <a:tailEnd/>
              </a:ln>
            </p:spPr>
            <p:txBody>
              <a:bodyPr/>
              <a:lstStyle/>
              <a:p>
                <a:endParaRPr lang="zh-CN" altLang="en-US"/>
              </a:p>
            </p:txBody>
          </p:sp>
          <p:sp>
            <p:nvSpPr>
              <p:cNvPr id="84212" name="Freeform 244"/>
              <p:cNvSpPr>
                <a:spLocks/>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headEnd/>
                <a:tailEnd/>
              </a:ln>
            </p:spPr>
            <p:txBody>
              <a:bodyPr/>
              <a:lstStyle/>
              <a:p>
                <a:endParaRPr lang="zh-CN" altLang="en-US"/>
              </a:p>
            </p:txBody>
          </p:sp>
          <p:sp>
            <p:nvSpPr>
              <p:cNvPr id="84213" name="Freeform 245"/>
              <p:cNvSpPr>
                <a:spLocks/>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headEnd/>
                <a:tailEnd/>
              </a:ln>
            </p:spPr>
            <p:txBody>
              <a:bodyPr/>
              <a:lstStyle/>
              <a:p>
                <a:endParaRPr lang="zh-CN" altLang="en-US"/>
              </a:p>
            </p:txBody>
          </p:sp>
          <p:sp>
            <p:nvSpPr>
              <p:cNvPr id="84214" name="Freeform 246"/>
              <p:cNvSpPr>
                <a:spLocks/>
              </p:cNvSpPr>
              <p:nvPr/>
            </p:nvSpPr>
            <p:spPr bwMode="auto">
              <a:xfrm>
                <a:off x="5042" y="1656"/>
                <a:ext cx="581"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headEnd/>
                <a:tailEnd/>
              </a:ln>
            </p:spPr>
            <p:txBody>
              <a:bodyPr/>
              <a:lstStyle/>
              <a:p>
                <a:endParaRPr lang="zh-CN" altLang="en-US"/>
              </a:p>
            </p:txBody>
          </p:sp>
          <p:sp>
            <p:nvSpPr>
              <p:cNvPr id="84215" name="Freeform 247"/>
              <p:cNvSpPr>
                <a:spLocks/>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headEnd/>
                <a:tailEnd/>
              </a:ln>
            </p:spPr>
            <p:txBody>
              <a:bodyPr/>
              <a:lstStyle/>
              <a:p>
                <a:endParaRPr lang="zh-CN" altLang="en-US"/>
              </a:p>
            </p:txBody>
          </p:sp>
        </p:grpSp>
      </p:grpSp>
      <p:sp>
        <p:nvSpPr>
          <p:cNvPr id="84216" name="Rectangle 248"/>
          <p:cNvSpPr>
            <a:spLocks noGrp="1" noRot="1" noChangeArrowheads="1"/>
          </p:cNvSpPr>
          <p:nvPr>
            <p:ph type="title"/>
          </p:nvPr>
        </p:nvSpPr>
        <p:spPr bwMode="auto">
          <a:xfrm>
            <a:off x="298450" y="228600"/>
            <a:ext cx="854075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4217" name="Rectangle 249"/>
          <p:cNvSpPr>
            <a:spLocks noGrp="1" noRot="1" noChangeArrowheads="1"/>
          </p:cNvSpPr>
          <p:nvPr>
            <p:ph type="body" idx="1"/>
          </p:nvPr>
        </p:nvSpPr>
        <p:spPr bwMode="auto">
          <a:xfrm>
            <a:off x="609600" y="1600200"/>
            <a:ext cx="8153400" cy="4498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4218" name="Rectangle 250"/>
          <p:cNvSpPr>
            <a:spLocks noGrp="1" noChangeArrowheads="1"/>
          </p:cNvSpPr>
          <p:nvPr>
            <p:ph type="dt" sz="half" idx="2"/>
          </p:nvPr>
        </p:nvSpPr>
        <p:spPr bwMode="auto">
          <a:xfrm>
            <a:off x="29845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84219" name="Rectangle 251"/>
          <p:cNvSpPr>
            <a:spLocks noGrp="1" noChangeArrowheads="1"/>
          </p:cNvSpPr>
          <p:nvPr>
            <p:ph type="ftr" sz="quarter" idx="3"/>
          </p:nvPr>
        </p:nvSpPr>
        <p:spPr bwMode="auto">
          <a:xfrm>
            <a:off x="3121025"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84220" name="Rectangle 252"/>
          <p:cNvSpPr>
            <a:spLocks noGrp="1" noChangeArrowheads="1"/>
          </p:cNvSpPr>
          <p:nvPr>
            <p:ph type="sldNum" sz="quarter" idx="4"/>
          </p:nvPr>
        </p:nvSpPr>
        <p:spPr bwMode="auto">
          <a:xfrm>
            <a:off x="65500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22FFA49-D06F-4496-8BBD-017C761ACF7B}"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itchFamily="34" charset="0"/>
          <a:ea typeface="宋体" pitchFamily="2" charset="-122"/>
        </a:defRPr>
      </a:lvl2pPr>
      <a:lvl3pPr algn="ctr" rtl="0" fontAlgn="base">
        <a:spcBef>
          <a:spcPct val="0"/>
        </a:spcBef>
        <a:spcAft>
          <a:spcPct val="0"/>
        </a:spcAft>
        <a:defRPr sz="4400">
          <a:solidFill>
            <a:schemeClr val="tx2"/>
          </a:solidFill>
          <a:latin typeface="Arial" pitchFamily="34" charset="0"/>
          <a:ea typeface="宋体" pitchFamily="2" charset="-122"/>
        </a:defRPr>
      </a:lvl3pPr>
      <a:lvl4pPr algn="ctr" rtl="0" fontAlgn="base">
        <a:spcBef>
          <a:spcPct val="0"/>
        </a:spcBef>
        <a:spcAft>
          <a:spcPct val="0"/>
        </a:spcAft>
        <a:defRPr sz="4400">
          <a:solidFill>
            <a:schemeClr val="tx2"/>
          </a:solidFill>
          <a:latin typeface="Arial" pitchFamily="34" charset="0"/>
          <a:ea typeface="宋体" pitchFamily="2" charset="-122"/>
        </a:defRPr>
      </a:lvl4pPr>
      <a:lvl5pPr algn="ctr" rtl="0" fontAlgn="base">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fontAlgn="base">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50000">
              <a:srgbClr val="003399"/>
            </a:gs>
            <a:gs pos="100000">
              <a:srgbClr val="000000"/>
            </a:gs>
          </a:gsLst>
          <a:lin ang="5400000" scaled="1"/>
        </a:gradFill>
        <a:effectLst/>
      </p:bgPr>
    </p:bg>
    <p:spTree>
      <p:nvGrpSpPr>
        <p:cNvPr id="1" name=""/>
        <p:cNvGrpSpPr/>
        <p:nvPr/>
      </p:nvGrpSpPr>
      <p:grpSpPr>
        <a:xfrm>
          <a:off x="0" y="0"/>
          <a:ext cx="0" cy="0"/>
          <a:chOff x="0" y="0"/>
          <a:chExt cx="0" cy="0"/>
        </a:xfrm>
      </p:grpSpPr>
      <p:sp>
        <p:nvSpPr>
          <p:cNvPr id="10279" name="Rectangle 39"/>
          <p:cNvSpPr>
            <a:spLocks noGrp="1" noChangeArrowheads="1"/>
          </p:cNvSpPr>
          <p:nvPr>
            <p:ph type="body" idx="1"/>
          </p:nvPr>
        </p:nvSpPr>
        <p:spPr bwMode="auto">
          <a:xfrm>
            <a:off x="914400" y="1905000"/>
            <a:ext cx="7543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第二层</a:t>
            </a:r>
          </a:p>
          <a:p>
            <a:pPr lvl="2"/>
            <a:r>
              <a:rPr lang="zh-CN" altLang="en-US" smtClean="0"/>
              <a:t>第三层</a:t>
            </a:r>
          </a:p>
          <a:p>
            <a:pPr lvl="3"/>
            <a:r>
              <a:rPr lang="zh-CN" altLang="en-US" smtClean="0"/>
              <a:t>第四层</a:t>
            </a:r>
          </a:p>
          <a:p>
            <a:pPr lvl="4"/>
            <a:r>
              <a:rPr lang="zh-CN" altLang="en-US" smtClean="0"/>
              <a:t>第五层</a:t>
            </a:r>
          </a:p>
        </p:txBody>
      </p:sp>
      <p:sp>
        <p:nvSpPr>
          <p:cNvPr id="1027" name="Rectangle 40"/>
          <p:cNvSpPr>
            <a:spLocks noChangeArrowheads="1"/>
          </p:cNvSpPr>
          <p:nvPr/>
        </p:nvSpPr>
        <p:spPr bwMode="auto">
          <a:xfrm>
            <a:off x="1981200" y="533400"/>
            <a:ext cx="381000" cy="3810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1028" name="Rectangle 41"/>
          <p:cNvSpPr>
            <a:spLocks noChangeArrowheads="1"/>
          </p:cNvSpPr>
          <p:nvPr/>
        </p:nvSpPr>
        <p:spPr bwMode="auto">
          <a:xfrm>
            <a:off x="2362200" y="152400"/>
            <a:ext cx="381000" cy="3810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1029" name="Rectangle 42"/>
          <p:cNvSpPr>
            <a:spLocks noChangeArrowheads="1"/>
          </p:cNvSpPr>
          <p:nvPr/>
        </p:nvSpPr>
        <p:spPr bwMode="auto">
          <a:xfrm>
            <a:off x="0" y="755650"/>
            <a:ext cx="5867400" cy="762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1030" name="Rectangle 43"/>
          <p:cNvSpPr>
            <a:spLocks noChangeArrowheads="1"/>
          </p:cNvSpPr>
          <p:nvPr/>
        </p:nvSpPr>
        <p:spPr bwMode="auto">
          <a:xfrm>
            <a:off x="5715000" y="609600"/>
            <a:ext cx="304800" cy="304800"/>
          </a:xfrm>
          <a:prstGeom prst="rect">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1031" name="Rectangle 44"/>
          <p:cNvSpPr>
            <a:spLocks noChangeArrowheads="1"/>
          </p:cNvSpPr>
          <p:nvPr/>
        </p:nvSpPr>
        <p:spPr bwMode="auto">
          <a:xfrm>
            <a:off x="5562600" y="457200"/>
            <a:ext cx="304800" cy="304800"/>
          </a:xfrm>
          <a:prstGeom prst="rect">
            <a:avLst/>
          </a:prstGeom>
          <a:solidFill>
            <a:schemeClr val="accent1"/>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11272" name="Rectangle 45"/>
          <p:cNvSpPr>
            <a:spLocks noGrp="1" noChangeArrowheads="1"/>
          </p:cNvSpPr>
          <p:nvPr>
            <p:ph type="title"/>
          </p:nvPr>
        </p:nvSpPr>
        <p:spPr bwMode="auto">
          <a:xfrm>
            <a:off x="914400" y="990600"/>
            <a:ext cx="7086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6" name="Rectangle 46"/>
          <p:cNvSpPr>
            <a:spLocks noGrp="1" noChangeArrowheads="1"/>
          </p:cNvSpPr>
          <p:nvPr>
            <p:ph type="sldNum" sz="quarter" idx="4"/>
          </p:nvPr>
        </p:nvSpPr>
        <p:spPr bwMode="auto">
          <a:xfrm>
            <a:off x="8534400" y="6477000"/>
            <a:ext cx="381000" cy="304800"/>
          </a:xfrm>
          <a:prstGeom prst="rect">
            <a:avLst/>
          </a:prstGeom>
          <a:solidFill>
            <a:schemeClr val="accent1"/>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ctr" eaLnBrk="1" hangingPunct="1">
              <a:defRPr kumimoji="1" sz="1800" b="1">
                <a:solidFill>
                  <a:srgbClr val="000066"/>
                </a:solidFill>
                <a:latin typeface="Tahoma" pitchFamily="34" charset="0"/>
                <a:ea typeface="宋体" pitchFamily="2" charset="-122"/>
              </a:defRPr>
            </a:lvl1pPr>
          </a:lstStyle>
          <a:p>
            <a:pPr>
              <a:defRPr/>
            </a:pPr>
            <a:fld id="{57CE9F17-E4DE-44D2-8C96-3E6F44F6C925}" type="slidenum">
              <a:rPr lang="en-US" altLang="zh-CN"/>
              <a:pPr>
                <a:defRPr/>
              </a:pPr>
              <a:t>‹#›</a:t>
            </a:fld>
            <a:endParaRPr lang="en-US" altLang="zh-CN"/>
          </a:p>
        </p:txBody>
      </p:sp>
      <p:sp>
        <p:nvSpPr>
          <p:cNvPr id="1034" name="Rectangle 47"/>
          <p:cNvSpPr>
            <a:spLocks noChangeArrowheads="1"/>
          </p:cNvSpPr>
          <p:nvPr/>
        </p:nvSpPr>
        <p:spPr bwMode="auto">
          <a:xfrm>
            <a:off x="1981200" y="533400"/>
            <a:ext cx="381000" cy="381000"/>
          </a:xfrm>
          <a:prstGeom prst="rect">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grpSp>
        <p:nvGrpSpPr>
          <p:cNvPr id="11275" name="Group 48"/>
          <p:cNvGrpSpPr>
            <a:grpSpLocks/>
          </p:cNvGrpSpPr>
          <p:nvPr/>
        </p:nvGrpSpPr>
        <p:grpSpPr bwMode="auto">
          <a:xfrm>
            <a:off x="304800" y="762000"/>
            <a:ext cx="762000" cy="762000"/>
            <a:chOff x="480" y="432"/>
            <a:chExt cx="480" cy="480"/>
          </a:xfrm>
        </p:grpSpPr>
        <p:sp>
          <p:nvSpPr>
            <p:cNvPr id="1037" name="Rectangle 49"/>
            <p:cNvSpPr>
              <a:spLocks noChangeArrowheads="1"/>
            </p:cNvSpPr>
            <p:nvPr/>
          </p:nvSpPr>
          <p:spPr bwMode="auto">
            <a:xfrm>
              <a:off x="480" y="672"/>
              <a:ext cx="240" cy="24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1038" name="Rectangle 50"/>
            <p:cNvSpPr>
              <a:spLocks noChangeArrowheads="1"/>
            </p:cNvSpPr>
            <p:nvPr/>
          </p:nvSpPr>
          <p:spPr bwMode="auto">
            <a:xfrm>
              <a:off x="720" y="432"/>
              <a:ext cx="240" cy="24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1039" name="Rectangle 51"/>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040" name="Rectangle 52"/>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grpSp>
      <p:sp>
        <p:nvSpPr>
          <p:cNvPr id="1036" name="Rectangle 53"/>
          <p:cNvSpPr>
            <a:spLocks noChangeArrowheads="1"/>
          </p:cNvSpPr>
          <p:nvPr/>
        </p:nvSpPr>
        <p:spPr bwMode="auto">
          <a:xfrm>
            <a:off x="2362200" y="152400"/>
            <a:ext cx="381000" cy="381000"/>
          </a:xfrm>
          <a:prstGeom prst="rect">
            <a:avLst/>
          </a:prstGeom>
          <a:solidFill>
            <a:schemeClr val="bg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Tree>
    <p:extLst>
      <p:ext uri="{BB962C8B-B14F-4D97-AF65-F5344CB8AC3E}">
        <p14:creationId xmlns:p14="http://schemas.microsoft.com/office/powerpoint/2010/main" val="816309900"/>
      </p:ext>
    </p:extLst>
  </p:cSld>
  <p:clrMap bg1="dk2" tx1="lt1" bg2="dk1"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1000"/>
                                  </p:stCondLst>
                                  <p:childTnLst>
                                    <p:set>
                                      <p:cBhvr>
                                        <p:cTn id="6" dur="1" fill="hold">
                                          <p:stCondLst>
                                            <p:cond delay="0"/>
                                          </p:stCondLst>
                                        </p:cTn>
                                        <p:tgtEl>
                                          <p:spTgt spid="10279">
                                            <p:txEl>
                                              <p:pRg st="0" end="0"/>
                                            </p:txEl>
                                          </p:spTgt>
                                        </p:tgtEl>
                                        <p:attrNameLst>
                                          <p:attrName>style.visibility</p:attrName>
                                        </p:attrNameLst>
                                      </p:cBhvr>
                                      <p:to>
                                        <p:strVal val="visible"/>
                                      </p:to>
                                    </p:set>
                                    <p:anim calcmode="lin" valueType="num">
                                      <p:cBhvr additive="base">
                                        <p:cTn id="7" dur="500"/>
                                        <p:tgtEl>
                                          <p:spTgt spid="10279">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279">
                                            <p:txEl>
                                              <p:pRg st="0" end="0"/>
                                            </p:txEl>
                                          </p:spTgt>
                                        </p:tgtEl>
                                      </p:cBhvr>
                                    </p:animEffect>
                                  </p:childTnLst>
                                </p:cTn>
                              </p:par>
                            </p:childTnLst>
                          </p:cTn>
                        </p:par>
                        <p:par>
                          <p:cTn id="9" fill="hold" nodeType="afterGroup">
                            <p:stCondLst>
                              <p:cond delay="1500"/>
                            </p:stCondLst>
                            <p:childTnLst>
                              <p:par>
                                <p:cTn id="10" presetID="12" presetClass="entr" presetSubtype="4" fill="hold" grpId="0" nodeType="afterEffect">
                                  <p:stCondLst>
                                    <p:cond delay="1000"/>
                                  </p:stCondLst>
                                  <p:childTnLst>
                                    <p:set>
                                      <p:cBhvr>
                                        <p:cTn id="11" dur="1" fill="hold">
                                          <p:stCondLst>
                                            <p:cond delay="0"/>
                                          </p:stCondLst>
                                        </p:cTn>
                                        <p:tgtEl>
                                          <p:spTgt spid="10279">
                                            <p:txEl>
                                              <p:pRg st="1" end="1"/>
                                            </p:txEl>
                                          </p:spTgt>
                                        </p:tgtEl>
                                        <p:attrNameLst>
                                          <p:attrName>style.visibility</p:attrName>
                                        </p:attrNameLst>
                                      </p:cBhvr>
                                      <p:to>
                                        <p:strVal val="visible"/>
                                      </p:to>
                                    </p:set>
                                    <p:anim calcmode="lin" valueType="num">
                                      <p:cBhvr additive="base">
                                        <p:cTn id="12" dur="500"/>
                                        <p:tgtEl>
                                          <p:spTgt spid="10279">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0279">
                                            <p:txEl>
                                              <p:pRg st="1" end="1"/>
                                            </p:txEl>
                                          </p:spTgt>
                                        </p:tgtEl>
                                      </p:cBhvr>
                                    </p:animEffect>
                                  </p:childTnLst>
                                </p:cTn>
                              </p:par>
                            </p:childTnLst>
                          </p:cTn>
                        </p:par>
                        <p:par>
                          <p:cTn id="14" fill="hold" nodeType="afterGroup">
                            <p:stCondLst>
                              <p:cond delay="3000"/>
                            </p:stCondLst>
                            <p:childTnLst>
                              <p:par>
                                <p:cTn id="15" presetID="12" presetClass="entr" presetSubtype="4" fill="hold" grpId="0" nodeType="afterEffect">
                                  <p:stCondLst>
                                    <p:cond delay="1000"/>
                                  </p:stCondLst>
                                  <p:childTnLst>
                                    <p:set>
                                      <p:cBhvr>
                                        <p:cTn id="16" dur="1" fill="hold">
                                          <p:stCondLst>
                                            <p:cond delay="0"/>
                                          </p:stCondLst>
                                        </p:cTn>
                                        <p:tgtEl>
                                          <p:spTgt spid="10279">
                                            <p:txEl>
                                              <p:pRg st="2" end="2"/>
                                            </p:txEl>
                                          </p:spTgt>
                                        </p:tgtEl>
                                        <p:attrNameLst>
                                          <p:attrName>style.visibility</p:attrName>
                                        </p:attrNameLst>
                                      </p:cBhvr>
                                      <p:to>
                                        <p:strVal val="visible"/>
                                      </p:to>
                                    </p:set>
                                    <p:anim calcmode="lin" valueType="num">
                                      <p:cBhvr additive="base">
                                        <p:cTn id="17" dur="500"/>
                                        <p:tgtEl>
                                          <p:spTgt spid="10279">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0279">
                                            <p:txEl>
                                              <p:pRg st="2" end="2"/>
                                            </p:txEl>
                                          </p:spTgt>
                                        </p:tgtEl>
                                      </p:cBhvr>
                                    </p:animEffect>
                                  </p:childTnLst>
                                </p:cTn>
                              </p:par>
                              <p:par>
                                <p:cTn id="19" presetID="12" presetClass="entr" presetSubtype="4" fill="hold" grpId="0" nodeType="withEffect">
                                  <p:stCondLst>
                                    <p:cond delay="1000"/>
                                  </p:stCondLst>
                                  <p:childTnLst>
                                    <p:set>
                                      <p:cBhvr>
                                        <p:cTn id="20" dur="1" fill="hold">
                                          <p:stCondLst>
                                            <p:cond delay="0"/>
                                          </p:stCondLst>
                                        </p:cTn>
                                        <p:tgtEl>
                                          <p:spTgt spid="10279">
                                            <p:txEl>
                                              <p:pRg st="3" end="3"/>
                                            </p:txEl>
                                          </p:spTgt>
                                        </p:tgtEl>
                                        <p:attrNameLst>
                                          <p:attrName>style.visibility</p:attrName>
                                        </p:attrNameLst>
                                      </p:cBhvr>
                                      <p:to>
                                        <p:strVal val="visible"/>
                                      </p:to>
                                    </p:set>
                                    <p:anim calcmode="lin" valueType="num">
                                      <p:cBhvr additive="base">
                                        <p:cTn id="21" dur="500"/>
                                        <p:tgtEl>
                                          <p:spTgt spid="10279">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0279">
                                            <p:txEl>
                                              <p:pRg st="3" end="3"/>
                                            </p:txEl>
                                          </p:spTgt>
                                        </p:tgtEl>
                                      </p:cBhvr>
                                    </p:animEffect>
                                  </p:childTnLst>
                                </p:cTn>
                              </p:par>
                              <p:par>
                                <p:cTn id="23" presetID="12" presetClass="entr" presetSubtype="4" fill="hold" grpId="0" nodeType="withEffect">
                                  <p:stCondLst>
                                    <p:cond delay="1000"/>
                                  </p:stCondLst>
                                  <p:childTnLst>
                                    <p:set>
                                      <p:cBhvr>
                                        <p:cTn id="24" dur="1" fill="hold">
                                          <p:stCondLst>
                                            <p:cond delay="0"/>
                                          </p:stCondLst>
                                        </p:cTn>
                                        <p:tgtEl>
                                          <p:spTgt spid="10279">
                                            <p:txEl>
                                              <p:pRg st="4" end="4"/>
                                            </p:txEl>
                                          </p:spTgt>
                                        </p:tgtEl>
                                        <p:attrNameLst>
                                          <p:attrName>style.visibility</p:attrName>
                                        </p:attrNameLst>
                                      </p:cBhvr>
                                      <p:to>
                                        <p:strVal val="visible"/>
                                      </p:to>
                                    </p:set>
                                    <p:anim calcmode="lin" valueType="num">
                                      <p:cBhvr additive="base">
                                        <p:cTn id="25" dur="500"/>
                                        <p:tgtEl>
                                          <p:spTgt spid="10279">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2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9" grpId="0" build="p" bldLvl="3" autoUpdateAnimBg="0" advAuto="1000">
        <p:tmplLst>
          <p:tmpl lvl="1">
            <p:tnLst>
              <p:par>
                <p:cTn presetID="12" presetClass="entr" presetSubtype="4" fill="hold" nodeType="afterEffect">
                  <p:stCondLst>
                    <p:cond delay="1000"/>
                  </p:stCondLst>
                  <p:childTnLst>
                    <p:set>
                      <p:cBhvr>
                        <p:cTn dur="1" fill="hold">
                          <p:stCondLst>
                            <p:cond delay="0"/>
                          </p:stCondLst>
                        </p:cTn>
                        <p:tgtEl>
                          <p:spTgt spid="10279"/>
                        </p:tgtEl>
                        <p:attrNameLst>
                          <p:attrName>style.visibility</p:attrName>
                        </p:attrNameLst>
                      </p:cBhvr>
                      <p:to>
                        <p:strVal val="visible"/>
                      </p:to>
                    </p:set>
                    <p:anim calcmode="lin" valueType="num">
                      <p:cBhvr additive="base">
                        <p:cTn dur="500"/>
                        <p:tgtEl>
                          <p:spTgt spid="10279"/>
                        </p:tgtEl>
                        <p:attrNameLst>
                          <p:attrName>ppt_y</p:attrName>
                        </p:attrNameLst>
                      </p:cBhvr>
                      <p:tavLst>
                        <p:tav tm="0">
                          <p:val>
                            <p:strVal val="#ppt_y+#ppt_h*1.125000"/>
                          </p:val>
                        </p:tav>
                        <p:tav tm="100000">
                          <p:val>
                            <p:strVal val="#ppt_y"/>
                          </p:val>
                        </p:tav>
                      </p:tavLst>
                    </p:anim>
                    <p:animEffect transition="in" filter="wipe(up)">
                      <p:cBhvr>
                        <p:cTn dur="500"/>
                        <p:tgtEl>
                          <p:spTgt spid="10279"/>
                        </p:tgtEl>
                      </p:cBhvr>
                    </p:animEffect>
                  </p:childTnLst>
                </p:cTn>
              </p:par>
            </p:tnLst>
          </p:tmpl>
          <p:tmpl lvl="2">
            <p:tnLst>
              <p:par>
                <p:cTn presetID="12" presetClass="entr" presetSubtype="4" fill="hold" nodeType="afterEffect">
                  <p:stCondLst>
                    <p:cond delay="1000"/>
                  </p:stCondLst>
                  <p:childTnLst>
                    <p:set>
                      <p:cBhvr>
                        <p:cTn dur="1" fill="hold">
                          <p:stCondLst>
                            <p:cond delay="0"/>
                          </p:stCondLst>
                        </p:cTn>
                        <p:tgtEl>
                          <p:spTgt spid="10279"/>
                        </p:tgtEl>
                        <p:attrNameLst>
                          <p:attrName>style.visibility</p:attrName>
                        </p:attrNameLst>
                      </p:cBhvr>
                      <p:to>
                        <p:strVal val="visible"/>
                      </p:to>
                    </p:set>
                    <p:anim calcmode="lin" valueType="num">
                      <p:cBhvr additive="base">
                        <p:cTn dur="500"/>
                        <p:tgtEl>
                          <p:spTgt spid="10279"/>
                        </p:tgtEl>
                        <p:attrNameLst>
                          <p:attrName>ppt_y</p:attrName>
                        </p:attrNameLst>
                      </p:cBhvr>
                      <p:tavLst>
                        <p:tav tm="0">
                          <p:val>
                            <p:strVal val="#ppt_y+#ppt_h*1.125000"/>
                          </p:val>
                        </p:tav>
                        <p:tav tm="100000">
                          <p:val>
                            <p:strVal val="#ppt_y"/>
                          </p:val>
                        </p:tav>
                      </p:tavLst>
                    </p:anim>
                    <p:animEffect transition="in" filter="wipe(up)">
                      <p:cBhvr>
                        <p:cTn dur="500"/>
                        <p:tgtEl>
                          <p:spTgt spid="10279"/>
                        </p:tgtEl>
                      </p:cBhvr>
                    </p:animEffect>
                  </p:childTnLst>
                </p:cTn>
              </p:par>
            </p:tnLst>
          </p:tmpl>
          <p:tmpl lvl="3">
            <p:tnLst>
              <p:par>
                <p:cTn presetID="12" presetClass="entr" presetSubtype="4" fill="hold" nodeType="afterEffect">
                  <p:stCondLst>
                    <p:cond delay="1000"/>
                  </p:stCondLst>
                  <p:childTnLst>
                    <p:set>
                      <p:cBhvr>
                        <p:cTn dur="1" fill="hold">
                          <p:stCondLst>
                            <p:cond delay="0"/>
                          </p:stCondLst>
                        </p:cTn>
                        <p:tgtEl>
                          <p:spTgt spid="10279"/>
                        </p:tgtEl>
                        <p:attrNameLst>
                          <p:attrName>style.visibility</p:attrName>
                        </p:attrNameLst>
                      </p:cBhvr>
                      <p:to>
                        <p:strVal val="visible"/>
                      </p:to>
                    </p:set>
                    <p:anim calcmode="lin" valueType="num">
                      <p:cBhvr additive="base">
                        <p:cTn dur="500"/>
                        <p:tgtEl>
                          <p:spTgt spid="10279"/>
                        </p:tgtEl>
                        <p:attrNameLst>
                          <p:attrName>ppt_y</p:attrName>
                        </p:attrNameLst>
                      </p:cBhvr>
                      <p:tavLst>
                        <p:tav tm="0">
                          <p:val>
                            <p:strVal val="#ppt_y+#ppt_h*1.125000"/>
                          </p:val>
                        </p:tav>
                        <p:tav tm="100000">
                          <p:val>
                            <p:strVal val="#ppt_y"/>
                          </p:val>
                        </p:tav>
                      </p:tavLst>
                    </p:anim>
                    <p:animEffect transition="in" filter="wipe(up)">
                      <p:cBhvr>
                        <p:cTn dur="500"/>
                        <p:tgtEl>
                          <p:spTgt spid="10279"/>
                        </p:tgtEl>
                      </p:cBhvr>
                    </p:animEffect>
                  </p:childTnLst>
                </p:cTn>
              </p:par>
            </p:tnLst>
          </p:tmpl>
          <p:tmpl lvl="4">
            <p:tnLst>
              <p:par>
                <p:cTn presetID="12" presetClass="entr" presetSubtype="4" fill="hold" nodeType="withEffect">
                  <p:stCondLst>
                    <p:cond delay="1000"/>
                  </p:stCondLst>
                  <p:childTnLst>
                    <p:set>
                      <p:cBhvr>
                        <p:cTn dur="1" fill="hold">
                          <p:stCondLst>
                            <p:cond delay="0"/>
                          </p:stCondLst>
                        </p:cTn>
                        <p:tgtEl>
                          <p:spTgt spid="10279"/>
                        </p:tgtEl>
                        <p:attrNameLst>
                          <p:attrName>style.visibility</p:attrName>
                        </p:attrNameLst>
                      </p:cBhvr>
                      <p:to>
                        <p:strVal val="visible"/>
                      </p:to>
                    </p:set>
                    <p:anim calcmode="lin" valueType="num">
                      <p:cBhvr additive="base">
                        <p:cTn dur="500"/>
                        <p:tgtEl>
                          <p:spTgt spid="10279"/>
                        </p:tgtEl>
                        <p:attrNameLst>
                          <p:attrName>ppt_y</p:attrName>
                        </p:attrNameLst>
                      </p:cBhvr>
                      <p:tavLst>
                        <p:tav tm="0">
                          <p:val>
                            <p:strVal val="#ppt_y+#ppt_h*1.125000"/>
                          </p:val>
                        </p:tav>
                        <p:tav tm="100000">
                          <p:val>
                            <p:strVal val="#ppt_y"/>
                          </p:val>
                        </p:tav>
                      </p:tavLst>
                    </p:anim>
                    <p:animEffect transition="in" filter="wipe(up)">
                      <p:cBhvr>
                        <p:cTn dur="500"/>
                        <p:tgtEl>
                          <p:spTgt spid="10279"/>
                        </p:tgtEl>
                      </p:cBhvr>
                    </p:animEffect>
                  </p:childTnLst>
                </p:cTn>
              </p:par>
            </p:tnLst>
          </p:tmpl>
          <p:tmpl lvl="5">
            <p:tnLst>
              <p:par>
                <p:cTn presetID="12" presetClass="entr" presetSubtype="4" fill="hold" nodeType="withEffect">
                  <p:stCondLst>
                    <p:cond delay="1000"/>
                  </p:stCondLst>
                  <p:childTnLst>
                    <p:set>
                      <p:cBhvr>
                        <p:cTn dur="1" fill="hold">
                          <p:stCondLst>
                            <p:cond delay="0"/>
                          </p:stCondLst>
                        </p:cTn>
                        <p:tgtEl>
                          <p:spTgt spid="10279"/>
                        </p:tgtEl>
                        <p:attrNameLst>
                          <p:attrName>style.visibility</p:attrName>
                        </p:attrNameLst>
                      </p:cBhvr>
                      <p:to>
                        <p:strVal val="visible"/>
                      </p:to>
                    </p:set>
                    <p:anim calcmode="lin" valueType="num">
                      <p:cBhvr additive="base">
                        <p:cTn dur="500"/>
                        <p:tgtEl>
                          <p:spTgt spid="10279"/>
                        </p:tgtEl>
                        <p:attrNameLst>
                          <p:attrName>ppt_y</p:attrName>
                        </p:attrNameLst>
                      </p:cBhvr>
                      <p:tavLst>
                        <p:tav tm="0">
                          <p:val>
                            <p:strVal val="#ppt_y+#ppt_h*1.125000"/>
                          </p:val>
                        </p:tav>
                        <p:tav tm="100000">
                          <p:val>
                            <p:strVal val="#ppt_y"/>
                          </p:val>
                        </p:tav>
                      </p:tavLst>
                    </p:anim>
                    <p:animEffect transition="in" filter="wipe(up)">
                      <p:cBhvr>
                        <p:cTn dur="500"/>
                        <p:tgtEl>
                          <p:spTgt spid="10279"/>
                        </p:tgtEl>
                      </p:cBhvr>
                    </p:animEffect>
                  </p:childTnLst>
                </p:cTn>
              </p:par>
            </p:tnLst>
          </p:tmpl>
        </p:tmplLst>
      </p:bldP>
    </p:bldLst>
  </p:timing>
  <p:hf hdr="0" ftr="0" dt="0"/>
  <p:txStyles>
    <p:titleStyle>
      <a:lvl1pPr algn="l" rtl="0" eaLnBrk="0" fontAlgn="base" hangingPunct="0">
        <a:spcBef>
          <a:spcPct val="0"/>
        </a:spcBef>
        <a:spcAft>
          <a:spcPct val="0"/>
        </a:spcAft>
        <a:defRPr kumimoji="1" sz="4000">
          <a:solidFill>
            <a:srgbClr val="FFCC00"/>
          </a:solidFill>
          <a:latin typeface="+mj-lt"/>
          <a:ea typeface="+mj-ea"/>
          <a:cs typeface="+mj-cs"/>
        </a:defRPr>
      </a:lvl1pPr>
      <a:lvl2pPr algn="l" rtl="0" eaLnBrk="0" fontAlgn="base" hangingPunct="0">
        <a:spcBef>
          <a:spcPct val="0"/>
        </a:spcBef>
        <a:spcAft>
          <a:spcPct val="0"/>
        </a:spcAft>
        <a:defRPr kumimoji="1" sz="4000">
          <a:solidFill>
            <a:srgbClr val="FFCC00"/>
          </a:solidFill>
          <a:latin typeface="Times New Roman" charset="0"/>
          <a:ea typeface="华文新魏" pitchFamily="2" charset="-122"/>
        </a:defRPr>
      </a:lvl2pPr>
      <a:lvl3pPr algn="l" rtl="0" eaLnBrk="0" fontAlgn="base" hangingPunct="0">
        <a:spcBef>
          <a:spcPct val="0"/>
        </a:spcBef>
        <a:spcAft>
          <a:spcPct val="0"/>
        </a:spcAft>
        <a:defRPr kumimoji="1" sz="4000">
          <a:solidFill>
            <a:srgbClr val="FFCC00"/>
          </a:solidFill>
          <a:latin typeface="Times New Roman" charset="0"/>
          <a:ea typeface="华文新魏" pitchFamily="2" charset="-122"/>
        </a:defRPr>
      </a:lvl3pPr>
      <a:lvl4pPr algn="l" rtl="0" eaLnBrk="0" fontAlgn="base" hangingPunct="0">
        <a:spcBef>
          <a:spcPct val="0"/>
        </a:spcBef>
        <a:spcAft>
          <a:spcPct val="0"/>
        </a:spcAft>
        <a:defRPr kumimoji="1" sz="4000">
          <a:solidFill>
            <a:srgbClr val="FFCC00"/>
          </a:solidFill>
          <a:latin typeface="Times New Roman" charset="0"/>
          <a:ea typeface="华文新魏" pitchFamily="2" charset="-122"/>
        </a:defRPr>
      </a:lvl4pPr>
      <a:lvl5pPr algn="l" rtl="0" eaLnBrk="0" fontAlgn="base" hangingPunct="0">
        <a:spcBef>
          <a:spcPct val="0"/>
        </a:spcBef>
        <a:spcAft>
          <a:spcPct val="0"/>
        </a:spcAft>
        <a:defRPr kumimoji="1" sz="4000">
          <a:solidFill>
            <a:srgbClr val="FFCC00"/>
          </a:solidFill>
          <a:latin typeface="Times New Roman" charset="0"/>
          <a:ea typeface="华文新魏" pitchFamily="2" charset="-122"/>
        </a:defRPr>
      </a:lvl5pPr>
      <a:lvl6pPr marL="457200" algn="l" rtl="0" fontAlgn="base">
        <a:spcBef>
          <a:spcPct val="0"/>
        </a:spcBef>
        <a:spcAft>
          <a:spcPct val="0"/>
        </a:spcAft>
        <a:defRPr kumimoji="1" sz="4000">
          <a:solidFill>
            <a:srgbClr val="FFCC00"/>
          </a:solidFill>
          <a:latin typeface="Times New Roman" charset="0"/>
          <a:ea typeface="华文新魏" pitchFamily="2" charset="-122"/>
        </a:defRPr>
      </a:lvl6pPr>
      <a:lvl7pPr marL="914400" algn="l" rtl="0" fontAlgn="base">
        <a:spcBef>
          <a:spcPct val="0"/>
        </a:spcBef>
        <a:spcAft>
          <a:spcPct val="0"/>
        </a:spcAft>
        <a:defRPr kumimoji="1" sz="4000">
          <a:solidFill>
            <a:srgbClr val="FFCC00"/>
          </a:solidFill>
          <a:latin typeface="Times New Roman" charset="0"/>
          <a:ea typeface="华文新魏" pitchFamily="2" charset="-122"/>
        </a:defRPr>
      </a:lvl7pPr>
      <a:lvl8pPr marL="1371600" algn="l" rtl="0" fontAlgn="base">
        <a:spcBef>
          <a:spcPct val="0"/>
        </a:spcBef>
        <a:spcAft>
          <a:spcPct val="0"/>
        </a:spcAft>
        <a:defRPr kumimoji="1" sz="4000">
          <a:solidFill>
            <a:srgbClr val="FFCC00"/>
          </a:solidFill>
          <a:latin typeface="Times New Roman" charset="0"/>
          <a:ea typeface="华文新魏" pitchFamily="2" charset="-122"/>
        </a:defRPr>
      </a:lvl8pPr>
      <a:lvl9pPr marL="1828800" algn="l" rtl="0" fontAlgn="base">
        <a:spcBef>
          <a:spcPct val="0"/>
        </a:spcBef>
        <a:spcAft>
          <a:spcPct val="0"/>
        </a:spcAft>
        <a:defRPr kumimoji="1" sz="4000">
          <a:solidFill>
            <a:srgbClr val="FFCC00"/>
          </a:solidFill>
          <a:latin typeface="Times New Roman" charset="0"/>
          <a:ea typeface="华文新魏" pitchFamily="2" charset="-122"/>
        </a:defRPr>
      </a:lvl9pPr>
    </p:titleStyle>
    <p:bodyStyle>
      <a:lvl1pPr marL="342900" indent="-342900" algn="l" rtl="0" eaLnBrk="0" fontAlgn="base" hangingPunct="0">
        <a:spcBef>
          <a:spcPct val="20000"/>
        </a:spcBef>
        <a:spcAft>
          <a:spcPct val="0"/>
        </a:spcAft>
        <a:buClr>
          <a:srgbClr val="00FFFF"/>
        </a:buClr>
        <a:buSzPct val="90000"/>
        <a:buFont typeface="Wingdings" pitchFamily="2" charset="2"/>
        <a:buChar char="v"/>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FF66"/>
        </a:buClr>
        <a:buSzPct val="90000"/>
        <a:buFont typeface="Wingdings" pitchFamily="2" charset="2"/>
        <a:buChar char="v"/>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66"/>
        </a:buClr>
        <a:buSzPct val="90000"/>
        <a:buFont typeface="Wingdings"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FF66"/>
        </a:buClr>
        <a:buSzPct val="90000"/>
        <a:buFont typeface="Wingdings"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3074" name="文本占位符 235528"/>
          <p:cNvSpPr>
            <a:spLocks noGrp="1" noChangeArrowheads="1"/>
          </p:cNvSpPr>
          <p:nvPr>
            <p:ph type="body" idx="4294967295"/>
          </p:nvPr>
        </p:nvSpPr>
        <p:spPr bwMode="auto">
          <a:xfrm>
            <a:off x="685800" y="1676400"/>
            <a:ext cx="80613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35683" name="灯片编号占位符 235682"/>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b="0">
                <a:latin typeface="Arial" pitchFamily="34" charset="0"/>
              </a:defRPr>
            </a:lvl1pPr>
          </a:lstStyle>
          <a:p>
            <a:pPr>
              <a:defRPr/>
            </a:pPr>
            <a:fld id="{C3BB664B-1FAE-43AC-A8CA-52CEDB7A7DDA}" type="slidenum">
              <a:rPr lang="zh-TW" altLang="en-US">
                <a:solidFill>
                  <a:srgbClr val="FF0000"/>
                </a:solidFill>
                <a:ea typeface="PMingLiU" pitchFamily="18" charset="-120"/>
              </a:rPr>
              <a:pPr>
                <a:defRPr/>
              </a:pPr>
              <a:t>‹#›</a:t>
            </a:fld>
            <a:endParaRPr lang="zh-TW" altLang="en-US">
              <a:solidFill>
                <a:srgbClr val="FF0000"/>
              </a:solidFill>
              <a:ea typeface="PMingLiU" pitchFamily="18" charset="-120"/>
            </a:endParaRPr>
          </a:p>
        </p:txBody>
      </p:sp>
      <p:grpSp>
        <p:nvGrpSpPr>
          <p:cNvPr id="3076" name="组合 235685"/>
          <p:cNvGrpSpPr>
            <a:grpSpLocks/>
          </p:cNvGrpSpPr>
          <p:nvPr/>
        </p:nvGrpSpPr>
        <p:grpSpPr bwMode="auto">
          <a:xfrm>
            <a:off x="53975" y="2865438"/>
            <a:ext cx="8915400" cy="1127125"/>
            <a:chOff x="0" y="0"/>
            <a:chExt cx="5616" cy="710"/>
          </a:xfrm>
        </p:grpSpPr>
        <p:sp>
          <p:nvSpPr>
            <p:cNvPr id="1049" name="矩形 235686"/>
            <p:cNvSpPr>
              <a:spLocks noChangeArrowheads="1"/>
            </p:cNvSpPr>
            <p:nvPr userDrawn="1"/>
          </p:nvSpPr>
          <p:spPr bwMode="auto">
            <a:xfrm>
              <a:off x="0" y="0"/>
              <a:ext cx="0" cy="0"/>
            </a:xfrm>
            <a:prstGeom prst="rect">
              <a:avLst/>
            </a:prstGeom>
            <a:noFill/>
            <a:ln>
              <a:noFill/>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defRPr/>
              </a:pPr>
              <a:endParaRPr lang="zh-CN" altLang="en-US"/>
            </a:p>
          </p:txBody>
        </p:sp>
        <p:sp>
          <p:nvSpPr>
            <p:cNvPr id="1050" name="矩形 235687"/>
            <p:cNvSpPr>
              <a:spLocks noChangeArrowheads="1"/>
            </p:cNvSpPr>
            <p:nvPr userDrawn="1"/>
          </p:nvSpPr>
          <p:spPr bwMode="auto">
            <a:xfrm>
              <a:off x="0" y="0"/>
              <a:ext cx="5616" cy="710"/>
            </a:xfrm>
            <a:prstGeom prst="rect">
              <a:avLst/>
            </a:prstGeom>
            <a:noFill/>
            <a:ln>
              <a:noFill/>
            </a:ln>
          </p:spPr>
          <p:txBody>
            <a:bodyPr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defRPr/>
              </a:pPr>
              <a:r>
                <a:rPr lang="en-US" altLang="zh-CN" sz="900" b="0">
                  <a:solidFill>
                    <a:srgbClr val="000000"/>
                  </a:solidFill>
                  <a:latin typeface="Times New Roman" panose="02020603050405020304" pitchFamily="18" charset="0"/>
                  <a:ea typeface="宋体" panose="02010600030101010101" pitchFamily="2" charset="-122"/>
                </a:rPr>
                <a:t>  </a:t>
              </a:r>
              <a:r>
                <a:rPr lang="en-US" altLang="zh-CN" sz="5900" b="0">
                  <a:solidFill>
                    <a:srgbClr val="000000"/>
                  </a:solidFill>
                  <a:latin typeface="Times New Roman" panose="02020603050405020304" pitchFamily="18" charset="0"/>
                  <a:ea typeface="宋体" panose="02010600030101010101" pitchFamily="2" charset="-122"/>
                </a:rPr>
                <a:t> </a:t>
              </a:r>
              <a:r>
                <a:rPr lang="en-US" altLang="zh-CN" sz="900" b="0">
                  <a:solidFill>
                    <a:srgbClr val="000000"/>
                  </a:solidFill>
                  <a:latin typeface="Times New Roman" panose="02020603050405020304" pitchFamily="18" charset="0"/>
                  <a:ea typeface="宋体" panose="02010600030101010101" pitchFamily="2" charset="-122"/>
                </a:rPr>
                <a:t>                                                                                                                                                                                                                                                                                                                       </a:t>
              </a:r>
            </a:p>
          </p:txBody>
        </p:sp>
      </p:grpSp>
    </p:spTree>
    <p:extLst>
      <p:ext uri="{BB962C8B-B14F-4D97-AF65-F5344CB8AC3E}">
        <p14:creationId xmlns:p14="http://schemas.microsoft.com/office/powerpoint/2010/main" val="407698404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Blip>
          <a:blip r:embed="rId15"/>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6"/>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17"/>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18"/>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文本占位符 138243"/>
          <p:cNvSpPr>
            <a:spLocks noGrp="1" noChangeArrowheads="1"/>
          </p:cNvSpPr>
          <p:nvPr>
            <p:ph type="body" idx="4294967295"/>
          </p:nvPr>
        </p:nvSpPr>
        <p:spPr bwMode="auto">
          <a:xfrm>
            <a:off x="685800" y="1676400"/>
            <a:ext cx="80613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38398" name="灯片编号占位符 138397"/>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ea typeface="PMingLiU" pitchFamily="18" charset="-120"/>
              </a:defRPr>
            </a:lvl1pPr>
          </a:lstStyle>
          <a:p>
            <a:pPr>
              <a:defRPr/>
            </a:pPr>
            <a:fld id="{77EC1739-0D19-4EC2-A05E-CDE48179DB24}" type="slidenum">
              <a:rPr lang="zh-TW" altLang="en-US">
                <a:solidFill>
                  <a:srgbClr val="000000"/>
                </a:solidFill>
              </a:rPr>
              <a:pPr>
                <a:defRPr/>
              </a:pPr>
              <a:t>‹#›</a:t>
            </a:fld>
            <a:endParaRPr lang="zh-TW" altLang="en-US">
              <a:solidFill>
                <a:srgbClr val="000000"/>
              </a:solidFill>
            </a:endParaRPr>
          </a:p>
        </p:txBody>
      </p:sp>
      <p:grpSp>
        <p:nvGrpSpPr>
          <p:cNvPr id="1028" name="组合 138400"/>
          <p:cNvGrpSpPr>
            <a:grpSpLocks/>
          </p:cNvGrpSpPr>
          <p:nvPr/>
        </p:nvGrpSpPr>
        <p:grpSpPr bwMode="auto">
          <a:xfrm>
            <a:off x="53975" y="2865438"/>
            <a:ext cx="8915400" cy="1127125"/>
            <a:chOff x="0" y="0"/>
            <a:chExt cx="5616" cy="710"/>
          </a:xfrm>
        </p:grpSpPr>
        <p:sp>
          <p:nvSpPr>
            <p:cNvPr id="1043" name="矩形 138401"/>
            <p:cNvSpPr>
              <a:spLocks noChangeArrowheads="1"/>
            </p:cNvSpPr>
            <p:nvPr userDrawn="1"/>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0" hangingPunct="0">
                <a:defRPr/>
              </a:pPr>
              <a:endParaRPr lang="zh-CN" altLang="en-US" smtClean="0">
                <a:solidFill>
                  <a:srgbClr val="000000"/>
                </a:solidFill>
              </a:endParaRPr>
            </a:p>
          </p:txBody>
        </p:sp>
        <p:sp>
          <p:nvSpPr>
            <p:cNvPr id="1044" name="矩形 138402"/>
            <p:cNvSpPr>
              <a:spLocks noChangeArrowheads="1"/>
            </p:cNvSpPr>
            <p:nvPr userDrawn="1"/>
          </p:nvSpPr>
          <p:spPr bwMode="auto">
            <a:xfrm>
              <a:off x="0" y="0"/>
              <a:ext cx="561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r>
                <a:rPr lang="en-US" altLang="zh-CN" sz="900" smtClean="0">
                  <a:solidFill>
                    <a:srgbClr val="000000"/>
                  </a:solidFill>
                  <a:latin typeface="Times New Roman" pitchFamily="18" charset="0"/>
                </a:rPr>
                <a:t>  </a:t>
              </a:r>
              <a:r>
                <a:rPr lang="en-US" altLang="zh-CN" sz="5900" smtClean="0">
                  <a:solidFill>
                    <a:srgbClr val="000000"/>
                  </a:solidFill>
                  <a:latin typeface="Times New Roman" pitchFamily="18" charset="0"/>
                </a:rPr>
                <a:t> </a:t>
              </a:r>
              <a:r>
                <a:rPr lang="en-US" altLang="zh-CN" sz="900" smtClean="0">
                  <a:solidFill>
                    <a:srgbClr val="000000"/>
                  </a:solidFill>
                  <a:latin typeface="Times New Roman" pitchFamily="18" charset="0"/>
                </a:rPr>
                <a:t>                                                                                                                                                                                                                                                                                                                       </a:t>
              </a:r>
            </a:p>
          </p:txBody>
        </p:sp>
      </p:grpSp>
      <p:sp>
        <p:nvSpPr>
          <p:cNvPr id="1188" name="文本框 138403"/>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a:defRPr/>
            </a:pPr>
            <a:r>
              <a:rPr lang="en-US" altLang="zh-CN" sz="3200" b="1">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CISIC</a:t>
            </a:r>
          </a:p>
        </p:txBody>
      </p:sp>
    </p:spTree>
    <p:extLst>
      <p:ext uri="{BB962C8B-B14F-4D97-AF65-F5344CB8AC3E}">
        <p14:creationId xmlns:p14="http://schemas.microsoft.com/office/powerpoint/2010/main" val="302386338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Blip>
          <a:blip r:embed="rId16"/>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7"/>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18"/>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19"/>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3074" name="文本占位符 235528"/>
          <p:cNvSpPr>
            <a:spLocks noGrp="1" noChangeArrowheads="1"/>
          </p:cNvSpPr>
          <p:nvPr>
            <p:ph type="body" idx="4294967295"/>
          </p:nvPr>
        </p:nvSpPr>
        <p:spPr bwMode="auto">
          <a:xfrm>
            <a:off x="685800" y="1676400"/>
            <a:ext cx="80613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235683" name="灯片编号占位符 235682"/>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b="0">
                <a:latin typeface="Arial" pitchFamily="34" charset="0"/>
              </a:defRPr>
            </a:lvl1pPr>
          </a:lstStyle>
          <a:p>
            <a:pPr>
              <a:defRPr/>
            </a:pPr>
            <a:fld id="{C3BB664B-1FAE-43AC-A8CA-52CEDB7A7DDA}" type="slidenum">
              <a:rPr lang="zh-TW" altLang="en-US">
                <a:solidFill>
                  <a:srgbClr val="FF0000"/>
                </a:solidFill>
              </a:rPr>
              <a:pPr>
                <a:defRPr/>
              </a:pPr>
              <a:t>‹#›</a:t>
            </a:fld>
            <a:endParaRPr lang="zh-TW" altLang="en-US">
              <a:solidFill>
                <a:srgbClr val="FF0000"/>
              </a:solidFill>
            </a:endParaRPr>
          </a:p>
        </p:txBody>
      </p:sp>
      <p:grpSp>
        <p:nvGrpSpPr>
          <p:cNvPr id="3076" name="组合 235685"/>
          <p:cNvGrpSpPr>
            <a:grpSpLocks/>
          </p:cNvGrpSpPr>
          <p:nvPr/>
        </p:nvGrpSpPr>
        <p:grpSpPr bwMode="auto">
          <a:xfrm>
            <a:off x="53975" y="2865438"/>
            <a:ext cx="8915400" cy="1127125"/>
            <a:chOff x="0" y="0"/>
            <a:chExt cx="5616" cy="710"/>
          </a:xfrm>
        </p:grpSpPr>
        <p:sp>
          <p:nvSpPr>
            <p:cNvPr id="1049" name="矩形 235686"/>
            <p:cNvSpPr>
              <a:spLocks noChangeArrowheads="1"/>
            </p:cNvSpPr>
            <p:nvPr userDrawn="1"/>
          </p:nvSpPr>
          <p:spPr bwMode="auto">
            <a:xfrm>
              <a:off x="0" y="0"/>
              <a:ext cx="0" cy="0"/>
            </a:xfrm>
            <a:prstGeom prst="rect">
              <a:avLst/>
            </a:prstGeom>
            <a:noFill/>
            <a:ln>
              <a:noFill/>
            </a:ln>
          </p:spPr>
          <p:txBody>
            <a:bodyP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defRPr/>
              </a:pPr>
              <a:endParaRPr lang="zh-CN" altLang="en-US"/>
            </a:p>
          </p:txBody>
        </p:sp>
        <p:sp>
          <p:nvSpPr>
            <p:cNvPr id="1050" name="矩形 235687"/>
            <p:cNvSpPr>
              <a:spLocks noChangeArrowheads="1"/>
            </p:cNvSpPr>
            <p:nvPr userDrawn="1"/>
          </p:nvSpPr>
          <p:spPr bwMode="auto">
            <a:xfrm>
              <a:off x="0" y="0"/>
              <a:ext cx="5616" cy="710"/>
            </a:xfrm>
            <a:prstGeom prst="rect">
              <a:avLst/>
            </a:prstGeom>
            <a:noFill/>
            <a:ln>
              <a:noFill/>
            </a:ln>
          </p:spPr>
          <p:txBody>
            <a:bodyPr anchor="ctr"/>
            <a:lstStyle>
              <a:lvl1pPr>
                <a:defRPr sz="2800" b="1">
                  <a:solidFill>
                    <a:srgbClr val="FF0000"/>
                  </a:solidFill>
                  <a:latin typeface="Arial Black" panose="020B0A04020102020204" pitchFamily="34" charset="0"/>
                  <a:ea typeface="PMingLiU" panose="02020500000000000000" pitchFamily="18" charset="-120"/>
                </a:defRPr>
              </a:lvl1pPr>
              <a:lvl2pPr marL="742950" indent="-285750">
                <a:defRPr sz="2800" b="1">
                  <a:solidFill>
                    <a:srgbClr val="FF0000"/>
                  </a:solidFill>
                  <a:latin typeface="Arial Black" panose="020B0A04020102020204" pitchFamily="34" charset="0"/>
                  <a:ea typeface="PMingLiU" panose="02020500000000000000" pitchFamily="18" charset="-120"/>
                </a:defRPr>
              </a:lvl2pPr>
              <a:lvl3pPr marL="1143000" indent="-228600">
                <a:defRPr sz="2800" b="1">
                  <a:solidFill>
                    <a:srgbClr val="FF0000"/>
                  </a:solidFill>
                  <a:latin typeface="Arial Black" panose="020B0A04020102020204" pitchFamily="34" charset="0"/>
                  <a:ea typeface="PMingLiU" panose="02020500000000000000" pitchFamily="18" charset="-120"/>
                </a:defRPr>
              </a:lvl3pPr>
              <a:lvl4pPr marL="1600200" indent="-228600">
                <a:defRPr sz="2800" b="1">
                  <a:solidFill>
                    <a:srgbClr val="FF0000"/>
                  </a:solidFill>
                  <a:latin typeface="Arial Black" panose="020B0A04020102020204" pitchFamily="34" charset="0"/>
                  <a:ea typeface="PMingLiU" panose="02020500000000000000" pitchFamily="18" charset="-120"/>
                </a:defRPr>
              </a:lvl4pPr>
              <a:lvl5pPr marL="2057400" indent="-228600">
                <a:defRPr sz="2800" b="1">
                  <a:solidFill>
                    <a:srgbClr val="FF0000"/>
                  </a:solidFill>
                  <a:latin typeface="Arial Black" panose="020B0A04020102020204" pitchFamily="34" charset="0"/>
                  <a:ea typeface="PMingLiU" panose="02020500000000000000" pitchFamily="18" charset="-120"/>
                </a:defRPr>
              </a:lvl5pPr>
              <a:lvl6pPr marL="25146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6pPr>
              <a:lvl7pPr marL="29718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7pPr>
              <a:lvl8pPr marL="34290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8pPr>
              <a:lvl9pPr marL="3886200" indent="-228600" eaLnBrk="0" fontAlgn="base" hangingPunct="0">
                <a:spcBef>
                  <a:spcPct val="0"/>
                </a:spcBef>
                <a:spcAft>
                  <a:spcPct val="0"/>
                </a:spcAft>
                <a:defRPr sz="2800" b="1">
                  <a:solidFill>
                    <a:srgbClr val="FF0000"/>
                  </a:solidFill>
                  <a:latin typeface="Arial Black" panose="020B0A04020102020204" pitchFamily="34" charset="0"/>
                  <a:ea typeface="PMingLiU" panose="02020500000000000000" pitchFamily="18" charset="-120"/>
                </a:defRPr>
              </a:lvl9pPr>
            </a:lstStyle>
            <a:p>
              <a:pPr>
                <a:defRPr/>
              </a:pPr>
              <a:r>
                <a:rPr lang="en-US" altLang="zh-CN" sz="900" b="0">
                  <a:solidFill>
                    <a:srgbClr val="000000"/>
                  </a:solidFill>
                  <a:latin typeface="Times New Roman" panose="02020603050405020304" pitchFamily="18" charset="0"/>
                  <a:ea typeface="宋体" panose="02010600030101010101" pitchFamily="2" charset="-122"/>
                </a:rPr>
                <a:t>  </a:t>
              </a:r>
              <a:r>
                <a:rPr lang="en-US" altLang="zh-CN" sz="5900" b="0">
                  <a:solidFill>
                    <a:srgbClr val="000000"/>
                  </a:solidFill>
                  <a:latin typeface="Times New Roman" panose="02020603050405020304" pitchFamily="18" charset="0"/>
                  <a:ea typeface="宋体" panose="02010600030101010101" pitchFamily="2" charset="-122"/>
                </a:rPr>
                <a:t> </a:t>
              </a:r>
              <a:r>
                <a:rPr lang="en-US" altLang="zh-CN" sz="900" b="0">
                  <a:solidFill>
                    <a:srgbClr val="000000"/>
                  </a:solidFill>
                  <a:latin typeface="Times New Roman" panose="02020603050405020304" pitchFamily="18" charset="0"/>
                  <a:ea typeface="宋体" panose="02010600030101010101" pitchFamily="2" charset="-122"/>
                </a:rPr>
                <a:t>                                                                                                                                                                                                                                                                                                                       </a:t>
              </a:r>
            </a:p>
          </p:txBody>
        </p:sp>
      </p:grpSp>
    </p:spTree>
    <p:extLst>
      <p:ext uri="{BB962C8B-B14F-4D97-AF65-F5344CB8AC3E}">
        <p14:creationId xmlns:p14="http://schemas.microsoft.com/office/powerpoint/2010/main" val="2535466346"/>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Blip>
          <a:blip r:embed="rId15"/>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6"/>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17"/>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18"/>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rgbClr val="FF0000"/>
          </a:solidFill>
          <a:latin typeface="Arial Black" panose="020B0A04020102020204" pitchFamily="34" charset="0"/>
          <a:ea typeface="PMingLiU" pitchFamily="18" charset="-120"/>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00"/>
            </a:gs>
            <a:gs pos="50000">
              <a:srgbClr val="003399"/>
            </a:gs>
            <a:gs pos="100000">
              <a:srgbClr val="000000"/>
            </a:gs>
          </a:gsLst>
          <a:lin ang="5400000" scaled="1"/>
        </a:gradFill>
        <a:effectLst/>
      </p:bgPr>
    </p:bg>
    <p:spTree>
      <p:nvGrpSpPr>
        <p:cNvPr id="1" name=""/>
        <p:cNvGrpSpPr/>
        <p:nvPr/>
      </p:nvGrpSpPr>
      <p:grpSpPr>
        <a:xfrm>
          <a:off x="0" y="0"/>
          <a:ext cx="0" cy="0"/>
          <a:chOff x="0" y="0"/>
          <a:chExt cx="0" cy="0"/>
        </a:xfrm>
      </p:grpSpPr>
      <p:sp>
        <p:nvSpPr>
          <p:cNvPr id="10279" name="Rectangle 39"/>
          <p:cNvSpPr>
            <a:spLocks noGrp="1" noChangeArrowheads="1"/>
          </p:cNvSpPr>
          <p:nvPr>
            <p:ph type="body" idx="1"/>
          </p:nvPr>
        </p:nvSpPr>
        <p:spPr bwMode="auto">
          <a:xfrm>
            <a:off x="914400" y="1905000"/>
            <a:ext cx="7543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第二层</a:t>
            </a:r>
          </a:p>
          <a:p>
            <a:pPr lvl="2"/>
            <a:r>
              <a:rPr lang="zh-CN" altLang="en-US" smtClean="0"/>
              <a:t>第三层</a:t>
            </a:r>
          </a:p>
          <a:p>
            <a:pPr lvl="3"/>
            <a:r>
              <a:rPr lang="zh-CN" altLang="en-US" smtClean="0"/>
              <a:t>第四层</a:t>
            </a:r>
          </a:p>
          <a:p>
            <a:pPr lvl="4"/>
            <a:r>
              <a:rPr lang="zh-CN" altLang="en-US" smtClean="0"/>
              <a:t>第五层</a:t>
            </a:r>
          </a:p>
        </p:txBody>
      </p:sp>
      <p:sp>
        <p:nvSpPr>
          <p:cNvPr id="1027" name="Rectangle 40"/>
          <p:cNvSpPr>
            <a:spLocks noChangeArrowheads="1"/>
          </p:cNvSpPr>
          <p:nvPr/>
        </p:nvSpPr>
        <p:spPr bwMode="auto">
          <a:xfrm>
            <a:off x="1981200" y="533400"/>
            <a:ext cx="381000" cy="3810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1028" name="Rectangle 41"/>
          <p:cNvSpPr>
            <a:spLocks noChangeArrowheads="1"/>
          </p:cNvSpPr>
          <p:nvPr/>
        </p:nvSpPr>
        <p:spPr bwMode="auto">
          <a:xfrm>
            <a:off x="2362200" y="152400"/>
            <a:ext cx="381000" cy="3810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rgbClr val="CC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1029" name="Rectangle 42"/>
          <p:cNvSpPr>
            <a:spLocks noChangeArrowheads="1"/>
          </p:cNvSpPr>
          <p:nvPr/>
        </p:nvSpPr>
        <p:spPr bwMode="auto">
          <a:xfrm>
            <a:off x="0" y="755650"/>
            <a:ext cx="5867400" cy="7620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1030" name="Rectangle 43"/>
          <p:cNvSpPr>
            <a:spLocks noChangeArrowheads="1"/>
          </p:cNvSpPr>
          <p:nvPr/>
        </p:nvSpPr>
        <p:spPr bwMode="auto">
          <a:xfrm>
            <a:off x="5715000" y="609600"/>
            <a:ext cx="304800" cy="304800"/>
          </a:xfrm>
          <a:prstGeom prst="rect">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1031" name="Rectangle 44"/>
          <p:cNvSpPr>
            <a:spLocks noChangeArrowheads="1"/>
          </p:cNvSpPr>
          <p:nvPr/>
        </p:nvSpPr>
        <p:spPr bwMode="auto">
          <a:xfrm>
            <a:off x="5562600" y="457200"/>
            <a:ext cx="304800" cy="304800"/>
          </a:xfrm>
          <a:prstGeom prst="rect">
            <a:avLst/>
          </a:prstGeom>
          <a:solidFill>
            <a:schemeClr val="accent1"/>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7176" name="Rectangle 45"/>
          <p:cNvSpPr>
            <a:spLocks noGrp="1" noChangeArrowheads="1"/>
          </p:cNvSpPr>
          <p:nvPr>
            <p:ph type="title"/>
          </p:nvPr>
        </p:nvSpPr>
        <p:spPr bwMode="auto">
          <a:xfrm>
            <a:off x="914400" y="990600"/>
            <a:ext cx="70866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86" name="Rectangle 46"/>
          <p:cNvSpPr>
            <a:spLocks noGrp="1" noChangeArrowheads="1"/>
          </p:cNvSpPr>
          <p:nvPr>
            <p:ph type="sldNum" sz="quarter" idx="4"/>
          </p:nvPr>
        </p:nvSpPr>
        <p:spPr bwMode="auto">
          <a:xfrm>
            <a:off x="8534400" y="6477000"/>
            <a:ext cx="381000" cy="304800"/>
          </a:xfrm>
          <a:prstGeom prst="rect">
            <a:avLst/>
          </a:prstGeom>
          <a:solidFill>
            <a:schemeClr val="accent1"/>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lvl1pPr algn="ctr" eaLnBrk="1" hangingPunct="1">
              <a:defRPr kumimoji="1" sz="1800" b="1">
                <a:solidFill>
                  <a:srgbClr val="000066"/>
                </a:solidFill>
                <a:latin typeface="Tahoma" pitchFamily="34" charset="0"/>
                <a:ea typeface="宋体" pitchFamily="2" charset="-122"/>
              </a:defRPr>
            </a:lvl1pPr>
          </a:lstStyle>
          <a:p>
            <a:pPr>
              <a:defRPr/>
            </a:pPr>
            <a:fld id="{4D7C87CF-FB02-4EAF-A215-A97E8682BA10}" type="slidenum">
              <a:rPr lang="en-US" altLang="zh-CN"/>
              <a:pPr>
                <a:defRPr/>
              </a:pPr>
              <a:t>‹#›</a:t>
            </a:fld>
            <a:endParaRPr lang="en-US" altLang="zh-CN"/>
          </a:p>
        </p:txBody>
      </p:sp>
      <p:sp>
        <p:nvSpPr>
          <p:cNvPr id="1034" name="Rectangle 47"/>
          <p:cNvSpPr>
            <a:spLocks noChangeArrowheads="1"/>
          </p:cNvSpPr>
          <p:nvPr/>
        </p:nvSpPr>
        <p:spPr bwMode="auto">
          <a:xfrm>
            <a:off x="1981200" y="533400"/>
            <a:ext cx="381000" cy="381000"/>
          </a:xfrm>
          <a:prstGeom prst="rect">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grpSp>
        <p:nvGrpSpPr>
          <p:cNvPr id="7179" name="Group 48"/>
          <p:cNvGrpSpPr>
            <a:grpSpLocks/>
          </p:cNvGrpSpPr>
          <p:nvPr/>
        </p:nvGrpSpPr>
        <p:grpSpPr bwMode="auto">
          <a:xfrm>
            <a:off x="304800" y="762000"/>
            <a:ext cx="762000" cy="762000"/>
            <a:chOff x="480" y="432"/>
            <a:chExt cx="480" cy="480"/>
          </a:xfrm>
        </p:grpSpPr>
        <p:sp>
          <p:nvSpPr>
            <p:cNvPr id="1037" name="Rectangle 49"/>
            <p:cNvSpPr>
              <a:spLocks noChangeArrowheads="1"/>
            </p:cNvSpPr>
            <p:nvPr/>
          </p:nvSpPr>
          <p:spPr bwMode="auto">
            <a:xfrm>
              <a:off x="480" y="672"/>
              <a:ext cx="240" cy="24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rgbClr val="0000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1038" name="Rectangle 50"/>
            <p:cNvSpPr>
              <a:spLocks noChangeArrowheads="1"/>
            </p:cNvSpPr>
            <p:nvPr/>
          </p:nvSpPr>
          <p:spPr bwMode="auto">
            <a:xfrm>
              <a:off x="720" y="432"/>
              <a:ext cx="240" cy="240"/>
            </a:xfrm>
            <a:prstGeom prst="rect">
              <a:avLst/>
            </a:prstGeom>
            <a:noFill/>
            <a:ln w="57150">
              <a:solidFill>
                <a:schemeClr val="hlink"/>
              </a:solidFill>
              <a:miter lim="800000"/>
              <a:headEnd/>
              <a:tailEnd/>
            </a:ln>
            <a:effectLst/>
            <a:extLst>
              <a:ext uri="{909E8E84-426E-40DD-AFC4-6F175D3DCCD1}">
                <a14:hiddenFill xmlns:a14="http://schemas.microsoft.com/office/drawing/2010/main">
                  <a:solidFill>
                    <a:srgbClr val="00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algn="ctr">
                <a:defRPr/>
              </a:pPr>
              <a:endParaRPr kumimoji="1" lang="zh-CN" altLang="zh-CN" smtClean="0">
                <a:solidFill>
                  <a:srgbClr val="FFFFFF"/>
                </a:solidFill>
                <a:latin typeface="Arial" charset="0"/>
              </a:endParaRPr>
            </a:p>
          </p:txBody>
        </p:sp>
        <p:sp>
          <p:nvSpPr>
            <p:cNvPr id="1039" name="Rectangle 51"/>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
          <p:nvSpPr>
            <p:cNvPr id="1040" name="Rectangle 52"/>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grpSp>
      <p:sp>
        <p:nvSpPr>
          <p:cNvPr id="1036" name="Rectangle 53"/>
          <p:cNvSpPr>
            <a:spLocks noChangeArrowheads="1"/>
          </p:cNvSpPr>
          <p:nvPr/>
        </p:nvSpPr>
        <p:spPr bwMode="auto">
          <a:xfrm>
            <a:off x="2362200" y="152400"/>
            <a:ext cx="381000" cy="381000"/>
          </a:xfrm>
          <a:prstGeom prst="rect">
            <a:avLst/>
          </a:prstGeom>
          <a:solidFill>
            <a:schemeClr val="bg2"/>
          </a:solidFill>
          <a:ln w="57150">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charset="0"/>
                <a:ea typeface="宋体" pitchFamily="2" charset="-122"/>
              </a:defRPr>
            </a:lvl1pPr>
            <a:lvl2pPr marL="742950" indent="-285750">
              <a:defRPr sz="2400">
                <a:solidFill>
                  <a:schemeClr val="tx1"/>
                </a:solidFill>
                <a:latin typeface="Times New Roman" charset="0"/>
                <a:ea typeface="宋体" pitchFamily="2" charset="-122"/>
              </a:defRPr>
            </a:lvl2pPr>
            <a:lvl3pPr marL="1143000" indent="-228600">
              <a:defRPr sz="2400">
                <a:solidFill>
                  <a:schemeClr val="tx1"/>
                </a:solidFill>
                <a:latin typeface="Times New Roman" charset="0"/>
                <a:ea typeface="宋体" pitchFamily="2" charset="-122"/>
              </a:defRPr>
            </a:lvl3pPr>
            <a:lvl4pPr marL="1600200" indent="-228600">
              <a:defRPr sz="2400">
                <a:solidFill>
                  <a:schemeClr val="tx1"/>
                </a:solidFill>
                <a:latin typeface="Times New Roman" charset="0"/>
                <a:ea typeface="宋体" pitchFamily="2" charset="-122"/>
              </a:defRPr>
            </a:lvl4pPr>
            <a:lvl5pPr marL="2057400" indent="-228600">
              <a:defRPr sz="2400">
                <a:solidFill>
                  <a:schemeClr val="tx1"/>
                </a:solidFill>
                <a:latin typeface="Times New Roman"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charset="0"/>
                <a:ea typeface="宋体" pitchFamily="2" charset="-122"/>
              </a:defRPr>
            </a:lvl9pPr>
          </a:lstStyle>
          <a:p>
            <a:pPr eaLnBrk="0" hangingPunct="0">
              <a:defRPr/>
            </a:pPr>
            <a:endParaRPr lang="zh-CN" altLang="en-US" smtClean="0">
              <a:solidFill>
                <a:srgbClr val="FFFFFF"/>
              </a:solidFill>
            </a:endParaRPr>
          </a:p>
        </p:txBody>
      </p:sp>
    </p:spTree>
    <p:extLst>
      <p:ext uri="{BB962C8B-B14F-4D97-AF65-F5344CB8AC3E}">
        <p14:creationId xmlns:p14="http://schemas.microsoft.com/office/powerpoint/2010/main" val="3120625138"/>
      </p:ext>
    </p:extLst>
  </p:cSld>
  <p:clrMap bg1="dk2" tx1="lt1" bg2="dk1"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1000"/>
                                  </p:stCondLst>
                                  <p:childTnLst>
                                    <p:set>
                                      <p:cBhvr>
                                        <p:cTn id="6" dur="1" fill="hold">
                                          <p:stCondLst>
                                            <p:cond delay="0"/>
                                          </p:stCondLst>
                                        </p:cTn>
                                        <p:tgtEl>
                                          <p:spTgt spid="10279">
                                            <p:txEl>
                                              <p:pRg st="0" end="0"/>
                                            </p:txEl>
                                          </p:spTgt>
                                        </p:tgtEl>
                                        <p:attrNameLst>
                                          <p:attrName>style.visibility</p:attrName>
                                        </p:attrNameLst>
                                      </p:cBhvr>
                                      <p:to>
                                        <p:strVal val="visible"/>
                                      </p:to>
                                    </p:set>
                                    <p:anim calcmode="lin" valueType="num">
                                      <p:cBhvr additive="base">
                                        <p:cTn id="7" dur="500"/>
                                        <p:tgtEl>
                                          <p:spTgt spid="10279">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10279">
                                            <p:txEl>
                                              <p:pRg st="0" end="0"/>
                                            </p:txEl>
                                          </p:spTgt>
                                        </p:tgtEl>
                                      </p:cBhvr>
                                    </p:animEffect>
                                  </p:childTnLst>
                                </p:cTn>
                              </p:par>
                            </p:childTnLst>
                          </p:cTn>
                        </p:par>
                        <p:par>
                          <p:cTn id="9" fill="hold" nodeType="afterGroup">
                            <p:stCondLst>
                              <p:cond delay="1500"/>
                            </p:stCondLst>
                            <p:childTnLst>
                              <p:par>
                                <p:cTn id="10" presetID="12" presetClass="entr" presetSubtype="4" fill="hold" grpId="0" nodeType="afterEffect">
                                  <p:stCondLst>
                                    <p:cond delay="1000"/>
                                  </p:stCondLst>
                                  <p:childTnLst>
                                    <p:set>
                                      <p:cBhvr>
                                        <p:cTn id="11" dur="1" fill="hold">
                                          <p:stCondLst>
                                            <p:cond delay="0"/>
                                          </p:stCondLst>
                                        </p:cTn>
                                        <p:tgtEl>
                                          <p:spTgt spid="10279">
                                            <p:txEl>
                                              <p:pRg st="1" end="1"/>
                                            </p:txEl>
                                          </p:spTgt>
                                        </p:tgtEl>
                                        <p:attrNameLst>
                                          <p:attrName>style.visibility</p:attrName>
                                        </p:attrNameLst>
                                      </p:cBhvr>
                                      <p:to>
                                        <p:strVal val="visible"/>
                                      </p:to>
                                    </p:set>
                                    <p:anim calcmode="lin" valueType="num">
                                      <p:cBhvr additive="base">
                                        <p:cTn id="12" dur="500"/>
                                        <p:tgtEl>
                                          <p:spTgt spid="10279">
                                            <p:txEl>
                                              <p:pRg st="1" end="1"/>
                                            </p:txEl>
                                          </p:spTgt>
                                        </p:tgtEl>
                                        <p:attrNameLst>
                                          <p:attrName>ppt_y</p:attrName>
                                        </p:attrNameLst>
                                      </p:cBhvr>
                                      <p:tavLst>
                                        <p:tav tm="0">
                                          <p:val>
                                            <p:strVal val="#ppt_y+#ppt_h*1.125000"/>
                                          </p:val>
                                        </p:tav>
                                        <p:tav tm="100000">
                                          <p:val>
                                            <p:strVal val="#ppt_y"/>
                                          </p:val>
                                        </p:tav>
                                      </p:tavLst>
                                    </p:anim>
                                    <p:animEffect transition="in" filter="wipe(up)">
                                      <p:cBhvr>
                                        <p:cTn id="13" dur="500"/>
                                        <p:tgtEl>
                                          <p:spTgt spid="10279">
                                            <p:txEl>
                                              <p:pRg st="1" end="1"/>
                                            </p:txEl>
                                          </p:spTgt>
                                        </p:tgtEl>
                                      </p:cBhvr>
                                    </p:animEffect>
                                  </p:childTnLst>
                                </p:cTn>
                              </p:par>
                            </p:childTnLst>
                          </p:cTn>
                        </p:par>
                        <p:par>
                          <p:cTn id="14" fill="hold" nodeType="afterGroup">
                            <p:stCondLst>
                              <p:cond delay="3000"/>
                            </p:stCondLst>
                            <p:childTnLst>
                              <p:par>
                                <p:cTn id="15" presetID="12" presetClass="entr" presetSubtype="4" fill="hold" grpId="0" nodeType="afterEffect">
                                  <p:stCondLst>
                                    <p:cond delay="1000"/>
                                  </p:stCondLst>
                                  <p:childTnLst>
                                    <p:set>
                                      <p:cBhvr>
                                        <p:cTn id="16" dur="1" fill="hold">
                                          <p:stCondLst>
                                            <p:cond delay="0"/>
                                          </p:stCondLst>
                                        </p:cTn>
                                        <p:tgtEl>
                                          <p:spTgt spid="10279">
                                            <p:txEl>
                                              <p:pRg st="2" end="2"/>
                                            </p:txEl>
                                          </p:spTgt>
                                        </p:tgtEl>
                                        <p:attrNameLst>
                                          <p:attrName>style.visibility</p:attrName>
                                        </p:attrNameLst>
                                      </p:cBhvr>
                                      <p:to>
                                        <p:strVal val="visible"/>
                                      </p:to>
                                    </p:set>
                                    <p:anim calcmode="lin" valueType="num">
                                      <p:cBhvr additive="base">
                                        <p:cTn id="17" dur="500"/>
                                        <p:tgtEl>
                                          <p:spTgt spid="10279">
                                            <p:txEl>
                                              <p:pRg st="2" end="2"/>
                                            </p:txEl>
                                          </p:spTgt>
                                        </p:tgtEl>
                                        <p:attrNameLst>
                                          <p:attrName>ppt_y</p:attrName>
                                        </p:attrNameLst>
                                      </p:cBhvr>
                                      <p:tavLst>
                                        <p:tav tm="0">
                                          <p:val>
                                            <p:strVal val="#ppt_y+#ppt_h*1.125000"/>
                                          </p:val>
                                        </p:tav>
                                        <p:tav tm="100000">
                                          <p:val>
                                            <p:strVal val="#ppt_y"/>
                                          </p:val>
                                        </p:tav>
                                      </p:tavLst>
                                    </p:anim>
                                    <p:animEffect transition="in" filter="wipe(up)">
                                      <p:cBhvr>
                                        <p:cTn id="18" dur="500"/>
                                        <p:tgtEl>
                                          <p:spTgt spid="10279">
                                            <p:txEl>
                                              <p:pRg st="2" end="2"/>
                                            </p:txEl>
                                          </p:spTgt>
                                        </p:tgtEl>
                                      </p:cBhvr>
                                    </p:animEffect>
                                  </p:childTnLst>
                                </p:cTn>
                              </p:par>
                              <p:par>
                                <p:cTn id="19" presetID="12" presetClass="entr" presetSubtype="4" fill="hold" grpId="0" nodeType="withEffect">
                                  <p:stCondLst>
                                    <p:cond delay="1000"/>
                                  </p:stCondLst>
                                  <p:childTnLst>
                                    <p:set>
                                      <p:cBhvr>
                                        <p:cTn id="20" dur="1" fill="hold">
                                          <p:stCondLst>
                                            <p:cond delay="0"/>
                                          </p:stCondLst>
                                        </p:cTn>
                                        <p:tgtEl>
                                          <p:spTgt spid="10279">
                                            <p:txEl>
                                              <p:pRg st="3" end="3"/>
                                            </p:txEl>
                                          </p:spTgt>
                                        </p:tgtEl>
                                        <p:attrNameLst>
                                          <p:attrName>style.visibility</p:attrName>
                                        </p:attrNameLst>
                                      </p:cBhvr>
                                      <p:to>
                                        <p:strVal val="visible"/>
                                      </p:to>
                                    </p:set>
                                    <p:anim calcmode="lin" valueType="num">
                                      <p:cBhvr additive="base">
                                        <p:cTn id="21" dur="500"/>
                                        <p:tgtEl>
                                          <p:spTgt spid="10279">
                                            <p:txEl>
                                              <p:pRg st="3" end="3"/>
                                            </p:txEl>
                                          </p:spTgt>
                                        </p:tgtEl>
                                        <p:attrNameLst>
                                          <p:attrName>ppt_y</p:attrName>
                                        </p:attrNameLst>
                                      </p:cBhvr>
                                      <p:tavLst>
                                        <p:tav tm="0">
                                          <p:val>
                                            <p:strVal val="#ppt_y+#ppt_h*1.125000"/>
                                          </p:val>
                                        </p:tav>
                                        <p:tav tm="100000">
                                          <p:val>
                                            <p:strVal val="#ppt_y"/>
                                          </p:val>
                                        </p:tav>
                                      </p:tavLst>
                                    </p:anim>
                                    <p:animEffect transition="in" filter="wipe(up)">
                                      <p:cBhvr>
                                        <p:cTn id="22" dur="500"/>
                                        <p:tgtEl>
                                          <p:spTgt spid="10279">
                                            <p:txEl>
                                              <p:pRg st="3" end="3"/>
                                            </p:txEl>
                                          </p:spTgt>
                                        </p:tgtEl>
                                      </p:cBhvr>
                                    </p:animEffect>
                                  </p:childTnLst>
                                </p:cTn>
                              </p:par>
                              <p:par>
                                <p:cTn id="23" presetID="12" presetClass="entr" presetSubtype="4" fill="hold" grpId="0" nodeType="withEffect">
                                  <p:stCondLst>
                                    <p:cond delay="1000"/>
                                  </p:stCondLst>
                                  <p:childTnLst>
                                    <p:set>
                                      <p:cBhvr>
                                        <p:cTn id="24" dur="1" fill="hold">
                                          <p:stCondLst>
                                            <p:cond delay="0"/>
                                          </p:stCondLst>
                                        </p:cTn>
                                        <p:tgtEl>
                                          <p:spTgt spid="10279">
                                            <p:txEl>
                                              <p:pRg st="4" end="4"/>
                                            </p:txEl>
                                          </p:spTgt>
                                        </p:tgtEl>
                                        <p:attrNameLst>
                                          <p:attrName>style.visibility</p:attrName>
                                        </p:attrNameLst>
                                      </p:cBhvr>
                                      <p:to>
                                        <p:strVal val="visible"/>
                                      </p:to>
                                    </p:set>
                                    <p:anim calcmode="lin" valueType="num">
                                      <p:cBhvr additive="base">
                                        <p:cTn id="25" dur="500"/>
                                        <p:tgtEl>
                                          <p:spTgt spid="10279">
                                            <p:txEl>
                                              <p:pRg st="4" end="4"/>
                                            </p:txEl>
                                          </p:spTgt>
                                        </p:tgtEl>
                                        <p:attrNameLst>
                                          <p:attrName>ppt_y</p:attrName>
                                        </p:attrNameLst>
                                      </p:cBhvr>
                                      <p:tavLst>
                                        <p:tav tm="0">
                                          <p:val>
                                            <p:strVal val="#ppt_y+#ppt_h*1.125000"/>
                                          </p:val>
                                        </p:tav>
                                        <p:tav tm="100000">
                                          <p:val>
                                            <p:strVal val="#ppt_y"/>
                                          </p:val>
                                        </p:tav>
                                      </p:tavLst>
                                    </p:anim>
                                    <p:animEffect transition="in" filter="wipe(up)">
                                      <p:cBhvr>
                                        <p:cTn id="26" dur="500"/>
                                        <p:tgtEl>
                                          <p:spTgt spid="1027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9" grpId="0" build="p" bldLvl="3" autoUpdateAnimBg="0" advAuto="1000">
        <p:tmplLst>
          <p:tmpl lvl="1">
            <p:tnLst>
              <p:par>
                <p:cTn presetID="12" presetClass="entr" presetSubtype="4" fill="hold" nodeType="afterEffect">
                  <p:stCondLst>
                    <p:cond delay="1000"/>
                  </p:stCondLst>
                  <p:childTnLst>
                    <p:set>
                      <p:cBhvr>
                        <p:cTn dur="1" fill="hold">
                          <p:stCondLst>
                            <p:cond delay="0"/>
                          </p:stCondLst>
                        </p:cTn>
                        <p:tgtEl>
                          <p:spTgt spid="10279"/>
                        </p:tgtEl>
                        <p:attrNameLst>
                          <p:attrName>style.visibility</p:attrName>
                        </p:attrNameLst>
                      </p:cBhvr>
                      <p:to>
                        <p:strVal val="visible"/>
                      </p:to>
                    </p:set>
                    <p:anim calcmode="lin" valueType="num">
                      <p:cBhvr additive="base">
                        <p:cTn dur="500"/>
                        <p:tgtEl>
                          <p:spTgt spid="10279"/>
                        </p:tgtEl>
                        <p:attrNameLst>
                          <p:attrName>ppt_y</p:attrName>
                        </p:attrNameLst>
                      </p:cBhvr>
                      <p:tavLst>
                        <p:tav tm="0">
                          <p:val>
                            <p:strVal val="#ppt_y+#ppt_h*1.125000"/>
                          </p:val>
                        </p:tav>
                        <p:tav tm="100000">
                          <p:val>
                            <p:strVal val="#ppt_y"/>
                          </p:val>
                        </p:tav>
                      </p:tavLst>
                    </p:anim>
                    <p:animEffect transition="in" filter="wipe(up)">
                      <p:cBhvr>
                        <p:cTn dur="500"/>
                        <p:tgtEl>
                          <p:spTgt spid="10279"/>
                        </p:tgtEl>
                      </p:cBhvr>
                    </p:animEffect>
                  </p:childTnLst>
                </p:cTn>
              </p:par>
            </p:tnLst>
          </p:tmpl>
          <p:tmpl lvl="2">
            <p:tnLst>
              <p:par>
                <p:cTn presetID="12" presetClass="entr" presetSubtype="4" fill="hold" nodeType="afterEffect">
                  <p:stCondLst>
                    <p:cond delay="1000"/>
                  </p:stCondLst>
                  <p:childTnLst>
                    <p:set>
                      <p:cBhvr>
                        <p:cTn dur="1" fill="hold">
                          <p:stCondLst>
                            <p:cond delay="0"/>
                          </p:stCondLst>
                        </p:cTn>
                        <p:tgtEl>
                          <p:spTgt spid="10279"/>
                        </p:tgtEl>
                        <p:attrNameLst>
                          <p:attrName>style.visibility</p:attrName>
                        </p:attrNameLst>
                      </p:cBhvr>
                      <p:to>
                        <p:strVal val="visible"/>
                      </p:to>
                    </p:set>
                    <p:anim calcmode="lin" valueType="num">
                      <p:cBhvr additive="base">
                        <p:cTn dur="500"/>
                        <p:tgtEl>
                          <p:spTgt spid="10279"/>
                        </p:tgtEl>
                        <p:attrNameLst>
                          <p:attrName>ppt_y</p:attrName>
                        </p:attrNameLst>
                      </p:cBhvr>
                      <p:tavLst>
                        <p:tav tm="0">
                          <p:val>
                            <p:strVal val="#ppt_y+#ppt_h*1.125000"/>
                          </p:val>
                        </p:tav>
                        <p:tav tm="100000">
                          <p:val>
                            <p:strVal val="#ppt_y"/>
                          </p:val>
                        </p:tav>
                      </p:tavLst>
                    </p:anim>
                    <p:animEffect transition="in" filter="wipe(up)">
                      <p:cBhvr>
                        <p:cTn dur="500"/>
                        <p:tgtEl>
                          <p:spTgt spid="10279"/>
                        </p:tgtEl>
                      </p:cBhvr>
                    </p:animEffect>
                  </p:childTnLst>
                </p:cTn>
              </p:par>
            </p:tnLst>
          </p:tmpl>
          <p:tmpl lvl="3">
            <p:tnLst>
              <p:par>
                <p:cTn presetID="12" presetClass="entr" presetSubtype="4" fill="hold" nodeType="afterEffect">
                  <p:stCondLst>
                    <p:cond delay="1000"/>
                  </p:stCondLst>
                  <p:childTnLst>
                    <p:set>
                      <p:cBhvr>
                        <p:cTn dur="1" fill="hold">
                          <p:stCondLst>
                            <p:cond delay="0"/>
                          </p:stCondLst>
                        </p:cTn>
                        <p:tgtEl>
                          <p:spTgt spid="10279"/>
                        </p:tgtEl>
                        <p:attrNameLst>
                          <p:attrName>style.visibility</p:attrName>
                        </p:attrNameLst>
                      </p:cBhvr>
                      <p:to>
                        <p:strVal val="visible"/>
                      </p:to>
                    </p:set>
                    <p:anim calcmode="lin" valueType="num">
                      <p:cBhvr additive="base">
                        <p:cTn dur="500"/>
                        <p:tgtEl>
                          <p:spTgt spid="10279"/>
                        </p:tgtEl>
                        <p:attrNameLst>
                          <p:attrName>ppt_y</p:attrName>
                        </p:attrNameLst>
                      </p:cBhvr>
                      <p:tavLst>
                        <p:tav tm="0">
                          <p:val>
                            <p:strVal val="#ppt_y+#ppt_h*1.125000"/>
                          </p:val>
                        </p:tav>
                        <p:tav tm="100000">
                          <p:val>
                            <p:strVal val="#ppt_y"/>
                          </p:val>
                        </p:tav>
                      </p:tavLst>
                    </p:anim>
                    <p:animEffect transition="in" filter="wipe(up)">
                      <p:cBhvr>
                        <p:cTn dur="500"/>
                        <p:tgtEl>
                          <p:spTgt spid="10279"/>
                        </p:tgtEl>
                      </p:cBhvr>
                    </p:animEffect>
                  </p:childTnLst>
                </p:cTn>
              </p:par>
            </p:tnLst>
          </p:tmpl>
          <p:tmpl lvl="4">
            <p:tnLst>
              <p:par>
                <p:cTn presetID="12" presetClass="entr" presetSubtype="4" fill="hold" nodeType="withEffect">
                  <p:stCondLst>
                    <p:cond delay="1000"/>
                  </p:stCondLst>
                  <p:childTnLst>
                    <p:set>
                      <p:cBhvr>
                        <p:cTn dur="1" fill="hold">
                          <p:stCondLst>
                            <p:cond delay="0"/>
                          </p:stCondLst>
                        </p:cTn>
                        <p:tgtEl>
                          <p:spTgt spid="10279"/>
                        </p:tgtEl>
                        <p:attrNameLst>
                          <p:attrName>style.visibility</p:attrName>
                        </p:attrNameLst>
                      </p:cBhvr>
                      <p:to>
                        <p:strVal val="visible"/>
                      </p:to>
                    </p:set>
                    <p:anim calcmode="lin" valueType="num">
                      <p:cBhvr additive="base">
                        <p:cTn dur="500"/>
                        <p:tgtEl>
                          <p:spTgt spid="10279"/>
                        </p:tgtEl>
                        <p:attrNameLst>
                          <p:attrName>ppt_y</p:attrName>
                        </p:attrNameLst>
                      </p:cBhvr>
                      <p:tavLst>
                        <p:tav tm="0">
                          <p:val>
                            <p:strVal val="#ppt_y+#ppt_h*1.125000"/>
                          </p:val>
                        </p:tav>
                        <p:tav tm="100000">
                          <p:val>
                            <p:strVal val="#ppt_y"/>
                          </p:val>
                        </p:tav>
                      </p:tavLst>
                    </p:anim>
                    <p:animEffect transition="in" filter="wipe(up)">
                      <p:cBhvr>
                        <p:cTn dur="500"/>
                        <p:tgtEl>
                          <p:spTgt spid="10279"/>
                        </p:tgtEl>
                      </p:cBhvr>
                    </p:animEffect>
                  </p:childTnLst>
                </p:cTn>
              </p:par>
            </p:tnLst>
          </p:tmpl>
          <p:tmpl lvl="5">
            <p:tnLst>
              <p:par>
                <p:cTn presetID="12" presetClass="entr" presetSubtype="4" fill="hold" nodeType="withEffect">
                  <p:stCondLst>
                    <p:cond delay="1000"/>
                  </p:stCondLst>
                  <p:childTnLst>
                    <p:set>
                      <p:cBhvr>
                        <p:cTn dur="1" fill="hold">
                          <p:stCondLst>
                            <p:cond delay="0"/>
                          </p:stCondLst>
                        </p:cTn>
                        <p:tgtEl>
                          <p:spTgt spid="10279"/>
                        </p:tgtEl>
                        <p:attrNameLst>
                          <p:attrName>style.visibility</p:attrName>
                        </p:attrNameLst>
                      </p:cBhvr>
                      <p:to>
                        <p:strVal val="visible"/>
                      </p:to>
                    </p:set>
                    <p:anim calcmode="lin" valueType="num">
                      <p:cBhvr additive="base">
                        <p:cTn dur="500"/>
                        <p:tgtEl>
                          <p:spTgt spid="10279"/>
                        </p:tgtEl>
                        <p:attrNameLst>
                          <p:attrName>ppt_y</p:attrName>
                        </p:attrNameLst>
                      </p:cBhvr>
                      <p:tavLst>
                        <p:tav tm="0">
                          <p:val>
                            <p:strVal val="#ppt_y+#ppt_h*1.125000"/>
                          </p:val>
                        </p:tav>
                        <p:tav tm="100000">
                          <p:val>
                            <p:strVal val="#ppt_y"/>
                          </p:val>
                        </p:tav>
                      </p:tavLst>
                    </p:anim>
                    <p:animEffect transition="in" filter="wipe(up)">
                      <p:cBhvr>
                        <p:cTn dur="500"/>
                        <p:tgtEl>
                          <p:spTgt spid="10279"/>
                        </p:tgtEl>
                      </p:cBhvr>
                    </p:animEffect>
                  </p:childTnLst>
                </p:cTn>
              </p:par>
            </p:tnLst>
          </p:tmpl>
        </p:tmplLst>
      </p:bldP>
    </p:bldLst>
  </p:timing>
  <p:hf hdr="0" ftr="0" dt="0"/>
  <p:txStyles>
    <p:titleStyle>
      <a:lvl1pPr algn="l" rtl="0" eaLnBrk="0" fontAlgn="base" hangingPunct="0">
        <a:spcBef>
          <a:spcPct val="0"/>
        </a:spcBef>
        <a:spcAft>
          <a:spcPct val="0"/>
        </a:spcAft>
        <a:defRPr kumimoji="1" sz="4000">
          <a:solidFill>
            <a:srgbClr val="FFCC00"/>
          </a:solidFill>
          <a:latin typeface="+mj-lt"/>
          <a:ea typeface="+mj-ea"/>
          <a:cs typeface="+mj-cs"/>
        </a:defRPr>
      </a:lvl1pPr>
      <a:lvl2pPr algn="l" rtl="0" eaLnBrk="0" fontAlgn="base" hangingPunct="0">
        <a:spcBef>
          <a:spcPct val="0"/>
        </a:spcBef>
        <a:spcAft>
          <a:spcPct val="0"/>
        </a:spcAft>
        <a:defRPr kumimoji="1" sz="4000">
          <a:solidFill>
            <a:srgbClr val="FFCC00"/>
          </a:solidFill>
          <a:latin typeface="Times New Roman" charset="0"/>
          <a:ea typeface="华文新魏" pitchFamily="2" charset="-122"/>
        </a:defRPr>
      </a:lvl2pPr>
      <a:lvl3pPr algn="l" rtl="0" eaLnBrk="0" fontAlgn="base" hangingPunct="0">
        <a:spcBef>
          <a:spcPct val="0"/>
        </a:spcBef>
        <a:spcAft>
          <a:spcPct val="0"/>
        </a:spcAft>
        <a:defRPr kumimoji="1" sz="4000">
          <a:solidFill>
            <a:srgbClr val="FFCC00"/>
          </a:solidFill>
          <a:latin typeface="Times New Roman" charset="0"/>
          <a:ea typeface="华文新魏" pitchFamily="2" charset="-122"/>
        </a:defRPr>
      </a:lvl3pPr>
      <a:lvl4pPr algn="l" rtl="0" eaLnBrk="0" fontAlgn="base" hangingPunct="0">
        <a:spcBef>
          <a:spcPct val="0"/>
        </a:spcBef>
        <a:spcAft>
          <a:spcPct val="0"/>
        </a:spcAft>
        <a:defRPr kumimoji="1" sz="4000">
          <a:solidFill>
            <a:srgbClr val="FFCC00"/>
          </a:solidFill>
          <a:latin typeface="Times New Roman" charset="0"/>
          <a:ea typeface="华文新魏" pitchFamily="2" charset="-122"/>
        </a:defRPr>
      </a:lvl4pPr>
      <a:lvl5pPr algn="l" rtl="0" eaLnBrk="0" fontAlgn="base" hangingPunct="0">
        <a:spcBef>
          <a:spcPct val="0"/>
        </a:spcBef>
        <a:spcAft>
          <a:spcPct val="0"/>
        </a:spcAft>
        <a:defRPr kumimoji="1" sz="4000">
          <a:solidFill>
            <a:srgbClr val="FFCC00"/>
          </a:solidFill>
          <a:latin typeface="Times New Roman" charset="0"/>
          <a:ea typeface="华文新魏" pitchFamily="2" charset="-122"/>
        </a:defRPr>
      </a:lvl5pPr>
      <a:lvl6pPr marL="457200" algn="l" rtl="0" fontAlgn="base">
        <a:spcBef>
          <a:spcPct val="0"/>
        </a:spcBef>
        <a:spcAft>
          <a:spcPct val="0"/>
        </a:spcAft>
        <a:defRPr kumimoji="1" sz="4000">
          <a:solidFill>
            <a:srgbClr val="FFCC00"/>
          </a:solidFill>
          <a:latin typeface="Times New Roman" charset="0"/>
          <a:ea typeface="华文新魏" pitchFamily="2" charset="-122"/>
        </a:defRPr>
      </a:lvl6pPr>
      <a:lvl7pPr marL="914400" algn="l" rtl="0" fontAlgn="base">
        <a:spcBef>
          <a:spcPct val="0"/>
        </a:spcBef>
        <a:spcAft>
          <a:spcPct val="0"/>
        </a:spcAft>
        <a:defRPr kumimoji="1" sz="4000">
          <a:solidFill>
            <a:srgbClr val="FFCC00"/>
          </a:solidFill>
          <a:latin typeface="Times New Roman" charset="0"/>
          <a:ea typeface="华文新魏" pitchFamily="2" charset="-122"/>
        </a:defRPr>
      </a:lvl7pPr>
      <a:lvl8pPr marL="1371600" algn="l" rtl="0" fontAlgn="base">
        <a:spcBef>
          <a:spcPct val="0"/>
        </a:spcBef>
        <a:spcAft>
          <a:spcPct val="0"/>
        </a:spcAft>
        <a:defRPr kumimoji="1" sz="4000">
          <a:solidFill>
            <a:srgbClr val="FFCC00"/>
          </a:solidFill>
          <a:latin typeface="Times New Roman" charset="0"/>
          <a:ea typeface="华文新魏" pitchFamily="2" charset="-122"/>
        </a:defRPr>
      </a:lvl8pPr>
      <a:lvl9pPr marL="1828800" algn="l" rtl="0" fontAlgn="base">
        <a:spcBef>
          <a:spcPct val="0"/>
        </a:spcBef>
        <a:spcAft>
          <a:spcPct val="0"/>
        </a:spcAft>
        <a:defRPr kumimoji="1" sz="4000">
          <a:solidFill>
            <a:srgbClr val="FFCC00"/>
          </a:solidFill>
          <a:latin typeface="Times New Roman" charset="0"/>
          <a:ea typeface="华文新魏" pitchFamily="2" charset="-122"/>
        </a:defRPr>
      </a:lvl9pPr>
    </p:titleStyle>
    <p:bodyStyle>
      <a:lvl1pPr marL="342900" indent="-342900" algn="l" rtl="0" eaLnBrk="0" fontAlgn="base" hangingPunct="0">
        <a:spcBef>
          <a:spcPct val="20000"/>
        </a:spcBef>
        <a:spcAft>
          <a:spcPct val="0"/>
        </a:spcAft>
        <a:buClr>
          <a:srgbClr val="00FFFF"/>
        </a:buClr>
        <a:buSzPct val="90000"/>
        <a:buFont typeface="Wingdings" pitchFamily="2" charset="2"/>
        <a:buChar char="v"/>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FF66"/>
        </a:buClr>
        <a:buSzPct val="90000"/>
        <a:buFont typeface="Wingdings" pitchFamily="2" charset="2"/>
        <a:buChar char="v"/>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00CC66"/>
        </a:buClr>
        <a:buSzPct val="90000"/>
        <a:buFont typeface="Wingdings" pitchFamily="2" charset="2"/>
        <a:buChar char="v"/>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FF66"/>
        </a:buClr>
        <a:buSzPct val="90000"/>
        <a:buFont typeface="Wingdings" pitchFamily="2" charset="2"/>
        <a:buChar char="v"/>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90000"/>
        <a:buFont typeface="Wingdings" pitchFamily="2" charset="2"/>
        <a:buChar char="v"/>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1.bin"/><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467544" y="188640"/>
            <a:ext cx="8136904" cy="5544616"/>
          </a:xfrm>
          <a:prstGeom prst="rect">
            <a:avLst/>
          </a:prstGeom>
        </p:spPr>
        <p:txBody>
          <a:bodyPr/>
          <a:lstStyle>
            <a:lvl1pPr marL="342900" indent="-342900" algn="l" rtl="0" fontAlgn="base">
              <a:spcBef>
                <a:spcPct val="20000"/>
              </a:spcBef>
              <a:spcAft>
                <a:spcPct val="0"/>
              </a:spcAft>
              <a:buFont typeface="Arial" pitchFamily="34" charset="0"/>
              <a:buChar char="•"/>
              <a:defRPr sz="3200">
                <a:solidFill>
                  <a:schemeClr val="tx1"/>
                </a:solidFill>
                <a:latin typeface="Calibri" pitchFamily="34" charset="0"/>
                <a:cs typeface="Arial" pitchFamily="34" charset="0"/>
              </a:defRPr>
            </a:lvl1pPr>
            <a:lvl2pPr marL="742950" indent="-285750" algn="l" rtl="0" fontAlgn="base">
              <a:spcBef>
                <a:spcPct val="20000"/>
              </a:spcBef>
              <a:spcAft>
                <a:spcPct val="0"/>
              </a:spcAft>
              <a:buFont typeface="Arial" pitchFamily="34" charset="0"/>
              <a:buChar char="–"/>
              <a:defRPr sz="2800">
                <a:solidFill>
                  <a:schemeClr val="tx1"/>
                </a:solidFill>
                <a:latin typeface="Calibri" pitchFamily="34" charset="0"/>
                <a:cs typeface="Arial" pitchFamily="34" charset="0"/>
              </a:defRPr>
            </a:lvl2pPr>
            <a:lvl3pPr marL="1143000" indent="-228600" algn="l" rtl="0" fontAlgn="base">
              <a:spcBef>
                <a:spcPct val="20000"/>
              </a:spcBef>
              <a:spcAft>
                <a:spcPct val="0"/>
              </a:spcAft>
              <a:buFont typeface="Arial" pitchFamily="34" charset="0"/>
              <a:buChar char="•"/>
              <a:defRPr sz="2400">
                <a:solidFill>
                  <a:schemeClr val="tx1"/>
                </a:solidFill>
                <a:latin typeface="Calibri" pitchFamily="34" charset="0"/>
                <a:cs typeface="Arial" pitchFamily="34" charset="0"/>
              </a:defRPr>
            </a:lvl3pPr>
            <a:lvl4pPr marL="1600200" indent="-228600" algn="l" rtl="0" fontAlgn="base">
              <a:spcBef>
                <a:spcPct val="20000"/>
              </a:spcBef>
              <a:spcAft>
                <a:spcPct val="0"/>
              </a:spcAft>
              <a:buFont typeface="Arial" pitchFamily="34" charset="0"/>
              <a:buChar char="–"/>
              <a:defRPr sz="2000">
                <a:solidFill>
                  <a:schemeClr val="tx1"/>
                </a:solidFill>
                <a:latin typeface="Calibri" pitchFamily="34" charset="0"/>
                <a:cs typeface="Arial" pitchFamily="34" charset="0"/>
              </a:defRPr>
            </a:lvl4pPr>
            <a:lvl5pPr marL="2057400" indent="-228600" algn="l" rtl="0" fontAlgn="base">
              <a:spcBef>
                <a:spcPct val="20000"/>
              </a:spcBef>
              <a:spcAft>
                <a:spcPct val="0"/>
              </a:spcAft>
              <a:buFont typeface="Arial" pitchFamily="34" charset="0"/>
              <a:buChar char="»"/>
              <a:defRPr sz="2000">
                <a:solidFill>
                  <a:schemeClr val="tx1"/>
                </a:solidFill>
                <a:latin typeface="Calibri" pitchFamily="34" charset="0"/>
                <a:cs typeface="Arial" pitchFamily="34" charset="0"/>
              </a:defRPr>
            </a:lvl5pPr>
            <a:lvl6pPr marL="2514600" indent="-228600" algn="l" rtl="0" fontAlgn="base">
              <a:spcBef>
                <a:spcPct val="20000"/>
              </a:spcBef>
              <a:spcAft>
                <a:spcPct val="0"/>
              </a:spcAft>
              <a:buFont typeface="Arial" pitchFamily="34" charset="0"/>
              <a:buChar char="»"/>
              <a:defRPr sz="2000">
                <a:solidFill>
                  <a:schemeClr val="tx1"/>
                </a:solidFill>
                <a:latin typeface="Calibri" pitchFamily="34" charset="0"/>
                <a:cs typeface="Arial" pitchFamily="34" charset="0"/>
              </a:defRPr>
            </a:lvl6pPr>
            <a:lvl7pPr marL="2971800" indent="-228600" algn="l" rtl="0" fontAlgn="base">
              <a:spcBef>
                <a:spcPct val="20000"/>
              </a:spcBef>
              <a:spcAft>
                <a:spcPct val="0"/>
              </a:spcAft>
              <a:buFont typeface="Arial" pitchFamily="34" charset="0"/>
              <a:buChar char="»"/>
              <a:defRPr sz="2000">
                <a:solidFill>
                  <a:schemeClr val="tx1"/>
                </a:solidFill>
                <a:latin typeface="Calibri" pitchFamily="34" charset="0"/>
                <a:cs typeface="Arial" pitchFamily="34" charset="0"/>
              </a:defRPr>
            </a:lvl7pPr>
            <a:lvl8pPr marL="3429000" indent="-228600" algn="l" rtl="0" fontAlgn="base">
              <a:spcBef>
                <a:spcPct val="20000"/>
              </a:spcBef>
              <a:spcAft>
                <a:spcPct val="0"/>
              </a:spcAft>
              <a:buFont typeface="Arial" pitchFamily="34" charset="0"/>
              <a:buChar char="»"/>
              <a:defRPr sz="2000">
                <a:solidFill>
                  <a:schemeClr val="tx1"/>
                </a:solidFill>
                <a:latin typeface="Calibri" pitchFamily="34" charset="0"/>
                <a:cs typeface="Arial" pitchFamily="34" charset="0"/>
              </a:defRPr>
            </a:lvl8pPr>
            <a:lvl9pPr marL="3886200" indent="-228600" algn="l" rtl="0" fontAlgn="base">
              <a:spcBef>
                <a:spcPct val="20000"/>
              </a:spcBef>
              <a:spcAft>
                <a:spcPct val="0"/>
              </a:spcAft>
              <a:buFont typeface="Arial" pitchFamily="34" charset="0"/>
              <a:buChar char="»"/>
              <a:defRPr sz="2000">
                <a:solidFill>
                  <a:schemeClr val="tx1"/>
                </a:solidFill>
                <a:latin typeface="Calibri" pitchFamily="34" charset="0"/>
                <a:cs typeface="Arial" pitchFamily="34" charset="0"/>
              </a:defRPr>
            </a:lvl9pPr>
          </a:lstStyle>
          <a:p>
            <a:pPr marL="0" indent="0">
              <a:buNone/>
            </a:pPr>
            <a:r>
              <a:rPr lang="zh-CN" altLang="en-US" b="1" dirty="0" smtClean="0">
                <a:solidFill>
                  <a:srgbClr val="FF0000"/>
                </a:solidFill>
              </a:rPr>
              <a:t>计算智能</a:t>
            </a:r>
            <a:r>
              <a:rPr lang="zh-CN" altLang="en-US" b="1" dirty="0" smtClean="0"/>
              <a:t>（</a:t>
            </a:r>
            <a:r>
              <a:rPr lang="en-US" altLang="zh-CN" b="1" dirty="0" smtClean="0"/>
              <a:t>Computational Intelligence</a:t>
            </a:r>
            <a:r>
              <a:rPr lang="zh-CN" altLang="en-US" b="1" dirty="0" smtClean="0"/>
              <a:t>）</a:t>
            </a:r>
          </a:p>
          <a:p>
            <a:r>
              <a:rPr lang="zh-CN" altLang="en-US" sz="2400" b="1" dirty="0" smtClean="0"/>
              <a:t>计算人工智能，它是模拟群智能的人工智能。</a:t>
            </a:r>
            <a:endParaRPr lang="en-US" altLang="zh-CN" sz="2400" b="1" dirty="0" smtClean="0"/>
          </a:p>
          <a:p>
            <a:r>
              <a:rPr lang="zh-CN" altLang="en-US" sz="2400" b="1" dirty="0" smtClean="0"/>
              <a:t>计算智能以数值数据为基础，主要通过数值计算，运用算法进行问题求解。</a:t>
            </a:r>
            <a:endParaRPr lang="en-US" altLang="zh-CN" sz="2400" b="1" dirty="0" smtClean="0"/>
          </a:p>
          <a:p>
            <a:r>
              <a:rPr lang="zh-CN" altLang="en-US" sz="2400" b="1" dirty="0" smtClean="0"/>
              <a:t>计算智能的主要内容包括：</a:t>
            </a:r>
            <a:endParaRPr lang="en-US" altLang="zh-CN" sz="2400" b="1" dirty="0" smtClean="0"/>
          </a:p>
          <a:p>
            <a:pPr lvl="1"/>
            <a:r>
              <a:rPr lang="zh-CN" altLang="en-US" sz="2000" b="1" dirty="0" smtClean="0"/>
              <a:t>神经计算（</a:t>
            </a:r>
            <a:r>
              <a:rPr lang="en-US" altLang="zh-CN" sz="2000" b="1" dirty="0" smtClean="0"/>
              <a:t>Neural Computation</a:t>
            </a:r>
            <a:r>
              <a:rPr lang="zh-CN" altLang="en-US" sz="2000" b="1" dirty="0" smtClean="0"/>
              <a:t>， </a:t>
            </a:r>
            <a:r>
              <a:rPr lang="en-US" altLang="zh-CN" sz="2000" b="1" dirty="0" smtClean="0"/>
              <a:t>NC</a:t>
            </a:r>
            <a:r>
              <a:rPr lang="zh-CN" altLang="en-US" sz="2000" b="1" dirty="0" smtClean="0"/>
              <a:t>）</a:t>
            </a:r>
            <a:endParaRPr lang="en-US" altLang="zh-CN" sz="2000" b="1" dirty="0" smtClean="0"/>
          </a:p>
          <a:p>
            <a:pPr lvl="1"/>
            <a:r>
              <a:rPr lang="zh-CN" altLang="en-US" sz="2000" b="1" dirty="0" smtClean="0"/>
              <a:t>进化计算（亦称演化计算，</a:t>
            </a:r>
            <a:r>
              <a:rPr lang="en-US" altLang="zh-CN" sz="2000" b="1" dirty="0" smtClean="0"/>
              <a:t>Evolutionary Computation</a:t>
            </a:r>
            <a:r>
              <a:rPr lang="zh-CN" altLang="en-US" sz="2000" b="1" dirty="0" smtClean="0"/>
              <a:t>，</a:t>
            </a:r>
            <a:r>
              <a:rPr lang="en-US" altLang="zh-CN" sz="2000" b="1" dirty="0" smtClean="0"/>
              <a:t>EC</a:t>
            </a:r>
            <a:r>
              <a:rPr lang="zh-CN" altLang="en-US" sz="2000" b="1" dirty="0" smtClean="0"/>
              <a:t>，包括</a:t>
            </a:r>
            <a:r>
              <a:rPr lang="zh-CN" altLang="en-US" sz="2000" b="1" dirty="0" smtClean="0">
                <a:solidFill>
                  <a:srgbClr val="FF0000"/>
                </a:solidFill>
              </a:rPr>
              <a:t>遗传算法</a:t>
            </a:r>
            <a:r>
              <a:rPr lang="zh-CN" altLang="en-US" sz="2000" b="1" dirty="0" smtClean="0"/>
              <a:t>（</a:t>
            </a:r>
            <a:r>
              <a:rPr lang="en-US" altLang="zh-CN" sz="2000" b="1" dirty="0" smtClean="0"/>
              <a:t>Genetic Algorithm</a:t>
            </a:r>
            <a:r>
              <a:rPr lang="zh-CN" altLang="en-US" sz="2000" b="1" dirty="0" smtClean="0"/>
              <a:t>，</a:t>
            </a:r>
            <a:r>
              <a:rPr lang="en-US" altLang="zh-CN" sz="2000" b="1" dirty="0" smtClean="0"/>
              <a:t>GA</a:t>
            </a:r>
            <a:r>
              <a:rPr lang="zh-CN" altLang="en-US" sz="2000" b="1" dirty="0" smtClean="0"/>
              <a:t>）、进化规划（</a:t>
            </a:r>
            <a:r>
              <a:rPr lang="en-US" altLang="zh-CN" sz="2000" b="1" dirty="0" smtClean="0"/>
              <a:t>Evolutionary Planning</a:t>
            </a:r>
            <a:r>
              <a:rPr lang="zh-CN" altLang="en-US" sz="2000" b="1" dirty="0" smtClean="0"/>
              <a:t>，</a:t>
            </a:r>
            <a:r>
              <a:rPr lang="en-US" altLang="zh-CN" sz="2000" b="1" dirty="0" smtClean="0"/>
              <a:t>EP</a:t>
            </a:r>
            <a:r>
              <a:rPr lang="zh-CN" altLang="en-US" sz="2000" b="1" dirty="0" smtClean="0"/>
              <a:t>）、进化策略（</a:t>
            </a:r>
            <a:r>
              <a:rPr lang="en-US" altLang="zh-CN" sz="2000" b="1" dirty="0" smtClean="0"/>
              <a:t>Evolutionary Strategies</a:t>
            </a:r>
            <a:r>
              <a:rPr lang="zh-CN" altLang="en-US" sz="2000" b="1" dirty="0" smtClean="0"/>
              <a:t>，</a:t>
            </a:r>
            <a:r>
              <a:rPr lang="en-US" altLang="zh-CN" sz="2000" b="1" dirty="0" smtClean="0"/>
              <a:t>ES</a:t>
            </a:r>
            <a:r>
              <a:rPr lang="zh-CN" altLang="en-US" sz="2000" b="1" dirty="0" smtClean="0"/>
              <a:t>）等）</a:t>
            </a:r>
            <a:endParaRPr lang="en-US" altLang="zh-CN" sz="2000" b="1" dirty="0" smtClean="0"/>
          </a:p>
          <a:p>
            <a:pPr lvl="1"/>
            <a:r>
              <a:rPr lang="zh-CN" altLang="en-US" sz="2000" b="1" dirty="0" smtClean="0"/>
              <a:t>免疫计算（</a:t>
            </a:r>
            <a:r>
              <a:rPr lang="en-US" altLang="zh-CN" sz="2000" b="1" dirty="0" smtClean="0"/>
              <a:t>immune computation</a:t>
            </a:r>
            <a:r>
              <a:rPr lang="zh-CN" altLang="en-US" sz="2000" b="1" dirty="0" smtClean="0"/>
              <a:t>）</a:t>
            </a:r>
            <a:endParaRPr lang="en-US" altLang="zh-CN" sz="2000" b="1" dirty="0" smtClean="0"/>
          </a:p>
          <a:p>
            <a:pPr lvl="1"/>
            <a:r>
              <a:rPr lang="zh-CN" altLang="en-US" sz="2000" b="1" dirty="0" smtClean="0"/>
              <a:t>粒群计算（</a:t>
            </a:r>
            <a:r>
              <a:rPr lang="en-US" altLang="zh-CN" sz="2000" b="1" dirty="0" smtClean="0"/>
              <a:t>Particle Swarm Algorithm</a:t>
            </a:r>
            <a:r>
              <a:rPr lang="zh-CN" altLang="en-US" sz="2000" b="1" dirty="0" smtClean="0"/>
              <a:t>，</a:t>
            </a:r>
            <a:r>
              <a:rPr lang="en-US" altLang="zh-CN" sz="2000" b="1" dirty="0" smtClean="0"/>
              <a:t>PSA</a:t>
            </a:r>
            <a:r>
              <a:rPr lang="zh-CN" altLang="en-US" sz="2000" b="1" dirty="0" smtClean="0"/>
              <a:t>）、</a:t>
            </a:r>
            <a:endParaRPr lang="en-US" altLang="zh-CN" sz="2000" b="1" dirty="0" smtClean="0"/>
          </a:p>
          <a:p>
            <a:pPr lvl="1"/>
            <a:r>
              <a:rPr lang="zh-CN" altLang="en-US" sz="2000" b="1" dirty="0" smtClean="0"/>
              <a:t>蚁群算法（</a:t>
            </a:r>
            <a:r>
              <a:rPr lang="en-US" altLang="zh-CN" sz="2000" b="1" dirty="0" smtClean="0"/>
              <a:t>Ant Colony Algorithm</a:t>
            </a:r>
            <a:r>
              <a:rPr lang="zh-CN" altLang="en-US" sz="2000" b="1" dirty="0" smtClean="0"/>
              <a:t>，</a:t>
            </a:r>
            <a:r>
              <a:rPr lang="en-US" altLang="zh-CN" sz="2000" b="1" dirty="0" smtClean="0"/>
              <a:t>ACA</a:t>
            </a:r>
            <a:r>
              <a:rPr lang="zh-CN" altLang="en-US" sz="2000" b="1" dirty="0" smtClean="0"/>
              <a:t>）</a:t>
            </a:r>
            <a:endParaRPr lang="en-US" altLang="zh-CN" sz="2000" b="1" dirty="0" smtClean="0"/>
          </a:p>
          <a:p>
            <a:pPr lvl="1"/>
            <a:r>
              <a:rPr lang="zh-CN" altLang="en-US" sz="2000" b="1" dirty="0" smtClean="0"/>
              <a:t>自然计算（</a:t>
            </a:r>
            <a:r>
              <a:rPr lang="en-US" altLang="zh-CN" sz="2000" b="1" dirty="0" smtClean="0"/>
              <a:t>Natural Computation</a:t>
            </a:r>
            <a:r>
              <a:rPr lang="zh-CN" altLang="en-US" sz="2000" b="1" dirty="0" smtClean="0"/>
              <a:t>，</a:t>
            </a:r>
            <a:r>
              <a:rPr lang="en-US" altLang="zh-CN" sz="2000" b="1" dirty="0" smtClean="0"/>
              <a:t>NC</a:t>
            </a:r>
            <a:r>
              <a:rPr lang="zh-CN" altLang="en-US" sz="2000" b="1" dirty="0" smtClean="0"/>
              <a:t>）以及人工生命（</a:t>
            </a:r>
            <a:r>
              <a:rPr lang="en-US" altLang="zh-CN" sz="2000" b="1" dirty="0" smtClean="0"/>
              <a:t>Artificial Life</a:t>
            </a:r>
            <a:r>
              <a:rPr lang="zh-CN" altLang="en-US" sz="2000" b="1" dirty="0" smtClean="0"/>
              <a:t>，</a:t>
            </a:r>
            <a:r>
              <a:rPr lang="en-US" altLang="zh-CN" sz="2000" b="1" dirty="0" smtClean="0"/>
              <a:t>AL</a:t>
            </a:r>
            <a:r>
              <a:rPr lang="zh-CN" altLang="en-US" sz="2000" b="1" dirty="0" smtClean="0"/>
              <a:t>）等。</a:t>
            </a:r>
          </a:p>
          <a:p>
            <a:r>
              <a:rPr lang="zh-CN" altLang="en-US" sz="2400" b="1" dirty="0" smtClean="0"/>
              <a:t>它的研究和发展正反映了当代科学技术多学科交叉与集成的重要发展趋势。</a:t>
            </a:r>
            <a:endParaRPr lang="zh-CN" altLang="en-US" sz="2400" b="1" dirty="0"/>
          </a:p>
        </p:txBody>
      </p:sp>
    </p:spTree>
    <p:extLst>
      <p:ext uri="{BB962C8B-B14F-4D97-AF65-F5344CB8AC3E}">
        <p14:creationId xmlns:p14="http://schemas.microsoft.com/office/powerpoint/2010/main" val="4289531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Rectangle 3"/>
          <p:cNvSpPr>
            <a:spLocks noGrp="1" noRot="1" noChangeArrowheads="1"/>
          </p:cNvSpPr>
          <p:nvPr>
            <p:ph type="body" idx="1"/>
          </p:nvPr>
        </p:nvSpPr>
        <p:spPr>
          <a:xfrm>
            <a:off x="0" y="3140968"/>
            <a:ext cx="7164288" cy="3717032"/>
          </a:xfrm>
        </p:spPr>
        <p:txBody>
          <a:bodyPr/>
          <a:lstStyle/>
          <a:p>
            <a:pPr>
              <a:lnSpc>
                <a:spcPts val="3000"/>
              </a:lnSpc>
              <a:buNone/>
            </a:pPr>
            <a:r>
              <a:rPr lang="zh-CN" altLang="en-US" sz="2400" dirty="0" smtClean="0">
                <a:solidFill>
                  <a:schemeClr val="tx2"/>
                </a:solidFill>
              </a:rPr>
              <a:t>算法</a:t>
            </a:r>
            <a:endParaRPr lang="en-US" altLang="zh-CN" sz="2400" dirty="0" smtClean="0">
              <a:solidFill>
                <a:schemeClr val="tx2"/>
              </a:solidFill>
            </a:endParaRPr>
          </a:p>
          <a:p>
            <a:pPr>
              <a:lnSpc>
                <a:spcPts val="3000"/>
              </a:lnSpc>
              <a:buNone/>
            </a:pPr>
            <a:r>
              <a:rPr lang="zh-CN" altLang="en-US" sz="2400" dirty="0" smtClean="0"/>
              <a:t>    ① 在</a:t>
            </a:r>
            <a:r>
              <a:rPr lang="en-US" sz="2400" dirty="0" smtClean="0"/>
              <a:t>[0,1]</a:t>
            </a:r>
            <a:r>
              <a:rPr lang="zh-CN" altLang="en-US" sz="2400" dirty="0" smtClean="0"/>
              <a:t>区间内产生一个均匀分布的伪随机数</a:t>
            </a:r>
            <a:r>
              <a:rPr lang="en-US" sz="2400" i="1" dirty="0" smtClean="0"/>
              <a:t>r</a:t>
            </a:r>
            <a:r>
              <a:rPr lang="zh-CN" altLang="en-US" sz="2400" dirty="0" smtClean="0"/>
              <a:t>；</a:t>
            </a:r>
          </a:p>
          <a:p>
            <a:pPr>
              <a:lnSpc>
                <a:spcPts val="3000"/>
              </a:lnSpc>
              <a:buNone/>
            </a:pPr>
            <a:r>
              <a:rPr lang="zh-CN" altLang="en-US" sz="2400" dirty="0" smtClean="0"/>
              <a:t>    ② 若</a:t>
            </a:r>
            <a:r>
              <a:rPr lang="en-US" sz="2400" i="1" dirty="0" smtClean="0"/>
              <a:t>r</a:t>
            </a:r>
            <a:r>
              <a:rPr lang="zh-CN" altLang="en-US" sz="2400" dirty="0" smtClean="0"/>
              <a:t>≤</a:t>
            </a:r>
            <a:r>
              <a:rPr lang="en-US" sz="2400" i="1" dirty="0" smtClean="0"/>
              <a:t>q</a:t>
            </a:r>
            <a:r>
              <a:rPr lang="en-US" sz="2400" baseline="-25000" dirty="0" smtClean="0"/>
              <a:t>1</a:t>
            </a:r>
            <a:r>
              <a:rPr lang="zh-CN" altLang="en-US" sz="2400" dirty="0" smtClean="0"/>
              <a:t>，则染色体</a:t>
            </a:r>
            <a:r>
              <a:rPr lang="en-US" sz="2400" i="1" dirty="0" smtClean="0"/>
              <a:t>x</a:t>
            </a:r>
            <a:r>
              <a:rPr lang="en-US" sz="2400" baseline="-25000" dirty="0" smtClean="0"/>
              <a:t>1</a:t>
            </a:r>
            <a:r>
              <a:rPr lang="zh-CN" altLang="en-US" sz="2400" dirty="0" smtClean="0"/>
              <a:t>被选中；</a:t>
            </a:r>
          </a:p>
          <a:p>
            <a:pPr>
              <a:lnSpc>
                <a:spcPts val="3000"/>
              </a:lnSpc>
              <a:buNone/>
            </a:pPr>
            <a:r>
              <a:rPr lang="zh-CN" altLang="en-US" sz="2400" dirty="0" smtClean="0"/>
              <a:t>    ③ 若</a:t>
            </a:r>
            <a:r>
              <a:rPr lang="en-US" sz="2400" i="1" dirty="0" smtClean="0"/>
              <a:t>q</a:t>
            </a:r>
            <a:r>
              <a:rPr lang="en-US" sz="2400" i="1" baseline="-25000" dirty="0" smtClean="0"/>
              <a:t>k</a:t>
            </a:r>
            <a:r>
              <a:rPr lang="en-US" sz="2400" baseline="-25000" dirty="0" smtClean="0"/>
              <a:t>-1</a:t>
            </a:r>
            <a:r>
              <a:rPr lang="en-US" sz="2400" dirty="0" smtClean="0"/>
              <a:t>&lt;</a:t>
            </a:r>
            <a:r>
              <a:rPr lang="en-US" sz="2400" i="1" dirty="0" smtClean="0"/>
              <a:t>r</a:t>
            </a:r>
            <a:r>
              <a:rPr lang="zh-CN" altLang="en-US" sz="2400" dirty="0" smtClean="0"/>
              <a:t>≤</a:t>
            </a:r>
            <a:r>
              <a:rPr lang="en-US" sz="2400" i="1" dirty="0" err="1" smtClean="0"/>
              <a:t>q</a:t>
            </a:r>
            <a:r>
              <a:rPr lang="en-US" sz="2400" i="1" baseline="-25000" dirty="0" err="1" smtClean="0"/>
              <a:t>k</a:t>
            </a:r>
            <a:r>
              <a:rPr lang="en-US" sz="2400" dirty="0" smtClean="0"/>
              <a:t> (2</a:t>
            </a:r>
            <a:r>
              <a:rPr lang="zh-CN" altLang="en-US" sz="2400" dirty="0" smtClean="0"/>
              <a:t>≤</a:t>
            </a:r>
            <a:r>
              <a:rPr lang="en-US" sz="2400" i="1" dirty="0" smtClean="0"/>
              <a:t>k</a:t>
            </a:r>
            <a:r>
              <a:rPr lang="zh-CN" altLang="en-US" sz="2400" dirty="0" smtClean="0"/>
              <a:t>≤</a:t>
            </a:r>
            <a:r>
              <a:rPr lang="en-US" sz="2400" i="1" dirty="0" smtClean="0"/>
              <a:t>N</a:t>
            </a:r>
            <a:r>
              <a:rPr lang="en-US" sz="2400" dirty="0" smtClean="0"/>
              <a:t>)</a:t>
            </a:r>
            <a:r>
              <a:rPr lang="zh-CN" altLang="en-US" sz="2400" dirty="0" smtClean="0"/>
              <a:t>，则染色体</a:t>
            </a:r>
            <a:r>
              <a:rPr lang="en-US" sz="2400" i="1" dirty="0" err="1" smtClean="0"/>
              <a:t>x</a:t>
            </a:r>
            <a:r>
              <a:rPr lang="en-US" sz="2400" i="1" baseline="-25000" dirty="0" err="1" smtClean="0"/>
              <a:t>k</a:t>
            </a:r>
            <a:r>
              <a:rPr lang="zh-CN" altLang="en-US" sz="2400" dirty="0" smtClean="0"/>
              <a:t>被选中。</a:t>
            </a:r>
          </a:p>
          <a:p>
            <a:pPr>
              <a:lnSpc>
                <a:spcPts val="3000"/>
              </a:lnSpc>
              <a:buNone/>
            </a:pPr>
            <a:r>
              <a:rPr lang="zh-CN" altLang="en-US" sz="2400" dirty="0" smtClean="0"/>
              <a:t>     其中的</a:t>
            </a:r>
            <a:r>
              <a:rPr lang="en-US" sz="2400" i="1" dirty="0" err="1" smtClean="0"/>
              <a:t>q</a:t>
            </a:r>
            <a:r>
              <a:rPr lang="en-US" sz="2400" i="1" baseline="-25000" dirty="0" err="1" smtClean="0"/>
              <a:t>i</a:t>
            </a:r>
            <a:r>
              <a:rPr lang="zh-CN" altLang="en-US" sz="2400" dirty="0" smtClean="0"/>
              <a:t>称为染色体</a:t>
            </a:r>
            <a:r>
              <a:rPr lang="en-US" sz="2400" i="1" dirty="0" smtClean="0"/>
              <a:t>x</a:t>
            </a:r>
            <a:r>
              <a:rPr lang="en-US" sz="2400" i="1" baseline="-25000" dirty="0" smtClean="0"/>
              <a:t>i</a:t>
            </a:r>
            <a:r>
              <a:rPr lang="zh-CN" altLang="en-US" sz="2400" dirty="0" smtClean="0"/>
              <a:t>（</a:t>
            </a:r>
            <a:r>
              <a:rPr lang="en-US" sz="2400" i="1" dirty="0" err="1" smtClean="0"/>
              <a:t>i</a:t>
            </a:r>
            <a:r>
              <a:rPr lang="en-US" sz="2400" dirty="0" smtClean="0"/>
              <a:t>=1, 2, …, n</a:t>
            </a:r>
            <a:r>
              <a:rPr lang="zh-CN" altLang="en-US" sz="2400" dirty="0" smtClean="0"/>
              <a:t>）的积累概率：</a:t>
            </a:r>
            <a:endParaRPr lang="zh-CN" altLang="en-US" sz="2400" b="1" dirty="0">
              <a:solidFill>
                <a:srgbClr val="0070C0"/>
              </a:solidFill>
              <a:latin typeface="楷体" pitchFamily="49" charset="-122"/>
              <a:ea typeface="楷体" pitchFamily="49" charset="-122"/>
            </a:endParaRPr>
          </a:p>
        </p:txBody>
      </p:sp>
      <p:pic>
        <p:nvPicPr>
          <p:cNvPr id="2052" name="Picture 4"/>
          <p:cNvPicPr>
            <a:picLocks noChangeAspect="1" noChangeArrowheads="1"/>
          </p:cNvPicPr>
          <p:nvPr/>
        </p:nvPicPr>
        <p:blipFill>
          <a:blip r:embed="rId2"/>
          <a:srcRect/>
          <a:stretch>
            <a:fillRect/>
          </a:stretch>
        </p:blipFill>
        <p:spPr bwMode="auto">
          <a:xfrm>
            <a:off x="76916" y="5466192"/>
            <a:ext cx="11410883" cy="1412776"/>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6228184" y="188641"/>
            <a:ext cx="2808312" cy="3382740"/>
          </a:xfrm>
          <a:prstGeom prst="rect">
            <a:avLst/>
          </a:prstGeom>
          <a:noFill/>
          <a:ln w="9525">
            <a:noFill/>
            <a:miter lim="800000"/>
            <a:headEnd/>
            <a:tailEnd/>
          </a:ln>
          <a:effectLst/>
        </p:spPr>
      </p:pic>
      <p:sp>
        <p:nvSpPr>
          <p:cNvPr id="2" name="矩形 1"/>
          <p:cNvSpPr/>
          <p:nvPr/>
        </p:nvSpPr>
        <p:spPr>
          <a:xfrm>
            <a:off x="611560" y="188640"/>
            <a:ext cx="3874779" cy="523220"/>
          </a:xfrm>
          <a:prstGeom prst="rect">
            <a:avLst/>
          </a:prstGeom>
        </p:spPr>
        <p:txBody>
          <a:bodyPr wrap="none">
            <a:spAutoFit/>
          </a:bodyPr>
          <a:lstStyle/>
          <a:p>
            <a:r>
              <a:rPr lang="zh-CN" altLang="en-US" sz="2800" dirty="0">
                <a:solidFill>
                  <a:srgbClr val="C00000"/>
                </a:solidFill>
              </a:rPr>
              <a:t>轮盘赌</a:t>
            </a:r>
            <a:r>
              <a:rPr lang="zh-CN" altLang="en-US" sz="2800" dirty="0" smtClean="0">
                <a:solidFill>
                  <a:srgbClr val="C00000"/>
                </a:solidFill>
              </a:rPr>
              <a:t>选择</a:t>
            </a:r>
            <a:r>
              <a:rPr lang="en-US" altLang="zh-CN" sz="2800" dirty="0" smtClean="0">
                <a:solidFill>
                  <a:srgbClr val="C00000"/>
                </a:solidFill>
              </a:rPr>
              <a:t>:</a:t>
            </a:r>
            <a:r>
              <a:rPr lang="zh-CN" altLang="en-US" sz="2800" dirty="0" smtClean="0">
                <a:solidFill>
                  <a:srgbClr val="C00000"/>
                </a:solidFill>
              </a:rPr>
              <a:t>按比例选择</a:t>
            </a:r>
            <a:endParaRPr lang="zh-CN" altLang="en-US" sz="2800" dirty="0">
              <a:solidFill>
                <a:srgbClr val="C00000"/>
              </a:solidFill>
            </a:endParaRPr>
          </a:p>
        </p:txBody>
      </p:sp>
      <p:sp>
        <p:nvSpPr>
          <p:cNvPr id="3" name="矩形 2"/>
          <p:cNvSpPr/>
          <p:nvPr/>
        </p:nvSpPr>
        <p:spPr>
          <a:xfrm>
            <a:off x="107504" y="711860"/>
            <a:ext cx="5832647" cy="2308324"/>
          </a:xfrm>
          <a:prstGeom prst="rect">
            <a:avLst/>
          </a:prstGeom>
        </p:spPr>
        <p:txBody>
          <a:bodyPr wrap="square">
            <a:spAutoFit/>
          </a:bodyPr>
          <a:lstStyle/>
          <a:p>
            <a:r>
              <a:rPr lang="zh-CN" altLang="en-US" sz="2400" dirty="0"/>
              <a:t>做一个单位圆，然后按各个染色体的选择概率将圆面划分为相应的扇形区域</a:t>
            </a:r>
          </a:p>
          <a:p>
            <a:r>
              <a:rPr lang="zh-CN" altLang="en-US" sz="2400" dirty="0"/>
              <a:t>转动轮盘，轮盘静止时指针指向某一扇区，即为选中扇区，相应的个体</a:t>
            </a:r>
            <a:r>
              <a:rPr lang="en-US" altLang="zh-CN" sz="2400" dirty="0"/>
              <a:t>/</a:t>
            </a:r>
            <a:r>
              <a:rPr lang="zh-CN" altLang="en-US" sz="2400" dirty="0"/>
              <a:t>染色体即被</a:t>
            </a:r>
            <a:r>
              <a:rPr lang="zh-CN" altLang="en-US" sz="2400" dirty="0" smtClean="0"/>
              <a:t>选中。种群</a:t>
            </a:r>
            <a:r>
              <a:rPr lang="en-US" altLang="zh-CN" sz="2400" dirty="0" smtClean="0"/>
              <a:t>S</a:t>
            </a:r>
            <a:r>
              <a:rPr lang="zh-CN" altLang="en-US" sz="2400" dirty="0" smtClean="0"/>
              <a:t>中四个染色体</a:t>
            </a:r>
            <a:r>
              <a:rPr lang="en-US" altLang="zh-CN" sz="2400" dirty="0" smtClean="0"/>
              <a:t>s1,s2,s3,s4</a:t>
            </a:r>
            <a:r>
              <a:rPr lang="zh-CN" altLang="en-US" sz="2400" dirty="0" smtClean="0"/>
              <a:t>依次选择概率为</a:t>
            </a:r>
            <a:r>
              <a:rPr lang="en-US" altLang="zh-CN" sz="2400" dirty="0" smtClean="0"/>
              <a:t>0.11</a:t>
            </a:r>
            <a:r>
              <a:rPr lang="zh-CN" altLang="en-US" sz="2400" dirty="0" smtClean="0"/>
              <a:t>、</a:t>
            </a:r>
            <a:r>
              <a:rPr lang="en-US" altLang="zh-CN" sz="2400" dirty="0" smtClean="0"/>
              <a:t>0.15</a:t>
            </a:r>
            <a:r>
              <a:rPr lang="zh-CN" altLang="en-US" sz="2400" dirty="0" smtClean="0"/>
              <a:t>、</a:t>
            </a:r>
            <a:r>
              <a:rPr lang="en-US" altLang="zh-CN" sz="2400" dirty="0" smtClean="0"/>
              <a:t>0.29</a:t>
            </a:r>
            <a:r>
              <a:rPr lang="zh-CN" altLang="en-US" sz="2400" dirty="0" smtClean="0"/>
              <a:t>、</a:t>
            </a:r>
            <a:r>
              <a:rPr lang="en-US" altLang="zh-CN" sz="2400" dirty="0" smtClean="0"/>
              <a:t>0.45</a:t>
            </a:r>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p:cNvSpPr/>
          <p:nvPr/>
        </p:nvSpPr>
        <p:spPr>
          <a:xfrm>
            <a:off x="107504" y="188641"/>
            <a:ext cx="8856984" cy="6740307"/>
          </a:xfrm>
          <a:prstGeom prst="rect">
            <a:avLst/>
          </a:prstGeom>
        </p:spPr>
        <p:txBody>
          <a:bodyPr wrap="square">
            <a:spAutoFit/>
          </a:bodyPr>
          <a:lstStyle/>
          <a:p>
            <a:r>
              <a:rPr lang="zh-CN" altLang="en-US" sz="2400" dirty="0">
                <a:solidFill>
                  <a:schemeClr val="tx2"/>
                </a:solidFill>
                <a:latin typeface="pingfang SC"/>
              </a:rPr>
              <a:t>轮盘赌选择方法的实现步骤</a:t>
            </a:r>
            <a:r>
              <a:rPr lang="en-US" altLang="zh-CN" sz="2400" dirty="0">
                <a:solidFill>
                  <a:schemeClr val="tx2"/>
                </a:solidFill>
                <a:latin typeface="pingfang SC"/>
              </a:rPr>
              <a:t>:</a:t>
            </a:r>
          </a:p>
          <a:p>
            <a:r>
              <a:rPr lang="zh-CN" altLang="en-US" sz="2400" dirty="0">
                <a:solidFill>
                  <a:srgbClr val="333333"/>
                </a:solidFill>
                <a:latin typeface="pingfang SC"/>
              </a:rPr>
              <a:t>（</a:t>
            </a:r>
            <a:r>
              <a:rPr lang="en-US" altLang="zh-CN" sz="2400" dirty="0">
                <a:solidFill>
                  <a:srgbClr val="333333"/>
                </a:solidFill>
                <a:latin typeface="pingfang SC"/>
              </a:rPr>
              <a:t>1</a:t>
            </a:r>
            <a:r>
              <a:rPr lang="zh-CN" altLang="en-US" sz="2400" dirty="0">
                <a:solidFill>
                  <a:srgbClr val="333333"/>
                </a:solidFill>
                <a:latin typeface="pingfang SC"/>
              </a:rPr>
              <a:t>）计算群体中所有个体的适应度值；</a:t>
            </a:r>
          </a:p>
          <a:p>
            <a:r>
              <a:rPr lang="zh-CN" altLang="en-US" sz="2400" dirty="0">
                <a:solidFill>
                  <a:srgbClr val="333333"/>
                </a:solidFill>
                <a:latin typeface="pingfang SC"/>
              </a:rPr>
              <a:t>（</a:t>
            </a:r>
            <a:r>
              <a:rPr lang="en-US" altLang="zh-CN" sz="2400" dirty="0">
                <a:solidFill>
                  <a:srgbClr val="333333"/>
                </a:solidFill>
                <a:latin typeface="pingfang SC"/>
              </a:rPr>
              <a:t>2</a:t>
            </a:r>
            <a:r>
              <a:rPr lang="zh-CN" altLang="en-US" sz="2400" dirty="0">
                <a:solidFill>
                  <a:srgbClr val="333333"/>
                </a:solidFill>
                <a:latin typeface="pingfang SC"/>
              </a:rPr>
              <a:t>）计算每个个体的选择概率；</a:t>
            </a:r>
          </a:p>
          <a:p>
            <a:r>
              <a:rPr lang="zh-CN" altLang="en-US" sz="2400" dirty="0">
                <a:solidFill>
                  <a:srgbClr val="333333"/>
                </a:solidFill>
                <a:latin typeface="pingfang SC"/>
              </a:rPr>
              <a:t>（</a:t>
            </a:r>
            <a:r>
              <a:rPr lang="en-US" altLang="zh-CN" sz="2400" dirty="0">
                <a:solidFill>
                  <a:srgbClr val="333333"/>
                </a:solidFill>
                <a:latin typeface="pingfang SC"/>
              </a:rPr>
              <a:t>3</a:t>
            </a:r>
            <a:r>
              <a:rPr lang="zh-CN" altLang="en-US" sz="2400" dirty="0">
                <a:solidFill>
                  <a:srgbClr val="333333"/>
                </a:solidFill>
                <a:latin typeface="pingfang SC"/>
              </a:rPr>
              <a:t>）计算积累概率；</a:t>
            </a:r>
          </a:p>
          <a:p>
            <a:r>
              <a:rPr lang="zh-CN" altLang="en-US" sz="2400" dirty="0">
                <a:solidFill>
                  <a:srgbClr val="333333"/>
                </a:solidFill>
                <a:latin typeface="pingfang SC"/>
              </a:rPr>
              <a:t>（</a:t>
            </a:r>
            <a:r>
              <a:rPr lang="en-US" altLang="zh-CN" sz="2400" dirty="0">
                <a:solidFill>
                  <a:srgbClr val="333333"/>
                </a:solidFill>
                <a:latin typeface="pingfang SC"/>
              </a:rPr>
              <a:t>4</a:t>
            </a:r>
            <a:r>
              <a:rPr lang="zh-CN" altLang="en-US" sz="2400" dirty="0">
                <a:solidFill>
                  <a:srgbClr val="333333"/>
                </a:solidFill>
                <a:latin typeface="pingfang SC"/>
              </a:rPr>
              <a:t>）采用模拟赌盘操作（即生成</a:t>
            </a:r>
            <a:r>
              <a:rPr lang="en-US" altLang="zh-CN" sz="2400" dirty="0">
                <a:solidFill>
                  <a:srgbClr val="333333"/>
                </a:solidFill>
                <a:latin typeface="pingfang SC"/>
              </a:rPr>
              <a:t>0</a:t>
            </a:r>
            <a:r>
              <a:rPr lang="zh-CN" altLang="en-US" sz="2400" dirty="0">
                <a:solidFill>
                  <a:srgbClr val="333333"/>
                </a:solidFill>
                <a:latin typeface="pingfang SC"/>
              </a:rPr>
              <a:t>到</a:t>
            </a:r>
            <a:r>
              <a:rPr lang="en-US" altLang="zh-CN" sz="2400" dirty="0">
                <a:solidFill>
                  <a:srgbClr val="333333"/>
                </a:solidFill>
                <a:latin typeface="pingfang SC"/>
              </a:rPr>
              <a:t>1</a:t>
            </a:r>
            <a:r>
              <a:rPr lang="zh-CN" altLang="en-US" sz="2400" dirty="0">
                <a:solidFill>
                  <a:srgbClr val="333333"/>
                </a:solidFill>
                <a:latin typeface="pingfang SC"/>
              </a:rPr>
              <a:t>之间的随机数与每个个体遗传到下一代群体的概率进行匹配</a:t>
            </a:r>
            <a:r>
              <a:rPr lang="zh-CN" altLang="en-US" sz="2400" dirty="0" smtClean="0">
                <a:solidFill>
                  <a:srgbClr val="333333"/>
                </a:solidFill>
                <a:latin typeface="pingfang SC"/>
              </a:rPr>
              <a:t>）来</a:t>
            </a:r>
            <a:r>
              <a:rPr lang="zh-CN" altLang="en-US" sz="2400" dirty="0">
                <a:solidFill>
                  <a:srgbClr val="333333"/>
                </a:solidFill>
                <a:latin typeface="pingfang SC"/>
              </a:rPr>
              <a:t>确定各个个体是否遗传到下一代群体中。</a:t>
            </a:r>
          </a:p>
          <a:p>
            <a:r>
              <a:rPr lang="zh-CN" altLang="en-US" sz="2400" dirty="0">
                <a:solidFill>
                  <a:srgbClr val="333333"/>
                </a:solidFill>
                <a:latin typeface="pingfang SC"/>
              </a:rPr>
              <a:t>例如，有染色体</a:t>
            </a:r>
          </a:p>
          <a:p>
            <a:r>
              <a:rPr lang="en-US" altLang="zh-CN" sz="2400" dirty="0">
                <a:solidFill>
                  <a:srgbClr val="333333"/>
                </a:solidFill>
                <a:latin typeface="pingfang SC"/>
              </a:rPr>
              <a:t>s1= 13 (01101)</a:t>
            </a:r>
          </a:p>
          <a:p>
            <a:r>
              <a:rPr lang="en-US" altLang="zh-CN" sz="2400" dirty="0">
                <a:solidFill>
                  <a:srgbClr val="333333"/>
                </a:solidFill>
                <a:latin typeface="pingfang SC"/>
              </a:rPr>
              <a:t>s2= 24 (11000)</a:t>
            </a:r>
          </a:p>
          <a:p>
            <a:r>
              <a:rPr lang="en-US" altLang="zh-CN" sz="2400" dirty="0">
                <a:solidFill>
                  <a:srgbClr val="333333"/>
                </a:solidFill>
                <a:latin typeface="pingfang SC"/>
              </a:rPr>
              <a:t>s3= 8 (01000)</a:t>
            </a:r>
          </a:p>
          <a:p>
            <a:r>
              <a:rPr lang="en-US" altLang="zh-CN" sz="2400" dirty="0">
                <a:solidFill>
                  <a:srgbClr val="333333"/>
                </a:solidFill>
                <a:latin typeface="pingfang SC"/>
              </a:rPr>
              <a:t>s4= 19 (10011)</a:t>
            </a:r>
          </a:p>
          <a:p>
            <a:r>
              <a:rPr lang="zh-CN" altLang="en-US" sz="2400" dirty="0">
                <a:solidFill>
                  <a:srgbClr val="333333"/>
                </a:solidFill>
                <a:latin typeface="pingfang SC"/>
              </a:rPr>
              <a:t>假定适应度为</a:t>
            </a:r>
            <a:r>
              <a:rPr lang="en-US" altLang="zh-CN" sz="2400" dirty="0">
                <a:solidFill>
                  <a:srgbClr val="333333"/>
                </a:solidFill>
                <a:latin typeface="pingfang SC"/>
              </a:rPr>
              <a:t>f(s)=s^2 </a:t>
            </a:r>
            <a:r>
              <a:rPr lang="zh-CN" altLang="en-US" sz="2400" dirty="0">
                <a:solidFill>
                  <a:srgbClr val="333333"/>
                </a:solidFill>
                <a:latin typeface="pingfang SC"/>
              </a:rPr>
              <a:t>，则</a:t>
            </a:r>
          </a:p>
          <a:p>
            <a:r>
              <a:rPr lang="en-US" altLang="zh-CN" sz="2400" dirty="0">
                <a:solidFill>
                  <a:srgbClr val="333333"/>
                </a:solidFill>
                <a:latin typeface="pingfang SC"/>
              </a:rPr>
              <a:t>f (s1) = f(13) = 13^2 = 169</a:t>
            </a:r>
          </a:p>
          <a:p>
            <a:r>
              <a:rPr lang="en-US" altLang="zh-CN" sz="2400" dirty="0">
                <a:solidFill>
                  <a:srgbClr val="333333"/>
                </a:solidFill>
                <a:latin typeface="pingfang SC"/>
              </a:rPr>
              <a:t>f (s2) = f(24) = 24^2 = 576</a:t>
            </a:r>
          </a:p>
          <a:p>
            <a:r>
              <a:rPr lang="en-US" altLang="zh-CN" sz="2400" dirty="0">
                <a:solidFill>
                  <a:srgbClr val="333333"/>
                </a:solidFill>
                <a:latin typeface="pingfang SC"/>
              </a:rPr>
              <a:t>f (s3) = f(8) = 8^2 = 64</a:t>
            </a:r>
          </a:p>
          <a:p>
            <a:r>
              <a:rPr lang="en-US" altLang="zh-CN" sz="2400" dirty="0">
                <a:solidFill>
                  <a:srgbClr val="333333"/>
                </a:solidFill>
                <a:latin typeface="pingfang SC"/>
              </a:rPr>
              <a:t>f (s4) = f(19) = 19^2 = 361</a:t>
            </a:r>
          </a:p>
          <a:p>
            <a:r>
              <a:rPr lang="zh-CN" altLang="en-US" sz="2400" dirty="0">
                <a:solidFill>
                  <a:srgbClr val="333333"/>
                </a:solidFill>
                <a:latin typeface="pingfang SC"/>
              </a:rPr>
              <a:t>染色体的选择概率为：</a:t>
            </a:r>
            <a:endParaRPr lang="zh-CN" altLang="en-US" sz="2400" b="0" i="0" dirty="0">
              <a:solidFill>
                <a:srgbClr val="333333"/>
              </a:solidFill>
              <a:effectLst/>
              <a:latin typeface="pingfang SC"/>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p:cNvSpPr/>
          <p:nvPr/>
        </p:nvSpPr>
        <p:spPr>
          <a:xfrm>
            <a:off x="107504" y="188640"/>
            <a:ext cx="9036496" cy="461665"/>
          </a:xfrm>
          <a:prstGeom prst="rect">
            <a:avLst/>
          </a:prstGeom>
        </p:spPr>
        <p:txBody>
          <a:bodyPr wrap="square">
            <a:spAutoFit/>
          </a:bodyPr>
          <a:lstStyle/>
          <a:p>
            <a:r>
              <a:rPr lang="zh-CN" altLang="en-US" sz="2400" dirty="0" smtClean="0">
                <a:solidFill>
                  <a:srgbClr val="333333"/>
                </a:solidFill>
                <a:latin typeface="pingfang SC"/>
              </a:rPr>
              <a:t>染色体</a:t>
            </a:r>
            <a:r>
              <a:rPr lang="zh-CN" altLang="en-US" sz="2400" dirty="0">
                <a:solidFill>
                  <a:srgbClr val="333333"/>
                </a:solidFill>
                <a:latin typeface="pingfang SC"/>
              </a:rPr>
              <a:t>的选择概率为：</a:t>
            </a:r>
            <a:endParaRPr lang="zh-CN" altLang="en-US" sz="2400" b="0" i="0" dirty="0">
              <a:solidFill>
                <a:srgbClr val="333333"/>
              </a:solidFill>
              <a:effectLst/>
              <a:latin typeface="pingfang SC"/>
            </a:endParaRPr>
          </a:p>
        </p:txBody>
      </p:sp>
      <p:pic>
        <p:nvPicPr>
          <p:cNvPr id="3074" name="Picture 2" descr="https://ask.qcloudimg.com/http-save/developer-news/ynqxvgw87w.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975412"/>
            <a:ext cx="6663405" cy="4829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4434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124" name="Picture 4" descr="https://ask.qcloudimg.com/http-save/developer-news/46i4kgyp3b.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325652"/>
            <a:ext cx="6093238" cy="3763775"/>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3694"/>
            <a:ext cx="6768751" cy="340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9133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p:cNvSpPr/>
          <p:nvPr/>
        </p:nvSpPr>
        <p:spPr>
          <a:xfrm>
            <a:off x="107504" y="404664"/>
            <a:ext cx="9036496" cy="1200329"/>
          </a:xfrm>
          <a:prstGeom prst="rect">
            <a:avLst/>
          </a:prstGeom>
        </p:spPr>
        <p:txBody>
          <a:bodyPr wrap="square">
            <a:spAutoFit/>
          </a:bodyPr>
          <a:lstStyle/>
          <a:p>
            <a:r>
              <a:rPr lang="zh-CN" altLang="en-US" sz="2400" dirty="0"/>
              <a:t>例如设从区间［</a:t>
            </a:r>
            <a:r>
              <a:rPr lang="en-US" altLang="zh-CN" sz="2400" dirty="0"/>
              <a:t>0, 1</a:t>
            </a:r>
            <a:r>
              <a:rPr lang="zh-CN" altLang="en-US" sz="2400" dirty="0"/>
              <a:t>］中产生</a:t>
            </a:r>
            <a:r>
              <a:rPr lang="en-US" altLang="zh-CN" sz="2400" dirty="0"/>
              <a:t>4</a:t>
            </a:r>
            <a:r>
              <a:rPr lang="zh-CN" altLang="en-US" sz="2400" dirty="0"/>
              <a:t>个随机数</a:t>
            </a:r>
            <a:r>
              <a:rPr lang="en-US" altLang="zh-CN" sz="2400" dirty="0"/>
              <a:t>:</a:t>
            </a:r>
          </a:p>
          <a:p>
            <a:r>
              <a:rPr lang="en-US" altLang="zh-CN" sz="2400" dirty="0"/>
              <a:t>r1 = 0.450126, r2 = 0.110347</a:t>
            </a:r>
          </a:p>
          <a:p>
            <a:r>
              <a:rPr lang="en-US" altLang="zh-CN" sz="2400" dirty="0"/>
              <a:t>r3 = 0.572496, r4 = 0.98503</a:t>
            </a:r>
          </a:p>
        </p:txBody>
      </p:sp>
      <p:pic>
        <p:nvPicPr>
          <p:cNvPr id="6146" name="Picture 2" descr="https://ask.qcloudimg.com/http-save/developer-news/spiss5aw3z.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776" y="1772816"/>
            <a:ext cx="7834466" cy="34563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95536" y="5229200"/>
            <a:ext cx="7128792" cy="1477328"/>
          </a:xfrm>
          <a:prstGeom prst="rect">
            <a:avLst/>
          </a:prstGeom>
          <a:noFill/>
        </p:spPr>
        <p:txBody>
          <a:bodyPr wrap="square" rtlCol="0">
            <a:spAutoFit/>
          </a:bodyPr>
          <a:lstStyle/>
          <a:p>
            <a:pPr marL="742950" lvl="1" indent="-285750">
              <a:spcBef>
                <a:spcPct val="20000"/>
              </a:spcBef>
              <a:buClr>
                <a:srgbClr val="C481CF"/>
              </a:buClr>
              <a:buSzPct val="55000"/>
              <a:buFont typeface="Wingdings" pitchFamily="2" charset="2"/>
              <a:buChar char="n"/>
            </a:pPr>
            <a:r>
              <a:rPr lang="zh-CN" altLang="en-US" sz="2400" dirty="0" smtClean="0">
                <a:solidFill>
                  <a:schemeClr val="tx2"/>
                </a:solidFill>
              </a:rPr>
              <a:t>思考：</a:t>
            </a:r>
            <a:r>
              <a:rPr lang="zh-CN" altLang="en-US" sz="2400" kern="0" dirty="0">
                <a:solidFill>
                  <a:srgbClr val="000000"/>
                </a:solidFill>
                <a:latin typeface="仿宋_GB2312" charset="-122"/>
                <a:ea typeface="仿宋_GB2312" charset="-122"/>
              </a:rPr>
              <a:t>选择产生种群</a:t>
            </a:r>
            <a:r>
              <a:rPr lang="en-US" altLang="zh-CN" sz="2400" kern="0" dirty="0">
                <a:solidFill>
                  <a:srgbClr val="000000"/>
                </a:solidFill>
                <a:latin typeface="仿宋_GB2312" charset="-122"/>
                <a:ea typeface="仿宋_GB2312" charset="-122"/>
              </a:rPr>
              <a:t>S</a:t>
            </a:r>
            <a:r>
              <a:rPr lang="en-US" altLang="zh-CN" sz="2400" kern="0" baseline="-25000" dirty="0">
                <a:solidFill>
                  <a:srgbClr val="000000"/>
                </a:solidFill>
                <a:latin typeface="仿宋_GB2312" charset="-122"/>
                <a:ea typeface="仿宋_GB2312" charset="-122"/>
              </a:rPr>
              <a:t>1</a:t>
            </a:r>
            <a:r>
              <a:rPr lang="en-US" altLang="zh-CN" sz="2400" kern="0" dirty="0">
                <a:solidFill>
                  <a:srgbClr val="000000"/>
                </a:solidFill>
                <a:latin typeface="仿宋_GB2312" charset="-122"/>
                <a:ea typeface="仿宋_GB2312" charset="-122"/>
              </a:rPr>
              <a:t>={s</a:t>
            </a:r>
            <a:r>
              <a:rPr lang="zh-CN" altLang="en-US" sz="2400" kern="0" dirty="0">
                <a:solidFill>
                  <a:srgbClr val="000000"/>
                </a:solidFill>
                <a:latin typeface="仿宋_GB2312" charset="-122"/>
                <a:ea typeface="仿宋_GB2312" charset="-122"/>
                <a:sym typeface="Symbol" pitchFamily="18" charset="2"/>
              </a:rPr>
              <a:t></a:t>
            </a:r>
            <a:r>
              <a:rPr lang="en-US" altLang="zh-CN" sz="2400" kern="0" baseline="-25000" dirty="0">
                <a:solidFill>
                  <a:srgbClr val="000000"/>
                </a:solidFill>
                <a:latin typeface="仿宋_GB2312" charset="-122"/>
                <a:ea typeface="仿宋_GB2312" charset="-122"/>
              </a:rPr>
              <a:t>1</a:t>
            </a:r>
            <a:r>
              <a:rPr lang="en-US" altLang="zh-CN" sz="2400" kern="0" dirty="0">
                <a:solidFill>
                  <a:srgbClr val="000000"/>
                </a:solidFill>
                <a:latin typeface="仿宋_GB2312" charset="-122"/>
                <a:ea typeface="仿宋_GB2312" charset="-122"/>
              </a:rPr>
              <a:t>=11000(24),s</a:t>
            </a:r>
            <a:r>
              <a:rPr lang="en-US" altLang="zh-CN" sz="2400" kern="0" dirty="0">
                <a:solidFill>
                  <a:srgbClr val="000000"/>
                </a:solidFill>
                <a:latin typeface="仿宋_GB2312" charset="-122"/>
                <a:ea typeface="仿宋_GB2312" charset="-122"/>
                <a:sym typeface="Symbol" pitchFamily="18" charset="2"/>
              </a:rPr>
              <a:t></a:t>
            </a:r>
            <a:r>
              <a:rPr lang="en-US" altLang="zh-CN" sz="2400" kern="0" baseline="-25000" dirty="0">
                <a:solidFill>
                  <a:srgbClr val="000000"/>
                </a:solidFill>
                <a:latin typeface="仿宋_GB2312" charset="-122"/>
                <a:ea typeface="仿宋_GB2312" charset="-122"/>
              </a:rPr>
              <a:t>2</a:t>
            </a:r>
            <a:r>
              <a:rPr lang="en-US" altLang="zh-CN" sz="2400" kern="0" dirty="0">
                <a:solidFill>
                  <a:srgbClr val="000000"/>
                </a:solidFill>
                <a:latin typeface="仿宋_GB2312" charset="-122"/>
                <a:ea typeface="仿宋_GB2312" charset="-122"/>
              </a:rPr>
              <a:t>=01101(13)</a:t>
            </a:r>
            <a:r>
              <a:rPr lang="zh-CN" altLang="en-US" sz="2400" kern="0" dirty="0">
                <a:solidFill>
                  <a:srgbClr val="000000"/>
                </a:solidFill>
                <a:latin typeface="仿宋_GB2312" charset="-122"/>
                <a:ea typeface="仿宋_GB2312" charset="-122"/>
              </a:rPr>
              <a:t>，</a:t>
            </a:r>
            <a:r>
              <a:rPr lang="en-US" altLang="zh-CN" sz="2400" kern="0" dirty="0">
                <a:solidFill>
                  <a:srgbClr val="000000"/>
                </a:solidFill>
                <a:latin typeface="仿宋_GB2312" charset="-122"/>
                <a:ea typeface="仿宋_GB2312" charset="-122"/>
              </a:rPr>
              <a:t> s</a:t>
            </a:r>
            <a:r>
              <a:rPr lang="en-US" altLang="zh-CN" sz="2400" kern="0" dirty="0">
                <a:solidFill>
                  <a:srgbClr val="000000"/>
                </a:solidFill>
                <a:latin typeface="仿宋_GB2312" charset="-122"/>
                <a:ea typeface="仿宋_GB2312" charset="-122"/>
                <a:sym typeface="Symbol" pitchFamily="18" charset="2"/>
              </a:rPr>
              <a:t></a:t>
            </a:r>
            <a:r>
              <a:rPr lang="en-US" altLang="zh-CN" sz="2400" kern="0" baseline="-25000" dirty="0">
                <a:solidFill>
                  <a:srgbClr val="000000"/>
                </a:solidFill>
                <a:latin typeface="仿宋_GB2312" charset="-122"/>
                <a:ea typeface="仿宋_GB2312" charset="-122"/>
              </a:rPr>
              <a:t>3</a:t>
            </a:r>
            <a:r>
              <a:rPr lang="en-US" altLang="zh-CN" sz="2400" kern="0" dirty="0">
                <a:solidFill>
                  <a:srgbClr val="000000"/>
                </a:solidFill>
                <a:latin typeface="仿宋_GB2312" charset="-122"/>
                <a:ea typeface="仿宋_GB2312" charset="-122"/>
              </a:rPr>
              <a:t>=11000(24)</a:t>
            </a:r>
            <a:r>
              <a:rPr lang="zh-CN" altLang="en-US" sz="2400" kern="0" dirty="0">
                <a:solidFill>
                  <a:srgbClr val="000000"/>
                </a:solidFill>
                <a:latin typeface="仿宋_GB2312" charset="-122"/>
                <a:ea typeface="仿宋_GB2312" charset="-122"/>
              </a:rPr>
              <a:t>，</a:t>
            </a:r>
            <a:r>
              <a:rPr lang="en-US" altLang="zh-CN" sz="2400" kern="0" dirty="0">
                <a:solidFill>
                  <a:srgbClr val="000000"/>
                </a:solidFill>
                <a:latin typeface="仿宋_GB2312" charset="-122"/>
                <a:ea typeface="仿宋_GB2312" charset="-122"/>
              </a:rPr>
              <a:t> s</a:t>
            </a:r>
            <a:r>
              <a:rPr lang="en-US" altLang="zh-CN" sz="2400" kern="0" dirty="0">
                <a:solidFill>
                  <a:srgbClr val="000000"/>
                </a:solidFill>
                <a:latin typeface="仿宋_GB2312" charset="-122"/>
                <a:ea typeface="仿宋_GB2312" charset="-122"/>
                <a:sym typeface="Symbol" pitchFamily="18" charset="2"/>
              </a:rPr>
              <a:t></a:t>
            </a:r>
            <a:r>
              <a:rPr lang="en-US" altLang="zh-CN" sz="2400" kern="0" baseline="-25000" dirty="0">
                <a:solidFill>
                  <a:srgbClr val="000000"/>
                </a:solidFill>
                <a:latin typeface="仿宋_GB2312" charset="-122"/>
                <a:ea typeface="仿宋_GB2312" charset="-122"/>
              </a:rPr>
              <a:t>4</a:t>
            </a:r>
            <a:r>
              <a:rPr lang="en-US" altLang="zh-CN" sz="2400" kern="0" dirty="0">
                <a:solidFill>
                  <a:srgbClr val="000000"/>
                </a:solidFill>
                <a:latin typeface="仿宋_GB2312" charset="-122"/>
                <a:ea typeface="仿宋_GB2312" charset="-122"/>
              </a:rPr>
              <a:t>=10011(19)}</a:t>
            </a:r>
          </a:p>
          <a:p>
            <a:endParaRPr lang="zh-CN" altLang="en-US" dirty="0"/>
          </a:p>
        </p:txBody>
      </p:sp>
    </p:spTree>
    <p:extLst>
      <p:ext uri="{BB962C8B-B14F-4D97-AF65-F5344CB8AC3E}">
        <p14:creationId xmlns:p14="http://schemas.microsoft.com/office/powerpoint/2010/main" val="270923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矩形 2"/>
          <p:cNvSpPr/>
          <p:nvPr/>
        </p:nvSpPr>
        <p:spPr>
          <a:xfrm>
            <a:off x="0" y="548680"/>
            <a:ext cx="8208912" cy="5977021"/>
          </a:xfrm>
          <a:prstGeom prst="rect">
            <a:avLst/>
          </a:prstGeom>
        </p:spPr>
        <p:txBody>
          <a:bodyPr wrap="square">
            <a:spAutoFit/>
          </a:bodyPr>
          <a:lstStyle/>
          <a:p>
            <a:pPr marL="742950" lvl="1" indent="-285750">
              <a:spcBef>
                <a:spcPct val="20000"/>
              </a:spcBef>
              <a:buSzPct val="75000"/>
              <a:buBlip>
                <a:blip r:embed="rId3"/>
              </a:buBlip>
            </a:pPr>
            <a:r>
              <a:rPr kumimoji="1" lang="zh-CN" altLang="en-US" sz="2800" dirty="0">
                <a:solidFill>
                  <a:srgbClr val="000000"/>
                </a:solidFill>
                <a:latin typeface="仿宋_GB2312" charset="-122"/>
                <a:ea typeface="仿宋_GB2312" charset="-122"/>
                <a:sym typeface="Symbol" pitchFamily="18" charset="2"/>
              </a:rPr>
              <a:t>一个染色体</a:t>
            </a:r>
            <a:r>
              <a:rPr kumimoji="1" lang="en-US" altLang="zh-CN" sz="2800" dirty="0">
                <a:solidFill>
                  <a:srgbClr val="000000"/>
                </a:solidFill>
                <a:latin typeface="仿宋_GB2312" charset="-122"/>
                <a:ea typeface="仿宋_GB2312" charset="-122"/>
              </a:rPr>
              <a:t>x</a:t>
            </a:r>
            <a:r>
              <a:rPr kumimoji="1" lang="en-US" altLang="zh-CN" sz="2800" baseline="-25000" dirty="0">
                <a:solidFill>
                  <a:srgbClr val="000000"/>
                </a:solidFill>
                <a:latin typeface="仿宋_GB2312" charset="-122"/>
                <a:ea typeface="仿宋_GB2312" charset="-122"/>
              </a:rPr>
              <a:t>i</a:t>
            </a:r>
            <a:r>
              <a:rPr kumimoji="1" lang="zh-CN" altLang="en-US" sz="2800" dirty="0">
                <a:solidFill>
                  <a:srgbClr val="000000"/>
                </a:solidFill>
                <a:latin typeface="仿宋_GB2312" charset="-122"/>
                <a:ea typeface="仿宋_GB2312" charset="-122"/>
                <a:sym typeface="Symbol" pitchFamily="18" charset="2"/>
              </a:rPr>
              <a:t>被选中的次数</a:t>
            </a:r>
            <a:r>
              <a:rPr kumimoji="1" lang="zh-CN" altLang="en-US" sz="2800" dirty="0" smtClean="0">
                <a:solidFill>
                  <a:srgbClr val="000000"/>
                </a:solidFill>
                <a:latin typeface="仿宋_GB2312" charset="-122"/>
                <a:ea typeface="仿宋_GB2312" charset="-122"/>
                <a:sym typeface="Symbol" pitchFamily="18" charset="2"/>
              </a:rPr>
              <a:t>，也可</a:t>
            </a:r>
            <a:r>
              <a:rPr kumimoji="1" lang="zh-CN" altLang="en-US" sz="2800" dirty="0">
                <a:solidFill>
                  <a:srgbClr val="000000"/>
                </a:solidFill>
                <a:latin typeface="仿宋_GB2312" charset="-122"/>
                <a:ea typeface="仿宋_GB2312" charset="-122"/>
                <a:sym typeface="Symbol" pitchFamily="18" charset="2"/>
              </a:rPr>
              <a:t>由期望值</a:t>
            </a:r>
            <a:r>
              <a:rPr kumimoji="1" lang="en-US" altLang="zh-CN" sz="2800" dirty="0">
                <a:solidFill>
                  <a:srgbClr val="000000"/>
                </a:solidFill>
                <a:latin typeface="仿宋_GB2312" charset="-122"/>
                <a:ea typeface="仿宋_GB2312" charset="-122"/>
                <a:sym typeface="Symbol" pitchFamily="18" charset="2"/>
              </a:rPr>
              <a:t>e(</a:t>
            </a:r>
            <a:r>
              <a:rPr kumimoji="1" lang="en-US" altLang="zh-CN" sz="2800" dirty="0">
                <a:solidFill>
                  <a:srgbClr val="000000"/>
                </a:solidFill>
                <a:latin typeface="仿宋_GB2312" charset="-122"/>
                <a:ea typeface="仿宋_GB2312" charset="-122"/>
              </a:rPr>
              <a:t>x</a:t>
            </a:r>
            <a:r>
              <a:rPr kumimoji="1" lang="en-US" altLang="zh-CN" sz="2800" baseline="-25000" dirty="0">
                <a:solidFill>
                  <a:srgbClr val="000000"/>
                </a:solidFill>
                <a:latin typeface="仿宋_GB2312" charset="-122"/>
                <a:ea typeface="仿宋_GB2312" charset="-122"/>
              </a:rPr>
              <a:t>i</a:t>
            </a:r>
            <a:r>
              <a:rPr kumimoji="1" lang="en-US" altLang="zh-CN" sz="2800" dirty="0">
                <a:solidFill>
                  <a:srgbClr val="000000"/>
                </a:solidFill>
                <a:latin typeface="仿宋_GB2312" charset="-122"/>
                <a:ea typeface="仿宋_GB2312" charset="-122"/>
                <a:sym typeface="Symbol" pitchFamily="18" charset="2"/>
              </a:rPr>
              <a:t>)</a:t>
            </a:r>
            <a:r>
              <a:rPr kumimoji="1" lang="zh-CN" altLang="en-US" sz="2800" dirty="0">
                <a:solidFill>
                  <a:srgbClr val="000000"/>
                </a:solidFill>
                <a:latin typeface="仿宋_GB2312" charset="-122"/>
                <a:ea typeface="仿宋_GB2312" charset="-122"/>
                <a:sym typeface="Symbol" pitchFamily="18" charset="2"/>
              </a:rPr>
              <a:t>来确定</a:t>
            </a:r>
            <a:endParaRPr kumimoji="1" lang="en-US" altLang="zh-CN" sz="2800" dirty="0">
              <a:solidFill>
                <a:srgbClr val="000000"/>
              </a:solidFill>
              <a:latin typeface="仿宋_GB2312" charset="-122"/>
              <a:ea typeface="仿宋_GB2312" charset="-122"/>
              <a:sym typeface="Symbol" pitchFamily="18" charset="2"/>
            </a:endParaRPr>
          </a:p>
          <a:p>
            <a:pPr marL="742950" lvl="1" indent="-285750">
              <a:spcBef>
                <a:spcPct val="20000"/>
              </a:spcBef>
              <a:buSzPct val="75000"/>
              <a:buBlip>
                <a:blip r:embed="rId3"/>
              </a:buBlip>
            </a:pPr>
            <a:endParaRPr kumimoji="1" lang="en-US" altLang="zh-CN" sz="2800" dirty="0">
              <a:solidFill>
                <a:srgbClr val="000000"/>
              </a:solidFill>
              <a:latin typeface="仿宋_GB2312" charset="-122"/>
              <a:ea typeface="仿宋_GB2312" charset="-122"/>
              <a:sym typeface="Symbol" pitchFamily="18" charset="2"/>
            </a:endParaRPr>
          </a:p>
          <a:p>
            <a:pPr marL="742950" lvl="1" indent="-285750">
              <a:spcBef>
                <a:spcPct val="20000"/>
              </a:spcBef>
              <a:buSzPct val="75000"/>
              <a:buBlip>
                <a:blip r:embed="rId3"/>
              </a:buBlip>
            </a:pPr>
            <a:endParaRPr kumimoji="1" lang="en-US" altLang="zh-CN" sz="2800" dirty="0">
              <a:solidFill>
                <a:srgbClr val="000000"/>
              </a:solidFill>
              <a:latin typeface="仿宋_GB2312" charset="-122"/>
              <a:ea typeface="仿宋_GB2312" charset="-122"/>
              <a:sym typeface="Symbol" pitchFamily="18" charset="2"/>
            </a:endParaRPr>
          </a:p>
          <a:p>
            <a:pPr marL="742950" lvl="1" indent="-285750">
              <a:spcBef>
                <a:spcPct val="20000"/>
              </a:spcBef>
              <a:buSzPct val="75000"/>
              <a:buBlip>
                <a:blip r:embed="rId3"/>
              </a:buBlip>
            </a:pPr>
            <a:endParaRPr kumimoji="1" lang="en-US" altLang="zh-CN" sz="2800" dirty="0">
              <a:solidFill>
                <a:srgbClr val="000000"/>
              </a:solidFill>
              <a:latin typeface="仿宋_GB2312" charset="-122"/>
              <a:ea typeface="仿宋_GB2312" charset="-122"/>
              <a:sym typeface="Symbol" pitchFamily="18" charset="2"/>
            </a:endParaRPr>
          </a:p>
          <a:p>
            <a:pPr marL="742950" lvl="1" indent="-285750">
              <a:spcBef>
                <a:spcPct val="20000"/>
              </a:spcBef>
              <a:buSzPct val="75000"/>
              <a:buBlip>
                <a:blip r:embed="rId3"/>
              </a:buBlip>
            </a:pPr>
            <a:endParaRPr kumimoji="1" lang="en-US" altLang="zh-CN" sz="2800" dirty="0">
              <a:solidFill>
                <a:srgbClr val="000000"/>
              </a:solidFill>
              <a:latin typeface="仿宋_GB2312" charset="-122"/>
              <a:ea typeface="仿宋_GB2312" charset="-122"/>
              <a:sym typeface="Symbol" pitchFamily="18" charset="2"/>
            </a:endParaRPr>
          </a:p>
          <a:p>
            <a:pPr marL="742950" lvl="1" indent="-285750">
              <a:spcBef>
                <a:spcPct val="20000"/>
              </a:spcBef>
              <a:buSzPct val="75000"/>
            </a:pPr>
            <a:r>
              <a:rPr kumimoji="1" lang="en-US" altLang="zh-CN" sz="2800" dirty="0">
                <a:solidFill>
                  <a:srgbClr val="000000"/>
                </a:solidFill>
                <a:latin typeface="仿宋_GB2312" charset="-122"/>
                <a:ea typeface="仿宋_GB2312" charset="-122"/>
                <a:sym typeface="Symbol" pitchFamily="18" charset="2"/>
              </a:rPr>
              <a:t>    </a:t>
            </a:r>
            <a:endParaRPr kumimoji="1" lang="en-US" altLang="zh-CN" sz="2800" dirty="0" smtClean="0">
              <a:solidFill>
                <a:srgbClr val="000000"/>
              </a:solidFill>
              <a:latin typeface="仿宋_GB2312" charset="-122"/>
              <a:ea typeface="仿宋_GB2312" charset="-122"/>
              <a:sym typeface="Symbol" pitchFamily="18" charset="2"/>
            </a:endParaRPr>
          </a:p>
          <a:p>
            <a:pPr marL="742950" lvl="1" indent="-285750">
              <a:spcBef>
                <a:spcPct val="20000"/>
              </a:spcBef>
              <a:buSzPct val="75000"/>
            </a:pPr>
            <a:endParaRPr kumimoji="1" lang="en-US" altLang="zh-CN" sz="2800" dirty="0">
              <a:solidFill>
                <a:srgbClr val="000000"/>
              </a:solidFill>
              <a:latin typeface="仿宋_GB2312" charset="-122"/>
              <a:ea typeface="仿宋_GB2312" charset="-122"/>
              <a:sym typeface="Symbol" pitchFamily="18" charset="2"/>
            </a:endParaRPr>
          </a:p>
          <a:p>
            <a:pPr marL="742950" lvl="1" indent="-285750">
              <a:spcBef>
                <a:spcPct val="20000"/>
              </a:spcBef>
              <a:buSzPct val="75000"/>
            </a:pPr>
            <a:endParaRPr kumimoji="1" lang="en-US" altLang="zh-CN" sz="2800" dirty="0" smtClean="0">
              <a:solidFill>
                <a:srgbClr val="000000"/>
              </a:solidFill>
              <a:latin typeface="仿宋_GB2312" charset="-122"/>
              <a:ea typeface="仿宋_GB2312" charset="-122"/>
              <a:sym typeface="Symbol" pitchFamily="18" charset="2"/>
            </a:endParaRPr>
          </a:p>
          <a:p>
            <a:pPr marL="742950" lvl="1" indent="-285750">
              <a:spcBef>
                <a:spcPct val="20000"/>
              </a:spcBef>
              <a:buSzPct val="75000"/>
            </a:pPr>
            <a:endParaRPr kumimoji="1" lang="en-US" altLang="zh-CN" sz="2800" dirty="0">
              <a:solidFill>
                <a:srgbClr val="000000"/>
              </a:solidFill>
              <a:latin typeface="仿宋_GB2312" charset="-122"/>
              <a:ea typeface="仿宋_GB2312" charset="-122"/>
              <a:sym typeface="Symbol" pitchFamily="18" charset="2"/>
            </a:endParaRPr>
          </a:p>
          <a:p>
            <a:pPr marL="742950" lvl="1" indent="-285750">
              <a:spcBef>
                <a:spcPct val="20000"/>
              </a:spcBef>
              <a:buSzPct val="75000"/>
            </a:pPr>
            <a:r>
              <a:rPr kumimoji="1" lang="zh-CN" altLang="en-US" sz="2800" dirty="0" smtClean="0">
                <a:solidFill>
                  <a:srgbClr val="000000"/>
                </a:solidFill>
                <a:latin typeface="仿宋_GB2312" charset="-122"/>
                <a:ea typeface="仿宋_GB2312" charset="-122"/>
                <a:sym typeface="Symbol" pitchFamily="18" charset="2"/>
              </a:rPr>
              <a:t>其中     为</a:t>
            </a:r>
            <a:r>
              <a:rPr kumimoji="1" lang="zh-CN" altLang="en-US" sz="2800" dirty="0">
                <a:solidFill>
                  <a:srgbClr val="000000"/>
                </a:solidFill>
                <a:latin typeface="仿宋_GB2312" charset="-122"/>
                <a:ea typeface="仿宋_GB2312" charset="-122"/>
                <a:sym typeface="Symbol" pitchFamily="18" charset="2"/>
              </a:rPr>
              <a:t>种群</a:t>
            </a:r>
            <a:r>
              <a:rPr kumimoji="1" lang="en-US" altLang="zh-CN" sz="2800" dirty="0">
                <a:solidFill>
                  <a:srgbClr val="000000"/>
                </a:solidFill>
                <a:latin typeface="仿宋_GB2312" charset="-122"/>
                <a:ea typeface="仿宋_GB2312" charset="-122"/>
                <a:sym typeface="Symbol" pitchFamily="18" charset="2"/>
              </a:rPr>
              <a:t>S</a:t>
            </a:r>
            <a:r>
              <a:rPr kumimoji="1" lang="zh-CN" altLang="en-US" sz="2800" dirty="0">
                <a:solidFill>
                  <a:srgbClr val="000000"/>
                </a:solidFill>
                <a:latin typeface="仿宋_GB2312" charset="-122"/>
                <a:ea typeface="仿宋_GB2312" charset="-122"/>
                <a:sym typeface="Symbol" pitchFamily="18" charset="2"/>
              </a:rPr>
              <a:t>中全体染色体的平均适应度</a:t>
            </a:r>
            <a:endParaRPr kumimoji="1" lang="en-US" altLang="zh-CN" sz="2800" dirty="0">
              <a:solidFill>
                <a:srgbClr val="000000"/>
              </a:solidFill>
              <a:latin typeface="仿宋_GB2312" charset="-122"/>
              <a:ea typeface="仿宋_GB2312" charset="-122"/>
              <a:sym typeface="Symbol" pitchFamily="18" charset="2"/>
            </a:endParaRPr>
          </a:p>
          <a:p>
            <a:pPr marL="742950" lvl="1" indent="-285750">
              <a:spcBef>
                <a:spcPct val="20000"/>
              </a:spcBef>
              <a:buSzPct val="75000"/>
              <a:buBlip>
                <a:blip r:embed="rId3"/>
              </a:buBlip>
            </a:pPr>
            <a:endParaRPr kumimoji="1" lang="en-US" altLang="zh-CN" sz="2000" dirty="0">
              <a:solidFill>
                <a:srgbClr val="000000"/>
              </a:solidFill>
              <a:latin typeface="仿宋_GB2312" charset="-122"/>
              <a:ea typeface="仿宋_GB2312" charset="-122"/>
              <a:sym typeface="Symbol" pitchFamily="18" charset="2"/>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060848"/>
            <a:ext cx="6538326"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extLst>
              <p:ext uri="{D42A27DB-BD31-4B8C-83A1-F6EECF244321}">
                <p14:modId xmlns:p14="http://schemas.microsoft.com/office/powerpoint/2010/main" val="2713624780"/>
              </p:ext>
            </p:extLst>
          </p:nvPr>
        </p:nvGraphicFramePr>
        <p:xfrm>
          <a:off x="1691680" y="5733256"/>
          <a:ext cx="432048" cy="504056"/>
        </p:xfrm>
        <a:graphic>
          <a:graphicData uri="http://schemas.openxmlformats.org/presentationml/2006/ole">
            <mc:AlternateContent xmlns:mc="http://schemas.openxmlformats.org/markup-compatibility/2006">
              <mc:Choice xmlns:v="urn:schemas-microsoft-com:vml" Requires="v">
                <p:oleObj spid="_x0000_s4106" name="Equation" r:id="rId5" imgW="50342800" imgH="10147300" progId="Equation.DSMT4">
                  <p:embed/>
                </p:oleObj>
              </mc:Choice>
              <mc:Fallback>
                <p:oleObj name="Equation" r:id="rId5" imgW="50342800" imgH="10147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5733256"/>
                        <a:ext cx="432048" cy="50405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4687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672783" y="428604"/>
            <a:ext cx="7756869" cy="2428892"/>
          </a:xfrm>
        </p:spPr>
        <p:txBody>
          <a:bodyPr/>
          <a:lstStyle/>
          <a:p>
            <a:pPr>
              <a:lnSpc>
                <a:spcPct val="150000"/>
              </a:lnSpc>
              <a:buNone/>
            </a:pPr>
            <a:r>
              <a:rPr lang="zh-CN" altLang="en-US" sz="2400" dirty="0" smtClean="0">
                <a:solidFill>
                  <a:srgbClr val="0070C0"/>
                </a:solidFill>
                <a:latin typeface="黑体" pitchFamily="49" charset="-122"/>
                <a:ea typeface="黑体" pitchFamily="49" charset="-122"/>
                <a:sym typeface="Symbol"/>
              </a:rPr>
              <a:t></a:t>
            </a:r>
            <a:r>
              <a:rPr lang="zh-CN" altLang="en-US" sz="2400" dirty="0" smtClean="0">
                <a:solidFill>
                  <a:srgbClr val="C00000"/>
                </a:solidFill>
                <a:latin typeface="黑体" pitchFamily="49" charset="-122"/>
                <a:ea typeface="黑体" pitchFamily="49" charset="-122"/>
              </a:rPr>
              <a:t>交叉</a:t>
            </a:r>
            <a:r>
              <a:rPr lang="zh-CN" altLang="en-US" sz="2400" dirty="0" smtClean="0">
                <a:solidFill>
                  <a:srgbClr val="C00000"/>
                </a:solidFill>
              </a:rPr>
              <a:t> </a:t>
            </a:r>
            <a:endParaRPr lang="en-US" altLang="zh-CN" sz="2400" dirty="0" smtClean="0">
              <a:solidFill>
                <a:srgbClr val="C00000"/>
              </a:solidFill>
            </a:endParaRPr>
          </a:p>
          <a:p>
            <a:pPr algn="just">
              <a:lnSpc>
                <a:spcPct val="140000"/>
              </a:lnSpc>
              <a:spcBef>
                <a:spcPts val="0"/>
              </a:spcBef>
              <a:buNone/>
            </a:pPr>
            <a:r>
              <a:rPr lang="en-US" altLang="zh-CN" sz="2400" dirty="0" smtClean="0">
                <a:solidFill>
                  <a:srgbClr val="0070C0"/>
                </a:solidFill>
              </a:rPr>
              <a:t>           </a:t>
            </a:r>
            <a:r>
              <a:rPr lang="zh-CN" altLang="en-US" sz="2400" dirty="0" smtClean="0"/>
              <a:t>交叉</a:t>
            </a:r>
            <a:r>
              <a:rPr lang="en-US" sz="2400" dirty="0" smtClean="0"/>
              <a:t>(crossover)</a:t>
            </a:r>
            <a:r>
              <a:rPr lang="zh-CN" altLang="en-US" sz="2400" dirty="0" smtClean="0"/>
              <a:t>亦称交换、交配或杂交，就是互换两个染色体某些位上的基因。例如，设染色体</a:t>
            </a:r>
            <a:r>
              <a:rPr lang="en-US" sz="2400" i="1" dirty="0" smtClean="0"/>
              <a:t>s</a:t>
            </a:r>
            <a:r>
              <a:rPr lang="en-US" sz="2400" baseline="-25000" dirty="0" smtClean="0"/>
              <a:t>1</a:t>
            </a:r>
            <a:r>
              <a:rPr lang="en-US" sz="2400" dirty="0" smtClean="0"/>
              <a:t>=01001011</a:t>
            </a:r>
            <a:r>
              <a:rPr lang="zh-CN" altLang="en-US" sz="2400" dirty="0" smtClean="0"/>
              <a:t>，</a:t>
            </a:r>
            <a:r>
              <a:rPr lang="en-US" sz="2400" i="1" dirty="0" smtClean="0"/>
              <a:t>s</a:t>
            </a:r>
            <a:r>
              <a:rPr lang="en-US" sz="2400" baseline="-25000" dirty="0" smtClean="0"/>
              <a:t>2</a:t>
            </a:r>
            <a:r>
              <a:rPr lang="en-US" sz="2400" dirty="0" smtClean="0"/>
              <a:t>=10010101</a:t>
            </a:r>
            <a:r>
              <a:rPr lang="zh-CN" altLang="en-US" sz="2400" dirty="0" smtClean="0"/>
              <a:t>，交换其后</a:t>
            </a:r>
            <a:r>
              <a:rPr lang="en-US" sz="2400" dirty="0" smtClean="0"/>
              <a:t>4</a:t>
            </a:r>
            <a:r>
              <a:rPr lang="zh-CN" altLang="en-US" sz="2400" dirty="0" smtClean="0"/>
              <a:t>位基因，即</a:t>
            </a:r>
          </a:p>
          <a:p>
            <a:pPr>
              <a:lnSpc>
                <a:spcPct val="150000"/>
              </a:lnSpc>
              <a:buFont typeface="Wingdings" pitchFamily="2" charset="2"/>
              <a:buNone/>
            </a:pPr>
            <a:endParaRPr lang="zh-CN" altLang="en-US" sz="2800" b="1" dirty="0">
              <a:latin typeface="楷体" pitchFamily="49" charset="-122"/>
              <a:ea typeface="楷体" pitchFamily="49" charset="-122"/>
            </a:endParaRPr>
          </a:p>
        </p:txBody>
      </p:sp>
      <p:pic>
        <p:nvPicPr>
          <p:cNvPr id="21505" name="Picture 1"/>
          <p:cNvPicPr>
            <a:picLocks noChangeAspect="1" noChangeArrowheads="1"/>
          </p:cNvPicPr>
          <p:nvPr/>
        </p:nvPicPr>
        <p:blipFill>
          <a:blip r:embed="rId2"/>
          <a:srcRect/>
          <a:stretch>
            <a:fillRect/>
          </a:stretch>
        </p:blipFill>
        <p:spPr bwMode="auto">
          <a:xfrm>
            <a:off x="0" y="2762674"/>
            <a:ext cx="9109938" cy="1368000"/>
          </a:xfrm>
          <a:prstGeom prst="rect">
            <a:avLst/>
          </a:prstGeom>
          <a:noFill/>
          <a:ln w="9525">
            <a:noFill/>
            <a:miter lim="800000"/>
            <a:headEnd/>
            <a:tailEnd/>
          </a:ln>
          <a:effectLst/>
        </p:spPr>
      </p:pic>
      <p:sp>
        <p:nvSpPr>
          <p:cNvPr id="21506" name="Rectangle 2"/>
          <p:cNvSpPr>
            <a:spLocks noChangeArrowheads="1"/>
          </p:cNvSpPr>
          <p:nvPr/>
        </p:nvSpPr>
        <p:spPr bwMode="auto">
          <a:xfrm>
            <a:off x="1071538" y="4459556"/>
            <a:ext cx="7429552" cy="10656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40000"/>
              </a:lnSpc>
              <a:spcBef>
                <a:spcPct val="0"/>
              </a:spcBef>
              <a:spcAft>
                <a:spcPct val="0"/>
              </a:spcAft>
              <a:buClrTx/>
              <a:buSzTx/>
              <a:buFontTx/>
              <a:buNone/>
              <a:tabLst/>
            </a:pPr>
            <a:r>
              <a:rPr kumimoji="0" lang="zh-CN" sz="2400" b="0" i="0" u="none" strike="noStrike" cap="none" normalizeH="0" baseline="0" dirty="0" smtClean="0">
                <a:ln>
                  <a:noFill/>
                </a:ln>
                <a:effectLst/>
                <a:latin typeface="Arial" pitchFamily="34" charset="0"/>
                <a:ea typeface="宋体" pitchFamily="2" charset="-122"/>
                <a:cs typeface="Courier New" pitchFamily="49" charset="0"/>
              </a:rPr>
              <a:t>则得新串</a:t>
            </a:r>
            <a:r>
              <a:rPr kumimoji="0" lang="en-US" altLang="zh-CN" sz="2400" b="0" i="1" u="none" strike="noStrike" cap="none" normalizeH="0" baseline="0" dirty="0" smtClean="0">
                <a:ln>
                  <a:noFill/>
                </a:ln>
                <a:effectLst/>
                <a:latin typeface="Times New Roman" pitchFamily="18" charset="0"/>
                <a:ea typeface="宋体" pitchFamily="2" charset="-122"/>
                <a:cs typeface="Times New Roman" pitchFamily="18" charset="0"/>
              </a:rPr>
              <a:t>s</a:t>
            </a:r>
            <a:r>
              <a:rPr kumimoji="0" lang="en-US" altLang="zh-CN" sz="2400" b="0" i="0" u="none" strike="noStrike" cap="none" normalizeH="0" baseline="-30000" dirty="0" smtClean="0">
                <a:ln>
                  <a:noFill/>
                </a:ln>
                <a:effectLst/>
                <a:latin typeface="Times New Roman" pitchFamily="18" charset="0"/>
                <a:ea typeface="宋体" pitchFamily="2" charset="-122"/>
                <a:cs typeface="Times New Roman" pitchFamily="18" charset="0"/>
              </a:rPr>
              <a:t>1</a:t>
            </a:r>
            <a:r>
              <a:rPr kumimoji="0" lang="en-US" altLang="zh-CN" sz="2400" b="0" i="0" u="none" strike="noStrike" cap="none" normalizeH="0" baseline="0" dirty="0" smtClean="0">
                <a:ln>
                  <a:noFill/>
                </a:ln>
                <a:effectLst/>
                <a:latin typeface="Courier New"/>
                <a:ea typeface="宋体" pitchFamily="2" charset="-122"/>
                <a:cs typeface="Courier New" pitchFamily="49" charset="0"/>
              </a:rPr>
              <a:t>’</a:t>
            </a:r>
            <a:r>
              <a:rPr kumimoji="0" lang="en-US" altLang="zh-CN" sz="2400" b="0" i="0" u="none" strike="noStrike" cap="none" normalizeH="0" baseline="0" dirty="0" smtClean="0">
                <a:ln>
                  <a:noFill/>
                </a:ln>
                <a:effectLst/>
                <a:latin typeface="Times New Roman" pitchFamily="18" charset="0"/>
                <a:ea typeface="宋体" pitchFamily="2" charset="-122"/>
                <a:cs typeface="Times New Roman" pitchFamily="18" charset="0"/>
              </a:rPr>
              <a:t>=01000101</a:t>
            </a:r>
            <a:r>
              <a:rPr kumimoji="0" lang="zh-CN" altLang="en-US" sz="2400" b="0" i="0" u="none" strike="noStrike" cap="none" normalizeH="0" baseline="0" dirty="0" smtClean="0">
                <a:ln>
                  <a:noFill/>
                </a:ln>
                <a:effectLst/>
                <a:latin typeface="Arial" pitchFamily="34" charset="0"/>
                <a:ea typeface="宋体" pitchFamily="2" charset="-122"/>
                <a:cs typeface="Courier New" pitchFamily="49" charset="0"/>
              </a:rPr>
              <a:t>，</a:t>
            </a:r>
            <a:r>
              <a:rPr kumimoji="0" lang="en-US" altLang="zh-CN" sz="2400" b="0" i="1" u="none" strike="noStrike" cap="none" normalizeH="0" baseline="0" dirty="0" smtClean="0">
                <a:ln>
                  <a:noFill/>
                </a:ln>
                <a:effectLst/>
                <a:latin typeface="Times New Roman" pitchFamily="18" charset="0"/>
                <a:ea typeface="宋体" pitchFamily="2" charset="-122"/>
                <a:cs typeface="Times New Roman" pitchFamily="18" charset="0"/>
              </a:rPr>
              <a:t>s</a:t>
            </a:r>
            <a:r>
              <a:rPr kumimoji="0" lang="en-US" altLang="zh-CN" sz="2400" b="0"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400" b="0" i="0" u="none" strike="noStrike" cap="none" normalizeH="0" baseline="0" dirty="0" smtClean="0">
                <a:ln>
                  <a:noFill/>
                </a:ln>
                <a:effectLst/>
                <a:latin typeface="Courier New"/>
                <a:ea typeface="宋体" pitchFamily="2" charset="-122"/>
                <a:cs typeface="Courier New" pitchFamily="49" charset="0"/>
              </a:rPr>
              <a:t>’</a:t>
            </a:r>
            <a:r>
              <a:rPr kumimoji="0" lang="en-US" altLang="zh-CN" sz="2400" b="0" i="0" u="none" strike="noStrike" cap="none" normalizeH="0" baseline="0" dirty="0" smtClean="0">
                <a:ln>
                  <a:noFill/>
                </a:ln>
                <a:effectLst/>
                <a:latin typeface="Times New Roman" pitchFamily="18" charset="0"/>
                <a:ea typeface="宋体" pitchFamily="2" charset="-122"/>
                <a:cs typeface="Times New Roman" pitchFamily="18" charset="0"/>
              </a:rPr>
              <a:t>=10011011</a:t>
            </a: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rPr>
              <a:t>。</a:t>
            </a:r>
            <a:r>
              <a:rPr kumimoji="0" lang="en-US" altLang="zh-CN" sz="2400" b="0" i="1" u="none" strike="noStrike" cap="none" normalizeH="0" baseline="0" dirty="0" smtClean="0">
                <a:ln>
                  <a:noFill/>
                </a:ln>
                <a:effectLst/>
                <a:latin typeface="Times New Roman" pitchFamily="18" charset="0"/>
                <a:ea typeface="宋体" pitchFamily="2" charset="-122"/>
                <a:cs typeface="Times New Roman" pitchFamily="18" charset="0"/>
              </a:rPr>
              <a:t>s</a:t>
            </a:r>
            <a:r>
              <a:rPr kumimoji="0" lang="en-US" altLang="zh-CN" sz="2400" b="0" i="0" u="none" strike="noStrike" cap="none" normalizeH="0" baseline="-30000" dirty="0" smtClean="0">
                <a:ln>
                  <a:noFill/>
                </a:ln>
                <a:effectLst/>
                <a:latin typeface="Times New Roman" pitchFamily="18" charset="0"/>
                <a:ea typeface="宋体" pitchFamily="2" charset="-122"/>
                <a:cs typeface="Times New Roman" pitchFamily="18" charset="0"/>
              </a:rPr>
              <a:t>1</a:t>
            </a:r>
            <a:r>
              <a:rPr kumimoji="0" lang="en-US" altLang="zh-CN" sz="2400" b="0" i="0" u="none" strike="noStrike" cap="none" normalizeH="0" baseline="0" dirty="0" smtClean="0">
                <a:ln>
                  <a:noFill/>
                </a:ln>
                <a:effectLst/>
                <a:latin typeface="Courier New"/>
                <a:ea typeface="宋体" pitchFamily="2" charset="-122"/>
                <a:cs typeface="Courier New" pitchFamily="49" charset="0"/>
              </a:rPr>
              <a:t>’</a:t>
            </a:r>
            <a:r>
              <a:rPr kumimoji="0" lang="zh-CN" altLang="en-US" sz="2400" b="0" i="0" u="none" strike="noStrike" cap="none" normalizeH="0" baseline="0" dirty="0" smtClean="0">
                <a:ln>
                  <a:noFill/>
                </a:ln>
                <a:effectLst/>
                <a:latin typeface="Arial" pitchFamily="34" charset="0"/>
                <a:ea typeface="宋体" pitchFamily="2" charset="-122"/>
                <a:cs typeface="Courier New" pitchFamily="49" charset="0"/>
              </a:rPr>
              <a:t>和</a:t>
            </a:r>
            <a:r>
              <a:rPr kumimoji="0" lang="en-US" altLang="zh-CN" sz="2400" b="0" i="1" u="none" strike="noStrike" cap="none" normalizeH="0" baseline="0" dirty="0" smtClean="0">
                <a:ln>
                  <a:noFill/>
                </a:ln>
                <a:effectLst/>
                <a:latin typeface="Times New Roman" pitchFamily="18" charset="0"/>
                <a:ea typeface="宋体" pitchFamily="2" charset="-122"/>
                <a:cs typeface="Times New Roman" pitchFamily="18" charset="0"/>
              </a:rPr>
              <a:t>s</a:t>
            </a:r>
            <a:r>
              <a:rPr kumimoji="0" lang="en-US" altLang="zh-CN" sz="2400" b="0"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en-US" altLang="zh-CN" sz="2400" b="0" i="0" u="none" strike="noStrike" cap="none" normalizeH="0" baseline="0" dirty="0" smtClean="0">
                <a:ln>
                  <a:noFill/>
                </a:ln>
                <a:effectLst/>
                <a:latin typeface="Courier New"/>
                <a:ea typeface="宋体" pitchFamily="2" charset="-122"/>
                <a:cs typeface="Courier New" pitchFamily="49" charset="0"/>
              </a:rPr>
              <a:t>’</a:t>
            </a: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rPr>
              <a:t>可以看作是原</a:t>
            </a:r>
            <a:r>
              <a:rPr kumimoji="0" lang="zh-CN" altLang="en-US" sz="2400" b="0" i="0" u="none" strike="noStrike" cap="none" normalizeH="0" baseline="0" dirty="0" smtClean="0">
                <a:ln>
                  <a:noFill/>
                </a:ln>
                <a:effectLst/>
                <a:latin typeface="Arial" pitchFamily="34" charset="0"/>
                <a:ea typeface="宋体" pitchFamily="2" charset="-122"/>
                <a:cs typeface="Courier New" pitchFamily="49" charset="0"/>
              </a:rPr>
              <a:t>染色体</a:t>
            </a:r>
            <a:r>
              <a:rPr kumimoji="0" lang="en-US" altLang="zh-CN" sz="2400" b="0" i="1" u="none" strike="noStrike" cap="none" normalizeH="0" baseline="0" dirty="0" smtClean="0">
                <a:ln>
                  <a:noFill/>
                </a:ln>
                <a:effectLst/>
                <a:latin typeface="Times New Roman" pitchFamily="18" charset="0"/>
                <a:ea typeface="宋体" pitchFamily="2" charset="-122"/>
                <a:cs typeface="Times New Roman" pitchFamily="18" charset="0"/>
              </a:rPr>
              <a:t>s</a:t>
            </a:r>
            <a:r>
              <a:rPr kumimoji="0" lang="en-US" altLang="zh-CN" sz="2400" b="0" i="0" u="none" strike="noStrike" cap="none" normalizeH="0" baseline="-30000" dirty="0" smtClean="0">
                <a:ln>
                  <a:noFill/>
                </a:ln>
                <a:effectLst/>
                <a:latin typeface="Times New Roman" pitchFamily="18" charset="0"/>
                <a:ea typeface="宋体" pitchFamily="2" charset="-122"/>
                <a:cs typeface="Times New Roman" pitchFamily="18" charset="0"/>
              </a:rPr>
              <a:t>1</a:t>
            </a: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rPr>
              <a:t>和</a:t>
            </a:r>
            <a:r>
              <a:rPr kumimoji="0" lang="en-US" altLang="zh-CN" sz="2400" b="0" i="1" u="none" strike="noStrike" cap="none" normalizeH="0" baseline="0" dirty="0" smtClean="0">
                <a:ln>
                  <a:noFill/>
                </a:ln>
                <a:effectLst/>
                <a:latin typeface="Times New Roman" pitchFamily="18" charset="0"/>
                <a:ea typeface="宋体" pitchFamily="2" charset="-122"/>
                <a:cs typeface="Times New Roman" pitchFamily="18" charset="0"/>
              </a:rPr>
              <a:t>s</a:t>
            </a:r>
            <a:r>
              <a:rPr kumimoji="0" lang="en-US" altLang="zh-CN" sz="2400" b="0" i="0" u="none" strike="noStrike" cap="none" normalizeH="0" baseline="-30000" dirty="0" smtClean="0">
                <a:ln>
                  <a:noFill/>
                </a:ln>
                <a:effectLst/>
                <a:latin typeface="Times New Roman" pitchFamily="18" charset="0"/>
                <a:ea typeface="宋体" pitchFamily="2" charset="-122"/>
                <a:cs typeface="Times New Roman" pitchFamily="18" charset="0"/>
              </a:rPr>
              <a:t>2</a:t>
            </a:r>
            <a:r>
              <a:rPr kumimoji="0" lang="zh-CN" altLang="en-US" sz="2400" b="0" i="0" u="none" strike="noStrike" cap="none" normalizeH="0" baseline="0" dirty="0" smtClean="0">
                <a:ln>
                  <a:noFill/>
                </a:ln>
                <a:effectLst/>
                <a:latin typeface="Times New Roman" pitchFamily="18" charset="0"/>
                <a:ea typeface="宋体" pitchFamily="2" charset="-122"/>
                <a:cs typeface="Times New Roman" pitchFamily="18" charset="0"/>
              </a:rPr>
              <a:t>的子代染色体。</a:t>
            </a:r>
            <a:endParaRPr kumimoji="0" lang="zh-CN" altLang="en-US" sz="2400" b="0" i="0" u="none" strike="noStrike" cap="none" normalizeH="0" baseline="0" dirty="0" smtClean="0">
              <a:ln>
                <a:noFill/>
              </a:ln>
              <a:effectLst/>
              <a:ea typeface="宋体" pitchFamily="2" charset="-122"/>
              <a:cs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875">
                                            <p:txEl>
                                              <p:pRg st="1" end="1"/>
                                            </p:txEl>
                                          </p:spTgt>
                                        </p:tgtEl>
                                        <p:attrNameLst>
                                          <p:attrName>style.visibility</p:attrName>
                                        </p:attrNameLst>
                                      </p:cBhvr>
                                      <p:to>
                                        <p:strVal val="visible"/>
                                      </p:to>
                                    </p:set>
                                    <p:animEffect transition="in" filter="fade">
                                      <p:cBhvr>
                                        <p:cTn id="14" dur="1000"/>
                                        <p:tgtEl>
                                          <p:spTgt spid="79875">
                                            <p:txEl>
                                              <p:pRg st="1" end="1"/>
                                            </p:txEl>
                                          </p:spTgt>
                                        </p:tgtEl>
                                      </p:cBhvr>
                                    </p:animEffect>
                                    <p:anim calcmode="lin" valueType="num">
                                      <p:cBhvr>
                                        <p:cTn id="15"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1505"/>
                                        </p:tgtEl>
                                        <p:attrNameLst>
                                          <p:attrName>style.visibility</p:attrName>
                                        </p:attrNameLst>
                                      </p:cBhvr>
                                      <p:to>
                                        <p:strVal val="visible"/>
                                      </p:to>
                                    </p:set>
                                    <p:animEffect transition="in" filter="blinds(horizontal)">
                                      <p:cBhvr>
                                        <p:cTn id="21" dur="500"/>
                                        <p:tgtEl>
                                          <p:spTgt spid="2150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P spid="21506"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785786" y="836613"/>
            <a:ext cx="7786742" cy="4092586"/>
          </a:xfrm>
        </p:spPr>
        <p:txBody>
          <a:bodyPr/>
          <a:lstStyle/>
          <a:p>
            <a:pPr>
              <a:lnSpc>
                <a:spcPct val="150000"/>
              </a:lnSpc>
              <a:buNone/>
            </a:pPr>
            <a:r>
              <a:rPr lang="zh-CN" altLang="en-US" sz="2400" dirty="0" smtClean="0">
                <a:solidFill>
                  <a:srgbClr val="0070C0"/>
                </a:solidFill>
                <a:sym typeface="Symbol"/>
              </a:rPr>
              <a:t></a:t>
            </a:r>
            <a:r>
              <a:rPr lang="zh-CN" altLang="en-US" sz="2400" dirty="0" smtClean="0">
                <a:solidFill>
                  <a:srgbClr val="0070C0"/>
                </a:solidFill>
              </a:rPr>
              <a:t> </a:t>
            </a:r>
            <a:r>
              <a:rPr lang="zh-CN" altLang="en-US" sz="2400" dirty="0" smtClean="0">
                <a:solidFill>
                  <a:srgbClr val="C00000"/>
                </a:solidFill>
                <a:latin typeface="黑体" pitchFamily="49" charset="-122"/>
                <a:ea typeface="黑体" pitchFamily="49" charset="-122"/>
              </a:rPr>
              <a:t>变异</a:t>
            </a:r>
            <a:r>
              <a:rPr lang="zh-CN" altLang="en-US" sz="2400" dirty="0" smtClean="0">
                <a:solidFill>
                  <a:srgbClr val="C00000"/>
                </a:solidFill>
              </a:rPr>
              <a:t> </a:t>
            </a:r>
            <a:endParaRPr lang="en-US" altLang="zh-CN" sz="2400" dirty="0" smtClean="0">
              <a:solidFill>
                <a:srgbClr val="C00000"/>
              </a:solidFill>
            </a:endParaRPr>
          </a:p>
          <a:p>
            <a:pPr>
              <a:lnSpc>
                <a:spcPct val="150000"/>
              </a:lnSpc>
              <a:buNone/>
            </a:pPr>
            <a:r>
              <a:rPr lang="en-US" altLang="zh-CN" sz="2400" dirty="0" smtClean="0">
                <a:solidFill>
                  <a:srgbClr val="0070C0"/>
                </a:solidFill>
              </a:rPr>
              <a:t>    </a:t>
            </a:r>
            <a:r>
              <a:rPr lang="zh-CN" altLang="en-US" sz="2400" dirty="0" smtClean="0"/>
              <a:t>变异</a:t>
            </a:r>
            <a:r>
              <a:rPr lang="en-US" sz="2400" dirty="0" smtClean="0"/>
              <a:t>(Mutation)</a:t>
            </a:r>
            <a:r>
              <a:rPr lang="zh-CN" altLang="en-US" sz="2400" dirty="0" smtClean="0"/>
              <a:t>亦称突变，就是改变染色体某个（些）位上的基因。</a:t>
            </a:r>
            <a:endParaRPr lang="en-US" altLang="zh-CN" sz="2400" dirty="0" smtClean="0"/>
          </a:p>
          <a:p>
            <a:pPr>
              <a:lnSpc>
                <a:spcPct val="150000"/>
              </a:lnSpc>
              <a:buNone/>
            </a:pPr>
            <a:r>
              <a:rPr lang="en-US" altLang="zh-CN" sz="2400" dirty="0" smtClean="0"/>
              <a:t>     </a:t>
            </a:r>
            <a:r>
              <a:rPr lang="zh-CN" altLang="en-US" sz="2400" dirty="0" smtClean="0"/>
              <a:t>例如，把染色体</a:t>
            </a:r>
            <a:r>
              <a:rPr lang="en-US" sz="2400" i="1" dirty="0" smtClean="0"/>
              <a:t>s</a:t>
            </a:r>
            <a:r>
              <a:rPr lang="en-US" sz="2400" dirty="0" smtClean="0"/>
              <a:t>=11001101</a:t>
            </a:r>
            <a:r>
              <a:rPr lang="zh-CN" altLang="en-US" sz="2400" dirty="0" smtClean="0"/>
              <a:t>的第三位上的</a:t>
            </a:r>
            <a:r>
              <a:rPr lang="en-US" sz="2400" dirty="0" smtClean="0"/>
              <a:t>0</a:t>
            </a:r>
            <a:r>
              <a:rPr lang="zh-CN" altLang="en-US" sz="2400" dirty="0" smtClean="0"/>
              <a:t>变为</a:t>
            </a:r>
            <a:r>
              <a:rPr lang="en-US" sz="2400" dirty="0" smtClean="0"/>
              <a:t>1</a:t>
            </a:r>
            <a:r>
              <a:rPr lang="zh-CN" altLang="en-US" sz="2400" dirty="0" smtClean="0"/>
              <a:t>，则得到新染色体</a:t>
            </a:r>
            <a:r>
              <a:rPr lang="en-US" sz="2400" i="1" dirty="0" smtClean="0"/>
              <a:t>s</a:t>
            </a:r>
            <a:r>
              <a:rPr lang="en-US" sz="2400" dirty="0" smtClean="0"/>
              <a:t>’=11101101</a:t>
            </a:r>
            <a:r>
              <a:rPr lang="zh-CN" altLang="en-US" sz="2400" dirty="0" smtClean="0"/>
              <a:t>。</a:t>
            </a:r>
            <a:endParaRPr lang="zh-CN" altLang="en-US" sz="2400" dirty="0"/>
          </a:p>
        </p:txBody>
      </p:sp>
      <p:sp>
        <p:nvSpPr>
          <p:cNvPr id="4" name="动作按钮: 后退或前一项 3">
            <a:hlinkClick r:id="" action="ppaction://hlinkshowjump?jump=firstslide" highlightClick="1"/>
          </p:cNvPr>
          <p:cNvSpPr/>
          <p:nvPr/>
        </p:nvSpPr>
        <p:spPr>
          <a:xfrm>
            <a:off x="7849496" y="6210756"/>
            <a:ext cx="720000" cy="144000"/>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875">
                                            <p:txEl>
                                              <p:pRg st="1" end="1"/>
                                            </p:txEl>
                                          </p:spTgt>
                                        </p:tgtEl>
                                        <p:attrNameLst>
                                          <p:attrName>style.visibility</p:attrName>
                                        </p:attrNameLst>
                                      </p:cBhvr>
                                      <p:to>
                                        <p:strVal val="visible"/>
                                      </p:to>
                                    </p:set>
                                    <p:animEffect transition="in" filter="fade">
                                      <p:cBhvr>
                                        <p:cTn id="14" dur="1000"/>
                                        <p:tgtEl>
                                          <p:spTgt spid="79875">
                                            <p:txEl>
                                              <p:pRg st="1" end="1"/>
                                            </p:txEl>
                                          </p:spTgt>
                                        </p:tgtEl>
                                      </p:cBhvr>
                                    </p:animEffect>
                                    <p:anim calcmode="lin" valueType="num">
                                      <p:cBhvr>
                                        <p:cTn id="15"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9875">
                                            <p:txEl>
                                              <p:pRg st="2" end="2"/>
                                            </p:txEl>
                                          </p:spTgt>
                                        </p:tgtEl>
                                        <p:attrNameLst>
                                          <p:attrName>style.visibility</p:attrName>
                                        </p:attrNameLst>
                                      </p:cBhvr>
                                      <p:to>
                                        <p:strVal val="visible"/>
                                      </p:to>
                                    </p:set>
                                    <p:animEffect transition="in" filter="fade">
                                      <p:cBhvr>
                                        <p:cTn id="21" dur="1000"/>
                                        <p:tgtEl>
                                          <p:spTgt spid="79875">
                                            <p:txEl>
                                              <p:pRg st="2" end="2"/>
                                            </p:txEl>
                                          </p:spTgt>
                                        </p:tgtEl>
                                      </p:cBhvr>
                                    </p:animEffect>
                                    <p:anim calcmode="lin" valueType="num">
                                      <p:cBhvr>
                                        <p:cTn id="22" dur="10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98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20929" y="164606"/>
            <a:ext cx="7960968" cy="912164"/>
          </a:xfrm>
        </p:spPr>
        <p:txBody>
          <a:bodyPr/>
          <a:lstStyle/>
          <a:p>
            <a:pPr>
              <a:buNone/>
            </a:pPr>
            <a:r>
              <a:rPr lang="en-US" sz="2800" dirty="0" smtClean="0">
                <a:solidFill>
                  <a:srgbClr val="0070C0"/>
                </a:solidFill>
                <a:latin typeface="黑体" pitchFamily="49" charset="-122"/>
                <a:ea typeface="黑体" pitchFamily="49" charset="-122"/>
              </a:rPr>
              <a:t> </a:t>
            </a:r>
            <a:r>
              <a:rPr lang="en-US" sz="2800" dirty="0" smtClean="0">
                <a:solidFill>
                  <a:srgbClr val="C00000"/>
                </a:solidFill>
                <a:latin typeface="黑体" pitchFamily="49" charset="-122"/>
                <a:ea typeface="黑体" pitchFamily="49" charset="-122"/>
              </a:rPr>
              <a:t>4.2 </a:t>
            </a:r>
            <a:r>
              <a:rPr lang="en-US" altLang="zh-CN" sz="2800" dirty="0" smtClean="0">
                <a:solidFill>
                  <a:srgbClr val="C00000"/>
                </a:solidFill>
                <a:latin typeface="黑体" pitchFamily="49" charset="-122"/>
                <a:ea typeface="黑体" pitchFamily="49" charset="-122"/>
              </a:rPr>
              <a:t> </a:t>
            </a:r>
            <a:r>
              <a:rPr lang="zh-CN" altLang="en-US" sz="2800" dirty="0" smtClean="0">
                <a:solidFill>
                  <a:srgbClr val="C00000"/>
                </a:solidFill>
                <a:latin typeface="黑体" pitchFamily="49" charset="-122"/>
                <a:ea typeface="黑体" pitchFamily="49" charset="-122"/>
              </a:rPr>
              <a:t>基本遗传算法</a:t>
            </a:r>
          </a:p>
          <a:p>
            <a:pPr>
              <a:lnSpc>
                <a:spcPct val="150000"/>
              </a:lnSpc>
              <a:buFont typeface="Wingdings" pitchFamily="2" charset="2"/>
              <a:buNone/>
            </a:pPr>
            <a:endParaRPr lang="zh-CN" altLang="en-US" sz="2800" b="1" dirty="0">
              <a:solidFill>
                <a:srgbClr val="0070C0"/>
              </a:solidFill>
              <a:latin typeface="楷体" pitchFamily="49" charset="-122"/>
              <a:ea typeface="楷体" pitchFamily="49" charset="-122"/>
            </a:endParaRPr>
          </a:p>
        </p:txBody>
      </p:sp>
      <p:sp>
        <p:nvSpPr>
          <p:cNvPr id="5" name="内容占位符 2"/>
          <p:cNvSpPr txBox="1">
            <a:spLocks noChangeArrowheads="1"/>
          </p:cNvSpPr>
          <p:nvPr/>
        </p:nvSpPr>
        <p:spPr bwMode="auto">
          <a:xfrm>
            <a:off x="785813" y="1143000"/>
            <a:ext cx="8169275" cy="535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Blip>
                <a:blip r:embed="rId2"/>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3"/>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4"/>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5"/>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a:lstStyle>
          <a:p>
            <a:pPr eaLnBrk="1" hangingPunct="1">
              <a:buFont typeface="Wingdings" pitchFamily="2" charset="2"/>
              <a:buNone/>
            </a:pPr>
            <a:r>
              <a:rPr lang="zh-CN" altLang="en-US" b="1" dirty="0" smtClean="0">
                <a:latin typeface="仿宋_GB2312" charset="-122"/>
                <a:ea typeface="仿宋_GB2312" charset="-122"/>
              </a:rPr>
              <a:t>遗传算法</a:t>
            </a:r>
            <a:endParaRPr lang="en-US" altLang="zh-CN" b="1" dirty="0" smtClean="0">
              <a:latin typeface="仿宋_GB2312" charset="-122"/>
              <a:ea typeface="仿宋_GB2312" charset="-122"/>
            </a:endParaRPr>
          </a:p>
          <a:p>
            <a:pPr lvl="1" eaLnBrk="1" hangingPunct="1"/>
            <a:r>
              <a:rPr lang="zh-CN" altLang="en-US" sz="2000" dirty="0" smtClean="0">
                <a:latin typeface="仿宋_GB2312" charset="-122"/>
                <a:ea typeface="仿宋_GB2312" charset="-122"/>
              </a:rPr>
              <a:t>对种群中的染色体反复做三种遗传操作</a:t>
            </a:r>
            <a:endParaRPr lang="en-US" altLang="zh-CN" sz="2000" dirty="0" smtClean="0">
              <a:latin typeface="仿宋_GB2312" charset="-122"/>
              <a:ea typeface="仿宋_GB2312" charset="-122"/>
            </a:endParaRPr>
          </a:p>
          <a:p>
            <a:pPr lvl="1" eaLnBrk="1" hangingPunct="1"/>
            <a:r>
              <a:rPr lang="zh-CN" altLang="en-US" sz="2000" dirty="0" smtClean="0">
                <a:latin typeface="仿宋_GB2312" charset="-122"/>
                <a:ea typeface="仿宋_GB2312" charset="-122"/>
              </a:rPr>
              <a:t>使其朝着适应度增高的方向不断更新换代，直至出现了适应度满足目标条件的染色体为止</a:t>
            </a:r>
            <a:endParaRPr lang="en-US" altLang="zh-CN" sz="2000" dirty="0" smtClean="0">
              <a:latin typeface="仿宋_GB2312" charset="-122"/>
              <a:ea typeface="仿宋_GB2312" charset="-122"/>
            </a:endParaRPr>
          </a:p>
          <a:p>
            <a:pPr eaLnBrk="1" hangingPunct="1">
              <a:buFont typeface="Wingdings" pitchFamily="2" charset="2"/>
              <a:buNone/>
            </a:pPr>
            <a:r>
              <a:rPr lang="zh-CN" altLang="en-US" b="1" dirty="0" smtClean="0">
                <a:latin typeface="仿宋_GB2312" charset="-122"/>
                <a:ea typeface="仿宋_GB2312" charset="-122"/>
              </a:rPr>
              <a:t>算法拓展</a:t>
            </a:r>
            <a:endParaRPr lang="en-US" altLang="zh-CN" b="1" dirty="0" smtClean="0">
              <a:latin typeface="仿宋_GB2312" charset="-122"/>
              <a:ea typeface="仿宋_GB2312" charset="-122"/>
            </a:endParaRPr>
          </a:p>
          <a:p>
            <a:pPr lvl="1" eaLnBrk="1" hangingPunct="1"/>
            <a:r>
              <a:rPr lang="zh-CN" altLang="en-US" dirty="0" smtClean="0">
                <a:latin typeface="仿宋_GB2312" charset="-122"/>
                <a:ea typeface="仿宋_GB2312" charset="-122"/>
              </a:rPr>
              <a:t>遗传算法在自然与社会现象模拟、工程计算等方面得到了广泛的应用</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基本遗传算法是</a:t>
            </a:r>
            <a:r>
              <a:rPr lang="en-US" altLang="zh-CN" dirty="0" smtClean="0">
                <a:latin typeface="仿宋_GB2312" charset="-122"/>
                <a:ea typeface="仿宋_GB2312" charset="-122"/>
              </a:rPr>
              <a:t>Holland</a:t>
            </a:r>
            <a:r>
              <a:rPr lang="zh-CN" altLang="en-US" dirty="0" smtClean="0">
                <a:latin typeface="仿宋_GB2312" charset="-122"/>
                <a:ea typeface="仿宋_GB2312" charset="-122"/>
              </a:rPr>
              <a:t>提出的一种统一的最基本的遗传算法，简称</a:t>
            </a:r>
            <a:r>
              <a:rPr lang="en-US" altLang="zh-CN" dirty="0" smtClean="0">
                <a:latin typeface="仿宋_GB2312" charset="-122"/>
                <a:ea typeface="仿宋_GB2312" charset="-122"/>
              </a:rPr>
              <a:t>SGA</a:t>
            </a:r>
            <a:r>
              <a:rPr lang="zh-CN" altLang="en-US" dirty="0" smtClean="0">
                <a:latin typeface="仿宋_GB2312" charset="-122"/>
                <a:ea typeface="仿宋_GB2312" charset="-122"/>
              </a:rPr>
              <a:t>（</a:t>
            </a:r>
            <a:r>
              <a:rPr lang="en-US" altLang="zh-CN" dirty="0" smtClean="0">
                <a:latin typeface="仿宋_GB2312" charset="-122"/>
                <a:ea typeface="仿宋_GB2312" charset="-122"/>
              </a:rPr>
              <a:t>Simple Genetic Algorithm )</a:t>
            </a:r>
            <a:r>
              <a:rPr lang="zh-CN" altLang="en-US" dirty="0" smtClean="0">
                <a:latin typeface="仿宋_GB2312" charset="-122"/>
                <a:ea typeface="仿宋_GB2312" charset="-122"/>
              </a:rPr>
              <a:t>、</a:t>
            </a:r>
            <a:r>
              <a:rPr lang="en-US" altLang="zh-CN" dirty="0" smtClean="0">
                <a:latin typeface="仿宋_GB2312" charset="-122"/>
                <a:ea typeface="仿宋_GB2312" charset="-122"/>
              </a:rPr>
              <a:t>CGA</a:t>
            </a:r>
            <a:r>
              <a:rPr lang="zh-CN" altLang="en-US" dirty="0" smtClean="0">
                <a:latin typeface="仿宋_GB2312" charset="-122"/>
                <a:ea typeface="仿宋_GB2312" charset="-122"/>
              </a:rPr>
              <a:t>（</a:t>
            </a:r>
            <a:r>
              <a:rPr lang="en-US" altLang="zh-CN" dirty="0" smtClean="0">
                <a:latin typeface="仿宋_GB2312" charset="-122"/>
                <a:ea typeface="仿宋_GB2312" charset="-122"/>
              </a:rPr>
              <a:t>Canonical Genetic Algorithm</a:t>
            </a:r>
            <a:r>
              <a:rPr lang="zh-CN" altLang="en-US" dirty="0" smtClean="0">
                <a:latin typeface="仿宋_GB2312" charset="-122"/>
                <a:ea typeface="仿宋_GB2312" charset="-122"/>
              </a:rPr>
              <a:t>）</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其它的</a:t>
            </a:r>
            <a:r>
              <a:rPr lang="zh-CN" altLang="en-US" dirty="0" smtClean="0">
                <a:latin typeface="Arial" pitchFamily="34" charset="0"/>
                <a:ea typeface="仿宋_GB2312" charset="-122"/>
              </a:rPr>
              <a:t>“</a:t>
            </a:r>
            <a:r>
              <a:rPr lang="en-US" altLang="zh-CN" dirty="0" smtClean="0">
                <a:latin typeface="仿宋_GB2312" charset="-122"/>
                <a:ea typeface="仿宋_GB2312" charset="-122"/>
              </a:rPr>
              <a:t>GA</a:t>
            </a:r>
            <a:r>
              <a:rPr lang="zh-CN" altLang="en-US" dirty="0" smtClean="0">
                <a:latin typeface="仿宋_GB2312" charset="-122"/>
                <a:ea typeface="仿宋_GB2312" charset="-122"/>
              </a:rPr>
              <a:t>类</a:t>
            </a:r>
            <a:r>
              <a:rPr lang="zh-CN" altLang="en-US" dirty="0" smtClean="0">
                <a:latin typeface="Arial" pitchFamily="34" charset="0"/>
                <a:ea typeface="仿宋_GB2312" charset="-122"/>
              </a:rPr>
              <a:t>”</a:t>
            </a:r>
            <a:r>
              <a:rPr lang="zh-CN" altLang="en-US" dirty="0" smtClean="0">
                <a:latin typeface="仿宋_GB2312" charset="-122"/>
                <a:ea typeface="仿宋_GB2312" charset="-122"/>
              </a:rPr>
              <a:t>算法称为</a:t>
            </a:r>
            <a:r>
              <a:rPr lang="en-US" altLang="zh-CN" dirty="0" smtClean="0">
                <a:latin typeface="仿宋_GB2312" charset="-122"/>
                <a:ea typeface="仿宋_GB2312" charset="-122"/>
              </a:rPr>
              <a:t>GAs(Genetic Algorithms</a:t>
            </a:r>
            <a:r>
              <a:rPr lang="zh-CN" altLang="en-US" dirty="0" smtClean="0">
                <a:latin typeface="仿宋_GB2312" charset="-122"/>
                <a:ea typeface="仿宋_GB2312" charset="-122"/>
              </a:rPr>
              <a:t>）</a:t>
            </a:r>
            <a:r>
              <a:rPr lang="en-US" altLang="zh-CN" dirty="0" smtClean="0">
                <a:latin typeface="仿宋_GB2312" charset="-122"/>
                <a:ea typeface="仿宋_GB2312" charset="-122"/>
              </a:rPr>
              <a:t>,</a:t>
            </a:r>
            <a:r>
              <a:rPr lang="zh-CN" altLang="en-US" dirty="0" smtClean="0">
                <a:latin typeface="仿宋_GB2312" charset="-122"/>
                <a:ea typeface="仿宋_GB2312" charset="-122"/>
              </a:rPr>
              <a:t>可以把</a:t>
            </a:r>
            <a:r>
              <a:rPr lang="en-US" altLang="zh-CN" dirty="0" smtClean="0">
                <a:latin typeface="仿宋_GB2312" charset="-122"/>
                <a:ea typeface="仿宋_GB2312" charset="-122"/>
              </a:rPr>
              <a:t>GA</a:t>
            </a:r>
            <a:r>
              <a:rPr lang="zh-CN" altLang="en-US" dirty="0" smtClean="0">
                <a:latin typeface="仿宋_GB2312" charset="-122"/>
                <a:ea typeface="仿宋_GB2312" charset="-122"/>
              </a:rPr>
              <a:t>看作是</a:t>
            </a:r>
            <a:r>
              <a:rPr lang="en-US" altLang="zh-CN" dirty="0" smtClean="0">
                <a:latin typeface="仿宋_GB2312" charset="-122"/>
                <a:ea typeface="仿宋_GB2312" charset="-122"/>
              </a:rPr>
              <a:t>GAs</a:t>
            </a:r>
            <a:r>
              <a:rPr lang="zh-CN" altLang="en-US" dirty="0" smtClean="0">
                <a:latin typeface="仿宋_GB2312" charset="-122"/>
                <a:ea typeface="仿宋_GB2312" charset="-122"/>
              </a:rPr>
              <a:t>的一种特例</a:t>
            </a:r>
            <a:r>
              <a:rPr lang="en-US" altLang="zh-CN" dirty="0" smtClean="0">
                <a:latin typeface="仿宋_GB2312" charset="-122"/>
                <a:ea typeface="仿宋_GB2312" charset="-122"/>
              </a:rPr>
              <a:t>    </a:t>
            </a:r>
            <a:endParaRPr lang="zh-CN" altLang="en-US" dirty="0" smtClean="0">
              <a:latin typeface="仿宋_GB2312" charset="-122"/>
              <a:ea typeface="仿宋_GB2312" charset="-122"/>
            </a:endParaRPr>
          </a:p>
        </p:txBody>
      </p:sp>
    </p:spTree>
    <p:extLst>
      <p:ext uri="{BB962C8B-B14F-4D97-AF65-F5344CB8AC3E}">
        <p14:creationId xmlns:p14="http://schemas.microsoft.com/office/powerpoint/2010/main" val="54016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20929" y="164606"/>
            <a:ext cx="7960968" cy="912164"/>
          </a:xfrm>
        </p:spPr>
        <p:txBody>
          <a:bodyPr/>
          <a:lstStyle/>
          <a:p>
            <a:pPr>
              <a:buNone/>
            </a:pPr>
            <a:r>
              <a:rPr lang="en-US" sz="2800" dirty="0" smtClean="0">
                <a:solidFill>
                  <a:srgbClr val="0070C0"/>
                </a:solidFill>
                <a:latin typeface="黑体" pitchFamily="49" charset="-122"/>
                <a:ea typeface="黑体" pitchFamily="49" charset="-122"/>
              </a:rPr>
              <a:t> </a:t>
            </a:r>
            <a:r>
              <a:rPr lang="en-US" sz="2800" dirty="0" smtClean="0">
                <a:solidFill>
                  <a:srgbClr val="C00000"/>
                </a:solidFill>
                <a:latin typeface="黑体" pitchFamily="49" charset="-122"/>
                <a:ea typeface="黑体" pitchFamily="49" charset="-122"/>
              </a:rPr>
              <a:t>4.2 </a:t>
            </a:r>
            <a:r>
              <a:rPr lang="en-US" altLang="zh-CN" sz="2800" dirty="0" smtClean="0">
                <a:solidFill>
                  <a:srgbClr val="C00000"/>
                </a:solidFill>
                <a:latin typeface="黑体" pitchFamily="49" charset="-122"/>
                <a:ea typeface="黑体" pitchFamily="49" charset="-122"/>
              </a:rPr>
              <a:t> </a:t>
            </a:r>
            <a:r>
              <a:rPr lang="zh-CN" altLang="en-US" sz="2800" dirty="0" smtClean="0">
                <a:solidFill>
                  <a:srgbClr val="C00000"/>
                </a:solidFill>
                <a:latin typeface="黑体" pitchFamily="49" charset="-122"/>
                <a:ea typeface="黑体" pitchFamily="49" charset="-122"/>
              </a:rPr>
              <a:t>基本遗传算法</a:t>
            </a:r>
          </a:p>
          <a:p>
            <a:pPr>
              <a:lnSpc>
                <a:spcPct val="150000"/>
              </a:lnSpc>
              <a:buFont typeface="Wingdings" pitchFamily="2" charset="2"/>
              <a:buNone/>
            </a:pPr>
            <a:endParaRPr lang="zh-CN" altLang="en-US" sz="2800" b="1" dirty="0">
              <a:solidFill>
                <a:srgbClr val="0070C0"/>
              </a:solidFill>
              <a:latin typeface="楷体" pitchFamily="49" charset="-122"/>
              <a:ea typeface="楷体" pitchFamily="49" charset="-122"/>
            </a:endParaRPr>
          </a:p>
        </p:txBody>
      </p:sp>
      <p:sp>
        <p:nvSpPr>
          <p:cNvPr id="4" name="Rectangle 3"/>
          <p:cNvSpPr txBox="1">
            <a:spLocks noRot="1" noChangeArrowheads="1"/>
          </p:cNvSpPr>
          <p:nvPr/>
        </p:nvSpPr>
        <p:spPr bwMode="auto">
          <a:xfrm>
            <a:off x="250825" y="908720"/>
            <a:ext cx="8540750" cy="5949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marL="342900" marR="0" lvl="0" indent="-342900" algn="l" defTabSz="914400" rtl="0" eaLnBrk="1" fontAlgn="base" latinLnBrk="0" hangingPunct="1">
              <a:lnSpc>
                <a:spcPct val="135000"/>
              </a:lnSpc>
              <a:spcBef>
                <a:spcPct val="20000"/>
              </a:spcBef>
              <a:spcAft>
                <a:spcPct val="0"/>
              </a:spcAft>
              <a:buClr>
                <a:srgbClr val="CC0066"/>
              </a:buClr>
              <a:buSzPct val="70000"/>
              <a:buFont typeface="Wingdings" pitchFamily="2" charset="2"/>
              <a:buNone/>
              <a:tabLst/>
              <a:defRPr/>
            </a:pPr>
            <a:r>
              <a:rPr kumimoji="0" lang="zh-CN" altLang="en-US" sz="2400" b="1" i="0" u="none" strike="noStrike" kern="0" cap="none" spc="0" normalizeH="0" baseline="0" noProof="0" dirty="0" smtClean="0">
                <a:ln>
                  <a:noFill/>
                </a:ln>
                <a:solidFill>
                  <a:srgbClr val="0033CC">
                    <a:lumMod val="50000"/>
                  </a:srgbClr>
                </a:solidFill>
                <a:effectLst/>
                <a:uLnTx/>
                <a:uFillTx/>
                <a:latin typeface="黑体" pitchFamily="49" charset="-122"/>
                <a:ea typeface="黑体" pitchFamily="49" charset="-122"/>
                <a:cs typeface="+mn-cs"/>
              </a:rPr>
              <a:t>遗传算法类似于自然进化，通过作用于染色体上的基因寻找好的染色体来求解问题。与自然界相似，遗传算法对求解问题的本身一无所知，它所需要的仅是对算法所产生的每个染色体进行评价，并基于适应值来选择染色体，使适应性好的染色体有更多的繁殖机会。</a:t>
            </a:r>
            <a:endParaRPr kumimoji="0" lang="zh-CN" altLang="en-US" sz="2400" b="1" i="0" u="none" strike="noStrike" kern="0" cap="none" spc="0" normalizeH="0" baseline="0" noProof="0" dirty="0" smtClean="0">
              <a:ln>
                <a:noFill/>
              </a:ln>
              <a:solidFill>
                <a:srgbClr val="0033CC"/>
              </a:solidFill>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35000"/>
              </a:lnSpc>
              <a:spcBef>
                <a:spcPct val="20000"/>
              </a:spcBef>
              <a:spcAft>
                <a:spcPct val="0"/>
              </a:spcAft>
              <a:buClr>
                <a:srgbClr val="CC0066"/>
              </a:buClr>
              <a:buSzPct val="70000"/>
              <a:buFont typeface="Wingdings" pitchFamily="2" charset="2"/>
              <a:buNone/>
              <a:tabLst/>
              <a:defRPr/>
            </a:pPr>
            <a:r>
              <a:rPr kumimoji="0" lang="zh-CN" altLang="en-US" sz="2400" b="1" i="0" u="none" strike="noStrike" kern="0" cap="none" spc="0" normalizeH="0" baseline="0" noProof="0" dirty="0" smtClean="0">
                <a:ln>
                  <a:noFill/>
                </a:ln>
                <a:solidFill>
                  <a:srgbClr val="FF3300"/>
                </a:solidFill>
                <a:effectLst/>
                <a:uLnTx/>
                <a:uFillTx/>
                <a:latin typeface="黑体" pitchFamily="49" charset="-122"/>
                <a:ea typeface="黑体" pitchFamily="49" charset="-122"/>
                <a:cs typeface="+mn-cs"/>
              </a:rPr>
              <a:t>遗传算法的基本原理</a:t>
            </a:r>
            <a:r>
              <a:rPr kumimoji="0" lang="zh-CN" altLang="en-US" sz="2400" b="1" i="0" u="none" strike="noStrike" kern="0" cap="none" spc="0" normalizeH="0" baseline="0" noProof="0" dirty="0" smtClean="0">
                <a:ln>
                  <a:noFill/>
                </a:ln>
                <a:solidFill>
                  <a:srgbClr val="0033CC"/>
                </a:solidFill>
                <a:effectLst/>
                <a:uLnTx/>
                <a:uFillTx/>
                <a:latin typeface="黑体" pitchFamily="49" charset="-122"/>
                <a:ea typeface="黑体" pitchFamily="49" charset="-122"/>
                <a:cs typeface="+mn-cs"/>
              </a:rPr>
              <a:t>：在遗传算法中，通过随机方式产生若干个所求解问题的数字编码，即</a:t>
            </a:r>
            <a:r>
              <a:rPr kumimoji="0" lang="zh-CN" altLang="en-US" sz="2400" b="1" i="0" u="none" strike="noStrike" kern="0" cap="none" spc="0" normalizeH="0" baseline="0" noProof="0" dirty="0" smtClean="0">
                <a:ln>
                  <a:noFill/>
                </a:ln>
                <a:solidFill>
                  <a:srgbClr val="D60093"/>
                </a:solidFill>
                <a:effectLst/>
                <a:uLnTx/>
                <a:uFillTx/>
                <a:latin typeface="黑体" pitchFamily="49" charset="-122"/>
                <a:ea typeface="黑体" pitchFamily="49" charset="-122"/>
                <a:cs typeface="+mn-cs"/>
              </a:rPr>
              <a:t>染色体</a:t>
            </a:r>
            <a:r>
              <a:rPr kumimoji="0" lang="zh-CN" altLang="en-US" sz="2400" b="1" i="0" u="none" strike="noStrike" kern="0" cap="none" spc="0" normalizeH="0" baseline="0" noProof="0" dirty="0" smtClean="0">
                <a:ln>
                  <a:noFill/>
                </a:ln>
                <a:solidFill>
                  <a:srgbClr val="0033CC"/>
                </a:solidFill>
                <a:effectLst/>
                <a:uLnTx/>
                <a:uFillTx/>
                <a:latin typeface="黑体" pitchFamily="49" charset="-122"/>
                <a:ea typeface="黑体" pitchFamily="49" charset="-122"/>
                <a:cs typeface="+mn-cs"/>
              </a:rPr>
              <a:t>，形成初始群体；通过适应度函数给每个个体一个数值评价，淘汰低适应度的个体，选择高适应度的个体参加遗传操作，经过遗传操作后的个体集合形成下一代新的种群。对这个新种群进行下一轮进化。</a:t>
            </a:r>
          </a:p>
        </p:txBody>
      </p:sp>
    </p:spTree>
    <p:extLst>
      <p:ext uri="{BB962C8B-B14F-4D97-AF65-F5344CB8AC3E}">
        <p14:creationId xmlns:p14="http://schemas.microsoft.com/office/powerpoint/2010/main" val="55025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灯片编号占位符 3"/>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rgbClr val="FF0000"/>
                </a:solidFill>
                <a:latin typeface="Arial Black" pitchFamily="34" charset="0"/>
                <a:ea typeface="PMingLiU" pitchFamily="18" charset="-120"/>
              </a:defRPr>
            </a:lvl1pPr>
            <a:lvl2pPr marL="742950" indent="-285750">
              <a:defRPr sz="2800" b="1">
                <a:solidFill>
                  <a:srgbClr val="FF0000"/>
                </a:solidFill>
                <a:latin typeface="Arial Black" pitchFamily="34" charset="0"/>
                <a:ea typeface="PMingLiU" pitchFamily="18" charset="-120"/>
              </a:defRPr>
            </a:lvl2pPr>
            <a:lvl3pPr marL="1143000" indent="-228600">
              <a:defRPr sz="2800" b="1">
                <a:solidFill>
                  <a:srgbClr val="FF0000"/>
                </a:solidFill>
                <a:latin typeface="Arial Black" pitchFamily="34" charset="0"/>
                <a:ea typeface="PMingLiU" pitchFamily="18" charset="-120"/>
              </a:defRPr>
            </a:lvl3pPr>
            <a:lvl4pPr marL="1600200" indent="-228600">
              <a:defRPr sz="2800" b="1">
                <a:solidFill>
                  <a:srgbClr val="FF0000"/>
                </a:solidFill>
                <a:latin typeface="Arial Black" pitchFamily="34" charset="0"/>
                <a:ea typeface="PMingLiU" pitchFamily="18" charset="-120"/>
              </a:defRPr>
            </a:lvl4pPr>
            <a:lvl5pPr marL="2057400" indent="-228600">
              <a:defRPr sz="2800" b="1">
                <a:solidFill>
                  <a:srgbClr val="FF0000"/>
                </a:solidFill>
                <a:latin typeface="Arial Black" pitchFamily="34" charset="0"/>
                <a:ea typeface="PMingLiU" pitchFamily="18" charset="-120"/>
              </a:defRPr>
            </a:lvl5pPr>
            <a:lvl6pPr marL="2514600" indent="-228600" eaLnBrk="0" fontAlgn="base" hangingPunct="0">
              <a:spcBef>
                <a:spcPct val="0"/>
              </a:spcBef>
              <a:spcAft>
                <a:spcPct val="0"/>
              </a:spcAft>
              <a:defRPr sz="2800" b="1">
                <a:solidFill>
                  <a:srgbClr val="FF0000"/>
                </a:solidFill>
                <a:latin typeface="Arial Black" pitchFamily="34" charset="0"/>
                <a:ea typeface="PMingLiU" pitchFamily="18" charset="-120"/>
              </a:defRPr>
            </a:lvl6pPr>
            <a:lvl7pPr marL="2971800" indent="-228600" eaLnBrk="0" fontAlgn="base" hangingPunct="0">
              <a:spcBef>
                <a:spcPct val="0"/>
              </a:spcBef>
              <a:spcAft>
                <a:spcPct val="0"/>
              </a:spcAft>
              <a:defRPr sz="2800" b="1">
                <a:solidFill>
                  <a:srgbClr val="FF0000"/>
                </a:solidFill>
                <a:latin typeface="Arial Black" pitchFamily="34" charset="0"/>
                <a:ea typeface="PMingLiU" pitchFamily="18" charset="-120"/>
              </a:defRPr>
            </a:lvl7pPr>
            <a:lvl8pPr marL="3429000" indent="-228600" eaLnBrk="0" fontAlgn="base" hangingPunct="0">
              <a:spcBef>
                <a:spcPct val="0"/>
              </a:spcBef>
              <a:spcAft>
                <a:spcPct val="0"/>
              </a:spcAft>
              <a:defRPr sz="2800" b="1">
                <a:solidFill>
                  <a:srgbClr val="FF0000"/>
                </a:solidFill>
                <a:latin typeface="Arial Black" pitchFamily="34" charset="0"/>
                <a:ea typeface="PMingLiU" pitchFamily="18" charset="-120"/>
              </a:defRPr>
            </a:lvl8pPr>
            <a:lvl9pPr marL="3886200" indent="-228600" eaLnBrk="0" fontAlgn="base" hangingPunct="0">
              <a:spcBef>
                <a:spcPct val="0"/>
              </a:spcBef>
              <a:spcAft>
                <a:spcPct val="0"/>
              </a:spcAft>
              <a:defRPr sz="2800" b="1">
                <a:solidFill>
                  <a:srgbClr val="FF0000"/>
                </a:solidFill>
                <a:latin typeface="Arial Black" pitchFamily="34" charset="0"/>
                <a:ea typeface="PMingLiU" pitchFamily="18" charset="-120"/>
              </a:defRPr>
            </a:lvl9pPr>
          </a:lstStyle>
          <a:p>
            <a:fld id="{74AF9F7D-AAE8-45F4-9C3E-B525385429DC}" type="slidenum">
              <a:rPr lang="zh-TW" altLang="en-US" sz="1400" b="0" smtClean="0">
                <a:solidFill>
                  <a:schemeClr val="tx1"/>
                </a:solidFill>
                <a:latin typeface="Arial" pitchFamily="34" charset="0"/>
              </a:rPr>
              <a:pPr/>
              <a:t>2</a:t>
            </a:fld>
            <a:endParaRPr lang="zh-TW" altLang="en-US" sz="1400" b="0" smtClean="0">
              <a:solidFill>
                <a:schemeClr val="tx1"/>
              </a:solidFill>
              <a:latin typeface="Arial" pitchFamily="34" charset="0"/>
            </a:endParaRPr>
          </a:p>
        </p:txBody>
      </p:sp>
      <p:sp>
        <p:nvSpPr>
          <p:cNvPr id="166915" name="Rectangle 3"/>
          <p:cNvSpPr>
            <a:spLocks noGrp="1" noChangeArrowheads="1"/>
          </p:cNvSpPr>
          <p:nvPr>
            <p:ph idx="1"/>
          </p:nvPr>
        </p:nvSpPr>
        <p:spPr>
          <a:xfrm>
            <a:off x="395288" y="1601788"/>
            <a:ext cx="6553200" cy="5256212"/>
          </a:xfrm>
        </p:spPr>
        <p:txBody>
          <a:bodyPr/>
          <a:lstStyle/>
          <a:p>
            <a:pPr eaLnBrk="1" hangingPunct="1"/>
            <a:r>
              <a:rPr lang="zh-CN" altLang="en-US" sz="2400" dirty="0" smtClean="0">
                <a:latin typeface="Times New Roman" pitchFamily="18" charset="0"/>
              </a:rPr>
              <a:t>生物种群的生存过程普遍遵循达尔文的物竞天择、适者生存的进化准则</a:t>
            </a:r>
          </a:p>
          <a:p>
            <a:pPr eaLnBrk="1" hangingPunct="1"/>
            <a:r>
              <a:rPr lang="zh-CN" altLang="en-US" sz="2400" dirty="0" smtClean="0">
                <a:latin typeface="Times New Roman" pitchFamily="18" charset="0"/>
              </a:rPr>
              <a:t>种群中的个体根据对环境的适应能力而被大自然所选择或淘汰</a:t>
            </a:r>
          </a:p>
          <a:p>
            <a:pPr eaLnBrk="1" hangingPunct="1"/>
            <a:r>
              <a:rPr lang="zh-CN" altLang="en-US" sz="2400" dirty="0" smtClean="0">
                <a:latin typeface="Times New Roman" pitchFamily="18" charset="0"/>
              </a:rPr>
              <a:t>进化过程结果反映在个体结构上</a:t>
            </a:r>
          </a:p>
          <a:p>
            <a:pPr eaLnBrk="1" hangingPunct="1"/>
            <a:r>
              <a:rPr lang="zh-CN" altLang="en-US" sz="2400" dirty="0" smtClean="0">
                <a:latin typeface="Times New Roman" pitchFamily="18" charset="0"/>
              </a:rPr>
              <a:t>生物通过个体间的选择、交叉、变异来适应大自然环境。</a:t>
            </a:r>
          </a:p>
          <a:p>
            <a:pPr eaLnBrk="1" hangingPunct="1"/>
            <a:r>
              <a:rPr lang="zh-CN" altLang="en-US" sz="2400" dirty="0" smtClean="0">
                <a:latin typeface="Times New Roman" pitchFamily="18" charset="0"/>
              </a:rPr>
              <a:t>进化计算包括</a:t>
            </a:r>
          </a:p>
          <a:p>
            <a:pPr lvl="1" eaLnBrk="1" hangingPunct="1"/>
            <a:r>
              <a:rPr lang="zh-CN" altLang="en-US" sz="2000" dirty="0" smtClean="0">
                <a:latin typeface="Times New Roman" pitchFamily="18" charset="0"/>
              </a:rPr>
              <a:t>遗传算法</a:t>
            </a:r>
            <a:r>
              <a:rPr lang="en-US" altLang="zh-CN" sz="2000" dirty="0" smtClean="0">
                <a:latin typeface="Times New Roman" pitchFamily="18" charset="0"/>
              </a:rPr>
              <a:t>(Genetic Algorithm, GA) </a:t>
            </a:r>
          </a:p>
          <a:p>
            <a:pPr lvl="1" eaLnBrk="1" hangingPunct="1"/>
            <a:r>
              <a:rPr lang="zh-CN" altLang="en-US" sz="2000" dirty="0" smtClean="0">
                <a:latin typeface="Times New Roman" pitchFamily="18" charset="0"/>
              </a:rPr>
              <a:t>进化策略</a:t>
            </a:r>
            <a:r>
              <a:rPr lang="en-US" altLang="zh-CN" sz="2000" dirty="0" smtClean="0">
                <a:latin typeface="Times New Roman" pitchFamily="18" charset="0"/>
              </a:rPr>
              <a:t>(Evolutional Strategy, ES)</a:t>
            </a:r>
          </a:p>
          <a:p>
            <a:pPr lvl="1" eaLnBrk="1" hangingPunct="1"/>
            <a:r>
              <a:rPr lang="zh-CN" altLang="en-US" sz="2000" dirty="0" smtClean="0">
                <a:latin typeface="Times New Roman" pitchFamily="18" charset="0"/>
              </a:rPr>
              <a:t>进化编程</a:t>
            </a:r>
            <a:r>
              <a:rPr lang="en-US" altLang="zh-CN" sz="2000" dirty="0" smtClean="0">
                <a:latin typeface="Times New Roman" pitchFamily="18" charset="0"/>
              </a:rPr>
              <a:t>(Evolutional Programming, EP)</a:t>
            </a:r>
          </a:p>
          <a:p>
            <a:pPr lvl="1" eaLnBrk="1" hangingPunct="1"/>
            <a:r>
              <a:rPr lang="zh-CN" altLang="en-US" sz="2000" dirty="0" smtClean="0">
                <a:latin typeface="Times New Roman" pitchFamily="18" charset="0"/>
              </a:rPr>
              <a:t>遗传编程</a:t>
            </a:r>
            <a:r>
              <a:rPr lang="en-US" altLang="zh-CN" sz="2000" dirty="0" smtClean="0">
                <a:latin typeface="Times New Roman" pitchFamily="18" charset="0"/>
              </a:rPr>
              <a:t>(Genetic Programming, GP)</a:t>
            </a:r>
          </a:p>
        </p:txBody>
      </p:sp>
      <p:pic>
        <p:nvPicPr>
          <p:cNvPr id="166916" name="Picture 5" descr="ANd9GcQY69D_TXkRrFyzFkiTWVB_PyoEy7uwlJ9gGQHhIWnd9XB0lxF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5" y="1341438"/>
            <a:ext cx="17240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17" name="Picture 7" descr="ANd9GcTeTss-Tkg31AsvAG8bXVVVQ_k1OU7t102dRrXrAZgmHhJ4EL490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875" y="3860800"/>
            <a:ext cx="1728788"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p:cNvSpPr>
          <p:nvPr/>
        </p:nvSpPr>
        <p:spPr>
          <a:xfrm>
            <a:off x="107950" y="115888"/>
            <a:ext cx="9036050" cy="1225550"/>
          </a:xfrm>
          <a:prstGeom prst="rect">
            <a:avLst/>
          </a:prstGeom>
        </p:spPr>
        <p:txBody>
          <a:bodyPr/>
          <a:lst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a:lstStyle>
          <a:p>
            <a:pPr eaLnBrk="1" hangingPunct="1">
              <a:defRPr/>
            </a:pPr>
            <a:r>
              <a:rPr lang="zh-CN" altLang="zh-CN"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zh-CN" altLang="en-US"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进化算法与遗传算法</a:t>
            </a:r>
            <a:br>
              <a:rPr lang="zh-CN" altLang="en-US"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br>
            <a:r>
              <a:rPr lang="en-US" altLang="zh-CN"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Evolutionary</a:t>
            </a:r>
            <a:r>
              <a:rPr lang="en-US" altLang="zh-CN"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sym typeface="+mn-ea"/>
              </a:rPr>
              <a:t> Algorithm(EA) and</a:t>
            </a:r>
            <a:r>
              <a:rPr lang="en-US" altLang="zh-CN"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en-US" sz="2800" b="0" noProof="1" smtClean="0">
                <a:solidFill>
                  <a:schemeClr val="tx1"/>
                </a:solidFill>
                <a:effectLst>
                  <a:outerShdw blurRad="38100" dist="38100" dir="2700000" algn="tl">
                    <a:srgbClr val="C0C0C0"/>
                  </a:outerShdw>
                </a:effectLst>
                <a:latin typeface="Times New Roman" pitchFamily="18" charset="0"/>
                <a:ea typeface="楷体_GB2312" pitchFamily="49" charset="-122"/>
                <a:cs typeface="Times New Roman" pitchFamily="18" charset="0"/>
              </a:rPr>
              <a:t> </a:t>
            </a:r>
            <a:r>
              <a:rPr lang="en-US" altLang="zh-CN" sz="2800" noProof="1" smtClean="0">
                <a:effectLst>
                  <a:outerShdw blurRad="38100" dist="38100" dir="2700000" algn="tl">
                    <a:srgbClr val="C0C0C0"/>
                  </a:outerShdw>
                </a:effectLst>
                <a:latin typeface="Times New Roman" pitchFamily="18" charset="0"/>
                <a:ea typeface="楷体_GB2312" pitchFamily="49" charset="-122"/>
                <a:cs typeface="Times New Roman" pitchFamily="18" charset="0"/>
              </a:rPr>
              <a:t>Genetic Algorithm (GA)</a:t>
            </a:r>
          </a:p>
        </p:txBody>
      </p:sp>
    </p:spTree>
    <p:extLst>
      <p:ext uri="{BB962C8B-B14F-4D97-AF65-F5344CB8AC3E}">
        <p14:creationId xmlns:p14="http://schemas.microsoft.com/office/powerpoint/2010/main" val="893302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20929" y="164606"/>
            <a:ext cx="7960968" cy="912164"/>
          </a:xfrm>
        </p:spPr>
        <p:txBody>
          <a:bodyPr/>
          <a:lstStyle/>
          <a:p>
            <a:pPr>
              <a:buNone/>
            </a:pPr>
            <a:r>
              <a:rPr lang="en-US" sz="2800" dirty="0" smtClean="0">
                <a:solidFill>
                  <a:srgbClr val="0070C0"/>
                </a:solidFill>
                <a:latin typeface="黑体" pitchFamily="49" charset="-122"/>
                <a:ea typeface="黑体" pitchFamily="49" charset="-122"/>
              </a:rPr>
              <a:t> </a:t>
            </a:r>
            <a:r>
              <a:rPr lang="en-US" sz="2800" dirty="0" smtClean="0">
                <a:solidFill>
                  <a:srgbClr val="C00000"/>
                </a:solidFill>
                <a:latin typeface="黑体" pitchFamily="49" charset="-122"/>
                <a:ea typeface="黑体" pitchFamily="49" charset="-122"/>
              </a:rPr>
              <a:t>4.2 </a:t>
            </a:r>
            <a:r>
              <a:rPr lang="en-US" altLang="zh-CN" sz="2800" dirty="0" smtClean="0">
                <a:solidFill>
                  <a:srgbClr val="C00000"/>
                </a:solidFill>
                <a:latin typeface="黑体" pitchFamily="49" charset="-122"/>
                <a:ea typeface="黑体" pitchFamily="49" charset="-122"/>
              </a:rPr>
              <a:t> </a:t>
            </a:r>
            <a:r>
              <a:rPr lang="zh-CN" altLang="en-US" sz="2800" dirty="0" smtClean="0">
                <a:solidFill>
                  <a:srgbClr val="C00000"/>
                </a:solidFill>
                <a:latin typeface="黑体" pitchFamily="49" charset="-122"/>
                <a:ea typeface="黑体" pitchFamily="49" charset="-122"/>
              </a:rPr>
              <a:t>基本遗传算法</a:t>
            </a:r>
          </a:p>
          <a:p>
            <a:pPr>
              <a:lnSpc>
                <a:spcPct val="150000"/>
              </a:lnSpc>
              <a:buFont typeface="Wingdings" pitchFamily="2" charset="2"/>
              <a:buNone/>
            </a:pPr>
            <a:endParaRPr lang="zh-CN" altLang="en-US" sz="2800" b="1" dirty="0">
              <a:solidFill>
                <a:srgbClr val="0070C0"/>
              </a:solidFill>
              <a:latin typeface="楷体" pitchFamily="49" charset="-122"/>
              <a:ea typeface="楷体" pitchFamily="49" charset="-122"/>
            </a:endParaRPr>
          </a:p>
        </p:txBody>
      </p:sp>
      <p:sp>
        <p:nvSpPr>
          <p:cNvPr id="4" name="Rectangle 3"/>
          <p:cNvSpPr txBox="1">
            <a:spLocks noRot="1" noChangeArrowheads="1"/>
          </p:cNvSpPr>
          <p:nvPr/>
        </p:nvSpPr>
        <p:spPr bwMode="auto">
          <a:xfrm>
            <a:off x="250825" y="764704"/>
            <a:ext cx="8893175" cy="609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a:lstStyle>
          <a:p>
            <a:pPr lvl="0" eaLnBrk="1" hangingPunct="1">
              <a:lnSpc>
                <a:spcPct val="135000"/>
              </a:lnSpc>
              <a:buClr>
                <a:srgbClr val="CC0066"/>
              </a:buClr>
              <a:buNone/>
              <a:defRPr/>
            </a:pPr>
            <a:r>
              <a:rPr lang="zh-CN" altLang="en-US" sz="2400" b="1" kern="0" dirty="0">
                <a:solidFill>
                  <a:srgbClr val="0033CC">
                    <a:lumMod val="50000"/>
                  </a:srgbClr>
                </a:solidFill>
                <a:latin typeface="黑体" pitchFamily="49" charset="-122"/>
                <a:ea typeface="黑体" pitchFamily="49" charset="-122"/>
              </a:rPr>
              <a:t>基本遗传算法的组成</a:t>
            </a:r>
          </a:p>
          <a:p>
            <a:pPr lvl="0" eaLnBrk="1" hangingPunct="1">
              <a:buClr>
                <a:srgbClr val="CC0066"/>
              </a:buClr>
              <a:buNone/>
              <a:defRPr/>
            </a:pPr>
            <a:r>
              <a:rPr lang="zh-CN" altLang="en-US" sz="2400" b="1" kern="0" dirty="0" smtClean="0">
                <a:latin typeface="黑体" pitchFamily="49" charset="-122"/>
                <a:ea typeface="黑体" pitchFamily="49" charset="-122"/>
              </a:rPr>
              <a:t>（</a:t>
            </a:r>
            <a:r>
              <a:rPr lang="en-US" altLang="zh-CN" sz="2400" b="1" kern="0" dirty="0">
                <a:latin typeface="黑体" pitchFamily="49" charset="-122"/>
                <a:ea typeface="黑体" pitchFamily="49" charset="-122"/>
              </a:rPr>
              <a:t>1</a:t>
            </a:r>
            <a:r>
              <a:rPr lang="zh-CN" altLang="en-US" sz="2400" b="1" kern="0" dirty="0">
                <a:latin typeface="黑体" pitchFamily="49" charset="-122"/>
                <a:ea typeface="黑体" pitchFamily="49" charset="-122"/>
              </a:rPr>
              <a:t>）编码（产生初始种群）</a:t>
            </a:r>
          </a:p>
          <a:p>
            <a:pPr lvl="0" eaLnBrk="1" hangingPunct="1">
              <a:buClr>
                <a:srgbClr val="CC0066"/>
              </a:buClr>
              <a:buNone/>
              <a:defRPr/>
            </a:pPr>
            <a:r>
              <a:rPr lang="zh-CN" altLang="en-US" sz="2400" b="1" kern="0" dirty="0">
                <a:latin typeface="黑体" pitchFamily="49" charset="-122"/>
                <a:ea typeface="黑体" pitchFamily="49" charset="-122"/>
              </a:rPr>
              <a:t>遗传算法（</a:t>
            </a:r>
            <a:r>
              <a:rPr lang="en-US" altLang="zh-CN" sz="2400" b="1" kern="0" dirty="0">
                <a:latin typeface="黑体" pitchFamily="49" charset="-122"/>
                <a:ea typeface="黑体" pitchFamily="49" charset="-122"/>
              </a:rPr>
              <a:t>GA</a:t>
            </a:r>
            <a:r>
              <a:rPr lang="zh-CN" altLang="en-US" sz="2400" b="1" kern="0" dirty="0">
                <a:latin typeface="黑体" pitchFamily="49" charset="-122"/>
                <a:ea typeface="黑体" pitchFamily="49" charset="-122"/>
              </a:rPr>
              <a:t>）通过某种编码机制把对象抽象为由特定符号按一定顺序排成的串</a:t>
            </a:r>
            <a:r>
              <a:rPr lang="zh-CN" altLang="en-US" sz="2400" b="1" kern="0" dirty="0" smtClean="0">
                <a:latin typeface="黑体" pitchFamily="49" charset="-122"/>
                <a:ea typeface="黑体" pitchFamily="49" charset="-122"/>
              </a:rPr>
              <a:t>。（</a:t>
            </a:r>
            <a:r>
              <a:rPr lang="en-US" altLang="zh-CN" sz="2400" b="1" kern="0" dirty="0">
                <a:latin typeface="黑体" pitchFamily="49" charset="-122"/>
                <a:ea typeface="黑体" pitchFamily="49" charset="-122"/>
              </a:rPr>
              <a:t>SGA</a:t>
            </a:r>
            <a:r>
              <a:rPr lang="zh-CN" altLang="en-US" sz="2400" b="1" kern="0" dirty="0">
                <a:latin typeface="黑体" pitchFamily="49" charset="-122"/>
                <a:ea typeface="黑体" pitchFamily="49" charset="-122"/>
              </a:rPr>
              <a:t>）使用二进制串进行编码。</a:t>
            </a:r>
          </a:p>
          <a:p>
            <a:pPr lvl="0" eaLnBrk="1" hangingPunct="1">
              <a:buClr>
                <a:srgbClr val="CC0066"/>
              </a:buClr>
              <a:buNone/>
              <a:defRPr/>
            </a:pPr>
            <a:r>
              <a:rPr lang="zh-CN" altLang="en-US" sz="2400" b="1" kern="0" dirty="0" smtClean="0">
                <a:latin typeface="黑体" pitchFamily="49" charset="-122"/>
                <a:ea typeface="黑体" pitchFamily="49" charset="-122"/>
              </a:rPr>
              <a:t>初始</a:t>
            </a:r>
            <a:r>
              <a:rPr lang="zh-CN" altLang="en-US" sz="2400" b="1" kern="0" dirty="0">
                <a:latin typeface="黑体" pitchFamily="49" charset="-122"/>
                <a:ea typeface="黑体" pitchFamily="49" charset="-122"/>
              </a:rPr>
              <a:t>种群</a:t>
            </a:r>
            <a:r>
              <a:rPr lang="zh-CN" altLang="en-US" sz="2400" b="1" kern="0" dirty="0" smtClean="0">
                <a:latin typeface="黑体" pitchFamily="49" charset="-122"/>
                <a:ea typeface="黑体" pitchFamily="49" charset="-122"/>
              </a:rPr>
              <a:t>：（</a:t>
            </a:r>
            <a:r>
              <a:rPr lang="en-US" altLang="zh-CN" sz="2400" b="1" kern="0" dirty="0">
                <a:latin typeface="黑体" pitchFamily="49" charset="-122"/>
                <a:ea typeface="黑体" pitchFamily="49" charset="-122"/>
              </a:rPr>
              <a:t>SGA</a:t>
            </a:r>
            <a:r>
              <a:rPr lang="zh-CN" altLang="en-US" sz="2400" b="1" kern="0" dirty="0">
                <a:latin typeface="黑体" pitchFamily="49" charset="-122"/>
                <a:ea typeface="黑体" pitchFamily="49" charset="-122"/>
              </a:rPr>
              <a:t>）采用随机方法生成若干个个体的集合</a:t>
            </a:r>
            <a:r>
              <a:rPr lang="zh-CN" altLang="en-US" sz="2400" b="1" kern="0" dirty="0" smtClean="0">
                <a:latin typeface="黑体" pitchFamily="49" charset="-122"/>
                <a:ea typeface="黑体" pitchFamily="49" charset="-122"/>
              </a:rPr>
              <a:t>，称为</a:t>
            </a:r>
            <a:r>
              <a:rPr lang="zh-CN" altLang="en-US" sz="2400" b="1" kern="0" dirty="0">
                <a:latin typeface="黑体" pitchFamily="49" charset="-122"/>
                <a:ea typeface="黑体" pitchFamily="49" charset="-122"/>
              </a:rPr>
              <a:t>初始种群</a:t>
            </a:r>
            <a:r>
              <a:rPr lang="zh-CN" altLang="en-US" sz="2400" b="1" kern="0" dirty="0" smtClean="0">
                <a:latin typeface="黑体" pitchFamily="49" charset="-122"/>
                <a:ea typeface="黑体" pitchFamily="49" charset="-122"/>
              </a:rPr>
              <a:t>。初始</a:t>
            </a:r>
            <a:r>
              <a:rPr lang="zh-CN" altLang="en-US" sz="2400" b="1" kern="0" dirty="0">
                <a:latin typeface="黑体" pitchFamily="49" charset="-122"/>
                <a:ea typeface="黑体" pitchFamily="49" charset="-122"/>
              </a:rPr>
              <a:t>种群中个体的数量称为种群规模。</a:t>
            </a:r>
          </a:p>
          <a:p>
            <a:pPr lvl="0" eaLnBrk="1" hangingPunct="1">
              <a:buClr>
                <a:srgbClr val="CC0066"/>
              </a:buClr>
              <a:buNone/>
              <a:defRPr/>
            </a:pPr>
            <a:r>
              <a:rPr lang="zh-CN" altLang="en-US" sz="2400" b="1" kern="0" dirty="0">
                <a:latin typeface="黑体" pitchFamily="49" charset="-122"/>
                <a:ea typeface="黑体" pitchFamily="49" charset="-122"/>
              </a:rPr>
              <a:t>（</a:t>
            </a:r>
            <a:r>
              <a:rPr lang="en-US" altLang="zh-CN" sz="2400" b="1" kern="0" dirty="0">
                <a:latin typeface="黑体" pitchFamily="49" charset="-122"/>
                <a:ea typeface="黑体" pitchFamily="49" charset="-122"/>
              </a:rPr>
              <a:t>2</a:t>
            </a:r>
            <a:r>
              <a:rPr lang="zh-CN" altLang="en-US" sz="2400" b="1" kern="0" dirty="0">
                <a:latin typeface="黑体" pitchFamily="49" charset="-122"/>
                <a:ea typeface="黑体" pitchFamily="49" charset="-122"/>
              </a:rPr>
              <a:t>）适应度</a:t>
            </a:r>
            <a:r>
              <a:rPr lang="zh-CN" altLang="en-US" sz="2400" b="1" kern="0" dirty="0" smtClean="0">
                <a:latin typeface="黑体" pitchFamily="49" charset="-122"/>
                <a:ea typeface="黑体" pitchFamily="49" charset="-122"/>
              </a:rPr>
              <a:t>函数</a:t>
            </a:r>
            <a:endParaRPr lang="en-US" altLang="zh-CN" sz="2400" b="1" kern="0" dirty="0" smtClean="0">
              <a:latin typeface="黑体" pitchFamily="49" charset="-122"/>
              <a:ea typeface="黑体" pitchFamily="49" charset="-122"/>
            </a:endParaRPr>
          </a:p>
          <a:p>
            <a:pPr lvl="0" eaLnBrk="1" hangingPunct="1">
              <a:buClr>
                <a:srgbClr val="CC0066"/>
              </a:buClr>
              <a:buNone/>
              <a:defRPr/>
            </a:pPr>
            <a:r>
              <a:rPr lang="zh-CN" altLang="en-US" sz="2400" b="1" kern="0" dirty="0">
                <a:latin typeface="黑体" pitchFamily="49" charset="-122"/>
                <a:ea typeface="黑体" pitchFamily="49" charset="-122"/>
              </a:rPr>
              <a:t>遗传算法对一个个体（解）的好坏用适应度函数值来评价，适应度函数值越大，解的质量越好</a:t>
            </a:r>
            <a:r>
              <a:rPr lang="zh-CN" altLang="en-US" sz="2400" b="1" kern="0" dirty="0" smtClean="0">
                <a:latin typeface="黑体" pitchFamily="49" charset="-122"/>
                <a:ea typeface="黑体" pitchFamily="49" charset="-122"/>
              </a:rPr>
              <a:t>。</a:t>
            </a:r>
            <a:endParaRPr lang="zh-CN" altLang="en-US" sz="2400" b="1" kern="0" dirty="0">
              <a:latin typeface="黑体" pitchFamily="49" charset="-122"/>
              <a:ea typeface="黑体" pitchFamily="49" charset="-122"/>
            </a:endParaRPr>
          </a:p>
          <a:p>
            <a:pPr lvl="0" eaLnBrk="1" hangingPunct="1">
              <a:buClr>
                <a:srgbClr val="CC0066"/>
              </a:buClr>
              <a:buNone/>
              <a:defRPr/>
            </a:pPr>
            <a:r>
              <a:rPr lang="zh-CN" altLang="en-US" sz="2400" b="1" kern="0" dirty="0">
                <a:latin typeface="黑体" pitchFamily="49" charset="-122"/>
                <a:ea typeface="黑体" pitchFamily="49" charset="-122"/>
              </a:rPr>
              <a:t>（</a:t>
            </a:r>
            <a:r>
              <a:rPr lang="en-US" altLang="zh-CN" sz="2400" b="1" kern="0" dirty="0">
                <a:latin typeface="黑体" pitchFamily="49" charset="-122"/>
                <a:ea typeface="黑体" pitchFamily="49" charset="-122"/>
              </a:rPr>
              <a:t>3</a:t>
            </a:r>
            <a:r>
              <a:rPr lang="zh-CN" altLang="en-US" sz="2400" b="1" kern="0" dirty="0">
                <a:latin typeface="黑体" pitchFamily="49" charset="-122"/>
                <a:ea typeface="黑体" pitchFamily="49" charset="-122"/>
              </a:rPr>
              <a:t>）遗传算子（选择、交叉、变异）</a:t>
            </a:r>
          </a:p>
          <a:p>
            <a:pPr lvl="0" eaLnBrk="1" hangingPunct="1">
              <a:buClr>
                <a:srgbClr val="CC0066"/>
              </a:buClr>
              <a:buNone/>
              <a:defRPr/>
            </a:pPr>
            <a:r>
              <a:rPr lang="zh-CN" altLang="en-US" sz="2400" b="1" kern="0" dirty="0" smtClean="0">
                <a:latin typeface="黑体" pitchFamily="49" charset="-122"/>
                <a:ea typeface="黑体" pitchFamily="49" charset="-122"/>
              </a:rPr>
              <a:t>（</a:t>
            </a:r>
            <a:r>
              <a:rPr lang="en-US" altLang="zh-CN" sz="2400" b="1" kern="0" dirty="0">
                <a:latin typeface="黑体" pitchFamily="49" charset="-122"/>
                <a:ea typeface="黑体" pitchFamily="49" charset="-122"/>
              </a:rPr>
              <a:t>4</a:t>
            </a:r>
            <a:r>
              <a:rPr lang="zh-CN" altLang="en-US" sz="2400" b="1" kern="0" dirty="0">
                <a:latin typeface="黑体" pitchFamily="49" charset="-122"/>
                <a:ea typeface="黑体" pitchFamily="49" charset="-122"/>
              </a:rPr>
              <a:t>）运行</a:t>
            </a:r>
            <a:r>
              <a:rPr lang="zh-CN" altLang="en-US" sz="2400" b="1" kern="0" dirty="0" smtClean="0">
                <a:latin typeface="黑体" pitchFamily="49" charset="-122"/>
                <a:ea typeface="黑体" pitchFamily="49" charset="-122"/>
              </a:rPr>
              <a:t>参数</a:t>
            </a:r>
            <a:r>
              <a:rPr lang="en-US" altLang="zh-CN" sz="2400" b="1" kern="0" dirty="0" smtClean="0">
                <a:latin typeface="黑体" pitchFamily="49" charset="-122"/>
                <a:ea typeface="黑体" pitchFamily="49" charset="-122"/>
              </a:rPr>
              <a:t>:</a:t>
            </a:r>
            <a:endParaRPr kumimoji="0" lang="zh-CN" altLang="en-US" sz="2400" b="1" i="0" u="none" strike="noStrike" kern="0" cap="none" spc="0" normalizeH="0" baseline="0" noProof="0" dirty="0" smtClean="0">
              <a:ln>
                <a:noFill/>
              </a:ln>
              <a:effectLst/>
              <a:uLnTx/>
              <a:uFillTx/>
              <a:latin typeface="黑体" pitchFamily="49" charset="-122"/>
              <a:ea typeface="黑体" pitchFamily="49" charset="-122"/>
            </a:endParaRPr>
          </a:p>
        </p:txBody>
      </p:sp>
    </p:spTree>
    <p:extLst>
      <p:ext uri="{BB962C8B-B14F-4D97-AF65-F5344CB8AC3E}">
        <p14:creationId xmlns:p14="http://schemas.microsoft.com/office/powerpoint/2010/main" val="3857949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 calcmode="lin" valueType="num">
                                      <p:cBhvr additive="base">
                                        <p:cTn id="20"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 calcmode="lin" valueType="num">
                                      <p:cBhvr additive="base">
                                        <p:cTn id="32"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4">
                                            <p:txEl>
                                              <p:pRg st="4" end="4"/>
                                            </p:txEl>
                                          </p:spTgt>
                                        </p:tgtEl>
                                        <p:attrNameLst>
                                          <p:attrName>style.visibility</p:attrName>
                                        </p:attrNameLst>
                                      </p:cBhvr>
                                      <p:to>
                                        <p:strVal val="visible"/>
                                      </p:to>
                                    </p:set>
                                    <p:anim calcmode="lin" valueType="num">
                                      <p:cBhvr additive="base">
                                        <p:cTn id="38"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 calcmode="lin" valueType="num">
                                      <p:cBhvr additive="base">
                                        <p:cTn id="4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 calcmode="lin" valueType="num">
                                      <p:cBhvr additive="base">
                                        <p:cTn id="50"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4">
                                            <p:txEl>
                                              <p:pRg st="7" end="7"/>
                                            </p:txEl>
                                          </p:spTgt>
                                        </p:tgtEl>
                                        <p:attrNameLst>
                                          <p:attrName>style.visibility</p:attrName>
                                        </p:attrNameLst>
                                      </p:cBhvr>
                                      <p:to>
                                        <p:strVal val="visible"/>
                                      </p:to>
                                    </p:set>
                                    <p:anim calcmode="lin" valueType="num">
                                      <p:cBhvr additive="base">
                                        <p:cTn id="56"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noChangeArrowheads="1"/>
          </p:cNvSpPr>
          <p:nvPr>
            <p:ph type="title" idx="4294967295"/>
          </p:nvPr>
        </p:nvSpPr>
        <p:spPr>
          <a:xfrm>
            <a:off x="1000125" y="38100"/>
            <a:ext cx="7793038" cy="747713"/>
          </a:xfrm>
          <a:prstGeom prst="rect">
            <a:avLst/>
          </a:prstGeom>
        </p:spPr>
        <p:txBody>
          <a:bodyPr/>
          <a:lstStyle/>
          <a:p>
            <a:pPr eaLnBrk="1" hangingPunct="1">
              <a:defRPr/>
            </a:pPr>
            <a:r>
              <a:rPr lang="en-US" altLang="zh-CN" dirty="0" smtClean="0">
                <a:latin typeface="黑体" pitchFamily="49" charset="-122"/>
                <a:ea typeface="黑体" pitchFamily="49" charset="-122"/>
              </a:rPr>
              <a:t>4.2 </a:t>
            </a:r>
            <a:r>
              <a:rPr lang="zh-CN" altLang="en-US" dirty="0" smtClean="0">
                <a:latin typeface="黑体" pitchFamily="49" charset="-122"/>
                <a:ea typeface="黑体" pitchFamily="49" charset="-122"/>
              </a:rPr>
              <a:t>基本遗传算法</a:t>
            </a:r>
          </a:p>
        </p:txBody>
      </p:sp>
      <p:sp>
        <p:nvSpPr>
          <p:cNvPr id="2147" name="内容占位符 2"/>
          <p:cNvSpPr>
            <a:spLocks noGrp="1" noChangeArrowheads="1"/>
          </p:cNvSpPr>
          <p:nvPr>
            <p:ph idx="4294967295"/>
          </p:nvPr>
        </p:nvSpPr>
        <p:spPr>
          <a:xfrm>
            <a:off x="785813" y="1143000"/>
            <a:ext cx="8169275" cy="5357813"/>
          </a:xfrm>
        </p:spPr>
        <p:txBody>
          <a:bodyPr/>
          <a:lstStyle/>
          <a:p>
            <a:pPr eaLnBrk="1" hangingPunct="1">
              <a:buFont typeface="Wingdings" pitchFamily="2" charset="2"/>
              <a:buNone/>
            </a:pPr>
            <a:r>
              <a:rPr lang="zh-CN" altLang="en-US" b="1" smtClean="0">
                <a:latin typeface="仿宋_GB2312" charset="-122"/>
                <a:ea typeface="仿宋_GB2312" charset="-122"/>
              </a:rPr>
              <a:t>参数</a:t>
            </a:r>
            <a:endParaRPr lang="en-US" altLang="zh-CN" b="1" smtClean="0">
              <a:latin typeface="仿宋_GB2312" charset="-122"/>
              <a:ea typeface="仿宋_GB2312" charset="-122"/>
            </a:endParaRPr>
          </a:p>
          <a:p>
            <a:pPr lvl="1" eaLnBrk="1" hangingPunct="1"/>
            <a:r>
              <a:rPr lang="zh-CN" altLang="en-US" smtClean="0">
                <a:latin typeface="仿宋_GB2312" charset="-122"/>
                <a:ea typeface="仿宋_GB2312" charset="-122"/>
              </a:rPr>
              <a:t>种群规模</a:t>
            </a:r>
            <a:endParaRPr lang="en-US" altLang="zh-CN" smtClean="0">
              <a:latin typeface="仿宋_GB2312" charset="-122"/>
              <a:ea typeface="仿宋_GB2312" charset="-122"/>
            </a:endParaRPr>
          </a:p>
          <a:p>
            <a:pPr lvl="2" eaLnBrk="1" hangingPunct="1"/>
            <a:r>
              <a:rPr lang="zh-CN" altLang="en-US" smtClean="0">
                <a:latin typeface="仿宋_GB2312" charset="-122"/>
                <a:ea typeface="仿宋_GB2312" charset="-122"/>
              </a:rPr>
              <a:t>种群的大小，用染色体个数表示</a:t>
            </a:r>
            <a:endParaRPr lang="en-US" altLang="zh-CN" smtClean="0">
              <a:latin typeface="仿宋_GB2312" charset="-122"/>
              <a:ea typeface="仿宋_GB2312" charset="-122"/>
            </a:endParaRPr>
          </a:p>
          <a:p>
            <a:pPr lvl="1" eaLnBrk="1" hangingPunct="1"/>
            <a:r>
              <a:rPr lang="zh-CN" altLang="en-US" smtClean="0">
                <a:latin typeface="仿宋_GB2312" charset="-122"/>
                <a:ea typeface="仿宋_GB2312" charset="-122"/>
              </a:rPr>
              <a:t>最大换代数</a:t>
            </a:r>
            <a:endParaRPr lang="en-US" altLang="zh-CN" smtClean="0">
              <a:latin typeface="仿宋_GB2312" charset="-122"/>
              <a:ea typeface="仿宋_GB2312" charset="-122"/>
            </a:endParaRPr>
          </a:p>
          <a:p>
            <a:pPr lvl="2" eaLnBrk="1" hangingPunct="1"/>
            <a:r>
              <a:rPr lang="zh-CN" altLang="en-US" smtClean="0">
                <a:latin typeface="仿宋_GB2312" charset="-122"/>
                <a:ea typeface="仿宋_GB2312" charset="-122"/>
              </a:rPr>
              <a:t>种群更新换代的上限，也是算法终止一个条件</a:t>
            </a:r>
            <a:endParaRPr lang="en-US" altLang="zh-CN" smtClean="0">
              <a:latin typeface="仿宋_GB2312" charset="-122"/>
              <a:ea typeface="仿宋_GB2312" charset="-122"/>
            </a:endParaRPr>
          </a:p>
          <a:p>
            <a:pPr lvl="1" eaLnBrk="1" hangingPunct="1"/>
            <a:r>
              <a:rPr lang="zh-CN" altLang="en-US" smtClean="0">
                <a:latin typeface="仿宋_GB2312" charset="-122"/>
                <a:ea typeface="仿宋_GB2312" charset="-122"/>
              </a:rPr>
              <a:t>交叉率</a:t>
            </a:r>
            <a:r>
              <a:rPr lang="en-US" altLang="zh-CN" smtClean="0">
                <a:latin typeface="仿宋_GB2312" charset="-122"/>
                <a:ea typeface="仿宋_GB2312" charset="-122"/>
              </a:rPr>
              <a:t>Pc</a:t>
            </a:r>
          </a:p>
          <a:p>
            <a:pPr lvl="2" eaLnBrk="1" hangingPunct="1"/>
            <a:r>
              <a:rPr lang="zh-CN" altLang="en-US" smtClean="0">
                <a:latin typeface="仿宋_GB2312" charset="-122"/>
                <a:ea typeface="仿宋_GB2312" charset="-122"/>
              </a:rPr>
              <a:t>参加交叉运算的染色体个数占全体染色体总数的比例</a:t>
            </a:r>
            <a:endParaRPr lang="en-US" altLang="zh-CN" smtClean="0">
              <a:latin typeface="仿宋_GB2312" charset="-122"/>
              <a:ea typeface="仿宋_GB2312" charset="-122"/>
            </a:endParaRPr>
          </a:p>
          <a:p>
            <a:pPr lvl="2" eaLnBrk="1" hangingPunct="1"/>
            <a:r>
              <a:rPr lang="zh-CN" altLang="en-US" smtClean="0">
                <a:latin typeface="仿宋_GB2312" charset="-122"/>
                <a:ea typeface="仿宋_GB2312" charset="-122"/>
              </a:rPr>
              <a:t>取值范围：</a:t>
            </a:r>
            <a:r>
              <a:rPr lang="en-US" altLang="zh-CN" smtClean="0">
                <a:latin typeface="仿宋_GB2312" charset="-122"/>
                <a:ea typeface="仿宋_GB2312" charset="-122"/>
              </a:rPr>
              <a:t>0.4-0.99</a:t>
            </a:r>
          </a:p>
          <a:p>
            <a:pPr lvl="1" eaLnBrk="1" hangingPunct="1"/>
            <a:r>
              <a:rPr lang="zh-CN" altLang="en-US" smtClean="0">
                <a:latin typeface="仿宋_GB2312" charset="-122"/>
                <a:ea typeface="仿宋_GB2312" charset="-122"/>
              </a:rPr>
              <a:t>变异率</a:t>
            </a:r>
            <a:r>
              <a:rPr lang="en-US" altLang="zh-CN" smtClean="0">
                <a:latin typeface="仿宋_GB2312" charset="-122"/>
                <a:ea typeface="仿宋_GB2312" charset="-122"/>
              </a:rPr>
              <a:t>Pm</a:t>
            </a:r>
          </a:p>
          <a:p>
            <a:pPr lvl="2" eaLnBrk="1" hangingPunct="1"/>
            <a:r>
              <a:rPr lang="zh-CN" altLang="en-US" smtClean="0">
                <a:latin typeface="仿宋_GB2312" charset="-122"/>
                <a:ea typeface="仿宋_GB2312" charset="-122"/>
              </a:rPr>
              <a:t>发生变异的基因位数占全体染色体的基因总位数的比例</a:t>
            </a:r>
            <a:endParaRPr lang="en-US" altLang="zh-CN" smtClean="0">
              <a:latin typeface="仿宋_GB2312" charset="-122"/>
              <a:ea typeface="仿宋_GB2312" charset="-122"/>
            </a:endParaRPr>
          </a:p>
          <a:p>
            <a:pPr lvl="2" eaLnBrk="1" hangingPunct="1"/>
            <a:r>
              <a:rPr lang="zh-CN" altLang="en-US" smtClean="0">
                <a:latin typeface="仿宋_GB2312" charset="-122"/>
                <a:ea typeface="仿宋_GB2312" charset="-122"/>
              </a:rPr>
              <a:t>取值范围：</a:t>
            </a:r>
            <a:r>
              <a:rPr lang="en-US" altLang="zh-CN" smtClean="0">
                <a:latin typeface="仿宋_GB2312" charset="-122"/>
                <a:ea typeface="仿宋_GB2312" charset="-122"/>
              </a:rPr>
              <a:t>0.0001-0.1</a:t>
            </a:r>
          </a:p>
          <a:p>
            <a:pPr lvl="1" eaLnBrk="1" hangingPunct="1"/>
            <a:r>
              <a:rPr lang="zh-CN" altLang="en-US" smtClean="0">
                <a:latin typeface="仿宋_GB2312" charset="-122"/>
                <a:ea typeface="仿宋_GB2312" charset="-122"/>
              </a:rPr>
              <a:t>染色体编码</a:t>
            </a:r>
            <a:endParaRPr lang="en-US" altLang="zh-CN" smtClean="0">
              <a:latin typeface="仿宋_GB2312" charset="-122"/>
              <a:ea typeface="仿宋_GB2312" charset="-122"/>
            </a:endParaRPr>
          </a:p>
          <a:p>
            <a:pPr lvl="2" eaLnBrk="1" hangingPunct="1"/>
            <a:r>
              <a:rPr lang="zh-CN" altLang="en-US" smtClean="0">
                <a:latin typeface="仿宋_GB2312" charset="-122"/>
                <a:ea typeface="仿宋_GB2312" charset="-122"/>
              </a:rPr>
              <a:t>长度</a:t>
            </a:r>
            <a:r>
              <a:rPr lang="en-US" altLang="zh-CN" smtClean="0">
                <a:latin typeface="仿宋_GB2312" charset="-122"/>
                <a:ea typeface="仿宋_GB2312" charset="-122"/>
              </a:rPr>
              <a:t>L</a:t>
            </a:r>
          </a:p>
          <a:p>
            <a:pPr eaLnBrk="1" hangingPunct="1">
              <a:buFont typeface="Wingdings" pitchFamily="2" charset="2"/>
              <a:buNone/>
            </a:pPr>
            <a:r>
              <a:rPr lang="en-US" altLang="zh-CN" sz="2400" smtClean="0">
                <a:latin typeface="仿宋_GB2312" charset="-122"/>
                <a:ea typeface="仿宋_GB2312" charset="-122"/>
              </a:rPr>
              <a:t>    </a:t>
            </a:r>
            <a:endParaRPr lang="zh-CN" altLang="en-US" sz="2400" smtClean="0">
              <a:latin typeface="仿宋_GB2312" charset="-122"/>
              <a:ea typeface="仿宋_GB2312" charset="-122"/>
            </a:endParaRPr>
          </a:p>
        </p:txBody>
      </p:sp>
    </p:spTree>
    <p:extLst>
      <p:ext uri="{BB962C8B-B14F-4D97-AF65-F5344CB8AC3E}">
        <p14:creationId xmlns:p14="http://schemas.microsoft.com/office/powerpoint/2010/main" val="13353863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childTnLst>
                                    <p:set>
                                      <p:cBhvr additive="base">
                                        <p:cTn id="6" dur="1" fill="hold">
                                          <p:stCondLst>
                                            <p:cond delay="0"/>
                                          </p:stCondLst>
                                        </p:cTn>
                                        <p:tgtEl>
                                          <p:spTgt spid="2147">
                                            <p:txEl>
                                              <p:pRg st="1" end="1"/>
                                            </p:txEl>
                                          </p:spTgt>
                                        </p:tgtEl>
                                        <p:attrNameLst>
                                          <p:attrName>style.visibility</p:attrName>
                                        </p:attrNameLst>
                                      </p:cBhvr>
                                      <p:to>
                                        <p:strVal val="visible"/>
                                      </p:to>
                                    </p:set>
                                  </p:childTnLst>
                                </p:cTn>
                              </p:par>
                              <p:par>
                                <p:cTn id="7" presetID="1" presetClass="entr" presetSubtype="0" fill="hold" nodeType="withEffect">
                                  <p:childTnLst>
                                    <p:set>
                                      <p:cBhvr additive="base">
                                        <p:cTn id="8" dur="1" fill="hold">
                                          <p:stCondLst>
                                            <p:cond delay="0"/>
                                          </p:stCondLst>
                                        </p:cTn>
                                        <p:tgtEl>
                                          <p:spTgt spid="2147">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indefinite"/>
                            </p:stCondLst>
                          </p:cTn>
                        </p:par>
                        <p:par>
                          <p:cTn id="11" fill="hold" nodeType="afterGroup">
                            <p:stCondLst>
                              <p:cond delay="0"/>
                            </p:stCondLst>
                            <p:childTnLst>
                              <p:par>
                                <p:cTn id="12" presetID="1" presetClass="entr" presetSubtype="0" fill="hold" nodeType="clickEffect">
                                  <p:childTnLst>
                                    <p:set>
                                      <p:cBhvr additive="base">
                                        <p:cTn id="13" dur="1" fill="hold">
                                          <p:stCondLst>
                                            <p:cond delay="0"/>
                                          </p:stCondLst>
                                        </p:cTn>
                                        <p:tgtEl>
                                          <p:spTgt spid="2147">
                                            <p:txEl>
                                              <p:pRg st="3" end="3"/>
                                            </p:txEl>
                                          </p:spTgt>
                                        </p:tgtEl>
                                        <p:attrNameLst>
                                          <p:attrName>style.visibility</p:attrName>
                                        </p:attrNameLst>
                                      </p:cBhvr>
                                      <p:to>
                                        <p:strVal val="visible"/>
                                      </p:to>
                                    </p:set>
                                  </p:childTnLst>
                                </p:cTn>
                              </p:par>
                              <p:par>
                                <p:cTn id="14" presetID="1" presetClass="entr" presetSubtype="0" fill="hold" nodeType="withEffect">
                                  <p:childTnLst>
                                    <p:set>
                                      <p:cBhvr additive="base">
                                        <p:cTn id="15" dur="1" fill="hold">
                                          <p:stCondLst>
                                            <p:cond delay="0"/>
                                          </p:stCondLst>
                                        </p:cTn>
                                        <p:tgtEl>
                                          <p:spTgt spid="2147">
                                            <p:txEl>
                                              <p:pRg st="4" end="4"/>
                                            </p:txEl>
                                          </p:spTgt>
                                        </p:tgtEl>
                                        <p:attrNameLst>
                                          <p:attrName>style.visibility</p:attrName>
                                        </p:attrNameLst>
                                      </p:cBhvr>
                                      <p:to>
                                        <p:strVal val="visible"/>
                                      </p:to>
                                    </p:set>
                                  </p:childTnLst>
                                </p:cTn>
                              </p:par>
                            </p:childTnLst>
                          </p:cTn>
                        </p:par>
                        <p:par>
                          <p:cTn id="16" fill="hold" nodeType="afterGroup">
                            <p:stCondLst>
                              <p:cond delay="indefinite"/>
                            </p:stCondLst>
                          </p:cTn>
                        </p:par>
                        <p:par>
                          <p:cTn id="17" fill="hold" nodeType="afterGroup">
                            <p:stCondLst>
                              <p:cond delay="0"/>
                            </p:stCondLst>
                            <p:childTnLst>
                              <p:par>
                                <p:cTn id="18" presetID="1" presetClass="entr" presetSubtype="0" fill="hold" nodeType="clickEffect">
                                  <p:childTnLst>
                                    <p:set>
                                      <p:cBhvr additive="base">
                                        <p:cTn id="19" dur="1" fill="hold">
                                          <p:stCondLst>
                                            <p:cond delay="0"/>
                                          </p:stCondLst>
                                        </p:cTn>
                                        <p:tgtEl>
                                          <p:spTgt spid="2147">
                                            <p:txEl>
                                              <p:pRg st="5" end="5"/>
                                            </p:txEl>
                                          </p:spTgt>
                                        </p:tgtEl>
                                        <p:attrNameLst>
                                          <p:attrName>style.visibility</p:attrName>
                                        </p:attrNameLst>
                                      </p:cBhvr>
                                      <p:to>
                                        <p:strVal val="visible"/>
                                      </p:to>
                                    </p:set>
                                  </p:childTnLst>
                                </p:cTn>
                              </p:par>
                              <p:par>
                                <p:cTn id="20" presetID="1" presetClass="entr" presetSubtype="0" fill="hold" nodeType="withEffect">
                                  <p:childTnLst>
                                    <p:set>
                                      <p:cBhvr additive="base">
                                        <p:cTn id="21" dur="1" fill="hold">
                                          <p:stCondLst>
                                            <p:cond delay="0"/>
                                          </p:stCondLst>
                                        </p:cTn>
                                        <p:tgtEl>
                                          <p:spTgt spid="2147">
                                            <p:txEl>
                                              <p:pRg st="6" end="6"/>
                                            </p:txEl>
                                          </p:spTgt>
                                        </p:tgtEl>
                                        <p:attrNameLst>
                                          <p:attrName>style.visibility</p:attrName>
                                        </p:attrNameLst>
                                      </p:cBhvr>
                                      <p:to>
                                        <p:strVal val="visible"/>
                                      </p:to>
                                    </p:set>
                                  </p:childTnLst>
                                </p:cTn>
                              </p:par>
                              <p:par>
                                <p:cTn id="22" presetID="1" presetClass="entr" presetSubtype="0" fill="hold" nodeType="withEffect">
                                  <p:childTnLst>
                                    <p:set>
                                      <p:cBhvr additive="base">
                                        <p:cTn id="23" dur="1" fill="hold">
                                          <p:stCondLst>
                                            <p:cond delay="0"/>
                                          </p:stCondLst>
                                        </p:cTn>
                                        <p:tgtEl>
                                          <p:spTgt spid="2147">
                                            <p:txEl>
                                              <p:pRg st="7" end="7"/>
                                            </p:txEl>
                                          </p:spTgt>
                                        </p:tgtEl>
                                        <p:attrNameLst>
                                          <p:attrName>style.visibility</p:attrName>
                                        </p:attrNameLst>
                                      </p:cBhvr>
                                      <p:to>
                                        <p:strVal val="visible"/>
                                      </p:to>
                                    </p:set>
                                  </p:childTnLst>
                                </p:cTn>
                              </p:par>
                            </p:childTnLst>
                          </p:cTn>
                        </p:par>
                        <p:par>
                          <p:cTn id="24" fill="hold" nodeType="afterGroup">
                            <p:stCondLst>
                              <p:cond delay="indefinite"/>
                            </p:stCondLst>
                          </p:cTn>
                        </p:par>
                        <p:par>
                          <p:cTn id="25" fill="hold" nodeType="afterGroup">
                            <p:stCondLst>
                              <p:cond delay="0"/>
                            </p:stCondLst>
                            <p:childTnLst>
                              <p:par>
                                <p:cTn id="26" presetID="1" presetClass="entr" presetSubtype="0" fill="hold" nodeType="clickEffect">
                                  <p:childTnLst>
                                    <p:set>
                                      <p:cBhvr additive="base">
                                        <p:cTn id="27" dur="1" fill="hold">
                                          <p:stCondLst>
                                            <p:cond delay="0"/>
                                          </p:stCondLst>
                                        </p:cTn>
                                        <p:tgtEl>
                                          <p:spTgt spid="2147">
                                            <p:txEl>
                                              <p:pRg st="8" end="8"/>
                                            </p:txEl>
                                          </p:spTgt>
                                        </p:tgtEl>
                                        <p:attrNameLst>
                                          <p:attrName>style.visibility</p:attrName>
                                        </p:attrNameLst>
                                      </p:cBhvr>
                                      <p:to>
                                        <p:strVal val="visible"/>
                                      </p:to>
                                    </p:set>
                                  </p:childTnLst>
                                </p:cTn>
                              </p:par>
                              <p:par>
                                <p:cTn id="28" presetID="1" presetClass="entr" presetSubtype="0" fill="hold" nodeType="withEffect">
                                  <p:childTnLst>
                                    <p:set>
                                      <p:cBhvr additive="base">
                                        <p:cTn id="29" dur="1" fill="hold">
                                          <p:stCondLst>
                                            <p:cond delay="0"/>
                                          </p:stCondLst>
                                        </p:cTn>
                                        <p:tgtEl>
                                          <p:spTgt spid="2147">
                                            <p:txEl>
                                              <p:pRg st="9" end="9"/>
                                            </p:txEl>
                                          </p:spTgt>
                                        </p:tgtEl>
                                        <p:attrNameLst>
                                          <p:attrName>style.visibility</p:attrName>
                                        </p:attrNameLst>
                                      </p:cBhvr>
                                      <p:to>
                                        <p:strVal val="visible"/>
                                      </p:to>
                                    </p:set>
                                  </p:childTnLst>
                                </p:cTn>
                              </p:par>
                              <p:par>
                                <p:cTn id="30" presetID="1" presetClass="entr" presetSubtype="0" fill="hold" nodeType="withEffect">
                                  <p:childTnLst>
                                    <p:set>
                                      <p:cBhvr additive="base">
                                        <p:cTn id="31" dur="1" fill="hold">
                                          <p:stCondLst>
                                            <p:cond delay="0"/>
                                          </p:stCondLst>
                                        </p:cTn>
                                        <p:tgtEl>
                                          <p:spTgt spid="2147">
                                            <p:txEl>
                                              <p:pRg st="10" end="10"/>
                                            </p:txEl>
                                          </p:spTgt>
                                        </p:tgtEl>
                                        <p:attrNameLst>
                                          <p:attrName>style.visibility</p:attrName>
                                        </p:attrNameLst>
                                      </p:cBhvr>
                                      <p:to>
                                        <p:strVal val="visible"/>
                                      </p:to>
                                    </p:set>
                                  </p:childTnLst>
                                </p:cTn>
                              </p:par>
                              <p:par>
                                <p:cTn id="32" presetID="1" presetClass="entr" presetSubtype="0" fill="hold" nodeType="withEffect">
                                  <p:childTnLst>
                                    <p:set>
                                      <p:cBhvr additive="base">
                                        <p:cTn id="33" dur="1" fill="hold">
                                          <p:stCondLst>
                                            <p:cond delay="0"/>
                                          </p:stCondLst>
                                        </p:cTn>
                                        <p:tgtEl>
                                          <p:spTgt spid="2147">
                                            <p:txEl>
                                              <p:pRg st="11" end="11"/>
                                            </p:txEl>
                                          </p:spTgt>
                                        </p:tgtEl>
                                        <p:attrNameLst>
                                          <p:attrName>style.visibility</p:attrName>
                                        </p:attrNameLst>
                                      </p:cBhvr>
                                      <p:to>
                                        <p:strVal val="visible"/>
                                      </p:to>
                                    </p:set>
                                  </p:childTnLst>
                                </p:cTn>
                              </p:par>
                              <p:par>
                                <p:cTn id="34" presetID="1" presetClass="entr" presetSubtype="0" fill="hold" nodeType="withEffect">
                                  <p:childTnLst>
                                    <p:set>
                                      <p:cBhvr additive="base">
                                        <p:cTn id="35" dur="1" fill="hold">
                                          <p:stCondLst>
                                            <p:cond delay="0"/>
                                          </p:stCondLst>
                                        </p:cTn>
                                        <p:tgtEl>
                                          <p:spTgt spid="2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20929" y="164606"/>
            <a:ext cx="7960968" cy="912164"/>
          </a:xfrm>
        </p:spPr>
        <p:txBody>
          <a:bodyPr/>
          <a:lstStyle/>
          <a:p>
            <a:pPr>
              <a:buNone/>
            </a:pPr>
            <a:r>
              <a:rPr lang="en-US" sz="2800" dirty="0" smtClean="0">
                <a:solidFill>
                  <a:srgbClr val="0070C0"/>
                </a:solidFill>
                <a:latin typeface="黑体" pitchFamily="49" charset="-122"/>
                <a:ea typeface="黑体" pitchFamily="49" charset="-122"/>
              </a:rPr>
              <a:t> </a:t>
            </a:r>
            <a:r>
              <a:rPr lang="en-US" sz="2800" dirty="0" smtClean="0">
                <a:solidFill>
                  <a:srgbClr val="C00000"/>
                </a:solidFill>
                <a:latin typeface="黑体" pitchFamily="49" charset="-122"/>
                <a:ea typeface="黑体" pitchFamily="49" charset="-122"/>
              </a:rPr>
              <a:t>4.2 </a:t>
            </a:r>
            <a:r>
              <a:rPr lang="en-US" altLang="zh-CN" sz="2800" dirty="0" smtClean="0">
                <a:solidFill>
                  <a:srgbClr val="C00000"/>
                </a:solidFill>
                <a:latin typeface="黑体" pitchFamily="49" charset="-122"/>
                <a:ea typeface="黑体" pitchFamily="49" charset="-122"/>
              </a:rPr>
              <a:t> </a:t>
            </a:r>
            <a:r>
              <a:rPr lang="zh-CN" altLang="en-US" sz="2800" dirty="0" smtClean="0">
                <a:solidFill>
                  <a:srgbClr val="C00000"/>
                </a:solidFill>
                <a:latin typeface="黑体" pitchFamily="49" charset="-122"/>
                <a:ea typeface="黑体" pitchFamily="49" charset="-122"/>
              </a:rPr>
              <a:t>基本遗传算法</a:t>
            </a:r>
          </a:p>
          <a:p>
            <a:pPr>
              <a:lnSpc>
                <a:spcPct val="150000"/>
              </a:lnSpc>
              <a:buFont typeface="Wingdings" pitchFamily="2" charset="2"/>
              <a:buNone/>
            </a:pPr>
            <a:endParaRPr lang="zh-CN" altLang="en-US" sz="2800" b="1" dirty="0">
              <a:solidFill>
                <a:srgbClr val="0070C0"/>
              </a:solidFill>
              <a:latin typeface="楷体" pitchFamily="49" charset="-122"/>
              <a:ea typeface="楷体" pitchFamily="49" charset="-122"/>
            </a:endParaRPr>
          </a:p>
        </p:txBody>
      </p:sp>
      <p:pic>
        <p:nvPicPr>
          <p:cNvPr id="1026" name="Picture 2"/>
          <p:cNvPicPr>
            <a:picLocks noChangeAspect="1" noChangeArrowheads="1"/>
          </p:cNvPicPr>
          <p:nvPr/>
        </p:nvPicPr>
        <p:blipFill>
          <a:blip r:embed="rId2"/>
          <a:srcRect/>
          <a:stretch>
            <a:fillRect/>
          </a:stretch>
        </p:blipFill>
        <p:spPr bwMode="auto">
          <a:xfrm>
            <a:off x="3203848" y="388818"/>
            <a:ext cx="6249169" cy="624916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1932" y="5733079"/>
            <a:ext cx="3096344" cy="450862"/>
          </a:xfrm>
          <a:prstGeom prst="rect">
            <a:avLst/>
          </a:prstGeom>
          <a:noFill/>
          <a:ln w="9525">
            <a:noFill/>
            <a:miter lim="800000"/>
            <a:headEnd/>
            <a:tailEnd/>
          </a:ln>
          <a:effectLst/>
        </p:spPr>
      </p:pic>
    </p:spTree>
    <p:extLst>
      <p:ext uri="{BB962C8B-B14F-4D97-AF65-F5344CB8AC3E}">
        <p14:creationId xmlns:p14="http://schemas.microsoft.com/office/powerpoint/2010/main" val="359139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16"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diamond(in)">
                                      <p:cBhvr>
                                        <p:cTn id="14" dur="2000"/>
                                        <p:tgtEl>
                                          <p:spTgt spid="1026"/>
                                        </p:tgtEl>
                                      </p:cBhvr>
                                    </p:animEffect>
                                  </p:childTnLst>
                                </p:cTn>
                              </p:par>
                              <p:par>
                                <p:cTn id="15" presetID="8" presetClass="entr" presetSubtype="16" fill="hold" nodeType="withEffect">
                                  <p:stCondLst>
                                    <p:cond delay="0"/>
                                  </p:stCondLst>
                                  <p:childTnLst>
                                    <p:set>
                                      <p:cBhvr>
                                        <p:cTn id="16" dur="1" fill="hold">
                                          <p:stCondLst>
                                            <p:cond delay="0"/>
                                          </p:stCondLst>
                                        </p:cTn>
                                        <p:tgtEl>
                                          <p:spTgt spid="1027"/>
                                        </p:tgtEl>
                                        <p:attrNameLst>
                                          <p:attrName>style.visibility</p:attrName>
                                        </p:attrNameLst>
                                      </p:cBhvr>
                                      <p:to>
                                        <p:strVal val="visible"/>
                                      </p:to>
                                    </p:set>
                                    <p:animEffect transition="in" filter="diamond(in)">
                                      <p:cBhvr>
                                        <p:cTn id="17"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87587" y="94719"/>
            <a:ext cx="9079008" cy="6408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灯片编号占位符 4"/>
          <p:cNvSpPr>
            <a:spLocks noGrp="1"/>
          </p:cNvSpPr>
          <p:nvPr>
            <p:ph type="sldNum" sz="quarter" idx="10"/>
          </p:nvPr>
        </p:nvSpPr>
        <p:spPr/>
        <p:txBody>
          <a:bodyPr/>
          <a:lstStyle>
            <a:lvl1pPr>
              <a:defRPr sz="2800" b="1">
                <a:solidFill>
                  <a:srgbClr val="FF0000"/>
                </a:solidFill>
                <a:latin typeface="Arial Black" pitchFamily="34" charset="0"/>
                <a:ea typeface="PMingLiU" pitchFamily="18" charset="-120"/>
              </a:defRPr>
            </a:lvl1pPr>
            <a:lvl2pPr marL="742950" indent="-285750">
              <a:defRPr sz="2800" b="1">
                <a:solidFill>
                  <a:srgbClr val="FF0000"/>
                </a:solidFill>
                <a:latin typeface="Arial Black" pitchFamily="34" charset="0"/>
                <a:ea typeface="PMingLiU" pitchFamily="18" charset="-120"/>
              </a:defRPr>
            </a:lvl2pPr>
            <a:lvl3pPr marL="1143000" indent="-228600">
              <a:defRPr sz="2800" b="1">
                <a:solidFill>
                  <a:srgbClr val="FF0000"/>
                </a:solidFill>
                <a:latin typeface="Arial Black" pitchFamily="34" charset="0"/>
                <a:ea typeface="PMingLiU" pitchFamily="18" charset="-120"/>
              </a:defRPr>
            </a:lvl3pPr>
            <a:lvl4pPr marL="1600200" indent="-228600">
              <a:defRPr sz="2800" b="1">
                <a:solidFill>
                  <a:srgbClr val="FF0000"/>
                </a:solidFill>
                <a:latin typeface="Arial Black" pitchFamily="34" charset="0"/>
                <a:ea typeface="PMingLiU" pitchFamily="18" charset="-120"/>
              </a:defRPr>
            </a:lvl4pPr>
            <a:lvl5pPr marL="2057400" indent="-228600">
              <a:defRPr sz="2800" b="1">
                <a:solidFill>
                  <a:srgbClr val="FF0000"/>
                </a:solidFill>
                <a:latin typeface="Arial Black" pitchFamily="34" charset="0"/>
                <a:ea typeface="PMingLiU" pitchFamily="18" charset="-120"/>
              </a:defRPr>
            </a:lvl5pPr>
            <a:lvl6pPr marL="2514600" indent="-228600" eaLnBrk="0" fontAlgn="base" hangingPunct="0">
              <a:spcBef>
                <a:spcPct val="0"/>
              </a:spcBef>
              <a:spcAft>
                <a:spcPct val="0"/>
              </a:spcAft>
              <a:defRPr sz="2800" b="1">
                <a:solidFill>
                  <a:srgbClr val="FF0000"/>
                </a:solidFill>
                <a:latin typeface="Arial Black" pitchFamily="34" charset="0"/>
                <a:ea typeface="PMingLiU" pitchFamily="18" charset="-120"/>
              </a:defRPr>
            </a:lvl6pPr>
            <a:lvl7pPr marL="2971800" indent="-228600" eaLnBrk="0" fontAlgn="base" hangingPunct="0">
              <a:spcBef>
                <a:spcPct val="0"/>
              </a:spcBef>
              <a:spcAft>
                <a:spcPct val="0"/>
              </a:spcAft>
              <a:defRPr sz="2800" b="1">
                <a:solidFill>
                  <a:srgbClr val="FF0000"/>
                </a:solidFill>
                <a:latin typeface="Arial Black" pitchFamily="34" charset="0"/>
                <a:ea typeface="PMingLiU" pitchFamily="18" charset="-120"/>
              </a:defRPr>
            </a:lvl7pPr>
            <a:lvl8pPr marL="3429000" indent="-228600" eaLnBrk="0" fontAlgn="base" hangingPunct="0">
              <a:spcBef>
                <a:spcPct val="0"/>
              </a:spcBef>
              <a:spcAft>
                <a:spcPct val="0"/>
              </a:spcAft>
              <a:defRPr sz="2800" b="1">
                <a:solidFill>
                  <a:srgbClr val="FF0000"/>
                </a:solidFill>
                <a:latin typeface="Arial Black" pitchFamily="34" charset="0"/>
                <a:ea typeface="PMingLiU" pitchFamily="18" charset="-120"/>
              </a:defRPr>
            </a:lvl8pPr>
            <a:lvl9pPr marL="3886200" indent="-228600" eaLnBrk="0" fontAlgn="base" hangingPunct="0">
              <a:spcBef>
                <a:spcPct val="0"/>
              </a:spcBef>
              <a:spcAft>
                <a:spcPct val="0"/>
              </a:spcAft>
              <a:defRPr sz="2800" b="1">
                <a:solidFill>
                  <a:srgbClr val="FF0000"/>
                </a:solidFill>
                <a:latin typeface="Arial Black" pitchFamily="34" charset="0"/>
                <a:ea typeface="PMingLiU" pitchFamily="18" charset="-120"/>
              </a:defRPr>
            </a:lvl9pPr>
          </a:lstStyle>
          <a:p>
            <a:fld id="{0F574169-71F2-45E5-B82C-2917BA4BFBED}" type="slidenum">
              <a:rPr lang="en-US" altLang="zh-CN" sz="1800" smtClean="0">
                <a:solidFill>
                  <a:srgbClr val="000066"/>
                </a:solidFill>
                <a:latin typeface="Tahoma" pitchFamily="34" charset="0"/>
                <a:ea typeface="宋体" pitchFamily="2" charset="-122"/>
              </a:rPr>
              <a:pPr/>
              <a:t>24</a:t>
            </a:fld>
            <a:endParaRPr lang="en-US" altLang="zh-CN" sz="1800" smtClean="0">
              <a:solidFill>
                <a:srgbClr val="000066"/>
              </a:solidFill>
              <a:latin typeface="Tahoma" pitchFamily="34" charset="0"/>
              <a:ea typeface="宋体" pitchFamily="2" charset="-122"/>
            </a:endParaRPr>
          </a:p>
        </p:txBody>
      </p:sp>
      <p:sp>
        <p:nvSpPr>
          <p:cNvPr id="192515" name="Rectangle 2"/>
          <p:cNvSpPr>
            <a:spLocks noGrp="1" noChangeArrowheads="1"/>
          </p:cNvSpPr>
          <p:nvPr>
            <p:ph type="title"/>
          </p:nvPr>
        </p:nvSpPr>
        <p:spPr>
          <a:xfrm>
            <a:off x="755650" y="858838"/>
            <a:ext cx="7086600" cy="914400"/>
          </a:xfrm>
        </p:spPr>
        <p:txBody>
          <a:bodyPr/>
          <a:lstStyle/>
          <a:p>
            <a:r>
              <a:rPr lang="zh-CN" altLang="en-US" b="1" smtClean="0">
                <a:latin typeface="宋体" pitchFamily="2" charset="-122"/>
              </a:rPr>
              <a:t>遗传算法的求解步骤</a:t>
            </a:r>
            <a:r>
              <a:rPr lang="zh-CN" altLang="en-US" b="1" smtClean="0"/>
              <a:t> </a:t>
            </a:r>
          </a:p>
        </p:txBody>
      </p:sp>
      <p:sp>
        <p:nvSpPr>
          <p:cNvPr id="192516" name="Rectangle 3"/>
          <p:cNvSpPr txBox="1">
            <a:spLocks noChangeArrowheads="1"/>
          </p:cNvSpPr>
          <p:nvPr/>
        </p:nvSpPr>
        <p:spPr bwMode="auto">
          <a:xfrm>
            <a:off x="755650" y="1631950"/>
            <a:ext cx="7848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800" b="1">
                <a:solidFill>
                  <a:srgbClr val="FF0000"/>
                </a:solidFill>
                <a:latin typeface="Arial Black" pitchFamily="34" charset="0"/>
                <a:ea typeface="PMingLiU" pitchFamily="18" charset="-120"/>
              </a:defRPr>
            </a:lvl1pPr>
            <a:lvl2pPr marL="742950" indent="-285750">
              <a:defRPr sz="2800" b="1">
                <a:solidFill>
                  <a:srgbClr val="FF0000"/>
                </a:solidFill>
                <a:latin typeface="Arial Black" pitchFamily="34" charset="0"/>
                <a:ea typeface="PMingLiU" pitchFamily="18" charset="-120"/>
              </a:defRPr>
            </a:lvl2pPr>
            <a:lvl3pPr marL="1143000" indent="-228600">
              <a:defRPr sz="2800" b="1">
                <a:solidFill>
                  <a:srgbClr val="FF0000"/>
                </a:solidFill>
                <a:latin typeface="Arial Black" pitchFamily="34" charset="0"/>
                <a:ea typeface="PMingLiU" pitchFamily="18" charset="-120"/>
              </a:defRPr>
            </a:lvl3pPr>
            <a:lvl4pPr marL="1600200" indent="-228600">
              <a:defRPr sz="2800" b="1">
                <a:solidFill>
                  <a:srgbClr val="FF0000"/>
                </a:solidFill>
                <a:latin typeface="Arial Black" pitchFamily="34" charset="0"/>
                <a:ea typeface="PMingLiU" pitchFamily="18" charset="-120"/>
              </a:defRPr>
            </a:lvl4pPr>
            <a:lvl5pPr marL="2057400" indent="-228600">
              <a:defRPr sz="2800" b="1">
                <a:solidFill>
                  <a:srgbClr val="FF0000"/>
                </a:solidFill>
                <a:latin typeface="Arial Black" pitchFamily="34" charset="0"/>
                <a:ea typeface="PMingLiU" pitchFamily="18" charset="-120"/>
              </a:defRPr>
            </a:lvl5pPr>
            <a:lvl6pPr marL="2514600" indent="-228600" eaLnBrk="0" fontAlgn="base" hangingPunct="0">
              <a:spcBef>
                <a:spcPct val="0"/>
              </a:spcBef>
              <a:spcAft>
                <a:spcPct val="0"/>
              </a:spcAft>
              <a:defRPr sz="2800" b="1">
                <a:solidFill>
                  <a:srgbClr val="FF0000"/>
                </a:solidFill>
                <a:latin typeface="Arial Black" pitchFamily="34" charset="0"/>
                <a:ea typeface="PMingLiU" pitchFamily="18" charset="-120"/>
              </a:defRPr>
            </a:lvl6pPr>
            <a:lvl7pPr marL="2971800" indent="-228600" eaLnBrk="0" fontAlgn="base" hangingPunct="0">
              <a:spcBef>
                <a:spcPct val="0"/>
              </a:spcBef>
              <a:spcAft>
                <a:spcPct val="0"/>
              </a:spcAft>
              <a:defRPr sz="2800" b="1">
                <a:solidFill>
                  <a:srgbClr val="FF0000"/>
                </a:solidFill>
                <a:latin typeface="Arial Black" pitchFamily="34" charset="0"/>
                <a:ea typeface="PMingLiU" pitchFamily="18" charset="-120"/>
              </a:defRPr>
            </a:lvl7pPr>
            <a:lvl8pPr marL="3429000" indent="-228600" eaLnBrk="0" fontAlgn="base" hangingPunct="0">
              <a:spcBef>
                <a:spcPct val="0"/>
              </a:spcBef>
              <a:spcAft>
                <a:spcPct val="0"/>
              </a:spcAft>
              <a:defRPr sz="2800" b="1">
                <a:solidFill>
                  <a:srgbClr val="FF0000"/>
                </a:solidFill>
                <a:latin typeface="Arial Black" pitchFamily="34" charset="0"/>
                <a:ea typeface="PMingLiU" pitchFamily="18" charset="-120"/>
              </a:defRPr>
            </a:lvl8pPr>
            <a:lvl9pPr marL="3886200" indent="-228600" eaLnBrk="0" fontAlgn="base" hangingPunct="0">
              <a:spcBef>
                <a:spcPct val="0"/>
              </a:spcBef>
              <a:spcAft>
                <a:spcPct val="0"/>
              </a:spcAft>
              <a:defRPr sz="2800" b="1">
                <a:solidFill>
                  <a:srgbClr val="FF0000"/>
                </a:solidFill>
                <a:latin typeface="Arial Black" pitchFamily="34" charset="0"/>
                <a:ea typeface="PMingLiU" pitchFamily="18" charset="-120"/>
              </a:defRPr>
            </a:lvl9pPr>
          </a:lstStyle>
          <a:p>
            <a:pPr algn="just" eaLnBrk="0" hangingPunct="0">
              <a:spcBef>
                <a:spcPct val="20000"/>
              </a:spcBef>
              <a:buClr>
                <a:srgbClr val="00FFFF"/>
              </a:buClr>
              <a:buSzPct val="90000"/>
              <a:buFont typeface="Wingdings" pitchFamily="2" charset="2"/>
              <a:buNone/>
            </a:pPr>
            <a:r>
              <a:rPr kumimoji="1" lang="en-US" altLang="zh-CN" dirty="0" smtClean="0">
                <a:solidFill>
                  <a:srgbClr val="FFFFFF"/>
                </a:solidFill>
                <a:latin typeface="Times New Roman" pitchFamily="18" charset="0"/>
                <a:ea typeface="华文新魏" pitchFamily="2" charset="-122"/>
              </a:rPr>
              <a:t>(1)  </a:t>
            </a:r>
            <a:r>
              <a:rPr kumimoji="1" lang="zh-CN" altLang="en-US" dirty="0" smtClean="0">
                <a:solidFill>
                  <a:srgbClr val="FFFFFF"/>
                </a:solidFill>
                <a:latin typeface="Times New Roman" pitchFamily="18" charset="0"/>
                <a:ea typeface="华文新魏" pitchFamily="2" charset="-122"/>
              </a:rPr>
              <a:t>初始化群体</a:t>
            </a:r>
            <a:r>
              <a:rPr kumimoji="1" lang="en-US" altLang="zh-CN" dirty="0" smtClean="0">
                <a:solidFill>
                  <a:srgbClr val="FFFFFF"/>
                </a:solidFill>
                <a:latin typeface="Times New Roman" pitchFamily="18" charset="0"/>
                <a:ea typeface="华文新魏" pitchFamily="2" charset="-122"/>
              </a:rPr>
              <a:t>;</a:t>
            </a:r>
          </a:p>
          <a:p>
            <a:pPr algn="just" eaLnBrk="0" hangingPunct="0">
              <a:spcBef>
                <a:spcPct val="20000"/>
              </a:spcBef>
              <a:buClr>
                <a:srgbClr val="00FFFF"/>
              </a:buClr>
              <a:buSzPct val="90000"/>
              <a:buFont typeface="Wingdings" pitchFamily="2" charset="2"/>
              <a:buNone/>
            </a:pPr>
            <a:r>
              <a:rPr kumimoji="1" lang="en-US" altLang="zh-CN" dirty="0" smtClean="0">
                <a:solidFill>
                  <a:srgbClr val="FFFFFF"/>
                </a:solidFill>
                <a:latin typeface="Times New Roman" pitchFamily="18" charset="0"/>
                <a:ea typeface="华文新魏" pitchFamily="2" charset="-122"/>
              </a:rPr>
              <a:t>(2)  </a:t>
            </a:r>
            <a:r>
              <a:rPr kumimoji="1" lang="zh-CN" altLang="en-US" dirty="0" smtClean="0">
                <a:solidFill>
                  <a:srgbClr val="FFFFFF"/>
                </a:solidFill>
                <a:latin typeface="Times New Roman" pitchFamily="18" charset="0"/>
                <a:ea typeface="华文新魏" pitchFamily="2" charset="-122"/>
              </a:rPr>
              <a:t>计算群体上每个个体的适应度值</a:t>
            </a:r>
            <a:r>
              <a:rPr kumimoji="1" lang="en-US" altLang="zh-CN" dirty="0" smtClean="0">
                <a:solidFill>
                  <a:srgbClr val="FFFFFF"/>
                </a:solidFill>
                <a:latin typeface="Times New Roman" pitchFamily="18" charset="0"/>
                <a:ea typeface="华文新魏" pitchFamily="2" charset="-122"/>
              </a:rPr>
              <a:t>;</a:t>
            </a:r>
          </a:p>
          <a:p>
            <a:pPr algn="just" eaLnBrk="0" hangingPunct="0">
              <a:spcBef>
                <a:spcPct val="20000"/>
              </a:spcBef>
              <a:buClr>
                <a:srgbClr val="00FFFF"/>
              </a:buClr>
              <a:buSzPct val="90000"/>
              <a:buFont typeface="Wingdings" pitchFamily="2" charset="2"/>
              <a:buNone/>
            </a:pPr>
            <a:r>
              <a:rPr kumimoji="1" lang="en-US" altLang="zh-CN" dirty="0" smtClean="0">
                <a:solidFill>
                  <a:srgbClr val="FFFFFF"/>
                </a:solidFill>
                <a:latin typeface="Times New Roman" pitchFamily="18" charset="0"/>
                <a:ea typeface="华文新魏" pitchFamily="2" charset="-122"/>
              </a:rPr>
              <a:t>(3) </a:t>
            </a:r>
            <a:r>
              <a:rPr kumimoji="1" lang="zh-CN" altLang="en-US" dirty="0" smtClean="0">
                <a:solidFill>
                  <a:srgbClr val="FFFFFF"/>
                </a:solidFill>
                <a:latin typeface="Times New Roman" pitchFamily="18" charset="0"/>
                <a:ea typeface="华文新魏" pitchFamily="2" charset="-122"/>
              </a:rPr>
              <a:t>按由个体适应度值所决定的某个规则选择将进入下一代的个体</a:t>
            </a:r>
            <a:r>
              <a:rPr kumimoji="1" lang="en-US" altLang="zh-CN" dirty="0" smtClean="0">
                <a:solidFill>
                  <a:srgbClr val="FFFFFF"/>
                </a:solidFill>
                <a:latin typeface="Times New Roman" pitchFamily="18" charset="0"/>
                <a:ea typeface="华文新魏" pitchFamily="2" charset="-122"/>
              </a:rPr>
              <a:t>;</a:t>
            </a:r>
          </a:p>
          <a:p>
            <a:pPr algn="just" eaLnBrk="0" hangingPunct="0">
              <a:spcBef>
                <a:spcPct val="20000"/>
              </a:spcBef>
              <a:buClr>
                <a:srgbClr val="00FFFF"/>
              </a:buClr>
              <a:buSzPct val="90000"/>
              <a:buFont typeface="Wingdings" pitchFamily="2" charset="2"/>
              <a:buNone/>
            </a:pPr>
            <a:r>
              <a:rPr kumimoji="1" lang="en-US" altLang="zh-CN" dirty="0" smtClean="0">
                <a:solidFill>
                  <a:srgbClr val="FFFFFF"/>
                </a:solidFill>
                <a:latin typeface="Times New Roman" pitchFamily="18" charset="0"/>
                <a:ea typeface="华文新魏" pitchFamily="2" charset="-122"/>
              </a:rPr>
              <a:t>(4)  </a:t>
            </a:r>
            <a:r>
              <a:rPr kumimoji="1" lang="zh-CN" altLang="en-US" dirty="0" smtClean="0">
                <a:solidFill>
                  <a:srgbClr val="FFFFFF"/>
                </a:solidFill>
                <a:latin typeface="Times New Roman" pitchFamily="18" charset="0"/>
                <a:ea typeface="华文新魏" pitchFamily="2" charset="-122"/>
              </a:rPr>
              <a:t>按概率</a:t>
            </a:r>
            <a:r>
              <a:rPr kumimoji="1" lang="en-US" altLang="zh-CN" dirty="0" smtClean="0">
                <a:solidFill>
                  <a:srgbClr val="FFFFFF"/>
                </a:solidFill>
                <a:latin typeface="Times New Roman" pitchFamily="18" charset="0"/>
                <a:ea typeface="华文新魏" pitchFamily="2" charset="-122"/>
              </a:rPr>
              <a:t>Pc</a:t>
            </a:r>
            <a:r>
              <a:rPr kumimoji="1" lang="zh-CN" altLang="en-US" dirty="0" smtClean="0">
                <a:solidFill>
                  <a:srgbClr val="FFFFFF"/>
                </a:solidFill>
                <a:latin typeface="Times New Roman" pitchFamily="18" charset="0"/>
                <a:ea typeface="华文新魏" pitchFamily="2" charset="-122"/>
              </a:rPr>
              <a:t>进行交叉操作</a:t>
            </a:r>
            <a:r>
              <a:rPr kumimoji="1" lang="en-US" altLang="zh-CN" dirty="0" smtClean="0">
                <a:solidFill>
                  <a:srgbClr val="FFFFFF"/>
                </a:solidFill>
                <a:latin typeface="Times New Roman" pitchFamily="18" charset="0"/>
                <a:ea typeface="华文新魏" pitchFamily="2" charset="-122"/>
              </a:rPr>
              <a:t>;</a:t>
            </a:r>
          </a:p>
          <a:p>
            <a:pPr algn="just" eaLnBrk="0" hangingPunct="0">
              <a:spcBef>
                <a:spcPct val="20000"/>
              </a:spcBef>
              <a:buClr>
                <a:srgbClr val="00FFFF"/>
              </a:buClr>
              <a:buSzPct val="90000"/>
              <a:buFont typeface="Wingdings" pitchFamily="2" charset="2"/>
              <a:buNone/>
            </a:pPr>
            <a:r>
              <a:rPr kumimoji="1" lang="en-US" altLang="zh-CN" dirty="0" smtClean="0">
                <a:solidFill>
                  <a:srgbClr val="FFFFFF"/>
                </a:solidFill>
                <a:latin typeface="Times New Roman" pitchFamily="18" charset="0"/>
                <a:ea typeface="华文新魏" pitchFamily="2" charset="-122"/>
              </a:rPr>
              <a:t>(5)  </a:t>
            </a:r>
            <a:r>
              <a:rPr kumimoji="1" lang="zh-CN" altLang="en-US" dirty="0" smtClean="0">
                <a:solidFill>
                  <a:srgbClr val="FFFFFF"/>
                </a:solidFill>
                <a:latin typeface="Times New Roman" pitchFamily="18" charset="0"/>
                <a:ea typeface="华文新魏" pitchFamily="2" charset="-122"/>
              </a:rPr>
              <a:t>按概率</a:t>
            </a:r>
            <a:r>
              <a:rPr kumimoji="1" lang="en-US" altLang="zh-CN" dirty="0" smtClean="0">
                <a:solidFill>
                  <a:srgbClr val="FFFFFF"/>
                </a:solidFill>
                <a:latin typeface="Times New Roman" pitchFamily="18" charset="0"/>
                <a:ea typeface="华文新魏" pitchFamily="2" charset="-122"/>
              </a:rPr>
              <a:t>Pm</a:t>
            </a:r>
            <a:r>
              <a:rPr kumimoji="1" lang="zh-CN" altLang="en-US" dirty="0" smtClean="0">
                <a:solidFill>
                  <a:srgbClr val="FFFFFF"/>
                </a:solidFill>
                <a:latin typeface="Times New Roman" pitchFamily="18" charset="0"/>
                <a:ea typeface="华文新魏" pitchFamily="2" charset="-122"/>
              </a:rPr>
              <a:t>进行突变操作</a:t>
            </a:r>
            <a:r>
              <a:rPr kumimoji="1" lang="en-US" altLang="zh-CN" dirty="0" smtClean="0">
                <a:solidFill>
                  <a:srgbClr val="FFFFFF"/>
                </a:solidFill>
                <a:latin typeface="Times New Roman" pitchFamily="18" charset="0"/>
                <a:ea typeface="华文新魏" pitchFamily="2" charset="-122"/>
              </a:rPr>
              <a:t>;</a:t>
            </a:r>
          </a:p>
          <a:p>
            <a:pPr algn="just" eaLnBrk="0" hangingPunct="0">
              <a:spcBef>
                <a:spcPct val="20000"/>
              </a:spcBef>
              <a:buClr>
                <a:srgbClr val="00FFFF"/>
              </a:buClr>
              <a:buSzPct val="90000"/>
              <a:buFont typeface="Wingdings" pitchFamily="2" charset="2"/>
              <a:buNone/>
            </a:pPr>
            <a:r>
              <a:rPr kumimoji="1" lang="en-US" altLang="zh-CN" dirty="0" smtClean="0">
                <a:solidFill>
                  <a:srgbClr val="FFFFFF"/>
                </a:solidFill>
                <a:latin typeface="Times New Roman" pitchFamily="18" charset="0"/>
                <a:ea typeface="华文新魏" pitchFamily="2" charset="-122"/>
              </a:rPr>
              <a:t>(6) </a:t>
            </a:r>
            <a:r>
              <a:rPr kumimoji="1" lang="zh-CN" altLang="en-US" dirty="0" smtClean="0">
                <a:solidFill>
                  <a:srgbClr val="FFFFFF"/>
                </a:solidFill>
                <a:latin typeface="Times New Roman" pitchFamily="18" charset="0"/>
                <a:ea typeface="华文新魏" pitchFamily="2" charset="-122"/>
              </a:rPr>
              <a:t>若没有满足某种</a:t>
            </a:r>
            <a:r>
              <a:rPr kumimoji="1" lang="zh-CN" altLang="en-US" dirty="0" smtClean="0">
                <a:latin typeface="Times New Roman" pitchFamily="18" charset="0"/>
                <a:ea typeface="华文新魏" pitchFamily="2" charset="-122"/>
              </a:rPr>
              <a:t>停止条件</a:t>
            </a:r>
            <a:r>
              <a:rPr kumimoji="1" lang="zh-CN" altLang="en-US" dirty="0" smtClean="0">
                <a:solidFill>
                  <a:srgbClr val="FFFFFF"/>
                </a:solidFill>
                <a:latin typeface="Times New Roman" pitchFamily="18" charset="0"/>
                <a:ea typeface="华文新魏" pitchFamily="2" charset="-122"/>
              </a:rPr>
              <a:t>，则转第</a:t>
            </a:r>
            <a:r>
              <a:rPr kumimoji="1" lang="en-US" altLang="zh-CN" dirty="0" smtClean="0">
                <a:solidFill>
                  <a:srgbClr val="FFFFFF"/>
                </a:solidFill>
                <a:latin typeface="Times New Roman" pitchFamily="18" charset="0"/>
                <a:ea typeface="华文新魏" pitchFamily="2" charset="-122"/>
              </a:rPr>
              <a:t>(2)</a:t>
            </a:r>
            <a:r>
              <a:rPr kumimoji="1" lang="zh-CN" altLang="en-US" dirty="0" smtClean="0">
                <a:solidFill>
                  <a:srgbClr val="FFFFFF"/>
                </a:solidFill>
                <a:latin typeface="Times New Roman" pitchFamily="18" charset="0"/>
                <a:ea typeface="华文新魏" pitchFamily="2" charset="-122"/>
              </a:rPr>
              <a:t>步，  </a:t>
            </a:r>
          </a:p>
          <a:p>
            <a:pPr algn="just" eaLnBrk="0" hangingPunct="0">
              <a:spcBef>
                <a:spcPct val="20000"/>
              </a:spcBef>
              <a:buClr>
                <a:srgbClr val="00FFFF"/>
              </a:buClr>
              <a:buSzPct val="90000"/>
              <a:buFont typeface="Wingdings" pitchFamily="2" charset="2"/>
              <a:buNone/>
            </a:pPr>
            <a:r>
              <a:rPr kumimoji="1" lang="zh-CN" altLang="en-US" dirty="0" smtClean="0">
                <a:solidFill>
                  <a:srgbClr val="FFFFFF"/>
                </a:solidFill>
                <a:latin typeface="Times New Roman" pitchFamily="18" charset="0"/>
                <a:ea typeface="华文新魏" pitchFamily="2" charset="-122"/>
              </a:rPr>
              <a:t>      否则进入下一步。</a:t>
            </a:r>
          </a:p>
          <a:p>
            <a:pPr algn="just" eaLnBrk="0" hangingPunct="0">
              <a:spcBef>
                <a:spcPct val="20000"/>
              </a:spcBef>
              <a:buClr>
                <a:srgbClr val="00FFFF"/>
              </a:buClr>
              <a:buSzPct val="90000"/>
              <a:buFont typeface="Wingdings" pitchFamily="2" charset="2"/>
              <a:buNone/>
            </a:pPr>
            <a:r>
              <a:rPr kumimoji="1" lang="en-US" altLang="zh-CN" dirty="0" smtClean="0">
                <a:solidFill>
                  <a:srgbClr val="FFFFFF"/>
                </a:solidFill>
                <a:latin typeface="Times New Roman" pitchFamily="18" charset="0"/>
                <a:ea typeface="华文新魏" pitchFamily="2" charset="-122"/>
              </a:rPr>
              <a:t>(7) </a:t>
            </a:r>
            <a:r>
              <a:rPr kumimoji="1" lang="zh-CN" altLang="en-US" dirty="0" smtClean="0">
                <a:solidFill>
                  <a:srgbClr val="FFFFFF"/>
                </a:solidFill>
                <a:latin typeface="Times New Roman" pitchFamily="18" charset="0"/>
                <a:ea typeface="华文新魏" pitchFamily="2" charset="-122"/>
              </a:rPr>
              <a:t>输出群体中适应度值最优的染色体作为问题的</a:t>
            </a:r>
          </a:p>
          <a:p>
            <a:pPr algn="just" eaLnBrk="0" hangingPunct="0">
              <a:spcBef>
                <a:spcPct val="20000"/>
              </a:spcBef>
              <a:buClr>
                <a:srgbClr val="00FFFF"/>
              </a:buClr>
              <a:buSzPct val="90000"/>
              <a:buFont typeface="Wingdings" pitchFamily="2" charset="2"/>
              <a:buNone/>
            </a:pPr>
            <a:r>
              <a:rPr kumimoji="1" lang="zh-CN" altLang="en-US" dirty="0" smtClean="0">
                <a:solidFill>
                  <a:srgbClr val="FFFFFF"/>
                </a:solidFill>
                <a:latin typeface="Times New Roman" pitchFamily="18" charset="0"/>
                <a:ea typeface="华文新魏" pitchFamily="2" charset="-122"/>
              </a:rPr>
              <a:t>     满意解或最优解。 </a:t>
            </a:r>
          </a:p>
        </p:txBody>
      </p:sp>
    </p:spTree>
    <p:extLst>
      <p:ext uri="{BB962C8B-B14F-4D97-AF65-F5344CB8AC3E}">
        <p14:creationId xmlns:p14="http://schemas.microsoft.com/office/powerpoint/2010/main" val="39921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7609" y="188640"/>
            <a:ext cx="9001000" cy="6072230"/>
          </a:xfrm>
        </p:spPr>
        <p:txBody>
          <a:bodyPr/>
          <a:lstStyle/>
          <a:p>
            <a:pPr algn="ctr">
              <a:lnSpc>
                <a:spcPct val="150000"/>
              </a:lnSpc>
              <a:buNone/>
            </a:pPr>
            <a:r>
              <a:rPr lang="en-US" sz="2800" dirty="0" smtClean="0">
                <a:solidFill>
                  <a:srgbClr val="C00000"/>
                </a:solidFill>
                <a:latin typeface="黑体" pitchFamily="49" charset="-122"/>
                <a:ea typeface="黑体" pitchFamily="49" charset="-122"/>
              </a:rPr>
              <a:t>4.3 </a:t>
            </a:r>
            <a:r>
              <a:rPr lang="zh-CN" altLang="en-US" sz="2800" dirty="0" smtClean="0">
                <a:solidFill>
                  <a:srgbClr val="C00000"/>
                </a:solidFill>
                <a:latin typeface="黑体" pitchFamily="49" charset="-122"/>
                <a:ea typeface="黑体" pitchFamily="49" charset="-122"/>
              </a:rPr>
              <a:t>遗传算法应用举例</a:t>
            </a:r>
            <a:endParaRPr lang="en-US" altLang="zh-CN" sz="2800" dirty="0" smtClean="0">
              <a:solidFill>
                <a:srgbClr val="C00000"/>
              </a:solidFill>
              <a:latin typeface="黑体" pitchFamily="49" charset="-122"/>
              <a:ea typeface="黑体" pitchFamily="49" charset="-122"/>
            </a:endParaRPr>
          </a:p>
          <a:p>
            <a:pPr>
              <a:lnSpc>
                <a:spcPts val="3200"/>
              </a:lnSpc>
              <a:buNone/>
            </a:pPr>
            <a:r>
              <a:rPr lang="zh-CN" altLang="en-US" sz="2400" dirty="0" smtClean="0">
                <a:solidFill>
                  <a:srgbClr val="0070C0"/>
                </a:solidFill>
              </a:rPr>
              <a:t>            </a:t>
            </a:r>
            <a:r>
              <a:rPr lang="zh-CN" altLang="en-US" sz="2400" dirty="0" smtClean="0">
                <a:solidFill>
                  <a:srgbClr val="0070C0"/>
                </a:solidFill>
                <a:latin typeface="黑体" pitchFamily="49" charset="-122"/>
                <a:ea typeface="黑体" pitchFamily="49" charset="-122"/>
              </a:rPr>
              <a:t>例 </a:t>
            </a:r>
            <a:r>
              <a:rPr lang="en-US" altLang="zh-CN" sz="2400" dirty="0" smtClean="0">
                <a:solidFill>
                  <a:srgbClr val="0070C0"/>
                </a:solidFill>
              </a:rPr>
              <a:t>4</a:t>
            </a:r>
            <a:r>
              <a:rPr lang="en-US" sz="2400" dirty="0" smtClean="0">
                <a:solidFill>
                  <a:srgbClr val="0070C0"/>
                </a:solidFill>
              </a:rPr>
              <a:t>-1 </a:t>
            </a:r>
            <a:r>
              <a:rPr lang="zh-CN" altLang="en-US" sz="2400" dirty="0" smtClean="0">
                <a:solidFill>
                  <a:srgbClr val="0070C0"/>
                </a:solidFill>
                <a:latin typeface="Times New Roman" pitchFamily="18" charset="0"/>
                <a:cs typeface="Times New Roman" pitchFamily="18" charset="0"/>
              </a:rPr>
              <a:t>利用遗传算法求区间</a:t>
            </a:r>
            <a:r>
              <a:rPr lang="en-US" sz="2400" dirty="0" smtClean="0">
                <a:solidFill>
                  <a:srgbClr val="0070C0"/>
                </a:solidFill>
                <a:latin typeface="Times New Roman" pitchFamily="18" charset="0"/>
                <a:cs typeface="Times New Roman" pitchFamily="18" charset="0"/>
              </a:rPr>
              <a:t>[0,31]</a:t>
            </a:r>
            <a:r>
              <a:rPr lang="zh-CN" altLang="en-US" sz="2400" dirty="0" smtClean="0">
                <a:solidFill>
                  <a:srgbClr val="0070C0"/>
                </a:solidFill>
                <a:latin typeface="Times New Roman" pitchFamily="18" charset="0"/>
                <a:cs typeface="Times New Roman" pitchFamily="18" charset="0"/>
              </a:rPr>
              <a:t>上的二次函数</a:t>
            </a:r>
            <a:r>
              <a:rPr lang="en-US" sz="2400" i="1" dirty="0" smtClean="0">
                <a:solidFill>
                  <a:srgbClr val="0070C0"/>
                </a:solidFill>
                <a:latin typeface="Times New Roman" pitchFamily="18" charset="0"/>
                <a:cs typeface="Times New Roman" pitchFamily="18" charset="0"/>
              </a:rPr>
              <a:t>y</a:t>
            </a:r>
            <a:r>
              <a:rPr lang="en-US" sz="2400" dirty="0" smtClean="0">
                <a:solidFill>
                  <a:srgbClr val="0070C0"/>
                </a:solidFill>
                <a:latin typeface="Times New Roman" pitchFamily="18" charset="0"/>
                <a:cs typeface="Times New Roman" pitchFamily="18" charset="0"/>
              </a:rPr>
              <a:t>=</a:t>
            </a:r>
            <a:r>
              <a:rPr lang="en-US" sz="2400" i="1" dirty="0" smtClean="0">
                <a:solidFill>
                  <a:srgbClr val="0070C0"/>
                </a:solidFill>
                <a:latin typeface="Times New Roman" pitchFamily="18" charset="0"/>
                <a:cs typeface="Times New Roman" pitchFamily="18" charset="0"/>
              </a:rPr>
              <a:t>x</a:t>
            </a:r>
            <a:r>
              <a:rPr lang="en-US" sz="2400" baseline="30000" dirty="0" smtClean="0">
                <a:solidFill>
                  <a:srgbClr val="0070C0"/>
                </a:solidFill>
                <a:latin typeface="Times New Roman" pitchFamily="18" charset="0"/>
                <a:cs typeface="Times New Roman" pitchFamily="18" charset="0"/>
              </a:rPr>
              <a:t>2</a:t>
            </a:r>
            <a:r>
              <a:rPr lang="zh-CN" altLang="en-US" sz="2400" dirty="0" smtClean="0">
                <a:solidFill>
                  <a:srgbClr val="0070C0"/>
                </a:solidFill>
                <a:latin typeface="Times New Roman" pitchFamily="18" charset="0"/>
                <a:cs typeface="Times New Roman" pitchFamily="18" charset="0"/>
              </a:rPr>
              <a:t>的最大值</a:t>
            </a:r>
            <a:r>
              <a:rPr lang="zh-CN" altLang="en-US" sz="2300" dirty="0" smtClean="0">
                <a:latin typeface="Times New Roman" pitchFamily="18" charset="0"/>
                <a:cs typeface="Times New Roman" pitchFamily="18" charset="0"/>
              </a:rPr>
              <a:t>。</a:t>
            </a:r>
          </a:p>
          <a:p>
            <a:pPr lvl="0">
              <a:buClr>
                <a:srgbClr val="76B749"/>
              </a:buClr>
              <a:buSzPct val="60000"/>
              <a:buNone/>
            </a:pPr>
            <a:r>
              <a:rPr lang="zh-CN" altLang="en-US" sz="2400" b="1" dirty="0">
                <a:solidFill>
                  <a:srgbClr val="000000"/>
                </a:solidFill>
                <a:latin typeface="仿宋_GB2312" charset="-122"/>
                <a:ea typeface="仿宋_GB2312" charset="-122"/>
              </a:rPr>
              <a:t>分析</a:t>
            </a:r>
            <a:endParaRPr lang="en-US" altLang="zh-CN" sz="2400" b="1" dirty="0">
              <a:solidFill>
                <a:srgbClr val="000000"/>
              </a:solidFill>
              <a:latin typeface="仿宋_GB2312" charset="-122"/>
              <a:ea typeface="仿宋_GB2312" charset="-122"/>
            </a:endParaRPr>
          </a:p>
          <a:p>
            <a:pPr lvl="1">
              <a:buClr>
                <a:srgbClr val="C481CF"/>
              </a:buClr>
              <a:buSzPct val="55000"/>
              <a:buFont typeface="Wingdings" pitchFamily="2" charset="2"/>
              <a:buChar char="n"/>
            </a:pPr>
            <a:r>
              <a:rPr lang="zh-CN" altLang="en-US" sz="2400" dirty="0">
                <a:solidFill>
                  <a:srgbClr val="000000"/>
                </a:solidFill>
                <a:latin typeface="仿宋_GB2312" charset="-122"/>
                <a:ea typeface="仿宋_GB2312" charset="-122"/>
              </a:rPr>
              <a:t>原问题转化为</a:t>
            </a:r>
            <a:r>
              <a:rPr lang="en-US" altLang="zh-CN" sz="2400" dirty="0">
                <a:solidFill>
                  <a:srgbClr val="000000"/>
                </a:solidFill>
                <a:latin typeface="仿宋_GB2312" charset="-122"/>
                <a:ea typeface="仿宋_GB2312" charset="-122"/>
              </a:rPr>
              <a:t>[0,31]</a:t>
            </a:r>
            <a:r>
              <a:rPr lang="zh-CN" altLang="en-US" sz="2400" dirty="0">
                <a:solidFill>
                  <a:srgbClr val="000000"/>
                </a:solidFill>
                <a:latin typeface="仿宋_GB2312" charset="-122"/>
                <a:ea typeface="仿宋_GB2312" charset="-122"/>
              </a:rPr>
              <a:t>中寻找能使</a:t>
            </a:r>
            <a:r>
              <a:rPr lang="en-US" altLang="zh-CN" sz="2400" dirty="0">
                <a:solidFill>
                  <a:srgbClr val="000000"/>
                </a:solidFill>
                <a:latin typeface="仿宋_GB2312" charset="-122"/>
                <a:ea typeface="仿宋_GB2312" charset="-122"/>
              </a:rPr>
              <a:t>y</a:t>
            </a:r>
            <a:r>
              <a:rPr lang="zh-CN" altLang="en-US" sz="2400" dirty="0">
                <a:solidFill>
                  <a:srgbClr val="000000"/>
                </a:solidFill>
                <a:latin typeface="仿宋_GB2312" charset="-122"/>
                <a:ea typeface="仿宋_GB2312" charset="-122"/>
              </a:rPr>
              <a:t>取最大值的点</a:t>
            </a:r>
            <a:r>
              <a:rPr lang="en-US" altLang="zh-CN" sz="2400" dirty="0">
                <a:solidFill>
                  <a:srgbClr val="000000"/>
                </a:solidFill>
                <a:latin typeface="仿宋_GB2312" charset="-122"/>
                <a:ea typeface="仿宋_GB2312" charset="-122"/>
              </a:rPr>
              <a:t>x</a:t>
            </a:r>
          </a:p>
          <a:p>
            <a:pPr lvl="1">
              <a:buClr>
                <a:srgbClr val="C481CF"/>
              </a:buClr>
              <a:buSzPct val="55000"/>
              <a:buFont typeface="Wingdings" pitchFamily="2" charset="2"/>
              <a:buChar char="n"/>
            </a:pPr>
            <a:r>
              <a:rPr lang="zh-CN" altLang="en-US" sz="2400" dirty="0">
                <a:solidFill>
                  <a:srgbClr val="000000"/>
                </a:solidFill>
                <a:latin typeface="仿宋_GB2312" charset="-122"/>
                <a:ea typeface="仿宋_GB2312" charset="-122"/>
              </a:rPr>
              <a:t>区间</a:t>
            </a:r>
            <a:r>
              <a:rPr lang="en-US" altLang="zh-CN" sz="2400" dirty="0">
                <a:solidFill>
                  <a:srgbClr val="000000"/>
                </a:solidFill>
                <a:latin typeface="仿宋_GB2312" charset="-122"/>
                <a:ea typeface="仿宋_GB2312" charset="-122"/>
              </a:rPr>
              <a:t>[0,31]</a:t>
            </a:r>
            <a:r>
              <a:rPr lang="zh-CN" altLang="en-US" sz="2400" dirty="0">
                <a:solidFill>
                  <a:srgbClr val="000000"/>
                </a:solidFill>
                <a:latin typeface="仿宋_GB2312" charset="-122"/>
                <a:ea typeface="仿宋_GB2312" charset="-122"/>
              </a:rPr>
              <a:t>为论域空间</a:t>
            </a:r>
            <a:r>
              <a:rPr lang="en-US" altLang="zh-CN" sz="2400" dirty="0">
                <a:solidFill>
                  <a:srgbClr val="000000"/>
                </a:solidFill>
                <a:latin typeface="仿宋_GB2312" charset="-122"/>
                <a:ea typeface="仿宋_GB2312" charset="-122"/>
              </a:rPr>
              <a:t>/</a:t>
            </a:r>
            <a:r>
              <a:rPr lang="zh-CN" altLang="en-US" sz="2400" dirty="0">
                <a:solidFill>
                  <a:srgbClr val="000000"/>
                </a:solidFill>
                <a:latin typeface="仿宋_GB2312" charset="-122"/>
                <a:ea typeface="仿宋_GB2312" charset="-122"/>
              </a:rPr>
              <a:t>解空间</a:t>
            </a:r>
            <a:endParaRPr lang="en-US" altLang="zh-CN" sz="2400" dirty="0">
              <a:solidFill>
                <a:srgbClr val="000000"/>
              </a:solidFill>
              <a:latin typeface="仿宋_GB2312" charset="-122"/>
              <a:ea typeface="仿宋_GB2312" charset="-122"/>
            </a:endParaRPr>
          </a:p>
          <a:p>
            <a:pPr lvl="1">
              <a:buClr>
                <a:srgbClr val="C481CF"/>
              </a:buClr>
              <a:buSzPct val="55000"/>
              <a:buFont typeface="Wingdings" pitchFamily="2" charset="2"/>
              <a:buChar char="n"/>
            </a:pPr>
            <a:r>
              <a:rPr lang="en-US" altLang="zh-CN" sz="2400" dirty="0">
                <a:solidFill>
                  <a:srgbClr val="000000"/>
                </a:solidFill>
                <a:latin typeface="仿宋_GB2312" charset="-122"/>
                <a:ea typeface="仿宋_GB2312" charset="-122"/>
              </a:rPr>
              <a:t>x</a:t>
            </a:r>
            <a:r>
              <a:rPr lang="zh-CN" altLang="en-US" sz="2400" dirty="0">
                <a:solidFill>
                  <a:srgbClr val="000000"/>
                </a:solidFill>
                <a:latin typeface="仿宋_GB2312" charset="-122"/>
                <a:ea typeface="仿宋_GB2312" charset="-122"/>
              </a:rPr>
              <a:t>为个体对象</a:t>
            </a:r>
            <a:endParaRPr lang="en-US" altLang="zh-CN" sz="2400" dirty="0">
              <a:solidFill>
                <a:srgbClr val="000000"/>
              </a:solidFill>
              <a:latin typeface="仿宋_GB2312" charset="-122"/>
              <a:ea typeface="仿宋_GB2312" charset="-122"/>
            </a:endParaRPr>
          </a:p>
          <a:p>
            <a:pPr lvl="1">
              <a:buClr>
                <a:srgbClr val="C481CF"/>
              </a:buClr>
              <a:buSzPct val="55000"/>
              <a:buFont typeface="Wingdings" pitchFamily="2" charset="2"/>
              <a:buChar char="n"/>
            </a:pPr>
            <a:r>
              <a:rPr lang="zh-CN" altLang="en-US" sz="2400" dirty="0">
                <a:solidFill>
                  <a:srgbClr val="000000"/>
                </a:solidFill>
                <a:latin typeface="仿宋_GB2312" charset="-122"/>
                <a:ea typeface="仿宋_GB2312" charset="-122"/>
              </a:rPr>
              <a:t>函数</a:t>
            </a:r>
            <a:r>
              <a:rPr lang="en-US" altLang="zh-CN" sz="2400" dirty="0">
                <a:solidFill>
                  <a:srgbClr val="000000"/>
                </a:solidFill>
                <a:latin typeface="仿宋_GB2312" charset="-122"/>
                <a:ea typeface="仿宋_GB2312" charset="-122"/>
              </a:rPr>
              <a:t>f(x)= x</a:t>
            </a:r>
            <a:r>
              <a:rPr lang="en-US" altLang="zh-CN" sz="2400" baseline="30000" dirty="0">
                <a:solidFill>
                  <a:srgbClr val="000000"/>
                </a:solidFill>
                <a:latin typeface="仿宋_GB2312" charset="-122"/>
                <a:ea typeface="仿宋_GB2312" charset="-122"/>
              </a:rPr>
              <a:t>2</a:t>
            </a:r>
            <a:r>
              <a:rPr lang="en-US" altLang="zh-CN" sz="2400" dirty="0">
                <a:solidFill>
                  <a:srgbClr val="000000"/>
                </a:solidFill>
                <a:latin typeface="仿宋_GB2312" charset="-122"/>
                <a:ea typeface="仿宋_GB2312" charset="-122"/>
              </a:rPr>
              <a:t> </a:t>
            </a:r>
            <a:r>
              <a:rPr lang="zh-CN" altLang="en-US" sz="2400" dirty="0">
                <a:solidFill>
                  <a:srgbClr val="000000"/>
                </a:solidFill>
                <a:latin typeface="仿宋_GB2312" charset="-122"/>
                <a:ea typeface="仿宋_GB2312" charset="-122"/>
              </a:rPr>
              <a:t>可作为适应度函数</a:t>
            </a:r>
            <a:endParaRPr lang="en-US" altLang="zh-CN" sz="2400" dirty="0">
              <a:solidFill>
                <a:srgbClr val="000000"/>
              </a:solidFill>
              <a:latin typeface="仿宋_GB2312" charset="-122"/>
              <a:ea typeface="仿宋_GB2312" charset="-122"/>
            </a:endParaRPr>
          </a:p>
        </p:txBody>
      </p:sp>
    </p:spTree>
    <p:extLst>
      <p:ext uri="{BB962C8B-B14F-4D97-AF65-F5344CB8AC3E}">
        <p14:creationId xmlns:p14="http://schemas.microsoft.com/office/powerpoint/2010/main" val="391451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875">
                                            <p:txEl>
                                              <p:pRg st="1" end="1"/>
                                            </p:txEl>
                                          </p:spTgt>
                                        </p:tgtEl>
                                        <p:attrNameLst>
                                          <p:attrName>style.visibility</p:attrName>
                                        </p:attrNameLst>
                                      </p:cBhvr>
                                      <p:to>
                                        <p:strVal val="visible"/>
                                      </p:to>
                                    </p:set>
                                    <p:animEffect transition="in" filter="fade">
                                      <p:cBhvr>
                                        <p:cTn id="14" dur="1000"/>
                                        <p:tgtEl>
                                          <p:spTgt spid="79875">
                                            <p:txEl>
                                              <p:pRg st="1" end="1"/>
                                            </p:txEl>
                                          </p:spTgt>
                                        </p:tgtEl>
                                      </p:cBhvr>
                                    </p:animEffect>
                                    <p:anim calcmode="lin" valueType="num">
                                      <p:cBhvr>
                                        <p:cTn id="15"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180528" y="188640"/>
            <a:ext cx="9001000" cy="6072230"/>
          </a:xfrm>
        </p:spPr>
        <p:txBody>
          <a:bodyPr/>
          <a:lstStyle/>
          <a:p>
            <a:pPr algn="ctr">
              <a:lnSpc>
                <a:spcPct val="150000"/>
              </a:lnSpc>
              <a:buNone/>
            </a:pPr>
            <a:r>
              <a:rPr lang="en-US" sz="2800" dirty="0" smtClean="0">
                <a:solidFill>
                  <a:srgbClr val="C00000"/>
                </a:solidFill>
                <a:latin typeface="黑体" pitchFamily="49" charset="-122"/>
                <a:ea typeface="黑体" pitchFamily="49" charset="-122"/>
              </a:rPr>
              <a:t>4.3 </a:t>
            </a:r>
            <a:r>
              <a:rPr lang="zh-CN" altLang="en-US" sz="2800" dirty="0" smtClean="0">
                <a:solidFill>
                  <a:srgbClr val="C00000"/>
                </a:solidFill>
                <a:latin typeface="黑体" pitchFamily="49" charset="-122"/>
                <a:ea typeface="黑体" pitchFamily="49" charset="-122"/>
              </a:rPr>
              <a:t>遗传算法应用举例</a:t>
            </a:r>
            <a:endParaRPr lang="en-US" altLang="zh-CN" sz="2800" dirty="0" smtClean="0">
              <a:solidFill>
                <a:srgbClr val="C00000"/>
              </a:solidFill>
              <a:latin typeface="黑体" pitchFamily="49" charset="-122"/>
              <a:ea typeface="黑体" pitchFamily="49" charset="-122"/>
            </a:endParaRPr>
          </a:p>
          <a:p>
            <a:pPr>
              <a:lnSpc>
                <a:spcPts val="3200"/>
              </a:lnSpc>
              <a:buNone/>
            </a:pPr>
            <a:r>
              <a:rPr lang="zh-CN" altLang="en-US" sz="2400" dirty="0" smtClean="0">
                <a:solidFill>
                  <a:srgbClr val="0070C0"/>
                </a:solidFill>
              </a:rPr>
              <a:t>            </a:t>
            </a:r>
            <a:r>
              <a:rPr lang="zh-CN" altLang="en-US" sz="2400" dirty="0" smtClean="0">
                <a:solidFill>
                  <a:srgbClr val="0070C0"/>
                </a:solidFill>
                <a:latin typeface="黑体" pitchFamily="49" charset="-122"/>
                <a:ea typeface="黑体" pitchFamily="49" charset="-122"/>
              </a:rPr>
              <a:t>例 </a:t>
            </a:r>
            <a:r>
              <a:rPr lang="en-US" altLang="zh-CN" sz="2400" dirty="0" smtClean="0">
                <a:solidFill>
                  <a:srgbClr val="0070C0"/>
                </a:solidFill>
              </a:rPr>
              <a:t>4</a:t>
            </a:r>
            <a:r>
              <a:rPr lang="en-US" sz="2400" dirty="0" smtClean="0">
                <a:solidFill>
                  <a:srgbClr val="0070C0"/>
                </a:solidFill>
              </a:rPr>
              <a:t>-1 </a:t>
            </a:r>
            <a:r>
              <a:rPr lang="zh-CN" altLang="en-US" sz="2400" dirty="0" smtClean="0">
                <a:solidFill>
                  <a:srgbClr val="0070C0"/>
                </a:solidFill>
                <a:latin typeface="Times New Roman" pitchFamily="18" charset="0"/>
                <a:cs typeface="Times New Roman" pitchFamily="18" charset="0"/>
              </a:rPr>
              <a:t>利用遗传算法求区间</a:t>
            </a:r>
            <a:r>
              <a:rPr lang="en-US" sz="2400" dirty="0" smtClean="0">
                <a:solidFill>
                  <a:srgbClr val="0070C0"/>
                </a:solidFill>
                <a:latin typeface="Times New Roman" pitchFamily="18" charset="0"/>
                <a:cs typeface="Times New Roman" pitchFamily="18" charset="0"/>
              </a:rPr>
              <a:t>[0,31]</a:t>
            </a:r>
            <a:r>
              <a:rPr lang="zh-CN" altLang="en-US" sz="2400" dirty="0" smtClean="0">
                <a:solidFill>
                  <a:srgbClr val="0070C0"/>
                </a:solidFill>
                <a:latin typeface="Times New Roman" pitchFamily="18" charset="0"/>
                <a:cs typeface="Times New Roman" pitchFamily="18" charset="0"/>
              </a:rPr>
              <a:t>上的二次函数</a:t>
            </a:r>
            <a:r>
              <a:rPr lang="en-US" sz="2400" i="1" dirty="0" smtClean="0">
                <a:solidFill>
                  <a:srgbClr val="0070C0"/>
                </a:solidFill>
                <a:latin typeface="Times New Roman" pitchFamily="18" charset="0"/>
                <a:cs typeface="Times New Roman" pitchFamily="18" charset="0"/>
              </a:rPr>
              <a:t>y</a:t>
            </a:r>
            <a:r>
              <a:rPr lang="en-US" sz="2400" dirty="0" smtClean="0">
                <a:solidFill>
                  <a:srgbClr val="0070C0"/>
                </a:solidFill>
                <a:latin typeface="Times New Roman" pitchFamily="18" charset="0"/>
                <a:cs typeface="Times New Roman" pitchFamily="18" charset="0"/>
              </a:rPr>
              <a:t>=</a:t>
            </a:r>
            <a:r>
              <a:rPr lang="en-US" sz="2400" i="1" dirty="0" smtClean="0">
                <a:solidFill>
                  <a:srgbClr val="0070C0"/>
                </a:solidFill>
                <a:latin typeface="Times New Roman" pitchFamily="18" charset="0"/>
                <a:cs typeface="Times New Roman" pitchFamily="18" charset="0"/>
              </a:rPr>
              <a:t>x</a:t>
            </a:r>
            <a:r>
              <a:rPr lang="en-US" sz="2400" baseline="30000" dirty="0" smtClean="0">
                <a:solidFill>
                  <a:srgbClr val="0070C0"/>
                </a:solidFill>
                <a:latin typeface="Times New Roman" pitchFamily="18" charset="0"/>
                <a:cs typeface="Times New Roman" pitchFamily="18" charset="0"/>
              </a:rPr>
              <a:t>2</a:t>
            </a:r>
            <a:r>
              <a:rPr lang="zh-CN" altLang="en-US" sz="2400" dirty="0" smtClean="0">
                <a:solidFill>
                  <a:srgbClr val="0070C0"/>
                </a:solidFill>
                <a:latin typeface="Times New Roman" pitchFamily="18" charset="0"/>
                <a:cs typeface="Times New Roman" pitchFamily="18" charset="0"/>
              </a:rPr>
              <a:t>的最大值</a:t>
            </a:r>
            <a:r>
              <a:rPr lang="zh-CN" altLang="en-US" sz="2300" dirty="0" smtClean="0">
                <a:latin typeface="Times New Roman" pitchFamily="18" charset="0"/>
                <a:cs typeface="Times New Roman" pitchFamily="18" charset="0"/>
              </a:rPr>
              <a:t>。</a:t>
            </a:r>
          </a:p>
          <a:p>
            <a:pPr>
              <a:lnSpc>
                <a:spcPct val="110000"/>
              </a:lnSpc>
              <a:spcBef>
                <a:spcPts val="0"/>
              </a:spcBef>
              <a:buNone/>
            </a:pPr>
            <a:r>
              <a:rPr lang="zh-CN" altLang="en-US" sz="2300" dirty="0" smtClean="0">
                <a:latin typeface="Times New Roman" pitchFamily="18" charset="0"/>
                <a:ea typeface="黑体" pitchFamily="49" charset="-122"/>
                <a:cs typeface="Times New Roman" pitchFamily="18" charset="0"/>
              </a:rPr>
              <a:t>             解 </a:t>
            </a:r>
            <a:r>
              <a:rPr lang="en-US" sz="2300" dirty="0" smtClean="0">
                <a:latin typeface="Times New Roman" pitchFamily="18" charset="0"/>
                <a:cs typeface="Times New Roman" pitchFamily="18" charset="0"/>
              </a:rPr>
              <a:t> (1) </a:t>
            </a:r>
            <a:r>
              <a:rPr lang="zh-CN" altLang="en-US" sz="2300" dirty="0" smtClean="0">
                <a:latin typeface="Times New Roman" pitchFamily="18" charset="0"/>
                <a:cs typeface="Times New Roman" pitchFamily="18" charset="0"/>
              </a:rPr>
              <a:t>定义适应度函数，编码染色体。</a:t>
            </a:r>
          </a:p>
          <a:p>
            <a:pPr>
              <a:lnSpc>
                <a:spcPct val="110000"/>
              </a:lnSpc>
              <a:buNone/>
            </a:pPr>
            <a:r>
              <a:rPr lang="zh-CN" altLang="en-US" sz="2300" dirty="0" smtClean="0">
                <a:latin typeface="Times New Roman" pitchFamily="18" charset="0"/>
                <a:cs typeface="Times New Roman" pitchFamily="18" charset="0"/>
              </a:rPr>
              <a:t>                         将函数</a:t>
            </a:r>
            <a:r>
              <a:rPr lang="en-US" sz="2300" i="1" dirty="0" smtClean="0">
                <a:latin typeface="Times New Roman" pitchFamily="18" charset="0"/>
                <a:cs typeface="Times New Roman" pitchFamily="18" charset="0"/>
              </a:rPr>
              <a:t>f</a:t>
            </a:r>
            <a:r>
              <a:rPr lang="en-US" sz="2300" dirty="0" smtClean="0">
                <a:latin typeface="Times New Roman" pitchFamily="18" charset="0"/>
                <a:cs typeface="Times New Roman" pitchFamily="18" charset="0"/>
              </a:rPr>
              <a:t>(</a:t>
            </a:r>
            <a:r>
              <a:rPr lang="en-US" sz="2300" i="1" dirty="0" smtClean="0">
                <a:latin typeface="Times New Roman" pitchFamily="18" charset="0"/>
                <a:cs typeface="Times New Roman" pitchFamily="18" charset="0"/>
              </a:rPr>
              <a:t>x</a:t>
            </a:r>
            <a:r>
              <a:rPr lang="en-US" sz="2300" dirty="0" smtClean="0">
                <a:latin typeface="Times New Roman" pitchFamily="18" charset="0"/>
                <a:cs typeface="Times New Roman" pitchFamily="18" charset="0"/>
              </a:rPr>
              <a:t>)=</a:t>
            </a:r>
            <a:r>
              <a:rPr lang="en-US" sz="2300" i="1" dirty="0" smtClean="0">
                <a:latin typeface="Times New Roman" pitchFamily="18" charset="0"/>
                <a:cs typeface="Times New Roman" pitchFamily="18" charset="0"/>
              </a:rPr>
              <a:t>x</a:t>
            </a:r>
            <a:r>
              <a:rPr lang="en-US" sz="2300" baseline="30000" dirty="0" smtClean="0">
                <a:latin typeface="Times New Roman" pitchFamily="18" charset="0"/>
                <a:cs typeface="Times New Roman" pitchFamily="18" charset="0"/>
              </a:rPr>
              <a:t>2</a:t>
            </a:r>
            <a:r>
              <a:rPr lang="zh-CN" altLang="en-US" sz="2300" dirty="0" smtClean="0">
                <a:latin typeface="Times New Roman" pitchFamily="18" charset="0"/>
                <a:cs typeface="Times New Roman" pitchFamily="18" charset="0"/>
              </a:rPr>
              <a:t>就可作为空间</a:t>
            </a:r>
            <a:r>
              <a:rPr lang="en-US" sz="2300" i="1" dirty="0" smtClean="0">
                <a:latin typeface="Times New Roman" pitchFamily="18" charset="0"/>
                <a:cs typeface="Times New Roman" pitchFamily="18" charset="0"/>
              </a:rPr>
              <a:t>U</a:t>
            </a:r>
            <a:r>
              <a:rPr lang="zh-CN" altLang="en-US" sz="2300" dirty="0" smtClean="0">
                <a:latin typeface="Times New Roman" pitchFamily="18" charset="0"/>
                <a:cs typeface="Times New Roman" pitchFamily="18" charset="0"/>
              </a:rPr>
              <a:t>上的适应度函数。</a:t>
            </a:r>
            <a:endParaRPr lang="en-US" altLang="zh-CN" sz="2300" dirty="0" smtClean="0">
              <a:latin typeface="Times New Roman" pitchFamily="18" charset="0"/>
              <a:cs typeface="Times New Roman" pitchFamily="18" charset="0"/>
            </a:endParaRPr>
          </a:p>
          <a:p>
            <a:pPr>
              <a:lnSpc>
                <a:spcPct val="110000"/>
              </a:lnSpc>
              <a:buNone/>
            </a:pPr>
            <a:r>
              <a:rPr lang="en-US" sz="2300" dirty="0" smtClean="0">
                <a:latin typeface="Times New Roman" pitchFamily="18" charset="0"/>
                <a:cs typeface="Times New Roman" pitchFamily="18" charset="0"/>
              </a:rPr>
              <a:t>                   (2) </a:t>
            </a:r>
            <a:r>
              <a:rPr lang="zh-CN" altLang="en-US" sz="2300" dirty="0" smtClean="0">
                <a:latin typeface="Times New Roman" pitchFamily="18" charset="0"/>
                <a:cs typeface="Times New Roman" pitchFamily="18" charset="0"/>
              </a:rPr>
              <a:t>设定种群规模，产生初始种群。</a:t>
            </a:r>
          </a:p>
          <a:p>
            <a:pPr>
              <a:lnSpc>
                <a:spcPct val="110000"/>
              </a:lnSpc>
              <a:buNone/>
            </a:pPr>
            <a:r>
              <a:rPr lang="zh-CN" altLang="en-US" sz="2300" dirty="0" smtClean="0">
                <a:latin typeface="Times New Roman" pitchFamily="18" charset="0"/>
                <a:cs typeface="Times New Roman" pitchFamily="18" charset="0"/>
              </a:rPr>
              <a:t>                         将种群规模设定为</a:t>
            </a:r>
            <a:r>
              <a:rPr lang="en-US" sz="2300" dirty="0" smtClean="0">
                <a:latin typeface="Times New Roman" pitchFamily="18" charset="0"/>
                <a:cs typeface="Times New Roman" pitchFamily="18" charset="0"/>
              </a:rPr>
              <a:t>4</a:t>
            </a:r>
            <a:r>
              <a:rPr lang="zh-CN" altLang="en-US" sz="2300" dirty="0" smtClean="0">
                <a:latin typeface="Times New Roman" pitchFamily="18" charset="0"/>
                <a:cs typeface="Times New Roman" pitchFamily="18" charset="0"/>
              </a:rPr>
              <a:t>，取染色体</a:t>
            </a:r>
            <a:endParaRPr lang="en-US" altLang="zh-CN" sz="2300" dirty="0" smtClean="0">
              <a:latin typeface="Times New Roman" pitchFamily="18" charset="0"/>
              <a:cs typeface="Times New Roman" pitchFamily="18" charset="0"/>
            </a:endParaRPr>
          </a:p>
          <a:p>
            <a:pPr>
              <a:lnSpc>
                <a:spcPts val="3200"/>
              </a:lnSpc>
              <a:spcBef>
                <a:spcPts val="0"/>
              </a:spcBef>
              <a:buNone/>
            </a:pPr>
            <a:r>
              <a:rPr lang="en-US" sz="2300" i="1" dirty="0" smtClean="0">
                <a:latin typeface="Times New Roman" pitchFamily="18" charset="0"/>
                <a:cs typeface="Times New Roman" pitchFamily="18" charset="0"/>
              </a:rPr>
              <a:t>                               s</a:t>
            </a:r>
            <a:r>
              <a:rPr lang="en-US" sz="2300" baseline="-25000" dirty="0" smtClean="0">
                <a:latin typeface="Times New Roman" pitchFamily="18" charset="0"/>
                <a:cs typeface="Times New Roman" pitchFamily="18" charset="0"/>
              </a:rPr>
              <a:t>1</a:t>
            </a:r>
            <a:r>
              <a:rPr lang="en-US" sz="2300" dirty="0" smtClean="0">
                <a:latin typeface="Times New Roman" pitchFamily="18" charset="0"/>
                <a:cs typeface="Times New Roman" pitchFamily="18" charset="0"/>
              </a:rPr>
              <a:t>= 01101</a:t>
            </a:r>
            <a:r>
              <a:rPr lang="zh-CN" altLang="en-US" sz="2300" dirty="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13</a:t>
            </a:r>
            <a:r>
              <a:rPr lang="zh-CN" altLang="en-US" sz="2300" dirty="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   </a:t>
            </a:r>
            <a:r>
              <a:rPr lang="en-US" sz="2300" i="1" dirty="0" smtClean="0">
                <a:latin typeface="Times New Roman" pitchFamily="18" charset="0"/>
                <a:cs typeface="Times New Roman" pitchFamily="18" charset="0"/>
              </a:rPr>
              <a:t>s</a:t>
            </a:r>
            <a:r>
              <a:rPr lang="en-US" sz="2300" baseline="-25000" dirty="0" smtClean="0">
                <a:latin typeface="Times New Roman" pitchFamily="18" charset="0"/>
                <a:cs typeface="Times New Roman" pitchFamily="18" charset="0"/>
              </a:rPr>
              <a:t>2</a:t>
            </a:r>
            <a:r>
              <a:rPr lang="en-US" sz="2300" dirty="0" smtClean="0">
                <a:latin typeface="Times New Roman" pitchFamily="18" charset="0"/>
                <a:cs typeface="Times New Roman" pitchFamily="18" charset="0"/>
              </a:rPr>
              <a:t>=11000</a:t>
            </a:r>
            <a:r>
              <a:rPr lang="zh-CN" altLang="en-US" sz="2300" dirty="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24</a:t>
            </a:r>
            <a:r>
              <a:rPr lang="zh-CN" altLang="en-US" sz="2300" dirty="0" smtClean="0">
                <a:latin typeface="Times New Roman" pitchFamily="18" charset="0"/>
                <a:cs typeface="Times New Roman" pitchFamily="18" charset="0"/>
              </a:rPr>
              <a:t>）</a:t>
            </a:r>
            <a:endParaRPr lang="en-US" altLang="zh-CN" sz="2300" dirty="0" smtClean="0">
              <a:latin typeface="Times New Roman" pitchFamily="18" charset="0"/>
              <a:cs typeface="Times New Roman" pitchFamily="18" charset="0"/>
            </a:endParaRPr>
          </a:p>
          <a:p>
            <a:pPr>
              <a:lnSpc>
                <a:spcPts val="3200"/>
              </a:lnSpc>
              <a:spcBef>
                <a:spcPts val="0"/>
              </a:spcBef>
              <a:buNone/>
            </a:pPr>
            <a:r>
              <a:rPr lang="en-US" sz="2300" dirty="0" smtClean="0">
                <a:latin typeface="Times New Roman" pitchFamily="18" charset="0"/>
                <a:cs typeface="Times New Roman" pitchFamily="18" charset="0"/>
              </a:rPr>
              <a:t>                               </a:t>
            </a:r>
            <a:r>
              <a:rPr lang="en-US" sz="2300" i="1" dirty="0" smtClean="0">
                <a:latin typeface="Times New Roman" pitchFamily="18" charset="0"/>
                <a:cs typeface="Times New Roman" pitchFamily="18" charset="0"/>
              </a:rPr>
              <a:t>s</a:t>
            </a:r>
            <a:r>
              <a:rPr lang="en-US" sz="2300" baseline="-25000" dirty="0" smtClean="0">
                <a:latin typeface="Times New Roman" pitchFamily="18" charset="0"/>
                <a:cs typeface="Times New Roman" pitchFamily="18" charset="0"/>
              </a:rPr>
              <a:t>3</a:t>
            </a:r>
            <a:r>
              <a:rPr lang="en-US" sz="2300" dirty="0" smtClean="0">
                <a:latin typeface="Times New Roman" pitchFamily="18" charset="0"/>
                <a:cs typeface="Times New Roman" pitchFamily="18" charset="0"/>
              </a:rPr>
              <a:t>= 01000</a:t>
            </a:r>
            <a:r>
              <a:rPr lang="zh-CN" altLang="en-US" sz="2300" dirty="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8</a:t>
            </a:r>
            <a:r>
              <a:rPr lang="zh-CN" altLang="en-US" sz="2300" dirty="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     </a:t>
            </a:r>
            <a:r>
              <a:rPr lang="en-US" sz="2300" i="1" dirty="0" smtClean="0">
                <a:latin typeface="Times New Roman" pitchFamily="18" charset="0"/>
                <a:cs typeface="Times New Roman" pitchFamily="18" charset="0"/>
              </a:rPr>
              <a:t>s</a:t>
            </a:r>
            <a:r>
              <a:rPr lang="en-US" sz="2300" baseline="-25000" dirty="0" smtClean="0">
                <a:latin typeface="Times New Roman" pitchFamily="18" charset="0"/>
                <a:cs typeface="Times New Roman" pitchFamily="18" charset="0"/>
              </a:rPr>
              <a:t>4</a:t>
            </a:r>
            <a:r>
              <a:rPr lang="en-US" sz="2300" dirty="0" smtClean="0">
                <a:latin typeface="Times New Roman" pitchFamily="18" charset="0"/>
                <a:cs typeface="Times New Roman" pitchFamily="18" charset="0"/>
              </a:rPr>
              <a:t>=10011</a:t>
            </a:r>
            <a:r>
              <a:rPr lang="zh-CN" altLang="en-US" sz="2300" dirty="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19</a:t>
            </a:r>
            <a:r>
              <a:rPr lang="zh-CN" altLang="en-US" sz="2300" dirty="0" smtClean="0">
                <a:latin typeface="Times New Roman" pitchFamily="18" charset="0"/>
                <a:cs typeface="Times New Roman" pitchFamily="18" charset="0"/>
              </a:rPr>
              <a:t>）</a:t>
            </a:r>
            <a:endParaRPr lang="en-US" altLang="zh-CN" sz="2300" dirty="0" smtClean="0">
              <a:latin typeface="Times New Roman" pitchFamily="18" charset="0"/>
              <a:cs typeface="Times New Roman" pitchFamily="18" charset="0"/>
            </a:endParaRPr>
          </a:p>
          <a:p>
            <a:pPr>
              <a:lnSpc>
                <a:spcPct val="110000"/>
              </a:lnSpc>
              <a:spcBef>
                <a:spcPts val="0"/>
              </a:spcBef>
              <a:buNone/>
            </a:pPr>
            <a:r>
              <a:rPr lang="zh-CN" altLang="en-US" sz="2300" dirty="0" smtClean="0">
                <a:latin typeface="Times New Roman" pitchFamily="18" charset="0"/>
                <a:cs typeface="Times New Roman" pitchFamily="18" charset="0"/>
              </a:rPr>
              <a:t>     组成初始种群</a:t>
            </a:r>
            <a:r>
              <a:rPr lang="en-US" sz="2300" i="1" dirty="0" smtClean="0">
                <a:latin typeface="Times New Roman" pitchFamily="18" charset="0"/>
                <a:cs typeface="Times New Roman" pitchFamily="18" charset="0"/>
              </a:rPr>
              <a:t>S</a:t>
            </a:r>
            <a:r>
              <a:rPr lang="en-US" sz="2300" baseline="-25000" dirty="0" smtClean="0">
                <a:latin typeface="Times New Roman" pitchFamily="18" charset="0"/>
                <a:cs typeface="Times New Roman" pitchFamily="18" charset="0"/>
              </a:rPr>
              <a:t>1</a:t>
            </a:r>
            <a:r>
              <a:rPr lang="zh-CN" altLang="en-US" sz="2300" dirty="0" smtClean="0">
                <a:latin typeface="Times New Roman" pitchFamily="18" charset="0"/>
                <a:cs typeface="Times New Roman" pitchFamily="18" charset="0"/>
              </a:rPr>
              <a:t>。</a:t>
            </a:r>
            <a:endParaRPr lang="en-US" altLang="zh-CN" sz="2300" dirty="0" smtClean="0">
              <a:latin typeface="Times New Roman" pitchFamily="18" charset="0"/>
              <a:cs typeface="Times New Roman" pitchFamily="18" charset="0"/>
            </a:endParaRPr>
          </a:p>
          <a:p>
            <a:pPr>
              <a:lnSpc>
                <a:spcPct val="110000"/>
              </a:lnSpc>
              <a:spcBef>
                <a:spcPts val="0"/>
              </a:spcBef>
              <a:buNone/>
            </a:pPr>
            <a:r>
              <a:rPr lang="en-US" sz="2300" dirty="0" smtClean="0">
                <a:latin typeface="Times New Roman" pitchFamily="18" charset="0"/>
                <a:cs typeface="Times New Roman" pitchFamily="18" charset="0"/>
              </a:rPr>
              <a:t>                    (3) </a:t>
            </a:r>
            <a:r>
              <a:rPr lang="zh-CN" altLang="en-US" sz="2300" dirty="0" smtClean="0">
                <a:latin typeface="Times New Roman" pitchFamily="18" charset="0"/>
                <a:cs typeface="Times New Roman" pitchFamily="18" charset="0"/>
              </a:rPr>
              <a:t>计算各代种群中的各染色体的适应度，并进行遗传操作，直到适应度最高的染色体（该问题中显然为“</a:t>
            </a:r>
            <a:r>
              <a:rPr lang="en-US" sz="2300" dirty="0" smtClean="0">
                <a:latin typeface="Times New Roman" pitchFamily="18" charset="0"/>
                <a:cs typeface="Times New Roman" pitchFamily="18" charset="0"/>
              </a:rPr>
              <a:t>11111</a:t>
            </a:r>
            <a:r>
              <a:rPr lang="zh-CN" altLang="en-US" sz="2300" dirty="0" smtClean="0">
                <a:latin typeface="Times New Roman" pitchFamily="18" charset="0"/>
                <a:cs typeface="Times New Roman" pitchFamily="18" charset="0"/>
              </a:rPr>
              <a:t>”</a:t>
            </a:r>
            <a:r>
              <a:rPr lang="en-US" sz="2300" dirty="0" smtClean="0">
                <a:latin typeface="Times New Roman" pitchFamily="18" charset="0"/>
                <a:cs typeface="Times New Roman" pitchFamily="18" charset="0"/>
              </a:rPr>
              <a:t>=31</a:t>
            </a:r>
            <a:r>
              <a:rPr lang="zh-CN" altLang="en-US" sz="2300" dirty="0" smtClean="0">
                <a:latin typeface="Times New Roman" pitchFamily="18" charset="0"/>
                <a:cs typeface="Times New Roman" pitchFamily="18" charset="0"/>
              </a:rPr>
              <a:t>）出现为止。</a:t>
            </a:r>
          </a:p>
          <a:p>
            <a:pPr>
              <a:lnSpc>
                <a:spcPts val="3200"/>
              </a:lnSpc>
              <a:buNone/>
            </a:pPr>
            <a:endParaRPr lang="zh-CN" altLang="en-US" sz="2300" dirty="0">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875">
                                            <p:txEl>
                                              <p:pRg st="1" end="1"/>
                                            </p:txEl>
                                          </p:spTgt>
                                        </p:tgtEl>
                                        <p:attrNameLst>
                                          <p:attrName>style.visibility</p:attrName>
                                        </p:attrNameLst>
                                      </p:cBhvr>
                                      <p:to>
                                        <p:strVal val="visible"/>
                                      </p:to>
                                    </p:set>
                                    <p:animEffect transition="in" filter="fade">
                                      <p:cBhvr>
                                        <p:cTn id="14" dur="1000"/>
                                        <p:tgtEl>
                                          <p:spTgt spid="79875">
                                            <p:txEl>
                                              <p:pRg st="1" end="1"/>
                                            </p:txEl>
                                          </p:spTgt>
                                        </p:tgtEl>
                                      </p:cBhvr>
                                    </p:animEffect>
                                    <p:anim calcmode="lin" valueType="num">
                                      <p:cBhvr>
                                        <p:cTn id="15"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9875">
                                            <p:txEl>
                                              <p:pRg st="2" end="2"/>
                                            </p:txEl>
                                          </p:spTgt>
                                        </p:tgtEl>
                                        <p:attrNameLst>
                                          <p:attrName>style.visibility</p:attrName>
                                        </p:attrNameLst>
                                      </p:cBhvr>
                                      <p:to>
                                        <p:strVal val="visible"/>
                                      </p:to>
                                    </p:set>
                                    <p:animEffect transition="in" filter="fade">
                                      <p:cBhvr>
                                        <p:cTn id="21" dur="1000"/>
                                        <p:tgtEl>
                                          <p:spTgt spid="79875">
                                            <p:txEl>
                                              <p:pRg st="2" end="2"/>
                                            </p:txEl>
                                          </p:spTgt>
                                        </p:tgtEl>
                                      </p:cBhvr>
                                    </p:animEffect>
                                    <p:anim calcmode="lin" valueType="num">
                                      <p:cBhvr>
                                        <p:cTn id="22" dur="10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98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9875">
                                            <p:txEl>
                                              <p:pRg st="3" end="3"/>
                                            </p:txEl>
                                          </p:spTgt>
                                        </p:tgtEl>
                                        <p:attrNameLst>
                                          <p:attrName>style.visibility</p:attrName>
                                        </p:attrNameLst>
                                      </p:cBhvr>
                                      <p:to>
                                        <p:strVal val="visible"/>
                                      </p:to>
                                    </p:set>
                                    <p:animEffect transition="in" filter="fade">
                                      <p:cBhvr>
                                        <p:cTn id="28" dur="1000"/>
                                        <p:tgtEl>
                                          <p:spTgt spid="79875">
                                            <p:txEl>
                                              <p:pRg st="3" end="3"/>
                                            </p:txEl>
                                          </p:spTgt>
                                        </p:tgtEl>
                                      </p:cBhvr>
                                    </p:animEffect>
                                    <p:anim calcmode="lin" valueType="num">
                                      <p:cBhvr>
                                        <p:cTn id="29" dur="1000" fill="hold"/>
                                        <p:tgtEl>
                                          <p:spTgt spid="798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98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9875">
                                            <p:txEl>
                                              <p:pRg st="4" end="4"/>
                                            </p:txEl>
                                          </p:spTgt>
                                        </p:tgtEl>
                                        <p:attrNameLst>
                                          <p:attrName>style.visibility</p:attrName>
                                        </p:attrNameLst>
                                      </p:cBhvr>
                                      <p:to>
                                        <p:strVal val="visible"/>
                                      </p:to>
                                    </p:set>
                                    <p:animEffect transition="in" filter="fade">
                                      <p:cBhvr>
                                        <p:cTn id="35" dur="1000"/>
                                        <p:tgtEl>
                                          <p:spTgt spid="79875">
                                            <p:txEl>
                                              <p:pRg st="4" end="4"/>
                                            </p:txEl>
                                          </p:spTgt>
                                        </p:tgtEl>
                                      </p:cBhvr>
                                    </p:animEffect>
                                    <p:anim calcmode="lin" valueType="num">
                                      <p:cBhvr>
                                        <p:cTn id="36" dur="1000" fill="hold"/>
                                        <p:tgtEl>
                                          <p:spTgt spid="7987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98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79875">
                                            <p:txEl>
                                              <p:pRg st="5" end="5"/>
                                            </p:txEl>
                                          </p:spTgt>
                                        </p:tgtEl>
                                        <p:attrNameLst>
                                          <p:attrName>style.visibility</p:attrName>
                                        </p:attrNameLst>
                                      </p:cBhvr>
                                      <p:to>
                                        <p:strVal val="visible"/>
                                      </p:to>
                                    </p:set>
                                    <p:anim calcmode="lin" valueType="num">
                                      <p:cBhvr additive="base">
                                        <p:cTn id="42" dur="500" fill="hold"/>
                                        <p:tgtEl>
                                          <p:spTgt spid="79875">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79875">
                                            <p:txEl>
                                              <p:pRg st="5" end="5"/>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79875">
                                            <p:txEl>
                                              <p:pRg st="6" end="6"/>
                                            </p:txEl>
                                          </p:spTgt>
                                        </p:tgtEl>
                                        <p:attrNameLst>
                                          <p:attrName>style.visibility</p:attrName>
                                        </p:attrNameLst>
                                      </p:cBhvr>
                                      <p:to>
                                        <p:strVal val="visible"/>
                                      </p:to>
                                    </p:set>
                                    <p:anim calcmode="lin" valueType="num">
                                      <p:cBhvr additive="base">
                                        <p:cTn id="46" dur="500" fill="hold"/>
                                        <p:tgtEl>
                                          <p:spTgt spid="79875">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79875">
                                            <p:txEl>
                                              <p:pRg st="6" end="6"/>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79875">
                                            <p:txEl>
                                              <p:pRg st="7" end="7"/>
                                            </p:txEl>
                                          </p:spTgt>
                                        </p:tgtEl>
                                        <p:attrNameLst>
                                          <p:attrName>style.visibility</p:attrName>
                                        </p:attrNameLst>
                                      </p:cBhvr>
                                      <p:to>
                                        <p:strVal val="visible"/>
                                      </p:to>
                                    </p:set>
                                    <p:anim calcmode="lin" valueType="num">
                                      <p:cBhvr additive="base">
                                        <p:cTn id="50" dur="500" fill="hold"/>
                                        <p:tgtEl>
                                          <p:spTgt spid="79875">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79875">
                                            <p:txEl>
                                              <p:pRg st="7" end="7"/>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79875">
                                            <p:txEl>
                                              <p:pRg st="8" end="8"/>
                                            </p:txEl>
                                          </p:spTgt>
                                        </p:tgtEl>
                                        <p:attrNameLst>
                                          <p:attrName>style.visibility</p:attrName>
                                        </p:attrNameLst>
                                      </p:cBhvr>
                                      <p:to>
                                        <p:strVal val="visible"/>
                                      </p:to>
                                    </p:set>
                                    <p:anim calcmode="lin" valueType="num">
                                      <p:cBhvr additive="base">
                                        <p:cTn id="54" dur="500" fill="hold"/>
                                        <p:tgtEl>
                                          <p:spTgt spid="79875">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7987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79875">
                                            <p:txEl>
                                              <p:pRg st="9" end="9"/>
                                            </p:txEl>
                                          </p:spTgt>
                                        </p:tgtEl>
                                        <p:attrNameLst>
                                          <p:attrName>style.visibility</p:attrName>
                                        </p:attrNameLst>
                                      </p:cBhvr>
                                      <p:to>
                                        <p:strVal val="visible"/>
                                      </p:to>
                                    </p:set>
                                    <p:anim calcmode="lin" valueType="num">
                                      <p:cBhvr additive="base">
                                        <p:cTn id="60" dur="500" fill="hold"/>
                                        <p:tgtEl>
                                          <p:spTgt spid="79875">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7987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642910" y="470169"/>
            <a:ext cx="7715304" cy="1143008"/>
          </a:xfrm>
        </p:spPr>
        <p:txBody>
          <a:bodyPr/>
          <a:lstStyle/>
          <a:p>
            <a:pPr>
              <a:lnSpc>
                <a:spcPct val="140000"/>
              </a:lnSpc>
            </a:pPr>
            <a:r>
              <a:rPr lang="zh-CN" altLang="en-US" sz="2400" dirty="0" smtClean="0"/>
              <a:t>计算</a:t>
            </a:r>
            <a:r>
              <a:rPr lang="en-US" sz="2400" i="1" dirty="0" smtClean="0"/>
              <a:t>S</a:t>
            </a:r>
            <a:r>
              <a:rPr lang="en-US" sz="2400" baseline="-25000" dirty="0" smtClean="0"/>
              <a:t>1</a:t>
            </a:r>
            <a:r>
              <a:rPr lang="zh-CN" altLang="en-US" sz="2400" dirty="0" smtClean="0"/>
              <a:t>中各染色体的适应度、选择概率、积累概率等并列表于表</a:t>
            </a:r>
            <a:r>
              <a:rPr lang="en-US" altLang="zh-CN" sz="2400" dirty="0" smtClean="0"/>
              <a:t>4</a:t>
            </a:r>
            <a:r>
              <a:rPr lang="en-US" sz="2400" dirty="0" smtClean="0"/>
              <a:t>-1</a:t>
            </a:r>
            <a:r>
              <a:rPr lang="zh-CN" altLang="en-US" sz="2400" dirty="0" smtClean="0"/>
              <a:t>中。</a:t>
            </a:r>
            <a:endParaRPr lang="zh-CN" altLang="en-US" sz="2400" dirty="0"/>
          </a:p>
        </p:txBody>
      </p:sp>
      <p:pic>
        <p:nvPicPr>
          <p:cNvPr id="5122" name="Picture 2"/>
          <p:cNvPicPr>
            <a:picLocks noChangeAspect="1" noChangeArrowheads="1"/>
          </p:cNvPicPr>
          <p:nvPr/>
        </p:nvPicPr>
        <p:blipFill>
          <a:blip r:embed="rId2"/>
          <a:srcRect/>
          <a:stretch>
            <a:fillRect/>
          </a:stretch>
        </p:blipFill>
        <p:spPr bwMode="auto">
          <a:xfrm>
            <a:off x="24198" y="1988840"/>
            <a:ext cx="9119801" cy="40699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4" y="456314"/>
            <a:ext cx="7858180" cy="5929354"/>
          </a:xfrm>
        </p:spPr>
        <p:txBody>
          <a:bodyPr/>
          <a:lstStyle/>
          <a:p>
            <a:pPr>
              <a:lnSpc>
                <a:spcPct val="150000"/>
              </a:lnSpc>
            </a:pPr>
            <a:r>
              <a:rPr lang="zh-CN" altLang="en-US" sz="2400" dirty="0" smtClean="0">
                <a:latin typeface="Times New Roman" pitchFamily="18" charset="0"/>
                <a:ea typeface="黑体" pitchFamily="49" charset="-122"/>
                <a:cs typeface="Times New Roman" pitchFamily="18" charset="0"/>
              </a:rPr>
              <a:t>选择</a:t>
            </a:r>
            <a:r>
              <a:rPr lang="en-US" sz="2400" dirty="0" smtClean="0">
                <a:latin typeface="Times New Roman" pitchFamily="18" charset="0"/>
                <a:ea typeface="黑体" pitchFamily="49" charset="-122"/>
                <a:cs typeface="Times New Roman" pitchFamily="18" charset="0"/>
              </a:rPr>
              <a:t>-</a:t>
            </a:r>
            <a:r>
              <a:rPr lang="zh-CN" altLang="en-US" sz="2400" dirty="0" smtClean="0">
                <a:latin typeface="Times New Roman" pitchFamily="18" charset="0"/>
                <a:ea typeface="黑体" pitchFamily="49" charset="-122"/>
                <a:cs typeface="Times New Roman" pitchFamily="18" charset="0"/>
              </a:rPr>
              <a:t>复制 </a:t>
            </a:r>
            <a:r>
              <a:rPr lang="zh-CN" altLang="en-US" sz="2400" dirty="0" smtClean="0">
                <a:latin typeface="Times New Roman" pitchFamily="18" charset="0"/>
                <a:cs typeface="Times New Roman" pitchFamily="18" charset="0"/>
              </a:rPr>
              <a:t>设从区间</a:t>
            </a:r>
            <a:r>
              <a:rPr lang="en-US" sz="2400" dirty="0" smtClean="0">
                <a:latin typeface="Times New Roman" pitchFamily="18" charset="0"/>
                <a:cs typeface="Times New Roman" pitchFamily="18" charset="0"/>
              </a:rPr>
              <a:t>[0,1]</a:t>
            </a:r>
            <a:r>
              <a:rPr lang="zh-CN" altLang="en-US" sz="2400" dirty="0" smtClean="0">
                <a:latin typeface="Times New Roman" pitchFamily="18" charset="0"/>
                <a:cs typeface="Times New Roman" pitchFamily="18" charset="0"/>
              </a:rPr>
              <a:t>中产生</a:t>
            </a:r>
            <a:r>
              <a:rPr lang="en-US" sz="2400" dirty="0" smtClean="0">
                <a:latin typeface="Times New Roman" pitchFamily="18" charset="0"/>
                <a:cs typeface="Times New Roman" pitchFamily="18" charset="0"/>
              </a:rPr>
              <a:t>4</a:t>
            </a:r>
            <a:r>
              <a:rPr lang="zh-CN" altLang="en-US" sz="2400" dirty="0" smtClean="0">
                <a:latin typeface="Times New Roman" pitchFamily="18" charset="0"/>
                <a:cs typeface="Times New Roman" pitchFamily="18" charset="0"/>
              </a:rPr>
              <a:t>个随机数如下：</a:t>
            </a:r>
          </a:p>
          <a:p>
            <a:pPr>
              <a:lnSpc>
                <a:spcPct val="150000"/>
              </a:lnSpc>
              <a:spcBef>
                <a:spcPts val="0"/>
              </a:spcBef>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=0.450126, </a:t>
            </a:r>
            <a:r>
              <a:rPr lang="en-US" sz="2400" i="1"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=0.110347, </a:t>
            </a:r>
            <a:r>
              <a:rPr lang="en-US" sz="2400" i="1"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=0.572496, </a:t>
            </a:r>
            <a:r>
              <a:rPr lang="en-US" sz="2400" i="1" dirty="0" smtClean="0">
                <a:latin typeface="Times New Roman" pitchFamily="18" charset="0"/>
                <a:cs typeface="Times New Roman" pitchFamily="18" charset="0"/>
              </a:rPr>
              <a:t>r</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=0.98503</a:t>
            </a:r>
            <a:endParaRPr lang="zh-CN" altLang="en-US" sz="2400" dirty="0" smtClean="0">
              <a:latin typeface="Times New Roman" pitchFamily="18" charset="0"/>
              <a:cs typeface="Times New Roman" pitchFamily="18" charset="0"/>
            </a:endParaRPr>
          </a:p>
          <a:p>
            <a:pPr>
              <a:lnSpc>
                <a:spcPct val="150000"/>
              </a:lnSpc>
              <a:spcBef>
                <a:spcPts val="0"/>
              </a:spcBef>
              <a:buNone/>
            </a:pPr>
            <a:r>
              <a:rPr lang="zh-CN" altLang="en-US" sz="2400" dirty="0" smtClean="0">
                <a:latin typeface="Times New Roman" pitchFamily="18" charset="0"/>
                <a:cs typeface="Times New Roman" pitchFamily="18" charset="0"/>
              </a:rPr>
              <a:t>    按赌轮选择法，染色体</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4</a:t>
            </a:r>
            <a:r>
              <a:rPr lang="zh-CN" altLang="en-US" sz="2400" dirty="0" smtClean="0">
                <a:latin typeface="Times New Roman" pitchFamily="18" charset="0"/>
                <a:cs typeface="Times New Roman" pitchFamily="18" charset="0"/>
              </a:rPr>
              <a:t>的被选中次数依次为：</a:t>
            </a:r>
            <a:r>
              <a:rPr lang="en-US" sz="2400" dirty="0" smtClean="0">
                <a:latin typeface="Times New Roman" pitchFamily="18" charset="0"/>
                <a:cs typeface="Times New Roman" pitchFamily="18" charset="0"/>
              </a:rPr>
              <a:t>1, 2, 0, 1</a:t>
            </a:r>
            <a:r>
              <a:rPr lang="zh-CN" altLang="en-US" sz="2400" dirty="0" smtClean="0">
                <a:latin typeface="Times New Roman" pitchFamily="18" charset="0"/>
                <a:cs typeface="Times New Roman" pitchFamily="18" charset="0"/>
              </a:rPr>
              <a:t>。经复制得群体：</a:t>
            </a:r>
          </a:p>
          <a:p>
            <a:pPr>
              <a:lnSpc>
                <a:spcPct val="120000"/>
              </a:lnSpc>
              <a:spcBef>
                <a:spcPts val="0"/>
              </a:spcBef>
              <a:buNone/>
            </a:pP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=11000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24</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01101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13</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nSpc>
                <a:spcPct val="120000"/>
              </a:lnSpc>
              <a:spcBef>
                <a:spcPts val="0"/>
              </a:spcBef>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=11000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24</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4</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=10011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19</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gn="just">
              <a:lnSpc>
                <a:spcPts val="3800"/>
              </a:lnSpc>
              <a:spcBef>
                <a:spcPts val="600"/>
              </a:spcBef>
            </a:pPr>
            <a:r>
              <a:rPr lang="zh-CN" altLang="en-US" sz="2400" dirty="0" smtClean="0">
                <a:latin typeface="Times New Roman" pitchFamily="18" charset="0"/>
                <a:ea typeface="黑体" pitchFamily="49" charset="-122"/>
                <a:cs typeface="Times New Roman" pitchFamily="18" charset="0"/>
              </a:rPr>
              <a:t>交叉 </a:t>
            </a:r>
            <a:r>
              <a:rPr lang="zh-CN" altLang="en-US" sz="2400" dirty="0" smtClean="0">
                <a:latin typeface="Times New Roman" pitchFamily="18" charset="0"/>
                <a:cs typeface="Times New Roman" pitchFamily="18" charset="0"/>
              </a:rPr>
              <a:t>设交叉率</a:t>
            </a:r>
            <a:r>
              <a:rPr lang="en-US" sz="2400" i="1" dirty="0" smtClean="0">
                <a:latin typeface="Times New Roman" pitchFamily="18" charset="0"/>
                <a:cs typeface="Times New Roman" pitchFamily="18" charset="0"/>
              </a:rPr>
              <a:t>p</a:t>
            </a:r>
            <a:r>
              <a:rPr lang="en-US" sz="2400" i="1" baseline="-25000" dirty="0" smtClean="0">
                <a:latin typeface="Times New Roman" pitchFamily="18" charset="0"/>
                <a:cs typeface="Times New Roman" pitchFamily="18" charset="0"/>
              </a:rPr>
              <a:t>c</a:t>
            </a:r>
            <a:r>
              <a:rPr lang="en-US" sz="2400" dirty="0" smtClean="0">
                <a:latin typeface="Times New Roman" pitchFamily="18" charset="0"/>
                <a:cs typeface="Times New Roman" pitchFamily="18" charset="0"/>
              </a:rPr>
              <a:t>=100%</a:t>
            </a:r>
            <a:r>
              <a:rPr lang="zh-CN" altLang="en-US" sz="2400" dirty="0" smtClean="0">
                <a:latin typeface="Times New Roman" pitchFamily="18" charset="0"/>
                <a:cs typeface="Times New Roman" pitchFamily="18" charset="0"/>
              </a:rPr>
              <a:t>，即</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a:t>
            </a:r>
            <a:r>
              <a:rPr lang="zh-CN" altLang="en-US" sz="2400" dirty="0" smtClean="0">
                <a:latin typeface="Times New Roman" pitchFamily="18" charset="0"/>
                <a:cs typeface="Times New Roman" pitchFamily="18" charset="0"/>
              </a:rPr>
              <a:t>中的全体染色体都参加交叉运算。将</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与</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配对，</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与</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4</a:t>
            </a:r>
            <a:r>
              <a:rPr lang="en-US" sz="2400" i="1"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配对，分别交换后两位基因，得新染色体：</a:t>
            </a:r>
          </a:p>
          <a:p>
            <a:pPr>
              <a:lnSpc>
                <a:spcPct val="120000"/>
              </a:lnSpc>
              <a:spcBef>
                <a:spcPts val="0"/>
              </a:spcBef>
              <a:buNone/>
            </a:pP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=11001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25</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=01100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12</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nSpc>
                <a:spcPct val="120000"/>
              </a:lnSpc>
              <a:spcBef>
                <a:spcPts val="0"/>
              </a:spcBef>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=11011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27</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4</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=10000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16</a:t>
            </a:r>
            <a:r>
              <a:rPr lang="zh-CN" altLang="en-US" sz="2400" dirty="0" smtClean="0">
                <a:latin typeface="Times New Roman" pitchFamily="18" charset="0"/>
                <a:cs typeface="Times New Roman" pitchFamily="18" charset="0"/>
              </a:rPr>
              <a:t>）</a:t>
            </a:r>
          </a:p>
          <a:p>
            <a:pPr>
              <a:lnSpc>
                <a:spcPct val="150000"/>
              </a:lnSpc>
              <a:buNone/>
            </a:pPr>
            <a:endParaRPr lang="zh-CN" altLang="en-US" sz="2400" dirty="0" smtClean="0">
              <a:solidFill>
                <a:srgbClr val="0070C0"/>
              </a:solidFill>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blinds(horizontal)">
                                      <p:cBhvr>
                                        <p:cTn id="13" dur="500"/>
                                        <p:tgtEl>
                                          <p:spTgt spid="8">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blinds(horizontal)">
                                      <p:cBhvr>
                                        <p:cTn id="16" dur="500"/>
                                        <p:tgtEl>
                                          <p:spTgt spid="8">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blinds(horizontal)">
                                      <p:cBhvr>
                                        <p:cTn id="19" dur="500"/>
                                        <p:tgtEl>
                                          <p:spTgt spid="8">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blinds(horizontal)">
                                      <p:cBhvr>
                                        <p:cTn id="24" dur="500"/>
                                        <p:tgtEl>
                                          <p:spTgt spid="8">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blinds(horizontal)">
                                      <p:cBhvr>
                                        <p:cTn id="27" dur="500"/>
                                        <p:tgtEl>
                                          <p:spTgt spid="8">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blinds(horizontal)">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785786" y="527752"/>
            <a:ext cx="7901014" cy="4729183"/>
          </a:xfrm>
        </p:spPr>
        <p:txBody>
          <a:bodyPr/>
          <a:lstStyle/>
          <a:p>
            <a:pPr>
              <a:lnSpc>
                <a:spcPct val="150000"/>
              </a:lnSpc>
            </a:pPr>
            <a:r>
              <a:rPr lang="zh-CN" altLang="en-US" sz="2400" dirty="0" smtClean="0">
                <a:latin typeface="Times New Roman" pitchFamily="18" charset="0"/>
                <a:ea typeface="黑体" pitchFamily="49" charset="-122"/>
                <a:cs typeface="Times New Roman" pitchFamily="18" charset="0"/>
              </a:rPr>
              <a:t>变异</a:t>
            </a:r>
            <a:r>
              <a:rPr lang="zh-CN" altLang="en-US" sz="2400" dirty="0" smtClean="0">
                <a:latin typeface="Times New Roman" pitchFamily="18" charset="0"/>
                <a:cs typeface="Times New Roman" pitchFamily="18" charset="0"/>
              </a:rPr>
              <a:t> 设变异率</a:t>
            </a:r>
            <a:r>
              <a:rPr lang="en-US" sz="2400" i="1" dirty="0" smtClean="0">
                <a:latin typeface="Times New Roman" pitchFamily="18" charset="0"/>
                <a:cs typeface="Times New Roman" pitchFamily="18" charset="0"/>
              </a:rPr>
              <a:t>p</a:t>
            </a:r>
            <a:r>
              <a:rPr lang="en-US" sz="2400" i="1" baseline="-25000"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=0.001</a:t>
            </a:r>
            <a:r>
              <a:rPr lang="zh-CN" altLang="en-US" sz="2400" dirty="0" smtClean="0">
                <a:latin typeface="Times New Roman" pitchFamily="18" charset="0"/>
                <a:cs typeface="Times New Roman" pitchFamily="18" charset="0"/>
              </a:rPr>
              <a:t>。这样，群体</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a:t>
            </a:r>
            <a:r>
              <a:rPr lang="zh-CN" altLang="en-US" sz="2400" dirty="0" smtClean="0">
                <a:latin typeface="Times New Roman" pitchFamily="18" charset="0"/>
                <a:cs typeface="Times New Roman" pitchFamily="18" charset="0"/>
              </a:rPr>
              <a:t>中共有</a:t>
            </a:r>
            <a:endParaRPr lang="en-US" altLang="zh-CN"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     5</a:t>
            </a:r>
            <a:r>
              <a:rPr lang="en-US" sz="2400" dirty="0" smtClean="0">
                <a:latin typeface="Times New Roman" pitchFamily="18" charset="0"/>
                <a:cs typeface="Times New Roman" pitchFamily="18" charset="0"/>
                <a:sym typeface="Symbol"/>
              </a:rPr>
              <a:t></a:t>
            </a:r>
            <a:r>
              <a:rPr lang="en-US" sz="24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sym typeface="Symbol"/>
              </a:rPr>
              <a:t> </a:t>
            </a:r>
            <a:r>
              <a:rPr lang="en-US" sz="2400" dirty="0" smtClean="0">
                <a:latin typeface="Times New Roman" pitchFamily="18" charset="0"/>
                <a:cs typeface="Times New Roman" pitchFamily="18" charset="0"/>
              </a:rPr>
              <a:t>0.001=0.02</a:t>
            </a:r>
            <a:r>
              <a:rPr lang="zh-CN" altLang="en-US" sz="2400" dirty="0" smtClean="0">
                <a:latin typeface="Times New Roman" pitchFamily="18" charset="0"/>
                <a:cs typeface="Times New Roman" pitchFamily="18" charset="0"/>
              </a:rPr>
              <a:t>位基因可以变异。</a:t>
            </a:r>
            <a:r>
              <a:rPr lang="en-US" sz="2400" dirty="0" smtClean="0">
                <a:latin typeface="Times New Roman" pitchFamily="18" charset="0"/>
                <a:cs typeface="Times New Roman" pitchFamily="18" charset="0"/>
              </a:rPr>
              <a:t>0.02</a:t>
            </a:r>
            <a:r>
              <a:rPr lang="zh-CN" altLang="en-US" sz="2400" dirty="0" smtClean="0">
                <a:latin typeface="Times New Roman" pitchFamily="18" charset="0"/>
                <a:cs typeface="Times New Roman" pitchFamily="18" charset="0"/>
              </a:rPr>
              <a:t>位显然不足</a:t>
            </a:r>
            <a:r>
              <a:rPr lang="en-US" sz="2400" dirty="0" smtClean="0">
                <a:latin typeface="Times New Roman" pitchFamily="18" charset="0"/>
                <a:cs typeface="Times New Roman" pitchFamily="18" charset="0"/>
              </a:rPr>
              <a:t>1</a:t>
            </a:r>
            <a:r>
              <a:rPr lang="zh-CN" altLang="en-US" sz="2400" dirty="0" smtClean="0">
                <a:latin typeface="Times New Roman" pitchFamily="18" charset="0"/>
                <a:cs typeface="Times New Roman" pitchFamily="18" charset="0"/>
              </a:rPr>
              <a:t>位，所以本轮遗传操作不做变异。</a:t>
            </a:r>
          </a:p>
          <a:p>
            <a:pPr>
              <a:lnSpc>
                <a:spcPct val="150000"/>
              </a:lnSpc>
              <a:buNone/>
            </a:pPr>
            <a:r>
              <a:rPr lang="zh-CN" altLang="en-US" sz="2400" dirty="0" smtClean="0">
                <a:latin typeface="Times New Roman" pitchFamily="18" charset="0"/>
                <a:cs typeface="Times New Roman" pitchFamily="18" charset="0"/>
              </a:rPr>
              <a:t>    现在，得到了第二代种群</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zh-CN" altLang="en-US" sz="2400" dirty="0" smtClean="0">
                <a:latin typeface="Times New Roman" pitchFamily="18" charset="0"/>
                <a:cs typeface="Times New Roman" pitchFamily="18" charset="0"/>
              </a:rPr>
              <a:t>：</a:t>
            </a:r>
          </a:p>
          <a:p>
            <a:pPr>
              <a:lnSpc>
                <a:spcPct val="150000"/>
              </a:lnSpc>
              <a:buNone/>
            </a:pP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=11001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25</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01100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12</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=11011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27</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=10000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16</a:t>
            </a:r>
            <a:r>
              <a:rPr lang="zh-CN" altLang="en-US" sz="2400" dirty="0" smtClean="0">
                <a:latin typeface="Times New Roman" pitchFamily="18" charset="0"/>
                <a:cs typeface="Times New Roman" pitchFamily="18" charset="0"/>
              </a:rPr>
              <a:t>）</a:t>
            </a:r>
          </a:p>
          <a:p>
            <a:pPr>
              <a:lnSpc>
                <a:spcPct val="150000"/>
              </a:lnSpc>
              <a:buNone/>
            </a:pPr>
            <a:r>
              <a:rPr lang="zh-CN" altLang="en-US" sz="2400" dirty="0" smtClean="0">
                <a:latin typeface="Times New Roman" pitchFamily="18" charset="0"/>
                <a:cs typeface="Times New Roman" pitchFamily="18" charset="0"/>
              </a:rPr>
              <a:t>    计算</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zh-CN" altLang="en-US" sz="2400" dirty="0" smtClean="0">
                <a:latin typeface="Times New Roman" pitchFamily="18" charset="0"/>
                <a:cs typeface="Times New Roman" pitchFamily="18" charset="0"/>
              </a:rPr>
              <a:t>中各染色体的适应度、选择概率、积累概率等并列表于表</a:t>
            </a:r>
            <a:r>
              <a:rPr lang="en-US" altLang="zh-CN" sz="24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-2</a:t>
            </a:r>
            <a:r>
              <a:rPr lang="zh-CN" altLang="en-US" sz="2400" dirty="0" smtClean="0">
                <a:latin typeface="Times New Roman" pitchFamily="18" charset="0"/>
                <a:cs typeface="Times New Roman" pitchFamily="18" charset="0"/>
              </a:rPr>
              <a:t>中。</a:t>
            </a:r>
            <a:endParaRPr lang="zh-CN" alt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875">
                                            <p:txEl>
                                              <p:pRg st="1" end="1"/>
                                            </p:txEl>
                                          </p:spTgt>
                                        </p:tgtEl>
                                        <p:attrNameLst>
                                          <p:attrName>style.visibility</p:attrName>
                                        </p:attrNameLst>
                                      </p:cBhvr>
                                      <p:to>
                                        <p:strVal val="visible"/>
                                      </p:to>
                                    </p:set>
                                    <p:animEffect transition="in" filter="fade">
                                      <p:cBhvr>
                                        <p:cTn id="14" dur="1000"/>
                                        <p:tgtEl>
                                          <p:spTgt spid="79875">
                                            <p:txEl>
                                              <p:pRg st="1" end="1"/>
                                            </p:txEl>
                                          </p:spTgt>
                                        </p:tgtEl>
                                      </p:cBhvr>
                                    </p:animEffect>
                                    <p:anim calcmode="lin" valueType="num">
                                      <p:cBhvr>
                                        <p:cTn id="15"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9875">
                                            <p:txEl>
                                              <p:pRg st="2" end="2"/>
                                            </p:txEl>
                                          </p:spTgt>
                                        </p:tgtEl>
                                        <p:attrNameLst>
                                          <p:attrName>style.visibility</p:attrName>
                                        </p:attrNameLst>
                                      </p:cBhvr>
                                      <p:to>
                                        <p:strVal val="visible"/>
                                      </p:to>
                                    </p:set>
                                    <p:animEffect transition="in" filter="blinds(horizontal)">
                                      <p:cBhvr>
                                        <p:cTn id="21" dur="500"/>
                                        <p:tgtEl>
                                          <p:spTgt spid="79875">
                                            <p:txEl>
                                              <p:pRg st="2" end="2"/>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9875">
                                            <p:txEl>
                                              <p:pRg st="3" end="3"/>
                                            </p:txEl>
                                          </p:spTgt>
                                        </p:tgtEl>
                                        <p:attrNameLst>
                                          <p:attrName>style.visibility</p:attrName>
                                        </p:attrNameLst>
                                      </p:cBhvr>
                                      <p:to>
                                        <p:strVal val="visible"/>
                                      </p:to>
                                    </p:set>
                                    <p:animEffect transition="in" filter="blinds(horizontal)">
                                      <p:cBhvr>
                                        <p:cTn id="24" dur="500"/>
                                        <p:tgtEl>
                                          <p:spTgt spid="79875">
                                            <p:txEl>
                                              <p:pRg st="3" end="3"/>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79875">
                                            <p:txEl>
                                              <p:pRg st="4" end="4"/>
                                            </p:txEl>
                                          </p:spTgt>
                                        </p:tgtEl>
                                        <p:attrNameLst>
                                          <p:attrName>style.visibility</p:attrName>
                                        </p:attrNameLst>
                                      </p:cBhvr>
                                      <p:to>
                                        <p:strVal val="visible"/>
                                      </p:to>
                                    </p:set>
                                    <p:animEffect transition="in" filter="blinds(horizontal)">
                                      <p:cBhvr>
                                        <p:cTn id="27" dur="500"/>
                                        <p:tgtEl>
                                          <p:spTgt spid="798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9875">
                                            <p:txEl>
                                              <p:pRg st="5" end="5"/>
                                            </p:txEl>
                                          </p:spTgt>
                                        </p:tgtEl>
                                        <p:attrNameLst>
                                          <p:attrName>style.visibility</p:attrName>
                                        </p:attrNameLst>
                                      </p:cBhvr>
                                      <p:to>
                                        <p:strVal val="visible"/>
                                      </p:to>
                                    </p:set>
                                    <p:animEffect transition="in" filter="blinds(horizontal)">
                                      <p:cBhvr>
                                        <p:cTn id="32" dur="500"/>
                                        <p:tgtEl>
                                          <p:spTgt spid="798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000125" y="38100"/>
            <a:ext cx="7793038" cy="747713"/>
          </a:xfrm>
          <a:prstGeom prst="rect">
            <a:avLst/>
          </a:prstGeom>
        </p:spPr>
        <p:txBody>
          <a:bodyPr lIns="92075" tIns="46037" rIns="92075" bIns="46037" anchor="ctr"/>
          <a:lstStyle/>
          <a:p>
            <a:pPr eaLnBrk="1" hangingPunct="1">
              <a:defRPr/>
            </a:pPr>
            <a:r>
              <a:rPr lang="zh-CN" altLang="en-US" dirty="0" smtClean="0">
                <a:latin typeface="黑体" pitchFamily="49" charset="-122"/>
                <a:ea typeface="黑体" pitchFamily="49" charset="-122"/>
              </a:rPr>
              <a:t>遗传算法</a:t>
            </a:r>
          </a:p>
        </p:txBody>
      </p:sp>
      <p:sp>
        <p:nvSpPr>
          <p:cNvPr id="2055" name="Rectangle 3"/>
          <p:cNvSpPr>
            <a:spLocks noGrp="1" noChangeArrowheads="1"/>
          </p:cNvSpPr>
          <p:nvPr>
            <p:ph idx="4294967295"/>
          </p:nvPr>
        </p:nvSpPr>
        <p:spPr/>
        <p:txBody>
          <a:bodyPr lIns="182562" tIns="46037" rIns="182562" bIns="46037"/>
          <a:lstStyle/>
          <a:p>
            <a:pPr eaLnBrk="1" hangingPunct="1"/>
            <a:r>
              <a:rPr lang="zh-CN" altLang="en-US" dirty="0" smtClean="0">
                <a:latin typeface="仿宋_GB2312" charset="-122"/>
                <a:ea typeface="仿宋_GB2312" charset="-122"/>
              </a:rPr>
              <a:t>生物进化</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自然法则</a:t>
            </a:r>
            <a:endParaRPr lang="en-US" altLang="zh-CN" dirty="0" smtClean="0">
              <a:latin typeface="仿宋_GB2312" charset="-122"/>
              <a:ea typeface="仿宋_GB2312" charset="-122"/>
            </a:endParaRPr>
          </a:p>
          <a:p>
            <a:pPr lvl="2" eaLnBrk="1" hangingPunct="1"/>
            <a:r>
              <a:rPr lang="zh-CN" altLang="en-US" dirty="0" smtClean="0">
                <a:latin typeface="仿宋_GB2312" charset="-122"/>
                <a:ea typeface="仿宋_GB2312" charset="-122"/>
              </a:rPr>
              <a:t>优胜劣汰</a:t>
            </a:r>
            <a:endParaRPr lang="en-US" altLang="zh-CN" dirty="0" smtClean="0">
              <a:latin typeface="仿宋_GB2312" charset="-122"/>
              <a:ea typeface="仿宋_GB2312" charset="-122"/>
            </a:endParaRPr>
          </a:p>
          <a:p>
            <a:pPr lvl="2" eaLnBrk="1" hangingPunct="1"/>
            <a:r>
              <a:rPr lang="zh-CN" altLang="en-US" dirty="0" smtClean="0">
                <a:latin typeface="仿宋_GB2312" charset="-122"/>
                <a:ea typeface="仿宋_GB2312" charset="-122"/>
              </a:rPr>
              <a:t>适者生存</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有性繁殖</a:t>
            </a:r>
            <a:endParaRPr lang="en-US" altLang="zh-CN" dirty="0" smtClean="0">
              <a:latin typeface="仿宋_GB2312" charset="-122"/>
              <a:ea typeface="仿宋_GB2312" charset="-122"/>
            </a:endParaRPr>
          </a:p>
          <a:p>
            <a:pPr lvl="2" eaLnBrk="1" hangingPunct="1"/>
            <a:r>
              <a:rPr lang="zh-CN" altLang="en-US" dirty="0" smtClean="0">
                <a:latin typeface="仿宋_GB2312" charset="-122"/>
                <a:ea typeface="仿宋_GB2312" charset="-122"/>
              </a:rPr>
              <a:t>基因通过有性繁殖不断进行混合和重组</a:t>
            </a:r>
            <a:endParaRPr lang="en-US" altLang="zh-CN" dirty="0" smtClean="0">
              <a:latin typeface="仿宋_GB2312" charset="-122"/>
              <a:ea typeface="仿宋_GB2312" charset="-122"/>
            </a:endParaRPr>
          </a:p>
          <a:p>
            <a:pPr lvl="2" eaLnBrk="1" hangingPunct="1"/>
            <a:endParaRPr lang="en-US" altLang="zh-CN" dirty="0" smtClean="0">
              <a:latin typeface="仿宋_GB2312" charset="-122"/>
              <a:ea typeface="仿宋_GB2312" charset="-122"/>
            </a:endParaRPr>
          </a:p>
          <a:p>
            <a:pPr eaLnBrk="1" hangingPunct="1"/>
            <a:r>
              <a:rPr lang="zh-CN" altLang="en-US" dirty="0" smtClean="0">
                <a:latin typeface="仿宋_GB2312" charset="-122"/>
                <a:ea typeface="仿宋_GB2312" charset="-122"/>
              </a:rPr>
              <a:t>遗传算法</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从生物界按照自然选择和有性繁殖、遗传变异的自然进化现象中得到启发，而设计的一种优化搜索算法</a:t>
            </a:r>
            <a:endParaRPr lang="en-US" altLang="zh-CN" dirty="0" smtClean="0">
              <a:latin typeface="仿宋_GB2312" charset="-122"/>
              <a:ea typeface="仿宋_GB2312" charset="-122"/>
            </a:endParaRPr>
          </a:p>
        </p:txBody>
      </p:sp>
    </p:spTree>
    <p:extLst>
      <p:ext uri="{BB962C8B-B14F-4D97-AF65-F5344CB8AC3E}">
        <p14:creationId xmlns:p14="http://schemas.microsoft.com/office/powerpoint/2010/main" val="3126010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childTnLst>
                                    <p:set>
                                      <p:cBhvr additive="base">
                                        <p:cTn id="6" dur="1" fill="hold">
                                          <p:stCondLst>
                                            <p:cond delay="0"/>
                                          </p:stCondLst>
                                        </p:cTn>
                                        <p:tgtEl>
                                          <p:spTgt spid="2055">
                                            <p:txEl>
                                              <p:pRg st="1" end="1"/>
                                            </p:txEl>
                                          </p:spTgt>
                                        </p:tgtEl>
                                        <p:attrNameLst>
                                          <p:attrName>style.visibility</p:attrName>
                                        </p:attrNameLst>
                                      </p:cBhvr>
                                      <p:to>
                                        <p:strVal val="visible"/>
                                      </p:to>
                                    </p:set>
                                  </p:childTnLst>
                                </p:cTn>
                              </p:par>
                              <p:par>
                                <p:cTn id="7" presetID="1" presetClass="entr" presetSubtype="0" fill="hold" nodeType="withEffect">
                                  <p:childTnLst>
                                    <p:set>
                                      <p:cBhvr additive="base">
                                        <p:cTn id="8" dur="1" fill="hold">
                                          <p:stCondLst>
                                            <p:cond delay="0"/>
                                          </p:stCondLst>
                                        </p:cTn>
                                        <p:tgtEl>
                                          <p:spTgt spid="2055">
                                            <p:txEl>
                                              <p:pRg st="2" end="2"/>
                                            </p:txEl>
                                          </p:spTgt>
                                        </p:tgtEl>
                                        <p:attrNameLst>
                                          <p:attrName>style.visibility</p:attrName>
                                        </p:attrNameLst>
                                      </p:cBhvr>
                                      <p:to>
                                        <p:strVal val="visible"/>
                                      </p:to>
                                    </p:set>
                                  </p:childTnLst>
                                </p:cTn>
                              </p:par>
                              <p:par>
                                <p:cTn id="9" presetID="1" presetClass="entr" presetSubtype="0" fill="hold" nodeType="withEffect">
                                  <p:childTnLst>
                                    <p:set>
                                      <p:cBhvr additive="base">
                                        <p:cTn id="10"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indefinite"/>
                            </p:stCondLst>
                          </p:cTn>
                        </p:par>
                        <p:par>
                          <p:cTn id="13" fill="hold" nodeType="afterGroup">
                            <p:stCondLst>
                              <p:cond delay="0"/>
                            </p:stCondLst>
                            <p:childTnLst>
                              <p:par>
                                <p:cTn id="14" presetID="1" presetClass="entr" presetSubtype="0" fill="hold" nodeType="clickEffect">
                                  <p:childTnLst>
                                    <p:set>
                                      <p:cBhvr additive="base">
                                        <p:cTn id="15" dur="1" fill="hold">
                                          <p:stCondLst>
                                            <p:cond delay="0"/>
                                          </p:stCondLst>
                                        </p:cTn>
                                        <p:tgtEl>
                                          <p:spTgt spid="2055">
                                            <p:txEl>
                                              <p:pRg st="4" end="4"/>
                                            </p:txEl>
                                          </p:spTgt>
                                        </p:tgtEl>
                                        <p:attrNameLst>
                                          <p:attrName>style.visibility</p:attrName>
                                        </p:attrNameLst>
                                      </p:cBhvr>
                                      <p:to>
                                        <p:strVal val="visible"/>
                                      </p:to>
                                    </p:set>
                                  </p:childTnLst>
                                </p:cTn>
                              </p:par>
                              <p:par>
                                <p:cTn id="16" presetID="1" presetClass="entr" presetSubtype="0" fill="hold" nodeType="withEffect">
                                  <p:childTnLst>
                                    <p:set>
                                      <p:cBhvr additive="base">
                                        <p:cTn id="17" dur="1" fill="hold">
                                          <p:stCondLst>
                                            <p:cond delay="0"/>
                                          </p:stCondLst>
                                        </p:cTn>
                                        <p:tgtEl>
                                          <p:spTgt spid="2055">
                                            <p:txEl>
                                              <p:pRg st="5" end="5"/>
                                            </p:txEl>
                                          </p:spTgt>
                                        </p:tgtEl>
                                        <p:attrNameLst>
                                          <p:attrName>style.visibility</p:attrName>
                                        </p:attrNameLst>
                                      </p:cBhvr>
                                      <p:to>
                                        <p:strVal val="visible"/>
                                      </p:to>
                                    </p:set>
                                  </p:childTnLst>
                                </p:cTn>
                              </p:par>
                            </p:childTnLst>
                          </p:cTn>
                        </p:par>
                        <p:par>
                          <p:cTn id="18" fill="hold" nodeType="afterGroup">
                            <p:stCondLst>
                              <p:cond delay="indefinite"/>
                            </p:stCondLst>
                          </p:cTn>
                        </p:par>
                        <p:par>
                          <p:cTn id="19" fill="hold" nodeType="afterGroup">
                            <p:stCondLst>
                              <p:cond delay="0"/>
                            </p:stCondLst>
                            <p:childTnLst>
                              <p:par>
                                <p:cTn id="20" presetID="2" presetClass="entr" presetSubtype="4" fill="hold" nodeType="clickEffect">
                                  <p:childTnLst>
                                    <p:set>
                                      <p:cBhvr additive="base">
                                        <p:cTn id="21" dur="1" fill="hold">
                                          <p:stCondLst>
                                            <p:cond delay="0"/>
                                          </p:stCondLst>
                                        </p:cTn>
                                        <p:tgtEl>
                                          <p:spTgt spid="2055">
                                            <p:txEl>
                                              <p:pRg st="7" end="7"/>
                                            </p:txEl>
                                          </p:spTgt>
                                        </p:tgtEl>
                                        <p:attrNameLst>
                                          <p:attrName>style.visibility</p:attrName>
                                        </p:attrNameLst>
                                      </p:cBhvr>
                                      <p:to>
                                        <p:strVal val="visible"/>
                                      </p:to>
                                    </p:set>
                                    <p:anim calcmode="lin" valueType="num">
                                      <p:cBhvr additive="base">
                                        <p:cTn id="22" dur="500" fill="hold"/>
                                        <p:tgtEl>
                                          <p:spTgt spid="2055">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055">
                                            <p:txEl>
                                              <p:pRg st="7" end="7"/>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childTnLst>
                                    <p:set>
                                      <p:cBhvr additive="base">
                                        <p:cTn id="25" dur="1" fill="hold">
                                          <p:stCondLst>
                                            <p:cond delay="0"/>
                                          </p:stCondLst>
                                        </p:cTn>
                                        <p:tgtEl>
                                          <p:spTgt spid="2055">
                                            <p:txEl>
                                              <p:pRg st="8" end="8"/>
                                            </p:txEl>
                                          </p:spTgt>
                                        </p:tgtEl>
                                        <p:attrNameLst>
                                          <p:attrName>style.visibility</p:attrName>
                                        </p:attrNameLst>
                                      </p:cBhvr>
                                      <p:to>
                                        <p:strVal val="visible"/>
                                      </p:to>
                                    </p:set>
                                    <p:anim calcmode="lin" valueType="num">
                                      <p:cBhvr additive="base">
                                        <p:cTn id="26" dur="500" fill="hold"/>
                                        <p:tgtEl>
                                          <p:spTgt spid="2055">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05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642918"/>
            <a:ext cx="8929654" cy="42862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571472" y="642918"/>
            <a:ext cx="7929618" cy="5929354"/>
          </a:xfrm>
        </p:spPr>
        <p:txBody>
          <a:bodyPr/>
          <a:lstStyle/>
          <a:p>
            <a:pPr>
              <a:lnSpc>
                <a:spcPts val="3600"/>
              </a:lnSpc>
              <a:buNone/>
            </a:pPr>
            <a:r>
              <a:rPr lang="en-US" sz="2800" dirty="0" smtClean="0"/>
              <a:t>          </a:t>
            </a:r>
            <a:r>
              <a:rPr lang="zh-CN" altLang="en-US" sz="2400" dirty="0" smtClean="0">
                <a:latin typeface="Times New Roman" pitchFamily="18" charset="0"/>
                <a:cs typeface="Times New Roman" pitchFamily="18" charset="0"/>
              </a:rPr>
              <a:t>假设这一轮选择</a:t>
            </a:r>
            <a:r>
              <a:rPr lang="en-US"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复制操作中，种群</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zh-CN" altLang="en-US" sz="2400" dirty="0" smtClean="0">
                <a:latin typeface="Times New Roman" pitchFamily="18" charset="0"/>
                <a:cs typeface="Times New Roman" pitchFamily="18" charset="0"/>
              </a:rPr>
              <a:t>中的</a:t>
            </a:r>
            <a:r>
              <a:rPr lang="en-US" sz="2400" dirty="0" smtClean="0">
                <a:latin typeface="Times New Roman" pitchFamily="18" charset="0"/>
                <a:cs typeface="Times New Roman" pitchFamily="18" charset="0"/>
              </a:rPr>
              <a:t>4</a:t>
            </a:r>
            <a:r>
              <a:rPr lang="zh-CN" altLang="en-US" sz="2400" dirty="0" smtClean="0">
                <a:latin typeface="Times New Roman" pitchFamily="18" charset="0"/>
                <a:cs typeface="Times New Roman" pitchFamily="18" charset="0"/>
              </a:rPr>
              <a:t>个染色体都被选中，则得到群体：</a:t>
            </a:r>
          </a:p>
          <a:p>
            <a:pPr>
              <a:lnSpc>
                <a:spcPts val="3600"/>
              </a:lnSpc>
              <a:spcBef>
                <a:spcPts val="0"/>
              </a:spcBef>
              <a:buNone/>
            </a:pP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=11001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25</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01100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12</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p>
          <a:p>
            <a:pPr>
              <a:lnSpc>
                <a:spcPts val="3600"/>
              </a:lnSpc>
              <a:spcBef>
                <a:spcPts val="0"/>
              </a:spcBef>
              <a:buNone/>
            </a:pP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=11011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27</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4</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=10000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16</a:t>
            </a:r>
            <a:r>
              <a:rPr lang="zh-CN" altLang="en-US" sz="2400" dirty="0" smtClean="0">
                <a:latin typeface="Times New Roman" pitchFamily="18" charset="0"/>
                <a:cs typeface="Times New Roman" pitchFamily="18" charset="0"/>
              </a:rPr>
              <a:t>）</a:t>
            </a:r>
          </a:p>
          <a:p>
            <a:pPr>
              <a:lnSpc>
                <a:spcPts val="3600"/>
              </a:lnSpc>
              <a:spcBef>
                <a:spcPts val="600"/>
              </a:spcBef>
              <a:buNone/>
            </a:pPr>
            <a:r>
              <a:rPr lang="zh-CN" altLang="en-US" sz="2400" dirty="0" smtClean="0">
                <a:latin typeface="Times New Roman" pitchFamily="18" charset="0"/>
                <a:cs typeface="Times New Roman" pitchFamily="18" charset="0"/>
              </a:rPr>
              <a:t>     然后，做交叉运算，让</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与</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与</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4</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分别配对并交换后三位基因，得</a:t>
            </a:r>
          </a:p>
          <a:p>
            <a:pPr>
              <a:lnSpc>
                <a:spcPts val="3600"/>
              </a:lnSpc>
              <a:spcBef>
                <a:spcPts val="0"/>
              </a:spcBef>
              <a:buNone/>
            </a:pP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=11100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28</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01001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9</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nSpc>
                <a:spcPts val="3600"/>
              </a:lnSpc>
              <a:spcBef>
                <a:spcPts val="0"/>
              </a:spcBef>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=11000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24</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4</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=10011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19</a:t>
            </a:r>
            <a:r>
              <a:rPr lang="zh-CN" altLang="en-US" sz="2400" dirty="0" smtClean="0">
                <a:latin typeface="Times New Roman" pitchFamily="18" charset="0"/>
                <a:cs typeface="Times New Roman" pitchFamily="18" charset="0"/>
              </a:rPr>
              <a:t>）</a:t>
            </a:r>
          </a:p>
          <a:p>
            <a:pPr>
              <a:lnSpc>
                <a:spcPts val="3600"/>
              </a:lnSpc>
              <a:spcBef>
                <a:spcPts val="600"/>
              </a:spcBef>
              <a:buNone/>
            </a:pPr>
            <a:r>
              <a:rPr lang="zh-CN" altLang="en-US" sz="2400" dirty="0" smtClean="0">
                <a:latin typeface="Times New Roman" pitchFamily="18" charset="0"/>
                <a:cs typeface="Times New Roman" pitchFamily="18" charset="0"/>
              </a:rPr>
              <a:t>   这一轮仍然不会发生变异。于是，得第三代种群</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3</a:t>
            </a:r>
            <a:r>
              <a:rPr lang="zh-CN" altLang="en-US" sz="2400" dirty="0" smtClean="0">
                <a:latin typeface="Times New Roman" pitchFamily="18" charset="0"/>
                <a:cs typeface="Times New Roman" pitchFamily="18" charset="0"/>
              </a:rPr>
              <a:t>：</a:t>
            </a:r>
          </a:p>
          <a:p>
            <a:pPr>
              <a:lnSpc>
                <a:spcPts val="3600"/>
              </a:lnSpc>
              <a:buNone/>
            </a:pP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=11100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28</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01001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9</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nSpc>
                <a:spcPts val="3600"/>
              </a:lnSpc>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=11000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24</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=10011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19</a:t>
            </a:r>
            <a:r>
              <a:rPr lang="zh-CN" altLang="en-US" sz="2400" dirty="0" smtClean="0">
                <a:latin typeface="Times New Roman" pitchFamily="18" charset="0"/>
                <a:cs typeface="Times New Roman" pitchFamily="18" charset="0"/>
              </a:rPr>
              <a:t>）</a:t>
            </a:r>
            <a:endParaRPr lang="zh-CN" altLang="en-US" sz="2400" b="1" dirty="0">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linds(horizontal)">
                                      <p:cBhvr>
                                        <p:cTn id="7" dur="500"/>
                                        <p:tgtEl>
                                          <p:spTgt spid="798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9875">
                                            <p:txEl>
                                              <p:pRg st="1" end="1"/>
                                            </p:txEl>
                                          </p:spTgt>
                                        </p:tgtEl>
                                        <p:attrNameLst>
                                          <p:attrName>style.visibility</p:attrName>
                                        </p:attrNameLst>
                                      </p:cBhvr>
                                      <p:to>
                                        <p:strVal val="visible"/>
                                      </p:to>
                                    </p:set>
                                    <p:animEffect transition="in" filter="blinds(horizontal)">
                                      <p:cBhvr>
                                        <p:cTn id="10" dur="500"/>
                                        <p:tgtEl>
                                          <p:spTgt spid="7987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animEffect transition="in" filter="blinds(horizontal)">
                                      <p:cBhvr>
                                        <p:cTn id="13" dur="500"/>
                                        <p:tgtEl>
                                          <p:spTgt spid="798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9875">
                                            <p:txEl>
                                              <p:pRg st="3" end="3"/>
                                            </p:txEl>
                                          </p:spTgt>
                                        </p:tgtEl>
                                        <p:attrNameLst>
                                          <p:attrName>style.visibility</p:attrName>
                                        </p:attrNameLst>
                                      </p:cBhvr>
                                      <p:to>
                                        <p:strVal val="visible"/>
                                      </p:to>
                                    </p:set>
                                    <p:animEffect transition="in" filter="blinds(horizontal)">
                                      <p:cBhvr>
                                        <p:cTn id="18" dur="500"/>
                                        <p:tgtEl>
                                          <p:spTgt spid="7987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9875">
                                            <p:txEl>
                                              <p:pRg st="4" end="4"/>
                                            </p:txEl>
                                          </p:spTgt>
                                        </p:tgtEl>
                                        <p:attrNameLst>
                                          <p:attrName>style.visibility</p:attrName>
                                        </p:attrNameLst>
                                      </p:cBhvr>
                                      <p:to>
                                        <p:strVal val="visible"/>
                                      </p:to>
                                    </p:set>
                                    <p:animEffect transition="in" filter="blinds(horizontal)">
                                      <p:cBhvr>
                                        <p:cTn id="21" dur="500"/>
                                        <p:tgtEl>
                                          <p:spTgt spid="7987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9875">
                                            <p:txEl>
                                              <p:pRg st="5" end="5"/>
                                            </p:txEl>
                                          </p:spTgt>
                                        </p:tgtEl>
                                        <p:attrNameLst>
                                          <p:attrName>style.visibility</p:attrName>
                                        </p:attrNameLst>
                                      </p:cBhvr>
                                      <p:to>
                                        <p:strVal val="visible"/>
                                      </p:to>
                                    </p:set>
                                    <p:animEffect transition="in" filter="blinds(horizontal)">
                                      <p:cBhvr>
                                        <p:cTn id="24" dur="500"/>
                                        <p:tgtEl>
                                          <p:spTgt spid="7987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9875">
                                            <p:txEl>
                                              <p:pRg st="6" end="6"/>
                                            </p:txEl>
                                          </p:spTgt>
                                        </p:tgtEl>
                                        <p:attrNameLst>
                                          <p:attrName>style.visibility</p:attrName>
                                        </p:attrNameLst>
                                      </p:cBhvr>
                                      <p:to>
                                        <p:strVal val="visible"/>
                                      </p:to>
                                    </p:set>
                                    <p:animEffect transition="in" filter="blinds(horizontal)">
                                      <p:cBhvr>
                                        <p:cTn id="29" dur="500"/>
                                        <p:tgtEl>
                                          <p:spTgt spid="79875">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9875">
                                            <p:txEl>
                                              <p:pRg st="7" end="7"/>
                                            </p:txEl>
                                          </p:spTgt>
                                        </p:tgtEl>
                                        <p:attrNameLst>
                                          <p:attrName>style.visibility</p:attrName>
                                        </p:attrNameLst>
                                      </p:cBhvr>
                                      <p:to>
                                        <p:strVal val="visible"/>
                                      </p:to>
                                    </p:set>
                                    <p:animEffect transition="in" filter="blinds(horizontal)">
                                      <p:cBhvr>
                                        <p:cTn id="32" dur="500"/>
                                        <p:tgtEl>
                                          <p:spTgt spid="79875">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9875">
                                            <p:txEl>
                                              <p:pRg st="8" end="8"/>
                                            </p:txEl>
                                          </p:spTgt>
                                        </p:tgtEl>
                                        <p:attrNameLst>
                                          <p:attrName>style.visibility</p:attrName>
                                        </p:attrNameLst>
                                      </p:cBhvr>
                                      <p:to>
                                        <p:strVal val="visible"/>
                                      </p:to>
                                    </p:set>
                                    <p:animEffect transition="in" filter="blinds(horizontal)">
                                      <p:cBhvr>
                                        <p:cTn id="35" dur="500"/>
                                        <p:tgtEl>
                                          <p:spTgt spid="798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714348" y="527752"/>
            <a:ext cx="7643812" cy="1000132"/>
          </a:xfrm>
        </p:spPr>
        <p:txBody>
          <a:bodyPr/>
          <a:lstStyle/>
          <a:p>
            <a:pPr>
              <a:lnSpc>
                <a:spcPct val="150000"/>
              </a:lnSpc>
              <a:buNone/>
            </a:pPr>
            <a:r>
              <a:rPr lang="zh-CN" altLang="en-US" sz="2400" dirty="0" smtClean="0">
                <a:solidFill>
                  <a:srgbClr val="0070C0"/>
                </a:solidFill>
              </a:rPr>
              <a:t>    计算</a:t>
            </a:r>
            <a:r>
              <a:rPr lang="en-US" sz="2400" i="1" dirty="0" smtClean="0">
                <a:solidFill>
                  <a:srgbClr val="0070C0"/>
                </a:solidFill>
              </a:rPr>
              <a:t>S</a:t>
            </a:r>
            <a:r>
              <a:rPr lang="en-US" sz="2400" baseline="-25000" dirty="0" smtClean="0">
                <a:solidFill>
                  <a:srgbClr val="0070C0"/>
                </a:solidFill>
              </a:rPr>
              <a:t>3</a:t>
            </a:r>
            <a:r>
              <a:rPr lang="zh-CN" altLang="en-US" sz="2400" dirty="0" smtClean="0">
                <a:solidFill>
                  <a:srgbClr val="0070C0"/>
                </a:solidFill>
              </a:rPr>
              <a:t>中各染色体的适应度、选择概率、积累概率等并列表于表</a:t>
            </a:r>
            <a:r>
              <a:rPr lang="en-US" altLang="zh-CN" sz="2400" dirty="0" smtClean="0">
                <a:solidFill>
                  <a:srgbClr val="0070C0"/>
                </a:solidFill>
              </a:rPr>
              <a:t>4</a:t>
            </a:r>
            <a:r>
              <a:rPr lang="en-US" sz="2400" dirty="0" smtClean="0">
                <a:solidFill>
                  <a:srgbClr val="0070C0"/>
                </a:solidFill>
              </a:rPr>
              <a:t>-3</a:t>
            </a:r>
            <a:r>
              <a:rPr lang="zh-CN" altLang="en-US" sz="2400" dirty="0" smtClean="0">
                <a:solidFill>
                  <a:srgbClr val="0070C0"/>
                </a:solidFill>
              </a:rPr>
              <a:t>中。</a:t>
            </a:r>
          </a:p>
          <a:p>
            <a:pPr>
              <a:lnSpc>
                <a:spcPct val="150000"/>
              </a:lnSpc>
              <a:buFont typeface="Wingdings" pitchFamily="2" charset="2"/>
              <a:buNone/>
            </a:pPr>
            <a:endParaRPr lang="zh-CN" altLang="en-US" sz="2800" b="1" dirty="0">
              <a:solidFill>
                <a:srgbClr val="0070C0"/>
              </a:solidFill>
              <a:latin typeface="楷体" pitchFamily="49" charset="-122"/>
              <a:ea typeface="楷体" pitchFamily="49" charset="-122"/>
            </a:endParaRPr>
          </a:p>
        </p:txBody>
      </p:sp>
      <p:pic>
        <p:nvPicPr>
          <p:cNvPr id="7170" name="Picture 2"/>
          <p:cNvPicPr>
            <a:picLocks noChangeAspect="1" noChangeArrowheads="1"/>
          </p:cNvPicPr>
          <p:nvPr/>
        </p:nvPicPr>
        <p:blipFill>
          <a:blip r:embed="rId2"/>
          <a:srcRect/>
          <a:stretch>
            <a:fillRect/>
          </a:stretch>
        </p:blipFill>
        <p:spPr bwMode="auto">
          <a:xfrm>
            <a:off x="285721" y="1785926"/>
            <a:ext cx="8572560" cy="421484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642910" y="285728"/>
            <a:ext cx="7858126" cy="6215106"/>
          </a:xfrm>
        </p:spPr>
        <p:txBody>
          <a:bodyPr/>
          <a:lstStyle/>
          <a:p>
            <a:pPr>
              <a:lnSpc>
                <a:spcPct val="150000"/>
              </a:lnSpc>
              <a:buNone/>
            </a:pPr>
            <a:r>
              <a:rPr lang="zh-CN" altLang="en-US" sz="2400" dirty="0" smtClean="0">
                <a:solidFill>
                  <a:srgbClr val="0070C0"/>
                </a:solidFill>
              </a:rPr>
              <a:t>         </a:t>
            </a:r>
            <a:r>
              <a:rPr lang="zh-CN" altLang="en-US" sz="2400" dirty="0" smtClean="0">
                <a:latin typeface="Times New Roman" pitchFamily="18" charset="0"/>
                <a:cs typeface="Times New Roman" pitchFamily="18" charset="0"/>
              </a:rPr>
              <a:t>设这一轮的选择</a:t>
            </a:r>
            <a:r>
              <a:rPr lang="en-US"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复制结果为：</a:t>
            </a:r>
          </a:p>
          <a:p>
            <a:pPr>
              <a:lnSpc>
                <a:spcPct val="150000"/>
              </a:lnSpc>
              <a:spcBef>
                <a:spcPts val="0"/>
              </a:spcBef>
              <a:buNone/>
            </a:pP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=11100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28</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=11100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28</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p>
          <a:p>
            <a:pPr>
              <a:lnSpc>
                <a:spcPct val="150000"/>
              </a:lnSpc>
              <a:spcBef>
                <a:spcPts val="0"/>
              </a:spcBef>
              <a:buNone/>
            </a:pP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=11000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24</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4</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=10011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19</a:t>
            </a:r>
            <a:r>
              <a:rPr lang="zh-CN" altLang="en-US" sz="2400" dirty="0" smtClean="0">
                <a:latin typeface="Times New Roman" pitchFamily="18" charset="0"/>
                <a:cs typeface="Times New Roman" pitchFamily="18" charset="0"/>
              </a:rPr>
              <a:t>）</a:t>
            </a:r>
          </a:p>
          <a:p>
            <a:pPr>
              <a:lnSpc>
                <a:spcPct val="150000"/>
              </a:lnSpc>
              <a:buNone/>
            </a:pPr>
            <a:r>
              <a:rPr lang="zh-CN" altLang="en-US" sz="2400" dirty="0" smtClean="0">
                <a:latin typeface="Times New Roman" pitchFamily="18" charset="0"/>
                <a:cs typeface="Times New Roman" pitchFamily="18" charset="0"/>
              </a:rPr>
              <a:t>    然后，做交叉运算，让</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与</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4</a:t>
            </a:r>
            <a:r>
              <a:rPr lang="en-US" sz="2400" i="1"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与</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zh-CN" altLang="en-US" sz="2400" dirty="0" smtClean="0">
                <a:latin typeface="Times New Roman" pitchFamily="18" charset="0"/>
                <a:cs typeface="Times New Roman" pitchFamily="18" charset="0"/>
              </a:rPr>
              <a:t>分别交换后两位基因，得</a:t>
            </a:r>
          </a:p>
          <a:p>
            <a:pPr>
              <a:lnSpc>
                <a:spcPct val="150000"/>
              </a:lnSpc>
              <a:spcBef>
                <a:spcPts val="0"/>
              </a:spcBef>
              <a:buNone/>
            </a:pP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=11111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31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=11100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28</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nSpc>
                <a:spcPct val="150000"/>
              </a:lnSpc>
              <a:spcBef>
                <a:spcPts val="0"/>
              </a:spcBef>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=11000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24</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4</a:t>
            </a:r>
            <a:r>
              <a:rPr lang="en-US" sz="2400" i="1"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=10000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16</a:t>
            </a:r>
            <a:r>
              <a:rPr lang="zh-CN" altLang="en-US" sz="2400" dirty="0" smtClean="0">
                <a:latin typeface="Times New Roman" pitchFamily="18" charset="0"/>
                <a:cs typeface="Times New Roman" pitchFamily="18" charset="0"/>
              </a:rPr>
              <a:t>）</a:t>
            </a:r>
          </a:p>
          <a:p>
            <a:pPr>
              <a:lnSpc>
                <a:spcPct val="150000"/>
              </a:lnSpc>
              <a:buNone/>
            </a:pPr>
            <a:r>
              <a:rPr lang="zh-CN" altLang="en-US" sz="2400" dirty="0" smtClean="0">
                <a:latin typeface="Times New Roman" pitchFamily="18" charset="0"/>
                <a:cs typeface="Times New Roman" pitchFamily="18" charset="0"/>
              </a:rPr>
              <a:t>    这一轮仍然不会发生变异。于是，得第四代种群</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4</a:t>
            </a:r>
            <a:r>
              <a:rPr lang="zh-CN" altLang="en-US" sz="2400" dirty="0" smtClean="0">
                <a:latin typeface="Times New Roman" pitchFamily="18" charset="0"/>
                <a:cs typeface="Times New Roman" pitchFamily="18" charset="0"/>
              </a:rPr>
              <a:t>：</a:t>
            </a:r>
          </a:p>
          <a:p>
            <a:pPr>
              <a:lnSpc>
                <a:spcPct val="150000"/>
              </a:lnSpc>
              <a:spcBef>
                <a:spcPts val="0"/>
              </a:spcBef>
              <a:buNone/>
            </a:pPr>
            <a:r>
              <a:rPr lang="en-US" sz="2400" i="1" dirty="0" smtClean="0">
                <a:latin typeface="Times New Roman" pitchFamily="18" charset="0"/>
                <a:cs typeface="Times New Roman" pitchFamily="18" charset="0"/>
              </a:rPr>
              <a:t>                       s</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=11111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31</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=11100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28</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a:lnSpc>
                <a:spcPct val="150000"/>
              </a:lnSpc>
              <a:spcBef>
                <a:spcPts val="0"/>
              </a:spcBef>
              <a:buNone/>
            </a:pP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=11000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24</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=10000</a:t>
            </a:r>
            <a:r>
              <a:rPr lang="zh-CN" alt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16</a:t>
            </a:r>
            <a:r>
              <a:rPr lang="zh-CN" altLang="en-US" sz="2400" dirty="0" smtClean="0">
                <a:latin typeface="Times New Roman" pitchFamily="18" charset="0"/>
                <a:cs typeface="Times New Roman" pitchFamily="18" charset="0"/>
              </a:rPr>
              <a:t>）</a:t>
            </a:r>
          </a:p>
          <a:p>
            <a:pPr>
              <a:lnSpc>
                <a:spcPct val="150000"/>
              </a:lnSpc>
              <a:buFont typeface="Wingdings" pitchFamily="2" charset="2"/>
              <a:buNone/>
            </a:pPr>
            <a:endParaRPr lang="zh-CN" altLang="en-US" sz="2800" b="1" dirty="0">
              <a:solidFill>
                <a:srgbClr val="0070C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blinds(horizontal)">
                                      <p:cBhvr>
                                        <p:cTn id="7" dur="500"/>
                                        <p:tgtEl>
                                          <p:spTgt spid="7987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9875">
                                            <p:txEl>
                                              <p:pRg st="1" end="1"/>
                                            </p:txEl>
                                          </p:spTgt>
                                        </p:tgtEl>
                                        <p:attrNameLst>
                                          <p:attrName>style.visibility</p:attrName>
                                        </p:attrNameLst>
                                      </p:cBhvr>
                                      <p:to>
                                        <p:strVal val="visible"/>
                                      </p:to>
                                    </p:set>
                                    <p:animEffect transition="in" filter="blinds(horizontal)">
                                      <p:cBhvr>
                                        <p:cTn id="10" dur="500"/>
                                        <p:tgtEl>
                                          <p:spTgt spid="7987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9875">
                                            <p:txEl>
                                              <p:pRg st="2" end="2"/>
                                            </p:txEl>
                                          </p:spTgt>
                                        </p:tgtEl>
                                        <p:attrNameLst>
                                          <p:attrName>style.visibility</p:attrName>
                                        </p:attrNameLst>
                                      </p:cBhvr>
                                      <p:to>
                                        <p:strVal val="visible"/>
                                      </p:to>
                                    </p:set>
                                    <p:animEffect transition="in" filter="blinds(horizontal)">
                                      <p:cBhvr>
                                        <p:cTn id="13" dur="500"/>
                                        <p:tgtEl>
                                          <p:spTgt spid="798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9875">
                                            <p:txEl>
                                              <p:pRg st="3" end="3"/>
                                            </p:txEl>
                                          </p:spTgt>
                                        </p:tgtEl>
                                        <p:attrNameLst>
                                          <p:attrName>style.visibility</p:attrName>
                                        </p:attrNameLst>
                                      </p:cBhvr>
                                      <p:to>
                                        <p:strVal val="visible"/>
                                      </p:to>
                                    </p:set>
                                    <p:animEffect transition="in" filter="blinds(horizontal)">
                                      <p:cBhvr>
                                        <p:cTn id="18" dur="500"/>
                                        <p:tgtEl>
                                          <p:spTgt spid="7987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9875">
                                            <p:txEl>
                                              <p:pRg st="4" end="4"/>
                                            </p:txEl>
                                          </p:spTgt>
                                        </p:tgtEl>
                                        <p:attrNameLst>
                                          <p:attrName>style.visibility</p:attrName>
                                        </p:attrNameLst>
                                      </p:cBhvr>
                                      <p:to>
                                        <p:strVal val="visible"/>
                                      </p:to>
                                    </p:set>
                                    <p:animEffect transition="in" filter="blinds(horizontal)">
                                      <p:cBhvr>
                                        <p:cTn id="21" dur="500"/>
                                        <p:tgtEl>
                                          <p:spTgt spid="7987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9875">
                                            <p:txEl>
                                              <p:pRg st="5" end="5"/>
                                            </p:txEl>
                                          </p:spTgt>
                                        </p:tgtEl>
                                        <p:attrNameLst>
                                          <p:attrName>style.visibility</p:attrName>
                                        </p:attrNameLst>
                                      </p:cBhvr>
                                      <p:to>
                                        <p:strVal val="visible"/>
                                      </p:to>
                                    </p:set>
                                    <p:animEffect transition="in" filter="blinds(horizontal)">
                                      <p:cBhvr>
                                        <p:cTn id="24" dur="500"/>
                                        <p:tgtEl>
                                          <p:spTgt spid="7987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9875">
                                            <p:txEl>
                                              <p:pRg st="6" end="6"/>
                                            </p:txEl>
                                          </p:spTgt>
                                        </p:tgtEl>
                                        <p:attrNameLst>
                                          <p:attrName>style.visibility</p:attrName>
                                        </p:attrNameLst>
                                      </p:cBhvr>
                                      <p:to>
                                        <p:strVal val="visible"/>
                                      </p:to>
                                    </p:set>
                                    <p:animEffect transition="in" filter="blinds(horizontal)">
                                      <p:cBhvr>
                                        <p:cTn id="29" dur="500"/>
                                        <p:tgtEl>
                                          <p:spTgt spid="79875">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9875">
                                            <p:txEl>
                                              <p:pRg st="7" end="7"/>
                                            </p:txEl>
                                          </p:spTgt>
                                        </p:tgtEl>
                                        <p:attrNameLst>
                                          <p:attrName>style.visibility</p:attrName>
                                        </p:attrNameLst>
                                      </p:cBhvr>
                                      <p:to>
                                        <p:strVal val="visible"/>
                                      </p:to>
                                    </p:set>
                                    <p:animEffect transition="in" filter="blinds(horizontal)">
                                      <p:cBhvr>
                                        <p:cTn id="32" dur="500"/>
                                        <p:tgtEl>
                                          <p:spTgt spid="79875">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9875">
                                            <p:txEl>
                                              <p:pRg st="8" end="8"/>
                                            </p:txEl>
                                          </p:spTgt>
                                        </p:tgtEl>
                                        <p:attrNameLst>
                                          <p:attrName>style.visibility</p:attrName>
                                        </p:attrNameLst>
                                      </p:cBhvr>
                                      <p:to>
                                        <p:strVal val="visible"/>
                                      </p:to>
                                    </p:set>
                                    <p:animEffect transition="in" filter="blinds(horizontal)">
                                      <p:cBhvr>
                                        <p:cTn id="35" dur="500"/>
                                        <p:tgtEl>
                                          <p:spTgt spid="798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543762" y="569317"/>
            <a:ext cx="7786688" cy="5857916"/>
          </a:xfrm>
        </p:spPr>
        <p:txBody>
          <a:bodyPr/>
          <a:lstStyle/>
          <a:p>
            <a:pPr>
              <a:lnSpc>
                <a:spcPct val="150000"/>
              </a:lnSpc>
              <a:buNone/>
            </a:pPr>
            <a:r>
              <a:rPr lang="zh-CN" altLang="en-US" sz="2400" dirty="0" smtClean="0"/>
              <a:t>           </a:t>
            </a:r>
            <a:r>
              <a:rPr lang="zh-CN" altLang="en-US" sz="2400" dirty="0" smtClean="0">
                <a:latin typeface="Times New Roman" pitchFamily="18" charset="0"/>
                <a:cs typeface="Times New Roman" pitchFamily="18" charset="0"/>
              </a:rPr>
              <a:t>显然，在这一代种群中已经出现了适应度最高的染色体</a:t>
            </a:r>
            <a:r>
              <a:rPr lang="en-US" sz="2400" i="1" dirty="0" smtClean="0">
                <a:latin typeface="Times New Roman" pitchFamily="18" charset="0"/>
                <a:cs typeface="Times New Roman" pitchFamily="18" charset="0"/>
              </a:rPr>
              <a:t>s</a:t>
            </a:r>
            <a:r>
              <a:rPr lang="en-US" sz="2400" baseline="-25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=11111</a:t>
            </a:r>
            <a:r>
              <a:rPr lang="zh-CN" altLang="en-US" sz="2400" dirty="0" smtClean="0">
                <a:latin typeface="Times New Roman" pitchFamily="18" charset="0"/>
                <a:cs typeface="Times New Roman" pitchFamily="18" charset="0"/>
              </a:rPr>
              <a:t>。于是，遗传操作终止，将染色体“</a:t>
            </a:r>
            <a:r>
              <a:rPr lang="en-US" sz="2400" dirty="0" smtClean="0">
                <a:latin typeface="Times New Roman" pitchFamily="18" charset="0"/>
                <a:cs typeface="Times New Roman" pitchFamily="18" charset="0"/>
              </a:rPr>
              <a:t>11111</a:t>
            </a:r>
            <a:r>
              <a:rPr lang="zh-CN" altLang="en-US" sz="2400" dirty="0" smtClean="0">
                <a:latin typeface="Times New Roman" pitchFamily="18" charset="0"/>
                <a:cs typeface="Times New Roman" pitchFamily="18" charset="0"/>
              </a:rPr>
              <a:t>”作为最终结果输出。</a:t>
            </a:r>
          </a:p>
          <a:p>
            <a:pPr>
              <a:lnSpc>
                <a:spcPct val="150000"/>
              </a:lnSpc>
              <a:buNone/>
            </a:pPr>
            <a:r>
              <a:rPr lang="zh-CN" altLang="en-US" sz="2400" dirty="0" smtClean="0">
                <a:latin typeface="Times New Roman" pitchFamily="18" charset="0"/>
                <a:cs typeface="Times New Roman" pitchFamily="18" charset="0"/>
              </a:rPr>
              <a:t>             然后，将染色体“</a:t>
            </a:r>
            <a:r>
              <a:rPr lang="en-US" sz="2400" dirty="0" smtClean="0">
                <a:latin typeface="Times New Roman" pitchFamily="18" charset="0"/>
                <a:cs typeface="Times New Roman" pitchFamily="18" charset="0"/>
              </a:rPr>
              <a:t>11111</a:t>
            </a:r>
            <a:r>
              <a:rPr lang="zh-CN" altLang="en-US" sz="2400" dirty="0" smtClean="0">
                <a:latin typeface="Times New Roman" pitchFamily="18" charset="0"/>
                <a:cs typeface="Times New Roman" pitchFamily="18" charset="0"/>
              </a:rPr>
              <a:t>”解码为表现型，即得所求的最优解：</a:t>
            </a:r>
            <a:r>
              <a:rPr lang="en-US" sz="2400" dirty="0" smtClean="0">
                <a:latin typeface="Times New Roman" pitchFamily="18" charset="0"/>
                <a:cs typeface="Times New Roman" pitchFamily="18" charset="0"/>
              </a:rPr>
              <a:t>31</a:t>
            </a:r>
            <a:r>
              <a:rPr lang="zh-CN" altLang="en-US" sz="2400" dirty="0" smtClean="0">
                <a:latin typeface="Times New Roman" pitchFamily="18" charset="0"/>
                <a:cs typeface="Times New Roman" pitchFamily="18" charset="0"/>
              </a:rPr>
              <a:t>。将</a:t>
            </a:r>
            <a:r>
              <a:rPr lang="en-US" sz="2400" dirty="0" smtClean="0">
                <a:latin typeface="Times New Roman" pitchFamily="18" charset="0"/>
                <a:cs typeface="Times New Roman" pitchFamily="18" charset="0"/>
              </a:rPr>
              <a:t>31</a:t>
            </a:r>
            <a:r>
              <a:rPr lang="zh-CN" altLang="en-US" sz="2400" dirty="0" smtClean="0">
                <a:latin typeface="Times New Roman" pitchFamily="18" charset="0"/>
                <a:cs typeface="Times New Roman" pitchFamily="18" charset="0"/>
              </a:rPr>
              <a:t>代入函数</a:t>
            </a:r>
            <a:r>
              <a:rPr lang="en-US" sz="2400" i="1" dirty="0" smtClean="0">
                <a:latin typeface="Times New Roman" pitchFamily="18" charset="0"/>
                <a:cs typeface="Times New Roman" pitchFamily="18" charset="0"/>
              </a:rPr>
              <a:t>y</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r>
              <a:rPr lang="zh-CN" altLang="en-US" sz="2400" dirty="0" smtClean="0">
                <a:latin typeface="Times New Roman" pitchFamily="18" charset="0"/>
                <a:cs typeface="Times New Roman" pitchFamily="18" charset="0"/>
              </a:rPr>
              <a:t>中，即得原问题的解，即函数</a:t>
            </a:r>
            <a:r>
              <a:rPr lang="en-US" sz="2400" i="1" dirty="0" smtClean="0">
                <a:latin typeface="Times New Roman" pitchFamily="18" charset="0"/>
                <a:cs typeface="Times New Roman" pitchFamily="18" charset="0"/>
              </a:rPr>
              <a:t>y</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r>
              <a:rPr lang="zh-CN" altLang="en-US" sz="2400" dirty="0" smtClean="0">
                <a:latin typeface="Times New Roman" pitchFamily="18" charset="0"/>
                <a:cs typeface="Times New Roman" pitchFamily="18" charset="0"/>
              </a:rPr>
              <a:t>的最大值为 </a:t>
            </a:r>
            <a:r>
              <a:rPr lang="en-US" sz="2400" dirty="0" smtClean="0">
                <a:latin typeface="Times New Roman" pitchFamily="18" charset="0"/>
                <a:cs typeface="Times New Roman" pitchFamily="18" charset="0"/>
              </a:rPr>
              <a:t>961</a:t>
            </a:r>
            <a:r>
              <a:rPr lang="zh-CN" altLang="en-US" sz="2400" dirty="0" smtClean="0">
                <a:latin typeface="Times New Roman" pitchFamily="18" charset="0"/>
                <a:cs typeface="Times New Roman" pitchFamily="18" charset="0"/>
              </a:rPr>
              <a:t>。</a:t>
            </a:r>
          </a:p>
          <a:p>
            <a:pPr>
              <a:lnSpc>
                <a:spcPct val="150000"/>
              </a:lnSpc>
              <a:buFont typeface="Wingdings" pitchFamily="2" charset="2"/>
              <a:buNone/>
            </a:pPr>
            <a:endParaRPr lang="zh-CN" altLang="en-US" sz="2800" b="1" dirty="0">
              <a:solidFill>
                <a:srgbClr val="0070C0"/>
              </a:solidFill>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875">
                                            <p:txEl>
                                              <p:pRg st="1" end="1"/>
                                            </p:txEl>
                                          </p:spTgt>
                                        </p:tgtEl>
                                        <p:attrNameLst>
                                          <p:attrName>style.visibility</p:attrName>
                                        </p:attrNameLst>
                                      </p:cBhvr>
                                      <p:to>
                                        <p:strVal val="visible"/>
                                      </p:to>
                                    </p:set>
                                    <p:animEffect transition="in" filter="fade">
                                      <p:cBhvr>
                                        <p:cTn id="14" dur="1000"/>
                                        <p:tgtEl>
                                          <p:spTgt spid="79875">
                                            <p:txEl>
                                              <p:pRg st="1" end="1"/>
                                            </p:txEl>
                                          </p:spTgt>
                                        </p:tgtEl>
                                      </p:cBhvr>
                                    </p:animEffect>
                                    <p:anim calcmode="lin" valueType="num">
                                      <p:cBhvr>
                                        <p:cTn id="15"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98330" y="500042"/>
            <a:ext cx="7603662" cy="600079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Rot="1" noChangeArrowheads="1"/>
          </p:cNvSpPr>
          <p:nvPr>
            <p:ph type="body" idx="1"/>
          </p:nvPr>
        </p:nvSpPr>
        <p:spPr>
          <a:xfrm>
            <a:off x="543762" y="569317"/>
            <a:ext cx="7786688" cy="5857916"/>
          </a:xfrm>
        </p:spPr>
        <p:txBody>
          <a:bodyPr/>
          <a:lstStyle/>
          <a:p>
            <a:pPr>
              <a:lnSpc>
                <a:spcPct val="150000"/>
              </a:lnSpc>
              <a:buNone/>
            </a:pPr>
            <a:r>
              <a:rPr lang="zh-CN" altLang="en-US" sz="2400" dirty="0" smtClean="0"/>
              <a:t> </a:t>
            </a:r>
            <a:r>
              <a:rPr lang="zh-CN" altLang="en-US" sz="2400" dirty="0" smtClean="0">
                <a:latin typeface="Times New Roman" pitchFamily="18" charset="0"/>
                <a:cs typeface="Times New Roman" pitchFamily="18" charset="0"/>
              </a:rPr>
              <a:t>代码实现：</a:t>
            </a:r>
            <a:endParaRPr lang="en-US" altLang="zh-CN" sz="2400" dirty="0" smtClean="0">
              <a:latin typeface="Times New Roman" pitchFamily="18" charset="0"/>
              <a:cs typeface="Times New Roman" pitchFamily="18" charset="0"/>
            </a:endParaRPr>
          </a:p>
          <a:p>
            <a:pPr>
              <a:lnSpc>
                <a:spcPct val="150000"/>
              </a:lnSpc>
              <a:buNone/>
            </a:pPr>
            <a:r>
              <a:rPr lang="en-US" altLang="zh-CN" sz="2400" dirty="0" smtClean="0">
                <a:latin typeface="Times New Roman" pitchFamily="18" charset="0"/>
                <a:cs typeface="Times New Roman" pitchFamily="18" charset="0"/>
              </a:rPr>
              <a:t>MATLAB</a:t>
            </a:r>
            <a:r>
              <a:rPr lang="zh-CN" altLang="en-US" sz="2400" dirty="0" smtClean="0">
                <a:latin typeface="Times New Roman" pitchFamily="18" charset="0"/>
                <a:cs typeface="Times New Roman" pitchFamily="18" charset="0"/>
              </a:rPr>
              <a:t>实现：</a:t>
            </a:r>
            <a:endParaRPr lang="en-US" altLang="zh-CN" sz="2400" dirty="0" smtClean="0">
              <a:latin typeface="Times New Roman" pitchFamily="18" charset="0"/>
              <a:cs typeface="Times New Roman" pitchFamily="18" charset="0"/>
            </a:endParaRPr>
          </a:p>
          <a:p>
            <a:pPr>
              <a:lnSpc>
                <a:spcPct val="150000"/>
              </a:lnSpc>
              <a:buNone/>
            </a:pPr>
            <a:r>
              <a:rPr lang="en-US" altLang="zh-CN" sz="2400" dirty="0" smtClean="0">
                <a:latin typeface="Times New Roman" pitchFamily="18" charset="0"/>
                <a:cs typeface="Times New Roman" pitchFamily="18" charset="0"/>
              </a:rPr>
              <a:t>python</a:t>
            </a:r>
            <a:r>
              <a:rPr lang="zh-CN" altLang="en-US" sz="2400" dirty="0" smtClean="0">
                <a:latin typeface="Times New Roman" pitchFamily="18" charset="0"/>
                <a:cs typeface="Times New Roman" pitchFamily="18" charset="0"/>
              </a:rPr>
              <a:t>代码：</a:t>
            </a:r>
          </a:p>
          <a:p>
            <a:pPr>
              <a:lnSpc>
                <a:spcPct val="150000"/>
              </a:lnSpc>
              <a:buFont typeface="Wingdings" pitchFamily="2" charset="2"/>
              <a:buNone/>
            </a:pPr>
            <a:endParaRPr lang="zh-CN" altLang="en-US" sz="2800" b="1" dirty="0">
              <a:solidFill>
                <a:srgbClr val="0070C0"/>
              </a:solidFill>
              <a:latin typeface="楷体" pitchFamily="49" charset="-122"/>
              <a:ea typeface="楷体" pitchFamily="49" charset="-122"/>
            </a:endParaRPr>
          </a:p>
        </p:txBody>
      </p:sp>
    </p:spTree>
    <p:extLst>
      <p:ext uri="{BB962C8B-B14F-4D97-AF65-F5344CB8AC3E}">
        <p14:creationId xmlns:p14="http://schemas.microsoft.com/office/powerpoint/2010/main" val="396863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Effect transition="in" filter="fade">
                                      <p:cBhvr>
                                        <p:cTn id="7" dur="1000"/>
                                        <p:tgtEl>
                                          <p:spTgt spid="79875">
                                            <p:txEl>
                                              <p:pRg st="0" end="0"/>
                                            </p:txEl>
                                          </p:spTgt>
                                        </p:tgtEl>
                                      </p:cBhvr>
                                    </p:animEffect>
                                    <p:anim calcmode="lin" valueType="num">
                                      <p:cBhvr>
                                        <p:cTn id="8" dur="1000" fill="hold"/>
                                        <p:tgtEl>
                                          <p:spTgt spid="798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98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9875">
                                            <p:txEl>
                                              <p:pRg st="1" end="1"/>
                                            </p:txEl>
                                          </p:spTgt>
                                        </p:tgtEl>
                                        <p:attrNameLst>
                                          <p:attrName>style.visibility</p:attrName>
                                        </p:attrNameLst>
                                      </p:cBhvr>
                                      <p:to>
                                        <p:strVal val="visible"/>
                                      </p:to>
                                    </p:set>
                                    <p:animEffect transition="in" filter="fade">
                                      <p:cBhvr>
                                        <p:cTn id="14" dur="1000"/>
                                        <p:tgtEl>
                                          <p:spTgt spid="79875">
                                            <p:txEl>
                                              <p:pRg st="1" end="1"/>
                                            </p:txEl>
                                          </p:spTgt>
                                        </p:tgtEl>
                                      </p:cBhvr>
                                    </p:animEffect>
                                    <p:anim calcmode="lin" valueType="num">
                                      <p:cBhvr>
                                        <p:cTn id="15" dur="1000" fill="hold"/>
                                        <p:tgtEl>
                                          <p:spTgt spid="798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98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9875">
                                            <p:txEl>
                                              <p:pRg st="2" end="2"/>
                                            </p:txEl>
                                          </p:spTgt>
                                        </p:tgtEl>
                                        <p:attrNameLst>
                                          <p:attrName>style.visibility</p:attrName>
                                        </p:attrNameLst>
                                      </p:cBhvr>
                                      <p:to>
                                        <p:strVal val="visible"/>
                                      </p:to>
                                    </p:set>
                                    <p:animEffect transition="in" filter="fade">
                                      <p:cBhvr>
                                        <p:cTn id="21" dur="1000"/>
                                        <p:tgtEl>
                                          <p:spTgt spid="79875">
                                            <p:txEl>
                                              <p:pRg st="2" end="2"/>
                                            </p:txEl>
                                          </p:spTgt>
                                        </p:tgtEl>
                                      </p:cBhvr>
                                    </p:animEffect>
                                    <p:anim calcmode="lin" valueType="num">
                                      <p:cBhvr>
                                        <p:cTn id="22" dur="1000" fill="hold"/>
                                        <p:tgtEl>
                                          <p:spTgt spid="798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987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3"/>
          <p:cNvSpPr>
            <a:spLocks noGrp="1" noChangeArrowheads="1"/>
          </p:cNvSpPr>
          <p:nvPr>
            <p:ph type="body" idx="1"/>
          </p:nvPr>
        </p:nvSpPr>
        <p:spPr>
          <a:xfrm>
            <a:off x="899592" y="1340768"/>
            <a:ext cx="7776864" cy="4752528"/>
          </a:xfrm>
        </p:spPr>
        <p:txBody>
          <a:bodyPr/>
          <a:lstStyle/>
          <a:p>
            <a:r>
              <a:rPr lang="zh-CN" altLang="en-US" b="1" dirty="0" smtClean="0"/>
              <a:t>例</a:t>
            </a:r>
            <a:r>
              <a:rPr lang="en-US" altLang="zh-CN" b="1" dirty="0" smtClean="0"/>
              <a:t>4</a:t>
            </a:r>
            <a:r>
              <a:rPr lang="en-US" altLang="zh-CN" b="1" dirty="0"/>
              <a:t>.</a:t>
            </a:r>
            <a:r>
              <a:rPr lang="en-US" altLang="zh-CN" b="1" dirty="0" smtClean="0"/>
              <a:t>2  GA</a:t>
            </a:r>
            <a:r>
              <a:rPr lang="zh-CN" altLang="en-US" b="1" dirty="0" smtClean="0"/>
              <a:t>求解旅行商问题</a:t>
            </a:r>
            <a:r>
              <a:rPr lang="en-US" altLang="zh-CN" b="1" dirty="0" smtClean="0"/>
              <a:t>TSP</a:t>
            </a:r>
            <a:r>
              <a:rPr lang="zh-CN" altLang="en-US" b="1" dirty="0" smtClean="0"/>
              <a:t>。</a:t>
            </a:r>
          </a:p>
          <a:p>
            <a:endParaRPr lang="en-US" altLang="zh-CN" b="1" dirty="0" smtClean="0"/>
          </a:p>
          <a:p>
            <a:endParaRPr lang="zh-CN" altLang="en-US" b="1" dirty="0" smtClean="0"/>
          </a:p>
          <a:p>
            <a:r>
              <a:rPr lang="zh-CN" altLang="en-US" b="1" dirty="0" smtClean="0"/>
              <a:t>分析  </a:t>
            </a:r>
          </a:p>
          <a:p>
            <a:pPr lvl="1"/>
            <a:r>
              <a:rPr lang="zh-CN" altLang="en-US" b="1" dirty="0" smtClean="0"/>
              <a:t>任一可能解，即</a:t>
            </a:r>
            <a:r>
              <a:rPr lang="en-US" altLang="zh-CN" b="1" dirty="0" smtClean="0"/>
              <a:t>n</a:t>
            </a:r>
            <a:r>
              <a:rPr lang="zh-CN" altLang="en-US" b="1" dirty="0" smtClean="0"/>
              <a:t>个城市的一个排列，都可以事先构造出来。</a:t>
            </a:r>
          </a:p>
          <a:p>
            <a:pPr lvl="1"/>
            <a:r>
              <a:rPr lang="zh-CN" altLang="en-US" b="1" dirty="0" smtClean="0"/>
              <a:t>可以直接在</a:t>
            </a:r>
            <a:r>
              <a:rPr lang="zh-CN" altLang="en-US" b="1" dirty="0" smtClean="0">
                <a:solidFill>
                  <a:srgbClr val="FFC000"/>
                </a:solidFill>
              </a:rPr>
              <a:t>解空间</a:t>
            </a:r>
            <a:r>
              <a:rPr lang="zh-CN" altLang="en-US" b="1" dirty="0" smtClean="0"/>
              <a:t>（所有合法的城市序列）中</a:t>
            </a:r>
            <a:r>
              <a:rPr lang="zh-CN" altLang="en-US" b="1" dirty="0" smtClean="0">
                <a:solidFill>
                  <a:srgbClr val="FFC000"/>
                </a:solidFill>
              </a:rPr>
              <a:t>搜索最佳解</a:t>
            </a:r>
            <a:r>
              <a:rPr lang="zh-CN" altLang="en-US" b="1" dirty="0" smtClean="0"/>
              <a:t>。这正适合用遗传算法求解。</a:t>
            </a:r>
          </a:p>
          <a:p>
            <a:endParaRPr lang="en-US" altLang="zh-CN" b="1" dirty="0" smtClean="0"/>
          </a:p>
        </p:txBody>
      </p:sp>
      <p:pic>
        <p:nvPicPr>
          <p:cNvPr id="20992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1988840"/>
            <a:ext cx="2462213"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spTree>
    <p:extLst>
      <p:ext uri="{BB962C8B-B14F-4D97-AF65-F5344CB8AC3E}">
        <p14:creationId xmlns:p14="http://schemas.microsoft.com/office/powerpoint/2010/main" val="107378173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标题 1"/>
          <p:cNvSpPr>
            <a:spLocks noGrp="1"/>
          </p:cNvSpPr>
          <p:nvPr>
            <p:ph type="title"/>
          </p:nvPr>
        </p:nvSpPr>
        <p:spPr/>
        <p:txBody>
          <a:bodyPr/>
          <a:lstStyle/>
          <a:p>
            <a:r>
              <a:rPr lang="zh-CN" altLang="en-US" dirty="0" smtClean="0"/>
              <a:t>解：</a:t>
            </a:r>
          </a:p>
        </p:txBody>
      </p:sp>
      <p:sp>
        <p:nvSpPr>
          <p:cNvPr id="210947" name="灯片编号占位符 3"/>
          <p:cNvSpPr>
            <a:spLocks noGrp="1"/>
          </p:cNvSpPr>
          <p:nvPr>
            <p:ph type="sldNum" sz="quarter" idx="10"/>
          </p:nvPr>
        </p:nvSpPr>
        <p:spPr/>
        <p:txBody>
          <a:bodyPr/>
          <a:lstStyle>
            <a:lvl1pPr>
              <a:defRPr sz="2800" b="1">
                <a:solidFill>
                  <a:srgbClr val="FF0000"/>
                </a:solidFill>
                <a:latin typeface="Arial Black" pitchFamily="34" charset="0"/>
                <a:ea typeface="PMingLiU" pitchFamily="18" charset="-120"/>
              </a:defRPr>
            </a:lvl1pPr>
            <a:lvl2pPr marL="742950" indent="-285750">
              <a:defRPr sz="2800" b="1">
                <a:solidFill>
                  <a:srgbClr val="FF0000"/>
                </a:solidFill>
                <a:latin typeface="Arial Black" pitchFamily="34" charset="0"/>
                <a:ea typeface="PMingLiU" pitchFamily="18" charset="-120"/>
              </a:defRPr>
            </a:lvl2pPr>
            <a:lvl3pPr marL="1143000" indent="-228600">
              <a:defRPr sz="2800" b="1">
                <a:solidFill>
                  <a:srgbClr val="FF0000"/>
                </a:solidFill>
                <a:latin typeface="Arial Black" pitchFamily="34" charset="0"/>
                <a:ea typeface="PMingLiU" pitchFamily="18" charset="-120"/>
              </a:defRPr>
            </a:lvl3pPr>
            <a:lvl4pPr marL="1600200" indent="-228600">
              <a:defRPr sz="2800" b="1">
                <a:solidFill>
                  <a:srgbClr val="FF0000"/>
                </a:solidFill>
                <a:latin typeface="Arial Black" pitchFamily="34" charset="0"/>
                <a:ea typeface="PMingLiU" pitchFamily="18" charset="-120"/>
              </a:defRPr>
            </a:lvl4pPr>
            <a:lvl5pPr marL="2057400" indent="-228600">
              <a:defRPr sz="2800" b="1">
                <a:solidFill>
                  <a:srgbClr val="FF0000"/>
                </a:solidFill>
                <a:latin typeface="Arial Black" pitchFamily="34" charset="0"/>
                <a:ea typeface="PMingLiU" pitchFamily="18" charset="-120"/>
              </a:defRPr>
            </a:lvl5pPr>
            <a:lvl6pPr marL="2514600" indent="-228600" eaLnBrk="0" fontAlgn="base" hangingPunct="0">
              <a:spcBef>
                <a:spcPct val="0"/>
              </a:spcBef>
              <a:spcAft>
                <a:spcPct val="0"/>
              </a:spcAft>
              <a:defRPr sz="2800" b="1">
                <a:solidFill>
                  <a:srgbClr val="FF0000"/>
                </a:solidFill>
                <a:latin typeface="Arial Black" pitchFamily="34" charset="0"/>
                <a:ea typeface="PMingLiU" pitchFamily="18" charset="-120"/>
              </a:defRPr>
            </a:lvl6pPr>
            <a:lvl7pPr marL="2971800" indent="-228600" eaLnBrk="0" fontAlgn="base" hangingPunct="0">
              <a:spcBef>
                <a:spcPct val="0"/>
              </a:spcBef>
              <a:spcAft>
                <a:spcPct val="0"/>
              </a:spcAft>
              <a:defRPr sz="2800" b="1">
                <a:solidFill>
                  <a:srgbClr val="FF0000"/>
                </a:solidFill>
                <a:latin typeface="Arial Black" pitchFamily="34" charset="0"/>
                <a:ea typeface="PMingLiU" pitchFamily="18" charset="-120"/>
              </a:defRPr>
            </a:lvl7pPr>
            <a:lvl8pPr marL="3429000" indent="-228600" eaLnBrk="0" fontAlgn="base" hangingPunct="0">
              <a:spcBef>
                <a:spcPct val="0"/>
              </a:spcBef>
              <a:spcAft>
                <a:spcPct val="0"/>
              </a:spcAft>
              <a:defRPr sz="2800" b="1">
                <a:solidFill>
                  <a:srgbClr val="FF0000"/>
                </a:solidFill>
                <a:latin typeface="Arial Black" pitchFamily="34" charset="0"/>
                <a:ea typeface="PMingLiU" pitchFamily="18" charset="-120"/>
              </a:defRPr>
            </a:lvl8pPr>
            <a:lvl9pPr marL="3886200" indent="-228600" eaLnBrk="0" fontAlgn="base" hangingPunct="0">
              <a:spcBef>
                <a:spcPct val="0"/>
              </a:spcBef>
              <a:spcAft>
                <a:spcPct val="0"/>
              </a:spcAft>
              <a:defRPr sz="2800" b="1">
                <a:solidFill>
                  <a:srgbClr val="FF0000"/>
                </a:solidFill>
                <a:latin typeface="Arial Black" pitchFamily="34" charset="0"/>
                <a:ea typeface="PMingLiU" pitchFamily="18" charset="-120"/>
              </a:defRPr>
            </a:lvl9pPr>
          </a:lstStyle>
          <a:p>
            <a:fld id="{F2D09E36-5301-487E-ADBB-386BDD819B66}" type="slidenum">
              <a:rPr lang="en-US" altLang="zh-CN" sz="1800" smtClean="0">
                <a:solidFill>
                  <a:srgbClr val="000066"/>
                </a:solidFill>
                <a:latin typeface="Tahoma" pitchFamily="34" charset="0"/>
                <a:ea typeface="宋体" pitchFamily="2" charset="-122"/>
              </a:rPr>
              <a:pPr/>
              <a:t>38</a:t>
            </a:fld>
            <a:endParaRPr lang="en-US" altLang="zh-CN" sz="1800" smtClean="0">
              <a:solidFill>
                <a:srgbClr val="000066"/>
              </a:solidFill>
              <a:latin typeface="Tahoma" pitchFamily="34" charset="0"/>
              <a:ea typeface="宋体" pitchFamily="2" charset="-122"/>
            </a:endParaRPr>
          </a:p>
        </p:txBody>
      </p:sp>
      <p:sp>
        <p:nvSpPr>
          <p:cNvPr id="210948" name="Rectangle 3"/>
          <p:cNvSpPr>
            <a:spLocks noGrp="1" noChangeArrowheads="1"/>
          </p:cNvSpPr>
          <p:nvPr>
            <p:ph idx="1"/>
          </p:nvPr>
        </p:nvSpPr>
        <p:spPr>
          <a:xfrm>
            <a:off x="914400" y="1905000"/>
            <a:ext cx="7834313" cy="4267200"/>
          </a:xfrm>
        </p:spPr>
        <p:txBody>
          <a:bodyPr/>
          <a:lstStyle/>
          <a:p>
            <a:pPr marL="0" indent="0">
              <a:buFontTx/>
              <a:buNone/>
            </a:pPr>
            <a:r>
              <a:rPr lang="en-US" altLang="zh-CN" b="1" smtClean="0"/>
              <a:t>(1)</a:t>
            </a:r>
            <a:r>
              <a:rPr lang="zh-CN" altLang="en-US" b="1" smtClean="0"/>
              <a:t>定义适应度函数</a:t>
            </a:r>
          </a:p>
          <a:p>
            <a:pPr lvl="1"/>
            <a:r>
              <a:rPr lang="zh-CN" altLang="en-US" b="1" smtClean="0"/>
              <a:t>将一个合法的城市序列</a:t>
            </a:r>
            <a:r>
              <a:rPr lang="en-US" altLang="zh-CN" b="1" smtClean="0"/>
              <a:t>s=</a:t>
            </a:r>
            <a:r>
              <a:rPr lang="zh-CN" altLang="en-US" b="1" smtClean="0"/>
              <a:t>（</a:t>
            </a:r>
            <a:r>
              <a:rPr lang="en-US" altLang="zh-CN" b="1" smtClean="0"/>
              <a:t>c</a:t>
            </a:r>
            <a:r>
              <a:rPr lang="en-US" altLang="zh-CN" b="1" baseline="-25000" smtClean="0"/>
              <a:t>1</a:t>
            </a:r>
            <a:r>
              <a:rPr lang="en-US" altLang="zh-CN" b="1" smtClean="0"/>
              <a:t>, c</a:t>
            </a:r>
            <a:r>
              <a:rPr lang="en-US" altLang="zh-CN" b="1" baseline="-25000" smtClean="0"/>
              <a:t>2</a:t>
            </a:r>
            <a:r>
              <a:rPr lang="en-US" altLang="zh-CN" b="1" smtClean="0"/>
              <a:t>, …, c</a:t>
            </a:r>
            <a:r>
              <a:rPr lang="en-US" altLang="zh-CN" b="1" baseline="-25000" smtClean="0"/>
              <a:t>n</a:t>
            </a:r>
            <a:r>
              <a:rPr lang="en-US" altLang="zh-CN" b="1" smtClean="0"/>
              <a:t>, c</a:t>
            </a:r>
            <a:r>
              <a:rPr lang="en-US" altLang="zh-CN" b="1" baseline="-25000" smtClean="0"/>
              <a:t>n+1</a:t>
            </a:r>
            <a:r>
              <a:rPr lang="zh-CN" altLang="en-US" b="1" smtClean="0"/>
              <a:t>）</a:t>
            </a:r>
            <a:r>
              <a:rPr lang="en-US" altLang="zh-CN" b="1" smtClean="0"/>
              <a:t>(c</a:t>
            </a:r>
            <a:r>
              <a:rPr lang="en-US" altLang="zh-CN" b="1" baseline="-25000" smtClean="0"/>
              <a:t>n+1</a:t>
            </a:r>
            <a:r>
              <a:rPr lang="zh-CN" altLang="en-US" b="1" smtClean="0"/>
              <a:t>就是</a:t>
            </a:r>
            <a:r>
              <a:rPr lang="en-US" altLang="zh-CN" b="1" smtClean="0"/>
              <a:t>c</a:t>
            </a:r>
            <a:r>
              <a:rPr lang="en-US" altLang="zh-CN" b="1" baseline="-25000" smtClean="0"/>
              <a:t>1</a:t>
            </a:r>
            <a:r>
              <a:rPr lang="en-US" altLang="zh-CN" b="1" smtClean="0"/>
              <a:t>)</a:t>
            </a:r>
            <a:r>
              <a:rPr lang="zh-CN" altLang="en-US" b="1" smtClean="0"/>
              <a:t>作为一个个体。</a:t>
            </a:r>
          </a:p>
          <a:p>
            <a:pPr lvl="1"/>
            <a:r>
              <a:rPr lang="zh-CN" altLang="en-US" b="1" smtClean="0"/>
              <a:t>这个序列中相邻两城之间的距离之和的倒数就可作为相应个体</a:t>
            </a:r>
            <a:r>
              <a:rPr lang="en-US" altLang="zh-CN" b="1" smtClean="0"/>
              <a:t>s</a:t>
            </a:r>
            <a:r>
              <a:rPr lang="zh-CN" altLang="en-US" b="1" smtClean="0"/>
              <a:t>的适应度，从而适应度函数就是 </a:t>
            </a:r>
          </a:p>
          <a:p>
            <a:pPr marL="0" indent="0"/>
            <a:endParaRPr lang="en-US" altLang="zh-CN" b="1" smtClean="0"/>
          </a:p>
        </p:txBody>
      </p:sp>
      <p:pic>
        <p:nvPicPr>
          <p:cNvPr id="210949" name="Picture 5" descr="图片27"/>
          <p:cNvPicPr>
            <a:picLocks noChangeAspect="1" noChangeArrowheads="1"/>
          </p:cNvPicPr>
          <p:nvPr/>
        </p:nvPicPr>
        <p:blipFill>
          <a:blip r:embed="rId2" cstate="print">
            <a:lum bright="70000" contrast="-70000"/>
            <a:extLst>
              <a:ext uri="{28A0092B-C50C-407E-A947-70E740481C1C}">
                <a14:useLocalDpi xmlns:a14="http://schemas.microsoft.com/office/drawing/2010/main" val="0"/>
              </a:ext>
            </a:extLst>
          </a:blip>
          <a:srcRect/>
          <a:stretch>
            <a:fillRect/>
          </a:stretch>
        </p:blipFill>
        <p:spPr bwMode="auto">
          <a:xfrm>
            <a:off x="2627313" y="4652963"/>
            <a:ext cx="36115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93044"/>
      </p:ext>
    </p:extLst>
  </p:cSld>
  <p:clrMapOvr>
    <a:masterClrMapping/>
  </p:clrMapOvr>
  <p:transition>
    <p:rand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noChangeArrowheads="1"/>
          </p:cNvSpPr>
          <p:nvPr>
            <p:ph type="title"/>
          </p:nvPr>
        </p:nvSpPr>
        <p:spPr>
          <a:xfrm>
            <a:off x="1085850" y="620713"/>
            <a:ext cx="7086600" cy="762000"/>
          </a:xfrm>
        </p:spPr>
        <p:txBody>
          <a:bodyPr/>
          <a:lstStyle/>
          <a:p>
            <a:pPr>
              <a:defRPr/>
            </a:pPr>
            <a:r>
              <a:rPr lang="en-US" altLang="zh-CN" dirty="0" smtClean="0">
                <a:latin typeface="+mn-lt"/>
                <a:ea typeface="+mn-ea"/>
              </a:rPr>
              <a:t>GA</a:t>
            </a:r>
            <a:r>
              <a:rPr lang="zh-CN" altLang="en-US" dirty="0" smtClean="0">
                <a:latin typeface="+mn-lt"/>
                <a:ea typeface="+mn-ea"/>
              </a:rPr>
              <a:t>求解</a:t>
            </a:r>
            <a:r>
              <a:rPr lang="en-US" altLang="zh-CN" dirty="0" smtClean="0">
                <a:latin typeface="+mn-lt"/>
                <a:ea typeface="+mn-ea"/>
              </a:rPr>
              <a:t>TSP</a:t>
            </a:r>
            <a:r>
              <a:rPr lang="zh-CN" altLang="en-US" dirty="0" smtClean="0">
                <a:latin typeface="+mn-lt"/>
                <a:ea typeface="+mn-ea"/>
              </a:rPr>
              <a:t>的编码</a:t>
            </a:r>
          </a:p>
        </p:txBody>
      </p:sp>
      <p:sp>
        <p:nvSpPr>
          <p:cNvPr id="211971" name="Rectangle 3"/>
          <p:cNvSpPr>
            <a:spLocks noGrp="1" noChangeArrowheads="1"/>
          </p:cNvSpPr>
          <p:nvPr>
            <p:ph type="body" idx="1"/>
          </p:nvPr>
        </p:nvSpPr>
        <p:spPr>
          <a:xfrm>
            <a:off x="107950" y="1340768"/>
            <a:ext cx="9036050" cy="5051425"/>
          </a:xfrm>
        </p:spPr>
        <p:txBody>
          <a:bodyPr/>
          <a:lstStyle/>
          <a:p>
            <a:pPr marL="0" indent="0">
              <a:buFontTx/>
              <a:buNone/>
            </a:pPr>
            <a:r>
              <a:rPr lang="en-US" altLang="zh-CN" sz="2800" dirty="0" smtClean="0"/>
              <a:t>    (2)</a:t>
            </a:r>
            <a:r>
              <a:rPr lang="zh-CN" altLang="en-US" sz="2800" dirty="0" smtClean="0"/>
              <a:t>对个体</a:t>
            </a:r>
            <a:r>
              <a:rPr lang="en-US" altLang="zh-CN" sz="2800" dirty="0" smtClean="0"/>
              <a:t>s=</a:t>
            </a:r>
            <a:r>
              <a:rPr lang="zh-CN" altLang="en-US" sz="2800" dirty="0" smtClean="0"/>
              <a:t>（</a:t>
            </a:r>
            <a:r>
              <a:rPr lang="en-US" altLang="zh-CN" sz="2800" dirty="0" smtClean="0"/>
              <a:t>c</a:t>
            </a:r>
            <a:r>
              <a:rPr lang="en-US" altLang="zh-CN" sz="2800" baseline="-25000" dirty="0" smtClean="0"/>
              <a:t>1</a:t>
            </a:r>
            <a:r>
              <a:rPr lang="en-US" altLang="zh-CN" sz="2800" dirty="0" smtClean="0"/>
              <a:t>, c</a:t>
            </a:r>
            <a:r>
              <a:rPr lang="en-US" altLang="zh-CN" sz="2800" baseline="-25000" dirty="0" smtClean="0"/>
              <a:t>2</a:t>
            </a:r>
            <a:r>
              <a:rPr lang="en-US" altLang="zh-CN" sz="2800" dirty="0" smtClean="0"/>
              <a:t>, …, </a:t>
            </a:r>
            <a:r>
              <a:rPr lang="en-US" altLang="zh-CN" sz="2800" dirty="0" err="1" smtClean="0"/>
              <a:t>c</a:t>
            </a:r>
            <a:r>
              <a:rPr lang="en-US" altLang="zh-CN" sz="2800" baseline="-25000" dirty="0" err="1" smtClean="0"/>
              <a:t>n</a:t>
            </a:r>
            <a:r>
              <a:rPr lang="en-US" altLang="zh-CN" sz="2800" dirty="0" smtClean="0"/>
              <a:t>, c</a:t>
            </a:r>
            <a:r>
              <a:rPr lang="en-US" altLang="zh-CN" sz="2800" baseline="-25000" dirty="0" smtClean="0"/>
              <a:t>n+1</a:t>
            </a:r>
            <a:r>
              <a:rPr lang="zh-CN" altLang="en-US" sz="2800" dirty="0" smtClean="0"/>
              <a:t>）进行编码</a:t>
            </a:r>
          </a:p>
          <a:p>
            <a:pPr lvl="1"/>
            <a:r>
              <a:rPr lang="zh-CN" altLang="en-US" sz="2400" dirty="0" smtClean="0"/>
              <a:t>编码不当，会在交叉或变异操作时出现非法城市序列。</a:t>
            </a:r>
          </a:p>
          <a:p>
            <a:pPr lvl="2"/>
            <a:r>
              <a:rPr lang="zh-CN" altLang="en-US" dirty="0" smtClean="0"/>
              <a:t>用</a:t>
            </a:r>
            <a:r>
              <a:rPr lang="en-US" altLang="zh-CN" dirty="0" smtClean="0"/>
              <a:t>A</a:t>
            </a:r>
            <a:r>
              <a:rPr lang="zh-CN" altLang="en-US" dirty="0" smtClean="0"/>
              <a:t>、</a:t>
            </a:r>
            <a:r>
              <a:rPr lang="en-US" altLang="zh-CN" dirty="0" smtClean="0"/>
              <a:t>B</a:t>
            </a:r>
            <a:r>
              <a:rPr lang="zh-CN" altLang="en-US" dirty="0" smtClean="0"/>
              <a:t>、</a:t>
            </a:r>
            <a:r>
              <a:rPr lang="en-US" altLang="zh-CN" dirty="0" smtClean="0"/>
              <a:t>C</a:t>
            </a:r>
            <a:r>
              <a:rPr lang="zh-CN" altLang="en-US" dirty="0" smtClean="0"/>
              <a:t>、</a:t>
            </a:r>
            <a:r>
              <a:rPr lang="en-US" altLang="zh-CN" dirty="0" smtClean="0"/>
              <a:t>D</a:t>
            </a:r>
            <a:r>
              <a:rPr lang="zh-CN" altLang="en-US" dirty="0" smtClean="0"/>
              <a:t>、</a:t>
            </a:r>
            <a:r>
              <a:rPr lang="en-US" altLang="zh-CN" dirty="0" smtClean="0"/>
              <a:t>E</a:t>
            </a:r>
            <a:r>
              <a:rPr lang="zh-CN" altLang="en-US" dirty="0" smtClean="0"/>
              <a:t>代表相应的城市，用这</a:t>
            </a:r>
            <a:r>
              <a:rPr lang="en-US" altLang="zh-CN" dirty="0" smtClean="0"/>
              <a:t>5</a:t>
            </a:r>
            <a:r>
              <a:rPr lang="zh-CN" altLang="en-US" dirty="0" smtClean="0"/>
              <a:t>个符号的序列表示可能解即染色体。</a:t>
            </a:r>
          </a:p>
          <a:p>
            <a:pPr lvl="2"/>
            <a:r>
              <a:rPr lang="zh-CN" altLang="en-US" dirty="0" smtClean="0"/>
              <a:t>然后进行遗传操作。设</a:t>
            </a:r>
          </a:p>
          <a:p>
            <a:pPr lvl="3"/>
            <a:r>
              <a:rPr lang="en-US" altLang="zh-CN" i="1" dirty="0" smtClean="0"/>
              <a:t>s</a:t>
            </a:r>
            <a:r>
              <a:rPr lang="en-US" altLang="zh-CN" baseline="-25000" dirty="0" smtClean="0"/>
              <a:t>1</a:t>
            </a:r>
            <a:r>
              <a:rPr lang="en-US" altLang="zh-CN" dirty="0" smtClean="0"/>
              <a:t>=</a:t>
            </a:r>
            <a:r>
              <a:rPr lang="zh-CN" altLang="en-US" dirty="0" smtClean="0"/>
              <a:t>（</a:t>
            </a:r>
            <a:r>
              <a:rPr lang="en-US" altLang="zh-CN" dirty="0" smtClean="0"/>
              <a:t>A, C, B, E, D, A</a:t>
            </a:r>
            <a:r>
              <a:rPr lang="zh-CN" altLang="en-US" dirty="0" smtClean="0"/>
              <a:t>），</a:t>
            </a:r>
            <a:r>
              <a:rPr lang="en-US" altLang="zh-CN" i="1" dirty="0" smtClean="0"/>
              <a:t>s</a:t>
            </a:r>
            <a:r>
              <a:rPr lang="en-US" altLang="zh-CN" baseline="-25000" dirty="0" smtClean="0"/>
              <a:t>2</a:t>
            </a:r>
            <a:r>
              <a:rPr lang="en-US" altLang="zh-CN" dirty="0" smtClean="0"/>
              <a:t>=</a:t>
            </a:r>
            <a:r>
              <a:rPr lang="zh-CN" altLang="en-US" dirty="0" smtClean="0"/>
              <a:t>（</a:t>
            </a:r>
            <a:r>
              <a:rPr lang="en-US" altLang="zh-CN" dirty="0" smtClean="0"/>
              <a:t>A, E, D, C, B, A</a:t>
            </a:r>
            <a:r>
              <a:rPr lang="zh-CN" altLang="en-US" dirty="0" smtClean="0"/>
              <a:t>）</a:t>
            </a:r>
          </a:p>
          <a:p>
            <a:pPr lvl="2"/>
            <a:r>
              <a:rPr lang="zh-CN" altLang="en-US" dirty="0" smtClean="0"/>
              <a:t>实施常规的交叉或变异操作，如交换后三位，得</a:t>
            </a:r>
          </a:p>
          <a:p>
            <a:pPr lvl="3"/>
            <a:r>
              <a:rPr lang="en-US" altLang="zh-CN" i="1" dirty="0" smtClean="0"/>
              <a:t>s</a:t>
            </a:r>
            <a:r>
              <a:rPr lang="en-US" altLang="zh-CN" baseline="-25000" dirty="0" smtClean="0"/>
              <a:t>1</a:t>
            </a:r>
            <a:r>
              <a:rPr lang="en-US" altLang="zh-CN" dirty="0" smtClean="0"/>
              <a:t>’=</a:t>
            </a:r>
            <a:r>
              <a:rPr lang="zh-CN" altLang="en-US" dirty="0" smtClean="0"/>
              <a:t>（</a:t>
            </a:r>
            <a:r>
              <a:rPr lang="en-US" altLang="zh-CN" dirty="0" smtClean="0"/>
              <a:t>A,C,B,C,B,A</a:t>
            </a:r>
            <a:r>
              <a:rPr lang="zh-CN" altLang="en-US" dirty="0" smtClean="0"/>
              <a:t>）， </a:t>
            </a:r>
            <a:r>
              <a:rPr lang="en-US" altLang="zh-CN" i="1" dirty="0" smtClean="0"/>
              <a:t>s</a:t>
            </a:r>
            <a:r>
              <a:rPr lang="en-US" altLang="zh-CN" baseline="-25000" dirty="0" smtClean="0"/>
              <a:t>2</a:t>
            </a:r>
            <a:r>
              <a:rPr lang="en-US" altLang="zh-CN" dirty="0" smtClean="0"/>
              <a:t>’=</a:t>
            </a:r>
            <a:r>
              <a:rPr lang="zh-CN" altLang="en-US" dirty="0" smtClean="0"/>
              <a:t>（</a:t>
            </a:r>
            <a:r>
              <a:rPr lang="en-US" altLang="zh-CN" dirty="0" smtClean="0"/>
              <a:t>A,E,D,E,D,A</a:t>
            </a:r>
            <a:r>
              <a:rPr lang="zh-CN" altLang="en-US" dirty="0" smtClean="0"/>
              <a:t>）</a:t>
            </a:r>
          </a:p>
          <a:p>
            <a:pPr lvl="2"/>
            <a:r>
              <a:rPr lang="zh-CN" altLang="en-US" dirty="0" smtClean="0"/>
              <a:t>或者将染色体</a:t>
            </a:r>
            <a:r>
              <a:rPr lang="en-US" altLang="zh-CN" dirty="0" smtClean="0"/>
              <a:t>s1</a:t>
            </a:r>
            <a:r>
              <a:rPr lang="zh-CN" altLang="en-US" dirty="0" smtClean="0"/>
              <a:t>第二位的</a:t>
            </a:r>
            <a:r>
              <a:rPr lang="en-US" altLang="zh-CN" dirty="0" smtClean="0"/>
              <a:t>C</a:t>
            </a:r>
            <a:r>
              <a:rPr lang="zh-CN" altLang="en-US" dirty="0" smtClean="0"/>
              <a:t>变为</a:t>
            </a:r>
            <a:r>
              <a:rPr lang="en-US" altLang="zh-CN" dirty="0" smtClean="0"/>
              <a:t>E</a:t>
            </a:r>
            <a:r>
              <a:rPr lang="zh-CN" altLang="en-US" dirty="0" smtClean="0"/>
              <a:t>，得 </a:t>
            </a:r>
          </a:p>
          <a:p>
            <a:pPr lvl="3"/>
            <a:r>
              <a:rPr lang="zh-CN" altLang="en-US" dirty="0" smtClean="0"/>
              <a:t> </a:t>
            </a:r>
            <a:r>
              <a:rPr lang="en-US" altLang="zh-CN" dirty="0" smtClean="0"/>
              <a:t>s</a:t>
            </a:r>
            <a:r>
              <a:rPr lang="en-US" altLang="zh-CN" baseline="-25000" dirty="0" smtClean="0"/>
              <a:t>1</a:t>
            </a:r>
            <a:r>
              <a:rPr lang="en-US" altLang="zh-CN" dirty="0" smtClean="0"/>
              <a:t>’’=</a:t>
            </a:r>
            <a:r>
              <a:rPr lang="zh-CN" altLang="en-US" dirty="0" smtClean="0"/>
              <a:t>（</a:t>
            </a:r>
            <a:r>
              <a:rPr lang="en-US" altLang="zh-CN" dirty="0" smtClean="0"/>
              <a:t>A, E, B, E, D, A</a:t>
            </a:r>
            <a:r>
              <a:rPr lang="zh-CN" altLang="en-US" dirty="0" smtClean="0"/>
              <a:t>）</a:t>
            </a:r>
          </a:p>
          <a:p>
            <a:pPr lvl="2"/>
            <a:r>
              <a:rPr lang="zh-CN" altLang="en-US" dirty="0" smtClean="0"/>
              <a:t>可以看出，上面得到的</a:t>
            </a:r>
            <a:r>
              <a:rPr lang="en-US" altLang="zh-CN" dirty="0" smtClean="0"/>
              <a:t>s</a:t>
            </a:r>
            <a:r>
              <a:rPr lang="en-US" altLang="zh-CN" baseline="-25000" dirty="0" smtClean="0"/>
              <a:t>1</a:t>
            </a:r>
            <a:r>
              <a:rPr lang="en-US" altLang="zh-CN" dirty="0" smtClean="0"/>
              <a:t>’</a:t>
            </a:r>
            <a:r>
              <a:rPr lang="zh-CN" altLang="en-US" dirty="0" smtClean="0"/>
              <a:t>， </a:t>
            </a:r>
            <a:r>
              <a:rPr lang="en-US" altLang="zh-CN" dirty="0" smtClean="0"/>
              <a:t>s</a:t>
            </a:r>
            <a:r>
              <a:rPr lang="en-US" altLang="zh-CN" baseline="-25000" dirty="0" smtClean="0"/>
              <a:t>2</a:t>
            </a:r>
            <a:r>
              <a:rPr lang="en-US" altLang="zh-CN" dirty="0" smtClean="0"/>
              <a:t>’</a:t>
            </a:r>
            <a:r>
              <a:rPr lang="zh-CN" altLang="en-US" dirty="0" smtClean="0"/>
              <a:t>和</a:t>
            </a:r>
            <a:r>
              <a:rPr lang="en-US" altLang="zh-CN" dirty="0" smtClean="0"/>
              <a:t>s</a:t>
            </a:r>
            <a:r>
              <a:rPr lang="en-US" altLang="zh-CN" baseline="-25000" dirty="0" smtClean="0"/>
              <a:t>1</a:t>
            </a:r>
            <a:r>
              <a:rPr lang="en-US" altLang="zh-CN" dirty="0" smtClean="0"/>
              <a:t>’’</a:t>
            </a:r>
            <a:r>
              <a:rPr lang="zh-CN" altLang="en-US" dirty="0" smtClean="0"/>
              <a:t>都是非法城市序列。</a:t>
            </a:r>
          </a:p>
        </p:txBody>
      </p:sp>
      <p:sp>
        <p:nvSpPr>
          <p:cNvPr id="211972" name="灯片编号占位符 3"/>
          <p:cNvSpPr>
            <a:spLocks noGrp="1"/>
          </p:cNvSpPr>
          <p:nvPr>
            <p:ph type="sldNum" sz="quarter" idx="10"/>
          </p:nvPr>
        </p:nvSpPr>
        <p:spPr/>
        <p:txBody>
          <a:bodyPr/>
          <a:lstStyle>
            <a:lvl1pPr>
              <a:defRPr sz="2800" b="1">
                <a:solidFill>
                  <a:srgbClr val="FF0000"/>
                </a:solidFill>
                <a:latin typeface="Arial Black" pitchFamily="34" charset="0"/>
                <a:ea typeface="PMingLiU" pitchFamily="18" charset="-120"/>
              </a:defRPr>
            </a:lvl1pPr>
            <a:lvl2pPr marL="742950" indent="-285750">
              <a:defRPr sz="2800" b="1">
                <a:solidFill>
                  <a:srgbClr val="FF0000"/>
                </a:solidFill>
                <a:latin typeface="Arial Black" pitchFamily="34" charset="0"/>
                <a:ea typeface="PMingLiU" pitchFamily="18" charset="-120"/>
              </a:defRPr>
            </a:lvl2pPr>
            <a:lvl3pPr marL="1143000" indent="-228600">
              <a:defRPr sz="2800" b="1">
                <a:solidFill>
                  <a:srgbClr val="FF0000"/>
                </a:solidFill>
                <a:latin typeface="Arial Black" pitchFamily="34" charset="0"/>
                <a:ea typeface="PMingLiU" pitchFamily="18" charset="-120"/>
              </a:defRPr>
            </a:lvl3pPr>
            <a:lvl4pPr marL="1600200" indent="-228600">
              <a:defRPr sz="2800" b="1">
                <a:solidFill>
                  <a:srgbClr val="FF0000"/>
                </a:solidFill>
                <a:latin typeface="Arial Black" pitchFamily="34" charset="0"/>
                <a:ea typeface="PMingLiU" pitchFamily="18" charset="-120"/>
              </a:defRPr>
            </a:lvl4pPr>
            <a:lvl5pPr marL="2057400" indent="-228600">
              <a:defRPr sz="2800" b="1">
                <a:solidFill>
                  <a:srgbClr val="FF0000"/>
                </a:solidFill>
                <a:latin typeface="Arial Black" pitchFamily="34" charset="0"/>
                <a:ea typeface="PMingLiU" pitchFamily="18" charset="-120"/>
              </a:defRPr>
            </a:lvl5pPr>
            <a:lvl6pPr marL="2514600" indent="-228600" eaLnBrk="0" fontAlgn="base" hangingPunct="0">
              <a:spcBef>
                <a:spcPct val="0"/>
              </a:spcBef>
              <a:spcAft>
                <a:spcPct val="0"/>
              </a:spcAft>
              <a:defRPr sz="2800" b="1">
                <a:solidFill>
                  <a:srgbClr val="FF0000"/>
                </a:solidFill>
                <a:latin typeface="Arial Black" pitchFamily="34" charset="0"/>
                <a:ea typeface="PMingLiU" pitchFamily="18" charset="-120"/>
              </a:defRPr>
            </a:lvl6pPr>
            <a:lvl7pPr marL="2971800" indent="-228600" eaLnBrk="0" fontAlgn="base" hangingPunct="0">
              <a:spcBef>
                <a:spcPct val="0"/>
              </a:spcBef>
              <a:spcAft>
                <a:spcPct val="0"/>
              </a:spcAft>
              <a:defRPr sz="2800" b="1">
                <a:solidFill>
                  <a:srgbClr val="FF0000"/>
                </a:solidFill>
                <a:latin typeface="Arial Black" pitchFamily="34" charset="0"/>
                <a:ea typeface="PMingLiU" pitchFamily="18" charset="-120"/>
              </a:defRPr>
            </a:lvl7pPr>
            <a:lvl8pPr marL="3429000" indent="-228600" eaLnBrk="0" fontAlgn="base" hangingPunct="0">
              <a:spcBef>
                <a:spcPct val="0"/>
              </a:spcBef>
              <a:spcAft>
                <a:spcPct val="0"/>
              </a:spcAft>
              <a:defRPr sz="2800" b="1">
                <a:solidFill>
                  <a:srgbClr val="FF0000"/>
                </a:solidFill>
                <a:latin typeface="Arial Black" pitchFamily="34" charset="0"/>
                <a:ea typeface="PMingLiU" pitchFamily="18" charset="-120"/>
              </a:defRPr>
            </a:lvl8pPr>
            <a:lvl9pPr marL="3886200" indent="-228600" eaLnBrk="0" fontAlgn="base" hangingPunct="0">
              <a:spcBef>
                <a:spcPct val="0"/>
              </a:spcBef>
              <a:spcAft>
                <a:spcPct val="0"/>
              </a:spcAft>
              <a:defRPr sz="2800" b="1">
                <a:solidFill>
                  <a:srgbClr val="FF0000"/>
                </a:solidFill>
                <a:latin typeface="Arial Black" pitchFamily="34" charset="0"/>
                <a:ea typeface="PMingLiU" pitchFamily="18" charset="-120"/>
              </a:defRPr>
            </a:lvl9pPr>
          </a:lstStyle>
          <a:p>
            <a:fld id="{7E29F600-419C-44FD-9886-06A6FCAB5715}" type="slidenum">
              <a:rPr lang="en-US" altLang="zh-CN" sz="1800" smtClean="0">
                <a:solidFill>
                  <a:srgbClr val="000066"/>
                </a:solidFill>
                <a:latin typeface="Tahoma" pitchFamily="34" charset="0"/>
                <a:ea typeface="宋体" pitchFamily="2" charset="-122"/>
              </a:rPr>
              <a:pPr/>
              <a:t>39</a:t>
            </a:fld>
            <a:endParaRPr lang="en-US" altLang="zh-CN" sz="1800" smtClean="0">
              <a:solidFill>
                <a:srgbClr val="000066"/>
              </a:solidFill>
              <a:latin typeface="Tahoma" pitchFamily="34" charset="0"/>
              <a:ea typeface="宋体" pitchFamily="2" charset="-122"/>
            </a:endParaRPr>
          </a:p>
        </p:txBody>
      </p:sp>
    </p:spTree>
    <p:extLst>
      <p:ext uri="{BB962C8B-B14F-4D97-AF65-F5344CB8AC3E}">
        <p14:creationId xmlns:p14="http://schemas.microsoft.com/office/powerpoint/2010/main" val="102743105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000125" y="38100"/>
            <a:ext cx="7793038" cy="747713"/>
          </a:xfrm>
          <a:prstGeom prst="rect">
            <a:avLst/>
          </a:prstGeom>
        </p:spPr>
        <p:txBody>
          <a:bodyPr lIns="92075" tIns="46037" rIns="92075" bIns="46037" anchor="ctr"/>
          <a:lstStyle/>
          <a:p>
            <a:pPr eaLnBrk="1" hangingPunct="1">
              <a:defRPr/>
            </a:pPr>
            <a:r>
              <a:rPr lang="zh-CN" altLang="en-US" dirty="0" smtClean="0">
                <a:latin typeface="黑体" pitchFamily="49" charset="-122"/>
                <a:ea typeface="黑体" pitchFamily="49" charset="-122"/>
              </a:rPr>
              <a:t>遗传算法</a:t>
            </a:r>
          </a:p>
        </p:txBody>
      </p:sp>
      <p:sp>
        <p:nvSpPr>
          <p:cNvPr id="171011" name="Rectangle 3"/>
          <p:cNvSpPr>
            <a:spLocks noGrp="1" noChangeArrowheads="1"/>
          </p:cNvSpPr>
          <p:nvPr>
            <p:ph idx="4294967295"/>
          </p:nvPr>
        </p:nvSpPr>
        <p:spPr>
          <a:xfrm>
            <a:off x="107504" y="980728"/>
            <a:ext cx="9036496" cy="4498975"/>
          </a:xfrm>
        </p:spPr>
        <p:txBody>
          <a:bodyPr lIns="182562" tIns="46037" rIns="182562" bIns="46037"/>
          <a:lstStyle/>
          <a:p>
            <a:pPr eaLnBrk="1" hangingPunct="1"/>
            <a:r>
              <a:rPr lang="zh-CN" altLang="en-US" dirty="0" smtClean="0">
                <a:latin typeface="仿宋_GB2312" charset="-122"/>
                <a:ea typeface="仿宋_GB2312" charset="-122"/>
              </a:rPr>
              <a:t>应用</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函数优化</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组合优化：旅行商、图形化分</a:t>
            </a:r>
            <a:r>
              <a:rPr lang="en-US" altLang="zh-CN" dirty="0" smtClean="0">
                <a:latin typeface="Arial" pitchFamily="34" charset="0"/>
                <a:ea typeface="仿宋_GB2312" charset="-122"/>
              </a:rPr>
              <a:t>…</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生产调度：车间调度、生产规划</a:t>
            </a:r>
            <a:r>
              <a:rPr lang="en-US" altLang="zh-CN" dirty="0" smtClean="0">
                <a:latin typeface="Arial" pitchFamily="34" charset="0"/>
                <a:ea typeface="仿宋_GB2312" charset="-122"/>
              </a:rPr>
              <a:t>…</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自动控制：控制器、参数辨识</a:t>
            </a:r>
            <a:r>
              <a:rPr lang="en-US" altLang="zh-CN" dirty="0" smtClean="0">
                <a:latin typeface="Arial" pitchFamily="34" charset="0"/>
                <a:ea typeface="仿宋_GB2312" charset="-122"/>
              </a:rPr>
              <a:t>…</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图像处理与模式识别：特征提取、图像分割</a:t>
            </a:r>
            <a:r>
              <a:rPr lang="en-US" altLang="zh-CN" dirty="0" smtClean="0">
                <a:latin typeface="Arial" pitchFamily="34" charset="0"/>
                <a:ea typeface="仿宋_GB2312" charset="-122"/>
              </a:rPr>
              <a:t>…</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人工生命：进化模型、学习模型、行为模型</a:t>
            </a:r>
            <a:r>
              <a:rPr lang="en-US" altLang="zh-CN" dirty="0" smtClean="0">
                <a:latin typeface="Arial" pitchFamily="34" charset="0"/>
                <a:ea typeface="仿宋_GB2312" charset="-122"/>
              </a:rPr>
              <a:t>…</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机器学习</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数据</a:t>
            </a:r>
            <a:r>
              <a:rPr lang="zh-CN" altLang="en-US" dirty="0">
                <a:latin typeface="仿宋_GB2312" charset="-122"/>
                <a:ea typeface="仿宋_GB2312" charset="-122"/>
              </a:rPr>
              <a:t>挖掘</a:t>
            </a:r>
            <a:endParaRPr lang="en-US" altLang="zh-CN" dirty="0" smtClean="0">
              <a:latin typeface="仿宋_GB2312" charset="-122"/>
              <a:ea typeface="仿宋_GB2312" charset="-122"/>
            </a:endParaRPr>
          </a:p>
        </p:txBody>
      </p:sp>
    </p:spTree>
    <p:extLst>
      <p:ext uri="{BB962C8B-B14F-4D97-AF65-F5344CB8AC3E}">
        <p14:creationId xmlns:p14="http://schemas.microsoft.com/office/powerpoint/2010/main" val="1419199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内容占位符 2"/>
          <p:cNvSpPr>
            <a:spLocks noGrp="1"/>
          </p:cNvSpPr>
          <p:nvPr>
            <p:ph idx="1"/>
          </p:nvPr>
        </p:nvSpPr>
        <p:spPr>
          <a:xfrm>
            <a:off x="611560" y="1196752"/>
            <a:ext cx="8280920" cy="4464496"/>
          </a:xfrm>
        </p:spPr>
        <p:txBody>
          <a:bodyPr/>
          <a:lstStyle/>
          <a:p>
            <a:r>
              <a:rPr lang="zh-CN" altLang="en-US" dirty="0" smtClean="0"/>
              <a:t>人们针对</a:t>
            </a:r>
            <a:r>
              <a:rPr lang="en-US" altLang="zh-CN" dirty="0" smtClean="0"/>
              <a:t>TSP</a:t>
            </a:r>
            <a:r>
              <a:rPr lang="zh-CN" altLang="en-US" dirty="0" smtClean="0"/>
              <a:t>提出了许多编码方法和相应的特殊化了的交叉、变异操作，如顺序编码或整数编码、随机键编码、部分映射交叉、顺序交叉、循环交叉、位置交叉、反转变异、移位变异、互换变异等等。从而巧妙地用遗传算法解决了</a:t>
            </a:r>
            <a:r>
              <a:rPr lang="en-US" altLang="zh-CN" dirty="0" smtClean="0"/>
              <a:t>TSP</a:t>
            </a:r>
            <a:r>
              <a:rPr lang="zh-CN" altLang="en-US" dirty="0" smtClean="0"/>
              <a:t>。同时，也发展和完善了遗传算法，进一步扩展了它的应用。</a:t>
            </a:r>
          </a:p>
        </p:txBody>
      </p:sp>
      <p:sp>
        <p:nvSpPr>
          <p:cNvPr id="212996" name="灯片编号占位符 3"/>
          <p:cNvSpPr>
            <a:spLocks noGrp="1"/>
          </p:cNvSpPr>
          <p:nvPr>
            <p:ph type="sldNum" sz="quarter" idx="10"/>
          </p:nvPr>
        </p:nvSpPr>
        <p:spPr/>
        <p:txBody>
          <a:bodyPr/>
          <a:lstStyle>
            <a:lvl1pPr>
              <a:defRPr sz="2800" b="1">
                <a:solidFill>
                  <a:srgbClr val="FF0000"/>
                </a:solidFill>
                <a:latin typeface="Arial Black" pitchFamily="34" charset="0"/>
                <a:ea typeface="PMingLiU" pitchFamily="18" charset="-120"/>
              </a:defRPr>
            </a:lvl1pPr>
            <a:lvl2pPr marL="742950" indent="-285750">
              <a:defRPr sz="2800" b="1">
                <a:solidFill>
                  <a:srgbClr val="FF0000"/>
                </a:solidFill>
                <a:latin typeface="Arial Black" pitchFamily="34" charset="0"/>
                <a:ea typeface="PMingLiU" pitchFamily="18" charset="-120"/>
              </a:defRPr>
            </a:lvl2pPr>
            <a:lvl3pPr marL="1143000" indent="-228600">
              <a:defRPr sz="2800" b="1">
                <a:solidFill>
                  <a:srgbClr val="FF0000"/>
                </a:solidFill>
                <a:latin typeface="Arial Black" pitchFamily="34" charset="0"/>
                <a:ea typeface="PMingLiU" pitchFamily="18" charset="-120"/>
              </a:defRPr>
            </a:lvl3pPr>
            <a:lvl4pPr marL="1600200" indent="-228600">
              <a:defRPr sz="2800" b="1">
                <a:solidFill>
                  <a:srgbClr val="FF0000"/>
                </a:solidFill>
                <a:latin typeface="Arial Black" pitchFamily="34" charset="0"/>
                <a:ea typeface="PMingLiU" pitchFamily="18" charset="-120"/>
              </a:defRPr>
            </a:lvl4pPr>
            <a:lvl5pPr marL="2057400" indent="-228600">
              <a:defRPr sz="2800" b="1">
                <a:solidFill>
                  <a:srgbClr val="FF0000"/>
                </a:solidFill>
                <a:latin typeface="Arial Black" pitchFamily="34" charset="0"/>
                <a:ea typeface="PMingLiU" pitchFamily="18" charset="-120"/>
              </a:defRPr>
            </a:lvl5pPr>
            <a:lvl6pPr marL="2514600" indent="-228600" eaLnBrk="0" fontAlgn="base" hangingPunct="0">
              <a:spcBef>
                <a:spcPct val="0"/>
              </a:spcBef>
              <a:spcAft>
                <a:spcPct val="0"/>
              </a:spcAft>
              <a:defRPr sz="2800" b="1">
                <a:solidFill>
                  <a:srgbClr val="FF0000"/>
                </a:solidFill>
                <a:latin typeface="Arial Black" pitchFamily="34" charset="0"/>
                <a:ea typeface="PMingLiU" pitchFamily="18" charset="-120"/>
              </a:defRPr>
            </a:lvl6pPr>
            <a:lvl7pPr marL="2971800" indent="-228600" eaLnBrk="0" fontAlgn="base" hangingPunct="0">
              <a:spcBef>
                <a:spcPct val="0"/>
              </a:spcBef>
              <a:spcAft>
                <a:spcPct val="0"/>
              </a:spcAft>
              <a:defRPr sz="2800" b="1">
                <a:solidFill>
                  <a:srgbClr val="FF0000"/>
                </a:solidFill>
                <a:latin typeface="Arial Black" pitchFamily="34" charset="0"/>
                <a:ea typeface="PMingLiU" pitchFamily="18" charset="-120"/>
              </a:defRPr>
            </a:lvl7pPr>
            <a:lvl8pPr marL="3429000" indent="-228600" eaLnBrk="0" fontAlgn="base" hangingPunct="0">
              <a:spcBef>
                <a:spcPct val="0"/>
              </a:spcBef>
              <a:spcAft>
                <a:spcPct val="0"/>
              </a:spcAft>
              <a:defRPr sz="2800" b="1">
                <a:solidFill>
                  <a:srgbClr val="FF0000"/>
                </a:solidFill>
                <a:latin typeface="Arial Black" pitchFamily="34" charset="0"/>
                <a:ea typeface="PMingLiU" pitchFamily="18" charset="-120"/>
              </a:defRPr>
            </a:lvl8pPr>
            <a:lvl9pPr marL="3886200" indent="-228600" eaLnBrk="0" fontAlgn="base" hangingPunct="0">
              <a:spcBef>
                <a:spcPct val="0"/>
              </a:spcBef>
              <a:spcAft>
                <a:spcPct val="0"/>
              </a:spcAft>
              <a:defRPr sz="2800" b="1">
                <a:solidFill>
                  <a:srgbClr val="FF0000"/>
                </a:solidFill>
                <a:latin typeface="Arial Black" pitchFamily="34" charset="0"/>
                <a:ea typeface="PMingLiU" pitchFamily="18" charset="-120"/>
              </a:defRPr>
            </a:lvl9pPr>
          </a:lstStyle>
          <a:p>
            <a:fld id="{0DC183B1-D48C-4235-902B-542932168177}" type="slidenum">
              <a:rPr lang="en-US" altLang="zh-CN" sz="1800" smtClean="0">
                <a:solidFill>
                  <a:srgbClr val="000066"/>
                </a:solidFill>
                <a:latin typeface="Tahoma" pitchFamily="34" charset="0"/>
                <a:ea typeface="宋体" pitchFamily="2" charset="-122"/>
              </a:rPr>
              <a:pPr/>
              <a:t>40</a:t>
            </a:fld>
            <a:endParaRPr lang="en-US" altLang="zh-CN" sz="1800" smtClean="0">
              <a:solidFill>
                <a:srgbClr val="000066"/>
              </a:solidFill>
              <a:latin typeface="Tahoma" pitchFamily="34" charset="0"/>
              <a:ea typeface="宋体" pitchFamily="2" charset="-122"/>
            </a:endParaRPr>
          </a:p>
        </p:txBody>
      </p:sp>
    </p:spTree>
    <p:extLst>
      <p:ext uri="{BB962C8B-B14F-4D97-AF65-F5344CB8AC3E}">
        <p14:creationId xmlns:p14="http://schemas.microsoft.com/office/powerpoint/2010/main" val="1069143210"/>
      </p:ext>
    </p:extLst>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标题 1"/>
          <p:cNvSpPr>
            <a:spLocks noGrp="1"/>
          </p:cNvSpPr>
          <p:nvPr>
            <p:ph type="title"/>
          </p:nvPr>
        </p:nvSpPr>
        <p:spPr/>
        <p:txBody>
          <a:bodyPr/>
          <a:lstStyle/>
          <a:p>
            <a:r>
              <a:rPr lang="zh-CN" altLang="en-US" smtClean="0"/>
              <a:t>合适的交叉与变异操作</a:t>
            </a:r>
          </a:p>
        </p:txBody>
      </p:sp>
      <p:sp>
        <p:nvSpPr>
          <p:cNvPr id="212995" name="内容占位符 2"/>
          <p:cNvSpPr>
            <a:spLocks noGrp="1"/>
          </p:cNvSpPr>
          <p:nvPr>
            <p:ph idx="1"/>
          </p:nvPr>
        </p:nvSpPr>
        <p:spPr/>
        <p:txBody>
          <a:bodyPr/>
          <a:lstStyle/>
          <a:p>
            <a:r>
              <a:rPr lang="zh-CN" altLang="en-US" smtClean="0"/>
              <a:t>部分映射交叉、顺序交叉、循环交叉、位置交叉</a:t>
            </a:r>
            <a:endParaRPr lang="en-US" altLang="zh-CN" smtClean="0"/>
          </a:p>
          <a:p>
            <a:r>
              <a:rPr lang="zh-CN" altLang="en-US" smtClean="0"/>
              <a:t>逆转变异、</a:t>
            </a:r>
            <a:r>
              <a:rPr lang="en-US" altLang="zh-CN" smtClean="0"/>
              <a:t>2</a:t>
            </a:r>
            <a:r>
              <a:rPr lang="zh-CN" altLang="en-US" smtClean="0"/>
              <a:t>交换变异、</a:t>
            </a:r>
            <a:r>
              <a:rPr lang="en-US" altLang="zh-CN" smtClean="0"/>
              <a:t>3</a:t>
            </a:r>
            <a:r>
              <a:rPr lang="zh-CN" altLang="en-US" smtClean="0"/>
              <a:t>交换变异、移位变异、互换变异等等。</a:t>
            </a:r>
            <a:endParaRPr lang="en-US" altLang="zh-CN" smtClean="0"/>
          </a:p>
          <a:p>
            <a:endParaRPr lang="zh-CN" altLang="en-US" smtClean="0"/>
          </a:p>
        </p:txBody>
      </p:sp>
      <p:sp>
        <p:nvSpPr>
          <p:cNvPr id="212996" name="灯片编号占位符 3"/>
          <p:cNvSpPr>
            <a:spLocks noGrp="1"/>
          </p:cNvSpPr>
          <p:nvPr>
            <p:ph type="sldNum" sz="quarter" idx="10"/>
          </p:nvPr>
        </p:nvSpPr>
        <p:spPr/>
        <p:txBody>
          <a:bodyPr/>
          <a:lstStyle>
            <a:lvl1pPr>
              <a:defRPr sz="2800" b="1">
                <a:solidFill>
                  <a:srgbClr val="FF0000"/>
                </a:solidFill>
                <a:latin typeface="Arial Black" pitchFamily="34" charset="0"/>
                <a:ea typeface="PMingLiU" pitchFamily="18" charset="-120"/>
              </a:defRPr>
            </a:lvl1pPr>
            <a:lvl2pPr marL="742950" indent="-285750">
              <a:defRPr sz="2800" b="1">
                <a:solidFill>
                  <a:srgbClr val="FF0000"/>
                </a:solidFill>
                <a:latin typeface="Arial Black" pitchFamily="34" charset="0"/>
                <a:ea typeface="PMingLiU" pitchFamily="18" charset="-120"/>
              </a:defRPr>
            </a:lvl2pPr>
            <a:lvl3pPr marL="1143000" indent="-228600">
              <a:defRPr sz="2800" b="1">
                <a:solidFill>
                  <a:srgbClr val="FF0000"/>
                </a:solidFill>
                <a:latin typeface="Arial Black" pitchFamily="34" charset="0"/>
                <a:ea typeface="PMingLiU" pitchFamily="18" charset="-120"/>
              </a:defRPr>
            </a:lvl3pPr>
            <a:lvl4pPr marL="1600200" indent="-228600">
              <a:defRPr sz="2800" b="1">
                <a:solidFill>
                  <a:srgbClr val="FF0000"/>
                </a:solidFill>
                <a:latin typeface="Arial Black" pitchFamily="34" charset="0"/>
                <a:ea typeface="PMingLiU" pitchFamily="18" charset="-120"/>
              </a:defRPr>
            </a:lvl4pPr>
            <a:lvl5pPr marL="2057400" indent="-228600">
              <a:defRPr sz="2800" b="1">
                <a:solidFill>
                  <a:srgbClr val="FF0000"/>
                </a:solidFill>
                <a:latin typeface="Arial Black" pitchFamily="34" charset="0"/>
                <a:ea typeface="PMingLiU" pitchFamily="18" charset="-120"/>
              </a:defRPr>
            </a:lvl5pPr>
            <a:lvl6pPr marL="2514600" indent="-228600" eaLnBrk="0" fontAlgn="base" hangingPunct="0">
              <a:spcBef>
                <a:spcPct val="0"/>
              </a:spcBef>
              <a:spcAft>
                <a:spcPct val="0"/>
              </a:spcAft>
              <a:defRPr sz="2800" b="1">
                <a:solidFill>
                  <a:srgbClr val="FF0000"/>
                </a:solidFill>
                <a:latin typeface="Arial Black" pitchFamily="34" charset="0"/>
                <a:ea typeface="PMingLiU" pitchFamily="18" charset="-120"/>
              </a:defRPr>
            </a:lvl6pPr>
            <a:lvl7pPr marL="2971800" indent="-228600" eaLnBrk="0" fontAlgn="base" hangingPunct="0">
              <a:spcBef>
                <a:spcPct val="0"/>
              </a:spcBef>
              <a:spcAft>
                <a:spcPct val="0"/>
              </a:spcAft>
              <a:defRPr sz="2800" b="1">
                <a:solidFill>
                  <a:srgbClr val="FF0000"/>
                </a:solidFill>
                <a:latin typeface="Arial Black" pitchFamily="34" charset="0"/>
                <a:ea typeface="PMingLiU" pitchFamily="18" charset="-120"/>
              </a:defRPr>
            </a:lvl7pPr>
            <a:lvl8pPr marL="3429000" indent="-228600" eaLnBrk="0" fontAlgn="base" hangingPunct="0">
              <a:spcBef>
                <a:spcPct val="0"/>
              </a:spcBef>
              <a:spcAft>
                <a:spcPct val="0"/>
              </a:spcAft>
              <a:defRPr sz="2800" b="1">
                <a:solidFill>
                  <a:srgbClr val="FF0000"/>
                </a:solidFill>
                <a:latin typeface="Arial Black" pitchFamily="34" charset="0"/>
                <a:ea typeface="PMingLiU" pitchFamily="18" charset="-120"/>
              </a:defRPr>
            </a:lvl8pPr>
            <a:lvl9pPr marL="3886200" indent="-228600" eaLnBrk="0" fontAlgn="base" hangingPunct="0">
              <a:spcBef>
                <a:spcPct val="0"/>
              </a:spcBef>
              <a:spcAft>
                <a:spcPct val="0"/>
              </a:spcAft>
              <a:defRPr sz="2800" b="1">
                <a:solidFill>
                  <a:srgbClr val="FF0000"/>
                </a:solidFill>
                <a:latin typeface="Arial Black" pitchFamily="34" charset="0"/>
                <a:ea typeface="PMingLiU" pitchFamily="18" charset="-120"/>
              </a:defRPr>
            </a:lvl9pPr>
          </a:lstStyle>
          <a:p>
            <a:fld id="{0DC183B1-D48C-4235-902B-542932168177}" type="slidenum">
              <a:rPr lang="en-US" altLang="zh-CN" sz="1800" smtClean="0">
                <a:solidFill>
                  <a:srgbClr val="000066"/>
                </a:solidFill>
                <a:latin typeface="Tahoma" pitchFamily="34" charset="0"/>
                <a:ea typeface="宋体" pitchFamily="2" charset="-122"/>
              </a:rPr>
              <a:pPr/>
              <a:t>41</a:t>
            </a:fld>
            <a:endParaRPr lang="en-US" altLang="zh-CN" sz="1800" smtClean="0">
              <a:solidFill>
                <a:srgbClr val="000066"/>
              </a:solidFill>
              <a:latin typeface="Tahoma" pitchFamily="34" charset="0"/>
              <a:ea typeface="宋体" pitchFamily="2" charset="-122"/>
            </a:endParaRPr>
          </a:p>
        </p:txBody>
      </p:sp>
      <p:pic>
        <p:nvPicPr>
          <p:cNvPr id="21299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4221163"/>
            <a:ext cx="3421063" cy="792162"/>
          </a:xfrm>
          <a:prstGeom prst="rect">
            <a:avLst/>
          </a:prstGeom>
          <a:noFill/>
          <a:ln>
            <a:noFill/>
          </a:ln>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pic>
        <p:nvPicPr>
          <p:cNvPr id="21299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5300663"/>
            <a:ext cx="5422900" cy="927100"/>
          </a:xfrm>
          <a:prstGeom prst="rect">
            <a:avLst/>
          </a:prstGeom>
          <a:noFill/>
          <a:ln>
            <a:noFill/>
          </a:ln>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7109808"/>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标题 1"/>
          <p:cNvSpPr>
            <a:spLocks noGrp="1"/>
          </p:cNvSpPr>
          <p:nvPr>
            <p:ph type="title"/>
          </p:nvPr>
        </p:nvSpPr>
        <p:spPr/>
        <p:txBody>
          <a:bodyPr/>
          <a:lstStyle/>
          <a:p>
            <a:r>
              <a:rPr lang="zh-CN" altLang="en-US" smtClean="0"/>
              <a:t>实验结果</a:t>
            </a:r>
          </a:p>
        </p:txBody>
      </p:sp>
      <p:sp>
        <p:nvSpPr>
          <p:cNvPr id="214019" name="内容占位符 2"/>
          <p:cNvSpPr>
            <a:spLocks noGrp="1"/>
          </p:cNvSpPr>
          <p:nvPr>
            <p:ph idx="1"/>
          </p:nvPr>
        </p:nvSpPr>
        <p:spPr>
          <a:xfrm>
            <a:off x="323850" y="5445125"/>
            <a:ext cx="8569325" cy="727075"/>
          </a:xfrm>
        </p:spPr>
        <p:txBody>
          <a:bodyPr/>
          <a:lstStyle/>
          <a:p>
            <a:pPr marL="0" indent="0">
              <a:buFont typeface="Wingdings" pitchFamily="2" charset="2"/>
              <a:buNone/>
            </a:pPr>
            <a:r>
              <a:rPr lang="zh-CN" altLang="en-US" smtClean="0"/>
              <a:t> 方法：遗传算法                          分支限界法</a:t>
            </a:r>
            <a:endParaRPr lang="en-US" altLang="zh-CN" smtClean="0"/>
          </a:p>
          <a:p>
            <a:pPr marL="0" indent="0">
              <a:buFont typeface="Wingdings" pitchFamily="2" charset="2"/>
              <a:buNone/>
            </a:pPr>
            <a:r>
              <a:rPr lang="en-US" altLang="zh-CN" smtClean="0"/>
              <a:t> </a:t>
            </a:r>
            <a:r>
              <a:rPr lang="zh-CN" altLang="en-US" smtClean="0"/>
              <a:t>长度：</a:t>
            </a:r>
            <a:r>
              <a:rPr lang="en-US" altLang="zh-CN" smtClean="0"/>
              <a:t>426                                           510</a:t>
            </a:r>
          </a:p>
        </p:txBody>
      </p:sp>
      <p:sp>
        <p:nvSpPr>
          <p:cNvPr id="214020" name="灯片编号占位符 3"/>
          <p:cNvSpPr>
            <a:spLocks noGrp="1"/>
          </p:cNvSpPr>
          <p:nvPr>
            <p:ph type="sldNum" sz="quarter" idx="10"/>
          </p:nvPr>
        </p:nvSpPr>
        <p:spPr/>
        <p:txBody>
          <a:bodyPr/>
          <a:lstStyle>
            <a:lvl1pPr>
              <a:defRPr sz="2800" b="1">
                <a:solidFill>
                  <a:srgbClr val="FF0000"/>
                </a:solidFill>
                <a:latin typeface="Arial Black" pitchFamily="34" charset="0"/>
                <a:ea typeface="PMingLiU" pitchFamily="18" charset="-120"/>
              </a:defRPr>
            </a:lvl1pPr>
            <a:lvl2pPr marL="742950" indent="-285750">
              <a:defRPr sz="2800" b="1">
                <a:solidFill>
                  <a:srgbClr val="FF0000"/>
                </a:solidFill>
                <a:latin typeface="Arial Black" pitchFamily="34" charset="0"/>
                <a:ea typeface="PMingLiU" pitchFamily="18" charset="-120"/>
              </a:defRPr>
            </a:lvl2pPr>
            <a:lvl3pPr marL="1143000" indent="-228600">
              <a:defRPr sz="2800" b="1">
                <a:solidFill>
                  <a:srgbClr val="FF0000"/>
                </a:solidFill>
                <a:latin typeface="Arial Black" pitchFamily="34" charset="0"/>
                <a:ea typeface="PMingLiU" pitchFamily="18" charset="-120"/>
              </a:defRPr>
            </a:lvl3pPr>
            <a:lvl4pPr marL="1600200" indent="-228600">
              <a:defRPr sz="2800" b="1">
                <a:solidFill>
                  <a:srgbClr val="FF0000"/>
                </a:solidFill>
                <a:latin typeface="Arial Black" pitchFamily="34" charset="0"/>
                <a:ea typeface="PMingLiU" pitchFamily="18" charset="-120"/>
              </a:defRPr>
            </a:lvl4pPr>
            <a:lvl5pPr marL="2057400" indent="-228600">
              <a:defRPr sz="2800" b="1">
                <a:solidFill>
                  <a:srgbClr val="FF0000"/>
                </a:solidFill>
                <a:latin typeface="Arial Black" pitchFamily="34" charset="0"/>
                <a:ea typeface="PMingLiU" pitchFamily="18" charset="-120"/>
              </a:defRPr>
            </a:lvl5pPr>
            <a:lvl6pPr marL="2514600" indent="-228600" eaLnBrk="0" fontAlgn="base" hangingPunct="0">
              <a:spcBef>
                <a:spcPct val="0"/>
              </a:spcBef>
              <a:spcAft>
                <a:spcPct val="0"/>
              </a:spcAft>
              <a:defRPr sz="2800" b="1">
                <a:solidFill>
                  <a:srgbClr val="FF0000"/>
                </a:solidFill>
                <a:latin typeface="Arial Black" pitchFamily="34" charset="0"/>
                <a:ea typeface="PMingLiU" pitchFamily="18" charset="-120"/>
              </a:defRPr>
            </a:lvl6pPr>
            <a:lvl7pPr marL="2971800" indent="-228600" eaLnBrk="0" fontAlgn="base" hangingPunct="0">
              <a:spcBef>
                <a:spcPct val="0"/>
              </a:spcBef>
              <a:spcAft>
                <a:spcPct val="0"/>
              </a:spcAft>
              <a:defRPr sz="2800" b="1">
                <a:solidFill>
                  <a:srgbClr val="FF0000"/>
                </a:solidFill>
                <a:latin typeface="Arial Black" pitchFamily="34" charset="0"/>
                <a:ea typeface="PMingLiU" pitchFamily="18" charset="-120"/>
              </a:defRPr>
            </a:lvl7pPr>
            <a:lvl8pPr marL="3429000" indent="-228600" eaLnBrk="0" fontAlgn="base" hangingPunct="0">
              <a:spcBef>
                <a:spcPct val="0"/>
              </a:spcBef>
              <a:spcAft>
                <a:spcPct val="0"/>
              </a:spcAft>
              <a:defRPr sz="2800" b="1">
                <a:solidFill>
                  <a:srgbClr val="FF0000"/>
                </a:solidFill>
                <a:latin typeface="Arial Black" pitchFamily="34" charset="0"/>
                <a:ea typeface="PMingLiU" pitchFamily="18" charset="-120"/>
              </a:defRPr>
            </a:lvl8pPr>
            <a:lvl9pPr marL="3886200" indent="-228600" eaLnBrk="0" fontAlgn="base" hangingPunct="0">
              <a:spcBef>
                <a:spcPct val="0"/>
              </a:spcBef>
              <a:spcAft>
                <a:spcPct val="0"/>
              </a:spcAft>
              <a:defRPr sz="2800" b="1">
                <a:solidFill>
                  <a:srgbClr val="FF0000"/>
                </a:solidFill>
                <a:latin typeface="Arial Black" pitchFamily="34" charset="0"/>
                <a:ea typeface="PMingLiU" pitchFamily="18" charset="-120"/>
              </a:defRPr>
            </a:lvl9pPr>
          </a:lstStyle>
          <a:p>
            <a:fld id="{F0619B5C-022A-4233-B79F-0E13389AE02C}" type="slidenum">
              <a:rPr lang="en-US" altLang="zh-CN" sz="1800" smtClean="0">
                <a:solidFill>
                  <a:srgbClr val="000066"/>
                </a:solidFill>
                <a:latin typeface="Tahoma" pitchFamily="34" charset="0"/>
                <a:ea typeface="宋体" pitchFamily="2" charset="-122"/>
              </a:rPr>
              <a:pPr/>
              <a:t>42</a:t>
            </a:fld>
            <a:endParaRPr lang="en-US" altLang="zh-CN" sz="1800" smtClean="0">
              <a:solidFill>
                <a:srgbClr val="000066"/>
              </a:solidFill>
              <a:latin typeface="Tahoma" pitchFamily="34" charset="0"/>
              <a:ea typeface="宋体" pitchFamily="2" charset="-122"/>
            </a:endParaRPr>
          </a:p>
        </p:txBody>
      </p:sp>
      <p:pic>
        <p:nvPicPr>
          <p:cNvPr id="21402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 y="2924175"/>
            <a:ext cx="4329113"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0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113" y="2924175"/>
            <a:ext cx="4213225"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023" name="矩形 4"/>
          <p:cNvSpPr>
            <a:spLocks noChangeArrowheads="1"/>
          </p:cNvSpPr>
          <p:nvPr/>
        </p:nvSpPr>
        <p:spPr bwMode="auto">
          <a:xfrm>
            <a:off x="539750" y="1916113"/>
            <a:ext cx="74168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200" b="1" smtClean="0">
                <a:solidFill>
                  <a:srgbClr val="FFFFFF"/>
                </a:solidFill>
                <a:latin typeface="华文新魏" pitchFamily="2" charset="-122"/>
                <a:ea typeface="华文新魏" pitchFamily="2" charset="-122"/>
              </a:rPr>
              <a:t>eil51.tsp 51</a:t>
            </a:r>
            <a:r>
              <a:rPr lang="zh-CN" altLang="en-US" sz="3200" b="1" smtClean="0">
                <a:solidFill>
                  <a:srgbClr val="FFFFFF"/>
                </a:solidFill>
                <a:latin typeface="华文新魏" pitchFamily="2" charset="-122"/>
                <a:ea typeface="华文新魏" pitchFamily="2" charset="-122"/>
              </a:rPr>
              <a:t>个城市的最优路径对比图</a:t>
            </a:r>
            <a:endParaRPr lang="zh-CN" altLang="en-US" sz="3200" smtClean="0">
              <a:solidFill>
                <a:srgbClr val="FFFFFF"/>
              </a:solidFill>
              <a:latin typeface="华文新魏" pitchFamily="2" charset="-122"/>
              <a:ea typeface="华文新魏" pitchFamily="2" charset="-122"/>
            </a:endParaRPr>
          </a:p>
        </p:txBody>
      </p:sp>
    </p:spTree>
    <p:extLst>
      <p:ext uri="{BB962C8B-B14F-4D97-AF65-F5344CB8AC3E}">
        <p14:creationId xmlns:p14="http://schemas.microsoft.com/office/powerpoint/2010/main" val="3654906351"/>
      </p:ext>
    </p:extLst>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a:defRPr/>
            </a:pPr>
            <a:r>
              <a:rPr lang="zh-CN" altLang="en-US" dirty="0" smtClean="0">
                <a:latin typeface="+mn-ea"/>
                <a:ea typeface="+mn-ea"/>
              </a:rPr>
              <a:t>遗传算法应用举例</a:t>
            </a:r>
          </a:p>
        </p:txBody>
      </p:sp>
      <p:sp>
        <p:nvSpPr>
          <p:cNvPr id="215043" name="Rectangle 3"/>
          <p:cNvSpPr>
            <a:spLocks noGrp="1" noChangeArrowheads="1"/>
          </p:cNvSpPr>
          <p:nvPr>
            <p:ph type="body" idx="1"/>
          </p:nvPr>
        </p:nvSpPr>
        <p:spPr>
          <a:xfrm>
            <a:off x="468313" y="1762125"/>
            <a:ext cx="8135937" cy="4330700"/>
          </a:xfrm>
        </p:spPr>
        <p:txBody>
          <a:bodyPr/>
          <a:lstStyle/>
          <a:p>
            <a:r>
              <a:rPr lang="zh-CN" altLang="en-US" sz="3600" smtClean="0"/>
              <a:t>结论</a:t>
            </a:r>
          </a:p>
          <a:p>
            <a:pPr lvl="1"/>
            <a:r>
              <a:rPr lang="zh-CN" altLang="en-US" sz="3200" smtClean="0"/>
              <a:t>对</a:t>
            </a:r>
            <a:r>
              <a:rPr lang="en-US" altLang="zh-CN" sz="3200" smtClean="0"/>
              <a:t>TSP</a:t>
            </a:r>
            <a:r>
              <a:rPr lang="zh-CN" altLang="en-US" sz="3200" smtClean="0"/>
              <a:t>必须设计合适的染色体和相应的遗传运算。</a:t>
            </a:r>
          </a:p>
          <a:p>
            <a:pPr lvl="1"/>
            <a:r>
              <a:rPr lang="zh-CN" altLang="en-US" sz="3200" smtClean="0"/>
              <a:t>事实上，人们针对</a:t>
            </a:r>
            <a:r>
              <a:rPr lang="en-US" altLang="zh-CN" sz="3200" smtClean="0"/>
              <a:t>TSP</a:t>
            </a:r>
            <a:r>
              <a:rPr lang="zh-CN" altLang="en-US" sz="3200" smtClean="0"/>
              <a:t>提出了许多编码方法和相应的特殊化了的交叉、变异操作，从而巧妙地用遗传算法解决了</a:t>
            </a:r>
            <a:r>
              <a:rPr lang="en-US" altLang="zh-CN" sz="3200" smtClean="0"/>
              <a:t>TSP</a:t>
            </a:r>
            <a:r>
              <a:rPr lang="zh-CN" altLang="en-US" sz="3200" smtClean="0"/>
              <a:t>。 </a:t>
            </a:r>
          </a:p>
        </p:txBody>
      </p:sp>
      <p:sp>
        <p:nvSpPr>
          <p:cNvPr id="215044" name="灯片编号占位符 3"/>
          <p:cNvSpPr>
            <a:spLocks noGrp="1"/>
          </p:cNvSpPr>
          <p:nvPr>
            <p:ph type="sldNum" sz="quarter" idx="10"/>
          </p:nvPr>
        </p:nvSpPr>
        <p:spPr/>
        <p:txBody>
          <a:bodyPr/>
          <a:lstStyle>
            <a:lvl1pPr>
              <a:defRPr sz="2800" b="1">
                <a:solidFill>
                  <a:srgbClr val="FF0000"/>
                </a:solidFill>
                <a:latin typeface="Arial Black" pitchFamily="34" charset="0"/>
                <a:ea typeface="PMingLiU" pitchFamily="18" charset="-120"/>
              </a:defRPr>
            </a:lvl1pPr>
            <a:lvl2pPr marL="742950" indent="-285750">
              <a:defRPr sz="2800" b="1">
                <a:solidFill>
                  <a:srgbClr val="FF0000"/>
                </a:solidFill>
                <a:latin typeface="Arial Black" pitchFamily="34" charset="0"/>
                <a:ea typeface="PMingLiU" pitchFamily="18" charset="-120"/>
              </a:defRPr>
            </a:lvl2pPr>
            <a:lvl3pPr marL="1143000" indent="-228600">
              <a:defRPr sz="2800" b="1">
                <a:solidFill>
                  <a:srgbClr val="FF0000"/>
                </a:solidFill>
                <a:latin typeface="Arial Black" pitchFamily="34" charset="0"/>
                <a:ea typeface="PMingLiU" pitchFamily="18" charset="-120"/>
              </a:defRPr>
            </a:lvl3pPr>
            <a:lvl4pPr marL="1600200" indent="-228600">
              <a:defRPr sz="2800" b="1">
                <a:solidFill>
                  <a:srgbClr val="FF0000"/>
                </a:solidFill>
                <a:latin typeface="Arial Black" pitchFamily="34" charset="0"/>
                <a:ea typeface="PMingLiU" pitchFamily="18" charset="-120"/>
              </a:defRPr>
            </a:lvl4pPr>
            <a:lvl5pPr marL="2057400" indent="-228600">
              <a:defRPr sz="2800" b="1">
                <a:solidFill>
                  <a:srgbClr val="FF0000"/>
                </a:solidFill>
                <a:latin typeface="Arial Black" pitchFamily="34" charset="0"/>
                <a:ea typeface="PMingLiU" pitchFamily="18" charset="-120"/>
              </a:defRPr>
            </a:lvl5pPr>
            <a:lvl6pPr marL="2514600" indent="-228600" eaLnBrk="0" fontAlgn="base" hangingPunct="0">
              <a:spcBef>
                <a:spcPct val="0"/>
              </a:spcBef>
              <a:spcAft>
                <a:spcPct val="0"/>
              </a:spcAft>
              <a:defRPr sz="2800" b="1">
                <a:solidFill>
                  <a:srgbClr val="FF0000"/>
                </a:solidFill>
                <a:latin typeface="Arial Black" pitchFamily="34" charset="0"/>
                <a:ea typeface="PMingLiU" pitchFamily="18" charset="-120"/>
              </a:defRPr>
            </a:lvl6pPr>
            <a:lvl7pPr marL="2971800" indent="-228600" eaLnBrk="0" fontAlgn="base" hangingPunct="0">
              <a:spcBef>
                <a:spcPct val="0"/>
              </a:spcBef>
              <a:spcAft>
                <a:spcPct val="0"/>
              </a:spcAft>
              <a:defRPr sz="2800" b="1">
                <a:solidFill>
                  <a:srgbClr val="FF0000"/>
                </a:solidFill>
                <a:latin typeface="Arial Black" pitchFamily="34" charset="0"/>
                <a:ea typeface="PMingLiU" pitchFamily="18" charset="-120"/>
              </a:defRPr>
            </a:lvl7pPr>
            <a:lvl8pPr marL="3429000" indent="-228600" eaLnBrk="0" fontAlgn="base" hangingPunct="0">
              <a:spcBef>
                <a:spcPct val="0"/>
              </a:spcBef>
              <a:spcAft>
                <a:spcPct val="0"/>
              </a:spcAft>
              <a:defRPr sz="2800" b="1">
                <a:solidFill>
                  <a:srgbClr val="FF0000"/>
                </a:solidFill>
                <a:latin typeface="Arial Black" pitchFamily="34" charset="0"/>
                <a:ea typeface="PMingLiU" pitchFamily="18" charset="-120"/>
              </a:defRPr>
            </a:lvl8pPr>
            <a:lvl9pPr marL="3886200" indent="-228600" eaLnBrk="0" fontAlgn="base" hangingPunct="0">
              <a:spcBef>
                <a:spcPct val="0"/>
              </a:spcBef>
              <a:spcAft>
                <a:spcPct val="0"/>
              </a:spcAft>
              <a:defRPr sz="2800" b="1">
                <a:solidFill>
                  <a:srgbClr val="FF0000"/>
                </a:solidFill>
                <a:latin typeface="Arial Black" pitchFamily="34" charset="0"/>
                <a:ea typeface="PMingLiU" pitchFamily="18" charset="-120"/>
              </a:defRPr>
            </a:lvl9pPr>
          </a:lstStyle>
          <a:p>
            <a:fld id="{8CE2024E-41C5-40F6-8A68-D91078CC47A7}" type="slidenum">
              <a:rPr lang="en-US" altLang="zh-CN" sz="1800" smtClean="0">
                <a:solidFill>
                  <a:srgbClr val="000066"/>
                </a:solidFill>
                <a:latin typeface="Tahoma" pitchFamily="34" charset="0"/>
                <a:ea typeface="宋体" pitchFamily="2" charset="-122"/>
              </a:rPr>
              <a:pPr/>
              <a:t>43</a:t>
            </a:fld>
            <a:endParaRPr lang="en-US" altLang="zh-CN" sz="1800" smtClean="0">
              <a:solidFill>
                <a:srgbClr val="000066"/>
              </a:solidFill>
              <a:latin typeface="Tahoma" pitchFamily="34" charset="0"/>
              <a:ea typeface="宋体" pitchFamily="2" charset="-122"/>
            </a:endParaRPr>
          </a:p>
        </p:txBody>
      </p:sp>
    </p:spTree>
    <p:extLst>
      <p:ext uri="{BB962C8B-B14F-4D97-AF65-F5344CB8AC3E}">
        <p14:creationId xmlns:p14="http://schemas.microsoft.com/office/powerpoint/2010/main" val="2283664673"/>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98760" y="403057"/>
            <a:ext cx="7930892" cy="5857916"/>
          </a:xfrm>
        </p:spPr>
        <p:txBody>
          <a:bodyPr/>
          <a:lstStyle/>
          <a:p>
            <a:pPr algn="ctr">
              <a:lnSpc>
                <a:spcPct val="150000"/>
              </a:lnSpc>
              <a:buNone/>
            </a:pPr>
            <a:r>
              <a:rPr lang="en-US" sz="2800" dirty="0" smtClean="0">
                <a:solidFill>
                  <a:schemeClr val="tx2"/>
                </a:solidFill>
                <a:latin typeface="黑体" pitchFamily="49" charset="-122"/>
                <a:ea typeface="黑体" pitchFamily="49" charset="-122"/>
              </a:rPr>
              <a:t>4.4 </a:t>
            </a:r>
            <a:r>
              <a:rPr lang="zh-CN" altLang="en-US" sz="2800" dirty="0" smtClean="0">
                <a:solidFill>
                  <a:schemeClr val="tx2"/>
                </a:solidFill>
                <a:latin typeface="黑体" pitchFamily="49" charset="-122"/>
                <a:ea typeface="黑体" pitchFamily="49" charset="-122"/>
              </a:rPr>
              <a:t>遗传算法的特点与优势</a:t>
            </a:r>
            <a:endParaRPr lang="en-US" altLang="zh-CN" sz="2800" dirty="0" smtClean="0">
              <a:solidFill>
                <a:schemeClr val="tx2"/>
              </a:solidFill>
              <a:latin typeface="黑体" pitchFamily="49" charset="-122"/>
              <a:ea typeface="黑体" pitchFamily="49" charset="-122"/>
            </a:endParaRPr>
          </a:p>
          <a:p>
            <a:pPr algn="just">
              <a:lnSpc>
                <a:spcPts val="3600"/>
              </a:lnSpc>
              <a:spcBef>
                <a:spcPts val="600"/>
              </a:spcBef>
              <a:buNone/>
            </a:pPr>
            <a:r>
              <a:rPr lang="en-US" sz="2400" dirty="0" smtClean="0">
                <a:solidFill>
                  <a:srgbClr val="0070C0"/>
                </a:solidFill>
                <a:sym typeface="Symbol"/>
              </a:rPr>
              <a:t></a:t>
            </a:r>
            <a:r>
              <a:rPr lang="en-US" sz="2400" dirty="0" smtClean="0">
                <a:solidFill>
                  <a:srgbClr val="0070C0"/>
                </a:solidFill>
              </a:rPr>
              <a:t> </a:t>
            </a:r>
            <a:r>
              <a:rPr lang="zh-CN" altLang="en-US" sz="2400" dirty="0" smtClean="0"/>
              <a:t>遗传算法一般是直接在解空间搜索，而不像图搜索那样一般是在问题空间搜索，最后才找到解（如果搜索成功的话）。</a:t>
            </a:r>
          </a:p>
          <a:p>
            <a:pPr algn="just">
              <a:lnSpc>
                <a:spcPts val="3600"/>
              </a:lnSpc>
              <a:spcBef>
                <a:spcPts val="600"/>
              </a:spcBef>
              <a:buNone/>
            </a:pPr>
            <a:r>
              <a:rPr lang="en-US" sz="2400" dirty="0" smtClean="0">
                <a:sym typeface="Symbol"/>
              </a:rPr>
              <a:t></a:t>
            </a:r>
            <a:r>
              <a:rPr lang="en-US" sz="2400" dirty="0" smtClean="0"/>
              <a:t> </a:t>
            </a:r>
            <a:r>
              <a:rPr lang="zh-CN" altLang="en-US" sz="2400" dirty="0" smtClean="0"/>
              <a:t>遗传算法的搜索随机地始于搜索空间的一个点集，而不像图搜索那样固定地始于搜索空间的初始节点或终止节点。所以，遗传算法是一种随机搜索算法。</a:t>
            </a:r>
          </a:p>
          <a:p>
            <a:pPr algn="just">
              <a:lnSpc>
                <a:spcPts val="3600"/>
              </a:lnSpc>
              <a:spcBef>
                <a:spcPts val="600"/>
              </a:spcBef>
              <a:buNone/>
            </a:pPr>
            <a:r>
              <a:rPr lang="en-US" sz="2400" dirty="0" smtClean="0">
                <a:sym typeface="Symbol"/>
              </a:rPr>
              <a:t></a:t>
            </a:r>
            <a:r>
              <a:rPr lang="en-US" sz="2400" dirty="0" smtClean="0"/>
              <a:t> </a:t>
            </a:r>
            <a:r>
              <a:rPr lang="zh-CN" altLang="en-US" sz="2400" dirty="0" smtClean="0"/>
              <a:t>遗传算法总是在寻找优解（最优解或次优解），而不像图搜索那样并非总是要求优解，而一般是设法尽快找到解（当然包括优解）。所以，遗传算法又是一种优化搜索算法。</a:t>
            </a:r>
          </a:p>
          <a:p>
            <a:pPr>
              <a:buNone/>
            </a:pPr>
            <a:endParaRPr lang="zh-CN" altLang="en-US" sz="2800" dirty="0" smtClean="0">
              <a:solidFill>
                <a:srgbClr val="0070C0"/>
              </a:solidFill>
              <a:latin typeface="黑体" pitchFamily="49" charset="-122"/>
              <a:ea typeface="黑体" pitchFamily="49" charset="-122"/>
            </a:endParaRPr>
          </a:p>
          <a:p>
            <a:pPr>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linds(horizontal)">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blinds(horizontal)">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blinds(horizontal)">
                                      <p:cBhvr>
                                        <p:cTn id="21"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内容占位符 5"/>
          <p:cNvSpPr>
            <a:spLocks noGrp="1"/>
          </p:cNvSpPr>
          <p:nvPr>
            <p:ph idx="1"/>
          </p:nvPr>
        </p:nvSpPr>
        <p:spPr>
          <a:xfrm>
            <a:off x="444615" y="714357"/>
            <a:ext cx="7913600" cy="5072098"/>
          </a:xfrm>
        </p:spPr>
        <p:txBody>
          <a:bodyPr/>
          <a:lstStyle/>
          <a:p>
            <a:pPr algn="just">
              <a:lnSpc>
                <a:spcPts val="3600"/>
              </a:lnSpc>
              <a:spcBef>
                <a:spcPts val="600"/>
              </a:spcBef>
              <a:buNone/>
            </a:pPr>
            <a:r>
              <a:rPr lang="en-US" sz="2400" dirty="0" smtClean="0">
                <a:solidFill>
                  <a:srgbClr val="0070C0"/>
                </a:solidFill>
                <a:sym typeface="Symbol"/>
              </a:rPr>
              <a:t></a:t>
            </a:r>
            <a:r>
              <a:rPr lang="en-US" sz="2400" dirty="0" smtClean="0">
                <a:solidFill>
                  <a:srgbClr val="0070C0"/>
                </a:solidFill>
              </a:rPr>
              <a:t>  </a:t>
            </a:r>
            <a:r>
              <a:rPr lang="zh-CN" altLang="en-US" sz="2400" dirty="0" smtClean="0"/>
              <a:t>遗传算法的搜索过程是从空间的一个点集（种群）到另一个点集（种群）的搜索，而不像图搜索那样一般是从空间的一个点到另一个点地搜索。因而它实际是一种并行搜索，适合大规模并行计算，而且这种种群到种群的搜索有能力跳出局部最优解。</a:t>
            </a:r>
          </a:p>
          <a:p>
            <a:pPr algn="just">
              <a:lnSpc>
                <a:spcPts val="3600"/>
              </a:lnSpc>
              <a:spcBef>
                <a:spcPts val="600"/>
              </a:spcBef>
              <a:buNone/>
            </a:pPr>
            <a:r>
              <a:rPr lang="en-US" sz="2400" dirty="0" smtClean="0">
                <a:sym typeface="Symbol"/>
              </a:rPr>
              <a:t></a:t>
            </a:r>
            <a:r>
              <a:rPr lang="en-US" sz="2400" dirty="0" smtClean="0"/>
              <a:t>  </a:t>
            </a:r>
            <a:r>
              <a:rPr lang="zh-CN" altLang="en-US" sz="2400" dirty="0" smtClean="0"/>
              <a:t>遗传算法的适应性强，除需知适应度函数外，几乎不需要其他的先验知识。</a:t>
            </a:r>
          </a:p>
          <a:p>
            <a:pPr algn="just">
              <a:lnSpc>
                <a:spcPts val="3600"/>
              </a:lnSpc>
              <a:spcBef>
                <a:spcPts val="600"/>
              </a:spcBef>
              <a:buNone/>
            </a:pPr>
            <a:r>
              <a:rPr lang="en-US" sz="2400" dirty="0" smtClean="0">
                <a:sym typeface="Symbol"/>
              </a:rPr>
              <a:t></a:t>
            </a:r>
            <a:r>
              <a:rPr lang="en-US" sz="2400" dirty="0" smtClean="0"/>
              <a:t>  </a:t>
            </a:r>
            <a:r>
              <a:rPr lang="zh-CN" altLang="en-US" sz="2400" dirty="0" smtClean="0"/>
              <a:t>遗传算法长于全局搜索，它不受搜索空间的限制性假设的约束，不要求连续性，能以很大的概率从离散的、多极值的、含有噪声的高维问题中找到全局最优解。</a:t>
            </a:r>
          </a:p>
          <a:p>
            <a:pPr>
              <a:buNone/>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noChangeArrowheads="1"/>
          </p:cNvSpPr>
          <p:nvPr>
            <p:ph type="title" idx="4294967295"/>
          </p:nvPr>
        </p:nvSpPr>
        <p:spPr>
          <a:xfrm>
            <a:off x="1000125" y="38100"/>
            <a:ext cx="7793038" cy="747713"/>
          </a:xfrm>
          <a:prstGeom prst="rect">
            <a:avLst/>
          </a:prstGeom>
        </p:spPr>
        <p:txBody>
          <a:bodyPr/>
          <a:lstStyle/>
          <a:p>
            <a:pPr eaLnBrk="1" hangingPunct="1">
              <a:defRPr/>
            </a:pPr>
            <a:endParaRPr lang="zh-CN" altLang="en-US" dirty="0" smtClean="0">
              <a:latin typeface="黑体" pitchFamily="49" charset="-122"/>
              <a:ea typeface="黑体" pitchFamily="49" charset="-122"/>
            </a:endParaRPr>
          </a:p>
        </p:txBody>
      </p:sp>
      <p:graphicFrame>
        <p:nvGraphicFramePr>
          <p:cNvPr id="2462" name="表格 4"/>
          <p:cNvGraphicFramePr>
            <a:graphicFrameLocks noGrp="1"/>
          </p:cNvGraphicFramePr>
          <p:nvPr/>
        </p:nvGraphicFramePr>
        <p:xfrm>
          <a:off x="519113" y="1822450"/>
          <a:ext cx="8274050" cy="4440239"/>
        </p:xfrm>
        <a:graphic>
          <a:graphicData uri="http://schemas.openxmlformats.org/drawingml/2006/table">
            <a:tbl>
              <a:tblPr/>
              <a:tblGrid>
                <a:gridCol w="4137025">
                  <a:extLst>
                    <a:ext uri="{9D8B030D-6E8A-4147-A177-3AD203B41FA5}">
                      <a16:colId xmlns:a16="http://schemas.microsoft.com/office/drawing/2014/main" val="20000"/>
                    </a:ext>
                  </a:extLst>
                </a:gridCol>
                <a:gridCol w="4137025">
                  <a:extLst>
                    <a:ext uri="{9D8B030D-6E8A-4147-A177-3AD203B41FA5}">
                      <a16:colId xmlns:a16="http://schemas.microsoft.com/office/drawing/2014/main" val="20001"/>
                    </a:ext>
                  </a:extLst>
                </a:gridCol>
              </a:tblGrid>
              <a:tr h="525463">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smtClean="0">
                          <a:ln>
                            <a:noFill/>
                          </a:ln>
                          <a:solidFill>
                            <a:schemeClr val="tx1"/>
                          </a:solidFill>
                          <a:effectLst/>
                          <a:latin typeface="宋体" charset="-122"/>
                          <a:ea typeface="宋体" charset="-122"/>
                          <a:cs typeface="Calibri" charset="0"/>
                        </a:rPr>
                        <a:t>遗传算法</a:t>
                      </a:r>
                    </a:p>
                  </a:txBody>
                  <a:tcPr anchor="ct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1" i="0" u="none" strike="noStrike" cap="none" normalizeH="0" baseline="0" smtClean="0">
                          <a:ln>
                            <a:noFill/>
                          </a:ln>
                          <a:solidFill>
                            <a:schemeClr val="tx1"/>
                          </a:solidFill>
                          <a:effectLst/>
                          <a:latin typeface="宋体" charset="-122"/>
                          <a:ea typeface="宋体" charset="-122"/>
                          <a:cs typeface="Calibri" charset="0"/>
                        </a:rPr>
                        <a:t>图搜索</a:t>
                      </a:r>
                    </a:p>
                  </a:txBody>
                  <a:tcPr anchor="ctr" horzOverflow="overflow">
                    <a:lnL>
                      <a:noFill/>
                    </a:lnL>
                    <a:lnR>
                      <a:noFill/>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5463">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解空间搜索</a:t>
                      </a:r>
                    </a:p>
                  </a:txBody>
                  <a:tcPr anchor="ctr" horzOverflow="overflow">
                    <a:lnL>
                      <a:noFill/>
                    </a:lnL>
                    <a:lnR>
                      <a:noFill/>
                    </a:lnR>
                    <a:lnT w="12700" cap="flat" cmpd="sng" algn="ctr">
                      <a:solidFill>
                        <a:schemeClr val="accent2"/>
                      </a:solidFill>
                      <a:prstDash val="solid"/>
                      <a:round/>
                      <a:headEnd type="none" w="med" len="med"/>
                      <a:tailEnd type="none" w="med" len="med"/>
                    </a:lnT>
                    <a:lnB>
                      <a:noFill/>
                    </a:lnB>
                    <a:lnTlToBr>
                      <a:noFill/>
                    </a:lnTlToBr>
                    <a:lnBlToTr>
                      <a:noFill/>
                    </a:lnBlToTr>
                    <a:solidFill>
                      <a:schemeClr val="accent2">
                        <a:alpha val="20000"/>
                      </a:schemeClr>
                    </a:solidFill>
                  </a:tcPr>
                </a:tc>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问题空间搜索</a:t>
                      </a:r>
                      <a:r>
                        <a:rPr kumimoji="0" lang="en-US" altLang="zh-CN" sz="1800" b="0" i="0" u="none" strike="noStrike" cap="none" normalizeH="0" baseline="0" smtClean="0">
                          <a:ln>
                            <a:noFill/>
                          </a:ln>
                          <a:solidFill>
                            <a:schemeClr val="tx1"/>
                          </a:solidFill>
                          <a:effectLst/>
                          <a:latin typeface="宋体" charset="-122"/>
                          <a:ea typeface="宋体" charset="-122"/>
                          <a:cs typeface="Calibri" charset="0"/>
                        </a:rPr>
                        <a:t>-&gt;</a:t>
                      </a:r>
                      <a:r>
                        <a:rPr kumimoji="0" lang="zh-CN" altLang="en-US" sz="1800" b="0" i="0" u="none" strike="noStrike" cap="none" normalizeH="0" baseline="0" smtClean="0">
                          <a:ln>
                            <a:noFill/>
                          </a:ln>
                          <a:solidFill>
                            <a:schemeClr val="tx1"/>
                          </a:solidFill>
                          <a:effectLst/>
                          <a:latin typeface="宋体" charset="-122"/>
                          <a:ea typeface="宋体" charset="-122"/>
                          <a:cs typeface="Calibri" charset="0"/>
                          <a:sym typeface="Wingdings" charset="2"/>
                        </a:rPr>
                        <a:t>解</a:t>
                      </a:r>
                      <a:endParaRPr kumimoji="0" lang="zh-CN" altLang="en-US" sz="1800" b="0" i="0" u="none" strike="noStrike" cap="none" normalizeH="0" baseline="0" smtClean="0">
                        <a:ln>
                          <a:noFill/>
                        </a:ln>
                        <a:solidFill>
                          <a:schemeClr val="tx1"/>
                        </a:solidFill>
                        <a:effectLst/>
                        <a:latin typeface="宋体" charset="-122"/>
                        <a:ea typeface="宋体" charset="-122"/>
                        <a:cs typeface="Calibri" charset="0"/>
                      </a:endParaRPr>
                    </a:p>
                  </a:txBody>
                  <a:tcPr anchor="ctr" horzOverflow="overflow">
                    <a:lnL>
                      <a:noFill/>
                    </a:lnL>
                    <a:lnR>
                      <a:noFill/>
                    </a:lnR>
                    <a:lnT w="12700" cap="flat" cmpd="sng" algn="ctr">
                      <a:solidFill>
                        <a:schemeClr val="accent2"/>
                      </a:solidFill>
                      <a:prstDash val="solid"/>
                      <a:round/>
                      <a:headEnd type="none" w="med" len="med"/>
                      <a:tailEnd type="none" w="med" len="med"/>
                    </a:lnT>
                    <a:lnB>
                      <a:noFill/>
                    </a:lnB>
                    <a:lnTlToBr>
                      <a:noFill/>
                    </a:lnTlToBr>
                    <a:lnBlToTr>
                      <a:noFill/>
                    </a:lnBlToTr>
                    <a:solidFill>
                      <a:schemeClr val="accent2">
                        <a:alpha val="20000"/>
                      </a:schemeClr>
                    </a:solidFill>
                  </a:tcPr>
                </a:tc>
                <a:extLst>
                  <a:ext uri="{0D108BD9-81ED-4DB2-BD59-A6C34878D82A}">
                    <a16:rowId xmlns:a16="http://schemas.microsoft.com/office/drawing/2014/main" val="10001"/>
                  </a:ext>
                </a:extLst>
              </a:tr>
              <a:tr h="906462">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随机搜索、随机选取初始点集</a:t>
                      </a:r>
                      <a:r>
                        <a:rPr kumimoji="0" lang="en-US" altLang="zh-CN" sz="1800" b="0" i="0" u="none" strike="noStrike" cap="none" normalizeH="0" baseline="0" smtClean="0">
                          <a:ln>
                            <a:noFill/>
                          </a:ln>
                          <a:solidFill>
                            <a:schemeClr val="tx1"/>
                          </a:solidFill>
                          <a:effectLst/>
                          <a:latin typeface="宋体" charset="-122"/>
                          <a:ea typeface="宋体" charset="-122"/>
                          <a:cs typeface="Calibri" charset="0"/>
                        </a:rPr>
                        <a:t>/</a:t>
                      </a: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种群</a:t>
                      </a:r>
                    </a:p>
                  </a:txBody>
                  <a:tcPr anchor="ct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固定初始</a:t>
                      </a:r>
                      <a:r>
                        <a:rPr kumimoji="0" lang="en-US" altLang="zh-CN" sz="1800" b="0" i="0" u="none" strike="noStrike" cap="none" normalizeH="0" baseline="0" smtClean="0">
                          <a:ln>
                            <a:noFill/>
                          </a:ln>
                          <a:solidFill>
                            <a:schemeClr val="tx1"/>
                          </a:solidFill>
                          <a:effectLst/>
                          <a:latin typeface="宋体" charset="-122"/>
                          <a:ea typeface="宋体" charset="-122"/>
                          <a:cs typeface="Calibri" charset="0"/>
                        </a:rPr>
                        <a:t>/</a:t>
                      </a: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目标节点</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25463">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寻找最优解</a:t>
                      </a:r>
                      <a:r>
                        <a:rPr kumimoji="0" lang="en-US" altLang="zh-CN" sz="1800" b="0" i="0" u="none" strike="noStrike" cap="none" normalizeH="0" baseline="0" smtClean="0">
                          <a:ln>
                            <a:noFill/>
                          </a:ln>
                          <a:solidFill>
                            <a:schemeClr val="tx1"/>
                          </a:solidFill>
                          <a:effectLst/>
                          <a:latin typeface="宋体" charset="-122"/>
                          <a:ea typeface="宋体" charset="-122"/>
                          <a:cs typeface="Calibri" charset="0"/>
                        </a:rPr>
                        <a:t>/</a:t>
                      </a: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次优解</a:t>
                      </a:r>
                    </a:p>
                  </a:txBody>
                  <a:tcPr anchor="ctr" horzOverflow="overflow">
                    <a:lnL>
                      <a:noFill/>
                    </a:lnL>
                    <a:lnR>
                      <a:noFill/>
                    </a:lnR>
                    <a:lnT>
                      <a:noFill/>
                    </a:lnT>
                    <a:lnB>
                      <a:noFill/>
                    </a:lnB>
                    <a:lnTlToBr>
                      <a:noFill/>
                    </a:lnTlToBr>
                    <a:lnBlToTr>
                      <a:noFill/>
                    </a:lnBlToTr>
                    <a:solidFill>
                      <a:schemeClr val="accent2">
                        <a:alpha val="20000"/>
                      </a:schemeClr>
                    </a:solidFill>
                  </a:tcPr>
                </a:tc>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寻找解</a:t>
                      </a:r>
                    </a:p>
                  </a:txBody>
                  <a:tcPr anchor="ctr" horzOverflow="overflow">
                    <a:lnL>
                      <a:noFill/>
                    </a:lnL>
                    <a:lnR>
                      <a:noFill/>
                    </a:lnR>
                    <a:lnT>
                      <a:noFill/>
                    </a:lnT>
                    <a:lnB>
                      <a:noFill/>
                    </a:lnB>
                    <a:lnTlToBr>
                      <a:noFill/>
                    </a:lnTlToBr>
                    <a:lnBlToTr>
                      <a:noFill/>
                    </a:lnBlToTr>
                    <a:solidFill>
                      <a:schemeClr val="accent2">
                        <a:alpha val="20000"/>
                      </a:schemeClr>
                    </a:solidFill>
                  </a:tcPr>
                </a:tc>
                <a:extLst>
                  <a:ext uri="{0D108BD9-81ED-4DB2-BD59-A6C34878D82A}">
                    <a16:rowId xmlns:a16="http://schemas.microsoft.com/office/drawing/2014/main" val="10003"/>
                  </a:ext>
                </a:extLst>
              </a:tr>
              <a:tr h="906462">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点集</a:t>
                      </a:r>
                      <a:r>
                        <a:rPr kumimoji="0" lang="en-US" altLang="zh-CN" sz="1800" b="0" i="0" u="none" strike="noStrike" cap="none" normalizeH="0" baseline="0" smtClean="0">
                          <a:ln>
                            <a:noFill/>
                          </a:ln>
                          <a:solidFill>
                            <a:schemeClr val="tx1"/>
                          </a:solidFill>
                          <a:effectLst/>
                          <a:latin typeface="宋体" charset="-122"/>
                          <a:ea typeface="宋体" charset="-122"/>
                          <a:cs typeface="Calibri" charset="0"/>
                        </a:rPr>
                        <a:t>-&gt;</a:t>
                      </a: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点集、并行计算</a:t>
                      </a:r>
                    </a:p>
                  </a:txBody>
                  <a:tcPr anchor="ctr" horzOverflow="overflow">
                    <a:lnL>
                      <a:noFill/>
                    </a:lnL>
                    <a:lnR>
                      <a:noFill/>
                    </a:lnR>
                    <a:lnT>
                      <a:noFill/>
                    </a:lnT>
                    <a:lnB>
                      <a:noFill/>
                    </a:lnB>
                    <a:lnTlToBr>
                      <a:noFill/>
                    </a:lnTlToBr>
                    <a:lnBlToTr>
                      <a:noFill/>
                    </a:lnBlToTr>
                    <a:noFill/>
                  </a:tcPr>
                </a:tc>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点</a:t>
                      </a:r>
                      <a:r>
                        <a:rPr kumimoji="0" lang="en-US" altLang="zh-CN" sz="1800" b="0" i="0" u="none" strike="noStrike" cap="none" normalizeH="0" baseline="0" smtClean="0">
                          <a:ln>
                            <a:noFill/>
                          </a:ln>
                          <a:solidFill>
                            <a:schemeClr val="tx1"/>
                          </a:solidFill>
                          <a:effectLst/>
                          <a:latin typeface="宋体" charset="-122"/>
                          <a:ea typeface="宋体" charset="-122"/>
                          <a:cs typeface="Calibri" charset="0"/>
                        </a:rPr>
                        <a:t>-&gt;</a:t>
                      </a: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点</a:t>
                      </a:r>
                    </a:p>
                  </a:txBody>
                  <a:tcPr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25463">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需适应度函数</a:t>
                      </a:r>
                    </a:p>
                  </a:txBody>
                  <a:tcPr anchor="ctr" horzOverflow="overflow">
                    <a:lnL>
                      <a:noFill/>
                    </a:lnL>
                    <a:lnR>
                      <a:noFill/>
                    </a:lnR>
                    <a:lnT>
                      <a:noFill/>
                    </a:lnT>
                    <a:lnB>
                      <a:noFill/>
                    </a:lnB>
                    <a:lnTlToBr>
                      <a:noFill/>
                    </a:lnTlToBr>
                    <a:lnBlToTr>
                      <a:noFill/>
                    </a:lnBlToTr>
                    <a:solidFill>
                      <a:schemeClr val="accent2">
                        <a:alpha val="20000"/>
                      </a:schemeClr>
                    </a:solidFill>
                  </a:tcPr>
                </a:tc>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需先验知识</a:t>
                      </a:r>
                    </a:p>
                  </a:txBody>
                  <a:tcPr anchor="ctr" horzOverflow="overflow">
                    <a:lnL>
                      <a:noFill/>
                    </a:lnL>
                    <a:lnR>
                      <a:noFill/>
                    </a:lnR>
                    <a:lnT>
                      <a:noFill/>
                    </a:lnT>
                    <a:lnB>
                      <a:noFill/>
                    </a:lnB>
                    <a:lnTlToBr>
                      <a:noFill/>
                    </a:lnTlToBr>
                    <a:lnBlToTr>
                      <a:noFill/>
                    </a:lnBlToTr>
                    <a:solidFill>
                      <a:schemeClr val="accent2">
                        <a:alpha val="20000"/>
                      </a:schemeClr>
                    </a:solidFill>
                  </a:tcPr>
                </a:tc>
                <a:extLst>
                  <a:ext uri="{0D108BD9-81ED-4DB2-BD59-A6C34878D82A}">
                    <a16:rowId xmlns:a16="http://schemas.microsoft.com/office/drawing/2014/main" val="10005"/>
                  </a:ext>
                </a:extLst>
              </a:tr>
              <a:tr h="525463">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全局搜索</a:t>
                      </a:r>
                    </a:p>
                  </a:txBody>
                  <a:tcPr anchor="ctr" horzOverflow="overflow">
                    <a:lnL>
                      <a:noFill/>
                    </a:lnL>
                    <a:lnR>
                      <a:noFill/>
                    </a:lnR>
                    <a:lnT>
                      <a:noFill/>
                    </a:lnT>
                    <a:lnB w="12700" cap="flat" cmpd="sng" algn="ctr">
                      <a:solidFill>
                        <a:schemeClr val="accent2"/>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charset="2"/>
                        <a:defRPr sz="2400">
                          <a:solidFill>
                            <a:schemeClr val="tx1"/>
                          </a:solidFill>
                          <a:latin typeface="宋体" charset="-122"/>
                          <a:ea typeface="宋体" charset="-122"/>
                        </a:defRPr>
                      </a:lvl1pPr>
                      <a:lvl2pPr>
                        <a:spcBef>
                          <a:spcPct val="20000"/>
                        </a:spcBef>
                        <a:buClr>
                          <a:schemeClr val="hlink"/>
                        </a:buClr>
                        <a:buSzPct val="55000"/>
                        <a:buFont typeface="Wingdings" charset="2"/>
                        <a:defRPr sz="2400">
                          <a:solidFill>
                            <a:schemeClr val="tx1"/>
                          </a:solidFill>
                          <a:latin typeface="宋体" charset="-122"/>
                          <a:ea typeface="宋体" charset="-122"/>
                        </a:defRPr>
                      </a:lvl2pPr>
                      <a:lvl3pPr>
                        <a:spcBef>
                          <a:spcPct val="20000"/>
                        </a:spcBef>
                        <a:buClr>
                          <a:schemeClr val="folHlink"/>
                        </a:buClr>
                        <a:buSzPct val="50000"/>
                        <a:buFont typeface="Wingdings" charset="2"/>
                        <a:defRPr sz="2000">
                          <a:solidFill>
                            <a:schemeClr val="tx1"/>
                          </a:solidFill>
                          <a:latin typeface="宋体" charset="-122"/>
                          <a:ea typeface="宋体" charset="-122"/>
                        </a:defRPr>
                      </a:lvl3pPr>
                      <a:lvl4pPr>
                        <a:spcBef>
                          <a:spcPct val="20000"/>
                        </a:spcBef>
                        <a:buClr>
                          <a:schemeClr val="accent2"/>
                        </a:buClr>
                        <a:buSzPct val="55000"/>
                        <a:buFont typeface="Wingdings" charset="2"/>
                        <a:defRPr>
                          <a:solidFill>
                            <a:schemeClr val="tx1"/>
                          </a:solidFill>
                          <a:latin typeface="宋体" charset="-122"/>
                          <a:ea typeface="宋体" charset="-122"/>
                        </a:defRPr>
                      </a:lvl4pPr>
                      <a:lvl5pPr>
                        <a:spcBef>
                          <a:spcPct val="20000"/>
                        </a:spcBef>
                        <a:buClr>
                          <a:schemeClr val="accent1"/>
                        </a:buClr>
                        <a:buSzPct val="50000"/>
                        <a:buFont typeface="Wingdings" charset="2"/>
                        <a:defRPr>
                          <a:solidFill>
                            <a:schemeClr val="tx1"/>
                          </a:solidFill>
                          <a:latin typeface="宋体" charset="-122"/>
                          <a:ea typeface="宋体" charset="-122"/>
                        </a:defRPr>
                      </a:lvl5pPr>
                      <a:lvl6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6pPr>
                      <a:lvl7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7pPr>
                      <a:lvl8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8pPr>
                      <a:lvl9pPr fontAlgn="base">
                        <a:spcBef>
                          <a:spcPct val="20000"/>
                        </a:spcBef>
                        <a:spcAft>
                          <a:spcPct val="0"/>
                        </a:spcAft>
                        <a:buClr>
                          <a:schemeClr val="accent1"/>
                        </a:buClr>
                        <a:buSzPct val="50000"/>
                        <a:buFont typeface="Wingdings" charset="2"/>
                        <a:defRPr>
                          <a:solidFill>
                            <a:schemeClr val="tx1"/>
                          </a:solidFill>
                          <a:latin typeface="宋体" charset="-122"/>
                          <a:ea typeface="宋体"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en-US" sz="1800" b="0" i="0" u="none" strike="noStrike" cap="none" normalizeH="0" baseline="0" smtClean="0">
                          <a:ln>
                            <a:noFill/>
                          </a:ln>
                          <a:solidFill>
                            <a:schemeClr val="tx1"/>
                          </a:solidFill>
                          <a:effectLst/>
                          <a:latin typeface="宋体" charset="-122"/>
                          <a:ea typeface="宋体" charset="-122"/>
                          <a:cs typeface="Calibri" charset="0"/>
                        </a:rPr>
                        <a:t>约束较多</a:t>
                      </a:r>
                    </a:p>
                  </a:txBody>
                  <a:tcPr anchor="ctr" horzOverflow="overflow">
                    <a:lnL>
                      <a:noFill/>
                    </a:lnL>
                    <a:lnR>
                      <a:noFill/>
                    </a:lnR>
                    <a:lnT>
                      <a:noFill/>
                    </a:lnT>
                    <a:lnB w="12700" cap="flat" cmpd="sng" algn="ctr">
                      <a:solidFill>
                        <a:schemeClr val="accent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19157" name="TextBox 3"/>
          <p:cNvSpPr>
            <a:spLocks noChangeArrowheads="1"/>
          </p:cNvSpPr>
          <p:nvPr/>
        </p:nvSpPr>
        <p:spPr bwMode="auto">
          <a:xfrm>
            <a:off x="628650" y="1231900"/>
            <a:ext cx="1627188"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eaLnBrk="0" hangingPunct="0">
              <a:buSzPct val="100000"/>
            </a:pPr>
            <a:r>
              <a:rPr lang="zh-CN" altLang="en-US" sz="2800" b="1" smtClean="0">
                <a:solidFill>
                  <a:srgbClr val="FF0000"/>
                </a:solidFill>
                <a:latin typeface="仿宋_GB2312" charset="-122"/>
                <a:ea typeface="仿宋_GB2312" charset="-122"/>
              </a:rPr>
              <a:t>算法比较</a:t>
            </a:r>
          </a:p>
        </p:txBody>
      </p:sp>
    </p:spTree>
    <p:extLst>
      <p:ext uri="{BB962C8B-B14F-4D97-AF65-F5344CB8AC3E}">
        <p14:creationId xmlns:p14="http://schemas.microsoft.com/office/powerpoint/2010/main" val="109645876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noChangeArrowheads="1"/>
          </p:cNvSpPr>
          <p:nvPr>
            <p:ph type="title" idx="4294967295"/>
          </p:nvPr>
        </p:nvSpPr>
        <p:spPr>
          <a:xfrm>
            <a:off x="1000125" y="38100"/>
            <a:ext cx="7793038" cy="747713"/>
          </a:xfrm>
          <a:prstGeom prst="rect">
            <a:avLst/>
          </a:prstGeom>
        </p:spPr>
        <p:txBody>
          <a:bodyPr/>
          <a:lstStyle/>
          <a:p>
            <a:pPr eaLnBrk="1" hangingPunct="1">
              <a:defRPr/>
            </a:pPr>
            <a:r>
              <a:rPr lang="zh-CN" altLang="en-US" dirty="0" smtClean="0">
                <a:latin typeface="黑体" pitchFamily="49" charset="-122"/>
                <a:ea typeface="黑体" pitchFamily="49" charset="-122"/>
              </a:rPr>
              <a:t>本章小结</a:t>
            </a:r>
          </a:p>
        </p:txBody>
      </p:sp>
      <p:sp>
        <p:nvSpPr>
          <p:cNvPr id="217091" name="内容占位符 2"/>
          <p:cNvSpPr>
            <a:spLocks noGrp="1" noChangeArrowheads="1"/>
          </p:cNvSpPr>
          <p:nvPr>
            <p:ph idx="4294967295"/>
          </p:nvPr>
        </p:nvSpPr>
        <p:spPr>
          <a:xfrm>
            <a:off x="785813" y="1143000"/>
            <a:ext cx="8169275" cy="5357813"/>
          </a:xfrm>
        </p:spPr>
        <p:txBody>
          <a:bodyPr/>
          <a:lstStyle/>
          <a:p>
            <a:pPr eaLnBrk="1" hangingPunct="1"/>
            <a:r>
              <a:rPr lang="zh-CN" altLang="en-US" b="1" dirty="0" smtClean="0">
                <a:latin typeface="仿宋_GB2312" charset="-122"/>
                <a:ea typeface="仿宋_GB2312" charset="-122"/>
              </a:rPr>
              <a:t>遗传算法</a:t>
            </a:r>
            <a:endParaRPr lang="en-US" altLang="zh-CN" b="1" dirty="0" smtClean="0">
              <a:latin typeface="仿宋_GB2312" charset="-122"/>
              <a:ea typeface="仿宋_GB2312" charset="-122"/>
            </a:endParaRPr>
          </a:p>
          <a:p>
            <a:pPr lvl="1" eaLnBrk="1" hangingPunct="1"/>
            <a:r>
              <a:rPr lang="zh-CN" altLang="en-US" dirty="0" smtClean="0">
                <a:latin typeface="仿宋_GB2312" charset="-122"/>
                <a:ea typeface="仿宋_GB2312" charset="-122"/>
              </a:rPr>
              <a:t>模拟自然选择和有性繁殖、遗传变异的自然原理</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实现优化搜索和问题求解</a:t>
            </a:r>
            <a:endParaRPr lang="en-US" altLang="zh-CN" dirty="0" smtClean="0">
              <a:latin typeface="仿宋_GB2312" charset="-122"/>
              <a:ea typeface="仿宋_GB2312" charset="-122"/>
            </a:endParaRPr>
          </a:p>
          <a:p>
            <a:pPr eaLnBrk="1" hangingPunct="1"/>
            <a:r>
              <a:rPr lang="zh-CN" altLang="en-US" b="1" dirty="0" smtClean="0">
                <a:latin typeface="仿宋_GB2312" charset="-122"/>
                <a:ea typeface="仿宋_GB2312" charset="-122"/>
              </a:rPr>
              <a:t>遗传操作</a:t>
            </a:r>
            <a:endParaRPr lang="en-US" altLang="zh-CN" b="1" dirty="0" smtClean="0">
              <a:latin typeface="仿宋_GB2312" charset="-122"/>
              <a:ea typeface="仿宋_GB2312" charset="-122"/>
            </a:endParaRPr>
          </a:p>
          <a:p>
            <a:pPr lvl="1" eaLnBrk="1" hangingPunct="1"/>
            <a:r>
              <a:rPr lang="zh-CN" altLang="en-US" dirty="0" smtClean="0">
                <a:latin typeface="仿宋_GB2312" charset="-122"/>
                <a:ea typeface="仿宋_GB2312" charset="-122"/>
              </a:rPr>
              <a:t>选择算子</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交叉算子</a:t>
            </a:r>
            <a:endParaRPr lang="en-US" altLang="zh-CN" dirty="0" smtClean="0">
              <a:latin typeface="仿宋_GB2312" charset="-122"/>
              <a:ea typeface="仿宋_GB2312" charset="-122"/>
            </a:endParaRPr>
          </a:p>
          <a:p>
            <a:pPr lvl="1" eaLnBrk="1" hangingPunct="1"/>
            <a:r>
              <a:rPr lang="zh-CN" altLang="en-US" dirty="0" smtClean="0">
                <a:latin typeface="仿宋_GB2312" charset="-122"/>
                <a:ea typeface="仿宋_GB2312" charset="-122"/>
              </a:rPr>
              <a:t>变异算子</a:t>
            </a:r>
            <a:endParaRPr lang="en-US" altLang="zh-CN" dirty="0" smtClean="0">
              <a:latin typeface="仿宋_GB2312" charset="-122"/>
              <a:ea typeface="仿宋_GB2312" charset="-122"/>
            </a:endParaRPr>
          </a:p>
          <a:p>
            <a:pPr lvl="1" eaLnBrk="1" hangingPunct="1"/>
            <a:endParaRPr lang="en-US" altLang="zh-CN" dirty="0" smtClean="0">
              <a:latin typeface="仿宋_GB2312" charset="-122"/>
              <a:ea typeface="仿宋_GB2312" charset="-122"/>
            </a:endParaRPr>
          </a:p>
        </p:txBody>
      </p:sp>
    </p:spTree>
    <p:extLst>
      <p:ext uri="{BB962C8B-B14F-4D97-AF65-F5344CB8AC3E}">
        <p14:creationId xmlns:p14="http://schemas.microsoft.com/office/powerpoint/2010/main" val="402736165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noChangeArrowheads="1"/>
          </p:cNvSpPr>
          <p:nvPr>
            <p:ph type="title" idx="4294967295"/>
          </p:nvPr>
        </p:nvSpPr>
        <p:spPr>
          <a:xfrm>
            <a:off x="1000125" y="38100"/>
            <a:ext cx="7793038" cy="747713"/>
          </a:xfrm>
          <a:prstGeom prst="rect">
            <a:avLst/>
          </a:prstGeom>
        </p:spPr>
        <p:txBody>
          <a:bodyPr/>
          <a:lstStyle/>
          <a:p>
            <a:pPr eaLnBrk="1" hangingPunct="1">
              <a:defRPr/>
            </a:pPr>
            <a:r>
              <a:rPr lang="zh-CN" altLang="en-US" smtClean="0">
                <a:latin typeface="黑体" pitchFamily="49" charset="-122"/>
                <a:ea typeface="黑体" pitchFamily="49" charset="-122"/>
              </a:rPr>
              <a:t>小结</a:t>
            </a:r>
          </a:p>
        </p:txBody>
      </p:sp>
      <p:sp>
        <p:nvSpPr>
          <p:cNvPr id="218115" name="内容占位符 2"/>
          <p:cNvSpPr>
            <a:spLocks noGrp="1" noChangeArrowheads="1"/>
          </p:cNvSpPr>
          <p:nvPr>
            <p:ph idx="4294967295"/>
          </p:nvPr>
        </p:nvSpPr>
        <p:spPr>
          <a:xfrm>
            <a:off x="785813" y="1143000"/>
            <a:ext cx="8169275" cy="5357813"/>
          </a:xfrm>
        </p:spPr>
        <p:txBody>
          <a:bodyPr/>
          <a:lstStyle/>
          <a:p>
            <a:pPr eaLnBrk="1" hangingPunct="1">
              <a:buFont typeface="Wingdings" pitchFamily="2" charset="2"/>
              <a:buNone/>
            </a:pPr>
            <a:r>
              <a:rPr lang="zh-CN" altLang="en-US" b="1" smtClean="0">
                <a:latin typeface="仿宋_GB2312" charset="-122"/>
                <a:ea typeface="仿宋_GB2312" charset="-122"/>
              </a:rPr>
              <a:t>特点</a:t>
            </a:r>
            <a:endParaRPr lang="en-US" altLang="zh-CN" b="1" smtClean="0">
              <a:latin typeface="仿宋_GB2312" charset="-122"/>
              <a:ea typeface="仿宋_GB2312" charset="-122"/>
            </a:endParaRPr>
          </a:p>
          <a:p>
            <a:pPr lvl="1" eaLnBrk="1" hangingPunct="1"/>
            <a:r>
              <a:rPr lang="zh-CN" altLang="en-US" smtClean="0">
                <a:latin typeface="仿宋_GB2312" charset="-122"/>
                <a:ea typeface="仿宋_GB2312" charset="-122"/>
              </a:rPr>
              <a:t>直接对结构对象操作，不存在求导和函数连续性的限定；</a:t>
            </a:r>
          </a:p>
          <a:p>
            <a:pPr lvl="1" eaLnBrk="1" hangingPunct="1"/>
            <a:r>
              <a:rPr lang="zh-CN" altLang="en-US" smtClean="0">
                <a:latin typeface="仿宋_GB2312" charset="-122"/>
                <a:ea typeface="仿宋_GB2312" charset="-122"/>
              </a:rPr>
              <a:t>遗传算法不是从单个点，而是从一个点地群体开始搜索；</a:t>
            </a:r>
            <a:endParaRPr lang="en-US" altLang="zh-CN" smtClean="0">
              <a:latin typeface="仿宋_GB2312" charset="-122"/>
              <a:ea typeface="仿宋_GB2312" charset="-122"/>
            </a:endParaRPr>
          </a:p>
          <a:p>
            <a:pPr lvl="1" eaLnBrk="1" hangingPunct="1"/>
            <a:r>
              <a:rPr lang="zh-CN" altLang="en-US" smtClean="0">
                <a:latin typeface="仿宋_GB2312" charset="-122"/>
                <a:ea typeface="仿宋_GB2312" charset="-122"/>
              </a:rPr>
              <a:t>具有内在的隐并行性和较好的全局寻优能力；</a:t>
            </a:r>
            <a:endParaRPr lang="en-US" altLang="zh-CN" smtClean="0">
              <a:latin typeface="仿宋_GB2312" charset="-122"/>
              <a:ea typeface="仿宋_GB2312" charset="-122"/>
            </a:endParaRPr>
          </a:p>
          <a:p>
            <a:pPr lvl="1" eaLnBrk="1" hangingPunct="1"/>
            <a:r>
              <a:rPr lang="zh-CN" altLang="en-US" smtClean="0">
                <a:latin typeface="仿宋_GB2312" charset="-122"/>
                <a:ea typeface="仿宋_GB2312" charset="-122"/>
              </a:rPr>
              <a:t>采用概率化寻优方法，能自动获取搜索过程中的有关知识并用于指导优化，自适应地调整搜索方向，不需要确定地规则；</a:t>
            </a:r>
            <a:endParaRPr lang="en-US" altLang="zh-CN" smtClean="0">
              <a:latin typeface="仿宋_GB2312" charset="-122"/>
              <a:ea typeface="仿宋_GB2312" charset="-122"/>
            </a:endParaRPr>
          </a:p>
          <a:p>
            <a:pPr lvl="1" eaLnBrk="1" hangingPunct="1"/>
            <a:r>
              <a:rPr lang="zh-CN" altLang="en-US" smtClean="0">
                <a:latin typeface="仿宋_GB2312" charset="-122"/>
                <a:ea typeface="仿宋_GB2312" charset="-122"/>
              </a:rPr>
              <a:t>鲁棒性</a:t>
            </a:r>
            <a:endParaRPr lang="en-US" altLang="zh-CN" smtClean="0">
              <a:latin typeface="仿宋_GB2312" charset="-122"/>
              <a:ea typeface="仿宋_GB2312" charset="-122"/>
            </a:endParaRPr>
          </a:p>
          <a:p>
            <a:pPr lvl="1" eaLnBrk="1" hangingPunct="1"/>
            <a:endParaRPr lang="en-US" altLang="zh-CN" smtClean="0">
              <a:latin typeface="仿宋_GB2312" charset="-122"/>
              <a:ea typeface="仿宋_GB2312" charset="-122"/>
            </a:endParaRPr>
          </a:p>
        </p:txBody>
      </p:sp>
    </p:spTree>
    <p:extLst>
      <p:ext uri="{BB962C8B-B14F-4D97-AF65-F5344CB8AC3E}">
        <p14:creationId xmlns:p14="http://schemas.microsoft.com/office/powerpoint/2010/main" val="17521900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p:nvPr>
        </p:nvSpPr>
        <p:spPr/>
        <p:txBody>
          <a:bodyPr/>
          <a:lstStyle/>
          <a:p>
            <a:pPr>
              <a:defRPr/>
            </a:pPr>
            <a:r>
              <a:rPr lang="zh-CN" altLang="en-US" dirty="0" smtClean="0"/>
              <a:t>作业：习题</a:t>
            </a:r>
            <a:r>
              <a:rPr lang="en-US" altLang="zh-CN" dirty="0" smtClean="0"/>
              <a:t>4</a:t>
            </a:r>
            <a:endParaRPr lang="zh-CN" altLang="en-US" dirty="0" smtClean="0"/>
          </a:p>
        </p:txBody>
      </p:sp>
      <p:sp>
        <p:nvSpPr>
          <p:cNvPr id="257027" name="内容占位符 2"/>
          <p:cNvSpPr>
            <a:spLocks noGrp="1"/>
          </p:cNvSpPr>
          <p:nvPr>
            <p:ph idx="1"/>
          </p:nvPr>
        </p:nvSpPr>
        <p:spPr/>
        <p:txBody>
          <a:bodyPr/>
          <a:lstStyle/>
          <a:p>
            <a:r>
              <a:rPr lang="en-US" altLang="zh-CN" dirty="0" smtClean="0"/>
              <a:t>1</a:t>
            </a:r>
          </a:p>
          <a:p>
            <a:r>
              <a:rPr lang="en-US" altLang="zh-CN" dirty="0" smtClean="0"/>
              <a:t>2</a:t>
            </a:r>
          </a:p>
          <a:p>
            <a:r>
              <a:rPr lang="en-US" altLang="zh-CN" dirty="0" smtClean="0"/>
              <a:t>3</a:t>
            </a:r>
            <a:endParaRPr lang="zh-CN" altLang="en-US" dirty="0" smtClean="0"/>
          </a:p>
        </p:txBody>
      </p:sp>
      <p:sp>
        <p:nvSpPr>
          <p:cNvPr id="257028" name="灯片编号占位符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68DA5323-94EB-4BFB-9905-E8B6BE9C2AE1}" type="slidenum">
              <a:rPr kumimoji="1" lang="en-US" altLang="zh-CN" sz="1800" smtClean="0">
                <a:solidFill>
                  <a:srgbClr val="FFFFFF"/>
                </a:solidFill>
                <a:latin typeface="Tahoma" pitchFamily="34" charset="0"/>
              </a:rPr>
              <a:pPr/>
              <a:t>49</a:t>
            </a:fld>
            <a:endParaRPr kumimoji="1" lang="en-US" altLang="zh-CN" sz="1800" smtClean="0">
              <a:solidFill>
                <a:srgbClr val="FFFFFF"/>
              </a:solidFill>
              <a:latin typeface="Tahoma" pitchFamily="34" charset="0"/>
            </a:endParaRPr>
          </a:p>
        </p:txBody>
      </p:sp>
    </p:spTree>
    <p:extLst>
      <p:ext uri="{BB962C8B-B14F-4D97-AF65-F5344CB8AC3E}">
        <p14:creationId xmlns:p14="http://schemas.microsoft.com/office/powerpoint/2010/main" val="2141847054"/>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9" name="矩形 3"/>
          <p:cNvSpPr>
            <a:spLocks noChangeArrowheads="1"/>
          </p:cNvSpPr>
          <p:nvPr/>
        </p:nvSpPr>
        <p:spPr bwMode="auto">
          <a:xfrm>
            <a:off x="0" y="0"/>
            <a:ext cx="9144000" cy="6858000"/>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zh-CN" altLang="zh-CN">
              <a:solidFill>
                <a:srgbClr val="FF0000"/>
              </a:solidFill>
            </a:endParaRPr>
          </a:p>
        </p:txBody>
      </p:sp>
      <p:sp>
        <p:nvSpPr>
          <p:cNvPr id="3" name="矩形 2"/>
          <p:cNvSpPr>
            <a:spLocks noChangeArrowheads="1"/>
          </p:cNvSpPr>
          <p:nvPr/>
        </p:nvSpPr>
        <p:spPr bwMode="auto">
          <a:xfrm>
            <a:off x="107505" y="4628157"/>
            <a:ext cx="8784976"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2400" b="1" i="0" u="none" strike="noStrike" kern="0" cap="none" spc="0" normalizeH="0" baseline="0" noProof="0" dirty="0" smtClean="0">
                <a:ln>
                  <a:noFill/>
                </a:ln>
                <a:solidFill>
                  <a:srgbClr val="FF0000"/>
                </a:solidFill>
                <a:effectLst/>
                <a:uLnTx/>
                <a:uFillTx/>
              </a:rPr>
              <a:t>教学目标：</a:t>
            </a:r>
            <a:r>
              <a:rPr kumimoji="0" lang="zh-CN" altLang="en-US" sz="2400" b="1" i="0" u="none" strike="noStrike" kern="0" cap="none" spc="0" normalizeH="0" baseline="0" noProof="0" dirty="0" smtClean="0">
                <a:ln>
                  <a:noFill/>
                </a:ln>
                <a:solidFill>
                  <a:sysClr val="windowText" lastClr="000000"/>
                </a:solidFill>
                <a:effectLst/>
                <a:uLnTx/>
                <a:uFillTx/>
              </a:rPr>
              <a:t>掌握遗传算法中的基本</a:t>
            </a:r>
            <a:r>
              <a:rPr lang="zh-CN" altLang="en-US" sz="2400" b="1" kern="0" dirty="0" smtClean="0">
                <a:solidFill>
                  <a:sysClr val="windowText" lastClr="000000"/>
                </a:solidFill>
              </a:rPr>
              <a:t>概念、遗传操作、</a:t>
            </a:r>
            <a:r>
              <a:rPr lang="zh-CN" altLang="en-US" sz="2400" b="1" kern="0" dirty="0">
                <a:solidFill>
                  <a:sysClr val="windowText" lastClr="000000"/>
                </a:solidFill>
              </a:rPr>
              <a:t>遗传</a:t>
            </a:r>
            <a:r>
              <a:rPr lang="zh-CN" altLang="en-US" sz="2400" b="1" kern="0" dirty="0" smtClean="0">
                <a:solidFill>
                  <a:sysClr val="windowText" lastClr="000000"/>
                </a:solidFill>
              </a:rPr>
              <a:t>算法</a:t>
            </a:r>
            <a:r>
              <a:rPr kumimoji="0" lang="zh-CN" altLang="en-US" sz="2400" b="1" i="0" u="none" strike="noStrike" kern="0" cap="none" spc="0" normalizeH="0" baseline="0" noProof="0" dirty="0" smtClean="0">
                <a:ln>
                  <a:noFill/>
                </a:ln>
                <a:solidFill>
                  <a:sysClr val="windowText" lastClr="000000"/>
                </a:solidFill>
                <a:effectLst/>
                <a:uLnTx/>
                <a:uFillTx/>
              </a:rPr>
              <a:t>。</a:t>
            </a:r>
            <a:endParaRPr kumimoji="0" lang="en-US" altLang="zh-CN" sz="2400" b="1" i="0" u="none" strike="noStrike" kern="0" cap="none" spc="0" normalizeH="0" baseline="0" noProof="0" dirty="0" smtClean="0">
              <a:ln>
                <a:noFill/>
              </a:ln>
              <a:solidFill>
                <a:sysClr val="windowText" lastClr="000000"/>
              </a:solidFill>
              <a:effectLst/>
              <a:uLnTx/>
              <a:uFillTx/>
            </a:endParaRPr>
          </a:p>
          <a:p>
            <a:pPr fontAlgn="auto">
              <a:lnSpc>
                <a:spcPct val="150000"/>
              </a:lnSpc>
              <a:spcBef>
                <a:spcPts val="0"/>
              </a:spcBef>
              <a:spcAft>
                <a:spcPts val="0"/>
              </a:spcAft>
              <a:defRPr/>
            </a:pPr>
            <a:r>
              <a:rPr lang="zh-CN" altLang="en-US" sz="2400" b="1" dirty="0">
                <a:solidFill>
                  <a:srgbClr val="FF0000"/>
                </a:solidFill>
              </a:rPr>
              <a:t>重点与难点</a:t>
            </a:r>
            <a:r>
              <a:rPr lang="zh-CN" altLang="en-US" sz="2400" b="1" dirty="0" smtClean="0">
                <a:solidFill>
                  <a:srgbClr val="FF0000"/>
                </a:solidFill>
              </a:rPr>
              <a:t>：</a:t>
            </a:r>
            <a:r>
              <a:rPr lang="zh-CN" altLang="en-US" sz="2400" b="1" kern="0" dirty="0">
                <a:solidFill>
                  <a:sysClr val="windowText" lastClr="000000"/>
                </a:solidFill>
              </a:rPr>
              <a:t>遗传</a:t>
            </a:r>
            <a:r>
              <a:rPr lang="zh-CN" altLang="en-US" sz="2400" b="1" kern="0" dirty="0" smtClean="0">
                <a:solidFill>
                  <a:sysClr val="windowText" lastClr="000000"/>
                </a:solidFill>
              </a:rPr>
              <a:t>算法应用</a:t>
            </a:r>
            <a:endParaRPr lang="en-US" altLang="zh-CN" sz="2400" b="1" kern="0" dirty="0" smtClean="0">
              <a:solidFill>
                <a:sysClr val="windowText" lastClr="000000"/>
              </a:solidFill>
            </a:endParaRPr>
          </a:p>
          <a:p>
            <a:pPr fontAlgn="auto">
              <a:lnSpc>
                <a:spcPct val="150000"/>
              </a:lnSpc>
              <a:spcBef>
                <a:spcPts val="0"/>
              </a:spcBef>
              <a:spcAft>
                <a:spcPts val="0"/>
              </a:spcAft>
              <a:defRPr/>
            </a:pPr>
            <a:r>
              <a:rPr lang="zh-CN" altLang="en-US" sz="2400" b="1" kern="0" dirty="0" smtClean="0">
                <a:solidFill>
                  <a:srgbClr val="FF0000"/>
                </a:solidFill>
              </a:rPr>
              <a:t>学时</a:t>
            </a:r>
            <a:r>
              <a:rPr lang="en-US" altLang="zh-CN" sz="2400" b="1" kern="0" dirty="0" smtClean="0">
                <a:solidFill>
                  <a:srgbClr val="FF0000"/>
                </a:solidFill>
              </a:rPr>
              <a:t>:   </a:t>
            </a:r>
            <a:r>
              <a:rPr lang="en-US" altLang="zh-CN" sz="2400" b="1" kern="0" dirty="0" smtClean="0">
                <a:solidFill>
                  <a:sysClr val="windowText" lastClr="000000"/>
                </a:solidFill>
              </a:rPr>
              <a:t>2</a:t>
            </a:r>
            <a:r>
              <a:rPr lang="zh-CN" altLang="en-US" sz="2400" b="1" kern="0" dirty="0" smtClean="0">
                <a:solidFill>
                  <a:sysClr val="windowText" lastClr="000000"/>
                </a:solidFill>
              </a:rPr>
              <a:t>小时</a:t>
            </a:r>
            <a:endParaRPr lang="zh-CN" altLang="en-US" sz="2400" b="1" kern="0" dirty="0">
              <a:solidFill>
                <a:sysClr val="windowText" lastClr="000000"/>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701203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Rot="1" noChangeArrowheads="1"/>
          </p:cNvSpPr>
          <p:nvPr>
            <p:ph type="body" idx="1"/>
          </p:nvPr>
        </p:nvSpPr>
        <p:spPr>
          <a:xfrm>
            <a:off x="34961" y="89248"/>
            <a:ext cx="8856984" cy="6768752"/>
          </a:xfrm>
        </p:spPr>
        <p:txBody>
          <a:bodyPr/>
          <a:lstStyle/>
          <a:p>
            <a:pPr>
              <a:lnSpc>
                <a:spcPct val="150000"/>
              </a:lnSpc>
              <a:buFont typeface="Wingdings" pitchFamily="2" charset="2"/>
              <a:buNone/>
            </a:pPr>
            <a:r>
              <a:rPr lang="en-US" altLang="zh-CN" sz="2800" dirty="0">
                <a:latin typeface="黑体" pitchFamily="49" charset="-122"/>
                <a:ea typeface="黑体" pitchFamily="49" charset="-122"/>
              </a:rPr>
              <a:t>               </a:t>
            </a:r>
            <a:r>
              <a:rPr lang="en-US" altLang="zh-CN" sz="2800" dirty="0" smtClean="0">
                <a:latin typeface="黑体" pitchFamily="49" charset="-122"/>
                <a:ea typeface="黑体" pitchFamily="49" charset="-122"/>
              </a:rPr>
              <a:t> </a:t>
            </a:r>
            <a:r>
              <a:rPr lang="en-US" altLang="zh-CN" sz="2800" dirty="0" smtClean="0">
                <a:solidFill>
                  <a:srgbClr val="FF0000"/>
                </a:solidFill>
                <a:latin typeface="黑体" pitchFamily="49" charset="-122"/>
                <a:ea typeface="黑体" pitchFamily="49" charset="-122"/>
              </a:rPr>
              <a:t>4.1 </a:t>
            </a:r>
            <a:r>
              <a:rPr lang="zh-CN" altLang="en-US" sz="2800" dirty="0" smtClean="0">
                <a:solidFill>
                  <a:srgbClr val="FF0000"/>
                </a:solidFill>
                <a:latin typeface="黑体" pitchFamily="49" charset="-122"/>
                <a:ea typeface="黑体" pitchFamily="49" charset="-122"/>
              </a:rPr>
              <a:t>基本概念</a:t>
            </a:r>
            <a:endParaRPr lang="zh-CN" altLang="en-US" sz="2800" dirty="0">
              <a:solidFill>
                <a:srgbClr val="FF0000"/>
              </a:solidFill>
              <a:latin typeface="黑体" pitchFamily="49" charset="-122"/>
              <a:ea typeface="黑体" pitchFamily="49" charset="-122"/>
            </a:endParaRPr>
          </a:p>
          <a:p>
            <a:pPr marL="0" lvl="0" indent="0">
              <a:buClrTx/>
              <a:buNone/>
            </a:pPr>
            <a:r>
              <a:rPr kumimoji="1" lang="en-US" altLang="zh-CN" sz="2800" b="1" kern="1200" dirty="0" smtClean="0">
                <a:solidFill>
                  <a:schemeClr val="accent5">
                    <a:lumMod val="25000"/>
                  </a:schemeClr>
                </a:solidFill>
                <a:latin typeface="楷体_GB2312" pitchFamily="49" charset="-122"/>
                <a:ea typeface="楷体_GB2312" pitchFamily="49" charset="-122"/>
              </a:rPr>
              <a:t>1</a:t>
            </a:r>
            <a:r>
              <a:rPr kumimoji="1" lang="en-US" altLang="zh-CN" sz="2800" b="1" kern="1200" dirty="0">
                <a:solidFill>
                  <a:schemeClr val="accent5">
                    <a:lumMod val="25000"/>
                  </a:schemeClr>
                </a:solidFill>
                <a:latin typeface="楷体_GB2312" pitchFamily="49" charset="-122"/>
                <a:ea typeface="楷体_GB2312" pitchFamily="49" charset="-122"/>
              </a:rPr>
              <a:t>.</a:t>
            </a:r>
            <a:r>
              <a:rPr kumimoji="1" lang="zh-CN" altLang="en-US" sz="2800" b="1" kern="1200" dirty="0" smtClean="0">
                <a:solidFill>
                  <a:schemeClr val="accent5">
                    <a:lumMod val="25000"/>
                  </a:schemeClr>
                </a:solidFill>
                <a:latin typeface="楷体_GB2312" pitchFamily="49" charset="-122"/>
                <a:ea typeface="楷体_GB2312" pitchFamily="49" charset="-122"/>
              </a:rPr>
              <a:t>个体和种群</a:t>
            </a:r>
            <a:endParaRPr kumimoji="1" lang="en-US" altLang="zh-CN" sz="2800" b="1" kern="1200" dirty="0">
              <a:solidFill>
                <a:schemeClr val="accent5">
                  <a:lumMod val="25000"/>
                </a:schemeClr>
              </a:solidFill>
              <a:latin typeface="楷体_GB2312" pitchFamily="49" charset="-122"/>
              <a:ea typeface="楷体_GB2312" pitchFamily="49" charset="-122"/>
            </a:endParaRPr>
          </a:p>
          <a:p>
            <a:pPr lvl="1" algn="just">
              <a:spcBef>
                <a:spcPct val="50000"/>
              </a:spcBef>
              <a:buClrTx/>
              <a:buSzPct val="75000"/>
              <a:buBlip>
                <a:blip r:embed="rId2"/>
              </a:buBlip>
            </a:pPr>
            <a:r>
              <a:rPr kumimoji="1" lang="zh-CN" altLang="en-US" sz="2400" b="1" kern="1200" dirty="0" smtClean="0">
                <a:solidFill>
                  <a:srgbClr val="FF0000"/>
                </a:solidFill>
                <a:latin typeface="Times New Roman" pitchFamily="18" charset="0"/>
                <a:ea typeface="仿宋_GB2312" charset="-122"/>
                <a:cs typeface="+mn-cs"/>
              </a:rPr>
              <a:t>个体：</a:t>
            </a:r>
            <a:r>
              <a:rPr kumimoji="1" lang="zh-CN" altLang="en-US" sz="2400" kern="1200" dirty="0" smtClean="0">
                <a:solidFill>
                  <a:srgbClr val="000000"/>
                </a:solidFill>
                <a:latin typeface="Times New Roman" pitchFamily="18" charset="0"/>
                <a:ea typeface="仿宋_GB2312" charset="-122"/>
                <a:cs typeface="+mn-cs"/>
              </a:rPr>
              <a:t>模拟</a:t>
            </a:r>
            <a:r>
              <a:rPr kumimoji="1" lang="zh-CN" altLang="en-US" sz="2400" kern="1200" dirty="0">
                <a:solidFill>
                  <a:srgbClr val="000000"/>
                </a:solidFill>
                <a:latin typeface="Times New Roman" pitchFamily="18" charset="0"/>
                <a:ea typeface="仿宋_GB2312" charset="-122"/>
                <a:cs typeface="+mn-cs"/>
              </a:rPr>
              <a:t>生物个体而对问题中的对象（一般就是问题的解）的一种</a:t>
            </a:r>
            <a:r>
              <a:rPr kumimoji="1" lang="zh-CN" altLang="en-US" sz="2400" kern="1200" dirty="0" smtClean="0">
                <a:solidFill>
                  <a:srgbClr val="000000"/>
                </a:solidFill>
                <a:latin typeface="Times New Roman" pitchFamily="18" charset="0"/>
                <a:ea typeface="仿宋_GB2312" charset="-122"/>
                <a:cs typeface="+mn-cs"/>
              </a:rPr>
              <a:t>称呼。一个个</a:t>
            </a:r>
            <a:r>
              <a:rPr kumimoji="1" lang="zh-CN" altLang="en-US" sz="2400" kern="1200" dirty="0">
                <a:solidFill>
                  <a:srgbClr val="000000"/>
                </a:solidFill>
                <a:latin typeface="Times New Roman" pitchFamily="18" charset="0"/>
                <a:ea typeface="仿宋_GB2312" charset="-122"/>
                <a:cs typeface="+mn-cs"/>
              </a:rPr>
              <a:t>体也就是搜索空间中的一个</a:t>
            </a:r>
            <a:r>
              <a:rPr kumimoji="1" lang="zh-CN" altLang="en-US" sz="2400" kern="1200" dirty="0" smtClean="0">
                <a:solidFill>
                  <a:srgbClr val="000000"/>
                </a:solidFill>
                <a:latin typeface="Times New Roman" pitchFamily="18" charset="0"/>
                <a:ea typeface="仿宋_GB2312" charset="-122"/>
                <a:cs typeface="+mn-cs"/>
              </a:rPr>
              <a:t>点。</a:t>
            </a:r>
            <a:endParaRPr kumimoji="1" lang="en-US" altLang="zh-CN" sz="2400" kern="1200" dirty="0" smtClean="0">
              <a:solidFill>
                <a:srgbClr val="000000"/>
              </a:solidFill>
              <a:latin typeface="Times New Roman" pitchFamily="18" charset="0"/>
              <a:ea typeface="仿宋_GB2312" charset="-122"/>
              <a:cs typeface="+mn-cs"/>
            </a:endParaRPr>
          </a:p>
          <a:p>
            <a:pPr lvl="1" algn="just">
              <a:spcBef>
                <a:spcPct val="50000"/>
              </a:spcBef>
              <a:buClrTx/>
              <a:buSzPct val="75000"/>
              <a:buBlip>
                <a:blip r:embed="rId2"/>
              </a:buBlip>
            </a:pPr>
            <a:r>
              <a:rPr kumimoji="1" lang="zh-CN" altLang="en-US" sz="2800" b="1" kern="1200" dirty="0" smtClean="0">
                <a:solidFill>
                  <a:srgbClr val="FF0000"/>
                </a:solidFill>
                <a:latin typeface="楷体_GB2312" pitchFamily="49" charset="-122"/>
                <a:ea typeface="楷体_GB2312" pitchFamily="49" charset="-122"/>
              </a:rPr>
              <a:t>种群</a:t>
            </a:r>
            <a:r>
              <a:rPr kumimoji="1" lang="zh-CN" altLang="en-US" b="1" kern="1200" dirty="0" smtClean="0">
                <a:solidFill>
                  <a:srgbClr val="000000"/>
                </a:solidFill>
                <a:latin typeface="楷体_GB2312" pitchFamily="49" charset="-122"/>
                <a:ea typeface="楷体_GB2312" pitchFamily="49" charset="-122"/>
              </a:rPr>
              <a:t>：</a:t>
            </a:r>
            <a:r>
              <a:rPr kumimoji="1" lang="zh-CN" altLang="en-US" sz="2400" kern="1200" dirty="0" smtClean="0">
                <a:solidFill>
                  <a:srgbClr val="000000"/>
                </a:solidFill>
                <a:latin typeface="仿宋_GB2312" charset="-122"/>
                <a:ea typeface="仿宋_GB2312" charset="-122"/>
                <a:cs typeface="+mn-cs"/>
              </a:rPr>
              <a:t>种群</a:t>
            </a:r>
            <a:r>
              <a:rPr kumimoji="1" lang="en-US" altLang="zh-CN" sz="2400" kern="1200" dirty="0">
                <a:solidFill>
                  <a:srgbClr val="000000"/>
                </a:solidFill>
                <a:latin typeface="仿宋_GB2312" charset="-122"/>
                <a:ea typeface="仿宋_GB2312" charset="-122"/>
                <a:cs typeface="+mn-cs"/>
              </a:rPr>
              <a:t>(population</a:t>
            </a:r>
            <a:r>
              <a:rPr kumimoji="1" lang="en-US" altLang="zh-CN" sz="2400" kern="1200" dirty="0" smtClean="0">
                <a:solidFill>
                  <a:srgbClr val="000000"/>
                </a:solidFill>
                <a:latin typeface="仿宋_GB2312" charset="-122"/>
                <a:ea typeface="仿宋_GB2312" charset="-122"/>
                <a:cs typeface="+mn-cs"/>
              </a:rPr>
              <a:t>)</a:t>
            </a:r>
            <a:r>
              <a:rPr kumimoji="1" lang="zh-CN" altLang="en-US" sz="2400" kern="1200" dirty="0" smtClean="0">
                <a:solidFill>
                  <a:srgbClr val="000000"/>
                </a:solidFill>
                <a:latin typeface="仿宋_GB2312" charset="-122"/>
                <a:ea typeface="仿宋_GB2312" charset="-122"/>
                <a:cs typeface="+mn-cs"/>
              </a:rPr>
              <a:t> 模拟</a:t>
            </a:r>
            <a:r>
              <a:rPr kumimoji="1" lang="zh-CN" altLang="en-US" sz="2400" kern="1200" dirty="0">
                <a:solidFill>
                  <a:srgbClr val="000000"/>
                </a:solidFill>
                <a:latin typeface="仿宋_GB2312" charset="-122"/>
                <a:ea typeface="仿宋_GB2312" charset="-122"/>
                <a:cs typeface="+mn-cs"/>
              </a:rPr>
              <a:t>生物种群而由若         干个体组成的</a:t>
            </a:r>
            <a:r>
              <a:rPr kumimoji="1" lang="zh-CN" altLang="en-US" sz="2400" kern="1200" dirty="0" smtClean="0">
                <a:solidFill>
                  <a:srgbClr val="000000"/>
                </a:solidFill>
                <a:latin typeface="仿宋_GB2312" charset="-122"/>
                <a:ea typeface="仿宋_GB2312" charset="-122"/>
                <a:cs typeface="+mn-cs"/>
              </a:rPr>
              <a:t>群体，它</a:t>
            </a:r>
            <a:r>
              <a:rPr kumimoji="1" lang="zh-CN" altLang="en-US" sz="2400" kern="1200" dirty="0">
                <a:solidFill>
                  <a:srgbClr val="000000"/>
                </a:solidFill>
                <a:latin typeface="仿宋_GB2312" charset="-122"/>
                <a:ea typeface="仿宋_GB2312" charset="-122"/>
                <a:cs typeface="+mn-cs"/>
              </a:rPr>
              <a:t>一般是整个搜索空间的一个很小的</a:t>
            </a:r>
            <a:r>
              <a:rPr kumimoji="1" lang="zh-CN" altLang="en-US" sz="2400" kern="1200" dirty="0" smtClean="0">
                <a:solidFill>
                  <a:srgbClr val="000000"/>
                </a:solidFill>
                <a:latin typeface="仿宋_GB2312" charset="-122"/>
                <a:ea typeface="仿宋_GB2312" charset="-122"/>
                <a:cs typeface="+mn-cs"/>
              </a:rPr>
              <a:t>子集，通过</a:t>
            </a:r>
            <a:r>
              <a:rPr kumimoji="1" lang="zh-CN" altLang="en-US" sz="2400" kern="1200" dirty="0">
                <a:solidFill>
                  <a:srgbClr val="000000"/>
                </a:solidFill>
                <a:latin typeface="仿宋_GB2312" charset="-122"/>
                <a:ea typeface="仿宋_GB2312" charset="-122"/>
                <a:cs typeface="+mn-cs"/>
              </a:rPr>
              <a:t>对种群实施遗传操作，使其不断更新换代而实现对整个论域</a:t>
            </a:r>
            <a:r>
              <a:rPr kumimoji="1" lang="zh-CN" altLang="en-US" sz="2400" kern="1200" dirty="0" smtClean="0">
                <a:solidFill>
                  <a:srgbClr val="000000"/>
                </a:solidFill>
                <a:latin typeface="仿宋_GB2312" charset="-122"/>
                <a:ea typeface="仿宋_GB2312" charset="-122"/>
                <a:cs typeface="+mn-cs"/>
              </a:rPr>
              <a:t>空间</a:t>
            </a:r>
            <a:r>
              <a:rPr kumimoji="1" lang="en-US" altLang="zh-CN" sz="2400" kern="1200" dirty="0" smtClean="0">
                <a:solidFill>
                  <a:srgbClr val="000000"/>
                </a:solidFill>
                <a:latin typeface="仿宋_GB2312" charset="-122"/>
                <a:ea typeface="仿宋_GB2312" charset="-122"/>
                <a:cs typeface="+mn-cs"/>
              </a:rPr>
              <a:t>U</a:t>
            </a:r>
            <a:r>
              <a:rPr kumimoji="1" lang="zh-CN" altLang="en-US" sz="2400" kern="1200" dirty="0" smtClean="0">
                <a:solidFill>
                  <a:srgbClr val="000000"/>
                </a:solidFill>
                <a:latin typeface="仿宋_GB2312" charset="-122"/>
                <a:ea typeface="仿宋_GB2312" charset="-122"/>
                <a:cs typeface="+mn-cs"/>
              </a:rPr>
              <a:t>的</a:t>
            </a:r>
            <a:r>
              <a:rPr kumimoji="1" lang="zh-CN" altLang="en-US" sz="2400" kern="1200" dirty="0">
                <a:solidFill>
                  <a:srgbClr val="000000"/>
                </a:solidFill>
                <a:latin typeface="仿宋_GB2312" charset="-122"/>
                <a:ea typeface="仿宋_GB2312" charset="-122"/>
                <a:cs typeface="+mn-cs"/>
              </a:rPr>
              <a:t>搜索</a:t>
            </a:r>
            <a:endParaRPr lang="en-US" altLang="zh-CN" sz="2400" kern="1200" dirty="0">
              <a:solidFill>
                <a:srgbClr val="000000"/>
              </a:solidFill>
              <a:latin typeface="仿宋_GB2312" charset="-122"/>
              <a:ea typeface="仿宋_GB2312" charset="-122"/>
              <a:cs typeface="+mn-cs"/>
            </a:endParaRPr>
          </a:p>
          <a:p>
            <a:pPr marL="0" indent="0">
              <a:lnSpc>
                <a:spcPct val="150000"/>
              </a:lnSpc>
              <a:buClrTx/>
              <a:buNone/>
            </a:pPr>
            <a:r>
              <a:rPr kumimoji="1" lang="en-US" sz="2800" b="1" kern="1200" dirty="0">
                <a:solidFill>
                  <a:schemeClr val="accent5">
                    <a:lumMod val="25000"/>
                  </a:schemeClr>
                </a:solidFill>
                <a:latin typeface="楷体_GB2312" pitchFamily="49" charset="-122"/>
                <a:ea typeface="楷体_GB2312" pitchFamily="49" charset="-122"/>
              </a:rPr>
              <a:t>2. </a:t>
            </a:r>
            <a:r>
              <a:rPr kumimoji="1" lang="zh-CN" altLang="en-US" sz="2800" b="1" kern="1200" dirty="0">
                <a:solidFill>
                  <a:schemeClr val="accent5">
                    <a:lumMod val="25000"/>
                  </a:schemeClr>
                </a:solidFill>
                <a:latin typeface="楷体_GB2312" pitchFamily="49" charset="-122"/>
                <a:ea typeface="楷体_GB2312" pitchFamily="49" charset="-122"/>
              </a:rPr>
              <a:t>适应度与适应度函数</a:t>
            </a:r>
            <a:endParaRPr kumimoji="1" lang="en-US" altLang="zh-CN" sz="2800" b="1" kern="1200" dirty="0">
              <a:solidFill>
                <a:schemeClr val="accent5">
                  <a:lumMod val="25000"/>
                </a:schemeClr>
              </a:solidFill>
              <a:latin typeface="楷体_GB2312" pitchFamily="49" charset="-122"/>
              <a:ea typeface="楷体_GB2312" pitchFamily="49" charset="-122"/>
            </a:endParaRPr>
          </a:p>
          <a:p>
            <a:pPr eaLnBrk="1" hangingPunct="1"/>
            <a:r>
              <a:rPr kumimoji="1" lang="zh-CN" altLang="en-US" sz="2800" b="1" kern="1200" dirty="0">
                <a:solidFill>
                  <a:srgbClr val="C00000"/>
                </a:solidFill>
                <a:latin typeface="楷体_GB2312" pitchFamily="49" charset="-122"/>
                <a:ea typeface="楷体_GB2312" pitchFamily="49" charset="-122"/>
              </a:rPr>
              <a:t>适应度</a:t>
            </a:r>
            <a:r>
              <a:rPr kumimoji="1" lang="en-US" altLang="zh-CN" sz="2400" dirty="0">
                <a:latin typeface="楷体_GB2312" pitchFamily="49" charset="-122"/>
                <a:ea typeface="楷体_GB2312" pitchFamily="49" charset="-122"/>
              </a:rPr>
              <a:t>(</a:t>
            </a:r>
            <a:r>
              <a:rPr kumimoji="1" lang="en-US" altLang="zh-CN" sz="2400" dirty="0">
                <a:latin typeface="仿宋_GB2312" charset="-122"/>
                <a:ea typeface="仿宋_GB2312" charset="-122"/>
              </a:rPr>
              <a:t>fitness</a:t>
            </a:r>
            <a:r>
              <a:rPr kumimoji="1" lang="en-US" altLang="zh-CN" sz="2400" dirty="0" smtClean="0">
                <a:latin typeface="仿宋_GB2312" charset="-122"/>
                <a:ea typeface="仿宋_GB2312" charset="-122"/>
              </a:rPr>
              <a:t>)</a:t>
            </a:r>
            <a:r>
              <a:rPr kumimoji="1" lang="zh-CN" altLang="en-US" sz="2400" dirty="0" smtClean="0">
                <a:latin typeface="仿宋_GB2312" charset="-122"/>
                <a:ea typeface="仿宋_GB2312" charset="-122"/>
              </a:rPr>
              <a:t>：</a:t>
            </a:r>
            <a:r>
              <a:rPr kumimoji="1" lang="zh-CN" altLang="en-US" sz="2400" dirty="0" smtClean="0">
                <a:latin typeface="Times New Roman" pitchFamily="18" charset="0"/>
                <a:ea typeface="仿宋_GB2312" charset="-122"/>
              </a:rPr>
              <a:t>借鉴</a:t>
            </a:r>
            <a:r>
              <a:rPr kumimoji="1" lang="zh-CN" altLang="en-US" sz="2400" dirty="0">
                <a:latin typeface="Times New Roman" pitchFamily="18" charset="0"/>
                <a:ea typeface="仿宋_GB2312" charset="-122"/>
              </a:rPr>
              <a:t>生物个体对环境的适应程度，而对问题中的个体对象所设计的表征其优劣的一种测度</a:t>
            </a:r>
            <a:endParaRPr kumimoji="1" lang="en-US" altLang="zh-CN" sz="2400" dirty="0">
              <a:latin typeface="Times New Roman" pitchFamily="18" charset="0"/>
              <a:ea typeface="仿宋_GB2312" charset="-122"/>
            </a:endParaRPr>
          </a:p>
          <a:p>
            <a:pPr algn="just" eaLnBrk="1" hangingPunct="1">
              <a:lnSpc>
                <a:spcPct val="110000"/>
              </a:lnSpc>
              <a:spcBef>
                <a:spcPct val="50000"/>
              </a:spcBef>
            </a:pPr>
            <a:r>
              <a:rPr kumimoji="1" lang="zh-CN" altLang="en-US" sz="2400" b="1" dirty="0">
                <a:solidFill>
                  <a:srgbClr val="C00000"/>
                </a:solidFill>
                <a:latin typeface="楷体_GB2312" pitchFamily="49" charset="-122"/>
                <a:ea typeface="楷体_GB2312" pitchFamily="49" charset="-122"/>
              </a:rPr>
              <a:t>适应度函数</a:t>
            </a:r>
            <a:r>
              <a:rPr kumimoji="1" lang="en-US" altLang="zh-CN" sz="2400" dirty="0">
                <a:latin typeface="楷体_GB2312" pitchFamily="49" charset="-122"/>
                <a:ea typeface="楷体_GB2312" pitchFamily="49" charset="-122"/>
              </a:rPr>
              <a:t>(</a:t>
            </a:r>
            <a:r>
              <a:rPr kumimoji="1" lang="en-US" altLang="zh-CN" sz="2400" dirty="0">
                <a:latin typeface="仿宋_GB2312" charset="-122"/>
                <a:ea typeface="仿宋_GB2312" charset="-122"/>
              </a:rPr>
              <a:t>fitness function</a:t>
            </a:r>
            <a:r>
              <a:rPr kumimoji="1" lang="en-US" altLang="zh-CN" sz="2400" dirty="0" smtClean="0">
                <a:latin typeface="楷体_GB2312" pitchFamily="49" charset="-122"/>
                <a:ea typeface="楷体_GB2312" pitchFamily="49" charset="-122"/>
              </a:rPr>
              <a:t>)</a:t>
            </a:r>
            <a:r>
              <a:rPr kumimoji="1" lang="zh-CN" altLang="en-US" sz="2400" dirty="0" smtClean="0">
                <a:latin typeface="楷体_GB2312" pitchFamily="49" charset="-122"/>
                <a:ea typeface="楷体_GB2312" pitchFamily="49" charset="-122"/>
              </a:rPr>
              <a:t>：</a:t>
            </a:r>
            <a:r>
              <a:rPr kumimoji="1" lang="zh-CN" altLang="en-US" sz="2400" dirty="0" smtClean="0">
                <a:latin typeface="Times New Roman" pitchFamily="18" charset="0"/>
                <a:ea typeface="仿宋_GB2312" charset="-122"/>
              </a:rPr>
              <a:t>问题</a:t>
            </a:r>
            <a:r>
              <a:rPr kumimoji="1" lang="zh-CN" altLang="en-US" sz="2400" dirty="0">
                <a:latin typeface="Times New Roman" pitchFamily="18" charset="0"/>
                <a:ea typeface="仿宋_GB2312" charset="-122"/>
              </a:rPr>
              <a:t>中的全体个体与其适应度之间的一个对应</a:t>
            </a:r>
            <a:r>
              <a:rPr kumimoji="1" lang="zh-CN" altLang="en-US" sz="2400" dirty="0" smtClean="0">
                <a:latin typeface="Times New Roman" pitchFamily="18" charset="0"/>
                <a:ea typeface="仿宋_GB2312" charset="-122"/>
              </a:rPr>
              <a:t>关系，一般</a:t>
            </a:r>
            <a:r>
              <a:rPr kumimoji="1" lang="zh-CN" altLang="en-US" sz="2400" dirty="0">
                <a:latin typeface="Times New Roman" pitchFamily="18" charset="0"/>
                <a:ea typeface="仿宋_GB2312" charset="-122"/>
              </a:rPr>
              <a:t>是一个</a:t>
            </a:r>
            <a:r>
              <a:rPr kumimoji="1" lang="zh-CN" altLang="en-US" sz="2400" dirty="0" smtClean="0">
                <a:latin typeface="Times New Roman" pitchFamily="18" charset="0"/>
                <a:ea typeface="仿宋_GB2312" charset="-122"/>
              </a:rPr>
              <a:t>实值函数，遗传</a:t>
            </a:r>
            <a:r>
              <a:rPr kumimoji="1" lang="zh-CN" altLang="en-US" sz="2400" dirty="0">
                <a:latin typeface="Times New Roman" pitchFamily="18" charset="0"/>
                <a:ea typeface="仿宋_GB2312" charset="-122"/>
              </a:rPr>
              <a:t>算法中指导搜索的评价函数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0899">
                                            <p:txEl>
                                              <p:pRg st="5" end="5"/>
                                            </p:txEl>
                                          </p:spTgt>
                                        </p:tgtEl>
                                        <p:attrNameLst>
                                          <p:attrName>style.visibility</p:attrName>
                                        </p:attrNameLst>
                                      </p:cBhvr>
                                      <p:to>
                                        <p:strVal val="visible"/>
                                      </p:to>
                                    </p:set>
                                    <p:animEffect transition="in" filter="blinds(horizontal)">
                                      <p:cBhvr>
                                        <p:cTn id="27" dur="500"/>
                                        <p:tgtEl>
                                          <p:spTgt spid="8089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0899">
                                            <p:txEl>
                                              <p:pRg st="6" end="6"/>
                                            </p:txEl>
                                          </p:spTgt>
                                        </p:tgtEl>
                                        <p:attrNameLst>
                                          <p:attrName>style.visibility</p:attrName>
                                        </p:attrNameLst>
                                      </p:cBhvr>
                                      <p:to>
                                        <p:strVal val="visible"/>
                                      </p:to>
                                    </p:set>
                                    <p:animEffect transition="in" filter="blinds(horizontal)">
                                      <p:cBhvr>
                                        <p:cTn id="32" dur="500"/>
                                        <p:tgtEl>
                                          <p:spTgt spid="80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Rot="1" noChangeArrowheads="1"/>
          </p:cNvSpPr>
          <p:nvPr>
            <p:ph type="body" idx="1"/>
          </p:nvPr>
        </p:nvSpPr>
        <p:spPr>
          <a:xfrm>
            <a:off x="107504" y="188640"/>
            <a:ext cx="9036496" cy="4351873"/>
          </a:xfrm>
        </p:spPr>
        <p:txBody>
          <a:bodyPr/>
          <a:lstStyle/>
          <a:p>
            <a:pPr marL="0" indent="0">
              <a:buClrTx/>
              <a:buNone/>
            </a:pPr>
            <a:r>
              <a:rPr kumimoji="1" lang="en-US" sz="2800" b="1" kern="1200" dirty="0" smtClean="0">
                <a:solidFill>
                  <a:schemeClr val="accent5">
                    <a:lumMod val="25000"/>
                  </a:schemeClr>
                </a:solidFill>
                <a:latin typeface="楷体_GB2312" pitchFamily="49" charset="-122"/>
                <a:ea typeface="楷体_GB2312" pitchFamily="49" charset="-122"/>
              </a:rPr>
              <a:t>3</a:t>
            </a:r>
            <a:r>
              <a:rPr kumimoji="1" lang="zh-CN" altLang="en-US" sz="2800" b="1" kern="1200" dirty="0">
                <a:solidFill>
                  <a:schemeClr val="accent5">
                    <a:lumMod val="25000"/>
                  </a:schemeClr>
                </a:solidFill>
                <a:latin typeface="楷体_GB2312" pitchFamily="49" charset="-122"/>
                <a:ea typeface="楷体_GB2312" pitchFamily="49" charset="-122"/>
              </a:rPr>
              <a:t>．染色体及其编码</a:t>
            </a:r>
          </a:p>
          <a:p>
            <a:pPr>
              <a:spcBef>
                <a:spcPts val="0"/>
              </a:spcBef>
              <a:buNone/>
            </a:pPr>
            <a:r>
              <a:rPr lang="zh-CN" altLang="en-US" sz="2400" b="1" dirty="0">
                <a:latin typeface="楷体" pitchFamily="49" charset="-122"/>
                <a:ea typeface="楷体" pitchFamily="49" charset="-122"/>
              </a:rPr>
              <a:t>染色体是由若干基因组成的位串（生物学</a:t>
            </a:r>
            <a:r>
              <a:rPr lang="zh-CN" altLang="en-US" sz="2400" dirty="0">
                <a:latin typeface="楷体" pitchFamily="49" charset="-122"/>
                <a:ea typeface="楷体" pitchFamily="49" charset="-122"/>
              </a:rPr>
              <a:t>）</a:t>
            </a:r>
          </a:p>
          <a:p>
            <a:pPr>
              <a:spcBef>
                <a:spcPts val="0"/>
              </a:spcBef>
              <a:buNone/>
            </a:pPr>
            <a:r>
              <a:rPr lang="zh-CN" altLang="en-US" sz="2400" b="1" dirty="0" smtClean="0">
                <a:latin typeface="楷体" pitchFamily="49" charset="-122"/>
                <a:ea typeface="楷体" pitchFamily="49" charset="-122"/>
              </a:rPr>
              <a:t>遗传</a:t>
            </a:r>
            <a:r>
              <a:rPr lang="zh-CN" altLang="en-US" sz="2400" b="1" dirty="0">
                <a:latin typeface="楷体" pitchFamily="49" charset="-122"/>
                <a:ea typeface="楷体" pitchFamily="49" charset="-122"/>
              </a:rPr>
              <a:t>算法以生物细胞中的染色体</a:t>
            </a:r>
            <a:r>
              <a:rPr lang="en-US" altLang="zh-CN" sz="2400" b="1" dirty="0">
                <a:latin typeface="楷体" pitchFamily="49" charset="-122"/>
                <a:ea typeface="楷体" pitchFamily="49" charset="-122"/>
              </a:rPr>
              <a:t>(chromosome)</a:t>
            </a:r>
            <a:r>
              <a:rPr lang="zh-CN" altLang="en-US" sz="2400" b="1" dirty="0">
                <a:latin typeface="楷体" pitchFamily="49" charset="-122"/>
                <a:ea typeface="楷体" pitchFamily="49" charset="-122"/>
              </a:rPr>
              <a:t>代表问题中个体对象（即可能解）</a:t>
            </a:r>
            <a:r>
              <a:rPr lang="zh-CN" altLang="en-US" sz="2400" b="1" dirty="0" smtClean="0">
                <a:latin typeface="楷体" pitchFamily="49" charset="-122"/>
                <a:ea typeface="楷体" pitchFamily="49" charset="-122"/>
              </a:rPr>
              <a:t>。</a:t>
            </a:r>
            <a:endParaRPr lang="en-US" altLang="zh-CN" sz="2400" b="1" dirty="0" smtClean="0">
              <a:latin typeface="楷体" pitchFamily="49" charset="-122"/>
              <a:ea typeface="楷体" pitchFamily="49" charset="-122"/>
            </a:endParaRPr>
          </a:p>
          <a:p>
            <a:pPr>
              <a:spcBef>
                <a:spcPts val="0"/>
              </a:spcBef>
              <a:buNone/>
            </a:pPr>
            <a:r>
              <a:rPr lang="zh-CN" altLang="en-US" sz="2400" b="1" dirty="0" smtClean="0">
                <a:latin typeface="楷体" pitchFamily="49" charset="-122"/>
                <a:ea typeface="楷体" pitchFamily="49" charset="-122"/>
              </a:rPr>
              <a:t>染色体</a:t>
            </a:r>
            <a:r>
              <a:rPr lang="zh-CN" altLang="en-US" sz="2400" b="1" dirty="0">
                <a:latin typeface="楷体" pitchFamily="49" charset="-122"/>
                <a:ea typeface="楷体" pitchFamily="49" charset="-122"/>
              </a:rPr>
              <a:t>就是问题中个体的某种字符串形式的</a:t>
            </a:r>
            <a:r>
              <a:rPr lang="zh-CN" altLang="en-US" sz="2400" b="1" dirty="0" smtClean="0">
                <a:latin typeface="楷体" pitchFamily="49" charset="-122"/>
                <a:ea typeface="楷体" pitchFamily="49" charset="-122"/>
              </a:rPr>
              <a:t>编码表示；</a:t>
            </a:r>
            <a:endParaRPr lang="zh-CN" altLang="en-US" sz="2400" b="1" dirty="0">
              <a:latin typeface="楷体" pitchFamily="49" charset="-122"/>
              <a:ea typeface="楷体" pitchFamily="49" charset="-122"/>
            </a:endParaRPr>
          </a:p>
          <a:p>
            <a:pPr>
              <a:spcBef>
                <a:spcPts val="0"/>
              </a:spcBef>
              <a:buNone/>
            </a:pPr>
            <a:r>
              <a:rPr lang="zh-CN" altLang="en-US" sz="2400" b="1" dirty="0" smtClean="0">
                <a:latin typeface="楷体" pitchFamily="49" charset="-122"/>
                <a:ea typeface="楷体" pitchFamily="49" charset="-122"/>
              </a:rPr>
              <a:t>基因</a:t>
            </a:r>
            <a:r>
              <a:rPr lang="zh-CN" altLang="en-US" sz="2400" b="1" dirty="0">
                <a:latin typeface="楷体" pitchFamily="49" charset="-122"/>
                <a:ea typeface="楷体" pitchFamily="49" charset="-122"/>
              </a:rPr>
              <a:t>是字符串中的一个个</a:t>
            </a:r>
            <a:r>
              <a:rPr lang="zh-CN" altLang="en-US" sz="2400" b="1" dirty="0" smtClean="0">
                <a:latin typeface="楷体" pitchFamily="49" charset="-122"/>
                <a:ea typeface="楷体" pitchFamily="49" charset="-122"/>
              </a:rPr>
              <a:t>字符</a:t>
            </a:r>
            <a:endParaRPr lang="en-US" altLang="zh-CN" sz="2400" b="1" dirty="0" smtClean="0">
              <a:latin typeface="楷体" pitchFamily="49" charset="-122"/>
              <a:ea typeface="楷体" pitchFamily="49" charset="-122"/>
            </a:endParaRPr>
          </a:p>
          <a:p>
            <a:pPr>
              <a:spcBef>
                <a:spcPts val="0"/>
              </a:spcBef>
              <a:buNone/>
            </a:pPr>
            <a:endParaRPr lang="zh-CN" altLang="en-US" sz="2400" dirty="0">
              <a:solidFill>
                <a:srgbClr val="0070C0"/>
              </a:solidFill>
              <a:latin typeface="楷体" pitchFamily="49" charset="-122"/>
              <a:ea typeface="楷体" pitchFamily="49" charset="-122"/>
            </a:endParaRPr>
          </a:p>
          <a:p>
            <a:pPr>
              <a:spcBef>
                <a:spcPts val="0"/>
              </a:spcBef>
              <a:buNone/>
            </a:pPr>
            <a:endParaRPr lang="en-US" altLang="zh-CN" sz="2400" dirty="0" smtClean="0">
              <a:solidFill>
                <a:srgbClr val="0070C0"/>
              </a:solidFill>
              <a:latin typeface="楷体" pitchFamily="49" charset="-122"/>
              <a:ea typeface="楷体" pitchFamily="49" charset="-122"/>
            </a:endParaRPr>
          </a:p>
          <a:p>
            <a:pPr>
              <a:spcBef>
                <a:spcPts val="0"/>
              </a:spcBef>
              <a:buNone/>
            </a:pPr>
            <a:endParaRPr lang="zh-CN" altLang="en-US" sz="2300" dirty="0" smtClean="0">
              <a:solidFill>
                <a:srgbClr val="0070C0"/>
              </a:solidFill>
            </a:endParaRPr>
          </a:p>
          <a:p>
            <a:pPr marL="0" indent="0">
              <a:buClrTx/>
              <a:buNone/>
            </a:pPr>
            <a:r>
              <a:rPr lang="zh-CN" altLang="en-US" sz="2400" dirty="0">
                <a:solidFill>
                  <a:srgbClr val="FF0000"/>
                </a:solidFill>
                <a:latin typeface="楷体" pitchFamily="49" charset="-122"/>
                <a:ea typeface="楷体" pitchFamily="49" charset="-122"/>
              </a:rPr>
              <a:t>编码与解码</a:t>
            </a:r>
          </a:p>
          <a:p>
            <a:pPr marL="0" indent="0">
              <a:buClrTx/>
              <a:buNone/>
            </a:pPr>
            <a:r>
              <a:rPr lang="zh-CN" altLang="en-US" sz="2400" b="1" dirty="0">
                <a:latin typeface="楷体" pitchFamily="49" charset="-122"/>
                <a:ea typeface="楷体" pitchFamily="49" charset="-122"/>
              </a:rPr>
              <a:t>将问题结构变换为位串形式编码表示的过程叫编码</a:t>
            </a:r>
            <a:r>
              <a:rPr lang="en-US" altLang="zh-CN" sz="2400" b="1" dirty="0">
                <a:latin typeface="楷体" pitchFamily="49" charset="-122"/>
                <a:ea typeface="楷体" pitchFamily="49" charset="-122"/>
              </a:rPr>
              <a:t>(Encoding) </a:t>
            </a:r>
          </a:p>
          <a:p>
            <a:pPr marL="0" indent="0">
              <a:buClrTx/>
              <a:buNone/>
            </a:pPr>
            <a:r>
              <a:rPr lang="zh-CN" altLang="en-US" sz="2400" b="1" dirty="0">
                <a:latin typeface="楷体" pitchFamily="49" charset="-122"/>
                <a:ea typeface="楷体" pitchFamily="49" charset="-122"/>
              </a:rPr>
              <a:t>将位串形式编码表示变换为原问题结构的过程叫解码或译码</a:t>
            </a:r>
            <a:r>
              <a:rPr lang="en-US" altLang="zh-CN" sz="2400" dirty="0">
                <a:latin typeface="楷体" pitchFamily="49" charset="-122"/>
                <a:ea typeface="楷体" pitchFamily="49" charset="-122"/>
              </a:rPr>
              <a:t>(Decoding)</a:t>
            </a:r>
          </a:p>
          <a:p>
            <a:pPr marL="0" indent="0">
              <a:buClrTx/>
              <a:buNone/>
            </a:pPr>
            <a:r>
              <a:rPr lang="zh-CN" altLang="en-US" sz="2400" dirty="0" smtClean="0">
                <a:latin typeface="楷体" pitchFamily="49" charset="-122"/>
                <a:ea typeface="楷体" pitchFamily="49" charset="-122"/>
              </a:rPr>
              <a:t>编码方法：二进制编码、格</a:t>
            </a:r>
            <a:r>
              <a:rPr lang="zh-CN" altLang="en-US" sz="2400" dirty="0">
                <a:latin typeface="楷体" pitchFamily="49" charset="-122"/>
                <a:ea typeface="楷体" pitchFamily="49" charset="-122"/>
              </a:rPr>
              <a:t>雷编码</a:t>
            </a:r>
          </a:p>
          <a:p>
            <a:pPr marL="0" indent="0">
              <a:buClrTx/>
              <a:buNone/>
            </a:pPr>
            <a:endParaRPr lang="en-US" sz="2400" dirty="0" smtClean="0">
              <a:solidFill>
                <a:srgbClr val="0070C0"/>
              </a:solidFill>
              <a:latin typeface="楷体" pitchFamily="49" charset="-122"/>
              <a:ea typeface="楷体" pitchFamily="49" charset="-122"/>
            </a:endParaRPr>
          </a:p>
        </p:txBody>
      </p:sp>
      <p:sp>
        <p:nvSpPr>
          <p:cNvPr id="5" name="TextBox 3"/>
          <p:cNvSpPr>
            <a:spLocks noChangeArrowheads="1"/>
          </p:cNvSpPr>
          <p:nvPr/>
        </p:nvSpPr>
        <p:spPr bwMode="auto">
          <a:xfrm>
            <a:off x="3419872" y="2194954"/>
            <a:ext cx="4232275" cy="157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nSpc>
                <a:spcPct val="120000"/>
              </a:lnSpc>
              <a:spcBef>
                <a:spcPct val="20000"/>
              </a:spcBef>
              <a:buSzPct val="100000"/>
            </a:pPr>
            <a:r>
              <a:rPr kumimoji="1" lang="zh-CN" altLang="en-US" dirty="0">
                <a:latin typeface="宋体" pitchFamily="2" charset="-122"/>
              </a:rPr>
              <a:t>             </a:t>
            </a:r>
            <a:r>
              <a:rPr kumimoji="1" lang="zh-CN" altLang="en-US" sz="2400" dirty="0">
                <a:solidFill>
                  <a:srgbClr val="C00000"/>
                </a:solidFill>
                <a:latin typeface="宋体" pitchFamily="2" charset="-122"/>
              </a:rPr>
              <a:t>个体         染色体</a:t>
            </a:r>
          </a:p>
          <a:p>
            <a:pPr>
              <a:lnSpc>
                <a:spcPct val="130000"/>
              </a:lnSpc>
              <a:spcBef>
                <a:spcPct val="20000"/>
              </a:spcBef>
              <a:buSzPct val="100000"/>
            </a:pPr>
            <a:r>
              <a:rPr kumimoji="1" lang="zh-CN" altLang="en-US" sz="2400" dirty="0">
                <a:solidFill>
                  <a:srgbClr val="0A0AFF"/>
                </a:solidFill>
                <a:latin typeface="宋体" pitchFamily="2" charset="-122"/>
              </a:rPr>
              <a:t>               </a:t>
            </a:r>
            <a:r>
              <a:rPr kumimoji="1" lang="en-US" altLang="zh-CN" sz="2400" dirty="0">
                <a:solidFill>
                  <a:srgbClr val="0A0AFF"/>
                </a:solidFill>
              </a:rPr>
              <a:t>9  </a:t>
            </a:r>
            <a:r>
              <a:rPr kumimoji="1" lang="en-US" altLang="zh-CN" sz="2400" dirty="0">
                <a:solidFill>
                  <a:srgbClr val="0A0AFF"/>
                </a:solidFill>
                <a:latin typeface="宋体" pitchFamily="2" charset="-122"/>
              </a:rPr>
              <a:t>  ----  </a:t>
            </a:r>
            <a:r>
              <a:rPr kumimoji="1" lang="en-US" altLang="zh-CN" sz="2400" dirty="0">
                <a:solidFill>
                  <a:srgbClr val="0A0AFF"/>
                </a:solidFill>
              </a:rPr>
              <a:t> 1001</a:t>
            </a:r>
          </a:p>
          <a:p>
            <a:pPr>
              <a:lnSpc>
                <a:spcPct val="130000"/>
              </a:lnSpc>
              <a:spcBef>
                <a:spcPct val="20000"/>
              </a:spcBef>
              <a:buSzPct val="100000"/>
            </a:pPr>
            <a:r>
              <a:rPr kumimoji="1" lang="en-US" altLang="zh-CN" sz="2400" dirty="0">
                <a:solidFill>
                  <a:srgbClr val="0A0AFF"/>
                </a:solidFill>
              </a:rPr>
              <a:t>              </a:t>
            </a:r>
            <a:r>
              <a:rPr kumimoji="1" lang="zh-CN" altLang="en-US" sz="2400" dirty="0">
                <a:solidFill>
                  <a:srgbClr val="0A0AFF"/>
                </a:solidFill>
              </a:rPr>
              <a:t>（</a:t>
            </a:r>
            <a:r>
              <a:rPr kumimoji="1" lang="en-US" altLang="zh-CN" sz="2400" dirty="0">
                <a:solidFill>
                  <a:srgbClr val="0A0AFF"/>
                </a:solidFill>
              </a:rPr>
              <a:t>2</a:t>
            </a:r>
            <a:r>
              <a:rPr kumimoji="1" lang="zh-CN" altLang="en-US" sz="2400" dirty="0">
                <a:solidFill>
                  <a:srgbClr val="0A0AFF"/>
                </a:solidFill>
              </a:rPr>
              <a:t>，</a:t>
            </a:r>
            <a:r>
              <a:rPr kumimoji="1" lang="en-US" altLang="zh-CN" sz="2400" dirty="0">
                <a:solidFill>
                  <a:srgbClr val="0A0AFF"/>
                </a:solidFill>
              </a:rPr>
              <a:t>5</a:t>
            </a:r>
            <a:r>
              <a:rPr kumimoji="1" lang="zh-CN" altLang="en-US" sz="2400" dirty="0">
                <a:solidFill>
                  <a:srgbClr val="0A0AFF"/>
                </a:solidFill>
              </a:rPr>
              <a:t>，</a:t>
            </a:r>
            <a:r>
              <a:rPr kumimoji="1" lang="en-US" altLang="zh-CN" sz="2400" dirty="0">
                <a:solidFill>
                  <a:srgbClr val="0A0AFF"/>
                </a:solidFill>
              </a:rPr>
              <a:t>6</a:t>
            </a:r>
            <a:r>
              <a:rPr kumimoji="1" lang="zh-CN" altLang="en-US" sz="2400" dirty="0">
                <a:solidFill>
                  <a:srgbClr val="0A0AFF"/>
                </a:solidFill>
              </a:rPr>
              <a:t>）</a:t>
            </a:r>
            <a:r>
              <a:rPr kumimoji="1" lang="en-US" altLang="zh-CN" sz="2400" dirty="0">
                <a:solidFill>
                  <a:srgbClr val="0A0AFF"/>
                </a:solidFill>
                <a:latin typeface="宋体" pitchFamily="2" charset="-122"/>
              </a:rPr>
              <a:t>---- </a:t>
            </a:r>
            <a:r>
              <a:rPr kumimoji="1" lang="en-US" altLang="zh-CN" sz="2400" dirty="0">
                <a:solidFill>
                  <a:srgbClr val="0A0AFF"/>
                </a:solidFill>
              </a:rPr>
              <a:t>010 101 </a:t>
            </a:r>
            <a:r>
              <a:rPr kumimoji="1" lang="en-US" altLang="zh-CN" sz="2400" dirty="0" smtClean="0">
                <a:solidFill>
                  <a:srgbClr val="0A0AFF"/>
                </a:solidFill>
              </a:rPr>
              <a:t>110</a:t>
            </a:r>
            <a:endParaRPr kumimoji="1" lang="en-US" altLang="zh-CN" dirty="0">
              <a:solidFill>
                <a:srgbClr val="0A0AFF"/>
              </a:solidFill>
              <a:latin typeface="Arial" pitchFamily="34" charset="0"/>
            </a:endParaRPr>
          </a:p>
          <a:p>
            <a:pPr>
              <a:buSzPct val="100000"/>
            </a:pPr>
            <a:endParaRPr lang="zh-CN" altLang="en-US" dirty="0">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8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8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89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89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899">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childTnLst>
                                    <p:set>
                                      <p:cBhvr additive="base">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Rot="1" noChangeArrowheads="1"/>
          </p:cNvSpPr>
          <p:nvPr>
            <p:ph type="body" idx="1"/>
          </p:nvPr>
        </p:nvSpPr>
        <p:spPr>
          <a:xfrm>
            <a:off x="4580" y="188640"/>
            <a:ext cx="9036496" cy="4351873"/>
          </a:xfrm>
        </p:spPr>
        <p:txBody>
          <a:bodyPr/>
          <a:lstStyle/>
          <a:p>
            <a:pPr marL="0" indent="0">
              <a:buClrTx/>
              <a:buNone/>
            </a:pPr>
            <a:r>
              <a:rPr lang="en-US" sz="2400" dirty="0" smtClean="0">
                <a:solidFill>
                  <a:srgbClr val="0070C0"/>
                </a:solidFill>
                <a:latin typeface="楷体" pitchFamily="49" charset="-122"/>
                <a:ea typeface="楷体" pitchFamily="49" charset="-122"/>
              </a:rPr>
              <a:t>  </a:t>
            </a:r>
          </a:p>
          <a:p>
            <a:pPr marL="0" indent="0">
              <a:buClrTx/>
              <a:buNone/>
            </a:pPr>
            <a:r>
              <a:rPr kumimoji="1" lang="en-US" sz="2800" b="1" kern="1200" dirty="0" smtClean="0">
                <a:solidFill>
                  <a:schemeClr val="accent5">
                    <a:lumMod val="25000"/>
                  </a:schemeClr>
                </a:solidFill>
                <a:latin typeface="楷体_GB2312" pitchFamily="49" charset="-122"/>
                <a:ea typeface="楷体_GB2312" pitchFamily="49" charset="-122"/>
              </a:rPr>
              <a:t>4</a:t>
            </a:r>
            <a:r>
              <a:rPr kumimoji="1" lang="en-US" sz="2800" b="1" kern="1200" dirty="0">
                <a:solidFill>
                  <a:schemeClr val="accent5">
                    <a:lumMod val="25000"/>
                  </a:schemeClr>
                </a:solidFill>
                <a:latin typeface="楷体_GB2312" pitchFamily="49" charset="-122"/>
                <a:ea typeface="楷体_GB2312" pitchFamily="49" charset="-122"/>
              </a:rPr>
              <a:t>. </a:t>
            </a:r>
            <a:r>
              <a:rPr kumimoji="1" lang="zh-CN" altLang="en-US" sz="2800" b="1" kern="1200" dirty="0">
                <a:solidFill>
                  <a:schemeClr val="accent5">
                    <a:lumMod val="25000"/>
                  </a:schemeClr>
                </a:solidFill>
                <a:latin typeface="楷体_GB2312" pitchFamily="49" charset="-122"/>
                <a:ea typeface="楷体_GB2312" pitchFamily="49" charset="-122"/>
              </a:rPr>
              <a:t>遗传操作</a:t>
            </a:r>
            <a:endParaRPr kumimoji="1" lang="en-US" altLang="zh-CN" sz="2800" b="1" kern="1200" dirty="0">
              <a:solidFill>
                <a:schemeClr val="accent5">
                  <a:lumMod val="25000"/>
                </a:schemeClr>
              </a:solidFill>
              <a:latin typeface="楷体_GB2312" pitchFamily="49" charset="-122"/>
              <a:ea typeface="楷体_GB2312" pitchFamily="49" charset="-122"/>
            </a:endParaRPr>
          </a:p>
          <a:p>
            <a:pPr>
              <a:lnSpc>
                <a:spcPts val="3200"/>
              </a:lnSpc>
              <a:buNone/>
            </a:pPr>
            <a:r>
              <a:rPr lang="zh-CN" altLang="en-US" sz="2300" dirty="0" smtClean="0"/>
              <a:t>           遗传算法中关于染色体的运算：选择</a:t>
            </a:r>
            <a:r>
              <a:rPr lang="en-US" sz="2300" dirty="0" smtClean="0"/>
              <a:t>-</a:t>
            </a:r>
            <a:r>
              <a:rPr lang="zh-CN" altLang="en-US" sz="2300" dirty="0" smtClean="0"/>
              <a:t>复制</a:t>
            </a:r>
            <a:r>
              <a:rPr lang="en-US" sz="2300" baseline="30000" dirty="0" smtClean="0"/>
              <a:t>*</a:t>
            </a:r>
            <a:r>
              <a:rPr lang="zh-CN" altLang="en-US" sz="2300" dirty="0" smtClean="0"/>
              <a:t>、交叉和变异，称为遗传操作或遗传算子（</a:t>
            </a:r>
            <a:r>
              <a:rPr lang="en-US" sz="2300" dirty="0" smtClean="0"/>
              <a:t>genetic operator</a:t>
            </a:r>
            <a:r>
              <a:rPr lang="zh-CN" altLang="en-US" sz="2300" dirty="0" smtClean="0"/>
              <a:t>）</a:t>
            </a:r>
            <a:r>
              <a:rPr lang="zh-CN" altLang="en-US" sz="2400" dirty="0" smtClean="0"/>
              <a:t>。</a:t>
            </a:r>
            <a:endParaRPr lang="zh-CN" altLang="en-US" sz="2400" b="1" dirty="0" smtClean="0">
              <a:latin typeface="楷体" pitchFamily="49" charset="-122"/>
              <a:ea typeface="楷体" pitchFamily="49" charset="-122"/>
            </a:endParaRPr>
          </a:p>
          <a:p>
            <a:pPr>
              <a:lnSpc>
                <a:spcPct val="150000"/>
              </a:lnSpc>
              <a:spcBef>
                <a:spcPts val="0"/>
              </a:spcBef>
              <a:buNone/>
            </a:pPr>
            <a:r>
              <a:rPr lang="zh-CN" altLang="en-US" sz="2400" dirty="0" smtClean="0"/>
              <a:t>       </a:t>
            </a:r>
            <a:r>
              <a:rPr lang="zh-CN" altLang="en-US" sz="2400" dirty="0" smtClean="0">
                <a:sym typeface="Symbol"/>
              </a:rPr>
              <a:t></a:t>
            </a:r>
            <a:r>
              <a:rPr lang="zh-CN" altLang="en-US" sz="2400" dirty="0" smtClean="0">
                <a:solidFill>
                  <a:srgbClr val="C00000"/>
                </a:solidFill>
                <a:latin typeface="黑体" pitchFamily="49" charset="-122"/>
                <a:ea typeface="黑体" pitchFamily="49" charset="-122"/>
              </a:rPr>
              <a:t>选择</a:t>
            </a:r>
            <a:r>
              <a:rPr lang="en-US" sz="2400" b="1" dirty="0" smtClean="0">
                <a:solidFill>
                  <a:srgbClr val="C00000"/>
                </a:solidFill>
                <a:latin typeface="黑体" pitchFamily="49" charset="-122"/>
                <a:ea typeface="黑体" pitchFamily="49" charset="-122"/>
              </a:rPr>
              <a:t>-</a:t>
            </a:r>
            <a:r>
              <a:rPr lang="zh-CN" altLang="en-US" sz="2400" dirty="0" smtClean="0">
                <a:solidFill>
                  <a:srgbClr val="C00000"/>
                </a:solidFill>
                <a:latin typeface="黑体" pitchFamily="49" charset="-122"/>
                <a:ea typeface="黑体" pitchFamily="49" charset="-122"/>
              </a:rPr>
              <a:t>复制</a:t>
            </a:r>
            <a:endParaRPr lang="en-US" altLang="zh-CN" sz="2400" dirty="0" smtClean="0">
              <a:solidFill>
                <a:srgbClr val="C00000"/>
              </a:solidFill>
              <a:latin typeface="黑体" pitchFamily="49" charset="-122"/>
              <a:ea typeface="黑体" pitchFamily="49" charset="-122"/>
            </a:endParaRPr>
          </a:p>
          <a:p>
            <a:pPr>
              <a:spcBef>
                <a:spcPts val="0"/>
              </a:spcBef>
              <a:buNone/>
            </a:pPr>
            <a:r>
              <a:rPr lang="zh-CN" altLang="en-US" sz="2400" dirty="0"/>
              <a:t>模拟生物界优胜劣汰的自然选择法则的一种染色体</a:t>
            </a:r>
            <a:r>
              <a:rPr lang="zh-CN" altLang="en-US" sz="2400" dirty="0" smtClean="0"/>
              <a:t>运算</a:t>
            </a:r>
            <a:endParaRPr lang="zh-CN" altLang="en-US" sz="2400" dirty="0"/>
          </a:p>
          <a:p>
            <a:pPr>
              <a:spcBef>
                <a:spcPts val="0"/>
              </a:spcBef>
              <a:buNone/>
            </a:pPr>
            <a:r>
              <a:rPr lang="zh-CN" altLang="en-US" sz="2400" dirty="0"/>
              <a:t>从种群中选择适应度较高的染色体进行复制，以生成下一代</a:t>
            </a:r>
            <a:r>
              <a:rPr lang="zh-CN" altLang="en-US" sz="2400" dirty="0" smtClean="0"/>
              <a:t>种群。</a:t>
            </a:r>
            <a:endParaRPr lang="en-US" altLang="zh-CN" sz="2400" dirty="0" smtClean="0"/>
          </a:p>
          <a:p>
            <a:pPr lvl="1">
              <a:buClrTx/>
              <a:buSzPct val="75000"/>
              <a:buBlip>
                <a:blip r:embed="rId2"/>
              </a:buBlip>
            </a:pPr>
            <a:r>
              <a:rPr lang="zh-CN" altLang="en-US" sz="2400" kern="1200" dirty="0">
                <a:solidFill>
                  <a:srgbClr val="000000"/>
                </a:solidFill>
                <a:latin typeface="仿宋_GB2312" charset="-122"/>
                <a:ea typeface="仿宋_GB2312" charset="-122"/>
                <a:cs typeface="+mn-cs"/>
              </a:rPr>
              <a:t>个体适应度计算</a:t>
            </a:r>
            <a:endParaRPr lang="en-US" altLang="zh-CN" sz="2400" kern="1200" dirty="0">
              <a:solidFill>
                <a:srgbClr val="000000"/>
              </a:solidFill>
              <a:latin typeface="仿宋_GB2312" charset="-122"/>
              <a:ea typeface="仿宋_GB2312" charset="-122"/>
              <a:cs typeface="+mn-cs"/>
            </a:endParaRPr>
          </a:p>
          <a:p>
            <a:pPr lvl="2">
              <a:buClrTx/>
              <a:buSzTx/>
              <a:buBlip>
                <a:blip r:embed="rId3"/>
              </a:buBlip>
            </a:pPr>
            <a:r>
              <a:rPr lang="zh-CN" altLang="en-US" sz="2000" kern="1200" dirty="0">
                <a:solidFill>
                  <a:srgbClr val="000000"/>
                </a:solidFill>
                <a:latin typeface="仿宋_GB2312" charset="-122"/>
                <a:ea typeface="仿宋_GB2312" charset="-122"/>
                <a:cs typeface="+mn-cs"/>
              </a:rPr>
              <a:t>在被选集中每个个体具有一个选择概率</a:t>
            </a:r>
            <a:endParaRPr lang="en-US" altLang="zh-CN" sz="2000" kern="1200" dirty="0">
              <a:solidFill>
                <a:srgbClr val="000000"/>
              </a:solidFill>
              <a:latin typeface="仿宋_GB2312" charset="-122"/>
              <a:ea typeface="仿宋_GB2312" charset="-122"/>
              <a:cs typeface="+mn-cs"/>
            </a:endParaRPr>
          </a:p>
          <a:p>
            <a:pPr lvl="2">
              <a:buClrTx/>
              <a:buSzTx/>
              <a:buBlip>
                <a:blip r:embed="rId3"/>
              </a:buBlip>
            </a:pPr>
            <a:r>
              <a:rPr lang="zh-CN" altLang="en-US" sz="2000" kern="1200" dirty="0">
                <a:solidFill>
                  <a:srgbClr val="000000"/>
                </a:solidFill>
                <a:latin typeface="仿宋_GB2312" charset="-122"/>
                <a:ea typeface="仿宋_GB2312" charset="-122"/>
                <a:cs typeface="+mn-cs"/>
              </a:rPr>
              <a:t>选择概率取决于种群中个体的适应度及其分布</a:t>
            </a:r>
            <a:endParaRPr lang="en-US" altLang="zh-CN" sz="2000" kern="1200" dirty="0">
              <a:solidFill>
                <a:srgbClr val="000000"/>
              </a:solidFill>
              <a:latin typeface="仿宋_GB2312" charset="-122"/>
              <a:ea typeface="仿宋_GB2312" charset="-122"/>
              <a:cs typeface="+mn-cs"/>
            </a:endParaRPr>
          </a:p>
          <a:p>
            <a:pPr lvl="2">
              <a:buClrTx/>
              <a:buSzTx/>
              <a:buBlip>
                <a:blip r:embed="rId3"/>
              </a:buBlip>
            </a:pPr>
            <a:r>
              <a:rPr lang="zh-CN" altLang="en-US" sz="2000" kern="1200" dirty="0">
                <a:solidFill>
                  <a:srgbClr val="000000"/>
                </a:solidFill>
                <a:latin typeface="仿宋_GB2312" charset="-122"/>
                <a:ea typeface="仿宋_GB2312" charset="-122"/>
                <a:cs typeface="+mn-cs"/>
              </a:rPr>
              <a:t>个体适应度计算，即</a:t>
            </a:r>
            <a:r>
              <a:rPr lang="zh-CN" altLang="en-US" sz="2000" kern="1200" dirty="0">
                <a:solidFill>
                  <a:srgbClr val="FF0000"/>
                </a:solidFill>
                <a:latin typeface="仿宋_GB2312" charset="-122"/>
                <a:ea typeface="仿宋_GB2312" charset="-122"/>
                <a:cs typeface="+mn-cs"/>
              </a:rPr>
              <a:t>个体选择概率</a:t>
            </a:r>
            <a:r>
              <a:rPr lang="zh-CN" altLang="en-US" sz="2000" kern="1200" dirty="0">
                <a:solidFill>
                  <a:srgbClr val="000000"/>
                </a:solidFill>
                <a:latin typeface="仿宋_GB2312" charset="-122"/>
                <a:ea typeface="仿宋_GB2312" charset="-122"/>
                <a:cs typeface="+mn-cs"/>
              </a:rPr>
              <a:t>计算</a:t>
            </a:r>
            <a:endParaRPr lang="en-US" altLang="zh-CN" sz="2000" kern="1200" dirty="0">
              <a:solidFill>
                <a:srgbClr val="000000"/>
              </a:solidFill>
              <a:latin typeface="仿宋_GB2312" charset="-122"/>
              <a:ea typeface="仿宋_GB2312" charset="-122"/>
              <a:cs typeface="+mn-cs"/>
            </a:endParaRPr>
          </a:p>
          <a:p>
            <a:pPr lvl="1">
              <a:buClrTx/>
              <a:buSzPct val="75000"/>
              <a:buBlip>
                <a:blip r:embed="rId2"/>
              </a:buBlip>
            </a:pPr>
            <a:r>
              <a:rPr lang="zh-CN" altLang="en-US" sz="2400" kern="1200" dirty="0">
                <a:solidFill>
                  <a:srgbClr val="000000"/>
                </a:solidFill>
                <a:latin typeface="仿宋_GB2312" charset="-122"/>
                <a:ea typeface="仿宋_GB2312" charset="-122"/>
                <a:cs typeface="+mn-cs"/>
              </a:rPr>
              <a:t>个体选择方法</a:t>
            </a:r>
            <a:endParaRPr lang="en-US" altLang="zh-CN" sz="2400" kern="1200" dirty="0">
              <a:solidFill>
                <a:srgbClr val="000000"/>
              </a:solidFill>
              <a:latin typeface="仿宋_GB2312" charset="-122"/>
              <a:ea typeface="仿宋_GB2312" charset="-122"/>
              <a:cs typeface="+mn-cs"/>
            </a:endParaRPr>
          </a:p>
          <a:p>
            <a:pPr lvl="2">
              <a:buClrTx/>
              <a:buSzTx/>
              <a:buBlip>
                <a:blip r:embed="rId3"/>
              </a:buBlip>
            </a:pPr>
            <a:r>
              <a:rPr lang="zh-CN" altLang="en-US" sz="2000" kern="1200" dirty="0">
                <a:solidFill>
                  <a:srgbClr val="000000"/>
                </a:solidFill>
                <a:latin typeface="仿宋_GB2312" charset="-122"/>
                <a:ea typeface="仿宋_GB2312" charset="-122"/>
                <a:cs typeface="+mn-cs"/>
              </a:rPr>
              <a:t>按照适应度进行父代个体的选择</a:t>
            </a:r>
          </a:p>
          <a:p>
            <a:pPr>
              <a:spcBef>
                <a:spcPts val="0"/>
              </a:spcBef>
              <a:buNone/>
            </a:pPr>
            <a:endParaRPr lang="en-US" altLang="zh-CN" sz="2400" dirty="0" smtClean="0"/>
          </a:p>
          <a:p>
            <a:pPr>
              <a:spcBef>
                <a:spcPts val="0"/>
              </a:spcBef>
              <a:buNone/>
            </a:pPr>
            <a:endParaRPr lang="en-US" altLang="zh-CN" sz="2300" dirty="0" smtClean="0"/>
          </a:p>
          <a:p>
            <a:pPr>
              <a:spcBef>
                <a:spcPts val="0"/>
              </a:spcBef>
              <a:buNone/>
            </a:pPr>
            <a:endParaRPr lang="en-US" altLang="zh-CN" sz="2300" dirty="0" smtClean="0"/>
          </a:p>
          <a:p>
            <a:pPr>
              <a:spcBef>
                <a:spcPts val="0"/>
              </a:spcBef>
              <a:buNone/>
            </a:pPr>
            <a:endParaRPr lang="en-US" altLang="zh-CN" sz="2300" dirty="0"/>
          </a:p>
          <a:p>
            <a:pPr>
              <a:spcBef>
                <a:spcPts val="0"/>
              </a:spcBef>
              <a:buNone/>
            </a:pPr>
            <a:endParaRPr lang="en-US" altLang="zh-CN" sz="2300" dirty="0" smtClean="0"/>
          </a:p>
          <a:p>
            <a:pPr>
              <a:spcBef>
                <a:spcPts val="0"/>
              </a:spcBef>
              <a:buNone/>
            </a:pPr>
            <a:endParaRPr lang="en-US" altLang="zh-CN" sz="2300" dirty="0"/>
          </a:p>
          <a:p>
            <a:pPr>
              <a:spcBef>
                <a:spcPts val="0"/>
              </a:spcBef>
              <a:buNone/>
            </a:pPr>
            <a:endParaRPr lang="en-US" altLang="zh-CN" sz="2300" dirty="0" smtClean="0"/>
          </a:p>
          <a:p>
            <a:pPr>
              <a:spcBef>
                <a:spcPts val="0"/>
              </a:spcBef>
              <a:buNone/>
            </a:pPr>
            <a:endParaRPr lang="en-US" altLang="zh-CN" sz="2300" dirty="0"/>
          </a:p>
          <a:p>
            <a:pPr>
              <a:spcBef>
                <a:spcPts val="0"/>
              </a:spcBef>
              <a:buNone/>
            </a:pPr>
            <a:endParaRPr lang="en-US" altLang="zh-CN" sz="2300" dirty="0" smtClean="0"/>
          </a:p>
          <a:p>
            <a:pPr>
              <a:spcBef>
                <a:spcPts val="0"/>
              </a:spcBef>
              <a:buNone/>
            </a:pPr>
            <a:endParaRPr lang="en-US" altLang="zh-CN" sz="2300" dirty="0"/>
          </a:p>
          <a:p>
            <a:pPr>
              <a:spcBef>
                <a:spcPts val="0"/>
              </a:spcBef>
              <a:buNone/>
            </a:pPr>
            <a:r>
              <a:rPr lang="zh-CN" altLang="en-US" sz="2300" dirty="0" smtClean="0"/>
              <a:t>选择概率</a:t>
            </a:r>
            <a:r>
              <a:rPr lang="en-US" sz="2300" i="1" dirty="0" smtClean="0">
                <a:latin typeface="Times New Roman" pitchFamily="18" charset="0"/>
                <a:cs typeface="Times New Roman" pitchFamily="18" charset="0"/>
              </a:rPr>
              <a:t>P</a:t>
            </a:r>
            <a:r>
              <a:rPr lang="en-US" sz="2300" dirty="0" smtClean="0">
                <a:latin typeface="Times New Roman" pitchFamily="18" charset="0"/>
                <a:cs typeface="Times New Roman" pitchFamily="18" charset="0"/>
              </a:rPr>
              <a:t>(</a:t>
            </a:r>
            <a:r>
              <a:rPr lang="en-US" sz="2300" i="1" dirty="0" smtClean="0">
                <a:latin typeface="Times New Roman" pitchFamily="18" charset="0"/>
                <a:cs typeface="Times New Roman" pitchFamily="18" charset="0"/>
              </a:rPr>
              <a:t>x</a:t>
            </a:r>
            <a:r>
              <a:rPr lang="en-US" sz="2300" i="1" baseline="-25000" dirty="0" smtClean="0">
                <a:latin typeface="Times New Roman" pitchFamily="18" charset="0"/>
                <a:cs typeface="Times New Roman" pitchFamily="18" charset="0"/>
              </a:rPr>
              <a:t>i</a:t>
            </a:r>
            <a:r>
              <a:rPr lang="en-US" sz="2300" dirty="0" smtClean="0">
                <a:latin typeface="Times New Roman" pitchFamily="18" charset="0"/>
                <a:cs typeface="Times New Roman" pitchFamily="18" charset="0"/>
              </a:rPr>
              <a:t>)</a:t>
            </a:r>
            <a:r>
              <a:rPr lang="zh-CN" altLang="en-US" sz="2300" dirty="0" smtClean="0"/>
              <a:t>的计算公式为</a:t>
            </a:r>
            <a:endParaRPr lang="en-US" altLang="zh-CN" sz="2300" dirty="0"/>
          </a:p>
        </p:txBody>
      </p:sp>
      <p:sp>
        <p:nvSpPr>
          <p:cNvPr id="5" name="Rectangle 3"/>
          <p:cNvSpPr txBox="1">
            <a:spLocks noChangeArrowheads="1"/>
          </p:cNvSpPr>
          <p:nvPr/>
        </p:nvSpPr>
        <p:spPr bwMode="auto">
          <a:xfrm>
            <a:off x="9756576" y="4005064"/>
            <a:ext cx="8169275" cy="5500688"/>
          </a:xfrm>
          <a:prstGeom prst="rect">
            <a:avLst/>
          </a:prstGeom>
          <a:noFill/>
          <a:ln w="9525">
            <a:noFill/>
            <a:miter lim="800000"/>
            <a:headEnd/>
            <a:tailEnd/>
          </a:ln>
          <a:effectLst/>
        </p:spPr>
        <p:txBody>
          <a:bodyPr vert="horz" wrap="square" lIns="182562" tIns="46037" rIns="182562" bIns="46037"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a:lstStyle>
          <a:p>
            <a:pPr marL="0" lvl="0" indent="0">
              <a:spcBef>
                <a:spcPct val="0"/>
              </a:spcBef>
              <a:buClrTx/>
              <a:buNone/>
            </a:pPr>
            <a:endParaRPr kumimoji="1" lang="en-US" altLang="zh-CN" sz="2400" dirty="0">
              <a:solidFill>
                <a:srgbClr val="000000"/>
              </a:solidFill>
              <a:latin typeface="仿宋_GB2312" charset="-122"/>
              <a:ea typeface="仿宋_GB2312" charset="-122"/>
              <a:sym typeface="Symbol" pitchFamily="18" charset="2"/>
            </a:endParaRPr>
          </a:p>
        </p:txBody>
      </p:sp>
    </p:spTree>
    <p:extLst>
      <p:ext uri="{BB962C8B-B14F-4D97-AF65-F5344CB8AC3E}">
        <p14:creationId xmlns:p14="http://schemas.microsoft.com/office/powerpoint/2010/main" val="155093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80899">
                                            <p:txEl>
                                              <p:pRg st="2" end="2"/>
                                            </p:txEl>
                                          </p:spTgt>
                                        </p:tgtEl>
                                        <p:attrNameLst>
                                          <p:attrName>style.visibility</p:attrName>
                                        </p:attrNameLst>
                                      </p:cBhvr>
                                      <p:to>
                                        <p:strVal val="visible"/>
                                      </p:to>
                                    </p:set>
                                    <p:animEffect transition="in" filter="blinds(horizontal)">
                                      <p:cBhvr>
                                        <p:cTn id="15" dur="500"/>
                                        <p:tgtEl>
                                          <p:spTgt spid="808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0899">
                                            <p:txEl>
                                              <p:pRg st="3" end="3"/>
                                            </p:txEl>
                                          </p:spTgt>
                                        </p:tgtEl>
                                        <p:attrNameLst>
                                          <p:attrName>style.visibility</p:attrName>
                                        </p:attrNameLst>
                                      </p:cBhvr>
                                      <p:to>
                                        <p:strVal val="visible"/>
                                      </p:to>
                                    </p:set>
                                    <p:animEffect transition="in" filter="blinds(horizontal)">
                                      <p:cBhvr>
                                        <p:cTn id="20" dur="500"/>
                                        <p:tgtEl>
                                          <p:spTgt spid="80899">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80899">
                                            <p:txEl>
                                              <p:pRg st="22" end="22"/>
                                            </p:txEl>
                                          </p:spTgt>
                                        </p:tgtEl>
                                        <p:attrNameLst>
                                          <p:attrName>style.visibility</p:attrName>
                                        </p:attrNameLst>
                                      </p:cBhvr>
                                      <p:to>
                                        <p:strVal val="visible"/>
                                      </p:to>
                                    </p:set>
                                    <p:animEffect transition="in" filter="blinds(horizontal)">
                                      <p:cBhvr>
                                        <p:cTn id="23" dur="500"/>
                                        <p:tgtEl>
                                          <p:spTgt spid="80899">
                                            <p:txEl>
                                              <p:pRg st="22" end="22"/>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80899">
                                            <p:txEl>
                                              <p:pRg st="4" end="4"/>
                                            </p:txEl>
                                          </p:spTgt>
                                        </p:tgtEl>
                                        <p:attrNameLst>
                                          <p:attrName>style.visibility</p:attrName>
                                        </p:attrNameLst>
                                      </p:cBhvr>
                                      <p:to>
                                        <p:strVal val="visible"/>
                                      </p:to>
                                    </p:set>
                                    <p:animEffect transition="in" filter="blinds(horizontal)">
                                      <p:cBhvr>
                                        <p:cTn id="26" dur="500"/>
                                        <p:tgtEl>
                                          <p:spTgt spid="80899">
                                            <p:txEl>
                                              <p:pRg st="4" end="4"/>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80899">
                                            <p:txEl>
                                              <p:pRg st="5" end="5"/>
                                            </p:txEl>
                                          </p:spTgt>
                                        </p:tgtEl>
                                        <p:attrNameLst>
                                          <p:attrName>style.visibility</p:attrName>
                                        </p:attrNameLst>
                                      </p:cBhvr>
                                      <p:to>
                                        <p:strVal val="visible"/>
                                      </p:to>
                                    </p:set>
                                    <p:animEffect transition="in" filter="blinds(horizontal)">
                                      <p:cBhvr>
                                        <p:cTn id="29" dur="500"/>
                                        <p:tgtEl>
                                          <p:spTgt spid="80899">
                                            <p:txEl>
                                              <p:pRg st="5" end="5"/>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80899">
                                            <p:txEl>
                                              <p:pRg st="6" end="6"/>
                                            </p:txEl>
                                          </p:spTgt>
                                        </p:tgtEl>
                                        <p:attrNameLst>
                                          <p:attrName>style.visibility</p:attrName>
                                        </p:attrNameLst>
                                      </p:cBhvr>
                                      <p:to>
                                        <p:strVal val="visible"/>
                                      </p:to>
                                    </p:set>
                                    <p:animEffect transition="in" filter="blinds(horizontal)">
                                      <p:cBhvr>
                                        <p:cTn id="32" dur="500"/>
                                        <p:tgtEl>
                                          <p:spTgt spid="80899">
                                            <p:txEl>
                                              <p:pRg st="6" end="6"/>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80899">
                                            <p:txEl>
                                              <p:pRg st="7" end="7"/>
                                            </p:txEl>
                                          </p:spTgt>
                                        </p:tgtEl>
                                        <p:attrNameLst>
                                          <p:attrName>style.visibility</p:attrName>
                                        </p:attrNameLst>
                                      </p:cBhvr>
                                      <p:to>
                                        <p:strVal val="visible"/>
                                      </p:to>
                                    </p:set>
                                    <p:animEffect transition="in" filter="blinds(horizontal)">
                                      <p:cBhvr>
                                        <p:cTn id="35" dur="500"/>
                                        <p:tgtEl>
                                          <p:spTgt spid="80899">
                                            <p:txEl>
                                              <p:pRg st="7" end="7"/>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80899">
                                            <p:txEl>
                                              <p:pRg st="8" end="8"/>
                                            </p:txEl>
                                          </p:spTgt>
                                        </p:tgtEl>
                                        <p:attrNameLst>
                                          <p:attrName>style.visibility</p:attrName>
                                        </p:attrNameLst>
                                      </p:cBhvr>
                                      <p:to>
                                        <p:strVal val="visible"/>
                                      </p:to>
                                    </p:set>
                                    <p:animEffect transition="in" filter="blinds(horizontal)">
                                      <p:cBhvr>
                                        <p:cTn id="38" dur="500"/>
                                        <p:tgtEl>
                                          <p:spTgt spid="80899">
                                            <p:txEl>
                                              <p:pRg st="8" end="8"/>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80899">
                                            <p:txEl>
                                              <p:pRg st="9" end="9"/>
                                            </p:txEl>
                                          </p:spTgt>
                                        </p:tgtEl>
                                        <p:attrNameLst>
                                          <p:attrName>style.visibility</p:attrName>
                                        </p:attrNameLst>
                                      </p:cBhvr>
                                      <p:to>
                                        <p:strVal val="visible"/>
                                      </p:to>
                                    </p:set>
                                    <p:animEffect transition="in" filter="blinds(horizontal)">
                                      <p:cBhvr>
                                        <p:cTn id="41" dur="500"/>
                                        <p:tgtEl>
                                          <p:spTgt spid="80899">
                                            <p:txEl>
                                              <p:pRg st="9" end="9"/>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80899">
                                            <p:txEl>
                                              <p:pRg st="10" end="10"/>
                                            </p:txEl>
                                          </p:spTgt>
                                        </p:tgtEl>
                                        <p:attrNameLst>
                                          <p:attrName>style.visibility</p:attrName>
                                        </p:attrNameLst>
                                      </p:cBhvr>
                                      <p:to>
                                        <p:strVal val="visible"/>
                                      </p:to>
                                    </p:set>
                                    <p:animEffect transition="in" filter="blinds(horizontal)">
                                      <p:cBhvr>
                                        <p:cTn id="44" dur="500"/>
                                        <p:tgtEl>
                                          <p:spTgt spid="80899">
                                            <p:txEl>
                                              <p:pRg st="10" end="10"/>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80899">
                                            <p:txEl>
                                              <p:pRg st="11" end="11"/>
                                            </p:txEl>
                                          </p:spTgt>
                                        </p:tgtEl>
                                        <p:attrNameLst>
                                          <p:attrName>style.visibility</p:attrName>
                                        </p:attrNameLst>
                                      </p:cBhvr>
                                      <p:to>
                                        <p:strVal val="visible"/>
                                      </p:to>
                                    </p:set>
                                    <p:animEffect transition="in" filter="blinds(horizontal)">
                                      <p:cBhvr>
                                        <p:cTn id="47" dur="500"/>
                                        <p:tgtEl>
                                          <p:spTgt spid="808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Rot="1" noChangeArrowheads="1"/>
          </p:cNvSpPr>
          <p:nvPr>
            <p:ph type="body" idx="1"/>
          </p:nvPr>
        </p:nvSpPr>
        <p:spPr>
          <a:xfrm>
            <a:off x="4580" y="188640"/>
            <a:ext cx="9036496" cy="4351873"/>
          </a:xfrm>
        </p:spPr>
        <p:txBody>
          <a:bodyPr/>
          <a:lstStyle/>
          <a:p>
            <a:pPr marL="0" indent="0">
              <a:buClrTx/>
              <a:buNone/>
            </a:pPr>
            <a:r>
              <a:rPr lang="en-US" sz="2400" dirty="0" smtClean="0">
                <a:solidFill>
                  <a:srgbClr val="0070C0"/>
                </a:solidFill>
                <a:latin typeface="楷体" pitchFamily="49" charset="-122"/>
                <a:ea typeface="楷体" pitchFamily="49" charset="-122"/>
              </a:rPr>
              <a:t>  </a:t>
            </a:r>
          </a:p>
          <a:p>
            <a:pPr marL="0" lvl="0" indent="0">
              <a:spcBef>
                <a:spcPct val="0"/>
              </a:spcBef>
              <a:buClrTx/>
              <a:buNone/>
            </a:pPr>
            <a:r>
              <a:rPr kumimoji="1" lang="zh-CN" altLang="en-US" sz="2400" kern="1200" dirty="0" smtClean="0">
                <a:solidFill>
                  <a:srgbClr val="000000"/>
                </a:solidFill>
                <a:latin typeface="仿宋_GB2312" charset="-122"/>
                <a:ea typeface="仿宋_GB2312" charset="-122"/>
              </a:rPr>
              <a:t>对</a:t>
            </a:r>
            <a:r>
              <a:rPr kumimoji="1" lang="zh-CN" altLang="en-US" sz="2400" kern="1200" dirty="0">
                <a:solidFill>
                  <a:srgbClr val="000000"/>
                </a:solidFill>
                <a:latin typeface="仿宋_GB2312" charset="-122"/>
                <a:ea typeface="仿宋_GB2312" charset="-122"/>
              </a:rPr>
              <a:t>一个规模为</a:t>
            </a:r>
            <a:r>
              <a:rPr kumimoji="1" lang="en-US" altLang="zh-CN" sz="2400" kern="1200" dirty="0">
                <a:solidFill>
                  <a:srgbClr val="000000"/>
                </a:solidFill>
                <a:latin typeface="仿宋_GB2312" charset="-122"/>
                <a:ea typeface="仿宋_GB2312" charset="-122"/>
              </a:rPr>
              <a:t>N</a:t>
            </a:r>
            <a:r>
              <a:rPr kumimoji="1" lang="zh-CN" altLang="en-US" sz="2400" kern="1200" dirty="0">
                <a:solidFill>
                  <a:srgbClr val="000000"/>
                </a:solidFill>
                <a:latin typeface="仿宋_GB2312" charset="-122"/>
                <a:ea typeface="仿宋_GB2312" charset="-122"/>
              </a:rPr>
              <a:t>的种群</a:t>
            </a:r>
            <a:r>
              <a:rPr kumimoji="1" lang="en-US" altLang="zh-CN" sz="2400" kern="1200" dirty="0">
                <a:solidFill>
                  <a:srgbClr val="000000"/>
                </a:solidFill>
                <a:latin typeface="仿宋_GB2312" charset="-122"/>
                <a:ea typeface="仿宋_GB2312" charset="-122"/>
              </a:rPr>
              <a:t>S</a:t>
            </a:r>
            <a:r>
              <a:rPr kumimoji="1" lang="zh-CN" altLang="en-US" sz="2400" kern="1200" dirty="0">
                <a:solidFill>
                  <a:srgbClr val="000000"/>
                </a:solidFill>
                <a:latin typeface="仿宋_GB2312" charset="-122"/>
                <a:ea typeface="仿宋_GB2312" charset="-122"/>
              </a:rPr>
              <a:t>，按每个染色体</a:t>
            </a:r>
            <a:r>
              <a:rPr kumimoji="1" lang="en-US" altLang="zh-CN" sz="2400" kern="1200" dirty="0" err="1">
                <a:solidFill>
                  <a:srgbClr val="000000"/>
                </a:solidFill>
                <a:latin typeface="仿宋_GB2312" charset="-122"/>
                <a:ea typeface="仿宋_GB2312" charset="-122"/>
              </a:rPr>
              <a:t>x</a:t>
            </a:r>
            <a:r>
              <a:rPr kumimoji="1" lang="en-US" altLang="zh-CN" sz="2400" kern="1200" baseline="-25000" dirty="0" err="1">
                <a:solidFill>
                  <a:srgbClr val="000000"/>
                </a:solidFill>
                <a:latin typeface="仿宋_GB2312" charset="-122"/>
                <a:ea typeface="仿宋_GB2312" charset="-122"/>
              </a:rPr>
              <a:t>i</a:t>
            </a:r>
            <a:r>
              <a:rPr kumimoji="1" lang="en-US" altLang="zh-CN" sz="2400" kern="1200" dirty="0" err="1">
                <a:solidFill>
                  <a:srgbClr val="000000"/>
                </a:solidFill>
                <a:latin typeface="仿宋_GB2312" charset="-122"/>
                <a:ea typeface="仿宋_GB2312" charset="-122"/>
                <a:sym typeface="Symbol" pitchFamily="18" charset="2"/>
              </a:rPr>
              <a:t>S</a:t>
            </a:r>
            <a:r>
              <a:rPr kumimoji="1" lang="zh-CN" altLang="en-US" sz="2400" kern="1200" dirty="0">
                <a:solidFill>
                  <a:srgbClr val="000000"/>
                </a:solidFill>
                <a:latin typeface="仿宋_GB2312" charset="-122"/>
                <a:ea typeface="仿宋_GB2312" charset="-122"/>
                <a:sym typeface="Symbol" pitchFamily="18" charset="2"/>
              </a:rPr>
              <a:t>的选择概率</a:t>
            </a:r>
            <a:r>
              <a:rPr kumimoji="1" lang="en-US" altLang="zh-CN" sz="2400" kern="1200" dirty="0">
                <a:solidFill>
                  <a:srgbClr val="000000"/>
                </a:solidFill>
                <a:latin typeface="仿宋_GB2312" charset="-122"/>
                <a:ea typeface="仿宋_GB2312" charset="-122"/>
                <a:sym typeface="Symbol" pitchFamily="18" charset="2"/>
              </a:rPr>
              <a:t>P(</a:t>
            </a:r>
            <a:r>
              <a:rPr kumimoji="1" lang="en-US" altLang="zh-CN" sz="2400" kern="1200" dirty="0">
                <a:solidFill>
                  <a:srgbClr val="000000"/>
                </a:solidFill>
                <a:latin typeface="仿宋_GB2312" charset="-122"/>
                <a:ea typeface="仿宋_GB2312" charset="-122"/>
              </a:rPr>
              <a:t>x</a:t>
            </a:r>
            <a:r>
              <a:rPr kumimoji="1" lang="en-US" altLang="zh-CN" sz="2400" kern="1200" baseline="-25000" dirty="0">
                <a:solidFill>
                  <a:srgbClr val="000000"/>
                </a:solidFill>
                <a:latin typeface="仿宋_GB2312" charset="-122"/>
                <a:ea typeface="仿宋_GB2312" charset="-122"/>
              </a:rPr>
              <a:t>i</a:t>
            </a:r>
            <a:r>
              <a:rPr kumimoji="1" lang="en-US" altLang="zh-CN" sz="2400" kern="1200" dirty="0">
                <a:solidFill>
                  <a:srgbClr val="000000"/>
                </a:solidFill>
                <a:latin typeface="仿宋_GB2312" charset="-122"/>
                <a:ea typeface="仿宋_GB2312" charset="-122"/>
                <a:sym typeface="Symbol" pitchFamily="18" charset="2"/>
              </a:rPr>
              <a:t>)</a:t>
            </a:r>
            <a:r>
              <a:rPr kumimoji="1" lang="zh-CN" altLang="en-US" sz="2400" kern="1200" dirty="0">
                <a:solidFill>
                  <a:srgbClr val="000000"/>
                </a:solidFill>
                <a:latin typeface="仿宋_GB2312" charset="-122"/>
                <a:ea typeface="仿宋_GB2312" charset="-122"/>
                <a:sym typeface="Symbol" pitchFamily="18" charset="2"/>
              </a:rPr>
              <a:t>所决定的选中机会，分</a:t>
            </a:r>
            <a:r>
              <a:rPr kumimoji="1" lang="en-US" altLang="zh-CN" sz="2400" kern="1200" dirty="0">
                <a:solidFill>
                  <a:srgbClr val="000000"/>
                </a:solidFill>
                <a:latin typeface="仿宋_GB2312" charset="-122"/>
                <a:ea typeface="仿宋_GB2312" charset="-122"/>
                <a:sym typeface="Symbol" pitchFamily="18" charset="2"/>
              </a:rPr>
              <a:t>N</a:t>
            </a:r>
            <a:r>
              <a:rPr kumimoji="1" lang="zh-CN" altLang="en-US" sz="2400" kern="1200" dirty="0">
                <a:solidFill>
                  <a:srgbClr val="000000"/>
                </a:solidFill>
                <a:latin typeface="仿宋_GB2312" charset="-122"/>
                <a:ea typeface="仿宋_GB2312" charset="-122"/>
                <a:sym typeface="Symbol" pitchFamily="18" charset="2"/>
              </a:rPr>
              <a:t>次从</a:t>
            </a:r>
            <a:r>
              <a:rPr kumimoji="1" lang="en-US" altLang="zh-CN" sz="2400" kern="1200" dirty="0">
                <a:solidFill>
                  <a:srgbClr val="000000"/>
                </a:solidFill>
                <a:latin typeface="仿宋_GB2312" charset="-122"/>
                <a:ea typeface="仿宋_GB2312" charset="-122"/>
                <a:sym typeface="Symbol" pitchFamily="18" charset="2"/>
              </a:rPr>
              <a:t>S</a:t>
            </a:r>
            <a:r>
              <a:rPr kumimoji="1" lang="zh-CN" altLang="en-US" sz="2400" kern="1200" dirty="0">
                <a:solidFill>
                  <a:srgbClr val="000000"/>
                </a:solidFill>
                <a:latin typeface="仿宋_GB2312" charset="-122"/>
                <a:ea typeface="仿宋_GB2312" charset="-122"/>
                <a:sym typeface="Symbol" pitchFamily="18" charset="2"/>
              </a:rPr>
              <a:t>中随机选择</a:t>
            </a:r>
            <a:r>
              <a:rPr kumimoji="1" lang="en-US" altLang="zh-CN" sz="2400" kern="1200" dirty="0">
                <a:solidFill>
                  <a:srgbClr val="000000"/>
                </a:solidFill>
                <a:latin typeface="仿宋_GB2312" charset="-122"/>
                <a:ea typeface="仿宋_GB2312" charset="-122"/>
                <a:sym typeface="Symbol" pitchFamily="18" charset="2"/>
              </a:rPr>
              <a:t>N</a:t>
            </a:r>
            <a:r>
              <a:rPr kumimoji="1" lang="zh-CN" altLang="en-US" sz="2400" kern="1200" dirty="0">
                <a:solidFill>
                  <a:srgbClr val="000000"/>
                </a:solidFill>
                <a:latin typeface="仿宋_GB2312" charset="-122"/>
                <a:ea typeface="仿宋_GB2312" charset="-122"/>
                <a:sym typeface="Symbol" pitchFamily="18" charset="2"/>
              </a:rPr>
              <a:t>个染色体，并进行</a:t>
            </a:r>
            <a:r>
              <a:rPr kumimoji="1" lang="zh-CN" altLang="en-US" sz="2400" kern="1200" dirty="0" smtClean="0">
                <a:solidFill>
                  <a:srgbClr val="000000"/>
                </a:solidFill>
                <a:latin typeface="仿宋_GB2312" charset="-122"/>
                <a:ea typeface="仿宋_GB2312" charset="-122"/>
                <a:sym typeface="Symbol" pitchFamily="18" charset="2"/>
              </a:rPr>
              <a:t>复制。</a:t>
            </a:r>
            <a:endParaRPr kumimoji="1" lang="en-US" altLang="zh-CN" sz="2400" kern="1200" dirty="0" smtClean="0">
              <a:solidFill>
                <a:srgbClr val="000000"/>
              </a:solidFill>
              <a:latin typeface="仿宋_GB2312" charset="-122"/>
              <a:ea typeface="仿宋_GB2312" charset="-122"/>
              <a:sym typeface="Symbol" pitchFamily="18" charset="2"/>
            </a:endParaRPr>
          </a:p>
          <a:p>
            <a:pPr marL="0" lvl="0" indent="0">
              <a:spcBef>
                <a:spcPct val="0"/>
              </a:spcBef>
              <a:buClrTx/>
              <a:buNone/>
            </a:pPr>
            <a:endParaRPr kumimoji="1" lang="en-US" altLang="zh-CN" sz="2400" kern="1200" dirty="0">
              <a:solidFill>
                <a:srgbClr val="000000"/>
              </a:solidFill>
              <a:latin typeface="仿宋_GB2312" charset="-122"/>
              <a:ea typeface="仿宋_GB2312" charset="-122"/>
              <a:sym typeface="Symbol" pitchFamily="18" charset="2"/>
            </a:endParaRPr>
          </a:p>
          <a:p>
            <a:pPr lvl="0">
              <a:spcBef>
                <a:spcPts val="0"/>
              </a:spcBef>
              <a:buClr>
                <a:srgbClr val="0066CC"/>
              </a:buClr>
              <a:buNone/>
            </a:pPr>
            <a:r>
              <a:rPr lang="zh-CN" altLang="en-US" sz="2300" dirty="0">
                <a:solidFill>
                  <a:srgbClr val="000000"/>
                </a:solidFill>
              </a:rPr>
              <a:t>选择概率</a:t>
            </a:r>
            <a:r>
              <a:rPr lang="en-US" altLang="zh-CN" sz="2300" i="1" dirty="0">
                <a:solidFill>
                  <a:srgbClr val="000000"/>
                </a:solidFill>
                <a:latin typeface="Times New Roman" pitchFamily="18" charset="0"/>
                <a:cs typeface="Times New Roman" pitchFamily="18" charset="0"/>
              </a:rPr>
              <a:t>P</a:t>
            </a:r>
            <a:r>
              <a:rPr lang="en-US" altLang="zh-CN" sz="2300" dirty="0">
                <a:solidFill>
                  <a:srgbClr val="000000"/>
                </a:solidFill>
                <a:latin typeface="Times New Roman" pitchFamily="18" charset="0"/>
                <a:cs typeface="Times New Roman" pitchFamily="18" charset="0"/>
              </a:rPr>
              <a:t>(</a:t>
            </a:r>
            <a:r>
              <a:rPr lang="en-US" altLang="zh-CN" sz="2300" i="1" dirty="0">
                <a:solidFill>
                  <a:srgbClr val="000000"/>
                </a:solidFill>
                <a:latin typeface="Times New Roman" pitchFamily="18" charset="0"/>
                <a:cs typeface="Times New Roman" pitchFamily="18" charset="0"/>
              </a:rPr>
              <a:t>x</a:t>
            </a:r>
            <a:r>
              <a:rPr lang="en-US" altLang="zh-CN" sz="2300" i="1" baseline="-25000" dirty="0">
                <a:solidFill>
                  <a:srgbClr val="000000"/>
                </a:solidFill>
                <a:latin typeface="Times New Roman" pitchFamily="18" charset="0"/>
                <a:cs typeface="Times New Roman" pitchFamily="18" charset="0"/>
              </a:rPr>
              <a:t>i</a:t>
            </a:r>
            <a:r>
              <a:rPr lang="en-US" altLang="zh-CN" sz="2300" dirty="0">
                <a:solidFill>
                  <a:srgbClr val="000000"/>
                </a:solidFill>
                <a:latin typeface="Times New Roman" pitchFamily="18" charset="0"/>
                <a:cs typeface="Times New Roman" pitchFamily="18" charset="0"/>
              </a:rPr>
              <a:t>)</a:t>
            </a:r>
            <a:r>
              <a:rPr lang="zh-CN" altLang="en-US" sz="2300" dirty="0">
                <a:solidFill>
                  <a:srgbClr val="000000"/>
                </a:solidFill>
              </a:rPr>
              <a:t>的计算公式为</a:t>
            </a:r>
            <a:endParaRPr lang="en-US" altLang="zh-CN" sz="2300" dirty="0">
              <a:solidFill>
                <a:srgbClr val="000000"/>
              </a:solidFill>
            </a:endParaRPr>
          </a:p>
          <a:p>
            <a:pPr>
              <a:spcBef>
                <a:spcPts val="0"/>
              </a:spcBef>
              <a:buNone/>
            </a:pPr>
            <a:endParaRPr lang="en-US" altLang="zh-CN" sz="2400" dirty="0" smtClean="0"/>
          </a:p>
          <a:p>
            <a:pPr>
              <a:spcBef>
                <a:spcPts val="0"/>
              </a:spcBef>
              <a:buNone/>
            </a:pPr>
            <a:endParaRPr lang="zh-CN" altLang="en-US" sz="2400" dirty="0"/>
          </a:p>
          <a:p>
            <a:pPr>
              <a:spcBef>
                <a:spcPts val="0"/>
              </a:spcBef>
              <a:buNone/>
            </a:pPr>
            <a:endParaRPr lang="en-US" altLang="zh-CN" sz="2300" dirty="0" smtClean="0"/>
          </a:p>
          <a:p>
            <a:pPr>
              <a:spcBef>
                <a:spcPts val="0"/>
              </a:spcBef>
              <a:buNone/>
            </a:pPr>
            <a:endParaRPr lang="en-US" altLang="zh-CN" sz="2300" dirty="0" smtClean="0"/>
          </a:p>
          <a:p>
            <a:pPr>
              <a:spcBef>
                <a:spcPts val="0"/>
              </a:spcBef>
              <a:buNone/>
            </a:pPr>
            <a:endParaRPr lang="en-US" altLang="zh-CN" sz="2300" dirty="0"/>
          </a:p>
          <a:p>
            <a:pPr>
              <a:spcBef>
                <a:spcPts val="0"/>
              </a:spcBef>
              <a:buNone/>
            </a:pPr>
            <a:endParaRPr lang="en-US" altLang="zh-CN" sz="2300" dirty="0" smtClean="0"/>
          </a:p>
          <a:p>
            <a:pPr>
              <a:spcBef>
                <a:spcPts val="0"/>
              </a:spcBef>
              <a:buNone/>
            </a:pPr>
            <a:endParaRPr lang="en-US" altLang="zh-CN" sz="2300" dirty="0"/>
          </a:p>
          <a:p>
            <a:pPr>
              <a:spcBef>
                <a:spcPts val="0"/>
              </a:spcBef>
              <a:buNone/>
            </a:pPr>
            <a:endParaRPr lang="en-US" altLang="zh-CN" sz="2300" dirty="0" smtClean="0"/>
          </a:p>
          <a:p>
            <a:pPr>
              <a:spcBef>
                <a:spcPts val="0"/>
              </a:spcBef>
              <a:buNone/>
            </a:pPr>
            <a:endParaRPr lang="en-US" altLang="zh-CN" sz="2300" dirty="0"/>
          </a:p>
          <a:p>
            <a:pPr>
              <a:spcBef>
                <a:spcPts val="0"/>
              </a:spcBef>
              <a:buNone/>
            </a:pPr>
            <a:endParaRPr lang="en-US" altLang="zh-CN" sz="2300" dirty="0" smtClean="0"/>
          </a:p>
          <a:p>
            <a:pPr>
              <a:spcBef>
                <a:spcPts val="0"/>
              </a:spcBef>
              <a:buNone/>
            </a:pPr>
            <a:endParaRPr lang="en-US" altLang="zh-CN" sz="2300" dirty="0"/>
          </a:p>
        </p:txBody>
      </p:sp>
      <p:sp>
        <p:nvSpPr>
          <p:cNvPr id="4" name="矩形 3"/>
          <p:cNvSpPr/>
          <p:nvPr/>
        </p:nvSpPr>
        <p:spPr>
          <a:xfrm>
            <a:off x="1" y="4498036"/>
            <a:ext cx="3779912" cy="830997"/>
          </a:xfrm>
          <a:prstGeom prst="rect">
            <a:avLst/>
          </a:prstGeom>
        </p:spPr>
        <p:txBody>
          <a:bodyPr wrap="square">
            <a:spAutoFit/>
          </a:bodyPr>
          <a:lstStyle/>
          <a:p>
            <a:r>
              <a:rPr lang="zh-CN" altLang="en-US" sz="2400" dirty="0" smtClean="0"/>
              <a:t>其中，</a:t>
            </a:r>
            <a:r>
              <a:rPr lang="en-US" sz="2400" i="1" dirty="0" smtClean="0">
                <a:latin typeface="Times New Roman" pitchFamily="18" charset="0"/>
                <a:cs typeface="Times New Roman" pitchFamily="18" charset="0"/>
              </a:rPr>
              <a:t>f</a:t>
            </a:r>
            <a:r>
              <a:rPr lang="zh-CN" altLang="en-US" sz="2400" dirty="0" smtClean="0">
                <a:latin typeface="Times New Roman" pitchFamily="18" charset="0"/>
                <a:cs typeface="Times New Roman" pitchFamily="18" charset="0"/>
              </a:rPr>
              <a:t>为适应度函数，</a:t>
            </a:r>
            <a:r>
              <a:rPr lang="en-US" sz="2400" i="1" dirty="0" smtClean="0">
                <a:latin typeface="Times New Roman" pitchFamily="18" charset="0"/>
                <a:cs typeface="Times New Roman" pitchFamily="18" charset="0"/>
              </a:rPr>
              <a:t>f</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a:t>
            </a:r>
            <a:r>
              <a:rPr lang="zh-CN" altLang="en-US" sz="2400" dirty="0" smtClean="0">
                <a:latin typeface="Times New Roman" pitchFamily="18" charset="0"/>
                <a:cs typeface="Times New Roman" pitchFamily="18" charset="0"/>
              </a:rPr>
              <a:t>为</a:t>
            </a:r>
            <a:r>
              <a:rPr lang="en-US" sz="2400" i="1" dirty="0" smtClean="0">
                <a:latin typeface="Times New Roman" pitchFamily="18" charset="0"/>
                <a:cs typeface="Times New Roman" pitchFamily="18" charset="0"/>
              </a:rPr>
              <a:t>x</a:t>
            </a:r>
            <a:r>
              <a:rPr lang="en-US" sz="2400" i="1" baseline="-25000" dirty="0" smtClean="0">
                <a:latin typeface="Times New Roman" pitchFamily="18" charset="0"/>
                <a:cs typeface="Times New Roman" pitchFamily="18" charset="0"/>
              </a:rPr>
              <a:t>i</a:t>
            </a:r>
            <a:r>
              <a:rPr lang="zh-CN" altLang="en-US" sz="2400" dirty="0" smtClean="0">
                <a:latin typeface="Times New Roman" pitchFamily="18" charset="0"/>
                <a:cs typeface="Times New Roman" pitchFamily="18" charset="0"/>
              </a:rPr>
              <a:t>的</a:t>
            </a:r>
            <a:r>
              <a:rPr lang="zh-CN" altLang="en-US" sz="2400" dirty="0" smtClean="0"/>
              <a:t>适应度。</a:t>
            </a:r>
            <a:endParaRPr lang="zh-CN" altLang="en-US" sz="2400" dirty="0"/>
          </a:p>
        </p:txBody>
      </p:sp>
      <p:pic>
        <p:nvPicPr>
          <p:cNvPr id="1026" name="Picture 2"/>
          <p:cNvPicPr>
            <a:picLocks noChangeAspect="1" noChangeArrowheads="1"/>
          </p:cNvPicPr>
          <p:nvPr/>
        </p:nvPicPr>
        <p:blipFill>
          <a:blip r:embed="rId2"/>
          <a:srcRect/>
          <a:stretch>
            <a:fillRect/>
          </a:stretch>
        </p:blipFill>
        <p:spPr bwMode="auto">
          <a:xfrm>
            <a:off x="-1836712" y="2420888"/>
            <a:ext cx="9787517" cy="1789116"/>
          </a:xfrm>
          <a:prstGeom prst="rect">
            <a:avLst/>
          </a:prstGeom>
          <a:noFill/>
          <a:ln w="9525">
            <a:noFill/>
            <a:miter lim="800000"/>
            <a:headEnd/>
            <a:tailEnd/>
          </a:ln>
          <a:effectLst/>
        </p:spPr>
      </p:pic>
      <p:sp>
        <p:nvSpPr>
          <p:cNvPr id="5" name="Rectangle 3"/>
          <p:cNvSpPr txBox="1">
            <a:spLocks noChangeArrowheads="1"/>
          </p:cNvSpPr>
          <p:nvPr/>
        </p:nvSpPr>
        <p:spPr bwMode="auto">
          <a:xfrm>
            <a:off x="9756576" y="4005064"/>
            <a:ext cx="8169275" cy="5500688"/>
          </a:xfrm>
          <a:prstGeom prst="rect">
            <a:avLst/>
          </a:prstGeom>
          <a:noFill/>
          <a:ln w="9525">
            <a:noFill/>
            <a:miter lim="800000"/>
            <a:headEnd/>
            <a:tailEnd/>
          </a:ln>
          <a:effectLst/>
        </p:spPr>
        <p:txBody>
          <a:bodyPr vert="horz" wrap="square" lIns="182562" tIns="46037" rIns="182562" bIns="46037" numCol="1" anchor="t" anchorCtr="0" compatLnSpc="1">
            <a:prstTxWarp prst="textNoShape">
              <a:avLst/>
            </a:prstTxWarp>
          </a:bodyPr>
          <a:lstStyle>
            <a:lvl1pPr marL="342900" indent="-342900" algn="l" rtl="0" fontAlgn="base">
              <a:spcBef>
                <a:spcPct val="20000"/>
              </a:spcBef>
              <a:spcAft>
                <a:spcPct val="0"/>
              </a:spcAft>
              <a:buClr>
                <a:schemeClr val="hlink"/>
              </a:buClr>
              <a:buFont typeface="Wingdings" pitchFamily="2"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85000"/>
              <a:buFont typeface="Wingdings" pitchFamily="2" charset="2"/>
              <a:buChar char="Ø"/>
              <a:defRPr sz="2800">
                <a:solidFill>
                  <a:schemeClr val="tx1"/>
                </a:solidFill>
                <a:latin typeface="+mn-lt"/>
                <a:ea typeface="+mn-ea"/>
              </a:defRPr>
            </a:lvl2pPr>
            <a:lvl3pPr marL="1143000" indent="-228600" algn="l" rtl="0" fontAlgn="base">
              <a:spcBef>
                <a:spcPct val="20000"/>
              </a:spcBef>
              <a:spcAft>
                <a:spcPct val="0"/>
              </a:spcAft>
              <a:buClr>
                <a:schemeClr val="hlink"/>
              </a:buClr>
              <a:buSzPct val="95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tx2"/>
              </a:buClr>
              <a:buSzPct val="90000"/>
              <a:buFont typeface="Wingdings" pitchFamily="2" charset="2"/>
              <a:buChar char="Ø"/>
              <a:defRPr sz="2000">
                <a:solidFill>
                  <a:schemeClr val="tx1"/>
                </a:solidFill>
                <a:latin typeface="+mn-lt"/>
                <a:ea typeface="+mn-ea"/>
              </a:defRPr>
            </a:lvl4pPr>
            <a:lvl5pPr marL="20574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a:lstStyle>
          <a:p>
            <a:pPr marL="0" lvl="0" indent="0">
              <a:spcBef>
                <a:spcPct val="0"/>
              </a:spcBef>
              <a:buClrTx/>
              <a:buNone/>
            </a:pPr>
            <a:endParaRPr kumimoji="1" lang="en-US" altLang="zh-CN" sz="2400" dirty="0">
              <a:solidFill>
                <a:srgbClr val="000000"/>
              </a:solidFill>
              <a:latin typeface="仿宋_GB2312" charset="-122"/>
              <a:ea typeface="仿宋_GB2312" charset="-122"/>
              <a:sym typeface="Symbol" pitchFamily="18" charset="2"/>
            </a:endParaRPr>
          </a:p>
        </p:txBody>
      </p:sp>
      <p:sp>
        <p:nvSpPr>
          <p:cNvPr id="7" name="圆角矩形标注 6"/>
          <p:cNvSpPr/>
          <p:nvPr/>
        </p:nvSpPr>
        <p:spPr>
          <a:xfrm>
            <a:off x="3923928" y="4210004"/>
            <a:ext cx="5220072" cy="1800200"/>
          </a:xfrm>
          <a:prstGeom prst="wedgeRoundRectCallout">
            <a:avLst>
              <a:gd name="adj1" fmla="val -52890"/>
              <a:gd name="adj2" fmla="val -768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smtClean="0">
                <a:solidFill>
                  <a:schemeClr val="tx2"/>
                </a:solidFill>
              </a:rPr>
              <a:t>优胜劣汰</a:t>
            </a:r>
            <a:endParaRPr lang="en-US" altLang="zh-CN" sz="2400" dirty="0" smtClean="0">
              <a:solidFill>
                <a:schemeClr val="tx2"/>
              </a:solidFill>
            </a:endParaRPr>
          </a:p>
          <a:p>
            <a:r>
              <a:rPr lang="en-US" altLang="zh-CN" sz="2400" dirty="0" smtClean="0">
                <a:solidFill>
                  <a:schemeClr val="tx2"/>
                </a:solidFill>
              </a:rPr>
              <a:t>1.</a:t>
            </a:r>
            <a:r>
              <a:rPr lang="zh-CN" altLang="en-US" sz="2400" dirty="0" smtClean="0">
                <a:solidFill>
                  <a:schemeClr val="tx2"/>
                </a:solidFill>
              </a:rPr>
              <a:t>适应度越高，随机选中的概率越大</a:t>
            </a:r>
            <a:endParaRPr lang="en-US" altLang="zh-CN" sz="2400" dirty="0" smtClean="0">
              <a:solidFill>
                <a:schemeClr val="tx2"/>
              </a:solidFill>
            </a:endParaRPr>
          </a:p>
          <a:p>
            <a:r>
              <a:rPr lang="en-US" altLang="zh-CN" sz="2400" dirty="0" smtClean="0">
                <a:solidFill>
                  <a:schemeClr val="tx2"/>
                </a:solidFill>
              </a:rPr>
              <a:t>2.</a:t>
            </a:r>
            <a:r>
              <a:rPr lang="zh-CN" altLang="en-US" sz="2400" dirty="0" smtClean="0">
                <a:solidFill>
                  <a:schemeClr val="tx2"/>
                </a:solidFill>
              </a:rPr>
              <a:t>概率越高。选中次数越多</a:t>
            </a:r>
            <a:endParaRPr lang="en-US" altLang="zh-CN" sz="2400" dirty="0" smtClean="0">
              <a:solidFill>
                <a:schemeClr val="tx2"/>
              </a:solidFill>
            </a:endParaRPr>
          </a:p>
          <a:p>
            <a:r>
              <a:rPr lang="en-US" altLang="zh-CN" sz="2400" dirty="0" smtClean="0">
                <a:solidFill>
                  <a:schemeClr val="tx2"/>
                </a:solidFill>
              </a:rPr>
              <a:t>3.</a:t>
            </a:r>
            <a:r>
              <a:rPr lang="zh-CN" altLang="en-US" sz="2400" dirty="0" smtClean="0">
                <a:solidFill>
                  <a:schemeClr val="tx2"/>
                </a:solidFill>
              </a:rPr>
              <a:t>适应度越高的染色体后代越多</a:t>
            </a:r>
            <a:endParaRPr lang="zh-CN" altLang="en-US" sz="2400" dirty="0">
              <a:solidFill>
                <a:schemeClr val="tx2"/>
              </a:solidFill>
            </a:endParaRPr>
          </a:p>
        </p:txBody>
      </p:sp>
    </p:spTree>
    <p:extLst>
      <p:ext uri="{BB962C8B-B14F-4D97-AF65-F5344CB8AC3E}">
        <p14:creationId xmlns:p14="http://schemas.microsoft.com/office/powerpoint/2010/main" val="87781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80899">
                                            <p:txEl>
                                              <p:pRg st="1" end="1"/>
                                            </p:txEl>
                                          </p:spTgt>
                                        </p:tgtEl>
                                        <p:attrNameLst>
                                          <p:attrName>style.visibility</p:attrName>
                                        </p:attrNameLst>
                                      </p:cBhvr>
                                      <p:to>
                                        <p:strVal val="visible"/>
                                      </p:to>
                                    </p:set>
                                    <p:animEffect transition="in" filter="blinds(horizontal)">
                                      <p:cBhvr>
                                        <p:cTn id="9" dur="500"/>
                                        <p:tgtEl>
                                          <p:spTgt spid="80899">
                                            <p:txEl>
                                              <p:pRg st="1" end="1"/>
                                            </p:txEl>
                                          </p:spTgt>
                                        </p:tgtEl>
                                      </p:cBhvr>
                                    </p:animEffect>
                                  </p:childTnLst>
                                </p:cTn>
                              </p:par>
                              <p:par>
                                <p:cTn id="10" presetID="3" presetClass="entr" presetSubtype="10" fill="hold" nodeType="withEffect">
                                  <p:stCondLst>
                                    <p:cond delay="0"/>
                                  </p:stCondLst>
                                  <p:childTnLst>
                                    <p:set>
                                      <p:cBhvr>
                                        <p:cTn id="11" dur="1" fill="hold">
                                          <p:stCondLst>
                                            <p:cond delay="0"/>
                                          </p:stCondLst>
                                        </p:cTn>
                                        <p:tgtEl>
                                          <p:spTgt spid="80899">
                                            <p:txEl>
                                              <p:pRg st="3" end="3"/>
                                            </p:txEl>
                                          </p:spTgt>
                                        </p:tgtEl>
                                        <p:attrNameLst>
                                          <p:attrName>style.visibility</p:attrName>
                                        </p:attrNameLst>
                                      </p:cBhvr>
                                      <p:to>
                                        <p:strVal val="visible"/>
                                      </p:to>
                                    </p:set>
                                    <p:animEffect transition="in" filter="blinds(horizontal)">
                                      <p:cBhvr>
                                        <p:cTn id="12" dur="500"/>
                                        <p:tgtEl>
                                          <p:spTgt spid="8089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linds(horizontal)">
                                      <p:cBhvr>
                                        <p:cTn id="17" dur="500"/>
                                        <p:tgtEl>
                                          <p:spTgt spid="1026"/>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6_pattern8blocks">
  <a:themeElements>
    <a:clrScheme name="pattern8blocks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pattern8blocks">
      <a:majorFont>
        <a:latin typeface="Times New Roman"/>
        <a:ea typeface="华文新魏"/>
        <a:cs typeface=""/>
      </a:majorFont>
      <a:minorFont>
        <a:latin typeface="Times New Roman"/>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charset="0"/>
            <a:ea typeface="宋体" pitchFamily="2" charset="-122"/>
          </a:defRPr>
        </a:defPPr>
      </a:lstStyle>
    </a:spDef>
    <a:lnDef>
      <a:spPr bwMode="auto">
        <a:noFill/>
        <a:ln>
          <a:noFill/>
          <a:tailEnd type="arrow"/>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pattern8blocks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pattern8blocks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pattern8block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ttern8blocks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pattern8blocks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pattern8blocks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pattern8blocks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pattern8blocks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PMingLiU"/>
        <a:cs typeface=""/>
      </a:majorFont>
      <a:minorFont>
        <a:latin typeface="Berlin Sans FB"/>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PMingLiU"/>
        <a:cs typeface=""/>
      </a:majorFont>
      <a:minorFont>
        <a:latin typeface="Berlin Sans FB"/>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PMingLiU"/>
        <a:cs typeface=""/>
      </a:majorFont>
      <a:minorFont>
        <a:latin typeface="Berlin Sans FB"/>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pattern8blocks">
  <a:themeElements>
    <a:clrScheme name="pattern8blocks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fontScheme name="pattern8blocks">
      <a:majorFont>
        <a:latin typeface="Times New Roman"/>
        <a:ea typeface="华文新魏"/>
        <a:cs typeface=""/>
      </a:majorFont>
      <a:minorFont>
        <a:latin typeface="Times New Roman"/>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charset="0"/>
            <a:ea typeface="宋体" pitchFamily="2" charset="-122"/>
          </a:defRPr>
        </a:defPPr>
      </a:lstStyle>
    </a:spDef>
    <a:lnDef>
      <a:spPr bwMode="auto">
        <a:noFill/>
        <a:ln>
          <a:noFill/>
          <a:tailEnd type="arrow"/>
        </a:ln>
        <a:effectLst/>
        <a:extLst>
          <a:ext uri="{909E8E84-426E-40DD-AFC4-6F175D3DCCD1}">
            <a14:hiddenFill xmlns:a14="http://schemas.microsoft.com/office/drawing/2010/main">
              <a:gradFill rotWithShape="0">
                <a:gsLst>
                  <a:gs pos="0">
                    <a:schemeClr val="accent2"/>
                  </a:gs>
                  <a:gs pos="100000">
                    <a:schemeClr val="bg2"/>
                  </a:gs>
                </a:gsLst>
                <a:lin ang="5400000" scaled="1"/>
              </a:gra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pattern8blocks 1">
        <a:dk1>
          <a:srgbClr val="009999"/>
        </a:dk1>
        <a:lt1>
          <a:srgbClr val="FFFFFF"/>
        </a:lt1>
        <a:dk2>
          <a:srgbClr val="000066"/>
        </a:dk2>
        <a:lt2>
          <a:srgbClr val="339966"/>
        </a:lt2>
        <a:accent1>
          <a:srgbClr val="00CC99"/>
        </a:accent1>
        <a:accent2>
          <a:srgbClr val="0099CC"/>
        </a:accent2>
        <a:accent3>
          <a:srgbClr val="AAAAB8"/>
        </a:accent3>
        <a:accent4>
          <a:srgbClr val="DADADA"/>
        </a:accent4>
        <a:accent5>
          <a:srgbClr val="AAE2CA"/>
        </a:accent5>
        <a:accent6>
          <a:srgbClr val="008AB9"/>
        </a:accent6>
        <a:hlink>
          <a:srgbClr val="336699"/>
        </a:hlink>
        <a:folHlink>
          <a:srgbClr val="B2B2B2"/>
        </a:folHlink>
      </a:clrScheme>
      <a:clrMap bg1="dk2" tx1="lt1" bg2="dk1" tx2="lt2" accent1="accent1" accent2="accent2" accent3="accent3" accent4="accent4" accent5="accent5" accent6="accent6" hlink="hlink" folHlink="folHlink"/>
    </a:extraClrScheme>
    <a:extraClrScheme>
      <a:clrScheme name="pattern8blocks 2">
        <a:dk1>
          <a:srgbClr val="000000"/>
        </a:dk1>
        <a:lt1>
          <a:srgbClr val="FFFFFF"/>
        </a:lt1>
        <a:dk2>
          <a:srgbClr val="009900"/>
        </a:dk2>
        <a:lt2>
          <a:srgbClr val="CC0000"/>
        </a:lt2>
        <a:accent1>
          <a:srgbClr val="CCCC00"/>
        </a:accent1>
        <a:accent2>
          <a:srgbClr val="3333CC"/>
        </a:accent2>
        <a:accent3>
          <a:srgbClr val="FFFFFF"/>
        </a:accent3>
        <a:accent4>
          <a:srgbClr val="000000"/>
        </a:accent4>
        <a:accent5>
          <a:srgbClr val="E2E2AA"/>
        </a:accent5>
        <a:accent6>
          <a:srgbClr val="2D2DB9"/>
        </a:accent6>
        <a:hlink>
          <a:srgbClr val="000000"/>
        </a:hlink>
        <a:folHlink>
          <a:srgbClr val="808080"/>
        </a:folHlink>
      </a:clrScheme>
      <a:clrMap bg1="lt1" tx1="dk1" bg2="lt2" tx2="dk2" accent1="accent1" accent2="accent2" accent3="accent3" accent4="accent4" accent5="accent5" accent6="accent6" hlink="hlink" folHlink="folHlink"/>
    </a:extraClrScheme>
    <a:extraClrScheme>
      <a:clrScheme name="pattern8block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ttern8blocks 4">
        <a:dk1>
          <a:srgbClr val="333399"/>
        </a:dk1>
        <a:lt1>
          <a:srgbClr val="FFFFCC"/>
        </a:lt1>
        <a:dk2>
          <a:srgbClr val="000000"/>
        </a:dk2>
        <a:lt2>
          <a:srgbClr val="0000FF"/>
        </a:lt2>
        <a:accent1>
          <a:srgbClr val="800000"/>
        </a:accent1>
        <a:accent2>
          <a:srgbClr val="3366CC"/>
        </a:accent2>
        <a:accent3>
          <a:srgbClr val="AAAAAA"/>
        </a:accent3>
        <a:accent4>
          <a:srgbClr val="DADAAE"/>
        </a:accent4>
        <a:accent5>
          <a:srgbClr val="C0AAAA"/>
        </a:accent5>
        <a:accent6>
          <a:srgbClr val="2D5CB9"/>
        </a:accent6>
        <a:hlink>
          <a:srgbClr val="FFFFFF"/>
        </a:hlink>
        <a:folHlink>
          <a:srgbClr val="B2B2B2"/>
        </a:folHlink>
      </a:clrScheme>
      <a:clrMap bg1="dk2" tx1="lt1" bg2="dk1" tx2="lt2" accent1="accent1" accent2="accent2" accent3="accent3" accent4="accent4" accent5="accent5" accent6="accent6" hlink="hlink" folHlink="folHlink"/>
    </a:extraClrScheme>
    <a:extraClrScheme>
      <a:clrScheme name="pattern8blocks 5">
        <a:dk1>
          <a:srgbClr val="CC3300"/>
        </a:dk1>
        <a:lt1>
          <a:srgbClr val="FFFFCC"/>
        </a:lt1>
        <a:dk2>
          <a:srgbClr val="000000"/>
        </a:dk2>
        <a:lt2>
          <a:srgbClr val="CC6600"/>
        </a:lt2>
        <a:accent1>
          <a:srgbClr val="993300"/>
        </a:accent1>
        <a:accent2>
          <a:srgbClr val="808000"/>
        </a:accent2>
        <a:accent3>
          <a:srgbClr val="AAAAAA"/>
        </a:accent3>
        <a:accent4>
          <a:srgbClr val="DADAAE"/>
        </a:accent4>
        <a:accent5>
          <a:srgbClr val="CAADAA"/>
        </a:accent5>
        <a:accent6>
          <a:srgbClr val="7373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pattern8blocks 6">
        <a:dk1>
          <a:srgbClr val="66CCFF"/>
        </a:dk1>
        <a:lt1>
          <a:srgbClr val="CCECFF"/>
        </a:lt1>
        <a:dk2>
          <a:srgbClr val="000000"/>
        </a:dk2>
        <a:lt2>
          <a:srgbClr val="9999FF"/>
        </a:lt2>
        <a:accent1>
          <a:srgbClr val="FFFFFF"/>
        </a:accent1>
        <a:accent2>
          <a:srgbClr val="99CCFF"/>
        </a:accent2>
        <a:accent3>
          <a:srgbClr val="AAAAAA"/>
        </a:accent3>
        <a:accent4>
          <a:srgbClr val="AEC9DA"/>
        </a:accent4>
        <a:accent5>
          <a:srgbClr val="FFFFFF"/>
        </a:accent5>
        <a:accent6>
          <a:srgbClr val="8AB9E7"/>
        </a:accent6>
        <a:hlink>
          <a:srgbClr val="CCECFF"/>
        </a:hlink>
        <a:folHlink>
          <a:srgbClr val="B2B2B2"/>
        </a:folHlink>
      </a:clrScheme>
      <a:clrMap bg1="dk2" tx1="lt1" bg2="dk1" tx2="lt2" accent1="accent1" accent2="accent2" accent3="accent3" accent4="accent4" accent5="accent5" accent6="accent6" hlink="hlink" folHlink="folHlink"/>
    </a:extraClrScheme>
    <a:extraClrScheme>
      <a:clrScheme name="pattern8blocks 7">
        <a:dk1>
          <a:srgbClr val="993366"/>
        </a:dk1>
        <a:lt1>
          <a:srgbClr val="FFFFCC"/>
        </a:lt1>
        <a:dk2>
          <a:srgbClr val="333399"/>
        </a:dk2>
        <a:lt2>
          <a:srgbClr val="0066FF"/>
        </a:lt2>
        <a:accent1>
          <a:srgbClr val="6600FF"/>
        </a:accent1>
        <a:accent2>
          <a:srgbClr val="0099CC"/>
        </a:accent2>
        <a:accent3>
          <a:srgbClr val="ADADCA"/>
        </a:accent3>
        <a:accent4>
          <a:srgbClr val="DADAAE"/>
        </a:accent4>
        <a:accent5>
          <a:srgbClr val="B8AAFF"/>
        </a:accent5>
        <a:accent6>
          <a:srgbClr val="008AB9"/>
        </a:accent6>
        <a:hlink>
          <a:srgbClr val="66FFFF"/>
        </a:hlink>
        <a:folHlink>
          <a:srgbClr val="B2B2B2"/>
        </a:folHlink>
      </a:clrScheme>
      <a:clrMap bg1="dk2" tx1="lt1" bg2="dk1" tx2="lt2" accent1="accent1" accent2="accent2" accent3="accent3" accent4="accent4" accent5="accent5" accent6="accent6" hlink="hlink" folHlink="folHlink"/>
    </a:extraClrScheme>
    <a:extraClrScheme>
      <a:clrScheme name="pattern8blocks 8">
        <a:dk1>
          <a:srgbClr val="993366"/>
        </a:dk1>
        <a:lt1>
          <a:srgbClr val="EAEAEA"/>
        </a:lt1>
        <a:dk2>
          <a:srgbClr val="660066"/>
        </a:dk2>
        <a:lt2>
          <a:srgbClr val="CC0000"/>
        </a:lt2>
        <a:accent1>
          <a:srgbClr val="A50021"/>
        </a:accent1>
        <a:accent2>
          <a:srgbClr val="660033"/>
        </a:accent2>
        <a:accent3>
          <a:srgbClr val="B8AAB8"/>
        </a:accent3>
        <a:accent4>
          <a:srgbClr val="C8C8C8"/>
        </a:accent4>
        <a:accent5>
          <a:srgbClr val="CFAAAB"/>
        </a:accent5>
        <a:accent6>
          <a:srgbClr val="5C00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CDESIGNN</Template>
  <TotalTime>15122</TotalTime>
  <Words>3805</Words>
  <Application>Microsoft Office PowerPoint</Application>
  <PresentationFormat>全屏显示(4:3)</PresentationFormat>
  <Paragraphs>340</Paragraphs>
  <Slides>49</Slides>
  <Notes>3</Notes>
  <HiddenSlides>0</HiddenSlides>
  <MMClips>0</MMClips>
  <ScaleCrop>false</ScaleCrop>
  <HeadingPairs>
    <vt:vector size="8" baseType="variant">
      <vt:variant>
        <vt:lpstr>已用的字体</vt:lpstr>
      </vt:variant>
      <vt:variant>
        <vt:i4>19</vt:i4>
      </vt:variant>
      <vt:variant>
        <vt:lpstr>主题</vt:lpstr>
      </vt:variant>
      <vt:variant>
        <vt:i4>6</vt:i4>
      </vt:variant>
      <vt:variant>
        <vt:lpstr>嵌入 OLE 服务器</vt:lpstr>
      </vt:variant>
      <vt:variant>
        <vt:i4>1</vt:i4>
      </vt:variant>
      <vt:variant>
        <vt:lpstr>幻灯片标题</vt:lpstr>
      </vt:variant>
      <vt:variant>
        <vt:i4>49</vt:i4>
      </vt:variant>
    </vt:vector>
  </HeadingPairs>
  <TitlesOfParts>
    <vt:vector size="75" baseType="lpstr">
      <vt:lpstr>pingfang SC</vt:lpstr>
      <vt:lpstr>PMingLiU</vt:lpstr>
      <vt:lpstr>仿宋_GB2312</vt:lpstr>
      <vt:lpstr>黑体</vt:lpstr>
      <vt:lpstr>华文新魏</vt:lpstr>
      <vt:lpstr>楷体</vt:lpstr>
      <vt:lpstr>楷体_GB2312</vt:lpstr>
      <vt:lpstr>宋体</vt:lpstr>
      <vt:lpstr>幼圆</vt:lpstr>
      <vt:lpstr>Arial</vt:lpstr>
      <vt:lpstr>Arial Black</vt:lpstr>
      <vt:lpstr>Berlin Sans FB</vt:lpstr>
      <vt:lpstr>Calibri</vt:lpstr>
      <vt:lpstr>Courier New</vt:lpstr>
      <vt:lpstr>Symbol</vt:lpstr>
      <vt:lpstr>Tahoma</vt:lpstr>
      <vt:lpstr>Times New Roman</vt:lpstr>
      <vt:lpstr>Wingdings</vt:lpstr>
      <vt:lpstr>Wingdings 2</vt:lpstr>
      <vt:lpstr>吉祥如意</vt:lpstr>
      <vt:lpstr>6_pattern8blocks</vt:lpstr>
      <vt:lpstr>mytemp1</vt:lpstr>
      <vt:lpstr>1_mytemp1</vt:lpstr>
      <vt:lpstr>2_mytemp1</vt:lpstr>
      <vt:lpstr>2_pattern8blocks</vt:lpstr>
      <vt:lpstr>Equation</vt:lpstr>
      <vt:lpstr>PowerPoint 演示文稿</vt:lpstr>
      <vt:lpstr>PowerPoint 演示文稿</vt:lpstr>
      <vt:lpstr>遗传算法</vt:lpstr>
      <vt:lpstr>遗传算法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 基本遗传算法</vt:lpstr>
      <vt:lpstr>PowerPoint 演示文稿</vt:lpstr>
      <vt:lpstr>PowerPoint 演示文稿</vt:lpstr>
      <vt:lpstr>遗传算法的求解步骤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解：</vt:lpstr>
      <vt:lpstr>GA求解TSP的编码</vt:lpstr>
      <vt:lpstr>PowerPoint 演示文稿</vt:lpstr>
      <vt:lpstr>合适的交叉与变异操作</vt:lpstr>
      <vt:lpstr>实验结果</vt:lpstr>
      <vt:lpstr>遗传算法应用举例</vt:lpstr>
      <vt:lpstr>PowerPoint 演示文稿</vt:lpstr>
      <vt:lpstr>PowerPoint 演示文稿</vt:lpstr>
      <vt:lpstr>PowerPoint 演示文稿</vt:lpstr>
      <vt:lpstr>本章小结</vt:lpstr>
      <vt:lpstr>小结</vt:lpstr>
      <vt:lpstr>作业：习题4</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Windows 用户</cp:lastModifiedBy>
  <cp:revision>185</cp:revision>
  <dcterms:created xsi:type="dcterms:W3CDTF">2007-08-07T01:47:04Z</dcterms:created>
  <dcterms:modified xsi:type="dcterms:W3CDTF">2025-05-13T02:50:30Z</dcterms:modified>
</cp:coreProperties>
</file>