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tiff" ContentType="image/tif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6.xml" ContentType="application/vnd.openxmlformats-officedocument.theme+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 id="2147483686" r:id="rId4"/>
    <p:sldMasterId id="2147483699" r:id="rId5"/>
    <p:sldMasterId id="2147483712" r:id="rId6"/>
    <p:sldMasterId id="2147483725" r:id="rId7"/>
    <p:sldMasterId id="2147483740" r:id="rId8"/>
  </p:sldMasterIdLst>
  <p:notesMasterIdLst>
    <p:notesMasterId r:id="rId59"/>
  </p:notesMasterIdLst>
  <p:sldIdLst>
    <p:sldId id="256"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27" r:id="rId23"/>
    <p:sldId id="329" r:id="rId24"/>
    <p:sldId id="326" r:id="rId25"/>
    <p:sldId id="328" r:id="rId26"/>
    <p:sldId id="285" r:id="rId27"/>
    <p:sldId id="320" r:id="rId28"/>
    <p:sldId id="283" r:id="rId29"/>
    <p:sldId id="287" r:id="rId30"/>
    <p:sldId id="290" r:id="rId31"/>
    <p:sldId id="292" r:id="rId32"/>
    <p:sldId id="294" r:id="rId33"/>
    <p:sldId id="321" r:id="rId34"/>
    <p:sldId id="297" r:id="rId35"/>
    <p:sldId id="299" r:id="rId36"/>
    <p:sldId id="301" r:id="rId37"/>
    <p:sldId id="304" r:id="rId38"/>
    <p:sldId id="330" r:id="rId39"/>
    <p:sldId id="331" r:id="rId40"/>
    <p:sldId id="332" r:id="rId41"/>
    <p:sldId id="333" r:id="rId42"/>
    <p:sldId id="334" r:id="rId43"/>
    <p:sldId id="335" r:id="rId44"/>
    <p:sldId id="336" r:id="rId45"/>
    <p:sldId id="337" r:id="rId46"/>
    <p:sldId id="338" r:id="rId47"/>
    <p:sldId id="339" r:id="rId48"/>
    <p:sldId id="340" r:id="rId49"/>
    <p:sldId id="341" r:id="rId50"/>
    <p:sldId id="363" r:id="rId51"/>
    <p:sldId id="359" r:id="rId52"/>
    <p:sldId id="360" r:id="rId53"/>
    <p:sldId id="361" r:id="rId54"/>
    <p:sldId id="362" r:id="rId55"/>
    <p:sldId id="342" r:id="rId56"/>
    <p:sldId id="344" r:id="rId57"/>
    <p:sldId id="343" r:id="rId58"/>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F1A"/>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115" d="100"/>
          <a:sy n="115" d="100"/>
        </p:scale>
        <p:origin x="1494" y="9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Lst>
  </p:outlin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5" Type="http://schemas.openxmlformats.org/officeDocument/2006/relationships/slideMaster" Target="slideMasters/slideMaster5.xml"/><Relationship Id="rId61" Type="http://schemas.openxmlformats.org/officeDocument/2006/relationships/viewProps" Target="viewProps.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8" Type="http://schemas.openxmlformats.org/officeDocument/2006/relationships/slideMaster" Target="slideMasters/slideMaster8.xml"/><Relationship Id="rId51" Type="http://schemas.openxmlformats.org/officeDocument/2006/relationships/slide" Target="slides/slide43.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notesMaster" Target="notesMasters/notesMaster1.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1.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18" Type="http://schemas.openxmlformats.org/officeDocument/2006/relationships/slide" Target="slides/slide24.xml"/><Relationship Id="rId26" Type="http://schemas.openxmlformats.org/officeDocument/2006/relationships/slide" Target="slides/slide46.xml"/><Relationship Id="rId3" Type="http://schemas.openxmlformats.org/officeDocument/2006/relationships/slide" Target="slides/slide3.xml"/><Relationship Id="rId21" Type="http://schemas.openxmlformats.org/officeDocument/2006/relationships/slide" Target="slides/slide28.xml"/><Relationship Id="rId7" Type="http://schemas.openxmlformats.org/officeDocument/2006/relationships/slide" Target="slides/slide7.xml"/><Relationship Id="rId12" Type="http://schemas.openxmlformats.org/officeDocument/2006/relationships/slide" Target="slides/slide12.xml"/><Relationship Id="rId17" Type="http://schemas.openxmlformats.org/officeDocument/2006/relationships/slide" Target="slides/slide23.xml"/><Relationship Id="rId25" Type="http://schemas.openxmlformats.org/officeDocument/2006/relationships/slide" Target="slides/slide45.xml"/><Relationship Id="rId2" Type="http://schemas.openxmlformats.org/officeDocument/2006/relationships/slide" Target="slides/slide2.xml"/><Relationship Id="rId16" Type="http://schemas.openxmlformats.org/officeDocument/2006/relationships/slide" Target="slides/slide22.xml"/><Relationship Id="rId20" Type="http://schemas.openxmlformats.org/officeDocument/2006/relationships/slide" Target="slides/slide27.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24" Type="http://schemas.openxmlformats.org/officeDocument/2006/relationships/slide" Target="slides/slide44.xml"/><Relationship Id="rId5" Type="http://schemas.openxmlformats.org/officeDocument/2006/relationships/slide" Target="slides/slide5.xml"/><Relationship Id="rId15" Type="http://schemas.openxmlformats.org/officeDocument/2006/relationships/slide" Target="slides/slide21.xml"/><Relationship Id="rId23" Type="http://schemas.openxmlformats.org/officeDocument/2006/relationships/slide" Target="slides/slide30.xml"/><Relationship Id="rId10" Type="http://schemas.openxmlformats.org/officeDocument/2006/relationships/slide" Target="slides/slide10.xml"/><Relationship Id="rId19" Type="http://schemas.openxmlformats.org/officeDocument/2006/relationships/slide" Target="slides/slide25.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9.xml"/><Relationship Id="rId22" Type="http://schemas.openxmlformats.org/officeDocument/2006/relationships/slide" Target="slides/slide29.xml"/><Relationship Id="rId27"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BCBC00-1434-4FDA-B928-962972A4A4F3}" type="datetimeFigureOut">
              <a:rPr lang="zh-CN" altLang="en-US" smtClean="0"/>
              <a:t>2025/5/27</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05E1A3-B62B-4217-ABBD-A085166C31FB}" type="slidenum">
              <a:rPr lang="zh-CN" altLang="en-US" smtClean="0"/>
              <a:t>‹#›</a:t>
            </a:fld>
            <a:endParaRPr lang="zh-CN" altLang="en-US"/>
          </a:p>
        </p:txBody>
      </p:sp>
    </p:spTree>
    <p:extLst>
      <p:ext uri="{BB962C8B-B14F-4D97-AF65-F5344CB8AC3E}">
        <p14:creationId xmlns:p14="http://schemas.microsoft.com/office/powerpoint/2010/main" val="740915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幻灯片图像占位符 1"/>
          <p:cNvSpPr>
            <a:spLocks noGrp="1" noRot="1" noChangeAspect="1" noTextEdit="1"/>
          </p:cNvSpPr>
          <p:nvPr>
            <p:ph type="sldImg"/>
          </p:nvPr>
        </p:nvSpPr>
        <p:spPr>
          <a:ln/>
        </p:spPr>
      </p:sp>
      <p:sp>
        <p:nvSpPr>
          <p:cNvPr id="15769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5770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4A2A466-1D1D-4836-80E2-0B8751364D97}" type="slidenum">
              <a:rPr lang="en-US" altLang="zh-CN" sz="1200">
                <a:solidFill>
                  <a:prstClr val="black"/>
                </a:solidFill>
                <a:latin typeface="Arial" pitchFamily="34" charset="0"/>
              </a:rPr>
              <a:pPr eaLnBrk="1" hangingPunct="1"/>
              <a:t>33</a:t>
            </a:fld>
            <a:endParaRPr lang="en-US" altLang="zh-CN" sz="1200">
              <a:solidFill>
                <a:prstClr val="black"/>
              </a:solidFill>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4A555A4-4F0A-41D2-A606-68A1D11584AC}" type="slidenum">
              <a:rPr lang="en-US" altLang="zh-CN"/>
              <a:pPr/>
              <a:t>‹#›</a:t>
            </a:fld>
            <a:endParaRPr lang="en-US" altLang="zh-CN"/>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3BF108DF-E79B-4615-88A4-A9795602E555}" type="slidenum">
              <a:rPr lang="en-US" altLang="zh-CN"/>
              <a:pPr/>
              <a:t>‹#›</a:t>
            </a:fld>
            <a:endParaRPr lang="en-US" altLang="zh-CN"/>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659E8542-AAA1-4730-AB59-37157CEDB06D}" type="slidenum">
              <a:rPr lang="en-US" altLang="zh-CN"/>
              <a:pPr/>
              <a:t>‹#›</a:t>
            </a:fld>
            <a:endParaRPr lang="en-US" altLang="zh-CN"/>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WordArt 7"/>
          <p:cNvSpPr>
            <a:spLocks noChangeArrowheads="1" noChangeShapeType="1" noTextEdit="1"/>
          </p:cNvSpPr>
          <p:nvPr userDrawn="1"/>
        </p:nvSpPr>
        <p:spPr bwMode="auto">
          <a:xfrm>
            <a:off x="3962400" y="914400"/>
            <a:ext cx="5105400" cy="609600"/>
          </a:xfrm>
          <a:prstGeom prst="rect">
            <a:avLst/>
          </a:prstGeom>
        </p:spPr>
        <p:txBody>
          <a:bodyPr wrap="none" fromWordArt="1">
            <a:prstTxWarp prst="textPlain">
              <a:avLst>
                <a:gd name="adj" fmla="val 49069"/>
              </a:avLst>
            </a:prstTxWarp>
            <a:scene3d>
              <a:camera prst="legacyPerspectiveFront"/>
              <a:lightRig rig="legacyNormal3" dir="r"/>
            </a:scene3d>
            <a:sp3d extrusionH="430200" prstMaterial="legacyMetal">
              <a:extrusionClr>
                <a:srgbClr val="EAEAEA"/>
              </a:extrusionClr>
            </a:sp3d>
          </a:bodyPr>
          <a:lstStyle/>
          <a:p>
            <a:pPr algn="ctr"/>
            <a:r>
              <a:rPr lang="en-US" altLang="zh-CN"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rPr>
              <a:t>Artificial Intelligence</a:t>
            </a:r>
            <a:endParaRPr lang="zh-CN" altLang="en-US"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BCC5EFA-9733-402F-A2D4-9E7645359EA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2272915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DC91035-9CB2-4F8D-84DD-D54D16F3B74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2723220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3CC12F1-DD7F-4AB8-AFB8-92ABADF94DCE}"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1719753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7719812-5416-4FA2-81A6-157A575E3E2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1068713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8CF6FD60-4495-4BBE-8814-51607556D595}"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724510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64F2D852-FD48-4E63-8384-3A1598227D7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506721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4F7A576B-618A-417D-936E-C074C3FC892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046516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2A269C0-C0A7-4F2C-8D5D-FD45CA64037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889790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50BB9A85-D7F0-41A4-A3B6-2EFF98DD29ED}" type="slidenum">
              <a:rPr lang="en-US" altLang="zh-CN"/>
              <a:pPr/>
              <a:t>‹#›</a:t>
            </a:fld>
            <a:endParaRPr lang="en-US" altLang="zh-CN"/>
          </a:p>
        </p:txBody>
      </p:sp>
    </p:spTree>
  </p:cSld>
  <p:clrMapOvr>
    <a:masterClrMapping/>
  </p:clrMapOvr>
  <p:transition spd="med">
    <p:zo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0AB93F7-F4D9-4772-A92A-34433580FEE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8396930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492D09E-145D-40EE-AD96-F9ABD3A4DB63}"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905167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C5F20A6-7383-4BF5-AB0E-E36C79F256F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8591014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71600" y="533400"/>
            <a:ext cx="7543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71600" y="1981200"/>
            <a:ext cx="3733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257800" y="1981200"/>
            <a:ext cx="3733800" cy="4114800"/>
          </a:xfrm>
        </p:spPr>
        <p:txBody>
          <a:bodyPr rtlCol="0">
            <a:normAutofit/>
          </a:bodyPr>
          <a:lstStyle/>
          <a:p>
            <a:pPr lvl="0"/>
            <a:endParaRPr lang="zh-CN" altLang="en-US" noProof="0" smtClean="0"/>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A7DD21E-3570-42FE-A54A-BD0B9B6453D2}"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162304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WordArt 7"/>
          <p:cNvSpPr>
            <a:spLocks noChangeArrowheads="1" noChangeShapeType="1" noTextEdit="1"/>
          </p:cNvSpPr>
          <p:nvPr userDrawn="1"/>
        </p:nvSpPr>
        <p:spPr bwMode="auto">
          <a:xfrm>
            <a:off x="3962400" y="914400"/>
            <a:ext cx="5105400" cy="609600"/>
          </a:xfrm>
          <a:prstGeom prst="rect">
            <a:avLst/>
          </a:prstGeom>
        </p:spPr>
        <p:txBody>
          <a:bodyPr wrap="none" fromWordArt="1">
            <a:prstTxWarp prst="textPlain">
              <a:avLst>
                <a:gd name="adj" fmla="val 49069"/>
              </a:avLst>
            </a:prstTxWarp>
            <a:scene3d>
              <a:camera prst="legacyPerspectiveFront"/>
              <a:lightRig rig="legacyNormal3" dir="r"/>
            </a:scene3d>
            <a:sp3d extrusionH="430200" prstMaterial="legacyMetal">
              <a:extrusionClr>
                <a:srgbClr val="EAEAEA"/>
              </a:extrusionClr>
            </a:sp3d>
          </a:bodyPr>
          <a:lstStyle/>
          <a:p>
            <a:pPr algn="ctr"/>
            <a:r>
              <a:rPr lang="en-US" altLang="zh-CN"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rPr>
              <a:t>Artificial Intelligence</a:t>
            </a:r>
            <a:endParaRPr lang="zh-CN" altLang="en-US"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BCC5EFA-9733-402F-A2D4-9E7645359EA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732511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DC91035-9CB2-4F8D-84DD-D54D16F3B74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1239290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3CC12F1-DD7F-4AB8-AFB8-92ABADF94DCE}"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6111618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7719812-5416-4FA2-81A6-157A575E3E2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8320041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8CF6FD60-4495-4BBE-8814-51607556D595}"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197914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64F2D852-FD48-4E63-8384-3A1598227D7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39535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C6E6EDB8-BC96-417E-B7B1-BA052C479243}" type="slidenum">
              <a:rPr lang="en-US" altLang="zh-CN"/>
              <a:pPr/>
              <a:t>‹#›</a:t>
            </a:fld>
            <a:endParaRPr lang="en-US" altLang="zh-CN"/>
          </a:p>
        </p:txBody>
      </p:sp>
    </p:spTree>
  </p:cSld>
  <p:clrMapOvr>
    <a:masterClrMapping/>
  </p:clrMapOvr>
  <p:transition spd="med">
    <p:zo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4F7A576B-618A-417D-936E-C074C3FC892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95291378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2A269C0-C0A7-4F2C-8D5D-FD45CA64037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168791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0AB93F7-F4D9-4772-A92A-34433580FEE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4068178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492D09E-145D-40EE-AD96-F9ABD3A4DB63}"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1774529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C5F20A6-7383-4BF5-AB0E-E36C79F256F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9562942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71600" y="533400"/>
            <a:ext cx="7543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71600" y="1981200"/>
            <a:ext cx="3733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257800" y="1981200"/>
            <a:ext cx="3733800" cy="4114800"/>
          </a:xfrm>
        </p:spPr>
        <p:txBody>
          <a:bodyPr rtlCol="0">
            <a:normAutofit/>
          </a:bodyPr>
          <a:lstStyle/>
          <a:p>
            <a:pPr lvl="0"/>
            <a:endParaRPr lang="zh-CN" altLang="en-US" noProof="0" smtClean="0"/>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A7DD21E-3570-42FE-A54A-BD0B9B6453D2}"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100267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WordArt 7"/>
          <p:cNvSpPr>
            <a:spLocks noChangeArrowheads="1" noChangeShapeType="1" noTextEdit="1"/>
          </p:cNvSpPr>
          <p:nvPr userDrawn="1"/>
        </p:nvSpPr>
        <p:spPr bwMode="auto">
          <a:xfrm>
            <a:off x="3962400" y="914400"/>
            <a:ext cx="5105400" cy="609600"/>
          </a:xfrm>
          <a:prstGeom prst="rect">
            <a:avLst/>
          </a:prstGeom>
        </p:spPr>
        <p:txBody>
          <a:bodyPr wrap="none" fromWordArt="1">
            <a:prstTxWarp prst="textPlain">
              <a:avLst>
                <a:gd name="adj" fmla="val 49069"/>
              </a:avLst>
            </a:prstTxWarp>
            <a:scene3d>
              <a:camera prst="legacyPerspectiveFront"/>
              <a:lightRig rig="legacyNormal3" dir="r"/>
            </a:scene3d>
            <a:sp3d extrusionH="430200" prstMaterial="legacyMetal">
              <a:extrusionClr>
                <a:srgbClr val="EAEAEA"/>
              </a:extrusionClr>
            </a:sp3d>
          </a:bodyPr>
          <a:lstStyle/>
          <a:p>
            <a:pPr algn="ctr"/>
            <a:r>
              <a:rPr lang="en-US" altLang="zh-CN"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rPr>
              <a:t>Artificial Intelligence</a:t>
            </a:r>
            <a:endParaRPr lang="zh-CN" altLang="en-US"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BCC5EFA-9733-402F-A2D4-9E7645359EA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47013141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DC91035-9CB2-4F8D-84DD-D54D16F3B74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066940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3CC12F1-DD7F-4AB8-AFB8-92ABADF94DCE}"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3365997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7719812-5416-4FA2-81A6-157A575E3E2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12823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8357B687-27BF-4063-8A4F-92D3D353987A}" type="slidenum">
              <a:rPr lang="en-US" altLang="zh-CN"/>
              <a:pPr/>
              <a:t>‹#›</a:t>
            </a:fld>
            <a:endParaRPr lang="en-US" altLang="zh-CN"/>
          </a:p>
        </p:txBody>
      </p:sp>
    </p:spTree>
  </p:cSld>
  <p:clrMapOvr>
    <a:masterClrMapping/>
  </p:clrMapOvr>
  <p:transition spd="med">
    <p:zo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8CF6FD60-4495-4BBE-8814-51607556D595}"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3621931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64F2D852-FD48-4E63-8384-3A1598227D7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7690016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4F7A576B-618A-417D-936E-C074C3FC892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8157793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2A269C0-C0A7-4F2C-8D5D-FD45CA64037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5912039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0AB93F7-F4D9-4772-A92A-34433580FEE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4703412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492D09E-145D-40EE-AD96-F9ABD3A4DB63}"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26379863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C5F20A6-7383-4BF5-AB0E-E36C79F256F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0222955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71600" y="533400"/>
            <a:ext cx="7543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71600" y="1981200"/>
            <a:ext cx="3733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257800" y="1981200"/>
            <a:ext cx="3733800" cy="4114800"/>
          </a:xfrm>
        </p:spPr>
        <p:txBody>
          <a:bodyPr rtlCol="0">
            <a:normAutofit/>
          </a:bodyPr>
          <a:lstStyle/>
          <a:p>
            <a:pPr lvl="0"/>
            <a:endParaRPr lang="zh-CN" altLang="en-US" noProof="0" smtClean="0"/>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A7DD21E-3570-42FE-A54A-BD0B9B6453D2}"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45024153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WordArt 7"/>
          <p:cNvSpPr>
            <a:spLocks noChangeArrowheads="1" noChangeShapeType="1" noTextEdit="1"/>
          </p:cNvSpPr>
          <p:nvPr userDrawn="1"/>
        </p:nvSpPr>
        <p:spPr bwMode="auto">
          <a:xfrm>
            <a:off x="3962400" y="914400"/>
            <a:ext cx="5105400" cy="609600"/>
          </a:xfrm>
          <a:prstGeom prst="rect">
            <a:avLst/>
          </a:prstGeom>
        </p:spPr>
        <p:txBody>
          <a:bodyPr wrap="none" fromWordArt="1">
            <a:prstTxWarp prst="textPlain">
              <a:avLst>
                <a:gd name="adj" fmla="val 49069"/>
              </a:avLst>
            </a:prstTxWarp>
            <a:scene3d>
              <a:camera prst="legacyPerspectiveFront"/>
              <a:lightRig rig="legacyNormal3" dir="r"/>
            </a:scene3d>
            <a:sp3d extrusionH="430200" prstMaterial="legacyMetal">
              <a:extrusionClr>
                <a:srgbClr val="EAEAEA"/>
              </a:extrusionClr>
            </a:sp3d>
          </a:bodyPr>
          <a:lstStyle/>
          <a:p>
            <a:pPr algn="ctr"/>
            <a:r>
              <a:rPr lang="en-US" altLang="zh-CN"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rPr>
              <a:t>Artificial Intelligence</a:t>
            </a:r>
            <a:endParaRPr lang="zh-CN" altLang="en-US"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BCC5EFA-9733-402F-A2D4-9E7645359EA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01071540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DC91035-9CB2-4F8D-84DD-D54D16F3B74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12262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6563F031-BE85-40F3-A092-37A40D9A308A}" type="slidenum">
              <a:rPr lang="en-US" altLang="zh-CN"/>
              <a:pPr/>
              <a:t>‹#›</a:t>
            </a:fld>
            <a:endParaRPr lang="en-US" altLang="zh-CN"/>
          </a:p>
        </p:txBody>
      </p:sp>
    </p:spTree>
  </p:cSld>
  <p:clrMapOvr>
    <a:masterClrMapping/>
  </p:clrMapOvr>
  <p:transition spd="med">
    <p:zo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3CC12F1-DD7F-4AB8-AFB8-92ABADF94DCE}"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28304698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7719812-5416-4FA2-81A6-157A575E3E2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20235194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8CF6FD60-4495-4BBE-8814-51607556D595}"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3063879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64F2D852-FD48-4E63-8384-3A1598227D7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2936828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4F7A576B-618A-417D-936E-C074C3FC892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8509071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2A269C0-C0A7-4F2C-8D5D-FD45CA64037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43770151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0AB93F7-F4D9-4772-A92A-34433580FEE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6232022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492D09E-145D-40EE-AD96-F9ABD3A4DB63}"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0455920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C5F20A6-7383-4BF5-AB0E-E36C79F256F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4379940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71600" y="533400"/>
            <a:ext cx="7543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71600" y="1981200"/>
            <a:ext cx="3733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257800" y="1981200"/>
            <a:ext cx="3733800" cy="4114800"/>
          </a:xfrm>
        </p:spPr>
        <p:txBody>
          <a:bodyPr rtlCol="0">
            <a:normAutofit/>
          </a:bodyPr>
          <a:lstStyle/>
          <a:p>
            <a:pPr lvl="0"/>
            <a:endParaRPr lang="zh-CN" altLang="en-US" noProof="0" smtClean="0"/>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A7DD21E-3570-42FE-A54A-BD0B9B6453D2}"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3054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5DD31E4C-AC0A-4B11-ABF1-36D5DDCB2AA1}" type="slidenum">
              <a:rPr lang="en-US" altLang="zh-CN"/>
              <a:pPr/>
              <a:t>‹#›</a:t>
            </a:fld>
            <a:endParaRPr lang="en-US" altLang="zh-CN"/>
          </a:p>
        </p:txBody>
      </p:sp>
    </p:spTree>
  </p:cSld>
  <p:clrMapOvr>
    <a:masterClrMapping/>
  </p:clrMapOvr>
  <p:transition spd="med">
    <p:zo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WordArt 7"/>
          <p:cNvSpPr>
            <a:spLocks noChangeArrowheads="1" noChangeShapeType="1" noTextEdit="1"/>
          </p:cNvSpPr>
          <p:nvPr userDrawn="1"/>
        </p:nvSpPr>
        <p:spPr bwMode="auto">
          <a:xfrm>
            <a:off x="3962400" y="914400"/>
            <a:ext cx="5105400" cy="609600"/>
          </a:xfrm>
          <a:prstGeom prst="rect">
            <a:avLst/>
          </a:prstGeom>
        </p:spPr>
        <p:txBody>
          <a:bodyPr wrap="none" fromWordArt="1">
            <a:prstTxWarp prst="textPlain">
              <a:avLst>
                <a:gd name="adj" fmla="val 49069"/>
              </a:avLst>
            </a:prstTxWarp>
            <a:scene3d>
              <a:camera prst="legacyPerspectiveFront"/>
              <a:lightRig rig="legacyNormal3" dir="r"/>
            </a:scene3d>
            <a:sp3d extrusionH="430200" prstMaterial="legacyMetal">
              <a:extrusionClr>
                <a:srgbClr val="EAEAEA"/>
              </a:extrusionClr>
            </a:sp3d>
          </a:bodyPr>
          <a:lstStyle/>
          <a:p>
            <a:pPr algn="ctr"/>
            <a:r>
              <a:rPr lang="en-US" altLang="zh-CN"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rPr>
              <a:t>Artificial Intelligence</a:t>
            </a:r>
            <a:endParaRPr lang="zh-CN" altLang="en-US" sz="3600" b="1" kern="10" smtClean="0">
              <a:ln w="9525">
                <a:round/>
                <a:headEnd/>
                <a:tailEnd/>
              </a:ln>
              <a:gradFill rotWithShape="1">
                <a:gsLst>
                  <a:gs pos="0">
                    <a:srgbClr val="99FF33"/>
                  </a:gs>
                  <a:gs pos="50000">
                    <a:srgbClr val="FFFF00"/>
                  </a:gs>
                  <a:gs pos="100000">
                    <a:srgbClr val="99FF33"/>
                  </a:gs>
                </a:gsLst>
                <a:lin ang="2700000" scaled="1"/>
              </a:gradFill>
              <a:latin typeface="宋体"/>
              <a:ea typeface="宋体"/>
            </a:endParaRPr>
          </a:p>
        </p:txBody>
      </p:sp>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EBCC5EFA-9733-402F-A2D4-9E7645359EA4}"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870996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FDC91035-9CB2-4F8D-84DD-D54D16F3B74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8320586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63CC12F1-DD7F-4AB8-AFB8-92ABADF94DCE}"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86308263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57719812-5416-4FA2-81A6-157A575E3E2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7835387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8CF6FD60-4495-4BBE-8814-51607556D595}"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16551737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64F2D852-FD48-4E63-8384-3A1598227D7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544362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4F7A576B-618A-417D-936E-C074C3FC892F}"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64155203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32A269C0-C0A7-4F2C-8D5D-FD45CA640371}"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36418391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F0AB93F7-F4D9-4772-A92A-34433580FEEC}"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05380520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492D09E-145D-40EE-AD96-F9ABD3A4DB63}"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088893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C8776151-155B-4F70-AE84-633632F10082}" type="slidenum">
              <a:rPr lang="en-US" altLang="zh-CN"/>
              <a:pPr/>
              <a:t>‹#›</a:t>
            </a:fld>
            <a:endParaRPr lang="en-US" altLang="zh-CN"/>
          </a:p>
        </p:txBody>
      </p:sp>
    </p:spTree>
  </p:cSld>
  <p:clrMapOvr>
    <a:masterClrMapping/>
  </p:clrMapOvr>
  <p:transition spd="med">
    <p:zo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C5F20A6-7383-4BF5-AB0E-E36C79F256FD}"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92237925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371600" y="533400"/>
            <a:ext cx="75438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71600" y="1981200"/>
            <a:ext cx="37338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257800" y="1981200"/>
            <a:ext cx="3733800" cy="4114800"/>
          </a:xfrm>
        </p:spPr>
        <p:txBody>
          <a:bodyPr rtlCol="0">
            <a:normAutofit/>
          </a:bodyPr>
          <a:lstStyle/>
          <a:p>
            <a:pPr lvl="0"/>
            <a:endParaRPr lang="zh-CN" altLang="en-US" noProof="0" smtClean="0"/>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A7DD21E-3570-42FE-A54A-BD0B9B6453D2}" type="slidenum">
              <a:rPr lang="en-US" altLang="zh-CN">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41938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fld id="{45FC4860-AED1-4971-99B1-BEF8FD8510A3}" type="slidenum">
              <a:rPr lang="zh-TW" altLang="en-US"/>
              <a:pPr/>
              <a:t>‹#›</a:t>
            </a:fld>
            <a:endParaRPr lang="zh-TW" altLang="en-US"/>
          </a:p>
        </p:txBody>
      </p:sp>
    </p:spTree>
    <p:extLst>
      <p:ext uri="{BB962C8B-B14F-4D97-AF65-F5344CB8AC3E}">
        <p14:creationId xmlns:p14="http://schemas.microsoft.com/office/powerpoint/2010/main" val="4019623143"/>
      </p:ext>
    </p:extLst>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138397"/>
          <p:cNvSpPr>
            <a:spLocks noGrp="1"/>
          </p:cNvSpPr>
          <p:nvPr>
            <p:ph type="sldNum" sz="quarter" idx="10"/>
          </p:nvPr>
        </p:nvSpPr>
        <p:spPr>
          <a:ln/>
        </p:spPr>
        <p:txBody>
          <a:bodyPr/>
          <a:lstStyle>
            <a:lvl1pPr>
              <a:defRPr/>
            </a:lvl1pPr>
          </a:lstStyle>
          <a:p>
            <a:fld id="{39DB55FE-20DB-49E7-A202-084721D99BA2}" type="slidenum">
              <a:rPr lang="zh-TW" altLang="en-US"/>
              <a:pPr/>
              <a:t>‹#›</a:t>
            </a:fld>
            <a:endParaRPr lang="zh-TW" altLang="en-US"/>
          </a:p>
        </p:txBody>
      </p:sp>
    </p:spTree>
    <p:extLst>
      <p:ext uri="{BB962C8B-B14F-4D97-AF65-F5344CB8AC3E}">
        <p14:creationId xmlns:p14="http://schemas.microsoft.com/office/powerpoint/2010/main" val="3486830109"/>
      </p:ext>
    </p:extLst>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fld id="{4746642A-178E-46FE-A4FF-4EBA51BE676E}" type="slidenum">
              <a:rPr lang="zh-TW" altLang="en-US"/>
              <a:pPr/>
              <a:t>‹#›</a:t>
            </a:fld>
            <a:endParaRPr lang="zh-TW" altLang="en-US"/>
          </a:p>
        </p:txBody>
      </p:sp>
    </p:spTree>
    <p:extLst>
      <p:ext uri="{BB962C8B-B14F-4D97-AF65-F5344CB8AC3E}">
        <p14:creationId xmlns:p14="http://schemas.microsoft.com/office/powerpoint/2010/main" val="3811750409"/>
      </p:ext>
    </p:extLst>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138397"/>
          <p:cNvSpPr>
            <a:spLocks noGrp="1"/>
          </p:cNvSpPr>
          <p:nvPr>
            <p:ph type="sldNum" sz="quarter" idx="10"/>
          </p:nvPr>
        </p:nvSpPr>
        <p:spPr>
          <a:ln/>
        </p:spPr>
        <p:txBody>
          <a:bodyPr/>
          <a:lstStyle>
            <a:lvl1pPr>
              <a:defRPr/>
            </a:lvl1pPr>
          </a:lstStyle>
          <a:p>
            <a:fld id="{A507B3EE-BF17-4ADB-BB6F-A2C793D56FFA}" type="slidenum">
              <a:rPr lang="zh-TW" altLang="en-US"/>
              <a:pPr/>
              <a:t>‹#›</a:t>
            </a:fld>
            <a:endParaRPr lang="zh-TW" altLang="en-US"/>
          </a:p>
        </p:txBody>
      </p:sp>
    </p:spTree>
    <p:extLst>
      <p:ext uri="{BB962C8B-B14F-4D97-AF65-F5344CB8AC3E}">
        <p14:creationId xmlns:p14="http://schemas.microsoft.com/office/powerpoint/2010/main" val="818059927"/>
      </p:ext>
    </p:extLst>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灯片编号占位符 138397"/>
          <p:cNvSpPr>
            <a:spLocks noGrp="1"/>
          </p:cNvSpPr>
          <p:nvPr>
            <p:ph type="sldNum" sz="quarter" idx="10"/>
          </p:nvPr>
        </p:nvSpPr>
        <p:spPr>
          <a:ln/>
        </p:spPr>
        <p:txBody>
          <a:bodyPr/>
          <a:lstStyle>
            <a:lvl1pPr>
              <a:defRPr/>
            </a:lvl1pPr>
          </a:lstStyle>
          <a:p>
            <a:fld id="{B0BF63E0-AC4F-475A-8C77-8B1694FB3203}" type="slidenum">
              <a:rPr lang="zh-TW" altLang="en-US"/>
              <a:pPr/>
              <a:t>‹#›</a:t>
            </a:fld>
            <a:endParaRPr lang="zh-TW" altLang="en-US"/>
          </a:p>
        </p:txBody>
      </p:sp>
    </p:spTree>
    <p:extLst>
      <p:ext uri="{BB962C8B-B14F-4D97-AF65-F5344CB8AC3E}">
        <p14:creationId xmlns:p14="http://schemas.microsoft.com/office/powerpoint/2010/main" val="836244651"/>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38397"/>
          <p:cNvSpPr>
            <a:spLocks noGrp="1"/>
          </p:cNvSpPr>
          <p:nvPr>
            <p:ph type="sldNum" sz="quarter" idx="10"/>
          </p:nvPr>
        </p:nvSpPr>
        <p:spPr>
          <a:ln/>
        </p:spPr>
        <p:txBody>
          <a:bodyPr/>
          <a:lstStyle>
            <a:lvl1pPr>
              <a:defRPr/>
            </a:lvl1pPr>
          </a:lstStyle>
          <a:p>
            <a:fld id="{317FFE8C-CB42-40A2-BD3D-C28452AADF66}" type="slidenum">
              <a:rPr lang="zh-TW" altLang="en-US"/>
              <a:pPr/>
              <a:t>‹#›</a:t>
            </a:fld>
            <a:endParaRPr lang="zh-TW" altLang="en-US"/>
          </a:p>
        </p:txBody>
      </p:sp>
    </p:spTree>
    <p:extLst>
      <p:ext uri="{BB962C8B-B14F-4D97-AF65-F5344CB8AC3E}">
        <p14:creationId xmlns:p14="http://schemas.microsoft.com/office/powerpoint/2010/main" val="3962061550"/>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fld id="{9CF0CA5A-5E85-48FB-876B-E5E28CDAE915}" type="slidenum">
              <a:rPr lang="zh-TW" altLang="en-US"/>
              <a:pPr/>
              <a:t>‹#›</a:t>
            </a:fld>
            <a:endParaRPr lang="zh-TW" altLang="en-US"/>
          </a:p>
        </p:txBody>
      </p:sp>
    </p:spTree>
    <p:extLst>
      <p:ext uri="{BB962C8B-B14F-4D97-AF65-F5344CB8AC3E}">
        <p14:creationId xmlns:p14="http://schemas.microsoft.com/office/powerpoint/2010/main" val="2468482785"/>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138397"/>
          <p:cNvSpPr>
            <a:spLocks noGrp="1"/>
          </p:cNvSpPr>
          <p:nvPr>
            <p:ph type="sldNum" sz="quarter" idx="10"/>
          </p:nvPr>
        </p:nvSpPr>
        <p:spPr>
          <a:ln/>
        </p:spPr>
        <p:txBody>
          <a:bodyPr/>
          <a:lstStyle>
            <a:lvl1pPr>
              <a:defRPr/>
            </a:lvl1pPr>
          </a:lstStyle>
          <a:p>
            <a:fld id="{978AEAE5-7A55-4C37-95D7-274984B59A86}" type="slidenum">
              <a:rPr lang="zh-TW" altLang="en-US"/>
              <a:pPr/>
              <a:t>‹#›</a:t>
            </a:fld>
            <a:endParaRPr lang="zh-TW" altLang="en-US"/>
          </a:p>
        </p:txBody>
      </p:sp>
    </p:spTree>
    <p:extLst>
      <p:ext uri="{BB962C8B-B14F-4D97-AF65-F5344CB8AC3E}">
        <p14:creationId xmlns:p14="http://schemas.microsoft.com/office/powerpoint/2010/main" val="1309335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EAF03155-1F9C-464E-868A-FD9858BF3572}" type="slidenum">
              <a:rPr lang="en-US" altLang="zh-CN"/>
              <a:pPr/>
              <a:t>‹#›</a:t>
            </a:fld>
            <a:endParaRPr lang="en-US" altLang="zh-CN"/>
          </a:p>
        </p:txBody>
      </p:sp>
    </p:spTree>
  </p:cSld>
  <p:clrMapOvr>
    <a:masterClrMapping/>
  </p:clrMapOvr>
  <p:transition spd="med">
    <p:zo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fld id="{6402571F-7E4F-4ED0-968E-AC15F684C3B9}" type="slidenum">
              <a:rPr lang="zh-TW" altLang="en-US"/>
              <a:pPr/>
              <a:t>‹#›</a:t>
            </a:fld>
            <a:endParaRPr lang="zh-TW" altLang="en-US"/>
          </a:p>
        </p:txBody>
      </p:sp>
    </p:spTree>
    <p:extLst>
      <p:ext uri="{BB962C8B-B14F-4D97-AF65-F5344CB8AC3E}">
        <p14:creationId xmlns:p14="http://schemas.microsoft.com/office/powerpoint/2010/main" val="3278841460"/>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138397"/>
          <p:cNvSpPr>
            <a:spLocks noGrp="1"/>
          </p:cNvSpPr>
          <p:nvPr>
            <p:ph type="sldNum" sz="quarter" idx="10"/>
          </p:nvPr>
        </p:nvSpPr>
        <p:spPr>
          <a:ln/>
        </p:spPr>
        <p:txBody>
          <a:bodyPr/>
          <a:lstStyle>
            <a:lvl1pPr>
              <a:defRPr/>
            </a:lvl1pPr>
          </a:lstStyle>
          <a:p>
            <a:fld id="{418D8F8F-706C-4863-A07A-E35C699F30B3}" type="slidenum">
              <a:rPr lang="zh-TW" altLang="en-US"/>
              <a:pPr/>
              <a:t>‹#›</a:t>
            </a:fld>
            <a:endParaRPr lang="zh-TW" altLang="en-US"/>
          </a:p>
        </p:txBody>
      </p:sp>
    </p:spTree>
    <p:extLst>
      <p:ext uri="{BB962C8B-B14F-4D97-AF65-F5344CB8AC3E}">
        <p14:creationId xmlns:p14="http://schemas.microsoft.com/office/powerpoint/2010/main" val="2073540524"/>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AndTx" preserve="1">
  <p:cSld name="标题，两项内容与文本">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quarter" idx="1"/>
          </p:nvPr>
        </p:nvSpPr>
        <p:spPr>
          <a:xfrm>
            <a:off x="685800" y="1676400"/>
            <a:ext cx="3954463"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685800" y="4140200"/>
            <a:ext cx="3954463"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half" idx="3"/>
          </p:nvPr>
        </p:nvSpPr>
        <p:spPr>
          <a:xfrm>
            <a:off x="4792663" y="1676400"/>
            <a:ext cx="3954462"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灯片编号占位符 138397"/>
          <p:cNvSpPr>
            <a:spLocks noGrp="1"/>
          </p:cNvSpPr>
          <p:nvPr>
            <p:ph type="sldNum" sz="quarter" idx="10"/>
          </p:nvPr>
        </p:nvSpPr>
        <p:spPr>
          <a:ln/>
        </p:spPr>
        <p:txBody>
          <a:bodyPr/>
          <a:lstStyle>
            <a:lvl1pPr>
              <a:defRPr/>
            </a:lvl1pPr>
          </a:lstStyle>
          <a:p>
            <a:fld id="{E0E58191-D9D1-4AF0-B9D5-EADA436311B4}" type="slidenum">
              <a:rPr lang="zh-TW" altLang="en-US"/>
              <a:pPr/>
              <a:t>‹#›</a:t>
            </a:fld>
            <a:endParaRPr lang="zh-TW" altLang="en-US"/>
          </a:p>
        </p:txBody>
      </p:sp>
    </p:spTree>
    <p:extLst>
      <p:ext uri="{BB962C8B-B14F-4D97-AF65-F5344CB8AC3E}">
        <p14:creationId xmlns:p14="http://schemas.microsoft.com/office/powerpoint/2010/main" val="3894788272"/>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8061325" cy="2311400"/>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85800" y="4140200"/>
            <a:ext cx="8061325" cy="23129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138397"/>
          <p:cNvSpPr>
            <a:spLocks noGrp="1"/>
          </p:cNvSpPr>
          <p:nvPr>
            <p:ph type="sldNum" sz="quarter" idx="10"/>
          </p:nvPr>
        </p:nvSpPr>
        <p:spPr>
          <a:ln/>
        </p:spPr>
        <p:txBody>
          <a:bodyPr/>
          <a:lstStyle>
            <a:lvl1pPr>
              <a:defRPr/>
            </a:lvl1pPr>
          </a:lstStyle>
          <a:p>
            <a:fld id="{151E7F90-DA61-4E16-A342-D2410A5A7636}" type="slidenum">
              <a:rPr lang="zh-TW" altLang="en-US"/>
              <a:pPr/>
              <a:t>‹#›</a:t>
            </a:fld>
            <a:endParaRPr lang="zh-TW" altLang="en-US"/>
          </a:p>
        </p:txBody>
      </p:sp>
    </p:spTree>
    <p:extLst>
      <p:ext uri="{BB962C8B-B14F-4D97-AF65-F5344CB8AC3E}">
        <p14:creationId xmlns:p14="http://schemas.microsoft.com/office/powerpoint/2010/main" val="3025377670"/>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表格占位符 2"/>
          <p:cNvSpPr>
            <a:spLocks noGrp="1"/>
          </p:cNvSpPr>
          <p:nvPr>
            <p:ph type="tbl" idx="1"/>
          </p:nvPr>
        </p:nvSpPr>
        <p:spPr>
          <a:xfrm>
            <a:off x="685800" y="1676400"/>
            <a:ext cx="8061325" cy="4776788"/>
          </a:xfrm>
        </p:spPr>
        <p:txBody>
          <a:bodyPr/>
          <a:lstStyle/>
          <a:p>
            <a:pPr lvl="0"/>
            <a:endParaRPr lang="zh-CN" altLang="en-US" noProof="0"/>
          </a:p>
        </p:txBody>
      </p:sp>
      <p:sp>
        <p:nvSpPr>
          <p:cNvPr id="4" name="灯片编号占位符 138397"/>
          <p:cNvSpPr>
            <a:spLocks noGrp="1"/>
          </p:cNvSpPr>
          <p:nvPr>
            <p:ph type="sldNum" sz="quarter" idx="10"/>
          </p:nvPr>
        </p:nvSpPr>
        <p:spPr>
          <a:ln/>
        </p:spPr>
        <p:txBody>
          <a:bodyPr/>
          <a:lstStyle>
            <a:lvl1pPr>
              <a:defRPr/>
            </a:lvl1pPr>
          </a:lstStyle>
          <a:p>
            <a:fld id="{9965921F-1710-4DA6-8904-CA1715338DBD}" type="slidenum">
              <a:rPr lang="zh-TW" altLang="en-US"/>
              <a:pPr/>
              <a:t>‹#›</a:t>
            </a:fld>
            <a:endParaRPr lang="zh-TW" altLang="en-US"/>
          </a:p>
        </p:txBody>
      </p:sp>
    </p:spTree>
    <p:extLst>
      <p:ext uri="{BB962C8B-B14F-4D97-AF65-F5344CB8AC3E}">
        <p14:creationId xmlns:p14="http://schemas.microsoft.com/office/powerpoint/2010/main" val="1126597531"/>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0"/>
            <a:ext cx="9144000" cy="6308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灯片编号占位符 2"/>
          <p:cNvSpPr>
            <a:spLocks noGrp="1"/>
          </p:cNvSpPr>
          <p:nvPr>
            <p:ph type="sldNum" sz="quarter" idx="10"/>
          </p:nvPr>
        </p:nvSpPr>
        <p:spPr/>
        <p:txBody>
          <a:bodyPr/>
          <a:lstStyle>
            <a:lvl1pPr>
              <a:defRPr kumimoji="1">
                <a:latin typeface="Times New Roman" panose="02020603050405020304" pitchFamily="18" charset="0"/>
              </a:defRPr>
            </a:lvl1pPr>
          </a:lstStyle>
          <a:p>
            <a:fld id="{E645AA9F-7997-4FD4-90D9-905E854DD913}" type="slidenum">
              <a:rPr lang="ja-JP" altLang="en-US"/>
              <a:pPr/>
              <a:t>‹#›</a:t>
            </a:fld>
            <a:endParaRPr lang="en-US" altLang="ja-JP"/>
          </a:p>
        </p:txBody>
      </p:sp>
    </p:spTree>
    <p:extLst>
      <p:ext uri="{BB962C8B-B14F-4D97-AF65-F5344CB8AC3E}">
        <p14:creationId xmlns:p14="http://schemas.microsoft.com/office/powerpoint/2010/main" val="982921665"/>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showMasterPhAnim="0" type="title">
  <p:cSld name="标题幻灯片">
    <p:bg bwMode="auto">
      <p:bgPr>
        <a:solidFill>
          <a:schemeClr val="bg1"/>
        </a:solidFill>
        <a:effectLst/>
      </p:bgPr>
    </p:bg>
    <p:spTree>
      <p:nvGrpSpPr>
        <p:cNvPr id="1" name=""/>
        <p:cNvGrpSpPr/>
        <p:nvPr/>
      </p:nvGrpSpPr>
      <p:grpSpPr>
        <a:xfrm>
          <a:off x="0" y="0"/>
          <a:ext cx="0" cy="0"/>
          <a:chOff x="0" y="0"/>
          <a:chExt cx="0" cy="0"/>
        </a:xfrm>
      </p:grpSpPr>
      <p:sp>
        <p:nvSpPr>
          <p:cNvPr id="2" name="矩形 642049"/>
          <p:cNvSpPr>
            <a:spLocks noChangeArrowheads="1"/>
          </p:cNvSpPr>
          <p:nvPr/>
        </p:nvSpPr>
        <p:spPr bwMode="auto">
          <a:xfrm>
            <a:off x="1752600" y="1600200"/>
            <a:ext cx="7391400" cy="5257800"/>
          </a:xfrm>
          <a:prstGeom prst="rect">
            <a:avLst/>
          </a:prstGeom>
          <a:gradFill rotWithShape="0">
            <a:gsLst>
              <a:gs pos="0">
                <a:schemeClr val="bg2"/>
              </a:gs>
              <a:gs pos="50000">
                <a:schemeClr val="bg1"/>
              </a:gs>
              <a:gs pos="100000">
                <a:schemeClr val="bg2"/>
              </a:gs>
            </a:gsLst>
            <a:lin ang="2700000" scaled="1"/>
          </a:gradFill>
          <a:ln>
            <a:noFill/>
          </a:ln>
        </p:spPr>
        <p:txBody>
          <a:bodyPr/>
          <a:lstStyle/>
          <a:p>
            <a:pPr eaLnBrk="1" hangingPunct="1">
              <a:lnSpc>
                <a:spcPct val="80000"/>
              </a:lnSpc>
              <a:spcBef>
                <a:spcPct val="50000"/>
              </a:spcBef>
              <a:defRPr/>
            </a:pPr>
            <a:endParaRPr lang="zh-CN" altLang="en-US"/>
          </a:p>
        </p:txBody>
      </p:sp>
      <p:sp>
        <p:nvSpPr>
          <p:cNvPr id="3" name="矩形 642050"/>
          <p:cNvSpPr>
            <a:spLocks noChangeArrowheads="1"/>
          </p:cNvSpPr>
          <p:nvPr/>
        </p:nvSpPr>
        <p:spPr bwMode="auto">
          <a:xfrm>
            <a:off x="6858000" y="931863"/>
            <a:ext cx="1828800" cy="182562"/>
          </a:xfrm>
          <a:prstGeom prst="rect">
            <a:avLst/>
          </a:prstGeom>
          <a:solidFill>
            <a:schemeClr val="folHlink"/>
          </a:solidFill>
          <a:ln>
            <a:noFill/>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TW" altLang="en-US">
              <a:ea typeface="PMingLiU" panose="02020500000000000000" pitchFamily="18" charset="-120"/>
            </a:endParaRPr>
          </a:p>
        </p:txBody>
      </p:sp>
      <p:sp>
        <p:nvSpPr>
          <p:cNvPr id="4" name="直接连接符 642051"/>
          <p:cNvSpPr>
            <a:spLocks noChangeShapeType="1"/>
          </p:cNvSpPr>
          <p:nvPr/>
        </p:nvSpPr>
        <p:spPr bwMode="auto">
          <a:xfrm>
            <a:off x="381000" y="1008063"/>
            <a:ext cx="8305800" cy="0"/>
          </a:xfrm>
          <a:prstGeom prst="line">
            <a:avLst/>
          </a:prstGeom>
          <a:noFill/>
          <a:ln w="19050">
            <a:solidFill>
              <a:schemeClr val="bg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5" name="组合 642052"/>
          <p:cNvGrpSpPr>
            <a:grpSpLocks/>
          </p:cNvGrpSpPr>
          <p:nvPr/>
        </p:nvGrpSpPr>
        <p:grpSpPr bwMode="auto">
          <a:xfrm>
            <a:off x="17463" y="-58738"/>
            <a:ext cx="9126537" cy="1658938"/>
            <a:chOff x="0" y="-9"/>
            <a:chExt cx="5760" cy="1045"/>
          </a:xfrm>
        </p:grpSpPr>
        <p:sp>
          <p:nvSpPr>
            <p:cNvPr id="6" name="任意多边形 642053"/>
            <p:cNvSpPr>
              <a:spLocks noChangeArrowheads="1"/>
            </p:cNvSpPr>
            <p:nvPr userDrawn="1"/>
          </p:nvSpPr>
          <p:spPr bwMode="auto">
            <a:xfrm>
              <a:off x="0" y="4"/>
              <a:ext cx="5760" cy="1032"/>
            </a:xfrm>
            <a:custGeom>
              <a:avLst/>
              <a:gdLst>
                <a:gd name="T0" fmla="*/ 90814 w 4848"/>
                <a:gd name="T1" fmla="*/ 1160857961 h 432"/>
                <a:gd name="T2" fmla="*/ 0 w 4848"/>
                <a:gd name="T3" fmla="*/ 1160857961 h 432"/>
                <a:gd name="T4" fmla="*/ 0 w 4848"/>
                <a:gd name="T5" fmla="*/ 0 h 432"/>
                <a:gd name="T6" fmla="*/ 90814 w 4848"/>
                <a:gd name="T7" fmla="*/ 0 h 432"/>
                <a:gd name="T8" fmla="*/ 90814 w 4848"/>
                <a:gd name="T9" fmla="*/ 1160857961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7" name="组合 642054"/>
            <p:cNvGrpSpPr>
              <a:grpSpLocks/>
            </p:cNvGrpSpPr>
            <p:nvPr userDrawn="1"/>
          </p:nvGrpSpPr>
          <p:grpSpPr bwMode="auto">
            <a:xfrm>
              <a:off x="333" y="-9"/>
              <a:ext cx="5176" cy="1044"/>
              <a:chOff x="333" y="-9"/>
              <a:chExt cx="5176" cy="1044"/>
            </a:xfrm>
          </p:grpSpPr>
          <p:sp>
            <p:nvSpPr>
              <p:cNvPr id="36" name="任意多边形 642055"/>
              <p:cNvSpPr>
                <a:spLocks noChangeArrowheads="1"/>
              </p:cNvSpPr>
              <p:nvPr userDrawn="1"/>
            </p:nvSpPr>
            <p:spPr bwMode="auto">
              <a:xfrm>
                <a:off x="3230" y="949"/>
                <a:ext cx="17" cy="20"/>
              </a:xfrm>
              <a:custGeom>
                <a:avLst/>
                <a:gdLst>
                  <a:gd name="T0" fmla="*/ 42 w 15"/>
                  <a:gd name="T1" fmla="*/ 3 h 23"/>
                  <a:gd name="T2" fmla="*/ 125 w 15"/>
                  <a:gd name="T3" fmla="*/ 3 h 23"/>
                  <a:gd name="T4" fmla="*/ 110 w 15"/>
                  <a:gd name="T5" fmla="*/ 3 h 23"/>
                  <a:gd name="T6" fmla="*/ 42 w 15"/>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任意多边形 642056"/>
              <p:cNvSpPr>
                <a:spLocks noChangeArrowheads="1"/>
              </p:cNvSpPr>
              <p:nvPr userDrawn="1"/>
            </p:nvSpPr>
            <p:spPr bwMode="auto">
              <a:xfrm>
                <a:off x="3406" y="1015"/>
                <a:ext cx="21" cy="20"/>
              </a:xfrm>
              <a:custGeom>
                <a:avLst/>
                <a:gdLst>
                  <a:gd name="T0" fmla="*/ 3 w 20"/>
                  <a:gd name="T1" fmla="*/ 3 h 23"/>
                  <a:gd name="T2" fmla="*/ 28 w 20"/>
                  <a:gd name="T3" fmla="*/ 3 h 23"/>
                  <a:gd name="T4" fmla="*/ 7 w 20"/>
                  <a:gd name="T5" fmla="*/ 3 h 23"/>
                  <a:gd name="T6" fmla="*/ 3 w 20"/>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任意多边形 642057"/>
              <p:cNvSpPr>
                <a:spLocks noChangeArrowheads="1"/>
              </p:cNvSpPr>
              <p:nvPr userDrawn="1"/>
            </p:nvSpPr>
            <p:spPr bwMode="auto">
              <a:xfrm>
                <a:off x="2909" y="908"/>
                <a:ext cx="31" cy="34"/>
              </a:xfrm>
              <a:custGeom>
                <a:avLst/>
                <a:gdLst>
                  <a:gd name="T0" fmla="*/ 33 w 30"/>
                  <a:gd name="T1" fmla="*/ 2 h 42"/>
                  <a:gd name="T2" fmla="*/ 8 w 30"/>
                  <a:gd name="T3" fmla="*/ 2 h 42"/>
                  <a:gd name="T4" fmla="*/ 0 w 30"/>
                  <a:gd name="T5" fmla="*/ 2 h 42"/>
                  <a:gd name="T6" fmla="*/ 33 w 30"/>
                  <a:gd name="T7" fmla="*/ 2 h 42"/>
                  <a:gd name="T8" fmla="*/ 49 w 30"/>
                  <a:gd name="T9" fmla="*/ 2 h 42"/>
                  <a:gd name="T10" fmla="*/ 45 w 30"/>
                  <a:gd name="T11" fmla="*/ 2 h 42"/>
                  <a:gd name="T12" fmla="*/ 33 w 30"/>
                  <a:gd name="T13" fmla="*/ 2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9" name="任意多边形 642058"/>
              <p:cNvSpPr>
                <a:spLocks noChangeArrowheads="1"/>
              </p:cNvSpPr>
              <p:nvPr userDrawn="1"/>
            </p:nvSpPr>
            <p:spPr bwMode="auto">
              <a:xfrm>
                <a:off x="2551" y="940"/>
                <a:ext cx="25" cy="12"/>
              </a:xfrm>
              <a:custGeom>
                <a:avLst/>
                <a:gdLst>
                  <a:gd name="T0" fmla="*/ 15 w 25"/>
                  <a:gd name="T1" fmla="*/ 2 h 16"/>
                  <a:gd name="T2" fmla="*/ 3 w 25"/>
                  <a:gd name="T3" fmla="*/ 2 h 16"/>
                  <a:gd name="T4" fmla="*/ 15 w 25"/>
                  <a:gd name="T5" fmla="*/ 0 h 16"/>
                  <a:gd name="T6" fmla="*/ 15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任意多边形 642059"/>
              <p:cNvSpPr>
                <a:spLocks noChangeArrowheads="1"/>
              </p:cNvSpPr>
              <p:nvPr userDrawn="1"/>
            </p:nvSpPr>
            <p:spPr bwMode="auto">
              <a:xfrm>
                <a:off x="2443" y="954"/>
                <a:ext cx="65" cy="39"/>
              </a:xfrm>
              <a:custGeom>
                <a:avLst/>
                <a:gdLst>
                  <a:gd name="T0" fmla="*/ 14 w 65"/>
                  <a:gd name="T1" fmla="*/ 3 h 46"/>
                  <a:gd name="T2" fmla="*/ 30 w 65"/>
                  <a:gd name="T3" fmla="*/ 3 h 46"/>
                  <a:gd name="T4" fmla="*/ 42 w 65"/>
                  <a:gd name="T5" fmla="*/ 0 h 46"/>
                  <a:gd name="T6" fmla="*/ 58 w 65"/>
                  <a:gd name="T7" fmla="*/ 3 h 46"/>
                  <a:gd name="T8" fmla="*/ 32 w 65"/>
                  <a:gd name="T9" fmla="*/ 3 h 46"/>
                  <a:gd name="T10" fmla="*/ 12 w 65"/>
                  <a:gd name="T11" fmla="*/ 3 h 46"/>
                  <a:gd name="T12" fmla="*/ 8 w 65"/>
                  <a:gd name="T13" fmla="*/ 3 h 46"/>
                  <a:gd name="T14" fmla="*/ 12 w 65"/>
                  <a:gd name="T15" fmla="*/ 3 h 46"/>
                  <a:gd name="T16" fmla="*/ 14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任意多边形 642060"/>
              <p:cNvSpPr>
                <a:spLocks noChangeArrowheads="1"/>
              </p:cNvSpPr>
              <p:nvPr userDrawn="1"/>
            </p:nvSpPr>
            <p:spPr bwMode="auto">
              <a:xfrm>
                <a:off x="2375" y="952"/>
                <a:ext cx="68" cy="39"/>
              </a:xfrm>
              <a:custGeom>
                <a:avLst/>
                <a:gdLst>
                  <a:gd name="T0" fmla="*/ 0 w 69"/>
                  <a:gd name="T1" fmla="*/ 2 h 47"/>
                  <a:gd name="T2" fmla="*/ 18 w 69"/>
                  <a:gd name="T3" fmla="*/ 2 h 47"/>
                  <a:gd name="T4" fmla="*/ 35 w 69"/>
                  <a:gd name="T5" fmla="*/ 1 h 47"/>
                  <a:gd name="T6" fmla="*/ 47 w 69"/>
                  <a:gd name="T7" fmla="*/ 2 h 47"/>
                  <a:gd name="T8" fmla="*/ 34 w 69"/>
                  <a:gd name="T9" fmla="*/ 2 h 47"/>
                  <a:gd name="T10" fmla="*/ 28 w 69"/>
                  <a:gd name="T11" fmla="*/ 2 h 47"/>
                  <a:gd name="T12" fmla="*/ 22 w 69"/>
                  <a:gd name="T13" fmla="*/ 2 h 47"/>
                  <a:gd name="T14" fmla="*/ 16 w 69"/>
                  <a:gd name="T15" fmla="*/ 2 h 47"/>
                  <a:gd name="T16" fmla="*/ 12 w 69"/>
                  <a:gd name="T17" fmla="*/ 2 h 47"/>
                  <a:gd name="T18" fmla="*/ 0 w 69"/>
                  <a:gd name="T19" fmla="*/ 2 h 47"/>
                  <a:gd name="T20" fmla="*/ 0 w 69"/>
                  <a:gd name="T21" fmla="*/ 2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任意多边形 642061"/>
              <p:cNvSpPr>
                <a:spLocks noChangeArrowheads="1"/>
              </p:cNvSpPr>
              <p:nvPr userDrawn="1"/>
            </p:nvSpPr>
            <p:spPr bwMode="auto">
              <a:xfrm>
                <a:off x="2007" y="739"/>
                <a:ext cx="354" cy="228"/>
              </a:xfrm>
              <a:custGeom>
                <a:avLst/>
                <a:gdLst>
                  <a:gd name="T0" fmla="*/ 10 w 355"/>
                  <a:gd name="T1" fmla="*/ 2 h 277"/>
                  <a:gd name="T2" fmla="*/ 36 w 355"/>
                  <a:gd name="T3" fmla="*/ 2 h 277"/>
                  <a:gd name="T4" fmla="*/ 46 w 355"/>
                  <a:gd name="T5" fmla="*/ 2 h 277"/>
                  <a:gd name="T6" fmla="*/ 76 w 355"/>
                  <a:gd name="T7" fmla="*/ 2 h 277"/>
                  <a:gd name="T8" fmla="*/ 92 w 355"/>
                  <a:gd name="T9" fmla="*/ 2 h 277"/>
                  <a:gd name="T10" fmla="*/ 122 w 355"/>
                  <a:gd name="T11" fmla="*/ 4 h 277"/>
                  <a:gd name="T12" fmla="*/ 136 w 355"/>
                  <a:gd name="T13" fmla="*/ 5 h 277"/>
                  <a:gd name="T14" fmla="*/ 148 w 355"/>
                  <a:gd name="T15" fmla="*/ 5 h 277"/>
                  <a:gd name="T16" fmla="*/ 154 w 355"/>
                  <a:gd name="T17" fmla="*/ 6 h 277"/>
                  <a:gd name="T18" fmla="*/ 176 w 355"/>
                  <a:gd name="T19" fmla="*/ 6 h 277"/>
                  <a:gd name="T20" fmla="*/ 170 w 355"/>
                  <a:gd name="T21" fmla="*/ 7 h 277"/>
                  <a:gd name="T22" fmla="*/ 177 w 355"/>
                  <a:gd name="T23" fmla="*/ 8 h 277"/>
                  <a:gd name="T24" fmla="*/ 181 w 355"/>
                  <a:gd name="T25" fmla="*/ 8 h 277"/>
                  <a:gd name="T26" fmla="*/ 199 w 355"/>
                  <a:gd name="T27" fmla="*/ 8 h 277"/>
                  <a:gd name="T28" fmla="*/ 219 w 355"/>
                  <a:gd name="T29" fmla="*/ 9 h 277"/>
                  <a:gd name="T30" fmla="*/ 237 w 355"/>
                  <a:gd name="T31" fmla="*/ 9 h 277"/>
                  <a:gd name="T32" fmla="*/ 255 w 355"/>
                  <a:gd name="T33" fmla="*/ 9 h 277"/>
                  <a:gd name="T34" fmla="*/ 279 w 355"/>
                  <a:gd name="T35" fmla="*/ 10 h 277"/>
                  <a:gd name="T36" fmla="*/ 297 w 355"/>
                  <a:gd name="T37" fmla="*/ 10 h 277"/>
                  <a:gd name="T38" fmla="*/ 335 w 355"/>
                  <a:gd name="T39" fmla="*/ 10 h 277"/>
                  <a:gd name="T40" fmla="*/ 325 w 355"/>
                  <a:gd name="T41" fmla="*/ 10 h 277"/>
                  <a:gd name="T42" fmla="*/ 305 w 355"/>
                  <a:gd name="T43" fmla="*/ 10 h 277"/>
                  <a:gd name="T44" fmla="*/ 283 w 355"/>
                  <a:gd name="T45" fmla="*/ 10 h 277"/>
                  <a:gd name="T46" fmla="*/ 271 w 355"/>
                  <a:gd name="T47" fmla="*/ 10 h 277"/>
                  <a:gd name="T48" fmla="*/ 235 w 355"/>
                  <a:gd name="T49" fmla="*/ 10 h 277"/>
                  <a:gd name="T50" fmla="*/ 217 w 355"/>
                  <a:gd name="T51" fmla="*/ 10 h 277"/>
                  <a:gd name="T52" fmla="*/ 172 w 355"/>
                  <a:gd name="T53" fmla="*/ 9 h 277"/>
                  <a:gd name="T54" fmla="*/ 160 w 355"/>
                  <a:gd name="T55" fmla="*/ 8 h 277"/>
                  <a:gd name="T56" fmla="*/ 126 w 355"/>
                  <a:gd name="T57" fmla="*/ 7 h 277"/>
                  <a:gd name="T58" fmla="*/ 108 w 355"/>
                  <a:gd name="T59" fmla="*/ 7 h 277"/>
                  <a:gd name="T60" fmla="*/ 94 w 355"/>
                  <a:gd name="T61" fmla="*/ 6 h 277"/>
                  <a:gd name="T62" fmla="*/ 68 w 355"/>
                  <a:gd name="T63" fmla="*/ 4 h 277"/>
                  <a:gd name="T64" fmla="*/ 64 w 355"/>
                  <a:gd name="T65" fmla="*/ 4 h 277"/>
                  <a:gd name="T66" fmla="*/ 58 w 355"/>
                  <a:gd name="T67" fmla="*/ 4 h 277"/>
                  <a:gd name="T68" fmla="*/ 54 w 355"/>
                  <a:gd name="T69" fmla="*/ 3 h 277"/>
                  <a:gd name="T70" fmla="*/ 38 w 355"/>
                  <a:gd name="T71" fmla="*/ 2 h 277"/>
                  <a:gd name="T72" fmla="*/ 20 w 355"/>
                  <a:gd name="T73" fmla="*/ 2 h 277"/>
                  <a:gd name="T74" fmla="*/ 4 w 355"/>
                  <a:gd name="T75" fmla="*/ 2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任意多边形 642062"/>
              <p:cNvSpPr>
                <a:spLocks noChangeArrowheads="1"/>
              </p:cNvSpPr>
              <p:nvPr userDrawn="1"/>
            </p:nvSpPr>
            <p:spPr bwMode="auto">
              <a:xfrm>
                <a:off x="2222" y="724"/>
                <a:ext cx="157" cy="167"/>
              </a:xfrm>
              <a:custGeom>
                <a:avLst/>
                <a:gdLst>
                  <a:gd name="T0" fmla="*/ 54 w 156"/>
                  <a:gd name="T1" fmla="*/ 2 h 206"/>
                  <a:gd name="T2" fmla="*/ 66 w 156"/>
                  <a:gd name="T3" fmla="*/ 2 h 206"/>
                  <a:gd name="T4" fmla="*/ 68 w 156"/>
                  <a:gd name="T5" fmla="*/ 2 h 206"/>
                  <a:gd name="T6" fmla="*/ 97 w 156"/>
                  <a:gd name="T7" fmla="*/ 2 h 206"/>
                  <a:gd name="T8" fmla="*/ 123 w 156"/>
                  <a:gd name="T9" fmla="*/ 2 h 206"/>
                  <a:gd name="T10" fmla="*/ 129 w 156"/>
                  <a:gd name="T11" fmla="*/ 2 h 206"/>
                  <a:gd name="T12" fmla="*/ 141 w 156"/>
                  <a:gd name="T13" fmla="*/ 0 h 206"/>
                  <a:gd name="T14" fmla="*/ 167 w 156"/>
                  <a:gd name="T15" fmla="*/ 2 h 206"/>
                  <a:gd name="T16" fmla="*/ 163 w 156"/>
                  <a:gd name="T17" fmla="*/ 2 h 206"/>
                  <a:gd name="T18" fmla="*/ 143 w 156"/>
                  <a:gd name="T19" fmla="*/ 2 h 206"/>
                  <a:gd name="T20" fmla="*/ 149 w 156"/>
                  <a:gd name="T21" fmla="*/ 2 h 206"/>
                  <a:gd name="T22" fmla="*/ 159 w 156"/>
                  <a:gd name="T23" fmla="*/ 3 h 206"/>
                  <a:gd name="T24" fmla="*/ 163 w 156"/>
                  <a:gd name="T25" fmla="*/ 3 h 206"/>
                  <a:gd name="T26" fmla="*/ 145 w 156"/>
                  <a:gd name="T27" fmla="*/ 3 h 206"/>
                  <a:gd name="T28" fmla="*/ 133 w 156"/>
                  <a:gd name="T29" fmla="*/ 4 h 206"/>
                  <a:gd name="T30" fmla="*/ 121 w 156"/>
                  <a:gd name="T31" fmla="*/ 4 h 206"/>
                  <a:gd name="T32" fmla="*/ 117 w 156"/>
                  <a:gd name="T33" fmla="*/ 5 h 206"/>
                  <a:gd name="T34" fmla="*/ 105 w 156"/>
                  <a:gd name="T35" fmla="*/ 6 h 206"/>
                  <a:gd name="T36" fmla="*/ 99 w 156"/>
                  <a:gd name="T37" fmla="*/ 6 h 206"/>
                  <a:gd name="T38" fmla="*/ 76 w 156"/>
                  <a:gd name="T39" fmla="*/ 6 h 206"/>
                  <a:gd name="T40" fmla="*/ 72 w 156"/>
                  <a:gd name="T41" fmla="*/ 5 h 206"/>
                  <a:gd name="T42" fmla="*/ 60 w 156"/>
                  <a:gd name="T43" fmla="*/ 5 h 206"/>
                  <a:gd name="T44" fmla="*/ 42 w 156"/>
                  <a:gd name="T45" fmla="*/ 5 h 206"/>
                  <a:gd name="T46" fmla="*/ 28 w 156"/>
                  <a:gd name="T47" fmla="*/ 5 h 206"/>
                  <a:gd name="T48" fmla="*/ 10 w 156"/>
                  <a:gd name="T49" fmla="*/ 4 h 206"/>
                  <a:gd name="T50" fmla="*/ 4 w 156"/>
                  <a:gd name="T51" fmla="*/ 3 h 206"/>
                  <a:gd name="T52" fmla="*/ 0 w 156"/>
                  <a:gd name="T53" fmla="*/ 3 h 206"/>
                  <a:gd name="T54" fmla="*/ 20 w 156"/>
                  <a:gd name="T55" fmla="*/ 2 h 206"/>
                  <a:gd name="T56" fmla="*/ 32 w 156"/>
                  <a:gd name="T57" fmla="*/ 2 h 206"/>
                  <a:gd name="T58" fmla="*/ 34 w 156"/>
                  <a:gd name="T59" fmla="*/ 2 h 206"/>
                  <a:gd name="T60" fmla="*/ 52 w 156"/>
                  <a:gd name="T61" fmla="*/ 2 h 206"/>
                  <a:gd name="T62" fmla="*/ 5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任意多边形 642063"/>
              <p:cNvSpPr>
                <a:spLocks noChangeArrowheads="1"/>
              </p:cNvSpPr>
              <p:nvPr userDrawn="1"/>
            </p:nvSpPr>
            <p:spPr bwMode="auto">
              <a:xfrm>
                <a:off x="2375" y="800"/>
                <a:ext cx="110" cy="32"/>
              </a:xfrm>
              <a:custGeom>
                <a:avLst/>
                <a:gdLst>
                  <a:gd name="T0" fmla="*/ 4 w 109"/>
                  <a:gd name="T1" fmla="*/ 3 h 38"/>
                  <a:gd name="T2" fmla="*/ 18 w 109"/>
                  <a:gd name="T3" fmla="*/ 3 h 38"/>
                  <a:gd name="T4" fmla="*/ 46 w 109"/>
                  <a:gd name="T5" fmla="*/ 3 h 38"/>
                  <a:gd name="T6" fmla="*/ 89 w 109"/>
                  <a:gd name="T7" fmla="*/ 3 h 38"/>
                  <a:gd name="T8" fmla="*/ 107 w 109"/>
                  <a:gd name="T9" fmla="*/ 0 h 38"/>
                  <a:gd name="T10" fmla="*/ 93 w 109"/>
                  <a:gd name="T11" fmla="*/ 3 h 38"/>
                  <a:gd name="T12" fmla="*/ 77 w 109"/>
                  <a:gd name="T13" fmla="*/ 3 h 38"/>
                  <a:gd name="T14" fmla="*/ 42 w 109"/>
                  <a:gd name="T15" fmla="*/ 3 h 38"/>
                  <a:gd name="T16" fmla="*/ 14 w 109"/>
                  <a:gd name="T17" fmla="*/ 3 h 38"/>
                  <a:gd name="T18" fmla="*/ 4 w 109"/>
                  <a:gd name="T19" fmla="*/ 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任意多边形 642064"/>
              <p:cNvSpPr>
                <a:spLocks noChangeArrowheads="1"/>
              </p:cNvSpPr>
              <p:nvPr userDrawn="1"/>
            </p:nvSpPr>
            <p:spPr bwMode="auto">
              <a:xfrm>
                <a:off x="2370" y="839"/>
                <a:ext cx="75" cy="84"/>
              </a:xfrm>
              <a:custGeom>
                <a:avLst/>
                <a:gdLst>
                  <a:gd name="T0" fmla="*/ 8 w 76"/>
                  <a:gd name="T1" fmla="*/ 2 h 104"/>
                  <a:gd name="T2" fmla="*/ 18 w 76"/>
                  <a:gd name="T3" fmla="*/ 0 h 104"/>
                  <a:gd name="T4" fmla="*/ 34 w 76"/>
                  <a:gd name="T5" fmla="*/ 2 h 104"/>
                  <a:gd name="T6" fmla="*/ 45 w 76"/>
                  <a:gd name="T7" fmla="*/ 2 h 104"/>
                  <a:gd name="T8" fmla="*/ 38 w 76"/>
                  <a:gd name="T9" fmla="*/ 2 h 104"/>
                  <a:gd name="T10" fmla="*/ 38 w 76"/>
                  <a:gd name="T11" fmla="*/ 2 h 104"/>
                  <a:gd name="T12" fmla="*/ 41 w 76"/>
                  <a:gd name="T13" fmla="*/ 2 h 104"/>
                  <a:gd name="T14" fmla="*/ 38 w 76"/>
                  <a:gd name="T15" fmla="*/ 2 h 104"/>
                  <a:gd name="T16" fmla="*/ 34 w 76"/>
                  <a:gd name="T17" fmla="*/ 2 h 104"/>
                  <a:gd name="T18" fmla="*/ 22 w 76"/>
                  <a:gd name="T19" fmla="*/ 2 h 104"/>
                  <a:gd name="T20" fmla="*/ 28 w 76"/>
                  <a:gd name="T21" fmla="*/ 2 h 104"/>
                  <a:gd name="T22" fmla="*/ 30 w 76"/>
                  <a:gd name="T23" fmla="*/ 2 h 104"/>
                  <a:gd name="T24" fmla="*/ 20 w 76"/>
                  <a:gd name="T25" fmla="*/ 2 h 104"/>
                  <a:gd name="T26" fmla="*/ 12 w 76"/>
                  <a:gd name="T27" fmla="*/ 2 h 104"/>
                  <a:gd name="T28" fmla="*/ 8 w 76"/>
                  <a:gd name="T29" fmla="*/ 2 h 104"/>
                  <a:gd name="T30" fmla="*/ 0 w 76"/>
                  <a:gd name="T31" fmla="*/ 2 h 104"/>
                  <a:gd name="T32" fmla="*/ 2 w 76"/>
                  <a:gd name="T33" fmla="*/ 2 h 104"/>
                  <a:gd name="T34" fmla="*/ 8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6" name="任意多边形 642065"/>
              <p:cNvSpPr>
                <a:spLocks noChangeArrowheads="1"/>
              </p:cNvSpPr>
              <p:nvPr userDrawn="1"/>
            </p:nvSpPr>
            <p:spPr bwMode="auto">
              <a:xfrm>
                <a:off x="2497" y="793"/>
                <a:ext cx="37" cy="49"/>
              </a:xfrm>
              <a:custGeom>
                <a:avLst/>
                <a:gdLst>
                  <a:gd name="T0" fmla="*/ 3 w 37"/>
                  <a:gd name="T1" fmla="*/ 2 h 61"/>
                  <a:gd name="T2" fmla="*/ 13 w 37"/>
                  <a:gd name="T3" fmla="*/ 0 h 61"/>
                  <a:gd name="T4" fmla="*/ 15 w 37"/>
                  <a:gd name="T5" fmla="*/ 2 h 61"/>
                  <a:gd name="T6" fmla="*/ 37 w 37"/>
                  <a:gd name="T7" fmla="*/ 2 h 61"/>
                  <a:gd name="T8" fmla="*/ 19 w 37"/>
                  <a:gd name="T9" fmla="*/ 2 h 61"/>
                  <a:gd name="T10" fmla="*/ 5 w 37"/>
                  <a:gd name="T11" fmla="*/ 2 h 61"/>
                  <a:gd name="T12" fmla="*/ 1 w 37"/>
                  <a:gd name="T13" fmla="*/ 2 h 61"/>
                  <a:gd name="T14" fmla="*/ 3 w 37"/>
                  <a:gd name="T15" fmla="*/ 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7" name="任意多边形 642066"/>
              <p:cNvSpPr>
                <a:spLocks noChangeArrowheads="1"/>
              </p:cNvSpPr>
              <p:nvPr userDrawn="1"/>
            </p:nvSpPr>
            <p:spPr bwMode="auto">
              <a:xfrm>
                <a:off x="2506" y="869"/>
                <a:ext cx="47" cy="24"/>
              </a:xfrm>
              <a:custGeom>
                <a:avLst/>
                <a:gdLst>
                  <a:gd name="T0" fmla="*/ 7 w 49"/>
                  <a:gd name="T1" fmla="*/ 0 h 29"/>
                  <a:gd name="T2" fmla="*/ 12 w 49"/>
                  <a:gd name="T3" fmla="*/ 0 h 29"/>
                  <a:gd name="T4" fmla="*/ 25 w 49"/>
                  <a:gd name="T5" fmla="*/ 2 h 29"/>
                  <a:gd name="T6" fmla="*/ 18 w 49"/>
                  <a:gd name="T7" fmla="*/ 2 h 29"/>
                  <a:gd name="T8" fmla="*/ 3 w 49"/>
                  <a:gd name="T9" fmla="*/ 2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8" name="任意多边形 642067"/>
              <p:cNvSpPr>
                <a:spLocks noChangeArrowheads="1"/>
              </p:cNvSpPr>
              <p:nvPr userDrawn="1"/>
            </p:nvSpPr>
            <p:spPr bwMode="auto">
              <a:xfrm>
                <a:off x="2555" y="832"/>
                <a:ext cx="61" cy="42"/>
              </a:xfrm>
              <a:custGeom>
                <a:avLst/>
                <a:gdLst>
                  <a:gd name="T0" fmla="*/ 21 w 61"/>
                  <a:gd name="T1" fmla="*/ 4 h 48"/>
                  <a:gd name="T2" fmla="*/ 15 w 61"/>
                  <a:gd name="T3" fmla="*/ 4 h 48"/>
                  <a:gd name="T4" fmla="*/ 3 w 61"/>
                  <a:gd name="T5" fmla="*/ 4 h 48"/>
                  <a:gd name="T6" fmla="*/ 13 w 61"/>
                  <a:gd name="T7" fmla="*/ 4 h 48"/>
                  <a:gd name="T8" fmla="*/ 25 w 61"/>
                  <a:gd name="T9" fmla="*/ 0 h 48"/>
                  <a:gd name="T10" fmla="*/ 49 w 61"/>
                  <a:gd name="T11" fmla="*/ 4 h 48"/>
                  <a:gd name="T12" fmla="*/ 53 w 61"/>
                  <a:gd name="T13" fmla="*/ 4 h 48"/>
                  <a:gd name="T14" fmla="*/ 61 w 61"/>
                  <a:gd name="T15" fmla="*/ 4 h 48"/>
                  <a:gd name="T16" fmla="*/ 41 w 61"/>
                  <a:gd name="T17" fmla="*/ 4 h 48"/>
                  <a:gd name="T18" fmla="*/ 23 w 61"/>
                  <a:gd name="T19" fmla="*/ 5 h 48"/>
                  <a:gd name="T20" fmla="*/ 21 w 61"/>
                  <a:gd name="T21" fmla="*/ 4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 name="任意多边形 642068"/>
              <p:cNvSpPr>
                <a:spLocks noChangeArrowheads="1"/>
              </p:cNvSpPr>
              <p:nvPr userDrawn="1"/>
            </p:nvSpPr>
            <p:spPr bwMode="auto">
              <a:xfrm>
                <a:off x="2572" y="852"/>
                <a:ext cx="286" cy="149"/>
              </a:xfrm>
              <a:custGeom>
                <a:avLst/>
                <a:gdLst>
                  <a:gd name="T0" fmla="*/ 46 w 286"/>
                  <a:gd name="T1" fmla="*/ 2 h 182"/>
                  <a:gd name="T2" fmla="*/ 36 w 286"/>
                  <a:gd name="T3" fmla="*/ 2 h 182"/>
                  <a:gd name="T4" fmla="*/ 26 w 286"/>
                  <a:gd name="T5" fmla="*/ 2 h 182"/>
                  <a:gd name="T6" fmla="*/ 0 w 286"/>
                  <a:gd name="T7" fmla="*/ 2 h 182"/>
                  <a:gd name="T8" fmla="*/ 10 w 286"/>
                  <a:gd name="T9" fmla="*/ 2 h 182"/>
                  <a:gd name="T10" fmla="*/ 16 w 286"/>
                  <a:gd name="T11" fmla="*/ 2 h 182"/>
                  <a:gd name="T12" fmla="*/ 24 w 286"/>
                  <a:gd name="T13" fmla="*/ 2 h 182"/>
                  <a:gd name="T14" fmla="*/ 30 w 286"/>
                  <a:gd name="T15" fmla="*/ 2 h 182"/>
                  <a:gd name="T16" fmla="*/ 48 w 286"/>
                  <a:gd name="T17" fmla="*/ 2 h 182"/>
                  <a:gd name="T18" fmla="*/ 70 w 286"/>
                  <a:gd name="T19" fmla="*/ 2 h 182"/>
                  <a:gd name="T20" fmla="*/ 88 w 286"/>
                  <a:gd name="T21" fmla="*/ 2 h 182"/>
                  <a:gd name="T22" fmla="*/ 106 w 286"/>
                  <a:gd name="T23" fmla="*/ 3 h 182"/>
                  <a:gd name="T24" fmla="*/ 104 w 286"/>
                  <a:gd name="T25" fmla="*/ 4 h 182"/>
                  <a:gd name="T26" fmla="*/ 98 w 286"/>
                  <a:gd name="T27" fmla="*/ 5 h 182"/>
                  <a:gd name="T28" fmla="*/ 122 w 286"/>
                  <a:gd name="T29" fmla="*/ 4 h 182"/>
                  <a:gd name="T30" fmla="*/ 140 w 286"/>
                  <a:gd name="T31" fmla="*/ 5 h 182"/>
                  <a:gd name="T32" fmla="*/ 168 w 286"/>
                  <a:gd name="T33" fmla="*/ 5 h 182"/>
                  <a:gd name="T34" fmla="*/ 174 w 286"/>
                  <a:gd name="T35" fmla="*/ 5 h 182"/>
                  <a:gd name="T36" fmla="*/ 168 w 286"/>
                  <a:gd name="T37" fmla="*/ 5 h 182"/>
                  <a:gd name="T38" fmla="*/ 178 w 286"/>
                  <a:gd name="T39" fmla="*/ 5 h 182"/>
                  <a:gd name="T40" fmla="*/ 186 w 286"/>
                  <a:gd name="T41" fmla="*/ 4 h 182"/>
                  <a:gd name="T42" fmla="*/ 202 w 286"/>
                  <a:gd name="T43" fmla="*/ 4 h 182"/>
                  <a:gd name="T44" fmla="*/ 214 w 286"/>
                  <a:gd name="T45" fmla="*/ 4 h 182"/>
                  <a:gd name="T46" fmla="*/ 244 w 286"/>
                  <a:gd name="T47" fmla="*/ 6 h 182"/>
                  <a:gd name="T48" fmla="*/ 262 w 286"/>
                  <a:gd name="T49" fmla="*/ 6 h 182"/>
                  <a:gd name="T50" fmla="*/ 284 w 286"/>
                  <a:gd name="T51" fmla="*/ 6 h 182"/>
                  <a:gd name="T52" fmla="*/ 268 w 286"/>
                  <a:gd name="T53" fmla="*/ 5 h 182"/>
                  <a:gd name="T54" fmla="*/ 256 w 286"/>
                  <a:gd name="T55" fmla="*/ 5 h 182"/>
                  <a:gd name="T56" fmla="*/ 250 w 286"/>
                  <a:gd name="T57" fmla="*/ 4 h 182"/>
                  <a:gd name="T58" fmla="*/ 248 w 286"/>
                  <a:gd name="T59" fmla="*/ 4 h 182"/>
                  <a:gd name="T60" fmla="*/ 236 w 286"/>
                  <a:gd name="T61" fmla="*/ 4 h 182"/>
                  <a:gd name="T62" fmla="*/ 240 w 286"/>
                  <a:gd name="T63" fmla="*/ 3 h 182"/>
                  <a:gd name="T64" fmla="*/ 220 w 286"/>
                  <a:gd name="T65" fmla="*/ 2 h 182"/>
                  <a:gd name="T66" fmla="*/ 210 w 286"/>
                  <a:gd name="T67" fmla="*/ 2 h 182"/>
                  <a:gd name="T68" fmla="*/ 190 w 286"/>
                  <a:gd name="T69" fmla="*/ 2 h 182"/>
                  <a:gd name="T70" fmla="*/ 168 w 286"/>
                  <a:gd name="T71" fmla="*/ 2 h 182"/>
                  <a:gd name="T72" fmla="*/ 156 w 286"/>
                  <a:gd name="T73" fmla="*/ 2 h 182"/>
                  <a:gd name="T74" fmla="*/ 120 w 286"/>
                  <a:gd name="T75" fmla="*/ 2 h 182"/>
                  <a:gd name="T76" fmla="*/ 102 w 286"/>
                  <a:gd name="T77" fmla="*/ 2 h 182"/>
                  <a:gd name="T78" fmla="*/ 96 w 286"/>
                  <a:gd name="T79" fmla="*/ 0 h 182"/>
                  <a:gd name="T80" fmla="*/ 70 w 286"/>
                  <a:gd name="T81" fmla="*/ 2 h 182"/>
                  <a:gd name="T82" fmla="*/ 56 w 286"/>
                  <a:gd name="T83" fmla="*/ 2 h 182"/>
                  <a:gd name="T84" fmla="*/ 46 w 286"/>
                  <a:gd name="T85" fmla="*/ 2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0" name="任意多边形 642069"/>
              <p:cNvSpPr>
                <a:spLocks noChangeArrowheads="1"/>
              </p:cNvSpPr>
              <p:nvPr userDrawn="1"/>
            </p:nvSpPr>
            <p:spPr bwMode="auto">
              <a:xfrm>
                <a:off x="2820" y="866"/>
                <a:ext cx="78" cy="64"/>
              </a:xfrm>
              <a:custGeom>
                <a:avLst/>
                <a:gdLst>
                  <a:gd name="T0" fmla="*/ 1 w 78"/>
                  <a:gd name="T1" fmla="*/ 2 h 78"/>
                  <a:gd name="T2" fmla="*/ 27 w 78"/>
                  <a:gd name="T3" fmla="*/ 2 h 78"/>
                  <a:gd name="T4" fmla="*/ 45 w 78"/>
                  <a:gd name="T5" fmla="*/ 2 h 78"/>
                  <a:gd name="T6" fmla="*/ 57 w 78"/>
                  <a:gd name="T7" fmla="*/ 2 h 78"/>
                  <a:gd name="T8" fmla="*/ 43 w 78"/>
                  <a:gd name="T9" fmla="*/ 2 h 78"/>
                  <a:gd name="T10" fmla="*/ 43 w 78"/>
                  <a:gd name="T11" fmla="*/ 2 h 78"/>
                  <a:gd name="T12" fmla="*/ 71 w 78"/>
                  <a:gd name="T13" fmla="*/ 2 h 78"/>
                  <a:gd name="T14" fmla="*/ 67 w 78"/>
                  <a:gd name="T15" fmla="*/ 2 h 78"/>
                  <a:gd name="T16" fmla="*/ 33 w 78"/>
                  <a:gd name="T17" fmla="*/ 2 h 78"/>
                  <a:gd name="T18" fmla="*/ 9 w 78"/>
                  <a:gd name="T19" fmla="*/ 2 h 78"/>
                  <a:gd name="T20" fmla="*/ 3 w 78"/>
                  <a:gd name="T21" fmla="*/ 2 h 78"/>
                  <a:gd name="T22" fmla="*/ 1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1" name="任意多边形 642070"/>
              <p:cNvSpPr>
                <a:spLocks noChangeArrowheads="1"/>
              </p:cNvSpPr>
              <p:nvPr userDrawn="1"/>
            </p:nvSpPr>
            <p:spPr bwMode="auto">
              <a:xfrm>
                <a:off x="2984" y="732"/>
                <a:ext cx="19" cy="14"/>
              </a:xfrm>
              <a:custGeom>
                <a:avLst/>
                <a:gdLst>
                  <a:gd name="T0" fmla="*/ 3 w 17"/>
                  <a:gd name="T1" fmla="*/ 2 h 18"/>
                  <a:gd name="T2" fmla="*/ 3 w 17"/>
                  <a:gd name="T3" fmla="*/ 2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任意多边形 642071"/>
              <p:cNvSpPr>
                <a:spLocks noChangeArrowheads="1"/>
              </p:cNvSpPr>
              <p:nvPr userDrawn="1"/>
            </p:nvSpPr>
            <p:spPr bwMode="auto">
              <a:xfrm>
                <a:off x="3083" y="830"/>
                <a:ext cx="26" cy="19"/>
              </a:xfrm>
              <a:custGeom>
                <a:avLst/>
                <a:gdLst>
                  <a:gd name="T0" fmla="*/ 8 w 26"/>
                  <a:gd name="T1" fmla="*/ 3 h 22"/>
                  <a:gd name="T2" fmla="*/ 14 w 26"/>
                  <a:gd name="T3" fmla="*/ 0 h 22"/>
                  <a:gd name="T4" fmla="*/ 14 w 26"/>
                  <a:gd name="T5" fmla="*/ 3 h 22"/>
                  <a:gd name="T6" fmla="*/ 8 w 26"/>
                  <a:gd name="T7" fmla="*/ 3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任意多边形 642072"/>
              <p:cNvSpPr>
                <a:spLocks noChangeArrowheads="1"/>
              </p:cNvSpPr>
              <p:nvPr userDrawn="1"/>
            </p:nvSpPr>
            <p:spPr bwMode="auto">
              <a:xfrm>
                <a:off x="2766" y="610"/>
                <a:ext cx="19" cy="12"/>
              </a:xfrm>
              <a:custGeom>
                <a:avLst/>
                <a:gdLst>
                  <a:gd name="T0" fmla="*/ 7 w 20"/>
                  <a:gd name="T1" fmla="*/ 2 h 15"/>
                  <a:gd name="T2" fmla="*/ 10 w 20"/>
                  <a:gd name="T3" fmla="*/ 2 h 15"/>
                  <a:gd name="T4" fmla="*/ 9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4" name="任意多边形 642073"/>
              <p:cNvSpPr>
                <a:spLocks noChangeArrowheads="1"/>
              </p:cNvSpPr>
              <p:nvPr userDrawn="1"/>
            </p:nvSpPr>
            <p:spPr bwMode="auto">
              <a:xfrm>
                <a:off x="2600" y="712"/>
                <a:ext cx="19" cy="12"/>
              </a:xfrm>
              <a:custGeom>
                <a:avLst/>
                <a:gdLst>
                  <a:gd name="T0" fmla="*/ 7 w 20"/>
                  <a:gd name="T1" fmla="*/ 2 h 15"/>
                  <a:gd name="T2" fmla="*/ 10 w 20"/>
                  <a:gd name="T3" fmla="*/ 2 h 15"/>
                  <a:gd name="T4" fmla="*/ 10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5" name="任意多边形 642074"/>
              <p:cNvSpPr>
                <a:spLocks noChangeArrowheads="1"/>
              </p:cNvSpPr>
              <p:nvPr userDrawn="1"/>
            </p:nvSpPr>
            <p:spPr bwMode="auto">
              <a:xfrm>
                <a:off x="2417" y="680"/>
                <a:ext cx="80" cy="66"/>
              </a:xfrm>
              <a:custGeom>
                <a:avLst/>
                <a:gdLst>
                  <a:gd name="T0" fmla="*/ 0 w 80"/>
                  <a:gd name="T1" fmla="*/ 2 h 80"/>
                  <a:gd name="T2" fmla="*/ 14 w 80"/>
                  <a:gd name="T3" fmla="*/ 2 h 80"/>
                  <a:gd name="T4" fmla="*/ 26 w 80"/>
                  <a:gd name="T5" fmla="*/ 2 h 80"/>
                  <a:gd name="T6" fmla="*/ 48 w 80"/>
                  <a:gd name="T7" fmla="*/ 2 h 80"/>
                  <a:gd name="T8" fmla="*/ 58 w 80"/>
                  <a:gd name="T9" fmla="*/ 0 h 80"/>
                  <a:gd name="T10" fmla="*/ 80 w 80"/>
                  <a:gd name="T11" fmla="*/ 2 h 80"/>
                  <a:gd name="T12" fmla="*/ 70 w 80"/>
                  <a:gd name="T13" fmla="*/ 2 h 80"/>
                  <a:gd name="T14" fmla="*/ 54 w 80"/>
                  <a:gd name="T15" fmla="*/ 2 h 80"/>
                  <a:gd name="T16" fmla="*/ 48 w 80"/>
                  <a:gd name="T17" fmla="*/ 3 h 80"/>
                  <a:gd name="T18" fmla="*/ 32 w 80"/>
                  <a:gd name="T19" fmla="*/ 2 h 80"/>
                  <a:gd name="T20" fmla="*/ 38 w 80"/>
                  <a:gd name="T21" fmla="*/ 2 h 80"/>
                  <a:gd name="T22" fmla="*/ 30 w 80"/>
                  <a:gd name="T23" fmla="*/ 2 h 80"/>
                  <a:gd name="T24" fmla="*/ 20 w 80"/>
                  <a:gd name="T25" fmla="*/ 2 h 80"/>
                  <a:gd name="T26" fmla="*/ 8 w 80"/>
                  <a:gd name="T27" fmla="*/ 2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6" name="任意多边形 642075"/>
              <p:cNvSpPr>
                <a:spLocks noChangeArrowheads="1"/>
              </p:cNvSpPr>
              <p:nvPr userDrawn="1"/>
            </p:nvSpPr>
            <p:spPr bwMode="auto">
              <a:xfrm>
                <a:off x="2391" y="541"/>
                <a:ext cx="94" cy="142"/>
              </a:xfrm>
              <a:custGeom>
                <a:avLst/>
                <a:gdLst>
                  <a:gd name="T0" fmla="*/ 14 w 94"/>
                  <a:gd name="T1" fmla="*/ 3 h 174"/>
                  <a:gd name="T2" fmla="*/ 26 w 94"/>
                  <a:gd name="T3" fmla="*/ 4 h 174"/>
                  <a:gd name="T4" fmla="*/ 32 w 94"/>
                  <a:gd name="T5" fmla="*/ 3 h 174"/>
                  <a:gd name="T6" fmla="*/ 52 w 94"/>
                  <a:gd name="T7" fmla="*/ 3 h 174"/>
                  <a:gd name="T8" fmla="*/ 46 w 94"/>
                  <a:gd name="T9" fmla="*/ 4 h 174"/>
                  <a:gd name="T10" fmla="*/ 66 w 94"/>
                  <a:gd name="T11" fmla="*/ 4 h 174"/>
                  <a:gd name="T12" fmla="*/ 76 w 94"/>
                  <a:gd name="T13" fmla="*/ 5 h 174"/>
                  <a:gd name="T14" fmla="*/ 58 w 94"/>
                  <a:gd name="T15" fmla="*/ 5 h 174"/>
                  <a:gd name="T16" fmla="*/ 74 w 94"/>
                  <a:gd name="T17" fmla="*/ 6 h 174"/>
                  <a:gd name="T18" fmla="*/ 84 w 94"/>
                  <a:gd name="T19" fmla="*/ 5 h 174"/>
                  <a:gd name="T20" fmla="*/ 82 w 94"/>
                  <a:gd name="T21" fmla="*/ 4 h 174"/>
                  <a:gd name="T22" fmla="*/ 60 w 94"/>
                  <a:gd name="T23" fmla="*/ 3 h 174"/>
                  <a:gd name="T24" fmla="*/ 50 w 94"/>
                  <a:gd name="T25" fmla="*/ 2 h 174"/>
                  <a:gd name="T26" fmla="*/ 34 w 94"/>
                  <a:gd name="T27" fmla="*/ 2 h 174"/>
                  <a:gd name="T28" fmla="*/ 30 w 94"/>
                  <a:gd name="T29" fmla="*/ 2 h 174"/>
                  <a:gd name="T30" fmla="*/ 42 w 94"/>
                  <a:gd name="T31" fmla="*/ 2 h 174"/>
                  <a:gd name="T32" fmla="*/ 30 w 94"/>
                  <a:gd name="T33" fmla="*/ 0 h 174"/>
                  <a:gd name="T34" fmla="*/ 18 w 94"/>
                  <a:gd name="T35" fmla="*/ 2 h 174"/>
                  <a:gd name="T36" fmla="*/ 4 w 94"/>
                  <a:gd name="T37" fmla="*/ 2 h 174"/>
                  <a:gd name="T38" fmla="*/ 14 w 94"/>
                  <a:gd name="T39" fmla="*/ 2 h 174"/>
                  <a:gd name="T40" fmla="*/ 14 w 94"/>
                  <a:gd name="T41" fmla="*/ 3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7" name="任意多边形 642076"/>
              <p:cNvSpPr>
                <a:spLocks noChangeArrowheads="1"/>
              </p:cNvSpPr>
              <p:nvPr userDrawn="1"/>
            </p:nvSpPr>
            <p:spPr bwMode="auto">
              <a:xfrm>
                <a:off x="2415" y="644"/>
                <a:ext cx="32" cy="41"/>
              </a:xfrm>
              <a:custGeom>
                <a:avLst/>
                <a:gdLst>
                  <a:gd name="T0" fmla="*/ 6 w 32"/>
                  <a:gd name="T1" fmla="*/ 2 h 50"/>
                  <a:gd name="T2" fmla="*/ 12 w 32"/>
                  <a:gd name="T3" fmla="*/ 0 h 50"/>
                  <a:gd name="T4" fmla="*/ 20 w 32"/>
                  <a:gd name="T5" fmla="*/ 2 h 50"/>
                  <a:gd name="T6" fmla="*/ 22 w 32"/>
                  <a:gd name="T7" fmla="*/ 2 h 50"/>
                  <a:gd name="T8" fmla="*/ 28 w 32"/>
                  <a:gd name="T9" fmla="*/ 2 h 50"/>
                  <a:gd name="T10" fmla="*/ 32 w 32"/>
                  <a:gd name="T11" fmla="*/ 2 h 50"/>
                  <a:gd name="T12" fmla="*/ 18 w 32"/>
                  <a:gd name="T13" fmla="*/ 2 h 50"/>
                  <a:gd name="T14" fmla="*/ 6 w 32"/>
                  <a:gd name="T15" fmla="*/ 2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8" name="任意多边形 642077"/>
              <p:cNvSpPr>
                <a:spLocks noChangeArrowheads="1"/>
              </p:cNvSpPr>
              <p:nvPr userDrawn="1"/>
            </p:nvSpPr>
            <p:spPr bwMode="auto">
              <a:xfrm>
                <a:off x="2349" y="654"/>
                <a:ext cx="45" cy="41"/>
              </a:xfrm>
              <a:custGeom>
                <a:avLst/>
                <a:gdLst>
                  <a:gd name="T0" fmla="*/ 0 w 43"/>
                  <a:gd name="T1" fmla="*/ 2 h 50"/>
                  <a:gd name="T2" fmla="*/ 45 w 43"/>
                  <a:gd name="T3" fmla="*/ 2 h 50"/>
                  <a:gd name="T4" fmla="*/ 78 w 43"/>
                  <a:gd name="T5" fmla="*/ 0 h 50"/>
                  <a:gd name="T6" fmla="*/ 49 w 43"/>
                  <a:gd name="T7" fmla="*/ 2 h 50"/>
                  <a:gd name="T8" fmla="*/ 2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9" name="任意多边形 642078"/>
              <p:cNvSpPr>
                <a:spLocks noChangeArrowheads="1"/>
              </p:cNvSpPr>
              <p:nvPr userDrawn="1"/>
            </p:nvSpPr>
            <p:spPr bwMode="auto">
              <a:xfrm>
                <a:off x="4808" y="597"/>
                <a:ext cx="701" cy="438"/>
              </a:xfrm>
              <a:custGeom>
                <a:avLst/>
                <a:gdLst>
                  <a:gd name="T0" fmla="*/ 17695 w 471"/>
                  <a:gd name="T1" fmla="*/ 529717 h 281"/>
                  <a:gd name="T2" fmla="*/ 20848 w 471"/>
                  <a:gd name="T3" fmla="*/ 473807 h 281"/>
                  <a:gd name="T4" fmla="*/ 19141 w 471"/>
                  <a:gd name="T5" fmla="*/ 463200 h 281"/>
                  <a:gd name="T6" fmla="*/ 14008 w 471"/>
                  <a:gd name="T7" fmla="*/ 413045 h 281"/>
                  <a:gd name="T8" fmla="*/ 3367 w 471"/>
                  <a:gd name="T9" fmla="*/ 406865 h 281"/>
                  <a:gd name="T10" fmla="*/ 0 w 471"/>
                  <a:gd name="T11" fmla="*/ 361415 h 281"/>
                  <a:gd name="T12" fmla="*/ 10466 w 471"/>
                  <a:gd name="T13" fmla="*/ 341381 h 281"/>
                  <a:gd name="T14" fmla="*/ 5011 w 471"/>
                  <a:gd name="T15" fmla="*/ 312250 h 281"/>
                  <a:gd name="T16" fmla="*/ 1520 w 471"/>
                  <a:gd name="T17" fmla="*/ 302310 h 281"/>
                  <a:gd name="T18" fmla="*/ 24587 w 471"/>
                  <a:gd name="T19" fmla="*/ 227149 h 281"/>
                  <a:gd name="T20" fmla="*/ 37701 w 471"/>
                  <a:gd name="T21" fmla="*/ 182537 h 281"/>
                  <a:gd name="T22" fmla="*/ 36593 w 471"/>
                  <a:gd name="T23" fmla="*/ 132477 h 281"/>
                  <a:gd name="T24" fmla="*/ 20848 w 471"/>
                  <a:gd name="T25" fmla="*/ 81060 h 281"/>
                  <a:gd name="T26" fmla="*/ 17601 w 471"/>
                  <a:gd name="T27" fmla="*/ 60866 h 281"/>
                  <a:gd name="T28" fmla="*/ 22585 w 471"/>
                  <a:gd name="T29" fmla="*/ 67849 h 281"/>
                  <a:gd name="T30" fmla="*/ 41310 w 471"/>
                  <a:gd name="T31" fmla="*/ 67090 h 281"/>
                  <a:gd name="T32" fmla="*/ 55083 w 471"/>
                  <a:gd name="T33" fmla="*/ 20591 h 281"/>
                  <a:gd name="T34" fmla="*/ 70887 w 471"/>
                  <a:gd name="T35" fmla="*/ 0 h 281"/>
                  <a:gd name="T36" fmla="*/ 75925 w 471"/>
                  <a:gd name="T37" fmla="*/ 3973 h 281"/>
                  <a:gd name="T38" fmla="*/ 79529 w 471"/>
                  <a:gd name="T39" fmla="*/ 17012 h 281"/>
                  <a:gd name="T40" fmla="*/ 84614 w 471"/>
                  <a:gd name="T41" fmla="*/ 9653 h 281"/>
                  <a:gd name="T42" fmla="*/ 95017 w 471"/>
                  <a:gd name="T43" fmla="*/ 15046 h 281"/>
                  <a:gd name="T44" fmla="*/ 100096 w 471"/>
                  <a:gd name="T45" fmla="*/ 17012 h 281"/>
                  <a:gd name="T46" fmla="*/ 122014 w 471"/>
                  <a:gd name="T47" fmla="*/ 26517 h 281"/>
                  <a:gd name="T48" fmla="*/ 133992 w 471"/>
                  <a:gd name="T49" fmla="*/ 44891 h 281"/>
                  <a:gd name="T50" fmla="*/ 144469 w 471"/>
                  <a:gd name="T51" fmla="*/ 32096 h 281"/>
                  <a:gd name="T52" fmla="*/ 148975 w 471"/>
                  <a:gd name="T53" fmla="*/ 26517 h 281"/>
                  <a:gd name="T54" fmla="*/ 168182 w 471"/>
                  <a:gd name="T55" fmla="*/ 26517 h 281"/>
                  <a:gd name="T56" fmla="*/ 181837 w 471"/>
                  <a:gd name="T57" fmla="*/ 60866 h 281"/>
                  <a:gd name="T58" fmla="*/ 199423 w 471"/>
                  <a:gd name="T59" fmla="*/ 111506 h 281"/>
                  <a:gd name="T60" fmla="*/ 211449 w 471"/>
                  <a:gd name="T61" fmla="*/ 132477 h 281"/>
                  <a:gd name="T62" fmla="*/ 221723 w 471"/>
                  <a:gd name="T63" fmla="*/ 128519 h 281"/>
                  <a:gd name="T64" fmla="*/ 232951 w 471"/>
                  <a:gd name="T65" fmla="*/ 122311 h 281"/>
                  <a:gd name="T66" fmla="*/ 250309 w 471"/>
                  <a:gd name="T67" fmla="*/ 135026 h 281"/>
                  <a:gd name="T68" fmla="*/ 258429 w 471"/>
                  <a:gd name="T69" fmla="*/ 153038 h 281"/>
                  <a:gd name="T70" fmla="*/ 265640 w 471"/>
                  <a:gd name="T71" fmla="*/ 170005 h 281"/>
                  <a:gd name="T72" fmla="*/ 274329 w 471"/>
                  <a:gd name="T73" fmla="*/ 210468 h 281"/>
                  <a:gd name="T74" fmla="*/ 277636 w 471"/>
                  <a:gd name="T75" fmla="*/ 227149 h 281"/>
                  <a:gd name="T76" fmla="*/ 279132 w 471"/>
                  <a:gd name="T77" fmla="*/ 236978 h 281"/>
                  <a:gd name="T78" fmla="*/ 267228 w 471"/>
                  <a:gd name="T79" fmla="*/ 267755 h 281"/>
                  <a:gd name="T80" fmla="*/ 277636 w 471"/>
                  <a:gd name="T81" fmla="*/ 267317 h 281"/>
                  <a:gd name="T82" fmla="*/ 295181 w 471"/>
                  <a:gd name="T83" fmla="*/ 293857 h 281"/>
                  <a:gd name="T84" fmla="*/ 314210 w 471"/>
                  <a:gd name="T85" fmla="*/ 297167 h 281"/>
                  <a:gd name="T86" fmla="*/ 327982 w 471"/>
                  <a:gd name="T87" fmla="*/ 317759 h 281"/>
                  <a:gd name="T88" fmla="*/ 329995 w 471"/>
                  <a:gd name="T89" fmla="*/ 325758 h 281"/>
                  <a:gd name="T90" fmla="*/ 329995 w 471"/>
                  <a:gd name="T91" fmla="*/ 332772 h 281"/>
                  <a:gd name="T92" fmla="*/ 339650 w 471"/>
                  <a:gd name="T93" fmla="*/ 325758 h 281"/>
                  <a:gd name="T94" fmla="*/ 345213 w 471"/>
                  <a:gd name="T95" fmla="*/ 323783 h 281"/>
                  <a:gd name="T96" fmla="*/ 378759 w 471"/>
                  <a:gd name="T97" fmla="*/ 349853 h 281"/>
                  <a:gd name="T98" fmla="*/ 385383 w 471"/>
                  <a:gd name="T99" fmla="*/ 376314 h 281"/>
                  <a:gd name="T100" fmla="*/ 401140 w 471"/>
                  <a:gd name="T101" fmla="*/ 380313 h 281"/>
                  <a:gd name="T102" fmla="*/ 406154 w 471"/>
                  <a:gd name="T103" fmla="*/ 406865 h 281"/>
                  <a:gd name="T104" fmla="*/ 389134 w 471"/>
                  <a:gd name="T105" fmla="*/ 488209 h 281"/>
                  <a:gd name="T106" fmla="*/ 375032 w 471"/>
                  <a:gd name="T107" fmla="*/ 532117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0" name="任意多边形 642079"/>
              <p:cNvSpPr>
                <a:spLocks noChangeArrowheads="1"/>
              </p:cNvSpPr>
              <p:nvPr userDrawn="1"/>
            </p:nvSpPr>
            <p:spPr bwMode="auto">
              <a:xfrm>
                <a:off x="3880" y="-7"/>
                <a:ext cx="984" cy="692"/>
              </a:xfrm>
              <a:custGeom>
                <a:avLst/>
                <a:gdLst>
                  <a:gd name="T0" fmla="*/ 406 w 984"/>
                  <a:gd name="T1" fmla="*/ 2 h 844"/>
                  <a:gd name="T2" fmla="*/ 502 w 984"/>
                  <a:gd name="T3" fmla="*/ 2 h 844"/>
                  <a:gd name="T4" fmla="*/ 550 w 984"/>
                  <a:gd name="T5" fmla="*/ 2 h 844"/>
                  <a:gd name="T6" fmla="*/ 578 w 984"/>
                  <a:gd name="T7" fmla="*/ 4 h 844"/>
                  <a:gd name="T8" fmla="*/ 586 w 984"/>
                  <a:gd name="T9" fmla="*/ 3 h 844"/>
                  <a:gd name="T10" fmla="*/ 606 w 984"/>
                  <a:gd name="T11" fmla="*/ 2 h 844"/>
                  <a:gd name="T12" fmla="*/ 642 w 984"/>
                  <a:gd name="T13" fmla="*/ 4 h 844"/>
                  <a:gd name="T14" fmla="*/ 682 w 984"/>
                  <a:gd name="T15" fmla="*/ 3 h 844"/>
                  <a:gd name="T16" fmla="*/ 706 w 984"/>
                  <a:gd name="T17" fmla="*/ 2 h 844"/>
                  <a:gd name="T18" fmla="*/ 762 w 984"/>
                  <a:gd name="T19" fmla="*/ 2 h 844"/>
                  <a:gd name="T20" fmla="*/ 798 w 984"/>
                  <a:gd name="T21" fmla="*/ 2 h 844"/>
                  <a:gd name="T22" fmla="*/ 798 w 984"/>
                  <a:gd name="T23" fmla="*/ 4 h 844"/>
                  <a:gd name="T24" fmla="*/ 790 w 984"/>
                  <a:gd name="T25" fmla="*/ 5 h 844"/>
                  <a:gd name="T26" fmla="*/ 766 w 984"/>
                  <a:gd name="T27" fmla="*/ 6 h 844"/>
                  <a:gd name="T28" fmla="*/ 762 w 984"/>
                  <a:gd name="T29" fmla="*/ 6 h 844"/>
                  <a:gd name="T30" fmla="*/ 802 w 984"/>
                  <a:gd name="T31" fmla="*/ 7 h 844"/>
                  <a:gd name="T32" fmla="*/ 786 w 984"/>
                  <a:gd name="T33" fmla="*/ 11 h 844"/>
                  <a:gd name="T34" fmla="*/ 830 w 984"/>
                  <a:gd name="T35" fmla="*/ 14 h 844"/>
                  <a:gd name="T36" fmla="*/ 854 w 984"/>
                  <a:gd name="T37" fmla="*/ 16 h 844"/>
                  <a:gd name="T38" fmla="*/ 830 w 984"/>
                  <a:gd name="T39" fmla="*/ 16 h 844"/>
                  <a:gd name="T40" fmla="*/ 746 w 984"/>
                  <a:gd name="T41" fmla="*/ 13 h 844"/>
                  <a:gd name="T42" fmla="*/ 678 w 984"/>
                  <a:gd name="T43" fmla="*/ 13 h 844"/>
                  <a:gd name="T44" fmla="*/ 590 w 984"/>
                  <a:gd name="T45" fmla="*/ 16 h 844"/>
                  <a:gd name="T46" fmla="*/ 642 w 984"/>
                  <a:gd name="T47" fmla="*/ 20 h 844"/>
                  <a:gd name="T48" fmla="*/ 710 w 984"/>
                  <a:gd name="T49" fmla="*/ 21 h 844"/>
                  <a:gd name="T50" fmla="*/ 738 w 984"/>
                  <a:gd name="T51" fmla="*/ 19 h 844"/>
                  <a:gd name="T52" fmla="*/ 774 w 984"/>
                  <a:gd name="T53" fmla="*/ 20 h 844"/>
                  <a:gd name="T54" fmla="*/ 766 w 984"/>
                  <a:gd name="T55" fmla="*/ 21 h 844"/>
                  <a:gd name="T56" fmla="*/ 802 w 984"/>
                  <a:gd name="T57" fmla="*/ 23 h 844"/>
                  <a:gd name="T58" fmla="*/ 838 w 984"/>
                  <a:gd name="T59" fmla="*/ 23 h 844"/>
                  <a:gd name="T60" fmla="*/ 922 w 984"/>
                  <a:gd name="T61" fmla="*/ 28 h 844"/>
                  <a:gd name="T62" fmla="*/ 942 w 984"/>
                  <a:gd name="T63" fmla="*/ 28 h 844"/>
                  <a:gd name="T64" fmla="*/ 874 w 984"/>
                  <a:gd name="T65" fmla="*/ 28 h 844"/>
                  <a:gd name="T66" fmla="*/ 830 w 984"/>
                  <a:gd name="T67" fmla="*/ 26 h 844"/>
                  <a:gd name="T68" fmla="*/ 778 w 984"/>
                  <a:gd name="T69" fmla="*/ 25 h 844"/>
                  <a:gd name="T70" fmla="*/ 702 w 984"/>
                  <a:gd name="T71" fmla="*/ 23 h 844"/>
                  <a:gd name="T72" fmla="*/ 614 w 984"/>
                  <a:gd name="T73" fmla="*/ 22 h 844"/>
                  <a:gd name="T74" fmla="*/ 506 w 984"/>
                  <a:gd name="T75" fmla="*/ 20 h 844"/>
                  <a:gd name="T76" fmla="*/ 462 w 984"/>
                  <a:gd name="T77" fmla="*/ 17 h 844"/>
                  <a:gd name="T78" fmla="*/ 430 w 984"/>
                  <a:gd name="T79" fmla="*/ 16 h 844"/>
                  <a:gd name="T80" fmla="*/ 382 w 984"/>
                  <a:gd name="T81" fmla="*/ 14 h 844"/>
                  <a:gd name="T82" fmla="*/ 342 w 984"/>
                  <a:gd name="T83" fmla="*/ 13 h 844"/>
                  <a:gd name="T84" fmla="*/ 354 w 984"/>
                  <a:gd name="T85" fmla="*/ 14 h 844"/>
                  <a:gd name="T86" fmla="*/ 418 w 984"/>
                  <a:gd name="T87" fmla="*/ 16 h 844"/>
                  <a:gd name="T88" fmla="*/ 422 w 984"/>
                  <a:gd name="T89" fmla="*/ 17 h 844"/>
                  <a:gd name="T90" fmla="*/ 394 w 984"/>
                  <a:gd name="T91" fmla="*/ 17 h 844"/>
                  <a:gd name="T92" fmla="*/ 354 w 984"/>
                  <a:gd name="T93" fmla="*/ 16 h 844"/>
                  <a:gd name="T94" fmla="*/ 314 w 984"/>
                  <a:gd name="T95" fmla="*/ 13 h 844"/>
                  <a:gd name="T96" fmla="*/ 266 w 984"/>
                  <a:gd name="T97" fmla="*/ 11 h 844"/>
                  <a:gd name="T98" fmla="*/ 210 w 984"/>
                  <a:gd name="T99" fmla="*/ 11 h 844"/>
                  <a:gd name="T100" fmla="*/ 154 w 984"/>
                  <a:gd name="T101" fmla="*/ 7 h 844"/>
                  <a:gd name="T102" fmla="*/ 66 w 984"/>
                  <a:gd name="T103" fmla="*/ 2 h 844"/>
                  <a:gd name="T104" fmla="*/ 34 w 984"/>
                  <a:gd name="T105" fmla="*/ 2 h 844"/>
                  <a:gd name="T106" fmla="*/ 46 w 984"/>
                  <a:gd name="T107" fmla="*/ 2 h 844"/>
                  <a:gd name="T108" fmla="*/ 102 w 984"/>
                  <a:gd name="T109" fmla="*/ 2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 name="任意多边形 642080"/>
              <p:cNvSpPr>
                <a:spLocks noChangeArrowheads="1"/>
              </p:cNvSpPr>
              <p:nvPr userDrawn="1"/>
            </p:nvSpPr>
            <p:spPr bwMode="auto">
              <a:xfrm>
                <a:off x="3577" y="490"/>
                <a:ext cx="36" cy="39"/>
              </a:xfrm>
              <a:custGeom>
                <a:avLst/>
                <a:gdLst>
                  <a:gd name="T0" fmla="*/ 6 w 36"/>
                  <a:gd name="T1" fmla="*/ 2 h 48"/>
                  <a:gd name="T2" fmla="*/ 10 w 36"/>
                  <a:gd name="T3" fmla="*/ 2 h 48"/>
                  <a:gd name="T4" fmla="*/ 6 w 36"/>
                  <a:gd name="T5" fmla="*/ 2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 name="任意多边形 642081"/>
              <p:cNvSpPr>
                <a:spLocks noChangeArrowheads="1"/>
              </p:cNvSpPr>
              <p:nvPr userDrawn="1"/>
            </p:nvSpPr>
            <p:spPr bwMode="auto">
              <a:xfrm>
                <a:off x="3549" y="475"/>
                <a:ext cx="38" cy="29"/>
              </a:xfrm>
              <a:custGeom>
                <a:avLst/>
                <a:gdLst>
                  <a:gd name="T0" fmla="*/ 0 w 36"/>
                  <a:gd name="T1" fmla="*/ 2 h 37"/>
                  <a:gd name="T2" fmla="*/ 31 w 36"/>
                  <a:gd name="T3" fmla="*/ 1 h 37"/>
                  <a:gd name="T4" fmla="*/ 89 w 36"/>
                  <a:gd name="T5" fmla="*/ 2 h 37"/>
                  <a:gd name="T6" fmla="*/ 8 w 36"/>
                  <a:gd name="T7" fmla="*/ 2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 name="任意多边形 642082"/>
              <p:cNvSpPr>
                <a:spLocks noChangeArrowheads="1"/>
              </p:cNvSpPr>
              <p:nvPr userDrawn="1"/>
            </p:nvSpPr>
            <p:spPr bwMode="auto">
              <a:xfrm>
                <a:off x="4686" y="394"/>
                <a:ext cx="171" cy="81"/>
              </a:xfrm>
              <a:custGeom>
                <a:avLst/>
                <a:gdLst>
                  <a:gd name="T0" fmla="*/ 0 w 170"/>
                  <a:gd name="T1" fmla="*/ 3 h 96"/>
                  <a:gd name="T2" fmla="*/ 28 w 170"/>
                  <a:gd name="T3" fmla="*/ 3 h 96"/>
                  <a:gd name="T4" fmla="*/ 56 w 170"/>
                  <a:gd name="T5" fmla="*/ 3 h 96"/>
                  <a:gd name="T6" fmla="*/ 80 w 170"/>
                  <a:gd name="T7" fmla="*/ 3 h 96"/>
                  <a:gd name="T8" fmla="*/ 64 w 170"/>
                  <a:gd name="T9" fmla="*/ 3 h 96"/>
                  <a:gd name="T10" fmla="*/ 141 w 170"/>
                  <a:gd name="T11" fmla="*/ 3 h 96"/>
                  <a:gd name="T12" fmla="*/ 177 w 170"/>
                  <a:gd name="T13" fmla="*/ 3 h 96"/>
                  <a:gd name="T14" fmla="*/ 133 w 170"/>
                  <a:gd name="T15" fmla="*/ 4 h 96"/>
                  <a:gd name="T16" fmla="*/ 105 w 170"/>
                  <a:gd name="T17" fmla="*/ 3 h 96"/>
                  <a:gd name="T18" fmla="*/ 76 w 170"/>
                  <a:gd name="T19" fmla="*/ 3 h 96"/>
                  <a:gd name="T20" fmla="*/ 24 w 170"/>
                  <a:gd name="T21" fmla="*/ 3 h 96"/>
                  <a:gd name="T22" fmla="*/ 0 w 170"/>
                  <a:gd name="T23" fmla="*/ 3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 name="任意多边形 642083"/>
              <p:cNvSpPr>
                <a:spLocks noChangeArrowheads="1"/>
              </p:cNvSpPr>
              <p:nvPr userDrawn="1"/>
            </p:nvSpPr>
            <p:spPr bwMode="auto">
              <a:xfrm>
                <a:off x="4867" y="460"/>
                <a:ext cx="138" cy="37"/>
              </a:xfrm>
              <a:custGeom>
                <a:avLst/>
                <a:gdLst>
                  <a:gd name="T0" fmla="*/ 0 w 138"/>
                  <a:gd name="T1" fmla="*/ 0 h 44"/>
                  <a:gd name="T2" fmla="*/ 52 w 138"/>
                  <a:gd name="T3" fmla="*/ 3 h 44"/>
                  <a:gd name="T4" fmla="*/ 88 w 138"/>
                  <a:gd name="T5" fmla="*/ 3 h 44"/>
                  <a:gd name="T6" fmla="*/ 112 w 138"/>
                  <a:gd name="T7" fmla="*/ 3 h 44"/>
                  <a:gd name="T8" fmla="*/ 108 w 138"/>
                  <a:gd name="T9" fmla="*/ 3 h 44"/>
                  <a:gd name="T10" fmla="*/ 64 w 138"/>
                  <a:gd name="T11" fmla="*/ 3 h 44"/>
                  <a:gd name="T12" fmla="*/ 0 w 138"/>
                  <a:gd name="T13" fmla="*/ 3 h 44"/>
                  <a:gd name="T14" fmla="*/ 28 w 138"/>
                  <a:gd name="T15" fmla="*/ 3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5" name="任意多边形 642084"/>
              <p:cNvSpPr>
                <a:spLocks noChangeArrowheads="1"/>
              </p:cNvSpPr>
              <p:nvPr userDrawn="1"/>
            </p:nvSpPr>
            <p:spPr bwMode="auto">
              <a:xfrm>
                <a:off x="4794" y="480"/>
                <a:ext cx="56" cy="34"/>
              </a:xfrm>
              <a:custGeom>
                <a:avLst/>
                <a:gdLst>
                  <a:gd name="T0" fmla="*/ 17 w 57"/>
                  <a:gd name="T1" fmla="*/ 2 h 42"/>
                  <a:gd name="T2" fmla="*/ 28 w 57"/>
                  <a:gd name="T3" fmla="*/ 2 h 42"/>
                  <a:gd name="T4" fmla="*/ 17 w 57"/>
                  <a:gd name="T5" fmla="*/ 2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6" name="任意多边形 642085"/>
              <p:cNvSpPr>
                <a:spLocks noChangeArrowheads="1"/>
              </p:cNvSpPr>
              <p:nvPr userDrawn="1"/>
            </p:nvSpPr>
            <p:spPr bwMode="auto">
              <a:xfrm>
                <a:off x="4757" y="375"/>
                <a:ext cx="37" cy="44"/>
              </a:xfrm>
              <a:custGeom>
                <a:avLst/>
                <a:gdLst>
                  <a:gd name="T0" fmla="*/ 9 w 39"/>
                  <a:gd name="T1" fmla="*/ 3 h 52"/>
                  <a:gd name="T2" fmla="*/ 9 w 39"/>
                  <a:gd name="T3" fmla="*/ 0 h 52"/>
                  <a:gd name="T4" fmla="*/ 9 w 39"/>
                  <a:gd name="T5" fmla="*/ 3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7" name="任意多边形 642086"/>
              <p:cNvSpPr>
                <a:spLocks noChangeArrowheads="1"/>
              </p:cNvSpPr>
              <p:nvPr userDrawn="1"/>
            </p:nvSpPr>
            <p:spPr bwMode="auto">
              <a:xfrm>
                <a:off x="5054" y="507"/>
                <a:ext cx="45" cy="66"/>
              </a:xfrm>
              <a:custGeom>
                <a:avLst/>
                <a:gdLst>
                  <a:gd name="T0" fmla="*/ 4 w 44"/>
                  <a:gd name="T1" fmla="*/ 2 h 80"/>
                  <a:gd name="T2" fmla="*/ 20 w 44"/>
                  <a:gd name="T3" fmla="*/ 2 h 80"/>
                  <a:gd name="T4" fmla="*/ 41 w 44"/>
                  <a:gd name="T5" fmla="*/ 2 h 80"/>
                  <a:gd name="T6" fmla="*/ 53 w 44"/>
                  <a:gd name="T7" fmla="*/ 2 h 80"/>
                  <a:gd name="T8" fmla="*/ 41 w 44"/>
                  <a:gd name="T9" fmla="*/ 2 h 80"/>
                  <a:gd name="T10" fmla="*/ 0 w 44"/>
                  <a:gd name="T11" fmla="*/ 2 h 80"/>
                  <a:gd name="T12" fmla="*/ 4 w 44"/>
                  <a:gd name="T13" fmla="*/ 2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8" name="任意多边形 642087"/>
              <p:cNvSpPr>
                <a:spLocks noChangeArrowheads="1"/>
              </p:cNvSpPr>
              <p:nvPr userDrawn="1"/>
            </p:nvSpPr>
            <p:spPr bwMode="auto">
              <a:xfrm>
                <a:off x="4260" y="6"/>
                <a:ext cx="480" cy="100"/>
              </a:xfrm>
              <a:custGeom>
                <a:avLst/>
                <a:gdLst>
                  <a:gd name="T0" fmla="*/ 184999 w 323"/>
                  <a:gd name="T1" fmla="*/ 2664 h 64"/>
                  <a:gd name="T2" fmla="*/ 194067 w 323"/>
                  <a:gd name="T3" fmla="*/ 15881 h 64"/>
                  <a:gd name="T4" fmla="*/ 197564 w 323"/>
                  <a:gd name="T5" fmla="*/ 0 h 64"/>
                  <a:gd name="T6" fmla="*/ 223089 w 323"/>
                  <a:gd name="T7" fmla="*/ 0 h 64"/>
                  <a:gd name="T8" fmla="*/ 241837 w 323"/>
                  <a:gd name="T9" fmla="*/ 34227 h 64"/>
                  <a:gd name="T10" fmla="*/ 267821 w 323"/>
                  <a:gd name="T11" fmla="*/ 20047 h 64"/>
                  <a:gd name="T12" fmla="*/ 264144 w 323"/>
                  <a:gd name="T13" fmla="*/ 56423 h 64"/>
                  <a:gd name="T14" fmla="*/ 250391 w 323"/>
                  <a:gd name="T15" fmla="*/ 91763 h 64"/>
                  <a:gd name="T16" fmla="*/ 247668 w 323"/>
                  <a:gd name="T17" fmla="*/ 56423 h 64"/>
                  <a:gd name="T18" fmla="*/ 241837 w 323"/>
                  <a:gd name="T19" fmla="*/ 60581 h 64"/>
                  <a:gd name="T20" fmla="*/ 235038 w 323"/>
                  <a:gd name="T21" fmla="*/ 56423 h 64"/>
                  <a:gd name="T22" fmla="*/ 220987 w 323"/>
                  <a:gd name="T23" fmla="*/ 41927 h 64"/>
                  <a:gd name="T24" fmla="*/ 191912 w 323"/>
                  <a:gd name="T25" fmla="*/ 74505 h 64"/>
                  <a:gd name="T26" fmla="*/ 169131 w 323"/>
                  <a:gd name="T27" fmla="*/ 87434 h 64"/>
                  <a:gd name="T28" fmla="*/ 178079 w 323"/>
                  <a:gd name="T29" fmla="*/ 112239 h 64"/>
                  <a:gd name="T30" fmla="*/ 158161 w 323"/>
                  <a:gd name="T31" fmla="*/ 123398 h 64"/>
                  <a:gd name="T32" fmla="*/ 141814 w 323"/>
                  <a:gd name="T33" fmla="*/ 119488 h 64"/>
                  <a:gd name="T34" fmla="*/ 148706 w 323"/>
                  <a:gd name="T35" fmla="*/ 112239 h 64"/>
                  <a:gd name="T36" fmla="*/ 143409 w 323"/>
                  <a:gd name="T37" fmla="*/ 78975 h 64"/>
                  <a:gd name="T38" fmla="*/ 141814 w 323"/>
                  <a:gd name="T39" fmla="*/ 60581 h 64"/>
                  <a:gd name="T40" fmla="*/ 132944 w 323"/>
                  <a:gd name="T41" fmla="*/ 45795 h 64"/>
                  <a:gd name="T42" fmla="*/ 119609 w 323"/>
                  <a:gd name="T43" fmla="*/ 53480 h 64"/>
                  <a:gd name="T44" fmla="*/ 112714 w 323"/>
                  <a:gd name="T45" fmla="*/ 53480 h 64"/>
                  <a:gd name="T46" fmla="*/ 103539 w 323"/>
                  <a:gd name="T47" fmla="*/ 48942 h 64"/>
                  <a:gd name="T48" fmla="*/ 69673 w 323"/>
                  <a:gd name="T49" fmla="*/ 4163 h 64"/>
                  <a:gd name="T50" fmla="*/ 49950 w 323"/>
                  <a:gd name="T51" fmla="*/ 27473 h 64"/>
                  <a:gd name="T52" fmla="*/ 1 w 323"/>
                  <a:gd name="T53" fmla="*/ 0 h 64"/>
                  <a:gd name="T54" fmla="*/ 184999 w 323"/>
                  <a:gd name="T55" fmla="*/ 2664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9" name="任意多边形 642088"/>
              <p:cNvSpPr>
                <a:spLocks noChangeArrowheads="1"/>
              </p:cNvSpPr>
              <p:nvPr userDrawn="1"/>
            </p:nvSpPr>
            <p:spPr bwMode="auto">
              <a:xfrm>
                <a:off x="3835" y="3"/>
                <a:ext cx="446" cy="49"/>
              </a:xfrm>
              <a:custGeom>
                <a:avLst/>
                <a:gdLst>
                  <a:gd name="T0" fmla="*/ 88940 w 300"/>
                  <a:gd name="T1" fmla="*/ 74156 h 31"/>
                  <a:gd name="T2" fmla="*/ 25887 w 300"/>
                  <a:gd name="T3" fmla="*/ 3196 h 31"/>
                  <a:gd name="T4" fmla="*/ 241369 w 300"/>
                  <a:gd name="T5" fmla="*/ 0 h 31"/>
                  <a:gd name="T6" fmla="*/ 250352 w 300"/>
                  <a:gd name="T7" fmla="*/ 33544 h 31"/>
                  <a:gd name="T8" fmla="*/ 223326 w 300"/>
                  <a:gd name="T9" fmla="*/ 38433 h 31"/>
                  <a:gd name="T10" fmla="*/ 88940 w 300"/>
                  <a:gd name="T11" fmla="*/ 74156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0" name="任意多边形 642089"/>
              <p:cNvSpPr>
                <a:spLocks noChangeArrowheads="1"/>
              </p:cNvSpPr>
              <p:nvPr userDrawn="1"/>
            </p:nvSpPr>
            <p:spPr bwMode="auto">
              <a:xfrm>
                <a:off x="2853" y="74"/>
                <a:ext cx="42" cy="25"/>
              </a:xfrm>
              <a:custGeom>
                <a:avLst/>
                <a:gdLst>
                  <a:gd name="T0" fmla="*/ 0 w 41"/>
                  <a:gd name="T1" fmla="*/ 3 h 29"/>
                  <a:gd name="T2" fmla="*/ 1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 name="任意多边形 642090"/>
              <p:cNvSpPr>
                <a:spLocks noChangeArrowheads="1"/>
              </p:cNvSpPr>
              <p:nvPr userDrawn="1"/>
            </p:nvSpPr>
            <p:spPr bwMode="auto">
              <a:xfrm>
                <a:off x="1704" y="3"/>
                <a:ext cx="1022" cy="372"/>
              </a:xfrm>
              <a:custGeom>
                <a:avLst/>
                <a:gdLst>
                  <a:gd name="T0" fmla="*/ 142095774 w 436"/>
                  <a:gd name="T1" fmla="*/ 3285768 h 152"/>
                  <a:gd name="T2" fmla="*/ 849035958 w 436"/>
                  <a:gd name="T3" fmla="*/ 0 h 152"/>
                  <a:gd name="T4" fmla="*/ 809750297 w 436"/>
                  <a:gd name="T5" fmla="*/ 218777307 h 152"/>
                  <a:gd name="T6" fmla="*/ 773314089 w 436"/>
                  <a:gd name="T7" fmla="*/ 274925080 h 152"/>
                  <a:gd name="T8" fmla="*/ 763324133 w 436"/>
                  <a:gd name="T9" fmla="*/ 283510835 h 152"/>
                  <a:gd name="T10" fmla="*/ 730032745 w 436"/>
                  <a:gd name="T11" fmla="*/ 296522867 h 152"/>
                  <a:gd name="T12" fmla="*/ 702684958 w 436"/>
                  <a:gd name="T13" fmla="*/ 355959096 h 152"/>
                  <a:gd name="T14" fmla="*/ 705263309 w 436"/>
                  <a:gd name="T15" fmla="*/ 400686601 h 152"/>
                  <a:gd name="T16" fmla="*/ 708434081 w 436"/>
                  <a:gd name="T17" fmla="*/ 433927033 h 152"/>
                  <a:gd name="T18" fmla="*/ 712695957 w 436"/>
                  <a:gd name="T19" fmla="*/ 458779688 h 152"/>
                  <a:gd name="T20" fmla="*/ 705263309 w 436"/>
                  <a:gd name="T21" fmla="*/ 495306500 h 152"/>
                  <a:gd name="T22" fmla="*/ 683664645 w 436"/>
                  <a:gd name="T23" fmla="*/ 487265049 h 152"/>
                  <a:gd name="T24" fmla="*/ 666257528 w 436"/>
                  <a:gd name="T25" fmla="*/ 523189109 h 152"/>
                  <a:gd name="T26" fmla="*/ 675472120 w 436"/>
                  <a:gd name="T27" fmla="*/ 425571710 h 152"/>
                  <a:gd name="T28" fmla="*/ 657806074 w 436"/>
                  <a:gd name="T29" fmla="*/ 406007036 h 152"/>
                  <a:gd name="T30" fmla="*/ 669417267 w 436"/>
                  <a:gd name="T31" fmla="*/ 377784456 h 152"/>
                  <a:gd name="T32" fmla="*/ 666257528 w 436"/>
                  <a:gd name="T33" fmla="*/ 361486673 h 152"/>
                  <a:gd name="T34" fmla="*/ 623025421 w 436"/>
                  <a:gd name="T35" fmla="*/ 381066783 h 152"/>
                  <a:gd name="T36" fmla="*/ 617297995 w 436"/>
                  <a:gd name="T37" fmla="*/ 344544092 h 152"/>
                  <a:gd name="T38" fmla="*/ 577952498 w 436"/>
                  <a:gd name="T39" fmla="*/ 381066783 h 152"/>
                  <a:gd name="T40" fmla="*/ 623025421 w 436"/>
                  <a:gd name="T41" fmla="*/ 417630328 h 152"/>
                  <a:gd name="T42" fmla="*/ 594021650 w 436"/>
                  <a:gd name="T43" fmla="*/ 473704340 h 152"/>
                  <a:gd name="T44" fmla="*/ 605643995 w 436"/>
                  <a:gd name="T45" fmla="*/ 510207552 h 152"/>
                  <a:gd name="T46" fmla="*/ 613035531 w 436"/>
                  <a:gd name="T47" fmla="*/ 559715525 h 152"/>
                  <a:gd name="T48" fmla="*/ 601426773 w 436"/>
                  <a:gd name="T49" fmla="*/ 563091018 h 152"/>
                  <a:gd name="T50" fmla="*/ 611218117 w 436"/>
                  <a:gd name="T51" fmla="*/ 582747427 h 152"/>
                  <a:gd name="T52" fmla="*/ 598213237 w 436"/>
                  <a:gd name="T53" fmla="*/ 615858885 h 152"/>
                  <a:gd name="T54" fmla="*/ 0 w 436"/>
                  <a:gd name="T55" fmla="*/ 604540795 h 152"/>
                  <a:gd name="T56" fmla="*/ 142095774 w 436"/>
                  <a:gd name="T57" fmla="*/ 3285768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2" name="任意多边形 642091"/>
              <p:cNvSpPr>
                <a:spLocks noChangeArrowheads="1"/>
              </p:cNvSpPr>
              <p:nvPr userDrawn="1"/>
            </p:nvSpPr>
            <p:spPr bwMode="auto">
              <a:xfrm>
                <a:off x="2729" y="-9"/>
                <a:ext cx="47" cy="134"/>
              </a:xfrm>
              <a:custGeom>
                <a:avLst/>
                <a:gdLst>
                  <a:gd name="T0" fmla="*/ 5 w 47"/>
                  <a:gd name="T1" fmla="*/ 4 h 165"/>
                  <a:gd name="T2" fmla="*/ 15 w 47"/>
                  <a:gd name="T3" fmla="*/ 3 h 165"/>
                  <a:gd name="T4" fmla="*/ 17 w 47"/>
                  <a:gd name="T5" fmla="*/ 2 h 165"/>
                  <a:gd name="T6" fmla="*/ 11 w 47"/>
                  <a:gd name="T7" fmla="*/ 2 h 165"/>
                  <a:gd name="T8" fmla="*/ 17 w 47"/>
                  <a:gd name="T9" fmla="*/ 2 h 165"/>
                  <a:gd name="T10" fmla="*/ 21 w 47"/>
                  <a:gd name="T11" fmla="*/ 0 h 165"/>
                  <a:gd name="T12" fmla="*/ 31 w 47"/>
                  <a:gd name="T13" fmla="*/ 2 h 165"/>
                  <a:gd name="T14" fmla="*/ 47 w 47"/>
                  <a:gd name="T15" fmla="*/ 2 h 165"/>
                  <a:gd name="T16" fmla="*/ 31 w 47"/>
                  <a:gd name="T17" fmla="*/ 3 h 165"/>
                  <a:gd name="T18" fmla="*/ 23 w 47"/>
                  <a:gd name="T19" fmla="*/ 3 h 165"/>
                  <a:gd name="T20" fmla="*/ 21 w 47"/>
                  <a:gd name="T21" fmla="*/ 4 h 165"/>
                  <a:gd name="T22" fmla="*/ 27 w 47"/>
                  <a:gd name="T23" fmla="*/ 4 h 165"/>
                  <a:gd name="T24" fmla="*/ 31 w 47"/>
                  <a:gd name="T25" fmla="*/ 4 h 165"/>
                  <a:gd name="T26" fmla="*/ 13 w 47"/>
                  <a:gd name="T27" fmla="*/ 4 h 165"/>
                  <a:gd name="T28" fmla="*/ 7 w 47"/>
                  <a:gd name="T29" fmla="*/ 4 h 165"/>
                  <a:gd name="T30" fmla="*/ 3 w 47"/>
                  <a:gd name="T31" fmla="*/ 4 h 165"/>
                  <a:gd name="T32" fmla="*/ 5 w 47"/>
                  <a:gd name="T33" fmla="*/ 4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3" name="任意多边形 642092"/>
              <p:cNvSpPr>
                <a:spLocks noChangeArrowheads="1"/>
              </p:cNvSpPr>
              <p:nvPr userDrawn="1"/>
            </p:nvSpPr>
            <p:spPr bwMode="auto">
              <a:xfrm>
                <a:off x="2701" y="103"/>
                <a:ext cx="138" cy="84"/>
              </a:xfrm>
              <a:custGeom>
                <a:avLst/>
                <a:gdLst>
                  <a:gd name="T0" fmla="*/ 26 w 138"/>
                  <a:gd name="T1" fmla="*/ 2 h 103"/>
                  <a:gd name="T2" fmla="*/ 30 w 138"/>
                  <a:gd name="T3" fmla="*/ 2 h 103"/>
                  <a:gd name="T4" fmla="*/ 50 w 138"/>
                  <a:gd name="T5" fmla="*/ 2 h 103"/>
                  <a:gd name="T6" fmla="*/ 54 w 138"/>
                  <a:gd name="T7" fmla="*/ 2 h 103"/>
                  <a:gd name="T8" fmla="*/ 66 w 138"/>
                  <a:gd name="T9" fmla="*/ 2 h 103"/>
                  <a:gd name="T10" fmla="*/ 80 w 138"/>
                  <a:gd name="T11" fmla="*/ 2 h 103"/>
                  <a:gd name="T12" fmla="*/ 116 w 138"/>
                  <a:gd name="T13" fmla="*/ 2 h 103"/>
                  <a:gd name="T14" fmla="*/ 130 w 138"/>
                  <a:gd name="T15" fmla="*/ 2 h 103"/>
                  <a:gd name="T16" fmla="*/ 138 w 138"/>
                  <a:gd name="T17" fmla="*/ 2 h 103"/>
                  <a:gd name="T18" fmla="*/ 106 w 138"/>
                  <a:gd name="T19" fmla="*/ 2 h 103"/>
                  <a:gd name="T20" fmla="*/ 84 w 138"/>
                  <a:gd name="T21" fmla="*/ 2 h 103"/>
                  <a:gd name="T22" fmla="*/ 66 w 138"/>
                  <a:gd name="T23" fmla="*/ 2 h 103"/>
                  <a:gd name="T24" fmla="*/ 48 w 138"/>
                  <a:gd name="T25" fmla="*/ 3 h 103"/>
                  <a:gd name="T26" fmla="*/ 26 w 138"/>
                  <a:gd name="T27" fmla="*/ 3 h 103"/>
                  <a:gd name="T28" fmla="*/ 20 w 138"/>
                  <a:gd name="T29" fmla="*/ 2 h 103"/>
                  <a:gd name="T30" fmla="*/ 22 w 138"/>
                  <a:gd name="T31" fmla="*/ 3 h 103"/>
                  <a:gd name="T32" fmla="*/ 0 w 138"/>
                  <a:gd name="T33" fmla="*/ 3 h 103"/>
                  <a:gd name="T34" fmla="*/ 10 w 138"/>
                  <a:gd name="T35" fmla="*/ 2 h 103"/>
                  <a:gd name="T36" fmla="*/ 26 w 138"/>
                  <a:gd name="T37" fmla="*/ 2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4" name="任意多边形 642093"/>
              <p:cNvSpPr>
                <a:spLocks noChangeArrowheads="1"/>
              </p:cNvSpPr>
              <p:nvPr userDrawn="1"/>
            </p:nvSpPr>
            <p:spPr bwMode="auto">
              <a:xfrm>
                <a:off x="2553" y="182"/>
                <a:ext cx="187" cy="176"/>
              </a:xfrm>
              <a:custGeom>
                <a:avLst/>
                <a:gdLst>
                  <a:gd name="T0" fmla="*/ 141 w 188"/>
                  <a:gd name="T1" fmla="*/ 2 h 214"/>
                  <a:gd name="T2" fmla="*/ 143 w 188"/>
                  <a:gd name="T3" fmla="*/ 2 h 214"/>
                  <a:gd name="T4" fmla="*/ 153 w 188"/>
                  <a:gd name="T5" fmla="*/ 0 h 214"/>
                  <a:gd name="T6" fmla="*/ 165 w 188"/>
                  <a:gd name="T7" fmla="*/ 2 h 214"/>
                  <a:gd name="T8" fmla="*/ 171 w 188"/>
                  <a:gd name="T9" fmla="*/ 2 h 214"/>
                  <a:gd name="T10" fmla="*/ 161 w 188"/>
                  <a:gd name="T11" fmla="*/ 2 h 214"/>
                  <a:gd name="T12" fmla="*/ 153 w 188"/>
                  <a:gd name="T13" fmla="*/ 2 h 214"/>
                  <a:gd name="T14" fmla="*/ 145 w 188"/>
                  <a:gd name="T15" fmla="*/ 5 h 214"/>
                  <a:gd name="T16" fmla="*/ 127 w 188"/>
                  <a:gd name="T17" fmla="*/ 5 h 214"/>
                  <a:gd name="T18" fmla="*/ 103 w 188"/>
                  <a:gd name="T19" fmla="*/ 5 h 214"/>
                  <a:gd name="T20" fmla="*/ 95 w 188"/>
                  <a:gd name="T21" fmla="*/ 5 h 214"/>
                  <a:gd name="T22" fmla="*/ 94 w 188"/>
                  <a:gd name="T23" fmla="*/ 6 h 214"/>
                  <a:gd name="T24" fmla="*/ 90 w 188"/>
                  <a:gd name="T25" fmla="*/ 6 h 214"/>
                  <a:gd name="T26" fmla="*/ 80 w 188"/>
                  <a:gd name="T27" fmla="*/ 5 h 214"/>
                  <a:gd name="T28" fmla="*/ 58 w 188"/>
                  <a:gd name="T29" fmla="*/ 6 h 214"/>
                  <a:gd name="T30" fmla="*/ 76 w 188"/>
                  <a:gd name="T31" fmla="*/ 6 h 214"/>
                  <a:gd name="T32" fmla="*/ 78 w 188"/>
                  <a:gd name="T33" fmla="*/ 6 h 214"/>
                  <a:gd name="T34" fmla="*/ 58 w 188"/>
                  <a:gd name="T35" fmla="*/ 6 h 214"/>
                  <a:gd name="T36" fmla="*/ 34 w 188"/>
                  <a:gd name="T37" fmla="*/ 6 h 214"/>
                  <a:gd name="T38" fmla="*/ 36 w 188"/>
                  <a:gd name="T39" fmla="*/ 6 h 214"/>
                  <a:gd name="T40" fmla="*/ 46 w 188"/>
                  <a:gd name="T41" fmla="*/ 6 h 214"/>
                  <a:gd name="T42" fmla="*/ 34 w 188"/>
                  <a:gd name="T43" fmla="*/ 6 h 214"/>
                  <a:gd name="T44" fmla="*/ 26 w 188"/>
                  <a:gd name="T45" fmla="*/ 6 h 214"/>
                  <a:gd name="T46" fmla="*/ 30 w 188"/>
                  <a:gd name="T47" fmla="*/ 7 h 214"/>
                  <a:gd name="T48" fmla="*/ 14 w 188"/>
                  <a:gd name="T49" fmla="*/ 7 h 214"/>
                  <a:gd name="T50" fmla="*/ 0 w 188"/>
                  <a:gd name="T51" fmla="*/ 8 h 214"/>
                  <a:gd name="T52" fmla="*/ 8 w 188"/>
                  <a:gd name="T53" fmla="*/ 7 h 214"/>
                  <a:gd name="T54" fmla="*/ 0 w 188"/>
                  <a:gd name="T55" fmla="*/ 6 h 214"/>
                  <a:gd name="T56" fmla="*/ 14 w 188"/>
                  <a:gd name="T57" fmla="*/ 6 h 214"/>
                  <a:gd name="T58" fmla="*/ 32 w 188"/>
                  <a:gd name="T59" fmla="*/ 5 h 214"/>
                  <a:gd name="T60" fmla="*/ 44 w 188"/>
                  <a:gd name="T61" fmla="*/ 5 h 214"/>
                  <a:gd name="T62" fmla="*/ 72 w 188"/>
                  <a:gd name="T63" fmla="*/ 5 h 214"/>
                  <a:gd name="T64" fmla="*/ 84 w 188"/>
                  <a:gd name="T65" fmla="*/ 4 h 214"/>
                  <a:gd name="T66" fmla="*/ 97 w 188"/>
                  <a:gd name="T67" fmla="*/ 3 h 214"/>
                  <a:gd name="T68" fmla="*/ 103 w 188"/>
                  <a:gd name="T69" fmla="*/ 3 h 214"/>
                  <a:gd name="T70" fmla="*/ 115 w 188"/>
                  <a:gd name="T71" fmla="*/ 2 h 214"/>
                  <a:gd name="T72" fmla="*/ 133 w 188"/>
                  <a:gd name="T73" fmla="*/ 2 h 214"/>
                  <a:gd name="T74" fmla="*/ 137 w 188"/>
                  <a:gd name="T75" fmla="*/ 2 h 214"/>
                  <a:gd name="T76" fmla="*/ 131 w 188"/>
                  <a:gd name="T77" fmla="*/ 2 h 214"/>
                  <a:gd name="T78" fmla="*/ 135 w 188"/>
                  <a:gd name="T79" fmla="*/ 2 h 214"/>
                  <a:gd name="T80" fmla="*/ 141 w 188"/>
                  <a:gd name="T81" fmla="*/ 2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5" name="任意多边形 642094"/>
              <p:cNvSpPr>
                <a:spLocks noChangeArrowheads="1"/>
              </p:cNvSpPr>
              <p:nvPr userDrawn="1"/>
            </p:nvSpPr>
            <p:spPr bwMode="auto">
              <a:xfrm>
                <a:off x="2677" y="233"/>
                <a:ext cx="14" cy="10"/>
              </a:xfrm>
              <a:custGeom>
                <a:avLst/>
                <a:gdLst>
                  <a:gd name="T0" fmla="*/ 0 w 13"/>
                  <a:gd name="T1" fmla="*/ 2 h 13"/>
                  <a:gd name="T2" fmla="*/ 4 w 13"/>
                  <a:gd name="T3" fmla="*/ 2 h 13"/>
                  <a:gd name="T4" fmla="*/ 0 w 13"/>
                  <a:gd name="T5" fmla="*/ 2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6" name="任意多边形 642095"/>
              <p:cNvSpPr>
                <a:spLocks noChangeArrowheads="1"/>
              </p:cNvSpPr>
              <p:nvPr userDrawn="1"/>
            </p:nvSpPr>
            <p:spPr bwMode="auto">
              <a:xfrm>
                <a:off x="1627" y="353"/>
                <a:ext cx="813" cy="462"/>
              </a:xfrm>
              <a:custGeom>
                <a:avLst/>
                <a:gdLst>
                  <a:gd name="T0" fmla="*/ 829 w 812"/>
                  <a:gd name="T1" fmla="*/ 2 h 564"/>
                  <a:gd name="T2" fmla="*/ 795 w 812"/>
                  <a:gd name="T3" fmla="*/ 2 h 564"/>
                  <a:gd name="T4" fmla="*/ 765 w 812"/>
                  <a:gd name="T5" fmla="*/ 4 h 564"/>
                  <a:gd name="T6" fmla="*/ 739 w 812"/>
                  <a:gd name="T7" fmla="*/ 5 h 564"/>
                  <a:gd name="T8" fmla="*/ 651 w 812"/>
                  <a:gd name="T9" fmla="*/ 6 h 564"/>
                  <a:gd name="T10" fmla="*/ 649 w 812"/>
                  <a:gd name="T11" fmla="*/ 7 h 564"/>
                  <a:gd name="T12" fmla="*/ 621 w 812"/>
                  <a:gd name="T13" fmla="*/ 7 h 564"/>
                  <a:gd name="T14" fmla="*/ 637 w 812"/>
                  <a:gd name="T15" fmla="*/ 6 h 564"/>
                  <a:gd name="T16" fmla="*/ 593 w 812"/>
                  <a:gd name="T17" fmla="*/ 6 h 564"/>
                  <a:gd name="T18" fmla="*/ 573 w 812"/>
                  <a:gd name="T19" fmla="*/ 7 h 564"/>
                  <a:gd name="T20" fmla="*/ 613 w 812"/>
                  <a:gd name="T21" fmla="*/ 9 h 564"/>
                  <a:gd name="T22" fmla="*/ 611 w 812"/>
                  <a:gd name="T23" fmla="*/ 13 h 564"/>
                  <a:gd name="T24" fmla="*/ 559 w 812"/>
                  <a:gd name="T25" fmla="*/ 13 h 564"/>
                  <a:gd name="T26" fmla="*/ 539 w 812"/>
                  <a:gd name="T27" fmla="*/ 13 h 564"/>
                  <a:gd name="T28" fmla="*/ 499 w 812"/>
                  <a:gd name="T29" fmla="*/ 11 h 564"/>
                  <a:gd name="T30" fmla="*/ 479 w 812"/>
                  <a:gd name="T31" fmla="*/ 11 h 564"/>
                  <a:gd name="T32" fmla="*/ 467 w 812"/>
                  <a:gd name="T33" fmla="*/ 13 h 564"/>
                  <a:gd name="T34" fmla="*/ 517 w 812"/>
                  <a:gd name="T35" fmla="*/ 16 h 564"/>
                  <a:gd name="T36" fmla="*/ 527 w 812"/>
                  <a:gd name="T37" fmla="*/ 17 h 564"/>
                  <a:gd name="T38" fmla="*/ 543 w 812"/>
                  <a:gd name="T39" fmla="*/ 19 h 564"/>
                  <a:gd name="T40" fmla="*/ 509 w 812"/>
                  <a:gd name="T41" fmla="*/ 19 h 564"/>
                  <a:gd name="T42" fmla="*/ 487 w 812"/>
                  <a:gd name="T43" fmla="*/ 17 h 564"/>
                  <a:gd name="T44" fmla="*/ 439 w 812"/>
                  <a:gd name="T45" fmla="*/ 14 h 564"/>
                  <a:gd name="T46" fmla="*/ 443 w 812"/>
                  <a:gd name="T47" fmla="*/ 11 h 564"/>
                  <a:gd name="T48" fmla="*/ 439 w 812"/>
                  <a:gd name="T49" fmla="*/ 9 h 564"/>
                  <a:gd name="T50" fmla="*/ 429 w 812"/>
                  <a:gd name="T51" fmla="*/ 9 h 564"/>
                  <a:gd name="T52" fmla="*/ 386 w 812"/>
                  <a:gd name="T53" fmla="*/ 9 h 564"/>
                  <a:gd name="T54" fmla="*/ 360 w 812"/>
                  <a:gd name="T55" fmla="*/ 6 h 564"/>
                  <a:gd name="T56" fmla="*/ 330 w 812"/>
                  <a:gd name="T57" fmla="*/ 6 h 564"/>
                  <a:gd name="T58" fmla="*/ 288 w 812"/>
                  <a:gd name="T59" fmla="*/ 6 h 564"/>
                  <a:gd name="T60" fmla="*/ 242 w 812"/>
                  <a:gd name="T61" fmla="*/ 7 h 564"/>
                  <a:gd name="T62" fmla="*/ 196 w 812"/>
                  <a:gd name="T63" fmla="*/ 9 h 564"/>
                  <a:gd name="T64" fmla="*/ 184 w 812"/>
                  <a:gd name="T65" fmla="*/ 9 h 564"/>
                  <a:gd name="T66" fmla="*/ 160 w 812"/>
                  <a:gd name="T67" fmla="*/ 11 h 564"/>
                  <a:gd name="T68" fmla="*/ 152 w 812"/>
                  <a:gd name="T69" fmla="*/ 11 h 564"/>
                  <a:gd name="T70" fmla="*/ 128 w 812"/>
                  <a:gd name="T71" fmla="*/ 13 h 564"/>
                  <a:gd name="T72" fmla="*/ 94 w 812"/>
                  <a:gd name="T73" fmla="*/ 13 h 564"/>
                  <a:gd name="T74" fmla="*/ 66 w 812"/>
                  <a:gd name="T75" fmla="*/ 9 h 564"/>
                  <a:gd name="T76" fmla="*/ 72 w 812"/>
                  <a:gd name="T77" fmla="*/ 5 h 564"/>
                  <a:gd name="T78" fmla="*/ 44 w 812"/>
                  <a:gd name="T79" fmla="*/ 6 h 564"/>
                  <a:gd name="T80" fmla="*/ 20 w 812"/>
                  <a:gd name="T81" fmla="*/ 5 h 564"/>
                  <a:gd name="T82" fmla="*/ 24 w 812"/>
                  <a:gd name="T83" fmla="*/ 5 h 564"/>
                  <a:gd name="T84" fmla="*/ 0 w 812"/>
                  <a:gd name="T85" fmla="*/ 3 h 564"/>
                  <a:gd name="T86" fmla="*/ 815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7" name="任意多边形 642096"/>
              <p:cNvSpPr>
                <a:spLocks noChangeArrowheads="1"/>
              </p:cNvSpPr>
              <p:nvPr userDrawn="1"/>
            </p:nvSpPr>
            <p:spPr bwMode="auto">
              <a:xfrm>
                <a:off x="1770" y="671"/>
                <a:ext cx="45" cy="71"/>
              </a:xfrm>
              <a:custGeom>
                <a:avLst/>
                <a:gdLst>
                  <a:gd name="T0" fmla="*/ 7 w 43"/>
                  <a:gd name="T1" fmla="*/ 3 h 85"/>
                  <a:gd name="T2" fmla="*/ 35 w 43"/>
                  <a:gd name="T3" fmla="*/ 3 h 85"/>
                  <a:gd name="T4" fmla="*/ 80 w 43"/>
                  <a:gd name="T5" fmla="*/ 3 h 85"/>
                  <a:gd name="T6" fmla="*/ 39 w 43"/>
                  <a:gd name="T7" fmla="*/ 4 h 85"/>
                  <a:gd name="T8" fmla="*/ 1 w 43"/>
                  <a:gd name="T9" fmla="*/ 3 h 85"/>
                  <a:gd name="T10" fmla="*/ 7 w 43"/>
                  <a:gd name="T11" fmla="*/ 3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8" name="任意多边形 642097"/>
              <p:cNvSpPr>
                <a:spLocks noChangeArrowheads="1"/>
              </p:cNvSpPr>
              <p:nvPr userDrawn="1"/>
            </p:nvSpPr>
            <p:spPr bwMode="auto">
              <a:xfrm>
                <a:off x="2394" y="431"/>
                <a:ext cx="42" cy="59"/>
              </a:xfrm>
              <a:custGeom>
                <a:avLst/>
                <a:gdLst>
                  <a:gd name="T0" fmla="*/ 11 w 44"/>
                  <a:gd name="T1" fmla="*/ 2 h 74"/>
                  <a:gd name="T2" fmla="*/ 12 w 44"/>
                  <a:gd name="T3" fmla="*/ 2 h 74"/>
                  <a:gd name="T4" fmla="*/ 21 w 44"/>
                  <a:gd name="T5" fmla="*/ 2 h 74"/>
                  <a:gd name="T6" fmla="*/ 19 w 44"/>
                  <a:gd name="T7" fmla="*/ 2 h 74"/>
                  <a:gd name="T8" fmla="*/ 11 w 44"/>
                  <a:gd name="T9" fmla="*/ 2 h 74"/>
                  <a:gd name="T10" fmla="*/ 7 w 44"/>
                  <a:gd name="T11" fmla="*/ 2 h 74"/>
                  <a:gd name="T12" fmla="*/ 3 w 44"/>
                  <a:gd name="T13" fmla="*/ 2 h 74"/>
                  <a:gd name="T14" fmla="*/ 11 w 44"/>
                  <a:gd name="T15" fmla="*/ 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9" name="任意多边形 642098"/>
              <p:cNvSpPr>
                <a:spLocks noChangeArrowheads="1"/>
              </p:cNvSpPr>
              <p:nvPr userDrawn="1"/>
            </p:nvSpPr>
            <p:spPr bwMode="auto">
              <a:xfrm>
                <a:off x="2513" y="402"/>
                <a:ext cx="21" cy="24"/>
              </a:xfrm>
              <a:custGeom>
                <a:avLst/>
                <a:gdLst>
                  <a:gd name="T0" fmla="*/ 7 w 20"/>
                  <a:gd name="T1" fmla="*/ 2 h 30"/>
                  <a:gd name="T2" fmla="*/ 5 w 20"/>
                  <a:gd name="T3" fmla="*/ 2 h 30"/>
                  <a:gd name="T4" fmla="*/ 7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0" name="任意多边形 642099"/>
              <p:cNvSpPr>
                <a:spLocks noChangeArrowheads="1"/>
              </p:cNvSpPr>
              <p:nvPr userDrawn="1"/>
            </p:nvSpPr>
            <p:spPr bwMode="auto">
              <a:xfrm>
                <a:off x="333" y="169"/>
                <a:ext cx="1015" cy="866"/>
              </a:xfrm>
              <a:custGeom>
                <a:avLst/>
                <a:gdLst>
                  <a:gd name="T0" fmla="*/ 414709 w 682"/>
                  <a:gd name="T1" fmla="*/ 840533 h 557"/>
                  <a:gd name="T2" fmla="*/ 418848 w 682"/>
                  <a:gd name="T3" fmla="*/ 817394 h 557"/>
                  <a:gd name="T4" fmla="*/ 431144 w 682"/>
                  <a:gd name="T5" fmla="*/ 748474 h 557"/>
                  <a:gd name="T6" fmla="*/ 266667 w 682"/>
                  <a:gd name="T7" fmla="*/ 519322 h 557"/>
                  <a:gd name="T8" fmla="*/ 243268 w 682"/>
                  <a:gd name="T9" fmla="*/ 626843 h 557"/>
                  <a:gd name="T10" fmla="*/ 261301 w 682"/>
                  <a:gd name="T11" fmla="*/ 1006900 h 557"/>
                  <a:gd name="T12" fmla="*/ 243268 w 682"/>
                  <a:gd name="T13" fmla="*/ 895178 h 557"/>
                  <a:gd name="T14" fmla="*/ 208770 w 682"/>
                  <a:gd name="T15" fmla="*/ 796215 h 557"/>
                  <a:gd name="T16" fmla="*/ 211374 w 682"/>
                  <a:gd name="T17" fmla="*/ 748474 h 557"/>
                  <a:gd name="T18" fmla="*/ 213342 w 682"/>
                  <a:gd name="T19" fmla="*/ 714591 h 557"/>
                  <a:gd name="T20" fmla="*/ 189631 w 682"/>
                  <a:gd name="T21" fmla="*/ 679594 h 557"/>
                  <a:gd name="T22" fmla="*/ 167357 w 682"/>
                  <a:gd name="T23" fmla="*/ 626843 h 557"/>
                  <a:gd name="T24" fmla="*/ 127417 w 682"/>
                  <a:gd name="T25" fmla="*/ 640765 h 557"/>
                  <a:gd name="T26" fmla="*/ 109075 w 682"/>
                  <a:gd name="T27" fmla="*/ 661318 h 557"/>
                  <a:gd name="T28" fmla="*/ 67230 w 682"/>
                  <a:gd name="T29" fmla="*/ 661318 h 557"/>
                  <a:gd name="T30" fmla="*/ 19139 w 682"/>
                  <a:gd name="T31" fmla="*/ 565308 h 557"/>
                  <a:gd name="T32" fmla="*/ 9412 w 682"/>
                  <a:gd name="T33" fmla="*/ 535465 h 557"/>
                  <a:gd name="T34" fmla="*/ 0 w 682"/>
                  <a:gd name="T35" fmla="*/ 477413 h 557"/>
                  <a:gd name="T36" fmla="*/ 20848 w 682"/>
                  <a:gd name="T37" fmla="*/ 386219 h 557"/>
                  <a:gd name="T38" fmla="*/ 27753 w 682"/>
                  <a:gd name="T39" fmla="*/ 327559 h 557"/>
                  <a:gd name="T40" fmla="*/ 44007 w 682"/>
                  <a:gd name="T41" fmla="*/ 258298 h 557"/>
                  <a:gd name="T42" fmla="*/ 70191 w 682"/>
                  <a:gd name="T43" fmla="*/ 209642 h 557"/>
                  <a:gd name="T44" fmla="*/ 144437 w 682"/>
                  <a:gd name="T45" fmla="*/ 121497 h 557"/>
                  <a:gd name="T46" fmla="*/ 189631 w 682"/>
                  <a:gd name="T47" fmla="*/ 54636 h 557"/>
                  <a:gd name="T48" fmla="*/ 222306 w 682"/>
                  <a:gd name="T49" fmla="*/ 10459 h 557"/>
                  <a:gd name="T50" fmla="*/ 313014 w 682"/>
                  <a:gd name="T51" fmla="*/ 3868 h 557"/>
                  <a:gd name="T52" fmla="*/ 342905 w 682"/>
                  <a:gd name="T53" fmla="*/ 0 h 557"/>
                  <a:gd name="T54" fmla="*/ 330851 w 682"/>
                  <a:gd name="T55" fmla="*/ 61113 h 557"/>
                  <a:gd name="T56" fmla="*/ 381853 w 682"/>
                  <a:gd name="T57" fmla="*/ 152822 h 557"/>
                  <a:gd name="T58" fmla="*/ 428651 w 682"/>
                  <a:gd name="T59" fmla="*/ 134084 h 557"/>
                  <a:gd name="T60" fmla="*/ 455924 w 682"/>
                  <a:gd name="T61" fmla="*/ 147727 h 557"/>
                  <a:gd name="T62" fmla="*/ 481689 w 682"/>
                  <a:gd name="T63" fmla="*/ 175963 h 557"/>
                  <a:gd name="T64" fmla="*/ 493312 w 682"/>
                  <a:gd name="T65" fmla="*/ 340540 h 557"/>
                  <a:gd name="T66" fmla="*/ 493312 w 682"/>
                  <a:gd name="T67" fmla="*/ 434881 h 557"/>
                  <a:gd name="T68" fmla="*/ 516038 w 682"/>
                  <a:gd name="T69" fmla="*/ 512785 h 557"/>
                  <a:gd name="T70" fmla="*/ 556384 w 682"/>
                  <a:gd name="T71" fmla="*/ 543431 h 557"/>
                  <a:gd name="T72" fmla="*/ 586002 w 682"/>
                  <a:gd name="T73" fmla="*/ 535465 h 557"/>
                  <a:gd name="T74" fmla="*/ 572206 w 682"/>
                  <a:gd name="T75" fmla="*/ 616334 h 557"/>
                  <a:gd name="T76" fmla="*/ 516038 w 682"/>
                  <a:gd name="T77" fmla="*/ 737938 h 557"/>
                  <a:gd name="T78" fmla="*/ 472541 w 682"/>
                  <a:gd name="T79" fmla="*/ 878917 h 557"/>
                  <a:gd name="T80" fmla="*/ 479329 w 682"/>
                  <a:gd name="T81" fmla="*/ 920630 h 557"/>
                  <a:gd name="T82" fmla="*/ 374828 w 682"/>
                  <a:gd name="T83" fmla="*/ 1006900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 name="任意多边形 642100"/>
              <p:cNvSpPr>
                <a:spLocks noChangeArrowheads="1"/>
              </p:cNvSpPr>
              <p:nvPr userDrawn="1"/>
            </p:nvSpPr>
            <p:spPr bwMode="auto">
              <a:xfrm>
                <a:off x="727" y="495"/>
                <a:ext cx="382" cy="540"/>
              </a:xfrm>
              <a:custGeom>
                <a:avLst/>
                <a:gdLst>
                  <a:gd name="T0" fmla="*/ 204960 w 257"/>
                  <a:gd name="T1" fmla="*/ 638454 h 347"/>
                  <a:gd name="T2" fmla="*/ 196385 w 257"/>
                  <a:gd name="T3" fmla="*/ 553540 h 347"/>
                  <a:gd name="T4" fmla="*/ 183341 w 257"/>
                  <a:gd name="T5" fmla="*/ 529980 h 347"/>
                  <a:gd name="T6" fmla="*/ 181926 w 257"/>
                  <a:gd name="T7" fmla="*/ 496143 h 347"/>
                  <a:gd name="T8" fmla="*/ 176508 w 257"/>
                  <a:gd name="T9" fmla="*/ 467459 h 347"/>
                  <a:gd name="T10" fmla="*/ 176508 w 257"/>
                  <a:gd name="T11" fmla="*/ 421119 h 347"/>
                  <a:gd name="T12" fmla="*/ 174972 w 257"/>
                  <a:gd name="T13" fmla="*/ 393616 h 347"/>
                  <a:gd name="T14" fmla="*/ 192356 w 257"/>
                  <a:gd name="T15" fmla="*/ 371758 h 347"/>
                  <a:gd name="T16" fmla="*/ 216890 w 257"/>
                  <a:gd name="T17" fmla="*/ 363504 h 347"/>
                  <a:gd name="T18" fmla="*/ 216890 w 257"/>
                  <a:gd name="T19" fmla="*/ 251067 h 347"/>
                  <a:gd name="T20" fmla="*/ 45492 w 257"/>
                  <a:gd name="T21" fmla="*/ 176600 h 347"/>
                  <a:gd name="T22" fmla="*/ 27296 w 257"/>
                  <a:gd name="T23" fmla="*/ 180649 h 347"/>
                  <a:gd name="T24" fmla="*/ 13853 w 257"/>
                  <a:gd name="T25" fmla="*/ 187841 h 347"/>
                  <a:gd name="T26" fmla="*/ 0 w 257"/>
                  <a:gd name="T27" fmla="*/ 274824 h 347"/>
                  <a:gd name="T28" fmla="*/ 78225 w 257"/>
                  <a:gd name="T29" fmla="*/ 636543 h 347"/>
                  <a:gd name="T30" fmla="*/ 204960 w 257"/>
                  <a:gd name="T31" fmla="*/ 638454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 name="任意多边形 642101"/>
              <p:cNvSpPr>
                <a:spLocks noChangeArrowheads="1"/>
              </p:cNvSpPr>
              <p:nvPr userDrawn="1"/>
            </p:nvSpPr>
            <p:spPr bwMode="auto">
              <a:xfrm>
                <a:off x="1400" y="896"/>
                <a:ext cx="16" cy="29"/>
              </a:xfrm>
              <a:custGeom>
                <a:avLst/>
                <a:gdLst>
                  <a:gd name="T0" fmla="*/ 3 w 19"/>
                  <a:gd name="T1" fmla="*/ 2 h 37"/>
                  <a:gd name="T2" fmla="*/ 3 w 19"/>
                  <a:gd name="T3" fmla="*/ 2 h 37"/>
                  <a:gd name="T4" fmla="*/ 3 w 19"/>
                  <a:gd name="T5" fmla="*/ 2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3" name="任意多边形 642102"/>
              <p:cNvSpPr>
                <a:spLocks noChangeArrowheads="1"/>
              </p:cNvSpPr>
              <p:nvPr userDrawn="1"/>
            </p:nvSpPr>
            <p:spPr bwMode="auto">
              <a:xfrm>
                <a:off x="1379" y="617"/>
                <a:ext cx="21" cy="17"/>
              </a:xfrm>
              <a:custGeom>
                <a:avLst/>
                <a:gdLst>
                  <a:gd name="T0" fmla="*/ 11 w 22"/>
                  <a:gd name="T1" fmla="*/ 3 h 20"/>
                  <a:gd name="T2" fmla="*/ 11 w 22"/>
                  <a:gd name="T3" fmla="*/ 0 h 20"/>
                  <a:gd name="T4" fmla="*/ 11 w 22"/>
                  <a:gd name="T5" fmla="*/ 3 h 20"/>
                  <a:gd name="T6" fmla="*/ 8 w 22"/>
                  <a:gd name="T7" fmla="*/ 3 h 20"/>
                  <a:gd name="T8" fmla="*/ 11 w 22"/>
                  <a:gd name="T9" fmla="*/ 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4" name="任意多边形 642103"/>
              <p:cNvSpPr>
                <a:spLocks noChangeArrowheads="1"/>
              </p:cNvSpPr>
              <p:nvPr userDrawn="1"/>
            </p:nvSpPr>
            <p:spPr bwMode="auto">
              <a:xfrm>
                <a:off x="453" y="275"/>
                <a:ext cx="58" cy="24"/>
              </a:xfrm>
              <a:custGeom>
                <a:avLst/>
                <a:gdLst>
                  <a:gd name="T0" fmla="*/ 24 w 57"/>
                  <a:gd name="T1" fmla="*/ 2 h 30"/>
                  <a:gd name="T2" fmla="*/ 49 w 57"/>
                  <a:gd name="T3" fmla="*/ 2 h 30"/>
                  <a:gd name="T4" fmla="*/ 53 w 57"/>
                  <a:gd name="T5" fmla="*/ 2 h 30"/>
                  <a:gd name="T6" fmla="*/ 24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5" name="任意多边形 642104"/>
              <p:cNvSpPr>
                <a:spLocks noChangeArrowheads="1"/>
              </p:cNvSpPr>
              <p:nvPr userDrawn="1"/>
            </p:nvSpPr>
            <p:spPr bwMode="auto">
              <a:xfrm>
                <a:off x="1161" y="50"/>
                <a:ext cx="691" cy="569"/>
              </a:xfrm>
              <a:custGeom>
                <a:avLst/>
                <a:gdLst>
                  <a:gd name="T0" fmla="*/ 456 w 693"/>
                  <a:gd name="T1" fmla="*/ 16 h 696"/>
                  <a:gd name="T2" fmla="*/ 376 w 693"/>
                  <a:gd name="T3" fmla="*/ 15 h 696"/>
                  <a:gd name="T4" fmla="*/ 308 w 693"/>
                  <a:gd name="T5" fmla="*/ 13 h 696"/>
                  <a:gd name="T6" fmla="*/ 248 w 693"/>
                  <a:gd name="T7" fmla="*/ 13 h 696"/>
                  <a:gd name="T8" fmla="*/ 220 w 693"/>
                  <a:gd name="T9" fmla="*/ 13 h 696"/>
                  <a:gd name="T10" fmla="*/ 244 w 693"/>
                  <a:gd name="T11" fmla="*/ 13 h 696"/>
                  <a:gd name="T12" fmla="*/ 276 w 693"/>
                  <a:gd name="T13" fmla="*/ 16 h 696"/>
                  <a:gd name="T14" fmla="*/ 304 w 693"/>
                  <a:gd name="T15" fmla="*/ 16 h 696"/>
                  <a:gd name="T16" fmla="*/ 316 w 693"/>
                  <a:gd name="T17" fmla="*/ 16 h 696"/>
                  <a:gd name="T18" fmla="*/ 296 w 693"/>
                  <a:gd name="T19" fmla="*/ 18 h 696"/>
                  <a:gd name="T20" fmla="*/ 244 w 693"/>
                  <a:gd name="T21" fmla="*/ 20 h 696"/>
                  <a:gd name="T22" fmla="*/ 208 w 693"/>
                  <a:gd name="T23" fmla="*/ 20 h 696"/>
                  <a:gd name="T24" fmla="*/ 97 w 693"/>
                  <a:gd name="T25" fmla="*/ 23 h 696"/>
                  <a:gd name="T26" fmla="*/ 77 w 693"/>
                  <a:gd name="T27" fmla="*/ 20 h 696"/>
                  <a:gd name="T28" fmla="*/ 45 w 693"/>
                  <a:gd name="T29" fmla="*/ 16 h 696"/>
                  <a:gd name="T30" fmla="*/ 33 w 693"/>
                  <a:gd name="T31" fmla="*/ 15 h 696"/>
                  <a:gd name="T32" fmla="*/ 53 w 693"/>
                  <a:gd name="T33" fmla="*/ 11 h 696"/>
                  <a:gd name="T34" fmla="*/ 17 w 693"/>
                  <a:gd name="T35" fmla="*/ 13 h 696"/>
                  <a:gd name="T36" fmla="*/ 81 w 693"/>
                  <a:gd name="T37" fmla="*/ 9 h 696"/>
                  <a:gd name="T38" fmla="*/ 113 w 693"/>
                  <a:gd name="T39" fmla="*/ 7 h 696"/>
                  <a:gd name="T40" fmla="*/ 37 w 693"/>
                  <a:gd name="T41" fmla="*/ 7 h 696"/>
                  <a:gd name="T42" fmla="*/ 1 w 693"/>
                  <a:gd name="T43" fmla="*/ 6 h 696"/>
                  <a:gd name="T44" fmla="*/ 25 w 693"/>
                  <a:gd name="T45" fmla="*/ 5 h 696"/>
                  <a:gd name="T46" fmla="*/ 97 w 693"/>
                  <a:gd name="T47" fmla="*/ 4 h 696"/>
                  <a:gd name="T48" fmla="*/ 204 w 693"/>
                  <a:gd name="T49" fmla="*/ 4 h 696"/>
                  <a:gd name="T50" fmla="*/ 212 w 693"/>
                  <a:gd name="T51" fmla="*/ 2 h 696"/>
                  <a:gd name="T52" fmla="*/ 244 w 693"/>
                  <a:gd name="T53" fmla="*/ 0 h 696"/>
                  <a:gd name="T54" fmla="*/ 340 w 693"/>
                  <a:gd name="T55" fmla="*/ 2 h 696"/>
                  <a:gd name="T56" fmla="*/ 312 w 693"/>
                  <a:gd name="T57" fmla="*/ 2 h 696"/>
                  <a:gd name="T58" fmla="*/ 284 w 693"/>
                  <a:gd name="T59" fmla="*/ 6 h 696"/>
                  <a:gd name="T60" fmla="*/ 344 w 693"/>
                  <a:gd name="T61" fmla="*/ 6 h 696"/>
                  <a:gd name="T62" fmla="*/ 356 w 693"/>
                  <a:gd name="T63" fmla="*/ 5 h 696"/>
                  <a:gd name="T64" fmla="*/ 400 w 693"/>
                  <a:gd name="T65" fmla="*/ 3 h 696"/>
                  <a:gd name="T66" fmla="*/ 480 w 693"/>
                  <a:gd name="T67" fmla="*/ 2 h 696"/>
                  <a:gd name="T68" fmla="*/ 507 w 693"/>
                  <a:gd name="T69" fmla="*/ 2 h 696"/>
                  <a:gd name="T70" fmla="*/ 513 w 693"/>
                  <a:gd name="T71" fmla="*/ 16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6" name="任意多边形 642105"/>
              <p:cNvSpPr>
                <a:spLocks noChangeArrowheads="1"/>
              </p:cNvSpPr>
              <p:nvPr userDrawn="1"/>
            </p:nvSpPr>
            <p:spPr bwMode="auto">
              <a:xfrm>
                <a:off x="689" y="6"/>
                <a:ext cx="1386" cy="232"/>
              </a:xfrm>
              <a:custGeom>
                <a:avLst/>
                <a:gdLst>
                  <a:gd name="T0" fmla="*/ 714719 w 931"/>
                  <a:gd name="T1" fmla="*/ 0 h 149"/>
                  <a:gd name="T2" fmla="*/ 124115 w 931"/>
                  <a:gd name="T3" fmla="*/ 53854 h 149"/>
                  <a:gd name="T4" fmla="*/ 78494 w 931"/>
                  <a:gd name="T5" fmla="*/ 77261 h 149"/>
                  <a:gd name="T6" fmla="*/ 53624 w 931"/>
                  <a:gd name="T7" fmla="*/ 77261 h 149"/>
                  <a:gd name="T8" fmla="*/ 19196 w 931"/>
                  <a:gd name="T9" fmla="*/ 143236 h 149"/>
                  <a:gd name="T10" fmla="*/ 0 w 931"/>
                  <a:gd name="T11" fmla="*/ 194570 h 149"/>
                  <a:gd name="T12" fmla="*/ 51175 w 931"/>
                  <a:gd name="T13" fmla="*/ 213909 h 149"/>
                  <a:gd name="T14" fmla="*/ 83837 w 931"/>
                  <a:gd name="T15" fmla="*/ 177614 h 149"/>
                  <a:gd name="T16" fmla="*/ 93782 w 931"/>
                  <a:gd name="T17" fmla="*/ 156458 h 149"/>
                  <a:gd name="T18" fmla="*/ 145007 w 931"/>
                  <a:gd name="T19" fmla="*/ 96501 h 149"/>
                  <a:gd name="T20" fmla="*/ 186311 w 931"/>
                  <a:gd name="T21" fmla="*/ 85675 h 149"/>
                  <a:gd name="T22" fmla="*/ 205707 w 931"/>
                  <a:gd name="T23" fmla="*/ 173833 h 149"/>
                  <a:gd name="T24" fmla="*/ 163028 w 931"/>
                  <a:gd name="T25" fmla="*/ 203293 h 149"/>
                  <a:gd name="T26" fmla="*/ 200037 w 931"/>
                  <a:gd name="T27" fmla="*/ 210229 h 149"/>
                  <a:gd name="T28" fmla="*/ 216618 w 931"/>
                  <a:gd name="T29" fmla="*/ 166937 h 149"/>
                  <a:gd name="T30" fmla="*/ 230634 w 931"/>
                  <a:gd name="T31" fmla="*/ 170682 h 149"/>
                  <a:gd name="T32" fmla="*/ 219235 w 931"/>
                  <a:gd name="T33" fmla="*/ 100484 h 149"/>
                  <a:gd name="T34" fmla="*/ 230634 w 931"/>
                  <a:gd name="T35" fmla="*/ 82248 h 149"/>
                  <a:gd name="T36" fmla="*/ 239747 w 931"/>
                  <a:gd name="T37" fmla="*/ 163418 h 149"/>
                  <a:gd name="T38" fmla="*/ 230634 w 931"/>
                  <a:gd name="T39" fmla="*/ 210229 h 149"/>
                  <a:gd name="T40" fmla="*/ 257005 w 931"/>
                  <a:gd name="T41" fmla="*/ 241310 h 149"/>
                  <a:gd name="T42" fmla="*/ 258987 w 931"/>
                  <a:gd name="T43" fmla="*/ 170682 h 149"/>
                  <a:gd name="T44" fmla="*/ 287014 w 931"/>
                  <a:gd name="T45" fmla="*/ 190980 h 149"/>
                  <a:gd name="T46" fmla="*/ 331105 w 931"/>
                  <a:gd name="T47" fmla="*/ 136251 h 149"/>
                  <a:gd name="T48" fmla="*/ 354599 w 931"/>
                  <a:gd name="T49" fmla="*/ 92610 h 149"/>
                  <a:gd name="T50" fmla="*/ 380930 w 931"/>
                  <a:gd name="T51" fmla="*/ 103439 h 149"/>
                  <a:gd name="T52" fmla="*/ 394313 w 931"/>
                  <a:gd name="T53" fmla="*/ 92610 h 149"/>
                  <a:gd name="T54" fmla="*/ 373663 w 931"/>
                  <a:gd name="T55" fmla="*/ 82248 h 149"/>
                  <a:gd name="T56" fmla="*/ 411081 w 931"/>
                  <a:gd name="T57" fmla="*/ 64535 h 149"/>
                  <a:gd name="T58" fmla="*/ 471426 w 931"/>
                  <a:gd name="T59" fmla="*/ 100484 h 149"/>
                  <a:gd name="T60" fmla="*/ 503615 w 931"/>
                  <a:gd name="T61" fmla="*/ 77261 h 149"/>
                  <a:gd name="T62" fmla="*/ 505810 w 931"/>
                  <a:gd name="T63" fmla="*/ 117336 h 149"/>
                  <a:gd name="T64" fmla="*/ 492256 w 931"/>
                  <a:gd name="T65" fmla="*/ 187311 h 149"/>
                  <a:gd name="T66" fmla="*/ 529881 w 931"/>
                  <a:gd name="T67" fmla="*/ 163418 h 149"/>
                  <a:gd name="T68" fmla="*/ 540766 w 931"/>
                  <a:gd name="T69" fmla="*/ 149411 h 149"/>
                  <a:gd name="T70" fmla="*/ 561811 w 931"/>
                  <a:gd name="T71" fmla="*/ 113070 h 149"/>
                  <a:gd name="T72" fmla="*/ 688139 w 931"/>
                  <a:gd name="T73" fmla="*/ 156458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7" name="任意多边形 642106"/>
              <p:cNvSpPr>
                <a:spLocks noChangeArrowheads="1"/>
              </p:cNvSpPr>
              <p:nvPr userDrawn="1"/>
            </p:nvSpPr>
            <p:spPr bwMode="auto">
              <a:xfrm>
                <a:off x="971" y="91"/>
                <a:ext cx="30" cy="25"/>
              </a:xfrm>
              <a:custGeom>
                <a:avLst/>
                <a:gdLst>
                  <a:gd name="T0" fmla="*/ 3 w 31"/>
                  <a:gd name="T1" fmla="*/ 3 h 30"/>
                  <a:gd name="T2" fmla="*/ 15 w 31"/>
                  <a:gd name="T3" fmla="*/ 0 h 30"/>
                  <a:gd name="T4" fmla="*/ 15 w 31"/>
                  <a:gd name="T5" fmla="*/ 3 h 30"/>
                  <a:gd name="T6" fmla="*/ 3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8" name="任意多边形 642107"/>
              <p:cNvSpPr>
                <a:spLocks noChangeArrowheads="1"/>
              </p:cNvSpPr>
              <p:nvPr userDrawn="1"/>
            </p:nvSpPr>
            <p:spPr bwMode="auto">
              <a:xfrm>
                <a:off x="935" y="125"/>
                <a:ext cx="45" cy="27"/>
              </a:xfrm>
              <a:custGeom>
                <a:avLst/>
                <a:gdLst>
                  <a:gd name="T0" fmla="*/ 6 w 44"/>
                  <a:gd name="T1" fmla="*/ 3 h 32"/>
                  <a:gd name="T2" fmla="*/ 39 w 44"/>
                  <a:gd name="T3" fmla="*/ 0 h 32"/>
                  <a:gd name="T4" fmla="*/ 55 w 44"/>
                  <a:gd name="T5" fmla="*/ 3 h 32"/>
                  <a:gd name="T6" fmla="*/ 6 w 44"/>
                  <a:gd name="T7" fmla="*/ 3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9" name="任意多边形 642108"/>
              <p:cNvSpPr>
                <a:spLocks noChangeArrowheads="1"/>
              </p:cNvSpPr>
              <p:nvPr userDrawn="1"/>
            </p:nvSpPr>
            <p:spPr bwMode="auto">
              <a:xfrm>
                <a:off x="1081" y="226"/>
                <a:ext cx="75" cy="14"/>
              </a:xfrm>
              <a:custGeom>
                <a:avLst/>
                <a:gdLst>
                  <a:gd name="T0" fmla="*/ 37 w 76"/>
                  <a:gd name="T1" fmla="*/ 2 h 18"/>
                  <a:gd name="T2" fmla="*/ 25 w 76"/>
                  <a:gd name="T3" fmla="*/ 2 h 18"/>
                  <a:gd name="T4" fmla="*/ 3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0" name="任意多边形 642109"/>
              <p:cNvSpPr>
                <a:spLocks noChangeArrowheads="1"/>
              </p:cNvSpPr>
              <p:nvPr userDrawn="1"/>
            </p:nvSpPr>
            <p:spPr bwMode="auto">
              <a:xfrm>
                <a:off x="1210" y="223"/>
                <a:ext cx="42" cy="37"/>
              </a:xfrm>
              <a:custGeom>
                <a:avLst/>
                <a:gdLst>
                  <a:gd name="T0" fmla="*/ 0 w 42"/>
                  <a:gd name="T1" fmla="*/ 3 h 44"/>
                  <a:gd name="T2" fmla="*/ 12 w 42"/>
                  <a:gd name="T3" fmla="*/ 3 h 44"/>
                  <a:gd name="T4" fmla="*/ 0 w 42"/>
                  <a:gd name="T5" fmla="*/ 3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1" name="任意多边形 642110"/>
              <p:cNvSpPr>
                <a:spLocks noChangeArrowheads="1"/>
              </p:cNvSpPr>
              <p:nvPr userDrawn="1"/>
            </p:nvSpPr>
            <p:spPr bwMode="auto">
              <a:xfrm>
                <a:off x="865" y="123"/>
                <a:ext cx="33" cy="24"/>
              </a:xfrm>
              <a:custGeom>
                <a:avLst/>
                <a:gdLst>
                  <a:gd name="T0" fmla="*/ 7 w 31"/>
                  <a:gd name="T1" fmla="*/ 2 h 30"/>
                  <a:gd name="T2" fmla="*/ 88 w 31"/>
                  <a:gd name="T3" fmla="*/ 2 h 30"/>
                  <a:gd name="T4" fmla="*/ 7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 name="组合 642111"/>
            <p:cNvGrpSpPr>
              <a:grpSpLocks/>
            </p:cNvGrpSpPr>
            <p:nvPr userDrawn="1"/>
          </p:nvGrpSpPr>
          <p:grpSpPr bwMode="auto">
            <a:xfrm>
              <a:off x="7" y="6"/>
              <a:ext cx="5739" cy="1022"/>
              <a:chOff x="1056" y="111"/>
              <a:chExt cx="2448" cy="418"/>
            </a:xfrm>
          </p:grpSpPr>
          <p:sp>
            <p:nvSpPr>
              <p:cNvPr id="25" name="直接连接符 642112"/>
              <p:cNvSpPr>
                <a:spLocks noChangeShapeType="1"/>
              </p:cNvSpPr>
              <p:nvPr/>
            </p:nvSpPr>
            <p:spPr bwMode="auto">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 name="直接连接符 642113"/>
              <p:cNvSpPr>
                <a:spLocks noChangeShapeType="1"/>
              </p:cNvSpPr>
              <p:nvPr/>
            </p:nvSpPr>
            <p:spPr bwMode="auto">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 name="直接连接符 642114"/>
              <p:cNvSpPr>
                <a:spLocks noChangeShapeType="1"/>
              </p:cNvSpPr>
              <p:nvPr/>
            </p:nvSpPr>
            <p:spPr bwMode="auto">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 name="直接连接符 642115"/>
              <p:cNvSpPr>
                <a:spLocks noChangeShapeType="1"/>
              </p:cNvSpPr>
              <p:nvPr/>
            </p:nvSpPr>
            <p:spPr bwMode="auto">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 name="直接连接符 642116"/>
              <p:cNvSpPr>
                <a:spLocks noChangeShapeType="1"/>
              </p:cNvSpPr>
              <p:nvPr/>
            </p:nvSpPr>
            <p:spPr bwMode="auto">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 name="直接连接符 642117"/>
              <p:cNvSpPr>
                <a:spLocks noChangeShapeType="1"/>
              </p:cNvSpPr>
              <p:nvPr/>
            </p:nvSpPr>
            <p:spPr bwMode="auto">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 name="直接连接符 642118"/>
              <p:cNvSpPr>
                <a:spLocks noChangeShapeType="1"/>
              </p:cNvSpPr>
              <p:nvPr/>
            </p:nvSpPr>
            <p:spPr bwMode="auto">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 name="直接连接符 642119"/>
              <p:cNvSpPr>
                <a:spLocks noChangeShapeType="1"/>
              </p:cNvSpPr>
              <p:nvPr/>
            </p:nvSpPr>
            <p:spPr bwMode="auto">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 name="直接连接符 642120"/>
              <p:cNvSpPr>
                <a:spLocks noChangeShapeType="1"/>
              </p:cNvSpPr>
              <p:nvPr/>
            </p:nvSpPr>
            <p:spPr bwMode="auto">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 name="直接连接符 642121"/>
              <p:cNvSpPr>
                <a:spLocks noChangeShapeType="1"/>
              </p:cNvSpPr>
              <p:nvPr/>
            </p:nvSpPr>
            <p:spPr bwMode="auto">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 name="直接连接符 642122"/>
              <p:cNvSpPr>
                <a:spLocks noChangeShapeType="1"/>
              </p:cNvSpPr>
              <p:nvPr/>
            </p:nvSpPr>
            <p:spPr bwMode="auto">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组合 642123"/>
            <p:cNvGrpSpPr>
              <a:grpSpLocks/>
            </p:cNvGrpSpPr>
            <p:nvPr userDrawn="1"/>
          </p:nvGrpSpPr>
          <p:grpSpPr bwMode="auto">
            <a:xfrm>
              <a:off x="363" y="1"/>
              <a:ext cx="4919" cy="1034"/>
              <a:chOff x="1208" y="109"/>
              <a:chExt cx="2098" cy="423"/>
            </a:xfrm>
          </p:grpSpPr>
          <p:sp>
            <p:nvSpPr>
              <p:cNvPr id="10" name="直接连接符 642124"/>
              <p:cNvSpPr>
                <a:spLocks noChangeShapeType="1"/>
              </p:cNvSpPr>
              <p:nvPr/>
            </p:nvSpPr>
            <p:spPr bwMode="auto">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 name="直接连接符 642125"/>
              <p:cNvSpPr>
                <a:spLocks noChangeShapeType="1"/>
              </p:cNvSpPr>
              <p:nvPr/>
            </p:nvSpPr>
            <p:spPr bwMode="auto">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 name="直接连接符 642126"/>
              <p:cNvSpPr>
                <a:spLocks noChangeShapeType="1"/>
              </p:cNvSpPr>
              <p:nvPr/>
            </p:nvSpPr>
            <p:spPr bwMode="auto">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 name="直接连接符 642127"/>
              <p:cNvSpPr>
                <a:spLocks noChangeShapeType="1"/>
              </p:cNvSpPr>
              <p:nvPr/>
            </p:nvSpPr>
            <p:spPr bwMode="auto">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直接连接符 642128"/>
              <p:cNvSpPr>
                <a:spLocks noChangeShapeType="1"/>
              </p:cNvSpPr>
              <p:nvPr/>
            </p:nvSpPr>
            <p:spPr bwMode="auto">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 name="直接连接符 642129"/>
              <p:cNvSpPr>
                <a:spLocks noChangeShapeType="1"/>
              </p:cNvSpPr>
              <p:nvPr/>
            </p:nvSpPr>
            <p:spPr bwMode="auto">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 name="直接连接符 642130"/>
              <p:cNvSpPr>
                <a:spLocks noChangeShapeType="1"/>
              </p:cNvSpPr>
              <p:nvPr/>
            </p:nvSpPr>
            <p:spPr bwMode="auto">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7" name="直接连接符 642131"/>
              <p:cNvSpPr>
                <a:spLocks noChangeShapeType="1"/>
              </p:cNvSpPr>
              <p:nvPr/>
            </p:nvSpPr>
            <p:spPr bwMode="auto">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 name="直接连接符 642132"/>
              <p:cNvSpPr>
                <a:spLocks noChangeShapeType="1"/>
              </p:cNvSpPr>
              <p:nvPr/>
            </p:nvSpPr>
            <p:spPr bwMode="auto">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 name="直接连接符 642133"/>
              <p:cNvSpPr>
                <a:spLocks noChangeShapeType="1"/>
              </p:cNvSpPr>
              <p:nvPr/>
            </p:nvSpPr>
            <p:spPr bwMode="auto">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直接连接符 642134"/>
              <p:cNvSpPr>
                <a:spLocks noChangeShapeType="1"/>
              </p:cNvSpPr>
              <p:nvPr/>
            </p:nvSpPr>
            <p:spPr bwMode="auto">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 name="直接连接符 642135"/>
              <p:cNvSpPr>
                <a:spLocks noChangeShapeType="1"/>
              </p:cNvSpPr>
              <p:nvPr/>
            </p:nvSpPr>
            <p:spPr bwMode="auto">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直接连接符 642136"/>
              <p:cNvSpPr>
                <a:spLocks noChangeShapeType="1"/>
              </p:cNvSpPr>
              <p:nvPr/>
            </p:nvSpPr>
            <p:spPr bwMode="auto">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 name="直接连接符 642137"/>
              <p:cNvSpPr>
                <a:spLocks noChangeShapeType="1"/>
              </p:cNvSpPr>
              <p:nvPr/>
            </p:nvSpPr>
            <p:spPr bwMode="auto">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 name="直接连接符 642138"/>
              <p:cNvSpPr>
                <a:spLocks noChangeShapeType="1"/>
              </p:cNvSpPr>
              <p:nvPr/>
            </p:nvSpPr>
            <p:spPr bwMode="auto">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92" name="矩形 642139"/>
          <p:cNvSpPr>
            <a:spLocks noChangeArrowheads="1"/>
          </p:cNvSpPr>
          <p:nvPr/>
        </p:nvSpPr>
        <p:spPr bwMode="auto">
          <a:xfrm>
            <a:off x="0" y="0"/>
            <a:ext cx="608013" cy="4876800"/>
          </a:xfrm>
          <a:prstGeom prst="rect">
            <a:avLst/>
          </a:prstGeom>
          <a:solidFill>
            <a:schemeClr val="accent1"/>
          </a:solidFill>
          <a:ln>
            <a:noFill/>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TW" altLang="en-US">
              <a:ea typeface="PMingLiU" panose="02020500000000000000" pitchFamily="18" charset="-120"/>
            </a:endParaRPr>
          </a:p>
        </p:txBody>
      </p:sp>
      <p:sp>
        <p:nvSpPr>
          <p:cNvPr id="93" name="矩形 642141"/>
          <p:cNvSpPr>
            <a:spLocks noChangeArrowheads="1"/>
          </p:cNvSpPr>
          <p:nvPr/>
        </p:nvSpPr>
        <p:spPr bwMode="auto">
          <a:xfrm>
            <a:off x="76200" y="762000"/>
            <a:ext cx="8991600" cy="838200"/>
          </a:xfrm>
          <a:prstGeom prst="rect">
            <a:avLst/>
          </a:prstGeom>
          <a:noFill/>
          <a:ln w="57150">
            <a:solidFill>
              <a:schemeClr val="hlink"/>
            </a:solidFill>
            <a:miter lim="800000"/>
            <a:headEnd/>
            <a:tailEnd/>
          </a:ln>
        </p:spPr>
        <p:txBody>
          <a:bodyPr wrap="none"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algn="ctr" eaLnBrk="1" hangingPunct="1">
              <a:lnSpc>
                <a:spcPct val="100000"/>
              </a:lnSpc>
              <a:spcBef>
                <a:spcPct val="0"/>
              </a:spcBef>
              <a:defRPr/>
            </a:pPr>
            <a:endParaRPr lang="zh-CN" altLang="zh-CN">
              <a:latin typeface="Arial" panose="020B0604020202020204" pitchFamily="34" charset="0"/>
              <a:ea typeface="宋体" panose="02010600030101010101" pitchFamily="2" charset="-122"/>
            </a:endParaRPr>
          </a:p>
        </p:txBody>
      </p:sp>
      <p:grpSp>
        <p:nvGrpSpPr>
          <p:cNvPr id="94" name="组合 642142"/>
          <p:cNvGrpSpPr>
            <a:grpSpLocks/>
          </p:cNvGrpSpPr>
          <p:nvPr/>
        </p:nvGrpSpPr>
        <p:grpSpPr bwMode="auto">
          <a:xfrm>
            <a:off x="304800" y="0"/>
            <a:ext cx="3276600" cy="2133600"/>
            <a:chOff x="336" y="0"/>
            <a:chExt cx="2064" cy="1344"/>
          </a:xfrm>
        </p:grpSpPr>
        <p:sp>
          <p:nvSpPr>
            <p:cNvPr id="95" name="矩形 642143"/>
            <p:cNvSpPr>
              <a:spLocks noChangeArrowheads="1"/>
            </p:cNvSpPr>
            <p:nvPr/>
          </p:nvSpPr>
          <p:spPr bwMode="auto">
            <a:xfrm>
              <a:off x="1008" y="672"/>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6" name="矩形 642144"/>
            <p:cNvSpPr>
              <a:spLocks noChangeArrowheads="1"/>
            </p:cNvSpPr>
            <p:nvPr/>
          </p:nvSpPr>
          <p:spPr bwMode="auto">
            <a:xfrm>
              <a:off x="1344" y="1008"/>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7" name="矩形 642145"/>
            <p:cNvSpPr>
              <a:spLocks noChangeArrowheads="1"/>
            </p:cNvSpPr>
            <p:nvPr/>
          </p:nvSpPr>
          <p:spPr bwMode="auto">
            <a:xfrm>
              <a:off x="1728" y="336"/>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8" name="矩形 642146"/>
            <p:cNvSpPr>
              <a:spLocks noChangeArrowheads="1"/>
            </p:cNvSpPr>
            <p:nvPr/>
          </p:nvSpPr>
          <p:spPr bwMode="auto">
            <a:xfrm>
              <a:off x="2064" y="672"/>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99" name="矩形 642147"/>
            <p:cNvSpPr>
              <a:spLocks noChangeArrowheads="1"/>
            </p:cNvSpPr>
            <p:nvPr/>
          </p:nvSpPr>
          <p:spPr bwMode="auto">
            <a:xfrm>
              <a:off x="672" y="336"/>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0" name="矩形 642148"/>
            <p:cNvSpPr>
              <a:spLocks noChangeArrowheads="1"/>
            </p:cNvSpPr>
            <p:nvPr/>
          </p:nvSpPr>
          <p:spPr bwMode="auto">
            <a:xfrm>
              <a:off x="336" y="0"/>
              <a:ext cx="336" cy="336"/>
            </a:xfrm>
            <a:prstGeom prst="rect">
              <a:avLst/>
            </a:prstGeom>
            <a:no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grpSp>
      <p:sp>
        <p:nvSpPr>
          <p:cNvPr id="101" name="矩形 642149"/>
          <p:cNvSpPr>
            <a:spLocks noChangeArrowheads="1"/>
          </p:cNvSpPr>
          <p:nvPr/>
        </p:nvSpPr>
        <p:spPr bwMode="auto">
          <a:xfrm>
            <a:off x="1371600" y="1066800"/>
            <a:ext cx="533400" cy="533400"/>
          </a:xfrm>
          <a:prstGeom prst="rect">
            <a:avLst/>
          </a:prstGeom>
          <a:solidFill>
            <a:schemeClr val="accent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2" name="矩形 642150"/>
          <p:cNvSpPr>
            <a:spLocks noChangeArrowheads="1"/>
          </p:cNvSpPr>
          <p:nvPr/>
        </p:nvSpPr>
        <p:spPr bwMode="auto">
          <a:xfrm>
            <a:off x="1905000" y="1600200"/>
            <a:ext cx="533400" cy="533400"/>
          </a:xfrm>
          <a:prstGeom prst="rect">
            <a:avLst/>
          </a:prstGeom>
          <a:solidFill>
            <a:schemeClr val="accent1"/>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3" name="矩形 642151"/>
          <p:cNvSpPr>
            <a:spLocks noChangeArrowheads="1"/>
          </p:cNvSpPr>
          <p:nvPr/>
        </p:nvSpPr>
        <p:spPr bwMode="auto">
          <a:xfrm>
            <a:off x="2514600" y="533400"/>
            <a:ext cx="533400" cy="533400"/>
          </a:xfrm>
          <a:prstGeom prst="rect">
            <a:avLst/>
          </a:prstGeom>
          <a:solidFill>
            <a:schemeClr val="accent1"/>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4" name="矩形 642152"/>
          <p:cNvSpPr>
            <a:spLocks noChangeArrowheads="1"/>
          </p:cNvSpPr>
          <p:nvPr/>
        </p:nvSpPr>
        <p:spPr bwMode="auto">
          <a:xfrm>
            <a:off x="3068638" y="1066800"/>
            <a:ext cx="588962" cy="6096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5" name="矩形 642153"/>
          <p:cNvSpPr>
            <a:spLocks noChangeArrowheads="1"/>
          </p:cNvSpPr>
          <p:nvPr/>
        </p:nvSpPr>
        <p:spPr bwMode="auto">
          <a:xfrm>
            <a:off x="838200" y="533400"/>
            <a:ext cx="533400" cy="533400"/>
          </a:xfrm>
          <a:prstGeom prst="rect">
            <a:avLst/>
          </a:prstGeom>
          <a:solidFill>
            <a:schemeClr val="tx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6" name="矩形 642154"/>
          <p:cNvSpPr>
            <a:spLocks noChangeArrowheads="1"/>
          </p:cNvSpPr>
          <p:nvPr/>
        </p:nvSpPr>
        <p:spPr bwMode="auto">
          <a:xfrm>
            <a:off x="304800" y="0"/>
            <a:ext cx="533400" cy="533400"/>
          </a:xfrm>
          <a:prstGeom prst="rect">
            <a:avLst/>
          </a:prstGeom>
          <a:solidFill>
            <a:schemeClr val="bg2"/>
          </a:solidFill>
          <a:ln w="57150">
            <a:solidFill>
              <a:schemeClr val="hlink"/>
            </a:solidFill>
            <a:miter lim="800000"/>
            <a:headEnd/>
            <a:tailEnd/>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pic>
        <p:nvPicPr>
          <p:cNvPr id="107" name="图片 642160" descr="earth"/>
          <p:cNvPicPr>
            <a:picLocks noChangeAspect="1" noChangeArrowheads="1"/>
          </p:cNvPicPr>
          <p:nvPr/>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7772400" y="609600"/>
            <a:ext cx="914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0746635"/>
      </p:ext>
    </p:extLst>
  </p:cSld>
  <p:clrMapOvr>
    <a:masterClrMapping/>
  </p:clrMapOvr>
  <p:transition>
    <p:random/>
  </p:transition>
  <p:hf hdr="0"/>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5E8127CC-847D-4A5A-B1EB-EB8E9ECF958C}" type="slidenum">
              <a:rPr lang="zh-TW" altLang="en-US"/>
              <a:pPr/>
              <a:t>‹#›</a:t>
            </a:fld>
            <a:endParaRPr lang="zh-TW" altLang="en-US"/>
          </a:p>
        </p:txBody>
      </p:sp>
    </p:spTree>
    <p:extLst>
      <p:ext uri="{BB962C8B-B14F-4D97-AF65-F5344CB8AC3E}">
        <p14:creationId xmlns:p14="http://schemas.microsoft.com/office/powerpoint/2010/main" val="2141825275"/>
      </p:ext>
    </p:extLst>
  </p:cSld>
  <p:clrMapOvr>
    <a:masterClrMapping/>
  </p:clrMapOv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灯片编号占位符 641186"/>
          <p:cNvSpPr>
            <a:spLocks noGrp="1"/>
          </p:cNvSpPr>
          <p:nvPr>
            <p:ph type="sldNum" sz="quarter" idx="10"/>
          </p:nvPr>
        </p:nvSpPr>
        <p:spPr>
          <a:ln/>
        </p:spPr>
        <p:txBody>
          <a:bodyPr/>
          <a:lstStyle>
            <a:lvl1pPr>
              <a:defRPr/>
            </a:lvl1pPr>
          </a:lstStyle>
          <a:p>
            <a:fld id="{8D27D28A-D6A3-4773-9A8A-29D650511BA0}" type="slidenum">
              <a:rPr lang="zh-TW" altLang="en-US"/>
              <a:pPr/>
              <a:t>‹#›</a:t>
            </a:fld>
            <a:endParaRPr lang="zh-TW" altLang="en-US"/>
          </a:p>
        </p:txBody>
      </p:sp>
    </p:spTree>
    <p:extLst>
      <p:ext uri="{BB962C8B-B14F-4D97-AF65-F5344CB8AC3E}">
        <p14:creationId xmlns:p14="http://schemas.microsoft.com/office/powerpoint/2010/main" val="2001960050"/>
      </p:ext>
    </p:extLst>
  </p:cSld>
  <p:clrMapOvr>
    <a:masterClrMapping/>
  </p:clrMapOv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85800"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797076" y="1676400"/>
            <a:ext cx="3950049" cy="4776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灯片编号占位符 641186"/>
          <p:cNvSpPr>
            <a:spLocks noGrp="1"/>
          </p:cNvSpPr>
          <p:nvPr>
            <p:ph type="sldNum" sz="quarter" idx="10"/>
          </p:nvPr>
        </p:nvSpPr>
        <p:spPr>
          <a:ln/>
        </p:spPr>
        <p:txBody>
          <a:bodyPr/>
          <a:lstStyle>
            <a:lvl1pPr>
              <a:defRPr/>
            </a:lvl1pPr>
          </a:lstStyle>
          <a:p>
            <a:fld id="{19DF7F6D-014C-411B-96EB-E71AEA8B141A}" type="slidenum">
              <a:rPr lang="zh-TW" altLang="en-US"/>
              <a:pPr/>
              <a:t>‹#›</a:t>
            </a:fld>
            <a:endParaRPr lang="zh-TW" altLang="en-US"/>
          </a:p>
        </p:txBody>
      </p:sp>
    </p:spTree>
    <p:extLst>
      <p:ext uri="{BB962C8B-B14F-4D97-AF65-F5344CB8AC3E}">
        <p14:creationId xmlns:p14="http://schemas.microsoft.com/office/powerpoint/2010/main" val="27072885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CCE34493-5095-4903-B145-FCED738BD92A}" type="slidenum">
              <a:rPr lang="en-US" altLang="zh-CN"/>
              <a:pPr/>
              <a:t>‹#›</a:t>
            </a:fld>
            <a:endParaRPr lang="en-US" altLang="zh-CN"/>
          </a:p>
        </p:txBody>
      </p:sp>
    </p:spTree>
  </p:cSld>
  <p:clrMapOvr>
    <a:masterClrMapping/>
  </p:clrMapOvr>
  <p:transition spd="med">
    <p:zoom/>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灯片编号占位符 641186"/>
          <p:cNvSpPr>
            <a:spLocks noGrp="1"/>
          </p:cNvSpPr>
          <p:nvPr>
            <p:ph type="sldNum" sz="quarter" idx="10"/>
          </p:nvPr>
        </p:nvSpPr>
        <p:spPr>
          <a:ln/>
        </p:spPr>
        <p:txBody>
          <a:bodyPr/>
          <a:lstStyle>
            <a:lvl1pPr>
              <a:defRPr/>
            </a:lvl1pPr>
          </a:lstStyle>
          <a:p>
            <a:fld id="{B40F7ABD-9DC1-4D50-A8DD-930BC9FBDB2B}" type="slidenum">
              <a:rPr lang="zh-TW" altLang="en-US"/>
              <a:pPr/>
              <a:t>‹#›</a:t>
            </a:fld>
            <a:endParaRPr lang="zh-TW" altLang="en-US"/>
          </a:p>
        </p:txBody>
      </p:sp>
    </p:spTree>
    <p:extLst>
      <p:ext uri="{BB962C8B-B14F-4D97-AF65-F5344CB8AC3E}">
        <p14:creationId xmlns:p14="http://schemas.microsoft.com/office/powerpoint/2010/main" val="1402752029"/>
      </p:ext>
    </p:extLst>
  </p:cSld>
  <p:clrMapOvr>
    <a:masterClrMapping/>
  </p:clrMapOv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灯片编号占位符 641186"/>
          <p:cNvSpPr>
            <a:spLocks noGrp="1"/>
          </p:cNvSpPr>
          <p:nvPr>
            <p:ph type="sldNum" sz="quarter" idx="10"/>
          </p:nvPr>
        </p:nvSpPr>
        <p:spPr>
          <a:ln/>
        </p:spPr>
        <p:txBody>
          <a:bodyPr/>
          <a:lstStyle>
            <a:lvl1pPr>
              <a:defRPr/>
            </a:lvl1pPr>
          </a:lstStyle>
          <a:p>
            <a:fld id="{9D0A7B71-CE13-4FCB-9044-0129841C3EFD}" type="slidenum">
              <a:rPr lang="zh-TW" altLang="en-US"/>
              <a:pPr/>
              <a:t>‹#›</a:t>
            </a:fld>
            <a:endParaRPr lang="zh-TW" altLang="en-US"/>
          </a:p>
        </p:txBody>
      </p:sp>
    </p:spTree>
    <p:extLst>
      <p:ext uri="{BB962C8B-B14F-4D97-AF65-F5344CB8AC3E}">
        <p14:creationId xmlns:p14="http://schemas.microsoft.com/office/powerpoint/2010/main" val="1871048275"/>
      </p:ext>
    </p:extLst>
  </p:cSld>
  <p:clrMapOvr>
    <a:masterClrMapping/>
  </p:clrMapOv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641186"/>
          <p:cNvSpPr>
            <a:spLocks noGrp="1"/>
          </p:cNvSpPr>
          <p:nvPr>
            <p:ph type="sldNum" sz="quarter" idx="10"/>
          </p:nvPr>
        </p:nvSpPr>
        <p:spPr>
          <a:ln/>
        </p:spPr>
        <p:txBody>
          <a:bodyPr/>
          <a:lstStyle>
            <a:lvl1pPr>
              <a:defRPr/>
            </a:lvl1pPr>
          </a:lstStyle>
          <a:p>
            <a:fld id="{0494E343-E406-459C-8A4B-CB159721E146}" type="slidenum">
              <a:rPr lang="zh-TW" altLang="en-US"/>
              <a:pPr/>
              <a:t>‹#›</a:t>
            </a:fld>
            <a:endParaRPr lang="zh-TW" altLang="en-US"/>
          </a:p>
        </p:txBody>
      </p:sp>
    </p:spTree>
    <p:extLst>
      <p:ext uri="{BB962C8B-B14F-4D97-AF65-F5344CB8AC3E}">
        <p14:creationId xmlns:p14="http://schemas.microsoft.com/office/powerpoint/2010/main" val="311780195"/>
      </p:ext>
    </p:extLst>
  </p:cSld>
  <p:clrMapOvr>
    <a:masterClrMapping/>
  </p:clrMapOv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灯片编号占位符 641186"/>
          <p:cNvSpPr>
            <a:spLocks noGrp="1"/>
          </p:cNvSpPr>
          <p:nvPr>
            <p:ph type="sldNum" sz="quarter" idx="10"/>
          </p:nvPr>
        </p:nvSpPr>
        <p:spPr>
          <a:ln/>
        </p:spPr>
        <p:txBody>
          <a:bodyPr/>
          <a:lstStyle>
            <a:lvl1pPr>
              <a:defRPr/>
            </a:lvl1pPr>
          </a:lstStyle>
          <a:p>
            <a:fld id="{688E5FC2-3662-4D4A-B40E-0041B6267EC8}" type="slidenum">
              <a:rPr lang="zh-TW" altLang="en-US"/>
              <a:pPr/>
              <a:t>‹#›</a:t>
            </a:fld>
            <a:endParaRPr lang="zh-TW" altLang="en-US"/>
          </a:p>
        </p:txBody>
      </p:sp>
    </p:spTree>
    <p:extLst>
      <p:ext uri="{BB962C8B-B14F-4D97-AF65-F5344CB8AC3E}">
        <p14:creationId xmlns:p14="http://schemas.microsoft.com/office/powerpoint/2010/main" val="4162890072"/>
      </p:ext>
    </p:extLst>
  </p:cSld>
  <p:clrMapOvr>
    <a:masterClrMapping/>
  </p:clrMapOv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
        <p:nvSpPr>
          <p:cNvPr id="5" name="灯片编号占位符 641186"/>
          <p:cNvSpPr>
            <a:spLocks noGrp="1"/>
          </p:cNvSpPr>
          <p:nvPr>
            <p:ph type="sldNum" sz="quarter" idx="10"/>
          </p:nvPr>
        </p:nvSpPr>
        <p:spPr>
          <a:ln/>
        </p:spPr>
        <p:txBody>
          <a:bodyPr/>
          <a:lstStyle>
            <a:lvl1pPr>
              <a:defRPr/>
            </a:lvl1pPr>
          </a:lstStyle>
          <a:p>
            <a:fld id="{92E7BBA7-FDA9-4DC6-822E-70D4FF76467A}" type="slidenum">
              <a:rPr lang="zh-TW" altLang="en-US"/>
              <a:pPr/>
              <a:t>‹#›</a:t>
            </a:fld>
            <a:endParaRPr lang="zh-TW" altLang="en-US"/>
          </a:p>
        </p:txBody>
      </p:sp>
    </p:spTree>
    <p:extLst>
      <p:ext uri="{BB962C8B-B14F-4D97-AF65-F5344CB8AC3E}">
        <p14:creationId xmlns:p14="http://schemas.microsoft.com/office/powerpoint/2010/main" val="2576235450"/>
      </p:ext>
    </p:extLst>
  </p:cSld>
  <p:clrMapOvr>
    <a:masterClrMapping/>
  </p:clrMapOv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97386999-963D-4E75-A782-323818E3D2E0}" type="slidenum">
              <a:rPr lang="zh-TW" altLang="en-US"/>
              <a:pPr/>
              <a:t>‹#›</a:t>
            </a:fld>
            <a:endParaRPr lang="zh-TW" altLang="en-US"/>
          </a:p>
        </p:txBody>
      </p:sp>
    </p:spTree>
    <p:extLst>
      <p:ext uri="{BB962C8B-B14F-4D97-AF65-F5344CB8AC3E}">
        <p14:creationId xmlns:p14="http://schemas.microsoft.com/office/powerpoint/2010/main" val="3256970955"/>
      </p:ext>
    </p:extLst>
  </p:cSld>
  <p:clrMapOvr>
    <a:masterClrMapping/>
  </p:clrMapOv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379" y="228600"/>
            <a:ext cx="2049860" cy="622458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85800" y="228600"/>
            <a:ext cx="6030746" cy="6224588"/>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灯片编号占位符 641186"/>
          <p:cNvSpPr>
            <a:spLocks noGrp="1"/>
          </p:cNvSpPr>
          <p:nvPr>
            <p:ph type="sldNum" sz="quarter" idx="10"/>
          </p:nvPr>
        </p:nvSpPr>
        <p:spPr>
          <a:ln/>
        </p:spPr>
        <p:txBody>
          <a:bodyPr/>
          <a:lstStyle>
            <a:lvl1pPr>
              <a:defRPr/>
            </a:lvl1pPr>
          </a:lstStyle>
          <a:p>
            <a:fld id="{34F982FF-C79B-44EE-89A4-BE507561F894}" type="slidenum">
              <a:rPr lang="zh-TW" altLang="en-US"/>
              <a:pPr/>
              <a:t>‹#›</a:t>
            </a:fld>
            <a:endParaRPr lang="zh-TW" altLang="en-US"/>
          </a:p>
        </p:txBody>
      </p:sp>
    </p:spTree>
    <p:extLst>
      <p:ext uri="{BB962C8B-B14F-4D97-AF65-F5344CB8AC3E}">
        <p14:creationId xmlns:p14="http://schemas.microsoft.com/office/powerpoint/2010/main" val="3025783050"/>
      </p:ext>
    </p:extLst>
  </p:cSld>
  <p:clrMapOvr>
    <a:masterClrMapping/>
  </p:clrMapOv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联机映像占位符 3"/>
          <p:cNvSpPr>
            <a:spLocks noGrp="1"/>
          </p:cNvSpPr>
          <p:nvPr>
            <p:ph type="clipArt" sz="half" idx="2"/>
          </p:nvPr>
        </p:nvSpPr>
        <p:spPr>
          <a:xfrm>
            <a:off x="4629150" y="1825625"/>
            <a:ext cx="3886200" cy="4351338"/>
          </a:xfrm>
        </p:spPr>
        <p:txBody>
          <a:bodyPr/>
          <a:lstStyle/>
          <a:p>
            <a:pPr lvl="0"/>
            <a:endParaRPr lang="zh-CN" altLang="en-US" noProof="1"/>
          </a:p>
        </p:txBody>
      </p:sp>
      <p:sp>
        <p:nvSpPr>
          <p:cNvPr id="5" name="灯片编号占位符 641186"/>
          <p:cNvSpPr>
            <a:spLocks noGrp="1"/>
          </p:cNvSpPr>
          <p:nvPr>
            <p:ph type="sldNum" sz="quarter" idx="10"/>
          </p:nvPr>
        </p:nvSpPr>
        <p:spPr>
          <a:ln/>
        </p:spPr>
        <p:txBody>
          <a:bodyPr/>
          <a:lstStyle>
            <a:lvl1pPr>
              <a:defRPr/>
            </a:lvl1pPr>
          </a:lstStyle>
          <a:p>
            <a:fld id="{B8664760-ECCA-45AF-A9C4-9696E735B190}" type="slidenum">
              <a:rPr lang="zh-TW" altLang="en-US"/>
              <a:pPr/>
              <a:t>‹#›</a:t>
            </a:fld>
            <a:endParaRPr lang="zh-TW" altLang="en-US"/>
          </a:p>
        </p:txBody>
      </p:sp>
    </p:spTree>
    <p:extLst>
      <p:ext uri="{BB962C8B-B14F-4D97-AF65-F5344CB8AC3E}">
        <p14:creationId xmlns:p14="http://schemas.microsoft.com/office/powerpoint/2010/main" val="2527222235"/>
      </p:ext>
    </p:extLst>
  </p:cSld>
  <p:clrMapOvr>
    <a:masterClrMapping/>
  </p:clrMapOv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228600"/>
            <a:ext cx="8199438" cy="62245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灯片编号占位符 641186"/>
          <p:cNvSpPr>
            <a:spLocks noGrp="1"/>
          </p:cNvSpPr>
          <p:nvPr>
            <p:ph type="sldNum" sz="quarter" idx="10"/>
          </p:nvPr>
        </p:nvSpPr>
        <p:spPr>
          <a:ln/>
        </p:spPr>
        <p:txBody>
          <a:bodyPr/>
          <a:lstStyle>
            <a:lvl1pPr>
              <a:defRPr/>
            </a:lvl1pPr>
          </a:lstStyle>
          <a:p>
            <a:fld id="{11699DD4-FBAA-4493-8715-DE7F43B34291}" type="slidenum">
              <a:rPr lang="zh-TW" altLang="en-US"/>
              <a:pPr/>
              <a:t>‹#›</a:t>
            </a:fld>
            <a:endParaRPr lang="zh-TW" altLang="en-US"/>
          </a:p>
        </p:txBody>
      </p:sp>
    </p:spTree>
    <p:extLst>
      <p:ext uri="{BB962C8B-B14F-4D97-AF65-F5344CB8AC3E}">
        <p14:creationId xmlns:p14="http://schemas.microsoft.com/office/powerpoint/2010/main" val="3120078701"/>
      </p:ext>
    </p:extLst>
  </p:cSld>
  <p:clrMapOvr>
    <a:masterClrMapping/>
  </p:clrMapOv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0" y="228600"/>
            <a:ext cx="7589838" cy="701675"/>
          </a:xfrm>
          <a:prstGeom prst="rect">
            <a:avLst/>
          </a:prstGeom>
        </p:spPr>
        <p:txBody>
          <a:bodyPr/>
          <a:lstStyle/>
          <a:p>
            <a:r>
              <a:rPr lang="zh-CN" altLang="en-US" noProof="1"/>
              <a:t>单击此处编辑母版标题样式</a:t>
            </a:r>
          </a:p>
        </p:txBody>
      </p:sp>
      <p:sp>
        <p:nvSpPr>
          <p:cNvPr id="3" name="表格占位符 2"/>
          <p:cNvSpPr>
            <a:spLocks noGrp="1"/>
          </p:cNvSpPr>
          <p:nvPr>
            <p:ph type="tbl" idx="1"/>
          </p:nvPr>
        </p:nvSpPr>
        <p:spPr/>
        <p:txBody>
          <a:bodyPr/>
          <a:lstStyle/>
          <a:p>
            <a:pPr lvl="0"/>
            <a:endParaRPr lang="zh-CN" altLang="en-US" noProof="1"/>
          </a:p>
        </p:txBody>
      </p:sp>
      <p:sp>
        <p:nvSpPr>
          <p:cNvPr id="4" name="灯片编号占位符 641186"/>
          <p:cNvSpPr>
            <a:spLocks noGrp="1"/>
          </p:cNvSpPr>
          <p:nvPr>
            <p:ph type="sldNum" sz="quarter" idx="10"/>
          </p:nvPr>
        </p:nvSpPr>
        <p:spPr>
          <a:ln/>
        </p:spPr>
        <p:txBody>
          <a:bodyPr/>
          <a:lstStyle>
            <a:lvl1pPr>
              <a:defRPr/>
            </a:lvl1pPr>
          </a:lstStyle>
          <a:p>
            <a:fld id="{DF532743-BA1A-489F-8C2C-C75DC55945CD}" type="slidenum">
              <a:rPr lang="zh-TW" altLang="en-US"/>
              <a:pPr/>
              <a:t>‹#›</a:t>
            </a:fld>
            <a:endParaRPr lang="zh-TW" altLang="en-US"/>
          </a:p>
        </p:txBody>
      </p:sp>
    </p:spTree>
    <p:extLst>
      <p:ext uri="{BB962C8B-B14F-4D97-AF65-F5344CB8AC3E}">
        <p14:creationId xmlns:p14="http://schemas.microsoft.com/office/powerpoint/2010/main" val="3121282173"/>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theme" Target="../theme/theme6.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9.xml"/><Relationship Id="rId13" Type="http://schemas.openxmlformats.org/officeDocument/2006/relationships/slideLayout" Target="../slideLayouts/slideLayout84.xml"/><Relationship Id="rId18" Type="http://schemas.openxmlformats.org/officeDocument/2006/relationships/image" Target="../media/image6.png"/><Relationship Id="rId3" Type="http://schemas.openxmlformats.org/officeDocument/2006/relationships/slideLayout" Target="../slideLayouts/slideLayout74.xml"/><Relationship Id="rId7" Type="http://schemas.openxmlformats.org/officeDocument/2006/relationships/slideLayout" Target="../slideLayouts/slideLayout78.xml"/><Relationship Id="rId12" Type="http://schemas.openxmlformats.org/officeDocument/2006/relationships/slideLayout" Target="../slideLayouts/slideLayout83.xml"/><Relationship Id="rId17" Type="http://schemas.openxmlformats.org/officeDocument/2006/relationships/image" Target="../media/image5.png"/><Relationship Id="rId2" Type="http://schemas.openxmlformats.org/officeDocument/2006/relationships/slideLayout" Target="../slideLayouts/slideLayout73.xml"/><Relationship Id="rId16" Type="http://schemas.openxmlformats.org/officeDocument/2006/relationships/image" Target="../media/image4.png"/><Relationship Id="rId1" Type="http://schemas.openxmlformats.org/officeDocument/2006/relationships/slideLayout" Target="../slideLayouts/slideLayout72.xml"/><Relationship Id="rId6" Type="http://schemas.openxmlformats.org/officeDocument/2006/relationships/slideLayout" Target="../slideLayouts/slideLayout77.xml"/><Relationship Id="rId11" Type="http://schemas.openxmlformats.org/officeDocument/2006/relationships/slideLayout" Target="../slideLayouts/slideLayout82.xml"/><Relationship Id="rId5" Type="http://schemas.openxmlformats.org/officeDocument/2006/relationships/slideLayout" Target="../slideLayouts/slideLayout76.xml"/><Relationship Id="rId15" Type="http://schemas.openxmlformats.org/officeDocument/2006/relationships/theme" Target="../theme/theme7.xml"/><Relationship Id="rId10" Type="http://schemas.openxmlformats.org/officeDocument/2006/relationships/slideLayout" Target="../slideLayouts/slideLayout81.xml"/><Relationship Id="rId19" Type="http://schemas.openxmlformats.org/officeDocument/2006/relationships/image" Target="../media/image7.png"/><Relationship Id="rId4" Type="http://schemas.openxmlformats.org/officeDocument/2006/relationships/slideLayout" Target="../slideLayouts/slideLayout75.xml"/><Relationship Id="rId9" Type="http://schemas.openxmlformats.org/officeDocument/2006/relationships/slideLayout" Target="../slideLayouts/slideLayout80.xml"/><Relationship Id="rId14" Type="http://schemas.openxmlformats.org/officeDocument/2006/relationships/slideLayout" Target="../slideLayouts/slideLayout8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18" Type="http://schemas.openxmlformats.org/officeDocument/2006/relationships/image" Target="../media/image6.png"/><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17" Type="http://schemas.openxmlformats.org/officeDocument/2006/relationships/image" Target="../media/image5.png"/><Relationship Id="rId2" Type="http://schemas.openxmlformats.org/officeDocument/2006/relationships/slideLayout" Target="../slideLayouts/slideLayout87.xml"/><Relationship Id="rId16" Type="http://schemas.openxmlformats.org/officeDocument/2006/relationships/image" Target="../media/image4.png"/><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5" Type="http://schemas.openxmlformats.org/officeDocument/2006/relationships/theme" Target="../theme/theme8.xml"/><Relationship Id="rId10" Type="http://schemas.openxmlformats.org/officeDocument/2006/relationships/slideLayout" Target="../slideLayouts/slideLayout95.xml"/><Relationship Id="rId19" Type="http://schemas.openxmlformats.org/officeDocument/2006/relationships/image" Target="../media/image7.png"/><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endParaRPr lang="en-US" altLang="zh-CN" smtClean="0"/>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4A2AB87F-DEAC-4A5C-9932-69AB284E7144}" type="slidenum">
              <a:rPr lang="en-US" altLang="zh-CN"/>
              <a:pPr/>
              <a:t>‹#›</a:t>
            </a:fld>
            <a:endParaRPr lang="en-US" altLang="zh-CN"/>
          </a:p>
        </p:txBody>
      </p:sp>
      <p:sp>
        <p:nvSpPr>
          <p:cNvPr id="1037" name="Text Box 13"/>
          <p:cNvSpPr txBox="1">
            <a:spLocks noChangeArrowheads="1"/>
          </p:cNvSpPr>
          <p:nvPr userDrawn="1"/>
        </p:nvSpPr>
        <p:spPr bwMode="auto">
          <a:xfrm>
            <a:off x="533400" y="76200"/>
            <a:ext cx="5187950" cy="457200"/>
          </a:xfrm>
          <a:prstGeom prst="rect">
            <a:avLst/>
          </a:prstGeom>
          <a:noFill/>
          <a:ln w="9525">
            <a:noFill/>
            <a:miter lim="800000"/>
            <a:headEnd/>
            <a:tailEnd/>
          </a:ln>
          <a:effectLst/>
        </p:spPr>
        <p:txBody>
          <a:bodyPr wrap="none">
            <a:spAutoFit/>
          </a:bodyPr>
          <a:lstStyle/>
          <a:p>
            <a:r>
              <a:rPr lang="zh-CN" altLang="en-US">
                <a:latin typeface="华文行楷" pitchFamily="2" charset="-122"/>
                <a:ea typeface="华文行楷" pitchFamily="2" charset="-122"/>
              </a:rPr>
              <a:t>第 </a:t>
            </a:r>
            <a:r>
              <a:rPr lang="en-US" altLang="zh-CN">
                <a:latin typeface="华文行楷" pitchFamily="2" charset="-122"/>
                <a:ea typeface="华文行楷" pitchFamily="2" charset="-122"/>
              </a:rPr>
              <a:t>7 </a:t>
            </a:r>
            <a:r>
              <a:rPr lang="zh-CN" altLang="en-US">
                <a:latin typeface="华文行楷" pitchFamily="2" charset="-122"/>
                <a:ea typeface="华文行楷" pitchFamily="2" charset="-122"/>
              </a:rPr>
              <a:t>章 几种结构化知识表示及其推理 </a:t>
            </a:r>
          </a:p>
        </p:txBody>
      </p:sp>
      <p:grpSp>
        <p:nvGrpSpPr>
          <p:cNvPr id="1038" name="Group 14"/>
          <p:cNvGrpSpPr>
            <a:grpSpLocks/>
          </p:cNvGrpSpPr>
          <p:nvPr userDrawn="1"/>
        </p:nvGrpSpPr>
        <p:grpSpPr bwMode="auto">
          <a:xfrm>
            <a:off x="0" y="0"/>
            <a:ext cx="152400" cy="6858000"/>
            <a:chOff x="0" y="-3"/>
            <a:chExt cx="670" cy="4320"/>
          </a:xfrm>
        </p:grpSpPr>
        <p:grpSp>
          <p:nvGrpSpPr>
            <p:cNvPr id="1039" name="Group 15"/>
            <p:cNvGrpSpPr>
              <a:grpSpLocks/>
            </p:cNvGrpSpPr>
            <p:nvPr/>
          </p:nvGrpSpPr>
          <p:grpSpPr bwMode="auto">
            <a:xfrm rot="16200000" flipH="1">
              <a:off x="-1815" y="1838"/>
              <a:ext cx="4320" cy="638"/>
              <a:chOff x="-2" y="1562"/>
              <a:chExt cx="5762" cy="638"/>
            </a:xfrm>
          </p:grpSpPr>
          <p:sp>
            <p:nvSpPr>
              <p:cNvPr id="1040" name="Freeform 16"/>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zh-CN" altLang="en-US"/>
              </a:p>
            </p:txBody>
          </p:sp>
          <p:sp>
            <p:nvSpPr>
              <p:cNvPr id="1041" name="Freeform 17"/>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zh-CN" altLang="en-US"/>
              </a:p>
            </p:txBody>
          </p:sp>
          <p:sp>
            <p:nvSpPr>
              <p:cNvPr id="1042" name="Freeform 18"/>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zh-CN" altLang="en-US"/>
              </a:p>
            </p:txBody>
          </p:sp>
          <p:sp>
            <p:nvSpPr>
              <p:cNvPr id="1043" name="Freeform 19"/>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zh-CN" altLang="en-US"/>
              </a:p>
            </p:txBody>
          </p:sp>
          <p:sp>
            <p:nvSpPr>
              <p:cNvPr id="1044" name="Freeform 20"/>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zh-CN" altLang="en-US"/>
              </a:p>
            </p:txBody>
          </p:sp>
          <p:sp>
            <p:nvSpPr>
              <p:cNvPr id="1045" name="Freeform 21"/>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zh-CN" altLang="en-US"/>
              </a:p>
            </p:txBody>
          </p:sp>
          <p:sp>
            <p:nvSpPr>
              <p:cNvPr id="1046" name="Freeform 22"/>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zh-CN" altLang="en-US"/>
              </a:p>
            </p:txBody>
          </p:sp>
          <p:sp>
            <p:nvSpPr>
              <p:cNvPr id="1047" name="Freeform 23"/>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zh-CN" altLang="en-US"/>
              </a:p>
            </p:txBody>
          </p:sp>
          <p:sp>
            <p:nvSpPr>
              <p:cNvPr id="1048" name="Freeform 24"/>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zh-CN" altLang="en-US"/>
              </a:p>
            </p:txBody>
          </p:sp>
          <p:sp>
            <p:nvSpPr>
              <p:cNvPr id="1049" name="Freeform 25"/>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zh-CN" altLang="en-US"/>
              </a:p>
            </p:txBody>
          </p:sp>
          <p:sp>
            <p:nvSpPr>
              <p:cNvPr id="1050" name="Freeform 26"/>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zh-CN" altLang="en-US"/>
              </a:p>
            </p:txBody>
          </p:sp>
          <p:sp>
            <p:nvSpPr>
              <p:cNvPr id="1051" name="Freeform 27"/>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zh-CN" altLang="en-US"/>
              </a:p>
            </p:txBody>
          </p:sp>
          <p:sp>
            <p:nvSpPr>
              <p:cNvPr id="1052" name="Freeform 28"/>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zh-CN" altLang="en-US"/>
              </a:p>
            </p:txBody>
          </p:sp>
          <p:sp>
            <p:nvSpPr>
              <p:cNvPr id="1053" name="Freeform 29"/>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zh-CN" altLang="en-US"/>
              </a:p>
            </p:txBody>
          </p:sp>
          <p:sp>
            <p:nvSpPr>
              <p:cNvPr id="1054" name="Freeform 30"/>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zh-CN" altLang="en-US"/>
              </a:p>
            </p:txBody>
          </p:sp>
          <p:sp>
            <p:nvSpPr>
              <p:cNvPr id="1055" name="Freeform 31"/>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zh-CN" altLang="en-US"/>
              </a:p>
            </p:txBody>
          </p:sp>
          <p:sp>
            <p:nvSpPr>
              <p:cNvPr id="1056" name="Freeform 32"/>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zh-CN" altLang="en-US"/>
              </a:p>
            </p:txBody>
          </p:sp>
          <p:sp>
            <p:nvSpPr>
              <p:cNvPr id="1057" name="Freeform 33"/>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zh-CN" altLang="en-US"/>
              </a:p>
            </p:txBody>
          </p:sp>
          <p:sp>
            <p:nvSpPr>
              <p:cNvPr id="1058" name="Freeform 34"/>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zh-CN" altLang="en-US"/>
              </a:p>
            </p:txBody>
          </p:sp>
        </p:grpSp>
        <p:sp>
          <p:nvSpPr>
            <p:cNvPr id="1059" name="Freeform 35"/>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endParaRPr lang="zh-CN" altLang="en-US"/>
            </a:p>
          </p:txBody>
        </p:sp>
        <p:sp>
          <p:nvSpPr>
            <p:cNvPr id="1060" name="Freeform 36"/>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endParaRPr lang="zh-CN" altLang="en-US"/>
            </a:p>
          </p:txBody>
        </p:sp>
      </p:grpSp>
      <p:pic>
        <p:nvPicPr>
          <p:cNvPr id="1061" name="Picture 37" descr="0028"/>
          <p:cNvPicPr>
            <a:picLocks noChangeAspect="1" noChangeArrowheads="1" noCrop="1"/>
          </p:cNvPicPr>
          <p:nvPr userDrawn="1"/>
        </p:nvPicPr>
        <p:blipFill>
          <a:blip r:embed="rId13"/>
          <a:srcRect/>
          <a:stretch>
            <a:fillRect/>
          </a:stretch>
        </p:blipFill>
        <p:spPr bwMode="auto">
          <a:xfrm>
            <a:off x="76200" y="233363"/>
            <a:ext cx="5791200" cy="382587"/>
          </a:xfrm>
          <a:prstGeom prst="rect">
            <a:avLst/>
          </a:prstGeom>
          <a:noFill/>
        </p:spPr>
      </p:pic>
      <p:pic>
        <p:nvPicPr>
          <p:cNvPr id="1062" name="Picture 38" descr="BJ2034"/>
          <p:cNvPicPr>
            <a:picLocks noChangeAspect="1" noChangeArrowheads="1"/>
          </p:cNvPicPr>
          <p:nvPr userDrawn="1"/>
        </p:nvPicPr>
        <p:blipFill>
          <a:blip r:embed="rId14"/>
          <a:srcRect/>
          <a:stretch>
            <a:fillRect/>
          </a:stretch>
        </p:blipFill>
        <p:spPr bwMode="auto">
          <a:xfrm>
            <a:off x="152400" y="6100763"/>
            <a:ext cx="4343400" cy="762000"/>
          </a:xfrm>
          <a:prstGeom prst="rect">
            <a:avLst/>
          </a:prstGeom>
          <a:noFill/>
        </p:spPr>
      </p:pic>
      <p:pic>
        <p:nvPicPr>
          <p:cNvPr id="1063" name="Picture 39" descr="BJ2032"/>
          <p:cNvPicPr>
            <a:picLocks noChangeAspect="1" noChangeArrowheads="1"/>
          </p:cNvPicPr>
          <p:nvPr userDrawn="1"/>
        </p:nvPicPr>
        <p:blipFill>
          <a:blip r:embed="rId15"/>
          <a:srcRect/>
          <a:stretch>
            <a:fillRect/>
          </a:stretch>
        </p:blipFill>
        <p:spPr bwMode="auto">
          <a:xfrm>
            <a:off x="4495800" y="6100763"/>
            <a:ext cx="4648200" cy="7620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zoom/>
  </p:transition>
  <p:txStyles>
    <p:titleStyle>
      <a:lvl1pPr algn="ctr" rtl="0" fontAlgn="base">
        <a:spcBef>
          <a:spcPct val="0"/>
        </a:spcBef>
        <a:spcAft>
          <a:spcPct val="0"/>
        </a:spcAft>
        <a:defRPr kumimoji="1" sz="3200" b="1">
          <a:solidFill>
            <a:schemeClr val="tx2"/>
          </a:solidFill>
          <a:latin typeface="+mj-lt"/>
          <a:ea typeface="+mj-ea"/>
          <a:cs typeface="+mj-cs"/>
        </a:defRPr>
      </a:lvl1pPr>
      <a:lvl2pPr algn="ctr" rtl="0" fontAlgn="base">
        <a:spcBef>
          <a:spcPct val="0"/>
        </a:spcBef>
        <a:spcAft>
          <a:spcPct val="0"/>
        </a:spcAft>
        <a:defRPr kumimoji="1" sz="3200" b="1">
          <a:solidFill>
            <a:schemeClr val="tx2"/>
          </a:solidFill>
          <a:latin typeface="Times New Roman" pitchFamily="18" charset="0"/>
          <a:ea typeface="宋体" charset="-122"/>
        </a:defRPr>
      </a:lvl2pPr>
      <a:lvl3pPr algn="ctr" rtl="0" fontAlgn="base">
        <a:spcBef>
          <a:spcPct val="0"/>
        </a:spcBef>
        <a:spcAft>
          <a:spcPct val="0"/>
        </a:spcAft>
        <a:defRPr kumimoji="1" sz="3200" b="1">
          <a:solidFill>
            <a:schemeClr val="tx2"/>
          </a:solidFill>
          <a:latin typeface="Times New Roman" pitchFamily="18" charset="0"/>
          <a:ea typeface="宋体" charset="-122"/>
        </a:defRPr>
      </a:lvl3pPr>
      <a:lvl4pPr algn="ctr" rtl="0" fontAlgn="base">
        <a:spcBef>
          <a:spcPct val="0"/>
        </a:spcBef>
        <a:spcAft>
          <a:spcPct val="0"/>
        </a:spcAft>
        <a:defRPr kumimoji="1" sz="3200" b="1">
          <a:solidFill>
            <a:schemeClr val="tx2"/>
          </a:solidFill>
          <a:latin typeface="Times New Roman" pitchFamily="18" charset="0"/>
          <a:ea typeface="宋体" charset="-122"/>
        </a:defRPr>
      </a:lvl4pPr>
      <a:lvl5pPr algn="ctr" rtl="0" fontAlgn="base">
        <a:spcBef>
          <a:spcPct val="0"/>
        </a:spcBef>
        <a:spcAft>
          <a:spcPct val="0"/>
        </a:spcAft>
        <a:defRPr kumimoji="1" sz="3200" b="1">
          <a:solidFill>
            <a:schemeClr val="tx2"/>
          </a:solidFill>
          <a:latin typeface="Times New Roman" pitchFamily="18" charset="0"/>
          <a:ea typeface="宋体" charset="-122"/>
        </a:defRPr>
      </a:lvl5pPr>
      <a:lvl6pPr marL="457200" algn="ctr" rtl="0" fontAlgn="base">
        <a:spcBef>
          <a:spcPct val="0"/>
        </a:spcBef>
        <a:spcAft>
          <a:spcPct val="0"/>
        </a:spcAft>
        <a:defRPr kumimoji="1" sz="3200" b="1">
          <a:solidFill>
            <a:schemeClr val="tx2"/>
          </a:solidFill>
          <a:latin typeface="Times New Roman" pitchFamily="18" charset="0"/>
          <a:ea typeface="宋体" charset="-122"/>
        </a:defRPr>
      </a:lvl6pPr>
      <a:lvl7pPr marL="914400" algn="ctr" rtl="0" fontAlgn="base">
        <a:spcBef>
          <a:spcPct val="0"/>
        </a:spcBef>
        <a:spcAft>
          <a:spcPct val="0"/>
        </a:spcAft>
        <a:defRPr kumimoji="1" sz="3200" b="1">
          <a:solidFill>
            <a:schemeClr val="tx2"/>
          </a:solidFill>
          <a:latin typeface="Times New Roman" pitchFamily="18" charset="0"/>
          <a:ea typeface="宋体" charset="-122"/>
        </a:defRPr>
      </a:lvl7pPr>
      <a:lvl8pPr marL="1371600" algn="ctr" rtl="0" fontAlgn="base">
        <a:spcBef>
          <a:spcPct val="0"/>
        </a:spcBef>
        <a:spcAft>
          <a:spcPct val="0"/>
        </a:spcAft>
        <a:defRPr kumimoji="1" sz="3200" b="1">
          <a:solidFill>
            <a:schemeClr val="tx2"/>
          </a:solidFill>
          <a:latin typeface="Times New Roman" pitchFamily="18" charset="0"/>
          <a:ea typeface="宋体" charset="-122"/>
        </a:defRPr>
      </a:lvl8pPr>
      <a:lvl9pPr marL="1828800" algn="ctr" rtl="0" fontAlgn="base">
        <a:spcBef>
          <a:spcPct val="0"/>
        </a:spcBef>
        <a:spcAft>
          <a:spcPct val="0"/>
        </a:spcAft>
        <a:defRPr kumimoji="1" sz="3200" b="1">
          <a:solidFill>
            <a:schemeClr val="tx2"/>
          </a:solidFill>
          <a:latin typeface="Times New Roman" pitchFamily="18" charset="0"/>
          <a:ea typeface="宋体" charset="-122"/>
        </a:defRPr>
      </a:lvl9pPr>
    </p:titleStyle>
    <p:bodyStyle>
      <a:lvl1pPr marL="342900" indent="-342900" algn="l" rtl="0" fontAlgn="base">
        <a:lnSpc>
          <a:spcPct val="130000"/>
        </a:lnSpc>
        <a:spcBef>
          <a:spcPct val="20000"/>
        </a:spcBef>
        <a:spcAft>
          <a:spcPct val="0"/>
        </a:spcAft>
        <a:defRPr kumimoji="1" sz="2400">
          <a:solidFill>
            <a:schemeClr val="tx1"/>
          </a:solidFill>
          <a:latin typeface="+mn-lt"/>
          <a:ea typeface="+mn-ea"/>
          <a:cs typeface="+mn-cs"/>
        </a:defRPr>
      </a:lvl1pPr>
      <a:lvl2pPr marL="742950" indent="-285750" algn="l" rtl="0" fontAlgn="base">
        <a:lnSpc>
          <a:spcPct val="130000"/>
        </a:lnSpc>
        <a:spcBef>
          <a:spcPct val="20000"/>
        </a:spcBef>
        <a:spcAft>
          <a:spcPct val="0"/>
        </a:spcAft>
        <a:buChar char="–"/>
        <a:defRPr kumimoji="1" sz="2800">
          <a:solidFill>
            <a:schemeClr val="tx1"/>
          </a:solidFill>
          <a:latin typeface="+mn-lt"/>
          <a:ea typeface="+mn-ea"/>
        </a:defRPr>
      </a:lvl2pPr>
      <a:lvl3pPr marL="1143000" indent="-228600" algn="l" rtl="0" fontAlgn="base">
        <a:lnSpc>
          <a:spcPct val="130000"/>
        </a:lnSpc>
        <a:spcBef>
          <a:spcPct val="20000"/>
        </a:spcBef>
        <a:spcAft>
          <a:spcPct val="0"/>
        </a:spcAft>
        <a:buChar char="•"/>
        <a:defRPr kumimoji="1" sz="2400">
          <a:solidFill>
            <a:schemeClr val="tx1"/>
          </a:solidFill>
          <a:latin typeface="+mn-lt"/>
          <a:ea typeface="+mn-ea"/>
        </a:defRPr>
      </a:lvl3pPr>
      <a:lvl4pPr marL="1600200" indent="-228600" algn="l" rtl="0" fontAlgn="base">
        <a:lnSpc>
          <a:spcPct val="130000"/>
        </a:lnSpc>
        <a:spcBef>
          <a:spcPct val="20000"/>
        </a:spcBef>
        <a:spcAft>
          <a:spcPct val="0"/>
        </a:spcAft>
        <a:buChar char="–"/>
        <a:defRPr kumimoji="1" sz="2000">
          <a:solidFill>
            <a:schemeClr val="tx1"/>
          </a:solidFill>
          <a:latin typeface="+mn-lt"/>
          <a:ea typeface="+mn-ea"/>
        </a:defRPr>
      </a:lvl4pPr>
      <a:lvl5pPr marL="2057400" indent="-228600" algn="l" rtl="0" fontAlgn="base">
        <a:lnSpc>
          <a:spcPct val="130000"/>
        </a:lnSpc>
        <a:spcBef>
          <a:spcPct val="20000"/>
        </a:spcBef>
        <a:spcAft>
          <a:spcPct val="0"/>
        </a:spcAft>
        <a:buChar char="»"/>
        <a:defRPr kumimoji="1" sz="2000">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000">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000">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000">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solidFill>
                <a:prstClr val="black">
                  <a:tint val="75000"/>
                </a:prstClr>
              </a:solidFill>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solidFill>
                <a:prstClr val="black">
                  <a:tint val="75000"/>
                </a:prstClr>
              </a:solidFill>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FDD58C2-FE03-4159-B010-914BC8EE94F3}" type="slidenum">
              <a:rPr lang="en-US" altLang="zh-CN">
                <a:solidFill>
                  <a:prstClr val="black">
                    <a:tint val="75000"/>
                  </a:prstClr>
                </a:solidFill>
                <a:ea typeface="宋体" pitchFamily="2" charset="-122"/>
              </a:rPr>
              <a:pPr>
                <a:defRPr/>
              </a:pPr>
              <a:t>‹#›</a:t>
            </a:fld>
            <a:endParaRPr lang="en-US" altLang="zh-CN">
              <a:solidFill>
                <a:prstClr val="black">
                  <a:tint val="75000"/>
                </a:prstClr>
              </a:solidFill>
              <a:ea typeface="宋体" pitchFamily="2" charset="-122"/>
            </a:endParaRPr>
          </a:p>
        </p:txBody>
      </p:sp>
      <p:grpSp>
        <p:nvGrpSpPr>
          <p:cNvPr id="1031" name="Group 8"/>
          <p:cNvGrpSpPr>
            <a:grpSpLocks/>
          </p:cNvGrpSpPr>
          <p:nvPr userDrawn="1"/>
        </p:nvGrpSpPr>
        <p:grpSpPr bwMode="auto">
          <a:xfrm>
            <a:off x="304800" y="762000"/>
            <a:ext cx="762000" cy="762000"/>
            <a:chOff x="480" y="432"/>
            <a:chExt cx="480" cy="480"/>
          </a:xfrm>
        </p:grpSpPr>
        <p:sp>
          <p:nvSpPr>
            <p:cNvPr id="1032" name="Rectangle 9"/>
            <p:cNvSpPr>
              <a:spLocks noChangeArrowheads="1"/>
            </p:cNvSpPr>
            <p:nvPr/>
          </p:nvSpPr>
          <p:spPr bwMode="auto">
            <a:xfrm>
              <a:off x="480" y="67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ja-JP" altLang="en-US" smtClean="0">
                <a:solidFill>
                  <a:prstClr val="black"/>
                </a:solidFill>
                <a:latin typeface="Arial" pitchFamily="34" charset="0"/>
                <a:ea typeface="宋体" pitchFamily="2" charset="-122"/>
              </a:endParaRPr>
            </a:p>
          </p:txBody>
        </p:sp>
        <p:sp>
          <p:nvSpPr>
            <p:cNvPr id="1033" name="Rectangle 10"/>
            <p:cNvSpPr>
              <a:spLocks noChangeArrowheads="1"/>
            </p:cNvSpPr>
            <p:nvPr/>
          </p:nvSpPr>
          <p:spPr bwMode="auto">
            <a:xfrm>
              <a:off x="720" y="43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ja-JP" altLang="en-US" smtClean="0">
                <a:solidFill>
                  <a:prstClr val="black"/>
                </a:solidFill>
                <a:latin typeface="Arial" pitchFamily="34" charset="0"/>
                <a:ea typeface="宋体" pitchFamily="2" charset="-122"/>
              </a:endParaRPr>
            </a:p>
          </p:txBody>
        </p:sp>
        <p:sp>
          <p:nvSpPr>
            <p:cNvPr id="1034" name="Rectangle 11"/>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wrap="none" anchor="ctr"/>
            <a:lstStyle/>
            <a:p>
              <a:endParaRPr lang="zh-CN" altLang="en-US" smtClean="0">
                <a:solidFill>
                  <a:prstClr val="black"/>
                </a:solidFill>
                <a:ea typeface="宋体" pitchFamily="2" charset="-122"/>
              </a:endParaRPr>
            </a:p>
          </p:txBody>
        </p:sp>
        <p:sp>
          <p:nvSpPr>
            <p:cNvPr id="1035" name="Rectangle 12"/>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wrap="none" anchor="ctr"/>
            <a:lstStyle/>
            <a:p>
              <a:endParaRPr lang="zh-CN" altLang="en-US" smtClean="0">
                <a:solidFill>
                  <a:prstClr val="black"/>
                </a:solidFill>
                <a:ea typeface="宋体" pitchFamily="2" charset="-122"/>
              </a:endParaRPr>
            </a:p>
          </p:txBody>
        </p:sp>
      </p:grpSp>
    </p:spTree>
    <p:extLst>
      <p:ext uri="{BB962C8B-B14F-4D97-AF65-F5344CB8AC3E}">
        <p14:creationId xmlns:p14="http://schemas.microsoft.com/office/powerpoint/2010/main" val="4529374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solidFill>
                <a:prstClr val="black">
                  <a:tint val="75000"/>
                </a:prstClr>
              </a:solidFill>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solidFill>
                <a:prstClr val="black">
                  <a:tint val="75000"/>
                </a:prstClr>
              </a:solidFill>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FDD58C2-FE03-4159-B010-914BC8EE94F3}" type="slidenum">
              <a:rPr lang="en-US" altLang="zh-CN">
                <a:solidFill>
                  <a:prstClr val="black">
                    <a:tint val="75000"/>
                  </a:prstClr>
                </a:solidFill>
                <a:ea typeface="宋体" pitchFamily="2" charset="-122"/>
              </a:rPr>
              <a:pPr>
                <a:defRPr/>
              </a:pPr>
              <a:t>‹#›</a:t>
            </a:fld>
            <a:endParaRPr lang="en-US" altLang="zh-CN">
              <a:solidFill>
                <a:prstClr val="black">
                  <a:tint val="75000"/>
                </a:prstClr>
              </a:solidFill>
              <a:ea typeface="宋体" pitchFamily="2" charset="-122"/>
            </a:endParaRPr>
          </a:p>
        </p:txBody>
      </p:sp>
      <p:grpSp>
        <p:nvGrpSpPr>
          <p:cNvPr id="1031" name="Group 8"/>
          <p:cNvGrpSpPr>
            <a:grpSpLocks/>
          </p:cNvGrpSpPr>
          <p:nvPr userDrawn="1"/>
        </p:nvGrpSpPr>
        <p:grpSpPr bwMode="auto">
          <a:xfrm>
            <a:off x="304800" y="762000"/>
            <a:ext cx="762000" cy="762000"/>
            <a:chOff x="480" y="432"/>
            <a:chExt cx="480" cy="480"/>
          </a:xfrm>
        </p:grpSpPr>
        <p:sp>
          <p:nvSpPr>
            <p:cNvPr id="1032" name="Rectangle 9"/>
            <p:cNvSpPr>
              <a:spLocks noChangeArrowheads="1"/>
            </p:cNvSpPr>
            <p:nvPr/>
          </p:nvSpPr>
          <p:spPr bwMode="auto">
            <a:xfrm>
              <a:off x="480" y="67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ja-JP" altLang="en-US" smtClean="0">
                <a:solidFill>
                  <a:prstClr val="black"/>
                </a:solidFill>
                <a:latin typeface="Arial" pitchFamily="34" charset="0"/>
                <a:ea typeface="宋体" pitchFamily="2" charset="-122"/>
              </a:endParaRPr>
            </a:p>
          </p:txBody>
        </p:sp>
        <p:sp>
          <p:nvSpPr>
            <p:cNvPr id="1033" name="Rectangle 10"/>
            <p:cNvSpPr>
              <a:spLocks noChangeArrowheads="1"/>
            </p:cNvSpPr>
            <p:nvPr/>
          </p:nvSpPr>
          <p:spPr bwMode="auto">
            <a:xfrm>
              <a:off x="720" y="43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ja-JP" altLang="en-US" smtClean="0">
                <a:solidFill>
                  <a:prstClr val="black"/>
                </a:solidFill>
                <a:latin typeface="Arial" pitchFamily="34" charset="0"/>
                <a:ea typeface="宋体" pitchFamily="2" charset="-122"/>
              </a:endParaRPr>
            </a:p>
          </p:txBody>
        </p:sp>
        <p:sp>
          <p:nvSpPr>
            <p:cNvPr id="1034" name="Rectangle 11"/>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wrap="none" anchor="ctr"/>
            <a:lstStyle/>
            <a:p>
              <a:endParaRPr lang="zh-CN" altLang="en-US" smtClean="0">
                <a:solidFill>
                  <a:prstClr val="black"/>
                </a:solidFill>
                <a:ea typeface="宋体" pitchFamily="2" charset="-122"/>
              </a:endParaRPr>
            </a:p>
          </p:txBody>
        </p:sp>
        <p:sp>
          <p:nvSpPr>
            <p:cNvPr id="1035" name="Rectangle 12"/>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wrap="none" anchor="ctr"/>
            <a:lstStyle/>
            <a:p>
              <a:endParaRPr lang="zh-CN" altLang="en-US" smtClean="0">
                <a:solidFill>
                  <a:prstClr val="black"/>
                </a:solidFill>
                <a:ea typeface="宋体" pitchFamily="2" charset="-122"/>
              </a:endParaRPr>
            </a:p>
          </p:txBody>
        </p:sp>
      </p:grpSp>
    </p:spTree>
    <p:extLst>
      <p:ext uri="{BB962C8B-B14F-4D97-AF65-F5344CB8AC3E}">
        <p14:creationId xmlns:p14="http://schemas.microsoft.com/office/powerpoint/2010/main" val="16096710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solidFill>
                <a:prstClr val="black">
                  <a:tint val="75000"/>
                </a:prstClr>
              </a:solidFill>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solidFill>
                <a:prstClr val="black">
                  <a:tint val="75000"/>
                </a:prstClr>
              </a:solidFill>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FDD58C2-FE03-4159-B010-914BC8EE94F3}" type="slidenum">
              <a:rPr lang="en-US" altLang="zh-CN">
                <a:solidFill>
                  <a:prstClr val="black">
                    <a:tint val="75000"/>
                  </a:prstClr>
                </a:solidFill>
                <a:ea typeface="宋体" pitchFamily="2" charset="-122"/>
              </a:rPr>
              <a:pPr>
                <a:defRPr/>
              </a:pPr>
              <a:t>‹#›</a:t>
            </a:fld>
            <a:endParaRPr lang="en-US" altLang="zh-CN">
              <a:solidFill>
                <a:prstClr val="black">
                  <a:tint val="75000"/>
                </a:prstClr>
              </a:solidFill>
              <a:ea typeface="宋体" pitchFamily="2" charset="-122"/>
            </a:endParaRPr>
          </a:p>
        </p:txBody>
      </p:sp>
      <p:grpSp>
        <p:nvGrpSpPr>
          <p:cNvPr id="1031" name="Group 8"/>
          <p:cNvGrpSpPr>
            <a:grpSpLocks/>
          </p:cNvGrpSpPr>
          <p:nvPr userDrawn="1"/>
        </p:nvGrpSpPr>
        <p:grpSpPr bwMode="auto">
          <a:xfrm>
            <a:off x="304800" y="762000"/>
            <a:ext cx="762000" cy="762000"/>
            <a:chOff x="480" y="432"/>
            <a:chExt cx="480" cy="480"/>
          </a:xfrm>
        </p:grpSpPr>
        <p:sp>
          <p:nvSpPr>
            <p:cNvPr id="1032" name="Rectangle 9"/>
            <p:cNvSpPr>
              <a:spLocks noChangeArrowheads="1"/>
            </p:cNvSpPr>
            <p:nvPr/>
          </p:nvSpPr>
          <p:spPr bwMode="auto">
            <a:xfrm>
              <a:off x="480" y="67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ja-JP" altLang="en-US" smtClean="0">
                <a:solidFill>
                  <a:prstClr val="black"/>
                </a:solidFill>
                <a:latin typeface="Arial" pitchFamily="34" charset="0"/>
                <a:ea typeface="宋体" pitchFamily="2" charset="-122"/>
              </a:endParaRPr>
            </a:p>
          </p:txBody>
        </p:sp>
        <p:sp>
          <p:nvSpPr>
            <p:cNvPr id="1033" name="Rectangle 10"/>
            <p:cNvSpPr>
              <a:spLocks noChangeArrowheads="1"/>
            </p:cNvSpPr>
            <p:nvPr/>
          </p:nvSpPr>
          <p:spPr bwMode="auto">
            <a:xfrm>
              <a:off x="720" y="43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ja-JP" altLang="en-US" smtClean="0">
                <a:solidFill>
                  <a:prstClr val="black"/>
                </a:solidFill>
                <a:latin typeface="Arial" pitchFamily="34" charset="0"/>
                <a:ea typeface="宋体" pitchFamily="2" charset="-122"/>
              </a:endParaRPr>
            </a:p>
          </p:txBody>
        </p:sp>
        <p:sp>
          <p:nvSpPr>
            <p:cNvPr id="1034" name="Rectangle 11"/>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wrap="none" anchor="ctr"/>
            <a:lstStyle/>
            <a:p>
              <a:endParaRPr lang="zh-CN" altLang="en-US" smtClean="0">
                <a:solidFill>
                  <a:prstClr val="black"/>
                </a:solidFill>
                <a:ea typeface="宋体" pitchFamily="2" charset="-122"/>
              </a:endParaRPr>
            </a:p>
          </p:txBody>
        </p:sp>
        <p:sp>
          <p:nvSpPr>
            <p:cNvPr id="1035" name="Rectangle 12"/>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wrap="none" anchor="ctr"/>
            <a:lstStyle/>
            <a:p>
              <a:endParaRPr lang="zh-CN" altLang="en-US" smtClean="0">
                <a:solidFill>
                  <a:prstClr val="black"/>
                </a:solidFill>
                <a:ea typeface="宋体" pitchFamily="2" charset="-122"/>
              </a:endParaRPr>
            </a:p>
          </p:txBody>
        </p:sp>
      </p:grpSp>
    </p:spTree>
    <p:extLst>
      <p:ext uri="{BB962C8B-B14F-4D97-AF65-F5344CB8AC3E}">
        <p14:creationId xmlns:p14="http://schemas.microsoft.com/office/powerpoint/2010/main" val="216980287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solidFill>
                <a:prstClr val="black">
                  <a:tint val="75000"/>
                </a:prstClr>
              </a:solidFill>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solidFill>
                <a:prstClr val="black">
                  <a:tint val="75000"/>
                </a:prstClr>
              </a:solidFill>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FDD58C2-FE03-4159-B010-914BC8EE94F3}" type="slidenum">
              <a:rPr lang="en-US" altLang="zh-CN">
                <a:solidFill>
                  <a:prstClr val="black">
                    <a:tint val="75000"/>
                  </a:prstClr>
                </a:solidFill>
                <a:ea typeface="宋体" pitchFamily="2" charset="-122"/>
              </a:rPr>
              <a:pPr>
                <a:defRPr/>
              </a:pPr>
              <a:t>‹#›</a:t>
            </a:fld>
            <a:endParaRPr lang="en-US" altLang="zh-CN">
              <a:solidFill>
                <a:prstClr val="black">
                  <a:tint val="75000"/>
                </a:prstClr>
              </a:solidFill>
              <a:ea typeface="宋体" pitchFamily="2" charset="-122"/>
            </a:endParaRPr>
          </a:p>
        </p:txBody>
      </p:sp>
      <p:grpSp>
        <p:nvGrpSpPr>
          <p:cNvPr id="1031" name="Group 8"/>
          <p:cNvGrpSpPr>
            <a:grpSpLocks/>
          </p:cNvGrpSpPr>
          <p:nvPr userDrawn="1"/>
        </p:nvGrpSpPr>
        <p:grpSpPr bwMode="auto">
          <a:xfrm>
            <a:off x="304800" y="762000"/>
            <a:ext cx="762000" cy="762000"/>
            <a:chOff x="480" y="432"/>
            <a:chExt cx="480" cy="480"/>
          </a:xfrm>
        </p:grpSpPr>
        <p:sp>
          <p:nvSpPr>
            <p:cNvPr id="1032" name="Rectangle 9"/>
            <p:cNvSpPr>
              <a:spLocks noChangeArrowheads="1"/>
            </p:cNvSpPr>
            <p:nvPr/>
          </p:nvSpPr>
          <p:spPr bwMode="auto">
            <a:xfrm>
              <a:off x="480" y="67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ja-JP" altLang="en-US" smtClean="0">
                <a:solidFill>
                  <a:prstClr val="black"/>
                </a:solidFill>
                <a:latin typeface="Arial" pitchFamily="34" charset="0"/>
                <a:ea typeface="宋体" pitchFamily="2" charset="-122"/>
              </a:endParaRPr>
            </a:p>
          </p:txBody>
        </p:sp>
        <p:sp>
          <p:nvSpPr>
            <p:cNvPr id="1033" name="Rectangle 10"/>
            <p:cNvSpPr>
              <a:spLocks noChangeArrowheads="1"/>
            </p:cNvSpPr>
            <p:nvPr/>
          </p:nvSpPr>
          <p:spPr bwMode="auto">
            <a:xfrm>
              <a:off x="720" y="43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ja-JP" altLang="en-US" smtClean="0">
                <a:solidFill>
                  <a:prstClr val="black"/>
                </a:solidFill>
                <a:latin typeface="Arial" pitchFamily="34" charset="0"/>
                <a:ea typeface="宋体" pitchFamily="2" charset="-122"/>
              </a:endParaRPr>
            </a:p>
          </p:txBody>
        </p:sp>
        <p:sp>
          <p:nvSpPr>
            <p:cNvPr id="1034" name="Rectangle 11"/>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wrap="none" anchor="ctr"/>
            <a:lstStyle/>
            <a:p>
              <a:endParaRPr lang="zh-CN" altLang="en-US" smtClean="0">
                <a:solidFill>
                  <a:prstClr val="black"/>
                </a:solidFill>
                <a:ea typeface="宋体" pitchFamily="2" charset="-122"/>
              </a:endParaRPr>
            </a:p>
          </p:txBody>
        </p:sp>
        <p:sp>
          <p:nvSpPr>
            <p:cNvPr id="1035" name="Rectangle 12"/>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wrap="none" anchor="ctr"/>
            <a:lstStyle/>
            <a:p>
              <a:endParaRPr lang="zh-CN" altLang="en-US" smtClean="0">
                <a:solidFill>
                  <a:prstClr val="black"/>
                </a:solidFill>
                <a:ea typeface="宋体" pitchFamily="2" charset="-122"/>
              </a:endParaRPr>
            </a:p>
          </p:txBody>
        </p:sp>
      </p:grpSp>
    </p:spTree>
    <p:extLst>
      <p:ext uri="{BB962C8B-B14F-4D97-AF65-F5344CB8AC3E}">
        <p14:creationId xmlns:p14="http://schemas.microsoft.com/office/powerpoint/2010/main" val="194461814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solidFill>
                <a:prstClr val="black">
                  <a:tint val="75000"/>
                </a:prstClr>
              </a:solidFill>
              <a:ea typeface="宋体" pitchFamily="2" charset="-122"/>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solidFill>
                <a:prstClr val="black">
                  <a:tint val="75000"/>
                </a:prstClr>
              </a:solidFill>
              <a:ea typeface="宋体" pitchFamily="2" charset="-122"/>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FDD58C2-FE03-4159-B010-914BC8EE94F3}" type="slidenum">
              <a:rPr lang="en-US" altLang="zh-CN">
                <a:solidFill>
                  <a:prstClr val="black">
                    <a:tint val="75000"/>
                  </a:prstClr>
                </a:solidFill>
                <a:ea typeface="宋体" pitchFamily="2" charset="-122"/>
              </a:rPr>
              <a:pPr>
                <a:defRPr/>
              </a:pPr>
              <a:t>‹#›</a:t>
            </a:fld>
            <a:endParaRPr lang="en-US" altLang="zh-CN">
              <a:solidFill>
                <a:prstClr val="black">
                  <a:tint val="75000"/>
                </a:prstClr>
              </a:solidFill>
              <a:ea typeface="宋体" pitchFamily="2" charset="-122"/>
            </a:endParaRPr>
          </a:p>
        </p:txBody>
      </p:sp>
      <p:grpSp>
        <p:nvGrpSpPr>
          <p:cNvPr id="1031" name="Group 8"/>
          <p:cNvGrpSpPr>
            <a:grpSpLocks/>
          </p:cNvGrpSpPr>
          <p:nvPr userDrawn="1"/>
        </p:nvGrpSpPr>
        <p:grpSpPr bwMode="auto">
          <a:xfrm>
            <a:off x="304800" y="762000"/>
            <a:ext cx="762000" cy="762000"/>
            <a:chOff x="480" y="432"/>
            <a:chExt cx="480" cy="480"/>
          </a:xfrm>
        </p:grpSpPr>
        <p:sp>
          <p:nvSpPr>
            <p:cNvPr id="1032" name="Rectangle 9"/>
            <p:cNvSpPr>
              <a:spLocks noChangeArrowheads="1"/>
            </p:cNvSpPr>
            <p:nvPr/>
          </p:nvSpPr>
          <p:spPr bwMode="auto">
            <a:xfrm>
              <a:off x="480" y="67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ja-JP" altLang="en-US" smtClean="0">
                <a:solidFill>
                  <a:prstClr val="black"/>
                </a:solidFill>
                <a:latin typeface="Arial" pitchFamily="34" charset="0"/>
                <a:ea typeface="宋体" pitchFamily="2" charset="-122"/>
              </a:endParaRPr>
            </a:p>
          </p:txBody>
        </p:sp>
        <p:sp>
          <p:nvSpPr>
            <p:cNvPr id="1033" name="Rectangle 10"/>
            <p:cNvSpPr>
              <a:spLocks noChangeArrowheads="1"/>
            </p:cNvSpPr>
            <p:nvPr/>
          </p:nvSpPr>
          <p:spPr bwMode="auto">
            <a:xfrm>
              <a:off x="720" y="432"/>
              <a:ext cx="240" cy="24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a:endParaRPr lang="ja-JP" altLang="en-US" smtClean="0">
                <a:solidFill>
                  <a:prstClr val="black"/>
                </a:solidFill>
                <a:latin typeface="Arial" pitchFamily="34" charset="0"/>
                <a:ea typeface="宋体" pitchFamily="2" charset="-122"/>
              </a:endParaRPr>
            </a:p>
          </p:txBody>
        </p:sp>
        <p:sp>
          <p:nvSpPr>
            <p:cNvPr id="1034" name="Rectangle 11"/>
            <p:cNvSpPr>
              <a:spLocks noChangeArrowheads="1"/>
            </p:cNvSpPr>
            <p:nvPr/>
          </p:nvSpPr>
          <p:spPr bwMode="auto">
            <a:xfrm>
              <a:off x="480" y="672"/>
              <a:ext cx="240" cy="240"/>
            </a:xfrm>
            <a:prstGeom prst="rect">
              <a:avLst/>
            </a:prstGeom>
            <a:solidFill>
              <a:schemeClr val="accent2"/>
            </a:solidFill>
            <a:ln w="57150">
              <a:solidFill>
                <a:schemeClr val="hlink"/>
              </a:solidFill>
              <a:miter lim="800000"/>
              <a:headEnd/>
              <a:tailEnd/>
            </a:ln>
          </p:spPr>
          <p:txBody>
            <a:bodyPr wrap="none" anchor="ctr"/>
            <a:lstStyle/>
            <a:p>
              <a:endParaRPr lang="zh-CN" altLang="en-US" smtClean="0">
                <a:solidFill>
                  <a:prstClr val="black"/>
                </a:solidFill>
                <a:ea typeface="宋体" pitchFamily="2" charset="-122"/>
              </a:endParaRPr>
            </a:p>
          </p:txBody>
        </p:sp>
        <p:sp>
          <p:nvSpPr>
            <p:cNvPr id="1035" name="Rectangle 12"/>
            <p:cNvSpPr>
              <a:spLocks noChangeArrowheads="1"/>
            </p:cNvSpPr>
            <p:nvPr/>
          </p:nvSpPr>
          <p:spPr bwMode="auto">
            <a:xfrm>
              <a:off x="720" y="432"/>
              <a:ext cx="240" cy="240"/>
            </a:xfrm>
            <a:prstGeom prst="rect">
              <a:avLst/>
            </a:prstGeom>
            <a:solidFill>
              <a:schemeClr val="tx2"/>
            </a:solidFill>
            <a:ln w="57150">
              <a:solidFill>
                <a:schemeClr val="hlink"/>
              </a:solidFill>
              <a:miter lim="800000"/>
              <a:headEnd/>
              <a:tailEnd/>
            </a:ln>
          </p:spPr>
          <p:txBody>
            <a:bodyPr wrap="none" anchor="ctr"/>
            <a:lstStyle/>
            <a:p>
              <a:endParaRPr lang="zh-CN" altLang="en-US" smtClean="0">
                <a:solidFill>
                  <a:prstClr val="black"/>
                </a:solidFill>
                <a:ea typeface="宋体" pitchFamily="2" charset="-122"/>
              </a:endParaRPr>
            </a:p>
          </p:txBody>
        </p:sp>
      </p:grpSp>
    </p:spTree>
    <p:extLst>
      <p:ext uri="{BB962C8B-B14F-4D97-AF65-F5344CB8AC3E}">
        <p14:creationId xmlns:p14="http://schemas.microsoft.com/office/powerpoint/2010/main" val="1463617690"/>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文本占位符 138243"/>
          <p:cNvSpPr>
            <a:spLocks noGrp="1" noChangeArrowheads="1"/>
          </p:cNvSpPr>
          <p:nvPr>
            <p:ph type="body" idx="4294967295"/>
          </p:nvPr>
        </p:nvSpPr>
        <p:spPr bwMode="auto">
          <a:xfrm>
            <a:off x="685800" y="1676400"/>
            <a:ext cx="80613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138398" name="灯片编号占位符 138397"/>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defRPr sz="1400">
                <a:ea typeface="PMingLiU" pitchFamily="18" charset="-120"/>
              </a:defRPr>
            </a:lvl1pPr>
          </a:lstStyle>
          <a:p>
            <a:fld id="{D497E1F2-053E-4219-A41A-8FA650F35908}" type="slidenum">
              <a:rPr lang="zh-TW" altLang="en-US"/>
              <a:pPr/>
              <a:t>‹#›</a:t>
            </a:fld>
            <a:endParaRPr lang="zh-TW" altLang="en-US"/>
          </a:p>
        </p:txBody>
      </p:sp>
      <p:grpSp>
        <p:nvGrpSpPr>
          <p:cNvPr id="1028" name="组合 138400"/>
          <p:cNvGrpSpPr>
            <a:grpSpLocks/>
          </p:cNvGrpSpPr>
          <p:nvPr/>
        </p:nvGrpSpPr>
        <p:grpSpPr bwMode="auto">
          <a:xfrm>
            <a:off x="53975" y="2865438"/>
            <a:ext cx="8915400" cy="1127125"/>
            <a:chOff x="0" y="0"/>
            <a:chExt cx="5616" cy="710"/>
          </a:xfrm>
        </p:grpSpPr>
        <p:sp>
          <p:nvSpPr>
            <p:cNvPr id="1043" name="矩形 138401"/>
            <p:cNvSpPr>
              <a:spLocks noChangeArrowheads="1"/>
            </p:cNvSpPr>
            <p:nvPr userDrawn="1"/>
          </p:nvSpPr>
          <p:spPr bwMode="auto">
            <a:xfrm>
              <a:off x="0" y="0"/>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defRPr/>
              </a:pPr>
              <a:endParaRPr lang="zh-CN" altLang="en-US" smtClean="0"/>
            </a:p>
          </p:txBody>
        </p:sp>
        <p:sp>
          <p:nvSpPr>
            <p:cNvPr id="1044" name="矩形 138402"/>
            <p:cNvSpPr>
              <a:spLocks noChangeArrowheads="1"/>
            </p:cNvSpPr>
            <p:nvPr userDrawn="1"/>
          </p:nvSpPr>
          <p:spPr bwMode="auto">
            <a:xfrm>
              <a:off x="0" y="0"/>
              <a:ext cx="5616" cy="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900" smtClean="0">
                  <a:latin typeface="Times New Roman" pitchFamily="18" charset="0"/>
                </a:rPr>
                <a:t>  </a:t>
              </a:r>
              <a:r>
                <a:rPr lang="en-US" altLang="zh-CN" sz="5900" smtClean="0">
                  <a:latin typeface="Times New Roman" pitchFamily="18" charset="0"/>
                </a:rPr>
                <a:t> </a:t>
              </a:r>
              <a:r>
                <a:rPr lang="en-US" altLang="zh-CN" sz="900" smtClean="0">
                  <a:latin typeface="Times New Roman" pitchFamily="18" charset="0"/>
                </a:rPr>
                <a:t>                                                                                                                                                                                                                                                                                                                       </a:t>
              </a:r>
            </a:p>
          </p:txBody>
        </p:sp>
      </p:grpSp>
      <p:sp>
        <p:nvSpPr>
          <p:cNvPr id="1188" name="文本框 138403"/>
          <p:cNvSpPr txBox="1">
            <a:spLocks noChangeArrowheads="1"/>
          </p:cNvSpPr>
          <p:nvPr/>
        </p:nvSpPr>
        <p:spPr bwMode="auto">
          <a:xfrm rot="-1144999">
            <a:off x="7323138" y="5516563"/>
            <a:ext cx="1268412" cy="579437"/>
          </a:xfrm>
          <a:prstGeom prst="rect">
            <a:avLst/>
          </a:prstGeom>
          <a:noFill/>
          <a:ln>
            <a:noFill/>
          </a:ln>
        </p:spPr>
        <p:txBody>
          <a:bodyPr wrap="none">
            <a:spAutoFit/>
          </a:bodyPr>
          <a:lstStyle/>
          <a:p>
            <a:pPr eaLnBrk="1" hangingPunct="1">
              <a:defRPr/>
            </a:pPr>
            <a:r>
              <a:rPr lang="en-US" altLang="zh-CN" sz="3200" b="1">
                <a:solidFill>
                  <a:schemeClr val="bg2"/>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rPr>
              <a:t>CISIC</a:t>
            </a:r>
          </a:p>
        </p:txBody>
      </p:sp>
    </p:spTree>
    <p:extLst>
      <p:ext uri="{BB962C8B-B14F-4D97-AF65-F5344CB8AC3E}">
        <p14:creationId xmlns:p14="http://schemas.microsoft.com/office/powerpoint/2010/main" val="246994980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5pPr>
      <a:lvl6pPr marL="4572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6pPr>
      <a:lvl7pPr marL="9144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7pPr>
      <a:lvl8pPr marL="13716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8pPr>
      <a:lvl9pPr marL="1828800" algn="l" rtl="0" fontAlgn="base">
        <a:spcBef>
          <a:spcPct val="0"/>
        </a:spcBef>
        <a:spcAft>
          <a:spcPct val="0"/>
        </a:spcAft>
        <a:defRPr sz="3200" b="1">
          <a:solidFill>
            <a:srgbClr val="800000"/>
          </a:solidFill>
          <a:latin typeface="Berlin Sans FB" panose="020E0602020502020306"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Blip>
          <a:blip r:embed="rId16"/>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7"/>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18"/>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19"/>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文本占位符 641032"/>
          <p:cNvSpPr>
            <a:spLocks noGrp="1" noChangeArrowheads="1"/>
          </p:cNvSpPr>
          <p:nvPr>
            <p:ph type="body" idx="4294967295"/>
          </p:nvPr>
        </p:nvSpPr>
        <p:spPr bwMode="auto">
          <a:xfrm>
            <a:off x="685800" y="1676400"/>
            <a:ext cx="8061325"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smtClean="0"/>
              <a:t>按一下以編輯母片</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p>
        </p:txBody>
      </p:sp>
      <p:sp>
        <p:nvSpPr>
          <p:cNvPr id="641187" name="灯片编号占位符 641186"/>
          <p:cNvSpPr>
            <a:spLocks noGrp="1"/>
          </p:cNvSpPr>
          <p:nvPr>
            <p:ph type="sldNum" sz="quarter" idx="4"/>
          </p:nvPr>
        </p:nvSpPr>
        <p:spPr>
          <a:xfrm>
            <a:off x="5435600" y="6524625"/>
            <a:ext cx="3251200" cy="215900"/>
          </a:xfrm>
          <a:prstGeom prst="rect">
            <a:avLst/>
          </a:prstGeom>
          <a:noFill/>
          <a:ln w="9525">
            <a:noFill/>
          </a:ln>
        </p:spPr>
        <p:txBody>
          <a:bodyPr vert="horz" wrap="square" lIns="91440" tIns="45720" rIns="91440" bIns="45720" numCol="1" anchor="t" anchorCtr="0" compatLnSpc="1">
            <a:prstTxWarp prst="textNoShape">
              <a:avLst/>
            </a:prstTxWarp>
          </a:bodyPr>
          <a:lstStyle>
            <a:lvl1pPr algn="r" eaLnBrk="1" hangingPunct="1">
              <a:lnSpc>
                <a:spcPct val="80000"/>
              </a:lnSpc>
              <a:spcBef>
                <a:spcPct val="50000"/>
              </a:spcBef>
              <a:defRPr sz="1400">
                <a:latin typeface="Arial" panose="020B0604020202020204" pitchFamily="34" charset="0"/>
                <a:ea typeface="PMingLiU" pitchFamily="18" charset="-120"/>
              </a:defRPr>
            </a:lvl1pPr>
          </a:lstStyle>
          <a:p>
            <a:fld id="{EE5B4F01-1D6D-49C6-80C7-841197654AD0}" type="slidenum">
              <a:rPr lang="zh-TW" altLang="en-US"/>
              <a:pPr/>
              <a:t>‹#›</a:t>
            </a:fld>
            <a:endParaRPr lang="zh-TW" altLang="en-US"/>
          </a:p>
        </p:txBody>
      </p:sp>
      <p:grpSp>
        <p:nvGrpSpPr>
          <p:cNvPr id="1028" name="组合 641189"/>
          <p:cNvGrpSpPr>
            <a:grpSpLocks/>
          </p:cNvGrpSpPr>
          <p:nvPr/>
        </p:nvGrpSpPr>
        <p:grpSpPr bwMode="auto">
          <a:xfrm>
            <a:off x="53975" y="2865438"/>
            <a:ext cx="8915400" cy="1127125"/>
            <a:chOff x="0" y="0"/>
            <a:chExt cx="5616" cy="710"/>
          </a:xfrm>
        </p:grpSpPr>
        <p:sp>
          <p:nvSpPr>
            <p:cNvPr id="1049" name="矩形 641190"/>
            <p:cNvSpPr>
              <a:spLocks noChangeArrowheads="1"/>
            </p:cNvSpPr>
            <p:nvPr userDrawn="1"/>
          </p:nvSpPr>
          <p:spPr bwMode="auto">
            <a:xfrm>
              <a:off x="0" y="0"/>
              <a:ext cx="0" cy="0"/>
            </a:xfrm>
            <a:prstGeom prst="rect">
              <a:avLst/>
            </a:prstGeom>
            <a:noFill/>
            <a:ln>
              <a:noFill/>
            </a:ln>
          </p:spPr>
          <p:txBody>
            <a:bodyP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defRPr/>
              </a:pPr>
              <a:endParaRPr lang="zh-CN" altLang="en-US"/>
            </a:p>
          </p:txBody>
        </p:sp>
        <p:sp>
          <p:nvSpPr>
            <p:cNvPr id="1050" name="矩形 641191"/>
            <p:cNvSpPr>
              <a:spLocks noChangeArrowheads="1"/>
            </p:cNvSpPr>
            <p:nvPr userDrawn="1"/>
          </p:nvSpPr>
          <p:spPr bwMode="auto">
            <a:xfrm>
              <a:off x="0" y="0"/>
              <a:ext cx="5616" cy="710"/>
            </a:xfrm>
            <a:prstGeom prst="rect">
              <a:avLst/>
            </a:prstGeom>
            <a:noFill/>
            <a:ln>
              <a:noFill/>
            </a:ln>
          </p:spPr>
          <p:txBody>
            <a:bodyPr anchor="ctr"/>
            <a:lstStyle>
              <a:lvl1pPr>
                <a:lnSpc>
                  <a:spcPct val="80000"/>
                </a:lnSpc>
                <a:spcBef>
                  <a:spcPct val="50000"/>
                </a:spcBef>
                <a:defRPr sz="2400">
                  <a:solidFill>
                    <a:schemeClr val="tx1"/>
                  </a:solidFill>
                  <a:latin typeface="Times New Roman" panose="02020603050405020304" pitchFamily="18" charset="0"/>
                  <a:ea typeface="楷体_GB2312" pitchFamily="49" charset="-122"/>
                </a:defRPr>
              </a:lvl1pPr>
              <a:lvl2pPr marL="742950" indent="-285750">
                <a:lnSpc>
                  <a:spcPct val="80000"/>
                </a:lnSpc>
                <a:spcBef>
                  <a:spcPct val="50000"/>
                </a:spcBef>
                <a:defRPr sz="2400">
                  <a:solidFill>
                    <a:schemeClr val="tx1"/>
                  </a:solidFill>
                  <a:latin typeface="Times New Roman" panose="02020603050405020304" pitchFamily="18" charset="0"/>
                  <a:ea typeface="楷体_GB2312" pitchFamily="49" charset="-122"/>
                </a:defRPr>
              </a:lvl2pPr>
              <a:lvl3pPr marL="1143000" indent="-228600">
                <a:lnSpc>
                  <a:spcPct val="80000"/>
                </a:lnSpc>
                <a:spcBef>
                  <a:spcPct val="50000"/>
                </a:spcBef>
                <a:defRPr sz="2400">
                  <a:solidFill>
                    <a:schemeClr val="tx1"/>
                  </a:solidFill>
                  <a:latin typeface="Times New Roman" panose="02020603050405020304" pitchFamily="18" charset="0"/>
                  <a:ea typeface="楷体_GB2312" pitchFamily="49" charset="-122"/>
                </a:defRPr>
              </a:lvl3pPr>
              <a:lvl4pPr marL="1600200" indent="-228600">
                <a:lnSpc>
                  <a:spcPct val="80000"/>
                </a:lnSpc>
                <a:spcBef>
                  <a:spcPct val="50000"/>
                </a:spcBef>
                <a:defRPr sz="2400">
                  <a:solidFill>
                    <a:schemeClr val="tx1"/>
                  </a:solidFill>
                  <a:latin typeface="Times New Roman" panose="02020603050405020304" pitchFamily="18" charset="0"/>
                  <a:ea typeface="楷体_GB2312" pitchFamily="49" charset="-122"/>
                </a:defRPr>
              </a:lvl4pPr>
              <a:lvl5pPr marL="2057400" indent="-228600">
                <a:lnSpc>
                  <a:spcPct val="80000"/>
                </a:lnSpc>
                <a:spcBef>
                  <a:spcPct val="50000"/>
                </a:spcBef>
                <a:defRPr sz="2400">
                  <a:solidFill>
                    <a:schemeClr val="tx1"/>
                  </a:solidFill>
                  <a:latin typeface="Times New Roman" panose="02020603050405020304" pitchFamily="18" charset="0"/>
                  <a:ea typeface="楷体_GB2312" pitchFamily="49" charset="-122"/>
                </a:defRPr>
              </a:lvl5pPr>
              <a:lvl6pPr marL="25146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lnSpc>
                  <a:spcPct val="80000"/>
                </a:lnSpc>
                <a:spcBef>
                  <a:spcPct val="50000"/>
                </a:spcBef>
                <a:spcAft>
                  <a:spcPct val="0"/>
                </a:spcAft>
                <a:defRPr sz="2400">
                  <a:solidFill>
                    <a:schemeClr val="tx1"/>
                  </a:solidFill>
                  <a:latin typeface="Times New Roman" panose="02020603050405020304" pitchFamily="18" charset="0"/>
                  <a:ea typeface="楷体_GB2312" pitchFamily="49" charset="-122"/>
                </a:defRPr>
              </a:lvl9pPr>
            </a:lstStyle>
            <a:p>
              <a:pPr eaLnBrk="1" hangingPunct="1">
                <a:lnSpc>
                  <a:spcPct val="100000"/>
                </a:lnSpc>
                <a:spcBef>
                  <a:spcPct val="0"/>
                </a:spcBef>
                <a:defRPr/>
              </a:pPr>
              <a:r>
                <a:rPr lang="en-US" altLang="zh-CN" sz="900">
                  <a:ea typeface="宋体" panose="02010600030101010101" pitchFamily="2" charset="-122"/>
                </a:rPr>
                <a:t>  </a:t>
              </a:r>
              <a:r>
                <a:rPr lang="en-US" altLang="zh-CN" sz="5900">
                  <a:ea typeface="宋体" panose="02010600030101010101" pitchFamily="2" charset="-122"/>
                </a:rPr>
                <a:t> </a:t>
              </a:r>
              <a:r>
                <a:rPr lang="en-US" altLang="zh-CN" sz="900">
                  <a:ea typeface="宋体" panose="02010600030101010101" pitchFamily="2" charset="-122"/>
                </a:rPr>
                <a:t>                                                                                                                                                                                                                                                                                                                       </a:t>
              </a:r>
            </a:p>
          </p:txBody>
        </p:sp>
      </p:grpSp>
    </p:spTree>
    <p:extLst>
      <p:ext uri="{BB962C8B-B14F-4D97-AF65-F5344CB8AC3E}">
        <p14:creationId xmlns:p14="http://schemas.microsoft.com/office/powerpoint/2010/main" val="295765168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Lst>
  <p:transition/>
  <p:txStyles>
    <p:titleStyle>
      <a:lvl1pPr algn="l" rtl="0" eaLnBrk="0" fontAlgn="base" hangingPunct="0">
        <a:spcBef>
          <a:spcPct val="0"/>
        </a:spcBef>
        <a:spcAft>
          <a:spcPct val="0"/>
        </a:spcAft>
        <a:defRPr sz="3200" b="1" kern="1200">
          <a:solidFill>
            <a:srgbClr val="800000"/>
          </a:solidFill>
          <a:effectLst>
            <a:outerShdw blurRad="38100" dist="38100" dir="2700000">
              <a:srgbClr val="C0C0C0"/>
            </a:outerShdw>
          </a:effectLst>
          <a:latin typeface="+mj-lt"/>
          <a:ea typeface="+mj-ea"/>
          <a:cs typeface="+mj-cs"/>
        </a:defRPr>
      </a:lvl1pPr>
      <a:lvl2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2pPr>
      <a:lvl3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3pPr>
      <a:lvl4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4pPr>
      <a:lvl5pPr algn="l" rtl="0" eaLnBrk="0" fontAlgn="base" hangingPunct="0">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5pPr>
      <a:lvl6pPr marL="4572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6pPr>
      <a:lvl7pPr marL="9144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7pPr>
      <a:lvl8pPr marL="13716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8pPr>
      <a:lvl9pPr marL="1828800" algn="l" rtl="0" fontAlgn="base">
        <a:spcBef>
          <a:spcPct val="0"/>
        </a:spcBef>
        <a:spcAft>
          <a:spcPct val="0"/>
        </a:spcAft>
        <a:defRPr sz="3200" b="1">
          <a:solidFill>
            <a:srgbClr val="800000"/>
          </a:solidFill>
          <a:latin typeface="Berlin Sans FB" panose="020E0602020502020306" pitchFamily="34"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16"/>
        </a:buBlip>
        <a:defRPr sz="2800" kern="1200">
          <a:solidFill>
            <a:schemeClr val="tx1"/>
          </a:solidFill>
          <a:latin typeface="+mn-lt"/>
          <a:ea typeface="+mn-ea"/>
          <a:cs typeface="+mn-cs"/>
        </a:defRPr>
      </a:lvl1pPr>
      <a:lvl2pPr marL="742950" lvl="1" indent="-285750" algn="l" rtl="0" eaLnBrk="0" fontAlgn="base" hangingPunct="0">
        <a:spcBef>
          <a:spcPct val="20000"/>
        </a:spcBef>
        <a:spcAft>
          <a:spcPct val="0"/>
        </a:spcAft>
        <a:buSzPct val="75000"/>
        <a:buBlip>
          <a:blip r:embed="rId17"/>
        </a:buBlip>
        <a:defRPr sz="2400" kern="1200">
          <a:solidFill>
            <a:schemeClr val="tx1"/>
          </a:solidFill>
          <a:latin typeface="+mn-lt"/>
          <a:ea typeface="+mn-ea"/>
          <a:cs typeface="+mn-cs"/>
        </a:defRPr>
      </a:lvl2pPr>
      <a:lvl3pPr marL="1143000" lvl="2" indent="-228600" algn="l" rtl="0" eaLnBrk="0" fontAlgn="base" hangingPunct="0">
        <a:spcBef>
          <a:spcPct val="20000"/>
        </a:spcBef>
        <a:spcAft>
          <a:spcPct val="0"/>
        </a:spcAft>
        <a:buBlip>
          <a:blip r:embed="rId18"/>
        </a:buBlip>
        <a:defRPr sz="2000" kern="1200">
          <a:solidFill>
            <a:schemeClr val="tx1"/>
          </a:solidFill>
          <a:latin typeface="+mn-lt"/>
          <a:ea typeface="+mn-ea"/>
          <a:cs typeface="+mn-cs"/>
        </a:defRPr>
      </a:lvl3pPr>
      <a:lvl4pPr marL="1600200" lvl="3" indent="-228600" algn="l" rtl="0" eaLnBrk="0" fontAlgn="base" hangingPunct="0">
        <a:spcBef>
          <a:spcPct val="20000"/>
        </a:spcBef>
        <a:spcAft>
          <a:spcPct val="0"/>
        </a:spcAft>
        <a:buBlip>
          <a:blip r:embed="rId19"/>
        </a:buBlip>
        <a:defRPr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tx2"/>
        </a:buClr>
        <a:buChar char="–"/>
        <a:defRPr sz="16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Tx/>
        <a:buChar char="–"/>
        <a:defRPr sz="16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2pPr>
      <a:lvl3pPr marL="914400" lvl="2"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3pPr>
      <a:lvl4pPr marL="1371600" lvl="3"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4pPr>
      <a:lvl5pPr marL="1828800" lvl="4"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5pPr>
      <a:lvl6pPr marL="2286000" lvl="5"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6pPr>
      <a:lvl7pPr marL="2743200" lvl="6"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7pPr>
      <a:lvl8pPr marL="3200400" lvl="7"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8pPr>
      <a:lvl9pPr marL="3657600" lvl="8" indent="0" algn="l" defTabSz="914400" rtl="0" eaLnBrk="1" fontAlgn="base" latinLnBrk="0" hangingPunct="1">
        <a:lnSpc>
          <a:spcPct val="80000"/>
        </a:lnSpc>
        <a:spcBef>
          <a:spcPct val="50000"/>
        </a:spcBef>
        <a:spcAft>
          <a:spcPct val="0"/>
        </a:spcAft>
        <a:buNone/>
        <a:defRPr sz="2400" b="0" i="0" u="none" kern="1200" baseline="0">
          <a:solidFill>
            <a:schemeClr val="tx1"/>
          </a:solidFill>
          <a:latin typeface="Times New Roman" panose="02020603050405020304" pitchFamily="18" charset="0"/>
          <a:ea typeface="楷体_GB2312" pitchFamily="49"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15.xml"/><Relationship Id="rId1" Type="http://schemas.openxmlformats.org/officeDocument/2006/relationships/slideLayout" Target="../slideLayouts/slideLayout1.xml"/><Relationship Id="rId6" Type="http://schemas.openxmlformats.org/officeDocument/2006/relationships/slide" Target="slide40.xml"/><Relationship Id="rId5" Type="http://schemas.openxmlformats.org/officeDocument/2006/relationships/slide" Target="slide39.xml"/><Relationship Id="rId4" Type="http://schemas.openxmlformats.org/officeDocument/2006/relationships/slide" Target="slide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tif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0.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0.xml"/><Relationship Id="rId1" Type="http://schemas.openxmlformats.org/officeDocument/2006/relationships/vmlDrawing" Target="../drawings/vmlDrawing2.vml"/><Relationship Id="rId4" Type="http://schemas.openxmlformats.org/officeDocument/2006/relationships/image" Target="../media/image22.w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7.xml"/><Relationship Id="rId1" Type="http://schemas.openxmlformats.org/officeDocument/2006/relationships/vmlDrawing" Target="../drawings/vmlDrawing3.vml"/><Relationship Id="rId5" Type="http://schemas.openxmlformats.org/officeDocument/2006/relationships/image" Target="../media/image23.wmf"/><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42.xml"/><Relationship Id="rId1" Type="http://schemas.openxmlformats.org/officeDocument/2006/relationships/vmlDrawing" Target="../drawings/vmlDrawing4.vml"/><Relationship Id="rId4" Type="http://schemas.openxmlformats.org/officeDocument/2006/relationships/image" Target="../media/image24.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2.xml"/><Relationship Id="rId1" Type="http://schemas.openxmlformats.org/officeDocument/2006/relationships/vmlDrawing" Target="../drawings/vmlDrawing5.vml"/><Relationship Id="rId4" Type="http://schemas.openxmlformats.org/officeDocument/2006/relationships/image" Target="../media/image25.w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42.xml"/><Relationship Id="rId1" Type="http://schemas.openxmlformats.org/officeDocument/2006/relationships/vmlDrawing" Target="../drawings/vmlDrawing6.vml"/><Relationship Id="rId4" Type="http://schemas.openxmlformats.org/officeDocument/2006/relationships/image" Target="../media/image2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7.emf"/><Relationship Id="rId1" Type="http://schemas.openxmlformats.org/officeDocument/2006/relationships/slideLayout" Target="../slideLayouts/slideLayout6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431032" y="396810"/>
            <a:ext cx="8712968" cy="604781"/>
          </a:xfrm>
          <a:prstGeom prst="rect">
            <a:avLst/>
          </a:prstGeom>
          <a:noFill/>
          <a:ln w="9525">
            <a:noFill/>
            <a:miter lim="800000"/>
            <a:headEnd/>
            <a:tailEnd/>
          </a:ln>
          <a:effectLst/>
        </p:spPr>
        <p:txBody>
          <a:bodyPr wrap="square">
            <a:spAutoFit/>
          </a:bodyPr>
          <a:lstStyle/>
          <a:p>
            <a:pPr>
              <a:lnSpc>
                <a:spcPct val="120000"/>
              </a:lnSpc>
              <a:spcBef>
                <a:spcPts val="2400"/>
              </a:spcBef>
            </a:pPr>
            <a:r>
              <a:rPr lang="zh-CN" altLang="en-US" sz="3200" dirty="0">
                <a:solidFill>
                  <a:srgbClr val="FF0000"/>
                </a:solidFill>
                <a:effectLst>
                  <a:outerShdw blurRad="38100" dist="38100" dir="2700000" algn="tl">
                    <a:srgbClr val="000000">
                      <a:alpha val="43137"/>
                    </a:srgbClr>
                  </a:outerShdw>
                </a:effectLst>
                <a:latin typeface="黑体" pitchFamily="49" charset="-122"/>
                <a:ea typeface="黑体" pitchFamily="49" charset="-122"/>
              </a:rPr>
              <a:t>第</a:t>
            </a:r>
            <a:r>
              <a:rPr lang="en-US" altLang="zh-CN" sz="3200" dirty="0">
                <a:solidFill>
                  <a:srgbClr val="FF0000"/>
                </a:solidFill>
                <a:effectLst>
                  <a:outerShdw blurRad="38100" dist="38100" dir="2700000" algn="tl">
                    <a:srgbClr val="000000">
                      <a:alpha val="43137"/>
                    </a:srgbClr>
                  </a:outerShdw>
                </a:effectLst>
                <a:latin typeface="黑体" pitchFamily="49" charset="-122"/>
                <a:ea typeface="黑体" pitchFamily="49" charset="-122"/>
              </a:rPr>
              <a:t>7</a:t>
            </a:r>
            <a:r>
              <a:rPr lang="zh-CN" altLang="en-US" sz="3200" dirty="0">
                <a:solidFill>
                  <a:srgbClr val="FF0000"/>
                </a:solidFill>
                <a:effectLst>
                  <a:outerShdw blurRad="38100" dist="38100" dir="2700000" algn="tl">
                    <a:srgbClr val="000000">
                      <a:alpha val="43137"/>
                    </a:srgbClr>
                  </a:outerShdw>
                </a:effectLst>
                <a:latin typeface="黑体" pitchFamily="49" charset="-122"/>
                <a:ea typeface="黑体" pitchFamily="49" charset="-122"/>
              </a:rPr>
              <a:t>章 几种结构化知识表示及其推理 </a:t>
            </a:r>
          </a:p>
        </p:txBody>
      </p:sp>
      <p:sp>
        <p:nvSpPr>
          <p:cNvPr id="4" name="矩形 3"/>
          <p:cNvSpPr>
            <a:spLocks noChangeArrowheads="1"/>
          </p:cNvSpPr>
          <p:nvPr/>
        </p:nvSpPr>
        <p:spPr bwMode="auto">
          <a:xfrm>
            <a:off x="575048" y="4437112"/>
            <a:ext cx="842493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auto">
              <a:lnSpc>
                <a:spcPct val="150000"/>
              </a:lnSpc>
              <a:spcBef>
                <a:spcPts val="0"/>
              </a:spcBef>
              <a:spcAft>
                <a:spcPts val="0"/>
              </a:spcAft>
              <a:defRPr/>
            </a:pPr>
            <a:r>
              <a:rPr kumimoji="0" lang="zh-CN" altLang="en-US" b="1" kern="0" dirty="0" smtClean="0">
                <a:solidFill>
                  <a:srgbClr val="C00000"/>
                </a:solidFill>
                <a:latin typeface="Arial" pitchFamily="34" charset="0"/>
                <a:ea typeface="宋体" pitchFamily="2" charset="-122"/>
              </a:rPr>
              <a:t>教学目标：</a:t>
            </a:r>
            <a:r>
              <a:rPr kumimoji="0" lang="zh-CN" altLang="en-US" b="1" kern="0" dirty="0" smtClean="0">
                <a:solidFill>
                  <a:sysClr val="windowText" lastClr="000000"/>
                </a:solidFill>
                <a:latin typeface="Arial" pitchFamily="34" charset="0"/>
                <a:ea typeface="宋体" pitchFamily="2" charset="-122"/>
              </a:rPr>
              <a:t>了解几种结构化知识表示；掌握语义网络的知识表示及基于语义网络的推理。</a:t>
            </a:r>
            <a:endParaRPr kumimoji="0" lang="en-US" altLang="zh-CN" b="1" kern="0" dirty="0" smtClean="0">
              <a:solidFill>
                <a:sysClr val="windowText" lastClr="000000"/>
              </a:solidFill>
              <a:latin typeface="Arial" pitchFamily="34" charset="0"/>
              <a:ea typeface="宋体" pitchFamily="2" charset="-122"/>
            </a:endParaRPr>
          </a:p>
          <a:p>
            <a:pPr fontAlgn="auto">
              <a:lnSpc>
                <a:spcPct val="150000"/>
              </a:lnSpc>
              <a:spcBef>
                <a:spcPts val="0"/>
              </a:spcBef>
              <a:spcAft>
                <a:spcPts val="0"/>
              </a:spcAft>
              <a:defRPr/>
            </a:pPr>
            <a:r>
              <a:rPr kumimoji="0" lang="zh-CN" altLang="en-US" b="1" kern="0" dirty="0" smtClean="0">
                <a:solidFill>
                  <a:srgbClr val="FF0000"/>
                </a:solidFill>
                <a:latin typeface="Arial" pitchFamily="34" charset="0"/>
                <a:ea typeface="宋体" pitchFamily="2" charset="-122"/>
              </a:rPr>
              <a:t>重点</a:t>
            </a:r>
            <a:r>
              <a:rPr kumimoji="0" lang="zh-CN" altLang="en-US" b="1" kern="0" dirty="0">
                <a:solidFill>
                  <a:srgbClr val="FF0000"/>
                </a:solidFill>
                <a:latin typeface="Arial" pitchFamily="34" charset="0"/>
                <a:ea typeface="宋体" pitchFamily="2" charset="-122"/>
              </a:rPr>
              <a:t>与难点</a:t>
            </a:r>
            <a:r>
              <a:rPr kumimoji="0" lang="zh-CN" altLang="en-US" b="1" kern="0" dirty="0" smtClean="0">
                <a:solidFill>
                  <a:srgbClr val="FF0000"/>
                </a:solidFill>
                <a:latin typeface="Arial" pitchFamily="34" charset="0"/>
                <a:ea typeface="宋体" pitchFamily="2" charset="-122"/>
              </a:rPr>
              <a:t>：</a:t>
            </a:r>
            <a:r>
              <a:rPr kumimoji="0" lang="zh-CN" altLang="en-US" b="1" kern="0" dirty="0">
                <a:solidFill>
                  <a:sysClr val="windowText" lastClr="000000"/>
                </a:solidFill>
                <a:latin typeface="Arial" pitchFamily="34" charset="0"/>
                <a:ea typeface="宋体" pitchFamily="2" charset="-122"/>
              </a:rPr>
              <a:t>语义网络的</a:t>
            </a:r>
            <a:r>
              <a:rPr kumimoji="0" lang="zh-CN" altLang="en-US" b="1" kern="0" dirty="0" smtClean="0">
                <a:solidFill>
                  <a:sysClr val="windowText" lastClr="000000"/>
                </a:solidFill>
                <a:latin typeface="Arial" pitchFamily="34" charset="0"/>
                <a:ea typeface="宋体" pitchFamily="2" charset="-122"/>
              </a:rPr>
              <a:t>知识表示及推理</a:t>
            </a:r>
            <a:endParaRPr kumimoji="0" lang="en-US" altLang="zh-CN" b="1" kern="0" dirty="0" smtClean="0">
              <a:solidFill>
                <a:sysClr val="windowText" lastClr="000000"/>
              </a:solidFill>
              <a:latin typeface="Arial" pitchFamily="34" charset="0"/>
              <a:ea typeface="宋体" pitchFamily="2" charset="-122"/>
            </a:endParaRPr>
          </a:p>
          <a:p>
            <a:pPr fontAlgn="auto">
              <a:lnSpc>
                <a:spcPct val="150000"/>
              </a:lnSpc>
              <a:spcBef>
                <a:spcPts val="0"/>
              </a:spcBef>
              <a:spcAft>
                <a:spcPts val="0"/>
              </a:spcAft>
              <a:defRPr/>
            </a:pPr>
            <a:r>
              <a:rPr kumimoji="0" lang="zh-CN" altLang="en-US" b="1" kern="0" dirty="0" smtClean="0">
                <a:solidFill>
                  <a:srgbClr val="C00000"/>
                </a:solidFill>
                <a:latin typeface="Arial" pitchFamily="34" charset="0"/>
                <a:ea typeface="宋体" pitchFamily="2" charset="-122"/>
              </a:rPr>
              <a:t>学时：</a:t>
            </a:r>
            <a:r>
              <a:rPr kumimoji="0" lang="en-US" altLang="zh-CN" b="1" kern="0" dirty="0" smtClean="0">
                <a:solidFill>
                  <a:srgbClr val="C00000"/>
                </a:solidFill>
                <a:latin typeface="Arial" pitchFamily="34" charset="0"/>
                <a:ea typeface="宋体" pitchFamily="2" charset="-122"/>
              </a:rPr>
              <a:t>2</a:t>
            </a:r>
            <a:r>
              <a:rPr kumimoji="0" lang="zh-CN" altLang="en-US" b="1" kern="0" dirty="0" smtClean="0">
                <a:solidFill>
                  <a:srgbClr val="000000"/>
                </a:solidFill>
                <a:latin typeface="Arial" pitchFamily="34" charset="0"/>
                <a:ea typeface="宋体" pitchFamily="2" charset="-122"/>
              </a:rPr>
              <a:t>小时</a:t>
            </a:r>
          </a:p>
        </p:txBody>
      </p:sp>
      <p:sp>
        <p:nvSpPr>
          <p:cNvPr id="5" name="Text Box 9"/>
          <p:cNvSpPr txBox="1">
            <a:spLocks noChangeArrowheads="1"/>
          </p:cNvSpPr>
          <p:nvPr/>
        </p:nvSpPr>
        <p:spPr bwMode="auto">
          <a:xfrm>
            <a:off x="2843808" y="1268760"/>
            <a:ext cx="2255746" cy="2554545"/>
          </a:xfrm>
          <a:prstGeom prst="rect">
            <a:avLst/>
          </a:prstGeom>
          <a:noFill/>
          <a:ln w="9525">
            <a:noFill/>
            <a:miter lim="800000"/>
            <a:headEnd/>
            <a:tailEnd/>
          </a:ln>
          <a:effectLst/>
        </p:spPr>
        <p:txBody>
          <a:bodyPr wrap="none">
            <a:spAutoFit/>
          </a:bodyPr>
          <a:lstStyle/>
          <a:p>
            <a:pPr>
              <a:spcBef>
                <a:spcPts val="600"/>
              </a:spcBef>
            </a:pPr>
            <a:r>
              <a:rPr lang="en-US" altLang="zh-CN" sz="2800" b="1" dirty="0" smtClean="0">
                <a:hlinkClick r:id="rId2" action="ppaction://hlinksldjump"/>
              </a:rPr>
              <a:t>7.1 </a:t>
            </a:r>
            <a:r>
              <a:rPr lang="zh-CN" altLang="en-US" sz="2800" b="1" dirty="0" smtClean="0">
                <a:hlinkClick r:id="rId2" action="ppaction://hlinksldjump"/>
              </a:rPr>
              <a:t>元组 </a:t>
            </a:r>
            <a:endParaRPr lang="en-US" altLang="zh-CN" sz="2800" b="1" dirty="0" smtClean="0"/>
          </a:p>
          <a:p>
            <a:pPr>
              <a:spcBef>
                <a:spcPts val="600"/>
              </a:spcBef>
            </a:pPr>
            <a:r>
              <a:rPr lang="en-US" altLang="zh-CN" sz="2800" b="1" dirty="0" smtClean="0">
                <a:hlinkClick r:id="rId3" action="ppaction://hlinksldjump"/>
              </a:rPr>
              <a:t>7.2 </a:t>
            </a:r>
            <a:r>
              <a:rPr lang="zh-CN" altLang="en-US" sz="2800" b="1" dirty="0" smtClean="0">
                <a:latin typeface="宋体" charset="-122"/>
                <a:hlinkClick r:id="rId3" action="ppaction://hlinksldjump"/>
              </a:rPr>
              <a:t>框架</a:t>
            </a:r>
            <a:r>
              <a:rPr lang="zh-CN" altLang="en-US" sz="2800" b="1" dirty="0" smtClean="0">
                <a:hlinkClick r:id="rId3" action="ppaction://hlinksldjump"/>
              </a:rPr>
              <a:t> </a:t>
            </a:r>
            <a:endParaRPr lang="zh-CN" altLang="en-US" sz="2800" b="1" dirty="0" smtClean="0"/>
          </a:p>
          <a:p>
            <a:pPr>
              <a:spcBef>
                <a:spcPts val="600"/>
              </a:spcBef>
            </a:pPr>
            <a:r>
              <a:rPr lang="en-US" altLang="zh-CN" sz="2800" b="1" dirty="0" smtClean="0">
                <a:hlinkClick r:id="rId4" action="ppaction://hlinksldjump"/>
              </a:rPr>
              <a:t>7.3 </a:t>
            </a:r>
            <a:r>
              <a:rPr lang="zh-CN" altLang="en-US" sz="2800" b="1" dirty="0">
                <a:latin typeface="宋体" charset="-122"/>
                <a:hlinkClick r:id="rId4" action="ppaction://hlinksldjump"/>
              </a:rPr>
              <a:t>语义网络</a:t>
            </a:r>
            <a:r>
              <a:rPr lang="zh-CN" altLang="en-US" sz="2800" b="1" dirty="0">
                <a:hlinkClick r:id="rId4" action="ppaction://hlinksldjump"/>
              </a:rPr>
              <a:t> </a:t>
            </a:r>
            <a:endParaRPr lang="en-US" altLang="zh-CN" sz="2800" b="1" dirty="0" smtClean="0"/>
          </a:p>
          <a:p>
            <a:pPr>
              <a:spcBef>
                <a:spcPts val="600"/>
              </a:spcBef>
            </a:pPr>
            <a:r>
              <a:rPr lang="en-US" altLang="zh-CN" sz="2800" b="1" dirty="0" smtClean="0">
                <a:hlinkClick r:id="rId5" action="ppaction://hlinksldjump"/>
              </a:rPr>
              <a:t>7.4 </a:t>
            </a:r>
            <a:r>
              <a:rPr lang="zh-CN" altLang="en-US" sz="2800" b="1" dirty="0" smtClean="0">
                <a:hlinkClick r:id="rId5" action="ppaction://hlinksldjump"/>
              </a:rPr>
              <a:t>知识图谱 </a:t>
            </a:r>
            <a:endParaRPr lang="zh-CN" altLang="en-US" sz="2800" b="1" dirty="0" smtClean="0"/>
          </a:p>
          <a:p>
            <a:pPr>
              <a:spcBef>
                <a:spcPts val="600"/>
              </a:spcBef>
            </a:pPr>
            <a:r>
              <a:rPr lang="en-US" altLang="zh-CN" sz="2800" b="1" dirty="0" smtClean="0">
                <a:hlinkClick r:id="rId6" action="ppaction://hlinksldjump"/>
              </a:rPr>
              <a:t>7.5 </a:t>
            </a:r>
            <a:r>
              <a:rPr lang="zh-CN" altLang="en-US" sz="2800" b="1" dirty="0">
                <a:latin typeface="宋体" charset="-122"/>
                <a:hlinkClick r:id="rId6" action="ppaction://hlinksldjump"/>
              </a:rPr>
              <a:t>类与对象</a:t>
            </a:r>
            <a:r>
              <a:rPr lang="zh-CN" altLang="en-US" sz="2800" b="1" dirty="0">
                <a:hlinkClick r:id="rId6" action="ppaction://hlinksldjump"/>
              </a:rPr>
              <a:t> </a:t>
            </a:r>
            <a:endParaRPr lang="zh-CN" altLang="en-US" sz="2800" b="1" dirty="0"/>
          </a:p>
        </p:txBody>
      </p:sp>
    </p:spTree>
  </p:cSld>
  <p:clrMapOvr>
    <a:masterClrMapping/>
  </p:clrMapOvr>
  <p:transition spd="med">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1" name="Text Box 5"/>
          <p:cNvSpPr txBox="1">
            <a:spLocks noChangeArrowheads="1"/>
          </p:cNvSpPr>
          <p:nvPr/>
        </p:nvSpPr>
        <p:spPr bwMode="auto">
          <a:xfrm>
            <a:off x="846774" y="785794"/>
            <a:ext cx="7820978" cy="4616648"/>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前墙</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  (</a:t>
            </a: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墙框架</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(w</a:t>
            </a:r>
            <a:r>
              <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rPr>
              <a:t>1</a:t>
            </a: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d</a:t>
            </a:r>
            <a:r>
              <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rPr>
              <a:t>1</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p>
          <a:p>
            <a:pPr marL="0" marR="0" lvl="0" indent="0" algn="just" defTabSz="914400" rtl="0" eaLnBrk="1" fontAlgn="base" latinLnBrk="0" hangingPunct="1">
              <a:lnSpc>
                <a:spcPct val="130000"/>
              </a:lnSpc>
              <a:spcBef>
                <a:spcPts val="0"/>
              </a:spcBef>
              <a:spcAft>
                <a:spcPct val="0"/>
              </a:spcAft>
              <a:buClrTx/>
              <a:buSzTx/>
              <a:buFontTx/>
              <a:buNone/>
              <a:tabLst/>
              <a:defRPr/>
            </a:pP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后墙</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  (</a:t>
            </a: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墙框架</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(w</a:t>
            </a:r>
            <a:r>
              <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rPr>
              <a:t>2</a:t>
            </a: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d</a:t>
            </a:r>
            <a:r>
              <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rPr>
              <a:t>2</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p>
          <a:p>
            <a:pPr marL="0" marR="0" lvl="0" indent="0" algn="just" defTabSz="914400" rtl="0" eaLnBrk="1" fontAlgn="base" latinLnBrk="0" hangingPunct="1">
              <a:lnSpc>
                <a:spcPct val="130000"/>
              </a:lnSpc>
              <a:spcBef>
                <a:spcPts val="0"/>
              </a:spcBef>
              <a:spcAft>
                <a:spcPct val="0"/>
              </a:spcAft>
              <a:buClrTx/>
              <a:buSzTx/>
              <a:buFontTx/>
              <a:buNone/>
              <a:tabLst/>
              <a:defRPr/>
            </a:pP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左墙</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  (</a:t>
            </a: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墙框架</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(w</a:t>
            </a:r>
            <a:r>
              <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rPr>
              <a:t>3</a:t>
            </a: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d</a:t>
            </a:r>
            <a:r>
              <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rPr>
              <a:t>3</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p>
          <a:p>
            <a:pPr marL="0" marR="0" lvl="0" indent="0" algn="just" defTabSz="914400" rtl="0" eaLnBrk="1" fontAlgn="base" latinLnBrk="0" hangingPunct="1">
              <a:lnSpc>
                <a:spcPct val="130000"/>
              </a:lnSpc>
              <a:spcBef>
                <a:spcPts val="0"/>
              </a:spcBef>
              <a:spcAft>
                <a:spcPct val="0"/>
              </a:spcAft>
              <a:buClrTx/>
              <a:buSzTx/>
              <a:buFontTx/>
              <a:buNone/>
              <a:tabLst/>
              <a:defRPr/>
            </a:pP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右墙</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  (</a:t>
            </a:r>
            <a:r>
              <a:rPr kumimoji="1" lang="zh-CN" altLang="en-US"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墙</a:t>
            </a: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框架</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(w</a:t>
            </a:r>
            <a:r>
              <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rPr>
              <a:t>4</a:t>
            </a: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d</a:t>
            </a:r>
            <a:r>
              <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rPr>
              <a:t>4</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p>
          <a:p>
            <a:pPr marL="0" marR="0" lvl="0" indent="0" algn="just" defTabSz="914400" rtl="0" eaLnBrk="1" fontAlgn="base" latinLnBrk="0" hangingPunct="1">
              <a:lnSpc>
                <a:spcPct val="130000"/>
              </a:lnSpc>
              <a:spcBef>
                <a:spcPts val="0"/>
              </a:spcBef>
              <a:spcAft>
                <a:spcPct val="0"/>
              </a:spcAft>
              <a:buClrTx/>
              <a:buSzTx/>
              <a:buFontTx/>
              <a:buNone/>
              <a:tabLst/>
              <a:defRPr/>
            </a:pP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天花板</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  &lt;</a:t>
            </a: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天花板框架</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&gt;</a:t>
            </a:r>
          </a:p>
          <a:p>
            <a:pPr marL="0" marR="0" lvl="0" indent="0" algn="just" defTabSz="914400" rtl="0" eaLnBrk="1" fontAlgn="base" latinLnBrk="0" hangingPunct="1">
              <a:lnSpc>
                <a:spcPct val="130000"/>
              </a:lnSpc>
              <a:spcBef>
                <a:spcPts val="0"/>
              </a:spcBef>
              <a:spcAft>
                <a:spcPct val="0"/>
              </a:spcAft>
              <a:buClrTx/>
              <a:buSzTx/>
              <a:buFontTx/>
              <a:buNone/>
              <a:tabLst/>
              <a:defRPr/>
            </a:pP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地板</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  &lt;</a:t>
            </a: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地板框架</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&gt;</a:t>
            </a:r>
          </a:p>
          <a:p>
            <a:pPr marL="0" marR="0" lvl="0" indent="0" algn="just" defTabSz="914400" rtl="0" eaLnBrk="1" fontAlgn="base" latinLnBrk="0" hangingPunct="1">
              <a:lnSpc>
                <a:spcPct val="130000"/>
              </a:lnSpc>
              <a:spcBef>
                <a:spcPts val="0"/>
              </a:spcBef>
              <a:spcAft>
                <a:spcPct val="0"/>
              </a:spcAft>
              <a:buClrTx/>
              <a:buSzTx/>
              <a:buFontTx/>
              <a:buNone/>
              <a:tabLst/>
              <a:defRPr/>
            </a:pP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门</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  &lt;</a:t>
            </a: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门框架</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&gt;</a:t>
            </a:r>
          </a:p>
          <a:p>
            <a:pPr marL="0" marR="0" lvl="0" indent="0" algn="just" defTabSz="914400" rtl="0" eaLnBrk="1" fontAlgn="base" latinLnBrk="0" hangingPunct="1">
              <a:lnSpc>
                <a:spcPct val="130000"/>
              </a:lnSpc>
              <a:spcBef>
                <a:spcPts val="0"/>
              </a:spcBef>
              <a:spcAft>
                <a:spcPct val="0"/>
              </a:spcAft>
              <a:buClrTx/>
              <a:buSzTx/>
              <a:buFontTx/>
              <a:buNone/>
              <a:tabLst/>
              <a:defRPr/>
            </a:pP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窗</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  &lt;</a:t>
            </a: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窗框架</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&gt;</a:t>
            </a:r>
          </a:p>
          <a:p>
            <a:pPr marL="0" marR="0" lvl="0" indent="0" algn="just" defTabSz="914400" rtl="0" eaLnBrk="1" fontAlgn="base" latinLnBrk="0" hangingPunct="1">
              <a:lnSpc>
                <a:spcPct val="130000"/>
              </a:lnSpc>
              <a:spcBef>
                <a:spcPts val="0"/>
              </a:spcBef>
              <a:spcAft>
                <a:spcPct val="0"/>
              </a:spcAft>
              <a:buClrTx/>
              <a:buSzTx/>
              <a:buFontTx/>
              <a:buNone/>
              <a:tabLst/>
              <a:defRPr/>
            </a:pPr>
            <a:r>
              <a:rPr kumimoji="1" lang="zh-CN" altLang="en-US"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条件</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  </a:t>
            </a:r>
            <a:r>
              <a:rPr kumimoji="1" lang="en-US" altLang="zh-CN" sz="2000" b="0" i="1"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w</a:t>
            </a:r>
            <a:r>
              <a:rPr kumimoji="1" lang="en-US" altLang="zh-CN" sz="2000" b="0" i="0" u="none" strike="noStrike" kern="1200" cap="none" spc="0" normalizeH="0" baseline="-25000" noProof="0" dirty="0" smtClean="0">
                <a:ln>
                  <a:noFill/>
                </a:ln>
                <a:solidFill>
                  <a:srgbClr val="000066"/>
                </a:solidFill>
                <a:effectLst/>
                <a:uLnTx/>
                <a:uFillTx/>
                <a:latin typeface="Times New Roman" pitchFamily="18" charset="0"/>
                <a:ea typeface="方正姚体" pitchFamily="2" charset="-122"/>
                <a:cs typeface="Times New Roman" pitchFamily="18" charset="0"/>
              </a:rPr>
              <a:t>1</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1"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w</a:t>
            </a:r>
            <a:r>
              <a:rPr kumimoji="1" lang="en-US" altLang="zh-CN" sz="2000" b="0" i="0" u="none" strike="noStrike" kern="1200" cap="none" spc="0" normalizeH="0" baseline="-25000" noProof="0" dirty="0" smtClean="0">
                <a:ln>
                  <a:noFill/>
                </a:ln>
                <a:solidFill>
                  <a:srgbClr val="000066"/>
                </a:solidFill>
                <a:effectLst/>
                <a:uLnTx/>
                <a:uFillTx/>
                <a:latin typeface="Times New Roman" pitchFamily="18" charset="0"/>
                <a:ea typeface="方正姚体" pitchFamily="2" charset="-122"/>
                <a:cs typeface="Times New Roman" pitchFamily="18" charset="0"/>
              </a:rPr>
              <a:t>2</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1"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w</a:t>
            </a:r>
            <a:r>
              <a:rPr kumimoji="1" lang="en-US" altLang="zh-CN" sz="2000" b="0" i="0" u="none" strike="noStrike" kern="1200" cap="none" spc="0" normalizeH="0" baseline="-25000" noProof="0" dirty="0" smtClean="0">
                <a:ln>
                  <a:noFill/>
                </a:ln>
                <a:solidFill>
                  <a:srgbClr val="000066"/>
                </a:solidFill>
                <a:effectLst/>
                <a:uLnTx/>
                <a:uFillTx/>
                <a:latin typeface="Times New Roman" pitchFamily="18" charset="0"/>
                <a:ea typeface="方正姚体" pitchFamily="2" charset="-122"/>
                <a:cs typeface="Times New Roman" pitchFamily="18" charset="0"/>
              </a:rPr>
              <a:t>3</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1"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w</a:t>
            </a:r>
            <a:r>
              <a:rPr kumimoji="1" lang="en-US" altLang="zh-CN" sz="2000" b="0" i="0" u="none" strike="noStrike" kern="1200" cap="none" spc="0" normalizeH="0" baseline="-25000" noProof="0" dirty="0" smtClean="0">
                <a:ln>
                  <a:noFill/>
                </a:ln>
                <a:solidFill>
                  <a:srgbClr val="000066"/>
                </a:solidFill>
                <a:effectLst/>
                <a:uLnTx/>
                <a:uFillTx/>
                <a:latin typeface="Times New Roman" pitchFamily="18" charset="0"/>
                <a:ea typeface="方正姚体" pitchFamily="2" charset="-122"/>
                <a:cs typeface="Times New Roman" pitchFamily="18" charset="0"/>
              </a:rPr>
              <a:t>4</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1"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x</a:t>
            </a:r>
            <a:r>
              <a:rPr kumimoji="1" lang="en-US" altLang="zh-CN" sz="2000" b="0" i="0" u="none" strike="noStrike" kern="1200" cap="none" spc="0" normalizeH="0" baseline="-25000" noProof="0" dirty="0" smtClean="0">
                <a:ln>
                  <a:noFill/>
                </a:ln>
                <a:solidFill>
                  <a:srgbClr val="000066"/>
                </a:solidFill>
                <a:effectLst/>
                <a:uLnTx/>
                <a:uFillTx/>
                <a:latin typeface="Times New Roman" pitchFamily="18" charset="0"/>
                <a:ea typeface="方正姚体" pitchFamily="2" charset="-122"/>
                <a:cs typeface="Times New Roman" pitchFamily="18" charset="0"/>
              </a:rPr>
              <a:t>2</a:t>
            </a:r>
            <a:endPar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endParaRPr>
          </a:p>
          <a:p>
            <a:pPr marL="0" marR="0" lvl="0" indent="0" algn="just" defTabSz="914400" rtl="0" eaLnBrk="1" fontAlgn="base" latinLnBrk="0" hangingPunct="1">
              <a:lnSpc>
                <a:spcPct val="130000"/>
              </a:lnSpc>
              <a:spcBef>
                <a:spcPts val="0"/>
              </a:spcBef>
              <a:spcAft>
                <a:spcPct val="0"/>
              </a:spcAft>
              <a:buClrTx/>
              <a:buSzTx/>
              <a:buFontTx/>
              <a:buNone/>
              <a:tabLst/>
              <a:defRPr/>
            </a:pP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       </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     </a:t>
            </a:r>
            <a:r>
              <a:rPr kumimoji="1" lang="en-US" altLang="zh-CN" sz="2000" b="0" i="1"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d</a:t>
            </a:r>
            <a:r>
              <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rPr>
              <a:t>1</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1"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d</a:t>
            </a:r>
            <a:r>
              <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rPr>
              <a:t>2</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1"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d</a:t>
            </a:r>
            <a:r>
              <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rPr>
              <a:t>3</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1"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d</a:t>
            </a:r>
            <a:r>
              <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rPr>
              <a:t>4</a:t>
            </a:r>
            <a:r>
              <a:rPr kumimoji="1" lang="en-US" altLang="zh-CN"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1"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x</a:t>
            </a:r>
            <a:r>
              <a:rPr kumimoji="1" lang="en-US" altLang="zh-CN" sz="2000" b="0" i="0" u="none" strike="noStrike" kern="1200" cap="none" spc="0" normalizeH="0" baseline="-25000" noProof="0" dirty="0">
                <a:ln>
                  <a:noFill/>
                </a:ln>
                <a:solidFill>
                  <a:srgbClr val="000066"/>
                </a:solidFill>
                <a:effectLst/>
                <a:uLnTx/>
                <a:uFillTx/>
                <a:latin typeface="Times New Roman" pitchFamily="18" charset="0"/>
                <a:ea typeface="方正姚体" pitchFamily="2" charset="-122"/>
                <a:cs typeface="Times New Roman" pitchFamily="18" charset="0"/>
              </a:rPr>
              <a:t>3</a:t>
            </a:r>
          </a:p>
          <a:p>
            <a:pPr marL="0" marR="0" lvl="0" indent="0" algn="just" defTabSz="914400" rtl="0" eaLnBrk="1" fontAlgn="base" latinLnBrk="0" hangingPunct="1">
              <a:lnSpc>
                <a:spcPct val="130000"/>
              </a:lnSpc>
              <a:spcBef>
                <a:spcPts val="0"/>
              </a:spcBef>
              <a:spcAft>
                <a:spcPct val="0"/>
              </a:spcAft>
              <a:buClrTx/>
              <a:buSzTx/>
              <a:buFontTx/>
              <a:buNone/>
              <a:tabLst/>
              <a:defRPr/>
            </a:pPr>
            <a:r>
              <a:rPr kumimoji="1" lang="zh-CN" altLang="en-US" sz="2000" b="0" i="0" u="none" strike="noStrike" kern="1200" cap="none" spc="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类型</a:t>
            </a:r>
            <a:r>
              <a:rPr kumimoji="1" lang="en-US" altLang="zh-CN" sz="2000" b="0" i="0" u="none" strike="noStrike" kern="1200" cap="none" spc="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  </a:t>
            </a:r>
            <a:r>
              <a:rPr kumimoji="1" lang="en-US" altLang="zh-CN" sz="2000" b="0" i="0" u="none" strike="noStrike" kern="1200" cap="none" spc="-150" normalizeH="0" baseline="0" noProof="0" dirty="0" smtClean="0">
                <a:ln>
                  <a:noFill/>
                </a:ln>
                <a:solidFill>
                  <a:srgbClr val="000066"/>
                </a:solidFill>
                <a:effectLst/>
                <a:uLnTx/>
                <a:uFillTx/>
                <a:latin typeface="Times New Roman" pitchFamily="18" charset="0"/>
                <a:ea typeface="方正姚体" pitchFamily="2" charset="-122"/>
                <a:cs typeface="Times New Roman" pitchFamily="18" charset="0"/>
              </a:rPr>
              <a:t>(&lt;</a:t>
            </a:r>
            <a:r>
              <a:rPr kumimoji="1" lang="zh-CN" altLang="en-US"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办公室</a:t>
            </a:r>
            <a:r>
              <a:rPr kumimoji="1" lang="en-US" altLang="zh-CN"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&gt;</a:t>
            </a:r>
            <a:r>
              <a:rPr kumimoji="1" lang="zh-CN" altLang="en-US"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&lt;</a:t>
            </a:r>
            <a:r>
              <a:rPr kumimoji="1" lang="zh-CN" altLang="en-US"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教室</a:t>
            </a:r>
            <a:r>
              <a:rPr kumimoji="1" lang="en-US" altLang="zh-CN"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&gt;</a:t>
            </a:r>
            <a:r>
              <a:rPr kumimoji="1" lang="zh-CN" altLang="en-US"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&lt;</a:t>
            </a:r>
            <a:r>
              <a:rPr kumimoji="1" lang="zh-CN" altLang="en-US"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会客室</a:t>
            </a:r>
            <a:r>
              <a:rPr kumimoji="1" lang="en-US" altLang="zh-CN"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&gt;</a:t>
            </a:r>
            <a:r>
              <a:rPr kumimoji="1" lang="zh-CN" altLang="en-US"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&lt;</a:t>
            </a:r>
            <a:r>
              <a:rPr kumimoji="1" lang="zh-CN" altLang="en-US"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卧室</a:t>
            </a:r>
            <a:r>
              <a:rPr kumimoji="1" lang="en-US" altLang="zh-CN"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&gt;</a:t>
            </a:r>
            <a:r>
              <a:rPr kumimoji="1" lang="zh-CN" altLang="en-US"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&lt;</a:t>
            </a:r>
            <a:r>
              <a:rPr kumimoji="1" lang="zh-CN" altLang="en-US"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厨房</a:t>
            </a:r>
            <a:r>
              <a:rPr kumimoji="1" lang="en-US" altLang="zh-CN"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&gt;</a:t>
            </a:r>
            <a:r>
              <a:rPr kumimoji="1" lang="zh-CN" altLang="en-US"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&lt;</a:t>
            </a:r>
            <a:r>
              <a:rPr kumimoji="1" lang="zh-CN" altLang="en-US"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仓库</a:t>
            </a:r>
            <a:r>
              <a:rPr kumimoji="1" lang="en-US" altLang="zh-CN"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&gt;</a:t>
            </a:r>
            <a:r>
              <a:rPr kumimoji="1" lang="zh-CN" altLang="en-US"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r>
              <a:rPr kumimoji="1" lang="en-US" altLang="zh-CN" sz="2000" b="0" i="0" u="none" strike="noStrike" kern="1200" cap="none" spc="-150" normalizeH="0" baseline="0" noProof="0" dirty="0">
                <a:ln>
                  <a:noFill/>
                </a:ln>
                <a:solidFill>
                  <a:srgbClr val="000066"/>
                </a:solidFill>
                <a:effectLst/>
                <a:uLnTx/>
                <a:uFillTx/>
                <a:latin typeface="Times New Roman" pitchFamily="18" charset="0"/>
                <a:ea typeface="方正姚体" pitchFamily="2" charset="-122"/>
                <a:cs typeface="Times New Roman" pitchFamily="18" charset="0"/>
              </a:rPr>
              <a:t>…)</a:t>
            </a:r>
          </a:p>
        </p:txBody>
      </p:sp>
    </p:spTree>
    <p:extLst>
      <p:ext uri="{BB962C8B-B14F-4D97-AF65-F5344CB8AC3E}">
        <p14:creationId xmlns:p14="http://schemas.microsoft.com/office/powerpoint/2010/main" val="4219005096"/>
      </p:ext>
    </p:extLst>
  </p:cSld>
  <p:clrMapOvr>
    <a:masterClrMapping/>
  </p:clrMapOvr>
  <p:transition spd="med">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7" name="Text Box 7"/>
          <p:cNvSpPr txBox="1">
            <a:spLocks noChangeArrowheads="1"/>
          </p:cNvSpPr>
          <p:nvPr/>
        </p:nvSpPr>
        <p:spPr bwMode="auto">
          <a:xfrm>
            <a:off x="857224" y="428604"/>
            <a:ext cx="6699270" cy="461665"/>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黑体" pitchFamily="49" charset="-122"/>
                <a:ea typeface="黑体" pitchFamily="49" charset="-122"/>
                <a:cs typeface="+mn-cs"/>
              </a:rPr>
              <a:t>例</a:t>
            </a: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 </a:t>
            </a:r>
            <a:r>
              <a:rPr kumimoji="1" lang="en-US" altLang="zh-CN"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7-5 </a:t>
            </a: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机器人纠纷问题的框架描述如图</a:t>
            </a:r>
            <a:r>
              <a:rPr kumimoji="1" lang="en-US" altLang="zh-CN"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7-1</a:t>
            </a: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所示。</a:t>
            </a:r>
          </a:p>
        </p:txBody>
      </p:sp>
      <p:sp>
        <p:nvSpPr>
          <p:cNvPr id="20488" name="Text Box 8"/>
          <p:cNvSpPr txBox="1">
            <a:spLocks noChangeArrowheads="1"/>
          </p:cNvSpPr>
          <p:nvPr/>
        </p:nvSpPr>
        <p:spPr bwMode="auto">
          <a:xfrm>
            <a:off x="3132790" y="5922078"/>
            <a:ext cx="3667992" cy="40011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图</a:t>
            </a:r>
            <a:r>
              <a:rPr kumimoji="1" lang="en-US" altLang="zh-CN" sz="20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7-1 </a:t>
            </a:r>
            <a:r>
              <a:rPr kumimoji="1" lang="zh-CN" altLang="en-US" sz="20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机器人纠纷</a:t>
            </a:r>
            <a:r>
              <a:rPr kumimoji="1" lang="zh-CN" altLang="en-US" sz="20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问题框架描述</a:t>
            </a:r>
            <a:endParaRPr kumimoji="1" lang="zh-CN" altLang="en-US" sz="2000" b="0" i="0" u="none" strike="noStrike" kern="1200" cap="none" spc="0" normalizeH="0" baseline="0" noProof="0" dirty="0">
              <a:ln>
                <a:noFill/>
              </a:ln>
              <a:solidFill>
                <a:srgbClr val="0070C0"/>
              </a:solidFill>
              <a:effectLst/>
              <a:uLnTx/>
              <a:uFillTx/>
              <a:latin typeface="Times New Roman" pitchFamily="18" charset="0"/>
              <a:ea typeface="宋体" charset="-122"/>
              <a:cs typeface="+mn-cs"/>
            </a:endParaRPr>
          </a:p>
        </p:txBody>
      </p:sp>
      <p:pic>
        <p:nvPicPr>
          <p:cNvPr id="1026" name="Picture 2" descr="E:\人工智能导论\085054-01 人工智能导论(图)\tu\RG6-1.tif"/>
          <p:cNvPicPr>
            <a:picLocks noChangeAspect="1" noChangeArrowheads="1"/>
          </p:cNvPicPr>
          <p:nvPr/>
        </p:nvPicPr>
        <p:blipFill>
          <a:blip r:embed="rId2"/>
          <a:srcRect/>
          <a:stretch>
            <a:fillRect/>
          </a:stretch>
        </p:blipFill>
        <p:spPr bwMode="auto">
          <a:xfrm>
            <a:off x="1928794" y="1088392"/>
            <a:ext cx="5286412" cy="4643470"/>
          </a:xfrm>
          <a:prstGeom prst="rect">
            <a:avLst/>
          </a:prstGeom>
          <a:noFill/>
        </p:spPr>
      </p:pic>
    </p:spTree>
    <p:extLst>
      <p:ext uri="{BB962C8B-B14F-4D97-AF65-F5344CB8AC3E}">
        <p14:creationId xmlns:p14="http://schemas.microsoft.com/office/powerpoint/2010/main" val="1447262688"/>
      </p:ext>
    </p:extLst>
  </p:cSld>
  <p:clrMapOvr>
    <a:masterClrMapping/>
  </p:clrMapOvr>
  <p:transition spd="med">
    <p:zo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9" name="Text Box 5"/>
          <p:cNvSpPr txBox="1">
            <a:spLocks noChangeArrowheads="1"/>
          </p:cNvSpPr>
          <p:nvPr/>
        </p:nvSpPr>
        <p:spPr bwMode="auto">
          <a:xfrm>
            <a:off x="990600" y="762000"/>
            <a:ext cx="7239000" cy="4450449"/>
          </a:xfrm>
          <a:prstGeom prst="rect">
            <a:avLst/>
          </a:prstGeom>
          <a:noFill/>
          <a:ln w="9525">
            <a:noFill/>
            <a:miter lim="800000"/>
            <a:headEnd/>
            <a:tailEnd/>
          </a:ln>
          <a:effectLst/>
        </p:spPr>
        <p:txBody>
          <a:bodyPr>
            <a:spAutoFit/>
          </a:bodyPr>
          <a:lstStyle/>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产生式规则</a:t>
            </a: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也可用框架表示。</a:t>
            </a:r>
          </a:p>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例如，产生</a:t>
            </a: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式：</a:t>
            </a:r>
            <a:endPar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endParaRPr>
          </a:p>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           </a:t>
            </a:r>
            <a:r>
              <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如果头痛且发烧，则患感冒。</a:t>
            </a:r>
          </a:p>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用框架表示可为：</a:t>
            </a:r>
          </a:p>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框架名：</a:t>
            </a:r>
            <a:r>
              <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&lt;</a:t>
            </a:r>
            <a:r>
              <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诊断</a:t>
            </a:r>
            <a:r>
              <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1&gt;</a:t>
            </a:r>
          </a:p>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前提：条件</a:t>
            </a:r>
            <a:r>
              <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1</a:t>
            </a:r>
            <a:r>
              <a:rPr kumimoji="1" lang="en-US" altLang="zh-CN"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a:t>
            </a: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头痛</a:t>
            </a:r>
            <a:endPar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条件</a:t>
            </a:r>
            <a:r>
              <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2</a:t>
            </a:r>
            <a:r>
              <a:rPr kumimoji="1" lang="en-US" altLang="zh-CN"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a:t>
            </a: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发烧</a:t>
            </a:r>
            <a:endPar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结论</a:t>
            </a:r>
            <a:r>
              <a:rPr kumimoji="1" lang="en-US" altLang="zh-CN"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a:t>
            </a: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患</a:t>
            </a:r>
            <a:r>
              <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感冒</a:t>
            </a:r>
            <a:endParaRPr kumimoji="1" lang="zh-CN" altLang="en-US" sz="20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p:txBody>
      </p:sp>
    </p:spTree>
    <p:extLst>
      <p:ext uri="{BB962C8B-B14F-4D97-AF65-F5344CB8AC3E}">
        <p14:creationId xmlns:p14="http://schemas.microsoft.com/office/powerpoint/2010/main" val="74537351"/>
      </p:ext>
    </p:extLst>
  </p:cSld>
  <p:clrMapOvr>
    <a:masterClrMapping/>
  </p:clrMapOvr>
  <p:transition spd="med">
    <p:zo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3" name="Text Box 5"/>
          <p:cNvSpPr txBox="1">
            <a:spLocks noChangeArrowheads="1"/>
          </p:cNvSpPr>
          <p:nvPr/>
        </p:nvSpPr>
        <p:spPr bwMode="auto">
          <a:xfrm>
            <a:off x="785786" y="762000"/>
            <a:ext cx="7715304" cy="4999830"/>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ct val="150000"/>
              </a:lnSpc>
              <a:spcBef>
                <a:spcPct val="20000"/>
              </a:spcBef>
              <a:spcAft>
                <a:spcPct val="0"/>
              </a:spcAft>
              <a:buClrTx/>
              <a:buSzTx/>
              <a:buFontTx/>
              <a:buNone/>
              <a:tabLst/>
              <a:defRPr/>
            </a:pPr>
            <a:r>
              <a:rPr kumimoji="1" lang="en-US" altLang="zh-CN" sz="2400" b="0" i="0" u="none" strike="noStrike" kern="1200" cap="none" spc="0" normalizeH="0" baseline="0" noProof="0" dirty="0" smtClean="0">
                <a:ln>
                  <a:noFill/>
                </a:ln>
                <a:solidFill>
                  <a:srgbClr val="0070C0"/>
                </a:solidFill>
                <a:effectLst/>
                <a:uLnTx/>
                <a:uFillTx/>
                <a:latin typeface="黑体" pitchFamily="49" charset="-122"/>
                <a:ea typeface="黑体" pitchFamily="49" charset="-122"/>
                <a:cs typeface="+mn-cs"/>
              </a:rPr>
              <a:t>7.2.3  </a:t>
            </a:r>
            <a:r>
              <a:rPr kumimoji="1" lang="zh-CN" altLang="en-US" sz="2400" b="0" i="0" u="none" strike="noStrike" kern="1200" cap="none" spc="0" normalizeH="0" baseline="0" noProof="0" dirty="0">
                <a:ln>
                  <a:noFill/>
                </a:ln>
                <a:solidFill>
                  <a:srgbClr val="0070C0"/>
                </a:solidFill>
                <a:effectLst/>
                <a:uLnTx/>
                <a:uFillTx/>
                <a:latin typeface="黑体" pitchFamily="49" charset="-122"/>
                <a:ea typeface="黑体" pitchFamily="49" charset="-122"/>
                <a:cs typeface="+mn-cs"/>
              </a:rPr>
              <a:t>基于框架的推理</a:t>
            </a:r>
          </a:p>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zh-CN" altLang="en-US" sz="23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        基于框架的推理方法是继承</a:t>
            </a:r>
            <a:r>
              <a:rPr kumimoji="1" lang="zh-CN" altLang="en-US" sz="23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a:t>
            </a:r>
            <a:endParaRPr kumimoji="1" lang="en-US" altLang="zh-CN" sz="23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endParaRPr>
          </a:p>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zh-CN" altLang="en-US" sz="23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子</a:t>
            </a:r>
            <a:r>
              <a:rPr kumimoji="1" lang="zh-CN" altLang="en-US" sz="23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框架可以拥有其父框架的槽及其槽值</a:t>
            </a:r>
            <a:r>
              <a:rPr kumimoji="1" lang="zh-CN" altLang="en-US" sz="23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a:t>
            </a:r>
            <a:endParaRPr kumimoji="1" lang="en-US" altLang="zh-CN" sz="23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endParaRPr>
          </a:p>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zh-CN" altLang="en-US" sz="23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实现</a:t>
            </a:r>
            <a:r>
              <a:rPr kumimoji="1" lang="zh-CN" altLang="en-US" sz="23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继承的操作有匹配、搜索和填槽。</a:t>
            </a:r>
          </a:p>
          <a:p>
            <a:pPr marL="0" marR="0" lvl="0" indent="0" algn="just" defTabSz="914400" rtl="0" eaLnBrk="1" fontAlgn="base" latinLnBrk="0" hangingPunct="1">
              <a:lnSpc>
                <a:spcPct val="130000"/>
              </a:lnSpc>
              <a:spcBef>
                <a:spcPts val="0"/>
              </a:spcBef>
              <a:spcAft>
                <a:spcPct val="0"/>
              </a:spcAft>
              <a:buClrTx/>
              <a:buSzTx/>
              <a:buFontTx/>
              <a:buNone/>
              <a:tabLst/>
              <a:defRPr/>
            </a:pPr>
            <a:r>
              <a:rPr kumimoji="1" lang="zh-CN" altLang="en-US" sz="23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        匹配就是问题框架同知识库中的框架的模式匹配。所谓问题框架，就是要求解某个问题时，先把问题用一个框架表示出来，然后与知识库中的已有框架进行匹配。如果匹配成功，就可获得有关信息。搜索就是沿着框架间的纵向和横向联系，在框架网络中进行查找。搜索的目的是为了获得有关信息。</a:t>
            </a:r>
          </a:p>
        </p:txBody>
      </p:sp>
    </p:spTree>
    <p:extLst>
      <p:ext uri="{BB962C8B-B14F-4D97-AF65-F5344CB8AC3E}">
        <p14:creationId xmlns:p14="http://schemas.microsoft.com/office/powerpoint/2010/main" val="4267237038"/>
      </p:ext>
    </p:extLst>
  </p:cSld>
  <p:clrMapOvr>
    <a:masterClrMapping/>
  </p:clrMapOvr>
  <p:transition spd="med">
    <p:zo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285852" y="554634"/>
            <a:ext cx="4108817" cy="3637919"/>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框架名</a:t>
            </a:r>
            <a:r>
              <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教师</a:t>
            </a:r>
            <a:r>
              <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-1</a:t>
            </a:r>
            <a:r>
              <a:rPr kumimoji="1" lang="en-US" altLang="zh-CN"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a:t>
            </a:r>
            <a:endPar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姓名</a:t>
            </a:r>
            <a:r>
              <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李</a:t>
            </a: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明</a:t>
            </a:r>
            <a:endPar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性别</a:t>
            </a:r>
            <a:r>
              <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男</a:t>
            </a:r>
            <a:endPar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年龄</a:t>
            </a:r>
            <a:r>
              <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altLang="zh-CN"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25</a:t>
            </a:r>
            <a:endPar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职称</a:t>
            </a:r>
            <a:r>
              <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助教</a:t>
            </a:r>
            <a:endPar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专业</a:t>
            </a:r>
            <a:r>
              <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计算机应用</a:t>
            </a:r>
            <a:endPar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部门</a:t>
            </a:r>
            <a:r>
              <a:rPr kumimoji="1" lang="en-US" altLang="zh-CN"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计算机系软件</a:t>
            </a: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教研室</a:t>
            </a:r>
            <a:endParaRPr kumimoji="1" lang="zh-CN" altLang="en-US" sz="24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a:t>
            </a:r>
            <a:r>
              <a:rPr kumimoji="1" lang="zh-CN" altLang="en-US" sz="2400" b="0" i="0" u="none" strike="noStrike" kern="1200" cap="none" spc="0" normalizeH="0" baseline="0" noProof="0" dirty="0" smtClean="0">
                <a:ln>
                  <a:noFill/>
                </a:ln>
                <a:solidFill>
                  <a:srgbClr val="FF0000"/>
                </a:solidFill>
                <a:effectLst/>
                <a:uLnTx/>
                <a:uFillTx/>
                <a:latin typeface="方正姚体" pitchFamily="2" charset="-122"/>
                <a:ea typeface="方正姚体" pitchFamily="2" charset="-122"/>
                <a:cs typeface="+mn-cs"/>
              </a:rPr>
              <a:t>外语</a:t>
            </a:r>
            <a:r>
              <a:rPr kumimoji="1" lang="zh-CN" altLang="en-US" sz="2400" b="0" i="0" u="none" strike="noStrike" kern="1200" cap="none" spc="0" normalizeH="0" baseline="0" noProof="0" dirty="0">
                <a:ln>
                  <a:noFill/>
                </a:ln>
                <a:solidFill>
                  <a:srgbClr val="FF0000"/>
                </a:solidFill>
                <a:effectLst/>
                <a:uLnTx/>
                <a:uFillTx/>
                <a:latin typeface="方正姚体" pitchFamily="2" charset="-122"/>
                <a:ea typeface="方正姚体" pitchFamily="2" charset="-122"/>
                <a:cs typeface="+mn-cs"/>
              </a:rPr>
              <a:t>水平</a:t>
            </a:r>
            <a:r>
              <a:rPr kumimoji="1" lang="zh-CN" altLang="en-US" sz="2400" b="0" i="0" u="none" strike="noStrike" kern="1200" cap="none" spc="0" normalizeH="0" baseline="0" noProof="0" dirty="0" smtClean="0">
                <a:ln>
                  <a:noFill/>
                </a:ln>
                <a:solidFill>
                  <a:srgbClr val="FF0000"/>
                </a:solidFill>
                <a:effectLst/>
                <a:uLnTx/>
                <a:uFillTx/>
                <a:latin typeface="方正姚体" pitchFamily="2" charset="-122"/>
                <a:ea typeface="方正姚体" pitchFamily="2" charset="-122"/>
                <a:cs typeface="+mn-cs"/>
              </a:rPr>
              <a:t>：？ </a:t>
            </a:r>
            <a:endParaRPr kumimoji="1" lang="zh-CN" altLang="en-US" sz="2400" b="0" i="0" u="none" strike="noStrike" kern="1200" cap="none" spc="0" normalizeH="0" baseline="0" noProof="0" dirty="0">
              <a:ln>
                <a:noFill/>
              </a:ln>
              <a:solidFill>
                <a:srgbClr val="FF0000"/>
              </a:solidFill>
              <a:effectLst/>
              <a:uLnTx/>
              <a:uFillTx/>
              <a:latin typeface="方正姚体" pitchFamily="2" charset="-122"/>
              <a:ea typeface="方正姚体" pitchFamily="2" charset="-122"/>
              <a:cs typeface="+mn-cs"/>
            </a:endParaRPr>
          </a:p>
        </p:txBody>
      </p:sp>
      <p:sp>
        <p:nvSpPr>
          <p:cNvPr id="3" name="矩形 2"/>
          <p:cNvSpPr/>
          <p:nvPr/>
        </p:nvSpPr>
        <p:spPr>
          <a:xfrm>
            <a:off x="785786" y="4292652"/>
            <a:ext cx="7643866" cy="520848"/>
          </a:xfrm>
          <a:prstGeom prst="rect">
            <a:avLst/>
          </a:prstGeom>
        </p:spPr>
        <p:txBody>
          <a:bodyPr wrap="square">
            <a:spAutoFit/>
          </a:bodyPr>
          <a:lstStyle/>
          <a:p>
            <a:pPr marL="0" marR="0" lvl="0" indent="0" algn="just" defTabSz="914400" rtl="0" eaLnBrk="1" fontAlgn="base" latinLnBrk="0" hangingPunct="1">
              <a:lnSpc>
                <a:spcPct val="13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宋体" charset="-122"/>
                <a:ea typeface="宋体" charset="-122"/>
                <a:cs typeface="+mn-cs"/>
              </a:rPr>
              <a:t>    </a:t>
            </a:r>
            <a:r>
              <a:rPr kumimoji="1" lang="zh-CN" altLang="en-US" sz="2400" b="0" i="0" u="none" strike="noStrike" kern="1200" cap="none" spc="0" normalizeH="0" baseline="0" noProof="0" dirty="0" smtClean="0">
                <a:ln>
                  <a:noFill/>
                </a:ln>
                <a:solidFill>
                  <a:srgbClr val="FF0000"/>
                </a:solidFill>
                <a:effectLst/>
                <a:uLnTx/>
                <a:uFillTx/>
                <a:latin typeface="宋体" charset="-122"/>
                <a:ea typeface="宋体" charset="-122"/>
                <a:cs typeface="+mn-cs"/>
              </a:rPr>
              <a:t>继承父框架</a:t>
            </a:r>
            <a:r>
              <a:rPr lang="en-US" altLang="zh-CN" dirty="0" smtClean="0">
                <a:solidFill>
                  <a:srgbClr val="FF0000"/>
                </a:solidFill>
                <a:latin typeface="宋体" charset="-122"/>
              </a:rPr>
              <a:t>&lt;</a:t>
            </a:r>
            <a:r>
              <a:rPr lang="zh-CN" altLang="en-US" dirty="0" smtClean="0">
                <a:solidFill>
                  <a:srgbClr val="FF0000"/>
                </a:solidFill>
                <a:latin typeface="宋体" charset="-122"/>
              </a:rPr>
              <a:t>大学老师</a:t>
            </a:r>
            <a:r>
              <a:rPr lang="en-US" altLang="zh-CN" dirty="0" smtClean="0">
                <a:solidFill>
                  <a:srgbClr val="FF0000"/>
                </a:solidFill>
                <a:latin typeface="宋体" charset="-122"/>
              </a:rPr>
              <a:t>&gt;</a:t>
            </a:r>
            <a:r>
              <a:rPr lang="zh-CN" altLang="en-US" dirty="0" smtClean="0">
                <a:solidFill>
                  <a:srgbClr val="FF0000"/>
                </a:solidFill>
                <a:latin typeface="宋体" charset="-122"/>
              </a:rPr>
              <a:t>，英语水平良好</a:t>
            </a:r>
            <a:endParaRPr kumimoji="1" lang="zh-CN" altLang="en-US" sz="2400" b="0" i="0" u="none" strike="noStrike" kern="1200" cap="none" spc="0" normalizeH="0" baseline="0" noProof="0" dirty="0">
              <a:ln>
                <a:noFill/>
              </a:ln>
              <a:solidFill>
                <a:srgbClr val="FF0000"/>
              </a:solidFill>
              <a:effectLst/>
              <a:uLnTx/>
              <a:uFillTx/>
            </a:endParaRPr>
          </a:p>
        </p:txBody>
      </p:sp>
    </p:spTree>
    <p:extLst>
      <p:ext uri="{BB962C8B-B14F-4D97-AF65-F5344CB8AC3E}">
        <p14:creationId xmlns:p14="http://schemas.microsoft.com/office/powerpoint/2010/main" val="225175139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295401" y="-228599"/>
            <a:ext cx="7453064" cy="1425352"/>
          </a:xfrm>
        </p:spPr>
        <p:txBody>
          <a:bodyPr/>
          <a:lstStyle/>
          <a:p>
            <a:pPr eaLnBrk="1" hangingPunct="1"/>
            <a:r>
              <a:rPr lang="en-US" altLang="zh-CN" sz="2800" b="1" dirty="0" smtClean="0">
                <a:solidFill>
                  <a:srgbClr val="FF0000"/>
                </a:solidFill>
                <a:latin typeface="华文新魏" pitchFamily="2" charset="-122"/>
              </a:rPr>
              <a:t>7.3  </a:t>
            </a:r>
            <a:r>
              <a:rPr lang="zh-CN" altLang="en-US" sz="2800" b="1" dirty="0" smtClean="0">
                <a:solidFill>
                  <a:srgbClr val="FF0000"/>
                </a:solidFill>
                <a:latin typeface="华文新魏" pitchFamily="2" charset="-122"/>
              </a:rPr>
              <a:t>语义网络    </a:t>
            </a:r>
            <a:r>
              <a:rPr lang="en-US" altLang="zh-CN" sz="2800" b="1" dirty="0" smtClean="0">
                <a:solidFill>
                  <a:srgbClr val="FF0000"/>
                </a:solidFill>
                <a:latin typeface="华文新魏" pitchFamily="2" charset="-122"/>
              </a:rPr>
              <a:t>(</a:t>
            </a:r>
            <a:r>
              <a:rPr lang="en-US" altLang="zh-CN" sz="2800" b="1" dirty="0" smtClean="0">
                <a:solidFill>
                  <a:srgbClr val="FF0000"/>
                </a:solidFill>
              </a:rPr>
              <a:t>Semantic Network</a:t>
            </a:r>
            <a:r>
              <a:rPr lang="en-US" altLang="zh-CN" sz="2800" b="1" dirty="0" smtClean="0">
                <a:solidFill>
                  <a:srgbClr val="FF0000"/>
                </a:solidFill>
                <a:latin typeface="华文新魏" pitchFamily="2" charset="-122"/>
              </a:rPr>
              <a:t>)</a:t>
            </a:r>
          </a:p>
        </p:txBody>
      </p:sp>
      <p:sp>
        <p:nvSpPr>
          <p:cNvPr id="61444" name="Rectangle 3"/>
          <p:cNvSpPr>
            <a:spLocks noGrp="1" noChangeArrowheads="1"/>
          </p:cNvSpPr>
          <p:nvPr>
            <p:ph sz="half" idx="1"/>
          </p:nvPr>
        </p:nvSpPr>
        <p:spPr>
          <a:xfrm>
            <a:off x="899592" y="1556792"/>
            <a:ext cx="7956550" cy="5689600"/>
          </a:xfrm>
        </p:spPr>
        <p:txBody>
          <a:bodyPr rtlCol="0">
            <a:normAutofit/>
          </a:bodyPr>
          <a:lstStyle/>
          <a:p>
            <a:pPr eaLnBrk="1" fontAlgn="auto" hangingPunct="1">
              <a:lnSpc>
                <a:spcPct val="150000"/>
              </a:lnSpc>
              <a:spcBef>
                <a:spcPts val="0"/>
              </a:spcBef>
              <a:spcAft>
                <a:spcPts val="0"/>
              </a:spcAft>
              <a:defRPr/>
            </a:pPr>
            <a:r>
              <a:rPr lang="en-US" altLang="zh-CN" sz="2400" b="1" dirty="0">
                <a:solidFill>
                  <a:srgbClr val="0000FF"/>
                </a:solidFill>
              </a:rPr>
              <a:t>1968</a:t>
            </a:r>
            <a:r>
              <a:rPr lang="zh-CN" altLang="en-US" sz="2400" b="1" dirty="0">
                <a:solidFill>
                  <a:srgbClr val="0000FF"/>
                </a:solidFill>
              </a:rPr>
              <a:t>年由</a:t>
            </a:r>
            <a:r>
              <a:rPr lang="en-US" altLang="zh-CN" sz="2400" b="1" dirty="0" err="1">
                <a:solidFill>
                  <a:srgbClr val="0000FF"/>
                </a:solidFill>
              </a:rPr>
              <a:t>R.Qullian</a:t>
            </a:r>
            <a:r>
              <a:rPr lang="en-US" altLang="zh-CN" sz="2400" b="1" dirty="0">
                <a:solidFill>
                  <a:srgbClr val="0000FF"/>
                </a:solidFill>
              </a:rPr>
              <a:t> </a:t>
            </a:r>
            <a:r>
              <a:rPr lang="zh-CN" altLang="en-US" sz="2400" b="1" dirty="0">
                <a:solidFill>
                  <a:srgbClr val="0000FF"/>
                </a:solidFill>
              </a:rPr>
              <a:t>作为人类联想记忆的心理学模型</a:t>
            </a:r>
            <a:r>
              <a:rPr lang="zh-CN" altLang="en-US" sz="2400" b="1" dirty="0" smtClean="0">
                <a:solidFill>
                  <a:srgbClr val="0000FF"/>
                </a:solidFill>
              </a:rPr>
              <a:t>提出</a:t>
            </a:r>
            <a:endParaRPr lang="zh-CN" altLang="en-US" sz="2400" b="1" dirty="0">
              <a:solidFill>
                <a:srgbClr val="0000FF"/>
              </a:solidFill>
            </a:endParaRPr>
          </a:p>
          <a:p>
            <a:pPr eaLnBrk="1" fontAlgn="auto" hangingPunct="1">
              <a:lnSpc>
                <a:spcPct val="150000"/>
              </a:lnSpc>
              <a:spcBef>
                <a:spcPts val="0"/>
              </a:spcBef>
              <a:spcAft>
                <a:spcPts val="0"/>
              </a:spcAft>
              <a:defRPr/>
            </a:pPr>
            <a:r>
              <a:rPr lang="en-US" altLang="zh-CN" sz="2400" b="1" dirty="0">
                <a:solidFill>
                  <a:srgbClr val="0000FF"/>
                </a:solidFill>
              </a:rPr>
              <a:t>1970 </a:t>
            </a:r>
            <a:r>
              <a:rPr lang="zh-CN" altLang="en-US" sz="2400" b="1" dirty="0">
                <a:solidFill>
                  <a:srgbClr val="0000FF"/>
                </a:solidFill>
              </a:rPr>
              <a:t>年</a:t>
            </a:r>
            <a:r>
              <a:rPr lang="en-US" altLang="zh-CN" sz="2400" b="1" dirty="0">
                <a:solidFill>
                  <a:srgbClr val="0000FF"/>
                </a:solidFill>
              </a:rPr>
              <a:t>Simon</a:t>
            </a:r>
            <a:r>
              <a:rPr lang="zh-CN" altLang="en-US" sz="2400" b="1" dirty="0">
                <a:solidFill>
                  <a:srgbClr val="0000FF"/>
                </a:solidFill>
              </a:rPr>
              <a:t>正式提出语义网络</a:t>
            </a:r>
            <a:r>
              <a:rPr lang="zh-CN" altLang="en-US" sz="2400" b="1" dirty="0" smtClean="0">
                <a:solidFill>
                  <a:srgbClr val="0000FF"/>
                </a:solidFill>
              </a:rPr>
              <a:t>。在他的自然语言理解</a:t>
            </a:r>
            <a:r>
              <a:rPr lang="zh-CN" altLang="en-US" sz="2400" b="1" dirty="0">
                <a:solidFill>
                  <a:srgbClr val="0000FF"/>
                </a:solidFill>
              </a:rPr>
              <a:t>系统中也采用了语义网络表示法</a:t>
            </a:r>
            <a:r>
              <a:rPr lang="zh-CN" altLang="en-US" sz="2400" b="1" dirty="0" smtClean="0">
                <a:solidFill>
                  <a:srgbClr val="0000FF"/>
                </a:solidFill>
              </a:rPr>
              <a:t>。</a:t>
            </a:r>
            <a:endParaRPr lang="en-US" altLang="zh-CN" sz="2400" b="1" dirty="0" smtClean="0">
              <a:solidFill>
                <a:srgbClr val="0000FF"/>
              </a:solidFill>
            </a:endParaRPr>
          </a:p>
          <a:p>
            <a:pPr eaLnBrk="1" fontAlgn="auto" hangingPunct="1">
              <a:lnSpc>
                <a:spcPct val="150000"/>
              </a:lnSpc>
              <a:spcBef>
                <a:spcPts val="0"/>
              </a:spcBef>
              <a:spcAft>
                <a:spcPts val="0"/>
              </a:spcAft>
              <a:defRPr/>
            </a:pPr>
            <a:r>
              <a:rPr lang="en-US" altLang="zh-CN" sz="2400" b="1" dirty="0">
                <a:solidFill>
                  <a:srgbClr val="0000FF"/>
                </a:solidFill>
              </a:rPr>
              <a:t>1975</a:t>
            </a:r>
            <a:r>
              <a:rPr lang="zh-CN" altLang="en-US" sz="2400" b="1" dirty="0">
                <a:solidFill>
                  <a:srgbClr val="0000FF"/>
                </a:solidFill>
              </a:rPr>
              <a:t>年，</a:t>
            </a:r>
            <a:r>
              <a:rPr lang="en-US" altLang="zh-CN" sz="2400" b="1" dirty="0">
                <a:solidFill>
                  <a:srgbClr val="0000FF"/>
                </a:solidFill>
              </a:rPr>
              <a:t>G .G .Hendrix </a:t>
            </a:r>
            <a:r>
              <a:rPr lang="zh-CN" altLang="en-US" sz="2400" b="1" dirty="0">
                <a:solidFill>
                  <a:srgbClr val="0000FF"/>
                </a:solidFill>
              </a:rPr>
              <a:t>又对全称量词的表示提出了语义网络分区技术。</a:t>
            </a:r>
          </a:p>
          <a:p>
            <a:pPr marL="0" indent="0" eaLnBrk="1" fontAlgn="auto" hangingPunct="1">
              <a:lnSpc>
                <a:spcPct val="150000"/>
              </a:lnSpc>
              <a:spcBef>
                <a:spcPts val="0"/>
              </a:spcBef>
              <a:spcAft>
                <a:spcPts val="0"/>
              </a:spcAft>
              <a:buFont typeface="Wingdings" pitchFamily="2" charset="2"/>
              <a:buNone/>
              <a:defRPr/>
            </a:pPr>
            <a:r>
              <a:rPr lang="zh-CN" altLang="en-US" sz="2400" dirty="0"/>
              <a:t>目前</a:t>
            </a:r>
            <a:r>
              <a:rPr lang="zh-CN" altLang="en-US" sz="2400" dirty="0" smtClean="0"/>
              <a:t>，语义网络已经</a:t>
            </a:r>
            <a:r>
              <a:rPr lang="zh-CN" altLang="en-US" sz="2400" dirty="0"/>
              <a:t>成为人工智能中应用较多的一种知识表示方法</a:t>
            </a:r>
            <a:r>
              <a:rPr lang="zh-CN" altLang="en-US" sz="2400" dirty="0" smtClean="0"/>
              <a:t>，尤其</a:t>
            </a:r>
            <a:r>
              <a:rPr lang="zh-CN" altLang="en-US" sz="2400" dirty="0"/>
              <a:t>是在</a:t>
            </a:r>
            <a:r>
              <a:rPr lang="zh-CN" altLang="en-US" sz="2400" dirty="0" smtClean="0"/>
              <a:t>自然语言处理</a:t>
            </a:r>
            <a:r>
              <a:rPr lang="zh-CN" altLang="en-US" sz="2400" dirty="0"/>
              <a:t>方面的应用。</a:t>
            </a:r>
          </a:p>
          <a:p>
            <a:pPr eaLnBrk="1" fontAlgn="auto" hangingPunct="1">
              <a:spcAft>
                <a:spcPts val="0"/>
              </a:spcAft>
              <a:defRPr/>
            </a:pPr>
            <a:endParaRPr lang="en-US" altLang="zh-CN" sz="2400" b="1" dirty="0" smtClean="0">
              <a:solidFill>
                <a:srgbClr val="0000FF"/>
              </a:solidFill>
            </a:endParaRPr>
          </a:p>
          <a:p>
            <a:pPr eaLnBrk="1" fontAlgn="auto" hangingPunct="1">
              <a:spcAft>
                <a:spcPts val="0"/>
              </a:spcAft>
              <a:defRPr/>
            </a:pPr>
            <a:endParaRPr lang="zh-CN" altLang="en-US" sz="2400" b="1" dirty="0">
              <a:solidFill>
                <a:srgbClr val="0000FF"/>
              </a:solidFill>
            </a:endParaRPr>
          </a:p>
        </p:txBody>
      </p:sp>
      <p:sp>
        <p:nvSpPr>
          <p:cNvPr id="75780"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5881FFB-E0CC-467D-91A9-2AE7D8228A49}" type="slidenum">
              <a:rPr kumimoji="0" lang="en-US" altLang="zh-CN" sz="1400" smtClean="0">
                <a:solidFill>
                  <a:prstClr val="black"/>
                </a:solidFill>
              </a:rPr>
              <a:pPr eaLnBrk="1" hangingPunct="1"/>
              <a:t>15</a:t>
            </a:fld>
            <a:endParaRPr kumimoji="0" lang="en-US" altLang="zh-CN" sz="1400" smtClean="0">
              <a:solidFill>
                <a:prstClr val="black"/>
              </a:solidFill>
            </a:endParaRPr>
          </a:p>
        </p:txBody>
      </p:sp>
      <p:sp>
        <p:nvSpPr>
          <p:cNvPr id="2" name="矩形 1"/>
          <p:cNvSpPr/>
          <p:nvPr/>
        </p:nvSpPr>
        <p:spPr>
          <a:xfrm>
            <a:off x="1043608" y="939075"/>
            <a:ext cx="4896544" cy="830997"/>
          </a:xfrm>
          <a:prstGeom prst="rect">
            <a:avLst/>
          </a:prstGeom>
        </p:spPr>
        <p:txBody>
          <a:bodyPr wrap="square">
            <a:spAutoFit/>
          </a:bodyPr>
          <a:lstStyle/>
          <a:p>
            <a:r>
              <a:rPr lang="en-US" altLang="zh-CN" dirty="0" smtClean="0"/>
              <a:t>7.3.1  </a:t>
            </a:r>
            <a:r>
              <a:rPr lang="zh-CN" altLang="en-US" dirty="0"/>
              <a:t>语义网络法的概念</a:t>
            </a:r>
            <a:br>
              <a:rPr lang="zh-CN" altLang="en-US" dirty="0"/>
            </a:br>
            <a:endParaRPr lang="zh-CN" altLang="en-US" dirty="0"/>
          </a:p>
        </p:txBody>
      </p:sp>
    </p:spTree>
    <p:extLst>
      <p:ext uri="{BB962C8B-B14F-4D97-AF65-F5344CB8AC3E}">
        <p14:creationId xmlns:p14="http://schemas.microsoft.com/office/powerpoint/2010/main" val="24977313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295400" y="-228600"/>
            <a:ext cx="7741096" cy="1432141"/>
          </a:xfrm>
        </p:spPr>
        <p:txBody>
          <a:bodyPr/>
          <a:lstStyle/>
          <a:p>
            <a:pPr eaLnBrk="1" hangingPunct="1"/>
            <a:r>
              <a:rPr lang="en-US" altLang="zh-CN" sz="2800" b="1" dirty="0" smtClean="0">
                <a:latin typeface="华文新魏" pitchFamily="2" charset="-122"/>
              </a:rPr>
              <a:t>7.3.1  </a:t>
            </a:r>
            <a:r>
              <a:rPr lang="zh-CN" altLang="en-US" sz="2800" b="1" dirty="0" smtClean="0">
                <a:latin typeface="华文新魏" pitchFamily="2" charset="-122"/>
              </a:rPr>
              <a:t>语义网络法的概念</a:t>
            </a:r>
            <a:br>
              <a:rPr lang="zh-CN" altLang="en-US" sz="2800" b="1" dirty="0" smtClean="0">
                <a:latin typeface="华文新魏" pitchFamily="2" charset="-122"/>
              </a:rPr>
            </a:br>
            <a:r>
              <a:rPr lang="zh-CN" altLang="en-US" sz="2800" b="1" dirty="0" smtClean="0">
                <a:latin typeface="华文新魏" pitchFamily="2" charset="-122"/>
              </a:rPr>
              <a:t>    </a:t>
            </a:r>
            <a:r>
              <a:rPr lang="en-US" altLang="zh-CN" sz="2800" b="1" dirty="0" smtClean="0">
                <a:latin typeface="华文新魏" pitchFamily="2" charset="-122"/>
              </a:rPr>
              <a:t>(</a:t>
            </a:r>
            <a:r>
              <a:rPr lang="en-US" altLang="zh-CN" sz="2800" b="1" dirty="0" smtClean="0"/>
              <a:t>Sematic Network Representation</a:t>
            </a:r>
            <a:r>
              <a:rPr lang="en-US" altLang="zh-CN" sz="2800" b="1" dirty="0" smtClean="0">
                <a:latin typeface="华文新魏" pitchFamily="2" charset="-122"/>
              </a:rPr>
              <a:t>)</a:t>
            </a:r>
          </a:p>
        </p:txBody>
      </p:sp>
      <p:sp>
        <p:nvSpPr>
          <p:cNvPr id="61444" name="Rectangle 3"/>
          <p:cNvSpPr>
            <a:spLocks noGrp="1" noChangeArrowheads="1"/>
          </p:cNvSpPr>
          <p:nvPr>
            <p:ph sz="half" idx="1"/>
          </p:nvPr>
        </p:nvSpPr>
        <p:spPr>
          <a:xfrm>
            <a:off x="971600" y="1203541"/>
            <a:ext cx="7956550" cy="5689600"/>
          </a:xfrm>
        </p:spPr>
        <p:txBody>
          <a:bodyPr rtlCol="0">
            <a:normAutofit/>
          </a:bodyPr>
          <a:lstStyle/>
          <a:p>
            <a:pPr algn="just" eaLnBrk="1" fontAlgn="auto" hangingPunct="1">
              <a:lnSpc>
                <a:spcPct val="120000"/>
              </a:lnSpc>
              <a:spcBef>
                <a:spcPts val="0"/>
              </a:spcBef>
              <a:spcAft>
                <a:spcPts val="0"/>
              </a:spcAft>
              <a:defRPr/>
            </a:pPr>
            <a:r>
              <a:rPr lang="zh-CN" altLang="en-US" sz="2400" b="1" dirty="0" smtClean="0">
                <a:solidFill>
                  <a:srgbClr val="D60093"/>
                </a:solidFill>
              </a:rPr>
              <a:t>语义网络</a:t>
            </a:r>
            <a:r>
              <a:rPr lang="zh-CN" altLang="en-US" sz="2400" b="1" dirty="0">
                <a:solidFill>
                  <a:schemeClr val="tx2"/>
                </a:solidFill>
              </a:rPr>
              <a:t>：</a:t>
            </a:r>
            <a:r>
              <a:rPr lang="zh-CN" altLang="en-US" sz="2400" b="1" dirty="0" smtClean="0">
                <a:solidFill>
                  <a:schemeClr val="tx2"/>
                </a:solidFill>
              </a:rPr>
              <a:t>由节点</a:t>
            </a:r>
            <a:r>
              <a:rPr lang="zh-CN" altLang="en-US" sz="2400" b="1" dirty="0">
                <a:solidFill>
                  <a:schemeClr val="tx2"/>
                </a:solidFill>
              </a:rPr>
              <a:t>和边（也称有向弧）组成的一种有向图。（对知识的有向图表示，用有向图表示实体或概念及其语义关系）</a:t>
            </a:r>
          </a:p>
          <a:p>
            <a:pPr algn="just" eaLnBrk="1" fontAlgn="auto" hangingPunct="1">
              <a:lnSpc>
                <a:spcPct val="120000"/>
              </a:lnSpc>
              <a:spcBef>
                <a:spcPts val="0"/>
              </a:spcBef>
              <a:spcAft>
                <a:spcPts val="0"/>
              </a:spcAft>
              <a:defRPr/>
            </a:pPr>
            <a:r>
              <a:rPr lang="zh-CN" altLang="en-US" sz="2400" b="1" dirty="0" smtClean="0">
                <a:solidFill>
                  <a:srgbClr val="D60093"/>
                </a:solidFill>
              </a:rPr>
              <a:t>节点</a:t>
            </a:r>
            <a:r>
              <a:rPr lang="zh-CN" altLang="en-US" sz="2400" b="1" dirty="0">
                <a:solidFill>
                  <a:srgbClr val="D60093"/>
                </a:solidFill>
              </a:rPr>
              <a:t>：</a:t>
            </a:r>
            <a:r>
              <a:rPr lang="zh-CN" altLang="en-US" sz="2400" b="1" dirty="0">
                <a:solidFill>
                  <a:schemeClr val="tx2"/>
                </a:solidFill>
              </a:rPr>
              <a:t>问题领域中</a:t>
            </a:r>
            <a:r>
              <a:rPr lang="zh-CN" altLang="en-US" sz="2400" b="1" dirty="0" smtClean="0">
                <a:solidFill>
                  <a:schemeClr val="tx2"/>
                </a:solidFill>
              </a:rPr>
              <a:t>的</a:t>
            </a:r>
            <a:r>
              <a:rPr kumimoji="1" lang="zh-CN" altLang="en-US" sz="2400" dirty="0" smtClean="0">
                <a:solidFill>
                  <a:srgbClr val="0070C0"/>
                </a:solidFill>
                <a:latin typeface="Times New Roman" pitchFamily="18" charset="0"/>
                <a:ea typeface="宋体" charset="-122"/>
              </a:rPr>
              <a:t>事物</a:t>
            </a:r>
            <a:r>
              <a:rPr kumimoji="1" lang="zh-CN" altLang="en-US" sz="2400" dirty="0">
                <a:solidFill>
                  <a:srgbClr val="0070C0"/>
                </a:solidFill>
                <a:latin typeface="Times New Roman" pitchFamily="18" charset="0"/>
                <a:ea typeface="宋体" charset="-122"/>
              </a:rPr>
              <a:t>、对象、概念、行为、性质、状态</a:t>
            </a:r>
            <a:r>
              <a:rPr lang="zh-CN" altLang="en-US" sz="2400" b="1" dirty="0" smtClean="0">
                <a:solidFill>
                  <a:schemeClr val="tx2"/>
                </a:solidFill>
              </a:rPr>
              <a:t>体</a:t>
            </a:r>
            <a:r>
              <a:rPr lang="zh-CN" altLang="en-US" sz="2400" b="1" dirty="0">
                <a:solidFill>
                  <a:schemeClr val="tx2"/>
                </a:solidFill>
              </a:rPr>
              <a:t>、概念、情况等</a:t>
            </a:r>
            <a:r>
              <a:rPr lang="zh-CN" altLang="en-US" sz="2400" b="1" dirty="0" smtClean="0">
                <a:solidFill>
                  <a:schemeClr val="tx2"/>
                </a:solidFill>
              </a:rPr>
              <a:t>。节点</a:t>
            </a:r>
            <a:r>
              <a:rPr lang="zh-CN" altLang="en-US" sz="2400" b="1" dirty="0">
                <a:solidFill>
                  <a:schemeClr val="tx2"/>
                </a:solidFill>
              </a:rPr>
              <a:t>一般划分为实例结点和类结点</a:t>
            </a:r>
            <a:r>
              <a:rPr lang="zh-CN" altLang="en-US" sz="2400" b="1" dirty="0" smtClean="0">
                <a:solidFill>
                  <a:schemeClr val="tx2"/>
                </a:solidFill>
              </a:rPr>
              <a:t>。</a:t>
            </a:r>
            <a:endParaRPr lang="en-US" altLang="zh-CN" sz="2400" b="1" dirty="0" smtClean="0">
              <a:solidFill>
                <a:schemeClr val="tx2"/>
              </a:solidFill>
            </a:endParaRPr>
          </a:p>
          <a:p>
            <a:pPr marL="0" indent="0" algn="just" eaLnBrk="1" hangingPunct="1">
              <a:lnSpc>
                <a:spcPct val="130000"/>
              </a:lnSpc>
              <a:buNone/>
            </a:pPr>
            <a:r>
              <a:rPr lang="zh-CN" altLang="en-US" sz="2400" b="1" dirty="0" smtClean="0">
                <a:solidFill>
                  <a:srgbClr val="D60093"/>
                </a:solidFill>
              </a:rPr>
              <a:t>     有</a:t>
            </a:r>
            <a:r>
              <a:rPr lang="zh-CN" altLang="en-US" sz="2400" b="1" dirty="0">
                <a:solidFill>
                  <a:srgbClr val="D60093"/>
                </a:solidFill>
              </a:rPr>
              <a:t>向</a:t>
            </a:r>
            <a:r>
              <a:rPr lang="zh-CN" altLang="en-US" sz="2400" b="1" dirty="0" smtClean="0">
                <a:solidFill>
                  <a:srgbClr val="D60093"/>
                </a:solidFill>
              </a:rPr>
              <a:t>边：</a:t>
            </a:r>
            <a:r>
              <a:rPr kumimoji="1" lang="zh-CN" altLang="en-US" sz="2400" dirty="0" smtClean="0">
                <a:solidFill>
                  <a:srgbClr val="0070C0"/>
                </a:solidFill>
                <a:latin typeface="Times New Roman" pitchFamily="18" charset="0"/>
                <a:ea typeface="宋体" charset="-122"/>
              </a:rPr>
              <a:t>表示</a:t>
            </a:r>
            <a:r>
              <a:rPr kumimoji="1" lang="zh-CN" altLang="en-US" sz="2400" dirty="0">
                <a:solidFill>
                  <a:srgbClr val="0070C0"/>
                </a:solidFill>
                <a:latin typeface="Times New Roman" pitchFamily="18" charset="0"/>
                <a:ea typeface="宋体" charset="-122"/>
              </a:rPr>
              <a:t>节点之间的某种联系或关系</a:t>
            </a:r>
            <a:r>
              <a:rPr kumimoji="1" lang="zh-CN" altLang="en-US" sz="2400" dirty="0" smtClean="0">
                <a:solidFill>
                  <a:srgbClr val="0070C0"/>
                </a:solidFill>
                <a:latin typeface="Times New Roman" pitchFamily="18" charset="0"/>
                <a:ea typeface="宋体" charset="-122"/>
              </a:rPr>
              <a:t>。</a:t>
            </a:r>
            <a:r>
              <a:rPr lang="zh-CN" altLang="en-US" sz="2400" b="1" dirty="0">
                <a:solidFill>
                  <a:schemeClr val="tx2"/>
                </a:solidFill>
              </a:rPr>
              <a:t>（</a:t>
            </a:r>
            <a:r>
              <a:rPr lang="zh-CN" altLang="en-US" sz="2400" b="1" dirty="0" smtClean="0">
                <a:solidFill>
                  <a:schemeClr val="tx2"/>
                </a:solidFill>
              </a:rPr>
              <a:t>刻画节点</a:t>
            </a:r>
            <a:r>
              <a:rPr lang="zh-CN" altLang="en-US" sz="2400" b="1" dirty="0">
                <a:solidFill>
                  <a:schemeClr val="tx2"/>
                </a:solidFill>
              </a:rPr>
              <a:t>之间的语义联系）</a:t>
            </a:r>
          </a:p>
          <a:p>
            <a:pPr marL="0" lvl="0" indent="0" algn="just" eaLnBrk="1" hangingPunct="1">
              <a:lnSpc>
                <a:spcPct val="130000"/>
              </a:lnSpc>
              <a:buNone/>
            </a:pPr>
            <a:r>
              <a:rPr kumimoji="1" lang="zh-CN" altLang="en-US" sz="2400" dirty="0" smtClean="0">
                <a:solidFill>
                  <a:srgbClr val="0070C0"/>
                </a:solidFill>
                <a:latin typeface="Times New Roman" pitchFamily="18" charset="0"/>
                <a:ea typeface="宋体" charset="-122"/>
              </a:rPr>
              <a:t>例如</a:t>
            </a:r>
            <a:r>
              <a:rPr kumimoji="1" lang="zh-CN" altLang="en-US" sz="2400" dirty="0">
                <a:solidFill>
                  <a:srgbClr val="0070C0"/>
                </a:solidFill>
                <a:latin typeface="Times New Roman" pitchFamily="18" charset="0"/>
                <a:ea typeface="宋体" charset="-122"/>
              </a:rPr>
              <a:t>图</a:t>
            </a:r>
            <a:r>
              <a:rPr kumimoji="1" lang="en-US" altLang="zh-CN" sz="2400" dirty="0">
                <a:solidFill>
                  <a:srgbClr val="0070C0"/>
                </a:solidFill>
                <a:latin typeface="Times New Roman" pitchFamily="18" charset="0"/>
                <a:ea typeface="宋体" charset="-122"/>
              </a:rPr>
              <a:t>7-2</a:t>
            </a:r>
            <a:r>
              <a:rPr kumimoji="1" lang="zh-CN" altLang="en-US" sz="2400" dirty="0">
                <a:solidFill>
                  <a:srgbClr val="0070C0"/>
                </a:solidFill>
                <a:latin typeface="Times New Roman" pitchFamily="18" charset="0"/>
                <a:ea typeface="宋体" charset="-122"/>
              </a:rPr>
              <a:t>就是一个语义网络。其中，边上的标记就是边的语义。</a:t>
            </a:r>
          </a:p>
          <a:p>
            <a:pPr algn="just" eaLnBrk="1" fontAlgn="auto" hangingPunct="1">
              <a:lnSpc>
                <a:spcPct val="120000"/>
              </a:lnSpc>
              <a:spcBef>
                <a:spcPts val="0"/>
              </a:spcBef>
              <a:spcAft>
                <a:spcPts val="0"/>
              </a:spcAft>
              <a:defRPr/>
            </a:pPr>
            <a:endParaRPr lang="zh-CN" altLang="en-US" sz="2400" b="1" dirty="0">
              <a:solidFill>
                <a:schemeClr val="tx2"/>
              </a:solidFill>
            </a:endParaRPr>
          </a:p>
          <a:p>
            <a:pPr eaLnBrk="1" fontAlgn="auto" hangingPunct="1">
              <a:spcAft>
                <a:spcPts val="0"/>
              </a:spcAft>
              <a:defRPr/>
            </a:pPr>
            <a:endParaRPr lang="zh-CN" altLang="en-US" sz="2400" b="1" dirty="0">
              <a:solidFill>
                <a:srgbClr val="0000FF"/>
              </a:solidFill>
            </a:endParaRPr>
          </a:p>
        </p:txBody>
      </p:sp>
      <p:sp>
        <p:nvSpPr>
          <p:cNvPr id="75780" name="灯片编号占位符 6"/>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5881FFB-E0CC-467D-91A9-2AE7D8228A49}" type="slidenum">
              <a:rPr kumimoji="0" lang="en-US" altLang="zh-CN" sz="1400" smtClean="0">
                <a:solidFill>
                  <a:prstClr val="black"/>
                </a:solidFill>
              </a:rPr>
              <a:pPr eaLnBrk="1" hangingPunct="1"/>
              <a:t>16</a:t>
            </a:fld>
            <a:endParaRPr kumimoji="0" lang="en-US" altLang="zh-CN" sz="1400" smtClean="0">
              <a:solidFill>
                <a:prstClr val="black"/>
              </a:solidFill>
            </a:endParaRPr>
          </a:p>
        </p:txBody>
      </p:sp>
    </p:spTree>
    <p:extLst>
      <p:ext uri="{BB962C8B-B14F-4D97-AF65-F5344CB8AC3E}">
        <p14:creationId xmlns:p14="http://schemas.microsoft.com/office/powerpoint/2010/main" val="31550449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duotone>
              <a:prstClr val="black"/>
              <a:schemeClr val="accent1">
                <a:tint val="45000"/>
                <a:satMod val="400000"/>
              </a:schemeClr>
            </a:duotone>
          </a:blip>
          <a:srcRect l="19542" r="13795"/>
          <a:stretch/>
        </p:blipFill>
        <p:spPr bwMode="auto">
          <a:xfrm>
            <a:off x="251520" y="476672"/>
            <a:ext cx="5904657" cy="5237204"/>
          </a:xfrm>
          <a:prstGeom prst="rect">
            <a:avLst/>
          </a:prstGeom>
          <a:noFill/>
          <a:ln w="9525">
            <a:noFill/>
            <a:miter lim="800000"/>
            <a:headEnd/>
            <a:tailEnd/>
          </a:ln>
          <a:effectLst/>
        </p:spPr>
      </p:pic>
      <p:sp>
        <p:nvSpPr>
          <p:cNvPr id="2" name="文本框 1"/>
          <p:cNvSpPr txBox="1"/>
          <p:nvPr/>
        </p:nvSpPr>
        <p:spPr>
          <a:xfrm>
            <a:off x="6084168" y="1268760"/>
            <a:ext cx="2664296" cy="3785652"/>
          </a:xfrm>
          <a:prstGeom prst="rect">
            <a:avLst/>
          </a:prstGeom>
          <a:noFill/>
        </p:spPr>
        <p:txBody>
          <a:bodyPr wrap="square" rtlCol="0">
            <a:spAutoFit/>
          </a:bodyPr>
          <a:lstStyle/>
          <a:p>
            <a:r>
              <a:rPr lang="en-US" altLang="zh-CN" dirty="0" smtClean="0"/>
              <a:t>1.</a:t>
            </a:r>
            <a:r>
              <a:rPr lang="zh-CN" altLang="en-US" dirty="0"/>
              <a:t>水果富有营养</a:t>
            </a:r>
            <a:endParaRPr lang="en-US" altLang="zh-CN" dirty="0"/>
          </a:p>
          <a:p>
            <a:r>
              <a:rPr lang="en-US" altLang="zh-CN" dirty="0" smtClean="0"/>
              <a:t>2.</a:t>
            </a:r>
            <a:r>
              <a:rPr lang="zh-CN" altLang="en-US" dirty="0"/>
              <a:t>苹果是一种水果，产地温带，味道甜</a:t>
            </a:r>
            <a:endParaRPr lang="en-US" altLang="zh-CN" dirty="0"/>
          </a:p>
          <a:p>
            <a:r>
              <a:rPr lang="en-US" altLang="zh-CN" dirty="0" smtClean="0"/>
              <a:t>3.</a:t>
            </a:r>
            <a:r>
              <a:rPr lang="zh-CN" altLang="en-US" dirty="0" smtClean="0"/>
              <a:t>富士是一种苹果，特点脆甜，原产于日本</a:t>
            </a:r>
            <a:endParaRPr lang="en-US" altLang="zh-CN" dirty="0" smtClean="0"/>
          </a:p>
          <a:p>
            <a:r>
              <a:rPr lang="en-US" altLang="zh-CN" dirty="0" smtClean="0"/>
              <a:t>4.</a:t>
            </a:r>
            <a:r>
              <a:rPr lang="zh-CN" altLang="en-US" dirty="0" smtClean="0"/>
              <a:t>秦冠是</a:t>
            </a:r>
            <a:r>
              <a:rPr lang="zh-CN" altLang="en-US" dirty="0"/>
              <a:t>一种苹果，</a:t>
            </a:r>
            <a:r>
              <a:rPr lang="zh-CN" altLang="en-US" dirty="0" smtClean="0"/>
              <a:t>特点高产，产于中国西部的陕西</a:t>
            </a:r>
            <a:endParaRPr lang="zh-CN" altLang="en-US" dirty="0"/>
          </a:p>
          <a:p>
            <a:endParaRPr lang="en-US" altLang="zh-CN" dirty="0" smtClean="0"/>
          </a:p>
        </p:txBody>
      </p:sp>
    </p:spTree>
  </p:cSld>
  <p:clrMapOvr>
    <a:masterClrMapping/>
  </p:clrMapOvr>
  <p:transition spd="med">
    <p:zo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3"/>
          <p:cNvSpPr>
            <a:spLocks noGrp="1" noChangeArrowheads="1"/>
          </p:cNvSpPr>
          <p:nvPr>
            <p:ph idx="1"/>
          </p:nvPr>
        </p:nvSpPr>
        <p:spPr>
          <a:xfrm>
            <a:off x="1219200" y="457200"/>
            <a:ext cx="7772400" cy="6172200"/>
          </a:xfrm>
        </p:spPr>
        <p:txBody>
          <a:bodyPr/>
          <a:lstStyle/>
          <a:p>
            <a:pPr eaLnBrk="1" hangingPunct="1"/>
            <a:r>
              <a:rPr lang="zh-CN" altLang="en-US" sz="2400" b="1" dirty="0" smtClean="0">
                <a:solidFill>
                  <a:srgbClr val="0000FF"/>
                </a:solidFill>
              </a:rPr>
              <a:t>语义网络的特点</a:t>
            </a:r>
            <a:r>
              <a:rPr lang="en-US" altLang="zh-CN" sz="2400" b="1" dirty="0" smtClean="0">
                <a:solidFill>
                  <a:srgbClr val="0000FF"/>
                </a:solidFill>
              </a:rPr>
              <a:t>:</a:t>
            </a:r>
          </a:p>
          <a:p>
            <a:pPr lvl="1" eaLnBrk="1" hangingPunct="1"/>
            <a:r>
              <a:rPr lang="en-US" altLang="zh-TW" sz="2000" dirty="0" smtClean="0"/>
              <a:t>(1)  </a:t>
            </a:r>
            <a:r>
              <a:rPr lang="zh-TW" altLang="en-US" sz="2000" dirty="0" smtClean="0"/>
              <a:t>能把实体的结构、属性与实体间的因果关系显式并简明地表达出来 , 与实体相关的事实、特征和关系可以通过相应的节点弧线推导出来。这样便以联想方式实现对系统 的解释。</a:t>
            </a:r>
          </a:p>
          <a:p>
            <a:pPr lvl="1" eaLnBrk="1" hangingPunct="1"/>
            <a:endParaRPr lang="zh-CN" altLang="en-US" sz="2000" dirty="0" smtClean="0"/>
          </a:p>
          <a:p>
            <a:pPr lvl="1" algn="just" eaLnBrk="1" hangingPunct="1"/>
            <a:r>
              <a:rPr lang="zh-TW" altLang="en-US" sz="2000" dirty="0" smtClean="0"/>
              <a:t>(2)  由于与概念相关的属性和联系被组织在一个相应的节点中 , 因而使概念易于受访和学习。</a:t>
            </a:r>
          </a:p>
          <a:p>
            <a:pPr lvl="1" algn="just" eaLnBrk="1" hangingPunct="1"/>
            <a:endParaRPr lang="zh-CN" altLang="en-US" sz="2000" dirty="0" smtClean="0"/>
          </a:p>
          <a:p>
            <a:pPr lvl="1" algn="just" eaLnBrk="1" hangingPunct="1"/>
            <a:r>
              <a:rPr lang="zh-TW" altLang="en-US" sz="2000" dirty="0" smtClean="0"/>
              <a:t>(3 </a:t>
            </a:r>
            <a:r>
              <a:rPr lang="zh-CN" altLang="en-US" sz="2000" dirty="0" smtClean="0"/>
              <a:t>）</a:t>
            </a:r>
            <a:r>
              <a:rPr lang="zh-TW" altLang="en-US" sz="2000" dirty="0" smtClean="0"/>
              <a:t>表现问题更加直观 , 更易于理解 , 适于知识工程师与领域专家的沟通。语义网络中的继承方式也符合人类的思维习惯。</a:t>
            </a:r>
          </a:p>
          <a:p>
            <a:pPr lvl="1" algn="just" eaLnBrk="1" hangingPunct="1"/>
            <a:endParaRPr lang="zh-CN" altLang="en-US" sz="2000" dirty="0" smtClean="0"/>
          </a:p>
          <a:p>
            <a:pPr lvl="1" algn="just" eaLnBrk="1" hangingPunct="1"/>
            <a:r>
              <a:rPr lang="zh-TW" altLang="en-US" sz="2000" dirty="0" smtClean="0"/>
              <a:t>(4) 语义网络结构的语义解释依赖于该结构的推理过程而没有结构的约定 , 因而得到的推理不能保证像谓词逻辑法那样有效。</a:t>
            </a:r>
          </a:p>
          <a:p>
            <a:pPr lvl="1" algn="just" eaLnBrk="1" hangingPunct="1"/>
            <a:endParaRPr lang="zh-CN" altLang="en-US" sz="2000" dirty="0" smtClean="0"/>
          </a:p>
          <a:p>
            <a:pPr lvl="1" algn="just" eaLnBrk="1" hangingPunct="1"/>
            <a:r>
              <a:rPr lang="zh-TW" altLang="en-US" sz="2000" dirty="0" smtClean="0"/>
              <a:t>(5 </a:t>
            </a:r>
            <a:r>
              <a:rPr lang="zh-CN" altLang="en-US" sz="2000" dirty="0" smtClean="0"/>
              <a:t>）</a:t>
            </a:r>
            <a:r>
              <a:rPr lang="zh-TW" altLang="en-US" sz="2000" dirty="0" smtClean="0"/>
              <a:t>节点间的联系可能是线状、树状或网状的 , 甚至是递归状的结构 , 使相应的知识</a:t>
            </a:r>
            <a:r>
              <a:rPr lang="zh-TW" altLang="en-US" sz="2000" dirty="0" smtClean="0">
                <a:latin typeface="宋体" pitchFamily="2" charset="-122"/>
              </a:rPr>
              <a:t>存储和检索可能需要比较复杂的过程。</a:t>
            </a:r>
            <a:r>
              <a:rPr lang="zh-CN" altLang="en-US" sz="2400" dirty="0" smtClean="0"/>
              <a:t> </a:t>
            </a:r>
          </a:p>
          <a:p>
            <a:pPr eaLnBrk="1" hangingPunct="1"/>
            <a:endParaRPr lang="en-US" altLang="zh-CN" sz="2800" dirty="0" smtClean="0"/>
          </a:p>
        </p:txBody>
      </p:sp>
      <p:sp>
        <p:nvSpPr>
          <p:cNvPr id="76803"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79B337AB-67D2-4DAB-BDA5-52502A2BBA18}" type="slidenum">
              <a:rPr kumimoji="0" lang="en-US" altLang="zh-CN" sz="1400" smtClean="0">
                <a:solidFill>
                  <a:prstClr val="black"/>
                </a:solidFill>
              </a:rPr>
              <a:pPr eaLnBrk="1" hangingPunct="1"/>
              <a:t>18</a:t>
            </a:fld>
            <a:endParaRPr kumimoji="0" lang="en-US" altLang="zh-CN" sz="1400" smtClean="0">
              <a:solidFill>
                <a:prstClr val="black"/>
              </a:solidFill>
            </a:endParaRPr>
          </a:p>
        </p:txBody>
      </p:sp>
    </p:spTree>
    <p:extLst>
      <p:ext uri="{BB962C8B-B14F-4D97-AF65-F5344CB8AC3E}">
        <p14:creationId xmlns:p14="http://schemas.microsoft.com/office/powerpoint/2010/main" val="3434581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9" name="Text Box 5"/>
          <p:cNvSpPr txBox="1">
            <a:spLocks noChangeArrowheads="1"/>
          </p:cNvSpPr>
          <p:nvPr/>
        </p:nvSpPr>
        <p:spPr bwMode="auto">
          <a:xfrm>
            <a:off x="788984" y="496844"/>
            <a:ext cx="7643866" cy="5707716"/>
          </a:xfrm>
          <a:prstGeom prst="rect">
            <a:avLst/>
          </a:prstGeom>
          <a:noFill/>
          <a:ln w="9525">
            <a:noFill/>
            <a:miter lim="800000"/>
            <a:headEnd/>
            <a:tailEnd/>
          </a:ln>
          <a:effectLst/>
        </p:spPr>
        <p:txBody>
          <a:bodyPr wrap="square">
            <a:spAutoFit/>
          </a:bodyPr>
          <a:lstStyle/>
          <a:p>
            <a:pPr algn="just">
              <a:lnSpc>
                <a:spcPct val="150000"/>
              </a:lnSpc>
              <a:spcBef>
                <a:spcPct val="20000"/>
              </a:spcBef>
            </a:pPr>
            <a:r>
              <a:rPr lang="en-US" altLang="zh-CN" dirty="0" smtClean="0">
                <a:solidFill>
                  <a:srgbClr val="C00000"/>
                </a:solidFill>
                <a:latin typeface="黑体" pitchFamily="49" charset="-122"/>
                <a:ea typeface="黑体" pitchFamily="49" charset="-122"/>
              </a:rPr>
              <a:t>7.3.2 </a:t>
            </a:r>
            <a:r>
              <a:rPr lang="zh-CN" altLang="en-US" dirty="0">
                <a:solidFill>
                  <a:srgbClr val="C00000"/>
                </a:solidFill>
                <a:latin typeface="黑体" pitchFamily="49" charset="-122"/>
                <a:ea typeface="黑体" pitchFamily="49" charset="-122"/>
              </a:rPr>
              <a:t>语义网络的表达能力</a:t>
            </a:r>
          </a:p>
          <a:p>
            <a:pPr algn="just">
              <a:lnSpc>
                <a:spcPct val="130000"/>
              </a:lnSpc>
              <a:spcBef>
                <a:spcPts val="0"/>
              </a:spcBef>
            </a:pPr>
            <a:r>
              <a:rPr lang="zh-CN" altLang="en-US" sz="2300" dirty="0" smtClean="0">
                <a:solidFill>
                  <a:srgbClr val="0070C0"/>
                </a:solidFill>
              </a:rPr>
              <a:t>        </a:t>
            </a:r>
            <a:r>
              <a:rPr lang="zh-CN" altLang="en-US" sz="2300" dirty="0" smtClean="0">
                <a:solidFill>
                  <a:srgbClr val="000F1A"/>
                </a:solidFill>
              </a:rPr>
              <a:t>语义网络</a:t>
            </a:r>
            <a:r>
              <a:rPr lang="zh-CN" altLang="en-US" sz="2300" dirty="0">
                <a:solidFill>
                  <a:srgbClr val="000F1A"/>
                </a:solidFill>
              </a:rPr>
              <a:t>不仅可以表示事物的属性、状态、行为等，而且更适合于表示事物之间的关系和联系</a:t>
            </a:r>
            <a:r>
              <a:rPr lang="zh-CN" altLang="en-US" sz="2300" dirty="0" smtClean="0">
                <a:solidFill>
                  <a:srgbClr val="000F1A"/>
                </a:solidFill>
              </a:rPr>
              <a:t>。</a:t>
            </a:r>
            <a:endParaRPr lang="en-US" altLang="zh-CN" sz="2300" dirty="0" smtClean="0">
              <a:solidFill>
                <a:srgbClr val="000F1A"/>
              </a:solidFill>
            </a:endParaRPr>
          </a:p>
          <a:p>
            <a:pPr algn="just">
              <a:lnSpc>
                <a:spcPct val="130000"/>
              </a:lnSpc>
              <a:spcBef>
                <a:spcPts val="0"/>
              </a:spcBef>
            </a:pPr>
            <a:r>
              <a:rPr lang="en-US" altLang="zh-CN" sz="2300" dirty="0">
                <a:solidFill>
                  <a:srgbClr val="000F1A"/>
                </a:solidFill>
              </a:rPr>
              <a:t> </a:t>
            </a:r>
            <a:r>
              <a:rPr lang="en-US" altLang="zh-CN" sz="2300" dirty="0" smtClean="0">
                <a:solidFill>
                  <a:srgbClr val="000F1A"/>
                </a:solidFill>
              </a:rPr>
              <a:t>     </a:t>
            </a:r>
            <a:r>
              <a:rPr lang="zh-CN" altLang="en-US" sz="2300" dirty="0" smtClean="0">
                <a:solidFill>
                  <a:srgbClr val="000F1A"/>
                </a:solidFill>
              </a:rPr>
              <a:t>表示</a:t>
            </a:r>
            <a:r>
              <a:rPr lang="zh-CN" altLang="en-US" sz="2300" dirty="0">
                <a:solidFill>
                  <a:srgbClr val="000F1A"/>
                </a:solidFill>
              </a:rPr>
              <a:t>一个事物的层次、状态、行为的语义网络，也可以看作是该事物与其属性、状态或行为的一种关系</a:t>
            </a:r>
            <a:r>
              <a:rPr lang="zh-CN" altLang="en-US" sz="2300" dirty="0" smtClean="0">
                <a:solidFill>
                  <a:srgbClr val="000F1A"/>
                </a:solidFill>
              </a:rPr>
              <a:t>。</a:t>
            </a:r>
            <a:endParaRPr lang="en-US" altLang="zh-CN" sz="2300" dirty="0" smtClean="0">
              <a:solidFill>
                <a:srgbClr val="000F1A"/>
              </a:solidFill>
            </a:endParaRPr>
          </a:p>
          <a:p>
            <a:pPr algn="just">
              <a:lnSpc>
                <a:spcPct val="130000"/>
              </a:lnSpc>
              <a:spcBef>
                <a:spcPts val="0"/>
              </a:spcBef>
            </a:pPr>
            <a:r>
              <a:rPr lang="zh-CN" altLang="en-US" sz="2300" dirty="0" smtClean="0">
                <a:solidFill>
                  <a:srgbClr val="000F1A"/>
                </a:solidFill>
              </a:rPr>
              <a:t>如图</a:t>
            </a:r>
            <a:r>
              <a:rPr lang="en-US" altLang="zh-CN" sz="2300" dirty="0" smtClean="0">
                <a:solidFill>
                  <a:srgbClr val="000F1A"/>
                </a:solidFill>
              </a:rPr>
              <a:t>7-3</a:t>
            </a:r>
            <a:r>
              <a:rPr lang="zh-CN" altLang="en-US" sz="2300" dirty="0">
                <a:solidFill>
                  <a:srgbClr val="000F1A"/>
                </a:solidFill>
              </a:rPr>
              <a:t>所示的语义网络，就表示了专家系统这个事物（的内涵），同时也可以看作是表示了专家系统与</a:t>
            </a:r>
            <a:r>
              <a:rPr lang="zh-CN" altLang="en-US" sz="2300" dirty="0" smtClean="0">
                <a:solidFill>
                  <a:srgbClr val="000F1A"/>
                </a:solidFill>
                <a:latin typeface="Courier New"/>
              </a:rPr>
              <a:t>“</a:t>
            </a:r>
            <a:r>
              <a:rPr lang="zh-CN" altLang="en-US" sz="2300" dirty="0" smtClean="0">
                <a:solidFill>
                  <a:srgbClr val="000F1A"/>
                </a:solidFill>
              </a:rPr>
              <a:t>智能系统</a:t>
            </a:r>
            <a:r>
              <a:rPr lang="zh-CN" altLang="en-US" sz="2300" dirty="0" smtClean="0">
                <a:solidFill>
                  <a:srgbClr val="000F1A"/>
                </a:solidFill>
                <a:latin typeface="Courier New"/>
              </a:rPr>
              <a:t>”“</a:t>
            </a:r>
            <a:r>
              <a:rPr lang="zh-CN" altLang="en-US" sz="2300" dirty="0" smtClean="0">
                <a:solidFill>
                  <a:srgbClr val="000F1A"/>
                </a:solidFill>
              </a:rPr>
              <a:t>专家知识</a:t>
            </a:r>
            <a:r>
              <a:rPr lang="zh-CN" altLang="en-US" sz="2300" dirty="0" smtClean="0">
                <a:solidFill>
                  <a:srgbClr val="000F1A"/>
                </a:solidFill>
                <a:latin typeface="Courier New"/>
              </a:rPr>
              <a:t>”“</a:t>
            </a:r>
            <a:r>
              <a:rPr lang="zh-CN" altLang="en-US" sz="2300" dirty="0" smtClean="0">
                <a:solidFill>
                  <a:srgbClr val="000F1A"/>
                </a:solidFill>
              </a:rPr>
              <a:t>专家思维</a:t>
            </a:r>
            <a:r>
              <a:rPr lang="zh-CN" altLang="en-US" sz="2300" dirty="0" smtClean="0">
                <a:solidFill>
                  <a:srgbClr val="000F1A"/>
                </a:solidFill>
                <a:latin typeface="Courier New"/>
              </a:rPr>
              <a:t>”</a:t>
            </a:r>
            <a:r>
              <a:rPr lang="zh-CN" altLang="en-US" sz="2300" dirty="0">
                <a:solidFill>
                  <a:srgbClr val="000F1A"/>
                </a:solidFill>
              </a:rPr>
              <a:t>及</a:t>
            </a:r>
            <a:r>
              <a:rPr lang="zh-CN" altLang="en-US" sz="2300" dirty="0">
                <a:solidFill>
                  <a:srgbClr val="000F1A"/>
                </a:solidFill>
                <a:latin typeface="Courier New"/>
              </a:rPr>
              <a:t>“</a:t>
            </a:r>
            <a:r>
              <a:rPr lang="zh-CN" altLang="en-US" sz="2300" dirty="0">
                <a:solidFill>
                  <a:srgbClr val="000F1A"/>
                </a:solidFill>
              </a:rPr>
              <a:t>困难问题</a:t>
            </a:r>
            <a:r>
              <a:rPr lang="zh-CN" altLang="en-US" sz="2300" dirty="0">
                <a:solidFill>
                  <a:srgbClr val="000F1A"/>
                </a:solidFill>
                <a:latin typeface="Courier New"/>
              </a:rPr>
              <a:t>”</a:t>
            </a:r>
            <a:r>
              <a:rPr lang="zh-CN" altLang="en-US" sz="2300" dirty="0">
                <a:solidFill>
                  <a:srgbClr val="000F1A"/>
                </a:solidFill>
              </a:rPr>
              <a:t>这几个事物之间的关系或联系。所以，抽象地说，语义网络可表示事物之间的关系</a:t>
            </a:r>
            <a:r>
              <a:rPr lang="zh-CN" altLang="en-US" sz="2300" dirty="0" smtClean="0">
                <a:solidFill>
                  <a:srgbClr val="000F1A"/>
                </a:solidFill>
              </a:rPr>
              <a:t>。</a:t>
            </a:r>
            <a:endParaRPr lang="en-US" altLang="zh-CN" sz="2300" dirty="0" smtClean="0">
              <a:solidFill>
                <a:srgbClr val="000F1A"/>
              </a:solidFill>
            </a:endParaRPr>
          </a:p>
          <a:p>
            <a:pPr algn="just">
              <a:lnSpc>
                <a:spcPct val="130000"/>
              </a:lnSpc>
              <a:spcBef>
                <a:spcPts val="0"/>
              </a:spcBef>
            </a:pPr>
            <a:r>
              <a:rPr lang="zh-CN" altLang="en-US" sz="2300" dirty="0" smtClean="0">
                <a:solidFill>
                  <a:srgbClr val="000F1A"/>
                </a:solidFill>
              </a:rPr>
              <a:t>   关系</a:t>
            </a:r>
            <a:r>
              <a:rPr lang="zh-CN" altLang="en-US" sz="2300" dirty="0">
                <a:solidFill>
                  <a:srgbClr val="000F1A"/>
                </a:solidFill>
              </a:rPr>
              <a:t>（或联系）型的知识和能化为关系型的知识都可以用语义网络来表示。</a:t>
            </a:r>
            <a:r>
              <a:rPr lang="zh-CN" altLang="en-US" sz="2300" dirty="0" smtClean="0">
                <a:solidFill>
                  <a:srgbClr val="000F1A"/>
                </a:solidFill>
              </a:rPr>
              <a:t>下面给</a:t>
            </a:r>
            <a:r>
              <a:rPr lang="zh-CN" altLang="en-US" sz="2300" dirty="0">
                <a:solidFill>
                  <a:srgbClr val="000F1A"/>
                </a:solidFill>
              </a:rPr>
              <a:t>出常见的几种。</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749">
                                            <p:txEl>
                                              <p:pRg st="1" end="1"/>
                                            </p:txEl>
                                          </p:spTgt>
                                        </p:tgtEl>
                                        <p:attrNameLst>
                                          <p:attrName>style.visibility</p:attrName>
                                        </p:attrNameLst>
                                      </p:cBhvr>
                                      <p:to>
                                        <p:strVal val="visible"/>
                                      </p:to>
                                    </p:set>
                                    <p:animEffect transition="in" filter="blinds(horizontal)">
                                      <p:cBhvr>
                                        <p:cTn id="7" dur="500"/>
                                        <p:tgtEl>
                                          <p:spTgt spid="3174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1749">
                                            <p:txEl>
                                              <p:pRg st="2" end="2"/>
                                            </p:txEl>
                                          </p:spTgt>
                                        </p:tgtEl>
                                        <p:attrNameLst>
                                          <p:attrName>style.visibility</p:attrName>
                                        </p:attrNameLst>
                                      </p:cBhvr>
                                      <p:to>
                                        <p:strVal val="visible"/>
                                      </p:to>
                                    </p:set>
                                    <p:animEffect transition="in" filter="blinds(horizontal)">
                                      <p:cBhvr>
                                        <p:cTn id="12" dur="500"/>
                                        <p:tgtEl>
                                          <p:spTgt spid="3174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1749">
                                            <p:txEl>
                                              <p:pRg st="3" end="3"/>
                                            </p:txEl>
                                          </p:spTgt>
                                        </p:tgtEl>
                                        <p:attrNameLst>
                                          <p:attrName>style.visibility</p:attrName>
                                        </p:attrNameLst>
                                      </p:cBhvr>
                                      <p:to>
                                        <p:strVal val="visible"/>
                                      </p:to>
                                    </p:set>
                                    <p:animEffect transition="in" filter="blinds(horizontal)">
                                      <p:cBhvr>
                                        <p:cTn id="17" dur="500"/>
                                        <p:tgtEl>
                                          <p:spTgt spid="3174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1749">
                                            <p:txEl>
                                              <p:pRg st="4" end="4"/>
                                            </p:txEl>
                                          </p:spTgt>
                                        </p:tgtEl>
                                        <p:attrNameLst>
                                          <p:attrName>style.visibility</p:attrName>
                                        </p:attrNameLst>
                                      </p:cBhvr>
                                      <p:to>
                                        <p:strVal val="visible"/>
                                      </p:to>
                                    </p:set>
                                    <p:animEffect transition="in" filter="blinds(horizontal)">
                                      <p:cBhvr>
                                        <p:cTn id="22" dur="500"/>
                                        <p:tgtEl>
                                          <p:spTgt spid="3174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7" name="Rectangle 5"/>
          <p:cNvSpPr>
            <a:spLocks noChangeArrowheads="1"/>
          </p:cNvSpPr>
          <p:nvPr/>
        </p:nvSpPr>
        <p:spPr bwMode="auto">
          <a:xfrm>
            <a:off x="3286116" y="500042"/>
            <a:ext cx="1800493" cy="52322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FF0000"/>
                </a:solidFill>
                <a:effectLst/>
                <a:uLnTx/>
                <a:uFillTx/>
                <a:latin typeface="黑体" pitchFamily="49" charset="-122"/>
                <a:ea typeface="黑体" pitchFamily="49" charset="-122"/>
                <a:cs typeface="+mn-cs"/>
              </a:rPr>
              <a:t>7.1  </a:t>
            </a:r>
            <a:r>
              <a:rPr kumimoji="1" lang="zh-CN" altLang="en-US" sz="2800" b="0" i="0" u="none" strike="noStrike" kern="1200" cap="none" spc="0" normalizeH="0" baseline="0" noProof="0" dirty="0" smtClean="0">
                <a:ln>
                  <a:noFill/>
                </a:ln>
                <a:solidFill>
                  <a:srgbClr val="FF0000"/>
                </a:solidFill>
                <a:effectLst/>
                <a:uLnTx/>
                <a:uFillTx/>
                <a:latin typeface="黑体" pitchFamily="49" charset="-122"/>
                <a:ea typeface="黑体" pitchFamily="49" charset="-122"/>
                <a:cs typeface="+mn-cs"/>
              </a:rPr>
              <a:t>元组</a:t>
            </a:r>
            <a:endParaRPr kumimoji="1" lang="zh-CN" altLang="en-US" sz="2800" b="0" i="0" u="none" strike="noStrike" kern="1200" cap="none" spc="0" normalizeH="0" baseline="0" noProof="0" dirty="0">
              <a:ln>
                <a:noFill/>
              </a:ln>
              <a:solidFill>
                <a:srgbClr val="FF0000"/>
              </a:solidFill>
              <a:effectLst/>
              <a:uLnTx/>
              <a:uFillTx/>
              <a:latin typeface="黑体" pitchFamily="49" charset="-122"/>
              <a:ea typeface="黑体" pitchFamily="49" charset="-122"/>
              <a:cs typeface="+mn-cs"/>
            </a:endParaRPr>
          </a:p>
        </p:txBody>
      </p:sp>
      <p:sp>
        <p:nvSpPr>
          <p:cNvPr id="8199" name="Text Box 7"/>
          <p:cNvSpPr txBox="1">
            <a:spLocks noChangeArrowheads="1"/>
          </p:cNvSpPr>
          <p:nvPr/>
        </p:nvSpPr>
        <p:spPr bwMode="auto">
          <a:xfrm>
            <a:off x="714348" y="1071547"/>
            <a:ext cx="7858180" cy="4665701"/>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ts val="3600"/>
              </a:lnSpc>
              <a:spcBef>
                <a:spcPct val="2000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      </a:t>
            </a:r>
            <a:r>
              <a:rPr kumimoji="1" lang="zh-CN" altLang="en-US" sz="2400" b="1" i="0" u="none" strike="noStrike" kern="1200" cap="none" spc="0" normalizeH="0" baseline="0" noProof="0" dirty="0" smtClean="0">
                <a:ln>
                  <a:noFill/>
                </a:ln>
                <a:effectLst/>
                <a:uLnTx/>
                <a:uFillTx/>
                <a:latin typeface="Times New Roman" pitchFamily="18" charset="0"/>
                <a:ea typeface="宋体" charset="-122"/>
                <a:cs typeface="+mn-cs"/>
              </a:rPr>
              <a:t>元组</a:t>
            </a:r>
            <a:r>
              <a:rPr kumimoji="1" lang="zh-CN" altLang="en-US" sz="2400" b="1" i="0" u="none" strike="noStrike" kern="1200" cap="none" spc="0" normalizeH="0" baseline="0" noProof="0" dirty="0">
                <a:ln>
                  <a:noFill/>
                </a:ln>
                <a:effectLst/>
                <a:uLnTx/>
                <a:uFillTx/>
                <a:latin typeface="Times New Roman" pitchFamily="18" charset="0"/>
                <a:ea typeface="宋体" charset="-122"/>
                <a:cs typeface="+mn-cs"/>
              </a:rPr>
              <a:t>（</a:t>
            </a:r>
            <a:r>
              <a:rPr kumimoji="1" lang="en-US" sz="2400" b="1" i="0" u="none" strike="noStrike" kern="1200" cap="none" spc="0" normalizeH="0" baseline="0" noProof="0" dirty="0" err="1">
                <a:ln>
                  <a:noFill/>
                </a:ln>
                <a:effectLst/>
                <a:uLnTx/>
                <a:uFillTx/>
                <a:latin typeface="Times New Roman" pitchFamily="18" charset="0"/>
                <a:ea typeface="宋体" charset="-122"/>
                <a:cs typeface="+mn-cs"/>
              </a:rPr>
              <a:t>tuple</a:t>
            </a:r>
            <a:r>
              <a:rPr kumimoji="1" lang="zh-CN" altLang="en-US" sz="2400" b="1" i="0" u="none" strike="noStrike" kern="1200" cap="none" spc="0" normalizeH="0" baseline="0" noProof="0" dirty="0">
                <a:ln>
                  <a:noFill/>
                </a:ln>
                <a:effectLst/>
                <a:uLnTx/>
                <a:uFillTx/>
                <a:latin typeface="Times New Roman" pitchFamily="18" charset="0"/>
                <a:ea typeface="宋体" charset="-122"/>
                <a:cs typeface="+mn-cs"/>
              </a:rPr>
              <a:t>）的数学定义是</a:t>
            </a:r>
            <a:r>
              <a:rPr kumimoji="1" lang="en-US" sz="2400" b="1" i="0" u="none" strike="noStrike" kern="1200" cap="none" spc="0" normalizeH="0" baseline="0" noProof="0" dirty="0">
                <a:ln>
                  <a:noFill/>
                </a:ln>
                <a:effectLst/>
                <a:uLnTx/>
                <a:uFillTx/>
                <a:latin typeface="Times New Roman" pitchFamily="18" charset="0"/>
                <a:ea typeface="宋体" charset="-122"/>
                <a:cs typeface="+mn-cs"/>
              </a:rPr>
              <a:t>:</a:t>
            </a:r>
            <a:r>
              <a:rPr kumimoji="1" lang="zh-CN" altLang="en-US" sz="2400" b="1" i="0" u="none" strike="noStrike" kern="1200" cap="none" spc="0" normalizeH="0" baseline="0" noProof="0" dirty="0">
                <a:ln>
                  <a:noFill/>
                </a:ln>
                <a:effectLst/>
                <a:uLnTx/>
                <a:uFillTx/>
                <a:latin typeface="Times New Roman" pitchFamily="18" charset="0"/>
                <a:ea typeface="宋体" charset="-122"/>
                <a:cs typeface="+mn-cs"/>
              </a:rPr>
              <a:t>笛卡尔积中的一个元素</a:t>
            </a:r>
            <a:r>
              <a:rPr kumimoji="1" lang="en-US" sz="2400" b="1" i="0" u="none" strike="noStrike" kern="1200" cap="none" spc="0" normalizeH="0" baseline="0" noProof="0" dirty="0">
                <a:ln>
                  <a:noFill/>
                </a:ln>
                <a:effectLst/>
                <a:uLnTx/>
                <a:uFillTx/>
                <a:latin typeface="Times New Roman" pitchFamily="18" charset="0"/>
                <a:ea typeface="宋体" charset="-122"/>
                <a:cs typeface="+mn-cs"/>
              </a:rPr>
              <a:t>,(</a:t>
            </a:r>
            <a:r>
              <a:rPr kumimoji="1" lang="en-US" sz="2400" b="1" i="1" u="none" strike="noStrike" kern="1200" cap="none" spc="0" normalizeH="0" baseline="0" noProof="0" dirty="0">
                <a:ln>
                  <a:noFill/>
                </a:ln>
                <a:effectLst/>
                <a:uLnTx/>
                <a:uFillTx/>
                <a:latin typeface="Times New Roman" pitchFamily="18" charset="0"/>
                <a:ea typeface="宋体" charset="-122"/>
                <a:cs typeface="+mn-cs"/>
              </a:rPr>
              <a:t>d</a:t>
            </a:r>
            <a:r>
              <a:rPr kumimoji="1" lang="en-US" sz="2400" b="1" i="0" u="none" strike="noStrike" kern="1200" cap="none" spc="0" normalizeH="0" baseline="-25000" noProof="0" dirty="0">
                <a:ln>
                  <a:noFill/>
                </a:ln>
                <a:effectLst/>
                <a:uLnTx/>
                <a:uFillTx/>
                <a:latin typeface="Times New Roman" pitchFamily="18" charset="0"/>
                <a:ea typeface="宋体" charset="-122"/>
                <a:cs typeface="+mn-cs"/>
              </a:rPr>
              <a:t>1</a:t>
            </a:r>
            <a:r>
              <a:rPr kumimoji="1" lang="en-US" sz="2400" b="1" i="0" u="none" strike="noStrike" kern="1200" cap="none" spc="0" normalizeH="0" baseline="0" noProof="0" dirty="0">
                <a:ln>
                  <a:noFill/>
                </a:ln>
                <a:effectLst/>
                <a:uLnTx/>
                <a:uFillTx/>
                <a:latin typeface="Times New Roman" pitchFamily="18" charset="0"/>
                <a:ea typeface="宋体" charset="-122"/>
                <a:cs typeface="+mn-cs"/>
              </a:rPr>
              <a:t>,</a:t>
            </a:r>
            <a:r>
              <a:rPr kumimoji="1" lang="en-US" sz="2400" b="1" i="1" u="none" strike="noStrike" kern="1200" cap="none" spc="0" normalizeH="0" baseline="0" noProof="0" dirty="0">
                <a:ln>
                  <a:noFill/>
                </a:ln>
                <a:effectLst/>
                <a:uLnTx/>
                <a:uFillTx/>
                <a:latin typeface="Times New Roman" pitchFamily="18" charset="0"/>
                <a:ea typeface="宋体" charset="-122"/>
                <a:cs typeface="+mn-cs"/>
              </a:rPr>
              <a:t>d</a:t>
            </a:r>
            <a:r>
              <a:rPr kumimoji="1" lang="en-US" sz="2400" b="1" i="0" u="none" strike="noStrike" kern="1200" cap="none" spc="0" normalizeH="0" baseline="-25000" noProof="0" dirty="0">
                <a:ln>
                  <a:noFill/>
                </a:ln>
                <a:effectLst/>
                <a:uLnTx/>
                <a:uFillTx/>
                <a:latin typeface="Times New Roman" pitchFamily="18" charset="0"/>
                <a:ea typeface="宋体" charset="-122"/>
                <a:cs typeface="+mn-cs"/>
              </a:rPr>
              <a:t>2</a:t>
            </a:r>
            <a:r>
              <a:rPr kumimoji="1" lang="en-US" sz="2400" b="1" i="0" u="none" strike="noStrike" kern="1200" cap="none" spc="0" normalizeH="0" baseline="0" noProof="0" dirty="0">
                <a:ln>
                  <a:noFill/>
                </a:ln>
                <a:effectLst/>
                <a:uLnTx/>
                <a:uFillTx/>
                <a:latin typeface="Times New Roman" pitchFamily="18" charset="0"/>
                <a:ea typeface="宋体" charset="-122"/>
                <a:cs typeface="+mn-cs"/>
              </a:rPr>
              <a:t>,…,</a:t>
            </a:r>
            <a:r>
              <a:rPr kumimoji="1" lang="en-US" sz="2400" b="1" i="1" u="none" strike="noStrike" kern="1200" cap="none" spc="0" normalizeH="0" baseline="0" noProof="0" dirty="0" err="1">
                <a:ln>
                  <a:noFill/>
                </a:ln>
                <a:effectLst/>
                <a:uLnTx/>
                <a:uFillTx/>
                <a:latin typeface="Times New Roman" pitchFamily="18" charset="0"/>
                <a:ea typeface="宋体" charset="-122"/>
                <a:cs typeface="+mn-cs"/>
              </a:rPr>
              <a:t>d</a:t>
            </a:r>
            <a:r>
              <a:rPr kumimoji="1" lang="en-US" sz="2400" b="1" i="1" u="none" strike="noStrike" kern="1200" cap="none" spc="0" normalizeH="0" baseline="-25000" noProof="0" dirty="0" err="1">
                <a:ln>
                  <a:noFill/>
                </a:ln>
                <a:effectLst/>
                <a:uLnTx/>
                <a:uFillTx/>
                <a:latin typeface="Times New Roman" pitchFamily="18" charset="0"/>
                <a:ea typeface="宋体" charset="-122"/>
                <a:cs typeface="+mn-cs"/>
              </a:rPr>
              <a:t>n</a:t>
            </a:r>
            <a:r>
              <a:rPr kumimoji="1" lang="en-US" sz="2400" b="1" i="0" u="none" strike="noStrike" kern="1200" cap="none" spc="0" normalizeH="0" baseline="0" noProof="0" dirty="0">
                <a:ln>
                  <a:noFill/>
                </a:ln>
                <a:effectLst/>
                <a:uLnTx/>
                <a:uFillTx/>
                <a:latin typeface="Times New Roman" pitchFamily="18" charset="0"/>
                <a:ea typeface="宋体" charset="-122"/>
                <a:cs typeface="+mn-cs"/>
              </a:rPr>
              <a:t>)</a:t>
            </a:r>
            <a:r>
              <a:rPr kumimoji="1" lang="zh-CN" altLang="en-US" sz="2400" b="1" i="0" u="none" strike="noStrike" kern="1200" cap="none" spc="0" normalizeH="0" baseline="0" noProof="0" dirty="0">
                <a:ln>
                  <a:noFill/>
                </a:ln>
                <a:effectLst/>
                <a:uLnTx/>
                <a:uFillTx/>
                <a:latin typeface="Times New Roman" pitchFamily="18" charset="0"/>
                <a:ea typeface="宋体" charset="-122"/>
                <a:cs typeface="+mn-cs"/>
              </a:rPr>
              <a:t>，叫做一个</a:t>
            </a:r>
            <a:r>
              <a:rPr kumimoji="1" lang="en-US" sz="2400" b="1" i="1" u="none" strike="noStrike" kern="1200" cap="none" spc="0" normalizeH="0" baseline="0" noProof="0" dirty="0">
                <a:ln>
                  <a:noFill/>
                </a:ln>
                <a:effectLst/>
                <a:uLnTx/>
                <a:uFillTx/>
                <a:latin typeface="Times New Roman" pitchFamily="18" charset="0"/>
                <a:ea typeface="宋体" charset="-122"/>
                <a:cs typeface="+mn-cs"/>
              </a:rPr>
              <a:t>n</a:t>
            </a:r>
            <a:r>
              <a:rPr kumimoji="1" lang="zh-CN" altLang="en-US" sz="2400" b="1" i="0" u="none" strike="noStrike" kern="1200" cap="none" spc="0" normalizeH="0" baseline="0" noProof="0" dirty="0">
                <a:ln>
                  <a:noFill/>
                </a:ln>
                <a:effectLst/>
                <a:uLnTx/>
                <a:uFillTx/>
                <a:latin typeface="Times New Roman" pitchFamily="18" charset="0"/>
                <a:ea typeface="宋体" charset="-122"/>
                <a:cs typeface="+mn-cs"/>
              </a:rPr>
              <a:t>元组（</a:t>
            </a:r>
            <a:r>
              <a:rPr kumimoji="1" lang="en-US" sz="2400" b="1" i="1" u="none" strike="noStrike" kern="1200" cap="none" spc="0" normalizeH="0" baseline="0" noProof="0" dirty="0">
                <a:ln>
                  <a:noFill/>
                </a:ln>
                <a:effectLst/>
                <a:uLnTx/>
                <a:uFillTx/>
                <a:latin typeface="Times New Roman" pitchFamily="18" charset="0"/>
                <a:ea typeface="宋体" charset="-122"/>
                <a:cs typeface="+mn-cs"/>
              </a:rPr>
              <a:t>n</a:t>
            </a:r>
            <a:r>
              <a:rPr kumimoji="1" lang="en-US" sz="2400" b="1" i="0" u="none" strike="noStrike" kern="1200" cap="none" spc="0" normalizeH="0" baseline="0" noProof="0" dirty="0">
                <a:ln>
                  <a:noFill/>
                </a:ln>
                <a:effectLst/>
                <a:uLnTx/>
                <a:uFillTx/>
                <a:latin typeface="Times New Roman" pitchFamily="18" charset="0"/>
                <a:ea typeface="宋体" charset="-122"/>
                <a:cs typeface="+mn-cs"/>
              </a:rPr>
              <a:t>-</a:t>
            </a:r>
            <a:r>
              <a:rPr kumimoji="1" lang="en-US" sz="2400" b="1" i="0" u="none" strike="noStrike" kern="1200" cap="none" spc="0" normalizeH="0" baseline="0" noProof="0" dirty="0" err="1">
                <a:ln>
                  <a:noFill/>
                </a:ln>
                <a:effectLst/>
                <a:uLnTx/>
                <a:uFillTx/>
                <a:latin typeface="Times New Roman" pitchFamily="18" charset="0"/>
                <a:ea typeface="宋体" charset="-122"/>
                <a:cs typeface="+mn-cs"/>
              </a:rPr>
              <a:t>tuple</a:t>
            </a:r>
            <a:r>
              <a:rPr kumimoji="1" lang="zh-CN" altLang="en-US" sz="2400" b="1" i="0" u="none" strike="noStrike" kern="1200" cap="none" spc="0" normalizeH="0" baseline="0" noProof="0" dirty="0">
                <a:ln>
                  <a:noFill/>
                </a:ln>
                <a:effectLst/>
                <a:uLnTx/>
                <a:uFillTx/>
                <a:latin typeface="Times New Roman" pitchFamily="18" charset="0"/>
                <a:ea typeface="宋体" charset="-122"/>
                <a:cs typeface="+mn-cs"/>
              </a:rPr>
              <a:t>），简称元组。在关系数据库中，一条记录也就是一个元组。元组通常也泛指由</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若干数据项组成的一个整体</a:t>
            </a:r>
            <a:r>
              <a:rPr kumimoji="1" lang="zh-CN" altLang="en-US" sz="2400" b="1" i="0" u="none" strike="noStrike" kern="1200" cap="none" spc="0" normalizeH="0" baseline="0" noProof="0" dirty="0" smtClean="0">
                <a:ln>
                  <a:noFill/>
                </a:ln>
                <a:effectLst/>
                <a:uLnTx/>
                <a:uFillTx/>
                <a:latin typeface="Times New Roman" pitchFamily="18" charset="0"/>
                <a:ea typeface="宋体" charset="-122"/>
                <a:cs typeface="+mn-cs"/>
              </a:rPr>
              <a:t>。</a:t>
            </a:r>
            <a:endParaRPr kumimoji="1" lang="en-US" altLang="zh-CN" sz="2400" b="1" i="0" u="none" strike="noStrike" kern="1200" cap="none" spc="0" normalizeH="0" baseline="0" noProof="0" dirty="0" smtClean="0">
              <a:ln>
                <a:noFill/>
              </a:ln>
              <a:effectLst/>
              <a:uLnTx/>
              <a:uFillTx/>
              <a:latin typeface="Times New Roman" pitchFamily="18" charset="0"/>
              <a:ea typeface="宋体" charset="-122"/>
              <a:cs typeface="+mn-cs"/>
            </a:endParaRPr>
          </a:p>
          <a:p>
            <a:pPr marL="0" marR="0" lvl="0" indent="0" algn="l" defTabSz="914400" rtl="0" eaLnBrk="1" fontAlgn="base" latinLnBrk="0" hangingPunct="1">
              <a:lnSpc>
                <a:spcPts val="36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effectLst/>
                <a:uLnTx/>
                <a:uFillTx/>
                <a:latin typeface="Times New Roman" pitchFamily="18" charset="0"/>
                <a:ea typeface="宋体" charset="-122"/>
                <a:cs typeface="+mn-cs"/>
              </a:rPr>
              <a:t>        三元组</a:t>
            </a:r>
            <a:r>
              <a:rPr kumimoji="1" lang="zh-CN" altLang="en-US" sz="2400" b="1" i="0" u="none" strike="noStrike" kern="1200" cap="none" spc="0" normalizeH="0" baseline="0" noProof="0" dirty="0">
                <a:ln>
                  <a:noFill/>
                </a:ln>
                <a:effectLst/>
                <a:uLnTx/>
                <a:uFillTx/>
                <a:latin typeface="Times New Roman" pitchFamily="18" charset="0"/>
                <a:ea typeface="宋体" charset="-122"/>
                <a:cs typeface="+mn-cs"/>
              </a:rPr>
              <a:t>的一般表达形式为：</a:t>
            </a:r>
          </a:p>
          <a:p>
            <a:pPr marL="0" marR="0" lvl="0" indent="0" algn="l" defTabSz="914400" rtl="0" eaLnBrk="1" fontAlgn="base" latinLnBrk="0" hangingPunct="1">
              <a:lnSpc>
                <a:spcPts val="3600"/>
              </a:lnSpc>
              <a:spcBef>
                <a:spcPct val="0"/>
              </a:spcBef>
              <a:spcAft>
                <a:spcPct val="0"/>
              </a:spcAft>
              <a:buClrTx/>
              <a:buSzTx/>
              <a:buFontTx/>
              <a:buNone/>
              <a:tabLst/>
              <a:defRPr/>
            </a:pPr>
            <a:r>
              <a:rPr kumimoji="1" lang="en-US" sz="2400" b="1" i="0" u="none" strike="noStrike" kern="1200" cap="none" spc="0" normalizeH="0" baseline="0" noProof="0" dirty="0">
                <a:ln>
                  <a:noFill/>
                </a:ln>
                <a:effectLst/>
                <a:uLnTx/>
                <a:uFillTx/>
                <a:latin typeface="Times New Roman" pitchFamily="18" charset="0"/>
                <a:ea typeface="宋体" charset="-122"/>
                <a:cs typeface="+mn-cs"/>
              </a:rPr>
              <a:t>                               </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sym typeface="Symbol"/>
              </a:rPr>
              <a:t></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对象</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sym typeface="Symbol"/>
              </a:rPr>
              <a:t></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 </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sym typeface="Symbol"/>
              </a:rPr>
              <a:t></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属性</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sym typeface="Symbol"/>
              </a:rPr>
              <a:t></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 </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sym typeface="Symbol"/>
              </a:rPr>
              <a:t></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值</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sym typeface="Symbol"/>
              </a:rPr>
              <a:t></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 </a:t>
            </a:r>
            <a:endPar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endParaRPr>
          </a:p>
          <a:p>
            <a:pPr marL="0" marR="0" lvl="0" indent="0" algn="l" defTabSz="914400" rtl="0" eaLnBrk="1" fontAlgn="base" latinLnBrk="0" hangingPunct="1">
              <a:lnSpc>
                <a:spcPts val="3600"/>
              </a:lnSpc>
              <a:spcBef>
                <a:spcPct val="0"/>
              </a:spcBef>
              <a:spcAft>
                <a:spcPct val="0"/>
              </a:spcAft>
              <a:buClrTx/>
              <a:buSzTx/>
              <a:buFontTx/>
              <a:buNone/>
              <a:tabLst/>
              <a:defRPr/>
            </a:pPr>
            <a:r>
              <a:rPr kumimoji="1" lang="zh-CN" altLang="en-US" sz="2400" b="1" i="0" u="none" strike="noStrike" kern="1200" cap="none" spc="0" normalizeH="0" baseline="0" noProof="0" dirty="0" smtClean="0">
                <a:ln>
                  <a:noFill/>
                </a:ln>
                <a:effectLst/>
                <a:uLnTx/>
                <a:uFillTx/>
                <a:latin typeface="Times New Roman" pitchFamily="18" charset="0"/>
                <a:ea typeface="宋体" charset="-122"/>
                <a:cs typeface="+mn-cs"/>
              </a:rPr>
              <a:t>更</a:t>
            </a:r>
            <a:r>
              <a:rPr kumimoji="1" lang="zh-CN" altLang="en-US" sz="2400" b="1" i="0" u="none" strike="noStrike" kern="1200" cap="none" spc="0" normalizeH="0" baseline="0" noProof="0" dirty="0">
                <a:ln>
                  <a:noFill/>
                </a:ln>
                <a:effectLst/>
                <a:uLnTx/>
                <a:uFillTx/>
                <a:latin typeface="Times New Roman" pitchFamily="18" charset="0"/>
                <a:ea typeface="宋体" charset="-122"/>
                <a:cs typeface="+mn-cs"/>
              </a:rPr>
              <a:t>一般表达形式就是：</a:t>
            </a:r>
          </a:p>
          <a:p>
            <a:pPr marL="0" marR="0" lvl="0" indent="0" algn="l" defTabSz="914400" rtl="0" eaLnBrk="1" fontAlgn="base" latinLnBrk="0" hangingPunct="1">
              <a:lnSpc>
                <a:spcPts val="3600"/>
              </a:lnSpc>
              <a:spcBef>
                <a:spcPct val="0"/>
              </a:spcBef>
              <a:spcAft>
                <a:spcPct val="0"/>
              </a:spcAft>
              <a:buClrTx/>
              <a:buSzTx/>
              <a:buFontTx/>
              <a:buNone/>
              <a:tabLst/>
              <a:defRPr/>
            </a:pP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                           </a:t>
            </a:r>
            <a:r>
              <a:rPr kumimoji="1" lang="en-US" sz="2400" b="1" i="0" u="none" strike="noStrike" kern="1200" cap="none" spc="0" normalizeH="0" baseline="0" noProof="0" dirty="0" smtClean="0">
                <a:ln>
                  <a:noFill/>
                </a:ln>
                <a:solidFill>
                  <a:srgbClr val="3333FF"/>
                </a:solidFill>
                <a:effectLst/>
                <a:uLnTx/>
                <a:uFillTx/>
                <a:latin typeface="Times New Roman" pitchFamily="18" charset="0"/>
                <a:ea typeface="宋体" charset="-122"/>
                <a:cs typeface="+mn-cs"/>
              </a:rPr>
              <a:t>     </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sym typeface="Symbol"/>
              </a:rPr>
              <a:t></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对象</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sym typeface="Symbol"/>
              </a:rPr>
              <a:t></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 </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sym typeface="Symbol"/>
              </a:rPr>
              <a:t></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特征</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sym typeface="Symbol"/>
              </a:rPr>
              <a:t></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 </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sym typeface="Symbol"/>
              </a:rPr>
              <a:t></a:t>
            </a:r>
            <a:r>
              <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值</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sym typeface="Symbol"/>
              </a:rPr>
              <a:t></a:t>
            </a:r>
            <a:r>
              <a:rPr kumimoji="1" 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rPr>
              <a:t>) </a:t>
            </a:r>
            <a:endParaRPr kumimoji="1" lang="zh-CN" altLang="en-US" sz="2400" b="1" i="0" u="none" strike="noStrike" kern="1200" cap="none" spc="0" normalizeH="0" baseline="0" noProof="0" dirty="0">
              <a:ln>
                <a:noFill/>
              </a:ln>
              <a:solidFill>
                <a:srgbClr val="3333FF"/>
              </a:solidFill>
              <a:effectLst/>
              <a:uLnTx/>
              <a:uFillTx/>
              <a:latin typeface="Times New Roman" pitchFamily="18" charset="0"/>
              <a:ea typeface="宋体" charset="-122"/>
              <a:cs typeface="+mn-cs"/>
            </a:endParaRPr>
          </a:p>
          <a:p>
            <a:pPr marL="0" marR="0" lvl="0" indent="0" algn="l" defTabSz="914400" rtl="0" eaLnBrk="1" fontAlgn="base" latinLnBrk="0" hangingPunct="1">
              <a:lnSpc>
                <a:spcPts val="3600"/>
              </a:lnSpc>
              <a:spcBef>
                <a:spcPct val="0"/>
              </a:spcBef>
              <a:spcAft>
                <a:spcPct val="0"/>
              </a:spcAft>
              <a:buClrTx/>
              <a:buSzTx/>
              <a:buFontTx/>
              <a:buNone/>
              <a:tabLst/>
              <a:defRPr/>
            </a:pPr>
            <a:r>
              <a:rPr kumimoji="1" lang="zh-CN" altLang="en-US" sz="2400" b="1" i="0" u="none" strike="noStrike" kern="1200" cap="none" spc="0" normalizeH="0" baseline="0" noProof="0" dirty="0">
                <a:ln>
                  <a:noFill/>
                </a:ln>
                <a:effectLst/>
                <a:uLnTx/>
                <a:uFillTx/>
                <a:latin typeface="Times New Roman" pitchFamily="18" charset="0"/>
                <a:ea typeface="宋体" charset="-122"/>
                <a:cs typeface="+mn-cs"/>
              </a:rPr>
              <a:t>或用变量表示为</a:t>
            </a:r>
          </a:p>
          <a:p>
            <a:pPr marL="0" marR="0" lvl="0" indent="0" algn="l" defTabSz="914400" rtl="0" eaLnBrk="1" fontAlgn="base" latinLnBrk="0" hangingPunct="1">
              <a:lnSpc>
                <a:spcPts val="3600"/>
              </a:lnSpc>
              <a:spcBef>
                <a:spcPct val="0"/>
              </a:spcBef>
              <a:spcAft>
                <a:spcPct val="0"/>
              </a:spcAft>
              <a:buClrTx/>
              <a:buSzTx/>
              <a:buFontTx/>
              <a:buNone/>
              <a:tabLst/>
              <a:defRPr/>
            </a:pPr>
            <a:r>
              <a:rPr kumimoji="1" lang="en-US" sz="2400" b="1" i="0" u="none" strike="noStrike" kern="1200" cap="none" spc="0" normalizeH="0" baseline="0" noProof="0" dirty="0">
                <a:ln>
                  <a:noFill/>
                </a:ln>
                <a:effectLst/>
                <a:uLnTx/>
                <a:uFillTx/>
                <a:latin typeface="Times New Roman" pitchFamily="18" charset="0"/>
                <a:ea typeface="宋体" charset="-122"/>
                <a:cs typeface="+mn-cs"/>
              </a:rPr>
              <a:t>                                 </a:t>
            </a:r>
            <a:r>
              <a:rPr kumimoji="1" lang="en-US" sz="2400" b="1" i="0" u="none" strike="noStrike" kern="1200" cap="none" spc="0" normalizeH="0" baseline="0" noProof="0" dirty="0" smtClean="0">
                <a:ln>
                  <a:noFill/>
                </a:ln>
                <a:effectLst/>
                <a:uLnTx/>
                <a:uFillTx/>
                <a:latin typeface="Times New Roman" pitchFamily="18" charset="0"/>
                <a:ea typeface="宋体" charset="-122"/>
                <a:cs typeface="+mn-cs"/>
              </a:rPr>
              <a:t>       </a:t>
            </a:r>
            <a:r>
              <a:rPr kumimoji="1" lang="en-US" sz="2400" b="1" i="0" u="none" strike="noStrike" kern="1200" cap="none" spc="0" normalizeH="0" baseline="0" noProof="0" dirty="0">
                <a:ln>
                  <a:noFill/>
                </a:ln>
                <a:effectLst/>
                <a:uLnTx/>
                <a:uFillTx/>
                <a:latin typeface="Times New Roman" pitchFamily="18" charset="0"/>
                <a:ea typeface="宋体" charset="-122"/>
                <a:cs typeface="+mn-cs"/>
              </a:rPr>
              <a:t>(</a:t>
            </a:r>
            <a:r>
              <a:rPr kumimoji="1" lang="en-US" sz="2400" b="1" i="1" u="none" strike="noStrike" kern="1200" cap="none" spc="0" normalizeH="0" baseline="0" noProof="0" dirty="0">
                <a:ln>
                  <a:noFill/>
                </a:ln>
                <a:effectLst/>
                <a:uLnTx/>
                <a:uFillTx/>
                <a:latin typeface="Times New Roman" pitchFamily="18" charset="0"/>
                <a:ea typeface="宋体" charset="-122"/>
                <a:cs typeface="+mn-cs"/>
              </a:rPr>
              <a:t>x</a:t>
            </a:r>
            <a:r>
              <a:rPr kumimoji="1" lang="en-US" sz="2400" b="1" i="0" u="none" strike="noStrike" kern="1200" cap="none" spc="0" normalizeH="0" baseline="0" noProof="0" dirty="0">
                <a:ln>
                  <a:noFill/>
                </a:ln>
                <a:effectLst/>
                <a:uLnTx/>
                <a:uFillTx/>
                <a:latin typeface="Times New Roman" pitchFamily="18" charset="0"/>
                <a:ea typeface="宋体" charset="-122"/>
                <a:cs typeface="+mn-cs"/>
              </a:rPr>
              <a:t>, </a:t>
            </a:r>
            <a:r>
              <a:rPr kumimoji="1" lang="en-US" sz="2400" b="1" i="1" u="none" strike="noStrike" kern="1200" cap="none" spc="0" normalizeH="0" baseline="0" noProof="0" dirty="0">
                <a:ln>
                  <a:noFill/>
                </a:ln>
                <a:effectLst/>
                <a:uLnTx/>
                <a:uFillTx/>
                <a:latin typeface="Times New Roman" pitchFamily="18" charset="0"/>
                <a:ea typeface="宋体" charset="-122"/>
                <a:cs typeface="+mn-cs"/>
              </a:rPr>
              <a:t>F</a:t>
            </a:r>
            <a:r>
              <a:rPr kumimoji="1" lang="en-US" sz="2400" b="1" i="0" u="none" strike="noStrike" kern="1200" cap="none" spc="0" normalizeH="0" baseline="0" noProof="0" dirty="0">
                <a:ln>
                  <a:noFill/>
                </a:ln>
                <a:effectLst/>
                <a:uLnTx/>
                <a:uFillTx/>
                <a:latin typeface="Times New Roman" pitchFamily="18" charset="0"/>
                <a:ea typeface="宋体" charset="-122"/>
                <a:cs typeface="+mn-cs"/>
              </a:rPr>
              <a:t>, </a:t>
            </a:r>
            <a:r>
              <a:rPr kumimoji="1" lang="en-US" sz="2400" b="1" i="1" u="none" strike="noStrike" kern="1200" cap="none" spc="0" normalizeH="0" baseline="0" noProof="0" dirty="0">
                <a:ln>
                  <a:noFill/>
                </a:ln>
                <a:effectLst/>
                <a:uLnTx/>
                <a:uFillTx/>
                <a:latin typeface="Times New Roman" pitchFamily="18" charset="0"/>
                <a:ea typeface="宋体" charset="-122"/>
                <a:cs typeface="+mn-cs"/>
              </a:rPr>
              <a:t>v</a:t>
            </a:r>
            <a:r>
              <a:rPr kumimoji="1" lang="en-US" sz="2400" b="1" i="0" u="none" strike="noStrike" kern="1200" cap="none" spc="0" normalizeH="0" baseline="0" noProof="0" dirty="0" smtClean="0">
                <a:ln>
                  <a:noFill/>
                </a:ln>
                <a:effectLst/>
                <a:uLnTx/>
                <a:uFillTx/>
                <a:latin typeface="Times New Roman" pitchFamily="18" charset="0"/>
                <a:ea typeface="宋体" charset="-122"/>
                <a:cs typeface="+mn-cs"/>
              </a:rPr>
              <a:t>)    </a:t>
            </a:r>
            <a:endParaRPr kumimoji="1" lang="en-US" altLang="zh-CN" sz="2400" b="1" i="0" u="none" strike="noStrike" kern="1200" cap="none" spc="0" normalizeH="0" baseline="0" noProof="0" dirty="0" smtClean="0">
              <a:ln>
                <a:noFill/>
              </a:ln>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346299050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889125" y="5102225"/>
            <a:ext cx="184150" cy="396875"/>
          </a:xfrm>
          <a:prstGeom prst="rect">
            <a:avLst/>
          </a:prstGeom>
          <a:noFill/>
          <a:ln w="9525">
            <a:noFill/>
            <a:miter lim="800000"/>
            <a:headEnd/>
            <a:tailEnd/>
          </a:ln>
          <a:effectLst/>
        </p:spPr>
        <p:txBody>
          <a:bodyPr wrap="none">
            <a:spAutoFit/>
          </a:bodyPr>
          <a:lstStyle/>
          <a:p>
            <a:endParaRPr lang="zh-CN" altLang="zh-CN" sz="2000"/>
          </a:p>
        </p:txBody>
      </p:sp>
      <p:sp>
        <p:nvSpPr>
          <p:cNvPr id="68611" name="Text Box 3"/>
          <p:cNvSpPr txBox="1">
            <a:spLocks noChangeArrowheads="1"/>
          </p:cNvSpPr>
          <p:nvPr/>
        </p:nvSpPr>
        <p:spPr bwMode="auto">
          <a:xfrm>
            <a:off x="2222654" y="4874606"/>
            <a:ext cx="5572164" cy="461665"/>
          </a:xfrm>
          <a:prstGeom prst="rect">
            <a:avLst/>
          </a:prstGeom>
          <a:noFill/>
          <a:ln w="9525">
            <a:noFill/>
            <a:miter lim="800000"/>
            <a:headEnd/>
            <a:tailEnd/>
          </a:ln>
          <a:effectLst/>
        </p:spPr>
        <p:txBody>
          <a:bodyPr wrap="square">
            <a:spAutoFit/>
          </a:bodyPr>
          <a:lstStyle/>
          <a:p>
            <a:pPr>
              <a:spcBef>
                <a:spcPct val="50000"/>
              </a:spcBef>
            </a:pPr>
            <a:r>
              <a:rPr lang="zh-CN" altLang="en-US" sz="2300" dirty="0" smtClean="0">
                <a:solidFill>
                  <a:srgbClr val="0070C0"/>
                </a:solidFill>
              </a:rPr>
              <a:t>图</a:t>
            </a:r>
            <a:r>
              <a:rPr lang="en-US" altLang="zh-CN" sz="2300" dirty="0" smtClean="0">
                <a:solidFill>
                  <a:srgbClr val="0070C0"/>
                </a:solidFill>
              </a:rPr>
              <a:t>7-3 </a:t>
            </a:r>
            <a:r>
              <a:rPr lang="zh-CN" altLang="en-US" sz="2300" dirty="0" smtClean="0">
                <a:solidFill>
                  <a:srgbClr val="0070C0"/>
                </a:solidFill>
              </a:rPr>
              <a:t>专家系统概念的语义网络表述 </a:t>
            </a:r>
            <a:endParaRPr lang="zh-CN" altLang="en-US" sz="2300" dirty="0">
              <a:solidFill>
                <a:srgbClr val="0070C0"/>
              </a:solidFill>
            </a:endParaRPr>
          </a:p>
        </p:txBody>
      </p:sp>
      <p:pic>
        <p:nvPicPr>
          <p:cNvPr id="2050" name="Picture 2" descr="E:\人工智能导论\085054-01 人工智能导论(图)\tu\RG6-3.tif"/>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2643174" y="1071546"/>
            <a:ext cx="3929090" cy="3357586"/>
          </a:xfrm>
          <a:prstGeom prst="rect">
            <a:avLst/>
          </a:prstGeom>
          <a:noFill/>
        </p:spPr>
      </p:pic>
    </p:spTree>
  </p:cSld>
  <p:clrMapOvr>
    <a:masterClrMapping/>
  </p:clrMapOvr>
  <p:transition spd="med">
    <p:zo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1" name="Text Box 5"/>
          <p:cNvSpPr txBox="1">
            <a:spLocks noChangeArrowheads="1"/>
          </p:cNvSpPr>
          <p:nvPr/>
        </p:nvSpPr>
        <p:spPr bwMode="auto">
          <a:xfrm>
            <a:off x="642910" y="339292"/>
            <a:ext cx="7715304" cy="5115246"/>
          </a:xfrm>
          <a:prstGeom prst="rect">
            <a:avLst/>
          </a:prstGeom>
          <a:noFill/>
          <a:ln w="9525">
            <a:noFill/>
            <a:miter lim="800000"/>
            <a:headEnd/>
            <a:tailEnd/>
          </a:ln>
          <a:effectLst/>
        </p:spPr>
        <p:txBody>
          <a:bodyPr wrap="square">
            <a:spAutoFit/>
          </a:bodyPr>
          <a:lstStyle/>
          <a:p>
            <a:pPr algn="just">
              <a:lnSpc>
                <a:spcPct val="150000"/>
              </a:lnSpc>
              <a:spcBef>
                <a:spcPct val="20000"/>
              </a:spcBef>
            </a:pPr>
            <a:r>
              <a:rPr lang="zh-CN" altLang="en-US" dirty="0" smtClean="0">
                <a:solidFill>
                  <a:srgbClr val="0070C0"/>
                </a:solidFill>
                <a:latin typeface="黑体" pitchFamily="49" charset="-122"/>
                <a:ea typeface="黑体" pitchFamily="49" charset="-122"/>
              </a:rPr>
              <a:t>   </a:t>
            </a:r>
            <a:r>
              <a:rPr lang="zh-CN" altLang="en-US" dirty="0" smtClean="0">
                <a:solidFill>
                  <a:srgbClr val="C00000"/>
                </a:solidFill>
                <a:latin typeface="黑体" pitchFamily="49" charset="-122"/>
                <a:ea typeface="黑体" pitchFamily="49" charset="-122"/>
              </a:rPr>
              <a:t>七</a:t>
            </a:r>
            <a:r>
              <a:rPr lang="zh-CN" altLang="en-US" dirty="0">
                <a:solidFill>
                  <a:srgbClr val="C00000"/>
                </a:solidFill>
                <a:latin typeface="黑体" pitchFamily="49" charset="-122"/>
                <a:ea typeface="黑体" pitchFamily="49" charset="-122"/>
              </a:rPr>
              <a:t>种</a:t>
            </a:r>
            <a:r>
              <a:rPr lang="zh-CN" altLang="en-US" dirty="0" smtClean="0">
                <a:solidFill>
                  <a:srgbClr val="C00000"/>
                </a:solidFill>
                <a:latin typeface="黑体" pitchFamily="49" charset="-122"/>
                <a:ea typeface="黑体" pitchFamily="49" charset="-122"/>
              </a:rPr>
              <a:t>类型的语义网</a:t>
            </a:r>
            <a:r>
              <a:rPr lang="zh-CN" altLang="en-US" dirty="0" smtClean="0">
                <a:solidFill>
                  <a:srgbClr val="C00000"/>
                </a:solidFill>
              </a:rPr>
              <a:t>：</a:t>
            </a:r>
            <a:endParaRPr lang="zh-CN" altLang="en-US" dirty="0">
              <a:solidFill>
                <a:srgbClr val="C00000"/>
              </a:solidFill>
            </a:endParaRPr>
          </a:p>
          <a:p>
            <a:pPr algn="just">
              <a:lnSpc>
                <a:spcPct val="130000"/>
              </a:lnSpc>
              <a:spcBef>
                <a:spcPct val="20000"/>
              </a:spcBef>
            </a:pPr>
            <a:r>
              <a:rPr lang="zh-CN" altLang="en-US" dirty="0">
                <a:solidFill>
                  <a:srgbClr val="0070C0"/>
                </a:solidFill>
              </a:rPr>
              <a:t> 　</a:t>
            </a:r>
            <a:r>
              <a:rPr lang="zh-CN" altLang="en-US" dirty="0" smtClean="0">
                <a:solidFill>
                  <a:srgbClr val="000F1A"/>
                </a:solidFill>
              </a:rPr>
              <a:t> </a:t>
            </a:r>
            <a:r>
              <a:rPr lang="en-US" altLang="zh-CN" dirty="0" smtClean="0">
                <a:solidFill>
                  <a:srgbClr val="000F1A"/>
                </a:solidFill>
              </a:rPr>
              <a:t>(1) </a:t>
            </a:r>
            <a:r>
              <a:rPr lang="zh-CN" altLang="en-US" dirty="0" smtClean="0">
                <a:solidFill>
                  <a:srgbClr val="000F1A"/>
                </a:solidFill>
                <a:latin typeface="华文新魏" pitchFamily="2" charset="-122"/>
                <a:ea typeface="华文新魏" pitchFamily="2" charset="-122"/>
              </a:rPr>
              <a:t>命题</a:t>
            </a:r>
            <a:r>
              <a:rPr lang="zh-CN" altLang="en-US" dirty="0">
                <a:solidFill>
                  <a:srgbClr val="000F1A"/>
                </a:solidFill>
                <a:latin typeface="华文新魏" pitchFamily="2" charset="-122"/>
                <a:ea typeface="华文新魏" pitchFamily="2" charset="-122"/>
              </a:rPr>
              <a:t>语义网</a:t>
            </a:r>
            <a:r>
              <a:rPr lang="zh-CN" altLang="en-US" dirty="0">
                <a:solidFill>
                  <a:srgbClr val="000F1A"/>
                </a:solidFill>
              </a:rPr>
              <a:t>（包括分块联想网络）；</a:t>
            </a:r>
          </a:p>
          <a:p>
            <a:pPr algn="just">
              <a:lnSpc>
                <a:spcPct val="130000"/>
              </a:lnSpc>
              <a:spcBef>
                <a:spcPts val="0"/>
              </a:spcBef>
            </a:pPr>
            <a:r>
              <a:rPr lang="zh-CN" altLang="en-US" dirty="0">
                <a:solidFill>
                  <a:srgbClr val="000F1A"/>
                </a:solidFill>
              </a:rPr>
              <a:t>     </a:t>
            </a:r>
            <a:r>
              <a:rPr lang="zh-CN" altLang="en-US" dirty="0" smtClean="0">
                <a:solidFill>
                  <a:srgbClr val="000F1A"/>
                </a:solidFill>
              </a:rPr>
              <a:t> </a:t>
            </a:r>
            <a:r>
              <a:rPr lang="en-US" altLang="zh-CN" dirty="0">
                <a:solidFill>
                  <a:srgbClr val="000F1A"/>
                </a:solidFill>
              </a:rPr>
              <a:t>(2</a:t>
            </a:r>
            <a:r>
              <a:rPr lang="en-US" altLang="zh-CN" dirty="0" smtClean="0">
                <a:solidFill>
                  <a:srgbClr val="000F1A"/>
                </a:solidFill>
              </a:rPr>
              <a:t>) </a:t>
            </a:r>
            <a:r>
              <a:rPr lang="zh-CN" altLang="en-US" dirty="0" smtClean="0">
                <a:solidFill>
                  <a:srgbClr val="000F1A"/>
                </a:solidFill>
                <a:latin typeface="华文新魏" pitchFamily="2" charset="-122"/>
                <a:ea typeface="华文新魏" pitchFamily="2" charset="-122"/>
              </a:rPr>
              <a:t>数据</a:t>
            </a:r>
            <a:r>
              <a:rPr lang="zh-CN" altLang="en-US" dirty="0">
                <a:solidFill>
                  <a:srgbClr val="000F1A"/>
                </a:solidFill>
                <a:latin typeface="华文新魏" pitchFamily="2" charset="-122"/>
                <a:ea typeface="华文新魏" pitchFamily="2" charset="-122"/>
              </a:rPr>
              <a:t>语义网</a:t>
            </a:r>
            <a:r>
              <a:rPr lang="zh-CN" altLang="en-US" dirty="0">
                <a:solidFill>
                  <a:srgbClr val="000F1A"/>
                </a:solidFill>
              </a:rPr>
              <a:t>：以数据为中心的语义网络</a:t>
            </a:r>
            <a:r>
              <a:rPr lang="zh-CN" altLang="en-US" dirty="0" smtClean="0">
                <a:solidFill>
                  <a:srgbClr val="000F1A"/>
                </a:solidFill>
              </a:rPr>
              <a:t>；</a:t>
            </a:r>
            <a:endParaRPr lang="en-US" altLang="zh-CN" dirty="0" smtClean="0">
              <a:solidFill>
                <a:srgbClr val="000F1A"/>
              </a:solidFill>
            </a:endParaRPr>
          </a:p>
          <a:p>
            <a:pPr algn="just">
              <a:lnSpc>
                <a:spcPct val="130000"/>
              </a:lnSpc>
              <a:spcBef>
                <a:spcPct val="20000"/>
              </a:spcBef>
            </a:pPr>
            <a:r>
              <a:rPr lang="en-US" altLang="zh-CN" dirty="0" smtClean="0">
                <a:solidFill>
                  <a:srgbClr val="000F1A"/>
                </a:solidFill>
              </a:rPr>
              <a:t>      (3) </a:t>
            </a:r>
            <a:r>
              <a:rPr lang="zh-CN" altLang="en-US" dirty="0" smtClean="0">
                <a:solidFill>
                  <a:srgbClr val="000F1A"/>
                </a:solidFill>
                <a:latin typeface="华文新魏" pitchFamily="2" charset="-122"/>
                <a:ea typeface="华文新魏" pitchFamily="2" charset="-122"/>
              </a:rPr>
              <a:t>语言语义网</a:t>
            </a:r>
            <a:r>
              <a:rPr lang="zh-CN" altLang="en-US" dirty="0" smtClean="0">
                <a:solidFill>
                  <a:srgbClr val="000F1A"/>
                </a:solidFill>
              </a:rPr>
              <a:t>：用于自然语言的分析和理解；</a:t>
            </a:r>
          </a:p>
          <a:p>
            <a:pPr algn="just">
              <a:lnSpc>
                <a:spcPct val="130000"/>
              </a:lnSpc>
              <a:spcBef>
                <a:spcPts val="0"/>
              </a:spcBef>
            </a:pPr>
            <a:r>
              <a:rPr lang="zh-CN" altLang="en-US" dirty="0" smtClean="0">
                <a:solidFill>
                  <a:srgbClr val="000F1A"/>
                </a:solidFill>
              </a:rPr>
              <a:t>      </a:t>
            </a:r>
            <a:r>
              <a:rPr lang="en-US" altLang="zh-CN" dirty="0" smtClean="0">
                <a:solidFill>
                  <a:srgbClr val="000F1A"/>
                </a:solidFill>
              </a:rPr>
              <a:t>(4) </a:t>
            </a:r>
            <a:r>
              <a:rPr lang="zh-CN" altLang="en-US" dirty="0" smtClean="0">
                <a:solidFill>
                  <a:srgbClr val="000F1A"/>
                </a:solidFill>
                <a:latin typeface="华文新魏" pitchFamily="2" charset="-122"/>
                <a:ea typeface="华文新魏" pitchFamily="2" charset="-122"/>
              </a:rPr>
              <a:t>结构语义网</a:t>
            </a:r>
            <a:r>
              <a:rPr lang="zh-CN" altLang="en-US" dirty="0" smtClean="0">
                <a:solidFill>
                  <a:srgbClr val="000F1A"/>
                </a:solidFill>
              </a:rPr>
              <a:t>：描述客观事物的结构，常见于模式识别和机器学习等领域；</a:t>
            </a:r>
          </a:p>
          <a:p>
            <a:pPr algn="just">
              <a:lnSpc>
                <a:spcPct val="130000"/>
              </a:lnSpc>
              <a:spcBef>
                <a:spcPts val="0"/>
              </a:spcBef>
            </a:pPr>
            <a:r>
              <a:rPr lang="zh-CN" altLang="en-US" dirty="0" smtClean="0">
                <a:solidFill>
                  <a:srgbClr val="000F1A"/>
                </a:solidFill>
              </a:rPr>
              <a:t>      </a:t>
            </a:r>
            <a:r>
              <a:rPr lang="en-US" altLang="zh-CN" dirty="0" smtClean="0">
                <a:solidFill>
                  <a:srgbClr val="000F1A"/>
                </a:solidFill>
              </a:rPr>
              <a:t>(5) </a:t>
            </a:r>
            <a:r>
              <a:rPr lang="zh-CN" altLang="en-US" dirty="0" smtClean="0">
                <a:solidFill>
                  <a:srgbClr val="000F1A"/>
                </a:solidFill>
                <a:latin typeface="华文新魏" pitchFamily="2" charset="-122"/>
                <a:ea typeface="华文新魏" pitchFamily="2" charset="-122"/>
              </a:rPr>
              <a:t>分类语义网</a:t>
            </a:r>
            <a:r>
              <a:rPr lang="zh-CN" altLang="en-US" dirty="0" smtClean="0">
                <a:solidFill>
                  <a:srgbClr val="000F1A"/>
                </a:solidFill>
              </a:rPr>
              <a:t>：描述抽象概念及其层次；</a:t>
            </a:r>
          </a:p>
          <a:p>
            <a:pPr algn="just">
              <a:lnSpc>
                <a:spcPct val="130000"/>
              </a:lnSpc>
              <a:spcBef>
                <a:spcPts val="0"/>
              </a:spcBef>
            </a:pPr>
            <a:r>
              <a:rPr lang="zh-CN" altLang="en-US" dirty="0" smtClean="0">
                <a:solidFill>
                  <a:srgbClr val="000F1A"/>
                </a:solidFill>
              </a:rPr>
              <a:t>     </a:t>
            </a:r>
            <a:r>
              <a:rPr lang="en-US" altLang="zh-CN" dirty="0" smtClean="0">
                <a:solidFill>
                  <a:srgbClr val="000F1A"/>
                </a:solidFill>
              </a:rPr>
              <a:t>(6) </a:t>
            </a:r>
            <a:r>
              <a:rPr lang="zh-CN" altLang="en-US" dirty="0" smtClean="0">
                <a:solidFill>
                  <a:srgbClr val="000F1A"/>
                </a:solidFill>
                <a:latin typeface="华文新魏" pitchFamily="2" charset="-122"/>
                <a:ea typeface="华文新魏" pitchFamily="2" charset="-122"/>
              </a:rPr>
              <a:t>推理语义网</a:t>
            </a:r>
            <a:r>
              <a:rPr lang="zh-CN" altLang="en-US" dirty="0" smtClean="0">
                <a:solidFill>
                  <a:srgbClr val="000F1A"/>
                </a:solidFill>
              </a:rPr>
              <a:t>：是一种命题网，但它已在某种程度上规范化，更适于推理；</a:t>
            </a:r>
          </a:p>
          <a:p>
            <a:pPr algn="just">
              <a:lnSpc>
                <a:spcPct val="130000"/>
              </a:lnSpc>
              <a:spcBef>
                <a:spcPts val="0"/>
              </a:spcBef>
            </a:pPr>
            <a:r>
              <a:rPr lang="zh-CN" altLang="en-US" dirty="0" smtClean="0">
                <a:solidFill>
                  <a:srgbClr val="000F1A"/>
                </a:solidFill>
              </a:rPr>
              <a:t>      </a:t>
            </a:r>
            <a:r>
              <a:rPr lang="en-US" altLang="zh-CN" dirty="0" smtClean="0">
                <a:solidFill>
                  <a:srgbClr val="000F1A"/>
                </a:solidFill>
              </a:rPr>
              <a:t>(7) </a:t>
            </a:r>
            <a:r>
              <a:rPr lang="zh-CN" altLang="en-US" dirty="0" smtClean="0">
                <a:solidFill>
                  <a:srgbClr val="000F1A"/>
                </a:solidFill>
                <a:latin typeface="华文新魏" pitchFamily="2" charset="-122"/>
                <a:ea typeface="华文新魏" pitchFamily="2" charset="-122"/>
              </a:rPr>
              <a:t>框架语义网</a:t>
            </a:r>
            <a:r>
              <a:rPr lang="zh-CN" altLang="en-US" dirty="0" smtClean="0">
                <a:solidFill>
                  <a:srgbClr val="000F1A"/>
                </a:solidFill>
              </a:rPr>
              <a:t>：与框架相结合的语义网。</a:t>
            </a:r>
            <a:endParaRPr lang="zh-CN" altLang="en-US" dirty="0">
              <a:solidFill>
                <a:srgbClr val="000F1A"/>
              </a:solidFill>
            </a:endParaRPr>
          </a:p>
        </p:txBody>
      </p:sp>
    </p:spTree>
  </p:cSld>
  <p:clrMapOvr>
    <a:masterClrMapping/>
  </p:clrMapOvr>
  <p:transition spd="med">
    <p:zoom/>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7" name="Text Box 5"/>
          <p:cNvSpPr txBox="1">
            <a:spLocks noChangeArrowheads="1"/>
          </p:cNvSpPr>
          <p:nvPr/>
        </p:nvSpPr>
        <p:spPr bwMode="auto">
          <a:xfrm>
            <a:off x="680423" y="1052736"/>
            <a:ext cx="7786742" cy="2160591"/>
          </a:xfrm>
          <a:prstGeom prst="rect">
            <a:avLst/>
          </a:prstGeom>
          <a:noFill/>
          <a:ln w="9525">
            <a:noFill/>
            <a:miter lim="800000"/>
            <a:headEnd/>
            <a:tailEnd/>
          </a:ln>
          <a:effectLst/>
        </p:spPr>
        <p:txBody>
          <a:bodyPr wrap="square">
            <a:spAutoFit/>
          </a:bodyPr>
          <a:lstStyle/>
          <a:p>
            <a:pPr algn="just">
              <a:lnSpc>
                <a:spcPct val="130000"/>
              </a:lnSpc>
              <a:spcBef>
                <a:spcPct val="20000"/>
              </a:spcBef>
            </a:pPr>
            <a:r>
              <a:rPr lang="zh-CN" altLang="en-US" b="1" dirty="0"/>
              <a:t>　　</a:t>
            </a:r>
            <a:r>
              <a:rPr lang="en-US" altLang="zh-CN" b="1" dirty="0">
                <a:solidFill>
                  <a:srgbClr val="0070C0"/>
                </a:solidFill>
              </a:rPr>
              <a:t>1</a:t>
            </a:r>
            <a:r>
              <a:rPr lang="en-US" altLang="zh-CN" b="1" dirty="0" smtClean="0">
                <a:solidFill>
                  <a:srgbClr val="0070C0"/>
                </a:solidFill>
              </a:rPr>
              <a:t>. </a:t>
            </a:r>
            <a:r>
              <a:rPr lang="zh-CN" altLang="en-US" b="1" dirty="0" smtClean="0">
                <a:solidFill>
                  <a:srgbClr val="0070C0"/>
                </a:solidFill>
                <a:latin typeface="楷体" pitchFamily="49" charset="-122"/>
                <a:ea typeface="楷体" pitchFamily="49" charset="-122"/>
              </a:rPr>
              <a:t>实例关系</a:t>
            </a:r>
            <a:r>
              <a:rPr lang="en-US" altLang="zh-CN" b="1" dirty="0" smtClean="0">
                <a:solidFill>
                  <a:srgbClr val="0070C0"/>
                </a:solidFill>
                <a:latin typeface="楷体" pitchFamily="49" charset="-122"/>
                <a:ea typeface="楷体" pitchFamily="49" charset="-122"/>
              </a:rPr>
              <a:t>ISA</a:t>
            </a:r>
            <a:endParaRPr lang="zh-CN" altLang="en-US" b="1" dirty="0">
              <a:solidFill>
                <a:srgbClr val="0070C0"/>
              </a:solidFill>
              <a:latin typeface="楷体" pitchFamily="49" charset="-122"/>
              <a:ea typeface="楷体" pitchFamily="49" charset="-122"/>
            </a:endParaRPr>
          </a:p>
          <a:p>
            <a:pPr algn="just">
              <a:lnSpc>
                <a:spcPct val="130000"/>
              </a:lnSpc>
              <a:spcBef>
                <a:spcPct val="20000"/>
              </a:spcBef>
            </a:pPr>
            <a:r>
              <a:rPr lang="zh-CN" altLang="en-US" dirty="0" smtClean="0">
                <a:solidFill>
                  <a:srgbClr val="0070C0"/>
                </a:solidFill>
              </a:rPr>
              <a:t>        </a:t>
            </a:r>
            <a:r>
              <a:rPr lang="zh-CN" altLang="en-US" dirty="0" smtClean="0">
                <a:solidFill>
                  <a:srgbClr val="000F1A"/>
                </a:solidFill>
              </a:rPr>
              <a:t>实例关系表示类与其实例（个体）之间的关系。可标识</a:t>
            </a:r>
            <a:r>
              <a:rPr lang="zh-CN" altLang="en-US" dirty="0">
                <a:solidFill>
                  <a:srgbClr val="000F1A"/>
                </a:solidFill>
              </a:rPr>
              <a:t>为</a:t>
            </a:r>
            <a:r>
              <a:rPr lang="zh-CN" altLang="en-US" dirty="0">
                <a:solidFill>
                  <a:srgbClr val="000F1A"/>
                </a:solidFill>
                <a:latin typeface="Courier New"/>
              </a:rPr>
              <a:t>“</a:t>
            </a:r>
            <a:r>
              <a:rPr lang="en-US" altLang="zh-CN" dirty="0">
                <a:solidFill>
                  <a:srgbClr val="000F1A"/>
                </a:solidFill>
              </a:rPr>
              <a:t>is-a</a:t>
            </a:r>
            <a:r>
              <a:rPr lang="en-US" altLang="zh-CN" dirty="0">
                <a:solidFill>
                  <a:srgbClr val="000F1A"/>
                </a:solidFill>
                <a:latin typeface="Courier New"/>
              </a:rPr>
              <a:t>”</a:t>
            </a:r>
            <a:r>
              <a:rPr lang="zh-CN" altLang="en-US" dirty="0">
                <a:solidFill>
                  <a:srgbClr val="000F1A"/>
                </a:solidFill>
              </a:rPr>
              <a:t>，或 </a:t>
            </a:r>
            <a:r>
              <a:rPr lang="en-US" altLang="zh-CN" dirty="0">
                <a:solidFill>
                  <a:srgbClr val="C00000"/>
                </a:solidFill>
              </a:rPr>
              <a:t>ISA</a:t>
            </a:r>
            <a:r>
              <a:rPr lang="zh-CN" altLang="en-US" dirty="0">
                <a:solidFill>
                  <a:srgbClr val="000F1A"/>
                </a:solidFill>
              </a:rPr>
              <a:t>。</a:t>
            </a:r>
            <a:endParaRPr lang="en-US" altLang="zh-CN" dirty="0" smtClean="0">
              <a:solidFill>
                <a:srgbClr val="000F1A"/>
              </a:solidFill>
            </a:endParaRPr>
          </a:p>
          <a:p>
            <a:pPr algn="just">
              <a:lnSpc>
                <a:spcPct val="130000"/>
              </a:lnSpc>
              <a:spcBef>
                <a:spcPct val="20000"/>
              </a:spcBef>
            </a:pPr>
            <a:r>
              <a:rPr lang="zh-CN" altLang="en-US" dirty="0" smtClean="0">
                <a:solidFill>
                  <a:srgbClr val="000F1A"/>
                </a:solidFill>
              </a:rPr>
              <a:t>例如，</a:t>
            </a:r>
            <a:r>
              <a:rPr lang="zh-CN" altLang="en-US" dirty="0" smtClean="0">
                <a:solidFill>
                  <a:srgbClr val="000F1A"/>
                </a:solidFill>
                <a:latin typeface="Courier New"/>
              </a:rPr>
              <a:t>“</a:t>
            </a:r>
            <a:r>
              <a:rPr lang="zh-CN" altLang="en-US" dirty="0" smtClean="0">
                <a:solidFill>
                  <a:srgbClr val="000F1A"/>
                </a:solidFill>
              </a:rPr>
              <a:t>小华是一个大学生</a:t>
            </a:r>
            <a:r>
              <a:rPr lang="zh-CN" altLang="en-US" dirty="0" smtClean="0">
                <a:solidFill>
                  <a:srgbClr val="000F1A"/>
                </a:solidFill>
                <a:latin typeface="Courier New"/>
              </a:rPr>
              <a:t>”</a:t>
            </a:r>
            <a:r>
              <a:rPr lang="zh-CN" altLang="en-US" dirty="0" smtClean="0">
                <a:solidFill>
                  <a:srgbClr val="000F1A"/>
                </a:solidFill>
              </a:rPr>
              <a:t>就可表示为图</a:t>
            </a:r>
            <a:r>
              <a:rPr lang="en-US" altLang="zh-CN" dirty="0" smtClean="0">
                <a:solidFill>
                  <a:srgbClr val="000F1A"/>
                </a:solidFill>
              </a:rPr>
              <a:t>7-4</a:t>
            </a:r>
            <a:endParaRPr lang="zh-CN" altLang="en-US" sz="2000" dirty="0">
              <a:solidFill>
                <a:srgbClr val="000F1A"/>
              </a:solidFill>
            </a:endParaRPr>
          </a:p>
        </p:txBody>
      </p:sp>
      <p:pic>
        <p:nvPicPr>
          <p:cNvPr id="2050" name="Picture 2"/>
          <p:cNvPicPr>
            <a:picLocks noChangeAspect="1" noChangeArrowheads="1"/>
          </p:cNvPicPr>
          <p:nvPr/>
        </p:nvPicPr>
        <p:blipFill>
          <a:blip r:embed="rId2"/>
          <a:srcRect/>
          <a:stretch>
            <a:fillRect/>
          </a:stretch>
        </p:blipFill>
        <p:spPr bwMode="auto">
          <a:xfrm>
            <a:off x="928661" y="3000372"/>
            <a:ext cx="8064000" cy="2428892"/>
          </a:xfrm>
          <a:prstGeom prst="rect">
            <a:avLst/>
          </a:prstGeom>
          <a:noFill/>
          <a:ln w="9525">
            <a:noFill/>
            <a:miter lim="800000"/>
            <a:headEnd/>
            <a:tailEnd/>
          </a:ln>
          <a:effectLst/>
        </p:spPr>
      </p:pic>
      <p:sp>
        <p:nvSpPr>
          <p:cNvPr id="2" name="矩形 1"/>
          <p:cNvSpPr/>
          <p:nvPr/>
        </p:nvSpPr>
        <p:spPr>
          <a:xfrm>
            <a:off x="611560" y="5157192"/>
            <a:ext cx="8280920" cy="1237262"/>
          </a:xfrm>
          <a:prstGeom prst="rect">
            <a:avLst/>
          </a:prstGeom>
        </p:spPr>
        <p:txBody>
          <a:bodyPr wrap="square">
            <a:spAutoFit/>
          </a:bodyPr>
          <a:lstStyle/>
          <a:p>
            <a:pPr marL="342900" indent="-342900">
              <a:spcBef>
                <a:spcPct val="10000"/>
              </a:spcBef>
            </a:pPr>
            <a:r>
              <a:rPr lang="zh-CN" altLang="en-US" b="1" dirty="0">
                <a:solidFill>
                  <a:schemeClr val="tx2"/>
                </a:solidFill>
              </a:rPr>
              <a:t>一个实例结点可以通过</a:t>
            </a:r>
            <a:r>
              <a:rPr lang="en-US" altLang="zh-CN" b="1" dirty="0">
                <a:solidFill>
                  <a:schemeClr val="tx2"/>
                </a:solidFill>
              </a:rPr>
              <a:t>ISA</a:t>
            </a:r>
            <a:r>
              <a:rPr lang="zh-CN" altLang="en-US" b="1" dirty="0">
                <a:solidFill>
                  <a:schemeClr val="tx2"/>
                </a:solidFill>
              </a:rPr>
              <a:t>连接多个类结点；多个实例结点也可以通过</a:t>
            </a:r>
            <a:r>
              <a:rPr lang="en-US" altLang="zh-CN" b="1" dirty="0">
                <a:solidFill>
                  <a:schemeClr val="tx2"/>
                </a:solidFill>
              </a:rPr>
              <a:t>ISA</a:t>
            </a:r>
            <a:r>
              <a:rPr lang="zh-CN" altLang="en-US" b="1" dirty="0">
                <a:solidFill>
                  <a:schemeClr val="tx2"/>
                </a:solidFill>
              </a:rPr>
              <a:t>与一个类结点相连接。</a:t>
            </a:r>
          </a:p>
          <a:p>
            <a:pPr marL="342900" indent="-342900">
              <a:spcBef>
                <a:spcPct val="10000"/>
              </a:spcBef>
            </a:pPr>
            <a:r>
              <a:rPr lang="zh-CN" altLang="en-US" b="1" dirty="0">
                <a:solidFill>
                  <a:schemeClr val="tx2"/>
                </a:solidFill>
              </a:rPr>
              <a:t>同类实例结点的共同特征通过类结点来描述。</a:t>
            </a:r>
          </a:p>
        </p:txBody>
      </p:sp>
      <p:sp>
        <p:nvSpPr>
          <p:cNvPr id="3" name="矩形 2"/>
          <p:cNvSpPr/>
          <p:nvPr/>
        </p:nvSpPr>
        <p:spPr>
          <a:xfrm>
            <a:off x="507249" y="332656"/>
            <a:ext cx="8280920" cy="523220"/>
          </a:xfrm>
          <a:prstGeom prst="rect">
            <a:avLst/>
          </a:prstGeom>
        </p:spPr>
        <p:txBody>
          <a:bodyPr wrap="square">
            <a:spAutoFit/>
          </a:bodyPr>
          <a:lstStyle/>
          <a:p>
            <a:pPr lvl="0" algn="just" fontAlgn="auto">
              <a:spcBef>
                <a:spcPct val="10000"/>
              </a:spcBef>
              <a:spcAft>
                <a:spcPts val="0"/>
              </a:spcAft>
              <a:defRPr/>
            </a:pPr>
            <a:r>
              <a:rPr lang="zh-CN" altLang="en-US" sz="2800" b="1" kern="0" dirty="0" smtClean="0">
                <a:solidFill>
                  <a:srgbClr val="D60093"/>
                </a:solidFill>
                <a:ea typeface="宋体" pitchFamily="2" charset="-122"/>
              </a:rPr>
              <a:t>一</a:t>
            </a:r>
            <a:r>
              <a:rPr lang="en-US" altLang="zh-CN" sz="2800" b="1" kern="0" dirty="0" smtClean="0">
                <a:solidFill>
                  <a:srgbClr val="D60093"/>
                </a:solidFill>
                <a:ea typeface="宋体" pitchFamily="2" charset="-122"/>
              </a:rPr>
              <a:t>.</a:t>
            </a:r>
            <a:r>
              <a:rPr lang="zh-CN" altLang="en-US" sz="2800" b="1" kern="0" dirty="0" smtClean="0">
                <a:solidFill>
                  <a:srgbClr val="D60093"/>
                </a:solidFill>
                <a:ea typeface="宋体" pitchFamily="2" charset="-122"/>
              </a:rPr>
              <a:t>以个体为</a:t>
            </a:r>
            <a:r>
              <a:rPr lang="zh-CN" altLang="en-US" sz="2800" b="1" kern="0" dirty="0">
                <a:solidFill>
                  <a:srgbClr val="D60093"/>
                </a:solidFill>
                <a:ea typeface="宋体" pitchFamily="2" charset="-122"/>
              </a:rPr>
              <a:t>中心组织知识的语义网络</a:t>
            </a:r>
          </a:p>
        </p:txBody>
      </p:sp>
    </p:spTree>
  </p:cSld>
  <p:clrMapOvr>
    <a:masterClrMapping/>
  </p:clrMapOvr>
  <p:transition spd="med">
    <p:zo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35496" y="332656"/>
            <a:ext cx="8120090" cy="4191000"/>
          </a:xfrm>
        </p:spPr>
        <p:txBody>
          <a:bodyPr/>
          <a:lstStyle/>
          <a:p>
            <a:pPr algn="just"/>
            <a:r>
              <a:rPr lang="en-US" altLang="zh-CN" b="1" dirty="0"/>
              <a:t>            </a:t>
            </a:r>
            <a:r>
              <a:rPr lang="en-US" altLang="zh-CN" b="1" dirty="0">
                <a:solidFill>
                  <a:srgbClr val="0070C0"/>
                </a:solidFill>
              </a:rPr>
              <a:t>2.</a:t>
            </a:r>
            <a:r>
              <a:rPr lang="zh-CN" altLang="en-US" b="1" dirty="0">
                <a:solidFill>
                  <a:srgbClr val="0070C0"/>
                </a:solidFill>
                <a:latin typeface="楷体" pitchFamily="49" charset="-122"/>
                <a:ea typeface="楷体" pitchFamily="49" charset="-122"/>
              </a:rPr>
              <a:t>分类（或从属、泛化）</a:t>
            </a:r>
            <a:r>
              <a:rPr lang="zh-CN" altLang="en-US" b="1" dirty="0" smtClean="0">
                <a:solidFill>
                  <a:srgbClr val="0070C0"/>
                </a:solidFill>
                <a:latin typeface="楷体" pitchFamily="49" charset="-122"/>
                <a:ea typeface="楷体" pitchFamily="49" charset="-122"/>
              </a:rPr>
              <a:t>关系：</a:t>
            </a:r>
            <a:r>
              <a:rPr lang="en-US" altLang="zh-CN" b="1" dirty="0" smtClean="0">
                <a:solidFill>
                  <a:srgbClr val="0070C0"/>
                </a:solidFill>
                <a:latin typeface="楷体" pitchFamily="49" charset="-122"/>
                <a:ea typeface="楷体" pitchFamily="49" charset="-122"/>
              </a:rPr>
              <a:t>AKO</a:t>
            </a:r>
            <a:endParaRPr lang="zh-CN" altLang="en-US" b="1" dirty="0">
              <a:solidFill>
                <a:srgbClr val="0070C0"/>
              </a:solidFill>
              <a:latin typeface="楷体" pitchFamily="49" charset="-122"/>
              <a:ea typeface="楷体" pitchFamily="49" charset="-122"/>
            </a:endParaRPr>
          </a:p>
          <a:p>
            <a:pPr algn="just"/>
            <a:r>
              <a:rPr lang="zh-CN" altLang="en-US" dirty="0">
                <a:solidFill>
                  <a:srgbClr val="0070C0"/>
                </a:solidFill>
              </a:rPr>
              <a:t>            </a:t>
            </a:r>
            <a:r>
              <a:rPr lang="zh-CN" altLang="en-US" dirty="0">
                <a:solidFill>
                  <a:srgbClr val="000F1A"/>
                </a:solidFill>
              </a:rPr>
              <a:t>分类关系是指事物间的类属关系</a:t>
            </a:r>
            <a:r>
              <a:rPr lang="zh-CN" altLang="en-US" dirty="0" smtClean="0">
                <a:solidFill>
                  <a:srgbClr val="000F1A"/>
                </a:solidFill>
              </a:rPr>
              <a:t>，类</a:t>
            </a:r>
            <a:r>
              <a:rPr lang="zh-CN" altLang="en-US" dirty="0">
                <a:solidFill>
                  <a:srgbClr val="000F1A"/>
                </a:solidFill>
              </a:rPr>
              <a:t>结点与更抽象的类结点之间的联系</a:t>
            </a:r>
            <a:r>
              <a:rPr lang="zh-CN" altLang="en-US" dirty="0" smtClean="0">
                <a:solidFill>
                  <a:srgbClr val="000F1A"/>
                </a:solidFill>
              </a:rPr>
              <a:t>。可标识</a:t>
            </a:r>
            <a:r>
              <a:rPr lang="zh-CN" altLang="en-US" dirty="0">
                <a:solidFill>
                  <a:srgbClr val="000F1A"/>
                </a:solidFill>
              </a:rPr>
              <a:t>为“</a:t>
            </a:r>
            <a:r>
              <a:rPr lang="en-US" altLang="zh-CN" dirty="0">
                <a:solidFill>
                  <a:srgbClr val="000F1A"/>
                </a:solidFill>
              </a:rPr>
              <a:t>a-kind-of”</a:t>
            </a:r>
            <a:r>
              <a:rPr lang="zh-CN" altLang="en-US" dirty="0">
                <a:solidFill>
                  <a:srgbClr val="000F1A"/>
                </a:solidFill>
              </a:rPr>
              <a:t>或</a:t>
            </a:r>
            <a:r>
              <a:rPr lang="en-US" altLang="zh-CN" dirty="0">
                <a:solidFill>
                  <a:srgbClr val="C00000"/>
                </a:solidFill>
              </a:rPr>
              <a:t>AKO</a:t>
            </a:r>
            <a:r>
              <a:rPr lang="zh-CN" altLang="en-US" dirty="0" smtClean="0">
                <a:solidFill>
                  <a:srgbClr val="000F1A"/>
                </a:solidFill>
              </a:rPr>
              <a:t>。</a:t>
            </a:r>
            <a:endParaRPr lang="en-US" altLang="zh-CN" dirty="0" smtClean="0">
              <a:solidFill>
                <a:srgbClr val="000F1A"/>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5300" y="1772816"/>
            <a:ext cx="5879108" cy="307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4"/>
          <p:cNvSpPr txBox="1">
            <a:spLocks noChangeArrowheads="1"/>
          </p:cNvSpPr>
          <p:nvPr/>
        </p:nvSpPr>
        <p:spPr bwMode="auto">
          <a:xfrm>
            <a:off x="2358943" y="5067836"/>
            <a:ext cx="5000660" cy="461665"/>
          </a:xfrm>
          <a:prstGeom prst="rect">
            <a:avLst/>
          </a:prstGeom>
          <a:noFill/>
          <a:ln w="9525">
            <a:noFill/>
            <a:miter lim="800000"/>
            <a:headEnd/>
            <a:tailEnd/>
          </a:ln>
          <a:effectLst/>
        </p:spPr>
        <p:txBody>
          <a:bodyPr wrap="square">
            <a:spAutoFit/>
          </a:bodyPr>
          <a:lstStyle/>
          <a:p>
            <a:pPr>
              <a:spcBef>
                <a:spcPct val="50000"/>
              </a:spcBef>
            </a:pPr>
            <a:r>
              <a:rPr lang="zh-CN" altLang="en-US" dirty="0" smtClean="0">
                <a:solidFill>
                  <a:srgbClr val="0070C0"/>
                </a:solidFill>
              </a:rPr>
              <a:t>图</a:t>
            </a:r>
            <a:r>
              <a:rPr lang="en-US" altLang="zh-CN" dirty="0" smtClean="0">
                <a:solidFill>
                  <a:srgbClr val="0070C0"/>
                </a:solidFill>
              </a:rPr>
              <a:t>7-5 </a:t>
            </a:r>
            <a:r>
              <a:rPr lang="zh-CN" altLang="en-US" dirty="0">
                <a:solidFill>
                  <a:srgbClr val="0070C0"/>
                </a:solidFill>
              </a:rPr>
              <a:t>表示分类关系的</a:t>
            </a:r>
            <a:r>
              <a:rPr lang="zh-CN" altLang="en-US" dirty="0" smtClean="0">
                <a:solidFill>
                  <a:srgbClr val="0070C0"/>
                </a:solidFill>
              </a:rPr>
              <a:t>语义网络示例 </a:t>
            </a:r>
            <a:endParaRPr lang="zh-CN" altLang="en-US" dirty="0">
              <a:solidFill>
                <a:srgbClr val="0070C0"/>
              </a:solidFill>
            </a:endParaRPr>
          </a:p>
        </p:txBody>
      </p:sp>
      <p:sp>
        <p:nvSpPr>
          <p:cNvPr id="2" name="矩形 1"/>
          <p:cNvSpPr/>
          <p:nvPr/>
        </p:nvSpPr>
        <p:spPr>
          <a:xfrm>
            <a:off x="827584" y="5589240"/>
            <a:ext cx="8208912" cy="1200329"/>
          </a:xfrm>
          <a:prstGeom prst="rect">
            <a:avLst/>
          </a:prstGeom>
        </p:spPr>
        <p:txBody>
          <a:bodyPr wrap="square">
            <a:spAutoFit/>
          </a:bodyPr>
          <a:lstStyle/>
          <a:p>
            <a:pPr eaLnBrk="1" hangingPunct="1">
              <a:spcBef>
                <a:spcPct val="50000"/>
              </a:spcBef>
            </a:pPr>
            <a:r>
              <a:rPr lang="zh-CN" altLang="en-US" b="1" dirty="0">
                <a:solidFill>
                  <a:schemeClr val="tx2"/>
                </a:solidFill>
              </a:rPr>
              <a:t>泛化关系将所有类结点组织成一个</a:t>
            </a:r>
            <a:r>
              <a:rPr lang="en-US" altLang="zh-CN" b="1" dirty="0">
                <a:solidFill>
                  <a:schemeClr val="tx2"/>
                </a:solidFill>
              </a:rPr>
              <a:t>AKO</a:t>
            </a:r>
            <a:r>
              <a:rPr lang="zh-CN" altLang="en-US" b="1" dirty="0">
                <a:solidFill>
                  <a:schemeClr val="tx2"/>
                </a:solidFill>
              </a:rPr>
              <a:t>网络。并且泛化关系允许低层类结点继承高层类结点的属性。因而一些共同的属性不必在每个低层类结点中重复，从而节省了存储空间。</a:t>
            </a:r>
            <a:endParaRPr lang="zh-CN" altLang="en-US" b="1" dirty="0">
              <a:solidFill>
                <a:schemeClr val="tx2"/>
              </a:solidFill>
              <a:latin typeface="宋体" pitchFamily="2" charset="-122"/>
            </a:endParaRPr>
          </a:p>
        </p:txBody>
      </p:sp>
    </p:spTree>
  </p:cSld>
  <p:clrMapOvr>
    <a:masterClrMapping/>
  </p:clrMapOvr>
  <p:transition spd="med">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7" name="Text Box 5"/>
          <p:cNvSpPr txBox="1">
            <a:spLocks noChangeArrowheads="1"/>
          </p:cNvSpPr>
          <p:nvPr/>
        </p:nvSpPr>
        <p:spPr bwMode="auto">
          <a:xfrm>
            <a:off x="642910" y="516888"/>
            <a:ext cx="8501090" cy="2345257"/>
          </a:xfrm>
          <a:prstGeom prst="rect">
            <a:avLst/>
          </a:prstGeom>
          <a:noFill/>
          <a:ln w="9525">
            <a:noFill/>
            <a:miter lim="800000"/>
            <a:headEnd/>
            <a:tailEnd/>
          </a:ln>
          <a:effectLst/>
        </p:spPr>
        <p:txBody>
          <a:bodyPr wrap="square">
            <a:spAutoFit/>
          </a:bodyPr>
          <a:lstStyle/>
          <a:p>
            <a:pPr algn="just">
              <a:lnSpc>
                <a:spcPct val="130000"/>
              </a:lnSpc>
              <a:spcBef>
                <a:spcPct val="20000"/>
              </a:spcBef>
            </a:pPr>
            <a:r>
              <a:rPr lang="zh-CN" altLang="en-US" b="1" dirty="0"/>
              <a:t>　　</a:t>
            </a:r>
            <a:r>
              <a:rPr lang="en-US" altLang="zh-CN" b="1" dirty="0">
                <a:solidFill>
                  <a:srgbClr val="0070C0"/>
                </a:solidFill>
              </a:rPr>
              <a:t>3</a:t>
            </a:r>
            <a:r>
              <a:rPr lang="en-US" altLang="zh-CN" b="1" dirty="0" smtClean="0">
                <a:solidFill>
                  <a:srgbClr val="0070C0"/>
                </a:solidFill>
              </a:rPr>
              <a:t>. </a:t>
            </a:r>
            <a:r>
              <a:rPr lang="zh-CN" altLang="en-US" b="1" dirty="0" smtClean="0">
                <a:solidFill>
                  <a:srgbClr val="0070C0"/>
                </a:solidFill>
                <a:latin typeface="楷体" pitchFamily="49" charset="-122"/>
                <a:ea typeface="楷体" pitchFamily="49" charset="-122"/>
              </a:rPr>
              <a:t>组装</a:t>
            </a:r>
            <a:r>
              <a:rPr lang="zh-CN" altLang="en-US" b="1" dirty="0">
                <a:solidFill>
                  <a:srgbClr val="0070C0"/>
                </a:solidFill>
                <a:latin typeface="楷体" pitchFamily="49" charset="-122"/>
                <a:ea typeface="楷体" pitchFamily="49" charset="-122"/>
              </a:rPr>
              <a:t>关系</a:t>
            </a:r>
          </a:p>
          <a:p>
            <a:pPr lvl="0">
              <a:spcBef>
                <a:spcPct val="10000"/>
              </a:spcBef>
            </a:pPr>
            <a:r>
              <a:rPr lang="zh-CN" altLang="en-US" b="1" dirty="0">
                <a:solidFill>
                  <a:srgbClr val="1F497D"/>
                </a:solidFill>
                <a:latin typeface="宋体" pitchFamily="2" charset="-122"/>
                <a:ea typeface="宋体" pitchFamily="2" charset="-122"/>
              </a:rPr>
              <a:t>表示一个个体与其组成成分之间的联系。</a:t>
            </a:r>
          </a:p>
          <a:p>
            <a:pPr lvl="0">
              <a:spcBef>
                <a:spcPct val="10000"/>
              </a:spcBef>
            </a:pPr>
            <a:r>
              <a:rPr lang="zh-CN" altLang="en-US" b="1" dirty="0">
                <a:solidFill>
                  <a:srgbClr val="1F497D"/>
                </a:solidFill>
                <a:latin typeface="宋体" pitchFamily="2" charset="-122"/>
                <a:ea typeface="宋体" pitchFamily="2" charset="-122"/>
              </a:rPr>
              <a:t>基于概念的分解性，将高层概念分解为若干低层概念的集合。</a:t>
            </a:r>
          </a:p>
          <a:p>
            <a:pPr lvl="0">
              <a:spcBef>
                <a:spcPct val="10000"/>
              </a:spcBef>
            </a:pPr>
            <a:r>
              <a:rPr lang="zh-CN" altLang="en-US" b="1" dirty="0">
                <a:solidFill>
                  <a:srgbClr val="1F497D"/>
                </a:solidFill>
                <a:latin typeface="宋体" pitchFamily="2" charset="-122"/>
                <a:ea typeface="宋体" pitchFamily="2" charset="-122"/>
              </a:rPr>
              <a:t>特点：各层结点的属性可能很不相同。</a:t>
            </a:r>
          </a:p>
          <a:p>
            <a:pPr algn="just">
              <a:lnSpc>
                <a:spcPct val="130000"/>
              </a:lnSpc>
              <a:spcBef>
                <a:spcPct val="20000"/>
              </a:spcBef>
            </a:pPr>
            <a:r>
              <a:rPr lang="zh-CN" altLang="en-US" dirty="0" smtClean="0">
                <a:solidFill>
                  <a:srgbClr val="000F1A"/>
                </a:solidFill>
              </a:rPr>
              <a:t>可标识</a:t>
            </a:r>
            <a:r>
              <a:rPr lang="zh-CN" altLang="en-US" dirty="0">
                <a:solidFill>
                  <a:srgbClr val="000F1A"/>
                </a:solidFill>
              </a:rPr>
              <a:t>为</a:t>
            </a:r>
            <a:r>
              <a:rPr lang="zh-CN" altLang="en-US" dirty="0">
                <a:solidFill>
                  <a:srgbClr val="000F1A"/>
                </a:solidFill>
                <a:latin typeface="Courier New"/>
              </a:rPr>
              <a:t>“</a:t>
            </a:r>
            <a:r>
              <a:rPr lang="en-US" altLang="zh-CN" dirty="0">
                <a:solidFill>
                  <a:srgbClr val="C00000"/>
                </a:solidFill>
              </a:rPr>
              <a:t>a-part-of</a:t>
            </a:r>
            <a:r>
              <a:rPr lang="en-US" altLang="zh-CN" dirty="0">
                <a:solidFill>
                  <a:srgbClr val="000F1A"/>
                </a:solidFill>
                <a:latin typeface="Courier New"/>
              </a:rPr>
              <a:t>”</a:t>
            </a:r>
            <a:r>
              <a:rPr lang="zh-CN" altLang="en-US" dirty="0">
                <a:solidFill>
                  <a:srgbClr val="000F1A"/>
                </a:solidFill>
              </a:rPr>
              <a:t>。</a:t>
            </a:r>
          </a:p>
        </p:txBody>
      </p:sp>
      <p:pic>
        <p:nvPicPr>
          <p:cNvPr id="3074" name="Picture 2"/>
          <p:cNvPicPr>
            <a:picLocks noChangeAspect="1" noChangeArrowheads="1"/>
          </p:cNvPicPr>
          <p:nvPr/>
        </p:nvPicPr>
        <p:blipFill>
          <a:blip r:embed="rId2"/>
          <a:srcRect/>
          <a:stretch>
            <a:fillRect/>
          </a:stretch>
        </p:blipFill>
        <p:spPr bwMode="auto">
          <a:xfrm>
            <a:off x="571470" y="2956186"/>
            <a:ext cx="8572529" cy="3071878"/>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5" name="Text Box 5"/>
          <p:cNvSpPr txBox="1">
            <a:spLocks noChangeArrowheads="1"/>
          </p:cNvSpPr>
          <p:nvPr/>
        </p:nvSpPr>
        <p:spPr bwMode="auto">
          <a:xfrm>
            <a:off x="642910" y="428604"/>
            <a:ext cx="8001056" cy="1458861"/>
          </a:xfrm>
          <a:prstGeom prst="rect">
            <a:avLst/>
          </a:prstGeom>
          <a:noFill/>
          <a:ln w="9525">
            <a:noFill/>
            <a:miter lim="800000"/>
            <a:headEnd/>
            <a:tailEnd/>
          </a:ln>
          <a:effectLst/>
        </p:spPr>
        <p:txBody>
          <a:bodyPr wrap="square">
            <a:spAutoFit/>
          </a:bodyPr>
          <a:lstStyle/>
          <a:p>
            <a:pPr algn="just">
              <a:lnSpc>
                <a:spcPct val="150000"/>
              </a:lnSpc>
              <a:spcBef>
                <a:spcPct val="20000"/>
              </a:spcBef>
            </a:pPr>
            <a:r>
              <a:rPr lang="zh-CN" altLang="en-US" dirty="0"/>
              <a:t>　　</a:t>
            </a:r>
            <a:r>
              <a:rPr lang="en-US" altLang="zh-CN" b="1" dirty="0">
                <a:solidFill>
                  <a:srgbClr val="0070C0"/>
                </a:solidFill>
              </a:rPr>
              <a:t>4</a:t>
            </a:r>
            <a:r>
              <a:rPr lang="en-US" altLang="zh-CN" b="1" dirty="0" smtClean="0">
                <a:solidFill>
                  <a:srgbClr val="0070C0"/>
                </a:solidFill>
              </a:rPr>
              <a:t>. </a:t>
            </a:r>
            <a:r>
              <a:rPr lang="zh-CN" altLang="en-US" b="1" dirty="0" smtClean="0">
                <a:solidFill>
                  <a:srgbClr val="0070C0"/>
                </a:solidFill>
                <a:latin typeface="楷体" pitchFamily="49" charset="-122"/>
                <a:ea typeface="楷体" pitchFamily="49" charset="-122"/>
              </a:rPr>
              <a:t>属性</a:t>
            </a:r>
            <a:r>
              <a:rPr lang="zh-CN" altLang="en-US" b="1" dirty="0">
                <a:solidFill>
                  <a:srgbClr val="0070C0"/>
                </a:solidFill>
                <a:latin typeface="楷体" pitchFamily="49" charset="-122"/>
                <a:ea typeface="楷体" pitchFamily="49" charset="-122"/>
              </a:rPr>
              <a:t>关系</a:t>
            </a:r>
          </a:p>
          <a:p>
            <a:pPr lvl="0">
              <a:spcBef>
                <a:spcPct val="10000"/>
              </a:spcBef>
            </a:pPr>
            <a:r>
              <a:rPr lang="zh-CN" altLang="en-US" b="1" dirty="0">
                <a:solidFill>
                  <a:srgbClr val="1F497D"/>
                </a:solidFill>
                <a:latin typeface="宋体" pitchFamily="2" charset="-122"/>
                <a:ea typeface="宋体" pitchFamily="2" charset="-122"/>
              </a:rPr>
              <a:t>表示个体、属性及其取值之间的联系。</a:t>
            </a:r>
          </a:p>
          <a:p>
            <a:pPr lvl="0">
              <a:spcBef>
                <a:spcPct val="10000"/>
              </a:spcBef>
            </a:pPr>
            <a:r>
              <a:rPr lang="zh-CN" altLang="en-US" b="1" dirty="0">
                <a:solidFill>
                  <a:srgbClr val="1F497D"/>
                </a:solidFill>
                <a:latin typeface="宋体" pitchFamily="2" charset="-122"/>
                <a:ea typeface="宋体" pitchFamily="2" charset="-122"/>
              </a:rPr>
              <a:t>有向弧表示属性，弧指向的结点表示属性的值。</a:t>
            </a:r>
          </a:p>
        </p:txBody>
      </p:sp>
      <p:pic>
        <p:nvPicPr>
          <p:cNvPr id="4098" name="Picture 2"/>
          <p:cNvPicPr>
            <a:picLocks noChangeAspect="1" noChangeArrowheads="1"/>
          </p:cNvPicPr>
          <p:nvPr/>
        </p:nvPicPr>
        <p:blipFill>
          <a:blip r:embed="rId2"/>
          <a:srcRect/>
          <a:stretch>
            <a:fillRect/>
          </a:stretch>
        </p:blipFill>
        <p:spPr bwMode="auto">
          <a:xfrm>
            <a:off x="1357290" y="2081271"/>
            <a:ext cx="6012000" cy="4321960"/>
          </a:xfrm>
          <a:prstGeom prst="rect">
            <a:avLst/>
          </a:prstGeom>
          <a:noFill/>
          <a:ln w="9525">
            <a:noFill/>
            <a:miter lim="800000"/>
            <a:headEnd/>
            <a:tailEnd/>
          </a:ln>
          <a:effectLst/>
        </p:spPr>
      </p:pic>
      <p:sp>
        <p:nvSpPr>
          <p:cNvPr id="4" name="Text Box 4"/>
          <p:cNvSpPr txBox="1">
            <a:spLocks noChangeArrowheads="1"/>
          </p:cNvSpPr>
          <p:nvPr/>
        </p:nvSpPr>
        <p:spPr bwMode="auto">
          <a:xfrm>
            <a:off x="611560" y="2204864"/>
            <a:ext cx="25908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defTabSz="914400" eaLnBrk="1" fontAlgn="auto" latinLnBrk="0" hangingPunct="1">
              <a:lnSpc>
                <a:spcPct val="100000"/>
              </a:lnSpc>
              <a:spcBef>
                <a:spcPct val="5000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例：如右图的语义网络：表示</a:t>
            </a:r>
            <a:r>
              <a:rPr kumimoji="1" lang="en-US" altLang="zh-CN" sz="2400" b="1" i="0" u="none" strike="noStrike" kern="0" cap="none" spc="0" normalizeH="0" baseline="0" noProof="0" dirty="0" err="1" smtClean="0">
                <a:ln>
                  <a:noFill/>
                </a:ln>
                <a:solidFill>
                  <a:sysClr val="windowText" lastClr="000000"/>
                </a:solidFill>
                <a:effectLst/>
                <a:uLnTx/>
                <a:uFillTx/>
                <a:latin typeface="Times New Roman" pitchFamily="18" charset="0"/>
                <a:ea typeface="宋体" pitchFamily="2" charset="-122"/>
              </a:rPr>
              <a:t>sumon</a:t>
            </a:r>
            <a:r>
              <a:rPr kumimoji="1"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是一个人，男性，</a:t>
            </a:r>
            <a:r>
              <a:rPr kumimoji="1"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40</a:t>
            </a:r>
            <a:r>
              <a:rPr kumimoji="1"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岁，职业是教师。</a:t>
            </a:r>
          </a:p>
        </p:txBody>
      </p:sp>
    </p:spTree>
  </p:cSld>
  <p:clrMapOvr>
    <a:masterClrMapping/>
  </p:clrMapOvr>
  <p:transition spd="med">
    <p:zo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785786" y="642918"/>
            <a:ext cx="7643866" cy="2566857"/>
          </a:xfrm>
          <a:prstGeom prst="rect">
            <a:avLst/>
          </a:prstGeom>
          <a:noFill/>
          <a:ln w="9525">
            <a:noFill/>
            <a:miter lim="800000"/>
            <a:headEnd/>
            <a:tailEnd/>
          </a:ln>
          <a:effectLst/>
        </p:spPr>
        <p:txBody>
          <a:bodyPr wrap="square">
            <a:spAutoFit/>
          </a:bodyPr>
          <a:lstStyle/>
          <a:p>
            <a:pPr algn="just">
              <a:lnSpc>
                <a:spcPct val="150000"/>
              </a:lnSpc>
              <a:spcBef>
                <a:spcPct val="20000"/>
              </a:spcBef>
            </a:pPr>
            <a:r>
              <a:rPr lang="en-US" altLang="zh-CN" b="1" dirty="0">
                <a:solidFill>
                  <a:srgbClr val="0070C0"/>
                </a:solidFill>
              </a:rPr>
              <a:t>         5</a:t>
            </a:r>
            <a:r>
              <a:rPr lang="en-US" altLang="zh-CN" b="1" dirty="0" smtClean="0">
                <a:solidFill>
                  <a:srgbClr val="0070C0"/>
                </a:solidFill>
              </a:rPr>
              <a:t>. </a:t>
            </a:r>
            <a:r>
              <a:rPr lang="zh-CN" altLang="en-US" b="1" dirty="0" smtClean="0">
                <a:solidFill>
                  <a:srgbClr val="0070C0"/>
                </a:solidFill>
                <a:latin typeface="楷体" pitchFamily="49" charset="-122"/>
                <a:ea typeface="楷体" pitchFamily="49" charset="-122"/>
              </a:rPr>
              <a:t>集合</a:t>
            </a:r>
            <a:r>
              <a:rPr lang="en-US" altLang="zh-CN" b="1" dirty="0" smtClean="0">
                <a:solidFill>
                  <a:srgbClr val="0070C0"/>
                </a:solidFill>
                <a:latin typeface="楷体" pitchFamily="49" charset="-122"/>
                <a:ea typeface="楷体" pitchFamily="49" charset="-122"/>
              </a:rPr>
              <a:t>-</a:t>
            </a:r>
            <a:r>
              <a:rPr lang="zh-CN" altLang="en-US" b="1" dirty="0" smtClean="0">
                <a:solidFill>
                  <a:srgbClr val="0070C0"/>
                </a:solidFill>
                <a:latin typeface="楷体" pitchFamily="49" charset="-122"/>
                <a:ea typeface="楷体" pitchFamily="49" charset="-122"/>
              </a:rPr>
              <a:t>成员</a:t>
            </a:r>
            <a:r>
              <a:rPr lang="zh-CN" altLang="en-US" b="1" dirty="0">
                <a:solidFill>
                  <a:srgbClr val="0070C0"/>
                </a:solidFill>
                <a:latin typeface="楷体" pitchFamily="49" charset="-122"/>
                <a:ea typeface="楷体" pitchFamily="49" charset="-122"/>
              </a:rPr>
              <a:t>关系</a:t>
            </a:r>
          </a:p>
          <a:p>
            <a:pPr algn="just">
              <a:lnSpc>
                <a:spcPts val="3600"/>
              </a:lnSpc>
              <a:spcBef>
                <a:spcPts val="0"/>
              </a:spcBef>
            </a:pPr>
            <a:r>
              <a:rPr lang="zh-CN" altLang="en-US" dirty="0">
                <a:solidFill>
                  <a:srgbClr val="0070C0"/>
                </a:solidFill>
              </a:rPr>
              <a:t>        </a:t>
            </a:r>
            <a:r>
              <a:rPr lang="zh-CN" altLang="en-US" dirty="0" smtClean="0">
                <a:solidFill>
                  <a:srgbClr val="000F1A"/>
                </a:solidFill>
              </a:rPr>
              <a:t>意思</a:t>
            </a:r>
            <a:r>
              <a:rPr lang="zh-CN" altLang="en-US" dirty="0">
                <a:solidFill>
                  <a:srgbClr val="000F1A"/>
                </a:solidFill>
              </a:rPr>
              <a:t>是</a:t>
            </a:r>
            <a:r>
              <a:rPr lang="zh-CN" altLang="en-US" dirty="0">
                <a:solidFill>
                  <a:srgbClr val="000F1A"/>
                </a:solidFill>
                <a:latin typeface="Courier New"/>
              </a:rPr>
              <a:t>“</a:t>
            </a:r>
            <a:r>
              <a:rPr lang="zh-CN" altLang="en-US" dirty="0">
                <a:solidFill>
                  <a:srgbClr val="000F1A"/>
                </a:solidFill>
              </a:rPr>
              <a:t>是</a:t>
            </a:r>
            <a:r>
              <a:rPr lang="en-US" altLang="zh-CN" dirty="0">
                <a:solidFill>
                  <a:srgbClr val="000F1A"/>
                </a:solidFill>
                <a:latin typeface="Courier New"/>
              </a:rPr>
              <a:t>……</a:t>
            </a:r>
            <a:r>
              <a:rPr lang="zh-CN" altLang="en-US" dirty="0">
                <a:solidFill>
                  <a:srgbClr val="000F1A"/>
                </a:solidFill>
              </a:rPr>
              <a:t>的成员</a:t>
            </a:r>
            <a:r>
              <a:rPr lang="zh-CN" altLang="en-US" dirty="0">
                <a:solidFill>
                  <a:srgbClr val="000F1A"/>
                </a:solidFill>
                <a:latin typeface="Courier New"/>
              </a:rPr>
              <a:t>”</a:t>
            </a:r>
            <a:r>
              <a:rPr lang="zh-CN" altLang="en-US" dirty="0">
                <a:solidFill>
                  <a:srgbClr val="000F1A"/>
                </a:solidFill>
              </a:rPr>
              <a:t>，它表示成员（或元素）与集合之间的关系。例如，</a:t>
            </a:r>
            <a:r>
              <a:rPr lang="zh-CN" altLang="en-US" dirty="0">
                <a:solidFill>
                  <a:srgbClr val="000F1A"/>
                </a:solidFill>
                <a:latin typeface="Courier New"/>
              </a:rPr>
              <a:t>“</a:t>
            </a:r>
            <a:r>
              <a:rPr lang="zh-CN" altLang="en-US" dirty="0">
                <a:solidFill>
                  <a:srgbClr val="000F1A"/>
                </a:solidFill>
              </a:rPr>
              <a:t>张三是计算机学会会员</a:t>
            </a:r>
            <a:r>
              <a:rPr lang="zh-CN" altLang="en-US" dirty="0">
                <a:solidFill>
                  <a:srgbClr val="000F1A"/>
                </a:solidFill>
                <a:latin typeface="Courier New"/>
              </a:rPr>
              <a:t>”</a:t>
            </a:r>
            <a:r>
              <a:rPr lang="zh-CN" altLang="en-US" dirty="0">
                <a:solidFill>
                  <a:srgbClr val="000F1A"/>
                </a:solidFill>
              </a:rPr>
              <a:t>可表示为</a:t>
            </a:r>
            <a:r>
              <a:rPr lang="zh-CN" altLang="en-US" dirty="0" smtClean="0">
                <a:solidFill>
                  <a:srgbClr val="000F1A"/>
                </a:solidFill>
              </a:rPr>
              <a:t>图</a:t>
            </a:r>
            <a:r>
              <a:rPr lang="en-US" altLang="zh-CN" dirty="0" smtClean="0">
                <a:solidFill>
                  <a:srgbClr val="000F1A"/>
                </a:solidFill>
              </a:rPr>
              <a:t>7-8</a:t>
            </a:r>
            <a:r>
              <a:rPr lang="zh-CN" altLang="en-US" dirty="0">
                <a:solidFill>
                  <a:srgbClr val="000F1A"/>
                </a:solidFill>
              </a:rPr>
              <a:t>。其中，关系</a:t>
            </a:r>
            <a:r>
              <a:rPr lang="zh-CN" altLang="en-US" dirty="0" smtClean="0">
                <a:solidFill>
                  <a:srgbClr val="000F1A"/>
                </a:solidFill>
                <a:latin typeface="Courier New"/>
              </a:rPr>
              <a:t>“</a:t>
            </a:r>
            <a:r>
              <a:rPr lang="zh-CN" altLang="en-US" dirty="0" smtClean="0">
                <a:solidFill>
                  <a:srgbClr val="000F1A"/>
                </a:solidFill>
              </a:rPr>
              <a:t>是成员</a:t>
            </a:r>
            <a:r>
              <a:rPr lang="zh-CN" altLang="en-US" dirty="0" smtClean="0">
                <a:solidFill>
                  <a:srgbClr val="000F1A"/>
                </a:solidFill>
                <a:latin typeface="Courier New"/>
              </a:rPr>
              <a:t>”，</a:t>
            </a:r>
            <a:r>
              <a:rPr lang="zh-CN" altLang="en-US" dirty="0" smtClean="0">
                <a:solidFill>
                  <a:srgbClr val="000F1A"/>
                </a:solidFill>
              </a:rPr>
              <a:t>可标识</a:t>
            </a:r>
            <a:r>
              <a:rPr lang="zh-CN" altLang="en-US" dirty="0">
                <a:solidFill>
                  <a:srgbClr val="000F1A"/>
                </a:solidFill>
              </a:rPr>
              <a:t>为</a:t>
            </a:r>
            <a:r>
              <a:rPr lang="zh-CN" altLang="en-US" dirty="0">
                <a:solidFill>
                  <a:srgbClr val="000F1A"/>
                </a:solidFill>
                <a:latin typeface="Courier New"/>
              </a:rPr>
              <a:t>“</a:t>
            </a:r>
            <a:r>
              <a:rPr lang="en-US" altLang="zh-CN" dirty="0">
                <a:solidFill>
                  <a:srgbClr val="000F1A"/>
                </a:solidFill>
              </a:rPr>
              <a:t>a-member-of”</a:t>
            </a:r>
            <a:r>
              <a:rPr lang="zh-CN" altLang="en-US" dirty="0">
                <a:solidFill>
                  <a:srgbClr val="000F1A"/>
                </a:solidFill>
              </a:rPr>
              <a:t>。</a:t>
            </a:r>
          </a:p>
        </p:txBody>
      </p:sp>
      <p:pic>
        <p:nvPicPr>
          <p:cNvPr id="5122" name="Picture 2"/>
          <p:cNvPicPr>
            <a:picLocks noChangeAspect="1" noChangeArrowheads="1"/>
          </p:cNvPicPr>
          <p:nvPr/>
        </p:nvPicPr>
        <p:blipFill>
          <a:blip r:embed="rId2"/>
          <a:srcRect/>
          <a:stretch>
            <a:fillRect/>
          </a:stretch>
        </p:blipFill>
        <p:spPr bwMode="auto">
          <a:xfrm>
            <a:off x="-2" y="2786058"/>
            <a:ext cx="9144001" cy="2500330"/>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7" name="Text Box 5"/>
          <p:cNvSpPr txBox="1">
            <a:spLocks noChangeArrowheads="1"/>
          </p:cNvSpPr>
          <p:nvPr/>
        </p:nvSpPr>
        <p:spPr bwMode="auto">
          <a:xfrm>
            <a:off x="799434" y="500042"/>
            <a:ext cx="7572428" cy="2031325"/>
          </a:xfrm>
          <a:prstGeom prst="rect">
            <a:avLst/>
          </a:prstGeom>
          <a:noFill/>
          <a:ln w="9525">
            <a:noFill/>
            <a:miter lim="800000"/>
            <a:headEnd/>
            <a:tailEnd/>
          </a:ln>
          <a:effectLst/>
        </p:spPr>
        <p:txBody>
          <a:bodyPr wrap="square">
            <a:spAutoFit/>
          </a:bodyPr>
          <a:lstStyle/>
          <a:p>
            <a:pPr algn="just">
              <a:lnSpc>
                <a:spcPct val="130000"/>
              </a:lnSpc>
              <a:spcBef>
                <a:spcPct val="20000"/>
              </a:spcBef>
            </a:pPr>
            <a:r>
              <a:rPr lang="zh-CN" altLang="en-US" b="1" dirty="0">
                <a:solidFill>
                  <a:srgbClr val="0070C0"/>
                </a:solidFill>
              </a:rPr>
              <a:t>　　</a:t>
            </a:r>
            <a:r>
              <a:rPr lang="en-US" altLang="zh-CN" b="1" dirty="0" smtClean="0">
                <a:solidFill>
                  <a:srgbClr val="0070C0"/>
                </a:solidFill>
              </a:rPr>
              <a:t>7. </a:t>
            </a:r>
            <a:r>
              <a:rPr lang="zh-CN" altLang="en-US" b="1" dirty="0" smtClean="0">
                <a:solidFill>
                  <a:srgbClr val="0070C0"/>
                </a:solidFill>
                <a:latin typeface="楷体" pitchFamily="49" charset="-122"/>
                <a:ea typeface="楷体" pitchFamily="49" charset="-122"/>
              </a:rPr>
              <a:t>逻辑</a:t>
            </a:r>
            <a:r>
              <a:rPr lang="zh-CN" altLang="en-US" b="1" dirty="0">
                <a:solidFill>
                  <a:srgbClr val="0070C0"/>
                </a:solidFill>
                <a:latin typeface="楷体" pitchFamily="49" charset="-122"/>
                <a:ea typeface="楷体" pitchFamily="49" charset="-122"/>
              </a:rPr>
              <a:t>关系</a:t>
            </a:r>
          </a:p>
          <a:p>
            <a:pPr algn="just">
              <a:lnSpc>
                <a:spcPts val="3600"/>
              </a:lnSpc>
              <a:spcBef>
                <a:spcPct val="20000"/>
              </a:spcBef>
            </a:pPr>
            <a:r>
              <a:rPr lang="zh-CN" altLang="en-US" dirty="0">
                <a:solidFill>
                  <a:srgbClr val="0070C0"/>
                </a:solidFill>
              </a:rPr>
              <a:t>        </a:t>
            </a:r>
            <a:r>
              <a:rPr lang="zh-CN" altLang="en-US" dirty="0">
                <a:solidFill>
                  <a:srgbClr val="000F1A"/>
                </a:solidFill>
              </a:rPr>
              <a:t>如果一个概念可由另一个概念推出，两个概念间存在因果关系，则称它们之间是逻辑关系。</a:t>
            </a:r>
            <a:r>
              <a:rPr lang="zh-CN" altLang="en-US" dirty="0" smtClean="0">
                <a:solidFill>
                  <a:srgbClr val="000F1A"/>
                </a:solidFill>
              </a:rPr>
              <a:t>图</a:t>
            </a:r>
            <a:r>
              <a:rPr lang="en-US" altLang="zh-CN" dirty="0" smtClean="0">
                <a:solidFill>
                  <a:srgbClr val="000F1A"/>
                </a:solidFill>
              </a:rPr>
              <a:t>7-9</a:t>
            </a:r>
            <a:r>
              <a:rPr lang="zh-CN" altLang="en-US" dirty="0">
                <a:solidFill>
                  <a:srgbClr val="000F1A"/>
                </a:solidFill>
              </a:rPr>
              <a:t>所示的语义网络就是一个逻辑关系。 </a:t>
            </a:r>
            <a:endParaRPr lang="zh-CN" altLang="en-US" sz="2000" dirty="0">
              <a:solidFill>
                <a:srgbClr val="000F1A"/>
              </a:solidFill>
            </a:endParaRPr>
          </a:p>
        </p:txBody>
      </p:sp>
      <p:pic>
        <p:nvPicPr>
          <p:cNvPr id="6146" name="Picture 2"/>
          <p:cNvPicPr>
            <a:picLocks noChangeAspect="1" noChangeArrowheads="1"/>
          </p:cNvPicPr>
          <p:nvPr/>
        </p:nvPicPr>
        <p:blipFill>
          <a:blip r:embed="rId2"/>
          <a:srcRect/>
          <a:stretch>
            <a:fillRect/>
          </a:stretch>
        </p:blipFill>
        <p:spPr bwMode="auto">
          <a:xfrm>
            <a:off x="571472" y="2466614"/>
            <a:ext cx="8072494" cy="3000396"/>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5" name="Text Box 5"/>
          <p:cNvSpPr txBox="1">
            <a:spLocks noChangeArrowheads="1"/>
          </p:cNvSpPr>
          <p:nvPr/>
        </p:nvSpPr>
        <p:spPr bwMode="auto">
          <a:xfrm>
            <a:off x="785786" y="500042"/>
            <a:ext cx="7715304" cy="2991588"/>
          </a:xfrm>
          <a:prstGeom prst="rect">
            <a:avLst/>
          </a:prstGeom>
          <a:noFill/>
          <a:ln w="9525">
            <a:noFill/>
            <a:miter lim="800000"/>
            <a:headEnd/>
            <a:tailEnd/>
          </a:ln>
          <a:effectLst/>
        </p:spPr>
        <p:txBody>
          <a:bodyPr wrap="square">
            <a:spAutoFit/>
          </a:bodyPr>
          <a:lstStyle/>
          <a:p>
            <a:pPr algn="just">
              <a:lnSpc>
                <a:spcPct val="130000"/>
              </a:lnSpc>
              <a:spcBef>
                <a:spcPct val="20000"/>
              </a:spcBef>
            </a:pPr>
            <a:r>
              <a:rPr lang="zh-CN" altLang="en-US" dirty="0">
                <a:solidFill>
                  <a:srgbClr val="0070C0"/>
                </a:solidFill>
              </a:rPr>
              <a:t>　　</a:t>
            </a:r>
            <a:r>
              <a:rPr lang="en-US" altLang="zh-CN" b="1" dirty="0">
                <a:solidFill>
                  <a:srgbClr val="0070C0"/>
                </a:solidFill>
              </a:rPr>
              <a:t>7</a:t>
            </a:r>
            <a:r>
              <a:rPr lang="en-US" altLang="zh-CN" b="1" dirty="0" smtClean="0">
                <a:solidFill>
                  <a:srgbClr val="0070C0"/>
                </a:solidFill>
              </a:rPr>
              <a:t>. </a:t>
            </a:r>
            <a:r>
              <a:rPr lang="zh-CN" altLang="en-US" b="1" dirty="0" smtClean="0">
                <a:solidFill>
                  <a:srgbClr val="0070C0"/>
                </a:solidFill>
                <a:latin typeface="楷体" pitchFamily="49" charset="-122"/>
                <a:ea typeface="楷体" pitchFamily="49" charset="-122"/>
              </a:rPr>
              <a:t>方位</a:t>
            </a:r>
            <a:r>
              <a:rPr lang="zh-CN" altLang="en-US" b="1" dirty="0">
                <a:solidFill>
                  <a:srgbClr val="0070C0"/>
                </a:solidFill>
                <a:latin typeface="楷体" pitchFamily="49" charset="-122"/>
                <a:ea typeface="楷体" pitchFamily="49" charset="-122"/>
              </a:rPr>
              <a:t>关系</a:t>
            </a:r>
          </a:p>
          <a:p>
            <a:pPr lvl="0">
              <a:spcBef>
                <a:spcPct val="5000"/>
              </a:spcBef>
            </a:pPr>
            <a:r>
              <a:rPr lang="zh-CN" altLang="en-US" b="1" dirty="0">
                <a:solidFill>
                  <a:prstClr val="black"/>
                </a:solidFill>
                <a:ea typeface="宋体" pitchFamily="2" charset="-122"/>
              </a:rPr>
              <a:t>指出事物发生的时间、位置，或者指出它的组成、形状等等。</a:t>
            </a:r>
          </a:p>
          <a:p>
            <a:pPr lvl="0" algn="just">
              <a:spcBef>
                <a:spcPct val="5000"/>
              </a:spcBef>
            </a:pPr>
            <a:r>
              <a:rPr lang="zh-CN" altLang="en-US" b="1" dirty="0">
                <a:solidFill>
                  <a:prstClr val="black"/>
                </a:solidFill>
                <a:ea typeface="宋体" pitchFamily="2" charset="-122"/>
              </a:rPr>
              <a:t>例如：张宏是石油学院的一名助教；石油学院位于西安市电子二路；  张宏今年</a:t>
            </a:r>
            <a:r>
              <a:rPr lang="en-US" altLang="zh-CN" b="1" dirty="0">
                <a:solidFill>
                  <a:prstClr val="black"/>
                </a:solidFill>
                <a:ea typeface="宋体" pitchFamily="2" charset="-122"/>
              </a:rPr>
              <a:t>25</a:t>
            </a:r>
            <a:r>
              <a:rPr lang="zh-CN" altLang="en-US" b="1" dirty="0">
                <a:solidFill>
                  <a:prstClr val="black"/>
                </a:solidFill>
                <a:ea typeface="宋体" pitchFamily="2" charset="-122"/>
              </a:rPr>
              <a:t>岁。     可用下图所示的语义网络表示</a:t>
            </a:r>
            <a:r>
              <a:rPr lang="zh-CN" altLang="en-US" dirty="0">
                <a:solidFill>
                  <a:prstClr val="black"/>
                </a:solidFill>
                <a:ea typeface="宋体" pitchFamily="2" charset="-122"/>
              </a:rPr>
              <a:t>。</a:t>
            </a:r>
          </a:p>
          <a:p>
            <a:pPr algn="just">
              <a:lnSpc>
                <a:spcPts val="3600"/>
              </a:lnSpc>
              <a:spcBef>
                <a:spcPct val="20000"/>
              </a:spcBef>
            </a:pPr>
            <a:endParaRPr lang="zh-CN" altLang="en-US" dirty="0">
              <a:solidFill>
                <a:srgbClr val="000F1A"/>
              </a:solidFill>
            </a:endParaRPr>
          </a:p>
        </p:txBody>
      </p:sp>
      <p:pic>
        <p:nvPicPr>
          <p:cNvPr id="46086" name="Picture 6"/>
          <p:cNvPicPr>
            <a:picLocks noChangeAspect="1" noChangeArrowheads="1"/>
          </p:cNvPicPr>
          <p:nvPr/>
        </p:nvPicPr>
        <p:blipFill>
          <a:blip r:embed="rId2"/>
          <a:srcRect/>
          <a:stretch>
            <a:fillRect/>
          </a:stretch>
        </p:blipFill>
        <p:spPr bwMode="auto">
          <a:xfrm>
            <a:off x="1241037" y="2924944"/>
            <a:ext cx="7286676" cy="3671907"/>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8" name="Text Box 10"/>
          <p:cNvSpPr txBox="1">
            <a:spLocks noChangeArrowheads="1"/>
          </p:cNvSpPr>
          <p:nvPr/>
        </p:nvSpPr>
        <p:spPr bwMode="auto">
          <a:xfrm>
            <a:off x="857224" y="773113"/>
            <a:ext cx="7572428" cy="1606594"/>
          </a:xfrm>
          <a:prstGeom prst="rect">
            <a:avLst/>
          </a:prstGeom>
          <a:noFill/>
          <a:ln w="9525">
            <a:noFill/>
            <a:miter lim="800000"/>
            <a:headEnd/>
            <a:tailEnd/>
          </a:ln>
          <a:effectLst/>
        </p:spPr>
        <p:txBody>
          <a:bodyPr wrap="square">
            <a:spAutoFit/>
          </a:bodyPr>
          <a:lstStyle/>
          <a:p>
            <a:pPr algn="just">
              <a:lnSpc>
                <a:spcPct val="130000"/>
              </a:lnSpc>
              <a:spcBef>
                <a:spcPct val="20000"/>
              </a:spcBef>
            </a:pPr>
            <a:r>
              <a:rPr lang="en-US" altLang="zh-CN" dirty="0"/>
              <a:t>    </a:t>
            </a:r>
            <a:r>
              <a:rPr lang="en-US" altLang="zh-CN" dirty="0" smtClean="0"/>
              <a:t>    </a:t>
            </a:r>
            <a:r>
              <a:rPr lang="en-US" altLang="zh-CN" b="1" dirty="0">
                <a:solidFill>
                  <a:srgbClr val="0070C0"/>
                </a:solidFill>
              </a:rPr>
              <a:t>8</a:t>
            </a:r>
            <a:r>
              <a:rPr lang="en-US" altLang="zh-CN" b="1" dirty="0" smtClean="0">
                <a:solidFill>
                  <a:srgbClr val="0070C0"/>
                </a:solidFill>
              </a:rPr>
              <a:t>.  </a:t>
            </a:r>
            <a:r>
              <a:rPr lang="zh-CN" altLang="en-US" b="1" dirty="0" smtClean="0">
                <a:solidFill>
                  <a:srgbClr val="0070C0"/>
                </a:solidFill>
                <a:latin typeface="楷体" pitchFamily="49" charset="-122"/>
                <a:ea typeface="楷体" pitchFamily="49" charset="-122"/>
              </a:rPr>
              <a:t>所属</a:t>
            </a:r>
            <a:r>
              <a:rPr lang="zh-CN" altLang="en-US" b="1" dirty="0">
                <a:solidFill>
                  <a:srgbClr val="0070C0"/>
                </a:solidFill>
                <a:latin typeface="楷体" pitchFamily="49" charset="-122"/>
                <a:ea typeface="楷体" pitchFamily="49" charset="-122"/>
              </a:rPr>
              <a:t>关系</a:t>
            </a:r>
          </a:p>
          <a:p>
            <a:pPr>
              <a:lnSpc>
                <a:spcPct val="130000"/>
              </a:lnSpc>
              <a:spcBef>
                <a:spcPct val="20000"/>
              </a:spcBef>
            </a:pPr>
            <a:r>
              <a:rPr lang="zh-CN" altLang="en-US" dirty="0">
                <a:solidFill>
                  <a:srgbClr val="0070C0"/>
                </a:solidFill>
              </a:rPr>
              <a:t>   </a:t>
            </a:r>
            <a:r>
              <a:rPr lang="zh-CN" altLang="en-US" dirty="0" smtClean="0">
                <a:solidFill>
                  <a:srgbClr val="0070C0"/>
                </a:solidFill>
              </a:rPr>
              <a:t>     </a:t>
            </a:r>
            <a:r>
              <a:rPr lang="zh-CN" altLang="en-US" dirty="0">
                <a:solidFill>
                  <a:srgbClr val="000F1A"/>
                </a:solidFill>
              </a:rPr>
              <a:t>所属关系表示“具有”的意思。例如“狗有尾巴”可表示为</a:t>
            </a:r>
            <a:r>
              <a:rPr lang="zh-CN" altLang="en-US" dirty="0" smtClean="0">
                <a:solidFill>
                  <a:srgbClr val="000F1A"/>
                </a:solidFill>
              </a:rPr>
              <a:t>图</a:t>
            </a:r>
            <a:r>
              <a:rPr lang="en-US" altLang="zh-CN" dirty="0" smtClean="0">
                <a:solidFill>
                  <a:srgbClr val="000F1A"/>
                </a:solidFill>
              </a:rPr>
              <a:t>7-11</a:t>
            </a:r>
            <a:r>
              <a:rPr lang="zh-CN" altLang="en-US" dirty="0">
                <a:solidFill>
                  <a:srgbClr val="000F1A"/>
                </a:solidFill>
              </a:rPr>
              <a:t>。</a:t>
            </a:r>
          </a:p>
        </p:txBody>
      </p:sp>
      <p:sp>
        <p:nvSpPr>
          <p:cNvPr id="17416"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7421" name="Rectangle 13"/>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17422" name="Picture 14"/>
          <p:cNvPicPr>
            <a:picLocks noChangeAspect="1" noChangeArrowheads="1"/>
          </p:cNvPicPr>
          <p:nvPr/>
        </p:nvPicPr>
        <p:blipFill>
          <a:blip r:embed="rId2"/>
          <a:srcRect/>
          <a:stretch>
            <a:fillRect/>
          </a:stretch>
        </p:blipFill>
        <p:spPr bwMode="auto">
          <a:xfrm>
            <a:off x="642908" y="2428868"/>
            <a:ext cx="8286809" cy="2214578"/>
          </a:xfrm>
          <a:prstGeom prst="rect">
            <a:avLst/>
          </a:prstGeom>
          <a:noFill/>
          <a:ln w="9525">
            <a:noFill/>
            <a:miter lim="800000"/>
            <a:headEnd/>
            <a:tailEnd/>
          </a:ln>
          <a:effectLst/>
        </p:spPr>
      </p:pic>
    </p:spTree>
  </p:cSld>
  <p:clrMapOvr>
    <a:masterClrMapping/>
  </p:clrMapOvr>
  <p:transition spd="med">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9" name="Text Box 7"/>
          <p:cNvSpPr txBox="1">
            <a:spLocks noChangeArrowheads="1"/>
          </p:cNvSpPr>
          <p:nvPr/>
        </p:nvSpPr>
        <p:spPr bwMode="auto">
          <a:xfrm>
            <a:off x="714348" y="357166"/>
            <a:ext cx="7929618" cy="4247317"/>
          </a:xfrm>
          <a:prstGeom prst="rect">
            <a:avLst/>
          </a:prstGeom>
          <a:noFill/>
          <a:ln w="9525">
            <a:noFill/>
            <a:miter lim="800000"/>
            <a:headEnd/>
            <a:tailEnd/>
          </a:ln>
          <a:effectLst/>
        </p:spPr>
        <p:txBody>
          <a:bodyPr wrap="square">
            <a:spAutoFit/>
          </a:bodyPr>
          <a:lstStyle/>
          <a:p>
            <a:pPr marL="0" marR="0" lvl="0" indent="0" algn="l" defTabSz="914400" rtl="0" eaLnBrk="1" fontAlgn="base" latinLnBrk="0" hangingPunct="1">
              <a:lnSpc>
                <a:spcPts val="36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       例：三元组表示知识：</a:t>
            </a:r>
            <a:r>
              <a:rPr kumimoji="1" 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 </a:t>
            </a:r>
          </a:p>
          <a:p>
            <a:pPr>
              <a:lnSpc>
                <a:spcPts val="3600"/>
              </a:lnSpc>
              <a:defRPr/>
            </a:pPr>
            <a:r>
              <a:rPr lang="zh-CN" altLang="en-US" dirty="0">
                <a:solidFill>
                  <a:srgbClr val="0070C0"/>
                </a:solidFill>
              </a:rPr>
              <a:t>玫瑰花是红色的。</a:t>
            </a:r>
            <a:endParaRPr lang="en-US" altLang="zh-CN" dirty="0">
              <a:solidFill>
                <a:srgbClr val="0070C0"/>
              </a:solidFill>
            </a:endParaRPr>
          </a:p>
          <a:p>
            <a:pPr lvl="0">
              <a:lnSpc>
                <a:spcPts val="3600"/>
              </a:lnSpc>
              <a:defRPr/>
            </a:pPr>
            <a:r>
              <a:rPr kumimoji="1" lang="en-US" sz="2400" b="0" i="0" u="none" strike="noStrike" kern="1200" cap="none" spc="0" normalizeH="0" baseline="0" noProof="0" dirty="0" smtClean="0">
                <a:ln>
                  <a:noFill/>
                </a:ln>
                <a:solidFill>
                  <a:srgbClr val="3333FF"/>
                </a:solidFill>
                <a:effectLst/>
                <a:uLnTx/>
                <a:uFillTx/>
                <a:latin typeface="Times New Roman" pitchFamily="18" charset="0"/>
                <a:ea typeface="宋体" charset="-122"/>
                <a:cs typeface="+mn-cs"/>
              </a:rPr>
              <a:t>                </a:t>
            </a:r>
            <a:r>
              <a:rPr kumimoji="1" lang="en-US" sz="2400" b="0" i="0" u="none" strike="noStrike" kern="1200" cap="none" spc="0" normalizeH="0" baseline="0" noProof="0" dirty="0">
                <a:ln>
                  <a:noFill/>
                </a:ln>
                <a:solidFill>
                  <a:srgbClr val="3333FF"/>
                </a:solidFill>
                <a:effectLst/>
                <a:uLnTx/>
                <a:uFillTx/>
                <a:latin typeface="Times New Roman" pitchFamily="18" charset="0"/>
                <a:ea typeface="宋体" charset="-122"/>
                <a:cs typeface="+mn-cs"/>
              </a:rPr>
              <a:t>(</a:t>
            </a:r>
            <a:r>
              <a:rPr kumimoji="1" lang="zh-CN" altLang="en-US" sz="2400" b="0" i="0" u="none" strike="noStrike" kern="1200" cap="none" spc="0" normalizeH="0" baseline="0" noProof="0" dirty="0">
                <a:ln>
                  <a:noFill/>
                </a:ln>
                <a:solidFill>
                  <a:srgbClr val="3333FF"/>
                </a:solidFill>
                <a:effectLst/>
                <a:uLnTx/>
                <a:uFillTx/>
                <a:latin typeface="方正姚体" pitchFamily="2" charset="-122"/>
                <a:ea typeface="方正姚体" pitchFamily="2" charset="-122"/>
                <a:cs typeface="+mn-cs"/>
              </a:rPr>
              <a:t>玫瑰</a:t>
            </a:r>
            <a:r>
              <a:rPr kumimoji="1" lang="en-US" sz="2400" b="0" i="0" u="none" strike="noStrike" kern="1200" cap="none" spc="0" normalizeH="0" baseline="0" noProof="0" dirty="0">
                <a:ln>
                  <a:noFill/>
                </a:ln>
                <a:solidFill>
                  <a:srgbClr val="3333FF"/>
                </a:solidFill>
                <a:effectLst/>
                <a:uLnTx/>
                <a:uFillTx/>
                <a:latin typeface="Times New Roman" pitchFamily="18" charset="0"/>
                <a:ea typeface="宋体" charset="-122"/>
                <a:cs typeface="+mn-cs"/>
              </a:rPr>
              <a:t>, </a:t>
            </a:r>
            <a:r>
              <a:rPr kumimoji="1" lang="zh-CN" altLang="en-US" sz="2400" b="0" i="0" u="none" strike="noStrike" kern="1200" cap="none" spc="0" normalizeH="0" baseline="0" noProof="0" dirty="0">
                <a:ln>
                  <a:noFill/>
                </a:ln>
                <a:solidFill>
                  <a:srgbClr val="3333FF"/>
                </a:solidFill>
                <a:effectLst/>
                <a:uLnTx/>
                <a:uFillTx/>
                <a:latin typeface="方正姚体" pitchFamily="2" charset="-122"/>
                <a:ea typeface="方正姚体" pitchFamily="2" charset="-122"/>
                <a:cs typeface="+mn-cs"/>
              </a:rPr>
              <a:t>颜色</a:t>
            </a:r>
            <a:r>
              <a:rPr kumimoji="1" lang="en-US" sz="2400" b="0" i="0" u="none" strike="noStrike" kern="1200" cap="none" spc="0" normalizeH="0" baseline="0" noProof="0" dirty="0">
                <a:ln>
                  <a:noFill/>
                </a:ln>
                <a:solidFill>
                  <a:srgbClr val="3333FF"/>
                </a:solidFill>
                <a:effectLst/>
                <a:uLnTx/>
                <a:uFillTx/>
                <a:latin typeface="Times New Roman" pitchFamily="18" charset="0"/>
                <a:ea typeface="宋体" charset="-122"/>
                <a:cs typeface="+mn-cs"/>
              </a:rPr>
              <a:t>, </a:t>
            </a:r>
            <a:r>
              <a:rPr kumimoji="1" lang="zh-CN" altLang="en-US" sz="2400" b="0" i="0" u="none" strike="noStrike" kern="1200" cap="none" spc="0" normalizeH="0" baseline="0" noProof="0" dirty="0">
                <a:ln>
                  <a:noFill/>
                </a:ln>
                <a:solidFill>
                  <a:srgbClr val="3333FF"/>
                </a:solidFill>
                <a:effectLst/>
                <a:uLnTx/>
                <a:uFillTx/>
                <a:latin typeface="楷体" pitchFamily="49" charset="-122"/>
                <a:ea typeface="楷体" pitchFamily="49" charset="-122"/>
                <a:cs typeface="+mn-cs"/>
              </a:rPr>
              <a:t>红</a:t>
            </a:r>
            <a:r>
              <a:rPr kumimoji="1" lang="en-US" sz="2400" b="0" i="0" u="none" strike="noStrike" kern="1200" cap="none" spc="0" normalizeH="0" baseline="0" noProof="0" dirty="0" smtClean="0">
                <a:ln>
                  <a:noFill/>
                </a:ln>
                <a:solidFill>
                  <a:srgbClr val="3333FF"/>
                </a:solidFill>
                <a:effectLst/>
                <a:uLnTx/>
                <a:uFillTx/>
                <a:latin typeface="Times New Roman" pitchFamily="18" charset="0"/>
                <a:ea typeface="宋体" charset="-122"/>
                <a:cs typeface="+mn-cs"/>
              </a:rPr>
              <a:t>)</a:t>
            </a:r>
            <a:r>
              <a:rPr kumimoji="1" lang="zh-CN" altLang="en-US" sz="2400" b="0" i="0" u="none" strike="noStrike" kern="1200" cap="none" spc="0" normalizeH="0" baseline="0" noProof="0" dirty="0" smtClean="0">
                <a:ln>
                  <a:noFill/>
                </a:ln>
                <a:solidFill>
                  <a:srgbClr val="3333FF"/>
                </a:solidFill>
                <a:effectLst/>
                <a:uLnTx/>
                <a:uFillTx/>
                <a:latin typeface="Times New Roman" pitchFamily="18" charset="0"/>
                <a:ea typeface="宋体" charset="-122"/>
                <a:cs typeface="+mn-cs"/>
              </a:rPr>
              <a:t> </a:t>
            </a:r>
            <a:endParaRPr kumimoji="1" lang="en-US" altLang="zh-CN" sz="2400" b="0" i="0" u="none" strike="noStrike" kern="1200" cap="none" spc="0" normalizeH="0" baseline="0" noProof="0" dirty="0" smtClean="0">
              <a:ln>
                <a:noFill/>
              </a:ln>
              <a:solidFill>
                <a:srgbClr val="3333FF"/>
              </a:solidFill>
              <a:effectLst/>
              <a:uLnTx/>
              <a:uFillTx/>
              <a:latin typeface="Times New Roman" pitchFamily="18" charset="0"/>
              <a:ea typeface="宋体" charset="-122"/>
              <a:cs typeface="+mn-cs"/>
            </a:endParaRPr>
          </a:p>
          <a:p>
            <a:pPr lvl="0">
              <a:lnSpc>
                <a:spcPts val="3600"/>
              </a:lnSpc>
              <a:defRPr/>
            </a:pP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史记</a:t>
            </a: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的作者是司马迁</a:t>
            </a:r>
            <a:r>
              <a:rPr lang="zh-CN" altLang="en-US" dirty="0" smtClean="0">
                <a:solidFill>
                  <a:srgbClr val="0070C0"/>
                </a:solidFill>
              </a:rPr>
              <a:t>。</a:t>
            </a:r>
            <a:endParaRPr lang="en-US" altLang="zh-CN" dirty="0" smtClean="0">
              <a:solidFill>
                <a:srgbClr val="0070C0"/>
              </a:solidFill>
            </a:endParaRPr>
          </a:p>
          <a:p>
            <a:pPr lvl="0">
              <a:lnSpc>
                <a:spcPts val="3600"/>
              </a:lnSpc>
              <a:defRPr/>
            </a:pPr>
            <a:r>
              <a:rPr lang="en-US" altLang="zh-CN" dirty="0" smtClean="0">
                <a:solidFill>
                  <a:srgbClr val="3333FF"/>
                </a:solidFill>
              </a:rPr>
              <a:t>              </a:t>
            </a:r>
            <a:r>
              <a:rPr lang="en-US" altLang="zh-CN" dirty="0">
                <a:solidFill>
                  <a:srgbClr val="3333FF"/>
                </a:solidFill>
              </a:rPr>
              <a:t>(</a:t>
            </a:r>
            <a:r>
              <a:rPr lang="zh-CN" altLang="en-US" dirty="0">
                <a:solidFill>
                  <a:srgbClr val="3333FF"/>
                </a:solidFill>
                <a:latin typeface="方正姚体" pitchFamily="2" charset="-122"/>
                <a:ea typeface="方正姚体" pitchFamily="2" charset="-122"/>
              </a:rPr>
              <a:t>史记</a:t>
            </a:r>
            <a:r>
              <a:rPr lang="en-US" altLang="zh-CN" dirty="0">
                <a:solidFill>
                  <a:srgbClr val="3333FF"/>
                </a:solidFill>
              </a:rPr>
              <a:t>, </a:t>
            </a:r>
            <a:r>
              <a:rPr lang="zh-CN" altLang="en-US" dirty="0">
                <a:solidFill>
                  <a:srgbClr val="3333FF"/>
                </a:solidFill>
                <a:latin typeface="方正姚体" pitchFamily="2" charset="-122"/>
                <a:ea typeface="方正姚体" pitchFamily="2" charset="-122"/>
              </a:rPr>
              <a:t>作者</a:t>
            </a:r>
            <a:r>
              <a:rPr lang="en-US" altLang="zh-CN" dirty="0">
                <a:solidFill>
                  <a:srgbClr val="3333FF"/>
                </a:solidFill>
              </a:rPr>
              <a:t>, </a:t>
            </a:r>
            <a:r>
              <a:rPr lang="zh-CN" altLang="en-US" dirty="0">
                <a:solidFill>
                  <a:srgbClr val="3333FF"/>
                </a:solidFill>
                <a:latin typeface="楷体" pitchFamily="49" charset="-122"/>
                <a:ea typeface="楷体" pitchFamily="49" charset="-122"/>
              </a:rPr>
              <a:t>司马迁</a:t>
            </a:r>
            <a:r>
              <a:rPr lang="en-US" altLang="zh-CN" dirty="0">
                <a:solidFill>
                  <a:srgbClr val="3333FF"/>
                </a:solidFill>
              </a:rPr>
              <a:t>)</a:t>
            </a:r>
            <a:endParaRPr kumimoji="1" lang="zh-CN" altLang="en-US" sz="2400" b="0" i="0" u="none" strike="noStrike" kern="1200" cap="none" spc="0" normalizeH="0" baseline="0" noProof="0" dirty="0">
              <a:ln>
                <a:noFill/>
              </a:ln>
              <a:solidFill>
                <a:srgbClr val="3333FF"/>
              </a:solidFill>
              <a:effectLst/>
              <a:uLnTx/>
              <a:uFillTx/>
            </a:endParaRPr>
          </a:p>
          <a:p>
            <a:pPr marL="0" marR="0" lvl="0" indent="0" algn="l" defTabSz="914400" rtl="0" eaLnBrk="1" fontAlgn="base" latinLnBrk="0" hangingPunct="1">
              <a:lnSpc>
                <a:spcPts val="36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        三元组表示</a:t>
            </a: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简单命题或者原子谓词</a:t>
            </a: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公式：</a:t>
            </a:r>
            <a:endParaRPr kumimoji="1" lang="en-US" altLang="zh-CN"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endParaRPr>
          </a:p>
          <a:p>
            <a:pPr marL="0" marR="0" lvl="0" indent="0" algn="l" defTabSz="914400" rtl="0" eaLnBrk="1" fontAlgn="base" latinLnBrk="0" hangingPunct="1">
              <a:lnSpc>
                <a:spcPts val="36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楷体" pitchFamily="49" charset="-122"/>
                <a:ea typeface="楷体" pitchFamily="49" charset="-122"/>
                <a:cs typeface="+mn-cs"/>
              </a:rPr>
              <a:t>如果</a:t>
            </a:r>
            <a:r>
              <a:rPr kumimoji="1" lang="zh-CN" altLang="en-US" sz="2400" b="0" i="0" u="none" strike="noStrike" kern="1200" cap="none" spc="0" normalizeH="0" baseline="0" noProof="0" dirty="0">
                <a:ln>
                  <a:noFill/>
                </a:ln>
                <a:solidFill>
                  <a:srgbClr val="0070C0"/>
                </a:solidFill>
                <a:effectLst/>
                <a:uLnTx/>
                <a:uFillTx/>
                <a:latin typeface="楷体" pitchFamily="49" charset="-122"/>
                <a:ea typeface="楷体" pitchFamily="49" charset="-122"/>
                <a:cs typeface="+mn-cs"/>
              </a:rPr>
              <a:t>天阴且外出</a:t>
            </a: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a:t>
            </a:r>
            <a:r>
              <a:rPr kumimoji="1" lang="zh-CN" altLang="en-US" sz="2400" b="0" i="0" u="none" strike="noStrike" kern="1200" cap="none" spc="0" normalizeH="0" baseline="0" noProof="0" dirty="0">
                <a:ln>
                  <a:noFill/>
                </a:ln>
                <a:solidFill>
                  <a:srgbClr val="0070C0"/>
                </a:solidFill>
                <a:effectLst/>
                <a:uLnTx/>
                <a:uFillTx/>
                <a:latin typeface="楷体" pitchFamily="49" charset="-122"/>
                <a:ea typeface="楷体" pitchFamily="49" charset="-122"/>
                <a:cs typeface="+mn-cs"/>
              </a:rPr>
              <a:t>则带上雨伞</a:t>
            </a: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。可用</a:t>
            </a: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元组表示为</a:t>
            </a:r>
          </a:p>
          <a:p>
            <a:pPr marL="0" marR="0" lvl="0" indent="0" algn="l" defTabSz="914400" rtl="0" eaLnBrk="1" fontAlgn="base" latinLnBrk="0" hangingPunct="1">
              <a:lnSpc>
                <a:spcPts val="3600"/>
              </a:lnSpc>
              <a:spcBef>
                <a:spcPct val="0"/>
              </a:spcBef>
              <a:spcAft>
                <a:spcPct val="0"/>
              </a:spcAft>
              <a:buClrTx/>
              <a:buSzTx/>
              <a:buFontTx/>
              <a:buNone/>
              <a:tabLst/>
              <a:defRPr/>
            </a:pPr>
            <a:r>
              <a:rPr kumimoji="1" lang="en-US" sz="2400" b="0" i="0" u="none" strike="noStrike" kern="1200" cap="none" spc="-150" normalizeH="0" baseline="0" noProof="0" dirty="0">
                <a:ln>
                  <a:noFill/>
                </a:ln>
                <a:solidFill>
                  <a:srgbClr val="3333FF"/>
                </a:solidFill>
                <a:effectLst/>
                <a:uLnTx/>
                <a:uFillTx/>
                <a:latin typeface="Times New Roman" pitchFamily="18" charset="0"/>
                <a:ea typeface="宋体" charset="-122"/>
                <a:cs typeface="+mn-cs"/>
              </a:rPr>
              <a:t>   </a:t>
            </a:r>
            <a:r>
              <a:rPr kumimoji="1" lang="en-US" sz="2400" b="0" i="0" u="none" strike="noStrike" kern="1200" cap="none" spc="-150" normalizeH="0" baseline="0" noProof="0" dirty="0" smtClean="0">
                <a:ln>
                  <a:noFill/>
                </a:ln>
                <a:solidFill>
                  <a:srgbClr val="3333FF"/>
                </a:solidFill>
                <a:effectLst/>
                <a:uLnTx/>
                <a:uFillTx/>
                <a:latin typeface="Times New Roman" pitchFamily="18" charset="0"/>
                <a:ea typeface="宋体" charset="-122"/>
                <a:cs typeface="+mn-cs"/>
              </a:rPr>
              <a:t>         (</a:t>
            </a:r>
            <a:r>
              <a:rPr kumimoji="1" lang="zh-CN" altLang="en-US" sz="2400" b="0" i="0" u="none" strike="noStrike" kern="1200" cap="none" spc="-150" normalizeH="0" baseline="0" noProof="0" dirty="0">
                <a:ln>
                  <a:noFill/>
                </a:ln>
                <a:solidFill>
                  <a:srgbClr val="3333FF"/>
                </a:solidFill>
                <a:effectLst/>
                <a:uLnTx/>
                <a:uFillTx/>
                <a:latin typeface="方正姚体" pitchFamily="2" charset="-122"/>
                <a:ea typeface="方正姚体" pitchFamily="2" charset="-122"/>
                <a:cs typeface="+mn-cs"/>
              </a:rPr>
              <a:t>今天</a:t>
            </a:r>
            <a:r>
              <a:rPr kumimoji="1" lang="en-US" sz="2400" b="0" i="0" u="none" strike="noStrike" kern="1200" cap="none" spc="-150" normalizeH="0" baseline="0" noProof="0" dirty="0">
                <a:ln>
                  <a:noFill/>
                </a:ln>
                <a:solidFill>
                  <a:srgbClr val="3333FF"/>
                </a:solidFill>
                <a:effectLst/>
                <a:uLnTx/>
                <a:uFillTx/>
                <a:latin typeface="Times New Roman" pitchFamily="18" charset="0"/>
                <a:ea typeface="宋体" charset="-122"/>
                <a:cs typeface="+mn-cs"/>
              </a:rPr>
              <a:t>, </a:t>
            </a:r>
            <a:r>
              <a:rPr kumimoji="1" lang="zh-CN" altLang="en-US" sz="2400" b="0" i="0" u="none" strike="noStrike" kern="1200" cap="none" spc="-150" normalizeH="0" baseline="0" noProof="0" dirty="0">
                <a:ln>
                  <a:noFill/>
                </a:ln>
                <a:solidFill>
                  <a:srgbClr val="3333FF"/>
                </a:solidFill>
                <a:effectLst/>
                <a:uLnTx/>
                <a:uFillTx/>
                <a:latin typeface="方正姚体" pitchFamily="2" charset="-122"/>
                <a:ea typeface="方正姚体" pitchFamily="2" charset="-122"/>
                <a:cs typeface="+mn-cs"/>
              </a:rPr>
              <a:t>天气</a:t>
            </a:r>
            <a:r>
              <a:rPr kumimoji="1" lang="en-US" sz="2400" b="0" i="0" u="none" strike="noStrike" kern="1200" cap="none" spc="-150" normalizeH="0" baseline="0" noProof="0" dirty="0">
                <a:ln>
                  <a:noFill/>
                </a:ln>
                <a:solidFill>
                  <a:srgbClr val="3333FF"/>
                </a:solidFill>
                <a:effectLst/>
                <a:uLnTx/>
                <a:uFillTx/>
                <a:latin typeface="Times New Roman" pitchFamily="18" charset="0"/>
                <a:ea typeface="宋体" charset="-122"/>
                <a:cs typeface="+mn-cs"/>
              </a:rPr>
              <a:t>, </a:t>
            </a:r>
            <a:r>
              <a:rPr kumimoji="1" lang="zh-CN" altLang="en-US" sz="2400" b="0" i="0" u="none" strike="noStrike" kern="1200" cap="none" spc="-150" normalizeH="0" baseline="0" noProof="0" dirty="0">
                <a:ln>
                  <a:noFill/>
                </a:ln>
                <a:solidFill>
                  <a:srgbClr val="3333FF"/>
                </a:solidFill>
                <a:effectLst/>
                <a:uLnTx/>
                <a:uFillTx/>
                <a:latin typeface="楷体" pitchFamily="49" charset="-122"/>
                <a:ea typeface="楷体" pitchFamily="49" charset="-122"/>
                <a:cs typeface="+mn-cs"/>
              </a:rPr>
              <a:t>阴</a:t>
            </a:r>
            <a:r>
              <a:rPr kumimoji="1" lang="en-US" sz="2400" b="0" i="0" u="none" strike="noStrike" kern="1200" cap="none" spc="-150" normalizeH="0" baseline="0" noProof="0" dirty="0">
                <a:ln>
                  <a:noFill/>
                </a:ln>
                <a:solidFill>
                  <a:srgbClr val="3333FF"/>
                </a:solidFill>
                <a:effectLst/>
                <a:uLnTx/>
                <a:uFillTx/>
                <a:latin typeface="Times New Roman" pitchFamily="18" charset="0"/>
                <a:ea typeface="宋体" charset="-122"/>
                <a:cs typeface="+mn-cs"/>
              </a:rPr>
              <a:t>)</a:t>
            </a:r>
            <a:r>
              <a:rPr kumimoji="1" lang="zh-CN" altLang="en-US" sz="2400" b="0" i="0" u="none" strike="noStrike" kern="1200" cap="none" spc="-150" normalizeH="0" baseline="0" noProof="0" dirty="0" smtClean="0">
                <a:ln>
                  <a:noFill/>
                </a:ln>
                <a:solidFill>
                  <a:srgbClr val="3333FF"/>
                </a:solidFill>
                <a:effectLst/>
                <a:uLnTx/>
                <a:uFillTx/>
                <a:latin typeface="Times New Roman" pitchFamily="18" charset="0"/>
                <a:ea typeface="宋体" charset="-122"/>
                <a:cs typeface="+mn-cs"/>
              </a:rPr>
              <a:t>∧</a:t>
            </a:r>
            <a:r>
              <a:rPr kumimoji="1" lang="en-US" altLang="zh-CN" sz="2400" b="0" i="0" u="none" strike="noStrike" kern="1200" cap="none" spc="-150" normalizeH="0" baseline="0" noProof="0" dirty="0" smtClean="0">
                <a:ln>
                  <a:noFill/>
                </a:ln>
                <a:solidFill>
                  <a:srgbClr val="3333FF"/>
                </a:solidFill>
                <a:effectLst/>
                <a:uLnTx/>
                <a:uFillTx/>
                <a:latin typeface="Times New Roman" pitchFamily="18" charset="0"/>
                <a:ea typeface="宋体" charset="-122"/>
                <a:cs typeface="+mn-cs"/>
              </a:rPr>
              <a:t>(</a:t>
            </a:r>
            <a:r>
              <a:rPr kumimoji="1" lang="zh-CN" altLang="en-US" sz="2400" b="0" i="0" u="none" strike="noStrike" kern="1200" cap="none" spc="-150" normalizeH="0" baseline="0" noProof="0" dirty="0" smtClean="0">
                <a:ln>
                  <a:noFill/>
                </a:ln>
                <a:solidFill>
                  <a:srgbClr val="3333FF"/>
                </a:solidFill>
                <a:effectLst/>
                <a:uLnTx/>
                <a:uFillTx/>
                <a:latin typeface="方正姚体" pitchFamily="2" charset="-122"/>
                <a:ea typeface="方正姚体" pitchFamily="2" charset="-122"/>
                <a:cs typeface="+mn-cs"/>
              </a:rPr>
              <a:t>某人</a:t>
            </a:r>
            <a:r>
              <a:rPr kumimoji="1" lang="en-US" sz="2400" b="0" i="0" u="none" strike="noStrike" kern="1200" cap="none" spc="-150" normalizeH="0" baseline="0" noProof="0" dirty="0">
                <a:ln>
                  <a:noFill/>
                </a:ln>
                <a:solidFill>
                  <a:srgbClr val="3333FF"/>
                </a:solidFill>
                <a:effectLst/>
                <a:uLnTx/>
                <a:uFillTx/>
                <a:latin typeface="Times New Roman" pitchFamily="18" charset="0"/>
                <a:ea typeface="宋体" charset="-122"/>
                <a:cs typeface="+mn-cs"/>
              </a:rPr>
              <a:t>, </a:t>
            </a:r>
            <a:r>
              <a:rPr kumimoji="1" lang="zh-CN" altLang="en-US" sz="2400" b="0" i="0" u="none" strike="noStrike" kern="1200" cap="none" spc="-150" normalizeH="0" baseline="0" noProof="0" dirty="0">
                <a:ln>
                  <a:noFill/>
                </a:ln>
                <a:solidFill>
                  <a:srgbClr val="3333FF"/>
                </a:solidFill>
                <a:effectLst/>
                <a:uLnTx/>
                <a:uFillTx/>
                <a:latin typeface="方正姚体" pitchFamily="2" charset="-122"/>
                <a:ea typeface="方正姚体" pitchFamily="2" charset="-122"/>
                <a:cs typeface="+mn-cs"/>
              </a:rPr>
              <a:t>状态</a:t>
            </a:r>
            <a:r>
              <a:rPr kumimoji="1" lang="en-US" sz="2400" b="0" i="0" u="none" strike="noStrike" kern="1200" cap="none" spc="-150" normalizeH="0" baseline="0" noProof="0" dirty="0">
                <a:ln>
                  <a:noFill/>
                </a:ln>
                <a:solidFill>
                  <a:srgbClr val="3333FF"/>
                </a:solidFill>
                <a:effectLst/>
                <a:uLnTx/>
                <a:uFillTx/>
                <a:latin typeface="Times New Roman" pitchFamily="18" charset="0"/>
                <a:ea typeface="宋体" charset="-122"/>
                <a:cs typeface="+mn-cs"/>
              </a:rPr>
              <a:t>, </a:t>
            </a:r>
            <a:r>
              <a:rPr kumimoji="1" lang="zh-CN" altLang="en-US" sz="2400" b="0" i="0" u="none" strike="noStrike" kern="1200" cap="none" spc="-150" normalizeH="0" baseline="0" noProof="0" dirty="0" smtClean="0">
                <a:ln>
                  <a:noFill/>
                </a:ln>
                <a:solidFill>
                  <a:srgbClr val="3333FF"/>
                </a:solidFill>
                <a:effectLst/>
                <a:uLnTx/>
                <a:uFillTx/>
                <a:latin typeface="楷体" pitchFamily="49" charset="-122"/>
                <a:ea typeface="楷体" pitchFamily="49" charset="-122"/>
                <a:cs typeface="+mn-cs"/>
              </a:rPr>
              <a:t>外出</a:t>
            </a:r>
            <a:r>
              <a:rPr kumimoji="1" lang="en-US" altLang="zh-CN" sz="2400" b="0" i="0" u="none" strike="noStrike" kern="1200" cap="none" spc="-150" normalizeH="0" baseline="0" noProof="0" dirty="0" smtClean="0">
                <a:ln>
                  <a:noFill/>
                </a:ln>
                <a:solidFill>
                  <a:srgbClr val="3333FF"/>
                </a:solidFill>
                <a:effectLst/>
                <a:uLnTx/>
                <a:uFillTx/>
                <a:latin typeface="楷体" pitchFamily="49" charset="-122"/>
                <a:ea typeface="楷体" pitchFamily="49" charset="-122"/>
                <a:cs typeface="+mn-cs"/>
              </a:rPr>
              <a:t>)</a:t>
            </a:r>
            <a:r>
              <a:rPr kumimoji="1" lang="zh-CN" altLang="en-US" sz="2400" b="0" i="0" u="none" strike="noStrike" kern="1200" cap="none" spc="-150" normalizeH="0" baseline="0" noProof="0" dirty="0" smtClean="0">
                <a:ln>
                  <a:noFill/>
                </a:ln>
                <a:solidFill>
                  <a:srgbClr val="3333FF"/>
                </a:solidFill>
                <a:effectLst/>
                <a:uLnTx/>
                <a:uFillTx/>
                <a:latin typeface="Times New Roman" pitchFamily="18" charset="0"/>
                <a:ea typeface="宋体" charset="-122"/>
                <a:cs typeface="+mn-cs"/>
              </a:rPr>
              <a:t>→</a:t>
            </a:r>
            <a:r>
              <a:rPr kumimoji="1" lang="en-US" altLang="zh-CN" sz="2400" b="0" i="0" u="none" strike="noStrike" kern="1200" cap="none" spc="-150" normalizeH="0" baseline="0" noProof="0" dirty="0" smtClean="0">
                <a:ln>
                  <a:noFill/>
                </a:ln>
                <a:solidFill>
                  <a:srgbClr val="3333FF"/>
                </a:solidFill>
                <a:effectLst/>
                <a:uLnTx/>
                <a:uFillTx/>
                <a:latin typeface="Times New Roman" pitchFamily="18" charset="0"/>
                <a:ea typeface="宋体" charset="-122"/>
                <a:cs typeface="+mn-cs"/>
              </a:rPr>
              <a:t>(</a:t>
            </a:r>
            <a:r>
              <a:rPr kumimoji="1" lang="zh-CN" altLang="en-US" sz="2400" b="0" i="0" u="none" strike="noStrike" kern="1200" cap="none" spc="-150" normalizeH="0" baseline="0" noProof="0" dirty="0" smtClean="0">
                <a:ln>
                  <a:noFill/>
                </a:ln>
                <a:solidFill>
                  <a:srgbClr val="3333FF"/>
                </a:solidFill>
                <a:effectLst/>
                <a:uLnTx/>
                <a:uFillTx/>
                <a:latin typeface="方正姚体" pitchFamily="2" charset="-122"/>
                <a:ea typeface="方正姚体" pitchFamily="2" charset="-122"/>
                <a:cs typeface="+mn-cs"/>
              </a:rPr>
              <a:t>该</a:t>
            </a:r>
            <a:r>
              <a:rPr kumimoji="1" lang="zh-CN" altLang="en-US" sz="2400" b="0" i="0" u="none" strike="noStrike" kern="1200" cap="none" spc="-150" normalizeH="0" baseline="0" noProof="0" dirty="0">
                <a:ln>
                  <a:noFill/>
                </a:ln>
                <a:solidFill>
                  <a:srgbClr val="3333FF"/>
                </a:solidFill>
                <a:effectLst/>
                <a:uLnTx/>
                <a:uFillTx/>
                <a:latin typeface="方正姚体" pitchFamily="2" charset="-122"/>
                <a:ea typeface="方正姚体" pitchFamily="2" charset="-122"/>
                <a:cs typeface="+mn-cs"/>
              </a:rPr>
              <a:t>人</a:t>
            </a:r>
            <a:r>
              <a:rPr kumimoji="1" lang="en-US" sz="2400" b="0" i="0" u="none" strike="noStrike" kern="1200" cap="none" spc="-150" normalizeH="0" baseline="0" noProof="0" dirty="0">
                <a:ln>
                  <a:noFill/>
                </a:ln>
                <a:solidFill>
                  <a:srgbClr val="3333FF"/>
                </a:solidFill>
                <a:effectLst/>
                <a:uLnTx/>
                <a:uFillTx/>
                <a:latin typeface="Times New Roman" pitchFamily="18" charset="0"/>
                <a:ea typeface="宋体" charset="-122"/>
                <a:cs typeface="+mn-cs"/>
              </a:rPr>
              <a:t>, </a:t>
            </a:r>
            <a:r>
              <a:rPr kumimoji="1" lang="zh-CN" altLang="en-US" sz="2400" b="0" i="0" u="none" strike="noStrike" kern="1200" cap="none" spc="-150" normalizeH="0" baseline="0" noProof="0" dirty="0">
                <a:ln>
                  <a:noFill/>
                </a:ln>
                <a:solidFill>
                  <a:srgbClr val="3333FF"/>
                </a:solidFill>
                <a:effectLst/>
                <a:uLnTx/>
                <a:uFillTx/>
                <a:latin typeface="方正姚体" pitchFamily="2" charset="-122"/>
                <a:ea typeface="方正姚体" pitchFamily="2" charset="-122"/>
                <a:cs typeface="+mn-cs"/>
              </a:rPr>
              <a:t>行为</a:t>
            </a:r>
            <a:r>
              <a:rPr kumimoji="1" lang="en-US" sz="2400" b="0" i="0" u="none" strike="noStrike" kern="1200" cap="none" spc="-150" normalizeH="0" baseline="0" noProof="0" dirty="0">
                <a:ln>
                  <a:noFill/>
                </a:ln>
                <a:solidFill>
                  <a:srgbClr val="3333FF"/>
                </a:solidFill>
                <a:effectLst/>
                <a:uLnTx/>
                <a:uFillTx/>
                <a:latin typeface="Times New Roman" pitchFamily="18" charset="0"/>
                <a:ea typeface="宋体" charset="-122"/>
                <a:cs typeface="+mn-cs"/>
              </a:rPr>
              <a:t>, </a:t>
            </a:r>
            <a:r>
              <a:rPr kumimoji="1" lang="zh-CN" altLang="en-US" sz="2400" b="0" i="0" u="none" strike="noStrike" kern="1200" cap="none" spc="-150" normalizeH="0" baseline="0" noProof="0" dirty="0">
                <a:ln>
                  <a:noFill/>
                </a:ln>
                <a:solidFill>
                  <a:srgbClr val="3333FF"/>
                </a:solidFill>
                <a:effectLst/>
                <a:uLnTx/>
                <a:uFillTx/>
                <a:latin typeface="楷体" pitchFamily="49" charset="-122"/>
                <a:ea typeface="楷体" pitchFamily="49" charset="-122"/>
                <a:cs typeface="+mn-cs"/>
              </a:rPr>
              <a:t>带</a:t>
            </a:r>
            <a:r>
              <a:rPr kumimoji="1" lang="zh-CN" altLang="en-US" sz="2400" b="0" i="0" u="none" strike="noStrike" kern="1200" cap="none" spc="-150" normalizeH="0" baseline="0" noProof="0" dirty="0" smtClean="0">
                <a:ln>
                  <a:noFill/>
                </a:ln>
                <a:solidFill>
                  <a:srgbClr val="3333FF"/>
                </a:solidFill>
                <a:effectLst/>
                <a:uLnTx/>
                <a:uFillTx/>
                <a:latin typeface="楷体" pitchFamily="49" charset="-122"/>
                <a:ea typeface="楷体" pitchFamily="49" charset="-122"/>
                <a:cs typeface="+mn-cs"/>
              </a:rPr>
              <a:t>伞</a:t>
            </a:r>
            <a:r>
              <a:rPr kumimoji="1" lang="en-US" altLang="zh-CN" sz="2400" b="0" i="0" u="none" strike="noStrike" kern="1200" cap="none" spc="-150" normalizeH="0" baseline="0" noProof="0" dirty="0" smtClean="0">
                <a:ln>
                  <a:noFill/>
                </a:ln>
                <a:solidFill>
                  <a:srgbClr val="3333FF"/>
                </a:solidFill>
                <a:effectLst/>
                <a:uLnTx/>
                <a:uFillTx/>
                <a:latin typeface="Times New Roman" pitchFamily="18" charset="0"/>
                <a:ea typeface="宋体" charset="-122"/>
                <a:cs typeface="+mn-cs"/>
              </a:rPr>
              <a:t>)</a:t>
            </a:r>
            <a:endParaRPr kumimoji="1" lang="zh-CN" altLang="en-US" sz="2400" b="0" i="0" u="none" strike="noStrike" kern="1200" cap="none" spc="-150" normalizeH="0" baseline="0" noProof="0" dirty="0">
              <a:ln>
                <a:noFill/>
              </a:ln>
              <a:solidFill>
                <a:srgbClr val="3333FF"/>
              </a:solidFill>
              <a:effectLst/>
              <a:uLnTx/>
              <a:uFillTx/>
              <a:latin typeface="Times New Roman" pitchFamily="18" charset="0"/>
              <a:ea typeface="宋体" charset="-122"/>
              <a:cs typeface="+mn-cs"/>
            </a:endParaRPr>
          </a:p>
          <a:p>
            <a:pPr marL="0" marR="0" lvl="0" indent="0" algn="l" defTabSz="914400" rtl="0" eaLnBrk="1" fontAlgn="base" latinLnBrk="0" hangingPunct="1">
              <a:lnSpc>
                <a:spcPts val="3600"/>
              </a:lnSpc>
              <a:spcBef>
                <a:spcPct val="0"/>
              </a:spcBef>
              <a:spcAft>
                <a:spcPct val="0"/>
              </a:spcAft>
              <a:buClrTx/>
              <a:buSzTx/>
              <a:buFontTx/>
              <a:buNone/>
              <a:tabLst/>
              <a:defRPr/>
            </a:pPr>
            <a:endParaRPr kumimoji="1" lang="en-US" altLang="zh-CN" sz="2400" b="0" i="0" u="none" strike="noStrike" kern="1200" cap="none" spc="0" normalizeH="0" baseline="0" noProof="0" dirty="0" smtClean="0">
              <a:ln>
                <a:noFill/>
              </a:ln>
              <a:solidFill>
                <a:srgbClr val="3333FF"/>
              </a:solidFill>
              <a:effectLst/>
              <a:uLnTx/>
              <a:uFillTx/>
              <a:latin typeface="Times New Roman" pitchFamily="18" charset="0"/>
              <a:ea typeface="宋体" charset="-122"/>
              <a:cs typeface="+mn-cs"/>
            </a:endParaRPr>
          </a:p>
        </p:txBody>
      </p:sp>
      <p:sp>
        <p:nvSpPr>
          <p:cNvPr id="3" name="动作按钮: 后退或前一项 2">
            <a:hlinkClick r:id="" action="ppaction://hlinkshowjump?jump=firstslide" highlightClick="1"/>
          </p:cNvPr>
          <p:cNvSpPr/>
          <p:nvPr/>
        </p:nvSpPr>
        <p:spPr>
          <a:xfrm>
            <a:off x="8019582" y="6266476"/>
            <a:ext cx="642942" cy="142876"/>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FFFFFF"/>
              </a:solidFill>
              <a:effectLst/>
              <a:uLnTx/>
              <a:uFillTx/>
              <a:latin typeface="Times New Roman"/>
              <a:ea typeface="宋体"/>
              <a:cs typeface="+mn-cs"/>
            </a:endParaRPr>
          </a:p>
        </p:txBody>
      </p:sp>
    </p:spTree>
    <p:extLst>
      <p:ext uri="{BB962C8B-B14F-4D97-AF65-F5344CB8AC3E}">
        <p14:creationId xmlns:p14="http://schemas.microsoft.com/office/powerpoint/2010/main" val="142597167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199">
                                            <p:txEl>
                                              <p:pRg st="5" end="5"/>
                                            </p:txEl>
                                          </p:spTgt>
                                        </p:tgtEl>
                                        <p:attrNameLst>
                                          <p:attrName>style.visibility</p:attrName>
                                        </p:attrNameLst>
                                      </p:cBhvr>
                                      <p:to>
                                        <p:strVal val="visible"/>
                                      </p:to>
                                    </p:set>
                                    <p:animEffect transition="in" filter="blinds(horizontal)">
                                      <p:cBhvr>
                                        <p:cTn id="7" dur="500"/>
                                        <p:tgtEl>
                                          <p:spTgt spid="8199">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199">
                                            <p:txEl>
                                              <p:pRg st="6" end="6"/>
                                            </p:txEl>
                                          </p:spTgt>
                                        </p:tgtEl>
                                        <p:attrNameLst>
                                          <p:attrName>style.visibility</p:attrName>
                                        </p:attrNameLst>
                                      </p:cBhvr>
                                      <p:to>
                                        <p:strVal val="visible"/>
                                      </p:to>
                                    </p:set>
                                    <p:animEffect transition="in" filter="blinds(horizontal)">
                                      <p:cBhvr>
                                        <p:cTn id="12" dur="500"/>
                                        <p:tgtEl>
                                          <p:spTgt spid="8199">
                                            <p:txEl>
                                              <p:pRg st="6" end="6"/>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199">
                                            <p:txEl>
                                              <p:pRg st="7" end="7"/>
                                            </p:txEl>
                                          </p:spTgt>
                                        </p:tgtEl>
                                        <p:attrNameLst>
                                          <p:attrName>style.visibility</p:attrName>
                                        </p:attrNameLst>
                                      </p:cBhvr>
                                      <p:to>
                                        <p:strVal val="visible"/>
                                      </p:to>
                                    </p:set>
                                    <p:animEffect transition="in" filter="blinds(horizontal)">
                                      <p:cBhvr>
                                        <p:cTn id="15" dur="500"/>
                                        <p:tgtEl>
                                          <p:spTgt spid="8199">
                                            <p:txEl>
                                              <p:pRg st="7" end="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descr="E:\人工智能导论\085054-01 人工智能导论(图)\tu\RG6-12.tif"/>
          <p:cNvPicPr>
            <a:picLocks noChangeAspect="1" noChangeArrowheads="1"/>
          </p:cNvPicPr>
          <p:nvPr/>
        </p:nvPicPr>
        <p:blipFill>
          <a:blip r:embed="rId2">
            <a:duotone>
              <a:schemeClr val="accent2">
                <a:shade val="45000"/>
                <a:satMod val="135000"/>
              </a:schemeClr>
              <a:prstClr val="white"/>
            </a:duotone>
          </a:blip>
          <a:srcRect/>
          <a:stretch>
            <a:fillRect/>
          </a:stretch>
        </p:blipFill>
        <p:spPr bwMode="auto">
          <a:xfrm>
            <a:off x="3990958" y="3573016"/>
            <a:ext cx="4857784" cy="3143272"/>
          </a:xfrm>
          <a:prstGeom prst="rect">
            <a:avLst/>
          </a:prstGeom>
          <a:noFill/>
        </p:spPr>
      </p:pic>
      <p:sp>
        <p:nvSpPr>
          <p:cNvPr id="4" name="Text Box 2"/>
          <p:cNvSpPr txBox="1">
            <a:spLocks noChangeArrowheads="1"/>
          </p:cNvSpPr>
          <p:nvPr/>
        </p:nvSpPr>
        <p:spPr bwMode="auto">
          <a:xfrm>
            <a:off x="179512" y="116632"/>
            <a:ext cx="9073008"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marL="0" marR="0" lvl="0" indent="0" algn="just" defTabSz="914400" eaLnBrk="1" fontAlgn="auto" latinLnBrk="0" hangingPunct="1">
              <a:lnSpc>
                <a:spcPct val="100000"/>
              </a:lnSpc>
              <a:spcBef>
                <a:spcPct val="10000"/>
              </a:spcBef>
              <a:spcAft>
                <a:spcPts val="0"/>
              </a:spcAft>
              <a:buClrTx/>
              <a:buSzTx/>
              <a:buFontTx/>
              <a:buNone/>
              <a:tabLst/>
              <a:defRPr/>
            </a:pPr>
            <a:r>
              <a:rPr kumimoji="1" lang="zh-CN" altLang="en-US" sz="2800" b="1" i="0" u="none" strike="noStrike" kern="0" cap="none" spc="0" normalizeH="0" baseline="0" noProof="0" dirty="0" smtClean="0">
                <a:ln>
                  <a:noFill/>
                </a:ln>
                <a:solidFill>
                  <a:srgbClr val="D60093"/>
                </a:solidFill>
                <a:effectLst/>
                <a:uLnTx/>
                <a:uFillTx/>
                <a:latin typeface="Times New Roman" pitchFamily="18" charset="0"/>
                <a:ea typeface="宋体" pitchFamily="2" charset="-122"/>
              </a:rPr>
              <a:t>二</a:t>
            </a:r>
            <a:r>
              <a:rPr kumimoji="1" lang="en-US" altLang="zh-CN" sz="2800" b="1" i="0" u="none" strike="noStrike" kern="0" cap="none" spc="0" normalizeH="0" baseline="0" noProof="0" dirty="0" smtClean="0">
                <a:ln>
                  <a:noFill/>
                </a:ln>
                <a:solidFill>
                  <a:srgbClr val="D60093"/>
                </a:solidFill>
                <a:effectLst/>
                <a:uLnTx/>
                <a:uFillTx/>
                <a:latin typeface="Times New Roman" pitchFamily="18" charset="0"/>
                <a:ea typeface="宋体" pitchFamily="2" charset="-122"/>
              </a:rPr>
              <a:t>.</a:t>
            </a:r>
            <a:r>
              <a:rPr kumimoji="1" lang="zh-CN" altLang="en-US" sz="2800" b="1" i="0" u="none" strike="noStrike" kern="0" cap="none" spc="0" normalizeH="0" baseline="0" noProof="0" dirty="0" smtClean="0">
                <a:ln>
                  <a:noFill/>
                </a:ln>
                <a:solidFill>
                  <a:srgbClr val="D60093"/>
                </a:solidFill>
                <a:effectLst/>
                <a:uLnTx/>
                <a:uFillTx/>
                <a:latin typeface="Times New Roman" pitchFamily="18" charset="0"/>
                <a:ea typeface="宋体" pitchFamily="2" charset="-122"/>
              </a:rPr>
              <a:t>以谓词或关系为中心组织知识的语义网络</a:t>
            </a:r>
          </a:p>
          <a:p>
            <a:pPr marL="0" marR="0" lvl="0" indent="0" algn="just" defTabSz="914400" eaLnBrk="1" fontAlgn="auto" latinLnBrk="0" hangingPunct="1">
              <a:lnSpc>
                <a:spcPct val="100000"/>
              </a:lnSpc>
              <a:spcBef>
                <a:spcPct val="10000"/>
              </a:spcBef>
              <a:spcAft>
                <a:spcPts val="0"/>
              </a:spcAft>
              <a:buClrTx/>
              <a:buSzTx/>
              <a:buFontTx/>
              <a:buNone/>
              <a:tabLst/>
              <a:defRPr/>
            </a:pPr>
            <a:r>
              <a:rPr kumimoji="1" lang="zh-CN" altLang="en-US" sz="2400" b="1" i="0" u="none" strike="noStrike" kern="0" cap="none" spc="0" normalizeH="0" baseline="0" noProof="0" dirty="0" smtClean="0">
                <a:ln>
                  <a:noFill/>
                </a:ln>
                <a:solidFill>
                  <a:srgbClr val="1F497D"/>
                </a:solidFill>
                <a:effectLst/>
                <a:uLnTx/>
                <a:uFillTx/>
                <a:latin typeface="Times New Roman" pitchFamily="18" charset="0"/>
                <a:ea typeface="宋体" pitchFamily="2" charset="-122"/>
              </a:rPr>
              <a:t>        </a:t>
            </a:r>
          </a:p>
          <a:p>
            <a:pPr marL="0" marR="0" lvl="0" indent="0" algn="just" defTabSz="914400" eaLnBrk="1" fontAlgn="auto" latinLnBrk="0" hangingPunct="1">
              <a:lnSpc>
                <a:spcPct val="100000"/>
              </a:lnSpc>
              <a:spcBef>
                <a:spcPct val="10000"/>
              </a:spcBef>
              <a:spcAft>
                <a:spcPts val="0"/>
              </a:spcAft>
              <a:buClrTx/>
              <a:buSzTx/>
              <a:buFontTx/>
              <a:buNone/>
              <a:tabLst/>
              <a:defRPr/>
            </a:pPr>
            <a:r>
              <a:rPr kumimoji="1" lang="zh-CN" altLang="en-US" sz="2400" b="1" i="0" u="none" strike="noStrike" kern="0" cap="none" spc="0" normalizeH="0" baseline="0" noProof="0" dirty="0" smtClean="0">
                <a:ln>
                  <a:noFill/>
                </a:ln>
                <a:solidFill>
                  <a:srgbClr val="1F497D"/>
                </a:solidFill>
                <a:effectLst/>
                <a:uLnTx/>
                <a:uFillTx/>
                <a:latin typeface="Times New Roman" pitchFamily="18" charset="0"/>
                <a:ea typeface="宋体" pitchFamily="2" charset="-122"/>
              </a:rPr>
              <a:t>谓词或关系为主体，以它为结点。谓词的属性结点之间通过 有向弧连接。</a:t>
            </a:r>
          </a:p>
          <a:p>
            <a:pPr marL="0" marR="0" lvl="0" indent="0" algn="just" defTabSz="914400" eaLnBrk="1" fontAlgn="auto" latinLnBrk="0" hangingPunct="1">
              <a:lnSpc>
                <a:spcPct val="100000"/>
              </a:lnSpc>
              <a:spcBef>
                <a:spcPct val="10000"/>
              </a:spcBef>
              <a:spcAft>
                <a:spcPts val="0"/>
              </a:spcAft>
              <a:buClrTx/>
              <a:buSzTx/>
              <a:buFontTx/>
              <a:buNone/>
              <a:tabLst/>
              <a:defRPr/>
            </a:pPr>
            <a:r>
              <a:rPr kumimoji="1" lang="zh-CN" altLang="en-US" sz="2400" b="1" i="0" u="none" strike="noStrike" kern="0" cap="none" spc="0" normalizeH="0" baseline="0" noProof="0" dirty="0" smtClean="0">
                <a:ln>
                  <a:noFill/>
                </a:ln>
                <a:solidFill>
                  <a:srgbClr val="1F497D"/>
                </a:solidFill>
                <a:effectLst/>
                <a:uLnTx/>
                <a:uFillTx/>
                <a:latin typeface="Times New Roman" pitchFamily="18" charset="0"/>
                <a:ea typeface="宋体" pitchFamily="2" charset="-122"/>
              </a:rPr>
              <a:t>对于</a:t>
            </a:r>
            <a:r>
              <a:rPr kumimoji="1" lang="en-US" altLang="zh-CN" sz="2400" b="1" i="0" u="none" strike="noStrike" kern="0" cap="none" spc="0" normalizeH="0" baseline="0" noProof="0" dirty="0" smtClean="0">
                <a:ln>
                  <a:noFill/>
                </a:ln>
                <a:solidFill>
                  <a:srgbClr val="1F497D"/>
                </a:solidFill>
                <a:effectLst/>
                <a:uLnTx/>
                <a:uFillTx/>
                <a:latin typeface="Times New Roman" pitchFamily="18" charset="0"/>
                <a:ea typeface="宋体" pitchFamily="2" charset="-122"/>
              </a:rPr>
              <a:t>n</a:t>
            </a:r>
            <a:r>
              <a:rPr kumimoji="1" lang="zh-CN" altLang="en-US" sz="2400" b="1" i="0" u="none" strike="noStrike" kern="0" cap="none" spc="0" normalizeH="0" baseline="0" noProof="0" dirty="0" smtClean="0">
                <a:ln>
                  <a:noFill/>
                </a:ln>
                <a:solidFill>
                  <a:srgbClr val="1F497D"/>
                </a:solidFill>
                <a:effectLst/>
                <a:uLnTx/>
                <a:uFillTx/>
                <a:latin typeface="Times New Roman" pitchFamily="18" charset="0"/>
                <a:ea typeface="宋体" pitchFamily="2" charset="-122"/>
              </a:rPr>
              <a:t>元谓词</a:t>
            </a:r>
            <a:r>
              <a:rPr kumimoji="1" lang="en-US" altLang="zh-CN" sz="2400" b="1" i="0" u="none" strike="noStrike" kern="0" cap="none" spc="0" normalizeH="0" baseline="0" noProof="0" dirty="0" smtClean="0">
                <a:ln>
                  <a:noFill/>
                </a:ln>
                <a:solidFill>
                  <a:srgbClr val="1F497D"/>
                </a:solidFill>
                <a:effectLst/>
                <a:uLnTx/>
                <a:uFillTx/>
                <a:latin typeface="Times New Roman" pitchFamily="18" charset="0"/>
                <a:ea typeface="宋体" pitchFamily="2" charset="-122"/>
              </a:rPr>
              <a:t>R(a1,a2,</a:t>
            </a:r>
            <a:r>
              <a:rPr kumimoji="1" lang="en-US" altLang="zh-CN" sz="2400" b="1" i="0" u="none" strike="noStrike" kern="0" cap="none" spc="0" normalizeH="0" baseline="0" noProof="0" dirty="0" smtClean="0">
                <a:ln>
                  <a:noFill/>
                </a:ln>
                <a:solidFill>
                  <a:srgbClr val="1F497D"/>
                </a:solidFill>
                <a:effectLst/>
                <a:uLnTx/>
                <a:uFillTx/>
                <a:latin typeface="Courier New" pitchFamily="49" charset="0"/>
                <a:ea typeface="宋体" pitchFamily="2" charset="-122"/>
              </a:rPr>
              <a:t>…</a:t>
            </a:r>
            <a:r>
              <a:rPr kumimoji="1" lang="en-US" altLang="zh-CN" sz="2400" b="1" i="0" u="none" strike="noStrike" kern="0" cap="none" spc="0" normalizeH="0" baseline="0" noProof="0" dirty="0" smtClean="0">
                <a:ln>
                  <a:noFill/>
                </a:ln>
                <a:solidFill>
                  <a:srgbClr val="1F497D"/>
                </a:solidFill>
                <a:effectLst/>
                <a:uLnTx/>
                <a:uFillTx/>
                <a:latin typeface="Times New Roman" pitchFamily="18" charset="0"/>
                <a:ea typeface="宋体" pitchFamily="2" charset="-122"/>
              </a:rPr>
              <a:t>,an)</a:t>
            </a:r>
            <a:r>
              <a:rPr kumimoji="1" lang="zh-CN" altLang="en-US" sz="2400" b="1" i="0" u="none" strike="noStrike" kern="0" cap="none" spc="0" normalizeH="0" baseline="0" noProof="0" dirty="0" smtClean="0">
                <a:ln>
                  <a:noFill/>
                </a:ln>
                <a:solidFill>
                  <a:srgbClr val="1F497D"/>
                </a:solidFill>
                <a:effectLst/>
                <a:uLnTx/>
                <a:uFillTx/>
                <a:latin typeface="Times New Roman" pitchFamily="18" charset="0"/>
                <a:ea typeface="宋体" pitchFamily="2" charset="-122"/>
              </a:rPr>
              <a:t>表示为：</a:t>
            </a:r>
          </a:p>
          <a:p>
            <a:pPr marL="0" marR="0" lvl="0" indent="0" algn="just" defTabSz="914400" eaLnBrk="1" fontAlgn="auto" latinLnBrk="0" hangingPunct="1">
              <a:lnSpc>
                <a:spcPct val="120000"/>
              </a:lnSpc>
              <a:spcBef>
                <a:spcPct val="20000"/>
              </a:spcBef>
              <a:spcAft>
                <a:spcPts val="0"/>
              </a:spcAft>
              <a:buClrTx/>
              <a:buSzTx/>
              <a:buFontTx/>
              <a:buNone/>
              <a:tabLst/>
              <a:defRPr/>
            </a:pPr>
            <a:endParaRPr kumimoji="1"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endParaRPr>
          </a:p>
          <a:p>
            <a:pPr marL="0" marR="0" lvl="0" indent="0" algn="just" defTabSz="914400" eaLnBrk="1" fontAlgn="auto" latinLnBrk="0" hangingPunct="1">
              <a:lnSpc>
                <a:spcPct val="120000"/>
              </a:lnSpc>
              <a:spcBef>
                <a:spcPct val="20000"/>
              </a:spcBef>
              <a:spcAft>
                <a:spcPts val="0"/>
              </a:spcAft>
              <a:buClrTx/>
              <a:buSzTx/>
              <a:buFontTx/>
              <a:buNone/>
              <a:tabLst/>
              <a:defRPr/>
            </a:pPr>
            <a:endParaRPr kumimoji="1" lang="en-US" altLang="zh-CN"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endParaRPr>
          </a:p>
          <a:p>
            <a:pPr marL="0" marR="0" lvl="0" indent="0" algn="just" defTabSz="914400" eaLnBrk="1" fontAlgn="auto" latinLnBrk="0" hangingPunct="1">
              <a:lnSpc>
                <a:spcPct val="120000"/>
              </a:lnSpc>
              <a:spcBef>
                <a:spcPct val="20000"/>
              </a:spcBef>
              <a:spcAft>
                <a:spcPts val="0"/>
              </a:spcAft>
              <a:buClrTx/>
              <a:buSzTx/>
              <a:buFontTx/>
              <a:buNone/>
              <a:tabLst/>
              <a:defRPr/>
            </a:pPr>
            <a:r>
              <a:rPr kumimoji="1"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rPr>
              <a:t>例如： “小王送给小李一本书。</a:t>
            </a:r>
            <a:r>
              <a:rPr kumimoji="1" lang="zh-CN" altLang="en-US" sz="2400" b="1" i="0" u="none" strike="noStrike" kern="0" cap="none" spc="0" normalizeH="0" baseline="0" noProof="0" dirty="0" smtClean="0">
                <a:ln>
                  <a:noFill/>
                </a:ln>
                <a:solidFill>
                  <a:sysClr val="windowText" lastClr="000000"/>
                </a:solidFill>
                <a:effectLst/>
                <a:uLnTx/>
                <a:uFillTx/>
                <a:latin typeface="Courier New" pitchFamily="49" charset="0"/>
                <a:ea typeface="宋体" pitchFamily="2" charset="-122"/>
              </a:rPr>
              <a:t>”</a:t>
            </a:r>
            <a:endParaRPr kumimoji="1" lang="zh-CN" altLang="en-US" sz="2400" b="1" i="0" u="none" strike="noStrike" kern="0" cap="none" spc="0" normalizeH="0" baseline="0" noProof="0" dirty="0" smtClean="0">
              <a:ln>
                <a:noFill/>
              </a:ln>
              <a:solidFill>
                <a:sysClr val="windowText" lastClr="000000"/>
              </a:solidFill>
              <a:effectLst/>
              <a:uLnTx/>
              <a:uFillTx/>
              <a:latin typeface="Times New Roman" pitchFamily="18" charset="0"/>
              <a:ea typeface="宋体" pitchFamily="2" charset="-122"/>
            </a:endParaRPr>
          </a:p>
        </p:txBody>
      </p:sp>
      <p:grpSp>
        <p:nvGrpSpPr>
          <p:cNvPr id="5" name="Group 15"/>
          <p:cNvGrpSpPr>
            <a:grpSpLocks/>
          </p:cNvGrpSpPr>
          <p:nvPr/>
        </p:nvGrpSpPr>
        <p:grpSpPr bwMode="auto">
          <a:xfrm>
            <a:off x="5810250" y="1676400"/>
            <a:ext cx="3352800" cy="1447800"/>
            <a:chOff x="2352" y="1680"/>
            <a:chExt cx="2112" cy="912"/>
          </a:xfrm>
        </p:grpSpPr>
        <p:sp>
          <p:nvSpPr>
            <p:cNvPr id="6" name="Rectangle 3"/>
            <p:cNvSpPr>
              <a:spLocks noChangeArrowheads="1"/>
            </p:cNvSpPr>
            <p:nvPr/>
          </p:nvSpPr>
          <p:spPr bwMode="auto">
            <a:xfrm>
              <a:off x="2352" y="1680"/>
              <a:ext cx="384" cy="240"/>
            </a:xfrm>
            <a:prstGeom prst="rect">
              <a:avLst/>
            </a:prstGeom>
            <a:solidFill>
              <a:srgbClr val="4F81BD"/>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smtClean="0">
                  <a:ln>
                    <a:noFill/>
                  </a:ln>
                  <a:solidFill>
                    <a:sysClr val="windowText" lastClr="000000"/>
                  </a:solidFill>
                  <a:effectLst/>
                  <a:uLnTx/>
                  <a:uFillTx/>
                </a:rPr>
                <a:t>a1</a:t>
              </a:r>
            </a:p>
          </p:txBody>
        </p:sp>
        <p:sp>
          <p:nvSpPr>
            <p:cNvPr id="7" name="Rectangle 4"/>
            <p:cNvSpPr>
              <a:spLocks noChangeArrowheads="1"/>
            </p:cNvSpPr>
            <p:nvPr/>
          </p:nvSpPr>
          <p:spPr bwMode="auto">
            <a:xfrm>
              <a:off x="3024" y="1680"/>
              <a:ext cx="384" cy="240"/>
            </a:xfrm>
            <a:prstGeom prst="rect">
              <a:avLst/>
            </a:prstGeom>
            <a:solidFill>
              <a:srgbClr val="4F81BD"/>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a2</a:t>
              </a:r>
            </a:p>
          </p:txBody>
        </p:sp>
        <p:sp>
          <p:nvSpPr>
            <p:cNvPr id="8" name="Rectangle 5"/>
            <p:cNvSpPr>
              <a:spLocks noChangeArrowheads="1"/>
            </p:cNvSpPr>
            <p:nvPr/>
          </p:nvSpPr>
          <p:spPr bwMode="auto">
            <a:xfrm>
              <a:off x="4080" y="1680"/>
              <a:ext cx="384" cy="240"/>
            </a:xfrm>
            <a:prstGeom prst="rect">
              <a:avLst/>
            </a:prstGeom>
            <a:solidFill>
              <a:srgbClr val="4F81BD"/>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an</a:t>
              </a:r>
            </a:p>
          </p:txBody>
        </p:sp>
        <p:sp>
          <p:nvSpPr>
            <p:cNvPr id="9" name="Rectangle 6"/>
            <p:cNvSpPr>
              <a:spLocks noChangeArrowheads="1"/>
            </p:cNvSpPr>
            <p:nvPr/>
          </p:nvSpPr>
          <p:spPr bwMode="auto">
            <a:xfrm>
              <a:off x="3168" y="2352"/>
              <a:ext cx="384" cy="240"/>
            </a:xfrm>
            <a:prstGeom prst="rect">
              <a:avLst/>
            </a:prstGeom>
            <a:solidFill>
              <a:srgbClr val="4F81BD"/>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smtClean="0">
                  <a:ln>
                    <a:noFill/>
                  </a:ln>
                  <a:solidFill>
                    <a:sysClr val="windowText" lastClr="000000"/>
                  </a:solidFill>
                  <a:effectLst/>
                  <a:uLnTx/>
                  <a:uFillTx/>
                </a:rPr>
                <a:t>R</a:t>
              </a:r>
            </a:p>
          </p:txBody>
        </p:sp>
        <p:sp>
          <p:nvSpPr>
            <p:cNvPr id="10" name="Line 8"/>
            <p:cNvSpPr>
              <a:spLocks noChangeShapeType="1"/>
            </p:cNvSpPr>
            <p:nvPr/>
          </p:nvSpPr>
          <p:spPr bwMode="auto">
            <a:xfrm>
              <a:off x="3552" y="2496"/>
              <a:ext cx="720" cy="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1" name="Line 9"/>
            <p:cNvSpPr>
              <a:spLocks noChangeShapeType="1"/>
            </p:cNvSpPr>
            <p:nvPr/>
          </p:nvSpPr>
          <p:spPr bwMode="auto">
            <a:xfrm flipV="1">
              <a:off x="4272" y="1920"/>
              <a:ext cx="0" cy="576"/>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2" name="Line 10"/>
            <p:cNvSpPr>
              <a:spLocks noChangeShapeType="1"/>
            </p:cNvSpPr>
            <p:nvPr/>
          </p:nvSpPr>
          <p:spPr bwMode="auto">
            <a:xfrm flipH="1">
              <a:off x="2592" y="2496"/>
              <a:ext cx="576" cy="0"/>
            </a:xfrm>
            <a:prstGeom prst="line">
              <a:avLst/>
            </a:prstGeom>
            <a:noFill/>
            <a:ln w="9525">
              <a:solidFill>
                <a:sysClr val="windowText" lastClr="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3" name="Line 11"/>
            <p:cNvSpPr>
              <a:spLocks noChangeShapeType="1"/>
            </p:cNvSpPr>
            <p:nvPr/>
          </p:nvSpPr>
          <p:spPr bwMode="auto">
            <a:xfrm flipV="1">
              <a:off x="2592" y="1920"/>
              <a:ext cx="0" cy="576"/>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14" name="Line 13"/>
            <p:cNvSpPr>
              <a:spLocks noChangeShapeType="1"/>
            </p:cNvSpPr>
            <p:nvPr/>
          </p:nvSpPr>
          <p:spPr bwMode="auto">
            <a:xfrm flipV="1">
              <a:off x="3264" y="1920"/>
              <a:ext cx="0" cy="432"/>
            </a:xfrm>
            <a:prstGeom prst="line">
              <a:avLst/>
            </a:prstGeom>
            <a:noFill/>
            <a:ln w="9525">
              <a:solidFill>
                <a:sysClr val="windowText" lastClr="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grpSp>
    </p:spTree>
  </p:cSld>
  <p:clrMapOvr>
    <a:masterClrMapping/>
  </p:clrMapOvr>
  <p:transition spd="med">
    <p:zo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EFEB31F-313E-4CE8-A064-2763A0FB2BC8}" type="slidenum">
              <a:rPr lang="en-US" altLang="zh-CN" sz="1400" smtClean="0">
                <a:solidFill>
                  <a:srgbClr val="D60093"/>
                </a:solidFill>
              </a:rPr>
              <a:pPr eaLnBrk="1" hangingPunct="1"/>
              <a:t>31</a:t>
            </a:fld>
            <a:endParaRPr lang="en-US" altLang="zh-CN" sz="1400" smtClean="0">
              <a:solidFill>
                <a:srgbClr val="D60093"/>
              </a:solidFill>
            </a:endParaRPr>
          </a:p>
        </p:txBody>
      </p:sp>
      <p:sp>
        <p:nvSpPr>
          <p:cNvPr id="84995" name="Rectangle 2"/>
          <p:cNvSpPr>
            <a:spLocks noChangeArrowheads="1"/>
          </p:cNvSpPr>
          <p:nvPr/>
        </p:nvSpPr>
        <p:spPr bwMode="auto">
          <a:xfrm>
            <a:off x="1403350" y="115888"/>
            <a:ext cx="7740650" cy="367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120000"/>
              </a:lnSpc>
              <a:spcBef>
                <a:spcPct val="20000"/>
              </a:spcBef>
            </a:pPr>
            <a:r>
              <a:rPr lang="zh-CN" altLang="en-US" sz="2800" b="1" dirty="0" smtClean="0">
                <a:solidFill>
                  <a:srgbClr val="FF0000"/>
                </a:solidFill>
                <a:ea typeface="宋体" pitchFamily="2" charset="-122"/>
              </a:rPr>
              <a:t>三、量词在语义网络中的表示</a:t>
            </a:r>
          </a:p>
          <a:p>
            <a:pPr marL="342900" indent="-342900">
              <a:spcBef>
                <a:spcPct val="10000"/>
              </a:spcBef>
            </a:pPr>
            <a:r>
              <a:rPr lang="zh-CN" altLang="en-US" b="1" dirty="0" smtClean="0">
                <a:solidFill>
                  <a:srgbClr val="0000FF"/>
                </a:solidFill>
                <a:ea typeface="宋体" pitchFamily="2" charset="-122"/>
              </a:rPr>
              <a:t>存在量词</a:t>
            </a:r>
            <a:r>
              <a:rPr lang="zh-CN" altLang="en-US" b="1" dirty="0" smtClean="0">
                <a:solidFill>
                  <a:prstClr val="black"/>
                </a:solidFill>
                <a:ea typeface="MS Mincho"/>
                <a:cs typeface="MS Mincho"/>
              </a:rPr>
              <a:t>∃</a:t>
            </a:r>
            <a:r>
              <a:rPr lang="zh-CN" altLang="en-US" b="1" dirty="0" smtClean="0">
                <a:solidFill>
                  <a:srgbClr val="0000FF"/>
                </a:solidFill>
                <a:ea typeface="宋体" pitchFamily="2" charset="-122"/>
              </a:rPr>
              <a:t>在语义网络中可直接用</a:t>
            </a:r>
            <a:r>
              <a:rPr lang="en-US" altLang="zh-CN" b="1" dirty="0" smtClean="0">
                <a:solidFill>
                  <a:srgbClr val="0000FF"/>
                </a:solidFill>
                <a:ea typeface="宋体" pitchFamily="2" charset="-122"/>
              </a:rPr>
              <a:t>ISA</a:t>
            </a:r>
            <a:r>
              <a:rPr lang="zh-CN" altLang="en-US" b="1" dirty="0" smtClean="0">
                <a:solidFill>
                  <a:srgbClr val="0000FF"/>
                </a:solidFill>
                <a:ea typeface="宋体" pitchFamily="2" charset="-122"/>
              </a:rPr>
              <a:t>表示；</a:t>
            </a:r>
          </a:p>
          <a:p>
            <a:pPr marL="342900" indent="-342900">
              <a:spcBef>
                <a:spcPct val="10000"/>
              </a:spcBef>
            </a:pPr>
            <a:r>
              <a:rPr lang="zh-CN" altLang="en-US" b="1" dirty="0" smtClean="0">
                <a:solidFill>
                  <a:srgbClr val="0000FF"/>
                </a:solidFill>
                <a:ea typeface="宋体" pitchFamily="2" charset="-122"/>
              </a:rPr>
              <a:t>全称量词</a:t>
            </a:r>
            <a:r>
              <a:rPr lang="zh-CN" altLang="en-US" b="1" dirty="0" smtClean="0">
                <a:solidFill>
                  <a:prstClr val="black"/>
                </a:solidFill>
                <a:ea typeface="MS Mincho"/>
                <a:cs typeface="MS Mincho"/>
              </a:rPr>
              <a:t>∀</a:t>
            </a:r>
            <a:r>
              <a:rPr lang="zh-CN" altLang="en-US" b="1" dirty="0" smtClean="0">
                <a:solidFill>
                  <a:srgbClr val="0000FF"/>
                </a:solidFill>
                <a:ea typeface="宋体" pitchFamily="2" charset="-122"/>
              </a:rPr>
              <a:t> 要用分割方法（分块技术）表示；</a:t>
            </a:r>
          </a:p>
          <a:p>
            <a:pPr marL="342900" indent="-342900">
              <a:spcBef>
                <a:spcPct val="10000"/>
              </a:spcBef>
            </a:pPr>
            <a:r>
              <a:rPr lang="en-US" altLang="zh-CN" b="1" dirty="0" smtClean="0">
                <a:solidFill>
                  <a:srgbClr val="D60093"/>
                </a:solidFill>
                <a:ea typeface="宋体" pitchFamily="2" charset="-122"/>
              </a:rPr>
              <a:t>1.</a:t>
            </a:r>
            <a:r>
              <a:rPr lang="zh-CN" altLang="en-US" b="1" dirty="0" smtClean="0">
                <a:solidFill>
                  <a:srgbClr val="D60093"/>
                </a:solidFill>
                <a:ea typeface="宋体" pitchFamily="2" charset="-122"/>
              </a:rPr>
              <a:t>存在量词</a:t>
            </a:r>
            <a:r>
              <a:rPr lang="zh-CN" altLang="en-US" b="1" dirty="0" smtClean="0">
                <a:solidFill>
                  <a:prstClr val="black"/>
                </a:solidFill>
                <a:ea typeface="MS Mincho"/>
                <a:cs typeface="MS Mincho"/>
              </a:rPr>
              <a:t>∃</a:t>
            </a:r>
            <a:r>
              <a:rPr lang="zh-CN" altLang="en-US" b="1" dirty="0" smtClean="0">
                <a:solidFill>
                  <a:srgbClr val="D60093"/>
                </a:solidFill>
                <a:ea typeface="宋体" pitchFamily="2" charset="-122"/>
              </a:rPr>
              <a:t>的表示</a:t>
            </a:r>
          </a:p>
          <a:p>
            <a:pPr marL="342900" indent="-342900" algn="just">
              <a:spcBef>
                <a:spcPct val="10000"/>
              </a:spcBef>
            </a:pPr>
            <a:r>
              <a:rPr lang="zh-CN" altLang="en-US" b="1" dirty="0" smtClean="0">
                <a:solidFill>
                  <a:srgbClr val="1F497D"/>
                </a:solidFill>
                <a:ea typeface="宋体" pitchFamily="2" charset="-122"/>
              </a:rPr>
              <a:t>        用</a:t>
            </a:r>
            <a:r>
              <a:rPr lang="en-US" altLang="zh-CN" b="1" dirty="0" smtClean="0">
                <a:solidFill>
                  <a:srgbClr val="1F497D"/>
                </a:solidFill>
                <a:ea typeface="宋体" pitchFamily="2" charset="-122"/>
              </a:rPr>
              <a:t>ISA</a:t>
            </a:r>
            <a:r>
              <a:rPr lang="zh-CN" altLang="en-US" b="1" dirty="0" smtClean="0">
                <a:solidFill>
                  <a:srgbClr val="1F497D"/>
                </a:solidFill>
                <a:ea typeface="宋体" pitchFamily="2" charset="-122"/>
              </a:rPr>
              <a:t>弧表示。</a:t>
            </a:r>
          </a:p>
          <a:p>
            <a:pPr marL="342900" indent="-342900" algn="just">
              <a:spcBef>
                <a:spcPct val="10000"/>
              </a:spcBef>
            </a:pPr>
            <a:r>
              <a:rPr lang="zh-CN" altLang="en-US" b="1" dirty="0" smtClean="0">
                <a:solidFill>
                  <a:prstClr val="black"/>
                </a:solidFill>
                <a:ea typeface="宋体" pitchFamily="2" charset="-122"/>
              </a:rPr>
              <a:t>例：</a:t>
            </a:r>
            <a:r>
              <a:rPr lang="zh-CN" altLang="en-US" b="1" dirty="0" smtClean="0">
                <a:solidFill>
                  <a:prstClr val="black"/>
                </a:solidFill>
                <a:latin typeface="Courier New" pitchFamily="49" charset="0"/>
                <a:ea typeface="宋体" pitchFamily="2" charset="-122"/>
              </a:rPr>
              <a:t>“</a:t>
            </a:r>
            <a:r>
              <a:rPr lang="zh-CN" altLang="en-US" b="1" dirty="0" smtClean="0">
                <a:solidFill>
                  <a:prstClr val="black"/>
                </a:solidFill>
                <a:ea typeface="宋体" pitchFamily="2" charset="-122"/>
              </a:rPr>
              <a:t>某个学生读过</a:t>
            </a:r>
            <a:r>
              <a:rPr lang="en-US" altLang="zh-CN" b="1" dirty="0" smtClean="0">
                <a:solidFill>
                  <a:prstClr val="black"/>
                </a:solidFill>
                <a:ea typeface="宋体" pitchFamily="2" charset="-122"/>
              </a:rPr>
              <a:t>《</a:t>
            </a:r>
            <a:r>
              <a:rPr lang="zh-CN" altLang="en-US" b="1" dirty="0" smtClean="0">
                <a:solidFill>
                  <a:prstClr val="black"/>
                </a:solidFill>
                <a:ea typeface="宋体" pitchFamily="2" charset="-122"/>
              </a:rPr>
              <a:t>三国演义</a:t>
            </a:r>
            <a:r>
              <a:rPr lang="en-US" altLang="zh-CN" b="1" dirty="0" smtClean="0">
                <a:solidFill>
                  <a:prstClr val="black"/>
                </a:solidFill>
                <a:ea typeface="宋体" pitchFamily="2" charset="-122"/>
              </a:rPr>
              <a:t>》</a:t>
            </a:r>
            <a:r>
              <a:rPr lang="en-US" altLang="zh-CN" b="1" dirty="0" smtClean="0">
                <a:solidFill>
                  <a:prstClr val="black"/>
                </a:solidFill>
                <a:latin typeface="Courier New" pitchFamily="49" charset="0"/>
                <a:ea typeface="宋体" pitchFamily="2" charset="-122"/>
              </a:rPr>
              <a:t>”</a:t>
            </a:r>
            <a:endParaRPr lang="en-US" altLang="zh-CN" b="1" dirty="0" smtClean="0">
              <a:solidFill>
                <a:prstClr val="black"/>
              </a:solidFill>
              <a:ea typeface="宋体" pitchFamily="2" charset="-122"/>
            </a:endParaRPr>
          </a:p>
          <a:p>
            <a:pPr marL="342900" indent="-342900" algn="just">
              <a:spcBef>
                <a:spcPct val="10000"/>
              </a:spcBef>
            </a:pPr>
            <a:r>
              <a:rPr lang="zh-CN" altLang="en-US" b="1" dirty="0" smtClean="0">
                <a:solidFill>
                  <a:prstClr val="black"/>
                </a:solidFill>
                <a:ea typeface="宋体" pitchFamily="2" charset="-122"/>
              </a:rPr>
              <a:t>用谓词表示为： </a:t>
            </a:r>
            <a:r>
              <a:rPr lang="zh-CN" altLang="en-US" b="1" dirty="0" smtClean="0">
                <a:solidFill>
                  <a:prstClr val="black"/>
                </a:solidFill>
                <a:ea typeface="MS Mincho"/>
                <a:cs typeface="MS Mincho"/>
              </a:rPr>
              <a:t>∃</a:t>
            </a:r>
            <a:r>
              <a:rPr lang="zh-CN" altLang="en-US" b="1" dirty="0" smtClean="0">
                <a:solidFill>
                  <a:prstClr val="black"/>
                </a:solidFill>
                <a:ea typeface="宋体" pitchFamily="2" charset="-122"/>
              </a:rPr>
              <a:t> </a:t>
            </a:r>
            <a:r>
              <a:rPr lang="en-US" altLang="zh-CN" b="1" dirty="0" smtClean="0">
                <a:solidFill>
                  <a:prstClr val="black"/>
                </a:solidFill>
                <a:ea typeface="宋体" pitchFamily="2" charset="-122"/>
              </a:rPr>
              <a:t>x(student(x)∧read(x</a:t>
            </a:r>
            <a:r>
              <a:rPr lang="zh-CN" altLang="en-US" b="1" dirty="0" smtClean="0">
                <a:solidFill>
                  <a:prstClr val="black"/>
                </a:solidFill>
                <a:ea typeface="宋体" pitchFamily="2" charset="-122"/>
              </a:rPr>
              <a:t>，三国演义</a:t>
            </a:r>
            <a:r>
              <a:rPr lang="en-US" altLang="zh-CN" b="1" dirty="0" smtClean="0">
                <a:solidFill>
                  <a:prstClr val="black"/>
                </a:solidFill>
                <a:ea typeface="宋体" pitchFamily="2" charset="-122"/>
              </a:rPr>
              <a:t>))</a:t>
            </a:r>
          </a:p>
          <a:p>
            <a:pPr marL="342900" indent="-342900" algn="just">
              <a:spcBef>
                <a:spcPct val="10000"/>
              </a:spcBef>
            </a:pPr>
            <a:r>
              <a:rPr lang="zh-CN" altLang="en-US" b="1" dirty="0" smtClean="0">
                <a:solidFill>
                  <a:prstClr val="black"/>
                </a:solidFill>
                <a:ea typeface="宋体" pitchFamily="2" charset="-122"/>
              </a:rPr>
              <a:t>语义网络表示为：</a:t>
            </a:r>
          </a:p>
        </p:txBody>
      </p:sp>
      <p:graphicFrame>
        <p:nvGraphicFramePr>
          <p:cNvPr id="84996" name="Object 3"/>
          <p:cNvGraphicFramePr>
            <a:graphicFrameLocks noChangeAspect="1"/>
          </p:cNvGraphicFramePr>
          <p:nvPr/>
        </p:nvGraphicFramePr>
        <p:xfrm>
          <a:off x="1390650" y="3789363"/>
          <a:ext cx="7734300" cy="2232025"/>
        </p:xfrm>
        <a:graphic>
          <a:graphicData uri="http://schemas.openxmlformats.org/presentationml/2006/ole">
            <mc:AlternateContent xmlns:mc="http://schemas.openxmlformats.org/markup-compatibility/2006">
              <mc:Choice xmlns:v="urn:schemas-microsoft-com:vml" Requires="v">
                <p:oleObj spid="_x0000_s2073" name="VISIO" r:id="rId3" imgW="2522220" imgH="853440" progId="Visio.Drawing.4">
                  <p:embed/>
                </p:oleObj>
              </mc:Choice>
              <mc:Fallback>
                <p:oleObj name="VISIO" r:id="rId3" imgW="2522220" imgH="85344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0650" y="3789363"/>
                        <a:ext cx="7734300"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75972865"/>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5391CD5-1DE4-470B-B59C-110D39EB425E}" type="slidenum">
              <a:rPr lang="en-US" altLang="zh-CN" sz="1400" smtClean="0">
                <a:solidFill>
                  <a:srgbClr val="D60093"/>
                </a:solidFill>
              </a:rPr>
              <a:pPr eaLnBrk="1" hangingPunct="1"/>
              <a:t>32</a:t>
            </a:fld>
            <a:endParaRPr lang="en-US" altLang="zh-CN" sz="1400" smtClean="0">
              <a:solidFill>
                <a:srgbClr val="D60093"/>
              </a:solidFill>
            </a:endParaRPr>
          </a:p>
        </p:txBody>
      </p:sp>
      <p:sp>
        <p:nvSpPr>
          <p:cNvPr id="86019" name="Text Box 3"/>
          <p:cNvSpPr txBox="1">
            <a:spLocks noChangeArrowheads="1"/>
          </p:cNvSpPr>
          <p:nvPr/>
        </p:nvSpPr>
        <p:spPr bwMode="auto">
          <a:xfrm>
            <a:off x="1187450" y="115888"/>
            <a:ext cx="7705725" cy="3490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smtClean="0">
                <a:solidFill>
                  <a:srgbClr val="D60093"/>
                </a:solidFill>
              </a:rPr>
              <a:t>2.</a:t>
            </a:r>
            <a:r>
              <a:rPr lang="zh-CN" altLang="en-US" b="1" smtClean="0">
                <a:solidFill>
                  <a:srgbClr val="D60093"/>
                </a:solidFill>
              </a:rPr>
              <a:t>全称量词</a:t>
            </a:r>
            <a:r>
              <a:rPr lang="zh-CN" altLang="en-US" b="1" smtClean="0">
                <a:solidFill>
                  <a:srgbClr val="D60093"/>
                </a:solidFill>
                <a:ea typeface="MS Mincho"/>
                <a:cs typeface="MS Mincho"/>
              </a:rPr>
              <a:t>∀</a:t>
            </a:r>
            <a:r>
              <a:rPr lang="zh-CN" altLang="en-US" b="1" smtClean="0">
                <a:solidFill>
                  <a:srgbClr val="D60093"/>
                </a:solidFill>
              </a:rPr>
              <a:t>的表示</a:t>
            </a:r>
          </a:p>
          <a:p>
            <a:pPr eaLnBrk="1" hangingPunct="1">
              <a:spcBef>
                <a:spcPct val="50000"/>
              </a:spcBef>
            </a:pPr>
            <a:r>
              <a:rPr lang="zh-CN" altLang="en-US" b="1" smtClean="0">
                <a:solidFill>
                  <a:srgbClr val="1F497D"/>
                </a:solidFill>
              </a:rPr>
              <a:t>        将每一个全称变量进行分割 ，用一个特定的子空间表示，子空间中不含全称量词。通过一条标记为</a:t>
            </a:r>
            <a:r>
              <a:rPr lang="en-US" altLang="zh-CN" b="1" smtClean="0">
                <a:solidFill>
                  <a:srgbClr val="1F497D"/>
                </a:solidFill>
              </a:rPr>
              <a:t>F</a:t>
            </a:r>
            <a:r>
              <a:rPr lang="zh-CN" altLang="en-US" b="1" smtClean="0">
                <a:solidFill>
                  <a:srgbClr val="1F497D"/>
                </a:solidFill>
              </a:rPr>
              <a:t>（</a:t>
            </a:r>
            <a:r>
              <a:rPr lang="en-US" altLang="zh-CN" b="1" smtClean="0">
                <a:solidFill>
                  <a:srgbClr val="1F497D"/>
                </a:solidFill>
              </a:rPr>
              <a:t>form</a:t>
            </a:r>
            <a:r>
              <a:rPr lang="zh-CN" altLang="en-US" b="1" smtClean="0">
                <a:solidFill>
                  <a:srgbClr val="1F497D"/>
                </a:solidFill>
              </a:rPr>
              <a:t>）的弧将子空间与代表该网络的结点相连；并用一全称弧将该结点与全称变量相连。</a:t>
            </a:r>
          </a:p>
          <a:p>
            <a:pPr eaLnBrk="1" hangingPunct="1">
              <a:spcBef>
                <a:spcPct val="50000"/>
              </a:spcBef>
            </a:pPr>
            <a:r>
              <a:rPr lang="zh-CN" altLang="en-US" b="1" smtClean="0">
                <a:solidFill>
                  <a:srgbClr val="1F497D"/>
                </a:solidFill>
              </a:rPr>
              <a:t>例： </a:t>
            </a:r>
            <a:r>
              <a:rPr lang="zh-CN" altLang="en-US" b="1" smtClean="0">
                <a:solidFill>
                  <a:prstClr val="black"/>
                </a:solidFill>
                <a:latin typeface="Courier New" pitchFamily="49" charset="0"/>
              </a:rPr>
              <a:t>“</a:t>
            </a:r>
            <a:r>
              <a:rPr lang="zh-CN" altLang="en-US" b="1" smtClean="0">
                <a:solidFill>
                  <a:prstClr val="black"/>
                </a:solidFill>
              </a:rPr>
              <a:t>每个学生读过</a:t>
            </a:r>
            <a:r>
              <a:rPr lang="en-US" altLang="zh-CN" b="1" smtClean="0">
                <a:solidFill>
                  <a:prstClr val="black"/>
                </a:solidFill>
              </a:rPr>
              <a:t>《</a:t>
            </a:r>
            <a:r>
              <a:rPr lang="zh-CN" altLang="en-US" b="1" smtClean="0">
                <a:solidFill>
                  <a:prstClr val="black"/>
                </a:solidFill>
              </a:rPr>
              <a:t>三国演义</a:t>
            </a:r>
            <a:r>
              <a:rPr lang="en-US" altLang="zh-CN" b="1" smtClean="0">
                <a:solidFill>
                  <a:prstClr val="black"/>
                </a:solidFill>
              </a:rPr>
              <a:t>》</a:t>
            </a:r>
            <a:r>
              <a:rPr lang="en-US" altLang="zh-CN" b="1" smtClean="0">
                <a:solidFill>
                  <a:prstClr val="black"/>
                </a:solidFill>
                <a:latin typeface="Courier New" pitchFamily="49" charset="0"/>
              </a:rPr>
              <a:t>”</a:t>
            </a:r>
            <a:endParaRPr lang="en-US" altLang="zh-CN" b="1" smtClean="0">
              <a:solidFill>
                <a:prstClr val="black"/>
              </a:solidFill>
            </a:endParaRPr>
          </a:p>
          <a:p>
            <a:pPr algn="just" eaLnBrk="1" hangingPunct="1">
              <a:spcBef>
                <a:spcPct val="10000"/>
              </a:spcBef>
            </a:pPr>
            <a:r>
              <a:rPr lang="zh-CN" altLang="en-US" b="1" smtClean="0">
                <a:solidFill>
                  <a:prstClr val="black"/>
                </a:solidFill>
              </a:rPr>
              <a:t>用谓词表示为： </a:t>
            </a:r>
            <a:r>
              <a:rPr lang="zh-CN" altLang="en-US" b="1" smtClean="0">
                <a:solidFill>
                  <a:prstClr val="black"/>
                </a:solidFill>
                <a:ea typeface="MS Mincho"/>
                <a:cs typeface="MS Mincho"/>
              </a:rPr>
              <a:t> </a:t>
            </a:r>
            <a:r>
              <a:rPr lang="zh-CN" altLang="en-US" b="1" smtClean="0">
                <a:solidFill>
                  <a:srgbClr val="D60093"/>
                </a:solidFill>
                <a:ea typeface="MS Mincho"/>
                <a:cs typeface="MS Mincho"/>
              </a:rPr>
              <a:t>∀</a:t>
            </a:r>
            <a:r>
              <a:rPr lang="zh-CN" altLang="en-US" b="1" smtClean="0">
                <a:solidFill>
                  <a:prstClr val="black"/>
                </a:solidFill>
              </a:rPr>
              <a:t> </a:t>
            </a:r>
            <a:r>
              <a:rPr lang="en-US" altLang="zh-CN" b="1" smtClean="0">
                <a:solidFill>
                  <a:prstClr val="black"/>
                </a:solidFill>
              </a:rPr>
              <a:t>x(student(x)∧read(x</a:t>
            </a:r>
            <a:r>
              <a:rPr lang="zh-CN" altLang="en-US" b="1" smtClean="0">
                <a:solidFill>
                  <a:prstClr val="black"/>
                </a:solidFill>
              </a:rPr>
              <a:t>，三国演义</a:t>
            </a:r>
            <a:r>
              <a:rPr lang="en-US" altLang="zh-CN" b="1" smtClean="0">
                <a:solidFill>
                  <a:prstClr val="black"/>
                </a:solidFill>
              </a:rPr>
              <a:t>))</a:t>
            </a:r>
          </a:p>
          <a:p>
            <a:pPr algn="just" eaLnBrk="1" hangingPunct="1">
              <a:spcBef>
                <a:spcPct val="10000"/>
              </a:spcBef>
            </a:pPr>
            <a:r>
              <a:rPr lang="zh-CN" altLang="en-US" b="1" smtClean="0">
                <a:solidFill>
                  <a:prstClr val="black"/>
                </a:solidFill>
              </a:rPr>
              <a:t>语义网络表示为：</a:t>
            </a:r>
          </a:p>
        </p:txBody>
      </p:sp>
      <p:graphicFrame>
        <p:nvGraphicFramePr>
          <p:cNvPr id="86020" name="Object 4"/>
          <p:cNvGraphicFramePr>
            <a:graphicFrameLocks noChangeAspect="1"/>
          </p:cNvGraphicFramePr>
          <p:nvPr/>
        </p:nvGraphicFramePr>
        <p:xfrm>
          <a:off x="1187450" y="3860800"/>
          <a:ext cx="7742238" cy="2232025"/>
        </p:xfrm>
        <a:graphic>
          <a:graphicData uri="http://schemas.openxmlformats.org/presentationml/2006/ole">
            <mc:AlternateContent xmlns:mc="http://schemas.openxmlformats.org/markup-compatibility/2006">
              <mc:Choice xmlns:v="urn:schemas-microsoft-com:vml" Requires="v">
                <p:oleObj spid="_x0000_s3097" name="VISIO" r:id="rId3" imgW="3307080" imgH="1036320" progId="Visio.Drawing.4">
                  <p:embed/>
                </p:oleObj>
              </mc:Choice>
              <mc:Fallback>
                <p:oleObj name="VISIO" r:id="rId3" imgW="3307080" imgH="1036320" progId="Visio.Drawing.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3860800"/>
                        <a:ext cx="7742238"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08558147"/>
      </p:ext>
    </p:extLst>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1258888" y="0"/>
            <a:ext cx="7543800" cy="1143000"/>
          </a:xfrm>
        </p:spPr>
        <p:txBody>
          <a:bodyPr/>
          <a:lstStyle/>
          <a:p>
            <a:pPr eaLnBrk="1" hangingPunct="1"/>
            <a:r>
              <a:rPr lang="en-US" altLang="zh-CN" dirty="0" smtClean="0">
                <a:latin typeface="华文新魏" pitchFamily="2" charset="-122"/>
              </a:rPr>
              <a:t>7.3.3  </a:t>
            </a:r>
            <a:r>
              <a:rPr lang="zh-CN" altLang="en-US" dirty="0" smtClean="0">
                <a:latin typeface="华文新魏" pitchFamily="2" charset="-122"/>
              </a:rPr>
              <a:t>语义网络的推理过程</a:t>
            </a:r>
          </a:p>
        </p:txBody>
      </p:sp>
      <p:sp>
        <p:nvSpPr>
          <p:cNvPr id="83972" name="Rectangle 3"/>
          <p:cNvSpPr>
            <a:spLocks noGrp="1" noChangeArrowheads="1"/>
          </p:cNvSpPr>
          <p:nvPr>
            <p:ph idx="1"/>
          </p:nvPr>
        </p:nvSpPr>
        <p:spPr>
          <a:xfrm>
            <a:off x="1304925" y="836613"/>
            <a:ext cx="7848600" cy="4038600"/>
          </a:xfrm>
        </p:spPr>
        <p:txBody>
          <a:bodyPr rtlCol="0">
            <a:normAutofit/>
          </a:bodyPr>
          <a:lstStyle/>
          <a:p>
            <a:pPr eaLnBrk="1" fontAlgn="auto" hangingPunct="1">
              <a:lnSpc>
                <a:spcPct val="110000"/>
              </a:lnSpc>
              <a:spcBef>
                <a:spcPct val="25000"/>
              </a:spcBef>
              <a:spcAft>
                <a:spcPts val="0"/>
              </a:spcAft>
              <a:defRPr/>
            </a:pPr>
            <a:r>
              <a:rPr lang="zh-CN" altLang="en-US" sz="2400" b="1" dirty="0" smtClean="0">
                <a:solidFill>
                  <a:srgbClr val="0000FF"/>
                </a:solidFill>
              </a:rPr>
              <a:t>语义网络系统：用语义网络表示的问题求解系统</a:t>
            </a:r>
          </a:p>
          <a:p>
            <a:pPr marL="0" indent="0" eaLnBrk="1" fontAlgn="auto" hangingPunct="1">
              <a:lnSpc>
                <a:spcPct val="110000"/>
              </a:lnSpc>
              <a:spcBef>
                <a:spcPct val="25000"/>
              </a:spcBef>
              <a:spcAft>
                <a:spcPts val="0"/>
              </a:spcAft>
              <a:buFont typeface="Wingdings" pitchFamily="2" charset="2"/>
              <a:buNone/>
              <a:defRPr/>
            </a:pPr>
            <a:r>
              <a:rPr lang="zh-CN" altLang="en-US" sz="2400" b="1" dirty="0" smtClean="0">
                <a:solidFill>
                  <a:srgbClr val="0000FF"/>
                </a:solidFill>
              </a:rPr>
              <a:t>                         知识库：语义网络。</a:t>
            </a:r>
          </a:p>
          <a:p>
            <a:pPr marL="0" indent="0" eaLnBrk="1" fontAlgn="auto" hangingPunct="1">
              <a:lnSpc>
                <a:spcPct val="110000"/>
              </a:lnSpc>
              <a:spcBef>
                <a:spcPct val="25000"/>
              </a:spcBef>
              <a:spcAft>
                <a:spcPts val="0"/>
              </a:spcAft>
              <a:buFont typeface="Wingdings" pitchFamily="2" charset="2"/>
              <a:buNone/>
              <a:defRPr/>
            </a:pPr>
            <a:r>
              <a:rPr lang="zh-CN" altLang="en-US" sz="2400" b="1" dirty="0" smtClean="0">
                <a:solidFill>
                  <a:srgbClr val="0000FF"/>
                </a:solidFill>
              </a:rPr>
              <a:t>                         推理机：求解问题的解释程序。</a:t>
            </a:r>
          </a:p>
          <a:p>
            <a:pPr eaLnBrk="1" fontAlgn="auto" hangingPunct="1">
              <a:lnSpc>
                <a:spcPct val="110000"/>
              </a:lnSpc>
              <a:spcBef>
                <a:spcPct val="25000"/>
              </a:spcBef>
              <a:spcAft>
                <a:spcPts val="0"/>
              </a:spcAft>
              <a:defRPr/>
            </a:pPr>
            <a:r>
              <a:rPr lang="zh-CN" altLang="en-US" sz="2400" b="1" dirty="0" smtClean="0">
                <a:solidFill>
                  <a:srgbClr val="0000FF"/>
                </a:solidFill>
              </a:rPr>
              <a:t>在语义网络系统中推理机制主要有两种，继承和匹配</a:t>
            </a:r>
          </a:p>
          <a:p>
            <a:pPr eaLnBrk="1" fontAlgn="auto" hangingPunct="1">
              <a:lnSpc>
                <a:spcPct val="110000"/>
              </a:lnSpc>
              <a:spcBef>
                <a:spcPct val="25000"/>
              </a:spcBef>
              <a:spcAft>
                <a:spcPts val="0"/>
              </a:spcAft>
              <a:defRPr/>
            </a:pPr>
            <a:r>
              <a:rPr lang="en-US" altLang="zh-CN" sz="2400" b="1" dirty="0" smtClean="0">
                <a:solidFill>
                  <a:srgbClr val="D60093"/>
                </a:solidFill>
              </a:rPr>
              <a:t>1.</a:t>
            </a:r>
            <a:r>
              <a:rPr lang="zh-CN" altLang="en-US" sz="2400" b="1" dirty="0" smtClean="0">
                <a:solidFill>
                  <a:srgbClr val="D60093"/>
                </a:solidFill>
              </a:rPr>
              <a:t>继承</a:t>
            </a:r>
          </a:p>
          <a:p>
            <a:pPr marL="0" indent="0" algn="just" eaLnBrk="1" fontAlgn="auto" hangingPunct="1">
              <a:lnSpc>
                <a:spcPct val="110000"/>
              </a:lnSpc>
              <a:spcBef>
                <a:spcPct val="25000"/>
              </a:spcBef>
              <a:spcAft>
                <a:spcPts val="0"/>
              </a:spcAft>
              <a:buFont typeface="Wingdings" pitchFamily="2" charset="2"/>
              <a:buNone/>
              <a:defRPr/>
            </a:pPr>
            <a:r>
              <a:rPr lang="zh-CN" altLang="en-US" sz="2400" b="1" dirty="0" smtClean="0">
                <a:solidFill>
                  <a:schemeClr val="tx2"/>
                </a:solidFill>
              </a:rPr>
              <a:t>     槽（弧）：</a:t>
            </a:r>
            <a:r>
              <a:rPr lang="zh-CN" altLang="en-US" sz="2400" b="1" dirty="0" smtClean="0">
                <a:solidFill>
                  <a:srgbClr val="000000"/>
                </a:solidFill>
              </a:rPr>
              <a:t>结点的槽是从它射出的命名线。</a:t>
            </a:r>
          </a:p>
          <a:p>
            <a:pPr marL="0" indent="0" algn="just" eaLnBrk="1" fontAlgn="auto" hangingPunct="1">
              <a:lnSpc>
                <a:spcPct val="110000"/>
              </a:lnSpc>
              <a:spcBef>
                <a:spcPct val="25000"/>
              </a:spcBef>
              <a:spcAft>
                <a:spcPts val="0"/>
              </a:spcAft>
              <a:buFont typeface="Wingdings" pitchFamily="2" charset="2"/>
              <a:buNone/>
              <a:defRPr/>
            </a:pPr>
            <a:r>
              <a:rPr lang="zh-CN" altLang="en-US" sz="2400" b="1" dirty="0" smtClean="0">
                <a:solidFill>
                  <a:schemeClr val="tx2"/>
                </a:solidFill>
              </a:rPr>
              <a:t>    槽值：</a:t>
            </a:r>
            <a:r>
              <a:rPr lang="zh-CN" altLang="en-US" sz="2400" b="1" dirty="0" smtClean="0">
                <a:solidFill>
                  <a:srgbClr val="000000"/>
                </a:solidFill>
              </a:rPr>
              <a:t>弧指向的结点。是连线的尾结点。</a:t>
            </a:r>
          </a:p>
          <a:p>
            <a:pPr eaLnBrk="1" fontAlgn="auto" hangingPunct="1">
              <a:spcAft>
                <a:spcPts val="0"/>
              </a:spcAft>
              <a:defRPr/>
            </a:pPr>
            <a:endParaRPr lang="zh-CN" altLang="en-US" sz="2400" dirty="0" smtClean="0"/>
          </a:p>
        </p:txBody>
      </p:sp>
      <p:sp>
        <p:nvSpPr>
          <p:cNvPr id="10138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6A3FFF1-6561-49D8-91B3-55E506872AF7}" type="slidenum">
              <a:rPr kumimoji="0" lang="en-US" altLang="zh-CN" sz="1400" smtClean="0">
                <a:solidFill>
                  <a:prstClr val="black"/>
                </a:solidFill>
              </a:rPr>
              <a:pPr eaLnBrk="1" hangingPunct="1"/>
              <a:t>33</a:t>
            </a:fld>
            <a:endParaRPr kumimoji="0" lang="en-US" altLang="zh-CN" sz="1400" smtClean="0">
              <a:solidFill>
                <a:prstClr val="black"/>
              </a:solidFill>
            </a:endParaRPr>
          </a:p>
        </p:txBody>
      </p:sp>
      <p:sp>
        <p:nvSpPr>
          <p:cNvPr id="101382" name="Rectangle 6"/>
          <p:cNvSpPr>
            <a:spLocks noChangeArrowheads="1"/>
          </p:cNvSpPr>
          <p:nvPr/>
        </p:nvSpPr>
        <p:spPr bwMode="auto">
          <a:xfrm>
            <a:off x="3567113" y="2986088"/>
            <a:ext cx="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endParaRPr lang="zh-CN" altLang="en-US" smtClean="0">
              <a:solidFill>
                <a:prstClr val="black"/>
              </a:solidFill>
              <a:ea typeface="宋体" pitchFamily="2" charset="-122"/>
            </a:endParaRPr>
          </a:p>
        </p:txBody>
      </p:sp>
      <p:graphicFrame>
        <p:nvGraphicFramePr>
          <p:cNvPr id="101383" name="对象 1"/>
          <p:cNvGraphicFramePr>
            <a:graphicFrameLocks noChangeAspect="1"/>
          </p:cNvGraphicFramePr>
          <p:nvPr/>
        </p:nvGraphicFramePr>
        <p:xfrm>
          <a:off x="4894263" y="4575175"/>
          <a:ext cx="4265612" cy="2166938"/>
        </p:xfrm>
        <a:graphic>
          <a:graphicData uri="http://schemas.openxmlformats.org/presentationml/2006/ole">
            <mc:AlternateContent xmlns:mc="http://schemas.openxmlformats.org/markup-compatibility/2006">
              <mc:Choice xmlns:v="urn:schemas-microsoft-com:vml" Requires="v">
                <p:oleObj spid="_x0000_s4121" r:id="rId4" imgW="3636264" imgH="2916936" progId="">
                  <p:embed/>
                </p:oleObj>
              </mc:Choice>
              <mc:Fallback>
                <p:oleObj r:id="rId4" imgW="3636264" imgH="291693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t="55428" b="8545"/>
                      <a:stretch>
                        <a:fillRect/>
                      </a:stretch>
                    </p:blipFill>
                    <p:spPr bwMode="auto">
                      <a:xfrm>
                        <a:off x="4894263" y="4575175"/>
                        <a:ext cx="4265612"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4" name="TextBox 2"/>
          <p:cNvSpPr txBox="1">
            <a:spLocks noChangeArrowheads="1"/>
          </p:cNvSpPr>
          <p:nvPr/>
        </p:nvSpPr>
        <p:spPr bwMode="auto">
          <a:xfrm>
            <a:off x="1331913" y="4437063"/>
            <a:ext cx="33845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10000"/>
              </a:lnSpc>
              <a:spcBef>
                <a:spcPct val="25000"/>
              </a:spcBef>
            </a:pPr>
            <a:r>
              <a:rPr lang="zh-CN" altLang="en-US" b="1" smtClean="0">
                <a:solidFill>
                  <a:srgbClr val="000000"/>
                </a:solidFill>
              </a:rPr>
              <a:t>例如，下图中结点</a:t>
            </a:r>
            <a:r>
              <a:rPr lang="en-US" altLang="zh-CN" b="1" smtClean="0">
                <a:solidFill>
                  <a:srgbClr val="000000"/>
                </a:solidFill>
              </a:rPr>
              <a:t>Brick12</a:t>
            </a:r>
            <a:r>
              <a:rPr lang="zh-CN" altLang="en-US" b="1" smtClean="0">
                <a:solidFill>
                  <a:srgbClr val="000000"/>
                </a:solidFill>
              </a:rPr>
              <a:t>有三条射出连线，有两种不同的槽：</a:t>
            </a:r>
            <a:r>
              <a:rPr lang="en-US" altLang="zh-CN" b="1" smtClean="0">
                <a:solidFill>
                  <a:srgbClr val="000000"/>
                </a:solidFill>
              </a:rPr>
              <a:t>ISA</a:t>
            </a:r>
            <a:r>
              <a:rPr lang="zh-CN" altLang="en-US" b="1" smtClean="0">
                <a:solidFill>
                  <a:srgbClr val="000000"/>
                </a:solidFill>
              </a:rPr>
              <a:t>和</a:t>
            </a:r>
            <a:r>
              <a:rPr lang="en-US" altLang="zh-CN" b="1" smtClean="0">
                <a:solidFill>
                  <a:srgbClr val="000000"/>
                </a:solidFill>
              </a:rPr>
              <a:t>Color</a:t>
            </a:r>
            <a:r>
              <a:rPr lang="zh-CN" altLang="en-US" b="1" smtClean="0">
                <a:solidFill>
                  <a:srgbClr val="000000"/>
                </a:solidFill>
              </a:rPr>
              <a:t>。 </a:t>
            </a:r>
            <a:r>
              <a:rPr lang="en-US" altLang="zh-CN" b="1" smtClean="0">
                <a:solidFill>
                  <a:srgbClr val="000000"/>
                </a:solidFill>
              </a:rPr>
              <a:t>ISA</a:t>
            </a:r>
            <a:r>
              <a:rPr lang="zh-CN" altLang="en-US" b="1" smtClean="0">
                <a:solidFill>
                  <a:srgbClr val="000000"/>
                </a:solidFill>
              </a:rPr>
              <a:t>有两个值</a:t>
            </a:r>
            <a:r>
              <a:rPr lang="en-US" altLang="zh-CN" b="1" smtClean="0">
                <a:solidFill>
                  <a:srgbClr val="000000"/>
                </a:solidFill>
              </a:rPr>
              <a:t>----Brick</a:t>
            </a:r>
            <a:r>
              <a:rPr lang="zh-CN" altLang="en-US" b="1" smtClean="0">
                <a:solidFill>
                  <a:srgbClr val="000000"/>
                </a:solidFill>
              </a:rPr>
              <a:t>和</a:t>
            </a:r>
            <a:r>
              <a:rPr lang="en-US" altLang="zh-CN" b="1" smtClean="0">
                <a:solidFill>
                  <a:srgbClr val="000000"/>
                </a:solidFill>
              </a:rPr>
              <a:t>Toy, Color</a:t>
            </a:r>
            <a:r>
              <a:rPr lang="zh-CN" altLang="en-US" b="1" smtClean="0">
                <a:solidFill>
                  <a:srgbClr val="000000"/>
                </a:solidFill>
              </a:rPr>
              <a:t>有一个值</a:t>
            </a:r>
            <a:r>
              <a:rPr lang="en-US" altLang="zh-CN" b="1" smtClean="0">
                <a:solidFill>
                  <a:srgbClr val="000000"/>
                </a:solidFill>
              </a:rPr>
              <a:t>----Red</a:t>
            </a:r>
            <a:r>
              <a:rPr lang="zh-CN" altLang="en-US" b="1" smtClean="0">
                <a:solidFill>
                  <a:srgbClr val="000000"/>
                </a:solidFill>
              </a:rPr>
              <a:t>。</a:t>
            </a:r>
          </a:p>
        </p:txBody>
      </p:sp>
    </p:spTree>
    <p:extLst>
      <p:ext uri="{BB962C8B-B14F-4D97-AF65-F5344CB8AC3E}">
        <p14:creationId xmlns:p14="http://schemas.microsoft.com/office/powerpoint/2010/main" val="413885378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027A528-1BB9-4532-BAA6-FFABB4C44495}" type="slidenum">
              <a:rPr lang="en-US" altLang="zh-CN" sz="1400" smtClean="0">
                <a:solidFill>
                  <a:srgbClr val="D60093"/>
                </a:solidFill>
              </a:rPr>
              <a:pPr eaLnBrk="1" hangingPunct="1"/>
              <a:t>34</a:t>
            </a:fld>
            <a:endParaRPr lang="en-US" altLang="zh-CN" sz="1400" smtClean="0">
              <a:solidFill>
                <a:srgbClr val="D60093"/>
              </a:solidFill>
            </a:endParaRPr>
          </a:p>
        </p:txBody>
      </p:sp>
      <p:sp>
        <p:nvSpPr>
          <p:cNvPr id="102403" name="Text Box 2"/>
          <p:cNvSpPr txBox="1">
            <a:spLocks noChangeArrowheads="1"/>
          </p:cNvSpPr>
          <p:nvPr/>
        </p:nvSpPr>
        <p:spPr bwMode="auto">
          <a:xfrm>
            <a:off x="1258888" y="188913"/>
            <a:ext cx="7885112"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25000"/>
              </a:spcBef>
            </a:pPr>
            <a:r>
              <a:rPr lang="zh-CN" altLang="en-US" b="1" smtClean="0">
                <a:solidFill>
                  <a:srgbClr val="FF0000"/>
                </a:solidFill>
              </a:rPr>
              <a:t>继承：对事物的描述从类结点传递到子类结点或实例结点。</a:t>
            </a:r>
          </a:p>
          <a:p>
            <a:pPr eaLnBrk="1" hangingPunct="1">
              <a:lnSpc>
                <a:spcPct val="110000"/>
              </a:lnSpc>
              <a:spcBef>
                <a:spcPct val="25000"/>
              </a:spcBef>
            </a:pPr>
            <a:r>
              <a:rPr lang="zh-CN" altLang="en-US" b="1" smtClean="0">
                <a:solidFill>
                  <a:srgbClr val="0066FF"/>
                </a:solidFill>
              </a:rPr>
              <a:t>例：积木语义网络描述</a:t>
            </a:r>
          </a:p>
        </p:txBody>
      </p:sp>
      <p:graphicFrame>
        <p:nvGraphicFramePr>
          <p:cNvPr id="102404" name="Object 3"/>
          <p:cNvGraphicFramePr>
            <a:graphicFrameLocks noChangeAspect="1"/>
          </p:cNvGraphicFramePr>
          <p:nvPr/>
        </p:nvGraphicFramePr>
        <p:xfrm>
          <a:off x="1908175" y="1185863"/>
          <a:ext cx="6858000" cy="2971800"/>
        </p:xfrm>
        <a:graphic>
          <a:graphicData uri="http://schemas.openxmlformats.org/presentationml/2006/ole">
            <mc:AlternateContent xmlns:mc="http://schemas.openxmlformats.org/markup-compatibility/2006">
              <mc:Choice xmlns:v="urn:schemas-microsoft-com:vml" Requires="v">
                <p:oleObj spid="_x0000_s5145" r:id="rId3" imgW="4177284" imgH="2557272" progId="">
                  <p:embed/>
                </p:oleObj>
              </mc:Choice>
              <mc:Fallback>
                <p:oleObj r:id="rId3" imgW="4177284" imgH="255727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9302"/>
                      <a:stretch>
                        <a:fillRect/>
                      </a:stretch>
                    </p:blipFill>
                    <p:spPr bwMode="auto">
                      <a:xfrm>
                        <a:off x="1908175" y="1185863"/>
                        <a:ext cx="68580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05" name="Text Box 4"/>
          <p:cNvSpPr txBox="1">
            <a:spLocks noChangeArrowheads="1"/>
          </p:cNvSpPr>
          <p:nvPr/>
        </p:nvSpPr>
        <p:spPr bwMode="auto">
          <a:xfrm>
            <a:off x="1287463" y="4076700"/>
            <a:ext cx="7885112"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10000"/>
              </a:lnSpc>
              <a:spcBef>
                <a:spcPct val="25000"/>
              </a:spcBef>
            </a:pPr>
            <a:r>
              <a:rPr lang="zh-CN" altLang="en-US" b="1" smtClean="0">
                <a:solidFill>
                  <a:srgbClr val="0066FF"/>
                </a:solidFill>
                <a:latin typeface="宋体" pitchFamily="2" charset="-122"/>
              </a:rPr>
              <a:t>实例对象</a:t>
            </a:r>
            <a:r>
              <a:rPr lang="en-US" altLang="zh-CN" b="1" smtClean="0">
                <a:solidFill>
                  <a:srgbClr val="0066FF"/>
                </a:solidFill>
                <a:latin typeface="宋体" pitchFamily="2" charset="-122"/>
              </a:rPr>
              <a:t>Wedge18</a:t>
            </a:r>
            <a:r>
              <a:rPr lang="zh-CN" altLang="en-US" b="1" smtClean="0">
                <a:solidFill>
                  <a:srgbClr val="0066FF"/>
                </a:solidFill>
                <a:latin typeface="宋体" pitchFamily="2" charset="-122"/>
              </a:rPr>
              <a:t>继承</a:t>
            </a:r>
            <a:r>
              <a:rPr lang="en-US" altLang="zh-CN" b="1" smtClean="0">
                <a:solidFill>
                  <a:srgbClr val="0066FF"/>
                </a:solidFill>
                <a:latin typeface="宋体" pitchFamily="2" charset="-122"/>
              </a:rPr>
              <a:t>Wedge</a:t>
            </a:r>
            <a:r>
              <a:rPr lang="zh-CN" altLang="en-US" b="1" smtClean="0">
                <a:solidFill>
                  <a:srgbClr val="0066FF"/>
                </a:solidFill>
                <a:latin typeface="宋体" pitchFamily="2" charset="-122"/>
              </a:rPr>
              <a:t>的</a:t>
            </a:r>
            <a:r>
              <a:rPr lang="en-US" altLang="zh-CN" b="1" smtClean="0">
                <a:solidFill>
                  <a:srgbClr val="0066FF"/>
                </a:solidFill>
                <a:latin typeface="宋体" pitchFamily="2" charset="-122"/>
              </a:rPr>
              <a:t>Shape</a:t>
            </a:r>
            <a:r>
              <a:rPr lang="zh-CN" altLang="en-US" b="1" smtClean="0">
                <a:solidFill>
                  <a:srgbClr val="0066FF"/>
                </a:solidFill>
                <a:latin typeface="宋体" pitchFamily="2" charset="-122"/>
              </a:rPr>
              <a:t>（外形槽）的槽值：三角形。</a:t>
            </a:r>
            <a:endParaRPr lang="en-US" altLang="zh-CN" b="1" smtClean="0">
              <a:solidFill>
                <a:srgbClr val="0066FF"/>
              </a:solidFill>
              <a:latin typeface="宋体" pitchFamily="2" charset="-122"/>
            </a:endParaRPr>
          </a:p>
          <a:p>
            <a:pPr eaLnBrk="1" hangingPunct="1">
              <a:lnSpc>
                <a:spcPct val="110000"/>
              </a:lnSpc>
              <a:spcBef>
                <a:spcPct val="25000"/>
              </a:spcBef>
            </a:pPr>
            <a:r>
              <a:rPr lang="zh-CN" altLang="en-US" b="1" smtClean="0">
                <a:solidFill>
                  <a:srgbClr val="0066FF"/>
                </a:solidFill>
                <a:latin typeface="宋体" pitchFamily="2" charset="-122"/>
              </a:rPr>
              <a:t>实例对象</a:t>
            </a:r>
            <a:r>
              <a:rPr lang="en-US" altLang="zh-CN" b="1" smtClean="0">
                <a:solidFill>
                  <a:srgbClr val="0066FF"/>
                </a:solidFill>
                <a:latin typeface="宋体" pitchFamily="2" charset="-122"/>
              </a:rPr>
              <a:t>Brick12</a:t>
            </a:r>
            <a:r>
              <a:rPr lang="zh-CN" altLang="en-US" b="1" smtClean="0">
                <a:solidFill>
                  <a:srgbClr val="0066FF"/>
                </a:solidFill>
                <a:latin typeface="宋体" pitchFamily="2" charset="-122"/>
              </a:rPr>
              <a:t>继承</a:t>
            </a:r>
            <a:r>
              <a:rPr lang="en-US" altLang="zh-CN" b="1" smtClean="0">
                <a:solidFill>
                  <a:srgbClr val="0066FF"/>
                </a:solidFill>
                <a:latin typeface="宋体" pitchFamily="2" charset="-122"/>
              </a:rPr>
              <a:t>Brick</a:t>
            </a:r>
            <a:r>
              <a:rPr lang="zh-CN" altLang="en-US" b="1" smtClean="0">
                <a:solidFill>
                  <a:srgbClr val="0066FF"/>
                </a:solidFill>
                <a:latin typeface="宋体" pitchFamily="2" charset="-122"/>
              </a:rPr>
              <a:t>的</a:t>
            </a:r>
            <a:r>
              <a:rPr lang="en-US" altLang="zh-CN" b="1" smtClean="0">
                <a:solidFill>
                  <a:srgbClr val="0066FF"/>
                </a:solidFill>
                <a:latin typeface="宋体" pitchFamily="2" charset="-122"/>
              </a:rPr>
              <a:t>Shape</a:t>
            </a:r>
            <a:r>
              <a:rPr lang="zh-CN" altLang="en-US" b="1" smtClean="0">
                <a:solidFill>
                  <a:srgbClr val="0066FF"/>
                </a:solidFill>
                <a:latin typeface="宋体" pitchFamily="2" charset="-122"/>
              </a:rPr>
              <a:t>（外形槽）的槽值：矩形</a:t>
            </a:r>
            <a:endParaRPr lang="en-US" altLang="zh-CN" b="1" smtClean="0">
              <a:solidFill>
                <a:srgbClr val="0066FF"/>
              </a:solidFill>
              <a:latin typeface="宋体" pitchFamily="2" charset="-122"/>
            </a:endParaRPr>
          </a:p>
          <a:p>
            <a:pPr eaLnBrk="1" hangingPunct="1">
              <a:lnSpc>
                <a:spcPct val="110000"/>
              </a:lnSpc>
              <a:spcBef>
                <a:spcPct val="25000"/>
              </a:spcBef>
            </a:pPr>
            <a:r>
              <a:rPr lang="zh-CN" altLang="en-US" b="1" smtClean="0">
                <a:solidFill>
                  <a:srgbClr val="FF0000"/>
                </a:solidFill>
                <a:latin typeface="宋体" pitchFamily="2" charset="-122"/>
              </a:rPr>
              <a:t>这种推理过程类似人的思维过程。若知道某事物是什么，则或对它作许多设想。</a:t>
            </a:r>
          </a:p>
        </p:txBody>
      </p:sp>
    </p:spTree>
    <p:extLst>
      <p:ext uri="{BB962C8B-B14F-4D97-AF65-F5344CB8AC3E}">
        <p14:creationId xmlns:p14="http://schemas.microsoft.com/office/powerpoint/2010/main" val="405403839"/>
      </p:ext>
    </p:extLst>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4C3564B-9C6F-4792-B2BE-EB713A8670B1}" type="slidenum">
              <a:rPr lang="en-US" altLang="zh-CN" sz="1400" smtClean="0">
                <a:solidFill>
                  <a:srgbClr val="D60093"/>
                </a:solidFill>
              </a:rPr>
              <a:pPr eaLnBrk="1" hangingPunct="1"/>
              <a:t>35</a:t>
            </a:fld>
            <a:endParaRPr lang="en-US" altLang="zh-CN" sz="1400" smtClean="0">
              <a:solidFill>
                <a:srgbClr val="D60093"/>
              </a:solidFill>
            </a:endParaRPr>
          </a:p>
        </p:txBody>
      </p:sp>
      <p:sp>
        <p:nvSpPr>
          <p:cNvPr id="103427" name="Text Box 2"/>
          <p:cNvSpPr txBox="1">
            <a:spLocks noChangeArrowheads="1"/>
          </p:cNvSpPr>
          <p:nvPr/>
        </p:nvSpPr>
        <p:spPr bwMode="auto">
          <a:xfrm>
            <a:off x="1279525" y="0"/>
            <a:ext cx="7885113" cy="204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pPr>
            <a:r>
              <a:rPr lang="zh-CN" altLang="en-US" b="1" smtClean="0">
                <a:solidFill>
                  <a:srgbClr val="0000FF"/>
                </a:solidFill>
                <a:latin typeface="宋体" pitchFamily="2" charset="-122"/>
              </a:rPr>
              <a:t>三种继承算法：值继承、</a:t>
            </a:r>
            <a:r>
              <a:rPr lang="en-US" altLang="zh-CN" b="1" smtClean="0">
                <a:solidFill>
                  <a:srgbClr val="0000FF"/>
                </a:solidFill>
                <a:latin typeface="宋体" pitchFamily="2" charset="-122"/>
              </a:rPr>
              <a:t>if-need</a:t>
            </a:r>
            <a:r>
              <a:rPr lang="zh-CN" altLang="en-US" b="1" smtClean="0">
                <a:solidFill>
                  <a:srgbClr val="0000FF"/>
                </a:solidFill>
                <a:latin typeface="宋体" pitchFamily="2" charset="-122"/>
              </a:rPr>
              <a:t>继承（如果需要）、</a:t>
            </a:r>
            <a:r>
              <a:rPr lang="en-US" altLang="zh-CN" b="1" smtClean="0">
                <a:solidFill>
                  <a:srgbClr val="0000FF"/>
                </a:solidFill>
                <a:latin typeface="宋体" pitchFamily="2" charset="-122"/>
              </a:rPr>
              <a:t>default</a:t>
            </a:r>
            <a:r>
              <a:rPr lang="zh-CN" altLang="en-US" b="1" smtClean="0">
                <a:solidFill>
                  <a:srgbClr val="0000FF"/>
                </a:solidFill>
                <a:latin typeface="宋体" pitchFamily="2" charset="-122"/>
              </a:rPr>
              <a:t>继承（缺省、默认继承）</a:t>
            </a:r>
          </a:p>
          <a:p>
            <a:pPr eaLnBrk="1" hangingPunct="1">
              <a:spcBef>
                <a:spcPct val="10000"/>
              </a:spcBef>
            </a:pPr>
            <a:r>
              <a:rPr lang="zh-CN" altLang="en-US" b="1" smtClean="0">
                <a:solidFill>
                  <a:srgbClr val="D60093"/>
                </a:solidFill>
                <a:latin typeface="宋体" pitchFamily="2" charset="-122"/>
              </a:rPr>
              <a:t>①值继承</a:t>
            </a:r>
          </a:p>
          <a:p>
            <a:pPr eaLnBrk="1" hangingPunct="1">
              <a:spcBef>
                <a:spcPct val="10000"/>
              </a:spcBef>
            </a:pPr>
            <a:r>
              <a:rPr lang="zh-CN" altLang="en-US" b="1" smtClean="0">
                <a:solidFill>
                  <a:srgbClr val="0000FF"/>
                </a:solidFill>
                <a:latin typeface="宋体" pitchFamily="2" charset="-122"/>
              </a:rPr>
              <a:t>实例结点肯定性继承所属类、父类的所有属性值。</a:t>
            </a:r>
          </a:p>
          <a:p>
            <a:pPr eaLnBrk="1" hangingPunct="1">
              <a:spcBef>
                <a:spcPct val="10000"/>
              </a:spcBef>
            </a:pPr>
            <a:endParaRPr lang="zh-CN" altLang="en-US" b="1" smtClean="0">
              <a:solidFill>
                <a:srgbClr val="1F497D"/>
              </a:solidFill>
              <a:latin typeface="宋体" pitchFamily="2" charset="-122"/>
            </a:endParaRPr>
          </a:p>
        </p:txBody>
      </p:sp>
      <p:sp>
        <p:nvSpPr>
          <p:cNvPr id="103428" name="矩形 1"/>
          <p:cNvSpPr>
            <a:spLocks noChangeArrowheads="1"/>
          </p:cNvSpPr>
          <p:nvPr/>
        </p:nvSpPr>
        <p:spPr bwMode="auto">
          <a:xfrm>
            <a:off x="539750" y="1692275"/>
            <a:ext cx="4392613" cy="495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10000"/>
              </a:spcBef>
            </a:pPr>
            <a:r>
              <a:rPr lang="zh-CN" altLang="en-US" b="1" smtClean="0">
                <a:solidFill>
                  <a:srgbClr val="FF0000"/>
                </a:solidFill>
                <a:ea typeface="宋体" pitchFamily="2" charset="-122"/>
              </a:rPr>
              <a:t>值继承过程</a:t>
            </a:r>
            <a:endParaRPr lang="zh-CN" altLang="en-US" b="1" smtClean="0">
              <a:solidFill>
                <a:srgbClr val="FF0000"/>
              </a:solidFill>
              <a:latin typeface="宋体" pitchFamily="2" charset="-122"/>
              <a:ea typeface="宋体" pitchFamily="2" charset="-122"/>
            </a:endParaRPr>
          </a:p>
          <a:p>
            <a:pPr>
              <a:spcBef>
                <a:spcPct val="10000"/>
              </a:spcBef>
            </a:pPr>
            <a:r>
              <a:rPr lang="zh-CN" altLang="en-US" sz="2000" b="1" smtClean="0">
                <a:solidFill>
                  <a:srgbClr val="1F497D"/>
                </a:solidFill>
                <a:ea typeface="宋体" pitchFamily="2" charset="-122"/>
              </a:rPr>
              <a:t>给定结点</a:t>
            </a:r>
            <a:r>
              <a:rPr lang="en-US" altLang="zh-CN" sz="2000" b="1" smtClean="0">
                <a:solidFill>
                  <a:srgbClr val="1F497D"/>
                </a:solidFill>
                <a:latin typeface="宋体" pitchFamily="2" charset="-122"/>
                <a:ea typeface="宋体" pitchFamily="2" charset="-122"/>
              </a:rPr>
              <a:t>F</a:t>
            </a:r>
            <a:r>
              <a:rPr lang="zh-CN" altLang="en-US" sz="2000" b="1" smtClean="0">
                <a:solidFill>
                  <a:srgbClr val="1F497D"/>
                </a:solidFill>
                <a:ea typeface="宋体" pitchFamily="2" charset="-122"/>
              </a:rPr>
              <a:t>和槽</a:t>
            </a:r>
            <a:r>
              <a:rPr lang="en-US" altLang="zh-CN" sz="2000" b="1" smtClean="0">
                <a:solidFill>
                  <a:srgbClr val="1F497D"/>
                </a:solidFill>
                <a:latin typeface="宋体" pitchFamily="2" charset="-122"/>
                <a:ea typeface="宋体" pitchFamily="2" charset="-122"/>
              </a:rPr>
              <a:t>S</a:t>
            </a:r>
            <a:r>
              <a:rPr lang="zh-CN" altLang="en-US" sz="2000" b="1" smtClean="0">
                <a:solidFill>
                  <a:srgbClr val="1F497D"/>
                </a:solidFill>
                <a:ea typeface="宋体" pitchFamily="2" charset="-122"/>
              </a:rPr>
              <a:t>，求</a:t>
            </a:r>
            <a:r>
              <a:rPr lang="en-US" altLang="zh-CN" sz="2000" b="1" smtClean="0">
                <a:solidFill>
                  <a:srgbClr val="1F497D"/>
                </a:solidFill>
                <a:latin typeface="宋体" pitchFamily="2" charset="-122"/>
                <a:ea typeface="宋体" pitchFamily="2" charset="-122"/>
              </a:rPr>
              <a:t>F</a:t>
            </a:r>
            <a:r>
              <a:rPr lang="zh-CN" altLang="en-US" sz="2000" b="1" smtClean="0">
                <a:solidFill>
                  <a:srgbClr val="1F497D"/>
                </a:solidFill>
                <a:ea typeface="宋体" pitchFamily="2" charset="-122"/>
              </a:rPr>
              <a:t>的</a:t>
            </a:r>
            <a:r>
              <a:rPr lang="en-US" altLang="zh-CN" sz="2000" b="1" smtClean="0">
                <a:solidFill>
                  <a:srgbClr val="1F497D"/>
                </a:solidFill>
                <a:latin typeface="宋体" pitchFamily="2" charset="-122"/>
                <a:ea typeface="宋体" pitchFamily="2" charset="-122"/>
              </a:rPr>
              <a:t>S</a:t>
            </a:r>
            <a:r>
              <a:rPr lang="zh-CN" altLang="en-US" sz="2000" b="1" smtClean="0">
                <a:solidFill>
                  <a:srgbClr val="1F497D"/>
                </a:solidFill>
                <a:ea typeface="宋体" pitchFamily="2" charset="-122"/>
              </a:rPr>
              <a:t>槽之值。</a:t>
            </a:r>
            <a:endParaRPr lang="zh-CN" altLang="en-US" sz="2000" b="1" smtClean="0">
              <a:solidFill>
                <a:srgbClr val="1F497D"/>
              </a:solidFill>
              <a:latin typeface="宋体" pitchFamily="2" charset="-122"/>
              <a:ea typeface="宋体" pitchFamily="2" charset="-122"/>
            </a:endParaRPr>
          </a:p>
          <a:p>
            <a:pPr>
              <a:spcBef>
                <a:spcPct val="10000"/>
              </a:spcBef>
            </a:pPr>
            <a:r>
              <a:rPr lang="zh-CN" altLang="en-US" sz="2000" b="1" smtClean="0">
                <a:solidFill>
                  <a:srgbClr val="1F497D"/>
                </a:solidFill>
                <a:latin typeface="宋体" pitchFamily="2" charset="-122"/>
                <a:ea typeface="宋体" pitchFamily="2" charset="-122"/>
              </a:rPr>
              <a:t>   </a:t>
            </a:r>
            <a:r>
              <a:rPr lang="en-US" altLang="zh-CN" sz="2000" b="1" smtClean="0">
                <a:solidFill>
                  <a:srgbClr val="1F497D"/>
                </a:solidFill>
                <a:latin typeface="宋体" pitchFamily="2" charset="-122"/>
                <a:ea typeface="宋体" pitchFamily="2" charset="-122"/>
              </a:rPr>
              <a:t>(1)</a:t>
            </a:r>
            <a:r>
              <a:rPr lang="en-US" altLang="zh-CN" sz="2000" b="1" smtClean="0">
                <a:solidFill>
                  <a:srgbClr val="1F497D"/>
                </a:solidFill>
                <a:ea typeface="宋体" pitchFamily="2" charset="-122"/>
                <a:cs typeface="Times New Roman" pitchFamily="18" charset="0"/>
              </a:rPr>
              <a:t> </a:t>
            </a:r>
            <a:r>
              <a:rPr lang="zh-CN" altLang="en-US" sz="2000" b="1" smtClean="0">
                <a:solidFill>
                  <a:srgbClr val="1F497D"/>
                </a:solidFill>
                <a:ea typeface="宋体" pitchFamily="2" charset="-122"/>
              </a:rPr>
              <a:t>建立一个队列，它由</a:t>
            </a:r>
            <a:r>
              <a:rPr lang="en-US" altLang="zh-CN" sz="2000" b="1" smtClean="0">
                <a:solidFill>
                  <a:srgbClr val="1F497D"/>
                </a:solidFill>
                <a:latin typeface="宋体" pitchFamily="2" charset="-122"/>
                <a:ea typeface="宋体" pitchFamily="2" charset="-122"/>
              </a:rPr>
              <a:t>F</a:t>
            </a:r>
            <a:r>
              <a:rPr lang="zh-CN" altLang="en-US" sz="2000" b="1" smtClean="0">
                <a:solidFill>
                  <a:srgbClr val="1F497D"/>
                </a:solidFill>
                <a:ea typeface="宋体" pitchFamily="2" charset="-122"/>
              </a:rPr>
              <a:t>和通过</a:t>
            </a:r>
            <a:r>
              <a:rPr lang="en-US" altLang="zh-CN" sz="2000" b="1" smtClean="0">
                <a:solidFill>
                  <a:srgbClr val="1F497D"/>
                </a:solidFill>
                <a:latin typeface="宋体" pitchFamily="2" charset="-122"/>
                <a:ea typeface="宋体" pitchFamily="2" charset="-122"/>
              </a:rPr>
              <a:t>ISA</a:t>
            </a:r>
            <a:r>
              <a:rPr lang="zh-CN" altLang="en-US" sz="2000" b="1" smtClean="0">
                <a:solidFill>
                  <a:srgbClr val="1F497D"/>
                </a:solidFill>
                <a:ea typeface="宋体" pitchFamily="2" charset="-122"/>
              </a:rPr>
              <a:t>连线与</a:t>
            </a:r>
            <a:r>
              <a:rPr lang="en-US" altLang="zh-CN" sz="2000" b="1" smtClean="0">
                <a:solidFill>
                  <a:srgbClr val="1F497D"/>
                </a:solidFill>
                <a:latin typeface="宋体" pitchFamily="2" charset="-122"/>
                <a:ea typeface="宋体" pitchFamily="2" charset="-122"/>
              </a:rPr>
              <a:t>F</a:t>
            </a:r>
            <a:r>
              <a:rPr lang="zh-CN" altLang="en-US" sz="2000" b="1" smtClean="0">
                <a:solidFill>
                  <a:srgbClr val="1F497D"/>
                </a:solidFill>
                <a:ea typeface="宋体" pitchFamily="2" charset="-122"/>
              </a:rPr>
              <a:t>相关联的类结点组成。结点</a:t>
            </a:r>
            <a:r>
              <a:rPr lang="en-US" altLang="zh-CN" sz="2000" b="1" smtClean="0">
                <a:solidFill>
                  <a:srgbClr val="1F497D"/>
                </a:solidFill>
                <a:latin typeface="宋体" pitchFamily="2" charset="-122"/>
                <a:ea typeface="宋体" pitchFamily="2" charset="-122"/>
              </a:rPr>
              <a:t>F</a:t>
            </a:r>
            <a:r>
              <a:rPr lang="zh-CN" altLang="en-US" sz="2000" b="1" smtClean="0">
                <a:solidFill>
                  <a:srgbClr val="1F497D"/>
                </a:solidFill>
                <a:ea typeface="宋体" pitchFamily="2" charset="-122"/>
              </a:rPr>
              <a:t>在队列之首。</a:t>
            </a:r>
          </a:p>
          <a:p>
            <a:pPr>
              <a:spcBef>
                <a:spcPct val="10000"/>
              </a:spcBef>
            </a:pPr>
            <a:r>
              <a:rPr lang="zh-CN" altLang="en-US" sz="2000" b="1" smtClean="0">
                <a:solidFill>
                  <a:srgbClr val="1F497D"/>
                </a:solidFill>
                <a:ea typeface="宋体" pitchFamily="2" charset="-122"/>
                <a:cs typeface="Times New Roman" pitchFamily="18" charset="0"/>
              </a:rPr>
              <a:t>       </a:t>
            </a:r>
            <a:r>
              <a:rPr lang="en-US" altLang="zh-CN" sz="2000" b="1" smtClean="0">
                <a:solidFill>
                  <a:srgbClr val="1F497D"/>
                </a:solidFill>
                <a:ea typeface="宋体" pitchFamily="2" charset="-122"/>
                <a:cs typeface="Times New Roman" pitchFamily="18" charset="0"/>
              </a:rPr>
              <a:t>(2)</a:t>
            </a:r>
            <a:r>
              <a:rPr lang="en-US" altLang="zh-CN" sz="2000" b="1" smtClean="0">
                <a:solidFill>
                  <a:srgbClr val="1F497D"/>
                </a:solidFill>
                <a:latin typeface="宋体" pitchFamily="2" charset="-122"/>
                <a:ea typeface="宋体" pitchFamily="2" charset="-122"/>
              </a:rPr>
              <a:t>Until</a:t>
            </a:r>
            <a:r>
              <a:rPr lang="zh-CN" altLang="en-US" sz="2000" b="1" smtClean="0">
                <a:solidFill>
                  <a:srgbClr val="1F497D"/>
                </a:solidFill>
                <a:ea typeface="宋体" pitchFamily="2" charset="-122"/>
              </a:rPr>
              <a:t>　队列为空或发现一个值：决定队列首元素是否有</a:t>
            </a:r>
            <a:r>
              <a:rPr lang="en-US" altLang="zh-CN" sz="2000" b="1" smtClean="0">
                <a:solidFill>
                  <a:srgbClr val="1F497D"/>
                </a:solidFill>
                <a:latin typeface="宋体" pitchFamily="2" charset="-122"/>
                <a:ea typeface="宋体" pitchFamily="2" charset="-122"/>
              </a:rPr>
              <a:t>S</a:t>
            </a:r>
            <a:r>
              <a:rPr lang="zh-CN" altLang="en-US" sz="2000" b="1" smtClean="0">
                <a:solidFill>
                  <a:srgbClr val="1F497D"/>
                </a:solidFill>
                <a:ea typeface="宋体" pitchFamily="2" charset="-122"/>
              </a:rPr>
              <a:t>槽，或</a:t>
            </a:r>
            <a:r>
              <a:rPr lang="en-US" altLang="zh-CN" sz="2000" b="1" smtClean="0">
                <a:solidFill>
                  <a:srgbClr val="1F497D"/>
                </a:solidFill>
                <a:latin typeface="宋体" pitchFamily="2" charset="-122"/>
                <a:ea typeface="宋体" pitchFamily="2" charset="-122"/>
              </a:rPr>
              <a:t>S</a:t>
            </a:r>
            <a:r>
              <a:rPr lang="zh-CN" altLang="en-US" sz="2000" b="1" smtClean="0">
                <a:solidFill>
                  <a:srgbClr val="1F497D"/>
                </a:solidFill>
                <a:ea typeface="宋体" pitchFamily="2" charset="-122"/>
              </a:rPr>
              <a:t>是否有一个值。</a:t>
            </a:r>
            <a:endParaRPr lang="zh-CN" altLang="en-US" sz="2000" b="1" smtClean="0">
              <a:solidFill>
                <a:srgbClr val="1F497D"/>
              </a:solidFill>
              <a:latin typeface="宋体" pitchFamily="2" charset="-122"/>
              <a:ea typeface="宋体" pitchFamily="2" charset="-122"/>
            </a:endParaRPr>
          </a:p>
          <a:p>
            <a:pPr>
              <a:spcBef>
                <a:spcPct val="10000"/>
              </a:spcBef>
            </a:pPr>
            <a:r>
              <a:rPr lang="zh-CN" altLang="en-US" sz="2000" b="1" smtClean="0">
                <a:solidFill>
                  <a:srgbClr val="1F497D"/>
                </a:solidFill>
                <a:latin typeface="宋体" pitchFamily="2" charset="-122"/>
                <a:ea typeface="宋体" pitchFamily="2" charset="-122"/>
              </a:rPr>
              <a:t>  </a:t>
            </a:r>
            <a:r>
              <a:rPr lang="en-US" altLang="zh-CN" sz="2000" b="1" smtClean="0">
                <a:solidFill>
                  <a:srgbClr val="1F497D"/>
                </a:solidFill>
                <a:latin typeface="宋体" pitchFamily="2" charset="-122"/>
                <a:ea typeface="宋体" pitchFamily="2" charset="-122"/>
              </a:rPr>
              <a:t>2a </a:t>
            </a:r>
            <a:r>
              <a:rPr lang="zh-CN" altLang="en-US" sz="2000" b="1" smtClean="0">
                <a:solidFill>
                  <a:srgbClr val="1F497D"/>
                </a:solidFill>
                <a:ea typeface="宋体" pitchFamily="2" charset="-122"/>
              </a:rPr>
              <a:t>若队列首元素的</a:t>
            </a:r>
            <a:r>
              <a:rPr lang="en-US" altLang="zh-CN" sz="2000" b="1" smtClean="0">
                <a:solidFill>
                  <a:srgbClr val="1F497D"/>
                </a:solidFill>
                <a:latin typeface="宋体" pitchFamily="2" charset="-122"/>
                <a:ea typeface="宋体" pitchFamily="2" charset="-122"/>
              </a:rPr>
              <a:t>S</a:t>
            </a:r>
            <a:r>
              <a:rPr lang="zh-CN" altLang="en-US" sz="2000" b="1" smtClean="0">
                <a:solidFill>
                  <a:srgbClr val="1F497D"/>
                </a:solidFill>
                <a:ea typeface="宋体" pitchFamily="2" charset="-122"/>
              </a:rPr>
              <a:t>槽有一个值，则发现了一个值。</a:t>
            </a:r>
            <a:endParaRPr lang="zh-CN" altLang="en-US" sz="2000" b="1" smtClean="0">
              <a:solidFill>
                <a:srgbClr val="1F497D"/>
              </a:solidFill>
              <a:latin typeface="宋体" pitchFamily="2" charset="-122"/>
              <a:ea typeface="宋体" pitchFamily="2" charset="-122"/>
            </a:endParaRPr>
          </a:p>
          <a:p>
            <a:pPr>
              <a:spcBef>
                <a:spcPct val="10000"/>
              </a:spcBef>
            </a:pPr>
            <a:r>
              <a:rPr lang="zh-CN" altLang="en-US" sz="2000" b="1" smtClean="0">
                <a:solidFill>
                  <a:srgbClr val="1F497D"/>
                </a:solidFill>
                <a:latin typeface="宋体" pitchFamily="2" charset="-122"/>
                <a:ea typeface="宋体" pitchFamily="2" charset="-122"/>
              </a:rPr>
              <a:t>  </a:t>
            </a:r>
            <a:r>
              <a:rPr lang="en-US" altLang="zh-CN" sz="2000" b="1" smtClean="0">
                <a:solidFill>
                  <a:srgbClr val="1F497D"/>
                </a:solidFill>
                <a:latin typeface="宋体" pitchFamily="2" charset="-122"/>
                <a:ea typeface="宋体" pitchFamily="2" charset="-122"/>
              </a:rPr>
              <a:t>2b  </a:t>
            </a:r>
            <a:r>
              <a:rPr lang="zh-CN" altLang="en-US" sz="2000" b="1" smtClean="0">
                <a:solidFill>
                  <a:srgbClr val="1F497D"/>
                </a:solidFill>
                <a:ea typeface="宋体" pitchFamily="2" charset="-122"/>
              </a:rPr>
              <a:t>否则，移出队列第一个元素，把通过</a:t>
            </a:r>
            <a:r>
              <a:rPr lang="en-US" altLang="zh-CN" sz="2000" b="1" smtClean="0">
                <a:solidFill>
                  <a:srgbClr val="1F497D"/>
                </a:solidFill>
                <a:latin typeface="宋体" pitchFamily="2" charset="-122"/>
                <a:ea typeface="宋体" pitchFamily="2" charset="-122"/>
              </a:rPr>
              <a:t>AKO</a:t>
            </a:r>
            <a:r>
              <a:rPr lang="zh-CN" altLang="en-US" sz="2000" b="1" smtClean="0">
                <a:solidFill>
                  <a:srgbClr val="1F497D"/>
                </a:solidFill>
                <a:ea typeface="宋体" pitchFamily="2" charset="-122"/>
              </a:rPr>
              <a:t>与第一个元素相连的结点加入队列之尾。</a:t>
            </a:r>
            <a:endParaRPr lang="zh-CN" altLang="en-US" sz="2000" b="1" smtClean="0">
              <a:solidFill>
                <a:srgbClr val="1F497D"/>
              </a:solidFill>
              <a:latin typeface="宋体" pitchFamily="2" charset="-122"/>
              <a:ea typeface="宋体" pitchFamily="2" charset="-122"/>
            </a:endParaRPr>
          </a:p>
          <a:p>
            <a:pPr>
              <a:spcBef>
                <a:spcPct val="10000"/>
              </a:spcBef>
            </a:pPr>
            <a:r>
              <a:rPr lang="zh-CN" altLang="en-US" sz="2000" b="1" smtClean="0">
                <a:solidFill>
                  <a:srgbClr val="1F497D"/>
                </a:solidFill>
                <a:ea typeface="宋体" pitchFamily="2" charset="-122"/>
                <a:cs typeface="Times New Roman" pitchFamily="18" charset="0"/>
              </a:rPr>
              <a:t>       </a:t>
            </a:r>
            <a:r>
              <a:rPr lang="en-US" altLang="zh-CN" sz="2000" b="1" smtClean="0">
                <a:solidFill>
                  <a:srgbClr val="1F497D"/>
                </a:solidFill>
                <a:ea typeface="宋体" pitchFamily="2" charset="-122"/>
                <a:cs typeface="Times New Roman" pitchFamily="18" charset="0"/>
              </a:rPr>
              <a:t>(3)</a:t>
            </a:r>
            <a:r>
              <a:rPr lang="zh-CN" altLang="en-US" sz="2000" b="1" smtClean="0">
                <a:solidFill>
                  <a:srgbClr val="1F497D"/>
                </a:solidFill>
                <a:ea typeface="宋体" pitchFamily="2" charset="-122"/>
              </a:rPr>
              <a:t>若发现一个值，宣布该值为</a:t>
            </a:r>
            <a:r>
              <a:rPr lang="en-US" altLang="zh-CN" sz="2000" b="1" smtClean="0">
                <a:solidFill>
                  <a:srgbClr val="1F497D"/>
                </a:solidFill>
                <a:latin typeface="宋体" pitchFamily="2" charset="-122"/>
                <a:ea typeface="宋体" pitchFamily="2" charset="-122"/>
              </a:rPr>
              <a:t>F</a:t>
            </a:r>
            <a:r>
              <a:rPr lang="zh-CN" altLang="en-US" sz="2000" b="1" smtClean="0">
                <a:solidFill>
                  <a:srgbClr val="1F497D"/>
                </a:solidFill>
                <a:ea typeface="宋体" pitchFamily="2" charset="-122"/>
              </a:rPr>
              <a:t>的</a:t>
            </a:r>
            <a:r>
              <a:rPr lang="en-US" altLang="zh-CN" sz="2000" b="1" smtClean="0">
                <a:solidFill>
                  <a:srgbClr val="1F497D"/>
                </a:solidFill>
                <a:latin typeface="宋体" pitchFamily="2" charset="-122"/>
                <a:ea typeface="宋体" pitchFamily="2" charset="-122"/>
              </a:rPr>
              <a:t>S</a:t>
            </a:r>
            <a:r>
              <a:rPr lang="zh-CN" altLang="en-US" sz="2000" b="1" smtClean="0">
                <a:solidFill>
                  <a:srgbClr val="1F497D"/>
                </a:solidFill>
                <a:ea typeface="宋体" pitchFamily="2" charset="-122"/>
              </a:rPr>
              <a:t>槽的值，否则失败。</a:t>
            </a:r>
            <a:endParaRPr lang="zh-CN" altLang="en-US" sz="2000" b="1" smtClean="0">
              <a:solidFill>
                <a:srgbClr val="1F497D"/>
              </a:solidFill>
              <a:latin typeface="宋体" pitchFamily="2" charset="-122"/>
              <a:ea typeface="宋体" pitchFamily="2" charset="-122"/>
            </a:endParaRPr>
          </a:p>
        </p:txBody>
      </p:sp>
      <p:grpSp>
        <p:nvGrpSpPr>
          <p:cNvPr id="5" name="组合 4"/>
          <p:cNvGrpSpPr>
            <a:grpSpLocks/>
          </p:cNvGrpSpPr>
          <p:nvPr/>
        </p:nvGrpSpPr>
        <p:grpSpPr bwMode="auto">
          <a:xfrm>
            <a:off x="5003800" y="2919413"/>
            <a:ext cx="4267200" cy="2674937"/>
            <a:chOff x="1248" y="2208"/>
            <a:chExt cx="2688" cy="1685"/>
          </a:xfrm>
        </p:grpSpPr>
        <p:sp>
          <p:nvSpPr>
            <p:cNvPr id="103431" name="直接连接符 513027"/>
            <p:cNvSpPr>
              <a:spLocks noChangeShapeType="1"/>
            </p:cNvSpPr>
            <p:nvPr/>
          </p:nvSpPr>
          <p:spPr bwMode="auto">
            <a:xfrm>
              <a:off x="1936" y="3028"/>
              <a:ext cx="800" cy="7"/>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mtClean="0">
                <a:solidFill>
                  <a:prstClr val="black"/>
                </a:solidFill>
                <a:ea typeface="宋体" pitchFamily="2" charset="-122"/>
              </a:endParaRPr>
            </a:p>
          </p:txBody>
        </p:sp>
        <p:sp>
          <p:nvSpPr>
            <p:cNvPr id="103432" name="椭圆 513028"/>
            <p:cNvSpPr>
              <a:spLocks noChangeArrowheads="1"/>
            </p:cNvSpPr>
            <p:nvPr/>
          </p:nvSpPr>
          <p:spPr bwMode="auto">
            <a:xfrm>
              <a:off x="1248" y="2208"/>
              <a:ext cx="656" cy="319"/>
            </a:xfrm>
            <a:prstGeom prst="ellipse">
              <a:avLst/>
            </a:prstGeom>
            <a:solidFill>
              <a:schemeClr val="accent1"/>
            </a:solidFill>
            <a:ln w="9525">
              <a:solidFill>
                <a:schemeClr val="tx1"/>
              </a:solidFill>
              <a:round/>
              <a:headEnd/>
              <a:tailEnd/>
            </a:ln>
          </p:spPr>
          <p:txBody>
            <a:bodyPr wrap="none" anchor="ctr"/>
            <a:lstStyle/>
            <a:p>
              <a:pPr>
                <a:lnSpc>
                  <a:spcPct val="80000"/>
                </a:lnSpc>
                <a:spcBef>
                  <a:spcPct val="50000"/>
                </a:spcBef>
              </a:pPr>
              <a:r>
                <a:rPr lang="en-US" altLang="zh-CN" smtClean="0">
                  <a:solidFill>
                    <a:prstClr val="black"/>
                  </a:solidFill>
                  <a:ea typeface="宋体" pitchFamily="2" charset="-122"/>
                </a:rPr>
                <a:t>Block</a:t>
              </a:r>
            </a:p>
          </p:txBody>
        </p:sp>
        <p:sp>
          <p:nvSpPr>
            <p:cNvPr id="103433" name="直接连接符 513029"/>
            <p:cNvSpPr>
              <a:spLocks noChangeShapeType="1"/>
            </p:cNvSpPr>
            <p:nvPr/>
          </p:nvSpPr>
          <p:spPr bwMode="auto">
            <a:xfrm flipV="1">
              <a:off x="1664" y="2527"/>
              <a:ext cx="0" cy="3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mtClean="0">
                <a:solidFill>
                  <a:prstClr val="black"/>
                </a:solidFill>
                <a:ea typeface="宋体" pitchFamily="2" charset="-122"/>
              </a:endParaRPr>
            </a:p>
          </p:txBody>
        </p:sp>
        <p:sp>
          <p:nvSpPr>
            <p:cNvPr id="103434" name="椭圆 513030"/>
            <p:cNvSpPr>
              <a:spLocks noChangeArrowheads="1"/>
            </p:cNvSpPr>
            <p:nvPr/>
          </p:nvSpPr>
          <p:spPr bwMode="auto">
            <a:xfrm>
              <a:off x="1248" y="2891"/>
              <a:ext cx="704" cy="319"/>
            </a:xfrm>
            <a:prstGeom prst="ellipse">
              <a:avLst/>
            </a:prstGeom>
            <a:solidFill>
              <a:schemeClr val="accent1"/>
            </a:solidFill>
            <a:ln w="9525">
              <a:solidFill>
                <a:schemeClr val="tx1"/>
              </a:solidFill>
              <a:round/>
              <a:headEnd/>
              <a:tailEnd/>
            </a:ln>
          </p:spPr>
          <p:txBody>
            <a:bodyPr wrap="none" anchor="ctr"/>
            <a:lstStyle/>
            <a:p>
              <a:pPr>
                <a:lnSpc>
                  <a:spcPct val="80000"/>
                </a:lnSpc>
                <a:spcBef>
                  <a:spcPct val="50000"/>
                </a:spcBef>
              </a:pPr>
              <a:r>
                <a:rPr lang="en-US" altLang="zh-CN" smtClean="0">
                  <a:solidFill>
                    <a:prstClr val="black"/>
                  </a:solidFill>
                  <a:ea typeface="宋体" pitchFamily="2" charset="-122"/>
                </a:rPr>
                <a:t>Brick</a:t>
              </a:r>
            </a:p>
          </p:txBody>
        </p:sp>
        <p:sp>
          <p:nvSpPr>
            <p:cNvPr id="103435" name="直接连接符 513031"/>
            <p:cNvSpPr>
              <a:spLocks noChangeShapeType="1"/>
            </p:cNvSpPr>
            <p:nvPr/>
          </p:nvSpPr>
          <p:spPr bwMode="auto">
            <a:xfrm flipV="1">
              <a:off x="1664" y="3210"/>
              <a:ext cx="0" cy="36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mtClean="0">
                <a:solidFill>
                  <a:prstClr val="black"/>
                </a:solidFill>
                <a:ea typeface="宋体" pitchFamily="2" charset="-122"/>
              </a:endParaRPr>
            </a:p>
          </p:txBody>
        </p:sp>
        <p:sp>
          <p:nvSpPr>
            <p:cNvPr id="103436" name="文本框 513032"/>
            <p:cNvSpPr txBox="1">
              <a:spLocks noChangeArrowheads="1"/>
            </p:cNvSpPr>
            <p:nvPr/>
          </p:nvSpPr>
          <p:spPr bwMode="auto">
            <a:xfrm>
              <a:off x="1664" y="3210"/>
              <a:ext cx="509"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0000"/>
                </a:lnSpc>
                <a:spcBef>
                  <a:spcPct val="50000"/>
                </a:spcBef>
              </a:pPr>
              <a:r>
                <a:rPr lang="en-US" altLang="zh-CN" smtClean="0">
                  <a:solidFill>
                    <a:prstClr val="black"/>
                  </a:solidFill>
                </a:rPr>
                <a:t>ISA</a:t>
              </a:r>
            </a:p>
          </p:txBody>
        </p:sp>
        <p:sp>
          <p:nvSpPr>
            <p:cNvPr id="103437" name="椭圆 513033"/>
            <p:cNvSpPr>
              <a:spLocks noChangeArrowheads="1"/>
            </p:cNvSpPr>
            <p:nvPr/>
          </p:nvSpPr>
          <p:spPr bwMode="auto">
            <a:xfrm>
              <a:off x="1298" y="3574"/>
              <a:ext cx="768" cy="319"/>
            </a:xfrm>
            <a:prstGeom prst="ellipse">
              <a:avLst/>
            </a:prstGeom>
            <a:solidFill>
              <a:schemeClr val="accent1"/>
            </a:solidFill>
            <a:ln w="9525">
              <a:solidFill>
                <a:schemeClr val="tx1"/>
              </a:solidFill>
              <a:round/>
              <a:headEnd/>
              <a:tailEnd/>
            </a:ln>
          </p:spPr>
          <p:txBody>
            <a:bodyPr wrap="none" anchor="ctr"/>
            <a:lstStyle/>
            <a:p>
              <a:pPr>
                <a:lnSpc>
                  <a:spcPct val="80000"/>
                </a:lnSpc>
                <a:spcBef>
                  <a:spcPct val="50000"/>
                </a:spcBef>
              </a:pPr>
              <a:r>
                <a:rPr lang="en-US" altLang="zh-CN" smtClean="0">
                  <a:solidFill>
                    <a:prstClr val="black"/>
                  </a:solidFill>
                  <a:ea typeface="宋体" pitchFamily="2" charset="-122"/>
                </a:rPr>
                <a:t>Brick1</a:t>
              </a:r>
            </a:p>
          </p:txBody>
        </p:sp>
        <p:sp>
          <p:nvSpPr>
            <p:cNvPr id="103438" name="文本框 513034"/>
            <p:cNvSpPr txBox="1">
              <a:spLocks noChangeArrowheads="1"/>
            </p:cNvSpPr>
            <p:nvPr/>
          </p:nvSpPr>
          <p:spPr bwMode="auto">
            <a:xfrm>
              <a:off x="1643" y="2587"/>
              <a:ext cx="736"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0000"/>
                </a:lnSpc>
                <a:spcBef>
                  <a:spcPct val="50000"/>
                </a:spcBef>
              </a:pPr>
              <a:r>
                <a:rPr lang="en-US" altLang="zh-CN" smtClean="0">
                  <a:solidFill>
                    <a:prstClr val="black"/>
                  </a:solidFill>
                </a:rPr>
                <a:t>AKO</a:t>
              </a:r>
            </a:p>
          </p:txBody>
        </p:sp>
        <p:sp>
          <p:nvSpPr>
            <p:cNvPr id="103439" name="椭圆 513035"/>
            <p:cNvSpPr>
              <a:spLocks noChangeArrowheads="1"/>
            </p:cNvSpPr>
            <p:nvPr/>
          </p:nvSpPr>
          <p:spPr bwMode="auto">
            <a:xfrm>
              <a:off x="2736" y="2891"/>
              <a:ext cx="1200" cy="336"/>
            </a:xfrm>
            <a:prstGeom prst="ellipse">
              <a:avLst/>
            </a:prstGeom>
            <a:solidFill>
              <a:schemeClr val="accent1"/>
            </a:solidFill>
            <a:ln w="9525">
              <a:solidFill>
                <a:schemeClr val="tx1"/>
              </a:solidFill>
              <a:round/>
              <a:headEnd/>
              <a:tailEnd/>
            </a:ln>
          </p:spPr>
          <p:txBody>
            <a:bodyPr wrap="none" anchor="ctr"/>
            <a:lstStyle/>
            <a:p>
              <a:pPr>
                <a:lnSpc>
                  <a:spcPct val="80000"/>
                </a:lnSpc>
                <a:spcBef>
                  <a:spcPct val="50000"/>
                </a:spcBef>
              </a:pPr>
              <a:r>
                <a:rPr lang="en-US" altLang="zh-CN" smtClean="0">
                  <a:solidFill>
                    <a:prstClr val="black"/>
                  </a:solidFill>
                  <a:ea typeface="宋体" pitchFamily="2" charset="-122"/>
                </a:rPr>
                <a:t>Rectangular</a:t>
              </a:r>
            </a:p>
          </p:txBody>
        </p:sp>
        <p:sp>
          <p:nvSpPr>
            <p:cNvPr id="103440" name="文本框 513036"/>
            <p:cNvSpPr txBox="1">
              <a:spLocks noChangeArrowheads="1"/>
            </p:cNvSpPr>
            <p:nvPr/>
          </p:nvSpPr>
          <p:spPr bwMode="auto">
            <a:xfrm>
              <a:off x="1968" y="2987"/>
              <a:ext cx="75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80000"/>
                </a:lnSpc>
                <a:spcBef>
                  <a:spcPct val="50000"/>
                </a:spcBef>
              </a:pPr>
              <a:r>
                <a:rPr lang="en-US" altLang="zh-CN" smtClean="0">
                  <a:solidFill>
                    <a:prstClr val="black"/>
                  </a:solidFill>
                </a:rPr>
                <a:t>Shape</a:t>
              </a:r>
            </a:p>
          </p:txBody>
        </p:sp>
      </p:grpSp>
      <p:sp>
        <p:nvSpPr>
          <p:cNvPr id="16" name="矩形 15"/>
          <p:cNvSpPr>
            <a:spLocks noChangeArrowheads="1"/>
          </p:cNvSpPr>
          <p:nvPr/>
        </p:nvSpPr>
        <p:spPr bwMode="auto">
          <a:xfrm>
            <a:off x="4840288" y="1831975"/>
            <a:ext cx="50006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p>
            <a:pPr>
              <a:lnSpc>
                <a:spcPct val="80000"/>
              </a:lnSpc>
              <a:spcBef>
                <a:spcPct val="20000"/>
              </a:spcBef>
              <a:buSzPct val="80000"/>
            </a:pPr>
            <a:r>
              <a:rPr lang="en-US" altLang="zh-CN" sz="2800" smtClean="0">
                <a:solidFill>
                  <a:prstClr val="black"/>
                </a:solidFill>
                <a:ea typeface="华文新魏" pitchFamily="2" charset="-122"/>
              </a:rPr>
              <a:t>What is the shape of Brick1?</a:t>
            </a:r>
          </a:p>
        </p:txBody>
      </p:sp>
    </p:spTree>
    <p:extLst>
      <p:ext uri="{BB962C8B-B14F-4D97-AF65-F5344CB8AC3E}">
        <p14:creationId xmlns:p14="http://schemas.microsoft.com/office/powerpoint/2010/main" val="357091563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9CAF0EF6-0141-4794-BD83-CB3B210D6974}" type="slidenum">
              <a:rPr lang="en-US" altLang="zh-CN" sz="1400" smtClean="0">
                <a:solidFill>
                  <a:srgbClr val="D60093"/>
                </a:solidFill>
              </a:rPr>
              <a:pPr eaLnBrk="1" hangingPunct="1"/>
              <a:t>36</a:t>
            </a:fld>
            <a:endParaRPr lang="en-US" altLang="zh-CN" sz="1400" smtClean="0">
              <a:solidFill>
                <a:srgbClr val="D60093"/>
              </a:solidFill>
            </a:endParaRPr>
          </a:p>
        </p:txBody>
      </p:sp>
      <p:sp>
        <p:nvSpPr>
          <p:cNvPr id="104451" name="Text Box 2"/>
          <p:cNvSpPr txBox="1">
            <a:spLocks noChangeArrowheads="1"/>
          </p:cNvSpPr>
          <p:nvPr/>
        </p:nvSpPr>
        <p:spPr bwMode="auto">
          <a:xfrm>
            <a:off x="1187450" y="115888"/>
            <a:ext cx="7848600" cy="6370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pPr>
            <a:r>
              <a:rPr lang="en-US" altLang="zh-CN" b="1" smtClean="0">
                <a:solidFill>
                  <a:srgbClr val="D60093"/>
                </a:solidFill>
                <a:latin typeface="宋体" pitchFamily="2" charset="-122"/>
              </a:rPr>
              <a:t>②if-need</a:t>
            </a:r>
            <a:r>
              <a:rPr lang="zh-CN" altLang="en-US" b="1" smtClean="0">
                <a:solidFill>
                  <a:srgbClr val="D60093"/>
                </a:solidFill>
                <a:latin typeface="宋体" pitchFamily="2" charset="-122"/>
              </a:rPr>
              <a:t>继承</a:t>
            </a:r>
          </a:p>
          <a:p>
            <a:pPr eaLnBrk="1" hangingPunct="1">
              <a:spcBef>
                <a:spcPct val="10000"/>
              </a:spcBef>
            </a:pPr>
            <a:r>
              <a:rPr lang="zh-CN" altLang="en-US" b="1" smtClean="0">
                <a:solidFill>
                  <a:srgbClr val="1F497D"/>
                </a:solidFill>
              </a:rPr>
              <a:t>        当一个槽没有值时，可使用已存在的信息计算出一个值。例如，可以用体积和密度计算积木的重量。</a:t>
            </a:r>
          </a:p>
          <a:p>
            <a:pPr eaLnBrk="1" hangingPunct="1">
              <a:spcBef>
                <a:spcPct val="10000"/>
              </a:spcBef>
            </a:pPr>
            <a:r>
              <a:rPr lang="zh-CN" altLang="en-US" b="1" smtClean="0">
                <a:solidFill>
                  <a:srgbClr val="1F497D"/>
                </a:solidFill>
              </a:rPr>
              <a:t>        做计算需要一个过程，这个过程与相关的槽联系在一起，即把它存放在槽的</a:t>
            </a:r>
            <a:r>
              <a:rPr lang="en-US" altLang="zh-CN" b="1" smtClean="0">
                <a:solidFill>
                  <a:srgbClr val="1F497D"/>
                </a:solidFill>
              </a:rPr>
              <a:t>IF-NEEDED</a:t>
            </a:r>
            <a:r>
              <a:rPr lang="zh-CN" altLang="en-US" b="1" smtClean="0">
                <a:solidFill>
                  <a:srgbClr val="1F497D"/>
                </a:solidFill>
              </a:rPr>
              <a:t>面（</a:t>
            </a:r>
            <a:r>
              <a:rPr lang="en-US" altLang="zh-CN" b="1" smtClean="0">
                <a:solidFill>
                  <a:srgbClr val="1F497D"/>
                </a:solidFill>
              </a:rPr>
              <a:t>facets</a:t>
            </a:r>
            <a:r>
              <a:rPr lang="zh-CN" altLang="en-US" b="1" smtClean="0">
                <a:solidFill>
                  <a:srgbClr val="1F497D"/>
                </a:solidFill>
              </a:rPr>
              <a:t>）中，因而称之为</a:t>
            </a:r>
            <a:r>
              <a:rPr lang="en-US" altLang="zh-CN" b="1" smtClean="0">
                <a:solidFill>
                  <a:srgbClr val="1F497D"/>
                </a:solidFill>
              </a:rPr>
              <a:t>if-needed</a:t>
            </a:r>
            <a:r>
              <a:rPr lang="zh-CN" altLang="en-US" b="1" smtClean="0">
                <a:solidFill>
                  <a:srgbClr val="1F497D"/>
                </a:solidFill>
              </a:rPr>
              <a:t>过程。</a:t>
            </a:r>
          </a:p>
          <a:p>
            <a:pPr eaLnBrk="1" hangingPunct="1">
              <a:spcBef>
                <a:spcPct val="10000"/>
              </a:spcBef>
            </a:pPr>
            <a:r>
              <a:rPr lang="zh-CN" altLang="en-US" b="1" smtClean="0">
                <a:solidFill>
                  <a:srgbClr val="1F497D"/>
                </a:solidFill>
              </a:rPr>
              <a:t>在下图中，计算重量过程占据了</a:t>
            </a:r>
            <a:r>
              <a:rPr lang="en-US" altLang="zh-CN" b="1" smtClean="0">
                <a:solidFill>
                  <a:srgbClr val="1F497D"/>
                </a:solidFill>
              </a:rPr>
              <a:t>BLOCK</a:t>
            </a:r>
            <a:r>
              <a:rPr lang="zh-CN" altLang="en-US" b="1" smtClean="0">
                <a:solidFill>
                  <a:srgbClr val="1F497D"/>
                </a:solidFill>
              </a:rPr>
              <a:t>结点的</a:t>
            </a:r>
            <a:r>
              <a:rPr lang="en-US" altLang="zh-CN" b="1" smtClean="0">
                <a:solidFill>
                  <a:srgbClr val="1F497D"/>
                </a:solidFill>
              </a:rPr>
              <a:t>WEIGHT</a:t>
            </a:r>
            <a:r>
              <a:rPr lang="zh-CN" altLang="en-US" b="1" smtClean="0">
                <a:solidFill>
                  <a:srgbClr val="1F497D"/>
                </a:solidFill>
              </a:rPr>
              <a:t>槽的</a:t>
            </a:r>
            <a:r>
              <a:rPr lang="en-US" altLang="zh-CN" b="1" smtClean="0">
                <a:solidFill>
                  <a:srgbClr val="1F497D"/>
                </a:solidFill>
              </a:rPr>
              <a:t>IF-NEEDED</a:t>
            </a:r>
            <a:r>
              <a:rPr lang="zh-CN" altLang="en-US" b="1" smtClean="0">
                <a:solidFill>
                  <a:srgbClr val="1F497D"/>
                </a:solidFill>
              </a:rPr>
              <a:t>面。</a:t>
            </a:r>
            <a:endParaRPr lang="en-US" altLang="zh-CN" b="1" smtClean="0">
              <a:solidFill>
                <a:srgbClr val="1F497D"/>
              </a:solidFill>
            </a:endParaRPr>
          </a:p>
          <a:p>
            <a:pPr eaLnBrk="1" hangingPunct="1">
              <a:spcBef>
                <a:spcPct val="10000"/>
              </a:spcBef>
            </a:pPr>
            <a:r>
              <a:rPr lang="zh-CN" altLang="en-US" b="1" smtClean="0">
                <a:solidFill>
                  <a:srgbClr val="FF0000"/>
                </a:solidFill>
              </a:rPr>
              <a:t>计算重量的</a:t>
            </a:r>
            <a:r>
              <a:rPr lang="en-US" altLang="zh-CN" b="1" smtClean="0">
                <a:solidFill>
                  <a:srgbClr val="FF0000"/>
                </a:solidFill>
              </a:rPr>
              <a:t>if-needed</a:t>
            </a:r>
            <a:r>
              <a:rPr lang="zh-CN" altLang="en-US" b="1" smtClean="0">
                <a:solidFill>
                  <a:srgbClr val="FF0000"/>
                </a:solidFill>
              </a:rPr>
              <a:t>过程：</a:t>
            </a:r>
          </a:p>
          <a:p>
            <a:pPr eaLnBrk="1" hangingPunct="1">
              <a:spcBef>
                <a:spcPct val="10000"/>
              </a:spcBef>
            </a:pPr>
            <a:r>
              <a:rPr lang="zh-CN" altLang="en-US" b="1" smtClean="0">
                <a:solidFill>
                  <a:srgbClr val="1F497D"/>
                </a:solidFill>
                <a:cs typeface="Times New Roman" pitchFamily="18" charset="0"/>
              </a:rPr>
              <a:t>  </a:t>
            </a:r>
            <a:r>
              <a:rPr lang="zh-CN" altLang="en-US" b="1" smtClean="0">
                <a:solidFill>
                  <a:srgbClr val="1F497D"/>
                </a:solidFill>
              </a:rPr>
              <a:t>若在</a:t>
            </a:r>
            <a:r>
              <a:rPr lang="en-US" altLang="zh-CN" b="1" smtClean="0">
                <a:solidFill>
                  <a:srgbClr val="1F497D"/>
                </a:solidFill>
              </a:rPr>
              <a:t>VOLUME</a:t>
            </a:r>
            <a:r>
              <a:rPr lang="zh-CN" altLang="en-US" b="1" smtClean="0">
                <a:solidFill>
                  <a:srgbClr val="1F497D"/>
                </a:solidFill>
              </a:rPr>
              <a:t>槽和</a:t>
            </a:r>
            <a:r>
              <a:rPr lang="en-US" altLang="zh-CN" b="1" smtClean="0">
                <a:solidFill>
                  <a:srgbClr val="1F497D"/>
                </a:solidFill>
              </a:rPr>
              <a:t>DENSITY</a:t>
            </a:r>
            <a:r>
              <a:rPr lang="zh-CN" altLang="en-US" b="1" smtClean="0">
                <a:solidFill>
                  <a:srgbClr val="1F497D"/>
                </a:solidFill>
              </a:rPr>
              <a:t>槽中有值：</a:t>
            </a:r>
          </a:p>
          <a:p>
            <a:pPr eaLnBrk="1" hangingPunct="1">
              <a:spcBef>
                <a:spcPct val="10000"/>
              </a:spcBef>
            </a:pPr>
            <a:r>
              <a:rPr lang="en-US" altLang="zh-CN" b="1" smtClean="0">
                <a:solidFill>
                  <a:srgbClr val="1F497D"/>
                </a:solidFill>
              </a:rPr>
              <a:t>a) </a:t>
            </a:r>
            <a:r>
              <a:rPr lang="zh-CN" altLang="en-US" b="1" smtClean="0">
                <a:solidFill>
                  <a:srgbClr val="1F497D"/>
                </a:solidFill>
              </a:rPr>
              <a:t>　将它们的乘积放入</a:t>
            </a:r>
            <a:r>
              <a:rPr lang="en-US" altLang="zh-CN" b="1" smtClean="0">
                <a:solidFill>
                  <a:srgbClr val="1F497D"/>
                </a:solidFill>
              </a:rPr>
              <a:t>WEIGHT</a:t>
            </a:r>
            <a:r>
              <a:rPr lang="zh-CN" altLang="en-US" b="1" smtClean="0">
                <a:solidFill>
                  <a:srgbClr val="1F497D"/>
                </a:solidFill>
              </a:rPr>
              <a:t>槽中；</a:t>
            </a:r>
          </a:p>
          <a:p>
            <a:pPr eaLnBrk="1" hangingPunct="1">
              <a:spcBef>
                <a:spcPct val="10000"/>
              </a:spcBef>
            </a:pPr>
            <a:r>
              <a:rPr lang="en-US" altLang="zh-CN" b="1" smtClean="0">
                <a:solidFill>
                  <a:srgbClr val="1F497D"/>
                </a:solidFill>
              </a:rPr>
              <a:t>b) </a:t>
            </a:r>
            <a:r>
              <a:rPr lang="zh-CN" altLang="en-US" b="1" smtClean="0">
                <a:solidFill>
                  <a:srgbClr val="1F497D"/>
                </a:solidFill>
              </a:rPr>
              <a:t>　报告乘积。</a:t>
            </a:r>
          </a:p>
          <a:p>
            <a:pPr eaLnBrk="1" hangingPunct="1">
              <a:spcBef>
                <a:spcPct val="10000"/>
              </a:spcBef>
            </a:pPr>
            <a:r>
              <a:rPr lang="zh-CN" altLang="en-US" b="1" smtClean="0">
                <a:solidFill>
                  <a:srgbClr val="1F497D"/>
                </a:solidFill>
              </a:rPr>
              <a:t>        </a:t>
            </a:r>
            <a:r>
              <a:rPr lang="zh-CN" altLang="en-US" b="1" smtClean="0">
                <a:solidFill>
                  <a:srgbClr val="FF0000"/>
                </a:solidFill>
              </a:rPr>
              <a:t>如同属性的值一样，在</a:t>
            </a:r>
            <a:r>
              <a:rPr lang="en-US" altLang="zh-CN" b="1" smtClean="0">
                <a:solidFill>
                  <a:srgbClr val="FF0000"/>
                </a:solidFill>
              </a:rPr>
              <a:t>IF-NEEDED</a:t>
            </a:r>
            <a:r>
              <a:rPr lang="zh-CN" altLang="en-US" b="1" smtClean="0">
                <a:solidFill>
                  <a:srgbClr val="FF0000"/>
                </a:solidFill>
              </a:rPr>
              <a:t>面中的过程也能够被继承。</a:t>
            </a:r>
            <a:endParaRPr lang="en-US" altLang="zh-CN" b="1" smtClean="0">
              <a:solidFill>
                <a:srgbClr val="FF0000"/>
              </a:solidFill>
            </a:endParaRPr>
          </a:p>
          <a:p>
            <a:pPr eaLnBrk="1" hangingPunct="1">
              <a:spcBef>
                <a:spcPct val="10000"/>
              </a:spcBef>
            </a:pPr>
            <a:r>
              <a:rPr lang="zh-CN" altLang="en-US" b="1" smtClean="0">
                <a:solidFill>
                  <a:srgbClr val="1F497D"/>
                </a:solidFill>
              </a:rPr>
              <a:t>下面给出继承过程：</a:t>
            </a:r>
          </a:p>
          <a:p>
            <a:pPr eaLnBrk="1" hangingPunct="1">
              <a:spcBef>
                <a:spcPct val="10000"/>
              </a:spcBef>
            </a:pPr>
            <a:endParaRPr lang="en-US" altLang="zh-CN" b="1" smtClean="0">
              <a:solidFill>
                <a:srgbClr val="1F497D"/>
              </a:solidFill>
              <a:latin typeface="宋体" pitchFamily="2" charset="-122"/>
            </a:endParaRPr>
          </a:p>
        </p:txBody>
      </p:sp>
    </p:spTree>
    <p:extLst>
      <p:ext uri="{BB962C8B-B14F-4D97-AF65-F5344CB8AC3E}">
        <p14:creationId xmlns:p14="http://schemas.microsoft.com/office/powerpoint/2010/main" val="1791779737"/>
      </p:ext>
    </p:extLst>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23C0AC2-1404-476C-A4CE-958308CE59A2}" type="slidenum">
              <a:rPr lang="en-US" altLang="zh-CN" sz="1400" smtClean="0">
                <a:solidFill>
                  <a:srgbClr val="D60093"/>
                </a:solidFill>
              </a:rPr>
              <a:pPr eaLnBrk="1" hangingPunct="1"/>
              <a:t>37</a:t>
            </a:fld>
            <a:endParaRPr lang="en-US" altLang="zh-CN" sz="1400" smtClean="0">
              <a:solidFill>
                <a:srgbClr val="D60093"/>
              </a:solidFill>
            </a:endParaRPr>
          </a:p>
        </p:txBody>
      </p:sp>
      <p:graphicFrame>
        <p:nvGraphicFramePr>
          <p:cNvPr id="105475" name="Object 2"/>
          <p:cNvGraphicFramePr>
            <a:graphicFrameLocks noChangeAspect="1"/>
          </p:cNvGraphicFramePr>
          <p:nvPr/>
        </p:nvGraphicFramePr>
        <p:xfrm>
          <a:off x="4859338" y="1052513"/>
          <a:ext cx="4176712" cy="5545137"/>
        </p:xfrm>
        <a:graphic>
          <a:graphicData uri="http://schemas.openxmlformats.org/presentationml/2006/ole">
            <mc:AlternateContent xmlns:mc="http://schemas.openxmlformats.org/markup-compatibility/2006">
              <mc:Choice xmlns:v="urn:schemas-microsoft-com:vml" Requires="v">
                <p:oleObj spid="_x0000_s6169" r:id="rId3" imgW="3636264" imgH="4565904" progId="">
                  <p:embed/>
                </p:oleObj>
              </mc:Choice>
              <mc:Fallback>
                <p:oleObj r:id="rId3" imgW="3636264" imgH="4565904"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l="8385" b="8206"/>
                      <a:stretch>
                        <a:fillRect/>
                      </a:stretch>
                    </p:blipFill>
                    <p:spPr bwMode="auto">
                      <a:xfrm>
                        <a:off x="4859338" y="1052513"/>
                        <a:ext cx="4176712"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76" name="Text Box 3"/>
          <p:cNvSpPr txBox="1">
            <a:spLocks noChangeArrowheads="1"/>
          </p:cNvSpPr>
          <p:nvPr/>
        </p:nvSpPr>
        <p:spPr bwMode="auto">
          <a:xfrm>
            <a:off x="900113" y="476250"/>
            <a:ext cx="3959225" cy="652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10000"/>
              </a:spcBef>
            </a:pPr>
            <a:r>
              <a:rPr lang="en-US" altLang="zh-CN" b="1" smtClean="0">
                <a:solidFill>
                  <a:srgbClr val="FF0000"/>
                </a:solidFill>
              </a:rPr>
              <a:t>if-needed</a:t>
            </a:r>
            <a:r>
              <a:rPr lang="zh-CN" altLang="en-US" b="1" smtClean="0">
                <a:solidFill>
                  <a:srgbClr val="FF0000"/>
                </a:solidFill>
              </a:rPr>
              <a:t>继承过程：</a:t>
            </a:r>
            <a:endParaRPr lang="zh-CN" altLang="en-US" smtClean="0">
              <a:solidFill>
                <a:srgbClr val="FF0000"/>
              </a:solidFill>
            </a:endParaRPr>
          </a:p>
          <a:p>
            <a:pPr eaLnBrk="1" hangingPunct="1">
              <a:spcBef>
                <a:spcPct val="10000"/>
              </a:spcBef>
            </a:pPr>
            <a:r>
              <a:rPr lang="zh-CN" altLang="en-US" sz="2000" b="1" smtClean="0">
                <a:solidFill>
                  <a:prstClr val="black"/>
                </a:solidFill>
              </a:rPr>
              <a:t>令</a:t>
            </a:r>
            <a:r>
              <a:rPr lang="en-US" altLang="zh-CN" sz="2000" b="1" smtClean="0">
                <a:solidFill>
                  <a:prstClr val="black"/>
                </a:solidFill>
              </a:rPr>
              <a:t>F</a:t>
            </a:r>
            <a:r>
              <a:rPr lang="zh-CN" altLang="en-US" sz="2000" b="1" smtClean="0">
                <a:solidFill>
                  <a:prstClr val="black"/>
                </a:solidFill>
              </a:rPr>
              <a:t>为给定结点，</a:t>
            </a:r>
            <a:r>
              <a:rPr lang="en-US" altLang="zh-CN" sz="2000" b="1" smtClean="0">
                <a:solidFill>
                  <a:prstClr val="black"/>
                </a:solidFill>
              </a:rPr>
              <a:t>S</a:t>
            </a:r>
            <a:r>
              <a:rPr lang="zh-CN" altLang="en-US" sz="2000" b="1" smtClean="0">
                <a:solidFill>
                  <a:prstClr val="black"/>
                </a:solidFill>
              </a:rPr>
              <a:t>为给定的槽。</a:t>
            </a:r>
          </a:p>
          <a:p>
            <a:pPr eaLnBrk="1" hangingPunct="1">
              <a:spcBef>
                <a:spcPct val="10000"/>
              </a:spcBef>
            </a:pPr>
            <a:r>
              <a:rPr lang="zh-CN" altLang="en-US" sz="2000" b="1" smtClean="0">
                <a:solidFill>
                  <a:prstClr val="black"/>
                </a:solidFill>
                <a:cs typeface="Times New Roman" pitchFamily="18" charset="0"/>
              </a:rPr>
              <a:t>（</a:t>
            </a:r>
            <a:r>
              <a:rPr lang="en-US" altLang="zh-CN" sz="2000" b="1" smtClean="0">
                <a:solidFill>
                  <a:prstClr val="black"/>
                </a:solidFill>
                <a:cs typeface="Times New Roman" pitchFamily="18" charset="0"/>
              </a:rPr>
              <a:t>1</a:t>
            </a:r>
            <a:r>
              <a:rPr lang="zh-CN" altLang="en-US" sz="2000" b="1" smtClean="0">
                <a:solidFill>
                  <a:prstClr val="black"/>
                </a:solidFill>
                <a:cs typeface="Times New Roman" pitchFamily="18" charset="0"/>
              </a:rPr>
              <a:t>）</a:t>
            </a:r>
            <a:r>
              <a:rPr lang="zh-CN" altLang="en-US" sz="2000" b="1" smtClean="0">
                <a:solidFill>
                  <a:prstClr val="black"/>
                </a:solidFill>
              </a:rPr>
              <a:t>建立队列，它由</a:t>
            </a:r>
            <a:r>
              <a:rPr lang="en-US" altLang="zh-CN" sz="2000" b="1" smtClean="0">
                <a:solidFill>
                  <a:prstClr val="black"/>
                </a:solidFill>
              </a:rPr>
              <a:t>F</a:t>
            </a:r>
            <a:r>
              <a:rPr lang="zh-CN" altLang="en-US" sz="2000" b="1" smtClean="0">
                <a:solidFill>
                  <a:prstClr val="black"/>
                </a:solidFill>
              </a:rPr>
              <a:t>和通过</a:t>
            </a:r>
            <a:r>
              <a:rPr lang="en-US" altLang="zh-CN" sz="2000" b="1" smtClean="0">
                <a:solidFill>
                  <a:prstClr val="black"/>
                </a:solidFill>
              </a:rPr>
              <a:t>ISA</a:t>
            </a:r>
            <a:r>
              <a:rPr lang="zh-CN" altLang="en-US" sz="2000" b="1" smtClean="0">
                <a:solidFill>
                  <a:prstClr val="black"/>
                </a:solidFill>
              </a:rPr>
              <a:t>槽与</a:t>
            </a:r>
            <a:r>
              <a:rPr lang="en-US" altLang="zh-CN" sz="2000" b="1" smtClean="0">
                <a:solidFill>
                  <a:prstClr val="black"/>
                </a:solidFill>
              </a:rPr>
              <a:t>F</a:t>
            </a:r>
            <a:r>
              <a:rPr lang="zh-CN" altLang="en-US" sz="2000" b="1" smtClean="0">
                <a:solidFill>
                  <a:prstClr val="black"/>
                </a:solidFill>
              </a:rPr>
              <a:t>相连的结点组成，结点</a:t>
            </a:r>
            <a:r>
              <a:rPr lang="en-US" altLang="zh-CN" sz="2000" b="1" smtClean="0">
                <a:solidFill>
                  <a:prstClr val="black"/>
                </a:solidFill>
              </a:rPr>
              <a:t>F</a:t>
            </a:r>
            <a:r>
              <a:rPr lang="zh-CN" altLang="en-US" sz="2000" b="1" smtClean="0">
                <a:solidFill>
                  <a:prstClr val="black"/>
                </a:solidFill>
              </a:rPr>
              <a:t>在队列之首。</a:t>
            </a:r>
          </a:p>
          <a:p>
            <a:pPr eaLnBrk="1" hangingPunct="1">
              <a:spcBef>
                <a:spcPct val="10000"/>
              </a:spcBef>
            </a:pPr>
            <a:r>
              <a:rPr lang="zh-CN" altLang="en-US" sz="2000" b="1" smtClean="0">
                <a:solidFill>
                  <a:prstClr val="black"/>
                </a:solidFill>
                <a:cs typeface="Times New Roman" pitchFamily="18" charset="0"/>
              </a:rPr>
              <a:t> （</a:t>
            </a:r>
            <a:r>
              <a:rPr lang="en-US" altLang="zh-CN" sz="2000" b="1" smtClean="0">
                <a:solidFill>
                  <a:prstClr val="black"/>
                </a:solidFill>
                <a:cs typeface="Times New Roman" pitchFamily="18" charset="0"/>
              </a:rPr>
              <a:t>2</a:t>
            </a:r>
            <a:r>
              <a:rPr lang="zh-CN" altLang="en-US" sz="2000" b="1" smtClean="0">
                <a:solidFill>
                  <a:prstClr val="black"/>
                </a:solidFill>
                <a:cs typeface="Times New Roman" pitchFamily="18" charset="0"/>
              </a:rPr>
              <a:t>）</a:t>
            </a:r>
            <a:r>
              <a:rPr lang="en-US" altLang="zh-CN" sz="2000" b="1" smtClean="0">
                <a:solidFill>
                  <a:prstClr val="black"/>
                </a:solidFill>
              </a:rPr>
              <a:t>Until</a:t>
            </a:r>
            <a:r>
              <a:rPr lang="zh-CN" altLang="en-US" sz="2000" b="1" smtClean="0">
                <a:solidFill>
                  <a:prstClr val="black"/>
                </a:solidFill>
              </a:rPr>
              <a:t>　 队列为空，或发现</a:t>
            </a:r>
            <a:r>
              <a:rPr lang="en-US" altLang="zh-CN" sz="2000" b="1" smtClean="0">
                <a:solidFill>
                  <a:prstClr val="black"/>
                </a:solidFill>
              </a:rPr>
              <a:t>if-needed</a:t>
            </a:r>
            <a:r>
              <a:rPr lang="zh-CN" altLang="en-US" sz="2000" b="1" smtClean="0">
                <a:solidFill>
                  <a:prstClr val="black"/>
                </a:solidFill>
              </a:rPr>
              <a:t>过程：确定在队列首元素的</a:t>
            </a:r>
            <a:r>
              <a:rPr lang="en-US" altLang="zh-CN" sz="2000" b="1" smtClean="0">
                <a:solidFill>
                  <a:prstClr val="black"/>
                </a:solidFill>
              </a:rPr>
              <a:t>S</a:t>
            </a:r>
            <a:r>
              <a:rPr lang="zh-CN" altLang="en-US" sz="2000" b="1" smtClean="0">
                <a:solidFill>
                  <a:prstClr val="black"/>
                </a:solidFill>
              </a:rPr>
              <a:t>槽的</a:t>
            </a:r>
            <a:r>
              <a:rPr lang="en-US" altLang="zh-CN" sz="2000" b="1" smtClean="0">
                <a:solidFill>
                  <a:prstClr val="black"/>
                </a:solidFill>
              </a:rPr>
              <a:t>IF-NEEDED</a:t>
            </a:r>
            <a:r>
              <a:rPr lang="zh-CN" altLang="en-US" sz="2000" b="1" smtClean="0">
                <a:solidFill>
                  <a:prstClr val="black"/>
                </a:solidFill>
              </a:rPr>
              <a:t>面中是否有一个过程。</a:t>
            </a:r>
            <a:endParaRPr lang="zh-CN" altLang="en-US" sz="2000" smtClean="0">
              <a:solidFill>
                <a:prstClr val="black"/>
              </a:solidFill>
            </a:endParaRPr>
          </a:p>
          <a:p>
            <a:pPr eaLnBrk="1" hangingPunct="1">
              <a:spcBef>
                <a:spcPct val="10000"/>
              </a:spcBef>
            </a:pPr>
            <a:r>
              <a:rPr lang="zh-CN" altLang="en-US" sz="2000" b="1" smtClean="0">
                <a:solidFill>
                  <a:prstClr val="black"/>
                </a:solidFill>
              </a:rPr>
              <a:t>   </a:t>
            </a:r>
            <a:r>
              <a:rPr lang="en-US" altLang="zh-CN" sz="2000" b="1" smtClean="0">
                <a:solidFill>
                  <a:prstClr val="black"/>
                </a:solidFill>
              </a:rPr>
              <a:t>2a </a:t>
            </a:r>
            <a:r>
              <a:rPr lang="zh-CN" altLang="en-US" sz="2000" b="1" smtClean="0">
                <a:solidFill>
                  <a:prstClr val="black"/>
                </a:solidFill>
              </a:rPr>
              <a:t>　若有一个过程，用该过程计算出一个值，这就是需要的值。</a:t>
            </a:r>
            <a:endParaRPr lang="zh-CN" altLang="en-US" sz="2000" smtClean="0">
              <a:solidFill>
                <a:prstClr val="black"/>
              </a:solidFill>
            </a:endParaRPr>
          </a:p>
          <a:p>
            <a:pPr eaLnBrk="1" hangingPunct="1">
              <a:spcBef>
                <a:spcPct val="10000"/>
              </a:spcBef>
            </a:pPr>
            <a:r>
              <a:rPr lang="zh-CN" altLang="en-US" sz="2000" b="1" smtClean="0">
                <a:solidFill>
                  <a:prstClr val="black"/>
                </a:solidFill>
              </a:rPr>
              <a:t>    </a:t>
            </a:r>
            <a:r>
              <a:rPr lang="en-US" altLang="zh-CN" sz="2000" b="1" smtClean="0">
                <a:solidFill>
                  <a:prstClr val="black"/>
                </a:solidFill>
              </a:rPr>
              <a:t>2b </a:t>
            </a:r>
            <a:r>
              <a:rPr lang="zh-CN" altLang="en-US" sz="2000" b="1" smtClean="0">
                <a:solidFill>
                  <a:prstClr val="black"/>
                </a:solidFill>
              </a:rPr>
              <a:t>　否则移出首元素，把通过</a:t>
            </a:r>
            <a:r>
              <a:rPr lang="en-US" altLang="zh-CN" sz="2000" b="1" smtClean="0">
                <a:solidFill>
                  <a:prstClr val="black"/>
                </a:solidFill>
              </a:rPr>
              <a:t>AKO</a:t>
            </a:r>
            <a:r>
              <a:rPr lang="zh-CN" altLang="en-US" sz="2000" b="1" smtClean="0">
                <a:solidFill>
                  <a:prstClr val="black"/>
                </a:solidFill>
              </a:rPr>
              <a:t>槽与首元素连接的结点加入到队列之尾。  </a:t>
            </a:r>
            <a:endParaRPr lang="en-US" altLang="zh-CN" sz="2000" b="1" smtClean="0">
              <a:solidFill>
                <a:prstClr val="black"/>
              </a:solidFill>
            </a:endParaRPr>
          </a:p>
          <a:p>
            <a:pPr eaLnBrk="1" hangingPunct="1">
              <a:spcBef>
                <a:spcPct val="10000"/>
              </a:spcBef>
            </a:pPr>
            <a:r>
              <a:rPr lang="zh-CN" altLang="en-US" sz="2000" b="1" smtClean="0">
                <a:solidFill>
                  <a:prstClr val="black"/>
                </a:solidFill>
              </a:rPr>
              <a:t>（</a:t>
            </a:r>
            <a:r>
              <a:rPr lang="en-US" altLang="zh-CN" sz="2000" b="1" smtClean="0">
                <a:solidFill>
                  <a:prstClr val="black"/>
                </a:solidFill>
              </a:rPr>
              <a:t>3</a:t>
            </a:r>
            <a:r>
              <a:rPr lang="zh-CN" altLang="en-US" sz="2000" b="1" smtClean="0">
                <a:solidFill>
                  <a:prstClr val="black"/>
                </a:solidFill>
              </a:rPr>
              <a:t>）</a:t>
            </a:r>
            <a:r>
              <a:rPr lang="zh-CN" altLang="en-US" sz="2000" b="1" smtClean="0">
                <a:solidFill>
                  <a:prstClr val="black"/>
                </a:solidFill>
                <a:cs typeface="Times New Roman" pitchFamily="18" charset="0"/>
              </a:rPr>
              <a:t> </a:t>
            </a:r>
            <a:r>
              <a:rPr lang="zh-CN" altLang="en-US" sz="2000" b="1" smtClean="0">
                <a:solidFill>
                  <a:prstClr val="black"/>
                </a:solidFill>
              </a:rPr>
              <a:t>若过程计算出一个值，报告该值；否则宣布失败。</a:t>
            </a:r>
            <a:endParaRPr lang="zh-CN" altLang="en-US" sz="2000" smtClean="0">
              <a:solidFill>
                <a:prstClr val="black"/>
              </a:solidFill>
            </a:endParaRPr>
          </a:p>
          <a:p>
            <a:pPr eaLnBrk="1" hangingPunct="1">
              <a:spcBef>
                <a:spcPct val="10000"/>
              </a:spcBef>
            </a:pPr>
            <a:r>
              <a:rPr lang="zh-CN" altLang="en-US" sz="2000" b="1" smtClean="0">
                <a:solidFill>
                  <a:prstClr val="black"/>
                </a:solidFill>
              </a:rPr>
              <a:t>在右图</a:t>
            </a:r>
            <a:r>
              <a:rPr lang="en-US" altLang="zh-CN" sz="2000" b="1" smtClean="0">
                <a:solidFill>
                  <a:prstClr val="black"/>
                </a:solidFill>
              </a:rPr>
              <a:t>a</a:t>
            </a:r>
            <a:r>
              <a:rPr lang="zh-CN" altLang="en-US" sz="2000" b="1" smtClean="0">
                <a:solidFill>
                  <a:prstClr val="black"/>
                </a:solidFill>
              </a:rPr>
              <a:t>中，如果需要</a:t>
            </a:r>
            <a:r>
              <a:rPr lang="en-US" altLang="zh-CN" sz="2000" b="1" smtClean="0">
                <a:solidFill>
                  <a:prstClr val="black"/>
                </a:solidFill>
              </a:rPr>
              <a:t>BRICK12</a:t>
            </a:r>
            <a:r>
              <a:rPr lang="zh-CN" altLang="en-US" sz="2000" b="1" smtClean="0">
                <a:solidFill>
                  <a:prstClr val="black"/>
                </a:solidFill>
              </a:rPr>
              <a:t>的重量，重量计算过程将该重量写入</a:t>
            </a:r>
            <a:r>
              <a:rPr lang="en-US" altLang="zh-CN" sz="2000" b="1" smtClean="0">
                <a:solidFill>
                  <a:prstClr val="black"/>
                </a:solidFill>
              </a:rPr>
              <a:t>BRICK12</a:t>
            </a:r>
            <a:r>
              <a:rPr lang="zh-CN" altLang="en-US" sz="2000" b="1" smtClean="0">
                <a:solidFill>
                  <a:prstClr val="black"/>
                </a:solidFill>
              </a:rPr>
              <a:t>的</a:t>
            </a:r>
            <a:r>
              <a:rPr lang="en-US" altLang="zh-CN" sz="2000" b="1" smtClean="0">
                <a:solidFill>
                  <a:prstClr val="black"/>
                </a:solidFill>
              </a:rPr>
              <a:t>WEIGHT</a:t>
            </a:r>
            <a:r>
              <a:rPr lang="zh-CN" altLang="en-US" sz="2000" b="1" smtClean="0">
                <a:solidFill>
                  <a:prstClr val="black"/>
                </a:solidFill>
              </a:rPr>
              <a:t>槽的值结点中</a:t>
            </a:r>
            <a:endParaRPr lang="en-US" altLang="zh-CN" sz="2000" smtClean="0">
              <a:solidFill>
                <a:prstClr val="black"/>
              </a:solidFill>
            </a:endParaRPr>
          </a:p>
        </p:txBody>
      </p:sp>
    </p:spTree>
    <p:extLst>
      <p:ext uri="{BB962C8B-B14F-4D97-AF65-F5344CB8AC3E}">
        <p14:creationId xmlns:p14="http://schemas.microsoft.com/office/powerpoint/2010/main" val="3162650557"/>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DD6FEE9-5224-46E9-A218-6358CD0425FE}" type="slidenum">
              <a:rPr lang="en-US" altLang="zh-CN" sz="1400" smtClean="0">
                <a:solidFill>
                  <a:srgbClr val="D60093"/>
                </a:solidFill>
              </a:rPr>
              <a:pPr eaLnBrk="1" hangingPunct="1"/>
              <a:t>38</a:t>
            </a:fld>
            <a:endParaRPr lang="en-US" altLang="zh-CN" sz="1400" smtClean="0">
              <a:solidFill>
                <a:srgbClr val="D60093"/>
              </a:solidFill>
            </a:endParaRPr>
          </a:p>
        </p:txBody>
      </p:sp>
      <p:sp>
        <p:nvSpPr>
          <p:cNvPr id="106499" name="Text Box 2"/>
          <p:cNvSpPr txBox="1">
            <a:spLocks noChangeArrowheads="1"/>
          </p:cNvSpPr>
          <p:nvPr/>
        </p:nvSpPr>
        <p:spPr bwMode="auto">
          <a:xfrm>
            <a:off x="1187450" y="115888"/>
            <a:ext cx="7956550" cy="3744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b="1" smtClean="0">
                <a:solidFill>
                  <a:srgbClr val="D60093"/>
                </a:solidFill>
                <a:latin typeface="宋体" pitchFamily="2" charset="-122"/>
              </a:rPr>
              <a:t>③</a:t>
            </a:r>
            <a:r>
              <a:rPr lang="zh-CN" altLang="en-US" b="1" smtClean="0">
                <a:solidFill>
                  <a:srgbClr val="D60093"/>
                </a:solidFill>
                <a:latin typeface="宋体" pitchFamily="2" charset="-122"/>
              </a:rPr>
              <a:t>缺省继承</a:t>
            </a:r>
            <a:r>
              <a:rPr lang="zh-CN" altLang="en-US" smtClean="0">
                <a:solidFill>
                  <a:srgbClr val="D60093"/>
                </a:solidFill>
              </a:rPr>
              <a:t/>
            </a:r>
            <a:br>
              <a:rPr lang="zh-CN" altLang="en-US" smtClean="0">
                <a:solidFill>
                  <a:srgbClr val="D60093"/>
                </a:solidFill>
              </a:rPr>
            </a:br>
            <a:r>
              <a:rPr lang="zh-CN" altLang="en-US" b="1" smtClean="0">
                <a:solidFill>
                  <a:prstClr val="black"/>
                </a:solidFill>
              </a:rPr>
              <a:t> “结点－槽－值”：允许一个槽有多种类型的值，每一种类型对应槽的一个值类型面。因此，称缺省值类型为槽的</a:t>
            </a:r>
            <a:r>
              <a:rPr lang="en-US" altLang="zh-CN" b="1" smtClean="0">
                <a:solidFill>
                  <a:prstClr val="black"/>
                </a:solidFill>
              </a:rPr>
              <a:t>DEFAULT</a:t>
            </a:r>
            <a:r>
              <a:rPr lang="zh-CN" altLang="en-US" b="1" smtClean="0">
                <a:solidFill>
                  <a:prstClr val="black"/>
                </a:solidFill>
              </a:rPr>
              <a:t>面，而普通的值类型称为槽的</a:t>
            </a:r>
            <a:r>
              <a:rPr lang="en-US" altLang="zh-CN" b="1" smtClean="0">
                <a:solidFill>
                  <a:prstClr val="black"/>
                </a:solidFill>
              </a:rPr>
              <a:t>VALUE</a:t>
            </a:r>
            <a:r>
              <a:rPr lang="zh-CN" altLang="en-US" b="1" smtClean="0">
                <a:solidFill>
                  <a:prstClr val="black"/>
                </a:solidFill>
              </a:rPr>
              <a:t>面。</a:t>
            </a:r>
            <a:r>
              <a:rPr lang="zh-CN" altLang="en-US" smtClean="0">
                <a:solidFill>
                  <a:srgbClr val="1F497D"/>
                </a:solidFill>
              </a:rPr>
              <a:t/>
            </a:r>
            <a:br>
              <a:rPr lang="zh-CN" altLang="en-US" smtClean="0">
                <a:solidFill>
                  <a:srgbClr val="1F497D"/>
                </a:solidFill>
              </a:rPr>
            </a:br>
            <a:r>
              <a:rPr lang="zh-CN" altLang="en-US" b="1" smtClean="0">
                <a:solidFill>
                  <a:prstClr val="black"/>
                </a:solidFill>
              </a:rPr>
              <a:t>缺省值一般为较常出现的值，或是为真的概率较高的值。当没有足够的信息确定一个值时，一般取缺省值。</a:t>
            </a:r>
            <a:endParaRPr lang="zh-CN" altLang="en-US" smtClean="0">
              <a:solidFill>
                <a:prstClr val="black"/>
              </a:solidFill>
            </a:endParaRPr>
          </a:p>
          <a:p>
            <a:pPr eaLnBrk="1" hangingPunct="1">
              <a:spcBef>
                <a:spcPct val="50000"/>
              </a:spcBef>
            </a:pPr>
            <a:r>
              <a:rPr lang="zh-CN" altLang="en-US" b="1" smtClean="0">
                <a:solidFill>
                  <a:prstClr val="black"/>
                </a:solidFill>
              </a:rPr>
              <a:t>下图的语义网中，积木的颜色可能是蓝色的，但长方体积木的子类中，可能的颜色是红色。在</a:t>
            </a:r>
            <a:r>
              <a:rPr lang="en-US" altLang="zh-CN" b="1" smtClean="0">
                <a:solidFill>
                  <a:prstClr val="black"/>
                </a:solidFill>
              </a:rPr>
              <a:t>BLOCK</a:t>
            </a:r>
            <a:r>
              <a:rPr lang="zh-CN" altLang="en-US" b="1" smtClean="0">
                <a:solidFill>
                  <a:prstClr val="black"/>
                </a:solidFill>
              </a:rPr>
              <a:t>和</a:t>
            </a:r>
            <a:r>
              <a:rPr lang="en-US" altLang="zh-CN" b="1" smtClean="0">
                <a:solidFill>
                  <a:prstClr val="black"/>
                </a:solidFill>
              </a:rPr>
              <a:t>BRICK</a:t>
            </a:r>
            <a:r>
              <a:rPr lang="zh-CN" altLang="en-US" b="1" smtClean="0">
                <a:solidFill>
                  <a:prstClr val="black"/>
                </a:solidFill>
              </a:rPr>
              <a:t>结点的</a:t>
            </a:r>
            <a:r>
              <a:rPr lang="en-US" altLang="zh-CN" b="1" smtClean="0">
                <a:solidFill>
                  <a:prstClr val="black"/>
                </a:solidFill>
              </a:rPr>
              <a:t>COLOR</a:t>
            </a:r>
            <a:r>
              <a:rPr lang="zh-CN" altLang="en-US" b="1" smtClean="0">
                <a:solidFill>
                  <a:prstClr val="black"/>
                </a:solidFill>
              </a:rPr>
              <a:t>槽的面是</a:t>
            </a:r>
            <a:r>
              <a:rPr lang="en-US" altLang="zh-CN" b="1" smtClean="0">
                <a:solidFill>
                  <a:prstClr val="black"/>
                </a:solidFill>
              </a:rPr>
              <a:t>DEFAULT</a:t>
            </a:r>
            <a:r>
              <a:rPr lang="zh-CN" altLang="en-US" b="1" smtClean="0">
                <a:solidFill>
                  <a:prstClr val="black"/>
                </a:solidFill>
              </a:rPr>
              <a:t>面，图中用括号表明之。</a:t>
            </a:r>
            <a:endParaRPr lang="zh-CN" altLang="en-US" sz="2000" smtClean="0">
              <a:solidFill>
                <a:prstClr val="black"/>
              </a:solidFill>
            </a:endParaRPr>
          </a:p>
        </p:txBody>
      </p:sp>
      <p:graphicFrame>
        <p:nvGraphicFramePr>
          <p:cNvPr id="106500" name="Object 3"/>
          <p:cNvGraphicFramePr>
            <a:graphicFrameLocks noChangeAspect="1"/>
          </p:cNvGraphicFramePr>
          <p:nvPr/>
        </p:nvGraphicFramePr>
        <p:xfrm>
          <a:off x="2484438" y="3660775"/>
          <a:ext cx="5327650" cy="2917825"/>
        </p:xfrm>
        <a:graphic>
          <a:graphicData uri="http://schemas.openxmlformats.org/presentationml/2006/ole">
            <mc:AlternateContent xmlns:mc="http://schemas.openxmlformats.org/markup-compatibility/2006">
              <mc:Choice xmlns:v="urn:schemas-microsoft-com:vml" Requires="v">
                <p:oleObj spid="_x0000_s7193" r:id="rId3" imgW="4177284" imgH="2557272" progId="">
                  <p:embed/>
                </p:oleObj>
              </mc:Choice>
              <mc:Fallback>
                <p:oleObj r:id="rId3" imgW="4177284" imgH="2557272"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b="10614"/>
                      <a:stretch>
                        <a:fillRect/>
                      </a:stretch>
                    </p:blipFill>
                    <p:spPr bwMode="auto">
                      <a:xfrm>
                        <a:off x="2484438" y="3660775"/>
                        <a:ext cx="5327650"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64549491"/>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7D366A2-2F21-48A0-850B-8530C6B2E28C}" type="slidenum">
              <a:rPr lang="en-US" altLang="zh-CN" sz="1400" smtClean="0">
                <a:solidFill>
                  <a:srgbClr val="D60093"/>
                </a:solidFill>
              </a:rPr>
              <a:pPr eaLnBrk="1" hangingPunct="1"/>
              <a:t>39</a:t>
            </a:fld>
            <a:endParaRPr lang="en-US" altLang="zh-CN" sz="1400" smtClean="0">
              <a:solidFill>
                <a:srgbClr val="D60093"/>
              </a:solidFill>
            </a:endParaRPr>
          </a:p>
        </p:txBody>
      </p:sp>
      <p:sp>
        <p:nvSpPr>
          <p:cNvPr id="107523" name="Text Box 2"/>
          <p:cNvSpPr txBox="1">
            <a:spLocks noChangeArrowheads="1"/>
          </p:cNvSpPr>
          <p:nvPr/>
        </p:nvSpPr>
        <p:spPr bwMode="auto">
          <a:xfrm>
            <a:off x="1187450" y="9525"/>
            <a:ext cx="7777163"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95000"/>
              </a:lnSpc>
              <a:spcBef>
                <a:spcPct val="10000"/>
              </a:spcBef>
            </a:pPr>
            <a:r>
              <a:rPr lang="zh-CN" altLang="en-US" b="1" smtClean="0">
                <a:solidFill>
                  <a:srgbClr val="D60093"/>
                </a:solidFill>
              </a:rPr>
              <a:t>缺省继承过程：</a:t>
            </a:r>
            <a:endParaRPr lang="zh-CN" altLang="en-US" smtClean="0">
              <a:solidFill>
                <a:srgbClr val="D60093"/>
              </a:solidFill>
            </a:endParaRPr>
          </a:p>
          <a:p>
            <a:pPr eaLnBrk="1" hangingPunct="1">
              <a:lnSpc>
                <a:spcPct val="95000"/>
              </a:lnSpc>
              <a:spcBef>
                <a:spcPct val="10000"/>
              </a:spcBef>
            </a:pPr>
            <a:r>
              <a:rPr lang="zh-CN" altLang="en-US" sz="2000" b="1" smtClean="0">
                <a:solidFill>
                  <a:prstClr val="black"/>
                </a:solidFill>
              </a:rPr>
              <a:t>令</a:t>
            </a:r>
            <a:r>
              <a:rPr lang="en-US" altLang="zh-CN" sz="2000" b="1" smtClean="0">
                <a:solidFill>
                  <a:prstClr val="black"/>
                </a:solidFill>
              </a:rPr>
              <a:t>F</a:t>
            </a:r>
            <a:r>
              <a:rPr lang="zh-CN" altLang="en-US" sz="2000" b="1" smtClean="0">
                <a:solidFill>
                  <a:prstClr val="black"/>
                </a:solidFill>
              </a:rPr>
              <a:t>为给定的结点，</a:t>
            </a:r>
            <a:r>
              <a:rPr lang="en-US" altLang="zh-CN" sz="2000" b="1" smtClean="0">
                <a:solidFill>
                  <a:prstClr val="black"/>
                </a:solidFill>
              </a:rPr>
              <a:t>S</a:t>
            </a:r>
            <a:r>
              <a:rPr lang="zh-CN" altLang="en-US" sz="2000" b="1" smtClean="0">
                <a:solidFill>
                  <a:prstClr val="black"/>
                </a:solidFill>
              </a:rPr>
              <a:t>为给定的槽。</a:t>
            </a:r>
          </a:p>
          <a:p>
            <a:pPr eaLnBrk="1" hangingPunct="1">
              <a:lnSpc>
                <a:spcPct val="95000"/>
              </a:lnSpc>
              <a:spcBef>
                <a:spcPct val="10000"/>
              </a:spcBef>
            </a:pPr>
            <a:r>
              <a:rPr lang="zh-CN" altLang="en-US" sz="2000" b="1" smtClean="0">
                <a:solidFill>
                  <a:prstClr val="black"/>
                </a:solidFill>
              </a:rPr>
              <a:t>   </a:t>
            </a:r>
            <a:r>
              <a:rPr lang="zh-CN" altLang="en-US" sz="2000" b="1" smtClean="0">
                <a:solidFill>
                  <a:prstClr val="black"/>
                </a:solidFill>
                <a:cs typeface="Times New Roman" pitchFamily="18" charset="0"/>
              </a:rPr>
              <a:t>（</a:t>
            </a:r>
            <a:r>
              <a:rPr lang="en-US" altLang="zh-CN" sz="2000" b="1" smtClean="0">
                <a:solidFill>
                  <a:prstClr val="black"/>
                </a:solidFill>
                <a:cs typeface="Times New Roman" pitchFamily="18" charset="0"/>
              </a:rPr>
              <a:t>1</a:t>
            </a:r>
            <a:r>
              <a:rPr lang="zh-CN" altLang="en-US" sz="2000" b="1" smtClean="0">
                <a:solidFill>
                  <a:prstClr val="black"/>
                </a:solidFill>
                <a:cs typeface="Times New Roman" pitchFamily="18" charset="0"/>
              </a:rPr>
              <a:t>） </a:t>
            </a:r>
            <a:r>
              <a:rPr lang="zh-CN" altLang="en-US" sz="2000" b="1" smtClean="0">
                <a:solidFill>
                  <a:prstClr val="black"/>
                </a:solidFill>
              </a:rPr>
              <a:t>建立队列，它由</a:t>
            </a:r>
            <a:r>
              <a:rPr lang="en-US" altLang="zh-CN" sz="2000" b="1" smtClean="0">
                <a:solidFill>
                  <a:prstClr val="black"/>
                </a:solidFill>
              </a:rPr>
              <a:t>F</a:t>
            </a:r>
            <a:r>
              <a:rPr lang="zh-CN" altLang="en-US" sz="2000" b="1" smtClean="0">
                <a:solidFill>
                  <a:prstClr val="black"/>
                </a:solidFill>
              </a:rPr>
              <a:t>和通过</a:t>
            </a:r>
            <a:r>
              <a:rPr lang="en-US" altLang="zh-CN" sz="2000" b="1" smtClean="0">
                <a:solidFill>
                  <a:prstClr val="black"/>
                </a:solidFill>
              </a:rPr>
              <a:t>ISA</a:t>
            </a:r>
            <a:r>
              <a:rPr lang="zh-CN" altLang="en-US" sz="2000" b="1" smtClean="0">
                <a:solidFill>
                  <a:prstClr val="black"/>
                </a:solidFill>
              </a:rPr>
              <a:t>槽与</a:t>
            </a:r>
            <a:r>
              <a:rPr lang="en-US" altLang="zh-CN" sz="2000" b="1" smtClean="0">
                <a:solidFill>
                  <a:prstClr val="black"/>
                </a:solidFill>
              </a:rPr>
              <a:t>F</a:t>
            </a:r>
            <a:r>
              <a:rPr lang="zh-CN" altLang="en-US" sz="2000" b="1" smtClean="0">
                <a:solidFill>
                  <a:prstClr val="black"/>
                </a:solidFill>
              </a:rPr>
              <a:t>相连的结点组成，结点</a:t>
            </a:r>
            <a:r>
              <a:rPr lang="en-US" altLang="zh-CN" sz="2000" b="1" smtClean="0">
                <a:solidFill>
                  <a:prstClr val="black"/>
                </a:solidFill>
              </a:rPr>
              <a:t>F</a:t>
            </a:r>
            <a:r>
              <a:rPr lang="zh-CN" altLang="en-US" sz="2000" b="1" smtClean="0">
                <a:solidFill>
                  <a:prstClr val="black"/>
                </a:solidFill>
              </a:rPr>
              <a:t>在队列之首。</a:t>
            </a:r>
            <a:endParaRPr lang="zh-CN" altLang="en-US" sz="2000" smtClean="0">
              <a:solidFill>
                <a:prstClr val="black"/>
              </a:solidFill>
            </a:endParaRPr>
          </a:p>
          <a:p>
            <a:pPr eaLnBrk="1" hangingPunct="1">
              <a:lnSpc>
                <a:spcPct val="95000"/>
              </a:lnSpc>
              <a:spcBef>
                <a:spcPct val="10000"/>
              </a:spcBef>
            </a:pPr>
            <a:r>
              <a:rPr lang="zh-CN" altLang="en-US" sz="2000" b="1" smtClean="0">
                <a:solidFill>
                  <a:prstClr val="black"/>
                </a:solidFill>
                <a:cs typeface="Times New Roman" pitchFamily="18" charset="0"/>
              </a:rPr>
              <a:t>     （</a:t>
            </a:r>
            <a:r>
              <a:rPr lang="en-US" altLang="zh-CN" sz="2000" b="1" smtClean="0">
                <a:solidFill>
                  <a:prstClr val="black"/>
                </a:solidFill>
                <a:cs typeface="Times New Roman" pitchFamily="18" charset="0"/>
              </a:rPr>
              <a:t>2</a:t>
            </a:r>
            <a:r>
              <a:rPr lang="zh-CN" altLang="en-US" sz="2000" b="1" smtClean="0">
                <a:solidFill>
                  <a:prstClr val="black"/>
                </a:solidFill>
                <a:cs typeface="Times New Roman" pitchFamily="18" charset="0"/>
              </a:rPr>
              <a:t>） </a:t>
            </a:r>
            <a:r>
              <a:rPr lang="en-US" altLang="zh-CN" sz="2000" b="1" smtClean="0">
                <a:solidFill>
                  <a:prstClr val="black"/>
                </a:solidFill>
              </a:rPr>
              <a:t>Until</a:t>
            </a:r>
            <a:r>
              <a:rPr lang="zh-CN" altLang="en-US" sz="2000" b="1" smtClean="0">
                <a:solidFill>
                  <a:prstClr val="black"/>
                </a:solidFill>
              </a:rPr>
              <a:t>　队列为空，或发现一个缺省：确定在队列首元素的</a:t>
            </a:r>
            <a:r>
              <a:rPr lang="en-US" altLang="zh-CN" sz="2000" b="1" smtClean="0">
                <a:solidFill>
                  <a:prstClr val="black"/>
                </a:solidFill>
              </a:rPr>
              <a:t>S</a:t>
            </a:r>
            <a:r>
              <a:rPr lang="zh-CN" altLang="en-US" sz="2000" b="1" smtClean="0">
                <a:solidFill>
                  <a:prstClr val="black"/>
                </a:solidFill>
              </a:rPr>
              <a:t>槽的</a:t>
            </a:r>
            <a:r>
              <a:rPr lang="en-US" altLang="zh-CN" sz="2000" b="1" smtClean="0">
                <a:solidFill>
                  <a:prstClr val="black"/>
                </a:solidFill>
              </a:rPr>
              <a:t>DEFAULT</a:t>
            </a:r>
            <a:r>
              <a:rPr lang="zh-CN" altLang="en-US" sz="2000" b="1" smtClean="0">
                <a:solidFill>
                  <a:prstClr val="black"/>
                </a:solidFill>
              </a:rPr>
              <a:t>面中是否有一个值。</a:t>
            </a:r>
            <a:endParaRPr lang="zh-CN" altLang="en-US" sz="2000" smtClean="0">
              <a:solidFill>
                <a:prstClr val="black"/>
              </a:solidFill>
            </a:endParaRPr>
          </a:p>
          <a:p>
            <a:pPr eaLnBrk="1" hangingPunct="1">
              <a:lnSpc>
                <a:spcPct val="95000"/>
              </a:lnSpc>
              <a:spcBef>
                <a:spcPct val="10000"/>
              </a:spcBef>
            </a:pPr>
            <a:r>
              <a:rPr lang="zh-CN" altLang="en-US" sz="2000" b="1" smtClean="0">
                <a:solidFill>
                  <a:prstClr val="black"/>
                </a:solidFill>
              </a:rPr>
              <a:t>       </a:t>
            </a:r>
            <a:r>
              <a:rPr lang="en-US" altLang="zh-CN" sz="2000" b="1" smtClean="0">
                <a:solidFill>
                  <a:prstClr val="black"/>
                </a:solidFill>
              </a:rPr>
              <a:t>2a </a:t>
            </a:r>
            <a:r>
              <a:rPr lang="zh-CN" altLang="en-US" sz="2000" b="1" smtClean="0">
                <a:solidFill>
                  <a:prstClr val="black"/>
                </a:solidFill>
              </a:rPr>
              <a:t>　若有一个值，则它就是需要的值。</a:t>
            </a:r>
            <a:endParaRPr lang="zh-CN" altLang="en-US" sz="2000" smtClean="0">
              <a:solidFill>
                <a:prstClr val="black"/>
              </a:solidFill>
            </a:endParaRPr>
          </a:p>
          <a:p>
            <a:pPr eaLnBrk="1" hangingPunct="1">
              <a:lnSpc>
                <a:spcPct val="95000"/>
              </a:lnSpc>
              <a:spcBef>
                <a:spcPct val="10000"/>
              </a:spcBef>
            </a:pPr>
            <a:r>
              <a:rPr lang="zh-CN" altLang="en-US" sz="2000" b="1" smtClean="0">
                <a:solidFill>
                  <a:prstClr val="black"/>
                </a:solidFill>
              </a:rPr>
              <a:t>       </a:t>
            </a:r>
            <a:r>
              <a:rPr lang="en-US" altLang="zh-CN" sz="2000" b="1" smtClean="0">
                <a:solidFill>
                  <a:prstClr val="black"/>
                </a:solidFill>
              </a:rPr>
              <a:t>2b </a:t>
            </a:r>
            <a:r>
              <a:rPr lang="zh-CN" altLang="en-US" sz="2000" b="1" smtClean="0">
                <a:solidFill>
                  <a:prstClr val="black"/>
                </a:solidFill>
              </a:rPr>
              <a:t>　否则移出首元素，把通过</a:t>
            </a:r>
            <a:r>
              <a:rPr lang="en-US" altLang="zh-CN" sz="2000" b="1" smtClean="0">
                <a:solidFill>
                  <a:prstClr val="black"/>
                </a:solidFill>
              </a:rPr>
              <a:t>AKO</a:t>
            </a:r>
            <a:r>
              <a:rPr lang="zh-CN" altLang="en-US" sz="2000" b="1" smtClean="0">
                <a:solidFill>
                  <a:prstClr val="black"/>
                </a:solidFill>
              </a:rPr>
              <a:t>槽与首元素连接的结点加入到队列之尾。</a:t>
            </a:r>
            <a:endParaRPr lang="zh-CN" altLang="en-US" sz="2000" smtClean="0">
              <a:solidFill>
                <a:prstClr val="black"/>
              </a:solidFill>
            </a:endParaRPr>
          </a:p>
          <a:p>
            <a:pPr eaLnBrk="1" hangingPunct="1">
              <a:lnSpc>
                <a:spcPct val="95000"/>
              </a:lnSpc>
              <a:spcBef>
                <a:spcPct val="10000"/>
              </a:spcBef>
            </a:pPr>
            <a:r>
              <a:rPr lang="zh-CN" altLang="en-US" sz="2000" b="1" smtClean="0">
                <a:solidFill>
                  <a:prstClr val="black"/>
                </a:solidFill>
                <a:cs typeface="Times New Roman" pitchFamily="18" charset="0"/>
              </a:rPr>
              <a:t>      （</a:t>
            </a:r>
            <a:r>
              <a:rPr lang="en-US" altLang="zh-CN" sz="2000" b="1" smtClean="0">
                <a:solidFill>
                  <a:prstClr val="black"/>
                </a:solidFill>
                <a:cs typeface="Times New Roman" pitchFamily="18" charset="0"/>
              </a:rPr>
              <a:t>3</a:t>
            </a:r>
            <a:r>
              <a:rPr lang="zh-CN" altLang="en-US" sz="2000" b="1" smtClean="0">
                <a:solidFill>
                  <a:prstClr val="black"/>
                </a:solidFill>
                <a:cs typeface="Times New Roman" pitchFamily="18" charset="0"/>
              </a:rPr>
              <a:t>）</a:t>
            </a:r>
            <a:r>
              <a:rPr lang="zh-CN" altLang="en-US" sz="2000" b="1" smtClean="0">
                <a:solidFill>
                  <a:prstClr val="black"/>
                </a:solidFill>
              </a:rPr>
              <a:t>若发现一个缺省值，报告该值；否则宣布失败。</a:t>
            </a:r>
          </a:p>
          <a:p>
            <a:pPr eaLnBrk="1" hangingPunct="1">
              <a:lnSpc>
                <a:spcPct val="95000"/>
              </a:lnSpc>
              <a:spcBef>
                <a:spcPct val="10000"/>
              </a:spcBef>
            </a:pPr>
            <a:endParaRPr lang="en-US" altLang="zh-CN" b="1" smtClean="0">
              <a:solidFill>
                <a:prstClr val="black"/>
              </a:solidFill>
            </a:endParaRPr>
          </a:p>
          <a:p>
            <a:pPr eaLnBrk="1" hangingPunct="1">
              <a:lnSpc>
                <a:spcPct val="95000"/>
              </a:lnSpc>
              <a:spcBef>
                <a:spcPct val="10000"/>
              </a:spcBef>
            </a:pPr>
            <a:r>
              <a:rPr lang="zh-CN" altLang="en-US" b="1" smtClean="0">
                <a:solidFill>
                  <a:prstClr val="black"/>
                </a:solidFill>
              </a:rPr>
              <a:t>将三个继承过程按不同方式集成，有</a:t>
            </a:r>
            <a:r>
              <a:rPr lang="en-US" altLang="zh-CN" b="1" smtClean="0">
                <a:solidFill>
                  <a:prstClr val="black"/>
                </a:solidFill>
              </a:rPr>
              <a:t>N</a:t>
            </a:r>
            <a:r>
              <a:rPr lang="zh-CN" altLang="en-US" b="1" smtClean="0">
                <a:solidFill>
                  <a:prstClr val="black"/>
                </a:solidFill>
              </a:rPr>
              <a:t>继承过程和</a:t>
            </a:r>
            <a:r>
              <a:rPr lang="en-US" altLang="zh-CN" b="1" smtClean="0">
                <a:solidFill>
                  <a:prstClr val="black"/>
                </a:solidFill>
              </a:rPr>
              <a:t>Z</a:t>
            </a:r>
            <a:r>
              <a:rPr lang="zh-CN" altLang="en-US" b="1" smtClean="0">
                <a:solidFill>
                  <a:prstClr val="black"/>
                </a:solidFill>
              </a:rPr>
              <a:t>继承：</a:t>
            </a:r>
          </a:p>
          <a:p>
            <a:pPr eaLnBrk="1" hangingPunct="1">
              <a:lnSpc>
                <a:spcPct val="95000"/>
              </a:lnSpc>
              <a:spcBef>
                <a:spcPct val="10000"/>
              </a:spcBef>
            </a:pPr>
            <a:r>
              <a:rPr lang="en-US" altLang="zh-CN" b="1" smtClean="0">
                <a:solidFill>
                  <a:srgbClr val="FF0000"/>
                </a:solidFill>
              </a:rPr>
              <a:t>N</a:t>
            </a:r>
            <a:r>
              <a:rPr lang="zh-CN" altLang="en-US" b="1" smtClean="0">
                <a:solidFill>
                  <a:srgbClr val="FF0000"/>
                </a:solidFill>
              </a:rPr>
              <a:t>继承过程</a:t>
            </a:r>
            <a:r>
              <a:rPr lang="zh-CN" altLang="en-US" b="1" smtClean="0">
                <a:solidFill>
                  <a:prstClr val="black"/>
                </a:solidFill>
              </a:rPr>
              <a:t>：</a:t>
            </a:r>
            <a:r>
              <a:rPr lang="zh-CN" altLang="en-US" b="1" smtClean="0">
                <a:solidFill>
                  <a:prstClr val="black"/>
                </a:solidFill>
                <a:cs typeface="Times New Roman" pitchFamily="18" charset="0"/>
              </a:rPr>
              <a:t> </a:t>
            </a:r>
            <a:r>
              <a:rPr lang="zh-CN" altLang="en-US" b="1" smtClean="0">
                <a:solidFill>
                  <a:prstClr val="black"/>
                </a:solidFill>
              </a:rPr>
              <a:t>使用值继承过程、使用</a:t>
            </a:r>
            <a:r>
              <a:rPr lang="en-US" altLang="zh-CN" b="1" smtClean="0">
                <a:solidFill>
                  <a:prstClr val="black"/>
                </a:solidFill>
              </a:rPr>
              <a:t>if-needed</a:t>
            </a:r>
            <a:r>
              <a:rPr lang="zh-CN" altLang="en-US" b="1" smtClean="0">
                <a:solidFill>
                  <a:prstClr val="black"/>
                </a:solidFill>
              </a:rPr>
              <a:t>过程、使用缺省过程。搜索</a:t>
            </a:r>
            <a:r>
              <a:rPr lang="en-US" altLang="zh-CN" b="1" smtClean="0">
                <a:solidFill>
                  <a:prstClr val="black"/>
                </a:solidFill>
              </a:rPr>
              <a:t>ISA</a:t>
            </a:r>
            <a:r>
              <a:rPr lang="zh-CN" altLang="en-US" b="1" smtClean="0">
                <a:solidFill>
                  <a:prstClr val="black"/>
                </a:solidFill>
              </a:rPr>
              <a:t>和</a:t>
            </a:r>
            <a:r>
              <a:rPr lang="en-US" altLang="zh-CN" b="1" smtClean="0">
                <a:solidFill>
                  <a:prstClr val="black"/>
                </a:solidFill>
              </a:rPr>
              <a:t>AKO</a:t>
            </a:r>
            <a:r>
              <a:rPr lang="zh-CN" altLang="en-US" b="1" smtClean="0">
                <a:solidFill>
                  <a:prstClr val="black"/>
                </a:solidFill>
              </a:rPr>
              <a:t>链的方式如同一个</a:t>
            </a:r>
            <a:r>
              <a:rPr lang="en-US" altLang="zh-CN" b="1" smtClean="0">
                <a:solidFill>
                  <a:prstClr val="black"/>
                </a:solidFill>
              </a:rPr>
              <a:t>N</a:t>
            </a:r>
            <a:r>
              <a:rPr lang="zh-CN" altLang="en-US" b="1" smtClean="0">
                <a:solidFill>
                  <a:prstClr val="black"/>
                </a:solidFill>
              </a:rPr>
              <a:t>字，先上后下，再往上搜索，重复三次。各种面之间转换发生在最下面的结点中。</a:t>
            </a:r>
          </a:p>
          <a:p>
            <a:pPr eaLnBrk="1" hangingPunct="1">
              <a:lnSpc>
                <a:spcPct val="95000"/>
              </a:lnSpc>
              <a:spcBef>
                <a:spcPct val="10000"/>
              </a:spcBef>
            </a:pPr>
            <a:r>
              <a:rPr lang="en-US" altLang="zh-CN" b="1" smtClean="0">
                <a:solidFill>
                  <a:srgbClr val="FF0000"/>
                </a:solidFill>
              </a:rPr>
              <a:t>Z</a:t>
            </a:r>
            <a:r>
              <a:rPr lang="zh-CN" altLang="en-US" b="1" smtClean="0">
                <a:solidFill>
                  <a:srgbClr val="FF0000"/>
                </a:solidFill>
              </a:rPr>
              <a:t>继承过程</a:t>
            </a:r>
            <a:r>
              <a:rPr lang="zh-CN" altLang="en-US" b="1" smtClean="0">
                <a:solidFill>
                  <a:prstClr val="black"/>
                </a:solidFill>
              </a:rPr>
              <a:t>：只追踪一次</a:t>
            </a:r>
            <a:r>
              <a:rPr lang="en-US" altLang="zh-CN" b="1" smtClean="0">
                <a:solidFill>
                  <a:prstClr val="black"/>
                </a:solidFill>
              </a:rPr>
              <a:t>ISA</a:t>
            </a:r>
            <a:r>
              <a:rPr lang="zh-CN" altLang="en-US" b="1" smtClean="0">
                <a:solidFill>
                  <a:prstClr val="black"/>
                </a:solidFill>
              </a:rPr>
              <a:t>和</a:t>
            </a:r>
            <a:r>
              <a:rPr lang="en-US" altLang="zh-CN" b="1" smtClean="0">
                <a:solidFill>
                  <a:prstClr val="black"/>
                </a:solidFill>
              </a:rPr>
              <a:t>AKO</a:t>
            </a:r>
            <a:r>
              <a:rPr lang="zh-CN" altLang="en-US" b="1" smtClean="0">
                <a:solidFill>
                  <a:prstClr val="black"/>
                </a:solidFill>
              </a:rPr>
              <a:t>链，每次到达一个节点，都在各种面之间做转换：先找值面，再找</a:t>
            </a:r>
            <a:r>
              <a:rPr lang="en-US" altLang="zh-CN" b="1" smtClean="0">
                <a:solidFill>
                  <a:prstClr val="black"/>
                </a:solidFill>
              </a:rPr>
              <a:t>if-needed</a:t>
            </a:r>
            <a:r>
              <a:rPr lang="zh-CN" altLang="en-US" b="1" smtClean="0">
                <a:solidFill>
                  <a:prstClr val="black"/>
                </a:solidFill>
              </a:rPr>
              <a:t>面，最后找缺省面。找不到时，再向类或父类节点前进。</a:t>
            </a:r>
          </a:p>
          <a:p>
            <a:pPr eaLnBrk="1" hangingPunct="1">
              <a:lnSpc>
                <a:spcPct val="95000"/>
              </a:lnSpc>
            </a:pPr>
            <a:endParaRPr lang="en-US" altLang="zh-CN" sz="2000" smtClean="0">
              <a:solidFill>
                <a:prstClr val="black"/>
              </a:solidFill>
            </a:endParaRPr>
          </a:p>
        </p:txBody>
      </p:sp>
    </p:spTree>
    <p:extLst>
      <p:ext uri="{BB962C8B-B14F-4D97-AF65-F5344CB8AC3E}">
        <p14:creationId xmlns:p14="http://schemas.microsoft.com/office/powerpoint/2010/main" val="1316206064"/>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7" name="Rectangle 5"/>
          <p:cNvSpPr>
            <a:spLocks noChangeArrowheads="1"/>
          </p:cNvSpPr>
          <p:nvPr/>
        </p:nvSpPr>
        <p:spPr bwMode="auto">
          <a:xfrm>
            <a:off x="3571868" y="428604"/>
            <a:ext cx="2159566" cy="523220"/>
          </a:xfrm>
          <a:prstGeom prst="rect">
            <a:avLst/>
          </a:prstGeom>
          <a:noFill/>
          <a:ln w="9525">
            <a:noFill/>
            <a:miter lim="800000"/>
            <a:headEnd/>
            <a:tailEnd/>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smtClean="0">
                <a:ln>
                  <a:noFill/>
                </a:ln>
                <a:solidFill>
                  <a:srgbClr val="FF0000"/>
                </a:solidFill>
                <a:effectLst/>
                <a:uLnTx/>
                <a:uFillTx/>
                <a:latin typeface="黑体" pitchFamily="49" charset="-122"/>
                <a:ea typeface="黑体" pitchFamily="49" charset="-122"/>
                <a:cs typeface="+mn-cs"/>
              </a:rPr>
              <a:t>7.2  </a:t>
            </a:r>
            <a:r>
              <a:rPr kumimoji="1" lang="zh-CN" altLang="en-US" sz="2800" b="0" i="0" u="none" strike="noStrike" kern="1200" cap="none" spc="0" normalizeH="0" baseline="0" noProof="0" dirty="0">
                <a:ln>
                  <a:noFill/>
                </a:ln>
                <a:solidFill>
                  <a:srgbClr val="FF0000"/>
                </a:solidFill>
                <a:effectLst/>
                <a:uLnTx/>
                <a:uFillTx/>
                <a:latin typeface="黑体" pitchFamily="49" charset="-122"/>
                <a:ea typeface="黑体" pitchFamily="49" charset="-122"/>
                <a:cs typeface="+mn-cs"/>
              </a:rPr>
              <a:t>框  架</a:t>
            </a:r>
          </a:p>
        </p:txBody>
      </p:sp>
      <p:sp>
        <p:nvSpPr>
          <p:cNvPr id="8199" name="Text Box 7"/>
          <p:cNvSpPr txBox="1">
            <a:spLocks noChangeArrowheads="1"/>
          </p:cNvSpPr>
          <p:nvPr/>
        </p:nvSpPr>
        <p:spPr bwMode="auto">
          <a:xfrm>
            <a:off x="527330" y="1000108"/>
            <a:ext cx="8382000" cy="4789003"/>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en-US" altLang="zh-CN" sz="2400" b="0" i="0" u="none" strike="noStrike" kern="1200" cap="none" spc="0" normalizeH="0" baseline="0" noProof="0" dirty="0" smtClean="0">
                <a:ln>
                  <a:noFill/>
                </a:ln>
                <a:solidFill>
                  <a:srgbClr val="000066"/>
                </a:solidFill>
                <a:effectLst/>
                <a:uLnTx/>
                <a:uFillTx/>
                <a:latin typeface="黑体" pitchFamily="49" charset="-122"/>
                <a:ea typeface="黑体" pitchFamily="49" charset="-122"/>
                <a:cs typeface="+mn-cs"/>
              </a:rPr>
              <a:t>  </a:t>
            </a:r>
            <a:r>
              <a:rPr kumimoji="1" lang="en-US" altLang="zh-CN" sz="2400" b="0" i="0" u="none" strike="noStrike" kern="1200" cap="none" spc="0" normalizeH="0" baseline="0" noProof="0" dirty="0" smtClean="0">
                <a:ln>
                  <a:noFill/>
                </a:ln>
                <a:solidFill>
                  <a:srgbClr val="3333FF"/>
                </a:solidFill>
                <a:effectLst/>
                <a:uLnTx/>
                <a:uFillTx/>
                <a:latin typeface="黑体" pitchFamily="49" charset="-122"/>
                <a:ea typeface="黑体" pitchFamily="49" charset="-122"/>
                <a:cs typeface="+mn-cs"/>
              </a:rPr>
              <a:t>7.2.1 </a:t>
            </a:r>
            <a:r>
              <a:rPr kumimoji="1" lang="zh-CN" altLang="en-US" sz="2400" b="0" i="0" u="none" strike="noStrike" kern="1200" cap="none" spc="0" normalizeH="0" baseline="0" noProof="0" dirty="0">
                <a:ln>
                  <a:noFill/>
                </a:ln>
                <a:solidFill>
                  <a:srgbClr val="3333FF"/>
                </a:solidFill>
                <a:effectLst/>
                <a:uLnTx/>
                <a:uFillTx/>
                <a:latin typeface="黑体" pitchFamily="49" charset="-122"/>
                <a:ea typeface="黑体" pitchFamily="49" charset="-122"/>
                <a:cs typeface="+mn-cs"/>
              </a:rPr>
              <a:t>框架的概念</a:t>
            </a:r>
          </a:p>
          <a:p>
            <a:pPr marL="0" marR="0" lvl="0" indent="0" algn="just" defTabSz="914400" rtl="0" eaLnBrk="1" fontAlgn="base" latinLnBrk="0" hangingPunct="1">
              <a:lnSpc>
                <a:spcPct val="130000"/>
              </a:lnSpc>
              <a:spcBef>
                <a:spcPct val="2000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            框架就是</a:t>
            </a: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一种结构，一种模式，其一般</a:t>
            </a: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形式是</a:t>
            </a:r>
            <a:r>
              <a:rPr kumimoji="1" lang="en-US" altLang="zh-CN"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a:t>
            </a:r>
          </a:p>
          <a:p>
            <a:pPr marL="0" marR="0" lvl="0" indent="0" algn="l" defTabSz="914400" rtl="0" eaLnBrk="1" fontAlgn="base" latinLnBrk="0" hangingPunct="1">
              <a:lnSpc>
                <a:spcPct val="150000"/>
              </a:lnSpc>
              <a:spcBef>
                <a:spcPts val="1200"/>
              </a:spcBef>
              <a:spcAft>
                <a:spcPct val="0"/>
              </a:spcAft>
              <a:buClrTx/>
              <a:buSzTx/>
              <a:buFontTx/>
              <a:buNone/>
              <a:tabLst/>
              <a:defRPr/>
            </a:pPr>
            <a:r>
              <a:rPr kumimoji="1" 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 </a:t>
            </a:r>
            <a:r>
              <a:rPr kumimoji="1" 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  </a:t>
            </a:r>
            <a:r>
              <a:rPr kumimoji="1" lang="en-US" sz="23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框架名</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endPar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槽名</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1</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槽值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1</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侧面名</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11</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111</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112</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endPar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侧面名</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12</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121</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122</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endPar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槽名</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2</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槽值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2</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侧面名</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21</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211</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212</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endPar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侧面名</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22</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221</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222</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endPar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sz="23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a:t>
            </a:r>
            <a:endPar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1" lang="en-US" sz="23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sym typeface="Symbol"/>
              </a:rPr>
              <a:t>            </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槽名</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k</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槽值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k</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侧面名</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k1</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k11</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k12</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endPar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侧面名</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k2</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k21</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zh-CN" alt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侧面值</a:t>
            </a:r>
            <a:r>
              <a:rPr kumimoji="1" lang="en-US" sz="2300" b="0" i="0" u="none" strike="noStrike" kern="1200" cap="none" spc="0" normalizeH="0" baseline="-25000" noProof="0" dirty="0">
                <a:ln>
                  <a:noFill/>
                </a:ln>
                <a:solidFill>
                  <a:srgbClr val="0070C0"/>
                </a:solidFill>
                <a:effectLst/>
                <a:uLnTx/>
                <a:uFillTx/>
                <a:latin typeface="方正姚体" pitchFamily="2" charset="-122"/>
                <a:ea typeface="方正姚体" pitchFamily="2" charset="-122"/>
                <a:cs typeface="+mn-cs"/>
              </a:rPr>
              <a:t>k22</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rPr>
              <a:t>, …</a:t>
            </a:r>
            <a:r>
              <a:rPr kumimoji="1" lang="en-US" sz="2300" b="0" i="0" u="none" strike="noStrike" kern="1200" cap="none" spc="0" normalizeH="0" baseline="0" noProof="0" dirty="0">
                <a:ln>
                  <a:noFill/>
                </a:ln>
                <a:solidFill>
                  <a:srgbClr val="0070C0"/>
                </a:solidFill>
                <a:effectLst/>
                <a:uLnTx/>
                <a:uFillTx/>
                <a:latin typeface="方正姚体" pitchFamily="2" charset="-122"/>
                <a:ea typeface="方正姚体" pitchFamily="2" charset="-122"/>
                <a:cs typeface="+mn-cs"/>
                <a:sym typeface="Symbol"/>
              </a:rPr>
              <a:t></a:t>
            </a:r>
            <a:r>
              <a:rPr kumimoji="1" lang="en-US" altLang="zh-CN" sz="23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a:t>
            </a:r>
            <a:r>
              <a:rPr kumimoji="1" lang="en-US" altLang="zh-CN" sz="2400" b="0" i="0" u="none" strike="noStrike" kern="1200" cap="none" spc="0" normalizeH="0" baseline="0" noProof="0" dirty="0" smtClean="0">
                <a:ln>
                  <a:noFill/>
                </a:ln>
                <a:solidFill>
                  <a:srgbClr val="0070C0"/>
                </a:solidFill>
                <a:effectLst/>
                <a:uLnTx/>
                <a:uFillTx/>
                <a:latin typeface="方正姚体" pitchFamily="2" charset="-122"/>
                <a:ea typeface="方正姚体" pitchFamily="2" charset="-122"/>
                <a:cs typeface="+mn-cs"/>
              </a:rPr>
              <a:t>  </a:t>
            </a:r>
            <a:r>
              <a:rPr kumimoji="1" lang="en-US" altLang="zh-CN" sz="2400" b="0" i="0" u="none" strike="noStrike" kern="1200" cap="none" spc="0" normalizeH="0" baseline="0" noProof="0" dirty="0" smtClean="0">
                <a:ln>
                  <a:noFill/>
                </a:ln>
                <a:solidFill>
                  <a:srgbClr val="000066"/>
                </a:solidFill>
                <a:effectLst/>
                <a:uLnTx/>
                <a:uFillTx/>
                <a:latin typeface="方正姚体" pitchFamily="2" charset="-122"/>
                <a:ea typeface="方正姚体" pitchFamily="2" charset="-122"/>
                <a:cs typeface="+mn-cs"/>
              </a:rPr>
              <a:t>   </a:t>
            </a:r>
            <a:endParaRPr kumimoji="1" lang="en-US" altLang="zh-CN" sz="2000" b="0" i="0" u="none" strike="noStrike" kern="1200" cap="none" spc="0" normalizeH="0" baseline="0" noProof="0" dirty="0">
              <a:ln>
                <a:noFill/>
              </a:ln>
              <a:solidFill>
                <a:srgbClr val="000066"/>
              </a:solidFill>
              <a:effectLst/>
              <a:uLnTx/>
              <a:uFillTx/>
              <a:latin typeface="方正姚体" pitchFamily="2" charset="-122"/>
              <a:ea typeface="方正姚体" pitchFamily="2" charset="-122"/>
              <a:cs typeface="+mn-cs"/>
            </a:endParaRPr>
          </a:p>
        </p:txBody>
      </p:sp>
      <p:sp>
        <p:nvSpPr>
          <p:cNvPr id="2" name="矩形 1"/>
          <p:cNvSpPr/>
          <p:nvPr/>
        </p:nvSpPr>
        <p:spPr>
          <a:xfrm>
            <a:off x="493090" y="5657671"/>
            <a:ext cx="8640960" cy="1200329"/>
          </a:xfrm>
          <a:prstGeom prst="rect">
            <a:avLst/>
          </a:prstGeom>
        </p:spPr>
        <p:txBody>
          <a:bodyPr wrap="square">
            <a:spAutoFit/>
          </a:bodyPr>
          <a:lstStyle/>
          <a:p>
            <a:r>
              <a:rPr lang="zh-CN" altLang="en-US" dirty="0"/>
              <a:t>框架由描述事务的各个方面的槽组成，每个</a:t>
            </a:r>
            <a:r>
              <a:rPr lang="zh-CN" altLang="en-US" dirty="0" smtClean="0"/>
              <a:t>槽有</a:t>
            </a:r>
            <a:r>
              <a:rPr lang="zh-CN" altLang="en-US" dirty="0"/>
              <a:t>一个</a:t>
            </a:r>
            <a:r>
              <a:rPr lang="zh-CN" altLang="en-US" dirty="0" smtClean="0"/>
              <a:t>槽值或若干</a:t>
            </a:r>
            <a:r>
              <a:rPr lang="zh-CN" altLang="en-US" dirty="0"/>
              <a:t>个侧面，而每个侧面可以拥有若干个值。槽</a:t>
            </a:r>
            <a:r>
              <a:rPr lang="zh-CN" altLang="en-US" dirty="0" smtClean="0"/>
              <a:t>值、侧面值可以是数值、字符串、布尔值、动作、过程、框架名</a:t>
            </a:r>
            <a:endParaRPr lang="zh-CN" altLang="en-US" dirty="0"/>
          </a:p>
        </p:txBody>
      </p:sp>
    </p:spTree>
    <p:extLst>
      <p:ext uri="{BB962C8B-B14F-4D97-AF65-F5344CB8AC3E}">
        <p14:creationId xmlns:p14="http://schemas.microsoft.com/office/powerpoint/2010/main" val="135510032"/>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9"/>
                                        </p:tgtEl>
                                        <p:attrNameLst>
                                          <p:attrName>style.visibility</p:attrName>
                                        </p:attrNameLst>
                                      </p:cBhvr>
                                      <p:to>
                                        <p:strVal val="visible"/>
                                      </p:to>
                                    </p:set>
                                    <p:animEffect transition="in" filter="blinds(horizontal)">
                                      <p:cBhvr>
                                        <p:cTn id="7" dur="500"/>
                                        <p:tgtEl>
                                          <p:spTgt spid="81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a:xfrm>
            <a:off x="1187450" y="403225"/>
            <a:ext cx="7777163" cy="6265863"/>
          </a:xfrm>
        </p:spPr>
        <p:txBody>
          <a:bodyPr rtlCol="0">
            <a:normAutofit/>
          </a:bodyPr>
          <a:lstStyle/>
          <a:p>
            <a:pPr marL="0" indent="0" eaLnBrk="1" fontAlgn="auto" hangingPunct="1">
              <a:spcAft>
                <a:spcPts val="0"/>
              </a:spcAft>
              <a:buFont typeface="Wingdings" pitchFamily="2" charset="2"/>
              <a:buNone/>
              <a:defRPr/>
            </a:pPr>
            <a:r>
              <a:rPr lang="en-US" altLang="zh-CN" sz="2400" b="1" dirty="0" smtClean="0">
                <a:solidFill>
                  <a:srgbClr val="D60093"/>
                </a:solidFill>
              </a:rPr>
              <a:t>2.</a:t>
            </a:r>
            <a:r>
              <a:rPr lang="zh-CN" altLang="en-US" sz="2400" b="1" dirty="0" smtClean="0">
                <a:solidFill>
                  <a:srgbClr val="D60093"/>
                </a:solidFill>
              </a:rPr>
              <a:t>匹配推理</a:t>
            </a:r>
            <a:endParaRPr lang="en-US" altLang="zh-CN" sz="2400" b="1" dirty="0" smtClean="0">
              <a:solidFill>
                <a:srgbClr val="D60093"/>
              </a:solidFill>
            </a:endParaRPr>
          </a:p>
          <a:p>
            <a:pPr marL="0" indent="0" eaLnBrk="1" fontAlgn="auto" hangingPunct="1">
              <a:spcAft>
                <a:spcPts val="0"/>
              </a:spcAft>
              <a:buFont typeface="Arial" pitchFamily="34" charset="0"/>
              <a:buNone/>
              <a:defRPr/>
            </a:pPr>
            <a:r>
              <a:rPr lang="zh-CN" altLang="en-US" sz="2400" b="1" dirty="0">
                <a:latin typeface="Times New Roman" pitchFamily="18" charset="0"/>
              </a:rPr>
              <a:t>当涉及由几个部分组成的事物时，必须考虑值的传递</a:t>
            </a:r>
            <a:r>
              <a:rPr lang="zh-CN" altLang="en-US" sz="2400" b="1" dirty="0" smtClean="0">
                <a:latin typeface="Times New Roman" pitchFamily="18" charset="0"/>
              </a:rPr>
              <a:t>问题</a:t>
            </a:r>
            <a:endParaRPr lang="zh-CN" altLang="en-US" sz="2400" b="1" dirty="0"/>
          </a:p>
          <a:p>
            <a:pPr marL="0" indent="0" eaLnBrk="1" fontAlgn="auto" hangingPunct="1">
              <a:spcAft>
                <a:spcPts val="0"/>
              </a:spcAft>
              <a:buFont typeface="Wingdings" pitchFamily="2" charset="2"/>
              <a:buNone/>
              <a:defRPr/>
            </a:pPr>
            <a:endParaRPr lang="en-US" altLang="zh-CN" sz="2400" b="1" dirty="0">
              <a:solidFill>
                <a:srgbClr val="D60093"/>
              </a:solidFill>
            </a:endParaRPr>
          </a:p>
          <a:p>
            <a:pPr algn="just" eaLnBrk="1" fontAlgn="auto" hangingPunct="1">
              <a:lnSpc>
                <a:spcPct val="110000"/>
              </a:lnSpc>
              <a:spcBef>
                <a:spcPct val="25000"/>
              </a:spcBef>
              <a:spcAft>
                <a:spcPts val="0"/>
              </a:spcAft>
              <a:defRPr/>
            </a:pPr>
            <a:r>
              <a:rPr lang="zh-CN" altLang="en-US" sz="2400" b="1" dirty="0" smtClean="0">
                <a:solidFill>
                  <a:schemeClr val="tx2"/>
                </a:solidFill>
              </a:rPr>
              <a:t>主要过程为：</a:t>
            </a:r>
            <a:endParaRPr lang="en-US" altLang="zh-CN" sz="2400" b="1" dirty="0" smtClean="0">
              <a:solidFill>
                <a:schemeClr val="tx2"/>
              </a:solidFill>
            </a:endParaRPr>
          </a:p>
          <a:p>
            <a:pPr lvl="1" algn="just" eaLnBrk="1" fontAlgn="auto" hangingPunct="1">
              <a:lnSpc>
                <a:spcPct val="110000"/>
              </a:lnSpc>
              <a:spcBef>
                <a:spcPct val="25000"/>
              </a:spcBef>
              <a:spcAft>
                <a:spcPts val="0"/>
              </a:spcAft>
              <a:defRPr/>
            </a:pPr>
            <a:r>
              <a:rPr lang="zh-CN" altLang="en-US" sz="2400" b="1" dirty="0" smtClean="0">
                <a:solidFill>
                  <a:srgbClr val="0066FF"/>
                </a:solidFill>
              </a:rPr>
              <a:t>①根据待求解问题的要求构造一个网络片断（目标网络），其中有些结点和弧的标识是空的，反映待求解的问题。</a:t>
            </a:r>
          </a:p>
          <a:p>
            <a:pPr lvl="1" algn="just" eaLnBrk="1" fontAlgn="auto" hangingPunct="1">
              <a:lnSpc>
                <a:spcPct val="110000"/>
              </a:lnSpc>
              <a:spcBef>
                <a:spcPct val="25000"/>
              </a:spcBef>
              <a:spcAft>
                <a:spcPts val="0"/>
              </a:spcAft>
              <a:defRPr/>
            </a:pPr>
            <a:r>
              <a:rPr lang="zh-CN" altLang="en-US" sz="2400" b="1" dirty="0" smtClean="0">
                <a:solidFill>
                  <a:srgbClr val="0066FF"/>
                </a:solidFill>
              </a:rPr>
              <a:t>②依目标网络到知识库中寻找可匹配的网络。以找出所需要的信息，这种匹配是不完全的，具有不确定性</a:t>
            </a:r>
          </a:p>
        </p:txBody>
      </p:sp>
      <p:sp>
        <p:nvSpPr>
          <p:cNvPr id="108547"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A54D14F-22E6-4E8E-A43D-BEB1FA61F7A9}" type="slidenum">
              <a:rPr kumimoji="0" lang="en-US" altLang="zh-CN" sz="1400" smtClean="0">
                <a:solidFill>
                  <a:prstClr val="black"/>
                </a:solidFill>
              </a:rPr>
              <a:pPr eaLnBrk="1" hangingPunct="1"/>
              <a:t>40</a:t>
            </a:fld>
            <a:endParaRPr kumimoji="0" lang="en-US" altLang="zh-CN" sz="1400" smtClean="0">
              <a:solidFill>
                <a:prstClr val="black"/>
              </a:solidFill>
            </a:endParaRPr>
          </a:p>
        </p:txBody>
      </p:sp>
      <p:sp>
        <p:nvSpPr>
          <p:cNvPr id="108548" name="Text Box 4"/>
          <p:cNvSpPr txBox="1">
            <a:spLocks noChangeArrowheads="1"/>
          </p:cNvSpPr>
          <p:nvPr/>
        </p:nvSpPr>
        <p:spPr bwMode="auto">
          <a:xfrm>
            <a:off x="7086600" y="0"/>
            <a:ext cx="2057400" cy="396875"/>
          </a:xfrm>
          <a:prstGeom prst="rect">
            <a:avLst/>
          </a:prstGeom>
          <a:gradFill rotWithShape="0">
            <a:gsLst>
              <a:gs pos="0">
                <a:srgbClr val="004700"/>
              </a:gs>
              <a:gs pos="50000">
                <a:srgbClr val="009900"/>
              </a:gs>
              <a:gs pos="100000">
                <a:srgbClr val="0047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lIns="92064" tIns="46032" rIns="92064" bIns="46032">
            <a:spAutoFit/>
          </a:bodyPr>
          <a:lstStyle>
            <a:lvl1pPr defTabSz="912813" eaLnBrk="0" hangingPunct="0">
              <a:defRPr kumimoji="1" sz="2400">
                <a:solidFill>
                  <a:schemeClr val="tx1"/>
                </a:solidFill>
                <a:latin typeface="Times New Roman" pitchFamily="18" charset="0"/>
                <a:ea typeface="宋体" pitchFamily="2" charset="-122"/>
              </a:defRPr>
            </a:lvl1pPr>
            <a:lvl2pPr marL="742950" indent="-285750" defTabSz="912813" eaLnBrk="0" hangingPunct="0">
              <a:defRPr kumimoji="1" sz="2400">
                <a:solidFill>
                  <a:schemeClr val="tx1"/>
                </a:solidFill>
                <a:latin typeface="Times New Roman" pitchFamily="18" charset="0"/>
                <a:ea typeface="宋体" pitchFamily="2" charset="-122"/>
              </a:defRPr>
            </a:lvl2pPr>
            <a:lvl3pPr marL="1143000" indent="-228600" defTabSz="912813" eaLnBrk="0" hangingPunct="0">
              <a:defRPr kumimoji="1" sz="2400">
                <a:solidFill>
                  <a:schemeClr val="tx1"/>
                </a:solidFill>
                <a:latin typeface="Times New Roman" pitchFamily="18" charset="0"/>
                <a:ea typeface="宋体" pitchFamily="2" charset="-122"/>
              </a:defRPr>
            </a:lvl3pPr>
            <a:lvl4pPr marL="1600200" indent="-228600" defTabSz="912813" eaLnBrk="0" hangingPunct="0">
              <a:defRPr kumimoji="1" sz="2400">
                <a:solidFill>
                  <a:schemeClr val="tx1"/>
                </a:solidFill>
                <a:latin typeface="Times New Roman" pitchFamily="18" charset="0"/>
                <a:ea typeface="宋体" pitchFamily="2" charset="-122"/>
              </a:defRPr>
            </a:lvl4pPr>
            <a:lvl5pPr marL="2057400" indent="-228600" defTabSz="912813" eaLnBrk="0" hangingPunct="0">
              <a:defRPr kumimoji="1" sz="2400">
                <a:solidFill>
                  <a:schemeClr val="tx1"/>
                </a:solidFill>
                <a:latin typeface="Times New Roman" pitchFamily="18" charset="0"/>
                <a:ea typeface="宋体" pitchFamily="2" charset="-122"/>
              </a:defRPr>
            </a:lvl5pPr>
            <a:lvl6pPr marL="2514600" indent="-228600" defTabSz="91281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1281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1281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1281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en-US" altLang="zh-CN" sz="2000" smtClean="0">
                <a:solidFill>
                  <a:prstClr val="black"/>
                </a:solidFill>
                <a:latin typeface="楷体_GB2312" pitchFamily="49" charset="-122"/>
                <a:ea typeface="楷体_GB2312" pitchFamily="49" charset="-122"/>
              </a:rPr>
              <a:t>2.4 </a:t>
            </a:r>
            <a:r>
              <a:rPr kumimoji="0" lang="zh-CN" altLang="en-US" sz="2000" smtClean="0">
                <a:solidFill>
                  <a:prstClr val="black"/>
                </a:solidFill>
                <a:latin typeface="楷体_GB2312" pitchFamily="49" charset="-122"/>
                <a:ea typeface="楷体_GB2312" pitchFamily="49" charset="-122"/>
              </a:rPr>
              <a:t>语义网络法</a:t>
            </a:r>
          </a:p>
        </p:txBody>
      </p:sp>
    </p:spTree>
    <p:extLst>
      <p:ext uri="{BB962C8B-B14F-4D97-AF65-F5344CB8AC3E}">
        <p14:creationId xmlns:p14="http://schemas.microsoft.com/office/powerpoint/2010/main" val="15986063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9765B38-BB05-48CF-841D-25A786CDEE67}" type="slidenum">
              <a:rPr lang="en-US" altLang="zh-CN" sz="1400" smtClean="0">
                <a:solidFill>
                  <a:srgbClr val="D60093"/>
                </a:solidFill>
              </a:rPr>
              <a:pPr eaLnBrk="1" hangingPunct="1"/>
              <a:t>41</a:t>
            </a:fld>
            <a:endParaRPr lang="en-US" altLang="zh-CN" sz="1400" smtClean="0">
              <a:solidFill>
                <a:srgbClr val="D60093"/>
              </a:solidFill>
            </a:endParaRPr>
          </a:p>
        </p:txBody>
      </p:sp>
      <p:sp>
        <p:nvSpPr>
          <p:cNvPr id="111619" name="Text Box 2"/>
          <p:cNvSpPr txBox="1">
            <a:spLocks noChangeArrowheads="1"/>
          </p:cNvSpPr>
          <p:nvPr/>
        </p:nvSpPr>
        <p:spPr bwMode="auto">
          <a:xfrm>
            <a:off x="1295400" y="115888"/>
            <a:ext cx="7380288"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smtClean="0">
                <a:solidFill>
                  <a:prstClr val="black"/>
                </a:solidFill>
              </a:rPr>
              <a:t>例：知识库中有赵云所在学校的语义网络片断，赵云是一个学生，他在东方大学上学，他入校的时间是</a:t>
            </a:r>
            <a:r>
              <a:rPr lang="en-US" altLang="zh-CN" b="1" dirty="0" smtClean="0">
                <a:solidFill>
                  <a:prstClr val="black"/>
                </a:solidFill>
              </a:rPr>
              <a:t>2022</a:t>
            </a:r>
            <a:r>
              <a:rPr lang="zh-CN" altLang="en-US" b="1" dirty="0" smtClean="0">
                <a:solidFill>
                  <a:prstClr val="black"/>
                </a:solidFill>
              </a:rPr>
              <a:t>年，将以上知识构造一个语义网络片断（目标网络），并匹配推理出赵云主修的课程是什么？</a:t>
            </a:r>
          </a:p>
        </p:txBody>
      </p:sp>
      <p:sp>
        <p:nvSpPr>
          <p:cNvPr id="111620" name="Rectangle 5"/>
          <p:cNvSpPr>
            <a:spLocks noChangeArrowheads="1"/>
          </p:cNvSpPr>
          <p:nvPr/>
        </p:nvSpPr>
        <p:spPr bwMode="auto">
          <a:xfrm>
            <a:off x="1752600" y="3700463"/>
            <a:ext cx="762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smtClean="0">
                <a:solidFill>
                  <a:prstClr val="black"/>
                </a:solidFill>
                <a:ea typeface="宋体" pitchFamily="2" charset="-122"/>
              </a:rPr>
              <a:t>教育</a:t>
            </a:r>
          </a:p>
        </p:txBody>
      </p:sp>
      <p:sp>
        <p:nvSpPr>
          <p:cNvPr id="111621" name="Rectangle 6"/>
          <p:cNvSpPr>
            <a:spLocks noChangeArrowheads="1"/>
          </p:cNvSpPr>
          <p:nvPr/>
        </p:nvSpPr>
        <p:spPr bwMode="auto">
          <a:xfrm>
            <a:off x="3429000" y="3700463"/>
            <a:ext cx="762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smtClean="0">
                <a:solidFill>
                  <a:prstClr val="black"/>
                </a:solidFill>
                <a:ea typeface="宋体" pitchFamily="2" charset="-122"/>
              </a:rPr>
              <a:t>教育</a:t>
            </a:r>
            <a:r>
              <a:rPr lang="en-US" altLang="zh-CN" b="1" smtClean="0">
                <a:solidFill>
                  <a:prstClr val="black"/>
                </a:solidFill>
                <a:ea typeface="宋体" pitchFamily="2" charset="-122"/>
              </a:rPr>
              <a:t>1</a:t>
            </a:r>
          </a:p>
        </p:txBody>
      </p:sp>
      <p:sp>
        <p:nvSpPr>
          <p:cNvPr id="111622" name="Rectangle 7"/>
          <p:cNvSpPr>
            <a:spLocks noChangeArrowheads="1"/>
          </p:cNvSpPr>
          <p:nvPr/>
        </p:nvSpPr>
        <p:spPr bwMode="auto">
          <a:xfrm>
            <a:off x="4953000" y="3700463"/>
            <a:ext cx="762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smtClean="0">
                <a:solidFill>
                  <a:prstClr val="black"/>
                </a:solidFill>
                <a:ea typeface="宋体" pitchFamily="2" charset="-122"/>
              </a:rPr>
              <a:t>计算机</a:t>
            </a:r>
          </a:p>
        </p:txBody>
      </p:sp>
      <p:sp>
        <p:nvSpPr>
          <p:cNvPr id="111623" name="Rectangle 8"/>
          <p:cNvSpPr>
            <a:spLocks noChangeArrowheads="1"/>
          </p:cNvSpPr>
          <p:nvPr/>
        </p:nvSpPr>
        <p:spPr bwMode="auto">
          <a:xfrm>
            <a:off x="6400800" y="3733800"/>
            <a:ext cx="762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smtClean="0">
                <a:solidFill>
                  <a:prstClr val="black"/>
                </a:solidFill>
                <a:ea typeface="宋体" pitchFamily="2" charset="-122"/>
              </a:rPr>
              <a:t>科学</a:t>
            </a:r>
          </a:p>
        </p:txBody>
      </p:sp>
      <p:sp>
        <p:nvSpPr>
          <p:cNvPr id="111624" name="Rectangle 9"/>
          <p:cNvSpPr>
            <a:spLocks noChangeArrowheads="1"/>
          </p:cNvSpPr>
          <p:nvPr/>
        </p:nvSpPr>
        <p:spPr bwMode="auto">
          <a:xfrm>
            <a:off x="2514600" y="4876800"/>
            <a:ext cx="12192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smtClean="0">
                <a:solidFill>
                  <a:prstClr val="black"/>
                </a:solidFill>
                <a:ea typeface="宋体" pitchFamily="2" charset="-122"/>
              </a:rPr>
              <a:t>东方大学</a:t>
            </a:r>
          </a:p>
        </p:txBody>
      </p:sp>
      <p:sp>
        <p:nvSpPr>
          <p:cNvPr id="111625" name="Rectangle 10"/>
          <p:cNvSpPr>
            <a:spLocks noChangeArrowheads="1"/>
          </p:cNvSpPr>
          <p:nvPr/>
        </p:nvSpPr>
        <p:spPr bwMode="auto">
          <a:xfrm>
            <a:off x="1143000" y="4876800"/>
            <a:ext cx="762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smtClean="0">
                <a:solidFill>
                  <a:prstClr val="black"/>
                </a:solidFill>
                <a:ea typeface="宋体" pitchFamily="2" charset="-122"/>
              </a:rPr>
              <a:t>大学</a:t>
            </a:r>
          </a:p>
        </p:txBody>
      </p:sp>
      <p:sp>
        <p:nvSpPr>
          <p:cNvPr id="111626" name="Rectangle 11"/>
          <p:cNvSpPr>
            <a:spLocks noChangeArrowheads="1"/>
          </p:cNvSpPr>
          <p:nvPr/>
        </p:nvSpPr>
        <p:spPr bwMode="auto">
          <a:xfrm>
            <a:off x="4343400" y="4857750"/>
            <a:ext cx="762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dirty="0" smtClean="0">
                <a:solidFill>
                  <a:prstClr val="black"/>
                </a:solidFill>
                <a:ea typeface="宋体" pitchFamily="2" charset="-122"/>
              </a:rPr>
              <a:t>2022</a:t>
            </a:r>
          </a:p>
        </p:txBody>
      </p:sp>
      <p:sp>
        <p:nvSpPr>
          <p:cNvPr id="111627" name="Rectangle 12"/>
          <p:cNvSpPr>
            <a:spLocks noChangeArrowheads="1"/>
          </p:cNvSpPr>
          <p:nvPr/>
        </p:nvSpPr>
        <p:spPr bwMode="auto">
          <a:xfrm>
            <a:off x="5791200" y="4800600"/>
            <a:ext cx="762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smtClean="0">
                <a:solidFill>
                  <a:prstClr val="black"/>
                </a:solidFill>
                <a:ea typeface="宋体" pitchFamily="2" charset="-122"/>
              </a:rPr>
              <a:t>时间</a:t>
            </a:r>
          </a:p>
        </p:txBody>
      </p:sp>
      <p:sp>
        <p:nvSpPr>
          <p:cNvPr id="111628" name="Line 14"/>
          <p:cNvSpPr>
            <a:spLocks noChangeShapeType="1"/>
          </p:cNvSpPr>
          <p:nvPr/>
        </p:nvSpPr>
        <p:spPr bwMode="auto">
          <a:xfrm flipH="1">
            <a:off x="2514600" y="3919538"/>
            <a:ext cx="838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29" name="Line 15"/>
          <p:cNvSpPr>
            <a:spLocks noChangeShapeType="1"/>
          </p:cNvSpPr>
          <p:nvPr/>
        </p:nvSpPr>
        <p:spPr bwMode="auto">
          <a:xfrm flipH="1">
            <a:off x="1905000" y="5105400"/>
            <a:ext cx="609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30" name="Line 16"/>
          <p:cNvSpPr>
            <a:spLocks noChangeShapeType="1"/>
          </p:cNvSpPr>
          <p:nvPr/>
        </p:nvSpPr>
        <p:spPr bwMode="auto">
          <a:xfrm>
            <a:off x="4191000" y="3929063"/>
            <a:ext cx="762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31" name="Line 17"/>
          <p:cNvSpPr>
            <a:spLocks noChangeShapeType="1"/>
          </p:cNvSpPr>
          <p:nvPr/>
        </p:nvSpPr>
        <p:spPr bwMode="auto">
          <a:xfrm>
            <a:off x="5791200" y="3962400"/>
            <a:ext cx="609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32" name="Line 18"/>
          <p:cNvSpPr>
            <a:spLocks noChangeShapeType="1"/>
          </p:cNvSpPr>
          <p:nvPr/>
        </p:nvSpPr>
        <p:spPr bwMode="auto">
          <a:xfrm>
            <a:off x="5105400" y="5029200"/>
            <a:ext cx="6858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33" name="Text Box 28"/>
          <p:cNvSpPr txBox="1">
            <a:spLocks noChangeArrowheads="1"/>
          </p:cNvSpPr>
          <p:nvPr/>
        </p:nvSpPr>
        <p:spPr bwMode="auto">
          <a:xfrm>
            <a:off x="2667000" y="3548063"/>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smtClean="0">
                <a:solidFill>
                  <a:prstClr val="black"/>
                </a:solidFill>
              </a:rPr>
              <a:t>ISA</a:t>
            </a:r>
          </a:p>
        </p:txBody>
      </p:sp>
      <p:sp>
        <p:nvSpPr>
          <p:cNvPr id="111634" name="Text Box 29"/>
          <p:cNvSpPr txBox="1">
            <a:spLocks noChangeArrowheads="1"/>
          </p:cNvSpPr>
          <p:nvPr/>
        </p:nvSpPr>
        <p:spPr bwMode="auto">
          <a:xfrm>
            <a:off x="1905000" y="4757738"/>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smtClean="0">
                <a:solidFill>
                  <a:prstClr val="black"/>
                </a:solidFill>
              </a:rPr>
              <a:t>ISA</a:t>
            </a:r>
          </a:p>
        </p:txBody>
      </p:sp>
      <p:sp>
        <p:nvSpPr>
          <p:cNvPr id="111635" name="Text Box 30"/>
          <p:cNvSpPr txBox="1">
            <a:spLocks noChangeArrowheads="1"/>
          </p:cNvSpPr>
          <p:nvPr/>
        </p:nvSpPr>
        <p:spPr bwMode="auto">
          <a:xfrm>
            <a:off x="5791200" y="3581400"/>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smtClean="0">
                <a:solidFill>
                  <a:prstClr val="black"/>
                </a:solidFill>
              </a:rPr>
              <a:t>ISA</a:t>
            </a:r>
          </a:p>
        </p:txBody>
      </p:sp>
      <p:sp>
        <p:nvSpPr>
          <p:cNvPr id="111636" name="Text Box 31"/>
          <p:cNvSpPr txBox="1">
            <a:spLocks noChangeArrowheads="1"/>
          </p:cNvSpPr>
          <p:nvPr/>
        </p:nvSpPr>
        <p:spPr bwMode="auto">
          <a:xfrm>
            <a:off x="5105400" y="4695825"/>
            <a:ext cx="609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smtClean="0">
                <a:solidFill>
                  <a:prstClr val="black"/>
                </a:solidFill>
              </a:rPr>
              <a:t>ISA</a:t>
            </a:r>
          </a:p>
        </p:txBody>
      </p:sp>
      <p:grpSp>
        <p:nvGrpSpPr>
          <p:cNvPr id="111637" name="Group 54"/>
          <p:cNvGrpSpPr>
            <a:grpSpLocks/>
          </p:cNvGrpSpPr>
          <p:nvPr/>
        </p:nvGrpSpPr>
        <p:grpSpPr bwMode="auto">
          <a:xfrm>
            <a:off x="1752600" y="2471738"/>
            <a:ext cx="3200400" cy="1219200"/>
            <a:chOff x="1104" y="1578"/>
            <a:chExt cx="2016" cy="768"/>
          </a:xfrm>
        </p:grpSpPr>
        <p:sp>
          <p:nvSpPr>
            <p:cNvPr id="111663" name="Rectangle 3"/>
            <p:cNvSpPr>
              <a:spLocks noChangeArrowheads="1"/>
            </p:cNvSpPr>
            <p:nvPr/>
          </p:nvSpPr>
          <p:spPr bwMode="auto">
            <a:xfrm>
              <a:off x="1104" y="1728"/>
              <a:ext cx="48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smtClean="0">
                  <a:solidFill>
                    <a:prstClr val="black"/>
                  </a:solidFill>
                  <a:ea typeface="宋体" pitchFamily="2" charset="-122"/>
                </a:rPr>
                <a:t>学生</a:t>
              </a:r>
            </a:p>
          </p:txBody>
        </p:sp>
        <p:sp>
          <p:nvSpPr>
            <p:cNvPr id="111664" name="Rectangle 4"/>
            <p:cNvSpPr>
              <a:spLocks noChangeArrowheads="1"/>
            </p:cNvSpPr>
            <p:nvPr/>
          </p:nvSpPr>
          <p:spPr bwMode="auto">
            <a:xfrm>
              <a:off x="2112" y="1698"/>
              <a:ext cx="48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smtClean="0">
                  <a:solidFill>
                    <a:prstClr val="black"/>
                  </a:solidFill>
                  <a:ea typeface="宋体" pitchFamily="2" charset="-122"/>
                </a:rPr>
                <a:t>赵云</a:t>
              </a:r>
            </a:p>
          </p:txBody>
        </p:sp>
        <p:sp>
          <p:nvSpPr>
            <p:cNvPr id="111665" name="Line 13"/>
            <p:cNvSpPr>
              <a:spLocks noChangeShapeType="1"/>
            </p:cNvSpPr>
            <p:nvPr/>
          </p:nvSpPr>
          <p:spPr bwMode="auto">
            <a:xfrm flipH="1">
              <a:off x="1584" y="1818"/>
              <a:ext cx="48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66" name="Line 19"/>
            <p:cNvSpPr>
              <a:spLocks noChangeShapeType="1"/>
            </p:cNvSpPr>
            <p:nvPr/>
          </p:nvSpPr>
          <p:spPr bwMode="auto">
            <a:xfrm flipV="1">
              <a:off x="2400" y="1914"/>
              <a:ext cx="0"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67" name="Text Box 27"/>
            <p:cNvSpPr txBox="1">
              <a:spLocks noChangeArrowheads="1"/>
            </p:cNvSpPr>
            <p:nvPr/>
          </p:nvSpPr>
          <p:spPr bwMode="auto">
            <a:xfrm>
              <a:off x="1680" y="1578"/>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smtClean="0">
                  <a:solidFill>
                    <a:prstClr val="black"/>
                  </a:solidFill>
                </a:rPr>
                <a:t>ISA</a:t>
              </a:r>
            </a:p>
          </p:txBody>
        </p:sp>
        <p:sp>
          <p:nvSpPr>
            <p:cNvPr id="111668" name="Text Box 32"/>
            <p:cNvSpPr txBox="1">
              <a:spLocks noChangeArrowheads="1"/>
            </p:cNvSpPr>
            <p:nvPr/>
          </p:nvSpPr>
          <p:spPr bwMode="auto">
            <a:xfrm>
              <a:off x="2400" y="2022"/>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smtClean="0">
                  <a:solidFill>
                    <a:prstClr val="black"/>
                  </a:solidFill>
                </a:rPr>
                <a:t>recipient</a:t>
              </a:r>
            </a:p>
          </p:txBody>
        </p:sp>
      </p:grpSp>
      <p:sp>
        <p:nvSpPr>
          <p:cNvPr id="111638" name="Text Box 33"/>
          <p:cNvSpPr txBox="1">
            <a:spLocks noChangeArrowheads="1"/>
          </p:cNvSpPr>
          <p:nvPr/>
        </p:nvSpPr>
        <p:spPr bwMode="auto">
          <a:xfrm>
            <a:off x="4114800" y="3548063"/>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smtClean="0">
                <a:solidFill>
                  <a:prstClr val="black"/>
                </a:solidFill>
              </a:rPr>
              <a:t>major</a:t>
            </a:r>
          </a:p>
        </p:txBody>
      </p:sp>
      <p:grpSp>
        <p:nvGrpSpPr>
          <p:cNvPr id="111639" name="Group 55"/>
          <p:cNvGrpSpPr>
            <a:grpSpLocks/>
          </p:cNvGrpSpPr>
          <p:nvPr/>
        </p:nvGrpSpPr>
        <p:grpSpPr bwMode="auto">
          <a:xfrm>
            <a:off x="2352675" y="4114800"/>
            <a:ext cx="2371725" cy="762000"/>
            <a:chOff x="1482" y="2592"/>
            <a:chExt cx="1494" cy="480"/>
          </a:xfrm>
        </p:grpSpPr>
        <p:sp>
          <p:nvSpPr>
            <p:cNvPr id="111656" name="Line 21"/>
            <p:cNvSpPr>
              <a:spLocks noChangeShapeType="1"/>
            </p:cNvSpPr>
            <p:nvPr/>
          </p:nvSpPr>
          <p:spPr bwMode="auto">
            <a:xfrm>
              <a:off x="2256" y="2592"/>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57" name="Line 22"/>
            <p:cNvSpPr>
              <a:spLocks noChangeShapeType="1"/>
            </p:cNvSpPr>
            <p:nvPr/>
          </p:nvSpPr>
          <p:spPr bwMode="auto">
            <a:xfrm flipH="1">
              <a:off x="1968" y="2784"/>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58" name="Line 23"/>
            <p:cNvSpPr>
              <a:spLocks noChangeShapeType="1"/>
            </p:cNvSpPr>
            <p:nvPr/>
          </p:nvSpPr>
          <p:spPr bwMode="auto">
            <a:xfrm>
              <a:off x="2496" y="2592"/>
              <a:ext cx="0" cy="19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59" name="Line 24"/>
            <p:cNvSpPr>
              <a:spLocks noChangeShapeType="1"/>
            </p:cNvSpPr>
            <p:nvPr/>
          </p:nvSpPr>
          <p:spPr bwMode="auto">
            <a:xfrm flipH="1">
              <a:off x="2496" y="2784"/>
              <a:ext cx="4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60" name="Line 25"/>
            <p:cNvSpPr>
              <a:spLocks noChangeShapeType="1"/>
            </p:cNvSpPr>
            <p:nvPr/>
          </p:nvSpPr>
          <p:spPr bwMode="auto">
            <a:xfrm>
              <a:off x="1968" y="2784"/>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61" name="Line 26"/>
            <p:cNvSpPr>
              <a:spLocks noChangeShapeType="1"/>
            </p:cNvSpPr>
            <p:nvPr/>
          </p:nvSpPr>
          <p:spPr bwMode="auto">
            <a:xfrm>
              <a:off x="2976" y="2784"/>
              <a:ext cx="0"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62" name="Text Box 34"/>
            <p:cNvSpPr txBox="1">
              <a:spLocks noChangeArrowheads="1"/>
            </p:cNvSpPr>
            <p:nvPr/>
          </p:nvSpPr>
          <p:spPr bwMode="auto">
            <a:xfrm>
              <a:off x="1482" y="2736"/>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smtClean="0">
                  <a:solidFill>
                    <a:prstClr val="black"/>
                  </a:solidFill>
                </a:rPr>
                <a:t>agent</a:t>
              </a:r>
            </a:p>
          </p:txBody>
        </p:sp>
      </p:grpSp>
      <p:sp>
        <p:nvSpPr>
          <p:cNvPr id="111640" name="Text Box 35"/>
          <p:cNvSpPr txBox="1">
            <a:spLocks noChangeArrowheads="1"/>
          </p:cNvSpPr>
          <p:nvPr/>
        </p:nvSpPr>
        <p:spPr bwMode="auto">
          <a:xfrm>
            <a:off x="4724400" y="4343400"/>
            <a:ext cx="914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smtClean="0">
                <a:solidFill>
                  <a:prstClr val="black"/>
                </a:solidFill>
              </a:rPr>
              <a:t>begin</a:t>
            </a:r>
          </a:p>
        </p:txBody>
      </p:sp>
      <p:grpSp>
        <p:nvGrpSpPr>
          <p:cNvPr id="111641" name="Group 53"/>
          <p:cNvGrpSpPr>
            <a:grpSpLocks/>
          </p:cNvGrpSpPr>
          <p:nvPr/>
        </p:nvGrpSpPr>
        <p:grpSpPr bwMode="auto">
          <a:xfrm>
            <a:off x="5181600" y="5105400"/>
            <a:ext cx="3962400" cy="1447800"/>
            <a:chOff x="2256" y="3408"/>
            <a:chExt cx="2496" cy="912"/>
          </a:xfrm>
        </p:grpSpPr>
        <p:sp>
          <p:nvSpPr>
            <p:cNvPr id="111645" name="Rectangle 43"/>
            <p:cNvSpPr>
              <a:spLocks noChangeArrowheads="1"/>
            </p:cNvSpPr>
            <p:nvPr/>
          </p:nvSpPr>
          <p:spPr bwMode="auto">
            <a:xfrm>
              <a:off x="2256" y="4080"/>
              <a:ext cx="48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smtClean="0">
                  <a:solidFill>
                    <a:prstClr val="black"/>
                  </a:solidFill>
                  <a:ea typeface="宋体" pitchFamily="2" charset="-122"/>
                </a:rPr>
                <a:t>教育</a:t>
              </a:r>
            </a:p>
          </p:txBody>
        </p:sp>
        <p:grpSp>
          <p:nvGrpSpPr>
            <p:cNvPr id="111646" name="Group 52"/>
            <p:cNvGrpSpPr>
              <a:grpSpLocks/>
            </p:cNvGrpSpPr>
            <p:nvPr/>
          </p:nvGrpSpPr>
          <p:grpSpPr bwMode="auto">
            <a:xfrm>
              <a:off x="2736" y="3408"/>
              <a:ext cx="2016" cy="912"/>
              <a:chOff x="2736" y="3408"/>
              <a:chExt cx="2016" cy="912"/>
            </a:xfrm>
          </p:grpSpPr>
          <p:sp>
            <p:nvSpPr>
              <p:cNvPr id="111647" name="Rectangle 39"/>
              <p:cNvSpPr>
                <a:spLocks noChangeArrowheads="1"/>
              </p:cNvSpPr>
              <p:nvPr/>
            </p:nvSpPr>
            <p:spPr bwMode="auto">
              <a:xfrm>
                <a:off x="3312" y="3408"/>
                <a:ext cx="48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smtClean="0">
                    <a:solidFill>
                      <a:prstClr val="black"/>
                    </a:solidFill>
                    <a:ea typeface="宋体" pitchFamily="2" charset="-122"/>
                  </a:rPr>
                  <a:t>赵云</a:t>
                </a:r>
              </a:p>
            </p:txBody>
          </p:sp>
          <p:sp>
            <p:nvSpPr>
              <p:cNvPr id="111648" name="Rectangle 41"/>
              <p:cNvSpPr>
                <a:spLocks noChangeArrowheads="1"/>
              </p:cNvSpPr>
              <p:nvPr/>
            </p:nvSpPr>
            <p:spPr bwMode="auto">
              <a:xfrm>
                <a:off x="3312" y="4080"/>
                <a:ext cx="48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smtClean="0">
                    <a:solidFill>
                      <a:prstClr val="black"/>
                    </a:solidFill>
                    <a:ea typeface="宋体" pitchFamily="2" charset="-122"/>
                  </a:rPr>
                  <a:t>教育</a:t>
                </a:r>
                <a:r>
                  <a:rPr lang="en-US" altLang="zh-CN" b="1" smtClean="0">
                    <a:solidFill>
                      <a:prstClr val="black"/>
                    </a:solidFill>
                    <a:ea typeface="宋体" pitchFamily="2" charset="-122"/>
                  </a:rPr>
                  <a:t>?</a:t>
                </a:r>
              </a:p>
            </p:txBody>
          </p:sp>
          <p:sp>
            <p:nvSpPr>
              <p:cNvPr id="111649" name="Rectangle 42"/>
              <p:cNvSpPr>
                <a:spLocks noChangeArrowheads="1"/>
              </p:cNvSpPr>
              <p:nvPr/>
            </p:nvSpPr>
            <p:spPr bwMode="auto">
              <a:xfrm>
                <a:off x="4272" y="4080"/>
                <a:ext cx="480"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smtClean="0">
                    <a:solidFill>
                      <a:prstClr val="black"/>
                    </a:solidFill>
                    <a:ea typeface="宋体" pitchFamily="2" charset="-122"/>
                  </a:rPr>
                  <a:t>?</a:t>
                </a:r>
              </a:p>
            </p:txBody>
          </p:sp>
          <p:sp>
            <p:nvSpPr>
              <p:cNvPr id="111650" name="Text Box 44"/>
              <p:cNvSpPr txBox="1">
                <a:spLocks noChangeArrowheads="1"/>
              </p:cNvSpPr>
              <p:nvPr/>
            </p:nvSpPr>
            <p:spPr bwMode="auto">
              <a:xfrm>
                <a:off x="3600" y="3744"/>
                <a:ext cx="72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smtClean="0">
                    <a:solidFill>
                      <a:prstClr val="black"/>
                    </a:solidFill>
                  </a:rPr>
                  <a:t>recipient</a:t>
                </a:r>
              </a:p>
            </p:txBody>
          </p:sp>
          <p:sp>
            <p:nvSpPr>
              <p:cNvPr id="111651" name="Line 45"/>
              <p:cNvSpPr>
                <a:spLocks noChangeShapeType="1"/>
              </p:cNvSpPr>
              <p:nvPr/>
            </p:nvSpPr>
            <p:spPr bwMode="auto">
              <a:xfrm flipV="1">
                <a:off x="3552" y="3648"/>
                <a:ext cx="0" cy="43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52" name="Text Box 48"/>
              <p:cNvSpPr txBox="1">
                <a:spLocks noChangeArrowheads="1"/>
              </p:cNvSpPr>
              <p:nvPr/>
            </p:nvSpPr>
            <p:spPr bwMode="auto">
              <a:xfrm>
                <a:off x="3792" y="3936"/>
                <a:ext cx="57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smtClean="0">
                    <a:solidFill>
                      <a:prstClr val="black"/>
                    </a:solidFill>
                  </a:rPr>
                  <a:t>major</a:t>
                </a:r>
              </a:p>
            </p:txBody>
          </p:sp>
          <p:sp>
            <p:nvSpPr>
              <p:cNvPr id="111653" name="Line 49"/>
              <p:cNvSpPr>
                <a:spLocks noChangeShapeType="1"/>
              </p:cNvSpPr>
              <p:nvPr/>
            </p:nvSpPr>
            <p:spPr bwMode="auto">
              <a:xfrm>
                <a:off x="3792" y="4203"/>
                <a:ext cx="48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sp>
            <p:nvSpPr>
              <p:cNvPr id="111654" name="Text Box 50"/>
              <p:cNvSpPr txBox="1">
                <a:spLocks noChangeArrowheads="1"/>
              </p:cNvSpPr>
              <p:nvPr/>
            </p:nvSpPr>
            <p:spPr bwMode="auto">
              <a:xfrm>
                <a:off x="2784" y="3972"/>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smtClean="0">
                    <a:solidFill>
                      <a:prstClr val="black"/>
                    </a:solidFill>
                  </a:rPr>
                  <a:t>ISA</a:t>
                </a:r>
              </a:p>
            </p:txBody>
          </p:sp>
          <p:sp>
            <p:nvSpPr>
              <p:cNvPr id="111655" name="Line 51"/>
              <p:cNvSpPr>
                <a:spLocks noChangeShapeType="1"/>
              </p:cNvSpPr>
              <p:nvPr/>
            </p:nvSpPr>
            <p:spPr bwMode="auto">
              <a:xfrm flipH="1">
                <a:off x="2736" y="4203"/>
                <a:ext cx="528"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mtClean="0">
                  <a:solidFill>
                    <a:prstClr val="black"/>
                  </a:solidFill>
                  <a:ea typeface="宋体" pitchFamily="2" charset="-122"/>
                </a:endParaRPr>
              </a:p>
            </p:txBody>
          </p:sp>
        </p:grpSp>
      </p:grpSp>
      <p:sp>
        <p:nvSpPr>
          <p:cNvPr id="111642" name="Text Box 58"/>
          <p:cNvSpPr txBox="1">
            <a:spLocks noChangeArrowheads="1"/>
          </p:cNvSpPr>
          <p:nvPr/>
        </p:nvSpPr>
        <p:spPr bwMode="auto">
          <a:xfrm>
            <a:off x="7734300" y="4632325"/>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smtClean="0">
                <a:solidFill>
                  <a:srgbClr val="D60093"/>
                </a:solidFill>
              </a:rPr>
              <a:t>目标网络</a:t>
            </a:r>
          </a:p>
        </p:txBody>
      </p:sp>
      <p:sp>
        <p:nvSpPr>
          <p:cNvPr id="111643" name="Text Box 59"/>
          <p:cNvSpPr txBox="1">
            <a:spLocks noChangeArrowheads="1"/>
          </p:cNvSpPr>
          <p:nvPr/>
        </p:nvSpPr>
        <p:spPr bwMode="auto">
          <a:xfrm>
            <a:off x="1584325" y="1889125"/>
            <a:ext cx="2133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smtClean="0">
                <a:solidFill>
                  <a:srgbClr val="D60093"/>
                </a:solidFill>
              </a:rPr>
              <a:t>知识库</a:t>
            </a:r>
          </a:p>
        </p:txBody>
      </p:sp>
      <p:sp>
        <p:nvSpPr>
          <p:cNvPr id="111644" name="Text Box 62"/>
          <p:cNvSpPr txBox="1">
            <a:spLocks noChangeArrowheads="1"/>
          </p:cNvSpPr>
          <p:nvPr/>
        </p:nvSpPr>
        <p:spPr bwMode="auto">
          <a:xfrm>
            <a:off x="1355725" y="5788025"/>
            <a:ext cx="374967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000" b="1" smtClean="0">
                <a:solidFill>
                  <a:srgbClr val="FFC000"/>
                </a:solidFill>
              </a:rPr>
              <a:t>由</a:t>
            </a:r>
            <a:r>
              <a:rPr lang="en-US" altLang="zh-CN" sz="2000" b="1" smtClean="0">
                <a:solidFill>
                  <a:srgbClr val="FFC000"/>
                </a:solidFill>
              </a:rPr>
              <a:t>major </a:t>
            </a:r>
            <a:r>
              <a:rPr lang="zh-CN" altLang="en-US" sz="2000" b="1" smtClean="0">
                <a:solidFill>
                  <a:srgbClr val="FFC000"/>
                </a:solidFill>
              </a:rPr>
              <a:t>弧所指向的结点可知赵云的主修课程是计算机</a:t>
            </a:r>
          </a:p>
        </p:txBody>
      </p:sp>
    </p:spTree>
    <p:extLst>
      <p:ext uri="{BB962C8B-B14F-4D97-AF65-F5344CB8AC3E}">
        <p14:creationId xmlns:p14="http://schemas.microsoft.com/office/powerpoint/2010/main" val="3895806808"/>
      </p:ext>
    </p:extLst>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A36A96D-1C7D-4D7D-8B5F-B02DEF9E2756}" type="slidenum">
              <a:rPr lang="en-US" altLang="zh-CN" sz="1400" smtClean="0">
                <a:solidFill>
                  <a:srgbClr val="D60093"/>
                </a:solidFill>
              </a:rPr>
              <a:pPr eaLnBrk="1" hangingPunct="1"/>
              <a:t>42</a:t>
            </a:fld>
            <a:endParaRPr lang="en-US" altLang="zh-CN" sz="1400" smtClean="0">
              <a:solidFill>
                <a:srgbClr val="D60093"/>
              </a:solidFill>
            </a:endParaRPr>
          </a:p>
        </p:txBody>
      </p:sp>
      <p:sp>
        <p:nvSpPr>
          <p:cNvPr id="112643" name="Text Box 1026"/>
          <p:cNvSpPr txBox="1">
            <a:spLocks noChangeArrowheads="1"/>
          </p:cNvSpPr>
          <p:nvPr/>
        </p:nvSpPr>
        <p:spPr bwMode="auto">
          <a:xfrm>
            <a:off x="107504" y="222152"/>
            <a:ext cx="808146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smtClean="0">
                <a:solidFill>
                  <a:srgbClr val="D60093"/>
                </a:solidFill>
              </a:rPr>
              <a:t>课堂练习：</a:t>
            </a:r>
          </a:p>
          <a:p>
            <a:pPr eaLnBrk="1" hangingPunct="1">
              <a:spcBef>
                <a:spcPct val="50000"/>
              </a:spcBef>
            </a:pPr>
            <a:r>
              <a:rPr lang="zh-CN" altLang="en-US" b="1" dirty="0" smtClean="0">
                <a:solidFill>
                  <a:srgbClr val="D60093"/>
                </a:solidFill>
              </a:rPr>
              <a:t>             </a:t>
            </a:r>
            <a:endParaRPr lang="zh-CN" altLang="en-US" b="1" dirty="0" smtClean="0">
              <a:solidFill>
                <a:srgbClr val="0000FF"/>
              </a:solidFill>
            </a:endParaRPr>
          </a:p>
        </p:txBody>
      </p:sp>
      <p:pic>
        <p:nvPicPr>
          <p:cNvPr id="6" name="Picture 1"/>
          <p:cNvPicPr>
            <a:picLocks noChangeAspect="1" noChangeArrowheads="1"/>
          </p:cNvPicPr>
          <p:nvPr/>
        </p:nvPicPr>
        <p:blipFill>
          <a:blip r:embed="rId2"/>
          <a:srcRect/>
          <a:stretch>
            <a:fillRect/>
          </a:stretch>
        </p:blipFill>
        <p:spPr bwMode="auto">
          <a:xfrm>
            <a:off x="5111552" y="961195"/>
            <a:ext cx="4020606" cy="1963749"/>
          </a:xfrm>
          <a:prstGeom prst="rect">
            <a:avLst/>
          </a:prstGeom>
          <a:noFill/>
          <a:ln w="9525">
            <a:noFill/>
            <a:miter lim="800000"/>
            <a:headEnd/>
            <a:tailEnd/>
          </a:ln>
          <a:effectLst/>
        </p:spPr>
      </p:pic>
      <p:pic>
        <p:nvPicPr>
          <p:cNvPr id="7" name="Picture 2"/>
          <p:cNvPicPr>
            <a:picLocks noChangeAspect="1" noChangeArrowheads="1"/>
          </p:cNvPicPr>
          <p:nvPr/>
        </p:nvPicPr>
        <p:blipFill rotWithShape="1">
          <a:blip r:embed="rId3">
            <a:duotone>
              <a:prstClr val="black"/>
              <a:srgbClr val="00CC99">
                <a:tint val="45000"/>
                <a:satMod val="400000"/>
              </a:srgbClr>
            </a:duotone>
          </a:blip>
          <a:srcRect l="19542" r="13795"/>
          <a:stretch/>
        </p:blipFill>
        <p:spPr bwMode="auto">
          <a:xfrm>
            <a:off x="0" y="1012288"/>
            <a:ext cx="5904657" cy="5237204"/>
          </a:xfrm>
          <a:prstGeom prst="rect">
            <a:avLst/>
          </a:prstGeom>
          <a:noFill/>
          <a:ln w="9525">
            <a:noFill/>
            <a:miter lim="800000"/>
            <a:headEnd/>
            <a:tailEnd/>
          </a:ln>
          <a:effectLst/>
        </p:spPr>
      </p:pic>
      <p:sp>
        <p:nvSpPr>
          <p:cNvPr id="3" name="文本框 2"/>
          <p:cNvSpPr txBox="1"/>
          <p:nvPr/>
        </p:nvSpPr>
        <p:spPr>
          <a:xfrm>
            <a:off x="1818457" y="222152"/>
            <a:ext cx="6370513" cy="461665"/>
          </a:xfrm>
          <a:prstGeom prst="rect">
            <a:avLst/>
          </a:prstGeom>
          <a:noFill/>
        </p:spPr>
        <p:txBody>
          <a:bodyPr wrap="square" rtlCol="0">
            <a:spAutoFit/>
          </a:bodyPr>
          <a:lstStyle/>
          <a:p>
            <a:r>
              <a:rPr lang="zh-CN" altLang="en-US" dirty="0" smtClean="0"/>
              <a:t>富士苹果的特点？对人的健康有何意义？</a:t>
            </a:r>
            <a:endParaRPr lang="zh-CN" altLang="en-US" dirty="0"/>
          </a:p>
        </p:txBody>
      </p:sp>
    </p:spTree>
    <p:extLst>
      <p:ext uri="{BB962C8B-B14F-4D97-AF65-F5344CB8AC3E}">
        <p14:creationId xmlns:p14="http://schemas.microsoft.com/office/powerpoint/2010/main" val="840268407"/>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numCol="1" anchorCtr="0" compatLnSpc="1">
            <a:prstTxWarp prst="textNoShape">
              <a:avLst/>
            </a:prstTxWarp>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A36A96D-1C7D-4D7D-8B5F-B02DEF9E2756}" type="slidenum">
              <a:rPr lang="en-US" altLang="zh-CN" sz="1400" smtClean="0">
                <a:solidFill>
                  <a:srgbClr val="D60093"/>
                </a:solidFill>
              </a:rPr>
              <a:pPr eaLnBrk="1" hangingPunct="1"/>
              <a:t>43</a:t>
            </a:fld>
            <a:endParaRPr lang="en-US" altLang="zh-CN" sz="1400" smtClean="0">
              <a:solidFill>
                <a:srgbClr val="D60093"/>
              </a:solidFill>
            </a:endParaRPr>
          </a:p>
        </p:txBody>
      </p:sp>
      <p:sp>
        <p:nvSpPr>
          <p:cNvPr id="112643" name="Text Box 1026"/>
          <p:cNvSpPr txBox="1">
            <a:spLocks noChangeArrowheads="1"/>
          </p:cNvSpPr>
          <p:nvPr/>
        </p:nvSpPr>
        <p:spPr bwMode="auto">
          <a:xfrm>
            <a:off x="1974850" y="533400"/>
            <a:ext cx="6934200" cy="429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smtClean="0">
                <a:solidFill>
                  <a:srgbClr val="D60093"/>
                </a:solidFill>
              </a:rPr>
              <a:t>语义网络的特点：</a:t>
            </a:r>
          </a:p>
          <a:p>
            <a:pPr eaLnBrk="1" hangingPunct="1">
              <a:spcBef>
                <a:spcPct val="50000"/>
              </a:spcBef>
            </a:pPr>
            <a:r>
              <a:rPr lang="zh-CN" altLang="en-US" b="1" smtClean="0">
                <a:solidFill>
                  <a:srgbClr val="D60093"/>
                </a:solidFill>
              </a:rPr>
              <a:t>             </a:t>
            </a:r>
            <a:r>
              <a:rPr lang="zh-CN" altLang="en-US" b="1" smtClean="0">
                <a:solidFill>
                  <a:srgbClr val="0000FF"/>
                </a:solidFill>
              </a:rPr>
              <a:t>结构性</a:t>
            </a:r>
          </a:p>
          <a:p>
            <a:pPr eaLnBrk="1" hangingPunct="1">
              <a:spcBef>
                <a:spcPct val="50000"/>
              </a:spcBef>
            </a:pPr>
            <a:r>
              <a:rPr lang="zh-CN" altLang="en-US" b="1" smtClean="0">
                <a:solidFill>
                  <a:srgbClr val="0000FF"/>
                </a:solidFill>
              </a:rPr>
              <a:t>优点     联想性</a:t>
            </a:r>
          </a:p>
          <a:p>
            <a:pPr eaLnBrk="1" hangingPunct="1">
              <a:spcBef>
                <a:spcPct val="50000"/>
              </a:spcBef>
            </a:pPr>
            <a:r>
              <a:rPr lang="zh-CN" altLang="en-US" b="1" smtClean="0">
                <a:solidFill>
                  <a:srgbClr val="0000FF"/>
                </a:solidFill>
              </a:rPr>
              <a:t>             自然性</a:t>
            </a:r>
          </a:p>
          <a:p>
            <a:pPr eaLnBrk="1" hangingPunct="1">
              <a:spcBef>
                <a:spcPct val="50000"/>
              </a:spcBef>
            </a:pPr>
            <a:r>
              <a:rPr lang="zh-CN" altLang="en-US" b="1" smtClean="0">
                <a:solidFill>
                  <a:srgbClr val="0000FF"/>
                </a:solidFill>
              </a:rPr>
              <a:t>                </a:t>
            </a:r>
          </a:p>
          <a:p>
            <a:pPr eaLnBrk="1" hangingPunct="1">
              <a:spcBef>
                <a:spcPct val="50000"/>
              </a:spcBef>
            </a:pPr>
            <a:r>
              <a:rPr lang="zh-CN" altLang="en-US" b="1" smtClean="0">
                <a:solidFill>
                  <a:srgbClr val="0000FF"/>
                </a:solidFill>
              </a:rPr>
              <a:t>               非严格性</a:t>
            </a:r>
          </a:p>
          <a:p>
            <a:pPr eaLnBrk="1" hangingPunct="1">
              <a:spcBef>
                <a:spcPct val="50000"/>
              </a:spcBef>
            </a:pPr>
            <a:r>
              <a:rPr lang="zh-CN" altLang="en-US" b="1" smtClean="0">
                <a:solidFill>
                  <a:srgbClr val="0000FF"/>
                </a:solidFill>
              </a:rPr>
              <a:t>缺点     </a:t>
            </a:r>
          </a:p>
          <a:p>
            <a:pPr eaLnBrk="1" hangingPunct="1">
              <a:spcBef>
                <a:spcPct val="50000"/>
              </a:spcBef>
            </a:pPr>
            <a:r>
              <a:rPr lang="zh-CN" altLang="en-US" b="1" smtClean="0">
                <a:solidFill>
                  <a:srgbClr val="0000FF"/>
                </a:solidFill>
              </a:rPr>
              <a:t>              处理上的复杂性</a:t>
            </a:r>
          </a:p>
        </p:txBody>
      </p:sp>
      <p:sp>
        <p:nvSpPr>
          <p:cNvPr id="112644" name="AutoShape 1027"/>
          <p:cNvSpPr>
            <a:spLocks/>
          </p:cNvSpPr>
          <p:nvPr/>
        </p:nvSpPr>
        <p:spPr bwMode="auto">
          <a:xfrm>
            <a:off x="2771775" y="1371600"/>
            <a:ext cx="228600" cy="1066800"/>
          </a:xfrm>
          <a:prstGeom prst="leftBrace">
            <a:avLst>
              <a:gd name="adj1" fmla="val 3888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prstClr val="black"/>
              </a:solidFill>
              <a:ea typeface="宋体" pitchFamily="2" charset="-122"/>
            </a:endParaRPr>
          </a:p>
        </p:txBody>
      </p:sp>
      <p:sp>
        <p:nvSpPr>
          <p:cNvPr id="112645" name="AutoShape 1028"/>
          <p:cNvSpPr>
            <a:spLocks/>
          </p:cNvSpPr>
          <p:nvPr/>
        </p:nvSpPr>
        <p:spPr bwMode="auto">
          <a:xfrm>
            <a:off x="2847975" y="3556000"/>
            <a:ext cx="304800" cy="1066800"/>
          </a:xfrm>
          <a:prstGeom prst="leftBrace">
            <a:avLst>
              <a:gd name="adj1" fmla="val 29167"/>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mtClean="0">
              <a:solidFill>
                <a:prstClr val="black"/>
              </a:solidFill>
              <a:ea typeface="宋体" pitchFamily="2" charset="-122"/>
            </a:endParaRPr>
          </a:p>
        </p:txBody>
      </p:sp>
    </p:spTree>
    <p:extLst>
      <p:ext uri="{BB962C8B-B14F-4D97-AF65-F5344CB8AC3E}">
        <p14:creationId xmlns:p14="http://schemas.microsoft.com/office/powerpoint/2010/main" val="1462977157"/>
      </p:ext>
    </p:extLst>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p:cNvSpPr>
            <a:spLocks noGrp="1" noChangeArrowheads="1"/>
          </p:cNvSpPr>
          <p:nvPr>
            <p:ph type="body" idx="1"/>
          </p:nvPr>
        </p:nvSpPr>
        <p:spPr>
          <a:xfrm>
            <a:off x="251520" y="764704"/>
            <a:ext cx="8072494" cy="6357982"/>
          </a:xfrm>
        </p:spPr>
        <p:txBody>
          <a:bodyPr/>
          <a:lstStyle/>
          <a:p>
            <a:pPr algn="ctr"/>
            <a:r>
              <a:rPr lang="en-US" sz="2800" dirty="0" smtClean="0">
                <a:solidFill>
                  <a:srgbClr val="FF0000"/>
                </a:solidFill>
                <a:latin typeface="黑体" pitchFamily="49" charset="-122"/>
                <a:ea typeface="黑体" pitchFamily="49" charset="-122"/>
              </a:rPr>
              <a:t>7.4 </a:t>
            </a:r>
            <a:r>
              <a:rPr lang="zh-CN" altLang="en-US" sz="2800" dirty="0">
                <a:solidFill>
                  <a:srgbClr val="FF0000"/>
                </a:solidFill>
                <a:latin typeface="黑体" pitchFamily="49" charset="-122"/>
                <a:ea typeface="黑体" pitchFamily="49" charset="-122"/>
              </a:rPr>
              <a:t>知识图谱</a:t>
            </a:r>
          </a:p>
          <a:p>
            <a:pPr algn="just">
              <a:spcBef>
                <a:spcPts val="0"/>
              </a:spcBef>
            </a:pPr>
            <a:r>
              <a:rPr lang="zh-CN" altLang="en-US" sz="2300" dirty="0" smtClean="0">
                <a:solidFill>
                  <a:srgbClr val="0070C0"/>
                </a:solidFill>
              </a:rPr>
              <a:t>           </a:t>
            </a:r>
            <a:r>
              <a:rPr lang="zh-CN" altLang="en-US" sz="2300" kern="200" spc="-300" dirty="0" smtClean="0">
                <a:solidFill>
                  <a:srgbClr val="0070C0"/>
                </a:solidFill>
                <a:latin typeface="方正姚体" pitchFamily="2" charset="-122"/>
                <a:ea typeface="方正姚体" pitchFamily="2" charset="-122"/>
              </a:rPr>
              <a:t>所谓</a:t>
            </a:r>
            <a:r>
              <a:rPr lang="zh-CN" altLang="en-US" sz="2300" kern="200" spc="-300" dirty="0">
                <a:solidFill>
                  <a:srgbClr val="0070C0"/>
                </a:solidFill>
                <a:latin typeface="方正姚体" pitchFamily="2" charset="-122"/>
                <a:ea typeface="方正姚体" pitchFamily="2" charset="-122"/>
              </a:rPr>
              <a:t>知识图谱</a:t>
            </a:r>
            <a:r>
              <a:rPr lang="zh-CN" altLang="en-US" sz="2300" kern="200" spc="-300" dirty="0" smtClean="0">
                <a:solidFill>
                  <a:srgbClr val="0070C0"/>
                </a:solidFill>
                <a:latin typeface="方正姚体" pitchFamily="2" charset="-122"/>
                <a:ea typeface="方正姚体" pitchFamily="2" charset="-122"/>
              </a:rPr>
              <a:t>（</a:t>
            </a:r>
            <a:r>
              <a:rPr lang="en-US" sz="2300" kern="200" dirty="0" smtClean="0">
                <a:solidFill>
                  <a:srgbClr val="0070C0"/>
                </a:solidFill>
                <a:latin typeface="方正姚体" pitchFamily="2" charset="-122"/>
                <a:ea typeface="方正姚体" pitchFamily="2" charset="-122"/>
              </a:rPr>
              <a:t>Knowledge Graph</a:t>
            </a:r>
            <a:r>
              <a:rPr lang="zh-CN" altLang="en-US" sz="2300" kern="200" spc="-300" dirty="0">
                <a:solidFill>
                  <a:srgbClr val="0070C0"/>
                </a:solidFill>
                <a:latin typeface="方正姚体" pitchFamily="2" charset="-122"/>
                <a:ea typeface="方正姚体" pitchFamily="2" charset="-122"/>
              </a:rPr>
              <a:t>），从知识表示</a:t>
            </a:r>
            <a:r>
              <a:rPr lang="zh-CN" altLang="en-US" sz="2300" kern="200" spc="-300" dirty="0" smtClean="0">
                <a:solidFill>
                  <a:srgbClr val="0070C0"/>
                </a:solidFill>
                <a:latin typeface="方正姚体" pitchFamily="2" charset="-122"/>
                <a:ea typeface="方正姚体" pitchFamily="2" charset="-122"/>
              </a:rPr>
              <a:t>角度讲</a:t>
            </a:r>
            <a:r>
              <a:rPr lang="zh-CN" altLang="en-US" sz="2300" kern="200" spc="-300" dirty="0">
                <a:solidFill>
                  <a:srgbClr val="0070C0"/>
                </a:solidFill>
                <a:latin typeface="方正姚体" pitchFamily="2" charset="-122"/>
                <a:ea typeface="方正姚体" pitchFamily="2" charset="-122"/>
              </a:rPr>
              <a:t>，也就是上节所述的语义网络。但这一术语还有另一层意思，那就是已经被工程实现了的可付诸实际应用的语义网络；更具体地讲，就是</a:t>
            </a:r>
            <a:r>
              <a:rPr lang="en-US" sz="2300" kern="200" spc="-300" dirty="0">
                <a:solidFill>
                  <a:srgbClr val="0070C0"/>
                </a:solidFill>
                <a:latin typeface="方正姚体" pitchFamily="2" charset="-122"/>
                <a:ea typeface="方正姚体" pitchFamily="2" charset="-122"/>
              </a:rPr>
              <a:t>Google</a:t>
            </a:r>
            <a:r>
              <a:rPr lang="zh-CN" altLang="en-US" sz="2300" kern="200" spc="-300" dirty="0">
                <a:solidFill>
                  <a:srgbClr val="0070C0"/>
                </a:solidFill>
                <a:latin typeface="方正姚体" pitchFamily="2" charset="-122"/>
                <a:ea typeface="方正姚体" pitchFamily="2" charset="-122"/>
              </a:rPr>
              <a:t>用知识图谱（语义网络）这种知识表示形式在互联网上实现的一个大型知识库，而且这个知识库的名称就叫</a:t>
            </a:r>
            <a:r>
              <a:rPr lang="en-US" sz="2300" kern="200" dirty="0">
                <a:solidFill>
                  <a:srgbClr val="0070C0"/>
                </a:solidFill>
                <a:latin typeface="方正姚体" pitchFamily="2" charset="-122"/>
                <a:ea typeface="方正姚体" pitchFamily="2" charset="-122"/>
              </a:rPr>
              <a:t>Knowledge Graph</a:t>
            </a:r>
            <a:r>
              <a:rPr lang="zh-CN" altLang="en-US" sz="2300" kern="200" dirty="0">
                <a:solidFill>
                  <a:srgbClr val="0070C0"/>
                </a:solidFill>
                <a:latin typeface="方正姚体" pitchFamily="2" charset="-122"/>
                <a:ea typeface="方正姚体" pitchFamily="2" charset="-122"/>
              </a:rPr>
              <a:t>（</a:t>
            </a:r>
            <a:r>
              <a:rPr lang="en-US" sz="2300" kern="200" dirty="0">
                <a:solidFill>
                  <a:srgbClr val="0070C0"/>
                </a:solidFill>
                <a:latin typeface="方正姚体" pitchFamily="2" charset="-122"/>
                <a:ea typeface="方正姚体" pitchFamily="2" charset="-122"/>
              </a:rPr>
              <a:t>KG</a:t>
            </a:r>
            <a:r>
              <a:rPr lang="zh-CN" altLang="en-US" sz="2300" kern="200" spc="-300" dirty="0">
                <a:solidFill>
                  <a:srgbClr val="0070C0"/>
                </a:solidFill>
                <a:latin typeface="方正姚体" pitchFamily="2" charset="-122"/>
                <a:ea typeface="方正姚体" pitchFamily="2" charset="-122"/>
              </a:rPr>
              <a:t>）</a:t>
            </a:r>
            <a:r>
              <a:rPr lang="zh-CN" altLang="en-US" sz="2300" kern="200" spc="-300" dirty="0" smtClean="0">
                <a:solidFill>
                  <a:srgbClr val="0070C0"/>
                </a:solidFill>
                <a:latin typeface="方正姚体" pitchFamily="2" charset="-122"/>
                <a:ea typeface="方正姚体" pitchFamily="2" charset="-122"/>
              </a:rPr>
              <a:t>。</a:t>
            </a:r>
            <a:endParaRPr lang="en-US" altLang="zh-CN" sz="2300" kern="200" spc="-300" dirty="0" smtClean="0">
              <a:solidFill>
                <a:srgbClr val="0070C0"/>
              </a:solidFill>
              <a:latin typeface="方正姚体" pitchFamily="2" charset="-122"/>
              <a:ea typeface="方正姚体" pitchFamily="2" charset="-122"/>
            </a:endParaRPr>
          </a:p>
          <a:p>
            <a:pPr algn="just">
              <a:spcBef>
                <a:spcPts val="0"/>
              </a:spcBef>
            </a:pPr>
            <a:r>
              <a:rPr lang="zh-CN" altLang="en-US" sz="2300" kern="200" spc="-300" dirty="0" smtClean="0">
                <a:solidFill>
                  <a:srgbClr val="0070C0"/>
                </a:solidFill>
                <a:latin typeface="方正姚体" pitchFamily="2" charset="-122"/>
                <a:ea typeface="方正姚体" pitchFamily="2" charset="-122"/>
              </a:rPr>
              <a:t>                      也</a:t>
            </a:r>
            <a:r>
              <a:rPr lang="zh-CN" altLang="en-US" sz="2300" kern="200" spc="-300" dirty="0">
                <a:solidFill>
                  <a:srgbClr val="0070C0"/>
                </a:solidFill>
                <a:latin typeface="方正姚体" pitchFamily="2" charset="-122"/>
                <a:ea typeface="方正姚体" pitchFamily="2" charset="-122"/>
              </a:rPr>
              <a:t>可以说，知识图谱是对原语义网络的概念扩充和技术提升。知识图谱已是当前最通用的语义知识表示形式化框架。它的节点就是语义学里面的</a:t>
            </a:r>
            <a:r>
              <a:rPr lang="zh-CN" altLang="en-US" sz="2300" kern="200" spc="-300" dirty="0" smtClean="0">
                <a:solidFill>
                  <a:srgbClr val="0070C0"/>
                </a:solidFill>
                <a:latin typeface="方正姚体" pitchFamily="2" charset="-122"/>
                <a:ea typeface="方正姚体" pitchFamily="2" charset="-122"/>
              </a:rPr>
              <a:t>“符号根基”</a:t>
            </a:r>
            <a:r>
              <a:rPr lang="zh-CN" altLang="en-US" sz="2300" kern="200" spc="-300" dirty="0">
                <a:solidFill>
                  <a:srgbClr val="0070C0"/>
                </a:solidFill>
                <a:latin typeface="方正姚体" pitchFamily="2" charset="-122"/>
                <a:ea typeface="方正姚体" pitchFamily="2" charset="-122"/>
              </a:rPr>
              <a:t>，它的边则是语义学里面的</a:t>
            </a:r>
            <a:r>
              <a:rPr lang="zh-CN" altLang="en-US" sz="2300" kern="200" spc="-300" dirty="0" smtClean="0">
                <a:solidFill>
                  <a:srgbClr val="0070C0"/>
                </a:solidFill>
                <a:latin typeface="方正姚体" pitchFamily="2" charset="-122"/>
                <a:ea typeface="方正姚体" pitchFamily="2" charset="-122"/>
              </a:rPr>
              <a:t>“角色指派”</a:t>
            </a:r>
            <a:r>
              <a:rPr lang="zh-CN" altLang="en-US" sz="2300" kern="200" spc="-300" dirty="0">
                <a:solidFill>
                  <a:srgbClr val="0070C0"/>
                </a:solidFill>
                <a:latin typeface="方正姚体" pitchFamily="2" charset="-122"/>
                <a:ea typeface="方正姚体" pitchFamily="2" charset="-122"/>
              </a:rPr>
              <a:t>。知识图谱可以完美描述实体、关系、属性（状态）及其值等语义要素。</a:t>
            </a:r>
          </a:p>
        </p:txBody>
      </p:sp>
      <p:sp>
        <p:nvSpPr>
          <p:cNvPr id="4" name="动作按钮: 后退或前一项 3">
            <a:hlinkClick r:id="" action="ppaction://hlinkshowjump?jump=firstslide" highlightClick="1"/>
          </p:cNvPr>
          <p:cNvSpPr/>
          <p:nvPr/>
        </p:nvSpPr>
        <p:spPr>
          <a:xfrm>
            <a:off x="7838104" y="6208686"/>
            <a:ext cx="642942" cy="142876"/>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51709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5"/>
          <p:cNvSpPr>
            <a:spLocks noChangeArrowheads="1"/>
          </p:cNvSpPr>
          <p:nvPr/>
        </p:nvSpPr>
        <p:spPr bwMode="auto">
          <a:xfrm>
            <a:off x="2857488" y="357166"/>
            <a:ext cx="2698175" cy="523220"/>
          </a:xfrm>
          <a:prstGeom prst="rect">
            <a:avLst/>
          </a:prstGeom>
          <a:noFill/>
          <a:ln w="9525">
            <a:noFill/>
            <a:miter lim="800000"/>
            <a:headEnd/>
            <a:tailEnd/>
          </a:ln>
          <a:effectLst/>
        </p:spPr>
        <p:txBody>
          <a:bodyPr wrap="none">
            <a:spAutoFit/>
          </a:bodyPr>
          <a:lstStyle/>
          <a:p>
            <a:r>
              <a:rPr lang="en-US" altLang="zh-CN" sz="2800" dirty="0" smtClean="0">
                <a:solidFill>
                  <a:srgbClr val="FF0000"/>
                </a:solidFill>
                <a:latin typeface="黑体" pitchFamily="49" charset="-122"/>
                <a:ea typeface="黑体" pitchFamily="49" charset="-122"/>
              </a:rPr>
              <a:t>7.5   </a:t>
            </a:r>
            <a:r>
              <a:rPr lang="zh-CN" altLang="en-US" sz="2800" dirty="0" smtClean="0">
                <a:solidFill>
                  <a:srgbClr val="FF0000"/>
                </a:solidFill>
                <a:latin typeface="黑体" pitchFamily="49" charset="-122"/>
                <a:ea typeface="黑体" pitchFamily="49" charset="-122"/>
              </a:rPr>
              <a:t>类与对象</a:t>
            </a:r>
            <a:endParaRPr lang="zh-CN" altLang="en-US" sz="2800" dirty="0">
              <a:solidFill>
                <a:srgbClr val="FF0000"/>
              </a:solidFill>
              <a:latin typeface="黑体" pitchFamily="49" charset="-122"/>
              <a:ea typeface="黑体" pitchFamily="49" charset="-122"/>
            </a:endParaRPr>
          </a:p>
        </p:txBody>
      </p:sp>
      <p:sp>
        <p:nvSpPr>
          <p:cNvPr id="59398" name="Text Box 6"/>
          <p:cNvSpPr txBox="1">
            <a:spLocks noChangeArrowheads="1"/>
          </p:cNvSpPr>
          <p:nvPr/>
        </p:nvSpPr>
        <p:spPr bwMode="auto">
          <a:xfrm>
            <a:off x="714348" y="928670"/>
            <a:ext cx="7786742" cy="5478423"/>
          </a:xfrm>
          <a:prstGeom prst="rect">
            <a:avLst/>
          </a:prstGeom>
          <a:noFill/>
          <a:ln w="9525">
            <a:noFill/>
            <a:miter lim="800000"/>
            <a:headEnd/>
            <a:tailEnd/>
          </a:ln>
          <a:effectLst/>
        </p:spPr>
        <p:txBody>
          <a:bodyPr wrap="square">
            <a:spAutoFit/>
          </a:bodyPr>
          <a:lstStyle/>
          <a:p>
            <a:pPr algn="just">
              <a:lnSpc>
                <a:spcPts val="3400"/>
              </a:lnSpc>
              <a:spcBef>
                <a:spcPct val="20000"/>
              </a:spcBef>
            </a:pPr>
            <a:r>
              <a:rPr lang="zh-CN" altLang="en-US" dirty="0"/>
              <a:t>　　</a:t>
            </a:r>
            <a:r>
              <a:rPr lang="zh-CN" altLang="en-US" dirty="0">
                <a:solidFill>
                  <a:srgbClr val="0070C0"/>
                </a:solidFill>
              </a:rPr>
              <a:t>面向对象技术中的核心概念是对象和类。对象可以泛指一切事物，类则是一类对象的抽象模型</a:t>
            </a:r>
            <a:r>
              <a:rPr lang="zh-CN" altLang="en-US" dirty="0" smtClean="0">
                <a:solidFill>
                  <a:srgbClr val="0070C0"/>
                </a:solidFill>
              </a:rPr>
              <a:t>。所以</a:t>
            </a:r>
            <a:r>
              <a:rPr lang="zh-CN" altLang="en-US" dirty="0">
                <a:solidFill>
                  <a:srgbClr val="0070C0"/>
                </a:solidFill>
              </a:rPr>
              <a:t>，类与对象也可以作为一种知识表示方法</a:t>
            </a:r>
            <a:r>
              <a:rPr lang="zh-CN" altLang="en-US" dirty="0" smtClean="0">
                <a:solidFill>
                  <a:srgbClr val="0070C0"/>
                </a:solidFill>
              </a:rPr>
              <a:t>。</a:t>
            </a:r>
            <a:endParaRPr lang="en-US" altLang="zh-CN" dirty="0" smtClean="0">
              <a:solidFill>
                <a:srgbClr val="0070C0"/>
              </a:solidFill>
            </a:endParaRPr>
          </a:p>
          <a:p>
            <a:pPr>
              <a:lnSpc>
                <a:spcPts val="3600"/>
              </a:lnSpc>
            </a:pPr>
            <a:r>
              <a:rPr lang="zh-CN" altLang="en-US" dirty="0" smtClean="0">
                <a:solidFill>
                  <a:srgbClr val="0070C0"/>
                </a:solidFill>
              </a:rPr>
              <a:t>        </a:t>
            </a:r>
            <a:r>
              <a:rPr lang="zh-CN" altLang="en-US" dirty="0" smtClean="0">
                <a:solidFill>
                  <a:srgbClr val="0070C0"/>
                </a:solidFill>
                <a:latin typeface="黑体" pitchFamily="49" charset="-122"/>
                <a:ea typeface="黑体" pitchFamily="49" charset="-122"/>
              </a:rPr>
              <a:t>例</a:t>
            </a:r>
            <a:r>
              <a:rPr lang="zh-CN" altLang="en-US" dirty="0" smtClean="0">
                <a:solidFill>
                  <a:srgbClr val="0070C0"/>
                </a:solidFill>
              </a:rPr>
              <a:t> </a:t>
            </a:r>
            <a:r>
              <a:rPr lang="en-US" dirty="0" smtClean="0">
                <a:solidFill>
                  <a:srgbClr val="0070C0"/>
                </a:solidFill>
              </a:rPr>
              <a:t>7-6 </a:t>
            </a:r>
            <a:r>
              <a:rPr lang="zh-CN" altLang="en-US" dirty="0">
                <a:solidFill>
                  <a:srgbClr val="0070C0"/>
                </a:solidFill>
              </a:rPr>
              <a:t>下面是面向对象程序设计语言</a:t>
            </a:r>
            <a:r>
              <a:rPr lang="en-US" dirty="0">
                <a:solidFill>
                  <a:srgbClr val="0070C0"/>
                </a:solidFill>
              </a:rPr>
              <a:t>C++</a:t>
            </a:r>
            <a:r>
              <a:rPr lang="zh-CN" altLang="en-US" dirty="0">
                <a:solidFill>
                  <a:srgbClr val="0070C0"/>
                </a:solidFill>
              </a:rPr>
              <a:t>中一个雇员类和经理类的定义。</a:t>
            </a:r>
          </a:p>
          <a:p>
            <a:r>
              <a:rPr lang="en-US" sz="2000" dirty="0">
                <a:solidFill>
                  <a:srgbClr val="0070C0"/>
                </a:solidFill>
              </a:rPr>
              <a:t>            class Employee</a:t>
            </a:r>
            <a:endParaRPr lang="zh-CN" altLang="en-US" sz="2000" dirty="0">
              <a:solidFill>
                <a:srgbClr val="0070C0"/>
              </a:solidFill>
            </a:endParaRPr>
          </a:p>
          <a:p>
            <a:r>
              <a:rPr lang="en-US" sz="2000" dirty="0">
                <a:solidFill>
                  <a:srgbClr val="0070C0"/>
                </a:solidFill>
              </a:rPr>
              <a:t>           { </a:t>
            </a:r>
            <a:endParaRPr lang="zh-CN" altLang="en-US" sz="2000" dirty="0">
              <a:solidFill>
                <a:srgbClr val="0070C0"/>
              </a:solidFill>
            </a:endParaRPr>
          </a:p>
          <a:p>
            <a:r>
              <a:rPr lang="en-US" sz="2000" dirty="0">
                <a:solidFill>
                  <a:srgbClr val="0070C0"/>
                </a:solidFill>
              </a:rPr>
              <a:t>            </a:t>
            </a:r>
            <a:r>
              <a:rPr lang="en-US" sz="2000" dirty="0" err="1">
                <a:solidFill>
                  <a:srgbClr val="0070C0"/>
                </a:solidFill>
              </a:rPr>
              <a:t>privite</a:t>
            </a:r>
            <a:r>
              <a:rPr lang="en-US" sz="2000" dirty="0">
                <a:solidFill>
                  <a:srgbClr val="0070C0"/>
                </a:solidFill>
              </a:rPr>
              <a:t>:</a:t>
            </a:r>
            <a:endParaRPr lang="zh-CN" altLang="en-US" sz="2000" dirty="0">
              <a:solidFill>
                <a:srgbClr val="0070C0"/>
              </a:solidFill>
            </a:endParaRPr>
          </a:p>
          <a:p>
            <a:r>
              <a:rPr lang="en-US" sz="2000" dirty="0">
                <a:solidFill>
                  <a:srgbClr val="0070C0"/>
                </a:solidFill>
              </a:rPr>
              <a:t>            char*Name;</a:t>
            </a:r>
            <a:endParaRPr lang="zh-CN" altLang="en-US" sz="2000" dirty="0">
              <a:solidFill>
                <a:srgbClr val="0070C0"/>
              </a:solidFill>
            </a:endParaRPr>
          </a:p>
          <a:p>
            <a:r>
              <a:rPr lang="en-US" sz="2000" dirty="0">
                <a:solidFill>
                  <a:srgbClr val="0070C0"/>
                </a:solidFill>
              </a:rPr>
              <a:t>            </a:t>
            </a:r>
            <a:r>
              <a:rPr lang="en-US" sz="2000" dirty="0" err="1">
                <a:solidFill>
                  <a:srgbClr val="0070C0"/>
                </a:solidFill>
              </a:rPr>
              <a:t>int</a:t>
            </a:r>
            <a:r>
              <a:rPr lang="en-US" sz="2000" dirty="0">
                <a:solidFill>
                  <a:srgbClr val="0070C0"/>
                </a:solidFill>
              </a:rPr>
              <a:t> Age;</a:t>
            </a:r>
            <a:endParaRPr lang="zh-CN" altLang="en-US" sz="2000" dirty="0">
              <a:solidFill>
                <a:srgbClr val="0070C0"/>
              </a:solidFill>
            </a:endParaRPr>
          </a:p>
          <a:p>
            <a:r>
              <a:rPr lang="en-US" sz="2000" dirty="0">
                <a:solidFill>
                  <a:srgbClr val="0070C0"/>
                </a:solidFill>
              </a:rPr>
              <a:t>            </a:t>
            </a:r>
            <a:r>
              <a:rPr lang="en-US" sz="2000" dirty="0" err="1">
                <a:solidFill>
                  <a:srgbClr val="0070C0"/>
                </a:solidFill>
              </a:rPr>
              <a:t>int</a:t>
            </a:r>
            <a:r>
              <a:rPr lang="en-US" sz="2000" dirty="0">
                <a:solidFill>
                  <a:srgbClr val="0070C0"/>
                </a:solidFill>
              </a:rPr>
              <a:t> Salary;= </a:t>
            </a:r>
            <a:endParaRPr lang="zh-CN" altLang="en-US" sz="2000" dirty="0">
              <a:solidFill>
                <a:srgbClr val="0070C0"/>
              </a:solidFill>
            </a:endParaRPr>
          </a:p>
          <a:p>
            <a:r>
              <a:rPr lang="en-US" sz="2000" dirty="0">
                <a:solidFill>
                  <a:srgbClr val="0070C0"/>
                </a:solidFill>
              </a:rPr>
              <a:t>            public:</a:t>
            </a:r>
            <a:endParaRPr lang="zh-CN" altLang="en-US" sz="2000" dirty="0">
              <a:solidFill>
                <a:srgbClr val="0070C0"/>
              </a:solidFill>
            </a:endParaRPr>
          </a:p>
          <a:p>
            <a:r>
              <a:rPr lang="en-US" sz="2000" dirty="0">
                <a:solidFill>
                  <a:srgbClr val="0070C0"/>
                </a:solidFill>
              </a:rPr>
              <a:t>            Employee(char*name, </a:t>
            </a:r>
            <a:r>
              <a:rPr lang="en-US" sz="2000" dirty="0" err="1">
                <a:solidFill>
                  <a:srgbClr val="0070C0"/>
                </a:solidFill>
              </a:rPr>
              <a:t>int</a:t>
            </a:r>
            <a:r>
              <a:rPr lang="en-US" sz="2000" dirty="0">
                <a:solidFill>
                  <a:srgbClr val="0070C0"/>
                </a:solidFill>
              </a:rPr>
              <a:t> age, </a:t>
            </a:r>
            <a:r>
              <a:rPr lang="en-US" sz="2000" dirty="0" err="1">
                <a:solidFill>
                  <a:srgbClr val="0070C0"/>
                </a:solidFill>
              </a:rPr>
              <a:t>int</a:t>
            </a:r>
            <a:r>
              <a:rPr lang="en-US" sz="2000" dirty="0">
                <a:solidFill>
                  <a:srgbClr val="0070C0"/>
                </a:solidFill>
              </a:rPr>
              <a:t> salary);</a:t>
            </a:r>
            <a:endParaRPr lang="zh-CN" altLang="en-US" sz="2000" dirty="0">
              <a:solidFill>
                <a:srgbClr val="0070C0"/>
              </a:solidFill>
            </a:endParaRPr>
          </a:p>
          <a:p>
            <a:r>
              <a:rPr lang="en-US" sz="2000" dirty="0">
                <a:solidFill>
                  <a:srgbClr val="0070C0"/>
                </a:solidFill>
              </a:rPr>
              <a:t>            ~Employee();</a:t>
            </a:r>
            <a:endParaRPr lang="zh-CN" altLang="en-US" sz="2000" dirty="0">
              <a:solidFill>
                <a:srgbClr val="0070C0"/>
              </a:solidFill>
            </a:endParaRPr>
          </a:p>
          <a:p>
            <a:r>
              <a:rPr lang="en-US" sz="2000" dirty="0" smtClean="0">
                <a:solidFill>
                  <a:srgbClr val="0070C0"/>
                </a:solidFill>
              </a:rPr>
              <a:t>            };</a:t>
            </a:r>
            <a:endParaRPr lang="zh-CN" altLang="en-US" sz="2000" dirty="0">
              <a:solidFill>
                <a:srgbClr val="0070C0"/>
              </a:solidFill>
            </a:endParaRPr>
          </a:p>
        </p:txBody>
      </p:sp>
    </p:spTree>
    <p:extLst>
      <p:ext uri="{BB962C8B-B14F-4D97-AF65-F5344CB8AC3E}">
        <p14:creationId xmlns:p14="http://schemas.microsoft.com/office/powerpoint/2010/main" val="1915003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9398">
                                            <p:txEl>
                                              <p:pRg st="0" end="0"/>
                                            </p:txEl>
                                          </p:spTgt>
                                        </p:tgtEl>
                                        <p:attrNameLst>
                                          <p:attrName>style.visibility</p:attrName>
                                        </p:attrNameLst>
                                      </p:cBhvr>
                                      <p:to>
                                        <p:strVal val="visible"/>
                                      </p:to>
                                    </p:set>
                                    <p:animEffect transition="in" filter="blinds(horizontal)">
                                      <p:cBhvr>
                                        <p:cTn id="7" dur="500"/>
                                        <p:tgtEl>
                                          <p:spTgt spid="593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9398">
                                            <p:txEl>
                                              <p:pRg st="1" end="1"/>
                                            </p:txEl>
                                          </p:spTgt>
                                        </p:tgtEl>
                                        <p:attrNameLst>
                                          <p:attrName>style.visibility</p:attrName>
                                        </p:attrNameLst>
                                      </p:cBhvr>
                                      <p:to>
                                        <p:strVal val="visible"/>
                                      </p:to>
                                    </p:set>
                                    <p:animEffect transition="in" filter="blinds(horizontal)">
                                      <p:cBhvr>
                                        <p:cTn id="12" dur="500"/>
                                        <p:tgtEl>
                                          <p:spTgt spid="59398">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9398">
                                            <p:txEl>
                                              <p:pRg st="2" end="2"/>
                                            </p:txEl>
                                          </p:spTgt>
                                        </p:tgtEl>
                                        <p:attrNameLst>
                                          <p:attrName>style.visibility</p:attrName>
                                        </p:attrNameLst>
                                      </p:cBhvr>
                                      <p:to>
                                        <p:strVal val="visible"/>
                                      </p:to>
                                    </p:set>
                                    <p:animEffect transition="in" filter="blinds(horizontal)">
                                      <p:cBhvr>
                                        <p:cTn id="15" dur="500"/>
                                        <p:tgtEl>
                                          <p:spTgt spid="59398">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9398">
                                            <p:txEl>
                                              <p:pRg st="3" end="3"/>
                                            </p:txEl>
                                          </p:spTgt>
                                        </p:tgtEl>
                                        <p:attrNameLst>
                                          <p:attrName>style.visibility</p:attrName>
                                        </p:attrNameLst>
                                      </p:cBhvr>
                                      <p:to>
                                        <p:strVal val="visible"/>
                                      </p:to>
                                    </p:set>
                                    <p:animEffect transition="in" filter="blinds(horizontal)">
                                      <p:cBhvr>
                                        <p:cTn id="18" dur="500"/>
                                        <p:tgtEl>
                                          <p:spTgt spid="59398">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59398">
                                            <p:txEl>
                                              <p:pRg st="4" end="4"/>
                                            </p:txEl>
                                          </p:spTgt>
                                        </p:tgtEl>
                                        <p:attrNameLst>
                                          <p:attrName>style.visibility</p:attrName>
                                        </p:attrNameLst>
                                      </p:cBhvr>
                                      <p:to>
                                        <p:strVal val="visible"/>
                                      </p:to>
                                    </p:set>
                                    <p:animEffect transition="in" filter="blinds(horizontal)">
                                      <p:cBhvr>
                                        <p:cTn id="21" dur="500"/>
                                        <p:tgtEl>
                                          <p:spTgt spid="59398">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59398">
                                            <p:txEl>
                                              <p:pRg st="5" end="5"/>
                                            </p:txEl>
                                          </p:spTgt>
                                        </p:tgtEl>
                                        <p:attrNameLst>
                                          <p:attrName>style.visibility</p:attrName>
                                        </p:attrNameLst>
                                      </p:cBhvr>
                                      <p:to>
                                        <p:strVal val="visible"/>
                                      </p:to>
                                    </p:set>
                                    <p:animEffect transition="in" filter="blinds(horizontal)">
                                      <p:cBhvr>
                                        <p:cTn id="24" dur="500"/>
                                        <p:tgtEl>
                                          <p:spTgt spid="59398">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59398">
                                            <p:txEl>
                                              <p:pRg st="6" end="6"/>
                                            </p:txEl>
                                          </p:spTgt>
                                        </p:tgtEl>
                                        <p:attrNameLst>
                                          <p:attrName>style.visibility</p:attrName>
                                        </p:attrNameLst>
                                      </p:cBhvr>
                                      <p:to>
                                        <p:strVal val="visible"/>
                                      </p:to>
                                    </p:set>
                                    <p:animEffect transition="in" filter="blinds(horizontal)">
                                      <p:cBhvr>
                                        <p:cTn id="27" dur="500"/>
                                        <p:tgtEl>
                                          <p:spTgt spid="59398">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59398">
                                            <p:txEl>
                                              <p:pRg st="7" end="7"/>
                                            </p:txEl>
                                          </p:spTgt>
                                        </p:tgtEl>
                                        <p:attrNameLst>
                                          <p:attrName>style.visibility</p:attrName>
                                        </p:attrNameLst>
                                      </p:cBhvr>
                                      <p:to>
                                        <p:strVal val="visible"/>
                                      </p:to>
                                    </p:set>
                                    <p:animEffect transition="in" filter="blinds(horizontal)">
                                      <p:cBhvr>
                                        <p:cTn id="30" dur="500"/>
                                        <p:tgtEl>
                                          <p:spTgt spid="59398">
                                            <p:txEl>
                                              <p:pRg st="7" end="7"/>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59398">
                                            <p:txEl>
                                              <p:pRg st="8" end="8"/>
                                            </p:txEl>
                                          </p:spTgt>
                                        </p:tgtEl>
                                        <p:attrNameLst>
                                          <p:attrName>style.visibility</p:attrName>
                                        </p:attrNameLst>
                                      </p:cBhvr>
                                      <p:to>
                                        <p:strVal val="visible"/>
                                      </p:to>
                                    </p:set>
                                    <p:animEffect transition="in" filter="blinds(horizontal)">
                                      <p:cBhvr>
                                        <p:cTn id="33" dur="500"/>
                                        <p:tgtEl>
                                          <p:spTgt spid="59398">
                                            <p:txEl>
                                              <p:pRg st="8" end="8"/>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9398">
                                            <p:txEl>
                                              <p:pRg st="9" end="9"/>
                                            </p:txEl>
                                          </p:spTgt>
                                        </p:tgtEl>
                                        <p:attrNameLst>
                                          <p:attrName>style.visibility</p:attrName>
                                        </p:attrNameLst>
                                      </p:cBhvr>
                                      <p:to>
                                        <p:strVal val="visible"/>
                                      </p:to>
                                    </p:set>
                                    <p:animEffect transition="in" filter="blinds(horizontal)">
                                      <p:cBhvr>
                                        <p:cTn id="36" dur="500"/>
                                        <p:tgtEl>
                                          <p:spTgt spid="59398">
                                            <p:txEl>
                                              <p:pRg st="9" end="9"/>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59398">
                                            <p:txEl>
                                              <p:pRg st="10" end="10"/>
                                            </p:txEl>
                                          </p:spTgt>
                                        </p:tgtEl>
                                        <p:attrNameLst>
                                          <p:attrName>style.visibility</p:attrName>
                                        </p:attrNameLst>
                                      </p:cBhvr>
                                      <p:to>
                                        <p:strVal val="visible"/>
                                      </p:to>
                                    </p:set>
                                    <p:animEffect transition="in" filter="blinds(horizontal)">
                                      <p:cBhvr>
                                        <p:cTn id="39" dur="500"/>
                                        <p:tgtEl>
                                          <p:spTgt spid="59398">
                                            <p:txEl>
                                              <p:pRg st="10" end="10"/>
                                            </p:txEl>
                                          </p:spTgt>
                                        </p:tgtEl>
                                      </p:cBhvr>
                                    </p:animEffect>
                                  </p:childTnLst>
                                </p:cTn>
                              </p:par>
                              <p:par>
                                <p:cTn id="40" presetID="3" presetClass="entr" presetSubtype="10" fill="hold" nodeType="withEffect">
                                  <p:stCondLst>
                                    <p:cond delay="0"/>
                                  </p:stCondLst>
                                  <p:childTnLst>
                                    <p:set>
                                      <p:cBhvr>
                                        <p:cTn id="41" dur="1" fill="hold">
                                          <p:stCondLst>
                                            <p:cond delay="0"/>
                                          </p:stCondLst>
                                        </p:cTn>
                                        <p:tgtEl>
                                          <p:spTgt spid="59398">
                                            <p:txEl>
                                              <p:pRg st="11" end="11"/>
                                            </p:txEl>
                                          </p:spTgt>
                                        </p:tgtEl>
                                        <p:attrNameLst>
                                          <p:attrName>style.visibility</p:attrName>
                                        </p:attrNameLst>
                                      </p:cBhvr>
                                      <p:to>
                                        <p:strVal val="visible"/>
                                      </p:to>
                                    </p:set>
                                    <p:animEffect transition="in" filter="blinds(horizontal)">
                                      <p:cBhvr>
                                        <p:cTn id="42" dur="500"/>
                                        <p:tgtEl>
                                          <p:spTgt spid="5939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6"/>
          <p:cNvSpPr>
            <a:spLocks noChangeArrowheads="1"/>
          </p:cNvSpPr>
          <p:nvPr/>
        </p:nvSpPr>
        <p:spPr bwMode="auto">
          <a:xfrm>
            <a:off x="500034" y="214290"/>
            <a:ext cx="7572428" cy="624786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779463"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Employee</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Courier New" pitchFamily="49" charset="0"/>
              </a:rPr>
              <a:t>::</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Employee(char*name, </a:t>
            </a:r>
            <a:r>
              <a:rPr kumimoji="1" lang="en-US" altLang="zh-CN" sz="2000" b="0" i="0" u="none" strike="noStrike" cap="none" normalizeH="0" baseline="0" dirty="0" err="1" smtClean="0">
                <a:ln>
                  <a:noFill/>
                </a:ln>
                <a:solidFill>
                  <a:srgbClr val="0070C0"/>
                </a:solidFill>
                <a:effectLst/>
                <a:latin typeface="Times New Roman" pitchFamily="18" charset="0"/>
                <a:ea typeface="宋体" pitchFamily="2" charset="-122"/>
                <a:cs typeface="Times New Roman" pitchFamily="18" charset="0"/>
              </a:rPr>
              <a:t>int</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 age, </a:t>
            </a:r>
            <a:r>
              <a:rPr kumimoji="1" lang="en-US" altLang="zh-CN" sz="2000" b="0" i="0" u="none" strike="noStrike" cap="none" normalizeH="0" baseline="0" dirty="0" err="1" smtClean="0">
                <a:ln>
                  <a:noFill/>
                </a:ln>
                <a:solidFill>
                  <a:srgbClr val="0070C0"/>
                </a:solidFill>
                <a:effectLst/>
                <a:latin typeface="Times New Roman" pitchFamily="18" charset="0"/>
                <a:ea typeface="宋体" pitchFamily="2" charset="-122"/>
                <a:cs typeface="Times New Roman" pitchFamily="18" charset="0"/>
              </a:rPr>
              <a:t>int</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 salary)</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Name=</a:t>
            </a:r>
            <a:r>
              <a:rPr kumimoji="1" lang="en-US" altLang="zh-CN" sz="2000" b="0" i="0" u="none" strike="noStrike" cap="none" normalizeH="0" baseline="0" dirty="0" err="1" smtClean="0">
                <a:ln>
                  <a:noFill/>
                </a:ln>
                <a:solidFill>
                  <a:srgbClr val="0070C0"/>
                </a:solidFill>
                <a:effectLst/>
                <a:latin typeface="Times New Roman" pitchFamily="18" charset="0"/>
                <a:ea typeface="宋体" pitchFamily="2" charset="-122"/>
                <a:cs typeface="Times New Roman" pitchFamily="18" charset="0"/>
              </a:rPr>
              <a:t>newchar</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 </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Courier New" pitchFamily="49" charset="0"/>
              </a:rPr>
              <a:t>[</a:t>
            </a:r>
            <a:r>
              <a:rPr kumimoji="1" lang="en-US" altLang="zh-CN" sz="2000" b="0" i="0" u="none" strike="noStrike" cap="none" normalizeH="0" baseline="0" dirty="0" err="1" smtClean="0">
                <a:ln>
                  <a:noFill/>
                </a:ln>
                <a:solidFill>
                  <a:srgbClr val="0070C0"/>
                </a:solidFill>
                <a:effectLst/>
                <a:latin typeface="Times New Roman" pitchFamily="18" charset="0"/>
                <a:ea typeface="宋体" pitchFamily="2" charset="-122"/>
                <a:cs typeface="Times New Roman" pitchFamily="18" charset="0"/>
              </a:rPr>
              <a:t>strlen</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(name)</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Courier New" pitchFamily="49" charset="0"/>
              </a:rPr>
              <a:t>]</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err="1" smtClean="0">
                <a:ln>
                  <a:noFill/>
                </a:ln>
                <a:solidFill>
                  <a:srgbClr val="0070C0"/>
                </a:solidFill>
                <a:effectLst/>
                <a:latin typeface="Times New Roman" pitchFamily="18" charset="0"/>
                <a:ea typeface="宋体" pitchFamily="2" charset="-122"/>
                <a:cs typeface="Times New Roman" pitchFamily="18" charset="0"/>
              </a:rPr>
              <a:t>strcpy</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(Name, name);</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Age=age;</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Salary=salary;= </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 </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Employee</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Courier New" pitchFamily="49" charset="0"/>
              </a:rPr>
              <a:t>::</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~Employee() </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Delete Name;= </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Void Employee</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Courier New" pitchFamily="49" charset="0"/>
              </a:rPr>
              <a:t>::</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Change(</a:t>
            </a:r>
            <a:r>
              <a:rPr kumimoji="1" lang="en-US" altLang="zh-CN" sz="2000" b="0" i="0" u="none" strike="noStrike" cap="none" normalizeH="0" baseline="0" dirty="0" err="1" smtClean="0">
                <a:ln>
                  <a:noFill/>
                </a:ln>
                <a:solidFill>
                  <a:srgbClr val="0070C0"/>
                </a:solidFill>
                <a:effectLst/>
                <a:latin typeface="Times New Roman" pitchFamily="18" charset="0"/>
                <a:ea typeface="宋体" pitchFamily="2" charset="-122"/>
                <a:cs typeface="Times New Roman" pitchFamily="18" charset="0"/>
              </a:rPr>
              <a:t>int</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 age, </a:t>
            </a:r>
            <a:r>
              <a:rPr kumimoji="1" lang="en-US" altLang="zh-CN" sz="2000" b="0" i="0" u="none" strike="noStrike" cap="none" normalizeH="0" baseline="0" dirty="0" err="1" smtClean="0">
                <a:ln>
                  <a:noFill/>
                </a:ln>
                <a:solidFill>
                  <a:srgbClr val="0070C0"/>
                </a:solidFill>
                <a:effectLst/>
                <a:latin typeface="Times New Roman" pitchFamily="18" charset="0"/>
                <a:ea typeface="宋体" pitchFamily="2" charset="-122"/>
                <a:cs typeface="Times New Roman" pitchFamily="18" charset="0"/>
              </a:rPr>
              <a:t>int</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 salary)</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Age=age;</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Salary=salary;</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Void Employee</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Courier New" pitchFamily="49" charset="0"/>
              </a:rPr>
              <a:t>::</a:t>
            </a: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Retire()</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{if(Age&gt;60)</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Delete this;</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a:p>
            <a:pPr marL="0" marR="0" lvl="0" indent="779463"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cs typeface="Times New Roman" pitchFamily="18" charset="0"/>
              </a:rPr>
              <a:t>}</a:t>
            </a:r>
            <a:endParaRPr kumimoji="1" lang="en-US" altLang="zh-CN" sz="2000" b="0" i="0" u="none" strike="noStrike" cap="none" normalizeH="0" baseline="0" dirty="0" smtClean="0">
              <a:ln>
                <a:noFill/>
              </a:ln>
              <a:solidFill>
                <a:srgbClr val="0070C0"/>
              </a:solidFill>
              <a:effectLst/>
              <a:latin typeface="Times New Roman" pitchFamily="18" charset="0"/>
              <a:ea typeface="宋体" pitchFamily="2" charset="-122"/>
            </a:endParaRPr>
          </a:p>
        </p:txBody>
      </p:sp>
    </p:spTree>
    <p:extLst>
      <p:ext uri="{BB962C8B-B14F-4D97-AF65-F5344CB8AC3E}">
        <p14:creationId xmlns:p14="http://schemas.microsoft.com/office/powerpoint/2010/main" val="41710180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body" idx="1"/>
          </p:nvPr>
        </p:nvSpPr>
        <p:spPr>
          <a:xfrm>
            <a:off x="685800" y="609600"/>
            <a:ext cx="7772400" cy="5486400"/>
          </a:xfrm>
        </p:spPr>
        <p:txBody>
          <a:bodyPr/>
          <a:lstStyle/>
          <a:p>
            <a:r>
              <a:rPr lang="zh-CN" altLang="en-US" sz="2000" dirty="0"/>
              <a:t>　　</a:t>
            </a:r>
            <a:r>
              <a:rPr lang="zh-CN" altLang="en-US" dirty="0">
                <a:solidFill>
                  <a:srgbClr val="0070C0"/>
                </a:solidFill>
              </a:rPr>
              <a:t>以上是雇员类的定义，</a:t>
            </a:r>
            <a:r>
              <a:rPr lang="zh-CN" altLang="en-US" dirty="0" smtClean="0">
                <a:solidFill>
                  <a:srgbClr val="0070C0"/>
                </a:solidFill>
              </a:rPr>
              <a:t>下面</a:t>
            </a:r>
            <a:r>
              <a:rPr lang="zh-CN" altLang="en-US" dirty="0">
                <a:solidFill>
                  <a:srgbClr val="0070C0"/>
                </a:solidFill>
              </a:rPr>
              <a:t>是经理类的定义。</a:t>
            </a:r>
          </a:p>
          <a:p>
            <a:r>
              <a:rPr lang="zh-CN" altLang="en-US" dirty="0">
                <a:solidFill>
                  <a:srgbClr val="0070C0"/>
                </a:solidFill>
              </a:rPr>
              <a:t>　　</a:t>
            </a:r>
            <a:r>
              <a:rPr lang="en-US" dirty="0">
                <a:solidFill>
                  <a:srgbClr val="0070C0"/>
                </a:solidFill>
              </a:rPr>
              <a:t>Class </a:t>
            </a:r>
            <a:r>
              <a:rPr lang="en-US" dirty="0" err="1">
                <a:solidFill>
                  <a:srgbClr val="0070C0"/>
                </a:solidFill>
              </a:rPr>
              <a:t>Manager:public</a:t>
            </a:r>
            <a:r>
              <a:rPr lang="en-US" dirty="0">
                <a:solidFill>
                  <a:srgbClr val="0070C0"/>
                </a:solidFill>
              </a:rPr>
              <a:t> Employee</a:t>
            </a:r>
            <a:endParaRPr lang="zh-CN" altLang="en-US" dirty="0">
              <a:solidFill>
                <a:srgbClr val="0070C0"/>
              </a:solidFill>
            </a:endParaRPr>
          </a:p>
          <a:p>
            <a:r>
              <a:rPr lang="zh-CN" altLang="en-US" dirty="0">
                <a:solidFill>
                  <a:srgbClr val="0070C0"/>
                </a:solidFill>
              </a:rPr>
              <a:t>　　</a:t>
            </a:r>
            <a:r>
              <a:rPr lang="en-US" dirty="0">
                <a:solidFill>
                  <a:srgbClr val="0070C0"/>
                </a:solidFill>
              </a:rPr>
              <a:t>{</a:t>
            </a:r>
            <a:endParaRPr lang="zh-CN" altLang="en-US" dirty="0">
              <a:solidFill>
                <a:srgbClr val="0070C0"/>
              </a:solidFill>
            </a:endParaRPr>
          </a:p>
          <a:p>
            <a:r>
              <a:rPr lang="zh-CN" altLang="en-US" dirty="0">
                <a:solidFill>
                  <a:srgbClr val="0070C0"/>
                </a:solidFill>
              </a:rPr>
              <a:t>　　</a:t>
            </a:r>
            <a:r>
              <a:rPr lang="en-US" dirty="0" err="1">
                <a:solidFill>
                  <a:srgbClr val="0070C0"/>
                </a:solidFill>
              </a:rPr>
              <a:t>Int</a:t>
            </a:r>
            <a:r>
              <a:rPr lang="en-US" dirty="0">
                <a:solidFill>
                  <a:srgbClr val="0070C0"/>
                </a:solidFill>
              </a:rPr>
              <a:t> Level;</a:t>
            </a:r>
            <a:endParaRPr lang="zh-CN" altLang="en-US" dirty="0">
              <a:solidFill>
                <a:srgbClr val="0070C0"/>
              </a:solidFill>
            </a:endParaRPr>
          </a:p>
          <a:p>
            <a:r>
              <a:rPr lang="en-US" dirty="0">
                <a:solidFill>
                  <a:srgbClr val="0070C0"/>
                </a:solidFill>
              </a:rPr>
              <a:t>public:</a:t>
            </a:r>
            <a:endParaRPr lang="zh-CN" altLang="en-US" dirty="0">
              <a:solidFill>
                <a:srgbClr val="0070C0"/>
              </a:solidFill>
            </a:endParaRPr>
          </a:p>
          <a:p>
            <a:r>
              <a:rPr lang="zh-CN" altLang="en-US" dirty="0">
                <a:solidFill>
                  <a:srgbClr val="0070C0"/>
                </a:solidFill>
              </a:rPr>
              <a:t>　　</a:t>
            </a:r>
            <a:r>
              <a:rPr lang="en-US" dirty="0">
                <a:solidFill>
                  <a:srgbClr val="0070C0"/>
                </a:solidFill>
              </a:rPr>
              <a:t>Manager(char*name, </a:t>
            </a:r>
            <a:r>
              <a:rPr lang="en-US" dirty="0" err="1">
                <a:solidFill>
                  <a:srgbClr val="0070C0"/>
                </a:solidFill>
              </a:rPr>
              <a:t>int</a:t>
            </a:r>
            <a:r>
              <a:rPr lang="en-US" dirty="0">
                <a:solidFill>
                  <a:srgbClr val="0070C0"/>
                </a:solidFill>
              </a:rPr>
              <a:t> age, </a:t>
            </a:r>
            <a:r>
              <a:rPr lang="en-US" dirty="0" err="1">
                <a:solidFill>
                  <a:srgbClr val="0070C0"/>
                </a:solidFill>
              </a:rPr>
              <a:t>int</a:t>
            </a:r>
            <a:r>
              <a:rPr lang="en-US" dirty="0">
                <a:solidFill>
                  <a:srgbClr val="0070C0"/>
                </a:solidFill>
              </a:rPr>
              <a:t> salary, </a:t>
            </a:r>
            <a:r>
              <a:rPr lang="en-US" dirty="0" err="1">
                <a:solidFill>
                  <a:srgbClr val="0070C0"/>
                </a:solidFill>
              </a:rPr>
              <a:t>int</a:t>
            </a:r>
            <a:r>
              <a:rPr lang="en-US" dirty="0">
                <a:solidFill>
                  <a:srgbClr val="0070C0"/>
                </a:solidFill>
              </a:rPr>
              <a:t> level);</a:t>
            </a:r>
            <a:endParaRPr lang="zh-CN" altLang="en-US" dirty="0">
              <a:solidFill>
                <a:srgbClr val="0070C0"/>
              </a:solidFill>
            </a:endParaRPr>
          </a:p>
          <a:p>
            <a:r>
              <a:rPr lang="zh-CN" altLang="en-US" dirty="0">
                <a:solidFill>
                  <a:srgbClr val="0070C0"/>
                </a:solidFill>
              </a:rPr>
              <a:t>　　</a:t>
            </a:r>
            <a:r>
              <a:rPr lang="en-US" dirty="0">
                <a:solidFill>
                  <a:srgbClr val="0070C0"/>
                </a:solidFill>
              </a:rPr>
              <a:t>~Manager();</a:t>
            </a:r>
            <a:endParaRPr lang="zh-CN" altLang="en-US" dirty="0">
              <a:solidFill>
                <a:srgbClr val="0070C0"/>
              </a:solidFill>
            </a:endParaRPr>
          </a:p>
          <a:p>
            <a:r>
              <a:rPr lang="zh-CN" altLang="en-US" dirty="0">
                <a:solidFill>
                  <a:srgbClr val="0070C0"/>
                </a:solidFill>
              </a:rPr>
              <a:t>　　</a:t>
            </a:r>
            <a:r>
              <a:rPr lang="en-US" dirty="0">
                <a:solidFill>
                  <a:srgbClr val="0070C0"/>
                </a:solidFill>
              </a:rPr>
              <a:t>Void Change Level(</a:t>
            </a:r>
            <a:r>
              <a:rPr lang="en-US" dirty="0" err="1">
                <a:solidFill>
                  <a:srgbClr val="0070C0"/>
                </a:solidFill>
              </a:rPr>
              <a:t>int</a:t>
            </a:r>
            <a:r>
              <a:rPr lang="en-US" dirty="0">
                <a:solidFill>
                  <a:srgbClr val="0070C0"/>
                </a:solidFill>
              </a:rPr>
              <a:t> n);</a:t>
            </a:r>
            <a:endParaRPr lang="zh-CN" altLang="en-US" dirty="0">
              <a:solidFill>
                <a:srgbClr val="0070C0"/>
              </a:solidFill>
            </a:endParaRPr>
          </a:p>
          <a:p>
            <a:r>
              <a:rPr lang="zh-CN" altLang="en-US" dirty="0">
                <a:solidFill>
                  <a:srgbClr val="0070C0"/>
                </a:solidFill>
              </a:rPr>
              <a:t>　　</a:t>
            </a:r>
            <a:r>
              <a:rPr lang="en-US" dirty="0">
                <a:solidFill>
                  <a:srgbClr val="0070C0"/>
                </a:solidFill>
              </a:rPr>
              <a:t>}; </a:t>
            </a:r>
            <a:endParaRPr lang="zh-CN" altLang="en-US" dirty="0">
              <a:solidFill>
                <a:srgbClr val="0070C0"/>
              </a:solidFill>
            </a:endParaRPr>
          </a:p>
          <a:p>
            <a:endParaRPr lang="en-US" altLang="zh-CN" dirty="0"/>
          </a:p>
        </p:txBody>
      </p:sp>
      <p:sp>
        <p:nvSpPr>
          <p:cNvPr id="3" name="动作按钮: 后退或前一项 2">
            <a:hlinkClick r:id="" action="ppaction://hlinkshowjump?jump=firstslide" highlightClick="1"/>
          </p:cNvPr>
          <p:cNvSpPr/>
          <p:nvPr/>
        </p:nvSpPr>
        <p:spPr>
          <a:xfrm>
            <a:off x="8017870" y="6313816"/>
            <a:ext cx="642942" cy="142876"/>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372303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526375"/>
          <p:cNvGrpSpPr>
            <a:grpSpLocks/>
          </p:cNvGrpSpPr>
          <p:nvPr/>
        </p:nvGrpSpPr>
        <p:grpSpPr bwMode="auto">
          <a:xfrm>
            <a:off x="730250" y="1241425"/>
            <a:ext cx="7567613" cy="4702175"/>
            <a:chOff x="460" y="624"/>
            <a:chExt cx="4767" cy="2962"/>
          </a:xfrm>
        </p:grpSpPr>
        <p:sp>
          <p:nvSpPr>
            <p:cNvPr id="70662" name="矩形 526338"/>
            <p:cNvSpPr>
              <a:spLocks noChangeArrowheads="1"/>
            </p:cNvSpPr>
            <p:nvPr/>
          </p:nvSpPr>
          <p:spPr bwMode="auto">
            <a:xfrm>
              <a:off x="480" y="624"/>
              <a:ext cx="4747" cy="2962"/>
            </a:xfrm>
            <a:prstGeom prst="rect">
              <a:avLst/>
            </a:prstGeom>
            <a:solidFill>
              <a:srgbClr val="3366FF">
                <a:alpha val="50195"/>
              </a:srgbClr>
            </a:solidFill>
            <a:ln w="9525">
              <a:miter lim="800000"/>
              <a:headEnd/>
              <a:tailEnd/>
            </a:ln>
            <a:scene3d>
              <a:camera prst="legacyPerspectiveTop"/>
              <a:lightRig rig="legacyFlat3" dir="b"/>
            </a:scene3d>
            <a:sp3d extrusionH="887400" prstMaterial="legacyMatte">
              <a:bevelT w="13500" h="13500" prst="angle"/>
              <a:bevelB w="13500" h="13500" prst="angle"/>
              <a:extrusionClr>
                <a:srgbClr val="3366FF"/>
              </a:extrusionClr>
              <a:contourClr>
                <a:srgbClr val="3366FF"/>
              </a:contourClr>
            </a:sp3d>
          </p:spPr>
          <p:txBody>
            <a:bodyPr wrap="none" anchor="ctr">
              <a:flatTx/>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endParaRPr kumimoji="0" lang="zh-CN" altLang="zh-CN" sz="1800" b="0" i="0" u="none" strike="noStrike" kern="1200" cap="none" spc="0" normalizeH="0" baseline="0" noProof="0" smtClean="0">
                <a:ln>
                  <a:noFill/>
                </a:ln>
                <a:solidFill>
                  <a:srgbClr val="000000"/>
                </a:solidFill>
                <a:effectLst/>
                <a:uLnTx/>
                <a:uFillTx/>
                <a:latin typeface="Arial" panose="020B0604020202020204" pitchFamily="34" charset="0"/>
                <a:ea typeface="华文新魏" panose="02010800040101010101" pitchFamily="2" charset="-122"/>
                <a:cs typeface="+mn-cs"/>
              </a:endParaRPr>
            </a:p>
          </p:txBody>
        </p:sp>
        <p:sp>
          <p:nvSpPr>
            <p:cNvPr id="70663" name="直接连接符 526339"/>
            <p:cNvSpPr>
              <a:spLocks noChangeShapeType="1"/>
            </p:cNvSpPr>
            <p:nvPr/>
          </p:nvSpPr>
          <p:spPr bwMode="auto">
            <a:xfrm>
              <a:off x="480" y="1654"/>
              <a:ext cx="4747" cy="0"/>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664" name="直接连接符 526340"/>
            <p:cNvSpPr>
              <a:spLocks noChangeShapeType="1"/>
            </p:cNvSpPr>
            <p:nvPr/>
          </p:nvSpPr>
          <p:spPr bwMode="auto">
            <a:xfrm>
              <a:off x="480" y="2298"/>
              <a:ext cx="4747" cy="0"/>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665" name="直接连接符 526341"/>
            <p:cNvSpPr>
              <a:spLocks noChangeShapeType="1"/>
            </p:cNvSpPr>
            <p:nvPr/>
          </p:nvSpPr>
          <p:spPr bwMode="auto">
            <a:xfrm>
              <a:off x="480" y="2942"/>
              <a:ext cx="4747" cy="0"/>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666" name="直接连接符 526342"/>
            <p:cNvSpPr>
              <a:spLocks noChangeShapeType="1"/>
            </p:cNvSpPr>
            <p:nvPr/>
          </p:nvSpPr>
          <p:spPr bwMode="auto">
            <a:xfrm>
              <a:off x="480" y="1010"/>
              <a:ext cx="4747" cy="0"/>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667" name="直接连接符 526343"/>
            <p:cNvSpPr>
              <a:spLocks noChangeShapeType="1"/>
            </p:cNvSpPr>
            <p:nvPr/>
          </p:nvSpPr>
          <p:spPr bwMode="auto">
            <a:xfrm>
              <a:off x="1293" y="624"/>
              <a:ext cx="0" cy="2962"/>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668" name="直接连接符 526344"/>
            <p:cNvSpPr>
              <a:spLocks noChangeShapeType="1"/>
            </p:cNvSpPr>
            <p:nvPr/>
          </p:nvSpPr>
          <p:spPr bwMode="auto">
            <a:xfrm>
              <a:off x="2191" y="624"/>
              <a:ext cx="0" cy="2962"/>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669" name="直接连接符 526345"/>
            <p:cNvSpPr>
              <a:spLocks noChangeShapeType="1"/>
            </p:cNvSpPr>
            <p:nvPr/>
          </p:nvSpPr>
          <p:spPr bwMode="auto">
            <a:xfrm>
              <a:off x="3260" y="624"/>
              <a:ext cx="0" cy="2962"/>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670" name="直接连接符 526346"/>
            <p:cNvSpPr>
              <a:spLocks noChangeShapeType="1"/>
            </p:cNvSpPr>
            <p:nvPr/>
          </p:nvSpPr>
          <p:spPr bwMode="auto">
            <a:xfrm>
              <a:off x="4200" y="624"/>
              <a:ext cx="0" cy="2962"/>
            </a:xfrm>
            <a:prstGeom prst="line">
              <a:avLst/>
            </a:prstGeom>
            <a:noFill/>
            <a:ln w="9525">
              <a:solidFill>
                <a:schemeClr val="tx1"/>
              </a:solidFill>
              <a:round/>
              <a:headEnd/>
              <a:tailEnd/>
            </a:ln>
            <a:scene3d>
              <a:camera prst="legacyPerspectiveTop"/>
              <a:lightRig rig="legacyFlat3" dir="b"/>
            </a:scene3d>
            <a:sp3d extrusionH="8874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a:noFill/>
                </a14:hiddenFill>
              </a:ext>
            </a:extLst>
          </p:spPr>
          <p:txBody>
            <a:bodyPr>
              <a:flatTx/>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0671" name="文本框 526347"/>
            <p:cNvSpPr txBox="1">
              <a:spLocks noChangeArrowheads="1"/>
            </p:cNvSpPr>
            <p:nvPr/>
          </p:nvSpPr>
          <p:spPr bwMode="auto">
            <a:xfrm>
              <a:off x="738" y="624"/>
              <a:ext cx="60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方法</a:t>
              </a:r>
            </a:p>
          </p:txBody>
        </p:sp>
        <p:sp>
          <p:nvSpPr>
            <p:cNvPr id="70672" name="文本框 526348"/>
            <p:cNvSpPr txBox="1">
              <a:spLocks noChangeArrowheads="1"/>
            </p:cNvSpPr>
            <p:nvPr/>
          </p:nvSpPr>
          <p:spPr bwMode="auto">
            <a:xfrm>
              <a:off x="1282" y="624"/>
              <a:ext cx="102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初始问题</a:t>
              </a:r>
            </a:p>
          </p:txBody>
        </p:sp>
        <p:sp>
          <p:nvSpPr>
            <p:cNvPr id="70673" name="文本框 526349"/>
            <p:cNvSpPr txBox="1">
              <a:spLocks noChangeArrowheads="1"/>
            </p:cNvSpPr>
            <p:nvPr/>
          </p:nvSpPr>
          <p:spPr bwMode="auto">
            <a:xfrm>
              <a:off x="2454" y="624"/>
              <a:ext cx="66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算符</a:t>
              </a:r>
            </a:p>
          </p:txBody>
        </p:sp>
        <p:sp>
          <p:nvSpPr>
            <p:cNvPr id="70674" name="文本框 526350"/>
            <p:cNvSpPr txBox="1">
              <a:spLocks noChangeArrowheads="1"/>
            </p:cNvSpPr>
            <p:nvPr/>
          </p:nvSpPr>
          <p:spPr bwMode="auto">
            <a:xfrm>
              <a:off x="3436" y="624"/>
              <a:ext cx="7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目标</a:t>
              </a:r>
            </a:p>
          </p:txBody>
        </p:sp>
        <p:sp>
          <p:nvSpPr>
            <p:cNvPr id="70675" name="文本框 526351"/>
            <p:cNvSpPr txBox="1">
              <a:spLocks noChangeArrowheads="1"/>
            </p:cNvSpPr>
            <p:nvPr/>
          </p:nvSpPr>
          <p:spPr bwMode="auto">
            <a:xfrm>
              <a:off x="4368" y="62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结果</a:t>
              </a:r>
            </a:p>
          </p:txBody>
        </p:sp>
        <p:sp>
          <p:nvSpPr>
            <p:cNvPr id="70676" name="文本框 526352"/>
            <p:cNvSpPr txBox="1">
              <a:spLocks noChangeArrowheads="1"/>
            </p:cNvSpPr>
            <p:nvPr/>
          </p:nvSpPr>
          <p:spPr bwMode="auto">
            <a:xfrm>
              <a:off x="460" y="1018"/>
              <a:ext cx="800"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zh-CN"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smtClean="0">
                  <a:ln>
                    <a:noFill/>
                  </a:ln>
                  <a:solidFill>
                    <a:srgbClr val="FF0000"/>
                  </a:solidFill>
                  <a:effectLst/>
                  <a:uLnTx/>
                  <a:uFillTx/>
                  <a:latin typeface="楷体_GB2312" pitchFamily="49" charset="-122"/>
                  <a:ea typeface="楷体_GB2312" pitchFamily="49" charset="-122"/>
                  <a:cs typeface="+mn-cs"/>
                </a:rPr>
                <a:t>状态</a:t>
              </a:r>
            </a:p>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FF0000"/>
                  </a:solidFill>
                  <a:effectLst/>
                  <a:uLnTx/>
                  <a:uFillTx/>
                  <a:latin typeface="楷体_GB2312" pitchFamily="49" charset="-122"/>
                  <a:ea typeface="楷体_GB2312" pitchFamily="49" charset="-122"/>
                  <a:cs typeface="+mn-cs"/>
                </a:rPr>
                <a:t>   空间</a:t>
              </a:r>
            </a:p>
          </p:txBody>
        </p:sp>
        <p:sp>
          <p:nvSpPr>
            <p:cNvPr id="70677" name="文本框 526353"/>
            <p:cNvSpPr txBox="1">
              <a:spLocks noChangeArrowheads="1"/>
            </p:cNvSpPr>
            <p:nvPr/>
          </p:nvSpPr>
          <p:spPr bwMode="auto">
            <a:xfrm>
              <a:off x="642" y="1680"/>
              <a:ext cx="672"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zh-CN" sz="2400" b="0" i="0" u="none" strike="noStrike" kern="1200" cap="none" spc="0" normalizeH="0" baseline="0" noProof="0" smtClean="0">
                  <a:ln>
                    <a:noFill/>
                  </a:ln>
                  <a:solidFill>
                    <a:srgbClr val="000000"/>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smtClean="0">
                  <a:ln>
                    <a:noFill/>
                  </a:ln>
                  <a:solidFill>
                    <a:srgbClr val="FF0000"/>
                  </a:solidFill>
                  <a:effectLst/>
                  <a:uLnTx/>
                  <a:uFillTx/>
                  <a:latin typeface="楷体_GB2312" pitchFamily="49" charset="-122"/>
                  <a:ea typeface="楷体_GB2312" pitchFamily="49" charset="-122"/>
                  <a:cs typeface="+mn-cs"/>
                </a:rPr>
                <a:t>问题</a:t>
              </a:r>
            </a:p>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FF0000"/>
                  </a:solidFill>
                  <a:effectLst/>
                  <a:uLnTx/>
                  <a:uFillTx/>
                  <a:latin typeface="楷体_GB2312" pitchFamily="49" charset="-122"/>
                  <a:ea typeface="楷体_GB2312" pitchFamily="49" charset="-122"/>
                  <a:cs typeface="+mn-cs"/>
                </a:rPr>
                <a:t> 归约</a:t>
              </a:r>
            </a:p>
          </p:txBody>
        </p:sp>
        <p:sp>
          <p:nvSpPr>
            <p:cNvPr id="70678" name="文本框 526354"/>
            <p:cNvSpPr txBox="1">
              <a:spLocks noChangeArrowheads="1"/>
            </p:cNvSpPr>
            <p:nvPr/>
          </p:nvSpPr>
          <p:spPr bwMode="auto">
            <a:xfrm>
              <a:off x="512" y="2304"/>
              <a:ext cx="832"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zh-CN" sz="2800" b="0" i="0" u="none" strike="noStrike" kern="1200" cap="none" spc="0" normalizeH="0" baseline="0" noProof="0" smtClean="0">
                  <a:ln>
                    <a:noFill/>
                  </a:ln>
                  <a:solidFill>
                    <a:srgbClr val="000000"/>
                  </a:solidFill>
                  <a:effectLst/>
                  <a:uLnTx/>
                  <a:uFillTx/>
                  <a:latin typeface="Times New Roman" panose="02020603050405020304" pitchFamily="18" charset="0"/>
                  <a:ea typeface="华文新魏" panose="02010800040101010101" pitchFamily="2" charset="-122"/>
                  <a:cs typeface="+mn-cs"/>
                </a:rPr>
                <a:t>    </a:t>
              </a:r>
              <a:r>
                <a:rPr kumimoji="0" lang="zh-CN" altLang="en-US" sz="24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itchFamily="49" charset="-122"/>
                  <a:cs typeface="+mn-cs"/>
                </a:rPr>
                <a:t>谓词</a:t>
              </a:r>
            </a:p>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itchFamily="49" charset="-122"/>
                  <a:cs typeface="+mn-cs"/>
                </a:rPr>
                <a:t>     逻辑</a:t>
              </a:r>
            </a:p>
          </p:txBody>
        </p:sp>
        <p:sp>
          <p:nvSpPr>
            <p:cNvPr id="70679" name="文本框 526355"/>
            <p:cNvSpPr txBox="1">
              <a:spLocks noChangeArrowheads="1"/>
            </p:cNvSpPr>
            <p:nvPr/>
          </p:nvSpPr>
          <p:spPr bwMode="auto">
            <a:xfrm>
              <a:off x="576" y="2904"/>
              <a:ext cx="816"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zh-CN"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itchFamily="49" charset="-122"/>
                  <a:cs typeface="+mn-cs"/>
                </a:rPr>
                <a:t>语义</a:t>
              </a:r>
            </a:p>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FF0000"/>
                  </a:solidFill>
                  <a:effectLst/>
                  <a:uLnTx/>
                  <a:uFillTx/>
                  <a:latin typeface="Times New Roman" panose="02020603050405020304" pitchFamily="18" charset="0"/>
                  <a:ea typeface="楷体_GB2312" pitchFamily="49" charset="-122"/>
                  <a:cs typeface="+mn-cs"/>
                </a:rPr>
                <a:t>    网络</a:t>
              </a:r>
            </a:p>
          </p:txBody>
        </p:sp>
        <p:sp>
          <p:nvSpPr>
            <p:cNvPr id="70680" name="文本框 526356"/>
            <p:cNvSpPr txBox="1">
              <a:spLocks noChangeArrowheads="1"/>
            </p:cNvSpPr>
            <p:nvPr/>
          </p:nvSpPr>
          <p:spPr bwMode="auto">
            <a:xfrm>
              <a:off x="1488" y="1152"/>
              <a:ext cx="6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状态</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81" name="文本框 526357"/>
            <p:cNvSpPr txBox="1">
              <a:spLocks noChangeArrowheads="1"/>
            </p:cNvSpPr>
            <p:nvPr/>
          </p:nvSpPr>
          <p:spPr bwMode="auto">
            <a:xfrm>
              <a:off x="1468" y="1776"/>
              <a:ext cx="5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节点</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82" name="文本框 526358"/>
            <p:cNvSpPr txBox="1">
              <a:spLocks noChangeArrowheads="1"/>
            </p:cNvSpPr>
            <p:nvPr/>
          </p:nvSpPr>
          <p:spPr bwMode="auto">
            <a:xfrm>
              <a:off x="1296" y="2400"/>
              <a:ext cx="96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合式公式</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83" name="文本框 526359"/>
            <p:cNvSpPr txBox="1">
              <a:spLocks noChangeArrowheads="1"/>
            </p:cNvSpPr>
            <p:nvPr/>
          </p:nvSpPr>
          <p:spPr bwMode="auto">
            <a:xfrm>
              <a:off x="1506" y="2976"/>
              <a:ext cx="65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节点</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84" name="文本框 526360"/>
            <p:cNvSpPr txBox="1">
              <a:spLocks noChangeArrowheads="1"/>
            </p:cNvSpPr>
            <p:nvPr/>
          </p:nvSpPr>
          <p:spPr bwMode="auto">
            <a:xfrm>
              <a:off x="2468" y="1152"/>
              <a:ext cx="5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算符</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85" name="文本框 526361"/>
            <p:cNvSpPr txBox="1">
              <a:spLocks noChangeArrowheads="1"/>
            </p:cNvSpPr>
            <p:nvPr/>
          </p:nvSpPr>
          <p:spPr bwMode="auto">
            <a:xfrm>
              <a:off x="2496" y="1800"/>
              <a:ext cx="5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弧线 </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86" name="文本框 526362"/>
            <p:cNvSpPr txBox="1">
              <a:spLocks noChangeArrowheads="1"/>
            </p:cNvSpPr>
            <p:nvPr/>
          </p:nvSpPr>
          <p:spPr bwMode="auto">
            <a:xfrm>
              <a:off x="2148" y="2284"/>
              <a:ext cx="83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      </a:t>
              </a:r>
              <a:r>
                <a:rPr kumimoji="0" lang="zh-CN" altLang="en-US" sz="20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子句集</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87" name="文本框 526363"/>
            <p:cNvSpPr txBox="1">
              <a:spLocks noChangeArrowheads="1"/>
            </p:cNvSpPr>
            <p:nvPr/>
          </p:nvSpPr>
          <p:spPr bwMode="auto">
            <a:xfrm>
              <a:off x="2142" y="2436"/>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    </a:t>
              </a:r>
              <a:r>
                <a:rPr kumimoji="0" lang="zh-CN" altLang="en-US" sz="20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置换合一</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88" name="文本框 526364"/>
            <p:cNvSpPr txBox="1">
              <a:spLocks noChangeArrowheads="1"/>
            </p:cNvSpPr>
            <p:nvPr/>
          </p:nvSpPr>
          <p:spPr bwMode="auto">
            <a:xfrm>
              <a:off x="2160" y="2622"/>
              <a:ext cx="112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zh-CN" sz="20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    </a:t>
              </a:r>
              <a:r>
                <a:rPr kumimoji="0" lang="zh-CN" altLang="en-US" sz="20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消解反演</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89" name="文本框 526365"/>
            <p:cNvSpPr txBox="1">
              <a:spLocks noChangeArrowheads="1"/>
            </p:cNvSpPr>
            <p:nvPr/>
          </p:nvSpPr>
          <p:spPr bwMode="auto">
            <a:xfrm>
              <a:off x="2448" y="3006"/>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链</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90" name="文本框 526366"/>
            <p:cNvSpPr txBox="1">
              <a:spLocks noChangeArrowheads="1"/>
            </p:cNvSpPr>
            <p:nvPr/>
          </p:nvSpPr>
          <p:spPr bwMode="auto">
            <a:xfrm>
              <a:off x="3312" y="1152"/>
              <a:ext cx="8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目标状态</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91" name="文本框 526367"/>
            <p:cNvSpPr txBox="1">
              <a:spLocks noChangeArrowheads="1"/>
            </p:cNvSpPr>
            <p:nvPr/>
          </p:nvSpPr>
          <p:spPr bwMode="auto">
            <a:xfrm>
              <a:off x="3456" y="1776"/>
              <a:ext cx="6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节点</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92" name="文本框 526368"/>
            <p:cNvSpPr txBox="1">
              <a:spLocks noChangeArrowheads="1"/>
            </p:cNvSpPr>
            <p:nvPr/>
          </p:nvSpPr>
          <p:spPr bwMode="auto">
            <a:xfrm>
              <a:off x="3408" y="2400"/>
              <a:ext cx="84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根节点</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93" name="文本框 526369"/>
            <p:cNvSpPr txBox="1">
              <a:spLocks noChangeArrowheads="1"/>
            </p:cNvSpPr>
            <p:nvPr/>
          </p:nvSpPr>
          <p:spPr bwMode="auto">
            <a:xfrm>
              <a:off x="3216" y="3000"/>
              <a:ext cx="9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 </a:t>
              </a: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目标网络</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94" name="文本框 526370"/>
            <p:cNvSpPr txBox="1">
              <a:spLocks noChangeArrowheads="1"/>
            </p:cNvSpPr>
            <p:nvPr/>
          </p:nvSpPr>
          <p:spPr bwMode="auto">
            <a:xfrm>
              <a:off x="4176" y="1018"/>
              <a:ext cx="92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解答路径</a:t>
              </a:r>
            </a:p>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 （</a:t>
              </a:r>
              <a:r>
                <a:rPr kumimoji="0"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path</a:t>
              </a: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a:t>
              </a:r>
            </a:p>
          </p:txBody>
        </p:sp>
        <p:sp>
          <p:nvSpPr>
            <p:cNvPr id="70695" name="文本框 526371"/>
            <p:cNvSpPr txBox="1">
              <a:spLocks noChangeArrowheads="1"/>
            </p:cNvSpPr>
            <p:nvPr/>
          </p:nvSpPr>
          <p:spPr bwMode="auto">
            <a:xfrm>
              <a:off x="4224" y="1680"/>
              <a:ext cx="81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解答树</a:t>
              </a:r>
            </a:p>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a:t>
              </a:r>
              <a:r>
                <a:rPr kumimoji="0"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tree</a:t>
              </a: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96" name="文本框 526372"/>
            <p:cNvSpPr txBox="1">
              <a:spLocks noChangeArrowheads="1"/>
            </p:cNvSpPr>
            <p:nvPr/>
          </p:nvSpPr>
          <p:spPr bwMode="auto">
            <a:xfrm>
              <a:off x="4368" y="2412"/>
              <a:ext cx="45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en-US" altLang="zh-CN" sz="2400" b="1"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t>NIL</a:t>
              </a:r>
              <a:endParaRPr kumimoji="0" lang="en-US" altLang="zh-CN"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0697" name="文本框 526373"/>
            <p:cNvSpPr txBox="1">
              <a:spLocks noChangeArrowheads="1"/>
            </p:cNvSpPr>
            <p:nvPr/>
          </p:nvSpPr>
          <p:spPr bwMode="auto">
            <a:xfrm>
              <a:off x="4176" y="2976"/>
              <a:ext cx="97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80000"/>
                </a:lnSpc>
                <a:spcBef>
                  <a:spcPct val="50000"/>
                </a:spcBef>
                <a:spcAft>
                  <a:spcPct val="0"/>
                </a:spcAft>
                <a:buClrTx/>
                <a:buSzTx/>
                <a:buFontTx/>
                <a:buNone/>
                <a:tabLst/>
                <a:defRPr/>
              </a:pPr>
              <a:r>
                <a:rPr kumimoji="0" lang="zh-CN" altLang="en-US" sz="2400" b="1" i="0" u="none" strike="noStrike" kern="1200" cap="none" spc="0" normalizeH="0" baseline="0" noProof="0" smtClean="0">
                  <a:ln>
                    <a:noFill/>
                  </a:ln>
                  <a:solidFill>
                    <a:srgbClr val="000000"/>
                  </a:solidFill>
                  <a:effectLst/>
                  <a:uLnTx/>
                  <a:uFillTx/>
                  <a:latin typeface="Times New Roman" panose="02020603050405020304" pitchFamily="18" charset="0"/>
                  <a:ea typeface="楷体_GB2312" pitchFamily="49" charset="-122"/>
                  <a:cs typeface="+mn-cs"/>
                </a:rPr>
                <a:t>语义网络</a:t>
              </a:r>
              <a:endParaRPr kumimoji="0" lang="zh-CN" altLang="en-US" sz="24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70660" name="TextBox 1"/>
          <p:cNvSpPr txBox="1">
            <a:spLocks noChangeArrowheads="1"/>
          </p:cNvSpPr>
          <p:nvPr/>
        </p:nvSpPr>
        <p:spPr bwMode="auto">
          <a:xfrm>
            <a:off x="2390775" y="333375"/>
            <a:ext cx="62849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1" name="标题 568321"/>
          <p:cNvSpPr>
            <a:spLocks noGrp="1"/>
          </p:cNvSpPr>
          <p:nvPr>
            <p:ph type="title"/>
          </p:nvPr>
        </p:nvSpPr>
        <p:spPr>
          <a:xfrm>
            <a:off x="838200" y="228600"/>
            <a:ext cx="7589838" cy="701675"/>
          </a:xfrm>
        </p:spPr>
        <p:txBody>
          <a:bodyPr vert="horz" wrap="square" lIns="91440" tIns="45720" rIns="91440" bIns="45720" numCol="1" anchorCtr="0" compatLnSpc="1">
            <a:prstTxWarp prst="textNoShape">
              <a:avLst/>
            </a:prstTxWarp>
          </a:bodyPr>
          <a:lstStyle/>
          <a:p>
            <a:pPr algn="ctr" eaLnBrk="1" hangingPunct="1">
              <a:defRPr/>
            </a:pPr>
            <a:r>
              <a:rPr lang="zh-CN" altLang="en-US" noProof="1" smtClean="0">
                <a:solidFill>
                  <a:srgbClr val="FF0000"/>
                </a:solidFill>
                <a:effectLst>
                  <a:outerShdw blurRad="38100" dist="38100" dir="2700000" algn="tl">
                    <a:srgbClr val="C0C0C0"/>
                  </a:outerShdw>
                </a:effectLst>
              </a:rPr>
              <a:t>回顾</a:t>
            </a:r>
          </a:p>
        </p:txBody>
      </p:sp>
    </p:spTree>
    <p:extLst>
      <p:ext uri="{BB962C8B-B14F-4D97-AF65-F5344CB8AC3E}">
        <p14:creationId xmlns:p14="http://schemas.microsoft.com/office/powerpoint/2010/main" val="185820253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pPr>
              <a:defRPr/>
            </a:pPr>
            <a:r>
              <a:rPr lang="zh-CN" altLang="en-US" smtClean="0"/>
              <a:t>作业</a:t>
            </a:r>
          </a:p>
        </p:txBody>
      </p:sp>
      <p:sp>
        <p:nvSpPr>
          <p:cNvPr id="148483" name="内容占位符 2"/>
          <p:cNvSpPr>
            <a:spLocks noGrp="1"/>
          </p:cNvSpPr>
          <p:nvPr>
            <p:ph sz="half" idx="1"/>
          </p:nvPr>
        </p:nvSpPr>
        <p:spPr>
          <a:xfrm>
            <a:off x="685800" y="1676400"/>
            <a:ext cx="3949700" cy="4776788"/>
          </a:xfrm>
        </p:spPr>
        <p:txBody>
          <a:bodyPr/>
          <a:lstStyle/>
          <a:p>
            <a:r>
              <a:rPr lang="zh-CN" altLang="en-US" sz="3600" dirty="0" smtClean="0"/>
              <a:t>习题</a:t>
            </a:r>
            <a:r>
              <a:rPr lang="en-US" altLang="zh-CN" sz="3600" dirty="0" smtClean="0"/>
              <a:t>7-3</a:t>
            </a:r>
          </a:p>
        </p:txBody>
      </p:sp>
      <p:sp>
        <p:nvSpPr>
          <p:cNvPr id="148485" name="灯片编号占位符 4"/>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楷体_GB2312" pitchFamily="49" charset="-122"/>
              </a:defRPr>
            </a:lvl1pPr>
            <a:lvl2pPr marL="742950" indent="-285750">
              <a:defRPr sz="2400">
                <a:solidFill>
                  <a:schemeClr val="tx1"/>
                </a:solidFill>
                <a:latin typeface="Times New Roman" panose="02020603050405020304" pitchFamily="18" charset="0"/>
                <a:ea typeface="楷体_GB2312" pitchFamily="49" charset="-122"/>
              </a:defRPr>
            </a:lvl2pPr>
            <a:lvl3pPr marL="1143000" indent="-228600">
              <a:defRPr sz="2400">
                <a:solidFill>
                  <a:schemeClr val="tx1"/>
                </a:solidFill>
                <a:latin typeface="Times New Roman" panose="02020603050405020304" pitchFamily="18" charset="0"/>
                <a:ea typeface="楷体_GB2312" pitchFamily="49" charset="-122"/>
              </a:defRPr>
            </a:lvl3pPr>
            <a:lvl4pPr marL="1600200" indent="-228600">
              <a:defRPr sz="2400">
                <a:solidFill>
                  <a:schemeClr val="tx1"/>
                </a:solidFill>
                <a:latin typeface="Times New Roman" panose="02020603050405020304" pitchFamily="18" charset="0"/>
                <a:ea typeface="楷体_GB2312" pitchFamily="49" charset="-122"/>
              </a:defRPr>
            </a:lvl4pPr>
            <a:lvl5pPr marL="2057400" indent="-228600">
              <a:defRPr sz="2400">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楷体_GB2312" pitchFamily="49" charset="-122"/>
              </a:defRPr>
            </a:lvl9pPr>
          </a:lstStyle>
          <a:p>
            <a:pPr marL="0" marR="0" lvl="0" indent="0" algn="r" defTabSz="914400" rtl="0" eaLnBrk="1" fontAlgn="base" latinLnBrk="0" hangingPunct="1">
              <a:lnSpc>
                <a:spcPct val="80000"/>
              </a:lnSpc>
              <a:spcBef>
                <a:spcPct val="50000"/>
              </a:spcBef>
              <a:spcAft>
                <a:spcPct val="0"/>
              </a:spcAft>
              <a:buClrTx/>
              <a:buSzTx/>
              <a:buFontTx/>
              <a:buNone/>
              <a:tabLst/>
              <a:defRPr/>
            </a:pPr>
            <a:fld id="{3F09E7BC-9332-4894-8133-B814BE84377B}" type="slidenum">
              <a:rPr kumimoji="1" lang="en-US" altLang="zh-CN" sz="1800" b="1" i="0" u="none" strike="noStrike" kern="1200" cap="none" spc="0" normalizeH="0" baseline="0" noProof="0" smtClean="0">
                <a:ln>
                  <a:noFill/>
                </a:ln>
                <a:solidFill>
                  <a:srgbClr val="FFFFFF"/>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80000"/>
                </a:lnSpc>
                <a:spcBef>
                  <a:spcPct val="50000"/>
                </a:spcBef>
                <a:spcAft>
                  <a:spcPct val="0"/>
                </a:spcAft>
                <a:buClrTx/>
                <a:buSzTx/>
                <a:buFontTx/>
                <a:buNone/>
                <a:tabLst/>
                <a:defRPr/>
              </a:pPr>
              <a:t>49</a:t>
            </a:fld>
            <a:endParaRPr kumimoji="1" lang="en-US" altLang="zh-CN" sz="1800" b="1" i="0" u="none" strike="noStrike" kern="1200" cap="none" spc="0" normalizeH="0" baseline="0" noProof="0" smtClean="0">
              <a:ln>
                <a:noFill/>
              </a:ln>
              <a:solidFill>
                <a:srgbClr val="FFFFFF"/>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26968344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1219200" y="685800"/>
            <a:ext cx="7315200" cy="5257800"/>
          </a:xfrm>
        </p:spPr>
        <p:txBody>
          <a:bodyPr/>
          <a:lstStyle/>
          <a:p>
            <a:pPr algn="just">
              <a:lnSpc>
                <a:spcPct val="140000"/>
              </a:lnSpc>
            </a:pPr>
            <a:r>
              <a:rPr lang="zh-CN" altLang="en-US" b="1" dirty="0" smtClean="0">
                <a:solidFill>
                  <a:srgbClr val="0070C0"/>
                </a:solidFill>
              </a:rPr>
              <a:t>例</a:t>
            </a:r>
            <a:r>
              <a:rPr lang="en-US" altLang="zh-CN" b="1" dirty="0" smtClean="0">
                <a:solidFill>
                  <a:srgbClr val="0070C0"/>
                </a:solidFill>
              </a:rPr>
              <a:t>7-1</a:t>
            </a:r>
            <a:r>
              <a:rPr lang="en-US" altLang="zh-CN" dirty="0" smtClean="0">
                <a:solidFill>
                  <a:srgbClr val="0070C0"/>
                </a:solidFill>
              </a:rPr>
              <a:t> </a:t>
            </a:r>
            <a:r>
              <a:rPr lang="zh-CN" altLang="en-US" dirty="0">
                <a:solidFill>
                  <a:srgbClr val="0070C0"/>
                </a:solidFill>
              </a:rPr>
              <a:t>下面是一个描述</a:t>
            </a:r>
            <a:r>
              <a:rPr lang="zh-CN" altLang="en-US" dirty="0">
                <a:solidFill>
                  <a:srgbClr val="0070C0"/>
                </a:solidFill>
                <a:latin typeface="Courier New"/>
              </a:rPr>
              <a:t>“</a:t>
            </a:r>
            <a:r>
              <a:rPr lang="zh-CN" altLang="en-US" dirty="0">
                <a:solidFill>
                  <a:srgbClr val="0070C0"/>
                </a:solidFill>
              </a:rPr>
              <a:t>教师</a:t>
            </a:r>
            <a:r>
              <a:rPr lang="zh-CN" altLang="en-US" dirty="0">
                <a:solidFill>
                  <a:srgbClr val="0070C0"/>
                </a:solidFill>
                <a:latin typeface="Courier New"/>
              </a:rPr>
              <a:t>”</a:t>
            </a:r>
            <a:r>
              <a:rPr lang="zh-CN" altLang="en-US" dirty="0">
                <a:solidFill>
                  <a:srgbClr val="0070C0"/>
                </a:solidFill>
              </a:rPr>
              <a:t>的框架：</a:t>
            </a:r>
          </a:p>
          <a:p>
            <a:pPr algn="just">
              <a:lnSpc>
                <a:spcPct val="140000"/>
              </a:lnSpc>
            </a:pPr>
            <a:r>
              <a:rPr lang="zh-CN" altLang="en-US" dirty="0">
                <a:solidFill>
                  <a:srgbClr val="0070C0"/>
                </a:solidFill>
                <a:latin typeface="方正姚体" pitchFamily="2" charset="-122"/>
                <a:ea typeface="方正姚体" pitchFamily="2" charset="-122"/>
              </a:rPr>
              <a:t>框架名</a:t>
            </a:r>
            <a:r>
              <a:rPr lang="en-US" altLang="zh-CN" dirty="0" smtClean="0">
                <a:solidFill>
                  <a:srgbClr val="0070C0"/>
                </a:solidFill>
                <a:latin typeface="方正姚体" pitchFamily="2" charset="-122"/>
                <a:ea typeface="方正姚体" pitchFamily="2" charset="-122"/>
              </a:rPr>
              <a:t>: &lt;</a:t>
            </a:r>
            <a:r>
              <a:rPr lang="zh-CN" altLang="en-US" dirty="0">
                <a:solidFill>
                  <a:srgbClr val="0070C0"/>
                </a:solidFill>
                <a:latin typeface="方正姚体" pitchFamily="2" charset="-122"/>
                <a:ea typeface="方正姚体" pitchFamily="2" charset="-122"/>
              </a:rPr>
              <a:t>教师</a:t>
            </a:r>
            <a:r>
              <a:rPr lang="en-US" altLang="zh-CN" dirty="0">
                <a:solidFill>
                  <a:srgbClr val="0070C0"/>
                </a:solidFill>
                <a:latin typeface="方正姚体" pitchFamily="2" charset="-122"/>
                <a:ea typeface="方正姚体" pitchFamily="2" charset="-122"/>
              </a:rPr>
              <a:t>&gt;</a:t>
            </a:r>
          </a:p>
          <a:p>
            <a:pPr algn="just">
              <a:lnSpc>
                <a:spcPct val="140000"/>
              </a:lnSpc>
            </a:pPr>
            <a:r>
              <a:rPr lang="zh-CN" altLang="en-US" dirty="0" smtClean="0">
                <a:solidFill>
                  <a:srgbClr val="0070C0"/>
                </a:solidFill>
                <a:latin typeface="方正姚体" pitchFamily="2" charset="-122"/>
                <a:ea typeface="方正姚体" pitchFamily="2" charset="-122"/>
              </a:rPr>
              <a:t>    类</a:t>
            </a:r>
            <a:r>
              <a:rPr lang="zh-CN" altLang="en-US" dirty="0">
                <a:solidFill>
                  <a:srgbClr val="0070C0"/>
                </a:solidFill>
                <a:latin typeface="方正姚体" pitchFamily="2" charset="-122"/>
                <a:ea typeface="方正姚体" pitchFamily="2" charset="-122"/>
              </a:rPr>
              <a:t>属</a:t>
            </a:r>
            <a:r>
              <a:rPr lang="en-US" altLang="zh-CN" dirty="0" smtClean="0">
                <a:solidFill>
                  <a:srgbClr val="0070C0"/>
                </a:solidFill>
                <a:latin typeface="方正姚体" pitchFamily="2" charset="-122"/>
                <a:ea typeface="方正姚体" pitchFamily="2" charset="-122"/>
              </a:rPr>
              <a:t>: &lt;</a:t>
            </a:r>
            <a:r>
              <a:rPr lang="zh-CN" altLang="en-US" dirty="0">
                <a:solidFill>
                  <a:srgbClr val="0070C0"/>
                </a:solidFill>
                <a:latin typeface="方正姚体" pitchFamily="2" charset="-122"/>
                <a:ea typeface="方正姚体" pitchFamily="2" charset="-122"/>
              </a:rPr>
              <a:t>知识分子</a:t>
            </a:r>
            <a:r>
              <a:rPr lang="en-US" altLang="zh-CN" dirty="0">
                <a:solidFill>
                  <a:srgbClr val="0070C0"/>
                </a:solidFill>
                <a:latin typeface="方正姚体" pitchFamily="2" charset="-122"/>
                <a:ea typeface="方正姚体" pitchFamily="2" charset="-122"/>
              </a:rPr>
              <a:t>&gt;</a:t>
            </a:r>
          </a:p>
          <a:p>
            <a:pPr algn="just">
              <a:lnSpc>
                <a:spcPct val="140000"/>
              </a:lnSpc>
            </a:pPr>
            <a:r>
              <a:rPr lang="zh-CN" altLang="en-US" dirty="0" smtClean="0">
                <a:solidFill>
                  <a:srgbClr val="0070C0"/>
                </a:solidFill>
                <a:latin typeface="方正姚体" pitchFamily="2" charset="-122"/>
                <a:ea typeface="方正姚体" pitchFamily="2" charset="-122"/>
              </a:rPr>
              <a:t>     工作</a:t>
            </a:r>
            <a:r>
              <a:rPr lang="en-US" altLang="zh-CN" dirty="0" smtClean="0">
                <a:solidFill>
                  <a:srgbClr val="0070C0"/>
                </a:solidFill>
                <a:latin typeface="方正姚体" pitchFamily="2" charset="-122"/>
                <a:ea typeface="方正姚体" pitchFamily="2" charset="-122"/>
              </a:rPr>
              <a:t>: </a:t>
            </a:r>
            <a:r>
              <a:rPr lang="zh-CN" altLang="en-US" dirty="0" smtClean="0">
                <a:solidFill>
                  <a:srgbClr val="0070C0"/>
                </a:solidFill>
                <a:latin typeface="方正姚体" pitchFamily="2" charset="-122"/>
                <a:ea typeface="方正姚体" pitchFamily="2" charset="-122"/>
              </a:rPr>
              <a:t>范围</a:t>
            </a:r>
            <a:r>
              <a:rPr lang="en-US" altLang="zh-CN" dirty="0" smtClean="0">
                <a:solidFill>
                  <a:srgbClr val="0070C0"/>
                </a:solidFill>
                <a:latin typeface="方正姚体" pitchFamily="2" charset="-122"/>
                <a:ea typeface="方正姚体" pitchFamily="2" charset="-122"/>
              </a:rPr>
              <a:t>: (</a:t>
            </a:r>
            <a:r>
              <a:rPr lang="zh-CN" altLang="en-US" dirty="0">
                <a:solidFill>
                  <a:srgbClr val="0070C0"/>
                </a:solidFill>
                <a:latin typeface="方正姚体" pitchFamily="2" charset="-122"/>
                <a:ea typeface="方正姚体" pitchFamily="2" charset="-122"/>
              </a:rPr>
              <a:t>教学，科研</a:t>
            </a:r>
            <a:r>
              <a:rPr lang="en-US" altLang="zh-CN" dirty="0">
                <a:solidFill>
                  <a:srgbClr val="0070C0"/>
                </a:solidFill>
                <a:latin typeface="方正姚体" pitchFamily="2" charset="-122"/>
                <a:ea typeface="方正姚体" pitchFamily="2" charset="-122"/>
              </a:rPr>
              <a:t>)</a:t>
            </a:r>
          </a:p>
          <a:p>
            <a:pPr algn="just">
              <a:lnSpc>
                <a:spcPct val="140000"/>
              </a:lnSpc>
            </a:pPr>
            <a:r>
              <a:rPr lang="en-US" altLang="zh-CN" dirty="0">
                <a:solidFill>
                  <a:srgbClr val="0070C0"/>
                </a:solidFill>
                <a:latin typeface="方正姚体" pitchFamily="2" charset="-122"/>
                <a:ea typeface="方正姚体" pitchFamily="2" charset="-122"/>
              </a:rPr>
              <a:t>         </a:t>
            </a:r>
            <a:r>
              <a:rPr lang="en-US" altLang="zh-CN" dirty="0" smtClean="0">
                <a:solidFill>
                  <a:srgbClr val="0070C0"/>
                </a:solidFill>
                <a:latin typeface="方正姚体" pitchFamily="2" charset="-122"/>
                <a:ea typeface="方正姚体" pitchFamily="2" charset="-122"/>
              </a:rPr>
              <a:t>       </a:t>
            </a:r>
            <a:r>
              <a:rPr lang="zh-CN" altLang="en-US" dirty="0">
                <a:solidFill>
                  <a:srgbClr val="0070C0"/>
                </a:solidFill>
                <a:latin typeface="方正姚体" pitchFamily="2" charset="-122"/>
                <a:ea typeface="方正姚体" pitchFamily="2" charset="-122"/>
              </a:rPr>
              <a:t>缺省</a:t>
            </a:r>
            <a:r>
              <a:rPr lang="en-US" altLang="zh-CN" dirty="0" smtClean="0">
                <a:solidFill>
                  <a:srgbClr val="0070C0"/>
                </a:solidFill>
                <a:latin typeface="方正姚体" pitchFamily="2" charset="-122"/>
                <a:ea typeface="方正姚体" pitchFamily="2" charset="-122"/>
              </a:rPr>
              <a:t>: </a:t>
            </a:r>
            <a:r>
              <a:rPr lang="zh-CN" altLang="en-US" dirty="0" smtClean="0">
                <a:solidFill>
                  <a:srgbClr val="0070C0"/>
                </a:solidFill>
                <a:latin typeface="方正姚体" pitchFamily="2" charset="-122"/>
                <a:ea typeface="方正姚体" pitchFamily="2" charset="-122"/>
              </a:rPr>
              <a:t>教学</a:t>
            </a:r>
            <a:endParaRPr lang="zh-CN" altLang="en-US" dirty="0">
              <a:solidFill>
                <a:srgbClr val="0070C0"/>
              </a:solidFill>
              <a:latin typeface="方正姚体" pitchFamily="2" charset="-122"/>
              <a:ea typeface="方正姚体" pitchFamily="2" charset="-122"/>
            </a:endParaRPr>
          </a:p>
          <a:p>
            <a:pPr algn="just">
              <a:lnSpc>
                <a:spcPct val="140000"/>
              </a:lnSpc>
            </a:pPr>
            <a:r>
              <a:rPr lang="zh-CN" altLang="en-US" dirty="0" smtClean="0">
                <a:solidFill>
                  <a:srgbClr val="0070C0"/>
                </a:solidFill>
                <a:latin typeface="方正姚体" pitchFamily="2" charset="-122"/>
                <a:ea typeface="方正姚体" pitchFamily="2" charset="-122"/>
              </a:rPr>
              <a:t>     性别</a:t>
            </a:r>
            <a:r>
              <a:rPr lang="en-US" altLang="zh-CN" dirty="0" smtClean="0">
                <a:solidFill>
                  <a:srgbClr val="0070C0"/>
                </a:solidFill>
                <a:latin typeface="方正姚体" pitchFamily="2" charset="-122"/>
                <a:ea typeface="方正姚体" pitchFamily="2" charset="-122"/>
              </a:rPr>
              <a:t>: (</a:t>
            </a:r>
            <a:r>
              <a:rPr lang="zh-CN" altLang="en-US" dirty="0">
                <a:solidFill>
                  <a:srgbClr val="0070C0"/>
                </a:solidFill>
                <a:latin typeface="方正姚体" pitchFamily="2" charset="-122"/>
                <a:ea typeface="方正姚体" pitchFamily="2" charset="-122"/>
              </a:rPr>
              <a:t>男，女</a:t>
            </a:r>
            <a:r>
              <a:rPr lang="en-US" altLang="zh-CN" dirty="0">
                <a:solidFill>
                  <a:srgbClr val="0070C0"/>
                </a:solidFill>
                <a:latin typeface="方正姚体" pitchFamily="2" charset="-122"/>
                <a:ea typeface="方正姚体" pitchFamily="2" charset="-122"/>
              </a:rPr>
              <a:t>)</a:t>
            </a:r>
          </a:p>
          <a:p>
            <a:pPr algn="just">
              <a:lnSpc>
                <a:spcPct val="140000"/>
              </a:lnSpc>
            </a:pPr>
            <a:r>
              <a:rPr lang="zh-CN" altLang="en-US" dirty="0" smtClean="0">
                <a:solidFill>
                  <a:srgbClr val="0070C0"/>
                </a:solidFill>
                <a:latin typeface="方正姚体" pitchFamily="2" charset="-122"/>
                <a:ea typeface="方正姚体" pitchFamily="2" charset="-122"/>
              </a:rPr>
              <a:t>     学历</a:t>
            </a:r>
            <a:r>
              <a:rPr lang="en-US" altLang="zh-CN" dirty="0" smtClean="0">
                <a:solidFill>
                  <a:srgbClr val="0070C0"/>
                </a:solidFill>
                <a:latin typeface="方正姚体" pitchFamily="2" charset="-122"/>
                <a:ea typeface="方正姚体" pitchFamily="2" charset="-122"/>
              </a:rPr>
              <a:t>: (</a:t>
            </a:r>
            <a:r>
              <a:rPr lang="zh-CN" altLang="en-US" dirty="0">
                <a:solidFill>
                  <a:srgbClr val="0070C0"/>
                </a:solidFill>
                <a:latin typeface="方正姚体" pitchFamily="2" charset="-122"/>
                <a:ea typeface="方正姚体" pitchFamily="2" charset="-122"/>
              </a:rPr>
              <a:t>中师，高师</a:t>
            </a:r>
            <a:r>
              <a:rPr lang="en-US" altLang="zh-CN" dirty="0">
                <a:solidFill>
                  <a:srgbClr val="0070C0"/>
                </a:solidFill>
                <a:latin typeface="方正姚体" pitchFamily="2" charset="-122"/>
                <a:ea typeface="方正姚体" pitchFamily="2" charset="-122"/>
              </a:rPr>
              <a:t>)</a:t>
            </a:r>
          </a:p>
          <a:p>
            <a:pPr algn="just">
              <a:lnSpc>
                <a:spcPct val="140000"/>
              </a:lnSpc>
            </a:pPr>
            <a:r>
              <a:rPr lang="zh-CN" altLang="en-US" dirty="0" smtClean="0">
                <a:solidFill>
                  <a:srgbClr val="0070C0"/>
                </a:solidFill>
                <a:latin typeface="方正姚体" pitchFamily="2" charset="-122"/>
                <a:ea typeface="方正姚体" pitchFamily="2" charset="-122"/>
              </a:rPr>
              <a:t>     类型</a:t>
            </a:r>
            <a:r>
              <a:rPr lang="en-US" altLang="zh-CN" dirty="0" smtClean="0">
                <a:solidFill>
                  <a:srgbClr val="0070C0"/>
                </a:solidFill>
                <a:latin typeface="方正姚体" pitchFamily="2" charset="-122"/>
                <a:ea typeface="方正姚体" pitchFamily="2" charset="-122"/>
              </a:rPr>
              <a:t>: (&lt;</a:t>
            </a:r>
            <a:r>
              <a:rPr lang="zh-CN" altLang="en-US" dirty="0">
                <a:solidFill>
                  <a:srgbClr val="0070C0"/>
                </a:solidFill>
                <a:latin typeface="方正姚体" pitchFamily="2" charset="-122"/>
                <a:ea typeface="方正姚体" pitchFamily="2" charset="-122"/>
              </a:rPr>
              <a:t>小学教师</a:t>
            </a:r>
            <a:r>
              <a:rPr lang="en-US" altLang="zh-CN" dirty="0">
                <a:solidFill>
                  <a:srgbClr val="0070C0"/>
                </a:solidFill>
                <a:latin typeface="方正姚体" pitchFamily="2" charset="-122"/>
                <a:ea typeface="方正姚体" pitchFamily="2" charset="-122"/>
              </a:rPr>
              <a:t>&gt;</a:t>
            </a:r>
            <a:r>
              <a:rPr lang="zh-CN" altLang="en-US" dirty="0">
                <a:solidFill>
                  <a:srgbClr val="0070C0"/>
                </a:solidFill>
                <a:latin typeface="方正姚体" pitchFamily="2" charset="-122"/>
                <a:ea typeface="方正姚体" pitchFamily="2" charset="-122"/>
              </a:rPr>
              <a:t>，</a:t>
            </a:r>
            <a:r>
              <a:rPr lang="en-US" altLang="zh-CN" dirty="0">
                <a:solidFill>
                  <a:srgbClr val="0070C0"/>
                </a:solidFill>
                <a:latin typeface="方正姚体" pitchFamily="2" charset="-122"/>
                <a:ea typeface="方正姚体" pitchFamily="2" charset="-122"/>
              </a:rPr>
              <a:t>&lt;</a:t>
            </a:r>
            <a:r>
              <a:rPr lang="zh-CN" altLang="en-US" dirty="0">
                <a:solidFill>
                  <a:srgbClr val="0070C0"/>
                </a:solidFill>
                <a:latin typeface="方正姚体" pitchFamily="2" charset="-122"/>
                <a:ea typeface="方正姚体" pitchFamily="2" charset="-122"/>
              </a:rPr>
              <a:t>中学教师</a:t>
            </a:r>
            <a:r>
              <a:rPr lang="en-US" altLang="zh-CN" dirty="0">
                <a:solidFill>
                  <a:srgbClr val="0070C0"/>
                </a:solidFill>
                <a:latin typeface="方正姚体" pitchFamily="2" charset="-122"/>
                <a:ea typeface="方正姚体" pitchFamily="2" charset="-122"/>
              </a:rPr>
              <a:t>&gt;</a:t>
            </a:r>
            <a:r>
              <a:rPr lang="zh-CN" altLang="en-US" dirty="0">
                <a:solidFill>
                  <a:srgbClr val="0070C0"/>
                </a:solidFill>
                <a:latin typeface="方正姚体" pitchFamily="2" charset="-122"/>
                <a:ea typeface="方正姚体" pitchFamily="2" charset="-122"/>
              </a:rPr>
              <a:t>，</a:t>
            </a:r>
            <a:r>
              <a:rPr lang="en-US" altLang="zh-CN" dirty="0">
                <a:solidFill>
                  <a:srgbClr val="0070C0"/>
                </a:solidFill>
                <a:latin typeface="方正姚体" pitchFamily="2" charset="-122"/>
                <a:ea typeface="方正姚体" pitchFamily="2" charset="-122"/>
              </a:rPr>
              <a:t>&lt;</a:t>
            </a:r>
            <a:r>
              <a:rPr lang="zh-CN" altLang="en-US" dirty="0">
                <a:solidFill>
                  <a:srgbClr val="0070C0"/>
                </a:solidFill>
                <a:latin typeface="方正姚体" pitchFamily="2" charset="-122"/>
                <a:ea typeface="方正姚体" pitchFamily="2" charset="-122"/>
              </a:rPr>
              <a:t>大学教师</a:t>
            </a:r>
            <a:r>
              <a:rPr lang="en-US" altLang="zh-CN" dirty="0">
                <a:solidFill>
                  <a:srgbClr val="0070C0"/>
                </a:solidFill>
                <a:latin typeface="方正姚体" pitchFamily="2" charset="-122"/>
                <a:ea typeface="方正姚体" pitchFamily="2" charset="-122"/>
              </a:rPr>
              <a:t>&gt;)</a:t>
            </a:r>
          </a:p>
        </p:txBody>
      </p:sp>
    </p:spTree>
    <p:extLst>
      <p:ext uri="{BB962C8B-B14F-4D97-AF65-F5344CB8AC3E}">
        <p14:creationId xmlns:p14="http://schemas.microsoft.com/office/powerpoint/2010/main" val="1705189585"/>
      </p:ext>
    </p:extLst>
  </p:cSld>
  <p:clrMapOvr>
    <a:masterClrMapping/>
  </p:clrMapOvr>
  <p:transition spd="med">
    <p:zo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框 1"/>
          <p:cNvSpPr txBox="1"/>
          <p:nvPr/>
        </p:nvSpPr>
        <p:spPr>
          <a:xfrm>
            <a:off x="683568" y="1201984"/>
            <a:ext cx="2664296" cy="378565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rPr>
              <a:t>1.</a:t>
            </a:r>
            <a:r>
              <a:rPr kumimoji="1" lang="zh-CN" altLang="en-US"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rPr>
              <a:t>树和草都是植物</a:t>
            </a:r>
            <a:endParaRPr kumimoji="1" lang="en-US" altLang="zh-CN" sz="2400" b="0" i="0" u="none" strike="noStrike" kern="1200" cap="none" spc="0" normalizeH="0" baseline="0" noProof="0" dirty="0">
              <a:ln>
                <a:noFill/>
              </a:ln>
              <a:solidFill>
                <a:srgbClr val="000066"/>
              </a:solidFill>
              <a:effectLst/>
              <a:uLnTx/>
              <a:uFillTx/>
              <a:latin typeface="Times New Roman" pitchFamily="18"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rPr>
              <a:t>2.</a:t>
            </a:r>
            <a:r>
              <a:rPr kumimoji="1" lang="zh-CN" altLang="en-US"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rPr>
              <a:t>树和草都是有根有叶的</a:t>
            </a:r>
            <a:endParaRPr kumimoji="1" lang="en-US" altLang="zh-CN"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rPr>
              <a:t>3.</a:t>
            </a:r>
            <a:r>
              <a:rPr kumimoji="1" lang="zh-CN" altLang="en-US"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rPr>
              <a:t>水草是草，且长在水中</a:t>
            </a:r>
            <a:endParaRPr kumimoji="1" lang="en-US" altLang="zh-CN"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rPr>
              <a:t>4.</a:t>
            </a:r>
            <a:r>
              <a:rPr kumimoji="1" lang="zh-CN" altLang="en-US"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rPr>
              <a:t>果树是树，且会结果 </a:t>
            </a:r>
            <a:endParaRPr kumimoji="1" lang="en-US" altLang="zh-CN"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rPr>
              <a:t>5.</a:t>
            </a:r>
            <a:r>
              <a:rPr kumimoji="1" lang="zh-CN" altLang="en-US"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rPr>
              <a:t>樱桃树是一种果树，它结樱桃</a:t>
            </a:r>
            <a:endParaRPr kumimoji="1" lang="zh-CN" altLang="en-US" sz="2400" b="0" i="0" u="none" strike="noStrike" kern="1200" cap="none" spc="0" normalizeH="0" baseline="0" noProof="0" dirty="0">
              <a:ln>
                <a:noFill/>
              </a:ln>
              <a:solidFill>
                <a:srgbClr val="000066"/>
              </a:solidFill>
              <a:effectLst/>
              <a:uLnTx/>
              <a:uFillTx/>
              <a:latin typeface="Times New Roman" pitchFamily="18" charset="0"/>
              <a:ea typeface="宋体"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dirty="0" smtClean="0">
              <a:ln>
                <a:noFill/>
              </a:ln>
              <a:solidFill>
                <a:srgbClr val="000066"/>
              </a:solidFill>
              <a:effectLst/>
              <a:uLnTx/>
              <a:uFillTx/>
              <a:latin typeface="Times New Roman" pitchFamily="18" charset="0"/>
              <a:ea typeface="宋体" charset="-122"/>
              <a:cs typeface="+mn-cs"/>
            </a:endParaRPr>
          </a:p>
        </p:txBody>
      </p:sp>
      <p:pic>
        <p:nvPicPr>
          <p:cNvPr id="3" name="图片 2"/>
          <p:cNvPicPr>
            <a:picLocks noChangeAspect="1"/>
          </p:cNvPicPr>
          <p:nvPr/>
        </p:nvPicPr>
        <p:blipFill>
          <a:blip r:embed="rId2"/>
          <a:stretch>
            <a:fillRect/>
          </a:stretch>
        </p:blipFill>
        <p:spPr>
          <a:xfrm>
            <a:off x="3356497" y="1484784"/>
            <a:ext cx="5863773" cy="3384376"/>
          </a:xfrm>
          <a:prstGeom prst="rect">
            <a:avLst/>
          </a:prstGeom>
        </p:spPr>
      </p:pic>
      <p:sp>
        <p:nvSpPr>
          <p:cNvPr id="4" name="文本框 3"/>
          <p:cNvSpPr txBox="1"/>
          <p:nvPr/>
        </p:nvSpPr>
        <p:spPr>
          <a:xfrm>
            <a:off x="395537" y="260648"/>
            <a:ext cx="848032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smtClean="0">
                <a:ln>
                  <a:noFill/>
                </a:ln>
                <a:solidFill>
                  <a:srgbClr val="3333FF"/>
                </a:solidFill>
                <a:effectLst/>
                <a:uLnTx/>
                <a:uFillTx/>
                <a:latin typeface="Times New Roman" pitchFamily="18" charset="0"/>
                <a:ea typeface="宋体" charset="-122"/>
                <a:cs typeface="+mn-cs"/>
              </a:rPr>
              <a:t>习题</a:t>
            </a:r>
            <a:r>
              <a:rPr kumimoji="1" lang="en-US" altLang="zh-CN" sz="2400" b="0" i="0" u="none" strike="noStrike" kern="1200" cap="none" spc="0" normalizeH="0" baseline="0" noProof="0" dirty="0" smtClean="0">
                <a:ln>
                  <a:noFill/>
                </a:ln>
                <a:solidFill>
                  <a:srgbClr val="3333FF"/>
                </a:solidFill>
                <a:effectLst/>
                <a:uLnTx/>
                <a:uFillTx/>
                <a:latin typeface="Times New Roman" pitchFamily="18" charset="0"/>
                <a:ea typeface="宋体" charset="-122"/>
                <a:cs typeface="+mn-cs"/>
              </a:rPr>
              <a:t>7-3</a:t>
            </a:r>
            <a:r>
              <a:rPr kumimoji="1" lang="zh-CN" altLang="en-US" sz="2400" b="0" i="0" u="none" strike="noStrike" kern="1200" cap="none" spc="0" normalizeH="0" baseline="0" noProof="0" dirty="0" smtClean="0">
                <a:ln>
                  <a:noFill/>
                </a:ln>
                <a:solidFill>
                  <a:srgbClr val="3333FF"/>
                </a:solidFill>
                <a:effectLst/>
                <a:uLnTx/>
                <a:uFillTx/>
                <a:latin typeface="Times New Roman" pitchFamily="18" charset="0"/>
                <a:ea typeface="宋体" charset="-122"/>
                <a:cs typeface="+mn-cs"/>
              </a:rPr>
              <a:t>：把下列命题表示的事实用一个语义网络表示：</a:t>
            </a:r>
            <a:endParaRPr kumimoji="1" lang="zh-CN" altLang="en-US" sz="2400" b="0" i="0" u="none" strike="noStrike" kern="1200" cap="none" spc="0" normalizeH="0" baseline="0" noProof="0" dirty="0">
              <a:ln>
                <a:noFill/>
              </a:ln>
              <a:solidFill>
                <a:srgbClr val="3333FF"/>
              </a:solidFill>
              <a:effectLst/>
              <a:uLnTx/>
              <a:uFillTx/>
              <a:latin typeface="Times New Roman" pitchFamily="18" charset="0"/>
              <a:ea typeface="宋体" charset="-122"/>
              <a:cs typeface="+mn-cs"/>
            </a:endParaRPr>
          </a:p>
        </p:txBody>
      </p:sp>
    </p:spTree>
    <p:extLst>
      <p:ext uri="{BB962C8B-B14F-4D97-AF65-F5344CB8AC3E}">
        <p14:creationId xmlns:p14="http://schemas.microsoft.com/office/powerpoint/2010/main" val="2583059459"/>
      </p:ext>
    </p:extLst>
  </p:cSld>
  <p:clrMapOvr>
    <a:masterClrMapping/>
  </p:clrMapOvr>
  <p:transition spd="med">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a:xfrm>
            <a:off x="990600" y="609600"/>
            <a:ext cx="7467600" cy="5562600"/>
          </a:xfrm>
        </p:spPr>
        <p:txBody>
          <a:bodyPr/>
          <a:lstStyle/>
          <a:p>
            <a:pPr algn="just"/>
            <a:r>
              <a:rPr lang="zh-CN" altLang="en-US" b="1" dirty="0" smtClean="0">
                <a:solidFill>
                  <a:srgbClr val="0070C0"/>
                </a:solidFill>
              </a:rPr>
              <a:t>例</a:t>
            </a:r>
            <a:r>
              <a:rPr lang="en-US" altLang="zh-CN" b="1" dirty="0" smtClean="0">
                <a:solidFill>
                  <a:srgbClr val="0070C0"/>
                </a:solidFill>
              </a:rPr>
              <a:t>7-2</a:t>
            </a:r>
            <a:r>
              <a:rPr lang="en-US" altLang="zh-CN" dirty="0" smtClean="0">
                <a:solidFill>
                  <a:srgbClr val="0070C0"/>
                </a:solidFill>
              </a:rPr>
              <a:t>  </a:t>
            </a:r>
            <a:r>
              <a:rPr lang="zh-CN" altLang="en-US" dirty="0">
                <a:solidFill>
                  <a:srgbClr val="0070C0"/>
                </a:solidFill>
              </a:rPr>
              <a:t>下面是一个描述</a:t>
            </a:r>
            <a:r>
              <a:rPr lang="zh-CN" altLang="en-US" dirty="0">
                <a:solidFill>
                  <a:srgbClr val="0070C0"/>
                </a:solidFill>
                <a:latin typeface="Courier New"/>
              </a:rPr>
              <a:t>“</a:t>
            </a:r>
            <a:r>
              <a:rPr lang="zh-CN" altLang="en-US" dirty="0">
                <a:solidFill>
                  <a:srgbClr val="0070C0"/>
                </a:solidFill>
              </a:rPr>
              <a:t>大学教师</a:t>
            </a:r>
            <a:r>
              <a:rPr lang="zh-CN" altLang="en-US" dirty="0">
                <a:solidFill>
                  <a:srgbClr val="0070C0"/>
                </a:solidFill>
                <a:latin typeface="Courier New"/>
              </a:rPr>
              <a:t>”</a:t>
            </a:r>
            <a:r>
              <a:rPr lang="zh-CN" altLang="en-US" dirty="0">
                <a:solidFill>
                  <a:srgbClr val="0070C0"/>
                </a:solidFill>
              </a:rPr>
              <a:t>的框架：</a:t>
            </a:r>
          </a:p>
          <a:p>
            <a:pPr algn="just"/>
            <a:r>
              <a:rPr lang="zh-CN" altLang="en-US" dirty="0">
                <a:solidFill>
                  <a:srgbClr val="0070C0"/>
                </a:solidFill>
                <a:latin typeface="方正姚体" pitchFamily="2" charset="-122"/>
                <a:ea typeface="方正姚体" pitchFamily="2" charset="-122"/>
              </a:rPr>
              <a:t>框架名</a:t>
            </a:r>
            <a:r>
              <a:rPr lang="en-US" altLang="zh-CN" dirty="0" smtClean="0">
                <a:solidFill>
                  <a:srgbClr val="0070C0"/>
                </a:solidFill>
                <a:latin typeface="方正姚体" pitchFamily="2" charset="-122"/>
                <a:ea typeface="方正姚体" pitchFamily="2" charset="-122"/>
              </a:rPr>
              <a:t>: &lt;</a:t>
            </a:r>
            <a:r>
              <a:rPr lang="zh-CN" altLang="en-US" dirty="0">
                <a:solidFill>
                  <a:srgbClr val="0070C0"/>
                </a:solidFill>
                <a:latin typeface="方正姚体" pitchFamily="2" charset="-122"/>
                <a:ea typeface="方正姚体" pitchFamily="2" charset="-122"/>
              </a:rPr>
              <a:t>大学教师</a:t>
            </a:r>
            <a:r>
              <a:rPr lang="en-US" altLang="zh-CN" dirty="0">
                <a:solidFill>
                  <a:srgbClr val="0070C0"/>
                </a:solidFill>
                <a:latin typeface="方正姚体" pitchFamily="2" charset="-122"/>
                <a:ea typeface="方正姚体" pitchFamily="2" charset="-122"/>
              </a:rPr>
              <a:t>&gt;</a:t>
            </a:r>
          </a:p>
          <a:p>
            <a:pPr algn="just"/>
            <a:r>
              <a:rPr lang="zh-CN" altLang="en-US" dirty="0" smtClean="0">
                <a:solidFill>
                  <a:srgbClr val="0070C0"/>
                </a:solidFill>
                <a:latin typeface="方正姚体" pitchFamily="2" charset="-122"/>
                <a:ea typeface="方正姚体" pitchFamily="2" charset="-122"/>
              </a:rPr>
              <a:t>    类</a:t>
            </a:r>
            <a:r>
              <a:rPr lang="zh-CN" altLang="en-US" dirty="0">
                <a:solidFill>
                  <a:srgbClr val="0070C0"/>
                </a:solidFill>
                <a:latin typeface="方正姚体" pitchFamily="2" charset="-122"/>
                <a:ea typeface="方正姚体" pitchFamily="2" charset="-122"/>
              </a:rPr>
              <a:t>属</a:t>
            </a:r>
            <a:r>
              <a:rPr lang="en-US" altLang="zh-CN" dirty="0" smtClean="0">
                <a:solidFill>
                  <a:srgbClr val="0070C0"/>
                </a:solidFill>
                <a:latin typeface="方正姚体" pitchFamily="2" charset="-122"/>
                <a:ea typeface="方正姚体" pitchFamily="2" charset="-122"/>
              </a:rPr>
              <a:t>: &lt;</a:t>
            </a:r>
            <a:r>
              <a:rPr lang="zh-CN" altLang="en-US" dirty="0">
                <a:solidFill>
                  <a:srgbClr val="0070C0"/>
                </a:solidFill>
                <a:latin typeface="方正姚体" pitchFamily="2" charset="-122"/>
                <a:ea typeface="方正姚体" pitchFamily="2" charset="-122"/>
              </a:rPr>
              <a:t>教师</a:t>
            </a:r>
            <a:r>
              <a:rPr lang="en-US" altLang="zh-CN" dirty="0">
                <a:solidFill>
                  <a:srgbClr val="0070C0"/>
                </a:solidFill>
                <a:latin typeface="方正姚体" pitchFamily="2" charset="-122"/>
                <a:ea typeface="方正姚体" pitchFamily="2" charset="-122"/>
              </a:rPr>
              <a:t>&gt;</a:t>
            </a:r>
          </a:p>
          <a:p>
            <a:pPr algn="just">
              <a:spcBef>
                <a:spcPts val="0"/>
              </a:spcBef>
            </a:pPr>
            <a:r>
              <a:rPr lang="zh-CN" altLang="en-US" dirty="0" smtClean="0">
                <a:solidFill>
                  <a:srgbClr val="0070C0"/>
                </a:solidFill>
                <a:latin typeface="方正姚体" pitchFamily="2" charset="-122"/>
                <a:ea typeface="方正姚体" pitchFamily="2" charset="-122"/>
              </a:rPr>
              <a:t>    学历</a:t>
            </a:r>
            <a:r>
              <a:rPr lang="en-US" altLang="zh-CN" dirty="0" smtClean="0">
                <a:solidFill>
                  <a:srgbClr val="0070C0"/>
                </a:solidFill>
                <a:latin typeface="方正姚体" pitchFamily="2" charset="-122"/>
                <a:ea typeface="方正姚体" pitchFamily="2" charset="-122"/>
              </a:rPr>
              <a:t>: (</a:t>
            </a:r>
            <a:r>
              <a:rPr lang="zh-CN" altLang="en-US" dirty="0">
                <a:solidFill>
                  <a:srgbClr val="0070C0"/>
                </a:solidFill>
                <a:latin typeface="方正姚体" pitchFamily="2" charset="-122"/>
                <a:ea typeface="方正姚体" pitchFamily="2" charset="-122"/>
              </a:rPr>
              <a:t>学士，硕士，博士</a:t>
            </a:r>
            <a:r>
              <a:rPr lang="en-US" altLang="zh-CN" dirty="0">
                <a:solidFill>
                  <a:srgbClr val="0070C0"/>
                </a:solidFill>
                <a:latin typeface="方正姚体" pitchFamily="2" charset="-122"/>
                <a:ea typeface="方正姚体" pitchFamily="2" charset="-122"/>
              </a:rPr>
              <a:t>)</a:t>
            </a:r>
          </a:p>
          <a:p>
            <a:pPr algn="just">
              <a:spcBef>
                <a:spcPts val="0"/>
              </a:spcBef>
            </a:pPr>
            <a:r>
              <a:rPr lang="zh-CN" altLang="en-US" dirty="0" smtClean="0">
                <a:solidFill>
                  <a:srgbClr val="0070C0"/>
                </a:solidFill>
                <a:latin typeface="方正姚体" pitchFamily="2" charset="-122"/>
                <a:ea typeface="方正姚体" pitchFamily="2" charset="-122"/>
              </a:rPr>
              <a:t>    专业</a:t>
            </a:r>
            <a:r>
              <a:rPr lang="en-US" altLang="zh-CN" dirty="0" smtClean="0">
                <a:solidFill>
                  <a:srgbClr val="0070C0"/>
                </a:solidFill>
                <a:latin typeface="方正姚体" pitchFamily="2" charset="-122"/>
                <a:ea typeface="方正姚体" pitchFamily="2" charset="-122"/>
              </a:rPr>
              <a:t>: &lt;</a:t>
            </a:r>
            <a:r>
              <a:rPr lang="zh-CN" altLang="en-US" dirty="0">
                <a:solidFill>
                  <a:srgbClr val="0070C0"/>
                </a:solidFill>
                <a:latin typeface="方正姚体" pitchFamily="2" charset="-122"/>
                <a:ea typeface="方正姚体" pitchFamily="2" charset="-122"/>
              </a:rPr>
              <a:t>学科专业</a:t>
            </a:r>
            <a:r>
              <a:rPr lang="en-US" altLang="zh-CN" dirty="0">
                <a:solidFill>
                  <a:srgbClr val="0070C0"/>
                </a:solidFill>
                <a:latin typeface="方正姚体" pitchFamily="2" charset="-122"/>
                <a:ea typeface="方正姚体" pitchFamily="2" charset="-122"/>
              </a:rPr>
              <a:t>&gt;</a:t>
            </a:r>
          </a:p>
          <a:p>
            <a:pPr algn="just">
              <a:spcBef>
                <a:spcPts val="0"/>
              </a:spcBef>
            </a:pPr>
            <a:r>
              <a:rPr lang="zh-CN" altLang="en-US" dirty="0" smtClean="0">
                <a:solidFill>
                  <a:srgbClr val="0070C0"/>
                </a:solidFill>
                <a:latin typeface="方正姚体" pitchFamily="2" charset="-122"/>
                <a:ea typeface="方正姚体" pitchFamily="2" charset="-122"/>
              </a:rPr>
              <a:t>    职称</a:t>
            </a:r>
            <a:r>
              <a:rPr lang="en-US" altLang="zh-CN" dirty="0" smtClean="0">
                <a:solidFill>
                  <a:srgbClr val="0070C0"/>
                </a:solidFill>
                <a:latin typeface="方正姚体" pitchFamily="2" charset="-122"/>
                <a:ea typeface="方正姚体" pitchFamily="2" charset="-122"/>
              </a:rPr>
              <a:t>: (</a:t>
            </a:r>
            <a:r>
              <a:rPr lang="zh-CN" altLang="en-US" dirty="0">
                <a:solidFill>
                  <a:srgbClr val="0070C0"/>
                </a:solidFill>
                <a:latin typeface="方正姚体" pitchFamily="2" charset="-122"/>
                <a:ea typeface="方正姚体" pitchFamily="2" charset="-122"/>
              </a:rPr>
              <a:t>助教，讲师，副教授，教授</a:t>
            </a:r>
            <a:r>
              <a:rPr lang="en-US" altLang="zh-CN" dirty="0">
                <a:solidFill>
                  <a:srgbClr val="0070C0"/>
                </a:solidFill>
                <a:latin typeface="方正姚体" pitchFamily="2" charset="-122"/>
                <a:ea typeface="方正姚体" pitchFamily="2" charset="-122"/>
              </a:rPr>
              <a:t>)</a:t>
            </a:r>
          </a:p>
          <a:p>
            <a:pPr algn="just">
              <a:spcBef>
                <a:spcPts val="0"/>
              </a:spcBef>
            </a:pPr>
            <a:r>
              <a:rPr lang="zh-CN" altLang="en-US" dirty="0" smtClean="0">
                <a:solidFill>
                  <a:srgbClr val="0070C0"/>
                </a:solidFill>
                <a:latin typeface="方正姚体" pitchFamily="2" charset="-122"/>
                <a:ea typeface="方正姚体" pitchFamily="2" charset="-122"/>
              </a:rPr>
              <a:t>    外语</a:t>
            </a:r>
            <a:r>
              <a:rPr lang="en-US" altLang="zh-CN" dirty="0" smtClean="0">
                <a:solidFill>
                  <a:srgbClr val="0070C0"/>
                </a:solidFill>
                <a:latin typeface="方正姚体" pitchFamily="2" charset="-122"/>
                <a:ea typeface="方正姚体" pitchFamily="2" charset="-122"/>
              </a:rPr>
              <a:t>: </a:t>
            </a:r>
            <a:r>
              <a:rPr lang="zh-CN" altLang="en-US" dirty="0" smtClean="0">
                <a:solidFill>
                  <a:srgbClr val="0070C0"/>
                </a:solidFill>
                <a:latin typeface="方正姚体" pitchFamily="2" charset="-122"/>
                <a:ea typeface="方正姚体" pitchFamily="2" charset="-122"/>
              </a:rPr>
              <a:t>语种</a:t>
            </a:r>
            <a:r>
              <a:rPr lang="en-US" altLang="zh-CN" dirty="0" smtClean="0">
                <a:solidFill>
                  <a:srgbClr val="0070C0"/>
                </a:solidFill>
                <a:latin typeface="方正姚体" pitchFamily="2" charset="-122"/>
                <a:ea typeface="方正姚体" pitchFamily="2" charset="-122"/>
              </a:rPr>
              <a:t>: </a:t>
            </a:r>
            <a:r>
              <a:rPr lang="zh-CN" altLang="en-US" dirty="0" smtClean="0">
                <a:solidFill>
                  <a:srgbClr val="0070C0"/>
                </a:solidFill>
                <a:latin typeface="方正姚体" pitchFamily="2" charset="-122"/>
                <a:ea typeface="方正姚体" pitchFamily="2" charset="-122"/>
              </a:rPr>
              <a:t>范围</a:t>
            </a:r>
            <a:r>
              <a:rPr lang="en-US" altLang="zh-CN" dirty="0">
                <a:solidFill>
                  <a:srgbClr val="0070C0"/>
                </a:solidFill>
                <a:latin typeface="方正姚体" pitchFamily="2" charset="-122"/>
                <a:ea typeface="方正姚体" pitchFamily="2" charset="-122"/>
              </a:rPr>
              <a:t>:(</a:t>
            </a:r>
            <a:r>
              <a:rPr lang="zh-CN" altLang="en-US" dirty="0">
                <a:solidFill>
                  <a:srgbClr val="0070C0"/>
                </a:solidFill>
                <a:latin typeface="方正姚体" pitchFamily="2" charset="-122"/>
                <a:ea typeface="方正姚体" pitchFamily="2" charset="-122"/>
              </a:rPr>
              <a:t>英，法，日，俄，德，</a:t>
            </a:r>
            <a:r>
              <a:rPr lang="en-US" altLang="zh-CN" dirty="0">
                <a:solidFill>
                  <a:srgbClr val="0070C0"/>
                </a:solidFill>
                <a:latin typeface="方正姚体" pitchFamily="2" charset="-122"/>
                <a:ea typeface="方正姚体" pitchFamily="2" charset="-122"/>
              </a:rPr>
              <a:t>…)</a:t>
            </a:r>
          </a:p>
          <a:p>
            <a:pPr algn="just">
              <a:spcBef>
                <a:spcPts val="0"/>
              </a:spcBef>
            </a:pPr>
            <a:r>
              <a:rPr lang="en-US" altLang="zh-CN" dirty="0">
                <a:solidFill>
                  <a:srgbClr val="0070C0"/>
                </a:solidFill>
                <a:latin typeface="方正姚体" pitchFamily="2" charset="-122"/>
                <a:ea typeface="方正姚体" pitchFamily="2" charset="-122"/>
              </a:rPr>
              <a:t>     </a:t>
            </a:r>
            <a:r>
              <a:rPr lang="en-US" altLang="zh-CN" dirty="0" smtClean="0">
                <a:solidFill>
                  <a:srgbClr val="0070C0"/>
                </a:solidFill>
                <a:latin typeface="方正姚体" pitchFamily="2" charset="-122"/>
                <a:ea typeface="方正姚体" pitchFamily="2" charset="-122"/>
              </a:rPr>
              <a:t>                   </a:t>
            </a:r>
            <a:r>
              <a:rPr lang="zh-CN" altLang="en-US" dirty="0" smtClean="0">
                <a:solidFill>
                  <a:srgbClr val="0070C0"/>
                </a:solidFill>
                <a:latin typeface="方正姚体" pitchFamily="2" charset="-122"/>
                <a:ea typeface="方正姚体" pitchFamily="2" charset="-122"/>
              </a:rPr>
              <a:t>缺省</a:t>
            </a:r>
            <a:r>
              <a:rPr lang="en-US" altLang="zh-CN" dirty="0" smtClean="0">
                <a:solidFill>
                  <a:srgbClr val="0070C0"/>
                </a:solidFill>
                <a:latin typeface="方正姚体" pitchFamily="2" charset="-122"/>
                <a:ea typeface="方正姚体" pitchFamily="2" charset="-122"/>
              </a:rPr>
              <a:t>: </a:t>
            </a:r>
            <a:r>
              <a:rPr lang="zh-CN" altLang="en-US" dirty="0" smtClean="0">
                <a:solidFill>
                  <a:srgbClr val="0070C0"/>
                </a:solidFill>
                <a:latin typeface="方正姚体" pitchFamily="2" charset="-122"/>
                <a:ea typeface="方正姚体" pitchFamily="2" charset="-122"/>
              </a:rPr>
              <a:t>英</a:t>
            </a:r>
            <a:endParaRPr lang="zh-CN" altLang="en-US" dirty="0">
              <a:solidFill>
                <a:srgbClr val="0070C0"/>
              </a:solidFill>
              <a:latin typeface="方正姚体" pitchFamily="2" charset="-122"/>
              <a:ea typeface="方正姚体" pitchFamily="2" charset="-122"/>
            </a:endParaRPr>
          </a:p>
          <a:p>
            <a:pPr algn="just">
              <a:spcBef>
                <a:spcPts val="0"/>
              </a:spcBef>
            </a:pPr>
            <a:r>
              <a:rPr lang="zh-CN" altLang="en-US" dirty="0" smtClean="0">
                <a:solidFill>
                  <a:srgbClr val="0070C0"/>
                </a:solidFill>
                <a:latin typeface="方正姚体" pitchFamily="2" charset="-122"/>
                <a:ea typeface="方正姚体" pitchFamily="2" charset="-122"/>
              </a:rPr>
              <a:t>    水平</a:t>
            </a:r>
            <a:r>
              <a:rPr lang="en-US" altLang="zh-CN" dirty="0" smtClean="0">
                <a:solidFill>
                  <a:srgbClr val="0070C0"/>
                </a:solidFill>
                <a:latin typeface="方正姚体" pitchFamily="2" charset="-122"/>
                <a:ea typeface="方正姚体" pitchFamily="2" charset="-122"/>
              </a:rPr>
              <a:t>: (</a:t>
            </a:r>
            <a:r>
              <a:rPr lang="zh-CN" altLang="en-US" dirty="0">
                <a:solidFill>
                  <a:srgbClr val="0070C0"/>
                </a:solidFill>
                <a:latin typeface="方正姚体" pitchFamily="2" charset="-122"/>
                <a:ea typeface="方正姚体" pitchFamily="2" charset="-122"/>
              </a:rPr>
              <a:t>优，良，中，差</a:t>
            </a:r>
            <a:r>
              <a:rPr lang="en-US" altLang="zh-CN" dirty="0">
                <a:solidFill>
                  <a:srgbClr val="0070C0"/>
                </a:solidFill>
                <a:latin typeface="方正姚体" pitchFamily="2" charset="-122"/>
                <a:ea typeface="方正姚体" pitchFamily="2" charset="-122"/>
              </a:rPr>
              <a:t>)</a:t>
            </a:r>
          </a:p>
          <a:p>
            <a:pPr algn="just">
              <a:spcBef>
                <a:spcPts val="0"/>
              </a:spcBef>
            </a:pPr>
            <a:r>
              <a:rPr lang="zh-CN" altLang="en-US" dirty="0" smtClean="0">
                <a:solidFill>
                  <a:srgbClr val="0070C0"/>
                </a:solidFill>
                <a:latin typeface="方正姚体" pitchFamily="2" charset="-122"/>
                <a:ea typeface="方正姚体" pitchFamily="2" charset="-122"/>
              </a:rPr>
              <a:t>    缺省</a:t>
            </a:r>
            <a:r>
              <a:rPr lang="en-US" altLang="zh-CN" dirty="0">
                <a:solidFill>
                  <a:srgbClr val="0070C0"/>
                </a:solidFill>
                <a:latin typeface="方正姚体" pitchFamily="2" charset="-122"/>
                <a:ea typeface="方正姚体" pitchFamily="2" charset="-122"/>
              </a:rPr>
              <a:t>:</a:t>
            </a:r>
            <a:r>
              <a:rPr lang="zh-CN" altLang="en-US" dirty="0">
                <a:solidFill>
                  <a:srgbClr val="0070C0"/>
                </a:solidFill>
                <a:latin typeface="方正姚体" pitchFamily="2" charset="-122"/>
                <a:ea typeface="方正姚体" pitchFamily="2" charset="-122"/>
              </a:rPr>
              <a:t>良</a:t>
            </a:r>
          </a:p>
        </p:txBody>
      </p:sp>
    </p:spTree>
    <p:extLst>
      <p:ext uri="{BB962C8B-B14F-4D97-AF65-F5344CB8AC3E}">
        <p14:creationId xmlns:p14="http://schemas.microsoft.com/office/powerpoint/2010/main" val="624148837"/>
      </p:ext>
    </p:extLst>
  </p:cSld>
  <p:clrMapOvr>
    <a:masterClrMapping/>
  </p:clrMapOvr>
  <p:transition spd="med">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3"/>
          <p:cNvSpPr>
            <a:spLocks noGrp="1" noChangeArrowheads="1"/>
          </p:cNvSpPr>
          <p:nvPr>
            <p:ph type="body" idx="1"/>
          </p:nvPr>
        </p:nvSpPr>
        <p:spPr>
          <a:xfrm>
            <a:off x="107504" y="201492"/>
            <a:ext cx="5832648" cy="5675780"/>
          </a:xfrm>
        </p:spPr>
        <p:txBody>
          <a:bodyPr/>
          <a:lstStyle/>
          <a:p>
            <a:pPr algn="just">
              <a:lnSpc>
                <a:spcPct val="140000"/>
              </a:lnSpc>
            </a:pPr>
            <a:r>
              <a:rPr lang="zh-CN" altLang="en-US" dirty="0" smtClean="0">
                <a:solidFill>
                  <a:srgbClr val="0070C0"/>
                </a:solidFill>
                <a:latin typeface="黑体" pitchFamily="49" charset="-122"/>
                <a:ea typeface="黑体" pitchFamily="49" charset="-122"/>
              </a:rPr>
              <a:t>例</a:t>
            </a:r>
            <a:r>
              <a:rPr lang="zh-CN" altLang="en-US" dirty="0" smtClean="0">
                <a:solidFill>
                  <a:srgbClr val="0070C0"/>
                </a:solidFill>
              </a:rPr>
              <a:t> </a:t>
            </a:r>
            <a:r>
              <a:rPr lang="en-US" altLang="zh-CN" dirty="0" smtClean="0">
                <a:solidFill>
                  <a:srgbClr val="0070C0"/>
                </a:solidFill>
              </a:rPr>
              <a:t>7-3 </a:t>
            </a:r>
            <a:r>
              <a:rPr lang="zh-CN" altLang="en-US" dirty="0">
                <a:solidFill>
                  <a:srgbClr val="0070C0"/>
                </a:solidFill>
              </a:rPr>
              <a:t>下面是描述一个具体教师的框架</a:t>
            </a:r>
            <a:r>
              <a:rPr lang="en-US" altLang="zh-CN" dirty="0">
                <a:solidFill>
                  <a:srgbClr val="0070C0"/>
                </a:solidFill>
              </a:rPr>
              <a:t>:</a:t>
            </a:r>
          </a:p>
          <a:p>
            <a:pPr algn="just">
              <a:lnSpc>
                <a:spcPct val="100000"/>
              </a:lnSpc>
            </a:pPr>
            <a:r>
              <a:rPr lang="zh-CN" altLang="en-US" dirty="0">
                <a:solidFill>
                  <a:srgbClr val="0070C0"/>
                </a:solidFill>
                <a:latin typeface="方正姚体" pitchFamily="2" charset="-122"/>
                <a:ea typeface="方正姚体" pitchFamily="2" charset="-122"/>
              </a:rPr>
              <a:t>框架名</a:t>
            </a:r>
            <a:r>
              <a:rPr lang="en-US" altLang="zh-CN" dirty="0" smtClean="0">
                <a:solidFill>
                  <a:srgbClr val="0070C0"/>
                </a:solidFill>
                <a:latin typeface="方正姚体" pitchFamily="2" charset="-122"/>
                <a:ea typeface="方正姚体" pitchFamily="2" charset="-122"/>
              </a:rPr>
              <a:t>: &lt;</a:t>
            </a:r>
            <a:r>
              <a:rPr lang="zh-CN" altLang="en-US" dirty="0">
                <a:solidFill>
                  <a:srgbClr val="0070C0"/>
                </a:solidFill>
                <a:latin typeface="方正姚体" pitchFamily="2" charset="-122"/>
                <a:ea typeface="方正姚体" pitchFamily="2" charset="-122"/>
              </a:rPr>
              <a:t>教师</a:t>
            </a:r>
            <a:r>
              <a:rPr lang="en-US" altLang="zh-CN" dirty="0">
                <a:solidFill>
                  <a:srgbClr val="0070C0"/>
                </a:solidFill>
                <a:latin typeface="方正姚体" pitchFamily="2" charset="-122"/>
                <a:ea typeface="方正姚体" pitchFamily="2" charset="-122"/>
              </a:rPr>
              <a:t>-1&gt;</a:t>
            </a:r>
          </a:p>
          <a:p>
            <a:pPr algn="just">
              <a:lnSpc>
                <a:spcPct val="100000"/>
              </a:lnSpc>
              <a:spcBef>
                <a:spcPts val="0"/>
              </a:spcBef>
            </a:pPr>
            <a:r>
              <a:rPr lang="zh-CN" altLang="en-US" dirty="0" smtClean="0">
                <a:solidFill>
                  <a:srgbClr val="0070C0"/>
                </a:solidFill>
                <a:latin typeface="方正姚体" pitchFamily="2" charset="-122"/>
                <a:ea typeface="方正姚体" pitchFamily="2" charset="-122"/>
              </a:rPr>
              <a:t>    类</a:t>
            </a:r>
            <a:r>
              <a:rPr lang="zh-CN" altLang="en-US" dirty="0">
                <a:solidFill>
                  <a:srgbClr val="0070C0"/>
                </a:solidFill>
                <a:latin typeface="方正姚体" pitchFamily="2" charset="-122"/>
                <a:ea typeface="方正姚体" pitchFamily="2" charset="-122"/>
              </a:rPr>
              <a:t>属</a:t>
            </a:r>
            <a:r>
              <a:rPr lang="en-US" altLang="zh-CN" dirty="0" smtClean="0">
                <a:solidFill>
                  <a:srgbClr val="0070C0"/>
                </a:solidFill>
                <a:latin typeface="方正姚体" pitchFamily="2" charset="-122"/>
                <a:ea typeface="方正姚体" pitchFamily="2" charset="-122"/>
              </a:rPr>
              <a:t>: &lt;</a:t>
            </a:r>
            <a:r>
              <a:rPr lang="zh-CN" altLang="en-US" dirty="0">
                <a:solidFill>
                  <a:srgbClr val="0070C0"/>
                </a:solidFill>
                <a:latin typeface="方正姚体" pitchFamily="2" charset="-122"/>
                <a:ea typeface="方正姚体" pitchFamily="2" charset="-122"/>
              </a:rPr>
              <a:t>大学教师</a:t>
            </a:r>
            <a:r>
              <a:rPr lang="en-US" altLang="zh-CN" dirty="0">
                <a:solidFill>
                  <a:srgbClr val="0070C0"/>
                </a:solidFill>
                <a:latin typeface="方正姚体" pitchFamily="2" charset="-122"/>
                <a:ea typeface="方正姚体" pitchFamily="2" charset="-122"/>
              </a:rPr>
              <a:t>&gt;</a:t>
            </a:r>
          </a:p>
          <a:p>
            <a:pPr algn="just">
              <a:lnSpc>
                <a:spcPct val="100000"/>
              </a:lnSpc>
              <a:spcBef>
                <a:spcPts val="0"/>
              </a:spcBef>
            </a:pPr>
            <a:r>
              <a:rPr lang="zh-CN" altLang="en-US" dirty="0" smtClean="0">
                <a:solidFill>
                  <a:srgbClr val="0070C0"/>
                </a:solidFill>
                <a:latin typeface="方正姚体" pitchFamily="2" charset="-122"/>
                <a:ea typeface="方正姚体" pitchFamily="2" charset="-122"/>
              </a:rPr>
              <a:t>    姓名</a:t>
            </a:r>
            <a:r>
              <a:rPr lang="en-US" altLang="zh-CN" dirty="0" smtClean="0">
                <a:solidFill>
                  <a:srgbClr val="0070C0"/>
                </a:solidFill>
                <a:latin typeface="方正姚体" pitchFamily="2" charset="-122"/>
                <a:ea typeface="方正姚体" pitchFamily="2" charset="-122"/>
              </a:rPr>
              <a:t>: </a:t>
            </a:r>
            <a:r>
              <a:rPr lang="zh-CN" altLang="en-US" dirty="0" smtClean="0">
                <a:solidFill>
                  <a:srgbClr val="0070C0"/>
                </a:solidFill>
                <a:latin typeface="方正姚体" pitchFamily="2" charset="-122"/>
                <a:ea typeface="方正姚体" pitchFamily="2" charset="-122"/>
              </a:rPr>
              <a:t>李</a:t>
            </a:r>
            <a:r>
              <a:rPr lang="zh-CN" altLang="en-US" dirty="0">
                <a:solidFill>
                  <a:srgbClr val="0070C0"/>
                </a:solidFill>
                <a:latin typeface="方正姚体" pitchFamily="2" charset="-122"/>
                <a:ea typeface="方正姚体" pitchFamily="2" charset="-122"/>
              </a:rPr>
              <a:t>明</a:t>
            </a:r>
          </a:p>
          <a:p>
            <a:pPr algn="just">
              <a:lnSpc>
                <a:spcPct val="100000"/>
              </a:lnSpc>
              <a:spcBef>
                <a:spcPts val="0"/>
              </a:spcBef>
            </a:pPr>
            <a:r>
              <a:rPr lang="zh-CN" altLang="en-US" dirty="0" smtClean="0">
                <a:solidFill>
                  <a:srgbClr val="0070C0"/>
                </a:solidFill>
                <a:latin typeface="方正姚体" pitchFamily="2" charset="-122"/>
                <a:ea typeface="方正姚体" pitchFamily="2" charset="-122"/>
              </a:rPr>
              <a:t>    性别</a:t>
            </a:r>
            <a:r>
              <a:rPr lang="en-US" altLang="zh-CN" dirty="0" smtClean="0">
                <a:solidFill>
                  <a:srgbClr val="0070C0"/>
                </a:solidFill>
                <a:latin typeface="方正姚体" pitchFamily="2" charset="-122"/>
                <a:ea typeface="方正姚体" pitchFamily="2" charset="-122"/>
              </a:rPr>
              <a:t>: </a:t>
            </a:r>
            <a:r>
              <a:rPr lang="zh-CN" altLang="en-US" dirty="0" smtClean="0">
                <a:solidFill>
                  <a:srgbClr val="0070C0"/>
                </a:solidFill>
                <a:latin typeface="方正姚体" pitchFamily="2" charset="-122"/>
                <a:ea typeface="方正姚体" pitchFamily="2" charset="-122"/>
              </a:rPr>
              <a:t>男</a:t>
            </a:r>
            <a:endParaRPr lang="zh-CN" altLang="en-US" dirty="0">
              <a:solidFill>
                <a:srgbClr val="0070C0"/>
              </a:solidFill>
              <a:latin typeface="方正姚体" pitchFamily="2" charset="-122"/>
              <a:ea typeface="方正姚体" pitchFamily="2" charset="-122"/>
            </a:endParaRPr>
          </a:p>
          <a:p>
            <a:pPr algn="just">
              <a:lnSpc>
                <a:spcPct val="100000"/>
              </a:lnSpc>
              <a:spcBef>
                <a:spcPts val="0"/>
              </a:spcBef>
            </a:pPr>
            <a:r>
              <a:rPr lang="zh-CN" altLang="en-US" dirty="0" smtClean="0">
                <a:solidFill>
                  <a:srgbClr val="0070C0"/>
                </a:solidFill>
                <a:latin typeface="方正姚体" pitchFamily="2" charset="-122"/>
                <a:ea typeface="方正姚体" pitchFamily="2" charset="-122"/>
              </a:rPr>
              <a:t>     年龄</a:t>
            </a:r>
            <a:r>
              <a:rPr lang="en-US" altLang="zh-CN" dirty="0" smtClean="0">
                <a:solidFill>
                  <a:srgbClr val="0070C0"/>
                </a:solidFill>
                <a:latin typeface="方正姚体" pitchFamily="2" charset="-122"/>
                <a:ea typeface="方正姚体" pitchFamily="2" charset="-122"/>
              </a:rPr>
              <a:t>: 25</a:t>
            </a:r>
            <a:endParaRPr lang="en-US" altLang="zh-CN" dirty="0">
              <a:solidFill>
                <a:srgbClr val="0070C0"/>
              </a:solidFill>
              <a:latin typeface="方正姚体" pitchFamily="2" charset="-122"/>
              <a:ea typeface="方正姚体" pitchFamily="2" charset="-122"/>
            </a:endParaRPr>
          </a:p>
          <a:p>
            <a:pPr algn="just">
              <a:lnSpc>
                <a:spcPct val="100000"/>
              </a:lnSpc>
              <a:spcBef>
                <a:spcPts val="0"/>
              </a:spcBef>
            </a:pPr>
            <a:r>
              <a:rPr lang="zh-CN" altLang="en-US" dirty="0" smtClean="0">
                <a:solidFill>
                  <a:srgbClr val="0070C0"/>
                </a:solidFill>
                <a:latin typeface="方正姚体" pitchFamily="2" charset="-122"/>
                <a:ea typeface="方正姚体" pitchFamily="2" charset="-122"/>
              </a:rPr>
              <a:t>     职业</a:t>
            </a:r>
            <a:r>
              <a:rPr lang="en-US" altLang="zh-CN" dirty="0" smtClean="0">
                <a:solidFill>
                  <a:srgbClr val="0070C0"/>
                </a:solidFill>
                <a:latin typeface="方正姚体" pitchFamily="2" charset="-122"/>
                <a:ea typeface="方正姚体" pitchFamily="2" charset="-122"/>
              </a:rPr>
              <a:t>: </a:t>
            </a:r>
            <a:r>
              <a:rPr lang="zh-CN" altLang="en-US" dirty="0" smtClean="0">
                <a:solidFill>
                  <a:srgbClr val="0070C0"/>
                </a:solidFill>
                <a:latin typeface="方正姚体" pitchFamily="2" charset="-122"/>
                <a:ea typeface="方正姚体" pitchFamily="2" charset="-122"/>
              </a:rPr>
              <a:t>教师</a:t>
            </a:r>
            <a:endParaRPr lang="zh-CN" altLang="en-US" dirty="0">
              <a:solidFill>
                <a:srgbClr val="0070C0"/>
              </a:solidFill>
              <a:latin typeface="方正姚体" pitchFamily="2" charset="-122"/>
              <a:ea typeface="方正姚体" pitchFamily="2" charset="-122"/>
            </a:endParaRPr>
          </a:p>
          <a:p>
            <a:pPr algn="just">
              <a:lnSpc>
                <a:spcPct val="100000"/>
              </a:lnSpc>
              <a:spcBef>
                <a:spcPts val="0"/>
              </a:spcBef>
            </a:pPr>
            <a:r>
              <a:rPr lang="zh-CN" altLang="en-US" dirty="0" smtClean="0">
                <a:solidFill>
                  <a:srgbClr val="0070C0"/>
                </a:solidFill>
                <a:latin typeface="方正姚体" pitchFamily="2" charset="-122"/>
                <a:ea typeface="方正姚体" pitchFamily="2" charset="-122"/>
              </a:rPr>
              <a:t>     职称</a:t>
            </a:r>
            <a:r>
              <a:rPr lang="en-US" altLang="zh-CN" dirty="0" smtClean="0">
                <a:solidFill>
                  <a:srgbClr val="0070C0"/>
                </a:solidFill>
                <a:latin typeface="方正姚体" pitchFamily="2" charset="-122"/>
                <a:ea typeface="方正姚体" pitchFamily="2" charset="-122"/>
              </a:rPr>
              <a:t>: </a:t>
            </a:r>
            <a:r>
              <a:rPr lang="zh-CN" altLang="en-US" dirty="0" smtClean="0">
                <a:solidFill>
                  <a:srgbClr val="0070C0"/>
                </a:solidFill>
                <a:latin typeface="方正姚体" pitchFamily="2" charset="-122"/>
                <a:ea typeface="方正姚体" pitchFamily="2" charset="-122"/>
              </a:rPr>
              <a:t>助教</a:t>
            </a:r>
            <a:endParaRPr lang="zh-CN" altLang="en-US" dirty="0">
              <a:solidFill>
                <a:srgbClr val="0070C0"/>
              </a:solidFill>
              <a:latin typeface="方正姚体" pitchFamily="2" charset="-122"/>
              <a:ea typeface="方正姚体" pitchFamily="2" charset="-122"/>
            </a:endParaRPr>
          </a:p>
          <a:p>
            <a:pPr algn="just">
              <a:lnSpc>
                <a:spcPct val="100000"/>
              </a:lnSpc>
              <a:spcBef>
                <a:spcPts val="0"/>
              </a:spcBef>
            </a:pPr>
            <a:r>
              <a:rPr lang="zh-CN" altLang="en-US" dirty="0" smtClean="0">
                <a:solidFill>
                  <a:srgbClr val="0070C0"/>
                </a:solidFill>
                <a:latin typeface="方正姚体" pitchFamily="2" charset="-122"/>
                <a:ea typeface="方正姚体" pitchFamily="2" charset="-122"/>
              </a:rPr>
              <a:t>     专业</a:t>
            </a:r>
            <a:r>
              <a:rPr lang="en-US" altLang="zh-CN" dirty="0" smtClean="0">
                <a:solidFill>
                  <a:srgbClr val="0070C0"/>
                </a:solidFill>
                <a:latin typeface="方正姚体" pitchFamily="2" charset="-122"/>
                <a:ea typeface="方正姚体" pitchFamily="2" charset="-122"/>
              </a:rPr>
              <a:t>: </a:t>
            </a:r>
            <a:r>
              <a:rPr lang="zh-CN" altLang="en-US" dirty="0" smtClean="0">
                <a:solidFill>
                  <a:srgbClr val="0070C0"/>
                </a:solidFill>
                <a:latin typeface="方正姚体" pitchFamily="2" charset="-122"/>
                <a:ea typeface="方正姚体" pitchFamily="2" charset="-122"/>
              </a:rPr>
              <a:t>计算机应用</a:t>
            </a:r>
            <a:endParaRPr lang="en-US" altLang="zh-CN" dirty="0" smtClean="0">
              <a:solidFill>
                <a:srgbClr val="0070C0"/>
              </a:solidFill>
              <a:latin typeface="方正姚体" pitchFamily="2" charset="-122"/>
              <a:ea typeface="方正姚体" pitchFamily="2" charset="-122"/>
            </a:endParaRPr>
          </a:p>
          <a:p>
            <a:pPr algn="just">
              <a:lnSpc>
                <a:spcPct val="100000"/>
              </a:lnSpc>
              <a:spcBef>
                <a:spcPts val="0"/>
              </a:spcBef>
            </a:pPr>
            <a:r>
              <a:rPr lang="zh-CN" altLang="en-US" dirty="0" smtClean="0">
                <a:solidFill>
                  <a:srgbClr val="0070C0"/>
                </a:solidFill>
                <a:latin typeface="方正姚体" pitchFamily="2" charset="-122"/>
                <a:ea typeface="方正姚体" pitchFamily="2" charset="-122"/>
              </a:rPr>
              <a:t>     部门</a:t>
            </a:r>
            <a:r>
              <a:rPr lang="en-US" altLang="zh-CN" dirty="0" smtClean="0">
                <a:solidFill>
                  <a:srgbClr val="0070C0"/>
                </a:solidFill>
                <a:latin typeface="方正姚体" pitchFamily="2" charset="-122"/>
                <a:ea typeface="方正姚体" pitchFamily="2" charset="-122"/>
              </a:rPr>
              <a:t>: </a:t>
            </a:r>
            <a:r>
              <a:rPr lang="zh-CN" altLang="en-US" dirty="0" smtClean="0">
                <a:solidFill>
                  <a:srgbClr val="0070C0"/>
                </a:solidFill>
                <a:latin typeface="方正姚体" pitchFamily="2" charset="-122"/>
                <a:ea typeface="方正姚体" pitchFamily="2" charset="-122"/>
              </a:rPr>
              <a:t>计算机系软件教研室</a:t>
            </a:r>
          </a:p>
          <a:p>
            <a:pPr algn="just">
              <a:lnSpc>
                <a:spcPct val="100000"/>
              </a:lnSpc>
              <a:spcBef>
                <a:spcPts val="0"/>
              </a:spcBef>
            </a:pPr>
            <a:r>
              <a:rPr lang="zh-CN" altLang="en-US" dirty="0" smtClean="0">
                <a:solidFill>
                  <a:srgbClr val="0070C0"/>
                </a:solidFill>
                <a:latin typeface="方正姚体" pitchFamily="2" charset="-122"/>
                <a:ea typeface="方正姚体" pitchFamily="2" charset="-122"/>
              </a:rPr>
              <a:t>     工作</a:t>
            </a:r>
            <a:r>
              <a:rPr lang="en-US" altLang="zh-CN" dirty="0" smtClean="0">
                <a:solidFill>
                  <a:srgbClr val="0070C0"/>
                </a:solidFill>
                <a:latin typeface="方正姚体" pitchFamily="2" charset="-122"/>
                <a:ea typeface="方正姚体" pitchFamily="2" charset="-122"/>
              </a:rPr>
              <a:t>:</a:t>
            </a:r>
          </a:p>
          <a:p>
            <a:pPr algn="just">
              <a:lnSpc>
                <a:spcPct val="100000"/>
              </a:lnSpc>
              <a:spcBef>
                <a:spcPts val="0"/>
              </a:spcBef>
            </a:pPr>
            <a:r>
              <a:rPr lang="zh-CN" altLang="en-US" dirty="0" smtClean="0">
                <a:solidFill>
                  <a:srgbClr val="0070C0"/>
                </a:solidFill>
                <a:latin typeface="方正姚体" pitchFamily="2" charset="-122"/>
                <a:ea typeface="方正姚体" pitchFamily="2" charset="-122"/>
              </a:rPr>
              <a:t>     参加工作时间</a:t>
            </a:r>
            <a:r>
              <a:rPr lang="en-US" altLang="zh-CN" dirty="0" smtClean="0">
                <a:solidFill>
                  <a:srgbClr val="0070C0"/>
                </a:solidFill>
                <a:latin typeface="方正姚体" pitchFamily="2" charset="-122"/>
                <a:ea typeface="方正姚体" pitchFamily="2" charset="-122"/>
              </a:rPr>
              <a:t>: 2019</a:t>
            </a:r>
            <a:r>
              <a:rPr lang="zh-CN" altLang="en-US" dirty="0" smtClean="0">
                <a:solidFill>
                  <a:srgbClr val="0070C0"/>
                </a:solidFill>
                <a:latin typeface="方正姚体" pitchFamily="2" charset="-122"/>
                <a:ea typeface="方正姚体" pitchFamily="2" charset="-122"/>
              </a:rPr>
              <a:t>年</a:t>
            </a:r>
            <a:r>
              <a:rPr lang="en-US" altLang="zh-CN" dirty="0" smtClean="0">
                <a:solidFill>
                  <a:srgbClr val="0070C0"/>
                </a:solidFill>
                <a:latin typeface="方正姚体" pitchFamily="2" charset="-122"/>
                <a:ea typeface="方正姚体" pitchFamily="2" charset="-122"/>
              </a:rPr>
              <a:t>8</a:t>
            </a:r>
            <a:r>
              <a:rPr lang="zh-CN" altLang="en-US" dirty="0" smtClean="0">
                <a:solidFill>
                  <a:srgbClr val="0070C0"/>
                </a:solidFill>
                <a:latin typeface="方正姚体" pitchFamily="2" charset="-122"/>
                <a:ea typeface="方正姚体" pitchFamily="2" charset="-122"/>
              </a:rPr>
              <a:t>月</a:t>
            </a:r>
          </a:p>
          <a:p>
            <a:pPr algn="just">
              <a:lnSpc>
                <a:spcPct val="100000"/>
              </a:lnSpc>
              <a:spcBef>
                <a:spcPts val="0"/>
              </a:spcBef>
            </a:pPr>
            <a:r>
              <a:rPr lang="zh-CN" altLang="en-US" dirty="0" smtClean="0">
                <a:solidFill>
                  <a:srgbClr val="0070C0"/>
                </a:solidFill>
                <a:latin typeface="方正姚体" pitchFamily="2" charset="-122"/>
                <a:ea typeface="方正姚体" pitchFamily="2" charset="-122"/>
              </a:rPr>
              <a:t>     工龄</a:t>
            </a:r>
            <a:r>
              <a:rPr lang="en-US" altLang="zh-CN" dirty="0" smtClean="0">
                <a:solidFill>
                  <a:srgbClr val="0070C0"/>
                </a:solidFill>
                <a:latin typeface="方正姚体" pitchFamily="2" charset="-122"/>
                <a:ea typeface="方正姚体" pitchFamily="2" charset="-122"/>
              </a:rPr>
              <a:t>: </a:t>
            </a:r>
            <a:r>
              <a:rPr lang="zh-CN" altLang="en-US" dirty="0" smtClean="0">
                <a:solidFill>
                  <a:srgbClr val="0070C0"/>
                </a:solidFill>
                <a:latin typeface="方正姚体" pitchFamily="2" charset="-122"/>
                <a:ea typeface="方正姚体" pitchFamily="2" charset="-122"/>
              </a:rPr>
              <a:t>当前年份</a:t>
            </a:r>
            <a:r>
              <a:rPr lang="en-US" altLang="zh-CN" dirty="0" smtClean="0">
                <a:solidFill>
                  <a:srgbClr val="0070C0"/>
                </a:solidFill>
                <a:latin typeface="方正姚体" pitchFamily="2" charset="-122"/>
                <a:ea typeface="方正姚体" pitchFamily="2" charset="-122"/>
              </a:rPr>
              <a:t>-</a:t>
            </a:r>
            <a:r>
              <a:rPr lang="zh-CN" altLang="en-US" dirty="0" smtClean="0">
                <a:solidFill>
                  <a:srgbClr val="0070C0"/>
                </a:solidFill>
                <a:latin typeface="方正姚体" pitchFamily="2" charset="-122"/>
                <a:ea typeface="方正姚体" pitchFamily="2" charset="-122"/>
              </a:rPr>
              <a:t>参加工作年份</a:t>
            </a:r>
          </a:p>
          <a:p>
            <a:pPr algn="just">
              <a:lnSpc>
                <a:spcPct val="100000"/>
              </a:lnSpc>
              <a:spcBef>
                <a:spcPts val="0"/>
              </a:spcBef>
            </a:pPr>
            <a:r>
              <a:rPr lang="zh-CN" altLang="en-US" dirty="0" smtClean="0">
                <a:solidFill>
                  <a:srgbClr val="0070C0"/>
                </a:solidFill>
                <a:latin typeface="方正姚体" pitchFamily="2" charset="-122"/>
                <a:ea typeface="方正姚体" pitchFamily="2" charset="-122"/>
              </a:rPr>
              <a:t>     工资</a:t>
            </a:r>
            <a:r>
              <a:rPr lang="en-US" altLang="zh-CN" dirty="0" smtClean="0">
                <a:solidFill>
                  <a:srgbClr val="0070C0"/>
                </a:solidFill>
                <a:latin typeface="方正姚体" pitchFamily="2" charset="-122"/>
                <a:ea typeface="方正姚体" pitchFamily="2" charset="-122"/>
              </a:rPr>
              <a:t>: &lt;</a:t>
            </a:r>
            <a:r>
              <a:rPr lang="zh-CN" altLang="en-US" dirty="0" smtClean="0">
                <a:solidFill>
                  <a:srgbClr val="0070C0"/>
                </a:solidFill>
                <a:latin typeface="方正姚体" pitchFamily="2" charset="-122"/>
                <a:ea typeface="方正姚体" pitchFamily="2" charset="-122"/>
              </a:rPr>
              <a:t>工资单</a:t>
            </a:r>
            <a:r>
              <a:rPr lang="en-US" altLang="zh-CN" dirty="0" smtClean="0">
                <a:solidFill>
                  <a:srgbClr val="0070C0"/>
                </a:solidFill>
                <a:latin typeface="方正姚体" pitchFamily="2" charset="-122"/>
                <a:ea typeface="方正姚体" pitchFamily="2" charset="-122"/>
              </a:rPr>
              <a:t>&gt;</a:t>
            </a:r>
          </a:p>
          <a:p>
            <a:pPr algn="just">
              <a:lnSpc>
                <a:spcPct val="100000"/>
              </a:lnSpc>
            </a:pPr>
            <a:endParaRPr lang="zh-CN" altLang="en-US" dirty="0">
              <a:solidFill>
                <a:srgbClr val="0070C0"/>
              </a:solidFill>
            </a:endParaRPr>
          </a:p>
        </p:txBody>
      </p:sp>
      <p:sp>
        <p:nvSpPr>
          <p:cNvPr id="3" name="文本框 2"/>
          <p:cNvSpPr txBox="1"/>
          <p:nvPr/>
        </p:nvSpPr>
        <p:spPr>
          <a:xfrm>
            <a:off x="611560" y="6021288"/>
            <a:ext cx="7618040" cy="461665"/>
          </a:xfrm>
          <a:prstGeom prst="rect">
            <a:avLst/>
          </a:prstGeom>
          <a:noFill/>
        </p:spPr>
        <p:txBody>
          <a:bodyPr wrap="square" rtlCol="0">
            <a:spAutoFit/>
          </a:bodyPr>
          <a:lstStyle/>
          <a:p>
            <a:r>
              <a:rPr lang="zh-CN" altLang="en-US" dirty="0" smtClean="0"/>
              <a:t>上位框架（父框架）、下位框架（子框架）</a:t>
            </a:r>
            <a:endParaRPr lang="zh-CN" altLang="en-US" dirty="0"/>
          </a:p>
        </p:txBody>
      </p:sp>
      <p:sp>
        <p:nvSpPr>
          <p:cNvPr id="4" name="矩形 3"/>
          <p:cNvSpPr/>
          <p:nvPr/>
        </p:nvSpPr>
        <p:spPr>
          <a:xfrm>
            <a:off x="4571252" y="764704"/>
            <a:ext cx="4572000" cy="4893647"/>
          </a:xfrm>
          <a:prstGeom prst="rect">
            <a:avLst/>
          </a:prstGeom>
        </p:spPr>
        <p:txBody>
          <a:bodyPr>
            <a:spAutoFit/>
          </a:bodyPr>
          <a:lstStyle/>
          <a:p>
            <a:pPr eaLnBrk="1" hangingPunct="1">
              <a:spcBef>
                <a:spcPct val="50000"/>
              </a:spcBef>
            </a:pPr>
            <a:r>
              <a:rPr lang="zh-CN" altLang="en-US" b="1" dirty="0" smtClean="0">
                <a:solidFill>
                  <a:schemeClr val="tx2"/>
                </a:solidFill>
              </a:rPr>
              <a:t>例</a:t>
            </a:r>
            <a:r>
              <a:rPr lang="en-US" altLang="zh-CN" b="1" dirty="0" smtClean="0">
                <a:solidFill>
                  <a:schemeClr val="tx2"/>
                </a:solidFill>
              </a:rPr>
              <a:t>7.2</a:t>
            </a:r>
            <a:r>
              <a:rPr lang="zh-CN" altLang="en-US" b="1" dirty="0">
                <a:solidFill>
                  <a:schemeClr val="tx2"/>
                </a:solidFill>
              </a:rPr>
              <a:t>描述的是一个概念</a:t>
            </a:r>
            <a:r>
              <a:rPr lang="en-US" altLang="zh-CN" b="1" dirty="0">
                <a:solidFill>
                  <a:schemeClr val="tx2"/>
                </a:solidFill>
              </a:rPr>
              <a:t>,</a:t>
            </a:r>
            <a:r>
              <a:rPr lang="zh-CN" altLang="en-US" b="1" dirty="0" smtClean="0">
                <a:solidFill>
                  <a:schemeClr val="tx2"/>
                </a:solidFill>
              </a:rPr>
              <a:t>例</a:t>
            </a:r>
            <a:r>
              <a:rPr lang="en-US" altLang="zh-CN" b="1" dirty="0" smtClean="0">
                <a:solidFill>
                  <a:schemeClr val="tx2"/>
                </a:solidFill>
              </a:rPr>
              <a:t>7</a:t>
            </a:r>
            <a:r>
              <a:rPr lang="en-US" altLang="zh-CN" b="1" dirty="0">
                <a:solidFill>
                  <a:schemeClr val="tx2"/>
                </a:solidFill>
              </a:rPr>
              <a:t>.</a:t>
            </a:r>
            <a:r>
              <a:rPr lang="en-US" altLang="zh-CN" b="1" dirty="0" smtClean="0">
                <a:solidFill>
                  <a:schemeClr val="tx2"/>
                </a:solidFill>
              </a:rPr>
              <a:t>3</a:t>
            </a:r>
            <a:r>
              <a:rPr lang="zh-CN" altLang="en-US" b="1" dirty="0">
                <a:solidFill>
                  <a:schemeClr val="tx2"/>
                </a:solidFill>
              </a:rPr>
              <a:t>描述的是一个具体的事物中的框架，后者是前者的一个实例。因此，后者一般称为前者的实例框架。这就是说，这两个框架之间存在一种层次关系。一般称前者为上位框架（或父框架），后者为下位框架（或子框架）。当然，上位和下位是相对而言的。例如</a:t>
            </a:r>
            <a:r>
              <a:rPr lang="zh-CN" altLang="en-US" b="1" dirty="0">
                <a:solidFill>
                  <a:schemeClr val="tx2"/>
                </a:solidFill>
                <a:latin typeface="Courier New" panose="02070309020205020404" pitchFamily="49" charset="0"/>
              </a:rPr>
              <a:t>“</a:t>
            </a:r>
            <a:r>
              <a:rPr lang="zh-CN" altLang="en-US" b="1" dirty="0">
                <a:solidFill>
                  <a:schemeClr val="tx2"/>
                </a:solidFill>
              </a:rPr>
              <a:t>大学教师</a:t>
            </a:r>
            <a:r>
              <a:rPr lang="zh-CN" altLang="en-US" b="1" dirty="0">
                <a:solidFill>
                  <a:schemeClr val="tx2"/>
                </a:solidFill>
                <a:latin typeface="Courier New" panose="02070309020205020404" pitchFamily="49" charset="0"/>
              </a:rPr>
              <a:t>”</a:t>
            </a:r>
            <a:r>
              <a:rPr lang="zh-CN" altLang="en-US" b="1" dirty="0">
                <a:solidFill>
                  <a:schemeClr val="tx2"/>
                </a:solidFill>
              </a:rPr>
              <a:t>虽然是</a:t>
            </a:r>
            <a:r>
              <a:rPr lang="zh-CN" altLang="en-US" b="1" dirty="0">
                <a:solidFill>
                  <a:schemeClr val="tx2"/>
                </a:solidFill>
                <a:latin typeface="Courier New" panose="02070309020205020404" pitchFamily="49" charset="0"/>
              </a:rPr>
              <a:t>“</a:t>
            </a:r>
            <a:r>
              <a:rPr lang="zh-CN" altLang="en-US" b="1" dirty="0">
                <a:solidFill>
                  <a:schemeClr val="tx2"/>
                </a:solidFill>
              </a:rPr>
              <a:t>教师</a:t>
            </a:r>
            <a:r>
              <a:rPr lang="en-US" altLang="zh-CN" b="1" dirty="0">
                <a:solidFill>
                  <a:schemeClr val="tx2"/>
                </a:solidFill>
              </a:rPr>
              <a:t>-1</a:t>
            </a:r>
            <a:r>
              <a:rPr lang="en-US" altLang="zh-CN" b="1" dirty="0">
                <a:solidFill>
                  <a:schemeClr val="tx2"/>
                </a:solidFill>
                <a:latin typeface="Courier New" panose="02070309020205020404" pitchFamily="49" charset="0"/>
              </a:rPr>
              <a:t>”</a:t>
            </a:r>
            <a:r>
              <a:rPr lang="zh-CN" altLang="en-US" b="1" dirty="0">
                <a:solidFill>
                  <a:schemeClr val="tx2"/>
                </a:solidFill>
              </a:rPr>
              <a:t>的上位框架，但它却是</a:t>
            </a:r>
            <a:r>
              <a:rPr lang="zh-CN" altLang="en-US" b="1" dirty="0">
                <a:solidFill>
                  <a:schemeClr val="tx2"/>
                </a:solidFill>
                <a:latin typeface="Courier New" panose="02070309020205020404" pitchFamily="49" charset="0"/>
              </a:rPr>
              <a:t>“</a:t>
            </a:r>
            <a:r>
              <a:rPr lang="zh-CN" altLang="en-US" b="1" dirty="0">
                <a:solidFill>
                  <a:schemeClr val="tx2"/>
                </a:solidFill>
              </a:rPr>
              <a:t>教师</a:t>
            </a:r>
            <a:r>
              <a:rPr lang="zh-CN" altLang="en-US" b="1" dirty="0">
                <a:solidFill>
                  <a:schemeClr val="tx2"/>
                </a:solidFill>
                <a:latin typeface="Courier New" panose="02070309020205020404" pitchFamily="49" charset="0"/>
              </a:rPr>
              <a:t>”</a:t>
            </a:r>
            <a:r>
              <a:rPr lang="zh-CN" altLang="en-US" b="1" dirty="0">
                <a:solidFill>
                  <a:schemeClr val="tx2"/>
                </a:solidFill>
              </a:rPr>
              <a:t>框架的下位框架，而</a:t>
            </a:r>
            <a:r>
              <a:rPr lang="zh-CN" altLang="en-US" b="1" dirty="0">
                <a:solidFill>
                  <a:schemeClr val="tx2"/>
                </a:solidFill>
                <a:latin typeface="Courier New" panose="02070309020205020404" pitchFamily="49" charset="0"/>
              </a:rPr>
              <a:t>“</a:t>
            </a:r>
            <a:r>
              <a:rPr lang="zh-CN" altLang="en-US" b="1" dirty="0">
                <a:solidFill>
                  <a:schemeClr val="tx2"/>
                </a:solidFill>
              </a:rPr>
              <a:t>教师</a:t>
            </a:r>
            <a:r>
              <a:rPr lang="zh-CN" altLang="en-US" b="1" dirty="0">
                <a:solidFill>
                  <a:schemeClr val="tx2"/>
                </a:solidFill>
                <a:latin typeface="Courier New" panose="02070309020205020404" pitchFamily="49" charset="0"/>
              </a:rPr>
              <a:t>”</a:t>
            </a:r>
            <a:r>
              <a:rPr lang="zh-CN" altLang="en-US" b="1" dirty="0">
                <a:solidFill>
                  <a:schemeClr val="tx2"/>
                </a:solidFill>
              </a:rPr>
              <a:t>又是“知识分子”的下位框架。</a:t>
            </a:r>
          </a:p>
        </p:txBody>
      </p:sp>
    </p:spTree>
    <p:extLst>
      <p:ext uri="{BB962C8B-B14F-4D97-AF65-F5344CB8AC3E}">
        <p14:creationId xmlns:p14="http://schemas.microsoft.com/office/powerpoint/2010/main" val="1843804890"/>
      </p:ext>
    </p:extLst>
  </p:cSld>
  <p:clrMapOvr>
    <a:masterClrMapping/>
  </p:clrMapOvr>
  <p:transition spd="med">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3" name="Text Box 5"/>
          <p:cNvSpPr txBox="1">
            <a:spLocks noChangeArrowheads="1"/>
          </p:cNvSpPr>
          <p:nvPr/>
        </p:nvSpPr>
        <p:spPr bwMode="auto">
          <a:xfrm>
            <a:off x="539552" y="692696"/>
            <a:ext cx="8604448" cy="3711785"/>
          </a:xfrm>
          <a:prstGeom prst="rect">
            <a:avLst/>
          </a:prstGeom>
          <a:noFill/>
          <a:ln w="9525">
            <a:noFill/>
            <a:miter lim="800000"/>
            <a:headEnd/>
            <a:tailEnd/>
          </a:ln>
          <a:effectLst/>
        </p:spPr>
        <p:txBody>
          <a:bodyPr wrap="square">
            <a:spAutoFit/>
          </a:bodyPr>
          <a:lstStyle/>
          <a:p>
            <a:pPr marL="0" marR="0" lvl="0" indent="0" algn="just" defTabSz="914400" rtl="0" eaLnBrk="1" fontAlgn="base" latinLnBrk="0" hangingPunct="1">
              <a:lnSpc>
                <a:spcPct val="150000"/>
              </a:lnSpc>
              <a:spcBef>
                <a:spcPct val="20000"/>
              </a:spcBef>
              <a:spcAft>
                <a:spcPct val="0"/>
              </a:spcAft>
              <a:buClrTx/>
              <a:buSzTx/>
              <a:buFontTx/>
              <a:buNone/>
              <a:tabLst/>
              <a:defRPr/>
            </a:pPr>
            <a:r>
              <a:rPr kumimoji="1" lang="en-US" altLang="zh-CN" sz="2400" b="0" i="0" u="none" strike="noStrike" kern="1200" cap="none" spc="0" normalizeH="0" baseline="0" noProof="0" dirty="0" smtClean="0">
                <a:ln>
                  <a:noFill/>
                </a:ln>
                <a:solidFill>
                  <a:srgbClr val="0070C0"/>
                </a:solidFill>
                <a:effectLst/>
                <a:uLnTx/>
                <a:uFillTx/>
                <a:latin typeface="黑体" pitchFamily="49" charset="-122"/>
                <a:ea typeface="黑体" pitchFamily="49" charset="-122"/>
                <a:cs typeface="+mn-cs"/>
              </a:rPr>
              <a:t>7.2.2  </a:t>
            </a:r>
            <a:r>
              <a:rPr kumimoji="1" lang="zh-CN" altLang="en-US" sz="2400" b="0" i="0" u="none" strike="noStrike" kern="1200" cap="none" spc="0" normalizeH="0" baseline="0" noProof="0" dirty="0">
                <a:ln>
                  <a:noFill/>
                </a:ln>
                <a:solidFill>
                  <a:srgbClr val="0070C0"/>
                </a:solidFill>
                <a:effectLst/>
                <a:uLnTx/>
                <a:uFillTx/>
                <a:latin typeface="黑体" pitchFamily="49" charset="-122"/>
                <a:ea typeface="黑体" pitchFamily="49" charset="-122"/>
                <a:cs typeface="+mn-cs"/>
              </a:rPr>
              <a:t>框架的表达能力</a:t>
            </a:r>
          </a:p>
          <a:p>
            <a:pPr marL="0" marR="0" lvl="0" indent="0" algn="just" defTabSz="914400" rtl="0" eaLnBrk="1" fontAlgn="base" latinLnBrk="0" hangingPunct="1">
              <a:lnSpc>
                <a:spcPct val="150000"/>
              </a:lnSpc>
              <a:spcBef>
                <a:spcPct val="20000"/>
              </a:spcBef>
              <a:spcAft>
                <a:spcPct val="0"/>
              </a:spcAft>
              <a:buClrTx/>
              <a:buSzTx/>
              <a:buFontTx/>
              <a:buNone/>
              <a:tabLst/>
              <a:defRPr/>
            </a:pP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       由框架的形式可以看出，框架适合表达结构性的知识</a:t>
            </a: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a:t>
            </a:r>
            <a:endParaRPr kumimoji="1" lang="en-US" altLang="zh-CN"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endParaRPr>
          </a:p>
          <a:p>
            <a:pPr marL="0" marR="0" lvl="0" indent="0" algn="just" defTabSz="914400" rtl="0" eaLnBrk="1" fontAlgn="base" latinLnBrk="0" hangingPunct="1">
              <a:lnSpc>
                <a:spcPct val="150000"/>
              </a:lnSpc>
              <a:spcBef>
                <a:spcPct val="2000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概念</a:t>
            </a: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、对象等知识最适于用框架表示</a:t>
            </a: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a:t>
            </a:r>
            <a:endParaRPr kumimoji="1" lang="en-US" altLang="zh-CN"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endParaRPr>
          </a:p>
          <a:p>
            <a:pPr marL="0" marR="0" lvl="0" indent="0" algn="just" defTabSz="914400" rtl="0" eaLnBrk="1" fontAlgn="base" latinLnBrk="0" hangingPunct="1">
              <a:lnSpc>
                <a:spcPct val="150000"/>
              </a:lnSpc>
              <a:spcBef>
                <a:spcPct val="2000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框架</a:t>
            </a: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的槽就是对象的属性或状态，槽值就是属性值或状态值</a:t>
            </a: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a:t>
            </a:r>
            <a:endParaRPr kumimoji="1" lang="en-US" altLang="zh-CN"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endParaRPr>
          </a:p>
          <a:p>
            <a:pPr marL="0" marR="0" lvl="0" indent="0" algn="just" defTabSz="914400" rtl="0" eaLnBrk="1" fontAlgn="base" latinLnBrk="0" hangingPunct="1">
              <a:lnSpc>
                <a:spcPct val="150000"/>
              </a:lnSpc>
              <a:spcBef>
                <a:spcPct val="20000"/>
              </a:spcBef>
              <a:spcAft>
                <a:spcPct val="0"/>
              </a:spcAft>
              <a:buClrTx/>
              <a:buSzTx/>
              <a:buFontTx/>
              <a:buNone/>
              <a:tabLst/>
              <a:defRPr/>
            </a:pPr>
            <a:r>
              <a:rPr kumimoji="1" lang="zh-CN" altLang="en-US" sz="2400" b="0" i="0" u="none" strike="noStrike" kern="1200" cap="none" spc="0" normalizeH="0" baseline="0" noProof="0" dirty="0" smtClean="0">
                <a:ln>
                  <a:noFill/>
                </a:ln>
                <a:solidFill>
                  <a:srgbClr val="0070C0"/>
                </a:solidFill>
                <a:effectLst/>
                <a:uLnTx/>
                <a:uFillTx/>
                <a:latin typeface="Times New Roman" pitchFamily="18" charset="0"/>
                <a:ea typeface="宋体" charset="-122"/>
                <a:cs typeface="+mn-cs"/>
              </a:rPr>
              <a:t>框架</a:t>
            </a:r>
            <a:r>
              <a:rPr kumimoji="1" lang="zh-CN" altLang="en-US" sz="2400" b="0" i="0" u="none" strike="noStrike" kern="1200" cap="none" spc="0" normalizeH="0" baseline="0" noProof="0" dirty="0">
                <a:ln>
                  <a:noFill/>
                </a:ln>
                <a:solidFill>
                  <a:srgbClr val="0070C0"/>
                </a:solidFill>
                <a:effectLst/>
                <a:uLnTx/>
                <a:uFillTx/>
                <a:latin typeface="Times New Roman" pitchFamily="18" charset="0"/>
                <a:ea typeface="宋体" charset="-122"/>
                <a:cs typeface="+mn-cs"/>
              </a:rPr>
              <a:t>还可以表示行为（动作），所以，有些过程性事件或情节也可用框架网络来表示。</a:t>
            </a:r>
          </a:p>
        </p:txBody>
      </p:sp>
    </p:spTree>
    <p:extLst>
      <p:ext uri="{BB962C8B-B14F-4D97-AF65-F5344CB8AC3E}">
        <p14:creationId xmlns:p14="http://schemas.microsoft.com/office/powerpoint/2010/main" val="3918107877"/>
      </p:ext>
    </p:extLst>
  </p:cSld>
  <p:clrMapOvr>
    <a:masterClrMapping/>
  </p:clrMapOvr>
  <p:transition spd="med">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1285852" y="500042"/>
            <a:ext cx="6019800" cy="5943600"/>
          </a:xfrm>
        </p:spPr>
        <p:txBody>
          <a:bodyPr/>
          <a:lstStyle/>
          <a:p>
            <a:pPr algn="just">
              <a:lnSpc>
                <a:spcPct val="120000"/>
              </a:lnSpc>
            </a:pPr>
            <a:r>
              <a:rPr lang="zh-CN" altLang="en-US" dirty="0" smtClean="0">
                <a:latin typeface="黑体" pitchFamily="49" charset="-122"/>
                <a:ea typeface="黑体" pitchFamily="49" charset="-122"/>
              </a:rPr>
              <a:t>例</a:t>
            </a:r>
            <a:r>
              <a:rPr lang="en-US" altLang="zh-CN" dirty="0" smtClean="0"/>
              <a:t>7-4 </a:t>
            </a:r>
            <a:r>
              <a:rPr lang="zh-CN" altLang="en-US" dirty="0"/>
              <a:t>下面是关于房间的框架</a:t>
            </a:r>
            <a:r>
              <a:rPr lang="en-US" altLang="zh-CN" dirty="0"/>
              <a:t>:</a:t>
            </a:r>
          </a:p>
          <a:p>
            <a:pPr algn="just">
              <a:lnSpc>
                <a:spcPct val="120000"/>
              </a:lnSpc>
            </a:pPr>
            <a:r>
              <a:rPr lang="zh-CN" altLang="en-US" dirty="0">
                <a:latin typeface="Times New Roman" pitchFamily="18" charset="0"/>
                <a:ea typeface="方正姚体" pitchFamily="2" charset="-122"/>
                <a:cs typeface="Times New Roman" pitchFamily="18" charset="0"/>
              </a:rPr>
              <a:t>框架名</a:t>
            </a:r>
            <a:r>
              <a:rPr lang="en-US" altLang="zh-CN" dirty="0" smtClean="0">
                <a:latin typeface="Times New Roman" pitchFamily="18" charset="0"/>
                <a:ea typeface="方正姚体" pitchFamily="2" charset="-122"/>
                <a:cs typeface="Times New Roman" pitchFamily="18" charset="0"/>
              </a:rPr>
              <a:t>: &lt;</a:t>
            </a:r>
            <a:r>
              <a:rPr lang="zh-CN" altLang="en-US" dirty="0">
                <a:latin typeface="Times New Roman" pitchFamily="18" charset="0"/>
                <a:ea typeface="方正姚体" pitchFamily="2" charset="-122"/>
                <a:cs typeface="Times New Roman" pitchFamily="18" charset="0"/>
              </a:rPr>
              <a:t>房间</a:t>
            </a:r>
            <a:r>
              <a:rPr lang="en-US" altLang="zh-CN" dirty="0">
                <a:latin typeface="Times New Roman" pitchFamily="18" charset="0"/>
                <a:ea typeface="方正姚体" pitchFamily="2" charset="-122"/>
                <a:cs typeface="Times New Roman" pitchFamily="18" charset="0"/>
              </a:rPr>
              <a:t>&gt;</a:t>
            </a:r>
          </a:p>
          <a:p>
            <a:pPr algn="just">
              <a:lnSpc>
                <a:spcPct val="120000"/>
              </a:lnSpc>
            </a:pPr>
            <a:r>
              <a:rPr lang="zh-CN" altLang="en-US" dirty="0" smtClean="0">
                <a:latin typeface="Times New Roman" pitchFamily="18" charset="0"/>
                <a:ea typeface="方正姚体" pitchFamily="2" charset="-122"/>
                <a:cs typeface="Times New Roman" pitchFamily="18" charset="0"/>
              </a:rPr>
              <a:t>    墙</a:t>
            </a:r>
            <a:r>
              <a:rPr lang="zh-CN" altLang="en-US" dirty="0">
                <a:latin typeface="Times New Roman" pitchFamily="18" charset="0"/>
                <a:ea typeface="方正姚体" pitchFamily="2" charset="-122"/>
                <a:cs typeface="Times New Roman" pitchFamily="18" charset="0"/>
              </a:rPr>
              <a:t>数</a:t>
            </a:r>
            <a:r>
              <a:rPr lang="en-US" altLang="zh-CN" i="1" dirty="0">
                <a:latin typeface="Times New Roman" pitchFamily="18" charset="0"/>
                <a:ea typeface="方正姚体" pitchFamily="2" charset="-122"/>
                <a:cs typeface="Times New Roman" pitchFamily="18" charset="0"/>
              </a:rPr>
              <a:t>x</a:t>
            </a:r>
            <a:r>
              <a:rPr lang="en-US" altLang="zh-CN" baseline="-25000" dirty="0">
                <a:latin typeface="Times New Roman" pitchFamily="18" charset="0"/>
                <a:ea typeface="方正姚体" pitchFamily="2" charset="-122"/>
                <a:cs typeface="Times New Roman" pitchFamily="18" charset="0"/>
              </a:rPr>
              <a:t>1</a:t>
            </a:r>
            <a:r>
              <a:rPr lang="en-US" altLang="zh-CN" dirty="0">
                <a:latin typeface="Times New Roman" pitchFamily="18" charset="0"/>
                <a:ea typeface="方正姚体" pitchFamily="2" charset="-122"/>
                <a:cs typeface="Times New Roman" pitchFamily="18" charset="0"/>
              </a:rPr>
              <a:t>:</a:t>
            </a:r>
          </a:p>
          <a:p>
            <a:pPr algn="just">
              <a:lnSpc>
                <a:spcPct val="120000"/>
              </a:lnSpc>
              <a:spcBef>
                <a:spcPts val="0"/>
              </a:spcBef>
            </a:pPr>
            <a:r>
              <a:rPr lang="en-US" altLang="zh-CN" dirty="0">
                <a:latin typeface="Times New Roman" pitchFamily="18" charset="0"/>
                <a:ea typeface="方正姚体" pitchFamily="2" charset="-122"/>
                <a:cs typeface="Times New Roman" pitchFamily="18" charset="0"/>
              </a:rPr>
              <a:t>       </a:t>
            </a:r>
            <a:r>
              <a:rPr lang="en-US" altLang="zh-CN" dirty="0" smtClean="0">
                <a:latin typeface="Times New Roman" pitchFamily="18" charset="0"/>
                <a:ea typeface="方正姚体" pitchFamily="2" charset="-122"/>
                <a:cs typeface="Times New Roman" pitchFamily="18" charset="0"/>
              </a:rPr>
              <a:t>     </a:t>
            </a:r>
            <a:r>
              <a:rPr lang="zh-CN" altLang="en-US" dirty="0" smtClean="0">
                <a:latin typeface="Times New Roman" pitchFamily="18" charset="0"/>
                <a:ea typeface="方正姚体" pitchFamily="2" charset="-122"/>
                <a:cs typeface="Times New Roman" pitchFamily="18" charset="0"/>
              </a:rPr>
              <a:t>缺省</a:t>
            </a:r>
            <a:r>
              <a:rPr lang="en-US" altLang="zh-CN" dirty="0" smtClean="0">
                <a:latin typeface="Times New Roman" pitchFamily="18" charset="0"/>
                <a:ea typeface="方正姚体" pitchFamily="2" charset="-122"/>
                <a:cs typeface="Times New Roman" pitchFamily="18" charset="0"/>
              </a:rPr>
              <a:t>: </a:t>
            </a:r>
            <a:r>
              <a:rPr lang="en-US" altLang="zh-CN" i="1" dirty="0" smtClean="0">
                <a:latin typeface="Times New Roman" pitchFamily="18" charset="0"/>
                <a:ea typeface="方正姚体" pitchFamily="2" charset="-122"/>
                <a:cs typeface="Times New Roman" pitchFamily="18" charset="0"/>
              </a:rPr>
              <a:t>x</a:t>
            </a:r>
            <a:r>
              <a:rPr lang="en-US" altLang="zh-CN" baseline="-25000" dirty="0" smtClean="0">
                <a:latin typeface="Times New Roman" pitchFamily="18" charset="0"/>
                <a:ea typeface="方正姚体" pitchFamily="2" charset="-122"/>
                <a:cs typeface="Times New Roman" pitchFamily="18" charset="0"/>
              </a:rPr>
              <a:t>1</a:t>
            </a:r>
            <a:r>
              <a:rPr lang="en-US" altLang="zh-CN" dirty="0" smtClean="0">
                <a:latin typeface="Times New Roman" pitchFamily="18" charset="0"/>
                <a:ea typeface="方正姚体" pitchFamily="2" charset="-122"/>
                <a:cs typeface="Times New Roman" pitchFamily="18" charset="0"/>
              </a:rPr>
              <a:t>=4</a:t>
            </a:r>
            <a:endParaRPr lang="en-US" altLang="zh-CN" dirty="0">
              <a:latin typeface="Times New Roman" pitchFamily="18" charset="0"/>
              <a:ea typeface="方正姚体" pitchFamily="2" charset="-122"/>
              <a:cs typeface="Times New Roman" pitchFamily="18" charset="0"/>
            </a:endParaRPr>
          </a:p>
          <a:p>
            <a:pPr algn="just">
              <a:lnSpc>
                <a:spcPct val="120000"/>
              </a:lnSpc>
              <a:spcBef>
                <a:spcPts val="0"/>
              </a:spcBef>
            </a:pPr>
            <a:r>
              <a:rPr lang="en-US" altLang="zh-CN" dirty="0">
                <a:latin typeface="Times New Roman" pitchFamily="18" charset="0"/>
                <a:ea typeface="方正姚体" pitchFamily="2" charset="-122"/>
                <a:cs typeface="Times New Roman" pitchFamily="18" charset="0"/>
              </a:rPr>
              <a:t>      </a:t>
            </a:r>
            <a:r>
              <a:rPr lang="en-US" altLang="zh-CN" dirty="0" smtClean="0">
                <a:latin typeface="Times New Roman" pitchFamily="18" charset="0"/>
                <a:ea typeface="方正姚体" pitchFamily="2" charset="-122"/>
                <a:cs typeface="Times New Roman" pitchFamily="18" charset="0"/>
              </a:rPr>
              <a:t>      </a:t>
            </a:r>
            <a:r>
              <a:rPr lang="zh-CN" altLang="en-US" dirty="0" smtClean="0">
                <a:latin typeface="Times New Roman" pitchFamily="18" charset="0"/>
                <a:ea typeface="方正姚体" pitchFamily="2" charset="-122"/>
                <a:cs typeface="Times New Roman" pitchFamily="18" charset="0"/>
              </a:rPr>
              <a:t>条件</a:t>
            </a:r>
            <a:r>
              <a:rPr lang="en-US" altLang="zh-CN" dirty="0" smtClean="0">
                <a:latin typeface="Times New Roman" pitchFamily="18" charset="0"/>
                <a:ea typeface="方正姚体" pitchFamily="2" charset="-122"/>
                <a:cs typeface="Times New Roman" pitchFamily="18" charset="0"/>
              </a:rPr>
              <a:t>: </a:t>
            </a:r>
            <a:r>
              <a:rPr lang="en-US" altLang="zh-CN" i="1" dirty="0" smtClean="0">
                <a:latin typeface="Times New Roman" pitchFamily="18" charset="0"/>
                <a:ea typeface="方正姚体" pitchFamily="2" charset="-122"/>
                <a:cs typeface="Times New Roman" pitchFamily="18" charset="0"/>
              </a:rPr>
              <a:t>x</a:t>
            </a:r>
            <a:r>
              <a:rPr lang="en-US" altLang="zh-CN" baseline="-25000" dirty="0" smtClean="0">
                <a:latin typeface="Times New Roman" pitchFamily="18" charset="0"/>
                <a:ea typeface="方正姚体" pitchFamily="2" charset="-122"/>
                <a:cs typeface="Times New Roman" pitchFamily="18" charset="0"/>
              </a:rPr>
              <a:t>1</a:t>
            </a:r>
            <a:r>
              <a:rPr lang="en-US" altLang="zh-CN" dirty="0" smtClean="0">
                <a:latin typeface="Times New Roman" pitchFamily="18" charset="0"/>
                <a:ea typeface="方正姚体" pitchFamily="2" charset="-122"/>
                <a:cs typeface="Times New Roman" pitchFamily="18" charset="0"/>
              </a:rPr>
              <a:t>&gt;0</a:t>
            </a:r>
            <a:endParaRPr lang="en-US" altLang="zh-CN" dirty="0">
              <a:latin typeface="Times New Roman" pitchFamily="18" charset="0"/>
              <a:ea typeface="方正姚体" pitchFamily="2" charset="-122"/>
              <a:cs typeface="Times New Roman" pitchFamily="18" charset="0"/>
            </a:endParaRPr>
          </a:p>
          <a:p>
            <a:pPr algn="just">
              <a:lnSpc>
                <a:spcPct val="120000"/>
              </a:lnSpc>
            </a:pPr>
            <a:r>
              <a:rPr lang="zh-CN" altLang="en-US" dirty="0" smtClean="0">
                <a:latin typeface="Times New Roman" pitchFamily="18" charset="0"/>
                <a:ea typeface="方正姚体" pitchFamily="2" charset="-122"/>
                <a:cs typeface="Times New Roman" pitchFamily="18" charset="0"/>
              </a:rPr>
              <a:t>    窗</a:t>
            </a:r>
            <a:r>
              <a:rPr lang="zh-CN" altLang="en-US" dirty="0">
                <a:latin typeface="Times New Roman" pitchFamily="18" charset="0"/>
                <a:ea typeface="方正姚体" pitchFamily="2" charset="-122"/>
                <a:cs typeface="Times New Roman" pitchFamily="18" charset="0"/>
              </a:rPr>
              <a:t>数</a:t>
            </a:r>
            <a:r>
              <a:rPr lang="en-US" altLang="zh-CN" i="1" dirty="0">
                <a:latin typeface="Times New Roman" pitchFamily="18" charset="0"/>
                <a:ea typeface="方正姚体" pitchFamily="2" charset="-122"/>
                <a:cs typeface="Times New Roman" pitchFamily="18" charset="0"/>
              </a:rPr>
              <a:t>x</a:t>
            </a:r>
            <a:r>
              <a:rPr lang="en-US" altLang="zh-CN" baseline="-25000" dirty="0">
                <a:latin typeface="Times New Roman" pitchFamily="18" charset="0"/>
                <a:ea typeface="方正姚体" pitchFamily="2" charset="-122"/>
                <a:cs typeface="Times New Roman" pitchFamily="18" charset="0"/>
              </a:rPr>
              <a:t>2</a:t>
            </a:r>
            <a:r>
              <a:rPr lang="en-US" altLang="zh-CN" dirty="0">
                <a:latin typeface="Times New Roman" pitchFamily="18" charset="0"/>
                <a:ea typeface="方正姚体" pitchFamily="2" charset="-122"/>
                <a:cs typeface="Times New Roman" pitchFamily="18" charset="0"/>
              </a:rPr>
              <a:t>:</a:t>
            </a:r>
          </a:p>
          <a:p>
            <a:pPr algn="just">
              <a:lnSpc>
                <a:spcPct val="120000"/>
              </a:lnSpc>
              <a:spcBef>
                <a:spcPts val="0"/>
              </a:spcBef>
            </a:pPr>
            <a:r>
              <a:rPr lang="en-US" altLang="zh-CN" dirty="0">
                <a:latin typeface="Times New Roman" pitchFamily="18" charset="0"/>
                <a:ea typeface="方正姚体" pitchFamily="2" charset="-122"/>
                <a:cs typeface="Times New Roman" pitchFamily="18" charset="0"/>
              </a:rPr>
              <a:t>       </a:t>
            </a:r>
            <a:r>
              <a:rPr lang="en-US" altLang="zh-CN" dirty="0" smtClean="0">
                <a:latin typeface="Times New Roman" pitchFamily="18" charset="0"/>
                <a:ea typeface="方正姚体" pitchFamily="2" charset="-122"/>
                <a:cs typeface="Times New Roman" pitchFamily="18" charset="0"/>
              </a:rPr>
              <a:t>     </a:t>
            </a:r>
            <a:r>
              <a:rPr lang="zh-CN" altLang="en-US" dirty="0" smtClean="0">
                <a:latin typeface="Times New Roman" pitchFamily="18" charset="0"/>
                <a:ea typeface="方正姚体" pitchFamily="2" charset="-122"/>
                <a:cs typeface="Times New Roman" pitchFamily="18" charset="0"/>
              </a:rPr>
              <a:t>缺省</a:t>
            </a:r>
            <a:r>
              <a:rPr lang="en-US" altLang="zh-CN" dirty="0" smtClean="0">
                <a:latin typeface="Times New Roman" pitchFamily="18" charset="0"/>
                <a:ea typeface="方正姚体" pitchFamily="2" charset="-122"/>
                <a:cs typeface="Times New Roman" pitchFamily="18" charset="0"/>
              </a:rPr>
              <a:t>: </a:t>
            </a:r>
            <a:r>
              <a:rPr lang="en-US" altLang="zh-CN" i="1" dirty="0" smtClean="0">
                <a:latin typeface="Times New Roman" pitchFamily="18" charset="0"/>
                <a:ea typeface="方正姚体" pitchFamily="2" charset="-122"/>
                <a:cs typeface="Times New Roman" pitchFamily="18" charset="0"/>
              </a:rPr>
              <a:t>x</a:t>
            </a:r>
            <a:r>
              <a:rPr lang="en-US" altLang="zh-CN" baseline="-25000" dirty="0" smtClean="0">
                <a:latin typeface="Times New Roman" pitchFamily="18" charset="0"/>
                <a:ea typeface="方正姚体" pitchFamily="2" charset="-122"/>
                <a:cs typeface="Times New Roman" pitchFamily="18" charset="0"/>
              </a:rPr>
              <a:t>2</a:t>
            </a:r>
            <a:r>
              <a:rPr lang="en-US" altLang="zh-CN" dirty="0" smtClean="0">
                <a:latin typeface="Times New Roman" pitchFamily="18" charset="0"/>
                <a:ea typeface="方正姚体" pitchFamily="2" charset="-122"/>
                <a:cs typeface="Times New Roman" pitchFamily="18" charset="0"/>
              </a:rPr>
              <a:t>=2</a:t>
            </a:r>
            <a:endParaRPr lang="en-US" altLang="zh-CN" dirty="0">
              <a:latin typeface="Times New Roman" pitchFamily="18" charset="0"/>
              <a:ea typeface="方正姚体" pitchFamily="2" charset="-122"/>
              <a:cs typeface="Times New Roman" pitchFamily="18" charset="0"/>
            </a:endParaRPr>
          </a:p>
          <a:p>
            <a:pPr algn="just">
              <a:lnSpc>
                <a:spcPct val="120000"/>
              </a:lnSpc>
              <a:spcBef>
                <a:spcPts val="0"/>
              </a:spcBef>
            </a:pPr>
            <a:r>
              <a:rPr lang="en-US" altLang="zh-CN" dirty="0">
                <a:latin typeface="Times New Roman" pitchFamily="18" charset="0"/>
                <a:ea typeface="方正姚体" pitchFamily="2" charset="-122"/>
                <a:cs typeface="Times New Roman" pitchFamily="18" charset="0"/>
              </a:rPr>
              <a:t>       </a:t>
            </a:r>
            <a:r>
              <a:rPr lang="en-US" altLang="zh-CN" dirty="0" smtClean="0">
                <a:latin typeface="Times New Roman" pitchFamily="18" charset="0"/>
                <a:ea typeface="方正姚体" pitchFamily="2" charset="-122"/>
                <a:cs typeface="Times New Roman" pitchFamily="18" charset="0"/>
              </a:rPr>
              <a:t>     </a:t>
            </a:r>
            <a:r>
              <a:rPr lang="zh-CN" altLang="en-US" dirty="0" smtClean="0">
                <a:latin typeface="Times New Roman" pitchFamily="18" charset="0"/>
                <a:ea typeface="方正姚体" pitchFamily="2" charset="-122"/>
                <a:cs typeface="Times New Roman" pitchFamily="18" charset="0"/>
              </a:rPr>
              <a:t>条件</a:t>
            </a:r>
            <a:r>
              <a:rPr lang="en-US" altLang="zh-CN" dirty="0" smtClean="0">
                <a:latin typeface="Times New Roman" pitchFamily="18" charset="0"/>
                <a:ea typeface="方正姚体" pitchFamily="2" charset="-122"/>
                <a:cs typeface="Times New Roman" pitchFamily="18" charset="0"/>
              </a:rPr>
              <a:t>: </a:t>
            </a:r>
            <a:r>
              <a:rPr lang="en-US" altLang="zh-CN" i="1" dirty="0" smtClean="0">
                <a:latin typeface="Times New Roman" pitchFamily="18" charset="0"/>
                <a:ea typeface="方正姚体" pitchFamily="2" charset="-122"/>
                <a:cs typeface="Times New Roman" pitchFamily="18" charset="0"/>
              </a:rPr>
              <a:t>x</a:t>
            </a:r>
            <a:r>
              <a:rPr lang="en-US" altLang="zh-CN" baseline="-25000" dirty="0" smtClean="0">
                <a:latin typeface="Times New Roman" pitchFamily="18" charset="0"/>
                <a:ea typeface="方正姚体" pitchFamily="2" charset="-122"/>
                <a:cs typeface="Times New Roman" pitchFamily="18" charset="0"/>
              </a:rPr>
              <a:t>2</a:t>
            </a:r>
            <a:r>
              <a:rPr lang="en-US" altLang="zh-CN" dirty="0">
                <a:latin typeface="Times New Roman" pitchFamily="18" charset="0"/>
                <a:ea typeface="方正姚体" pitchFamily="2" charset="-122"/>
                <a:cs typeface="Times New Roman" pitchFamily="18" charset="0"/>
              </a:rPr>
              <a:t>≥0</a:t>
            </a:r>
          </a:p>
          <a:p>
            <a:pPr algn="just">
              <a:lnSpc>
                <a:spcPct val="120000"/>
              </a:lnSpc>
            </a:pPr>
            <a:r>
              <a:rPr lang="zh-CN" altLang="en-US" dirty="0" smtClean="0">
                <a:latin typeface="Times New Roman" pitchFamily="18" charset="0"/>
                <a:ea typeface="方正姚体" pitchFamily="2" charset="-122"/>
                <a:cs typeface="Times New Roman" pitchFamily="18" charset="0"/>
              </a:rPr>
              <a:t>     门</a:t>
            </a:r>
            <a:r>
              <a:rPr lang="zh-CN" altLang="en-US" dirty="0">
                <a:latin typeface="Times New Roman" pitchFamily="18" charset="0"/>
                <a:ea typeface="方正姚体" pitchFamily="2" charset="-122"/>
                <a:cs typeface="Times New Roman" pitchFamily="18" charset="0"/>
              </a:rPr>
              <a:t>数</a:t>
            </a:r>
            <a:r>
              <a:rPr lang="en-US" altLang="zh-CN" i="1" dirty="0">
                <a:latin typeface="Times New Roman" pitchFamily="18" charset="0"/>
                <a:ea typeface="方正姚体" pitchFamily="2" charset="-122"/>
                <a:cs typeface="Times New Roman" pitchFamily="18" charset="0"/>
              </a:rPr>
              <a:t>x</a:t>
            </a:r>
            <a:r>
              <a:rPr lang="en-US" altLang="zh-CN" baseline="-25000" dirty="0">
                <a:latin typeface="Times New Roman" pitchFamily="18" charset="0"/>
                <a:ea typeface="方正姚体" pitchFamily="2" charset="-122"/>
                <a:cs typeface="Times New Roman" pitchFamily="18" charset="0"/>
              </a:rPr>
              <a:t>3</a:t>
            </a:r>
            <a:r>
              <a:rPr lang="en-US" altLang="zh-CN" dirty="0">
                <a:latin typeface="Times New Roman" pitchFamily="18" charset="0"/>
                <a:ea typeface="方正姚体" pitchFamily="2" charset="-122"/>
                <a:cs typeface="Times New Roman" pitchFamily="18" charset="0"/>
              </a:rPr>
              <a:t>:</a:t>
            </a:r>
          </a:p>
          <a:p>
            <a:pPr algn="just">
              <a:lnSpc>
                <a:spcPct val="120000"/>
              </a:lnSpc>
              <a:spcBef>
                <a:spcPts val="0"/>
              </a:spcBef>
            </a:pPr>
            <a:r>
              <a:rPr lang="en-US" altLang="zh-CN" dirty="0">
                <a:latin typeface="Times New Roman" pitchFamily="18" charset="0"/>
                <a:ea typeface="方正姚体" pitchFamily="2" charset="-122"/>
                <a:cs typeface="Times New Roman" pitchFamily="18" charset="0"/>
              </a:rPr>
              <a:t>       </a:t>
            </a:r>
            <a:r>
              <a:rPr lang="en-US" altLang="zh-CN" dirty="0" smtClean="0">
                <a:latin typeface="Times New Roman" pitchFamily="18" charset="0"/>
                <a:ea typeface="方正姚体" pitchFamily="2" charset="-122"/>
                <a:cs typeface="Times New Roman" pitchFamily="18" charset="0"/>
              </a:rPr>
              <a:t>      </a:t>
            </a:r>
            <a:r>
              <a:rPr lang="zh-CN" altLang="en-US" dirty="0" smtClean="0">
                <a:latin typeface="Times New Roman" pitchFamily="18" charset="0"/>
                <a:ea typeface="方正姚体" pitchFamily="2" charset="-122"/>
                <a:cs typeface="Times New Roman" pitchFamily="18" charset="0"/>
              </a:rPr>
              <a:t>缺省</a:t>
            </a:r>
            <a:r>
              <a:rPr lang="en-US" altLang="zh-CN" dirty="0" smtClean="0">
                <a:latin typeface="Times New Roman" pitchFamily="18" charset="0"/>
                <a:ea typeface="方正姚体" pitchFamily="2" charset="-122"/>
                <a:cs typeface="Times New Roman" pitchFamily="18" charset="0"/>
              </a:rPr>
              <a:t>: </a:t>
            </a:r>
            <a:r>
              <a:rPr lang="en-US" altLang="zh-CN" i="1" dirty="0" smtClean="0">
                <a:latin typeface="Times New Roman" pitchFamily="18" charset="0"/>
                <a:ea typeface="方正姚体" pitchFamily="2" charset="-122"/>
                <a:cs typeface="Times New Roman" pitchFamily="18" charset="0"/>
              </a:rPr>
              <a:t>x</a:t>
            </a:r>
            <a:r>
              <a:rPr lang="en-US" altLang="zh-CN" baseline="-25000" dirty="0" smtClean="0">
                <a:latin typeface="Times New Roman" pitchFamily="18" charset="0"/>
                <a:ea typeface="方正姚体" pitchFamily="2" charset="-122"/>
                <a:cs typeface="Times New Roman" pitchFamily="18" charset="0"/>
              </a:rPr>
              <a:t>3</a:t>
            </a:r>
            <a:r>
              <a:rPr lang="en-US" altLang="zh-CN" dirty="0" smtClean="0">
                <a:latin typeface="Times New Roman" pitchFamily="18" charset="0"/>
                <a:ea typeface="方正姚体" pitchFamily="2" charset="-122"/>
                <a:cs typeface="Times New Roman" pitchFamily="18" charset="0"/>
              </a:rPr>
              <a:t>=1</a:t>
            </a:r>
            <a:endParaRPr lang="en-US" altLang="zh-CN" dirty="0">
              <a:latin typeface="Times New Roman" pitchFamily="18" charset="0"/>
              <a:ea typeface="方正姚体" pitchFamily="2" charset="-122"/>
              <a:cs typeface="Times New Roman" pitchFamily="18" charset="0"/>
            </a:endParaRPr>
          </a:p>
          <a:p>
            <a:pPr algn="just">
              <a:lnSpc>
                <a:spcPct val="120000"/>
              </a:lnSpc>
              <a:spcBef>
                <a:spcPts val="0"/>
              </a:spcBef>
            </a:pPr>
            <a:r>
              <a:rPr lang="en-US" altLang="zh-CN" dirty="0">
                <a:latin typeface="Times New Roman" pitchFamily="18" charset="0"/>
                <a:ea typeface="方正姚体" pitchFamily="2" charset="-122"/>
                <a:cs typeface="Times New Roman" pitchFamily="18" charset="0"/>
              </a:rPr>
              <a:t>       </a:t>
            </a:r>
            <a:r>
              <a:rPr lang="en-US" altLang="zh-CN" dirty="0" smtClean="0">
                <a:latin typeface="Times New Roman" pitchFamily="18" charset="0"/>
                <a:ea typeface="方正姚体" pitchFamily="2" charset="-122"/>
                <a:cs typeface="Times New Roman" pitchFamily="18" charset="0"/>
              </a:rPr>
              <a:t>      </a:t>
            </a:r>
            <a:r>
              <a:rPr lang="zh-CN" altLang="en-US" dirty="0" smtClean="0">
                <a:latin typeface="Times New Roman" pitchFamily="18" charset="0"/>
                <a:ea typeface="方正姚体" pitchFamily="2" charset="-122"/>
                <a:cs typeface="Times New Roman" pitchFamily="18" charset="0"/>
              </a:rPr>
              <a:t>条件</a:t>
            </a:r>
            <a:r>
              <a:rPr lang="en-US" altLang="zh-CN" dirty="0" smtClean="0">
                <a:latin typeface="Times New Roman" pitchFamily="18" charset="0"/>
                <a:ea typeface="方正姚体" pitchFamily="2" charset="-122"/>
                <a:cs typeface="Times New Roman" pitchFamily="18" charset="0"/>
              </a:rPr>
              <a:t>: </a:t>
            </a:r>
            <a:r>
              <a:rPr lang="en-US" altLang="zh-CN" i="1" dirty="0" smtClean="0">
                <a:latin typeface="Times New Roman" pitchFamily="18" charset="0"/>
                <a:ea typeface="方正姚体" pitchFamily="2" charset="-122"/>
                <a:cs typeface="Times New Roman" pitchFamily="18" charset="0"/>
              </a:rPr>
              <a:t>x</a:t>
            </a:r>
            <a:r>
              <a:rPr lang="en-US" altLang="zh-CN" baseline="-25000" dirty="0" smtClean="0">
                <a:latin typeface="Times New Roman" pitchFamily="18" charset="0"/>
                <a:ea typeface="方正姚体" pitchFamily="2" charset="-122"/>
                <a:cs typeface="Times New Roman" pitchFamily="18" charset="0"/>
              </a:rPr>
              <a:t>3</a:t>
            </a:r>
            <a:r>
              <a:rPr lang="en-US" altLang="zh-CN" dirty="0" smtClean="0">
                <a:latin typeface="Times New Roman" pitchFamily="18" charset="0"/>
                <a:ea typeface="方正姚体" pitchFamily="2" charset="-122"/>
                <a:cs typeface="Times New Roman" pitchFamily="18" charset="0"/>
              </a:rPr>
              <a:t>&gt;0</a:t>
            </a:r>
            <a:endParaRPr lang="en-US" altLang="zh-CN" dirty="0">
              <a:latin typeface="Times New Roman" pitchFamily="18" charset="0"/>
              <a:ea typeface="方正姚体" pitchFamily="2" charset="-122"/>
              <a:cs typeface="Times New Roman" pitchFamily="18" charset="0"/>
            </a:endParaRPr>
          </a:p>
        </p:txBody>
      </p:sp>
    </p:spTree>
    <p:extLst>
      <p:ext uri="{BB962C8B-B14F-4D97-AF65-F5344CB8AC3E}">
        <p14:creationId xmlns:p14="http://schemas.microsoft.com/office/powerpoint/2010/main" val="3664978445"/>
      </p:ext>
    </p:extLst>
  </p:cSld>
  <p:clrMapOvr>
    <a:masterClrMapping/>
  </p:clrMapOvr>
  <p:transition spd="med">
    <p:zoom/>
  </p:transition>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66"/>
      </a:dk1>
      <a:lt1>
        <a:srgbClr val="FFFFFF"/>
      </a:lt1>
      <a:dk2>
        <a:srgbClr val="000000"/>
      </a:dk2>
      <a:lt2>
        <a:srgbClr val="808080"/>
      </a:lt2>
      <a:accent1>
        <a:srgbClr val="00CC99"/>
      </a:accent1>
      <a:accent2>
        <a:srgbClr val="3333CC"/>
      </a:accent2>
      <a:accent3>
        <a:srgbClr val="FFFFFF"/>
      </a:accent3>
      <a:accent4>
        <a:srgbClr val="000056"/>
      </a:accent4>
      <a:accent5>
        <a:srgbClr val="AAE2CA"/>
      </a:accent5>
      <a:accent6>
        <a:srgbClr val="2D2DB9"/>
      </a:accent6>
      <a:hlink>
        <a:srgbClr val="9900FF"/>
      </a:hlink>
      <a:folHlink>
        <a:srgbClr val="CC99FF"/>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PMingLiU"/>
        <a:cs typeface=""/>
      </a:majorFont>
      <a:minorFont>
        <a:latin typeface="Berlin Sans FB"/>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1_mytemp1">
  <a:themeElements>
    <a:clrScheme name="">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2C9CB"/>
      </a:accent6>
      <a:hlink>
        <a:srgbClr val="E5D093"/>
      </a:hlink>
      <a:folHlink>
        <a:srgbClr val="CCB374"/>
      </a:folHlink>
    </a:clrScheme>
    <a:fontScheme name="">
      <a:majorFont>
        <a:latin typeface="Berlin Sans FB"/>
        <a:ea typeface="宋体"/>
        <a:cs typeface=""/>
      </a:majorFont>
      <a:minorFont>
        <a:latin typeface="Berlin Sans FB"/>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ytemp1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mytemp1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mytemp1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mytemp1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mytemp1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mytemp1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mytemp1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mytemp1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6826</TotalTime>
  <Words>4653</Words>
  <Application>Microsoft Office PowerPoint</Application>
  <PresentationFormat>全屏显示(4:3)</PresentationFormat>
  <Paragraphs>429</Paragraphs>
  <Slides>50</Slides>
  <Notes>1</Notes>
  <HiddenSlides>0</HiddenSlides>
  <MMClips>0</MMClips>
  <ScaleCrop>false</ScaleCrop>
  <HeadingPairs>
    <vt:vector size="8" baseType="variant">
      <vt:variant>
        <vt:lpstr>已用的字体</vt:lpstr>
      </vt:variant>
      <vt:variant>
        <vt:i4>19</vt:i4>
      </vt:variant>
      <vt:variant>
        <vt:lpstr>主题</vt:lpstr>
      </vt:variant>
      <vt:variant>
        <vt:i4>8</vt:i4>
      </vt:variant>
      <vt:variant>
        <vt:lpstr>嵌入 OLE 服务器</vt:lpstr>
      </vt:variant>
      <vt:variant>
        <vt:i4>1</vt:i4>
      </vt:variant>
      <vt:variant>
        <vt:lpstr>幻灯片标题</vt:lpstr>
      </vt:variant>
      <vt:variant>
        <vt:i4>50</vt:i4>
      </vt:variant>
    </vt:vector>
  </HeadingPairs>
  <TitlesOfParts>
    <vt:vector size="78" baseType="lpstr">
      <vt:lpstr>MS Mincho</vt:lpstr>
      <vt:lpstr>PMingLiU</vt:lpstr>
      <vt:lpstr>PMingLiU</vt:lpstr>
      <vt:lpstr>方正姚体</vt:lpstr>
      <vt:lpstr>黑体</vt:lpstr>
      <vt:lpstr>华文新魏</vt:lpstr>
      <vt:lpstr>华文行楷</vt:lpstr>
      <vt:lpstr>楷体</vt:lpstr>
      <vt:lpstr>楷体_GB2312</vt:lpstr>
      <vt:lpstr>宋体</vt:lpstr>
      <vt:lpstr>幼圆</vt:lpstr>
      <vt:lpstr>Arial</vt:lpstr>
      <vt:lpstr>Berlin Sans FB</vt:lpstr>
      <vt:lpstr>Calibri</vt:lpstr>
      <vt:lpstr>Courier New</vt:lpstr>
      <vt:lpstr>Symbol</vt:lpstr>
      <vt:lpstr>Tahoma</vt:lpstr>
      <vt:lpstr>Times New Roman</vt:lpstr>
      <vt:lpstr>Wingdings</vt:lpstr>
      <vt:lpstr>默认设计模板</vt:lpstr>
      <vt:lpstr>Office 主题​​</vt:lpstr>
      <vt:lpstr>1_Office 主题​​</vt:lpstr>
      <vt:lpstr>2_Office 主题​​</vt:lpstr>
      <vt:lpstr>3_Office 主题​​</vt:lpstr>
      <vt:lpstr>4_Office 主题​​</vt:lpstr>
      <vt:lpstr>mytemp1</vt:lpstr>
      <vt:lpstr>1_mytemp1</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  语义网络    (Semantic Network)</vt:lpstr>
      <vt:lpstr>7.3.1  语义网络法的概念     (Sematic Network Representation)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7.3.3  语义网络的推理过程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回顾</vt:lpstr>
      <vt:lpstr>作业</vt:lpstr>
      <vt:lpstr>PowerPoint 演示文稿</vt:lpstr>
    </vt:vector>
  </TitlesOfParts>
  <Company>西安电子科技大学出版社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知识表示</dc:title>
  <dc:creator>李林娜</dc:creator>
  <cp:lastModifiedBy>Windows 用户</cp:lastModifiedBy>
  <cp:revision>116</cp:revision>
  <dcterms:created xsi:type="dcterms:W3CDTF">2002-11-05T22:22:26Z</dcterms:created>
  <dcterms:modified xsi:type="dcterms:W3CDTF">2025-05-27T09:05:51Z</dcterms:modified>
</cp:coreProperties>
</file>