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8" roundtripDataSignature="AMtx7mjOPXDtSoQedoPTM5MGiJhPx99H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F43CF8-298C-4CA6-AC82-97B674942291}">
  <a:tblStyle styleId="{B1F43CF8-298C-4CA6-AC82-97B67494229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3"/>
          </a:solidFill>
        </a:fill>
      </a:tcStyle>
    </a:wholeTbl>
    <a:band1H>
      <a:tcTxStyle b="off" i="off"/>
      <a:tcStyle>
        <a:fill>
          <a:solidFill>
            <a:srgbClr val="CCDC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DCE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1" name="Google Shape;38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bstract blurred background of department store" id="97" name="Google Shape;97;p1"/>
          <p:cNvPicPr preferRelativeResize="0"/>
          <p:nvPr/>
        </p:nvPicPr>
        <p:blipFill rotWithShape="1">
          <a:blip r:embed="rId3">
            <a:alphaModFix amt="35000"/>
          </a:blip>
          <a:srcRect b="15730" l="0" r="0" t="0"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>
            <p:ph type="ctrTitle"/>
          </p:nvPr>
        </p:nvSpPr>
        <p:spPr>
          <a:xfrm>
            <a:off x="838199" y="1065862"/>
            <a:ext cx="6052955" cy="4726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libri"/>
              <a:buNone/>
            </a:pPr>
            <a:r>
              <a:rPr b="1" lang="en-US" sz="8000"/>
              <a:t>Online Super Shop Management System</a:t>
            </a:r>
            <a:endParaRPr sz="8000"/>
          </a:p>
        </p:txBody>
      </p:sp>
      <p:cxnSp>
        <p:nvCxnSpPr>
          <p:cNvPr id="99" name="Google Shape;99;p1"/>
          <p:cNvCxnSpPr/>
          <p:nvPr/>
        </p:nvCxnSpPr>
        <p:spPr>
          <a:xfrm>
            <a:off x="7212899" y="2286000"/>
            <a:ext cx="0" cy="2286000"/>
          </a:xfrm>
          <a:prstGeom prst="straightConnector1">
            <a:avLst/>
          </a:prstGeom>
          <a:noFill/>
          <a:ln cap="flat" cmpd="sng" w="158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7534651" y="1065850"/>
            <a:ext cx="4323900" cy="47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i="1" lang="en-US" sz="2000" u="sng">
                <a:solidFill>
                  <a:srgbClr val="FFFFFF"/>
                </a:solidFill>
              </a:rPr>
              <a:t>Presented BY: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Md. Taofick Mahmoodur Rahaman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ID: 221-35-847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MD Mubtasim Fuad Khan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ID: 221-35-883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Md. Rakib Hasan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ID: 221-35-964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7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</a:t>
            </a:r>
            <a:r>
              <a:rPr lang="en-US" sz="3600">
                <a:solidFill>
                  <a:srgbClr val="FFFFFF"/>
                </a:solidFill>
              </a:rPr>
              <a:t>4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Shopping Cart</a:t>
            </a:r>
            <a:endParaRPr/>
          </a:p>
        </p:txBody>
      </p:sp>
      <p:graphicFrame>
        <p:nvGraphicFramePr>
          <p:cNvPr id="191" name="Google Shape;191;p27"/>
          <p:cNvGraphicFramePr/>
          <p:nvPr/>
        </p:nvGraphicFramePr>
        <p:xfrm>
          <a:off x="5146462" y="561091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{B1F43CF8-298C-4CA6-AC82-97B674942291}</a:tableStyleId>
              </a:tblPr>
              <a:tblGrid>
                <a:gridCol w="1991750"/>
                <a:gridCol w="1173325"/>
                <a:gridCol w="2948800"/>
              </a:tblGrid>
              <a:tr h="23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Case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Shopping Cart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44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Goal</a:t>
                      </a:r>
                      <a:endParaRPr sz="1400" u="none" cap="none" strike="noStrike"/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Enable users to add products to a shopping cart and proceed to checkout.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44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is logged in and has selected products for purchase.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44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 End Condition</a:t>
                      </a:r>
                      <a:endParaRPr sz="1400" u="none" cap="none" strike="noStrike"/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Products are in the user's shopping cart for order placement.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23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Failed End Condition</a:t>
                      </a:r>
                      <a:endParaRPr sz="1400" u="none" cap="none" strike="noStrike"/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Products are not added to the shopping cart.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65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Actors: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Secondary Actors: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23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Trigger</a:t>
                      </a:r>
                      <a:endParaRPr sz="1400" u="none" cap="none" strike="noStrike"/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proceeds to checkout from the shopping cart.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234075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 / Main Success Scenario</a:t>
                      </a:r>
                      <a:endParaRPr sz="1400" u="none" cap="none" strike="noStrike"/>
                    </a:p>
                  </a:txBody>
                  <a:tcPr marT="0" marB="0" marR="40950" marL="4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</a:tr>
              <a:tr h="4424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adds products to the shopping cart.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</a:tr>
              <a:tr h="4424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updates the shopping cart total.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</a:tr>
              <a:tr h="4424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can view and manage the items in the shopping cart.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</a:tr>
              <a:tr h="4424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proceeds to checkout.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</a:tr>
              <a:tr h="44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Alternative Flows</a:t>
                      </a:r>
                      <a:endParaRPr sz="1400" u="none" cap="none" strike="noStrike"/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can refine the product list based on search criteria.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44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Quality Requirements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Product information should be loaded within three seconds.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</a:t>
            </a:r>
            <a:r>
              <a:rPr lang="en-US" sz="3600">
                <a:solidFill>
                  <a:srgbClr val="FFFFFF"/>
                </a:solidFill>
              </a:rPr>
              <a:t>5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Search and Filter</a:t>
            </a:r>
            <a:endParaRPr/>
          </a:p>
        </p:txBody>
      </p:sp>
      <p:graphicFrame>
        <p:nvGraphicFramePr>
          <p:cNvPr id="198" name="Google Shape;198;p28"/>
          <p:cNvGraphicFramePr/>
          <p:nvPr/>
        </p:nvGraphicFramePr>
        <p:xfrm>
          <a:off x="4777316" y="945156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{B1F43CF8-298C-4CA6-AC82-97B674942291}</a:tableStyleId>
              </a:tblPr>
              <a:tblGrid>
                <a:gridCol w="1829750"/>
                <a:gridCol w="861400"/>
                <a:gridCol w="4089550"/>
              </a:tblGrid>
              <a:tr h="27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Case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Search and Filter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27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Goal</a:t>
                      </a:r>
                      <a:endParaRPr sz="1400" u="none" cap="none" strike="noStrike"/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Allow users to search for products and apply filters.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27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is on the product catalog or search page.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51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 End Condition</a:t>
                      </a:r>
                      <a:endParaRPr sz="1400" u="none" cap="none" strike="noStrike"/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has a narrowed-down set of products based on search criteria.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27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Failed End Condition</a:t>
                      </a:r>
                      <a:endParaRPr sz="1400" u="none" cap="none" strike="noStrike"/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Search and filtering options are not effective.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75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Actors: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Secondary Actors: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27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Trigger</a:t>
                      </a:r>
                      <a:endParaRPr sz="1400" u="none" cap="none" strike="noStrike"/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enters search terms or applies filters.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270725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 / Main Success Scenario</a:t>
                      </a:r>
                      <a:endParaRPr sz="1400" u="none" cap="none" strike="noStrike"/>
                    </a:p>
                  </a:txBody>
                  <a:tcPr marT="0" marB="0" marR="38325" marL="38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</a:tr>
              <a:tr h="270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enters search terms or applies filters.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</a:tr>
              <a:tr h="5117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updates the product grid based on search criteria.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</a:tr>
              <a:tr h="5117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can further refine search results or reset filters.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</a:tr>
              <a:tr h="51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Alternative Flows</a:t>
                      </a:r>
                      <a:endParaRPr sz="1400" u="none" cap="none" strike="noStrike"/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suggests autocomplete options based on entered search terms.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27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Quality Requirements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Search results should be displayed within two seconds.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0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</a:t>
            </a:r>
            <a:r>
              <a:rPr lang="en-US" sz="3600">
                <a:solidFill>
                  <a:srgbClr val="FFFFFF"/>
                </a:solidFill>
              </a:rPr>
              <a:t>6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Order Placement</a:t>
            </a:r>
            <a:endParaRPr/>
          </a:p>
        </p:txBody>
      </p:sp>
      <p:graphicFrame>
        <p:nvGraphicFramePr>
          <p:cNvPr id="205" name="Google Shape;205;p30"/>
          <p:cNvGraphicFramePr/>
          <p:nvPr/>
        </p:nvGraphicFramePr>
        <p:xfrm>
          <a:off x="4527804" y="65402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{B1F43CF8-298C-4CA6-AC82-97B674942291}</a:tableStyleId>
              </a:tblPr>
              <a:tblGrid>
                <a:gridCol w="1967600"/>
                <a:gridCol w="1235700"/>
                <a:gridCol w="4051000"/>
              </a:tblGrid>
              <a:tr h="25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 Case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Order Placement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25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Goal</a:t>
                      </a:r>
                      <a:endParaRPr sz="1600" u="none" cap="none" strike="noStrike"/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Enable users to place an order for selected products.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25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 has selected products and is ready to make a purchase.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4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Success End Condition</a:t>
                      </a:r>
                      <a:endParaRPr sz="1600" u="none" cap="none" strike="noStrike"/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Order is successfully placed, and the user receives an order confirmation.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25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Failed End Condition</a:t>
                      </a:r>
                      <a:endParaRPr sz="1600" u="none" cap="none" strike="noStrike"/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Order placement is unsuccessful.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71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Primary Actors: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 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Secondary Actors: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Customers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25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Trigger</a:t>
                      </a:r>
                      <a:endParaRPr sz="1600" u="none" cap="none" strike="noStrike"/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 confirms the order details.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250775">
                <a:tc row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Description / Main Success Scenario</a:t>
                      </a:r>
                      <a:endParaRPr sz="1600" u="none" cap="none" strike="noStrike"/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Step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Action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</a:tr>
              <a:tr h="2507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user proceeds to checkout from the shopping cart.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</a:tr>
              <a:tr h="4810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system displays the order summary, including selected items and total cost.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</a:tr>
              <a:tr h="2507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user confirms the order details.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</a:tr>
              <a:tr h="4810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4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 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system prompts the user to choose a delivery address and payment method.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</a:tr>
              <a:tr h="4810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5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user provides necessary information for delivery and selects a payment method.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</a:tr>
              <a:tr h="4810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system validates the information and processes the order.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</a:tr>
              <a:tr h="4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Alternative Flows</a:t>
                      </a:r>
                      <a:endParaRPr sz="1600" u="none" cap="none" strike="noStrike"/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If the user encounters issues during payment, the system provides guidance.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25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Quality Requirements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Order processing should take no longer than five seconds.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2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Description-07: Payment Integration</a:t>
            </a:r>
            <a:endParaRPr/>
          </a:p>
        </p:txBody>
      </p:sp>
      <p:graphicFrame>
        <p:nvGraphicFramePr>
          <p:cNvPr id="212" name="Google Shape;212;p32"/>
          <p:cNvGraphicFramePr/>
          <p:nvPr/>
        </p:nvGraphicFramePr>
        <p:xfrm>
          <a:off x="4527804" y="449319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{B1F43CF8-298C-4CA6-AC82-97B674942291}</a:tableStyleId>
              </a:tblPr>
              <a:tblGrid>
                <a:gridCol w="2054975"/>
                <a:gridCol w="971025"/>
                <a:gridCol w="4238800"/>
              </a:tblGrid>
              <a:tr h="2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Case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Payment Integration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2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Goal</a:t>
                      </a:r>
                      <a:endParaRPr sz="1400" u="none" cap="none" strike="noStrike"/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Integrate secure payment processing for user transactions.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2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is at the checkout stage, and payment information is required.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4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 End Condition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Payment is successfully processed, and the order is confirmed.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2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Failed End Condition</a:t>
                      </a:r>
                      <a:endParaRPr sz="1400" u="none" cap="none" strike="noStrike"/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Payment processing is unsuccessful, and the order is not confirmed.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75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Actors: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Secondary Actors: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2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Trigger</a:t>
                      </a:r>
                      <a:endParaRPr sz="1400" u="none" cap="none" strike="noStrike"/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selects a payment method during the checkout process.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246800"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 / Main Success Scenario</a:t>
                      </a:r>
                      <a:endParaRPr sz="1400" u="none" cap="none" strike="noStrike"/>
                    </a:p>
                  </a:txBody>
                  <a:tcPr marT="0" marB="0" marR="24450" marL="2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</a:tr>
              <a:tr h="4975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selects a payment method during the checkout process.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</a:tr>
              <a:tr h="4975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redirects the user to the chosen payment gateway.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</a:tr>
              <a:tr h="4975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enters payment details and confirms the transaction.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</a:tr>
              <a:tr h="4975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payment gateway processes the transaction and sends a confirmation to the system.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</a:tr>
              <a:tr h="4975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updates the order status to "Paid."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</a:tr>
              <a:tr h="49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Alternative Flows</a:t>
                      </a:r>
                      <a:endParaRPr sz="1400" u="none" cap="none" strike="noStrike"/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If payment authorization fails, the system prompts the user to retry or choose an alternative method.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2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Quality Requirements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Payment processing should take no longer than ten seconds.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3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</a:t>
            </a:r>
            <a:r>
              <a:rPr lang="en-US" sz="3000">
                <a:solidFill>
                  <a:srgbClr val="FFFFFF"/>
                </a:solidFill>
              </a:rPr>
              <a:t>08</a:t>
            </a: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Product Reviews and Ratings</a:t>
            </a:r>
            <a:endParaRPr sz="4100"/>
          </a:p>
        </p:txBody>
      </p:sp>
      <p:graphicFrame>
        <p:nvGraphicFramePr>
          <p:cNvPr id="219" name="Google Shape;219;p33"/>
          <p:cNvGraphicFramePr/>
          <p:nvPr/>
        </p:nvGraphicFramePr>
        <p:xfrm>
          <a:off x="4777316" y="751735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{B1F43CF8-298C-4CA6-AC82-97B674942291}</a:tableStyleId>
              </a:tblPr>
              <a:tblGrid>
                <a:gridCol w="1914275"/>
                <a:gridCol w="895850"/>
                <a:gridCol w="3970575"/>
              </a:tblGrid>
              <a:tr h="25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Use Case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Product Reviews and Ratings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47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Goal</a:t>
                      </a:r>
                      <a:endParaRPr sz="1500" u="none" cap="none" strike="noStrike"/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Allow registered customers to submit reviews and ratings for products.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25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Preconditions</a:t>
                      </a:r>
                      <a:endParaRPr sz="1500" u="none" cap="none" strike="noStrike"/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User has purchased a product.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25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Success End Condition</a:t>
                      </a:r>
                      <a:endParaRPr sz="1500" u="none" cap="none" strike="noStrike"/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Product has updated reviews and ratings.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25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Failed End Condition</a:t>
                      </a:r>
                      <a:endParaRPr sz="1500" u="none" cap="none" strike="noStrike"/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Product reviews and ratings are not updated.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70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Primary Actors: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 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Secondary Actors: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Customers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25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Trigger</a:t>
                      </a:r>
                      <a:endParaRPr sz="1500" u="none" cap="none" strike="noStrike"/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User accesses the product details page.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253425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Description / Main Success Scenario</a:t>
                      </a:r>
                      <a:endParaRPr sz="1500" u="none" cap="none" strike="noStrike"/>
                    </a:p>
                  </a:txBody>
                  <a:tcPr marT="0" marB="0" marR="50850" marL="50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Step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Action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</a:tr>
              <a:tr h="253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user accesses the product details page.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</a:tr>
              <a:tr h="4789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system displays options to leave a review and provide a rating.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</a:tr>
              <a:tr h="4789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3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user submits a review and assigns a rating to the product.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</a:tr>
              <a:tr h="4789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4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system updates the product's overall rating and displays the review.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</a:tr>
              <a:tr h="47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Alternative Flows</a:t>
                      </a:r>
                      <a:endParaRPr sz="1500" u="none" cap="none" strike="noStrike"/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If the user decides not to submit a review, the system retains the previous ratings.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47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Quality Requirements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Reviews and ratings should be processed and updated in real-time.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Description-09: Notifications</a:t>
            </a:r>
            <a:endParaRPr/>
          </a:p>
        </p:txBody>
      </p:sp>
      <p:graphicFrame>
        <p:nvGraphicFramePr>
          <p:cNvPr id="226" name="Google Shape;226;p34"/>
          <p:cNvGraphicFramePr/>
          <p:nvPr/>
        </p:nvGraphicFramePr>
        <p:xfrm>
          <a:off x="4527804" y="642582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{B1F43CF8-298C-4CA6-AC82-97B674942291}</a:tableStyleId>
              </a:tblPr>
              <a:tblGrid>
                <a:gridCol w="2247225"/>
                <a:gridCol w="793800"/>
                <a:gridCol w="4171225"/>
              </a:tblGrid>
              <a:tr h="2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 Case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Notifications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2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Goal</a:t>
                      </a:r>
                      <a:endParaRPr sz="1600" u="none" cap="none" strike="noStrike"/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Keep users informed about important events and updates.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2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Preconditions</a:t>
                      </a:r>
                      <a:endParaRPr sz="1600" u="none" cap="none" strike="noStrike"/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Relevant events or actions trigger notifications.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2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Success End Condition</a:t>
                      </a:r>
                      <a:endParaRPr sz="1600" u="none" cap="none" strike="noStrike"/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Users receive timely notifications about important events.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2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Failed End Condition</a:t>
                      </a:r>
                      <a:endParaRPr sz="1600" u="none" cap="none" strike="noStrike"/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Users do not receive notifications.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7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Primary Actors: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 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Secondary Actors: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Customers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 Shop Manager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51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Trigger</a:t>
                      </a:r>
                      <a:endParaRPr sz="1600" u="none" cap="none" strike="noStrike"/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System generates notifications for order updates, promotions, or other relevant information.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27470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Description / Main Success Scenario</a:t>
                      </a:r>
                      <a:endParaRPr sz="1600" u="none" cap="none" strike="noStrike"/>
                    </a:p>
                  </a:txBody>
                  <a:tcPr marT="0" marB="0" marR="49425" marL="49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Step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Action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</a:tr>
              <a:tr h="5191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system generates notifications for order updates, promotions, or other relevant information.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</a:tr>
              <a:tr h="5191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Notifications are sent to the respective users via email, in-app messages, or push notifications.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</a:tr>
              <a:tr h="5191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 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Users can view and manage notifications in their account settings.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</a:tr>
              <a:tr h="51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Alternative Flows</a:t>
                      </a:r>
                      <a:endParaRPr sz="1600" u="none" cap="none" strike="noStrike"/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Users can customize their notification preferences in the system settings.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51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Quality Requirements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Notifications should be delivered within one minute of the triggering event.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9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Description-10: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Cancellation</a:t>
            </a:r>
            <a:endParaRPr/>
          </a:p>
        </p:txBody>
      </p:sp>
      <p:graphicFrame>
        <p:nvGraphicFramePr>
          <p:cNvPr id="233" name="Google Shape;233;p29"/>
          <p:cNvGraphicFramePr/>
          <p:nvPr/>
        </p:nvGraphicFramePr>
        <p:xfrm>
          <a:off x="4407214" y="3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{B1F43CF8-298C-4CA6-AC82-97B674942291}</a:tableStyleId>
              </a:tblPr>
              <a:tblGrid>
                <a:gridCol w="1690275"/>
                <a:gridCol w="537875"/>
                <a:gridCol w="5217125"/>
              </a:tblGrid>
              <a:tr h="22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Case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Cancellation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6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Goal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Enable customers or Shop Manager to cancel orders within a specified timeframe and ensure inventory and financial adjustments are handled efficiently.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 is logged into their account, and the order is within the cancellable timeframe.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6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 End Condition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order is successfully canceled, inventory is updated, and a refund is initiated if applicable.he user successfully registers and gains access to the system.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45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Failed End Condition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The order remains active, inventory and financial records are unchanged.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6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Actors: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Secondary Actors: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Shop Manager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Trigger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 initiates the cancellation process for an order.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20975">
                <a:tc rowSpan="9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 / Main Success Scenario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16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accesses their order history.</a:t>
                      </a:r>
                      <a:endParaRPr/>
                    </a:p>
                  </a:txBody>
                  <a:tcPr marT="0" marB="0" marR="73025" marL="73025"/>
                </a:tc>
              </a:tr>
              <a:tr h="16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System displays list of recent orders with options.</a:t>
                      </a:r>
                      <a:endParaRPr/>
                    </a:p>
                  </a:txBody>
                  <a:tcPr marT="0" marB="0" marR="73025" marL="73025"/>
                </a:tc>
              </a:tr>
              <a:tr h="2186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selects cancellation for an eligible order.</a:t>
                      </a:r>
                      <a:endParaRPr/>
                    </a:p>
                  </a:txBody>
                  <a:tcPr marT="0" marB="0" marR="73025" marL="73025"/>
                </a:tc>
              </a:tr>
              <a:tr h="16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System asks for confirmation.</a:t>
                      </a:r>
                      <a:endParaRPr/>
                    </a:p>
                  </a:txBody>
                  <a:tcPr marT="0" marB="0" marR="73025" marL="73025"/>
                </a:tc>
              </a:tr>
              <a:tr h="216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confirms.</a:t>
                      </a:r>
                      <a:endParaRPr/>
                    </a:p>
                  </a:txBody>
                  <a:tcPr marT="0" marB="0" marR="73025" marL="73025"/>
                </a:tc>
              </a:tr>
              <a:tr h="2186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System checks eligibility and updates status.</a:t>
                      </a:r>
                      <a:endParaRPr/>
                    </a:p>
                  </a:txBody>
                  <a:tcPr marT="0" marB="0" marR="73025" marL="73025"/>
                </a:tc>
              </a:tr>
              <a:tr h="16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Inventory adjusted; refund initiated.</a:t>
                      </a:r>
                      <a:endParaRPr/>
                    </a:p>
                  </a:txBody>
                  <a:tcPr marT="0" marB="0" marR="73025" marL="73025"/>
                </a:tc>
              </a:tr>
              <a:tr h="16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receives confirmation.</a:t>
                      </a:r>
                      <a:endParaRPr/>
                    </a:p>
                  </a:txBody>
                  <a:tcPr marT="0" marB="0" marR="73025" marL="73025"/>
                </a:tc>
              </a:tr>
              <a:tr h="16982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Alternative Flows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Order not in cancellable timeframe - system informs customer.</a:t>
                      </a:r>
                      <a:endParaRPr/>
                    </a:p>
                  </a:txBody>
                  <a:tcPr marT="0" marB="0" marR="73025" marL="73025"/>
                </a:tc>
              </a:tr>
              <a:tr h="16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type not cancellable - customer notified.</a:t>
                      </a:r>
                      <a:endParaRPr/>
                    </a:p>
                  </a:txBody>
                  <a:tcPr marT="0" marB="0" marR="73025" marL="73025"/>
                </a:tc>
              </a:tr>
              <a:tr h="16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Technical issue with adjustments - Shop Manager notified.</a:t>
                      </a:r>
                      <a:endParaRPr/>
                    </a:p>
                  </a:txBody>
                  <a:tcPr marT="0" marB="0" marR="73025" marL="73025"/>
                </a:tc>
              </a:tr>
              <a:tr h="93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Quality Requirements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Simple and intuitive cancellation process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Real-time processing of inventory updates and refunds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Clear feedback to customer during process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Security measures to prevent fraud</a:t>
                      </a:r>
                      <a:endParaRPr/>
                    </a:p>
                  </a:txBody>
                  <a:tcPr marT="0" marB="0" marR="21250" marL="212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5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Description-11: Delivery Tracking</a:t>
            </a:r>
            <a:endParaRPr/>
          </a:p>
        </p:txBody>
      </p:sp>
      <p:graphicFrame>
        <p:nvGraphicFramePr>
          <p:cNvPr id="240" name="Google Shape;240;p35"/>
          <p:cNvGraphicFramePr/>
          <p:nvPr/>
        </p:nvGraphicFramePr>
        <p:xfrm>
          <a:off x="4777316" y="1007815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{B1F43CF8-298C-4CA6-AC82-97B674942291}</a:tableStyleId>
              </a:tblPr>
              <a:tblGrid>
                <a:gridCol w="1929925"/>
                <a:gridCol w="817575"/>
                <a:gridCol w="4033200"/>
              </a:tblGrid>
              <a:tr h="27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Case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Delivery Tracking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27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Goal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Allow users to track the real-time status of their deliveries.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27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Order is in the "Out for Delivery" status.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52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 End Condition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Users can track the real-time status of their deliveries.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27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Failed End Condition</a:t>
                      </a:r>
                      <a:endParaRPr sz="1400" u="none" cap="none" strike="noStrike"/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Users cannot track the delivery status.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7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Actors: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Secondary Actors: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Shop Manager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27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Trigger</a:t>
                      </a:r>
                      <a:endParaRPr sz="1400" u="none" cap="none" strike="noStrike"/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Order is in the "Out for Delivery" status.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27912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 / Main Success Scenario</a:t>
                      </a:r>
                      <a:endParaRPr sz="1400" u="none" cap="none" strike="noStrike"/>
                    </a:p>
                  </a:txBody>
                  <a:tcPr marT="0" marB="0" marR="61275" marL="61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</a:tr>
              <a:tr h="5275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provides a real-time tracking interface for the registered customer.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</a:tr>
              <a:tr h="5275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Delivery Man updates the delivery status upon successful completion.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</a:tr>
              <a:tr h="52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Alternative Flows</a:t>
                      </a:r>
                      <a:endParaRPr sz="1400" u="none" cap="none" strike="noStrike"/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If the delivery is delayed, the system provides updated estimated delivery times.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27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Quality Requirements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Delivery status updates should be real-time.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35" y="402703"/>
            <a:ext cx="10485782" cy="6334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51"/>
          <p:cNvSpPr txBox="1"/>
          <p:nvPr/>
        </p:nvSpPr>
        <p:spPr>
          <a:xfrm>
            <a:off x="974035" y="402703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Diagram-1: Customer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486" y="124239"/>
            <a:ext cx="9660835" cy="660952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2"/>
          <p:cNvSpPr txBox="1"/>
          <p:nvPr/>
        </p:nvSpPr>
        <p:spPr>
          <a:xfrm>
            <a:off x="934278" y="283433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Diagram-2: Manager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66F8B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94A5D">
                  <a:alpha val="67450"/>
                </a:srgbClr>
              </a:gs>
              <a:gs pos="19000">
                <a:srgbClr val="194A5D">
                  <a:alpha val="67450"/>
                </a:srgbClr>
              </a:gs>
              <a:gs pos="100000">
                <a:srgbClr val="3494BA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3494BA">
                  <a:alpha val="0"/>
                </a:srgbClr>
              </a:gs>
              <a:gs pos="23000">
                <a:srgbClr val="3494BA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Software Requirement Specification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08083" y="157655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" name="Google Shape;111;p18"/>
          <p:cNvGraphicFramePr/>
          <p:nvPr/>
        </p:nvGraphicFramePr>
        <p:xfrm>
          <a:off x="1026700" y="180927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{B1F43CF8-298C-4CA6-AC82-97B674942291}</a:tableStyleId>
              </a:tblPr>
              <a:tblGrid>
                <a:gridCol w="2289350"/>
                <a:gridCol w="7972075"/>
              </a:tblGrid>
              <a:tr h="3501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FR-01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User Registration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69377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Users can register for an account by providing necessary information, including personal details and contact information.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501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Customers, Shop Managers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  <p:graphicFrame>
        <p:nvGraphicFramePr>
          <p:cNvPr id="112" name="Google Shape;112;p18"/>
          <p:cNvGraphicFramePr/>
          <p:nvPr/>
        </p:nvGraphicFramePr>
        <p:xfrm>
          <a:off x="1026700" y="343607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{B1F43CF8-298C-4CA6-AC82-97B674942291}</a:tableStyleId>
              </a:tblPr>
              <a:tblGrid>
                <a:gridCol w="2289350"/>
                <a:gridCol w="7972075"/>
              </a:tblGrid>
              <a:tr h="3496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 Management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6928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This module enables Shop Managers to manage the inventory of products available in the online super shop. Shop Managers can add, edit, and remove product listings.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496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Shop Managers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  <p:graphicFrame>
        <p:nvGraphicFramePr>
          <p:cNvPr id="113" name="Google Shape;113;p18"/>
          <p:cNvGraphicFramePr/>
          <p:nvPr/>
        </p:nvGraphicFramePr>
        <p:xfrm>
          <a:off x="1026700" y="518060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{B1F43CF8-298C-4CA6-AC82-97B674942291}</a:tableStyleId>
              </a:tblPr>
              <a:tblGrid>
                <a:gridCol w="2289350"/>
                <a:gridCol w="7972075"/>
              </a:tblGrid>
              <a:tr h="37315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Browsing Products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73937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Users should be able to browse products based on various criteria, such as category, price range, and popularity.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7315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computer program&#10;&#10;Description automatically generated" id="257" name="Google Shape;25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5722" y="671512"/>
            <a:ext cx="5943600" cy="55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3"/>
          <p:cNvSpPr txBox="1"/>
          <p:nvPr/>
        </p:nvSpPr>
        <p:spPr>
          <a:xfrm>
            <a:off x="693254" y="284223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Diagram-1: User Registration and Login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product&#10;&#10;Description automatically generated" id="263" name="Google Shape;26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197" y="1068625"/>
            <a:ext cx="59436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4"/>
          <p:cNvSpPr txBox="1"/>
          <p:nvPr/>
        </p:nvSpPr>
        <p:spPr>
          <a:xfrm>
            <a:off x="464654" y="606623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Diagram-2: Browsing and View Product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product&#10;&#10;Description automatically generated" id="269" name="Google Shape;26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9167" y="956926"/>
            <a:ext cx="5524500" cy="54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5"/>
          <p:cNvSpPr txBox="1"/>
          <p:nvPr/>
        </p:nvSpPr>
        <p:spPr>
          <a:xfrm>
            <a:off x="534228" y="420885"/>
            <a:ext cx="60976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Diagram-3: Shopping Cart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product&#10;&#10;Description automatically generated" id="275" name="Google Shape;27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5901" y="0"/>
            <a:ext cx="60976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6"/>
          <p:cNvSpPr txBox="1"/>
          <p:nvPr/>
        </p:nvSpPr>
        <p:spPr>
          <a:xfrm>
            <a:off x="-1656" y="1098440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Diagram-4: Product Management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product&#10;&#10;Description automatically generated" id="281" name="Google Shape;2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3493" y="1176337"/>
            <a:ext cx="4810125" cy="45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7"/>
          <p:cNvSpPr txBox="1"/>
          <p:nvPr/>
        </p:nvSpPr>
        <p:spPr>
          <a:xfrm>
            <a:off x="305628" y="630020"/>
            <a:ext cx="60976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Diagram-5: Search and Filter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process flow&#10;&#10;Description automatically generated" id="287" name="Google Shape;28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0867" y="471487"/>
            <a:ext cx="3648075" cy="59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8"/>
          <p:cNvSpPr txBox="1"/>
          <p:nvPr/>
        </p:nvSpPr>
        <p:spPr>
          <a:xfrm>
            <a:off x="395082" y="471487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Diagram-6: Order Placement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payment method&#10;&#10;Description automatically generated" id="293" name="Google Shape;29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4482" y="195262"/>
            <a:ext cx="5943600" cy="64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9"/>
          <p:cNvSpPr txBox="1"/>
          <p:nvPr/>
        </p:nvSpPr>
        <p:spPr>
          <a:xfrm>
            <a:off x="-9110" y="482218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Diagram-7: Payment Integration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product&#10;&#10;Description automatically generated" id="299" name="Google Shape;29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124" y="1012757"/>
            <a:ext cx="5344354" cy="564393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60"/>
          <p:cNvSpPr txBox="1"/>
          <p:nvPr/>
        </p:nvSpPr>
        <p:spPr>
          <a:xfrm>
            <a:off x="434836" y="502095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Diagram-8: Product Reviews and Ratings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process flow&#10;&#10;Description automatically generated" id="305" name="Google Shape;30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6968" y="1018647"/>
            <a:ext cx="7698063" cy="482070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61"/>
          <p:cNvSpPr txBox="1"/>
          <p:nvPr/>
        </p:nvSpPr>
        <p:spPr>
          <a:xfrm>
            <a:off x="474593" y="591546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Diagram-9: Order Cancellation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delivery tracking&#10;&#10;Description automatically generated" id="311" name="Google Shape;31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2717" y="409575"/>
            <a:ext cx="5321162" cy="60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62"/>
          <p:cNvSpPr txBox="1"/>
          <p:nvPr/>
        </p:nvSpPr>
        <p:spPr>
          <a:xfrm>
            <a:off x="0" y="409575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Diagram-10: Delivery Tracking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66F8B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94A5D">
                  <a:alpha val="67450"/>
                </a:srgbClr>
              </a:gs>
              <a:gs pos="19000">
                <a:srgbClr val="194A5D">
                  <a:alpha val="67450"/>
                </a:srgbClr>
              </a:gs>
              <a:gs pos="100000">
                <a:srgbClr val="3494BA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3494BA">
                  <a:alpha val="0"/>
                </a:srgbClr>
              </a:gs>
              <a:gs pos="23000">
                <a:srgbClr val="3494BA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Software Requirement Specification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1608083" y="157655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1030012" y="184618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{B1F43CF8-298C-4CA6-AC82-97B674942291}</a:tableStyleId>
              </a:tblPr>
              <a:tblGrid>
                <a:gridCol w="2317050"/>
                <a:gridCol w="8068550"/>
              </a:tblGrid>
              <a:tr h="3252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Shopping Cart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6444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Shopping Cart module allows Customers to review and modify the items in their cart before proceeding to checkout.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252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  <p:graphicFrame>
        <p:nvGraphicFramePr>
          <p:cNvPr id="125" name="Google Shape;125;p19"/>
          <p:cNvGraphicFramePr/>
          <p:nvPr/>
        </p:nvGraphicFramePr>
        <p:xfrm>
          <a:off x="1030011" y="341073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{B1F43CF8-298C-4CA6-AC82-97B674942291}</a:tableStyleId>
              </a:tblPr>
              <a:tblGrid>
                <a:gridCol w="2317050"/>
                <a:gridCol w="8068550"/>
              </a:tblGrid>
              <a:tr h="3252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Search and Filter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6444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Users can search for products based on keywords, categories, and other filters for an enhanced shopping experience.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252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  <p:sp>
        <p:nvSpPr>
          <p:cNvPr id="126" name="Google Shape;126;p19"/>
          <p:cNvSpPr/>
          <p:nvPr/>
        </p:nvSpPr>
        <p:spPr>
          <a:xfrm>
            <a:off x="3935139" y="522374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1030011" y="497530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{B1F43CF8-298C-4CA6-AC82-97B674942291}</a:tableStyleId>
              </a:tblPr>
              <a:tblGrid>
                <a:gridCol w="2317050"/>
                <a:gridCol w="8068550"/>
              </a:tblGrid>
              <a:tr h="3540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Order Placement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7015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 can browse the product catalog, add items to the shopping cart, and place orders.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540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3"/>
          <p:cNvSpPr txBox="1"/>
          <p:nvPr/>
        </p:nvSpPr>
        <p:spPr>
          <a:xfrm>
            <a:off x="81639" y="377294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Diagram-1: User Registration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320" y="304800"/>
            <a:ext cx="561613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4"/>
          <p:cNvSpPr txBox="1"/>
          <p:nvPr/>
        </p:nvSpPr>
        <p:spPr>
          <a:xfrm>
            <a:off x="288642" y="407639"/>
            <a:ext cx="609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Diagram-2: User Login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800" y="951226"/>
            <a:ext cx="8361376" cy="598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5"/>
          <p:cNvSpPr txBox="1"/>
          <p:nvPr/>
        </p:nvSpPr>
        <p:spPr>
          <a:xfrm>
            <a:off x="395080" y="800268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Diagram-3: View Product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497" y="1895786"/>
            <a:ext cx="7353005" cy="3066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7965" y="752475"/>
            <a:ext cx="6329155" cy="575351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/>
        </p:nvSpPr>
        <p:spPr>
          <a:xfrm>
            <a:off x="-1656" y="484118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Diagram-4: Shopping Cart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7"/>
          <p:cNvSpPr txBox="1"/>
          <p:nvPr/>
        </p:nvSpPr>
        <p:spPr>
          <a:xfrm>
            <a:off x="212431" y="323559"/>
            <a:ext cx="609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Diagram-5: Product Management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988" y="758501"/>
            <a:ext cx="6230026" cy="61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/>
          <p:nvPr/>
        </p:nvSpPr>
        <p:spPr>
          <a:xfrm>
            <a:off x="782706" y="555613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Diagram-6: Search Product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5085" y="1503962"/>
            <a:ext cx="8341829" cy="3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 txBox="1"/>
          <p:nvPr/>
        </p:nvSpPr>
        <p:spPr>
          <a:xfrm>
            <a:off x="842340" y="522354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Diagram-7: Order Placement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25" y="1015072"/>
            <a:ext cx="7201451" cy="605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0"/>
          <p:cNvSpPr txBox="1"/>
          <p:nvPr/>
        </p:nvSpPr>
        <p:spPr>
          <a:xfrm>
            <a:off x="335445" y="362947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Diagram-8: Payment Integration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800" y="855671"/>
            <a:ext cx="10345601" cy="58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1"/>
          <p:cNvSpPr txBox="1"/>
          <p:nvPr/>
        </p:nvSpPr>
        <p:spPr>
          <a:xfrm>
            <a:off x="414959" y="372886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Diagram-9: Product Reviews and Ratings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775" y="894630"/>
            <a:ext cx="7149638" cy="59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2"/>
          <p:cNvSpPr txBox="1"/>
          <p:nvPr/>
        </p:nvSpPr>
        <p:spPr>
          <a:xfrm>
            <a:off x="424898" y="521973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Diagram-10: Order Cancellation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161" y="946910"/>
            <a:ext cx="6481970" cy="530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66F8B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94A5D">
                  <a:alpha val="67450"/>
                </a:srgbClr>
              </a:gs>
              <a:gs pos="19000">
                <a:srgbClr val="194A5D">
                  <a:alpha val="67450"/>
                </a:srgbClr>
              </a:gs>
              <a:gs pos="100000">
                <a:srgbClr val="3494BA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3494BA">
                  <a:alpha val="0"/>
                </a:srgbClr>
              </a:gs>
              <a:gs pos="23000">
                <a:srgbClr val="3494BA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Software Requirement Specification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1608083" y="157655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1127892" y="173254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{B1F43CF8-298C-4CA6-AC82-97B674942291}</a:tableStyleId>
              </a:tblPr>
              <a:tblGrid>
                <a:gridCol w="2295225"/>
                <a:gridCol w="7992500"/>
              </a:tblGrid>
              <a:tr h="3518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Payment Integration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6971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system must integrate a secure payment gateway to facilitate online transactions. Accepted payment methods should include credit/debit cards, mobile wallets, and other common forms of digital payment or Cash on Delivery.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518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Shop Manager, Customers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  <p:sp>
        <p:nvSpPr>
          <p:cNvPr id="139" name="Google Shape;139;p20"/>
          <p:cNvSpPr/>
          <p:nvPr/>
        </p:nvSpPr>
        <p:spPr>
          <a:xfrm>
            <a:off x="1127892" y="549698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20"/>
          <p:cNvGraphicFramePr/>
          <p:nvPr/>
        </p:nvGraphicFramePr>
        <p:xfrm>
          <a:off x="1127892" y="341600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{B1F43CF8-298C-4CA6-AC82-97B674942291}</a:tableStyleId>
              </a:tblPr>
              <a:tblGrid>
                <a:gridCol w="2295225"/>
                <a:gridCol w="7992500"/>
              </a:tblGrid>
              <a:tr h="3543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 Reviews and Ratings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70207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 can submit reviews and ratings for products, contributing to the overall feedback and reputation of items.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543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  <p:graphicFrame>
        <p:nvGraphicFramePr>
          <p:cNvPr id="141" name="Google Shape;141;p20"/>
          <p:cNvGraphicFramePr/>
          <p:nvPr/>
        </p:nvGraphicFramePr>
        <p:xfrm>
          <a:off x="1127892" y="493512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{B1F43CF8-298C-4CA6-AC82-97B674942291}</a:tableStyleId>
              </a:tblPr>
              <a:tblGrid>
                <a:gridCol w="2294725"/>
                <a:gridCol w="7993000"/>
              </a:tblGrid>
              <a:tr h="3948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FR-09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Notifications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7844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system shall send notifications to Customers regarding order updates, promotions, and other relevant information.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948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3"/>
          <p:cNvSpPr txBox="1"/>
          <p:nvPr/>
        </p:nvSpPr>
        <p:spPr>
          <a:xfrm>
            <a:off x="484533" y="438163"/>
            <a:ext cx="60976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Diagram-11: Delivery Tracking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000" y="1078725"/>
            <a:ext cx="9313451" cy="56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gradFill>
            <a:gsLst>
              <a:gs pos="0">
                <a:srgbClr val="2683C6">
                  <a:alpha val="20000"/>
                </a:srgbClr>
              </a:gs>
              <a:gs pos="16000">
                <a:srgbClr val="2683C6">
                  <a:alpha val="20000"/>
                </a:srgbClr>
              </a:gs>
              <a:gs pos="85000">
                <a:srgbClr val="3494BA">
                  <a:alpha val="40000"/>
                </a:srgbClr>
              </a:gs>
              <a:gs pos="100000">
                <a:srgbClr val="3494BA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36"/>
          <p:cNvGrpSpPr/>
          <p:nvPr/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86" name="Google Shape;386;p36"/>
            <p:cNvSpPr/>
            <p:nvPr/>
          </p:nvSpPr>
          <p:spPr>
            <a:xfrm>
              <a:off x="1560551" y="3985"/>
              <a:ext cx="9313016" cy="6858000"/>
            </a:xfrm>
            <a:custGeom>
              <a:rect b="b" l="l" r="r" t="t"/>
              <a:pathLst>
                <a:path extrusionOk="0" h="6858000" w="9313016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1659468" y="3985"/>
              <a:ext cx="9065550" cy="6858000"/>
            </a:xfrm>
            <a:custGeom>
              <a:rect b="b" l="l" r="r" t="t"/>
              <a:pathLst>
                <a:path extrusionOk="0" h="6858000" w="906555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1648217" y="3985"/>
              <a:ext cx="9088051" cy="6858000"/>
            </a:xfrm>
            <a:custGeom>
              <a:rect b="b" l="l" r="r" t="t"/>
              <a:pathLst>
                <a:path extrusionOk="0" h="6858000" w="9088051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1629061" y="3985"/>
              <a:ext cx="9107210" cy="6858000"/>
            </a:xfrm>
            <a:custGeom>
              <a:rect b="b" l="l" r="r" t="t"/>
              <a:pathLst>
                <a:path extrusionOk="0" h="6858000" w="910721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1303402" y="3985"/>
              <a:ext cx="9767847" cy="6858000"/>
            </a:xfrm>
            <a:custGeom>
              <a:rect b="b" l="l" r="r" t="t"/>
              <a:pathLst>
                <a:path extrusionOk="0" h="6858000" w="9767847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>
                <a:alpha val="5058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1318434" y="3985"/>
              <a:ext cx="9747620" cy="6858000"/>
            </a:xfrm>
            <a:custGeom>
              <a:rect b="b" l="l" r="r" t="t"/>
              <a:pathLst>
                <a:path extrusionOk="0" h="6858000" w="974762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1308320" y="3985"/>
              <a:ext cx="9767847" cy="6858000"/>
            </a:xfrm>
            <a:custGeom>
              <a:rect b="b" l="l" r="r" t="t"/>
              <a:pathLst>
                <a:path extrusionOk="0" h="6858000" w="9767847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3" name="Google Shape;393;p36"/>
          <p:cNvSpPr txBox="1"/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r>
              <a:rPr lang="en-US" sz="5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394" name="Google Shape;394;p36"/>
          <p:cNvSpPr txBox="1"/>
          <p:nvPr>
            <p:ph idx="1" type="body"/>
          </p:nvPr>
        </p:nvSpPr>
        <p:spPr>
          <a:xfrm>
            <a:off x="3215729" y="4165152"/>
            <a:ext cx="5760846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Any Question?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66F8B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94A5D">
                  <a:alpha val="67450"/>
                </a:srgbClr>
              </a:gs>
              <a:gs pos="19000">
                <a:srgbClr val="194A5D">
                  <a:alpha val="67450"/>
                </a:srgbClr>
              </a:gs>
              <a:gs pos="100000">
                <a:srgbClr val="3494BA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3494BA">
                  <a:alpha val="0"/>
                </a:srgbClr>
              </a:gs>
              <a:gs pos="23000">
                <a:srgbClr val="3494BA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Software Requirement Specification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1608083" y="157655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1127892" y="549698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3" name="Google Shape;153;p21"/>
          <p:cNvGraphicFramePr/>
          <p:nvPr/>
        </p:nvGraphicFramePr>
        <p:xfrm>
          <a:off x="980934" y="429026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{B1F43CF8-298C-4CA6-AC82-97B674942291}</a:tableStyleId>
              </a:tblPr>
              <a:tblGrid>
                <a:gridCol w="2270950"/>
                <a:gridCol w="7908025"/>
              </a:tblGrid>
              <a:tr h="4179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Delivery Tracking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8281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system should provide real-time GPS tracking for delivery men to optimize routes and provide accurate delivery estimates.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4179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Customers, Shop Managers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  <p:sp>
        <p:nvSpPr>
          <p:cNvPr id="154" name="Google Shape;154;p21"/>
          <p:cNvSpPr/>
          <p:nvPr/>
        </p:nvSpPr>
        <p:spPr>
          <a:xfrm>
            <a:off x="981732" y="5685064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5" name="Google Shape;155;p21"/>
          <p:cNvGraphicFramePr/>
          <p:nvPr/>
        </p:nvGraphicFramePr>
        <p:xfrm>
          <a:off x="980934" y="218929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{B1F43CF8-298C-4CA6-AC82-97B674942291}</a:tableStyleId>
              </a:tblPr>
              <a:tblGrid>
                <a:gridCol w="2270950"/>
                <a:gridCol w="7908025"/>
              </a:tblGrid>
              <a:tr h="36285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FR-10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Order Cancellation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10254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This feature allows Customers to cancel their orders within a predefined time frame after placing the order. The system should automatically update inventory levels and notify Shop Managers and Delivery Man of the cancellation.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6285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Customers, Shop Managers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Diagram 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4286" y="0"/>
            <a:ext cx="783771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 rot="-5400000">
            <a:off x="800100" y="149138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 txBox="1"/>
          <p:nvPr>
            <p:ph type="title"/>
          </p:nvPr>
        </p:nvSpPr>
        <p:spPr>
          <a:xfrm>
            <a:off x="1028700" y="196730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Description-01: User Registration</a:t>
            </a:r>
            <a:endParaRPr/>
          </a:p>
        </p:txBody>
      </p:sp>
      <p:graphicFrame>
        <p:nvGraphicFramePr>
          <p:cNvPr id="170" name="Google Shape;170;p23"/>
          <p:cNvGraphicFramePr/>
          <p:nvPr/>
        </p:nvGraphicFramePr>
        <p:xfrm>
          <a:off x="4527804" y="310281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{B1F43CF8-298C-4CA6-AC82-97B674942291}</a:tableStyleId>
              </a:tblPr>
              <a:tblGrid>
                <a:gridCol w="1620175"/>
                <a:gridCol w="515575"/>
                <a:gridCol w="5000775"/>
              </a:tblGrid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Case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Registration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Goal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Allow users to register in the system.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is not registered in the system.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 End Condition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successfully registers and gains access to the system.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Failed End Condition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Registration is unsuccessful.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69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Actors: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Secondary Actors: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Trigger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initiates the registration process.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42750">
                <a:tc rowSpan="9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 / Main Success Scenario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242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accesses the registration page.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242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470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provides required information, including name, email address, and password.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242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validates the entered information.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470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If validation is successful, the system creates a new user account.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470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sends a confirmation email to the user for account verification.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242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clicks the verification link in the email.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242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activates the user account.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47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Alternative Flows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If the user provides invalid information, the system prompts for corrections.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Quality Requirements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registration process should be completed within two minutes.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</a:t>
            </a:r>
            <a:r>
              <a:rPr lang="en-US" sz="3300">
                <a:solidFill>
                  <a:srgbClr val="FFFFFF"/>
                </a:solidFill>
              </a:rPr>
              <a:t>2</a:t>
            </a: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Product Management</a:t>
            </a:r>
            <a:endParaRPr/>
          </a:p>
        </p:txBody>
      </p:sp>
      <p:graphicFrame>
        <p:nvGraphicFramePr>
          <p:cNvPr id="177" name="Google Shape;177;p25"/>
          <p:cNvGraphicFramePr/>
          <p:nvPr/>
        </p:nvGraphicFramePr>
        <p:xfrm>
          <a:off x="4795166" y="488107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{B1F43CF8-298C-4CA6-AC82-97B674942291}</a:tableStyleId>
              </a:tblPr>
              <a:tblGrid>
                <a:gridCol w="2523500"/>
                <a:gridCol w="504025"/>
                <a:gridCol w="3753175"/>
              </a:tblGrid>
              <a:tr h="22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Use Case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Product Management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Goal</a:t>
                      </a:r>
                      <a:endParaRPr sz="1500" u="none" cap="none" strike="noStrike"/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Enable shop managers to manage product information.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Preconditions</a:t>
                      </a:r>
                      <a:endParaRPr sz="1500" u="none" cap="none" strike="noStrike"/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Shop Manager is logged into the system.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Success End Condition</a:t>
                      </a:r>
                      <a:endParaRPr sz="1500" u="none" cap="none" strike="noStrike"/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Product information is successfully updated in the system.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Failed End Condition</a:t>
                      </a:r>
                      <a:endParaRPr sz="1500" u="none" cap="none" strike="noStrike"/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Product information is not updated.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65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Primary Actors: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 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Secondary Actors: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Shop Manager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44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Trigger</a:t>
                      </a:r>
                      <a:endParaRPr sz="1500" u="none" cap="none" strike="noStrike"/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Shop Manager accesses the product management interface.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226425"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Description / Main Success Scenario</a:t>
                      </a:r>
                      <a:endParaRPr sz="1500" u="none" cap="none" strike="noStrike"/>
                    </a:p>
                  </a:txBody>
                  <a:tcPr marT="0" marB="0" marR="42975" marL="42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Step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Action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</a:tr>
              <a:tr h="443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Shop Manager accesses the product management interface..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</a:tr>
              <a:tr h="226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system displays a list of existing products.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</a:tr>
              <a:tr h="443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3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Shop Manager can add new products, edit existing ones, or remove products.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</a:tr>
              <a:tr h="443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4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 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Shop Manager updates product details, such as name, description, and price.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</a:tr>
              <a:tr h="226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5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system validates and saves the changes.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</a:tr>
              <a:tr h="44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Alternative Flows</a:t>
                      </a:r>
                      <a:endParaRPr sz="1500" u="none" cap="none" strike="noStrike"/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If the Shop Manager encounters an issue, the system provides error messages.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44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Quality Requirements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Product information updates should be reflected in real-time.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</a:t>
            </a:r>
            <a:r>
              <a:rPr lang="en-US" sz="3600">
                <a:solidFill>
                  <a:srgbClr val="FFFFFF"/>
                </a:solidFill>
              </a:rPr>
              <a:t>3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Browsing Products</a:t>
            </a:r>
            <a:endParaRPr/>
          </a:p>
        </p:txBody>
      </p:sp>
      <p:graphicFrame>
        <p:nvGraphicFramePr>
          <p:cNvPr id="184" name="Google Shape;184;p26"/>
          <p:cNvGraphicFramePr/>
          <p:nvPr/>
        </p:nvGraphicFramePr>
        <p:xfrm>
          <a:off x="4863989" y="643466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{B1F43CF8-298C-4CA6-AC82-97B674942291}</a:tableStyleId>
              </a:tblPr>
              <a:tblGrid>
                <a:gridCol w="2008975"/>
                <a:gridCol w="576900"/>
                <a:gridCol w="4021475"/>
              </a:tblGrid>
              <a:tr h="2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Case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Browsing Products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2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Goal</a:t>
                      </a:r>
                      <a:endParaRPr sz="1400" u="none" cap="none" strike="noStrike"/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Allow users to browse and view product information.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2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is on the home page or product catalog.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2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 End Condition</a:t>
                      </a:r>
                      <a:endParaRPr sz="1400" u="none" cap="none" strike="noStrike"/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has explored product information on the platform.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2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Failed End Condition</a:t>
                      </a:r>
                      <a:endParaRPr sz="1400" u="none" cap="none" strike="noStrike"/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is unable to access product information.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73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Actors: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Secondary Actors: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2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Trigger</a:t>
                      </a:r>
                      <a:endParaRPr sz="1400" u="none" cap="none" strike="noStrike"/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navigates to the product catalog.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260875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 / Main Success Scenario</a:t>
                      </a:r>
                      <a:endParaRPr sz="1400" u="none" cap="none" strike="noStrike"/>
                    </a:p>
                  </a:txBody>
                  <a:tcPr marT="0" marB="0" marR="46875" marL="468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</a:tr>
              <a:tr h="500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navigates through product categories or featured items.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</a:tr>
              <a:tr h="500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displays a grid of products with basic information.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</a:tr>
              <a:tr h="500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clicks on a product for detailed information.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</a:tr>
              <a:tr h="500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displays detailed product information, including images, description, and price.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</a:tr>
              <a:tr h="50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Alternative Flows</a:t>
                      </a:r>
                      <a:endParaRPr sz="1400" u="none" cap="none" strike="noStrike"/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can refine the product list based on search criteria.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50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Quality Requirements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Product information should be loaded within three seconds.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2024-02-05T10:41:03Z</dcterms:created>
  <dc:creator>Dell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2024-02-05T12:32:02Z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08a940f5-e0f4-4dcb-a450-ef1857e62a8b</vt:lpwstr>
  </property>
  <property fmtid="{D5CDD505-2E9C-101B-9397-08002B2CF9AE}" pid="7" name="MSIP_Label_defa4170-0d19-0005-0004-bc88714345d2_ActionId">
    <vt:lpwstr>57c9b475-aca3-49a5-ac3e-9d1302b16520</vt:lpwstr>
  </property>
  <property fmtid="{D5CDD505-2E9C-101B-9397-08002B2CF9AE}" pid="8" name="MSIP_Label_defa4170-0d19-0005-0004-bc88714345d2_ContentBits">
    <vt:lpwstr>0</vt:lpwstr>
  </property>
</Properties>
</file>