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hf114JoGSO1O32EA6naMi3ludI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BAE472-4C41-4D5A-8AE5-57ED1E296867}">
  <a:tblStyle styleId="{39BAE472-4C41-4D5A-8AE5-57ED1E2968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 b="off" i="off"/>
      <a:tcStyle>
        <a:fill>
          <a:solidFill>
            <a:srgbClr val="CCDC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C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bstract blurred background of department store" id="97" name="Google Shape;97;p1"/>
          <p:cNvPicPr preferRelativeResize="0"/>
          <p:nvPr/>
        </p:nvPicPr>
        <p:blipFill rotWithShape="1">
          <a:blip r:embed="rId3">
            <a:alphaModFix amt="35000"/>
          </a:blip>
          <a:srcRect b="15730" l="0" r="0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838199" y="1065862"/>
            <a:ext cx="6052955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libri"/>
              <a:buNone/>
            </a:pPr>
            <a:r>
              <a:rPr b="1" lang="en-US" sz="8000"/>
              <a:t>Online Super Shop Management System</a:t>
            </a:r>
            <a:endParaRPr sz="8000"/>
          </a:p>
        </p:txBody>
      </p:sp>
      <p:cxnSp>
        <p:nvCxnSpPr>
          <p:cNvPr id="99" name="Google Shape;99;p1"/>
          <p:cNvCxnSpPr/>
          <p:nvPr/>
        </p:nvCxnSpPr>
        <p:spPr>
          <a:xfrm>
            <a:off x="7212899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7534651" y="1065850"/>
            <a:ext cx="4323900" cy="4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i="1" lang="en-US" sz="2000" u="sng">
                <a:solidFill>
                  <a:srgbClr val="FFFFFF"/>
                </a:solidFill>
              </a:rPr>
              <a:t>Presented BY: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Md. Taofick Mahmoodur Rahaman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221-35-847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 Mubtasim Fuad Khan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221-35-883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Md. Rakib Hasan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ID: 221-35-964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 txBox="1"/>
          <p:nvPr>
            <p:ph type="title"/>
          </p:nvPr>
        </p:nvSpPr>
        <p:spPr>
          <a:xfrm>
            <a:off x="4572001" y="601744"/>
            <a:ext cx="6781800" cy="1338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pic>
        <p:nvPicPr>
          <p:cNvPr descr="Person watching empty phone" id="205" name="Google Shape;205;p13"/>
          <p:cNvPicPr preferRelativeResize="0"/>
          <p:nvPr/>
        </p:nvPicPr>
        <p:blipFill rotWithShape="1">
          <a:blip r:embed="rId3">
            <a:alphaModFix/>
          </a:blip>
          <a:srcRect b="-1" l="47306" r="16146" t="0"/>
          <a:stretch/>
        </p:blipFill>
        <p:spPr>
          <a:xfrm>
            <a:off x="20" y="10"/>
            <a:ext cx="3754739" cy="6857990"/>
          </a:xfrm>
          <a:custGeom>
            <a:rect b="b" l="l" r="r" t="t"/>
            <a:pathLst>
              <a:path extrusionOk="0" h="6858000" w="3754759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4572000" y="1940439"/>
            <a:ext cx="7493875" cy="4817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User Registration and Login: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To allow users to register and log in to the system.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Users will provide necessary information for registration. Secure authentication mechanisms will be implemented for user logins. Password recovery options will be available.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Add Profile and Update Profile: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Enable customers to create and update their profiles within the system.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Customers can input and store personal details. Update profile information such as contact details or preferences.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Product Browsing and Selection: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Facilitate users in browsing and selecting products for purchase.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Display a wide range of products, categorize them, and allow users to browse based on various criteria. Implement a user-friendly interface for product selection.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noculars looking out on island lighthouse" id="213" name="Google Shape;213;p14"/>
          <p:cNvPicPr preferRelativeResize="0"/>
          <p:nvPr/>
        </p:nvPicPr>
        <p:blipFill rotWithShape="1">
          <a:blip r:embed="rId3">
            <a:alphaModFix/>
          </a:blip>
          <a:srcRect b="-1" l="29698" r="29191" t="0"/>
          <a:stretch/>
        </p:blipFill>
        <p:spPr>
          <a:xfrm>
            <a:off x="7968222" y="10"/>
            <a:ext cx="4223778" cy="6857990"/>
          </a:xfrm>
          <a:custGeom>
            <a:rect b="b" l="l" r="r" t="t"/>
            <a:pathLst>
              <a:path extrusionOk="0" h="6865951" w="4223778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4" name="Google Shape;214;p14"/>
          <p:cNvSpPr txBox="1"/>
          <p:nvPr>
            <p:ph type="title"/>
          </p:nvPr>
        </p:nvSpPr>
        <p:spPr>
          <a:xfrm>
            <a:off x="568517" y="556340"/>
            <a:ext cx="6831188" cy="819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215" name="Google Shape;215;p14"/>
          <p:cNvSpPr txBox="1"/>
          <p:nvPr>
            <p:ph idx="1" type="body"/>
          </p:nvPr>
        </p:nvSpPr>
        <p:spPr>
          <a:xfrm>
            <a:off x="472966" y="1608083"/>
            <a:ext cx="7420303" cy="505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Shopping Cart Management: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Provide a convenient way for users to manage their selected items before making a purchase.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Allow users to add, remove, and modify items in their shopping carts. Calculate and display the total cost. Save cart contents for future visits.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Order Placement and Tracking: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Streamline the process of placing orders and allow users to track their orders..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 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Enable registered customers to place orders after browsing products. Provide a tracking feature to monitor the status and location of orders..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Payment Integration: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Facilitate secure and seamless online transactions for product purchases.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Integrate a secure payment gateway supporting various payment methods such as credit/debit cards, mobile wallets, and Cash on Delivery.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5"/>
          <p:cNvSpPr txBox="1"/>
          <p:nvPr>
            <p:ph type="title"/>
          </p:nvPr>
        </p:nvSpPr>
        <p:spPr>
          <a:xfrm>
            <a:off x="4393325" y="431631"/>
            <a:ext cx="6781800" cy="1338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pic>
        <p:nvPicPr>
          <p:cNvPr descr="Multi-coloured paper-craft art" id="223" name="Google Shape;223;p15"/>
          <p:cNvPicPr preferRelativeResize="0"/>
          <p:nvPr/>
        </p:nvPicPr>
        <p:blipFill rotWithShape="1">
          <a:blip r:embed="rId3">
            <a:alphaModFix/>
          </a:blip>
          <a:srcRect b="-1" l="32846" r="30608" t="0"/>
          <a:stretch/>
        </p:blipFill>
        <p:spPr>
          <a:xfrm>
            <a:off x="20" y="10"/>
            <a:ext cx="3754739" cy="6857990"/>
          </a:xfrm>
          <a:custGeom>
            <a:rect b="b" l="l" r="r" t="t"/>
            <a:pathLst>
              <a:path extrusionOk="0" h="6858000" w="3754759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4" name="Google Shape;224;p15"/>
          <p:cNvSpPr txBox="1"/>
          <p:nvPr>
            <p:ph idx="1" type="body"/>
          </p:nvPr>
        </p:nvSpPr>
        <p:spPr>
          <a:xfrm>
            <a:off x="4393324" y="1870841"/>
            <a:ext cx="7546427" cy="464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Product Reviews and Ratings: 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Encourage customer feedback and contribute to the reputation of products.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Allow registered customers to submit reviews and ratings for products. Display aggregated ratings and reviews for each product.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Notifications: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Keep users informed about their orders, promotions, and other relevant information.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Implement automated notifications for order updates, promotions, and other significant events. Allow users to customize their notification preferences.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Delivery Tracking: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Provide real-time tracking for delivery to enhance customer convenience.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Implement GPS-based tracking for delivery personnel to optimize routes and provide accurate delivery estimates. 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 txBox="1"/>
          <p:nvPr>
            <p:ph type="title"/>
          </p:nvPr>
        </p:nvSpPr>
        <p:spPr>
          <a:xfrm>
            <a:off x="887924" y="604346"/>
            <a:ext cx="5334197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Feasibility Study</a:t>
            </a:r>
            <a:endParaRPr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782820" y="1555844"/>
            <a:ext cx="7331165" cy="502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Technical Feasibility: 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Hardware Compatibility: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Assess compatibility with existing hardware infrastructure and potential need for upgrades.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Software Compatibility: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Evaluate integration with other software, operating systems, databases, and third-party services.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Technical Expertise: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Determine the availability of skilled personnel or the need for training to operate and maintain the system.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Operational Feasibility: 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User Acceptance: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Gather feedback from potential users (administrators, shop managers, customers) to ensure alignment with their needs and expectations.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Impact on Current Operations: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Analyze how the implementation will affect current operations and identify mitigation strategies for potential disruptions.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and red circular object with a dome&#10;&#10;Description automatically generated" id="232" name="Google Shape;232;p16"/>
          <p:cNvPicPr preferRelativeResize="0"/>
          <p:nvPr/>
        </p:nvPicPr>
        <p:blipFill rotWithShape="1">
          <a:blip r:embed="rId3">
            <a:alphaModFix/>
          </a:blip>
          <a:srcRect b="-1" l="4225" r="52092" t="0"/>
          <a:stretch/>
        </p:blipFill>
        <p:spPr>
          <a:xfrm>
            <a:off x="8250620" y="-10886"/>
            <a:ext cx="3941380" cy="6868886"/>
          </a:xfrm>
          <a:prstGeom prst="rect">
            <a:avLst/>
          </a:prstGeom>
          <a:noFill/>
          <a:ln>
            <a:noFill/>
          </a:ln>
          <a:effectLst>
            <a:outerShdw blurRad="127000" sx="99000" rotWithShape="0" algn="r" dir="10800000" dist="50800" sy="99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5223632" y="185549"/>
            <a:ext cx="5444382" cy="70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Feasibility Study</a:t>
            </a:r>
            <a:endParaRPr/>
          </a:p>
        </p:txBody>
      </p:sp>
      <p:pic>
        <p:nvPicPr>
          <p:cNvPr descr="Magnifying glass showing decling performance" id="238" name="Google Shape;238;p17"/>
          <p:cNvPicPr preferRelativeResize="0"/>
          <p:nvPr/>
        </p:nvPicPr>
        <p:blipFill rotWithShape="1">
          <a:blip r:embed="rId3">
            <a:alphaModFix/>
          </a:blip>
          <a:srcRect b="-1" l="9649" r="40213" t="0"/>
          <a:stretch/>
        </p:blipFill>
        <p:spPr>
          <a:xfrm>
            <a:off x="0" y="10"/>
            <a:ext cx="4246179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17"/>
          <p:cNvCxnSpPr/>
          <p:nvPr/>
        </p:nvCxnSpPr>
        <p:spPr>
          <a:xfrm>
            <a:off x="5971697" y="871146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4666594" y="1124607"/>
            <a:ext cx="7315200" cy="56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Economic Feasibility: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Cost-Benefit Analysis: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Conduct a comprehensive analysis of development, implementation, and maintenance costs against expected benefits (e.g., increased efficiency, improved customer satisfaction, potential revenue growth).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Return on Investment (ROI):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Calculate projected ROI over a specified period, considering both tangible and intangible benefits.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Scheduling Feasibility: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Project Timeline: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Develop a realistic timeline for system implementation, accounting for potential delays, testing periods, and staff training.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Dependencies: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Identify dependencies on external factors (e.g., third-party integrations, regulatory approvals) that may impact the project schedule.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Security and Privacy Considerations: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Data Encryption: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Confirm the incorporation of robust encryption methods (e.g., SSL) to protect sensitive information.</a:t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Compliance:</a:t>
            </a: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Ensure compliance with relevant data protection regulations and industry standards to safeguard user privacy and security.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p18"/>
          <p:cNvGraphicFramePr/>
          <p:nvPr/>
        </p:nvGraphicFramePr>
        <p:xfrm>
          <a:off x="1026700" y="180927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289350"/>
                <a:gridCol w="7972075"/>
              </a:tblGrid>
              <a:tr h="3501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FR-01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 Registration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9377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Users can register for an account by providing necessary information, including personal details and contact information.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01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Customers, 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252" name="Google Shape;252;p18"/>
          <p:cNvGraphicFramePr/>
          <p:nvPr/>
        </p:nvGraphicFramePr>
        <p:xfrm>
          <a:off x="1026700" y="343607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289350"/>
                <a:gridCol w="7972075"/>
              </a:tblGrid>
              <a:tr h="3496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 Management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928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This module enables Shop Managers to manage the inventory of products available in the online super shop. Shop Managers can add, edit, and remove product listings.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496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253" name="Google Shape;253;p18"/>
          <p:cNvGraphicFramePr/>
          <p:nvPr/>
        </p:nvGraphicFramePr>
        <p:xfrm>
          <a:off x="1026700" y="518060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289350"/>
                <a:gridCol w="7972075"/>
              </a:tblGrid>
              <a:tr h="3731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Browsing Products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3937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Users should be able to browse products based on various criteria, such as category, price range, and popularity.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731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4" name="Google Shape;264;p19"/>
          <p:cNvGraphicFramePr/>
          <p:nvPr/>
        </p:nvGraphicFramePr>
        <p:xfrm>
          <a:off x="1030012" y="18461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317050"/>
                <a:gridCol w="8068550"/>
              </a:tblGrid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Shopping Cart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444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Shopping Cart module allows Customers to review and modify the items in their cart before proceeding to checkout.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265" name="Google Shape;265;p19"/>
          <p:cNvGraphicFramePr/>
          <p:nvPr/>
        </p:nvGraphicFramePr>
        <p:xfrm>
          <a:off x="1030011" y="341073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317050"/>
                <a:gridCol w="8068550"/>
              </a:tblGrid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Search and Filter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444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Users can search for products based on keywords, categories, and other filters for an enhanced shopping experience.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252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sp>
        <p:nvSpPr>
          <p:cNvPr id="266" name="Google Shape;266;p19"/>
          <p:cNvSpPr/>
          <p:nvPr/>
        </p:nvSpPr>
        <p:spPr>
          <a:xfrm>
            <a:off x="3935139" y="522374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7" name="Google Shape;267;p19"/>
          <p:cNvGraphicFramePr/>
          <p:nvPr/>
        </p:nvGraphicFramePr>
        <p:xfrm>
          <a:off x="1030011" y="497530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317050"/>
                <a:gridCol w="8068550"/>
              </a:tblGrid>
              <a:tr h="3540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Order Placement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015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 can browse the product catalog, add items to the shopping cart, and place orders.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40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0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0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0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0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8" name="Google Shape;278;p20"/>
          <p:cNvGraphicFramePr/>
          <p:nvPr/>
        </p:nvGraphicFramePr>
        <p:xfrm>
          <a:off x="1127892" y="17325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295225"/>
                <a:gridCol w="7992500"/>
              </a:tblGrid>
              <a:tr h="3518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Payment Integration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6971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system must integrate a secure payment gateway to facilitate online transactions. Accepted payment methods should include credit/debit cards, mobile wallets, and other common forms of digital payment or Cash on Delivery.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18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Shop Manager, 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sp>
        <p:nvSpPr>
          <p:cNvPr id="279" name="Google Shape;279;p20"/>
          <p:cNvSpPr/>
          <p:nvPr/>
        </p:nvSpPr>
        <p:spPr>
          <a:xfrm>
            <a:off x="1127892" y="549698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p20"/>
          <p:cNvGraphicFramePr/>
          <p:nvPr/>
        </p:nvGraphicFramePr>
        <p:xfrm>
          <a:off x="1127892" y="341600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295225"/>
                <a:gridCol w="7992500"/>
              </a:tblGrid>
              <a:tr h="3543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 Reviews and Ratings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0207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 can submit reviews and ratings for products, contributing to the overall feedback and reputation of items.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281" name="Google Shape;281;p20"/>
          <p:cNvGraphicFramePr/>
          <p:nvPr/>
        </p:nvGraphicFramePr>
        <p:xfrm>
          <a:off x="1127892" y="493512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294725"/>
                <a:gridCol w="7993000"/>
              </a:tblGrid>
              <a:tr h="3948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FR-09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Notifications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7844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system shall send notifications to Customers regarding order updates, promotions, and other relevant information.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948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1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66F8B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1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94A5D">
                  <a:alpha val="67450"/>
                </a:srgbClr>
              </a:gs>
              <a:gs pos="19000">
                <a:srgbClr val="194A5D">
                  <a:alpha val="67450"/>
                </a:srgbClr>
              </a:gs>
              <a:gs pos="100000">
                <a:srgbClr val="3494BA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1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23000">
                <a:srgbClr val="3494BA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1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Software Requirement Specification</a:t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608083" y="15765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1127892" y="549698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3" name="Google Shape;293;p21"/>
          <p:cNvGraphicFramePr/>
          <p:nvPr/>
        </p:nvGraphicFramePr>
        <p:xfrm>
          <a:off x="980934" y="42902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270950"/>
                <a:gridCol w="7908025"/>
              </a:tblGrid>
              <a:tr h="4179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Tracking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8281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system should provide real-time GPS tracking for delivery men to optimize routes and provide accurate delivery estimates.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41790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Customers, 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  <p:graphicFrame>
        <p:nvGraphicFramePr>
          <p:cNvPr id="294" name="Google Shape;294;p21"/>
          <p:cNvGraphicFramePr/>
          <p:nvPr/>
        </p:nvGraphicFramePr>
        <p:xfrm>
          <a:off x="980934" y="218929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{39BAE472-4C41-4D5A-8AE5-57ED1E296867}</a:tableStyleId>
              </a:tblPr>
              <a:tblGrid>
                <a:gridCol w="2270950"/>
                <a:gridCol w="7908025"/>
              </a:tblGrid>
              <a:tr h="3628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FR-10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Order Cancellation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1025425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This feature allows Customers to cancel their orders within a predefined time frame after placing the order. The system should automatically update inventory levels and notify Shop Managers and Delivery Man of the cancellation.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  <a:tr h="362850"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Stakeholders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Customers, Shop Managers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673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Diagram </a:t>
            </a:r>
            <a:endParaRPr/>
          </a:p>
        </p:txBody>
      </p:sp>
      <p:pic>
        <p:nvPicPr>
          <p:cNvPr id="302" name="Google Shape;3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83" y="13"/>
            <a:ext cx="783848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990149" y="2669084"/>
            <a:ext cx="9232491" cy="339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Online Super Shop Management System represents a transformative approach to the retail shopping experience, transitioning from the traditional brick-and-mortar stores to a comprehensive digital platform. This system is designed to bridge the gap between consumers and the products they need, bringing the convenience of shopping to the fingertips of users across a wide demographic. By leveraging modern web technologies, the system aims to provide an efficient, secure, and user-friendly shopping environment that caters to the needs of a diverse user base, including customers, administrators, shop managers, and delivery personnel.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 rot="-5400000">
            <a:off x="800100" y="149138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 txBox="1"/>
          <p:nvPr>
            <p:ph type="title"/>
          </p:nvPr>
        </p:nvSpPr>
        <p:spPr>
          <a:xfrm>
            <a:off x="1028700" y="196730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Description-01: User Registration</a:t>
            </a:r>
            <a:endParaRPr/>
          </a:p>
        </p:txBody>
      </p:sp>
      <p:graphicFrame>
        <p:nvGraphicFramePr>
          <p:cNvPr id="309" name="Google Shape;309;p23"/>
          <p:cNvGraphicFramePr/>
          <p:nvPr/>
        </p:nvGraphicFramePr>
        <p:xfrm>
          <a:off x="4527804" y="310281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1620175"/>
                <a:gridCol w="515575"/>
                <a:gridCol w="5000775"/>
              </a:tblGrid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Registration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register in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is not registered in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successfully registers and gains access to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Registration is unsuccessful.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initiates the registration process.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 row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accesses the registration page.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provides required information, including name, email address, and password.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validates the entered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validation is successful, the system creates a new user account.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sends a confirmation email to the user for account verification.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clicks the verification link in the email.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242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activates the user account.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47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the user provides invalid information, the system prompts for corrections.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registration process should be completed within two minutes.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5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300">
                <a:solidFill>
                  <a:srgbClr val="FFFFFF"/>
                </a:solidFill>
              </a:rPr>
              <a:t>2</a:t>
            </a: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Product Management</a:t>
            </a:r>
            <a:endParaRPr/>
          </a:p>
        </p:txBody>
      </p:sp>
      <p:graphicFrame>
        <p:nvGraphicFramePr>
          <p:cNvPr id="316" name="Google Shape;316;p25"/>
          <p:cNvGraphicFramePr/>
          <p:nvPr/>
        </p:nvGraphicFramePr>
        <p:xfrm>
          <a:off x="4795166" y="488107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2523500"/>
                <a:gridCol w="504025"/>
                <a:gridCol w="3753175"/>
              </a:tblGrid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 Case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Management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Goal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Enable shop managers to manage product information.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Preconditions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Shop Manager is logged into the system.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Success End Condition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information is successfully updated in the system.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Failed End Condition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information is not updated.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65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Primary Actors: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Secondary Actors: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Shop Manager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4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Trigger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Shop Manager accesses the product management interface.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226425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Description / Main Success Scenario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Step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Action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Shop Manager accesses the product management interface..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226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displays a list of existing products.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Shop Manager can add new products, edit existing ones, or remove products.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Shop Manager updates product details, such as name, description, and price.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226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5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validates and saves the changes.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</a:tr>
              <a:tr h="4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Alternative Flows</a:t>
                      </a:r>
                      <a:endParaRPr sz="1500" u="none" cap="none" strike="noStrike"/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If the Shop Manager encounters an issue, the system provides error messages.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  <a:tr h="4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Quality Requirements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information updates should be reflected in real-time.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2975" marL="429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3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Browsing Products</a:t>
            </a:r>
            <a:endParaRPr/>
          </a:p>
        </p:txBody>
      </p:sp>
      <p:graphicFrame>
        <p:nvGraphicFramePr>
          <p:cNvPr id="323" name="Google Shape;323;p26"/>
          <p:cNvGraphicFramePr/>
          <p:nvPr/>
        </p:nvGraphicFramePr>
        <p:xfrm>
          <a:off x="4863989" y="643466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2008975"/>
                <a:gridCol w="576900"/>
                <a:gridCol w="4021475"/>
              </a:tblGrid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Browsing Products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browse and view product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on the home page or product catalog.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has explored product information on the platform.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unable to access product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7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navigates to the product catalog.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26087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navigates through product categories or featured items.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displays a grid of products with basic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clicks on a product for detailed information.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displays detailed product information, including images, description, and price.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</a:tr>
              <a:tr h="50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refine the product list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  <a:tr h="50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 information should be loaded within three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6875" marL="468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7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4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Shopping Cart</a:t>
            </a:r>
            <a:endParaRPr/>
          </a:p>
        </p:txBody>
      </p:sp>
      <p:graphicFrame>
        <p:nvGraphicFramePr>
          <p:cNvPr id="330" name="Google Shape;330;p27"/>
          <p:cNvGraphicFramePr/>
          <p:nvPr/>
        </p:nvGraphicFramePr>
        <p:xfrm>
          <a:off x="5146462" y="561091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1991750"/>
                <a:gridCol w="1173325"/>
                <a:gridCol w="2948800"/>
              </a:tblGrid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Shopping Cart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Enable users to add products to a shopping cart and proceed to checkout.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logged in and has selected products for purchase.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Products are in the user's shopping cart for order placement.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Products are not added to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65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23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proceeds to checkout from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23407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adds products to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updates the shopping cart total.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view and manage the items in the shopping cart.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proceeds to checkout.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refine the product list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  <a:tr h="4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Product information should be loaded within three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0950" marL="409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8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5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Search and Filter</a:t>
            </a:r>
            <a:endParaRPr/>
          </a:p>
        </p:txBody>
      </p:sp>
      <p:graphicFrame>
        <p:nvGraphicFramePr>
          <p:cNvPr id="337" name="Google Shape;337;p28"/>
          <p:cNvGraphicFramePr/>
          <p:nvPr/>
        </p:nvGraphicFramePr>
        <p:xfrm>
          <a:off x="4777316" y="945156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1829750"/>
                <a:gridCol w="861400"/>
                <a:gridCol w="4089550"/>
              </a:tblGrid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Search and Filter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search for products and apply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on the product catalog or search page.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has a narrowed-down set of products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Search and filtering options are not effective.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75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enters search terms or applies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270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enters search terms or applies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51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updates the product grid based on search criteria.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51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can further refine search results or reset filters.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suggests autocomplete options based on entered search terms.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  <a:tr h="27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Search results should be displayed within two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8325" marL="383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0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</a:t>
            </a:r>
            <a:r>
              <a:rPr lang="en-US" sz="3600">
                <a:solidFill>
                  <a:srgbClr val="FFFFFF"/>
                </a:solidFill>
              </a:rPr>
              <a:t>6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Order Placement</a:t>
            </a:r>
            <a:endParaRPr/>
          </a:p>
        </p:txBody>
      </p:sp>
      <p:graphicFrame>
        <p:nvGraphicFramePr>
          <p:cNvPr id="344" name="Google Shape;344;p30"/>
          <p:cNvGraphicFramePr/>
          <p:nvPr/>
        </p:nvGraphicFramePr>
        <p:xfrm>
          <a:off x="4527804" y="65402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1967600"/>
                <a:gridCol w="1235700"/>
                <a:gridCol w="4051000"/>
              </a:tblGrid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 Case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Placement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Goal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Enable users to place an order for selected products.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 has selected products and is ready to make a purchase.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4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Success End Condition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is successfully placed, and the user receives an order confirmation.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Failed End Condition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placement is unsuccessful.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71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Primary Actors: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Secondary Actors: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Customers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Trigger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 confirms the order details.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 row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Description / Main Success Scenario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Step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Action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250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user proceeds to checkout from the shopping cart.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displays the order summary, including selected items and total cost.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250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user confirms the order details.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prompts the user to choose a delivery address and payment method.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user provides necessary information for delivery and selects a payment method.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validates the information and processes the order.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</a:tr>
              <a:tr h="4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Alternative Flows</a:t>
                      </a:r>
                      <a:endParaRPr sz="1600" u="none" cap="none" strike="noStrike"/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If the user encounters issues during payment, the system provides guidance.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  <a:tr h="2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Quality Requirements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 processing should take no longer than five seconds.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0550" marL="205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Description-07: Payment Integration</a:t>
            </a:r>
            <a:endParaRPr/>
          </a:p>
        </p:txBody>
      </p:sp>
      <p:graphicFrame>
        <p:nvGraphicFramePr>
          <p:cNvPr id="351" name="Google Shape;351;p32"/>
          <p:cNvGraphicFramePr/>
          <p:nvPr/>
        </p:nvGraphicFramePr>
        <p:xfrm>
          <a:off x="4527804" y="449319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2054975"/>
                <a:gridCol w="971025"/>
                <a:gridCol w="4238800"/>
              </a:tblGrid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Integration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Integrate secure payment processing for user transactions.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is at the checkout stage, and payment information is required.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4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is successfully processed, and the order is confirmed.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processing is unsuccessful, and the order is not confirmed.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75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selects a payment method during the checkout process.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selects a payment method during the checkout process.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redirects the user to the chosen payment gateway.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user enters payment details and confirms the transaction.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payment gateway processes the transaction and sends a confirmation to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updates the order status to "Paid."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</a:tr>
              <a:tr h="49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payment authorization fails, the system prompts the user to retry or choose an alternative method.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  <a:tr h="2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Payment processing should take no longer than ten seconds.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450" marL="24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3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</a:t>
            </a:r>
            <a:r>
              <a:rPr lang="en-US" sz="3000">
                <a:solidFill>
                  <a:srgbClr val="FFFFFF"/>
                </a:solidFill>
              </a:rPr>
              <a:t>08</a:t>
            </a: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Product Reviews and Ratings</a:t>
            </a:r>
            <a:endParaRPr sz="4100"/>
          </a:p>
        </p:txBody>
      </p:sp>
      <p:graphicFrame>
        <p:nvGraphicFramePr>
          <p:cNvPr id="358" name="Google Shape;358;p33"/>
          <p:cNvGraphicFramePr/>
          <p:nvPr/>
        </p:nvGraphicFramePr>
        <p:xfrm>
          <a:off x="4777316" y="751735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1914275"/>
                <a:gridCol w="895850"/>
                <a:gridCol w="3970575"/>
              </a:tblGrid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 Case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Reviews and Ratings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Goal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Allow registered customers to submit reviews and ratings for products.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Preconditions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User has purchased a product.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Success End Condition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has updated reviews and ratings.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Failed End Condition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Product reviews and ratings are not updated.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70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Primary Actors: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Secondary Actors: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Customers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Trigger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User accesses the product details page.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25342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Description / Main Success Scenario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Step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Action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253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user accesses the product details page.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displays options to leave a review and provide a rating.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user submits a review and assigns a rating to the product.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The system updates the product's overall rating and displays the review.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Alternative Flows</a:t>
                      </a:r>
                      <a:endParaRPr sz="1500" u="none" cap="none" strike="noStrike"/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If the user decides not to submit a review, the system retains the previous ratings.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Quality Requirements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Reviews and ratings should be processed and updated in real-time.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0850" marL="508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Description-09: Notifications</a:t>
            </a:r>
            <a:endParaRPr/>
          </a:p>
        </p:txBody>
      </p:sp>
      <p:graphicFrame>
        <p:nvGraphicFramePr>
          <p:cNvPr id="365" name="Google Shape;365;p34"/>
          <p:cNvGraphicFramePr/>
          <p:nvPr/>
        </p:nvGraphicFramePr>
        <p:xfrm>
          <a:off x="4527804" y="642582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2247225"/>
                <a:gridCol w="793800"/>
                <a:gridCol w="4171225"/>
              </a:tblGrid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 Case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Notifications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Goal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Keep users informed about important events and updates.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Preconditions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Relevant events or actions trigger notifications.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Success End Condition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receive timely notifications about important events.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Failed End Condition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do not receive notifications.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Primary Actors: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Secondary Actors: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Customers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 Shop Manager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Trigger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System generates notifications for order updates, promotions, or other relevant information.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2747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Description / Main Success Scenario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Step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Action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system generates notifications for order updates, promotions, or other relevant information.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Notifications are sent to the respective users via email, in-app messages, or push notifications.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can view and manage notifications in their account settings.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Alternative Flows</a:t>
                      </a:r>
                      <a:endParaRPr sz="1600" u="none" cap="none" strike="noStrike"/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Users can customize their notification preferences in the system settings.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  <a:tr h="5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Quality Requirements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Notifications should be delivered within one minute of the triggering event.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425" marL="49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9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Description-10: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Cancellation</a:t>
            </a:r>
            <a:endParaRPr/>
          </a:p>
        </p:txBody>
      </p:sp>
      <p:graphicFrame>
        <p:nvGraphicFramePr>
          <p:cNvPr id="372" name="Google Shape;372;p29"/>
          <p:cNvGraphicFramePr/>
          <p:nvPr/>
        </p:nvGraphicFramePr>
        <p:xfrm>
          <a:off x="4407214" y="3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1690275"/>
                <a:gridCol w="537875"/>
                <a:gridCol w="5217125"/>
              </a:tblGrid>
              <a:tr h="22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Cancellation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Enable customers or Shop Manager to cancel orders within a specified timeframe and ensure inventory and financial adjustments are handled efficiently.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is logged into their account, and the order is within the cancellable timeframe.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order is successfully canceled, inventory is updated, and a refund is initiated if applicable.he user successfully registers and gains access to the system.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45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order remains active, inventory and financial records are unchanged.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6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Shop Manager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initiates the cancellation process for an order.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hMerge="1"/>
              </a:tr>
              <a:tr h="220975">
                <a:tc row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accesses their order history.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displays list of recent orders with options.</a:t>
                      </a:r>
                      <a:endParaRPr/>
                    </a:p>
                  </a:txBody>
                  <a:tcPr marT="0" marB="0" marR="73025" marL="73025"/>
                </a:tc>
              </a:tr>
              <a:tr h="218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selects cancellation for an eligible order.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asks for confirmation.</a:t>
                      </a:r>
                      <a:endParaRPr/>
                    </a:p>
                  </a:txBody>
                  <a:tcPr marT="0" marB="0" marR="73025" marL="73025"/>
                </a:tc>
              </a:tr>
              <a:tr h="216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confirms.</a:t>
                      </a:r>
                      <a:endParaRPr/>
                    </a:p>
                  </a:txBody>
                  <a:tcPr marT="0" marB="0" marR="73025" marL="73025"/>
                </a:tc>
              </a:tr>
              <a:tr h="218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checks eligibility and updates status.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Inventory adjusted; refund initiated.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receives confirmation.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21250" marL="21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Order not in cancellable timeframe - system informs customer.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type not cancellable - customer notified.</a:t>
                      </a:r>
                      <a:endParaRPr/>
                    </a:p>
                  </a:txBody>
                  <a:tcPr marT="0" marB="0" marR="73025" marL="73025"/>
                </a:tc>
              </a:tr>
              <a:tr h="169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0" marB="0" marR="73025" marL="7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issue with adjustments - Shop Manager notified.</a:t>
                      </a:r>
                      <a:endParaRPr/>
                    </a:p>
                  </a:txBody>
                  <a:tcPr marT="0" marB="0" marR="73025" marL="73025"/>
                </a:tc>
              </a:tr>
              <a:tr h="93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1250" marL="212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Simple and intuitive cancellation process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Real-time processing of inventory updates and refunds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Clear feedback to customer during process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Security measures to prevent fraud</a:t>
                      </a:r>
                      <a:endParaRPr/>
                    </a:p>
                  </a:txBody>
                  <a:tcPr marT="0" marB="0" marR="21250" marL="212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493234" y="613571"/>
            <a:ext cx="5479719" cy="703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48930" y="1887794"/>
            <a:ext cx="5707482" cy="4093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objective of the Online Super Shop Management System is to enhance the shopping experience by providing a platform that is accessible, reliable, and capable of meeting the evolving demands of both consumers and businesses. The objectives include: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Seamless Online Shopping Experience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Product and Inventory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and User-friendly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Comprehensive Access and Functionality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xes On Rack In Warehouse" id="116" name="Google Shape;116;p3"/>
          <p:cNvPicPr preferRelativeResize="0"/>
          <p:nvPr/>
        </p:nvPicPr>
        <p:blipFill rotWithShape="1">
          <a:blip r:embed="rId3">
            <a:alphaModFix/>
          </a:blip>
          <a:srcRect b="-1" l="30798" r="21300" t="0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3"/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8" name="Google Shape;118;p3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0">
                  <a:srgbClr val="B4CCD3">
                    <a:alpha val="0"/>
                  </a:srgbClr>
                </a:gs>
                <a:gs pos="19000">
                  <a:srgbClr val="B4CCD3">
                    <a:alpha val="0"/>
                  </a:srgbClr>
                </a:gs>
                <a:gs pos="100000">
                  <a:srgbClr val="B4CCD3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 Description-11: Delivery Tracking</a:t>
            </a:r>
            <a:endParaRPr/>
          </a:p>
        </p:txBody>
      </p:sp>
      <p:graphicFrame>
        <p:nvGraphicFramePr>
          <p:cNvPr id="379" name="Google Shape;379;p35"/>
          <p:cNvGraphicFramePr/>
          <p:nvPr/>
        </p:nvGraphicFramePr>
        <p:xfrm>
          <a:off x="4777316" y="1007815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{39BAE472-4C41-4D5A-8AE5-57ED1E296867}</a:tableStyleId>
              </a:tblPr>
              <a:tblGrid>
                <a:gridCol w="1929925"/>
                <a:gridCol w="817575"/>
                <a:gridCol w="4033200"/>
              </a:tblGrid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Case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Delivery Tracking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Goal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users to track the real-time status of their deliveries.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Preconditions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Order is in the "Out for Delivery" status.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 End Condition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Users can track the real-time status of their deliveries.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Failed End Condition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Users cannot track the delivery status.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7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Actors: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Secondary Actors: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Shop Manager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Trigger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Order is in the "Out for Delivery" status.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 / Main Success Scenario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</a:tr>
              <a:tr h="527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system provides a real-time tracking interface for the registered customer.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</a:tr>
              <a:tr h="527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Delivery Man updates the delivery status upon successful completion.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</a:tr>
              <a:tr h="5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Alternative Flows</a:t>
                      </a:r>
                      <a:endParaRPr sz="1400" u="none" cap="none" strike="noStrike"/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If the delivery is delayed, the system provides updated estimated delivery times.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  <a:tr h="2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Quality Requirements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Delivery status updates should be real-time.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1275" marL="612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>
            <a:gsLst>
              <a:gs pos="0">
                <a:srgbClr val="2683C6">
                  <a:alpha val="20000"/>
                </a:srgbClr>
              </a:gs>
              <a:gs pos="16000">
                <a:srgbClr val="2683C6">
                  <a:alpha val="20000"/>
                </a:srgbClr>
              </a:gs>
              <a:gs pos="85000">
                <a:srgbClr val="3494BA">
                  <a:alpha val="40000"/>
                </a:srgbClr>
              </a:gs>
              <a:gs pos="100000">
                <a:srgbClr val="3494BA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36"/>
          <p:cNvGrpSpPr/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7" name="Google Shape;387;p36"/>
            <p:cNvSpPr/>
            <p:nvPr/>
          </p:nvSpPr>
          <p:spPr>
            <a:xfrm>
              <a:off x="1560551" y="3985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1659468" y="3985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648217" y="3985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1629061" y="3985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303402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58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318434" y="3985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308320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36"/>
          <p:cNvSpPr txBox="1"/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95" name="Google Shape;395;p36"/>
          <p:cNvSpPr txBox="1"/>
          <p:nvPr>
            <p:ph idx="1" type="body"/>
          </p:nvPr>
        </p:nvSpPr>
        <p:spPr>
          <a:xfrm>
            <a:off x="3215729" y="4165152"/>
            <a:ext cx="5760846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opping Cart"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951" y="1793846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6420464" y="2172930"/>
            <a:ext cx="4647687" cy="3888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and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Browsing and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Cart and Checkout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Tracking and Fulfillment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Integration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Reviews and Ratings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Notifications and Alerts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Tracking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</p:grpSpPr>
        <p:sp>
          <p:nvSpPr>
            <p:cNvPr id="130" name="Google Shape;130;p4"/>
            <p:cNvSpPr/>
            <p:nvPr/>
          </p:nvSpPr>
          <p:spPr>
            <a:xfrm>
              <a:off x="6096001" y="52996"/>
              <a:ext cx="6093361" cy="6805003"/>
            </a:xfrm>
            <a:custGeom>
              <a:rect b="b" l="l" r="r" t="t"/>
              <a:pathLst>
                <a:path extrusionOk="0" h="6578438" w="5890489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2683C6">
                    <a:alpha val="9411"/>
                  </a:srgbClr>
                </a:gs>
                <a:gs pos="85000">
                  <a:srgbClr val="3494BA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095999" y="52997"/>
              <a:ext cx="6093363" cy="6805004"/>
            </a:xfrm>
            <a:custGeom>
              <a:rect b="b" l="l" r="r" t="t"/>
              <a:pathLst>
                <a:path extrusionOk="0" h="6578439" w="5890491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2683C6">
                    <a:alpha val="9411"/>
                  </a:srgbClr>
                </a:gs>
                <a:gs pos="85000">
                  <a:srgbClr val="3494BA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096000" y="52997"/>
              <a:ext cx="6093362" cy="6805004"/>
            </a:xfrm>
            <a:custGeom>
              <a:rect b="b" l="l" r="r" t="t"/>
              <a:pathLst>
                <a:path extrusionOk="0" h="6578439" w="589049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2683C6">
                    <a:alpha val="9411"/>
                  </a:srgbClr>
                </a:gs>
                <a:gs pos="85000">
                  <a:srgbClr val="3494BA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>
            <p:ph type="title"/>
          </p:nvPr>
        </p:nvSpPr>
        <p:spPr>
          <a:xfrm>
            <a:off x="838201" y="300580"/>
            <a:ext cx="982980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Scenario Writing 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0903882" y="591829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1262662" y="821124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0888342" y="1336268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838201" y="2211233"/>
            <a:ext cx="3513082" cy="3965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Scenario-1: User Registration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4078" marR="0" rtl="0" algn="l">
              <a:lnSpc>
                <a:spcPct val="115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User Registration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Required Fields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Filled fill up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 for Registration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 Successful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492489" y="2211233"/>
            <a:ext cx="3799438" cy="298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8025" lvl="0" marL="2080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Scenario-2: Product Search and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8025" lvl="0" marL="832103" marR="0" rtl="0" algn="l">
              <a:lnSpc>
                <a:spcPct val="115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Product Search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Filter Options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Filtered Products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Selection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and Filter Successful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433133" y="2248530"/>
            <a:ext cx="3489337" cy="298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8025" lvl="0" marL="2080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Scenario-3: Adding Products to Cart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8025" lvl="0" marL="832103" marR="0" rtl="0" algn="l">
              <a:lnSpc>
                <a:spcPct val="115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 Products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Product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Quantity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to Cart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039" lvl="0" marL="3120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Added Successfully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838201" y="300580"/>
            <a:ext cx="982980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Scenario Writing 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10903882" y="591829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1262662" y="821124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0888342" y="1336268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81780" y="2291984"/>
            <a:ext cx="3578943" cy="271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Scenario-4: Purchase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Shipping Details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Payment Method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and Confirm Order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 Order and Pay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Purchase Successful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234017" y="2291984"/>
            <a:ext cx="3038167" cy="323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Scenario-5: Order Tracking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Order Tracking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Order ID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Track Order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Order Status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Tracking Successful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7577959" y="2206669"/>
            <a:ext cx="4132261" cy="304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Scenario-6: Product Review and Rating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Description: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for Product Review and Rating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Purchased Product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Rating and Review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 Rating and Review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and Rating Successfully Added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1" l="46381" r="1135" t="0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7"/>
          <p:cNvGrpSpPr/>
          <p:nvPr/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64" name="Google Shape;164;p7"/>
            <p:cNvSpPr/>
            <p:nvPr/>
          </p:nvSpPr>
          <p:spPr>
            <a:xfrm>
              <a:off x="-9149" y="238645"/>
              <a:ext cx="5933139" cy="6387893"/>
            </a:xfrm>
            <a:custGeom>
              <a:rect b="b" l="l" r="r" t="t"/>
              <a:pathLst>
                <a:path extrusionOk="0" h="6335678" w="5933139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9149" y="241478"/>
              <a:ext cx="5953893" cy="6434152"/>
            </a:xfrm>
            <a:custGeom>
              <a:rect b="b" l="l" r="r" t="t"/>
              <a:pathLst>
                <a:path extrusionOk="0" h="6434152" w="5953893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9149" y="231462"/>
              <a:ext cx="5953893" cy="6444167"/>
            </a:xfrm>
            <a:custGeom>
              <a:rect b="b" l="l" r="r" t="t"/>
              <a:pathLst>
                <a:path extrusionOk="0" h="6434152" w="5953893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-9149" y="3725"/>
              <a:ext cx="5855313" cy="6880645"/>
            </a:xfrm>
            <a:custGeom>
              <a:rect b="b" l="l" r="r" t="t"/>
              <a:pathLst>
                <a:path extrusionOk="0" h="6880645" w="5855313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9149" y="26370"/>
              <a:ext cx="6254832" cy="6864558"/>
            </a:xfrm>
            <a:custGeom>
              <a:rect b="b" l="l" r="r" t="t"/>
              <a:pathLst>
                <a:path extrusionOk="0" h="6864558" w="6254832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7"/>
          <p:cNvSpPr txBox="1"/>
          <p:nvPr>
            <p:ph type="title"/>
          </p:nvPr>
        </p:nvSpPr>
        <p:spPr>
          <a:xfrm>
            <a:off x="6090574" y="352316"/>
            <a:ext cx="4977976" cy="8177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Stakeholder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6039174" y="1612801"/>
            <a:ext cx="555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stakeholders involved in this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Super Shop Management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7"/>
          <p:cNvGrpSpPr/>
          <p:nvPr/>
        </p:nvGrpSpPr>
        <p:grpSpPr>
          <a:xfrm>
            <a:off x="6168139" y="2421538"/>
            <a:ext cx="4984548" cy="1730738"/>
            <a:chOff x="-6970" y="45136"/>
            <a:chExt cx="4984548" cy="1730738"/>
          </a:xfrm>
        </p:grpSpPr>
        <p:sp>
          <p:nvSpPr>
            <p:cNvPr id="172" name="Google Shape;172;p7"/>
            <p:cNvSpPr/>
            <p:nvPr/>
          </p:nvSpPr>
          <p:spPr>
            <a:xfrm>
              <a:off x="0" y="45136"/>
              <a:ext cx="4977578" cy="64759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DBDC6"/>
                </a:gs>
                <a:gs pos="50000">
                  <a:srgbClr val="51BAC5"/>
                </a:gs>
                <a:gs pos="100000">
                  <a:srgbClr val="42A8B3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31613" y="76749"/>
              <a:ext cx="4914352" cy="584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b="1" i="0" lang="en-US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Customers</a:t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-6970" y="1126381"/>
              <a:ext cx="4977578" cy="64759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8989A"/>
                </a:gs>
                <a:gs pos="50000">
                  <a:srgbClr val="798C8F"/>
                </a:gs>
                <a:gs pos="100000">
                  <a:srgbClr val="697C7E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74846" y="1128279"/>
              <a:ext cx="4143038" cy="647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b="1" i="0" lang="en-US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Shop Managers</a:t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2" name="Google Shape;182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5A696B">
                <a:alpha val="627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8"/>
          <p:cNvSpPr/>
          <p:nvPr/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>
            <p:ph type="title"/>
          </p:nvPr>
        </p:nvSpPr>
        <p:spPr>
          <a:xfrm>
            <a:off x="550864" y="365125"/>
            <a:ext cx="110902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User Profile-01: Customers</a:t>
            </a:r>
            <a:endParaRPr/>
          </a:p>
        </p:txBody>
      </p:sp>
      <p:graphicFrame>
        <p:nvGraphicFramePr>
          <p:cNvPr id="186" name="Google Shape;186;p8"/>
          <p:cNvGraphicFramePr/>
          <p:nvPr/>
        </p:nvGraphicFramePr>
        <p:xfrm>
          <a:off x="1444932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{39BAE472-4C41-4D5A-8AE5-57ED1E296867}</a:tableStyleId>
              </a:tblPr>
              <a:tblGrid>
                <a:gridCol w="4305875"/>
                <a:gridCol w="4996275"/>
              </a:tblGrid>
              <a:tr h="33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User Class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Notes on Characteristic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Type of User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External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Age Range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Frequency of Use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Regularly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Mandatory/Discretionary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Discretionary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Experience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Low to High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Operating System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Applications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Web browsers, shopping app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Education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Varied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Goals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Seamless shopping experience, order tracking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Language Skills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Varied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Number of Users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Many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Training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User guides, tutorials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Other Systems Used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Various online shopping platforms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Ways of Working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Convenience-oriented, price-conscious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825" marL="908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Google Shape;193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5A696B">
                <a:alpha val="627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 txBox="1"/>
          <p:nvPr>
            <p:ph type="title"/>
          </p:nvPr>
        </p:nvSpPr>
        <p:spPr>
          <a:xfrm>
            <a:off x="550864" y="365125"/>
            <a:ext cx="110902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User Profile-02: Shop Manager </a:t>
            </a:r>
            <a:endParaRPr/>
          </a:p>
        </p:txBody>
      </p:sp>
      <p:graphicFrame>
        <p:nvGraphicFramePr>
          <p:cNvPr id="197" name="Google Shape;197;p9"/>
          <p:cNvGraphicFramePr/>
          <p:nvPr/>
        </p:nvGraphicFramePr>
        <p:xfrm>
          <a:off x="1573804" y="14908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{39BAE472-4C41-4D5A-8AE5-57ED1E296867}</a:tableStyleId>
              </a:tblPr>
              <a:tblGrid>
                <a:gridCol w="4186550"/>
                <a:gridCol w="4857825"/>
              </a:tblGrid>
              <a:tr h="38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Class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 on Characteristic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User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Range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25-55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 of Use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Daily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Mandatory/Discretionary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Mandatory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Computer Experience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 to High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Operating System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Applications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management tools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school diploma or higher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66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Goals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and inventory management, customer satisfaction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 Skills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 in English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Users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Multiple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on product management tools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Systems Used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Inventory management systems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32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Ways of Working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Detail-oriented, customer-focused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2024-02-05T10:41:03Z</dcterms:created>
  <dc:creator>Dell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2024-02-05T12:32:02Z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08a940f5-e0f4-4dcb-a450-ef1857e62a8b</vt:lpwstr>
  </property>
  <property fmtid="{D5CDD505-2E9C-101B-9397-08002B2CF9AE}" pid="7" name="MSIP_Label_defa4170-0d19-0005-0004-bc88714345d2_ActionId">
    <vt:lpwstr>57c9b475-aca3-49a5-ac3e-9d1302b16520</vt:lpwstr>
  </property>
  <property fmtid="{D5CDD505-2E9C-101B-9397-08002B2CF9AE}" pid="8" name="MSIP_Label_defa4170-0d19-0005-0004-bc88714345d2_ContentBits">
    <vt:lpwstr>0</vt:lpwstr>
  </property>
</Properties>
</file>